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6"/>
  </p:notesMasterIdLst>
  <p:sldIdLst>
    <p:sldId id="278" r:id="rId5"/>
    <p:sldId id="259" r:id="rId6"/>
    <p:sldId id="258" r:id="rId7"/>
    <p:sldId id="260" r:id="rId8"/>
    <p:sldId id="262" r:id="rId9"/>
    <p:sldId id="283" r:id="rId10"/>
    <p:sldId id="284" r:id="rId11"/>
    <p:sldId id="285" r:id="rId12"/>
    <p:sldId id="286" r:id="rId13"/>
    <p:sldId id="281" r:id="rId14"/>
    <p:sldId id="282"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5657F2-B08C-4125-96B6-137A41C7EFE9}" v="1" dt="2022-02-01T21:39:57.4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0982" autoAdjust="0"/>
  </p:normalViewPr>
  <p:slideViewPr>
    <p:cSldViewPr snapToGrid="0">
      <p:cViewPr varScale="1">
        <p:scale>
          <a:sx n="88" d="100"/>
          <a:sy n="88" d="100"/>
        </p:scale>
        <p:origin x="792"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berlee Carter" userId="6b732f29-134a-4232-a505-69b63300911b" providerId="ADAL" clId="{9D687519-07A3-4893-9C6C-CDEFE60CFB9C}"/>
    <pc:docChg chg="undo custSel addSld delSld modSld">
      <pc:chgData name="Kimberlee Carter" userId="6b732f29-134a-4232-a505-69b63300911b" providerId="ADAL" clId="{9D687519-07A3-4893-9C6C-CDEFE60CFB9C}" dt="2022-01-08T21:22:06.802" v="2499" actId="20577"/>
      <pc:docMkLst>
        <pc:docMk/>
      </pc:docMkLst>
      <pc:sldChg chg="modSp mod">
        <pc:chgData name="Kimberlee Carter" userId="6b732f29-134a-4232-a505-69b63300911b" providerId="ADAL" clId="{9D687519-07A3-4893-9C6C-CDEFE60CFB9C}" dt="2022-01-08T20:15:18.935" v="56" actId="27636"/>
        <pc:sldMkLst>
          <pc:docMk/>
          <pc:sldMk cId="3996183297" sldId="258"/>
        </pc:sldMkLst>
        <pc:spChg chg="mod">
          <ac:chgData name="Kimberlee Carter" userId="6b732f29-134a-4232-a505-69b63300911b" providerId="ADAL" clId="{9D687519-07A3-4893-9C6C-CDEFE60CFB9C}" dt="2022-01-08T20:15:18.935" v="56" actId="27636"/>
          <ac:spMkLst>
            <pc:docMk/>
            <pc:sldMk cId="3996183297" sldId="258"/>
            <ac:spMk id="3" creationId="{00000000-0000-0000-0000-000000000000}"/>
          </ac:spMkLst>
        </pc:spChg>
      </pc:sldChg>
      <pc:sldChg chg="modSp mod">
        <pc:chgData name="Kimberlee Carter" userId="6b732f29-134a-4232-a505-69b63300911b" providerId="ADAL" clId="{9D687519-07A3-4893-9C6C-CDEFE60CFB9C}" dt="2022-01-08T21:01:47.271" v="1292" actId="255"/>
        <pc:sldMkLst>
          <pc:docMk/>
          <pc:sldMk cId="2242119042" sldId="260"/>
        </pc:sldMkLst>
        <pc:spChg chg="mod">
          <ac:chgData name="Kimberlee Carter" userId="6b732f29-134a-4232-a505-69b63300911b" providerId="ADAL" clId="{9D687519-07A3-4893-9C6C-CDEFE60CFB9C}" dt="2022-01-08T21:01:47.271" v="1292" actId="255"/>
          <ac:spMkLst>
            <pc:docMk/>
            <pc:sldMk cId="2242119042" sldId="260"/>
            <ac:spMk id="3" creationId="{00000000-0000-0000-0000-000000000000}"/>
          </ac:spMkLst>
        </pc:spChg>
      </pc:sldChg>
      <pc:sldChg chg="modSp mod">
        <pc:chgData name="Kimberlee Carter" userId="6b732f29-134a-4232-a505-69b63300911b" providerId="ADAL" clId="{9D687519-07A3-4893-9C6C-CDEFE60CFB9C}" dt="2022-01-08T21:20:47.583" v="2492" actId="27636"/>
        <pc:sldMkLst>
          <pc:docMk/>
          <pc:sldMk cId="831507584" sldId="262"/>
        </pc:sldMkLst>
        <pc:spChg chg="mod">
          <ac:chgData name="Kimberlee Carter" userId="6b732f29-134a-4232-a505-69b63300911b" providerId="ADAL" clId="{9D687519-07A3-4893-9C6C-CDEFE60CFB9C}" dt="2022-01-08T20:17:16.602" v="97" actId="20577"/>
          <ac:spMkLst>
            <pc:docMk/>
            <pc:sldMk cId="831507584" sldId="262"/>
            <ac:spMk id="2" creationId="{10084E5F-C1DB-4056-A290-B77F2853774B}"/>
          </ac:spMkLst>
        </pc:spChg>
        <pc:spChg chg="mod">
          <ac:chgData name="Kimberlee Carter" userId="6b732f29-134a-4232-a505-69b63300911b" providerId="ADAL" clId="{9D687519-07A3-4893-9C6C-CDEFE60CFB9C}" dt="2022-01-08T21:20:47.583" v="2492" actId="27636"/>
          <ac:spMkLst>
            <pc:docMk/>
            <pc:sldMk cId="831507584" sldId="262"/>
            <ac:spMk id="4" creationId="{BBB85685-E37E-4B74-9E9C-2570664044CA}"/>
          </ac:spMkLst>
        </pc:spChg>
      </pc:sldChg>
      <pc:sldChg chg="del">
        <pc:chgData name="Kimberlee Carter" userId="6b732f29-134a-4232-a505-69b63300911b" providerId="ADAL" clId="{9D687519-07A3-4893-9C6C-CDEFE60CFB9C}" dt="2022-01-08T21:13:58.673" v="1888" actId="47"/>
        <pc:sldMkLst>
          <pc:docMk/>
          <pc:sldMk cId="2814214937" sldId="264"/>
        </pc:sldMkLst>
      </pc:sldChg>
      <pc:sldChg chg="del">
        <pc:chgData name="Kimberlee Carter" userId="6b732f29-134a-4232-a505-69b63300911b" providerId="ADAL" clId="{9D687519-07A3-4893-9C6C-CDEFE60CFB9C}" dt="2022-01-08T21:14:00.443" v="1889" actId="47"/>
        <pc:sldMkLst>
          <pc:docMk/>
          <pc:sldMk cId="2313131102" sldId="265"/>
        </pc:sldMkLst>
      </pc:sldChg>
      <pc:sldChg chg="del">
        <pc:chgData name="Kimberlee Carter" userId="6b732f29-134a-4232-a505-69b63300911b" providerId="ADAL" clId="{9D687519-07A3-4893-9C6C-CDEFE60CFB9C}" dt="2022-01-08T21:14:01.168" v="1890" actId="47"/>
        <pc:sldMkLst>
          <pc:docMk/>
          <pc:sldMk cId="3372794834" sldId="275"/>
        </pc:sldMkLst>
      </pc:sldChg>
      <pc:sldChg chg="modSp mod">
        <pc:chgData name="Kimberlee Carter" userId="6b732f29-134a-4232-a505-69b63300911b" providerId="ADAL" clId="{9D687519-07A3-4893-9C6C-CDEFE60CFB9C}" dt="2022-01-08T20:14:42.981" v="47" actId="20577"/>
        <pc:sldMkLst>
          <pc:docMk/>
          <pc:sldMk cId="4080153041" sldId="278"/>
        </pc:sldMkLst>
        <pc:spChg chg="mod">
          <ac:chgData name="Kimberlee Carter" userId="6b732f29-134a-4232-a505-69b63300911b" providerId="ADAL" clId="{9D687519-07A3-4893-9C6C-CDEFE60CFB9C}" dt="2022-01-08T20:14:42.981" v="47" actId="20577"/>
          <ac:spMkLst>
            <pc:docMk/>
            <pc:sldMk cId="4080153041" sldId="278"/>
            <ac:spMk id="2" creationId="{4FA5611E-D79F-492F-8C17-AF92E0D2C77F}"/>
          </ac:spMkLst>
        </pc:spChg>
      </pc:sldChg>
      <pc:sldChg chg="del">
        <pc:chgData name="Kimberlee Carter" userId="6b732f29-134a-4232-a505-69b63300911b" providerId="ADAL" clId="{9D687519-07A3-4893-9C6C-CDEFE60CFB9C}" dt="2022-01-08T21:14:03.123" v="1891" actId="47"/>
        <pc:sldMkLst>
          <pc:docMk/>
          <pc:sldMk cId="2973513500" sldId="279"/>
        </pc:sldMkLst>
      </pc:sldChg>
      <pc:sldChg chg="modSp mod">
        <pc:chgData name="Kimberlee Carter" userId="6b732f29-134a-4232-a505-69b63300911b" providerId="ADAL" clId="{9D687519-07A3-4893-9C6C-CDEFE60CFB9C}" dt="2022-01-08T21:17:25.884" v="2353" actId="12"/>
        <pc:sldMkLst>
          <pc:docMk/>
          <pc:sldMk cId="3301608980" sldId="281"/>
        </pc:sldMkLst>
        <pc:spChg chg="mod">
          <ac:chgData name="Kimberlee Carter" userId="6b732f29-134a-4232-a505-69b63300911b" providerId="ADAL" clId="{9D687519-07A3-4893-9C6C-CDEFE60CFB9C}" dt="2022-01-08T21:17:25.884" v="2353" actId="12"/>
          <ac:spMkLst>
            <pc:docMk/>
            <pc:sldMk cId="3301608980" sldId="281"/>
            <ac:spMk id="3" creationId="{9A3CFE8A-5DB4-4E56-9707-D874123D00AA}"/>
          </ac:spMkLst>
        </pc:spChg>
      </pc:sldChg>
      <pc:sldChg chg="modSp mod">
        <pc:chgData name="Kimberlee Carter" userId="6b732f29-134a-4232-a505-69b63300911b" providerId="ADAL" clId="{9D687519-07A3-4893-9C6C-CDEFE60CFB9C}" dt="2022-01-08T21:22:06.802" v="2499" actId="20577"/>
        <pc:sldMkLst>
          <pc:docMk/>
          <pc:sldMk cId="3009433993" sldId="282"/>
        </pc:sldMkLst>
        <pc:spChg chg="mod">
          <ac:chgData name="Kimberlee Carter" userId="6b732f29-134a-4232-a505-69b63300911b" providerId="ADAL" clId="{9D687519-07A3-4893-9C6C-CDEFE60CFB9C}" dt="2022-01-08T21:22:06.802" v="2499" actId="20577"/>
          <ac:spMkLst>
            <pc:docMk/>
            <pc:sldMk cId="3009433993" sldId="282"/>
            <ac:spMk id="3" creationId="{6CA907D3-BDFD-4608-B0E9-D553F76491C5}"/>
          </ac:spMkLst>
        </pc:spChg>
      </pc:sldChg>
      <pc:sldChg chg="modSp add mod">
        <pc:chgData name="Kimberlee Carter" userId="6b732f29-134a-4232-a505-69b63300911b" providerId="ADAL" clId="{9D687519-07A3-4893-9C6C-CDEFE60CFB9C}" dt="2022-01-08T21:12:43.853" v="1846" actId="20577"/>
        <pc:sldMkLst>
          <pc:docMk/>
          <pc:sldMk cId="4094508385" sldId="283"/>
        </pc:sldMkLst>
        <pc:spChg chg="mod">
          <ac:chgData name="Kimberlee Carter" userId="6b732f29-134a-4232-a505-69b63300911b" providerId="ADAL" clId="{9D687519-07A3-4893-9C6C-CDEFE60CFB9C}" dt="2022-01-08T21:12:43.853" v="1846" actId="20577"/>
          <ac:spMkLst>
            <pc:docMk/>
            <pc:sldMk cId="4094508385" sldId="283"/>
            <ac:spMk id="2" creationId="{10084E5F-C1DB-4056-A290-B77F2853774B}"/>
          </ac:spMkLst>
        </pc:spChg>
        <pc:spChg chg="mod">
          <ac:chgData name="Kimberlee Carter" userId="6b732f29-134a-4232-a505-69b63300911b" providerId="ADAL" clId="{9D687519-07A3-4893-9C6C-CDEFE60CFB9C}" dt="2022-01-08T21:07:53.171" v="1617" actId="255"/>
          <ac:spMkLst>
            <pc:docMk/>
            <pc:sldMk cId="4094508385" sldId="283"/>
            <ac:spMk id="4" creationId="{BBB85685-E37E-4B74-9E9C-2570664044CA}"/>
          </ac:spMkLst>
        </pc:spChg>
      </pc:sldChg>
      <pc:sldChg chg="addSp delSp modSp add mod">
        <pc:chgData name="Kimberlee Carter" userId="6b732f29-134a-4232-a505-69b63300911b" providerId="ADAL" clId="{9D687519-07A3-4893-9C6C-CDEFE60CFB9C}" dt="2022-01-08T21:17:51.024" v="2354" actId="1076"/>
        <pc:sldMkLst>
          <pc:docMk/>
          <pc:sldMk cId="539661731" sldId="284"/>
        </pc:sldMkLst>
        <pc:spChg chg="mod">
          <ac:chgData name="Kimberlee Carter" userId="6b732f29-134a-4232-a505-69b63300911b" providerId="ADAL" clId="{9D687519-07A3-4893-9C6C-CDEFE60CFB9C}" dt="2022-01-08T21:13:25.523" v="1886" actId="14100"/>
          <ac:spMkLst>
            <pc:docMk/>
            <pc:sldMk cId="539661731" sldId="284"/>
            <ac:spMk id="2" creationId="{10084E5F-C1DB-4056-A290-B77F2853774B}"/>
          </ac:spMkLst>
        </pc:spChg>
        <pc:spChg chg="mod">
          <ac:chgData name="Kimberlee Carter" userId="6b732f29-134a-4232-a505-69b63300911b" providerId="ADAL" clId="{9D687519-07A3-4893-9C6C-CDEFE60CFB9C}" dt="2022-01-08T21:17:51.024" v="2354" actId="1076"/>
          <ac:spMkLst>
            <pc:docMk/>
            <pc:sldMk cId="539661731" sldId="284"/>
            <ac:spMk id="4" creationId="{BBB85685-E37E-4B74-9E9C-2570664044CA}"/>
          </ac:spMkLst>
        </pc:spChg>
        <pc:spChg chg="add del">
          <ac:chgData name="Kimberlee Carter" userId="6b732f29-134a-4232-a505-69b63300911b" providerId="ADAL" clId="{9D687519-07A3-4893-9C6C-CDEFE60CFB9C}" dt="2022-01-08T21:09:38.436" v="1679" actId="22"/>
          <ac:spMkLst>
            <pc:docMk/>
            <pc:sldMk cId="539661731" sldId="284"/>
            <ac:spMk id="5" creationId="{76364904-3707-43FA-8C14-B685E4DD32E4}"/>
          </ac:spMkLst>
        </pc:spChg>
        <pc:spChg chg="add del">
          <ac:chgData name="Kimberlee Carter" userId="6b732f29-134a-4232-a505-69b63300911b" providerId="ADAL" clId="{9D687519-07A3-4893-9C6C-CDEFE60CFB9C}" dt="2022-01-08T21:09:43.669" v="1681" actId="22"/>
          <ac:spMkLst>
            <pc:docMk/>
            <pc:sldMk cId="539661731" sldId="284"/>
            <ac:spMk id="7" creationId="{DEE82B9A-683D-4F77-A4DE-94867A48B659}"/>
          </ac:spMkLst>
        </pc:spChg>
      </pc:sldChg>
      <pc:sldChg chg="modSp add mod">
        <pc:chgData name="Kimberlee Carter" userId="6b732f29-134a-4232-a505-69b63300911b" providerId="ADAL" clId="{9D687519-07A3-4893-9C6C-CDEFE60CFB9C}" dt="2022-01-08T21:20:17.228" v="2490" actId="6549"/>
        <pc:sldMkLst>
          <pc:docMk/>
          <pc:sldMk cId="1058766434" sldId="285"/>
        </pc:sldMkLst>
        <pc:spChg chg="mod">
          <ac:chgData name="Kimberlee Carter" userId="6b732f29-134a-4232-a505-69b63300911b" providerId="ADAL" clId="{9D687519-07A3-4893-9C6C-CDEFE60CFB9C}" dt="2022-01-08T21:10:14.755" v="1713" actId="20577"/>
          <ac:spMkLst>
            <pc:docMk/>
            <pc:sldMk cId="1058766434" sldId="285"/>
            <ac:spMk id="2" creationId="{10084E5F-C1DB-4056-A290-B77F2853774B}"/>
          </ac:spMkLst>
        </pc:spChg>
        <pc:spChg chg="mod">
          <ac:chgData name="Kimberlee Carter" userId="6b732f29-134a-4232-a505-69b63300911b" providerId="ADAL" clId="{9D687519-07A3-4893-9C6C-CDEFE60CFB9C}" dt="2022-01-08T21:20:17.228" v="2490" actId="6549"/>
          <ac:spMkLst>
            <pc:docMk/>
            <pc:sldMk cId="1058766434" sldId="285"/>
            <ac:spMk id="4" creationId="{BBB85685-E37E-4B74-9E9C-2570664044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3B9D6-42C8-421C-95C0-192AD557FDA6}"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61E3F-73BD-43EB-AD6E-AE3F45EBDA10}" type="slidenum">
              <a:rPr lang="en-US"/>
              <a:t>‹#›</a:t>
            </a:fld>
            <a:endParaRPr lang="en-US"/>
          </a:p>
        </p:txBody>
      </p:sp>
    </p:spTree>
    <p:extLst>
      <p:ext uri="{BB962C8B-B14F-4D97-AF65-F5344CB8AC3E}">
        <p14:creationId xmlns:p14="http://schemas.microsoft.com/office/powerpoint/2010/main" val="3315908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Add a couple of point here from the introduction</a:t>
            </a:r>
          </a:p>
        </p:txBody>
      </p:sp>
      <p:sp>
        <p:nvSpPr>
          <p:cNvPr id="4" name="Slide Number Placeholder 3"/>
          <p:cNvSpPr>
            <a:spLocks noGrp="1"/>
          </p:cNvSpPr>
          <p:nvPr>
            <p:ph type="sldNum" sz="quarter" idx="5"/>
          </p:nvPr>
        </p:nvSpPr>
        <p:spPr/>
        <p:txBody>
          <a:bodyPr/>
          <a:lstStyle/>
          <a:p>
            <a:fld id="{DB961E3F-73BD-43EB-AD6E-AE3F45EBDA10}" type="slidenum">
              <a:rPr lang="en-US"/>
              <a:t>4</a:t>
            </a:fld>
            <a:endParaRPr lang="en-US"/>
          </a:p>
        </p:txBody>
      </p:sp>
    </p:spTree>
    <p:extLst>
      <p:ext uri="{BB962C8B-B14F-4D97-AF65-F5344CB8AC3E}">
        <p14:creationId xmlns:p14="http://schemas.microsoft.com/office/powerpoint/2010/main" val="2231743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688183-00D5-450C-9C5E-2D25777BE05E}"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7EF90C-E972-49DC-BE7C-9BC055CBC95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EC89882-FA81-4594-80B6-6E73363E67A8}"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6546C1-94F8-43D1-A42F-35095D76F69B}"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7EC73E-5073-41CA-B120-D71BEC90A68E}"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7197B2E-DB86-4E8B-8730-FE68C321E1EE}"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312BB2-C33A-4EDF-AE19-FA504A3DC950}"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5E29C4F-FDD1-4557-A72A-4E4151ED720B}"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D1612-F1C8-40F8-88F4-1DD40F6DCD24}"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61CE15-FFAD-4F02-8E74-268BE8C2D3DA}"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25FE738-4135-42BE-84EC-296EAE343C81}"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F1C92A-EE3A-462A-8705-C7935E7D38BB}"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open.lib.umn.edu/principlesmarketing/" TargetMode="External"/><Relationship Id="rId2" Type="http://schemas.openxmlformats.org/officeDocument/2006/relationships/hyperlink" Target="http://www.smartchinasourcing.com/shipping/china-shipping-advice-cif-shipping-terms-explained.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fontScale="90000"/>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dirty="0">
                <a:solidFill>
                  <a:srgbClr val="002060"/>
                </a:solidFill>
                <a:ea typeface="+mj-lt"/>
                <a:cs typeface="+mj-lt"/>
              </a:rPr>
              <a:t>Chapter 6: Insourcing, Outsourcing, Making or Buying</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C07B8473-A75C-4127-A47D-16F1A80FBE0B}"/>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65E7591-151D-49E2-9BCD-AA34D465EEB6}"/>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4080153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3B1EF-F638-45E6-B5DB-F6B1D556482C}"/>
              </a:ext>
            </a:extLst>
          </p:cNvPr>
          <p:cNvSpPr>
            <a:spLocks noGrp="1"/>
          </p:cNvSpPr>
          <p:nvPr>
            <p:ph type="title"/>
          </p:nvPr>
        </p:nvSpPr>
        <p:spPr/>
        <p:txBody>
          <a:bodyPr/>
          <a:lstStyle/>
          <a:p>
            <a:pPr algn="ctr"/>
            <a:r>
              <a:rPr lang="en-US" dirty="0">
                <a:solidFill>
                  <a:schemeClr val="accent1">
                    <a:lumMod val="50000"/>
                  </a:schemeClr>
                </a:solidFill>
              </a:rPr>
              <a:t>Key Takeaways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9A3CFE8A-5DB4-4E56-9707-D874123D00AA}"/>
              </a:ext>
            </a:extLst>
          </p:cNvPr>
          <p:cNvSpPr>
            <a:spLocks noGrp="1"/>
          </p:cNvSpPr>
          <p:nvPr>
            <p:ph idx="1"/>
          </p:nvPr>
        </p:nvSpPr>
        <p:spPr/>
        <p:txBody>
          <a:bodyPr/>
          <a:lstStyle/>
          <a:p>
            <a:r>
              <a:rPr lang="en-US" dirty="0"/>
              <a:t>Companies outsource to add value to their products or reduce costs</a:t>
            </a:r>
          </a:p>
          <a:p>
            <a:r>
              <a:rPr lang="en-US" dirty="0"/>
              <a:t>Deciding to outsource is a choice between alternatives</a:t>
            </a:r>
          </a:p>
          <a:p>
            <a:r>
              <a:rPr lang="en-US" dirty="0"/>
              <a:t>Outsourcing reduces costs while allowing companies to focus on what they do best</a:t>
            </a:r>
          </a:p>
          <a:p>
            <a:r>
              <a:rPr lang="en-US" dirty="0"/>
              <a:t>Offshoring by outsourcing to companies offshore has grown in supply chain functions.</a:t>
            </a:r>
          </a:p>
          <a:p>
            <a:r>
              <a:rPr lang="en-US" dirty="0"/>
              <a:t>Outsourcing decision include whether to make or buy a product or choosing to have services performed by an outside company</a:t>
            </a:r>
          </a:p>
        </p:txBody>
      </p:sp>
      <p:sp>
        <p:nvSpPr>
          <p:cNvPr id="4" name="Footer Placeholder 3">
            <a:extLst>
              <a:ext uri="{FF2B5EF4-FFF2-40B4-BE49-F238E27FC236}">
                <a16:creationId xmlns:a16="http://schemas.microsoft.com/office/drawing/2014/main" id="{731E6510-B090-4E4C-AB07-7F7C99860D4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ED3245A1-7CDA-49C5-8913-32F1BD9FCE56}"/>
              </a:ext>
            </a:extLst>
          </p:cNvPr>
          <p:cNvSpPr>
            <a:spLocks noGrp="1"/>
          </p:cNvSpPr>
          <p:nvPr>
            <p:ph type="sldNum" sz="quarter" idx="12"/>
          </p:nvPr>
        </p:nvSpPr>
        <p:spPr/>
        <p:txBody>
          <a:bodyPr/>
          <a:lstStyle/>
          <a:p>
            <a:fld id="{48F63A3B-78C7-47BE-AE5E-E10140E04643}" type="slidenum">
              <a:rPr lang="en-US" smtClean="0"/>
              <a:t>10</a:t>
            </a:fld>
            <a:endParaRPr lang="en-US"/>
          </a:p>
        </p:txBody>
      </p:sp>
    </p:spTree>
    <p:extLst>
      <p:ext uri="{BB962C8B-B14F-4D97-AF65-F5344CB8AC3E}">
        <p14:creationId xmlns:p14="http://schemas.microsoft.com/office/powerpoint/2010/main" val="3301608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CD7FB-3620-444F-A9FD-1209A58AC321}"/>
              </a:ext>
            </a:extLst>
          </p:cNvPr>
          <p:cNvSpPr>
            <a:spLocks noGrp="1"/>
          </p:cNvSpPr>
          <p:nvPr>
            <p:ph type="title"/>
          </p:nvPr>
        </p:nvSpPr>
        <p:spPr/>
        <p:txBody>
          <a:bodyPr/>
          <a:lstStyle/>
          <a:p>
            <a:pPr algn="ctr"/>
            <a:r>
              <a:rPr lang="en-US" dirty="0">
                <a:solidFill>
                  <a:schemeClr val="accent1">
                    <a:lumMod val="50000"/>
                  </a:schemeClr>
                </a:solidFill>
              </a:rPr>
              <a:t>References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6CA907D3-BDFD-4608-B0E9-D553F76491C5}"/>
              </a:ext>
            </a:extLst>
          </p:cNvPr>
          <p:cNvSpPr>
            <a:spLocks noGrp="1"/>
          </p:cNvSpPr>
          <p:nvPr>
            <p:ph idx="1"/>
          </p:nvPr>
        </p:nvSpPr>
        <p:spPr/>
        <p:txBody>
          <a:bodyPr>
            <a:normAutofit/>
          </a:bodyPr>
          <a:lstStyle/>
          <a:p>
            <a:pPr marL="0" indent="-457200">
              <a:lnSpc>
                <a:spcPct val="100000"/>
              </a:lnSpc>
              <a:buNone/>
            </a:pPr>
            <a:r>
              <a:rPr lang="en-US" b="0" i="0" dirty="0">
                <a:solidFill>
                  <a:srgbClr val="373D3F"/>
                </a:solidFill>
                <a:effectLst/>
              </a:rPr>
              <a:t>McGrath, S. (2007, December 14). China Shipping Advice. </a:t>
            </a:r>
            <a:r>
              <a:rPr lang="en-US" b="0" i="1" dirty="0">
                <a:solidFill>
                  <a:srgbClr val="373D3F"/>
                </a:solidFill>
                <a:effectLst/>
              </a:rPr>
              <a:t>Smart 	Sourcing.</a:t>
            </a:r>
            <a:r>
              <a:rPr lang="en-US" b="0" i="0" dirty="0">
                <a:solidFill>
                  <a:srgbClr val="373D3F"/>
                </a:solidFill>
                <a:effectLst/>
              </a:rPr>
              <a:t> </a:t>
            </a:r>
            <a:r>
              <a:rPr lang="en-US" b="0" i="0" u="sng" dirty="0">
                <a:effectLst/>
                <a:hlinkClick r:id="rId2"/>
              </a:rPr>
              <a:t>http://www.smartchinasourcing.com/shipping/china-shipping-advice-cif-shipping-terms-explained.html</a:t>
            </a:r>
            <a:endParaRPr lang="en-US" b="0" i="0" u="sng" dirty="0">
              <a:effectLst/>
            </a:endParaRPr>
          </a:p>
          <a:p>
            <a:pPr marL="0" indent="-457200">
              <a:lnSpc>
                <a:spcPct val="100000"/>
              </a:lnSpc>
              <a:buNone/>
            </a:pPr>
            <a:r>
              <a:rPr lang="en-US" b="0" i="1" dirty="0">
                <a:solidFill>
                  <a:srgbClr val="373D3F"/>
                </a:solidFill>
                <a:effectLst/>
              </a:rPr>
              <a:t>Principles of marketing</a:t>
            </a:r>
            <a:r>
              <a:rPr lang="en-US" b="0" i="0" dirty="0">
                <a:solidFill>
                  <a:srgbClr val="373D3F"/>
                </a:solidFill>
                <a:effectLst/>
              </a:rPr>
              <a:t>. (2015, October 15). Universities of Minnesota 	Libraries.  </a:t>
            </a:r>
            <a:r>
              <a:rPr lang="en-US" b="0" i="0" u="sng" dirty="0">
                <a:effectLst/>
                <a:hlinkClick r:id="rId3"/>
              </a:rPr>
              <a:t>https://open.lib.umn.edu/principlesmarketing/</a:t>
            </a:r>
            <a:endParaRPr lang="en-CA" dirty="0"/>
          </a:p>
        </p:txBody>
      </p:sp>
      <p:sp>
        <p:nvSpPr>
          <p:cNvPr id="4" name="Footer Placeholder 3">
            <a:extLst>
              <a:ext uri="{FF2B5EF4-FFF2-40B4-BE49-F238E27FC236}">
                <a16:creationId xmlns:a16="http://schemas.microsoft.com/office/drawing/2014/main" id="{2A3CF852-5116-41B6-9F91-6A1F6E82E07F}"/>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666E934-F49F-4C15-946A-CDD0DF9AEDE6}"/>
              </a:ext>
            </a:extLst>
          </p:cNvPr>
          <p:cNvSpPr>
            <a:spLocks noGrp="1"/>
          </p:cNvSpPr>
          <p:nvPr>
            <p:ph type="sldNum" sz="quarter" idx="12"/>
          </p:nvPr>
        </p:nvSpPr>
        <p:spPr/>
        <p:txBody>
          <a:bodyPr/>
          <a:lstStyle/>
          <a:p>
            <a:fld id="{48F63A3B-78C7-47BE-AE5E-E10140E04643}" type="slidenum">
              <a:rPr lang="en-US" smtClean="0"/>
              <a:t>11</a:t>
            </a:fld>
            <a:endParaRPr lang="en-US"/>
          </a:p>
        </p:txBody>
      </p:sp>
    </p:spTree>
    <p:extLst>
      <p:ext uri="{BB962C8B-B14F-4D97-AF65-F5344CB8AC3E}">
        <p14:creationId xmlns:p14="http://schemas.microsoft.com/office/powerpoint/2010/main" val="300943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a:lstStyle/>
          <a:p>
            <a:pPr>
              <a:spcAft>
                <a:spcPts val="1200"/>
              </a:spcAft>
            </a:pPr>
            <a:r>
              <a:rPr lang="en-US" sz="2400" dirty="0"/>
              <a:t>This PowerPoint is compatible with assistive technology</a:t>
            </a:r>
          </a:p>
          <a:p>
            <a:pPr>
              <a:spcAft>
                <a:spcPts val="1200"/>
              </a:spcAft>
            </a:pPr>
            <a:r>
              <a:rPr lang="en-US" sz="2400" dirty="0"/>
              <a:t>Images have alternative-tags applied</a:t>
            </a:r>
          </a:p>
          <a:p>
            <a:pPr>
              <a:spcAft>
                <a:spcPts val="1200"/>
              </a:spcAft>
            </a:pPr>
            <a:r>
              <a:rPr lang="en-US" sz="2400" dirty="0"/>
              <a:t>Complex images have long descriptions and are available in the notes section of each slide</a:t>
            </a:r>
          </a:p>
          <a:p>
            <a:pPr>
              <a:spcAft>
                <a:spcPts val="1200"/>
              </a:spcAft>
            </a:pPr>
            <a:r>
              <a:rPr lang="en-US" sz="2400" dirty="0"/>
              <a:t>We welcome your feedback if you notice an area not addressed, please contact the authors listed here</a:t>
            </a:r>
          </a:p>
          <a:p>
            <a:pPr>
              <a:spcAft>
                <a:spcPts val="1200"/>
              </a:spcAft>
            </a:pPr>
            <a:endParaRPr lang="en-US" dirty="0"/>
          </a:p>
        </p:txBody>
      </p:sp>
      <p:sp>
        <p:nvSpPr>
          <p:cNvPr id="4" name="Footer Placeholder 3">
            <a:extLst>
              <a:ext uri="{FF2B5EF4-FFF2-40B4-BE49-F238E27FC236}">
                <a16:creationId xmlns:a16="http://schemas.microsoft.com/office/drawing/2014/main" id="{3F5EBED6-6D26-404B-A417-C49425614722}"/>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FA25BE0C-04DF-45F1-82E7-17CC727CD958}"/>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Learning Objectives</a:t>
            </a:r>
            <a:endParaRPr lang="en-US" dirty="0">
              <a:solidFill>
                <a:schemeClr val="accent1">
                  <a:lumMod val="50000"/>
                </a:schemeClr>
              </a:solidFill>
              <a:cs typeface="Calibri Light"/>
            </a:endParaRPr>
          </a:p>
        </p:txBody>
      </p:sp>
      <p:sp>
        <p:nvSpPr>
          <p:cNvPr id="3" name="Content Placeholder 2"/>
          <p:cNvSpPr>
            <a:spLocks noGrp="1"/>
          </p:cNvSpPr>
          <p:nvPr>
            <p:ph idx="1"/>
          </p:nvPr>
        </p:nvSpPr>
        <p:spPr/>
        <p:txBody>
          <a:bodyPr vert="horz" lIns="91440" tIns="45720" rIns="91440" bIns="45720" rtlCol="0" anchor="t">
            <a:normAutofit fontScale="92500" lnSpcReduction="10000"/>
          </a:bodyPr>
          <a:lstStyle/>
          <a:p>
            <a:pPr marL="0" indent="0" algn="l">
              <a:lnSpc>
                <a:spcPct val="150000"/>
              </a:lnSpc>
              <a:buNone/>
            </a:pPr>
            <a:r>
              <a:rPr lang="en-US" sz="2400" b="0" i="0" dirty="0">
                <a:solidFill>
                  <a:srgbClr val="373D3F"/>
                </a:solidFill>
                <a:effectLst/>
              </a:rPr>
              <a:t>Learning Objectives:</a:t>
            </a:r>
          </a:p>
          <a:p>
            <a:pPr lvl="1">
              <a:lnSpc>
                <a:spcPct val="150000"/>
              </a:lnSpc>
            </a:pPr>
            <a:r>
              <a:rPr lang="en-US" b="0" i="0" dirty="0">
                <a:solidFill>
                  <a:srgbClr val="373D3F"/>
                </a:solidFill>
                <a:effectLst/>
              </a:rPr>
              <a:t>Explain why companies outsource.</a:t>
            </a:r>
          </a:p>
          <a:p>
            <a:pPr lvl="1">
              <a:lnSpc>
                <a:spcPct val="150000"/>
              </a:lnSpc>
            </a:pPr>
            <a:r>
              <a:rPr lang="en-US" b="0" i="0" dirty="0">
                <a:solidFill>
                  <a:srgbClr val="373D3F"/>
                </a:solidFill>
                <a:effectLst/>
              </a:rPr>
              <a:t>Describe the reasons why the use of outsourcing and offshoring has grown.</a:t>
            </a:r>
          </a:p>
          <a:p>
            <a:pPr lvl="1">
              <a:lnSpc>
                <a:spcPct val="150000"/>
              </a:lnSpc>
            </a:pPr>
            <a:r>
              <a:rPr lang="en-US" b="0" i="0" dirty="0">
                <a:solidFill>
                  <a:srgbClr val="373D3F"/>
                </a:solidFill>
                <a:effectLst/>
              </a:rPr>
              <a:t>Explain some drawbacks companies face when they outsource their activities.</a:t>
            </a:r>
          </a:p>
          <a:p>
            <a:pPr lvl="1">
              <a:lnSpc>
                <a:spcPct val="150000"/>
              </a:lnSpc>
            </a:pPr>
            <a:r>
              <a:rPr lang="en-US" b="0" i="0" dirty="0">
                <a:solidFill>
                  <a:srgbClr val="373D3F"/>
                </a:solidFill>
                <a:effectLst/>
              </a:rPr>
              <a:t>Understand that choosing whether to make or to buy a product or choosing to have services performed by an outside company, are outsourcing decisions.</a:t>
            </a:r>
          </a:p>
          <a:p>
            <a:pPr lvl="1">
              <a:lnSpc>
                <a:spcPct val="150000"/>
              </a:lnSpc>
            </a:pPr>
            <a:r>
              <a:rPr lang="en-US" b="0" i="0" dirty="0">
                <a:solidFill>
                  <a:srgbClr val="373D3F"/>
                </a:solidFill>
                <a:effectLst/>
              </a:rPr>
              <a:t>Compare costs to keep the product or service in-house to the cost of buying the product or service from an outside party.</a:t>
            </a:r>
          </a:p>
          <a:p>
            <a:endParaRPr lang="en-US" dirty="0">
              <a:cs typeface="Calibri"/>
            </a:endParaRPr>
          </a:p>
        </p:txBody>
      </p:sp>
      <p:sp>
        <p:nvSpPr>
          <p:cNvPr id="4" name="Footer Placeholder 3">
            <a:extLst>
              <a:ext uri="{FF2B5EF4-FFF2-40B4-BE49-F238E27FC236}">
                <a16:creationId xmlns:a16="http://schemas.microsoft.com/office/drawing/2014/main" id="{96B66279-F198-4B93-878C-3E2EB235016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C2B8CB9E-F2B2-45BB-B4BA-EC15EFD4E244}"/>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Introduction</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dirty="0">
                <a:cs typeface="Calibri"/>
              </a:rPr>
              <a:t>Firms review their supply chains for efficiencies and look for suppliers to outsource functions that can:</a:t>
            </a:r>
          </a:p>
          <a:p>
            <a:pPr lvl="1"/>
            <a:r>
              <a:rPr lang="en-US" sz="2800" dirty="0">
                <a:cs typeface="Calibri"/>
              </a:rPr>
              <a:t>Add value to a function that the firm can not</a:t>
            </a:r>
          </a:p>
          <a:p>
            <a:pPr lvl="1"/>
            <a:r>
              <a:rPr lang="en-US" sz="2800" dirty="0">
                <a:solidFill>
                  <a:srgbClr val="FF0000"/>
                </a:solidFill>
                <a:cs typeface="Calibri"/>
              </a:rPr>
              <a:t>Reduce overall costs</a:t>
            </a:r>
          </a:p>
          <a:p>
            <a:pPr marL="0" indent="0">
              <a:buNone/>
            </a:pPr>
            <a:r>
              <a:rPr lang="en-US" dirty="0">
                <a:cs typeface="Calibri"/>
              </a:rPr>
              <a:t>Firms commonly outsource transportation:</a:t>
            </a:r>
          </a:p>
          <a:p>
            <a:pPr lvl="1"/>
            <a:r>
              <a:rPr lang="en-US" sz="2800" dirty="0">
                <a:cs typeface="Calibri"/>
              </a:rPr>
              <a:t>Freight Forwarders</a:t>
            </a:r>
          </a:p>
          <a:p>
            <a:pPr lvl="2"/>
            <a:r>
              <a:rPr lang="en-US" sz="2800" dirty="0">
                <a:cs typeface="Calibri"/>
              </a:rPr>
              <a:t>Travel agents for freight</a:t>
            </a:r>
          </a:p>
          <a:p>
            <a:pPr lvl="1"/>
            <a:r>
              <a:rPr lang="en-US" sz="2800" dirty="0">
                <a:cs typeface="Calibri"/>
              </a:rPr>
              <a:t>Third-party logistics (3PLs) Firms</a:t>
            </a:r>
          </a:p>
          <a:p>
            <a:pPr lvl="2"/>
            <a:r>
              <a:rPr lang="en-US" sz="2800" dirty="0">
                <a:cs typeface="Calibri"/>
              </a:rPr>
              <a:t>Outsource entire order processing and shipping departments</a:t>
            </a:r>
          </a:p>
          <a:p>
            <a:pPr marL="0" indent="0">
              <a:buNone/>
            </a:pPr>
            <a:endParaRPr lang="en-US" sz="2400" dirty="0">
              <a:cs typeface="Calibri"/>
            </a:endParaRPr>
          </a:p>
          <a:p>
            <a:pPr marL="0" indent="0">
              <a:buNone/>
            </a:pPr>
            <a:endParaRPr lang="en-US" sz="2400" dirty="0">
              <a:cs typeface="Calibri"/>
            </a:endParaRPr>
          </a:p>
        </p:txBody>
      </p:sp>
      <p:sp>
        <p:nvSpPr>
          <p:cNvPr id="4" name="Footer Placeholder 3">
            <a:extLst>
              <a:ext uri="{FF2B5EF4-FFF2-40B4-BE49-F238E27FC236}">
                <a16:creationId xmlns:a16="http://schemas.microsoft.com/office/drawing/2014/main" id="{37A8A555-9AE5-4AB7-9DD4-E82B2EBD6D2E}"/>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52448BF-67AF-4B2B-BF8B-AB013E72C6E2}"/>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2421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p:txBody>
          <a:bodyPr/>
          <a:lstStyle/>
          <a:p>
            <a:pPr algn="ctr"/>
            <a:r>
              <a:rPr lang="en-US" dirty="0">
                <a:solidFill>
                  <a:schemeClr val="accent1">
                    <a:lumMod val="50000"/>
                  </a:schemeClr>
                </a:solidFill>
              </a:rPr>
              <a:t>The Growth of Outsourcing and Offshoring</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fontScale="92500" lnSpcReduction="20000"/>
          </a:bodyPr>
          <a:lstStyle/>
          <a:p>
            <a:pPr marL="0" indent="0">
              <a:buNone/>
            </a:pPr>
            <a:r>
              <a:rPr lang="en-US" sz="3000" dirty="0"/>
              <a:t>Beginning in the 1990s, companies began to outsource activities beside transportation with the goals to</a:t>
            </a:r>
          </a:p>
          <a:p>
            <a:pPr lvl="1"/>
            <a:r>
              <a:rPr lang="en-US" sz="3000" dirty="0"/>
              <a:t>Lower costs</a:t>
            </a:r>
          </a:p>
          <a:p>
            <a:pPr lvl="1"/>
            <a:r>
              <a:rPr lang="en-US" sz="3000" dirty="0"/>
              <a:t>Focus on activities the company does best</a:t>
            </a:r>
          </a:p>
          <a:p>
            <a:pPr marL="0" indent="0">
              <a:buNone/>
            </a:pPr>
            <a:r>
              <a:rPr lang="en-US" sz="3000" dirty="0"/>
              <a:t>Many “producers” of products no longer produce them at all but outsource their production instead</a:t>
            </a:r>
          </a:p>
          <a:p>
            <a:pPr lvl="1"/>
            <a:r>
              <a:rPr lang="en-US" sz="3000" dirty="0"/>
              <a:t>Outsourcing work to companies abroad is called offshoring</a:t>
            </a:r>
          </a:p>
          <a:p>
            <a:pPr lvl="1"/>
            <a:endParaRPr lang="en-US" sz="3000" dirty="0"/>
          </a:p>
          <a:p>
            <a:pPr lvl="1"/>
            <a:endParaRPr lang="en-US" sz="3000" dirty="0"/>
          </a:p>
          <a:p>
            <a:pPr marL="457200" lvl="1" indent="0" algn="r">
              <a:buNone/>
            </a:pPr>
            <a:r>
              <a:rPr lang="en-US" sz="3000" dirty="0"/>
              <a:t>(McGrath, 2017)</a:t>
            </a:r>
          </a:p>
          <a:p>
            <a:pPr marL="457200" lvl="1" indent="0" algn="r">
              <a:buNone/>
            </a:pPr>
            <a:r>
              <a:rPr lang="en-US" sz="3000" dirty="0"/>
              <a:t>Principles of Marketing (2015)</a:t>
            </a:r>
          </a:p>
          <a:p>
            <a:pPr marL="457200" lvl="1" indent="0">
              <a:buNone/>
            </a:pPr>
            <a:endParaRPr lang="en-US" dirty="0"/>
          </a:p>
          <a:p>
            <a:pPr marL="457200" lvl="1" indent="0">
              <a:buNone/>
            </a:pPr>
            <a:endParaRPr lang="en-CA" dirty="0"/>
          </a:p>
        </p:txBody>
      </p:sp>
      <p:sp>
        <p:nvSpPr>
          <p:cNvPr id="3" name="Footer Placeholder 2">
            <a:extLst>
              <a:ext uri="{FF2B5EF4-FFF2-40B4-BE49-F238E27FC236}">
                <a16:creationId xmlns:a16="http://schemas.microsoft.com/office/drawing/2014/main" id="{B4175A98-2C0A-4AB0-9694-A8C30FC4551C}"/>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5574458-1595-4293-AE22-3EB5A2A084F6}"/>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83150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p:txBody>
          <a:bodyPr/>
          <a:lstStyle/>
          <a:p>
            <a:pPr algn="ctr"/>
            <a:r>
              <a:rPr lang="en-US" dirty="0">
                <a:solidFill>
                  <a:schemeClr val="accent1">
                    <a:lumMod val="50000"/>
                  </a:schemeClr>
                </a:solidFill>
              </a:rPr>
              <a:t>Some Ins and Outs of Outsourcing</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dirty="0"/>
              <a:t>Trade-offs:</a:t>
            </a:r>
          </a:p>
          <a:p>
            <a:r>
              <a:rPr lang="en-US" dirty="0"/>
              <a:t>Loss of control</a:t>
            </a:r>
          </a:p>
          <a:p>
            <a:pPr lvl="1"/>
            <a:r>
              <a:rPr lang="en-US" sz="2800" dirty="0"/>
              <a:t>Product testing</a:t>
            </a:r>
          </a:p>
          <a:p>
            <a:pPr lvl="1"/>
            <a:r>
              <a:rPr lang="en-US" sz="2800" dirty="0"/>
              <a:t>Patented technologies</a:t>
            </a:r>
          </a:p>
          <a:p>
            <a:r>
              <a:rPr lang="en-US" dirty="0"/>
              <a:t>Increased time to receive products</a:t>
            </a:r>
          </a:p>
          <a:p>
            <a:pPr lvl="1"/>
            <a:r>
              <a:rPr lang="en-US" sz="2800" dirty="0"/>
              <a:t>Overseas shipping times</a:t>
            </a:r>
          </a:p>
          <a:p>
            <a:pPr lvl="2"/>
            <a:r>
              <a:rPr lang="en-US" sz="2800" dirty="0"/>
              <a:t>Source alternative suppliers</a:t>
            </a:r>
          </a:p>
          <a:p>
            <a:pPr lvl="2"/>
            <a:r>
              <a:rPr lang="en-US" sz="2800" dirty="0"/>
              <a:t>Cost to move back to in-house production (insourcing)</a:t>
            </a:r>
          </a:p>
          <a:p>
            <a:pPr marL="0" indent="0">
              <a:buNone/>
            </a:pPr>
            <a:endParaRPr lang="en-US" dirty="0"/>
          </a:p>
          <a:p>
            <a:pPr marL="0" indent="0">
              <a:buNone/>
            </a:pPr>
            <a:endParaRPr lang="en-US" dirty="0"/>
          </a:p>
          <a:p>
            <a:pPr marL="457200" lvl="1" indent="0">
              <a:buNone/>
            </a:pPr>
            <a:endParaRPr lang="en-CA" dirty="0"/>
          </a:p>
        </p:txBody>
      </p:sp>
      <p:sp>
        <p:nvSpPr>
          <p:cNvPr id="3" name="Footer Placeholder 2">
            <a:extLst>
              <a:ext uri="{FF2B5EF4-FFF2-40B4-BE49-F238E27FC236}">
                <a16:creationId xmlns:a16="http://schemas.microsoft.com/office/drawing/2014/main" id="{62C540A9-D8E5-4214-8E1C-E97C7F31313F}"/>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EF4B65F3-8F39-4B05-8974-D58670BCA900}"/>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4094508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239487"/>
            <a:ext cx="10515600" cy="1767114"/>
          </a:xfrm>
        </p:spPr>
        <p:txBody>
          <a:bodyPr/>
          <a:lstStyle/>
          <a:p>
            <a:pPr algn="ctr"/>
            <a:r>
              <a:rPr lang="en-US" dirty="0">
                <a:solidFill>
                  <a:schemeClr val="accent1">
                    <a:lumMod val="50000"/>
                  </a:schemeClr>
                </a:solidFill>
              </a:rPr>
              <a:t>Evaluate and Determine Whether To Make or Buy a Component</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a:xfrm>
            <a:off x="838200" y="2249033"/>
            <a:ext cx="10515600" cy="4351338"/>
          </a:xfrm>
        </p:spPr>
        <p:txBody>
          <a:bodyPr>
            <a:normAutofit fontScale="92500" lnSpcReduction="20000"/>
          </a:bodyPr>
          <a:lstStyle/>
          <a:p>
            <a:r>
              <a:rPr lang="en-US" b="0" i="0" dirty="0">
                <a:solidFill>
                  <a:srgbClr val="FF0000"/>
                </a:solidFill>
                <a:effectLst/>
                <a:latin typeface="Encode Sans"/>
              </a:rPr>
              <a:t>Most common outsourcing scenario is buying a component rather than making it.</a:t>
            </a:r>
          </a:p>
          <a:p>
            <a:r>
              <a:rPr lang="en-US" dirty="0">
                <a:solidFill>
                  <a:srgbClr val="FF0000"/>
                </a:solidFill>
                <a:latin typeface="Encode Sans"/>
              </a:rPr>
              <a:t>Make or buy analysis is also applicable to the service industry.</a:t>
            </a:r>
          </a:p>
          <a:p>
            <a:r>
              <a:rPr lang="en-US" dirty="0">
                <a:solidFill>
                  <a:srgbClr val="FF0000"/>
                </a:solidFill>
                <a:latin typeface="Encode Sans"/>
              </a:rPr>
              <a:t>Sometimes more cost-effective to outsource service activities rather than hire staff.</a:t>
            </a:r>
          </a:p>
          <a:p>
            <a:r>
              <a:rPr lang="en-US" b="0" i="0" dirty="0">
                <a:solidFill>
                  <a:srgbClr val="FF0000"/>
                </a:solidFill>
                <a:effectLst/>
                <a:latin typeface="Encode Sans"/>
              </a:rPr>
              <a:t>Expertise and costs and benefits need to be considered.</a:t>
            </a:r>
          </a:p>
          <a:p>
            <a:endParaRPr lang="en-US" b="0" i="0" dirty="0">
              <a:solidFill>
                <a:srgbClr val="373D3F"/>
              </a:solidFill>
              <a:effectLst/>
              <a:latin typeface="Encode Sans"/>
            </a:endParaRPr>
          </a:p>
          <a:p>
            <a:pPr marL="0" indent="0">
              <a:buNone/>
            </a:pPr>
            <a:r>
              <a:rPr lang="en-US" b="0" i="0" strike="sngStrike" dirty="0">
                <a:solidFill>
                  <a:srgbClr val="373D3F"/>
                </a:solidFill>
                <a:effectLst/>
                <a:latin typeface="Encode Sans"/>
              </a:rPr>
              <a:t>Companies outsource for the same reasons. Many companies have found that it is more cost-effective to outsource certain activities, such as payroll, data storage, and web design and hosting. It is more efficient to pay an outside expert than to hire the appropriate staff to keep a particular task inside the company.</a:t>
            </a:r>
            <a:endParaRPr lang="en-US" sz="2800" strike="sngStrike" dirty="0"/>
          </a:p>
          <a:p>
            <a:pPr marL="457200" lvl="1" indent="0">
              <a:buNone/>
            </a:pPr>
            <a:endParaRPr lang="en-US" dirty="0"/>
          </a:p>
          <a:p>
            <a:pPr marL="457200" lvl="1" indent="0">
              <a:buNone/>
            </a:pPr>
            <a:endParaRPr lang="en-CA" dirty="0"/>
          </a:p>
        </p:txBody>
      </p:sp>
      <p:sp>
        <p:nvSpPr>
          <p:cNvPr id="3" name="Footer Placeholder 2">
            <a:extLst>
              <a:ext uri="{FF2B5EF4-FFF2-40B4-BE49-F238E27FC236}">
                <a16:creationId xmlns:a16="http://schemas.microsoft.com/office/drawing/2014/main" id="{8168E397-0D94-405B-A824-16DB56CBCD6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2A8C4010-B086-422F-88D3-C84E0AAAFECE}"/>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539661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p:txBody>
          <a:bodyPr/>
          <a:lstStyle/>
          <a:p>
            <a:pPr algn="ctr"/>
            <a:r>
              <a:rPr lang="en-US" dirty="0">
                <a:solidFill>
                  <a:schemeClr val="accent1">
                    <a:lumMod val="50000"/>
                  </a:schemeClr>
                </a:solidFill>
              </a:rPr>
              <a:t>Fundamentals to Make or Buy</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dirty="0"/>
              <a:t>The make versus buy decision involves both quantitative and qualitative analysis.</a:t>
            </a:r>
          </a:p>
          <a:p>
            <a:pPr marL="0" indent="0">
              <a:buNone/>
            </a:pPr>
            <a:r>
              <a:rPr lang="en-US" dirty="0"/>
              <a:t>Quantitative </a:t>
            </a:r>
            <a:r>
              <a:rPr lang="en-US" dirty="0">
                <a:solidFill>
                  <a:srgbClr val="FF0000"/>
                </a:solidFill>
              </a:rPr>
              <a:t>component</a:t>
            </a:r>
            <a:r>
              <a:rPr lang="en-US" dirty="0"/>
              <a:t> requires a cost analysis:</a:t>
            </a:r>
          </a:p>
          <a:p>
            <a:pPr lvl="1"/>
            <a:r>
              <a:rPr lang="en-CA" dirty="0">
                <a:solidFill>
                  <a:srgbClr val="FF0000"/>
                </a:solidFill>
              </a:rPr>
              <a:t>Look at the cost to buy the component versus the cost to produce the component</a:t>
            </a:r>
          </a:p>
          <a:p>
            <a:pPr lvl="1"/>
            <a:r>
              <a:rPr lang="en-CA" dirty="0">
                <a:solidFill>
                  <a:srgbClr val="FF0000"/>
                </a:solidFill>
              </a:rPr>
              <a:t>Analyze unavoidable costs.</a:t>
            </a:r>
          </a:p>
          <a:p>
            <a:pPr lvl="1"/>
            <a:r>
              <a:rPr lang="en-CA" dirty="0">
                <a:solidFill>
                  <a:srgbClr val="FF0000"/>
                </a:solidFill>
              </a:rPr>
              <a:t>When buying, the avoidable costs will go away but unavoidable costs will remain.</a:t>
            </a:r>
          </a:p>
          <a:p>
            <a:pPr lvl="1"/>
            <a:endParaRPr lang="en-CA" dirty="0">
              <a:solidFill>
                <a:srgbClr val="FF0000"/>
              </a:solidFill>
            </a:endParaRPr>
          </a:p>
        </p:txBody>
      </p:sp>
      <p:sp>
        <p:nvSpPr>
          <p:cNvPr id="3" name="Footer Placeholder 2">
            <a:extLst>
              <a:ext uri="{FF2B5EF4-FFF2-40B4-BE49-F238E27FC236}">
                <a16:creationId xmlns:a16="http://schemas.microsoft.com/office/drawing/2014/main" id="{A08CB6D1-E54B-47DC-94BB-AA05277C9C4E}"/>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25DBBC31-62FA-41F1-9F64-0900BEA71376}"/>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1058766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Advantages and Disadvantages of Outsourcing</a:t>
            </a:r>
          </a:p>
        </p:txBody>
      </p:sp>
      <p:sp>
        <p:nvSpPr>
          <p:cNvPr id="3" name="Text Placeholder 2"/>
          <p:cNvSpPr>
            <a:spLocks noGrp="1"/>
          </p:cNvSpPr>
          <p:nvPr>
            <p:ph type="body" idx="1"/>
          </p:nvPr>
        </p:nvSpPr>
        <p:spPr/>
        <p:txBody>
          <a:bodyPr/>
          <a:lstStyle/>
          <a:p>
            <a:r>
              <a:rPr lang="en-US" dirty="0">
                <a:solidFill>
                  <a:srgbClr val="FF0000"/>
                </a:solidFill>
              </a:rPr>
              <a:t>Advantages of Outsourcing	</a:t>
            </a:r>
          </a:p>
        </p:txBody>
      </p:sp>
      <p:sp>
        <p:nvSpPr>
          <p:cNvPr id="4" name="Content Placeholder 3"/>
          <p:cNvSpPr>
            <a:spLocks noGrp="1"/>
          </p:cNvSpPr>
          <p:nvPr>
            <p:ph sz="half" idx="2"/>
          </p:nvPr>
        </p:nvSpPr>
        <p:spPr/>
        <p:txBody>
          <a:bodyPr>
            <a:normAutofit fontScale="92500" lnSpcReduction="10000"/>
          </a:bodyPr>
          <a:lstStyle/>
          <a:p>
            <a:r>
              <a:rPr lang="en-US" dirty="0">
                <a:solidFill>
                  <a:srgbClr val="FF0000"/>
                </a:solidFill>
              </a:rPr>
              <a:t>Utilizes external expertise, removes the need for in-house expertise</a:t>
            </a:r>
          </a:p>
          <a:p>
            <a:r>
              <a:rPr lang="en-US" dirty="0">
                <a:solidFill>
                  <a:srgbClr val="FF0000"/>
                </a:solidFill>
              </a:rPr>
              <a:t>Frees up capacity for other uses</a:t>
            </a:r>
          </a:p>
          <a:p>
            <a:r>
              <a:rPr lang="en-US" dirty="0">
                <a:solidFill>
                  <a:srgbClr val="FF0000"/>
                </a:solidFill>
              </a:rPr>
              <a:t>Frees up capital for other uses</a:t>
            </a:r>
          </a:p>
          <a:p>
            <a:r>
              <a:rPr lang="en-US" dirty="0">
                <a:solidFill>
                  <a:srgbClr val="FF0000"/>
                </a:solidFill>
              </a:rPr>
              <a:t>Allows management to focus on competitive strengths</a:t>
            </a:r>
          </a:p>
          <a:p>
            <a:r>
              <a:rPr lang="en-US" dirty="0">
                <a:solidFill>
                  <a:srgbClr val="FF0000"/>
                </a:solidFill>
              </a:rPr>
              <a:t>Transfers some production and technological risks to the supplier</a:t>
            </a:r>
          </a:p>
          <a:p>
            <a:endParaRPr lang="en-US" dirty="0"/>
          </a:p>
        </p:txBody>
      </p:sp>
      <p:sp>
        <p:nvSpPr>
          <p:cNvPr id="5" name="Text Placeholder 4"/>
          <p:cNvSpPr>
            <a:spLocks noGrp="1"/>
          </p:cNvSpPr>
          <p:nvPr>
            <p:ph type="body" sz="quarter" idx="3"/>
          </p:nvPr>
        </p:nvSpPr>
        <p:spPr/>
        <p:txBody>
          <a:bodyPr/>
          <a:lstStyle/>
          <a:p>
            <a:r>
              <a:rPr lang="en-US" dirty="0">
                <a:solidFill>
                  <a:srgbClr val="FF0000"/>
                </a:solidFill>
              </a:rPr>
              <a:t>Disadvantages of Outsourcing</a:t>
            </a:r>
          </a:p>
        </p:txBody>
      </p:sp>
      <p:sp>
        <p:nvSpPr>
          <p:cNvPr id="6" name="Content Placeholder 5"/>
          <p:cNvSpPr>
            <a:spLocks noGrp="1"/>
          </p:cNvSpPr>
          <p:nvPr>
            <p:ph sz="quarter" idx="4"/>
          </p:nvPr>
        </p:nvSpPr>
        <p:spPr/>
        <p:txBody>
          <a:bodyPr>
            <a:normAutofit fontScale="92500" lnSpcReduction="20000"/>
          </a:bodyPr>
          <a:lstStyle/>
          <a:p>
            <a:r>
              <a:rPr lang="en-US" dirty="0">
                <a:solidFill>
                  <a:srgbClr val="FF0000"/>
                </a:solidFill>
              </a:rPr>
              <a:t>Takes away control over quality and timing of production</a:t>
            </a:r>
          </a:p>
          <a:p>
            <a:r>
              <a:rPr lang="en-US" dirty="0">
                <a:solidFill>
                  <a:srgbClr val="FF0000"/>
                </a:solidFill>
              </a:rPr>
              <a:t>May limit ability to upsize or downsize production</a:t>
            </a:r>
          </a:p>
          <a:p>
            <a:r>
              <a:rPr lang="en-US" dirty="0">
                <a:solidFill>
                  <a:srgbClr val="FF0000"/>
                </a:solidFill>
              </a:rPr>
              <a:t>May have hidden costs and/or a lack of stability of price</a:t>
            </a:r>
          </a:p>
          <a:p>
            <a:r>
              <a:rPr lang="en-US" dirty="0">
                <a:solidFill>
                  <a:srgbClr val="FF0000"/>
                </a:solidFill>
              </a:rPr>
              <a:t>May diminish innovation</a:t>
            </a:r>
          </a:p>
          <a:p>
            <a:r>
              <a:rPr lang="en-US" dirty="0">
                <a:solidFill>
                  <a:srgbClr val="FF0000"/>
                </a:solidFill>
              </a:rPr>
              <a:t>Often makes it difficult to bring the production back in-house once it has been removed</a:t>
            </a:r>
          </a:p>
          <a:p>
            <a:endParaRPr lang="en-US" dirty="0"/>
          </a:p>
        </p:txBody>
      </p:sp>
      <p:sp>
        <p:nvSpPr>
          <p:cNvPr id="7" name="Footer Placeholder 6">
            <a:extLst>
              <a:ext uri="{FF2B5EF4-FFF2-40B4-BE49-F238E27FC236}">
                <a16:creationId xmlns:a16="http://schemas.microsoft.com/office/drawing/2014/main" id="{085AF1D3-1387-44A5-8690-BF1F2A5A7148}"/>
              </a:ext>
            </a:extLst>
          </p:cNvPr>
          <p:cNvSpPr>
            <a:spLocks noGrp="1"/>
          </p:cNvSpPr>
          <p:nvPr>
            <p:ph type="ftr" sz="quarter" idx="11"/>
          </p:nvPr>
        </p:nvSpPr>
        <p:spPr/>
        <p:txBody>
          <a:bodyPr/>
          <a:lstStyle/>
          <a:p>
            <a:r>
              <a:rPr lang="en-US"/>
              <a:t>Procurement in A Supply Chain World Licensed CC-BY-NC-SA</a:t>
            </a:r>
          </a:p>
        </p:txBody>
      </p:sp>
      <p:sp>
        <p:nvSpPr>
          <p:cNvPr id="8" name="Slide Number Placeholder 7">
            <a:extLst>
              <a:ext uri="{FF2B5EF4-FFF2-40B4-BE49-F238E27FC236}">
                <a16:creationId xmlns:a16="http://schemas.microsoft.com/office/drawing/2014/main" id="{A4813CB4-C152-49C1-9279-C73EE16DF6DF}"/>
              </a:ext>
            </a:extLst>
          </p:cNvPr>
          <p:cNvSpPr>
            <a:spLocks noGrp="1"/>
          </p:cNvSpPr>
          <p:nvPr>
            <p:ph type="sldNum" sz="quarter" idx="12"/>
          </p:nvPr>
        </p:nvSpPr>
        <p:spPr/>
        <p:txBody>
          <a:bodyPr/>
          <a:lstStyle/>
          <a:p>
            <a:fld id="{48F63A3B-78C7-47BE-AE5E-E10140E04643}" type="slidenum">
              <a:rPr lang="en-US" smtClean="0"/>
              <a:t>9</a:t>
            </a:fld>
            <a:endParaRPr lang="en-US"/>
          </a:p>
        </p:txBody>
      </p:sp>
    </p:spTree>
    <p:extLst>
      <p:ext uri="{BB962C8B-B14F-4D97-AF65-F5344CB8AC3E}">
        <p14:creationId xmlns:p14="http://schemas.microsoft.com/office/powerpoint/2010/main" val="41477108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DAD805D1FF18468C77D391FCED6724" ma:contentTypeVersion="13" ma:contentTypeDescription="Create a new document." ma:contentTypeScope="" ma:versionID="bf644409b75f20916b688ba5d6aca30f">
  <xsd:schema xmlns:xsd="http://www.w3.org/2001/XMLSchema" xmlns:xs="http://www.w3.org/2001/XMLSchema" xmlns:p="http://schemas.microsoft.com/office/2006/metadata/properties" xmlns:ns2="e53f2997-4117-4622-b9dd-7013d537ea7d" xmlns:ns3="12d4385b-a623-4456-92d7-bfee08e00e5b" targetNamespace="http://schemas.microsoft.com/office/2006/metadata/properties" ma:root="true" ma:fieldsID="e3494208c612f587e18ef3b69da60877" ns2:_="" ns3:_="">
    <xsd:import namespace="e53f2997-4117-4622-b9dd-7013d537ea7d"/>
    <xsd:import namespace="12d4385b-a623-4456-92d7-bfee08e00e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3f2997-4117-4622-b9dd-7013d537ea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2d4385b-a623-4456-92d7-bfee08e00e5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4A47C5-A7FC-4A12-BCC1-ACDB520B5A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3f2997-4117-4622-b9dd-7013d537ea7d"/>
    <ds:schemaRef ds:uri="12d4385b-a623-4456-92d7-bfee08e00e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C4662B-4ED9-422E-8103-E949B3F2023A}">
  <ds:schemaRefs>
    <ds:schemaRef ds:uri="12d4385b-a623-4456-92d7-bfee08e00e5b"/>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2006/metadata/properties"/>
    <ds:schemaRef ds:uri="http://schemas.microsoft.com/office/infopath/2007/PartnerControls"/>
    <ds:schemaRef ds:uri="e53f2997-4117-4622-b9dd-7013d537ea7d"/>
    <ds:schemaRef ds:uri="http://www.w3.org/XML/1998/namespace"/>
    <ds:schemaRef ds:uri="http://purl.org/dc/terms/"/>
  </ds:schemaRefs>
</ds:datastoreItem>
</file>

<file path=customXml/itemProps3.xml><?xml version="1.0" encoding="utf-8"?>
<ds:datastoreItem xmlns:ds="http://schemas.openxmlformats.org/officeDocument/2006/customXml" ds:itemID="{3F7F76B4-A9B1-49F6-BF3F-BC1E84EA9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Chapter  – Procurement in a Supply Chain World (2)</Template>
  <TotalTime>237</TotalTime>
  <Words>812</Words>
  <Application>Microsoft Office PowerPoint</Application>
  <PresentationFormat>Widescreen</PresentationFormat>
  <Paragraphs>102</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Encode Sans</vt:lpstr>
      <vt:lpstr>Office Theme</vt:lpstr>
      <vt:lpstr>Procurement in a Supply Chain World Chapter 6: Insourcing, Outsourcing, Making or Buying</vt:lpstr>
      <vt:lpstr>Accessibility Statement</vt:lpstr>
      <vt:lpstr>Learning Objectives</vt:lpstr>
      <vt:lpstr>Introduction</vt:lpstr>
      <vt:lpstr>The Growth of Outsourcing and Offshoring </vt:lpstr>
      <vt:lpstr>Some Ins and Outs of Outsourcing </vt:lpstr>
      <vt:lpstr>Evaluate and Determine Whether To Make or Buy a Component </vt:lpstr>
      <vt:lpstr>Fundamentals to Make or Buy </vt:lpstr>
      <vt:lpstr>Advantages and Disadvantages of Outsourcing</vt:lpstr>
      <vt:lpstr>Key Takeaways</vt:lpstr>
      <vt:lpstr>References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149</cp:revision>
  <dcterms:created xsi:type="dcterms:W3CDTF">2021-12-14T19:36:12Z</dcterms:created>
  <dcterms:modified xsi:type="dcterms:W3CDTF">2022-02-01T21:39:59Z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0x010100DADAD805D1FF18468C77D391FCED6724</vt:lpwstr>
  </property>
</Properties>
</file>