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81" r:id="rId2"/>
    <p:sldId id="332" r:id="rId3"/>
    <p:sldId id="258" r:id="rId4"/>
    <p:sldId id="301" r:id="rId5"/>
    <p:sldId id="304" r:id="rId6"/>
    <p:sldId id="307" r:id="rId7"/>
    <p:sldId id="308" r:id="rId8"/>
    <p:sldId id="312" r:id="rId9"/>
    <p:sldId id="315" r:id="rId10"/>
    <p:sldId id="316" r:id="rId11"/>
    <p:sldId id="321" r:id="rId12"/>
    <p:sldId id="328" r:id="rId13"/>
    <p:sldId id="329" r:id="rId14"/>
    <p:sldId id="29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EDF169-E9A3-4633-A857-145CA1EA340B}" v="1" dt="2022-02-01T21:38:03.3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2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berlee Carter" userId="6b732f29-134a-4232-a505-69b63300911b" providerId="ADAL" clId="{0EEDF169-E9A3-4633-A857-145CA1EA340B}"/>
    <pc:docChg chg="custSel modSld">
      <pc:chgData name="Kimberlee Carter" userId="6b732f29-134a-4232-a505-69b63300911b" providerId="ADAL" clId="{0EEDF169-E9A3-4633-A857-145CA1EA340B}" dt="2022-01-25T13:53:14.122" v="3" actId="478"/>
      <pc:docMkLst>
        <pc:docMk/>
      </pc:docMkLst>
      <pc:sldChg chg="addSp delSp modSp mod">
        <pc:chgData name="Kimberlee Carter" userId="6b732f29-134a-4232-a505-69b63300911b" providerId="ADAL" clId="{0EEDF169-E9A3-4633-A857-145CA1EA340B}" dt="2022-01-25T13:53:14.122" v="3" actId="478"/>
        <pc:sldMkLst>
          <pc:docMk/>
          <pc:sldMk cId="3996183297" sldId="258"/>
        </pc:sldMkLst>
        <pc:spChg chg="del mod">
          <ac:chgData name="Kimberlee Carter" userId="6b732f29-134a-4232-a505-69b63300911b" providerId="ADAL" clId="{0EEDF169-E9A3-4633-A857-145CA1EA340B}" dt="2022-01-25T13:53:14.122" v="3" actId="478"/>
          <ac:spMkLst>
            <pc:docMk/>
            <pc:sldMk cId="3996183297" sldId="258"/>
            <ac:spMk id="3" creationId="{00000000-0000-0000-0000-000000000000}"/>
          </ac:spMkLst>
        </pc:spChg>
        <pc:spChg chg="del mod">
          <ac:chgData name="Kimberlee Carter" userId="6b732f29-134a-4232-a505-69b63300911b" providerId="ADAL" clId="{0EEDF169-E9A3-4633-A857-145CA1EA340B}" dt="2022-01-25T13:53:02.790" v="1" actId="478"/>
          <ac:spMkLst>
            <pc:docMk/>
            <pc:sldMk cId="3996183297" sldId="258"/>
            <ac:spMk id="4" creationId="{0BF1571C-3434-4BE9-B657-13B5772A3BA2}"/>
          </ac:spMkLst>
        </pc:spChg>
        <pc:spChg chg="add mod">
          <ac:chgData name="Kimberlee Carter" userId="6b732f29-134a-4232-a505-69b63300911b" providerId="ADAL" clId="{0EEDF169-E9A3-4633-A857-145CA1EA340B}" dt="2022-01-25T13:53:14.122" v="3" actId="478"/>
          <ac:spMkLst>
            <pc:docMk/>
            <pc:sldMk cId="3996183297" sldId="258"/>
            <ac:spMk id="7" creationId="{95C12A16-CB0C-4ACB-9ADC-D745FEF6D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B5F01-44E3-41BC-83CE-1B6B7F8F5021}" type="datetimeFigureOut">
              <a:rPr lang="en-US"/>
              <a:t>2/1/2022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534CF-AD36-46F3-951C-AEF3214FBDC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446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961E3F-73BD-43EB-AD6E-AE3F45EBDA10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854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BA914-2C80-4446-AB7C-10E29320894D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0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52ADE-FDBD-4007-A97C-8FDB2D0494BA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50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A7A8-E087-4E36-ABAC-4C7C65D2F0D0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565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7E8F2-60B9-44B3-835E-1866632F1E64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0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5426-6516-4105-8D42-2944F5BF41F7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5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65FD5-9E82-4BE3-BEA5-31CE956D6794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080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F3135-B778-4D35-9F5E-8E1123BC67DF}" type="datetime1">
              <a:rPr lang="en-US" smtClean="0"/>
              <a:t>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365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0FAD-65CB-4D6B-B1D6-295F68CE0D40}" type="datetime1">
              <a:rPr lang="en-US" smtClean="0"/>
              <a:t>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6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798F0-710E-42A2-93F0-836781D151A7}" type="datetime1">
              <a:rPr lang="en-US" smtClean="0"/>
              <a:t>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5846A-F2FC-4CBA-ADFC-6557649EB561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59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1799F-9779-4FB5-A6DA-47C79063AD82}" type="datetime1">
              <a:rPr lang="en-US" smtClean="0"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860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3A8D9-5FAB-4B7B-BF93-368516AAE38A}" type="datetime1">
              <a:rPr lang="en-US" smtClean="0"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6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5611E-D79F-492F-8C17-AF92E0D2C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101" y="412914"/>
            <a:ext cx="10683551" cy="1756980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  <a:t>Procurement in a Supply Chain World</a:t>
            </a:r>
            <a:b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</a:br>
            <a:r>
              <a:rPr lang="en-US" sz="4400" dirty="0">
                <a:solidFill>
                  <a:srgbClr val="002060"/>
                </a:solidFill>
                <a:ea typeface="+mj-lt"/>
                <a:cs typeface="+mj-lt"/>
              </a:rPr>
              <a:t>Chapter 3: Finding, Evaluating and Selecting Suppliers</a:t>
            </a:r>
            <a:endParaRPr lang="en-US" sz="4400" dirty="0">
              <a:solidFill>
                <a:srgbClr val="002060"/>
              </a:solidFill>
              <a:cs typeface="Calibri Light"/>
            </a:endParaRPr>
          </a:p>
        </p:txBody>
      </p:sp>
      <p:pic>
        <p:nvPicPr>
          <p:cNvPr id="4" name="Picture 4" descr="Image that contains the title in the Supply Chain World and author names Angela Reid-Regier and Bryan Snage">
            <a:extLst>
              <a:ext uri="{FF2B5EF4-FFF2-40B4-BE49-F238E27FC236}">
                <a16:creationId xmlns:a16="http://schemas.microsoft.com/office/drawing/2014/main" id="{A1FF0417-EBFF-4077-AEA4-F76DCBFDB37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815" y="2354372"/>
            <a:ext cx="4201509" cy="381782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AF9217A-20D3-49C3-AF09-8F835E011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F5DA5D-D0C6-4F34-9F03-3F62A7137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529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E4447-8CB8-43F6-9C86-9A2A6EA76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29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Purchasing Approval Key Terms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5D29E-2F7D-4B89-A917-CE1D23858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5419018"/>
          </a:xfrm>
        </p:spPr>
        <p:txBody>
          <a:bodyPr>
            <a:normAutofit/>
          </a:bodyPr>
          <a:lstStyle/>
          <a:p>
            <a:r>
              <a:rPr lang="en-US" dirty="0"/>
              <a:t>Weighted Scorecard</a:t>
            </a:r>
          </a:p>
          <a:p>
            <a:r>
              <a:rPr lang="en-US" dirty="0"/>
              <a:t>Blanket Purchase Orders (BPO)</a:t>
            </a:r>
          </a:p>
          <a:p>
            <a:r>
              <a:rPr lang="en-US" dirty="0"/>
              <a:t>Award Purchase Orders</a:t>
            </a:r>
          </a:p>
          <a:p>
            <a:r>
              <a:rPr lang="en-US" dirty="0"/>
              <a:t>Goods Receipt</a:t>
            </a:r>
          </a:p>
          <a:p>
            <a:pPr lvl="1"/>
            <a:r>
              <a:rPr lang="en-US" dirty="0"/>
              <a:t>Material Packing Slip</a:t>
            </a:r>
          </a:p>
          <a:p>
            <a:pPr lvl="1"/>
            <a:r>
              <a:rPr lang="en-US" dirty="0"/>
              <a:t>Bill of Lading</a:t>
            </a:r>
          </a:p>
          <a:p>
            <a:pPr lvl="1"/>
            <a:r>
              <a:rPr lang="en-US" dirty="0"/>
              <a:t>Discrepancy Report</a:t>
            </a:r>
          </a:p>
          <a:p>
            <a:r>
              <a:rPr lang="en-US" dirty="0"/>
              <a:t>Evaluate Supplier Post-Purchase Performance</a:t>
            </a:r>
          </a:p>
          <a:p>
            <a:pPr lvl="1"/>
            <a:r>
              <a:rPr lang="en-CA" dirty="0"/>
              <a:t>Weekly performance metric reports</a:t>
            </a:r>
          </a:p>
          <a:p>
            <a:pPr lvl="1"/>
            <a:r>
              <a:rPr lang="en-US" dirty="0"/>
              <a:t>Quarterly, mid-level review meetings for supply chain managers between buyers and suppliers</a:t>
            </a:r>
          </a:p>
          <a:p>
            <a:pPr lvl="1"/>
            <a:r>
              <a:rPr lang="en-US" dirty="0"/>
              <a:t>Annual, executive-level meetings about SCM between buyers and suppliers</a:t>
            </a:r>
            <a:endParaRPr lang="en-CA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C6A79D-5F73-41E9-B929-126E3D5C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11C0D-CE81-44E6-836A-117689E10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705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29DD7-FAEA-4787-BD82-58632F7AA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Procurement Enablers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6EDC8-02D0-430F-8B42-B93465F011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i="0" dirty="0">
                <a:solidFill>
                  <a:srgbClr val="373D3F"/>
                </a:solidFill>
                <a:effectLst/>
              </a:rPr>
              <a:t>A variety of tools and techniques are available to procurement professionals; they can be used to enable and support the sourcing process. 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E-Procurement and Electronic Purchasing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Procurement Cards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Long-Term Purchasing Agreements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Electronic Data Interchange (EDI)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Electronic Catalogs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Automation of Bidding</a:t>
            </a:r>
          </a:p>
          <a:p>
            <a:endParaRPr lang="en-US" dirty="0">
              <a:solidFill>
                <a:srgbClr val="373D3F"/>
              </a:solidFill>
              <a:latin typeface="Encode Sans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90A5C0-1842-4A82-A5EB-84E6FE301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511F6B-47B8-4200-8A5B-4A2DB6D7F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38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E7642-5AEC-498A-B102-BCF96743E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Procurement Documents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F6D404-B262-4B26-BA5D-C8D5CB2CE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0" i="0" dirty="0">
                <a:solidFill>
                  <a:srgbClr val="373D3F"/>
                </a:solidFill>
                <a:effectLst/>
              </a:rPr>
              <a:t>A number of procurement documents are used to obtain information and proposals from prospective suppliers. </a:t>
            </a:r>
          </a:p>
          <a:p>
            <a:pPr lvl="1"/>
            <a:r>
              <a:rPr lang="en-US" b="0" i="0" dirty="0">
                <a:solidFill>
                  <a:srgbClr val="373D3F"/>
                </a:solidFill>
                <a:effectLst/>
              </a:rPr>
              <a:t>These include the following:</a:t>
            </a:r>
          </a:p>
          <a:p>
            <a:pPr lvl="2"/>
            <a:r>
              <a:rPr lang="en-US" sz="2400" dirty="0">
                <a:solidFill>
                  <a:srgbClr val="373D3F"/>
                </a:solidFill>
              </a:rPr>
              <a:t>Request for Information (RFI)</a:t>
            </a:r>
          </a:p>
          <a:p>
            <a:pPr lvl="2"/>
            <a:r>
              <a:rPr lang="en-US" sz="2400" dirty="0">
                <a:solidFill>
                  <a:srgbClr val="373D3F"/>
                </a:solidFill>
              </a:rPr>
              <a:t>Request for Proposal (RFP)</a:t>
            </a:r>
          </a:p>
          <a:p>
            <a:pPr lvl="2"/>
            <a:r>
              <a:rPr lang="en-US" sz="2400" dirty="0">
                <a:solidFill>
                  <a:srgbClr val="373D3F"/>
                </a:solidFill>
              </a:rPr>
              <a:t>Request for Quote (RFQ)</a:t>
            </a: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7BE2AD-E8C9-4AB7-898A-428E770B2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E2CBCA-4B84-45D1-9A8E-97521441C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476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C3CDD-1580-4922-AADF-12D72D45A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Commonly Used Procurement Documents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8382-4089-4DA8-AAB7-7CE6547B7E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Autofit/>
          </a:bodyPr>
          <a:lstStyle/>
          <a:p>
            <a:pPr indent="0">
              <a:lnSpc>
                <a:spcPct val="100000"/>
              </a:lnSpc>
            </a:pPr>
            <a:r>
              <a:rPr lang="en-US" sz="2400" dirty="0"/>
              <a:t>Requisition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Sourcing information/justification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Statement of Work (SOW)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Contract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Requirement Definitions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Bill of Materials (BOM)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Shortlist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Progress Reports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Correspondence with Contractor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Proof of payment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Offers Received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Evaluation Report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Proof of Receipt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Receipt and Inspection Reports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Supplier Evaluation Reports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Amendments to Solicitation Documents</a:t>
            </a:r>
          </a:p>
          <a:p>
            <a:pPr indent="0">
              <a:lnSpc>
                <a:spcPct val="100000"/>
              </a:lnSpc>
            </a:pPr>
            <a:r>
              <a:rPr lang="en-US" sz="2400" dirty="0"/>
              <a:t>Amendments to Contract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520832-5C29-4B6E-AD7A-BFEA6B9E6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B47461-49B9-4401-974C-5F8DAB258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35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9C724-084A-430B-A452-E7804CEEC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67A3A-10FC-4E94-9E58-D63204B6D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886" y="1690688"/>
            <a:ext cx="10515600" cy="462613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400" b="0" i="0" dirty="0">
                <a:solidFill>
                  <a:srgbClr val="373D3F"/>
                </a:solidFill>
                <a:effectLst/>
              </a:rPr>
              <a:t>Discovering potential suppliers is the process of searching for suppliers who will be able to deliver the products, materials, or services required by a company.</a:t>
            </a:r>
          </a:p>
          <a:p>
            <a:r>
              <a:rPr lang="en-US" sz="2400" b="0" i="0" dirty="0">
                <a:solidFill>
                  <a:srgbClr val="373D3F"/>
                </a:solidFill>
                <a:effectLst/>
              </a:rPr>
              <a:t>Supply market intelligence is the outcome of the process of obtaining and analyzing information relevant to a company’s current and potential supply markets with the objective of supporting effective decision-making.</a:t>
            </a:r>
          </a:p>
          <a:p>
            <a:r>
              <a:rPr lang="en-US" sz="2400" b="0" i="0" dirty="0">
                <a:solidFill>
                  <a:srgbClr val="373D3F"/>
                </a:solidFill>
                <a:effectLst/>
              </a:rPr>
              <a:t>The main objective of the evaluation process is to reduce purchase risk and maximize overall value, and the time that goes into evaluating suppliers should be a function of the importance of items purchased.</a:t>
            </a:r>
            <a:endParaRPr lang="en-US" sz="2400" dirty="0">
              <a:solidFill>
                <a:srgbClr val="373D3F"/>
              </a:solidFill>
            </a:endParaRPr>
          </a:p>
          <a:p>
            <a:r>
              <a:rPr lang="en-US" sz="2400" b="0" i="0" dirty="0">
                <a:solidFill>
                  <a:srgbClr val="373D3F"/>
                </a:solidFill>
                <a:effectLst/>
              </a:rPr>
              <a:t>Tactical aspects of the procurement process to enable the placement and approval of POs with suppliers, the information needed for a comprehensive purchase requirement, the necessary forms and documents, and the necessary elements in the post-award process that must be managed.</a:t>
            </a:r>
            <a:endParaRPr lang="en-US" sz="2400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4D491F-C20C-49F8-8C7F-C637ADA4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7228B1-8B5D-474D-A5A9-9A62C4BBE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856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Accessibility Statement</a:t>
            </a:r>
            <a:endParaRPr lang="en-US" dirty="0">
              <a:solidFill>
                <a:srgbClr val="002060"/>
              </a:solidFill>
              <a:cs typeface="Calibri Ligh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400" dirty="0"/>
              <a:t>This PowerPoint is compatible with assistive technology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400" dirty="0"/>
              <a:t>Images have alternative-tags applied</a:t>
            </a:r>
            <a:endParaRPr lang="en-US" sz="2400" dirty="0">
              <a:cs typeface="Calibri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400" dirty="0"/>
              <a:t>Complex images have long descriptions and are available in the notes section of each slide</a:t>
            </a:r>
            <a:endParaRPr lang="en-US" sz="2400" dirty="0">
              <a:cs typeface="Calibri"/>
            </a:endParaRP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en-US" sz="2400" dirty="0"/>
              <a:t>We welcome your feedback if you notice an area not addressed, please contact the authors listed here</a:t>
            </a:r>
            <a:endParaRPr lang="en-US" sz="2400" dirty="0">
              <a:cs typeface="Calibri"/>
            </a:endParaRPr>
          </a:p>
          <a:p>
            <a:pPr>
              <a:lnSpc>
                <a:spcPct val="150000"/>
              </a:lnSpc>
              <a:spcAft>
                <a:spcPts val="1200"/>
              </a:spcAft>
            </a:pPr>
            <a:endParaRPr lang="en-US" sz="2400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DBAA93-25CC-40C6-960E-6456341ED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5CFB6-D7B7-4EAE-94B9-000722EEE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786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5447" y="7825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Chapter 3 Learning 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B498BB-D17D-4A13-9F78-E96D3C22697D}"/>
              </a:ext>
            </a:extLst>
          </p:cNvPr>
          <p:cNvSpPr txBox="1"/>
          <p:nvPr/>
        </p:nvSpPr>
        <p:spPr>
          <a:xfrm>
            <a:off x="457201" y="1106866"/>
            <a:ext cx="11734799" cy="446705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>
                <a:ea typeface="+mn-lt"/>
                <a:cs typeface="+mn-lt"/>
              </a:rPr>
              <a:t>Learning Objectives:</a:t>
            </a: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Discuss the various sources of market intelligence.</a:t>
            </a:r>
            <a:endParaRPr lang="en-US" sz="2400" dirty="0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Recognize the use of market intelligence in identifying potential suppliers.</a:t>
            </a:r>
            <a:endParaRPr lang="en-US" sz="2400" dirty="0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Understand key supplier evaluation practices.</a:t>
            </a:r>
            <a:endParaRPr lang="en-US" sz="2400" dirty="0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Explain the need for identifying and evaluating global suppliers.</a:t>
            </a:r>
            <a:endParaRPr lang="en-US" sz="2400" dirty="0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Understand the key aspects of procurement contract execution.</a:t>
            </a:r>
            <a:endParaRPr lang="en-US" sz="2400" dirty="0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Implement the various forms of procurement enablers.</a:t>
            </a:r>
            <a:endParaRPr lang="en-US" sz="2400" dirty="0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Analyze the key forms of documentation used in procurement.</a:t>
            </a:r>
            <a:endParaRPr lang="en-US" sz="2400" dirty="0">
              <a:cs typeface="Calibri" panose="020F0502020204030204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400" dirty="0">
                <a:ea typeface="+mn-lt"/>
                <a:cs typeface="+mn-lt"/>
              </a:rPr>
              <a:t>Evaluate key aspects of managing the procurement process and managing the internal processes involved in procuring goods and services.</a:t>
            </a:r>
            <a:endParaRPr lang="en-US" sz="2400" dirty="0">
              <a:cs typeface="Calibri"/>
            </a:endParaRPr>
          </a:p>
          <a:p>
            <a:pPr algn="l">
              <a:lnSpc>
                <a:spcPct val="150000"/>
              </a:lnSpc>
            </a:pPr>
            <a:endParaRPr lang="en-US" sz="2400" dirty="0">
              <a:cs typeface="Calibri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5C12A16-CB0C-4ACB-9ADC-D745FEF6D3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590223-2378-42BA-818E-F42082AA4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FC8DA-8047-43C4-A272-B67C49A9F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183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6A20E7-BBA9-4DE9-A398-45DA02183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341" y="-2428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Supplier Identification and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8989E-0925-4AF2-84CF-72DC35DE48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0413"/>
            <a:ext cx="10515600" cy="34548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Procurement takes the lead to evaluate prospective suppliers against specific criteria and metrics.</a:t>
            </a:r>
          </a:p>
          <a:p>
            <a:pPr lvl="1"/>
            <a:r>
              <a:rPr lang="en-US" dirty="0">
                <a:cs typeface="Calibri"/>
              </a:rPr>
              <a:t>Inclusion and Exclusion for Suppliers</a:t>
            </a:r>
          </a:p>
          <a:p>
            <a:pPr lvl="1"/>
            <a:r>
              <a:rPr lang="en-US" dirty="0">
                <a:cs typeface="Calibri"/>
              </a:rPr>
              <a:t>Importance of the Supplier Identification and Evaluation Process</a:t>
            </a:r>
          </a:p>
          <a:p>
            <a:endParaRPr lang="en-US" sz="2400" dirty="0">
              <a:cs typeface="Calibri"/>
            </a:endParaRPr>
          </a:p>
          <a:p>
            <a:endParaRPr lang="en-US" sz="2400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389236-D252-43A9-A2ED-E5732340E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A230F0-2332-4057-8AD7-AFCEDA464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066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D00EE-4CD5-4704-B977-DB4F767A1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858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Market Intelligence for Identifying Suppliers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901D9D-DF2D-4711-9DB7-5D02665E8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224" y="1658955"/>
            <a:ext cx="10515600" cy="47806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dirty="0">
                <a:cs typeface="Calibri"/>
              </a:rPr>
              <a:t>There are a variety of aspects to finding suitable suppliers and credible market intelligence.</a:t>
            </a:r>
          </a:p>
          <a:p>
            <a:pPr lvl="1"/>
            <a:r>
              <a:rPr lang="en-US" dirty="0">
                <a:cs typeface="Calibri"/>
              </a:rPr>
              <a:t>Process of Obtaining Supply Market Intelligence</a:t>
            </a:r>
          </a:p>
          <a:p>
            <a:pPr lvl="1"/>
            <a:r>
              <a:rPr lang="en-US" dirty="0">
                <a:cs typeface="Calibri"/>
              </a:rPr>
              <a:t>Elements of Supply Market Intelligence</a:t>
            </a:r>
          </a:p>
          <a:p>
            <a:pPr lvl="2"/>
            <a:r>
              <a:rPr lang="en-CA" dirty="0"/>
              <a:t>Commodity profile information</a:t>
            </a:r>
          </a:p>
          <a:p>
            <a:pPr lvl="2"/>
            <a:r>
              <a:rPr lang="en-CA" dirty="0"/>
              <a:t>Cost structure</a:t>
            </a:r>
          </a:p>
          <a:p>
            <a:pPr lvl="2"/>
            <a:r>
              <a:rPr lang="en-CA" dirty="0"/>
              <a:t>Supply base information</a:t>
            </a:r>
          </a:p>
          <a:p>
            <a:pPr lvl="2"/>
            <a:r>
              <a:rPr lang="en-CA" dirty="0"/>
              <a:t>Market information</a:t>
            </a:r>
          </a:p>
          <a:p>
            <a:pPr lvl="2"/>
            <a:r>
              <a:rPr lang="en-CA" dirty="0"/>
              <a:t>Competitive analysis information</a:t>
            </a:r>
          </a:p>
          <a:p>
            <a:pPr lvl="2"/>
            <a:r>
              <a:rPr lang="en-CA" dirty="0"/>
              <a:t>Quality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sz="2400" b="1" dirty="0">
              <a:cs typeface="Calibri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B7D87F-F7E6-4E32-92F3-5B4C44D35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5BC4B9-A7EE-4D9F-8BDD-DB6DB6977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93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8EDDC-2CBA-4DB7-8BB8-561AF5F4A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6161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Uses, Categories, and Levels of Market Intelligence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2657C9-AF70-42B9-8BB3-6B217F4913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459" y="1941617"/>
            <a:ext cx="10901082" cy="353555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dirty="0">
                <a:cs typeface="Calibri"/>
              </a:rPr>
              <a:t>Market intelligence can be gathered through the following levels: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/>
              </a:rPr>
              <a:t>Macro environmental level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/>
              </a:rPr>
              <a:t>Country level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/>
              </a:rPr>
              <a:t>Industry and Commodity Level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/>
              </a:rPr>
              <a:t>Supplier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95A5F1-8DA5-4F1F-B5A2-DB93C270A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13FB8-0850-4CD8-836A-7C60EA260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700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C11E5-22E3-4441-B77F-3E79539B7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482" y="60325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Supplier Evaluation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5249B-D379-4CBB-822F-D21AC9CEA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108" y="1253331"/>
            <a:ext cx="10918828" cy="151203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cs typeface="Calibri" panose="020F0502020204030204"/>
              </a:rPr>
              <a:t>After suppliers have been identified it is necessary to evaluate suppliers with steps like pre-screening and competitive budding by using:</a:t>
            </a:r>
          </a:p>
          <a:p>
            <a:pPr lvl="1"/>
            <a:r>
              <a:rPr lang="en-US" dirty="0">
                <a:cs typeface="Calibri"/>
              </a:rPr>
              <a:t>Supplier Evaluation Criteria</a:t>
            </a:r>
          </a:p>
          <a:p>
            <a:pPr lvl="1"/>
            <a:r>
              <a:rPr lang="en-US" dirty="0">
                <a:cs typeface="Calibri"/>
              </a:rPr>
              <a:t>Current Supplier Evaluation</a:t>
            </a:r>
            <a:endParaRPr lang="en-US" sz="2400" dirty="0">
              <a:cs typeface="Calibri" panose="020F0502020204030204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cs typeface="Calibri" panose="020F0502020204030204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2400" dirty="0">
              <a:cs typeface="Calibri" panose="020F0502020204030204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713CBF-67DC-4296-9E9D-86E4025724F6}"/>
              </a:ext>
            </a:extLst>
          </p:cNvPr>
          <p:cNvSpPr txBox="1">
            <a:spLocks/>
          </p:cNvSpPr>
          <p:nvPr/>
        </p:nvSpPr>
        <p:spPr>
          <a:xfrm>
            <a:off x="1751371" y="2702796"/>
            <a:ext cx="10047161" cy="3587887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00000"/>
              </a:lnSpc>
            </a:pPr>
            <a:r>
              <a:rPr lang="en-US" sz="2000" dirty="0"/>
              <a:t>Location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Employee capabilities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Cultural and language differences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Cost structure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Infrastructure and assets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Citations and awards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Working conditions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Process and technological capability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Management capability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Environmental regulation compliance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Financial stability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IT capability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Suppliers’ own supplier network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Employee turnover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Quality capabilities</a:t>
            </a:r>
          </a:p>
          <a:p>
            <a:pPr indent="0">
              <a:lnSpc>
                <a:spcPct val="100000"/>
              </a:lnSpc>
            </a:pPr>
            <a:r>
              <a:rPr lang="en-US" sz="2000" dirty="0"/>
              <a:t>Evaluation of customer base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3D615-E4DA-42CA-8C32-2938EADB0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6AD12-DC8C-4E14-B676-141274A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145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73659-921C-410A-A851-B8AA751AC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431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Global Supply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0106E0-793C-49A8-8996-E56F1B575E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3029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373D3F"/>
                </a:solidFill>
              </a:rPr>
              <a:t>P</a:t>
            </a:r>
            <a:r>
              <a:rPr lang="en-US" sz="2400" b="0" i="0" dirty="0">
                <a:solidFill>
                  <a:srgbClr val="373D3F"/>
                </a:solidFill>
                <a:effectLst/>
              </a:rPr>
              <a:t>rocurement groups in many companies seek overseas sources of supply to achieve lower costs.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Sourcing Globally</a:t>
            </a:r>
          </a:p>
          <a:p>
            <a:pPr lvl="1"/>
            <a:r>
              <a:rPr lang="en-US" dirty="0">
                <a:solidFill>
                  <a:srgbClr val="373D3F"/>
                </a:solidFill>
              </a:rPr>
              <a:t>Finding Global Suppliers and Supply Classification</a:t>
            </a:r>
          </a:p>
          <a:p>
            <a:pPr lvl="2"/>
            <a:r>
              <a:rPr lang="en-US" dirty="0">
                <a:solidFill>
                  <a:srgbClr val="373D3F"/>
                </a:solidFill>
              </a:rPr>
              <a:t>Local supplier</a:t>
            </a:r>
          </a:p>
          <a:p>
            <a:pPr lvl="2"/>
            <a:r>
              <a:rPr lang="en-US" dirty="0">
                <a:solidFill>
                  <a:srgbClr val="373D3F"/>
                </a:solidFill>
              </a:rPr>
              <a:t>Domestic supplier</a:t>
            </a:r>
          </a:p>
          <a:p>
            <a:pPr lvl="2"/>
            <a:r>
              <a:rPr lang="en-US" dirty="0">
                <a:solidFill>
                  <a:srgbClr val="373D3F"/>
                </a:solidFill>
              </a:rPr>
              <a:t>Regional supplier</a:t>
            </a:r>
          </a:p>
          <a:p>
            <a:pPr lvl="2"/>
            <a:r>
              <a:rPr lang="en-US" dirty="0">
                <a:solidFill>
                  <a:srgbClr val="373D3F"/>
                </a:solidFill>
              </a:rPr>
              <a:t>Multi-regional supplier</a:t>
            </a:r>
          </a:p>
          <a:p>
            <a:pPr lvl="2"/>
            <a:r>
              <a:rPr lang="en-US" dirty="0">
                <a:solidFill>
                  <a:srgbClr val="373D3F"/>
                </a:solidFill>
              </a:rPr>
              <a:t>Global supplier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7B6EE9-7BAB-4632-8B35-DBD704D67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DF1B90-4019-4F51-BA22-8AD81CC87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0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73C9C-B616-4747-B3F1-1C23FE94C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254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Purchasing 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B7F408-60E6-4572-A9C9-6A82CB4A18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2980"/>
            <a:ext cx="10515600" cy="496398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dirty="0"/>
              <a:t>Once suppliers have been approved a specific purchase order (PO) or blanket PO, material purchase release, or contract will be awarded.</a:t>
            </a:r>
          </a:p>
          <a:p>
            <a:pPr marL="0" indent="0">
              <a:buNone/>
            </a:pPr>
            <a:r>
              <a:rPr lang="en-US" sz="2600" dirty="0"/>
              <a:t>Almost all POs include the following: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PO number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Item description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Material specifications, including any references to SOWs and engineering drawings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Quantity requirements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Quality requirements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Price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Delivery due date and method of shipment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Ship-to address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Order due date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Name and address of purchasing firm</a:t>
            </a:r>
          </a:p>
          <a:p>
            <a:pPr lvl="1"/>
            <a:r>
              <a:rPr lang="en-US" sz="2600" b="0" i="0" dirty="0">
                <a:solidFill>
                  <a:srgbClr val="373D3F"/>
                </a:solidFill>
                <a:effectLst/>
              </a:rPr>
              <a:t>Payment terms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3E278B-197C-47BF-9D32-02B8C8040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Procurement in A Supply Chain World Licensed CC-BY-NC-SA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72023F-ACDE-4BEA-B575-AD493B57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033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Chapter  – Procurement in a Supply Chain World (2)</Template>
  <TotalTime>189</TotalTime>
  <Words>907</Words>
  <Application>Microsoft Office PowerPoint</Application>
  <PresentationFormat>Widescreen</PresentationFormat>
  <Paragraphs>157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Encode Sans</vt:lpstr>
      <vt:lpstr>Office Theme</vt:lpstr>
      <vt:lpstr>Procurement in a Supply Chain World Chapter 3: Finding, Evaluating and Selecting Suppliers</vt:lpstr>
      <vt:lpstr>Accessibility Statement</vt:lpstr>
      <vt:lpstr>Chapter 3 Learning Objectives</vt:lpstr>
      <vt:lpstr>Supplier Identification and Evaluation</vt:lpstr>
      <vt:lpstr>Market Intelligence for Identifying Suppliers</vt:lpstr>
      <vt:lpstr>Uses, Categories, and Levels of Market Intelligence</vt:lpstr>
      <vt:lpstr>Supplier Evaluation Objectives</vt:lpstr>
      <vt:lpstr>Global Supply Management</vt:lpstr>
      <vt:lpstr>Purchasing Orders</vt:lpstr>
      <vt:lpstr>Purchasing Approval Key Terms</vt:lpstr>
      <vt:lpstr>Procurement Enablers</vt:lpstr>
      <vt:lpstr>Procurement Documents</vt:lpstr>
      <vt:lpstr>Commonly Used Procurement Documents</vt:lpstr>
      <vt:lpstr>Key Takeaways</vt:lpstr>
    </vt:vector>
  </TitlesOfParts>
  <Company>Georgian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 – Procurement in a Supply Chain World</dc:title>
  <dc:creator>Marie Rutherford</dc:creator>
  <cp:lastModifiedBy>Kimberlee Carter</cp:lastModifiedBy>
  <cp:revision>1108</cp:revision>
  <dcterms:created xsi:type="dcterms:W3CDTF">2021-12-14T19:36:12Z</dcterms:created>
  <dcterms:modified xsi:type="dcterms:W3CDTF">2022-02-01T21:38:05Z</dcterms:modified>
</cp:coreProperties>
</file>