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5"/>
  </p:notesMasterIdLst>
  <p:sldIdLst>
    <p:sldId id="281" r:id="rId2"/>
    <p:sldId id="259" r:id="rId3"/>
    <p:sldId id="258" r:id="rId4"/>
    <p:sldId id="260" r:id="rId5"/>
    <p:sldId id="262" r:id="rId6"/>
    <p:sldId id="264" r:id="rId7"/>
    <p:sldId id="265" r:id="rId8"/>
    <p:sldId id="271" r:id="rId9"/>
    <p:sldId id="272" r:id="rId10"/>
    <p:sldId id="284" r:id="rId11"/>
    <p:sldId id="282" r:id="rId12"/>
    <p:sldId id="275" r:id="rId13"/>
    <p:sldId id="283"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0E020CD-8237-4034-B6C0-7E35504BC3F7}" v="1" dt="2022-02-01T21:36:09.36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3" d="100"/>
          <a:sy n="103" d="100"/>
        </p:scale>
        <p:origin x="228"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D83B9D6-42C8-421C-95C0-192AD557FDA6}" type="datetimeFigureOut">
              <a:rPr lang="en-US"/>
              <a:t>2/1/2022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961E3F-73BD-43EB-AD6E-AE3F45EBDA10}" type="slidenum">
              <a:rPr lang="en-US"/>
              <a:t>‹#›</a:t>
            </a:fld>
            <a:endParaRPr lang="en-US"/>
          </a:p>
        </p:txBody>
      </p:sp>
    </p:spTree>
    <p:extLst>
      <p:ext uri="{BB962C8B-B14F-4D97-AF65-F5344CB8AC3E}">
        <p14:creationId xmlns:p14="http://schemas.microsoft.com/office/powerpoint/2010/main" val="33159086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fld id="{DB961E3F-73BD-43EB-AD6E-AE3F45EBDA10}" type="slidenum">
              <a:rPr lang="en-US"/>
              <a:t>1</a:t>
            </a:fld>
            <a:endParaRPr lang="en-US"/>
          </a:p>
        </p:txBody>
      </p:sp>
    </p:spTree>
    <p:extLst>
      <p:ext uri="{BB962C8B-B14F-4D97-AF65-F5344CB8AC3E}">
        <p14:creationId xmlns:p14="http://schemas.microsoft.com/office/powerpoint/2010/main" val="31748541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fld id="{DB961E3F-73BD-43EB-AD6E-AE3F45EBDA10}" type="slidenum">
              <a:rPr lang="en-US"/>
              <a:t>4</a:t>
            </a:fld>
            <a:endParaRPr lang="en-US"/>
          </a:p>
        </p:txBody>
      </p:sp>
    </p:spTree>
    <p:extLst>
      <p:ext uri="{BB962C8B-B14F-4D97-AF65-F5344CB8AC3E}">
        <p14:creationId xmlns:p14="http://schemas.microsoft.com/office/powerpoint/2010/main" val="22317438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Will you add a few notes here?</a:t>
            </a:r>
          </a:p>
        </p:txBody>
      </p:sp>
      <p:sp>
        <p:nvSpPr>
          <p:cNvPr id="4" name="Slide Number Placeholder 3"/>
          <p:cNvSpPr>
            <a:spLocks noGrp="1"/>
          </p:cNvSpPr>
          <p:nvPr>
            <p:ph type="sldNum" sz="quarter" idx="5"/>
          </p:nvPr>
        </p:nvSpPr>
        <p:spPr/>
        <p:txBody>
          <a:bodyPr/>
          <a:lstStyle/>
          <a:p>
            <a:fld id="{DB961E3F-73BD-43EB-AD6E-AE3F45EBDA10}" type="slidenum">
              <a:rPr lang="en-US"/>
              <a:t>6</a:t>
            </a:fld>
            <a:endParaRPr lang="en-US"/>
          </a:p>
        </p:txBody>
      </p:sp>
    </p:spTree>
    <p:extLst>
      <p:ext uri="{BB962C8B-B14F-4D97-AF65-F5344CB8AC3E}">
        <p14:creationId xmlns:p14="http://schemas.microsoft.com/office/powerpoint/2010/main" val="35958831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List all 5 functions?</a:t>
            </a:r>
          </a:p>
        </p:txBody>
      </p:sp>
      <p:sp>
        <p:nvSpPr>
          <p:cNvPr id="4" name="Slide Number Placeholder 3"/>
          <p:cNvSpPr>
            <a:spLocks noGrp="1"/>
          </p:cNvSpPr>
          <p:nvPr>
            <p:ph type="sldNum" sz="quarter" idx="5"/>
          </p:nvPr>
        </p:nvSpPr>
        <p:spPr/>
        <p:txBody>
          <a:bodyPr/>
          <a:lstStyle/>
          <a:p>
            <a:fld id="{DB961E3F-73BD-43EB-AD6E-AE3F45EBDA10}" type="slidenum">
              <a:rPr lang="en-US"/>
              <a:t>7</a:t>
            </a:fld>
            <a:endParaRPr lang="en-US"/>
          </a:p>
        </p:txBody>
      </p:sp>
    </p:spTree>
    <p:extLst>
      <p:ext uri="{BB962C8B-B14F-4D97-AF65-F5344CB8AC3E}">
        <p14:creationId xmlns:p14="http://schemas.microsoft.com/office/powerpoint/2010/main" val="41368588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960AB78-8B9B-43E2-9C3A-5AEB49368E9D}" type="datetime1">
              <a:rPr lang="en-US" smtClean="0"/>
              <a:t>2/1/2022</a:t>
            </a:fld>
            <a:endParaRPr lang="en-US"/>
          </a:p>
        </p:txBody>
      </p:sp>
      <p:sp>
        <p:nvSpPr>
          <p:cNvPr id="5" name="Footer Placeholder 4"/>
          <p:cNvSpPr>
            <a:spLocks noGrp="1"/>
          </p:cNvSpPr>
          <p:nvPr>
            <p:ph type="ftr" sz="quarter" idx="11"/>
          </p:nvPr>
        </p:nvSpPr>
        <p:spPr/>
        <p:txBody>
          <a:bodyPr/>
          <a:lstStyle/>
          <a:p>
            <a:r>
              <a:rPr lang="en-US"/>
              <a:t>Procurement in a Supply Chain World Licensed CC-BY-NC-SA</a:t>
            </a: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509904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3658738-E8E9-4EC2-8135-F59DE63BC054}" type="datetime1">
              <a:rPr lang="en-US" smtClean="0"/>
              <a:t>2/1/2022</a:t>
            </a:fld>
            <a:endParaRPr lang="en-US"/>
          </a:p>
        </p:txBody>
      </p:sp>
      <p:sp>
        <p:nvSpPr>
          <p:cNvPr id="5" name="Footer Placeholder 4"/>
          <p:cNvSpPr>
            <a:spLocks noGrp="1"/>
          </p:cNvSpPr>
          <p:nvPr>
            <p:ph type="ftr" sz="quarter" idx="11"/>
          </p:nvPr>
        </p:nvSpPr>
        <p:spPr/>
        <p:txBody>
          <a:bodyPr/>
          <a:lstStyle/>
          <a:p>
            <a:r>
              <a:rPr lang="en-US"/>
              <a:t>Procurement in a Supply Chain World Licensed CC-BY-NC-SA</a:t>
            </a: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5731504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26F3B26-DEE9-45C1-ADB9-9A6F8A47294C}" type="datetime1">
              <a:rPr lang="en-US" smtClean="0"/>
              <a:t>2/1/2022</a:t>
            </a:fld>
            <a:endParaRPr lang="en-US"/>
          </a:p>
        </p:txBody>
      </p:sp>
      <p:sp>
        <p:nvSpPr>
          <p:cNvPr id="5" name="Footer Placeholder 4"/>
          <p:cNvSpPr>
            <a:spLocks noGrp="1"/>
          </p:cNvSpPr>
          <p:nvPr>
            <p:ph type="ftr" sz="quarter" idx="11"/>
          </p:nvPr>
        </p:nvSpPr>
        <p:spPr/>
        <p:txBody>
          <a:bodyPr/>
          <a:lstStyle/>
          <a:p>
            <a:r>
              <a:rPr lang="en-US"/>
              <a:t>Procurement in a Supply Chain World Licensed CC-BY-NC-SA</a:t>
            </a: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3365655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0A3EA9D-212B-47B2-969D-11CA2203F64C}" type="datetime1">
              <a:rPr lang="en-US" smtClean="0"/>
              <a:t>2/1/2022</a:t>
            </a:fld>
            <a:endParaRPr lang="en-US"/>
          </a:p>
        </p:txBody>
      </p:sp>
      <p:sp>
        <p:nvSpPr>
          <p:cNvPr id="5" name="Footer Placeholder 4"/>
          <p:cNvSpPr>
            <a:spLocks noGrp="1"/>
          </p:cNvSpPr>
          <p:nvPr>
            <p:ph type="ftr" sz="quarter" idx="11"/>
          </p:nvPr>
        </p:nvSpPr>
        <p:spPr/>
        <p:txBody>
          <a:bodyPr/>
          <a:lstStyle/>
          <a:p>
            <a:r>
              <a:rPr lang="en-US"/>
              <a:t>Procurement in a Supply Chain World Licensed CC-BY-NC-SA</a:t>
            </a: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8432086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325AE6E-C4D1-4200-AB11-78B67AF362F5}" type="datetime1">
              <a:rPr lang="en-US" smtClean="0"/>
              <a:t>2/1/2022</a:t>
            </a:fld>
            <a:endParaRPr lang="en-US"/>
          </a:p>
        </p:txBody>
      </p:sp>
      <p:sp>
        <p:nvSpPr>
          <p:cNvPr id="5" name="Footer Placeholder 4"/>
          <p:cNvSpPr>
            <a:spLocks noGrp="1"/>
          </p:cNvSpPr>
          <p:nvPr>
            <p:ph type="ftr" sz="quarter" idx="11"/>
          </p:nvPr>
        </p:nvSpPr>
        <p:spPr/>
        <p:txBody>
          <a:bodyPr/>
          <a:lstStyle/>
          <a:p>
            <a:r>
              <a:rPr lang="en-US"/>
              <a:t>Procurement in a Supply Chain World Licensed CC-BY-NC-SA</a:t>
            </a: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8903563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AE1DFBB-40BE-4D45-B8DC-63013A874962}" type="datetime1">
              <a:rPr lang="en-US" smtClean="0"/>
              <a:t>2/1/2022</a:t>
            </a:fld>
            <a:endParaRPr lang="en-US"/>
          </a:p>
        </p:txBody>
      </p:sp>
      <p:sp>
        <p:nvSpPr>
          <p:cNvPr id="6" name="Footer Placeholder 5"/>
          <p:cNvSpPr>
            <a:spLocks noGrp="1"/>
          </p:cNvSpPr>
          <p:nvPr>
            <p:ph type="ftr" sz="quarter" idx="11"/>
          </p:nvPr>
        </p:nvSpPr>
        <p:spPr/>
        <p:txBody>
          <a:bodyPr/>
          <a:lstStyle/>
          <a:p>
            <a:r>
              <a:rPr lang="en-US"/>
              <a:t>Procurement in a Supply Chain World Licensed CC-BY-NC-SA</a:t>
            </a: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5860804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E745926-2481-4C7B-AB77-93A03D121DF4}" type="datetime1">
              <a:rPr lang="en-US" smtClean="0"/>
              <a:t>2/1/2022</a:t>
            </a:fld>
            <a:endParaRPr lang="en-US"/>
          </a:p>
        </p:txBody>
      </p:sp>
      <p:sp>
        <p:nvSpPr>
          <p:cNvPr id="8" name="Footer Placeholder 7"/>
          <p:cNvSpPr>
            <a:spLocks noGrp="1"/>
          </p:cNvSpPr>
          <p:nvPr>
            <p:ph type="ftr" sz="quarter" idx="11"/>
          </p:nvPr>
        </p:nvSpPr>
        <p:spPr/>
        <p:txBody>
          <a:bodyPr/>
          <a:lstStyle/>
          <a:p>
            <a:r>
              <a:rPr lang="en-US"/>
              <a:t>Procurement in a Supply Chain World Licensed CC-BY-NC-SA</a:t>
            </a: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9983653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916C241-4CDB-41E0-AB50-30348AD81B7B}" type="datetime1">
              <a:rPr lang="en-US" smtClean="0"/>
              <a:t>2/1/2022</a:t>
            </a:fld>
            <a:endParaRPr lang="en-US"/>
          </a:p>
        </p:txBody>
      </p:sp>
      <p:sp>
        <p:nvSpPr>
          <p:cNvPr id="4" name="Footer Placeholder 3"/>
          <p:cNvSpPr>
            <a:spLocks noGrp="1"/>
          </p:cNvSpPr>
          <p:nvPr>
            <p:ph type="ftr" sz="quarter" idx="11"/>
          </p:nvPr>
        </p:nvSpPr>
        <p:spPr/>
        <p:txBody>
          <a:bodyPr/>
          <a:lstStyle/>
          <a:p>
            <a:r>
              <a:rPr lang="en-US"/>
              <a:t>Procurement in a Supply Chain World Licensed CC-BY-NC-SA</a:t>
            </a: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42726659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C692E1-3A09-44BA-8025-BB7D70C6E9CA}" type="datetime1">
              <a:rPr lang="en-US" smtClean="0"/>
              <a:t>2/1/2022</a:t>
            </a:fld>
            <a:endParaRPr lang="en-US"/>
          </a:p>
        </p:txBody>
      </p:sp>
      <p:sp>
        <p:nvSpPr>
          <p:cNvPr id="3" name="Footer Placeholder 2"/>
          <p:cNvSpPr>
            <a:spLocks noGrp="1"/>
          </p:cNvSpPr>
          <p:nvPr>
            <p:ph type="ftr" sz="quarter" idx="11"/>
          </p:nvPr>
        </p:nvSpPr>
        <p:spPr/>
        <p:txBody>
          <a:bodyPr/>
          <a:lstStyle/>
          <a:p>
            <a:r>
              <a:rPr lang="en-US"/>
              <a:t>Procurement in a Supply Chain World Licensed CC-BY-NC-SA</a:t>
            </a: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568905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B155D47-1B6B-4F03-A6D7-A7DE637B467A}" type="datetime1">
              <a:rPr lang="en-US" smtClean="0"/>
              <a:t>2/1/2022</a:t>
            </a:fld>
            <a:endParaRPr lang="en-US"/>
          </a:p>
        </p:txBody>
      </p:sp>
      <p:sp>
        <p:nvSpPr>
          <p:cNvPr id="6" name="Footer Placeholder 5"/>
          <p:cNvSpPr>
            <a:spLocks noGrp="1"/>
          </p:cNvSpPr>
          <p:nvPr>
            <p:ph type="ftr" sz="quarter" idx="11"/>
          </p:nvPr>
        </p:nvSpPr>
        <p:spPr/>
        <p:txBody>
          <a:bodyPr/>
          <a:lstStyle/>
          <a:p>
            <a:r>
              <a:rPr lang="en-US"/>
              <a:t>Procurement in a Supply Chain World Licensed CC-BY-NC-SA</a:t>
            </a: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2833595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818404D-B5B2-4B78-A31E-B75070A03C31}" type="datetime1">
              <a:rPr lang="en-US" smtClean="0"/>
              <a:t>2/1/2022</a:t>
            </a:fld>
            <a:endParaRPr lang="en-US"/>
          </a:p>
        </p:txBody>
      </p:sp>
      <p:sp>
        <p:nvSpPr>
          <p:cNvPr id="6" name="Footer Placeholder 5"/>
          <p:cNvSpPr>
            <a:spLocks noGrp="1"/>
          </p:cNvSpPr>
          <p:nvPr>
            <p:ph type="ftr" sz="quarter" idx="11"/>
          </p:nvPr>
        </p:nvSpPr>
        <p:spPr/>
        <p:txBody>
          <a:bodyPr/>
          <a:lstStyle/>
          <a:p>
            <a:r>
              <a:rPr lang="en-US"/>
              <a:t>Procurement in a Supply Chain World Licensed CC-BY-NC-SA</a:t>
            </a: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7218605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C0631D-3A80-4914-9BE3-358A94E5114A}" type="datetime1">
              <a:rPr lang="en-US" smtClean="0"/>
              <a:t>2/1/2022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Procurement in a Supply Chain World Licensed CC-BY-NC-SA</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a:p>
        </p:txBody>
      </p:sp>
    </p:spTree>
    <p:extLst>
      <p:ext uri="{BB962C8B-B14F-4D97-AF65-F5344CB8AC3E}">
        <p14:creationId xmlns:p14="http://schemas.microsoft.com/office/powerpoint/2010/main" val="294836492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A5611E-D79F-492F-8C17-AF92E0D2C77F}"/>
              </a:ext>
            </a:extLst>
          </p:cNvPr>
          <p:cNvSpPr>
            <a:spLocks noGrp="1"/>
          </p:cNvSpPr>
          <p:nvPr>
            <p:ph type="ctrTitle"/>
          </p:nvPr>
        </p:nvSpPr>
        <p:spPr>
          <a:xfrm>
            <a:off x="1524000" y="412914"/>
            <a:ext cx="9144000" cy="1756980"/>
          </a:xfrm>
        </p:spPr>
        <p:txBody>
          <a:bodyPr>
            <a:normAutofit/>
          </a:bodyPr>
          <a:lstStyle/>
          <a:p>
            <a:r>
              <a:rPr lang="en-US" sz="4400" dirty="0">
                <a:solidFill>
                  <a:srgbClr val="002060"/>
                </a:solidFill>
                <a:ea typeface="+mj-lt"/>
                <a:cs typeface="+mj-lt"/>
              </a:rPr>
              <a:t>Procurement in a Supply Chain World</a:t>
            </a:r>
            <a:br>
              <a:rPr lang="en-US" sz="4400" dirty="0">
                <a:solidFill>
                  <a:srgbClr val="002060"/>
                </a:solidFill>
                <a:ea typeface="+mj-lt"/>
                <a:cs typeface="+mj-lt"/>
              </a:rPr>
            </a:br>
            <a:r>
              <a:rPr lang="en-US" sz="4400" dirty="0">
                <a:solidFill>
                  <a:srgbClr val="002060"/>
                </a:solidFill>
                <a:ea typeface="+mj-lt"/>
                <a:cs typeface="+mj-lt"/>
              </a:rPr>
              <a:t>Chapter 1: Introduction to Procurement</a:t>
            </a:r>
            <a:endParaRPr lang="en-US" sz="4400" dirty="0">
              <a:solidFill>
                <a:srgbClr val="002060"/>
              </a:solidFill>
              <a:cs typeface="Calibri Light"/>
            </a:endParaRPr>
          </a:p>
        </p:txBody>
      </p:sp>
      <p:pic>
        <p:nvPicPr>
          <p:cNvPr id="4" name="Picture 4" descr="Image that contains the title in the Supply Chain World and author names Angela Reid-Regier and Bryan Snage">
            <a:extLst>
              <a:ext uri="{FF2B5EF4-FFF2-40B4-BE49-F238E27FC236}">
                <a16:creationId xmlns:a16="http://schemas.microsoft.com/office/drawing/2014/main" id="{A1FF0417-EBFF-4077-AEA4-F76DCBFDB378}"/>
              </a:ext>
              <a:ext uri="{C183D7F6-B498-43B3-948B-1728B52AA6E4}">
                <adec:decorative xmlns:adec="http://schemas.microsoft.com/office/drawing/2017/decorative" val="0"/>
              </a:ext>
            </a:extLst>
          </p:cNvPr>
          <p:cNvPicPr>
            <a:picLocks noChangeAspect="1"/>
          </p:cNvPicPr>
          <p:nvPr/>
        </p:nvPicPr>
        <p:blipFill>
          <a:blip r:embed="rId3"/>
          <a:stretch>
            <a:fillRect/>
          </a:stretch>
        </p:blipFill>
        <p:spPr>
          <a:xfrm>
            <a:off x="4001815" y="2354372"/>
            <a:ext cx="4201509" cy="3817828"/>
          </a:xfrm>
          <a:prstGeom prst="rect">
            <a:avLst/>
          </a:prstGeom>
        </p:spPr>
      </p:pic>
      <p:sp>
        <p:nvSpPr>
          <p:cNvPr id="3" name="Footer Placeholder 2">
            <a:extLst>
              <a:ext uri="{FF2B5EF4-FFF2-40B4-BE49-F238E27FC236}">
                <a16:creationId xmlns:a16="http://schemas.microsoft.com/office/drawing/2014/main" id="{297FACEE-9ADA-4088-94F2-867A227A34CF}"/>
              </a:ext>
            </a:extLst>
          </p:cNvPr>
          <p:cNvSpPr>
            <a:spLocks noGrp="1"/>
          </p:cNvSpPr>
          <p:nvPr>
            <p:ph type="ftr" sz="quarter" idx="11"/>
          </p:nvPr>
        </p:nvSpPr>
        <p:spPr/>
        <p:txBody>
          <a:bodyPr/>
          <a:lstStyle/>
          <a:p>
            <a:r>
              <a:rPr lang="en-US"/>
              <a:t>Procurement in a Supply Chain World Licensed CC-BY-NC-SA</a:t>
            </a:r>
          </a:p>
        </p:txBody>
      </p:sp>
      <p:sp>
        <p:nvSpPr>
          <p:cNvPr id="5" name="Slide Number Placeholder 4">
            <a:extLst>
              <a:ext uri="{FF2B5EF4-FFF2-40B4-BE49-F238E27FC236}">
                <a16:creationId xmlns:a16="http://schemas.microsoft.com/office/drawing/2014/main" id="{F7C073A1-7AF1-428B-BD27-4A141868C9D6}"/>
              </a:ext>
            </a:extLst>
          </p:cNvPr>
          <p:cNvSpPr>
            <a:spLocks noGrp="1"/>
          </p:cNvSpPr>
          <p:nvPr>
            <p:ph type="sldNum" sz="quarter" idx="12"/>
          </p:nvPr>
        </p:nvSpPr>
        <p:spPr/>
        <p:txBody>
          <a:bodyPr/>
          <a:lstStyle/>
          <a:p>
            <a:fld id="{48F63A3B-78C7-47BE-AE5E-E10140E04643}" type="slidenum">
              <a:rPr lang="en-US" smtClean="0"/>
              <a:t>1</a:t>
            </a:fld>
            <a:endParaRPr lang="en-US"/>
          </a:p>
        </p:txBody>
      </p:sp>
    </p:spTree>
    <p:extLst>
      <p:ext uri="{BB962C8B-B14F-4D97-AF65-F5344CB8AC3E}">
        <p14:creationId xmlns:p14="http://schemas.microsoft.com/office/powerpoint/2010/main" val="8675298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78458D-6603-4CC1-8D43-5E8B059C0678}"/>
              </a:ext>
            </a:extLst>
          </p:cNvPr>
          <p:cNvSpPr>
            <a:spLocks noGrp="1"/>
          </p:cNvSpPr>
          <p:nvPr>
            <p:ph type="title"/>
          </p:nvPr>
        </p:nvSpPr>
        <p:spPr>
          <a:xfrm>
            <a:off x="838200" y="299812"/>
            <a:ext cx="10515600" cy="1211748"/>
          </a:xfrm>
        </p:spPr>
        <p:txBody>
          <a:bodyPr/>
          <a:lstStyle/>
          <a:p>
            <a:pPr algn="ctr"/>
            <a:r>
              <a:rPr lang="en-US" dirty="0">
                <a:solidFill>
                  <a:schemeClr val="accent1">
                    <a:lumMod val="50000"/>
                  </a:schemeClr>
                </a:solidFill>
              </a:rPr>
              <a:t>Types of Product and Services Purchased</a:t>
            </a:r>
          </a:p>
          <a:p>
            <a:endParaRPr lang="en-US" dirty="0">
              <a:cs typeface="Calibri Light"/>
            </a:endParaRPr>
          </a:p>
        </p:txBody>
      </p:sp>
      <p:sp>
        <p:nvSpPr>
          <p:cNvPr id="3" name="Content Placeholder 2">
            <a:extLst>
              <a:ext uri="{FF2B5EF4-FFF2-40B4-BE49-F238E27FC236}">
                <a16:creationId xmlns:a16="http://schemas.microsoft.com/office/drawing/2014/main" id="{B238FBC4-8CAB-48B7-A1E1-C80684A7B12F}"/>
              </a:ext>
            </a:extLst>
          </p:cNvPr>
          <p:cNvSpPr>
            <a:spLocks noGrp="1"/>
          </p:cNvSpPr>
          <p:nvPr>
            <p:ph idx="1"/>
          </p:nvPr>
        </p:nvSpPr>
        <p:spPr>
          <a:xfrm>
            <a:off x="782444" y="1711723"/>
            <a:ext cx="10515600" cy="4351338"/>
          </a:xfrm>
        </p:spPr>
        <p:txBody>
          <a:bodyPr vert="horz" lIns="91440" tIns="45720" rIns="91440" bIns="45720" rtlCol="0" anchor="t">
            <a:normAutofit fontScale="92500" lnSpcReduction="10000"/>
          </a:bodyPr>
          <a:lstStyle/>
          <a:p>
            <a:pPr marL="0" indent="0">
              <a:buNone/>
            </a:pPr>
            <a:r>
              <a:rPr lang="en-US" sz="2400" dirty="0"/>
              <a:t>Procurement personnel are responsible for purchasing many different products and services, depending on the nature of their industry and the nature of their organization. These are examples of different goods and services procurement is responsible for procuring:</a:t>
            </a:r>
            <a:endParaRPr lang="en-US" sz="2400" dirty="0">
              <a:ea typeface="+mn-lt"/>
              <a:cs typeface="+mn-lt"/>
            </a:endParaRPr>
          </a:p>
          <a:p>
            <a:pPr lvl="1"/>
            <a:r>
              <a:rPr lang="en-CA" dirty="0"/>
              <a:t>Raw materials</a:t>
            </a:r>
            <a:r>
              <a:rPr lang="en-CA" b="1" dirty="0"/>
              <a:t> </a:t>
            </a:r>
            <a:endParaRPr lang="en-US" dirty="0">
              <a:ea typeface="+mn-lt"/>
              <a:cs typeface="+mn-lt"/>
            </a:endParaRPr>
          </a:p>
          <a:p>
            <a:pPr lvl="1"/>
            <a:r>
              <a:rPr lang="en-CA" dirty="0"/>
              <a:t>Semi-finished goods</a:t>
            </a:r>
          </a:p>
          <a:p>
            <a:pPr lvl="1"/>
            <a:r>
              <a:rPr lang="en-CA" dirty="0"/>
              <a:t>Capital equipment</a:t>
            </a:r>
            <a:endParaRPr lang="en-US" dirty="0">
              <a:ea typeface="+mn-lt"/>
              <a:cs typeface="+mn-lt"/>
            </a:endParaRPr>
          </a:p>
          <a:p>
            <a:pPr lvl="1"/>
            <a:r>
              <a:rPr lang="en-US" dirty="0"/>
              <a:t>Original Equipment Manufacture (OEMs’) component parts</a:t>
            </a:r>
          </a:p>
          <a:p>
            <a:pPr lvl="1"/>
            <a:r>
              <a:rPr lang="en-CA" dirty="0"/>
              <a:t>Maintenance, repair, operating materials</a:t>
            </a:r>
          </a:p>
          <a:p>
            <a:pPr lvl="1"/>
            <a:r>
              <a:rPr lang="en-CA" dirty="0"/>
              <a:t>Finished goods</a:t>
            </a:r>
          </a:p>
          <a:p>
            <a:pPr lvl="1"/>
            <a:r>
              <a:rPr lang="en-CA" dirty="0"/>
              <a:t>Accessory equipment</a:t>
            </a:r>
          </a:p>
          <a:p>
            <a:pPr lvl="1"/>
            <a:r>
              <a:rPr lang="en-CA" dirty="0"/>
              <a:t>Services</a:t>
            </a:r>
          </a:p>
          <a:p>
            <a:pPr lvl="1"/>
            <a:r>
              <a:rPr lang="en-CA" dirty="0"/>
              <a:t>Major subcontracted items</a:t>
            </a:r>
            <a:endParaRPr lang="en-US" dirty="0">
              <a:cs typeface="Calibri" panose="020F0502020204030204"/>
            </a:endParaRPr>
          </a:p>
        </p:txBody>
      </p:sp>
      <p:sp>
        <p:nvSpPr>
          <p:cNvPr id="4" name="Footer Placeholder 3">
            <a:extLst>
              <a:ext uri="{FF2B5EF4-FFF2-40B4-BE49-F238E27FC236}">
                <a16:creationId xmlns:a16="http://schemas.microsoft.com/office/drawing/2014/main" id="{53D98525-A7E6-4C40-8FFF-3979134D4829}"/>
              </a:ext>
            </a:extLst>
          </p:cNvPr>
          <p:cNvSpPr>
            <a:spLocks noGrp="1"/>
          </p:cNvSpPr>
          <p:nvPr>
            <p:ph type="ftr" sz="quarter" idx="11"/>
          </p:nvPr>
        </p:nvSpPr>
        <p:spPr/>
        <p:txBody>
          <a:bodyPr/>
          <a:lstStyle/>
          <a:p>
            <a:r>
              <a:rPr lang="en-US"/>
              <a:t>Procurement in a Supply Chain World Licensed CC-BY-NC-SA</a:t>
            </a:r>
          </a:p>
        </p:txBody>
      </p:sp>
      <p:sp>
        <p:nvSpPr>
          <p:cNvPr id="5" name="Slide Number Placeholder 4">
            <a:extLst>
              <a:ext uri="{FF2B5EF4-FFF2-40B4-BE49-F238E27FC236}">
                <a16:creationId xmlns:a16="http://schemas.microsoft.com/office/drawing/2014/main" id="{CA473357-473B-4D31-A04B-4730831E7481}"/>
              </a:ext>
            </a:extLst>
          </p:cNvPr>
          <p:cNvSpPr>
            <a:spLocks noGrp="1"/>
          </p:cNvSpPr>
          <p:nvPr>
            <p:ph type="sldNum" sz="quarter" idx="12"/>
          </p:nvPr>
        </p:nvSpPr>
        <p:spPr/>
        <p:txBody>
          <a:bodyPr/>
          <a:lstStyle/>
          <a:p>
            <a:fld id="{48F63A3B-78C7-47BE-AE5E-E10140E04643}" type="slidenum">
              <a:rPr lang="en-US" smtClean="0"/>
              <a:t>10</a:t>
            </a:fld>
            <a:endParaRPr lang="en-US"/>
          </a:p>
        </p:txBody>
      </p:sp>
    </p:spTree>
    <p:extLst>
      <p:ext uri="{BB962C8B-B14F-4D97-AF65-F5344CB8AC3E}">
        <p14:creationId xmlns:p14="http://schemas.microsoft.com/office/powerpoint/2010/main" val="22044957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03567-C046-470F-9F28-465454882319}"/>
              </a:ext>
            </a:extLst>
          </p:cNvPr>
          <p:cNvSpPr>
            <a:spLocks noGrp="1"/>
          </p:cNvSpPr>
          <p:nvPr>
            <p:ph type="title"/>
          </p:nvPr>
        </p:nvSpPr>
        <p:spPr/>
        <p:txBody>
          <a:bodyPr/>
          <a:lstStyle/>
          <a:p>
            <a:pPr algn="ctr"/>
            <a:r>
              <a:rPr lang="en-US" dirty="0">
                <a:solidFill>
                  <a:schemeClr val="accent1">
                    <a:lumMod val="50000"/>
                  </a:schemeClr>
                </a:solidFill>
              </a:rPr>
              <a:t>Procurement Process Overview</a:t>
            </a:r>
            <a:endParaRPr lang="en-CA" dirty="0">
              <a:solidFill>
                <a:schemeClr val="accent1">
                  <a:lumMod val="50000"/>
                </a:schemeClr>
              </a:solidFill>
            </a:endParaRPr>
          </a:p>
        </p:txBody>
      </p:sp>
      <p:sp>
        <p:nvSpPr>
          <p:cNvPr id="3" name="Content Placeholder 2">
            <a:extLst>
              <a:ext uri="{FF2B5EF4-FFF2-40B4-BE49-F238E27FC236}">
                <a16:creationId xmlns:a16="http://schemas.microsoft.com/office/drawing/2014/main" id="{A2106C7A-9388-4E28-B156-D61AF7E4BCA7}"/>
              </a:ext>
            </a:extLst>
          </p:cNvPr>
          <p:cNvSpPr>
            <a:spLocks noGrp="1"/>
          </p:cNvSpPr>
          <p:nvPr>
            <p:ph idx="1"/>
          </p:nvPr>
        </p:nvSpPr>
        <p:spPr/>
        <p:txBody>
          <a:bodyPr>
            <a:normAutofit/>
          </a:bodyPr>
          <a:lstStyle/>
          <a:p>
            <a:pPr marL="0" indent="0">
              <a:buNone/>
            </a:pPr>
            <a:r>
              <a:rPr lang="en-US" sz="2400" b="0" i="0" dirty="0">
                <a:solidFill>
                  <a:srgbClr val="373D3F"/>
                </a:solidFill>
                <a:effectLst/>
              </a:rPr>
              <a:t>The procurement process contains steps ranging from working to understanding firms’ needs through ongoing evaluations of supplier performances. These steps are:</a:t>
            </a:r>
          </a:p>
          <a:p>
            <a:pPr lvl="1"/>
            <a:r>
              <a:rPr lang="en-US" sz="2000" dirty="0">
                <a:solidFill>
                  <a:srgbClr val="373D3F"/>
                </a:solidFill>
              </a:rPr>
              <a:t>Identifying the need</a:t>
            </a:r>
          </a:p>
          <a:p>
            <a:pPr lvl="1"/>
            <a:r>
              <a:rPr lang="en-US" sz="2000" dirty="0">
                <a:solidFill>
                  <a:srgbClr val="373D3F"/>
                </a:solidFill>
              </a:rPr>
              <a:t>Describing the product or service needed</a:t>
            </a:r>
          </a:p>
          <a:p>
            <a:pPr lvl="1"/>
            <a:r>
              <a:rPr lang="en-US" sz="2000" dirty="0">
                <a:solidFill>
                  <a:srgbClr val="373D3F"/>
                </a:solidFill>
              </a:rPr>
              <a:t>Searching potential suppliers</a:t>
            </a:r>
          </a:p>
          <a:p>
            <a:pPr lvl="1"/>
            <a:r>
              <a:rPr lang="en-US" sz="2000" dirty="0">
                <a:solidFill>
                  <a:srgbClr val="373D3F"/>
                </a:solidFill>
              </a:rPr>
              <a:t>Evaluating and selecting suppliers</a:t>
            </a:r>
          </a:p>
          <a:p>
            <a:pPr lvl="1"/>
            <a:r>
              <a:rPr lang="en-US" sz="2000" dirty="0">
                <a:solidFill>
                  <a:srgbClr val="373D3F"/>
                </a:solidFill>
              </a:rPr>
              <a:t>Request for price and request for quote processes</a:t>
            </a:r>
          </a:p>
          <a:p>
            <a:pPr lvl="1"/>
            <a:r>
              <a:rPr lang="en-US" sz="2000" dirty="0">
                <a:solidFill>
                  <a:srgbClr val="373D3F"/>
                </a:solidFill>
              </a:rPr>
              <a:t>Order Placement</a:t>
            </a:r>
          </a:p>
          <a:p>
            <a:pPr lvl="1"/>
            <a:r>
              <a:rPr lang="en-US" sz="2000" dirty="0">
                <a:solidFill>
                  <a:srgbClr val="373D3F"/>
                </a:solidFill>
              </a:rPr>
              <a:t>Evaluating Performance</a:t>
            </a:r>
            <a:endParaRPr lang="en-CA" sz="2000" dirty="0"/>
          </a:p>
        </p:txBody>
      </p:sp>
      <p:sp>
        <p:nvSpPr>
          <p:cNvPr id="4" name="Footer Placeholder 3">
            <a:extLst>
              <a:ext uri="{FF2B5EF4-FFF2-40B4-BE49-F238E27FC236}">
                <a16:creationId xmlns:a16="http://schemas.microsoft.com/office/drawing/2014/main" id="{8DCF12D6-397A-4FA0-B14D-803EBBDAACC7}"/>
              </a:ext>
            </a:extLst>
          </p:cNvPr>
          <p:cNvSpPr>
            <a:spLocks noGrp="1"/>
          </p:cNvSpPr>
          <p:nvPr>
            <p:ph type="ftr" sz="quarter" idx="11"/>
          </p:nvPr>
        </p:nvSpPr>
        <p:spPr/>
        <p:txBody>
          <a:bodyPr/>
          <a:lstStyle/>
          <a:p>
            <a:r>
              <a:rPr lang="en-US"/>
              <a:t>Procurement in a Supply Chain World Licensed CC-BY-NC-SA</a:t>
            </a:r>
          </a:p>
        </p:txBody>
      </p:sp>
      <p:sp>
        <p:nvSpPr>
          <p:cNvPr id="5" name="Slide Number Placeholder 4">
            <a:extLst>
              <a:ext uri="{FF2B5EF4-FFF2-40B4-BE49-F238E27FC236}">
                <a16:creationId xmlns:a16="http://schemas.microsoft.com/office/drawing/2014/main" id="{86336066-4922-46F8-9026-2B72299E858A}"/>
              </a:ext>
            </a:extLst>
          </p:cNvPr>
          <p:cNvSpPr>
            <a:spLocks noGrp="1"/>
          </p:cNvSpPr>
          <p:nvPr>
            <p:ph type="sldNum" sz="quarter" idx="12"/>
          </p:nvPr>
        </p:nvSpPr>
        <p:spPr/>
        <p:txBody>
          <a:bodyPr/>
          <a:lstStyle/>
          <a:p>
            <a:fld id="{48F63A3B-78C7-47BE-AE5E-E10140E04643}" type="slidenum">
              <a:rPr lang="en-US" smtClean="0"/>
              <a:t>11</a:t>
            </a:fld>
            <a:endParaRPr lang="en-US"/>
          </a:p>
        </p:txBody>
      </p:sp>
    </p:spTree>
    <p:extLst>
      <p:ext uri="{BB962C8B-B14F-4D97-AF65-F5344CB8AC3E}">
        <p14:creationId xmlns:p14="http://schemas.microsoft.com/office/powerpoint/2010/main" val="36517192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AECE1D-AB3E-45F7-AD0E-5A1952E28997}"/>
              </a:ext>
            </a:extLst>
          </p:cNvPr>
          <p:cNvSpPr>
            <a:spLocks noGrp="1"/>
          </p:cNvSpPr>
          <p:nvPr>
            <p:ph type="title"/>
          </p:nvPr>
        </p:nvSpPr>
        <p:spPr/>
        <p:txBody>
          <a:bodyPr/>
          <a:lstStyle/>
          <a:p>
            <a:pPr algn="ctr"/>
            <a:r>
              <a:rPr lang="en-US" dirty="0">
                <a:solidFill>
                  <a:schemeClr val="accent1">
                    <a:lumMod val="50000"/>
                  </a:schemeClr>
                </a:solidFill>
              </a:rPr>
              <a:t>Key Takeaways</a:t>
            </a:r>
          </a:p>
          <a:p>
            <a:endParaRPr lang="en-US" dirty="0">
              <a:cs typeface="Calibri Light"/>
            </a:endParaRPr>
          </a:p>
        </p:txBody>
      </p:sp>
      <p:sp>
        <p:nvSpPr>
          <p:cNvPr id="3" name="Content Placeholder 2">
            <a:extLst>
              <a:ext uri="{FF2B5EF4-FFF2-40B4-BE49-F238E27FC236}">
                <a16:creationId xmlns:a16="http://schemas.microsoft.com/office/drawing/2014/main" id="{B91901CB-3334-49A6-8D65-B2685F0E9096}"/>
              </a:ext>
            </a:extLst>
          </p:cNvPr>
          <p:cNvSpPr>
            <a:spLocks noGrp="1"/>
          </p:cNvSpPr>
          <p:nvPr>
            <p:ph idx="1"/>
          </p:nvPr>
        </p:nvSpPr>
        <p:spPr>
          <a:xfrm>
            <a:off x="633761" y="1602601"/>
            <a:ext cx="11110331" cy="4955362"/>
          </a:xfrm>
        </p:spPr>
        <p:txBody>
          <a:bodyPr vert="horz" lIns="91440" tIns="45720" rIns="91440" bIns="45720" rtlCol="0" anchor="t">
            <a:normAutofit/>
          </a:bodyPr>
          <a:lstStyle/>
          <a:p>
            <a:pPr marL="0" indent="0">
              <a:buNone/>
            </a:pPr>
            <a:r>
              <a:rPr lang="en-US" sz="2400" dirty="0">
                <a:ea typeface="+mn-lt"/>
                <a:cs typeface="+mn-lt"/>
              </a:rPr>
              <a:t>Procurement is:</a:t>
            </a:r>
          </a:p>
          <a:p>
            <a:r>
              <a:rPr lang="en-US" sz="2400" dirty="0">
                <a:ea typeface="+mn-lt"/>
                <a:cs typeface="+mn-lt"/>
              </a:rPr>
              <a:t>Management of all processes involved in obtaining goods and services for manufacturing products and providing customer service.</a:t>
            </a:r>
          </a:p>
          <a:p>
            <a:r>
              <a:rPr lang="en-US" sz="2400" dirty="0">
                <a:ea typeface="+mn-lt"/>
                <a:cs typeface="+mn-lt"/>
              </a:rPr>
              <a:t>Focus is on sourcing activities, negotiations with suppliers and strategic selection of goods and services</a:t>
            </a:r>
          </a:p>
          <a:p>
            <a:r>
              <a:rPr lang="en-US" sz="2400" dirty="0">
                <a:ea typeface="+mn-lt"/>
                <a:cs typeface="+mn-lt"/>
              </a:rPr>
              <a:t>Functions must have close working relationships with other functions</a:t>
            </a:r>
          </a:p>
          <a:p>
            <a:r>
              <a:rPr lang="en-US" sz="2400" dirty="0">
                <a:ea typeface="+mn-lt"/>
                <a:cs typeface="+mn-lt"/>
              </a:rPr>
              <a:t>Organizations of different types are involved in procurement</a:t>
            </a:r>
          </a:p>
          <a:p>
            <a:r>
              <a:rPr lang="en-US" sz="2400" dirty="0">
                <a:ea typeface="+mn-lt"/>
                <a:cs typeface="+mn-lt"/>
              </a:rPr>
              <a:t>There are multiple stages in the procurement process.</a:t>
            </a:r>
          </a:p>
          <a:p>
            <a:pPr marL="0" indent="0">
              <a:buNone/>
            </a:pPr>
            <a:endParaRPr lang="en-US" dirty="0">
              <a:cs typeface="Calibri"/>
            </a:endParaRPr>
          </a:p>
        </p:txBody>
      </p:sp>
      <p:sp>
        <p:nvSpPr>
          <p:cNvPr id="4" name="Footer Placeholder 3">
            <a:extLst>
              <a:ext uri="{FF2B5EF4-FFF2-40B4-BE49-F238E27FC236}">
                <a16:creationId xmlns:a16="http://schemas.microsoft.com/office/drawing/2014/main" id="{C79F5266-3ED6-436C-83C0-CD0FCACAE4E8}"/>
              </a:ext>
            </a:extLst>
          </p:cNvPr>
          <p:cNvSpPr>
            <a:spLocks noGrp="1"/>
          </p:cNvSpPr>
          <p:nvPr>
            <p:ph type="ftr" sz="quarter" idx="11"/>
          </p:nvPr>
        </p:nvSpPr>
        <p:spPr/>
        <p:txBody>
          <a:bodyPr/>
          <a:lstStyle/>
          <a:p>
            <a:r>
              <a:rPr lang="en-US"/>
              <a:t>Procurement in a Supply Chain World Licensed CC-BY-NC-SA</a:t>
            </a:r>
          </a:p>
        </p:txBody>
      </p:sp>
      <p:sp>
        <p:nvSpPr>
          <p:cNvPr id="5" name="Slide Number Placeholder 4">
            <a:extLst>
              <a:ext uri="{FF2B5EF4-FFF2-40B4-BE49-F238E27FC236}">
                <a16:creationId xmlns:a16="http://schemas.microsoft.com/office/drawing/2014/main" id="{A7569F91-C432-4F9C-9396-44281477CAEA}"/>
              </a:ext>
            </a:extLst>
          </p:cNvPr>
          <p:cNvSpPr>
            <a:spLocks noGrp="1"/>
          </p:cNvSpPr>
          <p:nvPr>
            <p:ph type="sldNum" sz="quarter" idx="12"/>
          </p:nvPr>
        </p:nvSpPr>
        <p:spPr/>
        <p:txBody>
          <a:bodyPr/>
          <a:lstStyle/>
          <a:p>
            <a:fld id="{48F63A3B-78C7-47BE-AE5E-E10140E04643}" type="slidenum">
              <a:rPr lang="en-US" smtClean="0"/>
              <a:t>12</a:t>
            </a:fld>
            <a:endParaRPr lang="en-US"/>
          </a:p>
        </p:txBody>
      </p:sp>
    </p:spTree>
    <p:extLst>
      <p:ext uri="{BB962C8B-B14F-4D97-AF65-F5344CB8AC3E}">
        <p14:creationId xmlns:p14="http://schemas.microsoft.com/office/powerpoint/2010/main" val="33727948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99AE92-225A-4A60-B561-9B4FB587554A}"/>
              </a:ext>
            </a:extLst>
          </p:cNvPr>
          <p:cNvSpPr>
            <a:spLocks noGrp="1"/>
          </p:cNvSpPr>
          <p:nvPr>
            <p:ph type="title"/>
          </p:nvPr>
        </p:nvSpPr>
        <p:spPr/>
        <p:txBody>
          <a:bodyPr/>
          <a:lstStyle/>
          <a:p>
            <a:pPr algn="ctr"/>
            <a:r>
              <a:rPr lang="en-US" dirty="0">
                <a:solidFill>
                  <a:schemeClr val="accent1">
                    <a:lumMod val="50000"/>
                  </a:schemeClr>
                </a:solidFill>
              </a:rPr>
              <a:t>References</a:t>
            </a:r>
            <a:endParaRPr lang="en-CA" dirty="0">
              <a:solidFill>
                <a:schemeClr val="accent1">
                  <a:lumMod val="50000"/>
                </a:schemeClr>
              </a:solidFill>
            </a:endParaRPr>
          </a:p>
        </p:txBody>
      </p:sp>
      <p:sp>
        <p:nvSpPr>
          <p:cNvPr id="3" name="Content Placeholder 2">
            <a:extLst>
              <a:ext uri="{FF2B5EF4-FFF2-40B4-BE49-F238E27FC236}">
                <a16:creationId xmlns:a16="http://schemas.microsoft.com/office/drawing/2014/main" id="{4096E905-726C-4428-B4AB-8FEFD4DE7A11}"/>
              </a:ext>
            </a:extLst>
          </p:cNvPr>
          <p:cNvSpPr>
            <a:spLocks noGrp="1"/>
          </p:cNvSpPr>
          <p:nvPr>
            <p:ph idx="1"/>
          </p:nvPr>
        </p:nvSpPr>
        <p:spPr/>
        <p:txBody>
          <a:bodyPr/>
          <a:lstStyle/>
          <a:p>
            <a:pPr marL="0" indent="-457200" algn="l">
              <a:lnSpc>
                <a:spcPct val="100000"/>
              </a:lnSpc>
              <a:buNone/>
            </a:pPr>
            <a:r>
              <a:rPr lang="en-US" sz="2400" b="0" i="0" dirty="0">
                <a:solidFill>
                  <a:srgbClr val="373D3F"/>
                </a:solidFill>
                <a:effectLst/>
              </a:rPr>
              <a:t>Fill, C., &amp; Fill, K. E. (2005). </a:t>
            </a:r>
            <a:r>
              <a:rPr lang="en-US" sz="2400" b="0" i="1" dirty="0">
                <a:solidFill>
                  <a:srgbClr val="373D3F"/>
                </a:solidFill>
                <a:effectLst/>
              </a:rPr>
              <a:t>Business-to-business marketing: Relationships, systems    and communications.</a:t>
            </a:r>
            <a:r>
              <a:rPr lang="en-US" sz="2400" b="0" i="0" dirty="0">
                <a:solidFill>
                  <a:srgbClr val="373D3F"/>
                </a:solidFill>
                <a:effectLst/>
              </a:rPr>
              <a:t> Harlow, UK: Pearson Education Limited.</a:t>
            </a:r>
          </a:p>
          <a:p>
            <a:pPr marL="0" indent="0">
              <a:buNone/>
            </a:pPr>
            <a:endParaRPr lang="en-CA" dirty="0"/>
          </a:p>
        </p:txBody>
      </p:sp>
      <p:sp>
        <p:nvSpPr>
          <p:cNvPr id="4" name="Footer Placeholder 3">
            <a:extLst>
              <a:ext uri="{FF2B5EF4-FFF2-40B4-BE49-F238E27FC236}">
                <a16:creationId xmlns:a16="http://schemas.microsoft.com/office/drawing/2014/main" id="{BFEC1B82-99B4-4B9B-8A47-3EB4C42A936F}"/>
              </a:ext>
            </a:extLst>
          </p:cNvPr>
          <p:cNvSpPr>
            <a:spLocks noGrp="1"/>
          </p:cNvSpPr>
          <p:nvPr>
            <p:ph type="ftr" sz="quarter" idx="11"/>
          </p:nvPr>
        </p:nvSpPr>
        <p:spPr/>
        <p:txBody>
          <a:bodyPr/>
          <a:lstStyle/>
          <a:p>
            <a:r>
              <a:rPr lang="en-US"/>
              <a:t>Procurement in a Supply Chain World Licensed CC-BY-NC-SA</a:t>
            </a:r>
          </a:p>
        </p:txBody>
      </p:sp>
      <p:sp>
        <p:nvSpPr>
          <p:cNvPr id="5" name="Slide Number Placeholder 4">
            <a:extLst>
              <a:ext uri="{FF2B5EF4-FFF2-40B4-BE49-F238E27FC236}">
                <a16:creationId xmlns:a16="http://schemas.microsoft.com/office/drawing/2014/main" id="{3D4EE8D0-8A4E-4E43-B800-7718DA09746D}"/>
              </a:ext>
            </a:extLst>
          </p:cNvPr>
          <p:cNvSpPr>
            <a:spLocks noGrp="1"/>
          </p:cNvSpPr>
          <p:nvPr>
            <p:ph type="sldNum" sz="quarter" idx="12"/>
          </p:nvPr>
        </p:nvSpPr>
        <p:spPr/>
        <p:txBody>
          <a:bodyPr/>
          <a:lstStyle/>
          <a:p>
            <a:fld id="{48F63A3B-78C7-47BE-AE5E-E10140E04643}" type="slidenum">
              <a:rPr lang="en-US" smtClean="0"/>
              <a:t>13</a:t>
            </a:fld>
            <a:endParaRPr lang="en-US"/>
          </a:p>
        </p:txBody>
      </p:sp>
    </p:spTree>
    <p:extLst>
      <p:ext uri="{BB962C8B-B14F-4D97-AF65-F5344CB8AC3E}">
        <p14:creationId xmlns:p14="http://schemas.microsoft.com/office/powerpoint/2010/main" val="3961189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002060"/>
                </a:solidFill>
              </a:rPr>
              <a:t>Accessibility Statement</a:t>
            </a:r>
            <a:endParaRPr lang="en-US" dirty="0">
              <a:solidFill>
                <a:srgbClr val="002060"/>
              </a:solidFill>
              <a:cs typeface="Calibri Light"/>
            </a:endParaRPr>
          </a:p>
        </p:txBody>
      </p:sp>
      <p:sp>
        <p:nvSpPr>
          <p:cNvPr id="3" name="Content Placeholder 2"/>
          <p:cNvSpPr>
            <a:spLocks noGrp="1"/>
          </p:cNvSpPr>
          <p:nvPr>
            <p:ph idx="1"/>
          </p:nvPr>
        </p:nvSpPr>
        <p:spPr/>
        <p:txBody>
          <a:bodyPr vert="horz" lIns="91440" tIns="45720" rIns="91440" bIns="45720" rtlCol="0" anchor="t">
            <a:normAutofit/>
          </a:bodyPr>
          <a:lstStyle/>
          <a:p>
            <a:pPr>
              <a:lnSpc>
                <a:spcPct val="100000"/>
              </a:lnSpc>
              <a:spcAft>
                <a:spcPts val="1200"/>
              </a:spcAft>
            </a:pPr>
            <a:r>
              <a:rPr lang="en-US" sz="2400" dirty="0"/>
              <a:t>This PowerPoint is compatible with assistive technology</a:t>
            </a:r>
          </a:p>
          <a:p>
            <a:pPr>
              <a:lnSpc>
                <a:spcPct val="100000"/>
              </a:lnSpc>
              <a:spcAft>
                <a:spcPts val="1200"/>
              </a:spcAft>
            </a:pPr>
            <a:r>
              <a:rPr lang="en-US" sz="2400" dirty="0"/>
              <a:t>Images have alternative-tags applied</a:t>
            </a:r>
            <a:endParaRPr lang="en-US" sz="2400" dirty="0">
              <a:cs typeface="Calibri"/>
            </a:endParaRPr>
          </a:p>
          <a:p>
            <a:pPr>
              <a:lnSpc>
                <a:spcPct val="100000"/>
              </a:lnSpc>
              <a:spcAft>
                <a:spcPts val="1200"/>
              </a:spcAft>
            </a:pPr>
            <a:r>
              <a:rPr lang="en-US" sz="2400" dirty="0"/>
              <a:t>Complex images have long descriptions and are available in the notes section of each slide</a:t>
            </a:r>
            <a:endParaRPr lang="en-US" sz="2400" dirty="0">
              <a:cs typeface="Calibri"/>
            </a:endParaRPr>
          </a:p>
          <a:p>
            <a:pPr>
              <a:lnSpc>
                <a:spcPct val="100000"/>
              </a:lnSpc>
              <a:spcAft>
                <a:spcPts val="1200"/>
              </a:spcAft>
            </a:pPr>
            <a:r>
              <a:rPr lang="en-US" sz="2400" dirty="0"/>
              <a:t>We welcome your feedback if you notice an area not addressed, please contact the authors listed here</a:t>
            </a:r>
            <a:endParaRPr lang="en-US" sz="2400" dirty="0">
              <a:cs typeface="Calibri"/>
            </a:endParaRPr>
          </a:p>
          <a:p>
            <a:pPr>
              <a:lnSpc>
                <a:spcPct val="150000"/>
              </a:lnSpc>
              <a:spcAft>
                <a:spcPts val="1200"/>
              </a:spcAft>
            </a:pPr>
            <a:endParaRPr lang="en-US" sz="2400" dirty="0">
              <a:cs typeface="Calibri"/>
            </a:endParaRPr>
          </a:p>
        </p:txBody>
      </p:sp>
      <p:sp>
        <p:nvSpPr>
          <p:cNvPr id="4" name="Footer Placeholder 3">
            <a:extLst>
              <a:ext uri="{FF2B5EF4-FFF2-40B4-BE49-F238E27FC236}">
                <a16:creationId xmlns:a16="http://schemas.microsoft.com/office/drawing/2014/main" id="{FEFCFB14-F910-49ED-8E0D-2072161B84C6}"/>
              </a:ext>
            </a:extLst>
          </p:cNvPr>
          <p:cNvSpPr>
            <a:spLocks noGrp="1"/>
          </p:cNvSpPr>
          <p:nvPr>
            <p:ph type="ftr" sz="quarter" idx="11"/>
          </p:nvPr>
        </p:nvSpPr>
        <p:spPr/>
        <p:txBody>
          <a:bodyPr/>
          <a:lstStyle/>
          <a:p>
            <a:r>
              <a:rPr lang="en-US"/>
              <a:t>Procurement in a Supply Chain World Licensed CC-BY-NC-SA</a:t>
            </a:r>
          </a:p>
        </p:txBody>
      </p:sp>
      <p:sp>
        <p:nvSpPr>
          <p:cNvPr id="5" name="Slide Number Placeholder 4">
            <a:extLst>
              <a:ext uri="{FF2B5EF4-FFF2-40B4-BE49-F238E27FC236}">
                <a16:creationId xmlns:a16="http://schemas.microsoft.com/office/drawing/2014/main" id="{92A4BAE6-32DC-46C0-B448-C4650BE958A2}"/>
              </a:ext>
            </a:extLst>
          </p:cNvPr>
          <p:cNvSpPr>
            <a:spLocks noGrp="1"/>
          </p:cNvSpPr>
          <p:nvPr>
            <p:ph type="sldNum" sz="quarter" idx="12"/>
          </p:nvPr>
        </p:nvSpPr>
        <p:spPr/>
        <p:txBody>
          <a:bodyPr/>
          <a:lstStyle/>
          <a:p>
            <a:fld id="{48F63A3B-78C7-47BE-AE5E-E10140E04643}" type="slidenum">
              <a:rPr lang="en-US" smtClean="0"/>
              <a:t>2</a:t>
            </a:fld>
            <a:endParaRPr lang="en-US"/>
          </a:p>
        </p:txBody>
      </p:sp>
    </p:spTree>
    <p:extLst>
      <p:ext uri="{BB962C8B-B14F-4D97-AF65-F5344CB8AC3E}">
        <p14:creationId xmlns:p14="http://schemas.microsoft.com/office/powerpoint/2010/main" val="20695593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a:solidFill>
                  <a:srgbClr val="002060"/>
                </a:solidFill>
              </a:rPr>
              <a:t>Chapter 1 Learning Objectives</a:t>
            </a:r>
            <a:endParaRPr lang="en-US">
              <a:solidFill>
                <a:srgbClr val="002060"/>
              </a:solidFill>
              <a:cs typeface="Calibri Light"/>
            </a:endParaRPr>
          </a:p>
        </p:txBody>
      </p:sp>
      <p:sp>
        <p:nvSpPr>
          <p:cNvPr id="3" name="Content Placeholder 2"/>
          <p:cNvSpPr>
            <a:spLocks noGrp="1"/>
          </p:cNvSpPr>
          <p:nvPr>
            <p:ph idx="1"/>
          </p:nvPr>
        </p:nvSpPr>
        <p:spPr>
          <a:xfrm>
            <a:off x="838200" y="1897861"/>
            <a:ext cx="10918371" cy="4548043"/>
          </a:xfrm>
        </p:spPr>
        <p:txBody>
          <a:bodyPr vert="horz" lIns="91440" tIns="45720" rIns="91440" bIns="45720" rtlCol="0" anchor="t">
            <a:normAutofit/>
          </a:bodyPr>
          <a:lstStyle/>
          <a:p>
            <a:pPr marL="0" indent="0">
              <a:lnSpc>
                <a:spcPct val="100000"/>
              </a:lnSpc>
              <a:buNone/>
            </a:pPr>
            <a:r>
              <a:rPr lang="en-US" sz="2400" dirty="0">
                <a:ea typeface="+mn-lt"/>
                <a:cs typeface="+mn-lt"/>
              </a:rPr>
              <a:t>Learning Objectives:</a:t>
            </a:r>
          </a:p>
          <a:p>
            <a:pPr lvl="1">
              <a:lnSpc>
                <a:spcPct val="100000"/>
              </a:lnSpc>
              <a:buFont typeface="Arial"/>
              <a:buChar char="•"/>
            </a:pPr>
            <a:r>
              <a:rPr lang="en-US" dirty="0">
                <a:ea typeface="+mn-lt"/>
                <a:cs typeface="+mn-lt"/>
              </a:rPr>
              <a:t>Define procurement and its purpose.</a:t>
            </a:r>
            <a:endParaRPr lang="en-US" dirty="0">
              <a:cs typeface="Calibri" panose="020F0502020204030204"/>
            </a:endParaRPr>
          </a:p>
          <a:p>
            <a:pPr lvl="1">
              <a:lnSpc>
                <a:spcPct val="100000"/>
              </a:lnSpc>
              <a:buFont typeface="Arial"/>
              <a:buChar char="•"/>
            </a:pPr>
            <a:r>
              <a:rPr lang="en-US" dirty="0">
                <a:ea typeface="+mn-lt"/>
                <a:cs typeface="+mn-lt"/>
              </a:rPr>
              <a:t>Understand key procurement objectives.</a:t>
            </a:r>
            <a:endParaRPr lang="en-US" dirty="0">
              <a:cs typeface="Calibri" panose="020F0502020204030204"/>
            </a:endParaRPr>
          </a:p>
          <a:p>
            <a:pPr lvl="1">
              <a:lnSpc>
                <a:spcPct val="100000"/>
              </a:lnSpc>
              <a:buFont typeface="Arial"/>
              <a:buChar char="•"/>
            </a:pPr>
            <a:r>
              <a:rPr lang="en-US" dirty="0">
                <a:ea typeface="+mn-lt"/>
                <a:cs typeface="+mn-lt"/>
              </a:rPr>
              <a:t>Explain procurement roles and activities.</a:t>
            </a:r>
            <a:endParaRPr lang="en-US" dirty="0">
              <a:cs typeface="Calibri" panose="020F0502020204030204"/>
            </a:endParaRPr>
          </a:p>
          <a:p>
            <a:pPr lvl="1">
              <a:lnSpc>
                <a:spcPct val="100000"/>
              </a:lnSpc>
              <a:buFont typeface="Arial"/>
              <a:buChar char="•"/>
            </a:pPr>
            <a:r>
              <a:rPr lang="en-US" dirty="0">
                <a:ea typeface="+mn-lt"/>
                <a:cs typeface="+mn-lt"/>
              </a:rPr>
              <a:t>Analyze the key procurement procedures and processes.</a:t>
            </a:r>
            <a:endParaRPr lang="en-US" dirty="0">
              <a:cs typeface="Calibri" panose="020F0502020204030204"/>
            </a:endParaRPr>
          </a:p>
          <a:p>
            <a:pPr lvl="1">
              <a:lnSpc>
                <a:spcPct val="100000"/>
              </a:lnSpc>
              <a:buFont typeface="Arial"/>
              <a:buChar char="•"/>
            </a:pPr>
            <a:r>
              <a:rPr lang="en-US" dirty="0">
                <a:ea typeface="+mn-lt"/>
                <a:cs typeface="+mn-lt"/>
              </a:rPr>
              <a:t>Evaluate the key steps carried out in managing the procurement process.</a:t>
            </a:r>
            <a:endParaRPr lang="en-US" dirty="0">
              <a:cs typeface="Calibri"/>
            </a:endParaRPr>
          </a:p>
          <a:p>
            <a:pPr marL="0" indent="0">
              <a:buNone/>
            </a:pPr>
            <a:endParaRPr lang="en-US" dirty="0">
              <a:cs typeface="Calibri"/>
            </a:endParaRPr>
          </a:p>
        </p:txBody>
      </p:sp>
      <p:sp>
        <p:nvSpPr>
          <p:cNvPr id="4" name="Footer Placeholder 3">
            <a:extLst>
              <a:ext uri="{FF2B5EF4-FFF2-40B4-BE49-F238E27FC236}">
                <a16:creationId xmlns:a16="http://schemas.microsoft.com/office/drawing/2014/main" id="{C6C8710C-A332-463B-8F8B-8BA224AE2D13}"/>
              </a:ext>
            </a:extLst>
          </p:cNvPr>
          <p:cNvSpPr>
            <a:spLocks noGrp="1"/>
          </p:cNvSpPr>
          <p:nvPr>
            <p:ph type="ftr" sz="quarter" idx="11"/>
          </p:nvPr>
        </p:nvSpPr>
        <p:spPr/>
        <p:txBody>
          <a:bodyPr/>
          <a:lstStyle/>
          <a:p>
            <a:r>
              <a:rPr lang="en-US"/>
              <a:t>Procurement in a Supply Chain World Licensed CC-BY-NC-SA</a:t>
            </a:r>
          </a:p>
        </p:txBody>
      </p:sp>
      <p:sp>
        <p:nvSpPr>
          <p:cNvPr id="5" name="Slide Number Placeholder 4">
            <a:extLst>
              <a:ext uri="{FF2B5EF4-FFF2-40B4-BE49-F238E27FC236}">
                <a16:creationId xmlns:a16="http://schemas.microsoft.com/office/drawing/2014/main" id="{598100A9-ED8F-41E4-AF82-0B3243B85B15}"/>
              </a:ext>
            </a:extLst>
          </p:cNvPr>
          <p:cNvSpPr>
            <a:spLocks noGrp="1"/>
          </p:cNvSpPr>
          <p:nvPr>
            <p:ph type="sldNum" sz="quarter" idx="12"/>
          </p:nvPr>
        </p:nvSpPr>
        <p:spPr/>
        <p:txBody>
          <a:bodyPr/>
          <a:lstStyle/>
          <a:p>
            <a:fld id="{48F63A3B-78C7-47BE-AE5E-E10140E04643}" type="slidenum">
              <a:rPr lang="en-US" smtClean="0"/>
              <a:t>3</a:t>
            </a:fld>
            <a:endParaRPr lang="en-US"/>
          </a:p>
        </p:txBody>
      </p:sp>
    </p:spTree>
    <p:extLst>
      <p:ext uri="{BB962C8B-B14F-4D97-AF65-F5344CB8AC3E}">
        <p14:creationId xmlns:p14="http://schemas.microsoft.com/office/powerpoint/2010/main" val="39961832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chemeClr val="accent1">
                    <a:lumMod val="50000"/>
                  </a:schemeClr>
                </a:solidFill>
              </a:rPr>
              <a:t>Introduction</a:t>
            </a:r>
          </a:p>
        </p:txBody>
      </p:sp>
      <p:sp>
        <p:nvSpPr>
          <p:cNvPr id="3" name="Content Placeholder 2"/>
          <p:cNvSpPr>
            <a:spLocks noGrp="1"/>
          </p:cNvSpPr>
          <p:nvPr>
            <p:ph idx="1"/>
          </p:nvPr>
        </p:nvSpPr>
        <p:spPr>
          <a:xfrm>
            <a:off x="688478" y="1531806"/>
            <a:ext cx="10342756" cy="4350967"/>
          </a:xfrm>
        </p:spPr>
        <p:txBody>
          <a:bodyPr vert="horz" lIns="91440" tIns="45720" rIns="91440" bIns="45720" rtlCol="0" anchor="t">
            <a:normAutofit/>
          </a:bodyPr>
          <a:lstStyle/>
          <a:p>
            <a:pPr marL="0" indent="0">
              <a:buNone/>
            </a:pPr>
            <a:r>
              <a:rPr lang="en-US" dirty="0">
                <a:cs typeface="Calibri"/>
              </a:rPr>
              <a:t>The effective implementation of procurement activities is a critical function in the supply chain process.</a:t>
            </a:r>
          </a:p>
          <a:p>
            <a:r>
              <a:rPr lang="en-US" dirty="0">
                <a:cs typeface="Calibri"/>
              </a:rPr>
              <a:t>In this chapter you will:</a:t>
            </a:r>
          </a:p>
          <a:p>
            <a:pPr lvl="1"/>
            <a:r>
              <a:rPr lang="en-US" dirty="0">
                <a:cs typeface="Calibri"/>
              </a:rPr>
              <a:t>Describe the identification of requirements</a:t>
            </a:r>
          </a:p>
          <a:p>
            <a:pPr lvl="1"/>
            <a:r>
              <a:rPr lang="en-US" dirty="0">
                <a:cs typeface="Calibri"/>
              </a:rPr>
              <a:t>Identification</a:t>
            </a:r>
          </a:p>
          <a:p>
            <a:pPr lvl="1"/>
            <a:r>
              <a:rPr lang="en-US" dirty="0">
                <a:cs typeface="Calibri"/>
              </a:rPr>
              <a:t>Qualification of suppliers</a:t>
            </a:r>
          </a:p>
          <a:p>
            <a:pPr lvl="1"/>
            <a:r>
              <a:rPr lang="en-US" dirty="0">
                <a:cs typeface="Calibri"/>
              </a:rPr>
              <a:t>Supplier bidding and negotiation</a:t>
            </a:r>
          </a:p>
          <a:p>
            <a:pPr lvl="1"/>
            <a:r>
              <a:rPr lang="en-US" dirty="0">
                <a:cs typeface="Calibri"/>
              </a:rPr>
              <a:t>Approval for purchases</a:t>
            </a:r>
          </a:p>
          <a:p>
            <a:pPr lvl="1"/>
            <a:r>
              <a:rPr lang="en-US" dirty="0">
                <a:cs typeface="Calibri"/>
              </a:rPr>
              <a:t>Supplier performance monitoring and measurement</a:t>
            </a:r>
          </a:p>
          <a:p>
            <a:pPr marL="0" indent="0">
              <a:buNone/>
            </a:pPr>
            <a:endParaRPr lang="en-US" dirty="0">
              <a:cs typeface="Calibri"/>
            </a:endParaRPr>
          </a:p>
          <a:p>
            <a:pPr marL="0" indent="0">
              <a:buNone/>
            </a:pPr>
            <a:endParaRPr lang="en-US" dirty="0">
              <a:cs typeface="Calibri"/>
            </a:endParaRPr>
          </a:p>
        </p:txBody>
      </p:sp>
      <p:sp>
        <p:nvSpPr>
          <p:cNvPr id="4" name="Footer Placeholder 3">
            <a:extLst>
              <a:ext uri="{FF2B5EF4-FFF2-40B4-BE49-F238E27FC236}">
                <a16:creationId xmlns:a16="http://schemas.microsoft.com/office/drawing/2014/main" id="{751F88B7-5140-454E-B387-E0C77BB568C6}"/>
              </a:ext>
            </a:extLst>
          </p:cNvPr>
          <p:cNvSpPr>
            <a:spLocks noGrp="1"/>
          </p:cNvSpPr>
          <p:nvPr>
            <p:ph type="ftr" sz="quarter" idx="11"/>
          </p:nvPr>
        </p:nvSpPr>
        <p:spPr/>
        <p:txBody>
          <a:bodyPr/>
          <a:lstStyle/>
          <a:p>
            <a:r>
              <a:rPr lang="en-US"/>
              <a:t>Procurement in a Supply Chain World Licensed CC-BY-NC-SA</a:t>
            </a:r>
          </a:p>
        </p:txBody>
      </p:sp>
      <p:sp>
        <p:nvSpPr>
          <p:cNvPr id="5" name="Slide Number Placeholder 4">
            <a:extLst>
              <a:ext uri="{FF2B5EF4-FFF2-40B4-BE49-F238E27FC236}">
                <a16:creationId xmlns:a16="http://schemas.microsoft.com/office/drawing/2014/main" id="{1E9ED04F-7283-4145-8E18-BC41A8D7FE3C}"/>
              </a:ext>
            </a:extLst>
          </p:cNvPr>
          <p:cNvSpPr>
            <a:spLocks noGrp="1"/>
          </p:cNvSpPr>
          <p:nvPr>
            <p:ph type="sldNum" sz="quarter" idx="12"/>
          </p:nvPr>
        </p:nvSpPr>
        <p:spPr/>
        <p:txBody>
          <a:bodyPr/>
          <a:lstStyle/>
          <a:p>
            <a:fld id="{48F63A3B-78C7-47BE-AE5E-E10140E04643}" type="slidenum">
              <a:rPr lang="en-US" smtClean="0"/>
              <a:t>4</a:t>
            </a:fld>
            <a:endParaRPr lang="en-US"/>
          </a:p>
        </p:txBody>
      </p:sp>
    </p:spTree>
    <p:extLst>
      <p:ext uri="{BB962C8B-B14F-4D97-AF65-F5344CB8AC3E}">
        <p14:creationId xmlns:p14="http://schemas.microsoft.com/office/powerpoint/2010/main" val="22421190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084E5F-C1DB-4056-A290-B77F2853774B}"/>
              </a:ext>
            </a:extLst>
          </p:cNvPr>
          <p:cNvSpPr>
            <a:spLocks noGrp="1"/>
          </p:cNvSpPr>
          <p:nvPr>
            <p:ph type="title"/>
          </p:nvPr>
        </p:nvSpPr>
        <p:spPr/>
        <p:txBody>
          <a:bodyPr/>
          <a:lstStyle/>
          <a:p>
            <a:pPr algn="ctr"/>
            <a:r>
              <a:rPr lang="en-US" dirty="0">
                <a:solidFill>
                  <a:schemeClr val="accent1">
                    <a:lumMod val="50000"/>
                  </a:schemeClr>
                </a:solidFill>
              </a:rPr>
              <a:t>Purchasing and Procurement</a:t>
            </a:r>
          </a:p>
          <a:p>
            <a:endParaRPr lang="en-US" dirty="0">
              <a:cs typeface="Calibri Light"/>
            </a:endParaRPr>
          </a:p>
        </p:txBody>
      </p:sp>
      <p:sp>
        <p:nvSpPr>
          <p:cNvPr id="3" name="Content Placeholder 2">
            <a:extLst>
              <a:ext uri="{FF2B5EF4-FFF2-40B4-BE49-F238E27FC236}">
                <a16:creationId xmlns:a16="http://schemas.microsoft.com/office/drawing/2014/main" id="{4B767E88-CE50-44EE-A169-BBBDDC95DD0F}"/>
              </a:ext>
            </a:extLst>
          </p:cNvPr>
          <p:cNvSpPr>
            <a:spLocks noGrp="1"/>
          </p:cNvSpPr>
          <p:nvPr>
            <p:ph idx="1"/>
          </p:nvPr>
        </p:nvSpPr>
        <p:spPr>
          <a:xfrm>
            <a:off x="928579" y="1510644"/>
            <a:ext cx="10515600" cy="4466351"/>
          </a:xfrm>
        </p:spPr>
        <p:txBody>
          <a:bodyPr vert="horz" lIns="91440" tIns="45720" rIns="91440" bIns="45720" rtlCol="0" anchor="t">
            <a:normAutofit/>
          </a:bodyPr>
          <a:lstStyle/>
          <a:p>
            <a:pPr marL="0" indent="0">
              <a:buNone/>
            </a:pPr>
            <a:r>
              <a:rPr lang="en-US" sz="2400" dirty="0">
                <a:cs typeface="Calibri"/>
              </a:rPr>
              <a:t>The following terms are often used interchangeably but they are different.</a:t>
            </a:r>
          </a:p>
          <a:p>
            <a:pPr lvl="1"/>
            <a:r>
              <a:rPr lang="en-US" dirty="0">
                <a:cs typeface="Calibri"/>
              </a:rPr>
              <a:t>Procurement</a:t>
            </a:r>
            <a:r>
              <a:rPr lang="en-US" b="1" dirty="0">
                <a:cs typeface="Calibri"/>
              </a:rPr>
              <a:t> </a:t>
            </a:r>
          </a:p>
          <a:p>
            <a:pPr lvl="2"/>
            <a:r>
              <a:rPr lang="en-US" sz="2400" dirty="0">
                <a:cs typeface="Calibri"/>
              </a:rPr>
              <a:t>Management of all processes in obtaining goods and services</a:t>
            </a:r>
          </a:p>
          <a:p>
            <a:pPr lvl="2"/>
            <a:r>
              <a:rPr lang="en-US" sz="2400" dirty="0">
                <a:cs typeface="Calibri"/>
              </a:rPr>
              <a:t>Focus on sourcing, negotiation, and strategic selection</a:t>
            </a:r>
          </a:p>
          <a:p>
            <a:pPr lvl="1"/>
            <a:r>
              <a:rPr lang="en-US" dirty="0">
                <a:cs typeface="Calibri"/>
              </a:rPr>
              <a:t>Purchasing</a:t>
            </a:r>
          </a:p>
          <a:p>
            <a:pPr lvl="2"/>
            <a:r>
              <a:rPr lang="en-US" sz="2400" dirty="0">
                <a:cs typeface="Calibri"/>
              </a:rPr>
              <a:t>Function within the procurement process</a:t>
            </a:r>
          </a:p>
          <a:p>
            <a:pPr lvl="2"/>
            <a:r>
              <a:rPr lang="en-US" sz="2400" dirty="0">
                <a:cs typeface="Calibri"/>
              </a:rPr>
              <a:t>Receiving and processing purchase requisitions</a:t>
            </a:r>
          </a:p>
          <a:p>
            <a:pPr lvl="2"/>
            <a:r>
              <a:rPr lang="en-US" sz="2400" dirty="0">
                <a:cs typeface="Calibri"/>
              </a:rPr>
              <a:t>Converting purchase requisitions into purchase orders</a:t>
            </a:r>
          </a:p>
        </p:txBody>
      </p:sp>
      <p:sp>
        <p:nvSpPr>
          <p:cNvPr id="4" name="Footer Placeholder 3">
            <a:extLst>
              <a:ext uri="{FF2B5EF4-FFF2-40B4-BE49-F238E27FC236}">
                <a16:creationId xmlns:a16="http://schemas.microsoft.com/office/drawing/2014/main" id="{EC119A8D-E0A8-4EE8-A9D3-FBA9B5A34475}"/>
              </a:ext>
            </a:extLst>
          </p:cNvPr>
          <p:cNvSpPr>
            <a:spLocks noGrp="1"/>
          </p:cNvSpPr>
          <p:nvPr>
            <p:ph type="ftr" sz="quarter" idx="11"/>
          </p:nvPr>
        </p:nvSpPr>
        <p:spPr/>
        <p:txBody>
          <a:bodyPr/>
          <a:lstStyle/>
          <a:p>
            <a:r>
              <a:rPr lang="en-US"/>
              <a:t>Procurement in a Supply Chain World Licensed CC-BY-NC-SA</a:t>
            </a:r>
          </a:p>
        </p:txBody>
      </p:sp>
      <p:sp>
        <p:nvSpPr>
          <p:cNvPr id="5" name="Slide Number Placeholder 4">
            <a:extLst>
              <a:ext uri="{FF2B5EF4-FFF2-40B4-BE49-F238E27FC236}">
                <a16:creationId xmlns:a16="http://schemas.microsoft.com/office/drawing/2014/main" id="{A88FF3F6-8207-491C-B89E-21EAE0A75B3E}"/>
              </a:ext>
            </a:extLst>
          </p:cNvPr>
          <p:cNvSpPr>
            <a:spLocks noGrp="1"/>
          </p:cNvSpPr>
          <p:nvPr>
            <p:ph type="sldNum" sz="quarter" idx="12"/>
          </p:nvPr>
        </p:nvSpPr>
        <p:spPr/>
        <p:txBody>
          <a:bodyPr/>
          <a:lstStyle/>
          <a:p>
            <a:fld id="{48F63A3B-78C7-47BE-AE5E-E10140E04643}" type="slidenum">
              <a:rPr lang="en-US" smtClean="0"/>
              <a:t>5</a:t>
            </a:fld>
            <a:endParaRPr lang="en-US"/>
          </a:p>
        </p:txBody>
      </p:sp>
    </p:spTree>
    <p:extLst>
      <p:ext uri="{BB962C8B-B14F-4D97-AF65-F5344CB8AC3E}">
        <p14:creationId xmlns:p14="http://schemas.microsoft.com/office/powerpoint/2010/main" val="8315075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D05873-9BD6-4AD6-9B7C-0A60DB115E2D}"/>
              </a:ext>
            </a:extLst>
          </p:cNvPr>
          <p:cNvSpPr>
            <a:spLocks noGrp="1"/>
          </p:cNvSpPr>
          <p:nvPr>
            <p:ph type="title"/>
          </p:nvPr>
        </p:nvSpPr>
        <p:spPr/>
        <p:txBody>
          <a:bodyPr/>
          <a:lstStyle/>
          <a:p>
            <a:pPr algn="ctr"/>
            <a:r>
              <a:rPr lang="en-US" dirty="0">
                <a:solidFill>
                  <a:schemeClr val="accent1">
                    <a:lumMod val="50000"/>
                  </a:schemeClr>
                </a:solidFill>
              </a:rPr>
              <a:t>The Importance of Procurement</a:t>
            </a:r>
          </a:p>
          <a:p>
            <a:endParaRPr lang="en-US" dirty="0">
              <a:cs typeface="Calibri Light"/>
            </a:endParaRPr>
          </a:p>
        </p:txBody>
      </p:sp>
      <p:sp>
        <p:nvSpPr>
          <p:cNvPr id="3" name="Content Placeholder 2">
            <a:extLst>
              <a:ext uri="{FF2B5EF4-FFF2-40B4-BE49-F238E27FC236}">
                <a16:creationId xmlns:a16="http://schemas.microsoft.com/office/drawing/2014/main" id="{EF9F7C02-8CD1-4BD3-9EC4-6956EB6D97F6}"/>
              </a:ext>
            </a:extLst>
          </p:cNvPr>
          <p:cNvSpPr>
            <a:spLocks noGrp="1"/>
          </p:cNvSpPr>
          <p:nvPr>
            <p:ph idx="1"/>
          </p:nvPr>
        </p:nvSpPr>
        <p:spPr>
          <a:xfrm>
            <a:off x="959004" y="1690688"/>
            <a:ext cx="10273991" cy="4044680"/>
          </a:xfrm>
        </p:spPr>
        <p:txBody>
          <a:bodyPr vert="horz" lIns="91440" tIns="45720" rIns="91440" bIns="45720" rtlCol="0" anchor="t">
            <a:normAutofit/>
          </a:bodyPr>
          <a:lstStyle/>
          <a:p>
            <a:pPr marL="0" indent="0">
              <a:buNone/>
            </a:pPr>
            <a:r>
              <a:rPr lang="en-US" sz="2400" dirty="0">
                <a:cs typeface="Calibri"/>
              </a:rPr>
              <a:t>Procurement function is critical to supporting the ongoing functioning of a firm.</a:t>
            </a:r>
          </a:p>
          <a:p>
            <a:pPr lvl="1"/>
            <a:r>
              <a:rPr lang="en-US" dirty="0">
                <a:cs typeface="Calibri"/>
              </a:rPr>
              <a:t>Key inputs include:</a:t>
            </a:r>
          </a:p>
          <a:p>
            <a:pPr lvl="1"/>
            <a:r>
              <a:rPr lang="en-US" dirty="0">
                <a:cs typeface="Calibri"/>
              </a:rPr>
              <a:t>Raw materials and intermediate goods and services</a:t>
            </a:r>
          </a:p>
          <a:p>
            <a:pPr lvl="1"/>
            <a:r>
              <a:rPr lang="en-US" dirty="0">
                <a:cs typeface="Calibri"/>
              </a:rPr>
              <a:t>Finish good and services</a:t>
            </a:r>
          </a:p>
          <a:p>
            <a:pPr lvl="1"/>
            <a:r>
              <a:rPr lang="en-US" dirty="0">
                <a:cs typeface="Calibri"/>
              </a:rPr>
              <a:t>Capital goods</a:t>
            </a:r>
          </a:p>
          <a:p>
            <a:pPr marL="0" indent="0">
              <a:buNone/>
            </a:pPr>
            <a:r>
              <a:rPr lang="en-US" sz="2400" dirty="0">
                <a:cs typeface="Calibri"/>
              </a:rPr>
              <a:t>Major Benefits of effectively managing procurement</a:t>
            </a:r>
          </a:p>
          <a:p>
            <a:pPr lvl="1"/>
            <a:r>
              <a:rPr lang="en-US" dirty="0">
                <a:cs typeface="Calibri"/>
              </a:rPr>
              <a:t>Cost Reduction</a:t>
            </a:r>
          </a:p>
          <a:p>
            <a:pPr lvl="1"/>
            <a:r>
              <a:rPr lang="en-US" dirty="0">
                <a:cs typeface="Calibri"/>
              </a:rPr>
              <a:t>Quality Improvement</a:t>
            </a:r>
          </a:p>
          <a:p>
            <a:pPr lvl="1"/>
            <a:r>
              <a:rPr lang="en-US" dirty="0">
                <a:cs typeface="Calibri"/>
              </a:rPr>
              <a:t>Product Enhancement</a:t>
            </a:r>
          </a:p>
          <a:p>
            <a:endParaRPr lang="en-US" sz="2400" dirty="0">
              <a:cs typeface="Calibri"/>
            </a:endParaRPr>
          </a:p>
        </p:txBody>
      </p:sp>
      <p:sp>
        <p:nvSpPr>
          <p:cNvPr id="4" name="Footer Placeholder 3">
            <a:extLst>
              <a:ext uri="{FF2B5EF4-FFF2-40B4-BE49-F238E27FC236}">
                <a16:creationId xmlns:a16="http://schemas.microsoft.com/office/drawing/2014/main" id="{C883BB36-510F-4BFE-B4C6-590FEE860E29}"/>
              </a:ext>
            </a:extLst>
          </p:cNvPr>
          <p:cNvSpPr>
            <a:spLocks noGrp="1"/>
          </p:cNvSpPr>
          <p:nvPr>
            <p:ph type="ftr" sz="quarter" idx="11"/>
          </p:nvPr>
        </p:nvSpPr>
        <p:spPr/>
        <p:txBody>
          <a:bodyPr/>
          <a:lstStyle/>
          <a:p>
            <a:r>
              <a:rPr lang="en-US"/>
              <a:t>Procurement in a Supply Chain World Licensed CC-BY-NC-SA</a:t>
            </a:r>
          </a:p>
        </p:txBody>
      </p:sp>
      <p:sp>
        <p:nvSpPr>
          <p:cNvPr id="5" name="Slide Number Placeholder 4">
            <a:extLst>
              <a:ext uri="{FF2B5EF4-FFF2-40B4-BE49-F238E27FC236}">
                <a16:creationId xmlns:a16="http://schemas.microsoft.com/office/drawing/2014/main" id="{A795FE78-5ED5-497F-A60E-120FB62573CB}"/>
              </a:ext>
            </a:extLst>
          </p:cNvPr>
          <p:cNvSpPr>
            <a:spLocks noGrp="1"/>
          </p:cNvSpPr>
          <p:nvPr>
            <p:ph type="sldNum" sz="quarter" idx="12"/>
          </p:nvPr>
        </p:nvSpPr>
        <p:spPr/>
        <p:txBody>
          <a:bodyPr/>
          <a:lstStyle/>
          <a:p>
            <a:fld id="{48F63A3B-78C7-47BE-AE5E-E10140E04643}" type="slidenum">
              <a:rPr lang="en-US" smtClean="0"/>
              <a:t>6</a:t>
            </a:fld>
            <a:endParaRPr lang="en-US"/>
          </a:p>
        </p:txBody>
      </p:sp>
    </p:spTree>
    <p:extLst>
      <p:ext uri="{BB962C8B-B14F-4D97-AF65-F5344CB8AC3E}">
        <p14:creationId xmlns:p14="http://schemas.microsoft.com/office/powerpoint/2010/main" val="28142149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74E0CE-6596-4B17-B443-96F719AC31F8}"/>
              </a:ext>
            </a:extLst>
          </p:cNvPr>
          <p:cNvSpPr>
            <a:spLocks noGrp="1"/>
          </p:cNvSpPr>
          <p:nvPr>
            <p:ph type="title"/>
          </p:nvPr>
        </p:nvSpPr>
        <p:spPr/>
        <p:txBody>
          <a:bodyPr/>
          <a:lstStyle/>
          <a:p>
            <a:pPr algn="ctr"/>
            <a:r>
              <a:rPr lang="en-US" dirty="0">
                <a:solidFill>
                  <a:schemeClr val="accent1">
                    <a:lumMod val="50000"/>
                  </a:schemeClr>
                </a:solidFill>
              </a:rPr>
              <a:t>The 5 Procurement Functions</a:t>
            </a:r>
          </a:p>
          <a:p>
            <a:endParaRPr lang="en-US" dirty="0">
              <a:cs typeface="Calibri Light"/>
            </a:endParaRPr>
          </a:p>
        </p:txBody>
      </p:sp>
      <p:sp>
        <p:nvSpPr>
          <p:cNvPr id="3" name="Content Placeholder 2">
            <a:extLst>
              <a:ext uri="{FF2B5EF4-FFF2-40B4-BE49-F238E27FC236}">
                <a16:creationId xmlns:a16="http://schemas.microsoft.com/office/drawing/2014/main" id="{1EC5262D-1135-436F-81DF-1F7E8EBF6D8C}"/>
              </a:ext>
            </a:extLst>
          </p:cNvPr>
          <p:cNvSpPr>
            <a:spLocks noGrp="1"/>
          </p:cNvSpPr>
          <p:nvPr>
            <p:ph idx="1"/>
          </p:nvPr>
        </p:nvSpPr>
        <p:spPr>
          <a:xfrm>
            <a:off x="838200" y="1572447"/>
            <a:ext cx="10515600" cy="4351338"/>
          </a:xfrm>
        </p:spPr>
        <p:txBody>
          <a:bodyPr vert="horz" lIns="91440" tIns="45720" rIns="91440" bIns="45720" rtlCol="0" anchor="t">
            <a:normAutofit/>
          </a:bodyPr>
          <a:lstStyle/>
          <a:p>
            <a:pPr marL="0" indent="0">
              <a:buNone/>
            </a:pPr>
            <a:r>
              <a:rPr lang="en-US" sz="2400" b="0" i="0" dirty="0">
                <a:solidFill>
                  <a:srgbClr val="373D3F"/>
                </a:solidFill>
                <a:effectLst/>
              </a:rPr>
              <a:t>The main objective of the procurement function is purchasing materials and services at the lowest total cost possible while ensuring the required quality levels and meeting the needs of internal and external customers. </a:t>
            </a:r>
          </a:p>
          <a:p>
            <a:r>
              <a:rPr lang="en-US" sz="2400" b="0" i="0" dirty="0">
                <a:solidFill>
                  <a:srgbClr val="373D3F"/>
                </a:solidFill>
                <a:effectLst/>
              </a:rPr>
              <a:t>Five Key objectives are:</a:t>
            </a:r>
          </a:p>
          <a:p>
            <a:pPr lvl="1"/>
            <a:r>
              <a:rPr lang="en-US" dirty="0">
                <a:cs typeface="Calibri"/>
              </a:rPr>
              <a:t>Supporting operational requirements</a:t>
            </a:r>
          </a:p>
          <a:p>
            <a:pPr lvl="1"/>
            <a:r>
              <a:rPr lang="en-US" dirty="0">
                <a:cs typeface="Calibri"/>
              </a:rPr>
              <a:t>Working with other functional groups</a:t>
            </a:r>
          </a:p>
          <a:p>
            <a:pPr lvl="1"/>
            <a:r>
              <a:rPr lang="en-US" dirty="0">
                <a:cs typeface="Calibri"/>
              </a:rPr>
              <a:t>Partnering with Suppliers</a:t>
            </a:r>
          </a:p>
          <a:p>
            <a:pPr lvl="1"/>
            <a:r>
              <a:rPr lang="en-US" dirty="0">
                <a:cs typeface="Calibri"/>
              </a:rPr>
              <a:t>Supporting Organizational Goals and Objectives</a:t>
            </a:r>
          </a:p>
          <a:p>
            <a:pPr lvl="1"/>
            <a:r>
              <a:rPr lang="en-US" dirty="0">
                <a:cs typeface="Calibri"/>
              </a:rPr>
              <a:t>Developing Sourcing Strategies</a:t>
            </a:r>
          </a:p>
        </p:txBody>
      </p:sp>
      <p:sp>
        <p:nvSpPr>
          <p:cNvPr id="4" name="Footer Placeholder 3">
            <a:extLst>
              <a:ext uri="{FF2B5EF4-FFF2-40B4-BE49-F238E27FC236}">
                <a16:creationId xmlns:a16="http://schemas.microsoft.com/office/drawing/2014/main" id="{848AF56E-DF0A-47C8-8154-44F5749A7404}"/>
              </a:ext>
            </a:extLst>
          </p:cNvPr>
          <p:cNvSpPr>
            <a:spLocks noGrp="1"/>
          </p:cNvSpPr>
          <p:nvPr>
            <p:ph type="ftr" sz="quarter" idx="11"/>
          </p:nvPr>
        </p:nvSpPr>
        <p:spPr/>
        <p:txBody>
          <a:bodyPr/>
          <a:lstStyle/>
          <a:p>
            <a:r>
              <a:rPr lang="en-US"/>
              <a:t>Procurement in a Supply Chain World Licensed CC-BY-NC-SA</a:t>
            </a:r>
          </a:p>
        </p:txBody>
      </p:sp>
      <p:sp>
        <p:nvSpPr>
          <p:cNvPr id="5" name="Slide Number Placeholder 4">
            <a:extLst>
              <a:ext uri="{FF2B5EF4-FFF2-40B4-BE49-F238E27FC236}">
                <a16:creationId xmlns:a16="http://schemas.microsoft.com/office/drawing/2014/main" id="{3A30A4C7-9171-4C04-A8FC-1806BC82BD4C}"/>
              </a:ext>
            </a:extLst>
          </p:cNvPr>
          <p:cNvSpPr>
            <a:spLocks noGrp="1"/>
          </p:cNvSpPr>
          <p:nvPr>
            <p:ph type="sldNum" sz="quarter" idx="12"/>
          </p:nvPr>
        </p:nvSpPr>
        <p:spPr/>
        <p:txBody>
          <a:bodyPr/>
          <a:lstStyle/>
          <a:p>
            <a:fld id="{48F63A3B-78C7-47BE-AE5E-E10140E04643}" type="slidenum">
              <a:rPr lang="en-US" smtClean="0"/>
              <a:t>7</a:t>
            </a:fld>
            <a:endParaRPr lang="en-US"/>
          </a:p>
        </p:txBody>
      </p:sp>
    </p:spTree>
    <p:extLst>
      <p:ext uri="{BB962C8B-B14F-4D97-AF65-F5344CB8AC3E}">
        <p14:creationId xmlns:p14="http://schemas.microsoft.com/office/powerpoint/2010/main" val="23131311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D41DC6-A551-4757-8C87-57B93CAFE589}"/>
              </a:ext>
            </a:extLst>
          </p:cNvPr>
          <p:cNvSpPr>
            <a:spLocks noGrp="1"/>
          </p:cNvSpPr>
          <p:nvPr>
            <p:ph type="title"/>
          </p:nvPr>
        </p:nvSpPr>
        <p:spPr>
          <a:xfrm>
            <a:off x="838200" y="365125"/>
            <a:ext cx="10515600" cy="1243923"/>
          </a:xfrm>
        </p:spPr>
        <p:txBody>
          <a:bodyPr/>
          <a:lstStyle/>
          <a:p>
            <a:pPr algn="ctr"/>
            <a:r>
              <a:rPr lang="en-US" dirty="0">
                <a:solidFill>
                  <a:schemeClr val="accent1">
                    <a:lumMod val="50000"/>
                  </a:schemeClr>
                </a:solidFill>
              </a:rPr>
              <a:t>Procurement Roles and Activities</a:t>
            </a:r>
          </a:p>
          <a:p>
            <a:endParaRPr lang="en-US" dirty="0">
              <a:cs typeface="Calibri Light"/>
            </a:endParaRPr>
          </a:p>
        </p:txBody>
      </p:sp>
      <p:sp>
        <p:nvSpPr>
          <p:cNvPr id="3" name="Content Placeholder 2">
            <a:extLst>
              <a:ext uri="{FF2B5EF4-FFF2-40B4-BE49-F238E27FC236}">
                <a16:creationId xmlns:a16="http://schemas.microsoft.com/office/drawing/2014/main" id="{5DEE45BD-026F-4F19-BAD7-B2DFB3079F03}"/>
              </a:ext>
            </a:extLst>
          </p:cNvPr>
          <p:cNvSpPr>
            <a:spLocks noGrp="1"/>
          </p:cNvSpPr>
          <p:nvPr>
            <p:ph idx="1"/>
          </p:nvPr>
        </p:nvSpPr>
        <p:spPr>
          <a:xfrm>
            <a:off x="987489" y="1609048"/>
            <a:ext cx="10515600" cy="4409197"/>
          </a:xfrm>
        </p:spPr>
        <p:txBody>
          <a:bodyPr vert="horz" lIns="91440" tIns="45720" rIns="91440" bIns="45720" rtlCol="0" anchor="t">
            <a:normAutofit/>
          </a:bodyPr>
          <a:lstStyle/>
          <a:p>
            <a:pPr marL="0" indent="0">
              <a:buNone/>
            </a:pPr>
            <a:r>
              <a:rPr lang="en-US" sz="2400" b="0" i="0" dirty="0">
                <a:solidFill>
                  <a:srgbClr val="373D3F"/>
                </a:solidFill>
                <a:effectLst/>
              </a:rPr>
              <a:t>Procurement functions must analyze the cost of sourcing products and services to ensure they are obtained at the lowest possible cost. Procurement roles and activities consist of the following functions:</a:t>
            </a:r>
          </a:p>
          <a:p>
            <a:r>
              <a:rPr lang="en-US" sz="2400" dirty="0">
                <a:ea typeface="+mn-lt"/>
                <a:cs typeface="+mn-lt"/>
              </a:rPr>
              <a:t>Assists internal departments</a:t>
            </a:r>
          </a:p>
          <a:p>
            <a:r>
              <a:rPr lang="en-US" sz="2400" dirty="0">
                <a:ea typeface="+mn-lt"/>
                <a:cs typeface="+mn-lt"/>
              </a:rPr>
              <a:t>Estimates future supply needs</a:t>
            </a:r>
          </a:p>
          <a:p>
            <a:r>
              <a:rPr lang="en-US" sz="2400" dirty="0">
                <a:ea typeface="+mn-lt"/>
                <a:cs typeface="+mn-lt"/>
              </a:rPr>
              <a:t>Goods and services meet minimum quality standards</a:t>
            </a:r>
          </a:p>
          <a:p>
            <a:r>
              <a:rPr lang="en-US" sz="2400" dirty="0">
                <a:ea typeface="+mn-lt"/>
                <a:cs typeface="+mn-lt"/>
              </a:rPr>
              <a:t>Report on material lead times</a:t>
            </a:r>
          </a:p>
          <a:p>
            <a:r>
              <a:rPr lang="en-US" sz="2400" dirty="0">
                <a:ea typeface="+mn-lt"/>
                <a:cs typeface="+mn-lt"/>
              </a:rPr>
              <a:t>Draws contracts and negotiates terms</a:t>
            </a:r>
          </a:p>
          <a:p>
            <a:r>
              <a:rPr lang="en-US" sz="2400" dirty="0">
                <a:ea typeface="+mn-lt"/>
                <a:cs typeface="+mn-lt"/>
              </a:rPr>
              <a:t>Finds and develops suppliers</a:t>
            </a:r>
          </a:p>
          <a:p>
            <a:r>
              <a:rPr lang="en-US" sz="2400" dirty="0">
                <a:ea typeface="+mn-lt"/>
                <a:cs typeface="+mn-lt"/>
              </a:rPr>
              <a:t>Ensures uninterrupted flow of materials</a:t>
            </a:r>
          </a:p>
          <a:p>
            <a:endParaRPr lang="en-US" sz="2400" dirty="0">
              <a:cs typeface="Calibri"/>
            </a:endParaRPr>
          </a:p>
        </p:txBody>
      </p:sp>
      <p:sp>
        <p:nvSpPr>
          <p:cNvPr id="4" name="Footer Placeholder 3">
            <a:extLst>
              <a:ext uri="{FF2B5EF4-FFF2-40B4-BE49-F238E27FC236}">
                <a16:creationId xmlns:a16="http://schemas.microsoft.com/office/drawing/2014/main" id="{52995E12-05B1-46F9-8CE0-0EBEB93E0FEA}"/>
              </a:ext>
            </a:extLst>
          </p:cNvPr>
          <p:cNvSpPr>
            <a:spLocks noGrp="1"/>
          </p:cNvSpPr>
          <p:nvPr>
            <p:ph type="ftr" sz="quarter" idx="11"/>
          </p:nvPr>
        </p:nvSpPr>
        <p:spPr/>
        <p:txBody>
          <a:bodyPr/>
          <a:lstStyle/>
          <a:p>
            <a:r>
              <a:rPr lang="en-US"/>
              <a:t>Procurement in a Supply Chain World Licensed CC-BY-NC-SA</a:t>
            </a:r>
          </a:p>
        </p:txBody>
      </p:sp>
      <p:sp>
        <p:nvSpPr>
          <p:cNvPr id="5" name="Slide Number Placeholder 4">
            <a:extLst>
              <a:ext uri="{FF2B5EF4-FFF2-40B4-BE49-F238E27FC236}">
                <a16:creationId xmlns:a16="http://schemas.microsoft.com/office/drawing/2014/main" id="{5E657FA3-F12C-4F59-B9AF-5CF5D0217ED8}"/>
              </a:ext>
            </a:extLst>
          </p:cNvPr>
          <p:cNvSpPr>
            <a:spLocks noGrp="1"/>
          </p:cNvSpPr>
          <p:nvPr>
            <p:ph type="sldNum" sz="quarter" idx="12"/>
          </p:nvPr>
        </p:nvSpPr>
        <p:spPr/>
        <p:txBody>
          <a:bodyPr/>
          <a:lstStyle/>
          <a:p>
            <a:fld id="{48F63A3B-78C7-47BE-AE5E-E10140E04643}" type="slidenum">
              <a:rPr lang="en-US" smtClean="0"/>
              <a:t>8</a:t>
            </a:fld>
            <a:endParaRPr lang="en-US"/>
          </a:p>
        </p:txBody>
      </p:sp>
    </p:spTree>
    <p:extLst>
      <p:ext uri="{BB962C8B-B14F-4D97-AF65-F5344CB8AC3E}">
        <p14:creationId xmlns:p14="http://schemas.microsoft.com/office/powerpoint/2010/main" val="10465615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78458D-6603-4CC1-8D43-5E8B059C0678}"/>
              </a:ext>
            </a:extLst>
          </p:cNvPr>
          <p:cNvSpPr>
            <a:spLocks noGrp="1"/>
          </p:cNvSpPr>
          <p:nvPr>
            <p:ph type="title"/>
          </p:nvPr>
        </p:nvSpPr>
        <p:spPr>
          <a:xfrm>
            <a:off x="838200" y="299812"/>
            <a:ext cx="10515600" cy="1211748"/>
          </a:xfrm>
        </p:spPr>
        <p:txBody>
          <a:bodyPr/>
          <a:lstStyle/>
          <a:p>
            <a:pPr algn="ctr"/>
            <a:r>
              <a:rPr lang="en-US" dirty="0">
                <a:solidFill>
                  <a:schemeClr val="accent1">
                    <a:lumMod val="50000"/>
                  </a:schemeClr>
                </a:solidFill>
              </a:rPr>
              <a:t>Types of Buying Organizations</a:t>
            </a:r>
          </a:p>
          <a:p>
            <a:endParaRPr lang="en-US" dirty="0">
              <a:cs typeface="Calibri Light"/>
            </a:endParaRPr>
          </a:p>
        </p:txBody>
      </p:sp>
      <p:sp>
        <p:nvSpPr>
          <p:cNvPr id="3" name="Content Placeholder 2">
            <a:extLst>
              <a:ext uri="{FF2B5EF4-FFF2-40B4-BE49-F238E27FC236}">
                <a16:creationId xmlns:a16="http://schemas.microsoft.com/office/drawing/2014/main" id="{B238FBC4-8CAB-48B7-A1E1-C80684A7B12F}"/>
              </a:ext>
            </a:extLst>
          </p:cNvPr>
          <p:cNvSpPr>
            <a:spLocks noGrp="1"/>
          </p:cNvSpPr>
          <p:nvPr>
            <p:ph idx="1"/>
          </p:nvPr>
        </p:nvSpPr>
        <p:spPr>
          <a:xfrm>
            <a:off x="782444" y="1711723"/>
            <a:ext cx="10515600" cy="4351338"/>
          </a:xfrm>
        </p:spPr>
        <p:txBody>
          <a:bodyPr vert="horz" lIns="91440" tIns="45720" rIns="91440" bIns="45720" rtlCol="0" anchor="t">
            <a:normAutofit/>
          </a:bodyPr>
          <a:lstStyle/>
          <a:p>
            <a:pPr marL="0" indent="0">
              <a:buNone/>
            </a:pPr>
            <a:r>
              <a:rPr lang="en-US" sz="2400" b="0" i="0" dirty="0">
                <a:solidFill>
                  <a:srgbClr val="373D3F"/>
                </a:solidFill>
                <a:effectLst/>
              </a:rPr>
              <a:t>Organizations procure goods and services for different purposes. According to Fill and Fill (2005), the primary forms of organization that procure goods and services:</a:t>
            </a:r>
            <a:endParaRPr lang="en-US" sz="2400" dirty="0">
              <a:ea typeface="+mn-lt"/>
              <a:cs typeface="+mn-lt"/>
            </a:endParaRPr>
          </a:p>
          <a:p>
            <a:pPr lvl="1"/>
            <a:r>
              <a:rPr lang="en-US" dirty="0">
                <a:ea typeface="+mn-lt"/>
                <a:cs typeface="+mn-lt"/>
              </a:rPr>
              <a:t>Commercial organizations</a:t>
            </a:r>
          </a:p>
          <a:p>
            <a:pPr lvl="1"/>
            <a:r>
              <a:rPr lang="en-US" dirty="0">
                <a:ea typeface="+mn-lt"/>
                <a:cs typeface="+mn-lt"/>
              </a:rPr>
              <a:t>Governments</a:t>
            </a:r>
          </a:p>
          <a:p>
            <a:pPr lvl="1"/>
            <a:r>
              <a:rPr lang="en-US" dirty="0">
                <a:ea typeface="+mn-lt"/>
                <a:cs typeface="+mn-lt"/>
              </a:rPr>
              <a:t>Institutions</a:t>
            </a:r>
          </a:p>
          <a:p>
            <a:pPr lvl="1"/>
            <a:r>
              <a:rPr lang="en-US" dirty="0">
                <a:ea typeface="+mn-lt"/>
                <a:cs typeface="+mn-lt"/>
              </a:rPr>
              <a:t>Public organizations</a:t>
            </a:r>
            <a:endParaRPr lang="en-US" dirty="0">
              <a:cs typeface="Calibri" panose="020F0502020204030204"/>
            </a:endParaRPr>
          </a:p>
        </p:txBody>
      </p:sp>
      <p:sp>
        <p:nvSpPr>
          <p:cNvPr id="4" name="Footer Placeholder 3">
            <a:extLst>
              <a:ext uri="{FF2B5EF4-FFF2-40B4-BE49-F238E27FC236}">
                <a16:creationId xmlns:a16="http://schemas.microsoft.com/office/drawing/2014/main" id="{3E94F623-CD9A-48B5-81D3-EAA5B0D592AC}"/>
              </a:ext>
            </a:extLst>
          </p:cNvPr>
          <p:cNvSpPr>
            <a:spLocks noGrp="1"/>
          </p:cNvSpPr>
          <p:nvPr>
            <p:ph type="ftr" sz="quarter" idx="11"/>
          </p:nvPr>
        </p:nvSpPr>
        <p:spPr/>
        <p:txBody>
          <a:bodyPr/>
          <a:lstStyle/>
          <a:p>
            <a:r>
              <a:rPr lang="en-US"/>
              <a:t>Procurement in a Supply Chain World Licensed CC-BY-NC-SA</a:t>
            </a:r>
          </a:p>
        </p:txBody>
      </p:sp>
      <p:sp>
        <p:nvSpPr>
          <p:cNvPr id="5" name="Slide Number Placeholder 4">
            <a:extLst>
              <a:ext uri="{FF2B5EF4-FFF2-40B4-BE49-F238E27FC236}">
                <a16:creationId xmlns:a16="http://schemas.microsoft.com/office/drawing/2014/main" id="{B0BD8EEF-046E-4695-9BDC-BAA88DBC3C04}"/>
              </a:ext>
            </a:extLst>
          </p:cNvPr>
          <p:cNvSpPr>
            <a:spLocks noGrp="1"/>
          </p:cNvSpPr>
          <p:nvPr>
            <p:ph type="sldNum" sz="quarter" idx="12"/>
          </p:nvPr>
        </p:nvSpPr>
        <p:spPr/>
        <p:txBody>
          <a:bodyPr/>
          <a:lstStyle/>
          <a:p>
            <a:fld id="{48F63A3B-78C7-47BE-AE5E-E10140E04643}" type="slidenum">
              <a:rPr lang="en-US" smtClean="0"/>
              <a:t>9</a:t>
            </a:fld>
            <a:endParaRPr lang="en-US"/>
          </a:p>
        </p:txBody>
      </p:sp>
    </p:spTree>
    <p:extLst>
      <p:ext uri="{BB962C8B-B14F-4D97-AF65-F5344CB8AC3E}">
        <p14:creationId xmlns:p14="http://schemas.microsoft.com/office/powerpoint/2010/main" val="2293852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Chapter  – Procurement in a Supply Chain World (2)</Template>
  <TotalTime>19</TotalTime>
  <Words>773</Words>
  <Application>Microsoft Office PowerPoint</Application>
  <PresentationFormat>Widescreen</PresentationFormat>
  <Paragraphs>125</Paragraphs>
  <Slides>13</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Office Theme</vt:lpstr>
      <vt:lpstr>Procurement in a Supply Chain World Chapter 1: Introduction to Procurement</vt:lpstr>
      <vt:lpstr>Accessibility Statement</vt:lpstr>
      <vt:lpstr>Chapter 1 Learning Objectives</vt:lpstr>
      <vt:lpstr>Introduction</vt:lpstr>
      <vt:lpstr>Purchasing and Procurement </vt:lpstr>
      <vt:lpstr>The Importance of Procurement </vt:lpstr>
      <vt:lpstr>The 5 Procurement Functions </vt:lpstr>
      <vt:lpstr>Procurement Roles and Activities </vt:lpstr>
      <vt:lpstr>Types of Buying Organizations </vt:lpstr>
      <vt:lpstr>Types of Product and Services Purchased </vt:lpstr>
      <vt:lpstr>Procurement Process Overview</vt:lpstr>
      <vt:lpstr>Key Takeaways </vt:lpstr>
      <vt:lpstr>References</vt:lpstr>
    </vt:vector>
  </TitlesOfParts>
  <Company>Georgian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 Procurement in a Supply Chain World</dc:title>
  <dc:creator>Marie Rutherford</dc:creator>
  <cp:lastModifiedBy>Kimberlee Carter</cp:lastModifiedBy>
  <cp:revision>540</cp:revision>
  <dcterms:created xsi:type="dcterms:W3CDTF">2021-12-14T19:36:12Z</dcterms:created>
  <dcterms:modified xsi:type="dcterms:W3CDTF">2022-02-01T21:36:16Z</dcterms:modified>
</cp:coreProperties>
</file>