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7"/>
  </p:notesMasterIdLst>
  <p:sldIdLst>
    <p:sldId id="278" r:id="rId5"/>
    <p:sldId id="259" r:id="rId6"/>
    <p:sldId id="258" r:id="rId7"/>
    <p:sldId id="260" r:id="rId8"/>
    <p:sldId id="262" r:id="rId9"/>
    <p:sldId id="264" r:id="rId10"/>
    <p:sldId id="265" r:id="rId11"/>
    <p:sldId id="275" r:id="rId12"/>
    <p:sldId id="279" r:id="rId13"/>
    <p:sldId id="280" r:id="rId14"/>
    <p:sldId id="281" r:id="rId15"/>
    <p:sldId id="2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CA78D8-A8DC-4FEA-AC4C-9DCDF23ED199}" v="1" dt="2022-02-01T21:39:20.4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0982" autoAdjust="0"/>
  </p:normalViewPr>
  <p:slideViewPr>
    <p:cSldViewPr snapToGrid="0">
      <p:cViewPr varScale="1">
        <p:scale>
          <a:sx n="88" d="100"/>
          <a:sy n="88" d="100"/>
        </p:scale>
        <p:origin x="792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berlee Carter" userId="6b732f29-134a-4232-a505-69b63300911b" providerId="ADAL" clId="{5C6D2A11-F9BB-40C4-B19C-EC56044F1C2D}"/>
    <pc:docChg chg="custSel modSld">
      <pc:chgData name="Kimberlee Carter" userId="6b732f29-134a-4232-a505-69b63300911b" providerId="ADAL" clId="{5C6D2A11-F9BB-40C4-B19C-EC56044F1C2D}" dt="2022-01-07T03:27:46.011" v="50" actId="20577"/>
      <pc:docMkLst>
        <pc:docMk/>
      </pc:docMkLst>
      <pc:sldChg chg="modSp mod">
        <pc:chgData name="Kimberlee Carter" userId="6b732f29-134a-4232-a505-69b63300911b" providerId="ADAL" clId="{5C6D2A11-F9BB-40C4-B19C-EC56044F1C2D}" dt="2022-01-07T02:49:22.645" v="2" actId="255"/>
        <pc:sldMkLst>
          <pc:docMk/>
          <pc:sldMk cId="3996183297" sldId="258"/>
        </pc:sldMkLst>
        <pc:spChg chg="mod">
          <ac:chgData name="Kimberlee Carter" userId="6b732f29-134a-4232-a505-69b63300911b" providerId="ADAL" clId="{5C6D2A11-F9BB-40C4-B19C-EC56044F1C2D}" dt="2022-01-07T02:49:22.645" v="2" actId="255"/>
          <ac:spMkLst>
            <pc:docMk/>
            <pc:sldMk cId="3996183297" sldId="258"/>
            <ac:spMk id="3" creationId="{00000000-0000-0000-0000-000000000000}"/>
          </ac:spMkLst>
        </pc:spChg>
      </pc:sldChg>
      <pc:sldChg chg="modSp mod">
        <pc:chgData name="Kimberlee Carter" userId="6b732f29-134a-4232-a505-69b63300911b" providerId="ADAL" clId="{5C6D2A11-F9BB-40C4-B19C-EC56044F1C2D}" dt="2022-01-07T03:26:16.028" v="3" actId="255"/>
        <pc:sldMkLst>
          <pc:docMk/>
          <pc:sldMk cId="2069559391" sldId="259"/>
        </pc:sldMkLst>
        <pc:spChg chg="mod">
          <ac:chgData name="Kimberlee Carter" userId="6b732f29-134a-4232-a505-69b63300911b" providerId="ADAL" clId="{5C6D2A11-F9BB-40C4-B19C-EC56044F1C2D}" dt="2022-01-07T03:26:16.028" v="3" actId="255"/>
          <ac:spMkLst>
            <pc:docMk/>
            <pc:sldMk cId="2069559391" sldId="259"/>
            <ac:spMk id="3" creationId="{00000000-0000-0000-0000-000000000000}"/>
          </ac:spMkLst>
        </pc:spChg>
      </pc:sldChg>
      <pc:sldChg chg="modSp mod">
        <pc:chgData name="Kimberlee Carter" userId="6b732f29-134a-4232-a505-69b63300911b" providerId="ADAL" clId="{5C6D2A11-F9BB-40C4-B19C-EC56044F1C2D}" dt="2022-01-07T03:26:24.398" v="4" actId="255"/>
        <pc:sldMkLst>
          <pc:docMk/>
          <pc:sldMk cId="2242119042" sldId="260"/>
        </pc:sldMkLst>
        <pc:spChg chg="mod">
          <ac:chgData name="Kimberlee Carter" userId="6b732f29-134a-4232-a505-69b63300911b" providerId="ADAL" clId="{5C6D2A11-F9BB-40C4-B19C-EC56044F1C2D}" dt="2022-01-07T03:26:24.398" v="4" actId="255"/>
          <ac:spMkLst>
            <pc:docMk/>
            <pc:sldMk cId="2242119042" sldId="260"/>
            <ac:spMk id="3" creationId="{00000000-0000-0000-0000-000000000000}"/>
          </ac:spMkLst>
        </pc:spChg>
      </pc:sldChg>
      <pc:sldChg chg="modSp mod">
        <pc:chgData name="Kimberlee Carter" userId="6b732f29-134a-4232-a505-69b63300911b" providerId="ADAL" clId="{5C6D2A11-F9BB-40C4-B19C-EC56044F1C2D}" dt="2022-01-07T03:26:30.584" v="5" actId="255"/>
        <pc:sldMkLst>
          <pc:docMk/>
          <pc:sldMk cId="831507584" sldId="262"/>
        </pc:sldMkLst>
        <pc:spChg chg="mod">
          <ac:chgData name="Kimberlee Carter" userId="6b732f29-134a-4232-a505-69b63300911b" providerId="ADAL" clId="{5C6D2A11-F9BB-40C4-B19C-EC56044F1C2D}" dt="2022-01-07T03:26:30.584" v="5" actId="255"/>
          <ac:spMkLst>
            <pc:docMk/>
            <pc:sldMk cId="831507584" sldId="262"/>
            <ac:spMk id="4" creationId="{BBB85685-E37E-4B74-9E9C-2570664044CA}"/>
          </ac:spMkLst>
        </pc:spChg>
      </pc:sldChg>
      <pc:sldChg chg="modSp mod">
        <pc:chgData name="Kimberlee Carter" userId="6b732f29-134a-4232-a505-69b63300911b" providerId="ADAL" clId="{5C6D2A11-F9BB-40C4-B19C-EC56044F1C2D}" dt="2022-01-07T03:26:59.079" v="39" actId="255"/>
        <pc:sldMkLst>
          <pc:docMk/>
          <pc:sldMk cId="2814214937" sldId="264"/>
        </pc:sldMkLst>
        <pc:spChg chg="mod">
          <ac:chgData name="Kimberlee Carter" userId="6b732f29-134a-4232-a505-69b63300911b" providerId="ADAL" clId="{5C6D2A11-F9BB-40C4-B19C-EC56044F1C2D}" dt="2022-01-07T03:26:59.079" v="39" actId="255"/>
          <ac:spMkLst>
            <pc:docMk/>
            <pc:sldMk cId="2814214937" sldId="264"/>
            <ac:spMk id="4" creationId="{6BB006A2-10F6-45FF-B4CC-8EFC04A32F2D}"/>
          </ac:spMkLst>
        </pc:spChg>
      </pc:sldChg>
      <pc:sldChg chg="modSp mod">
        <pc:chgData name="Kimberlee Carter" userId="6b732f29-134a-4232-a505-69b63300911b" providerId="ADAL" clId="{5C6D2A11-F9BB-40C4-B19C-EC56044F1C2D}" dt="2022-01-07T03:27:05.479" v="40" actId="5793"/>
        <pc:sldMkLst>
          <pc:docMk/>
          <pc:sldMk cId="2313131102" sldId="265"/>
        </pc:sldMkLst>
        <pc:spChg chg="mod">
          <ac:chgData name="Kimberlee Carter" userId="6b732f29-134a-4232-a505-69b63300911b" providerId="ADAL" clId="{5C6D2A11-F9BB-40C4-B19C-EC56044F1C2D}" dt="2022-01-07T03:27:05.479" v="40" actId="5793"/>
          <ac:spMkLst>
            <pc:docMk/>
            <pc:sldMk cId="2313131102" sldId="265"/>
            <ac:spMk id="4" creationId="{3A702B1C-D321-471D-916B-794AB4382326}"/>
          </ac:spMkLst>
        </pc:spChg>
      </pc:sldChg>
      <pc:sldChg chg="modSp mod">
        <pc:chgData name="Kimberlee Carter" userId="6b732f29-134a-4232-a505-69b63300911b" providerId="ADAL" clId="{5C6D2A11-F9BB-40C4-B19C-EC56044F1C2D}" dt="2022-01-07T03:27:10.591" v="41" actId="5793"/>
        <pc:sldMkLst>
          <pc:docMk/>
          <pc:sldMk cId="3372794834" sldId="275"/>
        </pc:sldMkLst>
        <pc:spChg chg="mod">
          <ac:chgData name="Kimberlee Carter" userId="6b732f29-134a-4232-a505-69b63300911b" providerId="ADAL" clId="{5C6D2A11-F9BB-40C4-B19C-EC56044F1C2D}" dt="2022-01-07T03:27:10.591" v="41" actId="5793"/>
          <ac:spMkLst>
            <pc:docMk/>
            <pc:sldMk cId="3372794834" sldId="275"/>
            <ac:spMk id="4" creationId="{A2B6DB12-7F6B-4130-B537-E5380ABBBDC0}"/>
          </ac:spMkLst>
        </pc:spChg>
      </pc:sldChg>
      <pc:sldChg chg="modSp mod">
        <pc:chgData name="Kimberlee Carter" userId="6b732f29-134a-4232-a505-69b63300911b" providerId="ADAL" clId="{5C6D2A11-F9BB-40C4-B19C-EC56044F1C2D}" dt="2022-01-07T03:27:15.417" v="42" actId="5793"/>
        <pc:sldMkLst>
          <pc:docMk/>
          <pc:sldMk cId="2973513500" sldId="279"/>
        </pc:sldMkLst>
        <pc:spChg chg="mod">
          <ac:chgData name="Kimberlee Carter" userId="6b732f29-134a-4232-a505-69b63300911b" providerId="ADAL" clId="{5C6D2A11-F9BB-40C4-B19C-EC56044F1C2D}" dt="2022-01-07T03:27:15.417" v="42" actId="5793"/>
          <ac:spMkLst>
            <pc:docMk/>
            <pc:sldMk cId="2973513500" sldId="279"/>
            <ac:spMk id="3" creationId="{631751C5-2073-461E-B85A-DD3DE5924A6D}"/>
          </ac:spMkLst>
        </pc:spChg>
      </pc:sldChg>
      <pc:sldChg chg="modSp mod">
        <pc:chgData name="Kimberlee Carter" userId="6b732f29-134a-4232-a505-69b63300911b" providerId="ADAL" clId="{5C6D2A11-F9BB-40C4-B19C-EC56044F1C2D}" dt="2022-01-07T03:27:21.414" v="43" actId="5793"/>
        <pc:sldMkLst>
          <pc:docMk/>
          <pc:sldMk cId="1670404750" sldId="280"/>
        </pc:sldMkLst>
        <pc:spChg chg="mod">
          <ac:chgData name="Kimberlee Carter" userId="6b732f29-134a-4232-a505-69b63300911b" providerId="ADAL" clId="{5C6D2A11-F9BB-40C4-B19C-EC56044F1C2D}" dt="2022-01-07T03:27:21.414" v="43" actId="5793"/>
          <ac:spMkLst>
            <pc:docMk/>
            <pc:sldMk cId="1670404750" sldId="280"/>
            <ac:spMk id="3" creationId="{6B6D59CD-EC74-421A-AE32-9FD0DE66C21C}"/>
          </ac:spMkLst>
        </pc:spChg>
      </pc:sldChg>
      <pc:sldChg chg="modSp mod">
        <pc:chgData name="Kimberlee Carter" userId="6b732f29-134a-4232-a505-69b63300911b" providerId="ADAL" clId="{5C6D2A11-F9BB-40C4-B19C-EC56044F1C2D}" dt="2022-01-07T03:27:25.712" v="44" actId="5793"/>
        <pc:sldMkLst>
          <pc:docMk/>
          <pc:sldMk cId="3301608980" sldId="281"/>
        </pc:sldMkLst>
        <pc:spChg chg="mod">
          <ac:chgData name="Kimberlee Carter" userId="6b732f29-134a-4232-a505-69b63300911b" providerId="ADAL" clId="{5C6D2A11-F9BB-40C4-B19C-EC56044F1C2D}" dt="2022-01-07T03:27:25.712" v="44" actId="5793"/>
          <ac:spMkLst>
            <pc:docMk/>
            <pc:sldMk cId="3301608980" sldId="281"/>
            <ac:spMk id="3" creationId="{9A3CFE8A-5DB4-4E56-9707-D874123D00AA}"/>
          </ac:spMkLst>
        </pc:spChg>
      </pc:sldChg>
      <pc:sldChg chg="modSp mod">
        <pc:chgData name="Kimberlee Carter" userId="6b732f29-134a-4232-a505-69b63300911b" providerId="ADAL" clId="{5C6D2A11-F9BB-40C4-B19C-EC56044F1C2D}" dt="2022-01-07T03:27:46.011" v="50" actId="20577"/>
        <pc:sldMkLst>
          <pc:docMk/>
          <pc:sldMk cId="3009433993" sldId="282"/>
        </pc:sldMkLst>
        <pc:spChg chg="mod">
          <ac:chgData name="Kimberlee Carter" userId="6b732f29-134a-4232-a505-69b63300911b" providerId="ADAL" clId="{5C6D2A11-F9BB-40C4-B19C-EC56044F1C2D}" dt="2022-01-07T03:27:46.011" v="50" actId="20577"/>
          <ac:spMkLst>
            <pc:docMk/>
            <pc:sldMk cId="3009433993" sldId="282"/>
            <ac:spMk id="3" creationId="{6CA907D3-BDFD-4608-B0E9-D553F76491C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3B9D6-42C8-421C-95C0-192AD557FDA6}" type="datetimeFigureOut">
              <a:rPr lang="en-US"/>
              <a:t>2/1/2022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61E3F-73BD-43EB-AD6E-AE3F45EBDA10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08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961E3F-73BD-43EB-AD6E-AE3F45EBDA10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54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Add a couple of point here from the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961E3F-73BD-43EB-AD6E-AE3F45EBDA10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743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Will you add a few notes here?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961E3F-73BD-43EB-AD6E-AE3F45EBDA10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83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List all 5 functions?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961E3F-73BD-43EB-AD6E-AE3F45EBDA10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58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FED8-747F-4C3E-84CE-E394C8FD44CB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0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CDE9D-C12F-40DB-8966-4128C4E0E390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5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8F4AE-86D8-4A13-A1CE-0A61DF999149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6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16D0B-5C72-47AF-878E-E2151ACE3350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0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DD206-6A6D-4850-8A3B-3D64D36DC720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5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7C36-7878-4C57-A45C-E69BCCD4C833}" type="datetime1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80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1952C-BA5B-462E-9286-BF02303BF14D}" type="datetime1">
              <a:rPr lang="en-US" smtClean="0"/>
              <a:t>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36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24807-1000-44C9-9A2B-464C9CA44DF0}" type="datetime1">
              <a:rPr lang="en-US" smtClean="0"/>
              <a:t>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66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84BB7-67F5-4778-A7F2-E45BEEC51D49}" type="datetime1">
              <a:rPr lang="en-US" smtClean="0"/>
              <a:t>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6C65C-9004-4813-97AB-B61674C59249}" type="datetime1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59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FFE70-4BEF-4D16-8B12-2F38D4A0156F}" type="datetime1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6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824E5-C216-4617-AAD9-B49C0BFAC036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64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killscommons.org/bitstream/handle/taaccct/14294/LINCS%20Supply%20Management%20and%20Procurement%20Content.pdf?sequence=1&amp;isAllowed=y.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5611E-D79F-492F-8C17-AF92E0D2C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12914"/>
            <a:ext cx="9144000" cy="175698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002060"/>
                </a:solidFill>
                <a:ea typeface="+mj-lt"/>
                <a:cs typeface="+mj-lt"/>
              </a:rPr>
              <a:t>Procurement in a Supply Chain World</a:t>
            </a:r>
            <a:br>
              <a:rPr lang="en-US" sz="4400" dirty="0">
                <a:solidFill>
                  <a:srgbClr val="002060"/>
                </a:solidFill>
                <a:ea typeface="+mj-lt"/>
                <a:cs typeface="+mj-lt"/>
              </a:rPr>
            </a:br>
            <a:r>
              <a:rPr lang="en-US" sz="4400" dirty="0">
                <a:solidFill>
                  <a:srgbClr val="002060"/>
                </a:solidFill>
                <a:ea typeface="+mj-lt"/>
                <a:cs typeface="+mj-lt"/>
              </a:rPr>
              <a:t>Chapter 5: Evaluating Price</a:t>
            </a:r>
            <a:endParaRPr lang="en-US" sz="4400" dirty="0">
              <a:solidFill>
                <a:srgbClr val="002060"/>
              </a:solidFill>
              <a:cs typeface="Calibri Light"/>
            </a:endParaRPr>
          </a:p>
        </p:txBody>
      </p:sp>
      <p:pic>
        <p:nvPicPr>
          <p:cNvPr id="4" name="Picture 4" descr="Image that contains the title in the Supply Chain World and author names Angela Reid-Regier and Bryan Snage">
            <a:extLst>
              <a:ext uri="{FF2B5EF4-FFF2-40B4-BE49-F238E27FC236}">
                <a16:creationId xmlns:a16="http://schemas.microsoft.com/office/drawing/2014/main" id="{A1FF0417-EBFF-4077-AEA4-F76DCBFDB37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815" y="2354372"/>
            <a:ext cx="4201509" cy="381782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1774A0-5729-45AD-B67B-41C4C2B09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822066-2A94-48E6-8886-545C3E4C5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5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580F2-026B-4536-A7FE-0A6FFF97F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Discounts</a:t>
            </a:r>
            <a:endParaRPr lang="en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D59CD-EC74-421A-AE32-9FD0DE66C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negotiating prices, a buyer should be requesting discounts such as:</a:t>
            </a:r>
          </a:p>
          <a:p>
            <a:pPr lvl="1"/>
            <a:r>
              <a:rPr lang="en-US" dirty="0"/>
              <a:t>Quantity Discounts</a:t>
            </a:r>
          </a:p>
          <a:p>
            <a:pPr lvl="1"/>
            <a:r>
              <a:rPr lang="en-US" dirty="0"/>
              <a:t>Cash Discounts</a:t>
            </a:r>
          </a:p>
          <a:p>
            <a:pPr lvl="1"/>
            <a:r>
              <a:rPr lang="en-US" dirty="0"/>
              <a:t>Trade Discounts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2D43FD-E2DC-4737-B277-182375949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E350C-429B-42F6-A4BC-C34C93C6E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04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3B1EF-F638-45E6-B5DB-F6B1D5564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Key Takeaways</a:t>
            </a:r>
            <a:endParaRPr lang="en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CFE8A-5DB4-4E56-9707-D874123D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Your job as a buyer is to negotiate </a:t>
            </a:r>
            <a:r>
              <a:rPr lang="en-US" strike="sngStrike" dirty="0"/>
              <a:t>a</a:t>
            </a:r>
            <a:r>
              <a:rPr lang="en-US" dirty="0"/>
              <a:t> fair and reasonable price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 for goods and services. You can do this by:</a:t>
            </a:r>
          </a:p>
          <a:p>
            <a:pPr lvl="1"/>
            <a:r>
              <a:rPr lang="en-US" dirty="0"/>
              <a:t>Comparing prices</a:t>
            </a:r>
          </a:p>
          <a:p>
            <a:pPr lvl="1"/>
            <a:r>
              <a:rPr lang="en-US" dirty="0"/>
              <a:t>Doing a Cost Analysis</a:t>
            </a:r>
          </a:p>
          <a:p>
            <a:pPr lvl="1"/>
            <a:r>
              <a:rPr lang="en-US" dirty="0"/>
              <a:t>Completing a Total Cost Analysis</a:t>
            </a:r>
          </a:p>
          <a:p>
            <a:pPr lvl="1"/>
            <a:r>
              <a:rPr lang="en-US" dirty="0"/>
              <a:t>Considering learning curves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Considering</a:t>
            </a:r>
            <a:r>
              <a:rPr lang="en-US" dirty="0"/>
              <a:t> discounts.</a:t>
            </a:r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A537DD-717F-4968-84D9-2259909EE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EEB443-BF0C-4A84-AEBC-61DAA45AF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6089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CD7FB-3620-444F-A9FD-1209A58A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References</a:t>
            </a:r>
            <a:endParaRPr lang="en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907D3-BDFD-4608-B0E9-D553F76491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457200">
              <a:lnSpc>
                <a:spcPct val="100000"/>
              </a:lnSpc>
              <a:buNone/>
            </a:pPr>
            <a:r>
              <a:rPr lang="en-US" sz="2400" b="0" i="0" dirty="0">
                <a:solidFill>
                  <a:srgbClr val="373D3F"/>
                </a:solidFill>
                <a:effectLst/>
              </a:rPr>
              <a:t>LINCS in Supply Chain Management Consortium. </a:t>
            </a:r>
            <a:r>
              <a:rPr lang="en-US" sz="2400" b="0" i="1" dirty="0">
                <a:solidFill>
                  <a:srgbClr val="373D3F"/>
                </a:solidFill>
                <a:effectLst/>
              </a:rPr>
              <a:t>Supply management and procurement certification track.</a:t>
            </a:r>
            <a:r>
              <a:rPr lang="en-US" sz="2400" b="0" i="0" dirty="0">
                <a:solidFill>
                  <a:srgbClr val="373D3F"/>
                </a:solidFill>
                <a:effectLst/>
              </a:rPr>
              <a:t> March 2017. Version: v2.26. </a:t>
            </a:r>
            <a:r>
              <a:rPr lang="en-US" sz="2400" b="0" i="0" u="sng" dirty="0">
                <a:effectLst/>
                <a:hlinkClick r:id="rId2"/>
              </a:rPr>
              <a:t>https://www.skillscommons.org/bitstream/handle/taaccct/14294/LINCS%20Supply%20Management%20and%20Procurement%20Content.pdf?sequence=1&amp;isAllowed=y.</a:t>
            </a:r>
            <a:r>
              <a:rPr lang="en-US" sz="2400" b="0" i="0" dirty="0">
                <a:solidFill>
                  <a:srgbClr val="373D3F"/>
                </a:solidFill>
                <a:effectLst/>
              </a:rPr>
              <a:t>  </a:t>
            </a:r>
            <a:endParaRPr lang="en-CA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8642FD-3F43-4B15-81AE-AFF464974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989AE1-9CB5-4FDB-B0B1-9CBAEF3C0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33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Accessibility Statement</a:t>
            </a:r>
            <a:endParaRPr lang="en-US" dirty="0">
              <a:solidFill>
                <a:srgbClr val="002060"/>
              </a:solidFill>
              <a:cs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/>
              <a:t>This PowerPoint is compatible with assistive technology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Images have alternative-tags applied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Complex images have long descriptions and are available in the notes section of each slide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We welcome your feedback if you notice an area not addressed, please contact the authors listed here</a:t>
            </a:r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F8B34-A068-458A-8DCF-3E940C2E1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9E08D9-0E66-4815-97A3-4B6E79DE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59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Learning Objectives</a:t>
            </a:r>
            <a:endParaRPr lang="en-US" dirty="0">
              <a:solidFill>
                <a:schemeClr val="accent1">
                  <a:lumMod val="50000"/>
                </a:schemeClr>
              </a:solidFill>
              <a:cs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3400" dirty="0">
                <a:ea typeface="+mn-lt"/>
                <a:cs typeface="+mn-lt"/>
              </a:rPr>
              <a:t>Apply different methods of price analysis to determine if the price offered by the supplier is fair and reasonable.</a:t>
            </a:r>
            <a:endParaRPr lang="en-US" sz="3400" dirty="0">
              <a:cs typeface="Calibri" panose="020F0502020204030204"/>
            </a:endParaRP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3400" dirty="0">
                <a:ea typeface="+mn-lt"/>
                <a:cs typeface="+mn-lt"/>
              </a:rPr>
              <a:t>Perform a cost analysis to determine if the price offered by the supplier is fair and reasonable.</a:t>
            </a:r>
            <a:endParaRPr lang="en-US" sz="3400" dirty="0">
              <a:cs typeface="Calibri" panose="020F0502020204030204"/>
            </a:endParaRP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3400" dirty="0">
                <a:ea typeface="+mn-lt"/>
                <a:cs typeface="+mn-lt"/>
              </a:rPr>
              <a:t>Calculate the Total Cost of Ownership to compare different suppliers’ pricing.</a:t>
            </a:r>
            <a:endParaRPr lang="en-US" sz="3400" dirty="0">
              <a:cs typeface="Calibri" panose="020F0502020204030204"/>
            </a:endParaRP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3400" dirty="0">
                <a:ea typeface="+mn-lt"/>
                <a:cs typeface="+mn-lt"/>
              </a:rPr>
              <a:t>Consider the Learning Curve when evaluating supplier pricing.</a:t>
            </a:r>
            <a:endParaRPr lang="en-US" sz="3400" dirty="0">
              <a:cs typeface="Calibri" panose="020F0502020204030204"/>
            </a:endParaRPr>
          </a:p>
          <a:p>
            <a:pPr>
              <a:lnSpc>
                <a:spcPct val="150000"/>
              </a:lnSpc>
              <a:buFont typeface="Arial"/>
              <a:buChar char="•"/>
            </a:pPr>
            <a:r>
              <a:rPr lang="en-US" sz="3400" dirty="0">
                <a:ea typeface="+mn-lt"/>
                <a:cs typeface="+mn-lt"/>
              </a:rPr>
              <a:t>Understand discounts that may be applicable to supplier pricing.</a:t>
            </a:r>
            <a:endParaRPr lang="en-US" sz="3400" dirty="0"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C8DA9D-2E77-4F6D-AA11-87E43FBAF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45A878-5B05-4E2F-855C-96DE05BEB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83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/>
              </a:rPr>
              <a:t>A buyer determines if the terms and conditions they propose are fair, reasonable, and competitive by:</a:t>
            </a:r>
          </a:p>
          <a:p>
            <a:pPr lvl="1"/>
            <a:r>
              <a:rPr lang="en-US" dirty="0"/>
              <a:t>Comparing prices</a:t>
            </a:r>
          </a:p>
          <a:p>
            <a:pPr lvl="1"/>
            <a:r>
              <a:rPr lang="en-US" dirty="0"/>
              <a:t>Doing a Cost Analysis</a:t>
            </a:r>
          </a:p>
          <a:p>
            <a:pPr lvl="1"/>
            <a:r>
              <a:rPr lang="en-US" dirty="0"/>
              <a:t>Completing a Total Cost Analysis</a:t>
            </a:r>
          </a:p>
          <a:p>
            <a:pPr lvl="1"/>
            <a:r>
              <a:rPr lang="en-US" dirty="0"/>
              <a:t>Considering learning curves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Considering applicable discounts.</a:t>
            </a:r>
            <a:endParaRPr lang="en-CA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3200" dirty="0">
              <a:cs typeface="Calibri"/>
            </a:endParaRPr>
          </a:p>
          <a:p>
            <a:pPr marL="0" indent="0">
              <a:buNone/>
            </a:pPr>
            <a:endParaRPr lang="en-US" sz="3200" dirty="0">
              <a:latin typeface="Calibri Light"/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A324C-BD02-43F3-B4AA-C33096954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C8E1BB-5E7F-4FE7-8C32-D5F79D5EF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19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84E5F-C1DB-4056-A290-B77F28537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Price Analysis</a:t>
            </a:r>
          </a:p>
          <a:p>
            <a:endParaRPr lang="en-US" dirty="0">
              <a:cs typeface="Calibri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B85685-E37E-4B74-9E9C-257066404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 method of looking at a price and deciding if the price is fair and reasonable</a:t>
            </a:r>
          </a:p>
          <a:p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948314-CFC1-4988-9D8C-1D4806B10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CFE0A1-A35C-478D-95E5-F6C4F9CFA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07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05873-9BD6-4AD6-9B7C-0A60DB115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Methods of Price Analysis</a:t>
            </a:r>
          </a:p>
          <a:p>
            <a:endParaRPr lang="en-US" dirty="0">
              <a:cs typeface="Calibri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B006A2-10F6-45FF-B4CC-8EFC04A32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Method</a:t>
            </a:r>
            <a:r>
              <a:rPr lang="en-US" sz="2400" dirty="0">
                <a:solidFill>
                  <a:srgbClr val="FF0000"/>
                </a:solidFill>
              </a:rPr>
              <a:t>s</a:t>
            </a:r>
            <a:r>
              <a:rPr lang="en-US" sz="2400" dirty="0"/>
              <a:t> of Price Analysis:</a:t>
            </a:r>
          </a:p>
          <a:p>
            <a:pPr lvl="1"/>
            <a:r>
              <a:rPr lang="en-US" dirty="0"/>
              <a:t>Competition </a:t>
            </a:r>
            <a:r>
              <a:rPr lang="en-US" dirty="0">
                <a:solidFill>
                  <a:srgbClr val="FF0000"/>
                </a:solidFill>
              </a:rPr>
              <a:t>Analysis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Analysis of Previous Prices Paid</a:t>
            </a:r>
          </a:p>
          <a:p>
            <a:pPr lvl="1"/>
            <a:r>
              <a:rPr lang="en-US" dirty="0"/>
              <a:t>Compare Price Sold to Public Sector Contracts</a:t>
            </a:r>
          </a:p>
          <a:p>
            <a:pPr lvl="1"/>
            <a:r>
              <a:rPr lang="en-US" dirty="0"/>
              <a:t>In-House Estimate</a:t>
            </a:r>
          </a:p>
          <a:p>
            <a:pPr lvl="1"/>
            <a:r>
              <a:rPr lang="en-US" dirty="0"/>
              <a:t>Market Price Analysis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2440C8-49E5-4A7D-A9F7-AFA66B0B2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DFC7CC-E482-4C10-A6F4-3D462E4D3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214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4E0CE-6596-4B17-B443-96F719AC3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Cost Analysis</a:t>
            </a:r>
          </a:p>
          <a:p>
            <a:endParaRPr lang="en-US" dirty="0">
              <a:cs typeface="Calibri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702B1C-D321-471D-916B-794AB43823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process of analyzing each individual cost element that makes up the final price that may include: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Direct and indirect </a:t>
            </a:r>
            <a:r>
              <a:rPr lang="en-US" dirty="0" err="1">
                <a:solidFill>
                  <a:srgbClr val="FF0000"/>
                </a:solidFill>
              </a:rPr>
              <a:t>labour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Direct and indirect materials</a:t>
            </a:r>
          </a:p>
          <a:p>
            <a:pPr lvl="1"/>
            <a:r>
              <a:rPr lang="en-US" dirty="0"/>
              <a:t>Tooling costs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Overhead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Equipment</a:t>
            </a:r>
          </a:p>
          <a:p>
            <a:pPr lvl="1"/>
            <a:r>
              <a:rPr lang="en-US" dirty="0"/>
              <a:t>Administrative expenses</a:t>
            </a:r>
          </a:p>
          <a:p>
            <a:pPr lvl="1"/>
            <a:r>
              <a:rPr lang="en-US" dirty="0"/>
              <a:t>profits</a:t>
            </a: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BA1D96-7678-400B-9467-52777C77B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21F204-7F7E-42F6-A567-C789F4E57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131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ECE1D-AB3E-45F7-AD0E-5A1952E28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Total Cost Ownership (TCO) Analysis</a:t>
            </a:r>
          </a:p>
          <a:p>
            <a:endParaRPr lang="en-US" dirty="0">
              <a:cs typeface="Calibri Light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B6DB12-7F6B-4130-B537-E5380ABBB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/>
              <a:t> TCO </a:t>
            </a:r>
            <a:r>
              <a:rPr lang="en-US" dirty="0">
                <a:solidFill>
                  <a:srgbClr val="FF0000"/>
                </a:solidFill>
              </a:rPr>
              <a:t>analysis</a:t>
            </a:r>
            <a:r>
              <a:rPr lang="en-US" dirty="0"/>
              <a:t> includes the purchase price of items and other costs expected to be incurred during the life of the product. </a:t>
            </a:r>
          </a:p>
          <a:p>
            <a:r>
              <a:rPr lang="en-US" dirty="0"/>
              <a:t>This may include:</a:t>
            </a:r>
          </a:p>
          <a:p>
            <a:pPr lvl="1"/>
            <a:r>
              <a:rPr lang="en-US" dirty="0"/>
              <a:t>Acquisition costs</a:t>
            </a:r>
          </a:p>
          <a:p>
            <a:pPr lvl="1"/>
            <a:r>
              <a:rPr lang="en-US" dirty="0"/>
              <a:t>Use</a:t>
            </a:r>
          </a:p>
          <a:p>
            <a:pPr lvl="1"/>
            <a:r>
              <a:rPr lang="en-US" dirty="0"/>
              <a:t>Administration</a:t>
            </a:r>
          </a:p>
          <a:p>
            <a:pPr lvl="1"/>
            <a:r>
              <a:rPr lang="en-US" dirty="0"/>
              <a:t>Maintenance</a:t>
            </a:r>
          </a:p>
          <a:p>
            <a:pPr lvl="1"/>
            <a:r>
              <a:rPr lang="en-US" dirty="0"/>
              <a:t>Disposal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Other: transportation, quality, inspection, rework, storage, warranty, tooling</a:t>
            </a:r>
          </a:p>
          <a:p>
            <a:pPr lvl="1"/>
            <a:endParaRPr lang="en-US" dirty="0"/>
          </a:p>
          <a:p>
            <a:pPr marL="457200" lvl="1" indent="0" algn="r">
              <a:buNone/>
            </a:pPr>
            <a:r>
              <a:rPr lang="en-US" dirty="0"/>
              <a:t>(LINCS in Supply Chain Management Consortium, 2017))</a:t>
            </a: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2AEC18-4352-4C0C-BA6D-E98C047F9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B0A373-DACB-4181-88D9-8C91190DA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94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74040-145C-4E0C-9A9B-812FC62D4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Learning Curve Analysis</a:t>
            </a:r>
            <a:endParaRPr lang="en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751C5-2073-461E-B85A-DD3DE5924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Learning Curve is defined by APICS (2011) as “a phenomenon where the </a:t>
            </a:r>
            <a:r>
              <a:rPr lang="en-US" dirty="0" err="1"/>
              <a:t>labour</a:t>
            </a:r>
            <a:r>
              <a:rPr lang="en-US" dirty="0"/>
              <a:t> content of large manufacturing projects, such as aircraft, decline steadily as cumulative production increases. This decline in </a:t>
            </a:r>
            <a:r>
              <a:rPr lang="en-US" dirty="0" err="1"/>
              <a:t>labour</a:t>
            </a:r>
            <a:r>
              <a:rPr lang="en-US" dirty="0"/>
              <a:t> content is predictable and related to a doubling of production. The curve takes the form of an exponential decay curve”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Quotations from suppliers should consider supplier’s costs will decrease as volumes increase.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014E64-3078-424C-AFB7-C1C018131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7170D-66BD-4082-A721-502377147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13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DAD805D1FF18468C77D391FCED6724" ma:contentTypeVersion="13" ma:contentTypeDescription="Create a new document." ma:contentTypeScope="" ma:versionID="bf644409b75f20916b688ba5d6aca30f">
  <xsd:schema xmlns:xsd="http://www.w3.org/2001/XMLSchema" xmlns:xs="http://www.w3.org/2001/XMLSchema" xmlns:p="http://schemas.microsoft.com/office/2006/metadata/properties" xmlns:ns2="e53f2997-4117-4622-b9dd-7013d537ea7d" xmlns:ns3="12d4385b-a623-4456-92d7-bfee08e00e5b" targetNamespace="http://schemas.microsoft.com/office/2006/metadata/properties" ma:root="true" ma:fieldsID="e3494208c612f587e18ef3b69da60877" ns2:_="" ns3:_="">
    <xsd:import namespace="e53f2997-4117-4622-b9dd-7013d537ea7d"/>
    <xsd:import namespace="12d4385b-a623-4456-92d7-bfee08e00e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3f2997-4117-4622-b9dd-7013d537ea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d4385b-a623-4456-92d7-bfee08e00e5b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4A47C5-A7FC-4A12-BCC1-ACDB520B5A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3f2997-4117-4622-b9dd-7013d537ea7d"/>
    <ds:schemaRef ds:uri="12d4385b-a623-4456-92d7-bfee08e00e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FC4662B-4ED9-422E-8103-E949B3F2023A}">
  <ds:schemaRefs>
    <ds:schemaRef ds:uri="12d4385b-a623-4456-92d7-bfee08e00e5b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e53f2997-4117-4622-b9dd-7013d537ea7d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F7F76B4-A9B1-49F6-BF3F-BC1E84EA92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Chapter  – Procurement in a Supply Chain World (2)</Template>
  <TotalTime>106</TotalTime>
  <Words>646</Words>
  <Application>Microsoft Office PowerPoint</Application>
  <PresentationFormat>Widescreen</PresentationFormat>
  <Paragraphs>97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Procurement in a Supply Chain World Chapter 5: Evaluating Price</vt:lpstr>
      <vt:lpstr>Accessibility Statement</vt:lpstr>
      <vt:lpstr>Learning Objectives</vt:lpstr>
      <vt:lpstr>Introduction</vt:lpstr>
      <vt:lpstr>Price Analysis </vt:lpstr>
      <vt:lpstr>Methods of Price Analysis </vt:lpstr>
      <vt:lpstr>Cost Analysis </vt:lpstr>
      <vt:lpstr>Total Cost Ownership (TCO) Analysis </vt:lpstr>
      <vt:lpstr>Learning Curve Analysis</vt:lpstr>
      <vt:lpstr>Discounts</vt:lpstr>
      <vt:lpstr>Key Takeaways</vt:lpstr>
      <vt:lpstr>References</vt:lpstr>
    </vt:vector>
  </TitlesOfParts>
  <Company>Georgian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 – Procurement in a Supply Chain World</dc:title>
  <dc:creator>Marie Rutherford</dc:creator>
  <cp:lastModifiedBy>Kimberlee Carter</cp:lastModifiedBy>
  <cp:revision>145</cp:revision>
  <dcterms:created xsi:type="dcterms:W3CDTF">2021-12-14T19:36:12Z</dcterms:created>
  <dcterms:modified xsi:type="dcterms:W3CDTF">2022-02-01T21:39:22Z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0x010100DADAD805D1FF18468C77D391FCED6724</vt:lpwstr>
  </property>
</Properties>
</file>