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306" r:id="rId2"/>
    <p:sldId id="259" r:id="rId3"/>
    <p:sldId id="258" r:id="rId4"/>
    <p:sldId id="261" r:id="rId5"/>
    <p:sldId id="262" r:id="rId6"/>
    <p:sldId id="299" r:id="rId7"/>
    <p:sldId id="263" r:id="rId8"/>
    <p:sldId id="264" r:id="rId9"/>
    <p:sldId id="300" r:id="rId10"/>
    <p:sldId id="307" r:id="rId11"/>
    <p:sldId id="265" r:id="rId12"/>
    <p:sldId id="277" r:id="rId13"/>
    <p:sldId id="278" r:id="rId14"/>
    <p:sldId id="302" r:id="rId15"/>
    <p:sldId id="303" r:id="rId16"/>
    <p:sldId id="279" r:id="rId17"/>
    <p:sldId id="287" r:id="rId18"/>
    <p:sldId id="29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37C9FB-CB84-45A4-9BF8-726FFA3B4307}" v="1" dt="2022-02-01T21:37:28.2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84785" autoAdjust="0"/>
  </p:normalViewPr>
  <p:slideViewPr>
    <p:cSldViewPr snapToGrid="0">
      <p:cViewPr varScale="1">
        <p:scale>
          <a:sx n="92" d="100"/>
          <a:sy n="92" d="100"/>
        </p:scale>
        <p:origin x="630" y="108"/>
      </p:cViewPr>
      <p:guideLst/>
    </p:cSldViewPr>
  </p:slideViewPr>
  <p:outlineViewPr>
    <p:cViewPr>
      <p:scale>
        <a:sx n="33" d="100"/>
        <a:sy n="33" d="100"/>
      </p:scale>
      <p:origin x="0" y="-19887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berlee Carter" userId="6b732f29-134a-4232-a505-69b63300911b" providerId="ADAL" clId="{6337C9FB-CB84-45A4-9BF8-726FFA3B4307}"/>
    <pc:docChg chg="modSld">
      <pc:chgData name="Kimberlee Carter" userId="6b732f29-134a-4232-a505-69b63300911b" providerId="ADAL" clId="{6337C9FB-CB84-45A4-9BF8-726FFA3B4307}" dt="2022-02-01T21:36:49.091" v="0"/>
      <pc:docMkLst>
        <pc:docMk/>
      </pc:docMkLst>
      <pc:sldChg chg="modSp mod">
        <pc:chgData name="Kimberlee Carter" userId="6b732f29-134a-4232-a505-69b63300911b" providerId="ADAL" clId="{6337C9FB-CB84-45A4-9BF8-726FFA3B4307}" dt="2022-02-01T21:36:49.091" v="0"/>
        <pc:sldMkLst>
          <pc:docMk/>
          <pc:sldMk cId="2313131102" sldId="265"/>
        </pc:sldMkLst>
        <pc:spChg chg="ord">
          <ac:chgData name="Kimberlee Carter" userId="6b732f29-134a-4232-a505-69b63300911b" providerId="ADAL" clId="{6337C9FB-CB84-45A4-9BF8-726FFA3B4307}" dt="2022-02-01T21:36:49.091" v="0"/>
          <ac:spMkLst>
            <pc:docMk/>
            <pc:sldMk cId="2313131102" sldId="265"/>
            <ac:spMk id="8" creationId="{152489B3-F220-4FAE-88D5-EB7869F1809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4B5F01-44E3-41BC-83CE-1B6B7F8F5021}"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0534CF-AD36-46F3-951C-AEF3214FBDC1}" type="slidenum">
              <a:rPr lang="en-US"/>
              <a:t>‹#›</a:t>
            </a:fld>
            <a:endParaRPr lang="en-US"/>
          </a:p>
        </p:txBody>
      </p:sp>
    </p:spTree>
    <p:extLst>
      <p:ext uri="{BB962C8B-B14F-4D97-AF65-F5344CB8AC3E}">
        <p14:creationId xmlns:p14="http://schemas.microsoft.com/office/powerpoint/2010/main" val="2114446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Figure 2.1:</a:t>
            </a:r>
            <a:r>
              <a:rPr lang="en-US"/>
              <a:t> This figure is a Procurement Scorecard which is a tool that supply managers must understand and employ. The scorecard is made up of four quadrants and two axes. Across the top from left to right is the value axis (few on the left and many on the right). On the right side from bottom to top is the service level agreement axis or SLA (low SLA at the bottom right to high SLA at the top right). There are four quadrants. The first quadrant (top right) reads Quadrant I Procurement: Leverage, Style: Cooperative, Emphasis: Cost. The second quadrant (top left) reads Quadrant I Procurement: Critical, Style: Collaborative, Emphasis: Cost. The third quadrant (bottom left) reads Procurement: Transaction, Style: Transactional, Emphasis: Cost. The fourth quadrant (bottom right) reads Quadrant IV Procurement: Market, Style: Comprehensive, Emphasis: Price. Users of this matrix segment their purchase requirements across two dimensions: the number of qualified suppliers in the marketplace and the value of specific goods or services to the buying organization.</a:t>
            </a:r>
          </a:p>
        </p:txBody>
      </p:sp>
      <p:sp>
        <p:nvSpPr>
          <p:cNvPr id="4" name="Slide Number Placeholder 3"/>
          <p:cNvSpPr>
            <a:spLocks noGrp="1"/>
          </p:cNvSpPr>
          <p:nvPr>
            <p:ph type="sldNum" sz="quarter" idx="5"/>
          </p:nvPr>
        </p:nvSpPr>
        <p:spPr/>
        <p:txBody>
          <a:bodyPr/>
          <a:lstStyle/>
          <a:p>
            <a:fld id="{EC0534CF-AD36-46F3-951C-AEF3214FBDC1}" type="slidenum">
              <a:rPr lang="en-US"/>
              <a:t>7</a:t>
            </a:fld>
            <a:endParaRPr lang="en-US"/>
          </a:p>
        </p:txBody>
      </p:sp>
    </p:spTree>
    <p:extLst>
      <p:ext uri="{BB962C8B-B14F-4D97-AF65-F5344CB8AC3E}">
        <p14:creationId xmlns:p14="http://schemas.microsoft.com/office/powerpoint/2010/main" val="854672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Figure 2.2:</a:t>
            </a:r>
            <a:r>
              <a:rPr lang="en-US"/>
              <a:t> This figure highlights Quadrant I (top right) which reads Quadrant I Procurement: Leverage, Style: Cooperative, Emphasis: Cost. This quadrant includes items that should lead to a range of benefits after consolidating purchase volumes and reducing the size of the supply base.</a:t>
            </a:r>
          </a:p>
        </p:txBody>
      </p:sp>
      <p:sp>
        <p:nvSpPr>
          <p:cNvPr id="4" name="Slide Number Placeholder 3"/>
          <p:cNvSpPr>
            <a:spLocks noGrp="1"/>
          </p:cNvSpPr>
          <p:nvPr>
            <p:ph type="sldNum" sz="quarter" idx="5"/>
          </p:nvPr>
        </p:nvSpPr>
        <p:spPr/>
        <p:txBody>
          <a:bodyPr/>
          <a:lstStyle/>
          <a:p>
            <a:fld id="{EC0534CF-AD36-46F3-951C-AEF3214FBDC1}" type="slidenum">
              <a:rPr lang="en-US"/>
              <a:t>9</a:t>
            </a:fld>
            <a:endParaRPr lang="en-US"/>
          </a:p>
        </p:txBody>
      </p:sp>
    </p:spTree>
    <p:extLst>
      <p:ext uri="{BB962C8B-B14F-4D97-AF65-F5344CB8AC3E}">
        <p14:creationId xmlns:p14="http://schemas.microsoft.com/office/powerpoint/2010/main" val="790384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Figure 2.3:</a:t>
            </a:r>
            <a:r>
              <a:rPr lang="en-US" dirty="0"/>
              <a:t> This figure highlights Quadrant II (top left) which reads Quadrant II Procurement: Leverage, Style: Collaborative, Emphasis: Cost. This quadrant typically has fewer suppliers that satisfy purchaser requirements and often involve customization rather than standardization.</a:t>
            </a:r>
          </a:p>
        </p:txBody>
      </p:sp>
      <p:sp>
        <p:nvSpPr>
          <p:cNvPr id="4" name="Slide Number Placeholder 3"/>
          <p:cNvSpPr>
            <a:spLocks noGrp="1"/>
          </p:cNvSpPr>
          <p:nvPr>
            <p:ph type="sldNum" sz="quarter" idx="5"/>
          </p:nvPr>
        </p:nvSpPr>
        <p:spPr/>
        <p:txBody>
          <a:bodyPr/>
          <a:lstStyle/>
          <a:p>
            <a:fld id="{EC0534CF-AD36-46F3-951C-AEF3214FBDC1}" type="slidenum">
              <a:rPr lang="en-US"/>
              <a:t>11</a:t>
            </a:fld>
            <a:endParaRPr lang="en-US"/>
          </a:p>
        </p:txBody>
      </p:sp>
    </p:spTree>
    <p:extLst>
      <p:ext uri="{BB962C8B-B14F-4D97-AF65-F5344CB8AC3E}">
        <p14:creationId xmlns:p14="http://schemas.microsoft.com/office/powerpoint/2010/main" val="288402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Figure 2.4:</a:t>
            </a:r>
            <a:r>
              <a:rPr lang="en-US" dirty="0"/>
              <a:t> This figure highlights Quadrant III (bottom left) which reads Quadrant III Procurement: Transaction, Style: Transactional, Emphasis: Cost. The goods and services in the transaction quadrant at the lower-left have a lower total value with a limited supply market.</a:t>
            </a:r>
          </a:p>
        </p:txBody>
      </p:sp>
      <p:sp>
        <p:nvSpPr>
          <p:cNvPr id="4" name="Slide Number Placeholder 3"/>
          <p:cNvSpPr>
            <a:spLocks noGrp="1"/>
          </p:cNvSpPr>
          <p:nvPr>
            <p:ph type="sldNum" sz="quarter" idx="5"/>
          </p:nvPr>
        </p:nvSpPr>
        <p:spPr/>
        <p:txBody>
          <a:bodyPr/>
          <a:lstStyle/>
          <a:p>
            <a:fld id="{EC0534CF-AD36-46F3-951C-AEF3214FBDC1}" type="slidenum">
              <a:rPr lang="en-US"/>
              <a:t>13</a:t>
            </a:fld>
            <a:endParaRPr lang="en-US"/>
          </a:p>
        </p:txBody>
      </p:sp>
    </p:spTree>
    <p:extLst>
      <p:ext uri="{BB962C8B-B14F-4D97-AF65-F5344CB8AC3E}">
        <p14:creationId xmlns:p14="http://schemas.microsoft.com/office/powerpoint/2010/main" val="1427042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Figure 2.5:</a:t>
            </a:r>
            <a:r>
              <a:rPr lang="en-US" dirty="0"/>
              <a:t> This figure highlights Quadrant IV (bottom right) reads Quadrant IV Procurement: Market, Style: Comprehensive, Emphasis: Price. Goods that are often categorized in this quadrant here include commodity items like fasteners, corrugated packaging, and other basic, raw materials that do not have an especially high dollar value.</a:t>
            </a:r>
          </a:p>
        </p:txBody>
      </p:sp>
      <p:sp>
        <p:nvSpPr>
          <p:cNvPr id="4" name="Slide Number Placeholder 3"/>
          <p:cNvSpPr>
            <a:spLocks noGrp="1"/>
          </p:cNvSpPr>
          <p:nvPr>
            <p:ph type="sldNum" sz="quarter" idx="5"/>
          </p:nvPr>
        </p:nvSpPr>
        <p:spPr/>
        <p:txBody>
          <a:bodyPr/>
          <a:lstStyle/>
          <a:p>
            <a:fld id="{EC0534CF-AD36-46F3-951C-AEF3214FBDC1}" type="slidenum">
              <a:rPr lang="en-US"/>
              <a:t>15</a:t>
            </a:fld>
            <a:endParaRPr lang="en-US"/>
          </a:p>
        </p:txBody>
      </p:sp>
    </p:spTree>
    <p:extLst>
      <p:ext uri="{BB962C8B-B14F-4D97-AF65-F5344CB8AC3E}">
        <p14:creationId xmlns:p14="http://schemas.microsoft.com/office/powerpoint/2010/main" val="3728031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10110B9-D434-4DDD-9586-44C1020529DE}"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1EF079-108F-4B90-9AE2-7227AAB09431}"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B8A61-51BD-496A-82B1-014D989B229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EC02C6-1CA5-4DC8-BD5E-851367AEDCC9}"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FE5BBD9-8431-4C93-AB32-DA0F7A9423B2}"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83D97F3-7CE7-4E3D-AF67-ADC46213CA11}"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EB85ACE-2F5E-493B-BEED-509E9B4E62F2}"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EF997FA-FE26-4251-BE6E-9C633FB05163}"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1AF685-6204-46B7-9023-59B0A7290815}"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C70A358-B119-4A38-9076-3A4649C2146F}"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BB480E-E5A9-4E37-8C30-12BF321418C5}"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2CC36C-E343-4474-A1E3-4B3CEF4B3901}"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dirty="0">
                <a:solidFill>
                  <a:srgbClr val="002060"/>
                </a:solidFill>
                <a:ea typeface="+mj-lt"/>
                <a:cs typeface="+mj-lt"/>
              </a:rPr>
              <a:t>Chapter 2: Procurement Strategy</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D1F67E21-3C5F-48C0-9507-48C0AD38C1E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82173E4-59C4-4C80-8D0D-1E2C4884F556}"/>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8675298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636AC-71CE-4AFC-BDDA-1D103F2BCF96}"/>
              </a:ext>
            </a:extLst>
          </p:cNvPr>
          <p:cNvSpPr>
            <a:spLocks noGrp="1"/>
          </p:cNvSpPr>
          <p:nvPr>
            <p:ph type="title"/>
          </p:nvPr>
        </p:nvSpPr>
        <p:spPr/>
        <p:txBody>
          <a:bodyPr/>
          <a:lstStyle/>
          <a:p>
            <a:pPr algn="ctr"/>
            <a:r>
              <a:rPr lang="en-US" dirty="0">
                <a:solidFill>
                  <a:schemeClr val="accent1">
                    <a:lumMod val="50000"/>
                  </a:schemeClr>
                </a:solidFill>
                <a:ea typeface="+mj-lt"/>
                <a:cs typeface="+mj-lt"/>
              </a:rPr>
              <a:t>Quadrant II: Critical</a:t>
            </a:r>
            <a:endParaRPr lang="en-CA" dirty="0"/>
          </a:p>
        </p:txBody>
      </p:sp>
      <p:sp>
        <p:nvSpPr>
          <p:cNvPr id="3" name="Content Placeholder 2">
            <a:extLst>
              <a:ext uri="{FF2B5EF4-FFF2-40B4-BE49-F238E27FC236}">
                <a16:creationId xmlns:a16="http://schemas.microsoft.com/office/drawing/2014/main" id="{06FEAC22-784E-4AA3-8B12-A636BA52B15D}"/>
              </a:ext>
            </a:extLst>
          </p:cNvPr>
          <p:cNvSpPr>
            <a:spLocks noGrp="1"/>
          </p:cNvSpPr>
          <p:nvPr>
            <p:ph idx="1"/>
          </p:nvPr>
        </p:nvSpPr>
        <p:spPr/>
        <p:txBody>
          <a:bodyPr/>
          <a:lstStyle/>
          <a:p>
            <a:pPr marL="0" indent="0">
              <a:buNone/>
            </a:pPr>
            <a:r>
              <a:rPr lang="en-US" sz="2400" dirty="0">
                <a:cs typeface="Calibri"/>
              </a:rPr>
              <a:t>Focus is on customization instead of standardization:</a:t>
            </a:r>
          </a:p>
          <a:p>
            <a:pPr lvl="1"/>
            <a:r>
              <a:rPr lang="en-US" dirty="0">
                <a:cs typeface="Calibri"/>
              </a:rPr>
              <a:t>Are necessary for production or service or are custom.</a:t>
            </a:r>
          </a:p>
          <a:p>
            <a:pPr lvl="1"/>
            <a:r>
              <a:rPr lang="en-US" dirty="0">
                <a:cs typeface="Calibri"/>
              </a:rPr>
              <a:t>Take up a lot of the purchasing budget.</a:t>
            </a:r>
          </a:p>
          <a:p>
            <a:pPr marL="0" indent="0">
              <a:buNone/>
            </a:pPr>
            <a:endParaRPr lang="en-CA" dirty="0"/>
          </a:p>
        </p:txBody>
      </p:sp>
      <p:sp>
        <p:nvSpPr>
          <p:cNvPr id="4" name="Footer Placeholder 3">
            <a:extLst>
              <a:ext uri="{FF2B5EF4-FFF2-40B4-BE49-F238E27FC236}">
                <a16:creationId xmlns:a16="http://schemas.microsoft.com/office/drawing/2014/main" id="{EBDD0634-0EC4-4A38-958F-B804AE2C1E3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8D5ABCCE-3DF7-40BE-B3B4-67D283792A94}"/>
              </a:ext>
            </a:extLst>
          </p:cNvPr>
          <p:cNvSpPr>
            <a:spLocks noGrp="1"/>
          </p:cNvSpPr>
          <p:nvPr>
            <p:ph type="sldNum" sz="quarter" idx="12"/>
          </p:nvPr>
        </p:nvSpPr>
        <p:spPr/>
        <p:txBody>
          <a:bodyPr/>
          <a:lstStyle/>
          <a:p>
            <a:fld id="{48F63A3B-78C7-47BE-AE5E-E10140E04643}" type="slidenum">
              <a:rPr lang="en-US" smtClean="0"/>
              <a:t>10</a:t>
            </a:fld>
            <a:endParaRPr lang="en-US"/>
          </a:p>
        </p:txBody>
      </p:sp>
    </p:spTree>
    <p:extLst>
      <p:ext uri="{BB962C8B-B14F-4D97-AF65-F5344CB8AC3E}">
        <p14:creationId xmlns:p14="http://schemas.microsoft.com/office/powerpoint/2010/main" val="222014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4E0CE-6596-4B17-B443-96F719AC31F8}"/>
              </a:ext>
            </a:extLst>
          </p:cNvPr>
          <p:cNvSpPr>
            <a:spLocks noGrp="1"/>
          </p:cNvSpPr>
          <p:nvPr>
            <p:ph type="title"/>
          </p:nvPr>
        </p:nvSpPr>
        <p:spPr>
          <a:xfrm>
            <a:off x="766482" y="-2428"/>
            <a:ext cx="10515600" cy="904222"/>
          </a:xfrm>
        </p:spPr>
        <p:txBody>
          <a:bodyPr/>
          <a:lstStyle/>
          <a:p>
            <a:pPr algn="ctr"/>
            <a:r>
              <a:rPr lang="en-US" dirty="0">
                <a:solidFill>
                  <a:schemeClr val="accent1">
                    <a:lumMod val="50000"/>
                  </a:schemeClr>
                </a:solidFill>
              </a:rPr>
              <a:t>Quadrant II: Critical Image</a:t>
            </a:r>
          </a:p>
        </p:txBody>
      </p:sp>
      <p:pic>
        <p:nvPicPr>
          <p:cNvPr id="4" name="Picture 4" descr="Figure 2.3: This figure highlights Quadrant II (top left) which reads Quadrant II Procurement: Leverage, Style: Collaborative, Emphasis: Cost. This quadrant typically has fewer suppliers that satisfy purchaser requirements and often involve customization rather than standardization.">
            <a:extLst>
              <a:ext uri="{FF2B5EF4-FFF2-40B4-BE49-F238E27FC236}">
                <a16:creationId xmlns:a16="http://schemas.microsoft.com/office/drawing/2014/main" id="{10CC8783-40F1-46EA-B6B0-F7155E3E604A}"/>
              </a:ext>
            </a:extLst>
          </p:cNvPr>
          <p:cNvPicPr>
            <a:picLocks noGrp="1" noChangeAspect="1"/>
          </p:cNvPicPr>
          <p:nvPr>
            <p:ph idx="1"/>
          </p:nvPr>
        </p:nvPicPr>
        <p:blipFill>
          <a:blip r:embed="rId3"/>
          <a:stretch>
            <a:fillRect/>
          </a:stretch>
        </p:blipFill>
        <p:spPr>
          <a:xfrm>
            <a:off x="2408876" y="902261"/>
            <a:ext cx="7374249" cy="5274702"/>
          </a:xfrm>
        </p:spPr>
      </p:pic>
      <p:sp>
        <p:nvSpPr>
          <p:cNvPr id="8" name="TextBox 7">
            <a:extLst>
              <a:ext uri="{FF2B5EF4-FFF2-40B4-BE49-F238E27FC236}">
                <a16:creationId xmlns:a16="http://schemas.microsoft.com/office/drawing/2014/main" id="{152489B3-F220-4FAE-88D5-EB7869F18090}"/>
              </a:ext>
            </a:extLst>
          </p:cNvPr>
          <p:cNvSpPr txBox="1"/>
          <p:nvPr/>
        </p:nvSpPr>
        <p:spPr>
          <a:xfrm>
            <a:off x="1819910" y="6229350"/>
            <a:ext cx="332232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b="1" dirty="0">
                <a:ea typeface="+mn-lt"/>
                <a:cs typeface="+mn-lt"/>
              </a:rPr>
              <a:t>Figure 2.3 </a:t>
            </a:r>
            <a:r>
              <a:rPr lang="en-US" i="1" dirty="0">
                <a:ea typeface="+mn-lt"/>
                <a:cs typeface="+mn-lt"/>
              </a:rPr>
              <a:t>Quadrant II, Critical</a:t>
            </a:r>
            <a:endParaRPr lang="en-US" dirty="0"/>
          </a:p>
          <a:p>
            <a:pPr algn="l"/>
            <a:endParaRPr lang="en-US">
              <a:cs typeface="Calibri"/>
            </a:endParaRPr>
          </a:p>
        </p:txBody>
      </p:sp>
      <p:sp>
        <p:nvSpPr>
          <p:cNvPr id="6" name="TextBox 5">
            <a:extLst>
              <a:ext uri="{FF2B5EF4-FFF2-40B4-BE49-F238E27FC236}">
                <a16:creationId xmlns:a16="http://schemas.microsoft.com/office/drawing/2014/main" id="{BF525A0F-F15D-497D-ACD7-8ECB7ED28D26}"/>
              </a:ext>
            </a:extLst>
          </p:cNvPr>
          <p:cNvSpPr txBox="1"/>
          <p:nvPr/>
        </p:nvSpPr>
        <p:spPr>
          <a:xfrm>
            <a:off x="5405754" y="6226921"/>
            <a:ext cx="678624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Image Attributed to Snage, Alternative Text Description in Notes</a:t>
            </a:r>
            <a:endParaRPr lang="en-US" dirty="0">
              <a:cs typeface="Calibri"/>
            </a:endParaRPr>
          </a:p>
        </p:txBody>
      </p:sp>
      <p:sp>
        <p:nvSpPr>
          <p:cNvPr id="3" name="Footer Placeholder 2">
            <a:extLst>
              <a:ext uri="{FF2B5EF4-FFF2-40B4-BE49-F238E27FC236}">
                <a16:creationId xmlns:a16="http://schemas.microsoft.com/office/drawing/2014/main" id="{CA583DB0-A6BD-4B88-8D98-8E24DE304565}"/>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E04A3A67-73A5-4C0B-8951-7B7D7F3B0D44}"/>
              </a:ext>
            </a:extLst>
          </p:cNvPr>
          <p:cNvSpPr>
            <a:spLocks noGrp="1"/>
          </p:cNvSpPr>
          <p:nvPr>
            <p:ph type="sldNum" sz="quarter" idx="12"/>
          </p:nvPr>
        </p:nvSpPr>
        <p:spPr/>
        <p:txBody>
          <a:bodyPr/>
          <a:lstStyle/>
          <a:p>
            <a:fld id="{48F63A3B-78C7-47BE-AE5E-E10140E04643}" type="slidenum">
              <a:rPr lang="en-US" smtClean="0"/>
              <a:t>11</a:t>
            </a:fld>
            <a:endParaRPr lang="en-US"/>
          </a:p>
        </p:txBody>
      </p:sp>
    </p:spTree>
    <p:extLst>
      <p:ext uri="{BB962C8B-B14F-4D97-AF65-F5344CB8AC3E}">
        <p14:creationId xmlns:p14="http://schemas.microsoft.com/office/powerpoint/2010/main" val="2313131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1AE2E-64DD-4EC2-BD8A-5B0F9EB16C35}"/>
              </a:ext>
            </a:extLst>
          </p:cNvPr>
          <p:cNvSpPr>
            <a:spLocks noGrp="1"/>
          </p:cNvSpPr>
          <p:nvPr>
            <p:ph type="title"/>
          </p:nvPr>
        </p:nvSpPr>
        <p:spPr/>
        <p:txBody>
          <a:bodyPr>
            <a:normAutofit/>
          </a:bodyPr>
          <a:lstStyle/>
          <a:p>
            <a:pPr algn="ctr"/>
            <a:r>
              <a:rPr lang="en-US" dirty="0">
                <a:solidFill>
                  <a:schemeClr val="accent1">
                    <a:lumMod val="50000"/>
                  </a:schemeClr>
                </a:solidFill>
              </a:rPr>
              <a:t>Quadrant III: Transaction</a:t>
            </a:r>
          </a:p>
        </p:txBody>
      </p:sp>
      <p:sp>
        <p:nvSpPr>
          <p:cNvPr id="3" name="Content Placeholder 2">
            <a:extLst>
              <a:ext uri="{FF2B5EF4-FFF2-40B4-BE49-F238E27FC236}">
                <a16:creationId xmlns:a16="http://schemas.microsoft.com/office/drawing/2014/main" id="{32F29456-EEF0-4CB9-A769-07DCC5FAAAF6}"/>
              </a:ext>
            </a:extLst>
          </p:cNvPr>
          <p:cNvSpPr>
            <a:spLocks noGrp="1"/>
          </p:cNvSpPr>
          <p:nvPr>
            <p:ph idx="1"/>
          </p:nvPr>
        </p:nvSpPr>
        <p:spPr>
          <a:xfrm>
            <a:off x="504536" y="1690688"/>
            <a:ext cx="11409680" cy="4219258"/>
          </a:xfrm>
        </p:spPr>
        <p:txBody>
          <a:bodyPr vert="horz" lIns="91440" tIns="45720" rIns="91440" bIns="45720" rtlCol="0" anchor="t">
            <a:normAutofit/>
          </a:bodyPr>
          <a:lstStyle/>
          <a:p>
            <a:pPr marL="0" indent="0">
              <a:buNone/>
            </a:pPr>
            <a:r>
              <a:rPr lang="en-US" sz="2400" dirty="0">
                <a:ea typeface="+mn-lt"/>
                <a:cs typeface="+mn-lt"/>
              </a:rPr>
              <a:t>These items are of lower value and low supply risk. The best price is achieved through use of electronic systems or procurement cards.</a:t>
            </a:r>
          </a:p>
          <a:p>
            <a:pPr lvl="1"/>
            <a:r>
              <a:rPr lang="en-US" dirty="0">
                <a:ea typeface="+mn-lt"/>
                <a:cs typeface="+mn-lt"/>
              </a:rPr>
              <a:t>Miscellaneous office supplies</a:t>
            </a:r>
          </a:p>
          <a:p>
            <a:pPr lvl="1"/>
            <a:r>
              <a:rPr lang="en-US" dirty="0">
                <a:ea typeface="+mn-lt"/>
                <a:cs typeface="+mn-lt"/>
              </a:rPr>
              <a:t>One-time purchases</a:t>
            </a:r>
          </a:p>
          <a:p>
            <a:pPr lvl="1"/>
            <a:r>
              <a:rPr lang="en-US" dirty="0">
                <a:ea typeface="+mn-lt"/>
                <a:cs typeface="+mn-lt"/>
              </a:rPr>
              <a:t>Magazine subscriptions to trade journals</a:t>
            </a:r>
          </a:p>
          <a:p>
            <a:pPr lvl="1"/>
            <a:r>
              <a:rPr lang="en-US" dirty="0">
                <a:ea typeface="+mn-lt"/>
                <a:cs typeface="+mn-lt"/>
              </a:rPr>
              <a:t>Emergency tools needed at remote locations</a:t>
            </a:r>
            <a:endParaRPr lang="en-US" dirty="0">
              <a:cs typeface="Calibri"/>
            </a:endParaRPr>
          </a:p>
        </p:txBody>
      </p:sp>
      <p:sp>
        <p:nvSpPr>
          <p:cNvPr id="4" name="Footer Placeholder 3">
            <a:extLst>
              <a:ext uri="{FF2B5EF4-FFF2-40B4-BE49-F238E27FC236}">
                <a16:creationId xmlns:a16="http://schemas.microsoft.com/office/drawing/2014/main" id="{D99E08C7-4260-468C-ADCF-0998E07DC8F6}"/>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750DEB86-A1AE-433B-953F-70B89ABB6F7A}"/>
              </a:ext>
            </a:extLst>
          </p:cNvPr>
          <p:cNvSpPr>
            <a:spLocks noGrp="1"/>
          </p:cNvSpPr>
          <p:nvPr>
            <p:ph type="sldNum" sz="quarter" idx="12"/>
          </p:nvPr>
        </p:nvSpPr>
        <p:spPr/>
        <p:txBody>
          <a:bodyPr/>
          <a:lstStyle/>
          <a:p>
            <a:fld id="{48F63A3B-78C7-47BE-AE5E-E10140E04643}" type="slidenum">
              <a:rPr lang="en-US" smtClean="0"/>
              <a:t>12</a:t>
            </a:fld>
            <a:endParaRPr lang="en-US"/>
          </a:p>
        </p:txBody>
      </p:sp>
    </p:spTree>
    <p:extLst>
      <p:ext uri="{BB962C8B-B14F-4D97-AF65-F5344CB8AC3E}">
        <p14:creationId xmlns:p14="http://schemas.microsoft.com/office/powerpoint/2010/main" val="1915953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5BA74-9FDA-463C-A258-983BB89CFC6C}"/>
              </a:ext>
            </a:extLst>
          </p:cNvPr>
          <p:cNvSpPr>
            <a:spLocks noGrp="1"/>
          </p:cNvSpPr>
          <p:nvPr>
            <p:ph type="title"/>
          </p:nvPr>
        </p:nvSpPr>
        <p:spPr>
          <a:xfrm>
            <a:off x="919480" y="-635"/>
            <a:ext cx="10515600" cy="1325563"/>
          </a:xfrm>
        </p:spPr>
        <p:txBody>
          <a:bodyPr/>
          <a:lstStyle/>
          <a:p>
            <a:pPr algn="ctr"/>
            <a:r>
              <a:rPr lang="en-US" dirty="0">
                <a:solidFill>
                  <a:schemeClr val="accent1">
                    <a:lumMod val="50000"/>
                  </a:schemeClr>
                </a:solidFill>
                <a:ea typeface="+mj-lt"/>
                <a:cs typeface="+mj-lt"/>
              </a:rPr>
              <a:t>Quadrant III: Transaction Image</a:t>
            </a:r>
          </a:p>
        </p:txBody>
      </p:sp>
      <p:pic>
        <p:nvPicPr>
          <p:cNvPr id="4" name="Picture 4" descr="Figure 2.4: This figure highlights Quadrant III (bottom left) which reads Quadrant III Procurement: Transaction, Style: Transactional, Emphasis: Cost. The goods and services in the transaction quadrant at the lower-left have a lower total value with a limited supply market.">
            <a:extLst>
              <a:ext uri="{FF2B5EF4-FFF2-40B4-BE49-F238E27FC236}">
                <a16:creationId xmlns:a16="http://schemas.microsoft.com/office/drawing/2014/main" id="{1CF6DF7F-9F62-48AA-B20B-818B0FEDE289}"/>
              </a:ext>
            </a:extLst>
          </p:cNvPr>
          <p:cNvPicPr>
            <a:picLocks noGrp="1" noChangeAspect="1"/>
          </p:cNvPicPr>
          <p:nvPr>
            <p:ph idx="1"/>
          </p:nvPr>
        </p:nvPicPr>
        <p:blipFill>
          <a:blip r:embed="rId3"/>
          <a:stretch>
            <a:fillRect/>
          </a:stretch>
        </p:blipFill>
        <p:spPr>
          <a:xfrm>
            <a:off x="2683478" y="1175385"/>
            <a:ext cx="7007924" cy="4991418"/>
          </a:xfrm>
        </p:spPr>
      </p:pic>
      <p:sp>
        <p:nvSpPr>
          <p:cNvPr id="6" name="TextBox 5">
            <a:extLst>
              <a:ext uri="{FF2B5EF4-FFF2-40B4-BE49-F238E27FC236}">
                <a16:creationId xmlns:a16="http://schemas.microsoft.com/office/drawing/2014/main" id="{7BB9D120-4993-4723-A98C-3603F5F523D6}"/>
              </a:ext>
            </a:extLst>
          </p:cNvPr>
          <p:cNvSpPr txBox="1"/>
          <p:nvPr/>
        </p:nvSpPr>
        <p:spPr>
          <a:xfrm>
            <a:off x="2011680" y="6228080"/>
            <a:ext cx="339344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Figure 2.4</a:t>
            </a:r>
            <a:r>
              <a:rPr lang="en-US" dirty="0"/>
              <a:t> Quadrant Transaction</a:t>
            </a:r>
          </a:p>
        </p:txBody>
      </p:sp>
      <p:sp>
        <p:nvSpPr>
          <p:cNvPr id="8" name="TextBox 7">
            <a:extLst>
              <a:ext uri="{FF2B5EF4-FFF2-40B4-BE49-F238E27FC236}">
                <a16:creationId xmlns:a16="http://schemas.microsoft.com/office/drawing/2014/main" id="{F804CDD7-F2AB-4A6C-89E6-FF63D027A21C}"/>
              </a:ext>
            </a:extLst>
          </p:cNvPr>
          <p:cNvSpPr txBox="1"/>
          <p:nvPr/>
        </p:nvSpPr>
        <p:spPr>
          <a:xfrm>
            <a:off x="5405755" y="6226921"/>
            <a:ext cx="647105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Image Attributed to Snage, Alternative Text Description in Notes</a:t>
            </a:r>
            <a:endParaRPr lang="en-US" dirty="0">
              <a:cs typeface="Calibri"/>
            </a:endParaRPr>
          </a:p>
        </p:txBody>
      </p:sp>
      <p:sp>
        <p:nvSpPr>
          <p:cNvPr id="3" name="Footer Placeholder 2">
            <a:extLst>
              <a:ext uri="{FF2B5EF4-FFF2-40B4-BE49-F238E27FC236}">
                <a16:creationId xmlns:a16="http://schemas.microsoft.com/office/drawing/2014/main" id="{92F9C8EB-1818-4A3E-8A63-D528C458E01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1D357BD4-FE63-4406-B2E7-B17280AE769B}"/>
              </a:ext>
            </a:extLst>
          </p:cNvPr>
          <p:cNvSpPr>
            <a:spLocks noGrp="1"/>
          </p:cNvSpPr>
          <p:nvPr>
            <p:ph type="sldNum" sz="quarter" idx="12"/>
          </p:nvPr>
        </p:nvSpPr>
        <p:spPr/>
        <p:txBody>
          <a:bodyPr/>
          <a:lstStyle/>
          <a:p>
            <a:fld id="{48F63A3B-78C7-47BE-AE5E-E10140E04643}" type="slidenum">
              <a:rPr lang="en-US" smtClean="0"/>
              <a:t>13</a:t>
            </a:fld>
            <a:endParaRPr lang="en-US"/>
          </a:p>
        </p:txBody>
      </p:sp>
    </p:spTree>
    <p:extLst>
      <p:ext uri="{BB962C8B-B14F-4D97-AF65-F5344CB8AC3E}">
        <p14:creationId xmlns:p14="http://schemas.microsoft.com/office/powerpoint/2010/main" val="239105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57233-A5ED-43A9-9E50-1C88E765B222}"/>
              </a:ext>
            </a:extLst>
          </p:cNvPr>
          <p:cNvSpPr>
            <a:spLocks noGrp="1"/>
          </p:cNvSpPr>
          <p:nvPr>
            <p:ph type="title"/>
          </p:nvPr>
        </p:nvSpPr>
        <p:spPr/>
        <p:txBody>
          <a:bodyPr/>
          <a:lstStyle/>
          <a:p>
            <a:pPr algn="ctr"/>
            <a:r>
              <a:rPr lang="en-US" dirty="0">
                <a:solidFill>
                  <a:schemeClr val="accent1">
                    <a:lumMod val="50000"/>
                  </a:schemeClr>
                </a:solidFill>
                <a:ea typeface="+mj-lt"/>
                <a:cs typeface="+mj-lt"/>
              </a:rPr>
              <a:t>Quadrant IV: Market</a:t>
            </a:r>
          </a:p>
          <a:p>
            <a:endParaRPr lang="en-US" dirty="0">
              <a:cs typeface="Calibri Light"/>
            </a:endParaRPr>
          </a:p>
        </p:txBody>
      </p:sp>
      <p:sp>
        <p:nvSpPr>
          <p:cNvPr id="3" name="Content Placeholder 2">
            <a:extLst>
              <a:ext uri="{FF2B5EF4-FFF2-40B4-BE49-F238E27FC236}">
                <a16:creationId xmlns:a16="http://schemas.microsoft.com/office/drawing/2014/main" id="{74856EDE-7D59-4DCC-AAB7-745787DDE020}"/>
              </a:ext>
            </a:extLst>
          </p:cNvPr>
          <p:cNvSpPr>
            <a:spLocks noGrp="1"/>
          </p:cNvSpPr>
          <p:nvPr>
            <p:ph idx="1"/>
          </p:nvPr>
        </p:nvSpPr>
        <p:spPr>
          <a:xfrm>
            <a:off x="838200" y="1449705"/>
            <a:ext cx="10515600" cy="5174298"/>
          </a:xfrm>
        </p:spPr>
        <p:txBody>
          <a:bodyPr vert="horz" lIns="91440" tIns="45720" rIns="91440" bIns="45720" rtlCol="0" anchor="t">
            <a:normAutofit/>
          </a:bodyPr>
          <a:lstStyle/>
          <a:p>
            <a:pPr marL="0" indent="0">
              <a:lnSpc>
                <a:spcPct val="100000"/>
              </a:lnSpc>
              <a:buNone/>
            </a:pPr>
            <a:r>
              <a:rPr lang="en-US" sz="2400" dirty="0">
                <a:cs typeface="Calibri"/>
              </a:rPr>
              <a:t>Standard supplies or services that are:</a:t>
            </a:r>
          </a:p>
          <a:p>
            <a:pPr lvl="1">
              <a:lnSpc>
                <a:spcPct val="100000"/>
              </a:lnSpc>
            </a:pPr>
            <a:r>
              <a:rPr lang="en-US" dirty="0">
                <a:cs typeface="Calibri"/>
              </a:rPr>
              <a:t>Involved in an active supply market</a:t>
            </a:r>
          </a:p>
          <a:p>
            <a:pPr lvl="1">
              <a:lnSpc>
                <a:spcPct val="100000"/>
              </a:lnSpc>
            </a:pPr>
            <a:r>
              <a:rPr lang="en-US" dirty="0">
                <a:cs typeface="Calibri"/>
              </a:rPr>
              <a:t>Low to medium value</a:t>
            </a:r>
          </a:p>
          <a:p>
            <a:pPr lvl="1">
              <a:lnSpc>
                <a:spcPct val="100000"/>
              </a:lnSpc>
            </a:pPr>
            <a:r>
              <a:rPr lang="en-US" dirty="0">
                <a:cs typeface="Calibri"/>
              </a:rPr>
              <a:t>Have many suppliers </a:t>
            </a:r>
          </a:p>
          <a:p>
            <a:pPr lvl="1">
              <a:lnSpc>
                <a:spcPct val="100000"/>
              </a:lnSpc>
            </a:pPr>
            <a:r>
              <a:rPr lang="en-US" dirty="0">
                <a:cs typeface="Calibri"/>
              </a:rPr>
              <a:t>Low cost to switch suppliers</a:t>
            </a:r>
          </a:p>
          <a:p>
            <a:pPr lvl="1">
              <a:lnSpc>
                <a:spcPct val="100000"/>
              </a:lnSpc>
            </a:pPr>
            <a:r>
              <a:rPr lang="en-US" dirty="0">
                <a:cs typeface="Calibri"/>
              </a:rPr>
              <a:t>Well defined specifications</a:t>
            </a:r>
          </a:p>
        </p:txBody>
      </p:sp>
      <p:sp>
        <p:nvSpPr>
          <p:cNvPr id="4" name="Footer Placeholder 3">
            <a:extLst>
              <a:ext uri="{FF2B5EF4-FFF2-40B4-BE49-F238E27FC236}">
                <a16:creationId xmlns:a16="http://schemas.microsoft.com/office/drawing/2014/main" id="{A253353A-AF05-4CAE-B9FC-E17876391408}"/>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C7782FAB-FDDD-4B85-B324-2E234648A0EE}"/>
              </a:ext>
            </a:extLst>
          </p:cNvPr>
          <p:cNvSpPr>
            <a:spLocks noGrp="1"/>
          </p:cNvSpPr>
          <p:nvPr>
            <p:ph type="sldNum" sz="quarter" idx="12"/>
          </p:nvPr>
        </p:nvSpPr>
        <p:spPr/>
        <p:txBody>
          <a:bodyPr/>
          <a:lstStyle/>
          <a:p>
            <a:fld id="{48F63A3B-78C7-47BE-AE5E-E10140E04643}" type="slidenum">
              <a:rPr lang="en-US" smtClean="0"/>
              <a:t>14</a:t>
            </a:fld>
            <a:endParaRPr lang="en-US"/>
          </a:p>
        </p:txBody>
      </p:sp>
    </p:spTree>
    <p:extLst>
      <p:ext uri="{BB962C8B-B14F-4D97-AF65-F5344CB8AC3E}">
        <p14:creationId xmlns:p14="http://schemas.microsoft.com/office/powerpoint/2010/main" val="1249231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E755A-26D8-4371-A0B6-0BF92B110C0E}"/>
              </a:ext>
            </a:extLst>
          </p:cNvPr>
          <p:cNvSpPr>
            <a:spLocks noGrp="1"/>
          </p:cNvSpPr>
          <p:nvPr>
            <p:ph type="title"/>
          </p:nvPr>
        </p:nvSpPr>
        <p:spPr>
          <a:xfrm>
            <a:off x="878840" y="-635"/>
            <a:ext cx="10515600" cy="1325563"/>
          </a:xfrm>
        </p:spPr>
        <p:txBody>
          <a:bodyPr/>
          <a:lstStyle/>
          <a:p>
            <a:pPr algn="ctr"/>
            <a:r>
              <a:rPr lang="en-US" dirty="0">
                <a:solidFill>
                  <a:schemeClr val="accent1">
                    <a:lumMod val="50000"/>
                  </a:schemeClr>
                </a:solidFill>
                <a:cs typeface="Calibri Light"/>
              </a:rPr>
              <a:t>Quadrant IV: Market Image</a:t>
            </a:r>
          </a:p>
        </p:txBody>
      </p:sp>
      <p:pic>
        <p:nvPicPr>
          <p:cNvPr id="4" name="Picture 4" descr="Figure 2.5: This figure highlights Quadrant IV (bottom right) reads Quadrant IV Procurement: Market, Style: Comprehensive, Emphasis: Price. Goods that are often categorized in this quadrant here include commodity items like fasteners, corrugated packaging, and other basic, raw materials that do not have an especially high dollar value.">
            <a:extLst>
              <a:ext uri="{FF2B5EF4-FFF2-40B4-BE49-F238E27FC236}">
                <a16:creationId xmlns:a16="http://schemas.microsoft.com/office/drawing/2014/main" id="{916D866D-C75E-4887-B29C-1BC32A0709E5}"/>
              </a:ext>
            </a:extLst>
          </p:cNvPr>
          <p:cNvPicPr>
            <a:picLocks noGrp="1" noChangeAspect="1"/>
          </p:cNvPicPr>
          <p:nvPr>
            <p:ph idx="1"/>
          </p:nvPr>
        </p:nvPicPr>
        <p:blipFill>
          <a:blip r:embed="rId3"/>
          <a:stretch>
            <a:fillRect/>
          </a:stretch>
        </p:blipFill>
        <p:spPr>
          <a:xfrm>
            <a:off x="2819375" y="1033145"/>
            <a:ext cx="7071409" cy="5103178"/>
          </a:xfrm>
        </p:spPr>
      </p:pic>
      <p:sp>
        <p:nvSpPr>
          <p:cNvPr id="7" name="TextBox 6">
            <a:extLst>
              <a:ext uri="{FF2B5EF4-FFF2-40B4-BE49-F238E27FC236}">
                <a16:creationId xmlns:a16="http://schemas.microsoft.com/office/drawing/2014/main" id="{395A6302-5206-4BD4-9ACE-85E1BE36ED23}"/>
              </a:ext>
            </a:extLst>
          </p:cNvPr>
          <p:cNvSpPr txBox="1"/>
          <p:nvPr/>
        </p:nvSpPr>
        <p:spPr>
          <a:xfrm>
            <a:off x="2581910" y="6269990"/>
            <a:ext cx="356616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t>Figure 2.5</a:t>
            </a:r>
            <a:r>
              <a:rPr lang="en-US" dirty="0"/>
              <a:t> </a:t>
            </a:r>
            <a:r>
              <a:rPr lang="en-US" i="1" dirty="0">
                <a:ea typeface="+mn-lt"/>
                <a:cs typeface="+mn-lt"/>
              </a:rPr>
              <a:t>Quadrant IV, Market</a:t>
            </a:r>
            <a:endParaRPr lang="en-US" dirty="0"/>
          </a:p>
        </p:txBody>
      </p:sp>
      <p:sp>
        <p:nvSpPr>
          <p:cNvPr id="9" name="TextBox 8">
            <a:extLst>
              <a:ext uri="{FF2B5EF4-FFF2-40B4-BE49-F238E27FC236}">
                <a16:creationId xmlns:a16="http://schemas.microsoft.com/office/drawing/2014/main" id="{14189224-449D-4C8B-83A4-3A5DA856BF8D}"/>
              </a:ext>
            </a:extLst>
          </p:cNvPr>
          <p:cNvSpPr txBox="1"/>
          <p:nvPr/>
        </p:nvSpPr>
        <p:spPr>
          <a:xfrm>
            <a:off x="5791834" y="6267561"/>
            <a:ext cx="623044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Image Attributed to Snage, Alternative Text Description in Notes</a:t>
            </a:r>
            <a:endParaRPr lang="en-US" dirty="0">
              <a:cs typeface="Calibri"/>
            </a:endParaRPr>
          </a:p>
        </p:txBody>
      </p:sp>
      <p:sp>
        <p:nvSpPr>
          <p:cNvPr id="3" name="Footer Placeholder 2">
            <a:extLst>
              <a:ext uri="{FF2B5EF4-FFF2-40B4-BE49-F238E27FC236}">
                <a16:creationId xmlns:a16="http://schemas.microsoft.com/office/drawing/2014/main" id="{6BE11757-A7AC-4E8A-86DB-F45CA26C1A18}"/>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DD61E8F7-81C7-48DF-8918-6A5FCA602444}"/>
              </a:ext>
            </a:extLst>
          </p:cNvPr>
          <p:cNvSpPr>
            <a:spLocks noGrp="1"/>
          </p:cNvSpPr>
          <p:nvPr>
            <p:ph type="sldNum" sz="quarter" idx="12"/>
          </p:nvPr>
        </p:nvSpPr>
        <p:spPr/>
        <p:txBody>
          <a:bodyPr/>
          <a:lstStyle/>
          <a:p>
            <a:fld id="{48F63A3B-78C7-47BE-AE5E-E10140E04643}" type="slidenum">
              <a:rPr lang="en-US" smtClean="0"/>
              <a:t>15</a:t>
            </a:fld>
            <a:endParaRPr lang="en-US"/>
          </a:p>
        </p:txBody>
      </p:sp>
    </p:spTree>
    <p:extLst>
      <p:ext uri="{BB962C8B-B14F-4D97-AF65-F5344CB8AC3E}">
        <p14:creationId xmlns:p14="http://schemas.microsoft.com/office/powerpoint/2010/main" val="2333549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EF523-A193-4601-B20E-6B64F8345861}"/>
              </a:ext>
            </a:extLst>
          </p:cNvPr>
          <p:cNvSpPr>
            <a:spLocks noGrp="1"/>
          </p:cNvSpPr>
          <p:nvPr>
            <p:ph type="title"/>
          </p:nvPr>
        </p:nvSpPr>
        <p:spPr/>
        <p:txBody>
          <a:bodyPr/>
          <a:lstStyle/>
          <a:p>
            <a:pPr algn="ctr"/>
            <a:r>
              <a:rPr lang="en-US" dirty="0">
                <a:solidFill>
                  <a:schemeClr val="accent1">
                    <a:lumMod val="50000"/>
                  </a:schemeClr>
                </a:solidFill>
              </a:rPr>
              <a:t>Strategic Sourcing Process, 7 Steps</a:t>
            </a:r>
          </a:p>
        </p:txBody>
      </p:sp>
      <p:sp>
        <p:nvSpPr>
          <p:cNvPr id="3" name="Content Placeholder 2">
            <a:extLst>
              <a:ext uri="{FF2B5EF4-FFF2-40B4-BE49-F238E27FC236}">
                <a16:creationId xmlns:a16="http://schemas.microsoft.com/office/drawing/2014/main" id="{BFF6E91D-EAB6-45AC-A241-AED3FDA05BF2}"/>
              </a:ext>
            </a:extLst>
          </p:cNvPr>
          <p:cNvSpPr>
            <a:spLocks noGrp="1"/>
          </p:cNvSpPr>
          <p:nvPr>
            <p:ph idx="1"/>
          </p:nvPr>
        </p:nvSpPr>
        <p:spPr>
          <a:xfrm>
            <a:off x="533400" y="1690688"/>
            <a:ext cx="10952480" cy="4486275"/>
          </a:xfrm>
        </p:spPr>
        <p:txBody>
          <a:bodyPr vert="horz" lIns="91440" tIns="45720" rIns="91440" bIns="45720" rtlCol="0" anchor="t">
            <a:normAutofit fontScale="92500"/>
          </a:bodyPr>
          <a:lstStyle/>
          <a:p>
            <a:pPr marL="0" indent="0">
              <a:buNone/>
            </a:pPr>
            <a:r>
              <a:rPr lang="en-US" sz="2400" b="0" i="0" dirty="0">
                <a:effectLst/>
              </a:rPr>
              <a:t>The exact products and services that are to be subjected to this strategic sourcing process are determined through portfolio analysis. Each of the steps needs to be completed in the order indicated to help ensure that commodity strategies are developed and executed well.</a:t>
            </a:r>
          </a:p>
          <a:p>
            <a:pPr marL="457200" indent="-457200">
              <a:buFont typeface="+mj-lt"/>
              <a:buAutoNum type="arabicPeriod"/>
            </a:pPr>
            <a:r>
              <a:rPr lang="en-US" sz="2400" dirty="0"/>
              <a:t>Define Business Requirements Using Commodity Strategies</a:t>
            </a:r>
          </a:p>
          <a:p>
            <a:pPr marL="457200" indent="-457200">
              <a:buFont typeface="+mj-lt"/>
              <a:buAutoNum type="arabicPeriod"/>
            </a:pPr>
            <a:r>
              <a:rPr lang="en-US" sz="2400" b="0" i="0" dirty="0">
                <a:effectLst/>
              </a:rPr>
              <a:t>Define Strategic Importance of the Product or Service</a:t>
            </a:r>
          </a:p>
          <a:p>
            <a:pPr marL="457200" indent="-457200">
              <a:buFont typeface="+mj-lt"/>
              <a:buAutoNum type="arabicPeriod"/>
            </a:pPr>
            <a:r>
              <a:rPr lang="en-US" sz="2400" dirty="0"/>
              <a:t>Determine Business and Procurement Requirements, Spend, and Conduct a Market Analysis</a:t>
            </a:r>
          </a:p>
          <a:p>
            <a:pPr marL="457200" indent="-457200">
              <a:buFont typeface="+mj-lt"/>
              <a:buAutoNum type="arabicPeriod"/>
            </a:pPr>
            <a:r>
              <a:rPr lang="en-US" sz="2400" b="0" i="0" dirty="0">
                <a:effectLst/>
              </a:rPr>
              <a:t>Set Goals And Conduct a Gap Analysis</a:t>
            </a:r>
          </a:p>
          <a:p>
            <a:pPr marL="457200" indent="-457200">
              <a:buFont typeface="+mj-lt"/>
              <a:buAutoNum type="arabicPeriod"/>
            </a:pPr>
            <a:r>
              <a:rPr lang="en-US" sz="2400" dirty="0"/>
              <a:t>Develop Sourcing Strategies and Objectives</a:t>
            </a:r>
          </a:p>
          <a:p>
            <a:pPr marL="457200" indent="-457200">
              <a:buFont typeface="+mj-lt"/>
              <a:buAutoNum type="arabicPeriod"/>
            </a:pPr>
            <a:r>
              <a:rPr lang="en-US" sz="2400" b="0" i="0" dirty="0">
                <a:effectLst/>
              </a:rPr>
              <a:t>Carry Out the Stra</a:t>
            </a:r>
            <a:r>
              <a:rPr lang="en-US" sz="2400" dirty="0"/>
              <a:t>tegy</a:t>
            </a:r>
          </a:p>
          <a:p>
            <a:pPr marL="457200" indent="-457200">
              <a:buFont typeface="+mj-lt"/>
              <a:buAutoNum type="arabicPeriod"/>
            </a:pPr>
            <a:r>
              <a:rPr lang="en-US" sz="2400" b="0" i="0" dirty="0">
                <a:effectLst/>
              </a:rPr>
              <a:t>Monitor Results and Review Performance</a:t>
            </a:r>
          </a:p>
        </p:txBody>
      </p:sp>
      <p:sp>
        <p:nvSpPr>
          <p:cNvPr id="4" name="Footer Placeholder 3">
            <a:extLst>
              <a:ext uri="{FF2B5EF4-FFF2-40B4-BE49-F238E27FC236}">
                <a16:creationId xmlns:a16="http://schemas.microsoft.com/office/drawing/2014/main" id="{95965746-DC97-496A-80E7-3C7CF311CCD5}"/>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42A34B54-CAF9-405E-92E9-DED56DEA274B}"/>
              </a:ext>
            </a:extLst>
          </p:cNvPr>
          <p:cNvSpPr>
            <a:spLocks noGrp="1"/>
          </p:cNvSpPr>
          <p:nvPr>
            <p:ph type="sldNum" sz="quarter" idx="12"/>
          </p:nvPr>
        </p:nvSpPr>
        <p:spPr/>
        <p:txBody>
          <a:bodyPr/>
          <a:lstStyle/>
          <a:p>
            <a:fld id="{48F63A3B-78C7-47BE-AE5E-E10140E04643}" type="slidenum">
              <a:rPr lang="en-US" smtClean="0"/>
              <a:t>16</a:t>
            </a:fld>
            <a:endParaRPr lang="en-US"/>
          </a:p>
        </p:txBody>
      </p:sp>
    </p:spTree>
    <p:extLst>
      <p:ext uri="{BB962C8B-B14F-4D97-AF65-F5344CB8AC3E}">
        <p14:creationId xmlns:p14="http://schemas.microsoft.com/office/powerpoint/2010/main" val="2691611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B4711-D3F9-4D4C-8B58-0852307D6F9E}"/>
              </a:ext>
            </a:extLst>
          </p:cNvPr>
          <p:cNvSpPr>
            <a:spLocks noGrp="1"/>
          </p:cNvSpPr>
          <p:nvPr>
            <p:ph type="title"/>
          </p:nvPr>
        </p:nvSpPr>
        <p:spPr>
          <a:xfrm>
            <a:off x="838200" y="42396"/>
            <a:ext cx="10515600" cy="1325563"/>
          </a:xfrm>
        </p:spPr>
        <p:txBody>
          <a:bodyPr/>
          <a:lstStyle/>
          <a:p>
            <a:pPr algn="ctr"/>
            <a:r>
              <a:rPr lang="en-US" dirty="0"/>
              <a:t>Types of Sourcing Strategies and Tactics</a:t>
            </a:r>
          </a:p>
        </p:txBody>
      </p:sp>
      <p:sp>
        <p:nvSpPr>
          <p:cNvPr id="3" name="Content Placeholder 2">
            <a:extLst>
              <a:ext uri="{FF2B5EF4-FFF2-40B4-BE49-F238E27FC236}">
                <a16:creationId xmlns:a16="http://schemas.microsoft.com/office/drawing/2014/main" id="{789674C4-B96D-4711-92D2-12100CC7D16B}"/>
              </a:ext>
            </a:extLst>
          </p:cNvPr>
          <p:cNvSpPr>
            <a:spLocks noGrp="1"/>
          </p:cNvSpPr>
          <p:nvPr>
            <p:ph idx="1"/>
          </p:nvPr>
        </p:nvSpPr>
        <p:spPr>
          <a:xfrm>
            <a:off x="372036" y="1506682"/>
            <a:ext cx="10981764" cy="4738253"/>
          </a:xfrm>
        </p:spPr>
        <p:txBody>
          <a:bodyPr vert="horz" lIns="91440" tIns="45720" rIns="91440" bIns="45720" rtlCol="0" anchor="t">
            <a:noAutofit/>
          </a:bodyPr>
          <a:lstStyle/>
          <a:p>
            <a:pPr marL="0" indent="0">
              <a:lnSpc>
                <a:spcPct val="100000"/>
              </a:lnSpc>
              <a:buNone/>
            </a:pPr>
            <a:r>
              <a:rPr lang="en-US" sz="2400" dirty="0">
                <a:ea typeface="+mn-lt"/>
                <a:cs typeface="+mn-lt"/>
              </a:rPr>
              <a:t>Key Strategies and tactics to achieve a competitive advantage:</a:t>
            </a:r>
            <a:endParaRPr lang="en-US" sz="2400" dirty="0"/>
          </a:p>
          <a:p>
            <a:pPr lvl="1">
              <a:lnSpc>
                <a:spcPct val="100000"/>
              </a:lnSpc>
            </a:pPr>
            <a:r>
              <a:rPr lang="en-US" dirty="0">
                <a:ea typeface="+mn-lt"/>
                <a:cs typeface="+mn-lt"/>
              </a:rPr>
              <a:t>Supply Base Rationalization.</a:t>
            </a:r>
          </a:p>
          <a:p>
            <a:pPr lvl="1">
              <a:lnSpc>
                <a:spcPct val="100000"/>
              </a:lnSpc>
            </a:pPr>
            <a:r>
              <a:rPr lang="en-US" dirty="0">
                <a:ea typeface="+mn-lt"/>
                <a:cs typeface="+mn-lt"/>
              </a:rPr>
              <a:t>Total Quality Management (TQM) efforts with key suppliers.</a:t>
            </a:r>
          </a:p>
          <a:p>
            <a:pPr lvl="1">
              <a:lnSpc>
                <a:spcPct val="100000"/>
              </a:lnSpc>
            </a:pPr>
            <a:r>
              <a:rPr lang="en-US" dirty="0">
                <a:ea typeface="+mn-lt"/>
                <a:cs typeface="+mn-lt"/>
              </a:rPr>
              <a:t>Global sourcing.</a:t>
            </a:r>
          </a:p>
          <a:p>
            <a:pPr lvl="1">
              <a:lnSpc>
                <a:spcPct val="100000"/>
              </a:lnSpc>
            </a:pPr>
            <a:r>
              <a:rPr lang="en-US" dirty="0">
                <a:ea typeface="+mn-lt"/>
                <a:cs typeface="+mn-lt"/>
              </a:rPr>
              <a:t>Long-term supplier relationships and supplier development.</a:t>
            </a:r>
          </a:p>
          <a:p>
            <a:pPr lvl="1">
              <a:lnSpc>
                <a:spcPct val="100000"/>
              </a:lnSpc>
            </a:pPr>
            <a:r>
              <a:rPr lang="en-US" dirty="0">
                <a:ea typeface="+mn-lt"/>
                <a:cs typeface="+mn-lt"/>
              </a:rPr>
              <a:t>Early supplier involvement in the design.</a:t>
            </a:r>
          </a:p>
          <a:p>
            <a:pPr lvl="1">
              <a:lnSpc>
                <a:spcPct val="100000"/>
              </a:lnSpc>
            </a:pPr>
            <a:r>
              <a:rPr lang="en-US" dirty="0">
                <a:ea typeface="+mn-lt"/>
                <a:cs typeface="+mn-lt"/>
              </a:rPr>
              <a:t>Total Cost Ownership</a:t>
            </a:r>
          </a:p>
          <a:p>
            <a:pPr lvl="1">
              <a:lnSpc>
                <a:spcPct val="100000"/>
              </a:lnSpc>
            </a:pPr>
            <a:r>
              <a:rPr lang="en-US" dirty="0">
                <a:ea typeface="+mn-lt"/>
                <a:cs typeface="+mn-lt"/>
              </a:rPr>
              <a:t>Electronic Procurement (E-Procurement)</a:t>
            </a:r>
          </a:p>
          <a:p>
            <a:pPr lvl="1">
              <a:lnSpc>
                <a:spcPct val="100000"/>
              </a:lnSpc>
            </a:pPr>
            <a:r>
              <a:rPr lang="en-US" dirty="0">
                <a:ea typeface="+mn-lt"/>
                <a:cs typeface="+mn-lt"/>
              </a:rPr>
              <a:t>Integrating Marketing and Sourcing</a:t>
            </a:r>
          </a:p>
          <a:p>
            <a:pPr lvl="1">
              <a:lnSpc>
                <a:spcPct val="100000"/>
              </a:lnSpc>
            </a:pPr>
            <a:r>
              <a:rPr lang="en-US" dirty="0">
                <a:ea typeface="+mn-lt"/>
                <a:cs typeface="+mn-lt"/>
              </a:rPr>
              <a:t>Co-Locating Procurement Individuals with Internal Functions</a:t>
            </a:r>
            <a:endParaRPr lang="en-US" dirty="0">
              <a:cs typeface="Calibri"/>
            </a:endParaRPr>
          </a:p>
        </p:txBody>
      </p:sp>
      <p:sp>
        <p:nvSpPr>
          <p:cNvPr id="4" name="Footer Placeholder 3">
            <a:extLst>
              <a:ext uri="{FF2B5EF4-FFF2-40B4-BE49-F238E27FC236}">
                <a16:creationId xmlns:a16="http://schemas.microsoft.com/office/drawing/2014/main" id="{87B2AB3F-7024-4FD3-8132-BA4AFE324CE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995D113F-CCFC-49FA-9DCD-6C368FDF5F28}"/>
              </a:ext>
            </a:extLst>
          </p:cNvPr>
          <p:cNvSpPr>
            <a:spLocks noGrp="1"/>
          </p:cNvSpPr>
          <p:nvPr>
            <p:ph type="sldNum" sz="quarter" idx="12"/>
          </p:nvPr>
        </p:nvSpPr>
        <p:spPr/>
        <p:txBody>
          <a:bodyPr/>
          <a:lstStyle/>
          <a:p>
            <a:fld id="{48F63A3B-78C7-47BE-AE5E-E10140E04643}" type="slidenum">
              <a:rPr lang="en-US" smtClean="0"/>
              <a:t>17</a:t>
            </a:fld>
            <a:endParaRPr lang="en-US"/>
          </a:p>
        </p:txBody>
      </p:sp>
    </p:spTree>
    <p:extLst>
      <p:ext uri="{BB962C8B-B14F-4D97-AF65-F5344CB8AC3E}">
        <p14:creationId xmlns:p14="http://schemas.microsoft.com/office/powerpoint/2010/main" val="1522973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9C724-084A-430B-A452-E7804CEEC8B0}"/>
              </a:ext>
            </a:extLst>
          </p:cNvPr>
          <p:cNvSpPr>
            <a:spLocks noGrp="1"/>
          </p:cNvSpPr>
          <p:nvPr>
            <p:ph type="title"/>
          </p:nvPr>
        </p:nvSpPr>
        <p:spPr/>
        <p:txBody>
          <a:bodyPr/>
          <a:lstStyle/>
          <a:p>
            <a:pPr algn="ctr"/>
            <a:r>
              <a:rPr lang="en-US" dirty="0">
                <a:solidFill>
                  <a:schemeClr val="accent1">
                    <a:lumMod val="50000"/>
                  </a:schemeClr>
                </a:solidFill>
              </a:rPr>
              <a:t>Key Takeaways</a:t>
            </a:r>
          </a:p>
        </p:txBody>
      </p:sp>
      <p:sp>
        <p:nvSpPr>
          <p:cNvPr id="3" name="Content Placeholder 2">
            <a:extLst>
              <a:ext uri="{FF2B5EF4-FFF2-40B4-BE49-F238E27FC236}">
                <a16:creationId xmlns:a16="http://schemas.microsoft.com/office/drawing/2014/main" id="{E5167A3A-10FC-4E94-9E58-D63204B6DB23}"/>
              </a:ext>
            </a:extLst>
          </p:cNvPr>
          <p:cNvSpPr>
            <a:spLocks noGrp="1"/>
          </p:cNvSpPr>
          <p:nvPr>
            <p:ph idx="1"/>
          </p:nvPr>
        </p:nvSpPr>
        <p:spPr>
          <a:xfrm>
            <a:off x="838200" y="1750871"/>
            <a:ext cx="10893136" cy="3356257"/>
          </a:xfrm>
        </p:spPr>
        <p:txBody>
          <a:bodyPr vert="horz" lIns="91440" tIns="45720" rIns="91440" bIns="45720" rtlCol="0" anchor="t">
            <a:noAutofit/>
          </a:bodyPr>
          <a:lstStyle/>
          <a:p>
            <a:r>
              <a:rPr lang="en-US" sz="2400" b="0" i="0" dirty="0">
                <a:solidFill>
                  <a:srgbClr val="373D3F"/>
                </a:solidFill>
                <a:effectLst/>
              </a:rPr>
              <a:t>Procurement plays a significant role in formulating strategies for firms as a whole and with regard to individual items and services. </a:t>
            </a:r>
          </a:p>
          <a:p>
            <a:r>
              <a:rPr lang="en-US" sz="2400" b="0" i="0" dirty="0">
                <a:solidFill>
                  <a:srgbClr val="373D3F"/>
                </a:solidFill>
                <a:effectLst/>
              </a:rPr>
              <a:t>This department also uses a commodity strategy development process and follows a number of key steps in that process. </a:t>
            </a:r>
          </a:p>
          <a:p>
            <a:r>
              <a:rPr lang="en-US" sz="2400" dirty="0">
                <a:solidFill>
                  <a:srgbClr val="373D3F"/>
                </a:solidFill>
              </a:rPr>
              <a:t>P</a:t>
            </a:r>
            <a:r>
              <a:rPr lang="en-US" sz="2400" b="0" i="0" dirty="0">
                <a:solidFill>
                  <a:srgbClr val="373D3F"/>
                </a:solidFill>
                <a:effectLst/>
              </a:rPr>
              <a:t>rocurement develops a strategy for, and efforts connected to, the procurement of goods and services based on the relative strategic importance of those goods and services. </a:t>
            </a:r>
          </a:p>
          <a:p>
            <a:r>
              <a:rPr lang="en-US" sz="2400" b="0" i="0" dirty="0">
                <a:solidFill>
                  <a:srgbClr val="373D3F"/>
                </a:solidFill>
                <a:effectLst/>
              </a:rPr>
              <a:t>Organizations use a variety of procurement strategies to achieve a competitive advantage. </a:t>
            </a:r>
          </a:p>
          <a:p>
            <a:r>
              <a:rPr lang="en-US" sz="2400" dirty="0">
                <a:solidFill>
                  <a:srgbClr val="373D3F"/>
                </a:solidFill>
              </a:rPr>
              <a:t>T</a:t>
            </a:r>
            <a:r>
              <a:rPr lang="en-US" sz="2400" b="0" i="0" dirty="0">
                <a:solidFill>
                  <a:srgbClr val="373D3F"/>
                </a:solidFill>
                <a:effectLst/>
              </a:rPr>
              <a:t>here are a number of current and evolving strategies in the procurement field.</a:t>
            </a:r>
            <a:endParaRPr lang="en-US" sz="2400" dirty="0">
              <a:cs typeface="Calibri"/>
            </a:endParaRPr>
          </a:p>
        </p:txBody>
      </p:sp>
      <p:sp>
        <p:nvSpPr>
          <p:cNvPr id="4" name="Footer Placeholder 3">
            <a:extLst>
              <a:ext uri="{FF2B5EF4-FFF2-40B4-BE49-F238E27FC236}">
                <a16:creationId xmlns:a16="http://schemas.microsoft.com/office/drawing/2014/main" id="{5AE41577-B219-4C4E-A4DA-6BB6ECE5A230}"/>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A005363-8272-40DD-AC13-9986D5FF3CB5}"/>
              </a:ext>
            </a:extLst>
          </p:cNvPr>
          <p:cNvSpPr>
            <a:spLocks noGrp="1"/>
          </p:cNvSpPr>
          <p:nvPr>
            <p:ph type="sldNum" sz="quarter" idx="12"/>
          </p:nvPr>
        </p:nvSpPr>
        <p:spPr/>
        <p:txBody>
          <a:bodyPr/>
          <a:lstStyle/>
          <a:p>
            <a:fld id="{48F63A3B-78C7-47BE-AE5E-E10140E04643}" type="slidenum">
              <a:rPr lang="en-US" smtClean="0"/>
              <a:t>18</a:t>
            </a:fld>
            <a:endParaRPr lang="en-US"/>
          </a:p>
        </p:txBody>
      </p:sp>
    </p:spTree>
    <p:extLst>
      <p:ext uri="{BB962C8B-B14F-4D97-AF65-F5344CB8AC3E}">
        <p14:creationId xmlns:p14="http://schemas.microsoft.com/office/powerpoint/2010/main" val="2916856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vert="horz" lIns="91440" tIns="45720" rIns="91440" bIns="45720" rtlCol="0" anchor="t">
            <a:normAutofit/>
          </a:bodyPr>
          <a:lstStyle/>
          <a:p>
            <a:pPr>
              <a:lnSpc>
                <a:spcPct val="100000"/>
              </a:lnSpc>
              <a:spcAft>
                <a:spcPts val="1200"/>
              </a:spcAft>
            </a:pPr>
            <a:r>
              <a:rPr lang="en-US" sz="2400" dirty="0"/>
              <a:t>This PowerPoint is compatible with assistive technology</a:t>
            </a:r>
          </a:p>
          <a:p>
            <a:pPr>
              <a:lnSpc>
                <a:spcPct val="100000"/>
              </a:lnSpc>
              <a:spcAft>
                <a:spcPts val="1200"/>
              </a:spcAft>
            </a:pPr>
            <a:r>
              <a:rPr lang="en-US" sz="2400" dirty="0"/>
              <a:t>Images have alternative-tags applied</a:t>
            </a:r>
            <a:endParaRPr lang="en-US" sz="2400" dirty="0">
              <a:cs typeface="Calibri"/>
            </a:endParaRPr>
          </a:p>
          <a:p>
            <a:pPr>
              <a:lnSpc>
                <a:spcPct val="100000"/>
              </a:lnSpc>
              <a:spcAft>
                <a:spcPts val="1200"/>
              </a:spcAft>
            </a:pPr>
            <a:r>
              <a:rPr lang="en-US" sz="2400" dirty="0"/>
              <a:t>Complex images have long descriptions and are available in the notes section of each slide</a:t>
            </a:r>
            <a:endParaRPr lang="en-US" sz="2400" dirty="0">
              <a:cs typeface="Calibri"/>
            </a:endParaRPr>
          </a:p>
          <a:p>
            <a:pPr>
              <a:lnSpc>
                <a:spcPct val="100000"/>
              </a:lnSpc>
              <a:spcAft>
                <a:spcPts val="1200"/>
              </a:spcAft>
            </a:pPr>
            <a:r>
              <a:rPr lang="en-US" sz="2400" dirty="0"/>
              <a:t>We welcome your feedback if you notice an area not addressed, please contact the authors listed here</a:t>
            </a:r>
            <a:endParaRPr lang="en-US" sz="2400" dirty="0">
              <a:cs typeface="Calibri"/>
            </a:endParaRPr>
          </a:p>
          <a:p>
            <a:pPr>
              <a:lnSpc>
                <a:spcPct val="150000"/>
              </a:lnSpc>
              <a:spcAft>
                <a:spcPts val="1200"/>
              </a:spcAft>
            </a:pPr>
            <a:endParaRPr lang="en-US" sz="2400" dirty="0">
              <a:cs typeface="Calibri"/>
            </a:endParaRPr>
          </a:p>
        </p:txBody>
      </p:sp>
      <p:sp>
        <p:nvSpPr>
          <p:cNvPr id="4" name="Footer Placeholder 3">
            <a:extLst>
              <a:ext uri="{FF2B5EF4-FFF2-40B4-BE49-F238E27FC236}">
                <a16:creationId xmlns:a16="http://schemas.microsoft.com/office/drawing/2014/main" id="{E3546CCA-C67F-4C7A-88D8-9C3745CA018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D4FF67F0-D149-4311-BE6F-CDFF301577BB}"/>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Chapter 2 Learning Objectives</a:t>
            </a:r>
          </a:p>
        </p:txBody>
      </p:sp>
      <p:sp>
        <p:nvSpPr>
          <p:cNvPr id="4" name="TextBox 3">
            <a:extLst>
              <a:ext uri="{FF2B5EF4-FFF2-40B4-BE49-F238E27FC236}">
                <a16:creationId xmlns:a16="http://schemas.microsoft.com/office/drawing/2014/main" id="{0BF1571C-3434-4BE9-B657-13B5772A3BA2}"/>
              </a:ext>
            </a:extLst>
          </p:cNvPr>
          <p:cNvSpPr txBox="1"/>
          <p:nvPr/>
        </p:nvSpPr>
        <p:spPr>
          <a:xfrm>
            <a:off x="399205" y="1492147"/>
            <a:ext cx="11681009" cy="38927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ea typeface="+mn-lt"/>
                <a:cs typeface="+mn-lt"/>
              </a:rPr>
              <a:t>Learning Objectives:</a:t>
            </a:r>
          </a:p>
          <a:p>
            <a:pPr marL="800100" lvl="1" indent="-342900">
              <a:buFont typeface="Arial" panose="020B0604020202020204" pitchFamily="34" charset="0"/>
              <a:buChar char="•"/>
            </a:pPr>
            <a:r>
              <a:rPr lang="en-US" sz="2400" dirty="0">
                <a:ea typeface="+mn-lt"/>
                <a:cs typeface="+mn-lt"/>
              </a:rPr>
              <a:t>Recognize key strategic sourcing principles and objectives.</a:t>
            </a:r>
            <a:endParaRPr lang="en-US" sz="2400" dirty="0">
              <a:cs typeface="Calibri"/>
            </a:endParaRPr>
          </a:p>
          <a:p>
            <a:pPr marL="742950" lvl="1" indent="-285750">
              <a:buFont typeface="Arial"/>
              <a:buChar char="•"/>
            </a:pPr>
            <a:r>
              <a:rPr lang="en-US" sz="2400" dirty="0">
                <a:ea typeface="+mn-lt"/>
                <a:cs typeface="+mn-lt"/>
              </a:rPr>
              <a:t>Understand portfolio analyses and their use in developing procurement strategies.</a:t>
            </a:r>
            <a:endParaRPr lang="en-US" sz="2400" dirty="0">
              <a:cs typeface="Calibri"/>
            </a:endParaRPr>
          </a:p>
          <a:p>
            <a:pPr marL="742950" lvl="1" indent="-285750">
              <a:buFont typeface="Arial"/>
              <a:buChar char="•"/>
            </a:pPr>
            <a:r>
              <a:rPr lang="en-US" sz="2400" dirty="0">
                <a:ea typeface="+mn-lt"/>
                <a:cs typeface="+mn-lt"/>
              </a:rPr>
              <a:t>Explain the commodity strategy development process and the key steps in that process.</a:t>
            </a:r>
            <a:endParaRPr lang="en-US" sz="2400" dirty="0">
              <a:cs typeface="Calibri"/>
            </a:endParaRPr>
          </a:p>
          <a:p>
            <a:pPr marL="742950" lvl="1" indent="-285750">
              <a:buFont typeface="Arial"/>
              <a:buChar char="•"/>
            </a:pPr>
            <a:r>
              <a:rPr lang="en-US" sz="2400" dirty="0">
                <a:ea typeface="+mn-lt"/>
                <a:cs typeface="+mn-lt"/>
              </a:rPr>
              <a:t>Apply the procurement of goods and services based on their relative strategic importance.</a:t>
            </a:r>
            <a:endParaRPr lang="en-US" sz="2400" dirty="0">
              <a:cs typeface="Calibri"/>
            </a:endParaRPr>
          </a:p>
          <a:p>
            <a:pPr marL="742950" lvl="1" indent="-285750">
              <a:buFont typeface="Arial"/>
              <a:buChar char="•"/>
            </a:pPr>
            <a:r>
              <a:rPr lang="en-US" sz="2400" dirty="0">
                <a:ea typeface="+mn-lt"/>
                <a:cs typeface="+mn-lt"/>
              </a:rPr>
              <a:t>Analyze the various procurement strategies used to achieve competitive advantage.</a:t>
            </a:r>
            <a:endParaRPr lang="en-US" sz="2400" dirty="0">
              <a:cs typeface="Calibri"/>
            </a:endParaRPr>
          </a:p>
          <a:p>
            <a:pPr marL="742950" lvl="1" indent="-285750">
              <a:buFont typeface="Arial"/>
              <a:buChar char="•"/>
            </a:pPr>
            <a:r>
              <a:rPr lang="en-US" sz="2400" dirty="0">
                <a:ea typeface="+mn-lt"/>
                <a:cs typeface="+mn-lt"/>
              </a:rPr>
              <a:t>Evaluate current and evolving strategies in the procurement field.</a:t>
            </a:r>
            <a:endParaRPr lang="en-US" sz="2400" dirty="0">
              <a:cs typeface="Calibri" panose="020F0502020204030204"/>
            </a:endParaRPr>
          </a:p>
          <a:p>
            <a:pPr algn="l">
              <a:lnSpc>
                <a:spcPct val="200000"/>
              </a:lnSpc>
            </a:pPr>
            <a:endParaRPr lang="en-US" dirty="0">
              <a:cs typeface="Calibri"/>
            </a:endParaRPr>
          </a:p>
        </p:txBody>
      </p:sp>
      <p:sp>
        <p:nvSpPr>
          <p:cNvPr id="3" name="Footer Placeholder 2">
            <a:extLst>
              <a:ext uri="{FF2B5EF4-FFF2-40B4-BE49-F238E27FC236}">
                <a16:creationId xmlns:a16="http://schemas.microsoft.com/office/drawing/2014/main" id="{FADD0F12-DC49-4FC0-9AEC-2362D0F9E3CF}"/>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C9796839-7CD1-4C4E-8265-2B965B364101}"/>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5968B-598F-4C39-A7C3-BAC1A28272F0}"/>
              </a:ext>
            </a:extLst>
          </p:cNvPr>
          <p:cNvSpPr>
            <a:spLocks noGrp="1"/>
          </p:cNvSpPr>
          <p:nvPr>
            <p:ph type="title"/>
          </p:nvPr>
        </p:nvSpPr>
        <p:spPr>
          <a:xfrm>
            <a:off x="895738" y="365125"/>
            <a:ext cx="10458061" cy="1183757"/>
          </a:xfrm>
        </p:spPr>
        <p:txBody>
          <a:bodyPr/>
          <a:lstStyle/>
          <a:p>
            <a:pPr algn="ctr"/>
            <a:r>
              <a:rPr lang="en-US" dirty="0">
                <a:solidFill>
                  <a:schemeClr val="accent1">
                    <a:lumMod val="50000"/>
                  </a:schemeClr>
                </a:solidFill>
              </a:rPr>
              <a:t>Strategic Sourcing</a:t>
            </a:r>
          </a:p>
          <a:p>
            <a:pPr algn="ctr"/>
            <a:endParaRPr lang="en-US" dirty="0">
              <a:cs typeface="Calibri Light"/>
            </a:endParaRPr>
          </a:p>
        </p:txBody>
      </p:sp>
      <p:sp>
        <p:nvSpPr>
          <p:cNvPr id="3" name="Content Placeholder 2">
            <a:extLst>
              <a:ext uri="{FF2B5EF4-FFF2-40B4-BE49-F238E27FC236}">
                <a16:creationId xmlns:a16="http://schemas.microsoft.com/office/drawing/2014/main" id="{C0C71A2D-7E64-4E97-86DC-F36B64B3C1C2}"/>
              </a:ext>
            </a:extLst>
          </p:cNvPr>
          <p:cNvSpPr>
            <a:spLocks noGrp="1"/>
          </p:cNvSpPr>
          <p:nvPr>
            <p:ph idx="1"/>
          </p:nvPr>
        </p:nvSpPr>
        <p:spPr>
          <a:xfrm>
            <a:off x="340360" y="1686374"/>
            <a:ext cx="11643360" cy="4387856"/>
          </a:xfrm>
        </p:spPr>
        <p:txBody>
          <a:bodyPr vert="horz" lIns="91440" tIns="45720" rIns="91440" bIns="45720" rtlCol="0" anchor="t">
            <a:normAutofit/>
          </a:bodyPr>
          <a:lstStyle/>
          <a:p>
            <a:pPr marL="0" indent="0">
              <a:buNone/>
            </a:pPr>
            <a:r>
              <a:rPr lang="en-US" sz="2400" b="0" i="0" dirty="0">
                <a:solidFill>
                  <a:srgbClr val="373D3F"/>
                </a:solidFill>
                <a:effectLst/>
              </a:rPr>
              <a:t>Strategic sourcing is defined as the process of determining long-term supply requirements, finding potential sources to fulfill those needs, selecting and approving suppliers to provide the services, negotiating PO agreements, and managing suppliers’ performance.</a:t>
            </a:r>
            <a:endParaRPr lang="en-US" sz="2400" dirty="0"/>
          </a:p>
        </p:txBody>
      </p:sp>
      <p:sp>
        <p:nvSpPr>
          <p:cNvPr id="4" name="Footer Placeholder 3">
            <a:extLst>
              <a:ext uri="{FF2B5EF4-FFF2-40B4-BE49-F238E27FC236}">
                <a16:creationId xmlns:a16="http://schemas.microsoft.com/office/drawing/2014/main" id="{2E41EF3D-D825-4597-AD0B-85A0E7A4E089}"/>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8FB5B707-60D7-4987-B4B7-C308DBDD6B8B}"/>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367034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p:txBody>
          <a:bodyPr>
            <a:normAutofit/>
          </a:bodyPr>
          <a:lstStyle/>
          <a:p>
            <a:pPr algn="ctr"/>
            <a:r>
              <a:rPr lang="en-US" dirty="0">
                <a:solidFill>
                  <a:schemeClr val="accent1">
                    <a:lumMod val="50000"/>
                  </a:schemeClr>
                </a:solidFill>
              </a:rPr>
              <a:t>Procurement and Organizational Strategy</a:t>
            </a:r>
          </a:p>
          <a:p>
            <a:pPr algn="ctr"/>
            <a:endParaRPr lang="en-US" dirty="0"/>
          </a:p>
        </p:txBody>
      </p:sp>
      <p:sp>
        <p:nvSpPr>
          <p:cNvPr id="3" name="Content Placeholder 2">
            <a:extLst>
              <a:ext uri="{FF2B5EF4-FFF2-40B4-BE49-F238E27FC236}">
                <a16:creationId xmlns:a16="http://schemas.microsoft.com/office/drawing/2014/main" id="{4B767E88-CE50-44EE-A169-BBBDDC95DD0F}"/>
              </a:ext>
            </a:extLst>
          </p:cNvPr>
          <p:cNvSpPr>
            <a:spLocks noGrp="1"/>
          </p:cNvSpPr>
          <p:nvPr>
            <p:ph idx="1"/>
          </p:nvPr>
        </p:nvSpPr>
        <p:spPr>
          <a:xfrm>
            <a:off x="587829" y="1486809"/>
            <a:ext cx="10765971" cy="4546170"/>
          </a:xfrm>
        </p:spPr>
        <p:txBody>
          <a:bodyPr vert="horz" lIns="91440" tIns="45720" rIns="91440" bIns="45720" rtlCol="0" anchor="t">
            <a:normAutofit/>
          </a:bodyPr>
          <a:lstStyle/>
          <a:p>
            <a:pPr marL="0" indent="0">
              <a:buNone/>
            </a:pPr>
            <a:r>
              <a:rPr lang="en-US" sz="2400" b="0" i="0" dirty="0">
                <a:solidFill>
                  <a:srgbClr val="373D3F"/>
                </a:solidFill>
                <a:effectLst/>
              </a:rPr>
              <a:t>The organizational strategy contains long-term goals and objectives, including elements that restrict organizational current or desired activities and markets. </a:t>
            </a:r>
            <a:r>
              <a:rPr lang="en-US" sz="2400" dirty="0"/>
              <a:t>These strategies are typically achieved using portfolio analysis:</a:t>
            </a:r>
          </a:p>
          <a:p>
            <a:pPr marL="742950" lvl="1" indent="-285750">
              <a:buFont typeface="Arial"/>
              <a:buChar char="•"/>
            </a:pPr>
            <a:r>
              <a:rPr lang="en-CA" dirty="0"/>
              <a:t>Strategic Company Goal</a:t>
            </a:r>
            <a:endParaRPr lang="en-US" dirty="0">
              <a:cs typeface="Calibri"/>
            </a:endParaRPr>
          </a:p>
          <a:p>
            <a:pPr marL="742950" lvl="1" indent="-285750">
              <a:buFont typeface="Arial"/>
              <a:buChar char="•"/>
            </a:pPr>
            <a:r>
              <a:rPr lang="en-CA" dirty="0"/>
              <a:t>Procurement Goal</a:t>
            </a:r>
          </a:p>
          <a:p>
            <a:pPr marL="742950" lvl="1" indent="-285750">
              <a:buFont typeface="Arial"/>
              <a:buChar char="•"/>
            </a:pPr>
            <a:r>
              <a:rPr lang="en-CA" dirty="0"/>
              <a:t>Procurement Objective</a:t>
            </a:r>
            <a:endParaRPr lang="en-US" sz="2400" dirty="0"/>
          </a:p>
        </p:txBody>
      </p:sp>
      <p:sp>
        <p:nvSpPr>
          <p:cNvPr id="4" name="Footer Placeholder 3">
            <a:extLst>
              <a:ext uri="{FF2B5EF4-FFF2-40B4-BE49-F238E27FC236}">
                <a16:creationId xmlns:a16="http://schemas.microsoft.com/office/drawing/2014/main" id="{480DFD4F-9FDD-4FC9-A4CE-F8F56A4E49C1}"/>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E4E62FB-6476-4704-A4F4-8AAB17C3A111}"/>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83150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E5182-5A9A-487B-8B9A-43DDA5935A36}"/>
              </a:ext>
            </a:extLst>
          </p:cNvPr>
          <p:cNvSpPr>
            <a:spLocks noGrp="1"/>
          </p:cNvSpPr>
          <p:nvPr>
            <p:ph type="title"/>
          </p:nvPr>
        </p:nvSpPr>
        <p:spPr>
          <a:xfrm>
            <a:off x="671945" y="171131"/>
            <a:ext cx="10515600" cy="1325563"/>
          </a:xfrm>
        </p:spPr>
        <p:txBody>
          <a:bodyPr/>
          <a:lstStyle/>
          <a:p>
            <a:pPr algn="ctr"/>
            <a:r>
              <a:rPr lang="en-CA" dirty="0">
                <a:solidFill>
                  <a:schemeClr val="accent1">
                    <a:lumMod val="50000"/>
                  </a:schemeClr>
                </a:solidFill>
              </a:rPr>
              <a:t>Procurement Scorecard</a:t>
            </a:r>
          </a:p>
        </p:txBody>
      </p:sp>
      <p:sp>
        <p:nvSpPr>
          <p:cNvPr id="3" name="Content Placeholder 2">
            <a:extLst>
              <a:ext uri="{FF2B5EF4-FFF2-40B4-BE49-F238E27FC236}">
                <a16:creationId xmlns:a16="http://schemas.microsoft.com/office/drawing/2014/main" id="{88C738BD-F7D7-4091-9E90-BED7A0BF12BE}"/>
              </a:ext>
            </a:extLst>
          </p:cNvPr>
          <p:cNvSpPr>
            <a:spLocks noGrp="1"/>
          </p:cNvSpPr>
          <p:nvPr>
            <p:ph idx="1"/>
          </p:nvPr>
        </p:nvSpPr>
        <p:spPr>
          <a:xfrm>
            <a:off x="579120" y="1599248"/>
            <a:ext cx="11131435" cy="3762058"/>
          </a:xfrm>
        </p:spPr>
        <p:txBody>
          <a:bodyPr vert="horz" lIns="91440" tIns="45720" rIns="91440" bIns="45720" rtlCol="0" anchor="t">
            <a:normAutofit/>
          </a:bodyPr>
          <a:lstStyle/>
          <a:p>
            <a:pPr marL="0" indent="0">
              <a:buNone/>
            </a:pPr>
            <a:r>
              <a:rPr lang="en-US" sz="2400" dirty="0">
                <a:cs typeface="Calibri"/>
              </a:rPr>
              <a:t>Procurement Scorecard analysis involves classifying procured items and services into one of four categories, according to the relative cost and supply risk associated with each item.</a:t>
            </a:r>
          </a:p>
          <a:p>
            <a:pPr marL="342900" indent="-342900"/>
            <a:r>
              <a:rPr lang="en-US" sz="2400" dirty="0">
                <a:cs typeface="Calibri"/>
              </a:rPr>
              <a:t>Each quadrant needs a different procurement strategy.</a:t>
            </a:r>
          </a:p>
          <a:p>
            <a:pPr marL="0" indent="0">
              <a:buNone/>
            </a:pPr>
            <a:endParaRPr lang="en-US" dirty="0">
              <a:cs typeface="Calibri"/>
            </a:endParaRPr>
          </a:p>
          <a:p>
            <a:pPr marL="0" indent="0">
              <a:buNone/>
            </a:pPr>
            <a:endParaRPr lang="en-US" dirty="0">
              <a:cs typeface="Calibri"/>
            </a:endParaRPr>
          </a:p>
          <a:p>
            <a:pPr marL="0" indent="0">
              <a:buNone/>
            </a:pPr>
            <a:endParaRPr lang="en-US" dirty="0">
              <a:cs typeface="Calibri"/>
            </a:endParaRP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3256D3E4-F483-4E2F-8C26-36876343EA75}"/>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5DD7E919-29F6-46A8-92F5-A497F59CAC6D}"/>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1863893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60E91-4684-48F4-BDEF-2D0BE0954383}"/>
              </a:ext>
            </a:extLst>
          </p:cNvPr>
          <p:cNvSpPr>
            <a:spLocks noGrp="1"/>
          </p:cNvSpPr>
          <p:nvPr>
            <p:ph type="title"/>
          </p:nvPr>
        </p:nvSpPr>
        <p:spPr>
          <a:xfrm>
            <a:off x="828040" y="-635"/>
            <a:ext cx="10515600" cy="990283"/>
          </a:xfrm>
        </p:spPr>
        <p:txBody>
          <a:bodyPr/>
          <a:lstStyle/>
          <a:p>
            <a:pPr algn="ctr"/>
            <a:r>
              <a:rPr lang="en-US" dirty="0">
                <a:solidFill>
                  <a:schemeClr val="accent1">
                    <a:lumMod val="50000"/>
                  </a:schemeClr>
                </a:solidFill>
              </a:rPr>
              <a:t>Procurement Scorecard Image</a:t>
            </a:r>
          </a:p>
        </p:txBody>
      </p:sp>
      <p:pic>
        <p:nvPicPr>
          <p:cNvPr id="4" name="Picture 4" descr="Figure 2.1: This figure is a Procurement Scorecard which is a tool that supply managers must understand and employ. The scorecard is made up of four quadrants and two axes. Across the top from left to right is the value axis (few on the left and many on the right). On the right side from bottom to top is the service level agreement axis or SLA (low SLA at the bottom right to high SLA at the top right). There are four quadrants. The first quadrant (top right) reads Quadrant I Procurement: Leverage, Style: Cooperative, Emphasis: Cost. The second quadrant (top left) reads Quadrant I Procurement: Critical, Style: Collaborative, Emphasis: Cost. The third quadrant (bottom left) reads Procurement: Transaction, Style: Transactional, Emphasis: Cost. The fourth quadrant (bottom right) reads Quadrant IV Procurement: Market, Style: Comprehensive, Emphasis: Price. Users of this matrix segment their purchase requirements across two dimensions: the number of qualified suppliers in the marketplace and the value of specific goods or services to the buying organization.">
            <a:extLst>
              <a:ext uri="{FF2B5EF4-FFF2-40B4-BE49-F238E27FC236}">
                <a16:creationId xmlns:a16="http://schemas.microsoft.com/office/drawing/2014/main" id="{F2A6D874-4277-4329-B9FE-F9B3380F3B3D}"/>
              </a:ext>
            </a:extLst>
          </p:cNvPr>
          <p:cNvPicPr>
            <a:picLocks noGrp="1" noChangeAspect="1"/>
          </p:cNvPicPr>
          <p:nvPr>
            <p:ph idx="1"/>
          </p:nvPr>
        </p:nvPicPr>
        <p:blipFill>
          <a:blip r:embed="rId3"/>
          <a:stretch>
            <a:fillRect/>
          </a:stretch>
        </p:blipFill>
        <p:spPr>
          <a:xfrm>
            <a:off x="2474934" y="986528"/>
            <a:ext cx="7442942" cy="5326698"/>
          </a:xfrm>
        </p:spPr>
      </p:pic>
      <p:sp>
        <p:nvSpPr>
          <p:cNvPr id="7" name="TextBox 6">
            <a:extLst>
              <a:ext uri="{FF2B5EF4-FFF2-40B4-BE49-F238E27FC236}">
                <a16:creationId xmlns:a16="http://schemas.microsoft.com/office/drawing/2014/main" id="{E6EA484E-F895-4C78-B91F-8139A3C50E1A}"/>
              </a:ext>
            </a:extLst>
          </p:cNvPr>
          <p:cNvSpPr txBox="1"/>
          <p:nvPr/>
        </p:nvSpPr>
        <p:spPr>
          <a:xfrm>
            <a:off x="2062480" y="6339840"/>
            <a:ext cx="348488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Figure 2.1 </a:t>
            </a:r>
            <a:r>
              <a:rPr lang="en-US" i="1">
                <a:ea typeface="+mn-lt"/>
                <a:cs typeface="+mn-lt"/>
              </a:rPr>
              <a:t>Procurement Scorecard </a:t>
            </a:r>
            <a:endParaRPr lang="en-US"/>
          </a:p>
        </p:txBody>
      </p:sp>
      <p:sp>
        <p:nvSpPr>
          <p:cNvPr id="6" name="TextBox 5">
            <a:extLst>
              <a:ext uri="{FF2B5EF4-FFF2-40B4-BE49-F238E27FC236}">
                <a16:creationId xmlns:a16="http://schemas.microsoft.com/office/drawing/2014/main" id="{C47FF0DF-01A4-47C9-A8E9-77DDED70A8FF}"/>
              </a:ext>
            </a:extLst>
          </p:cNvPr>
          <p:cNvSpPr txBox="1"/>
          <p:nvPr/>
        </p:nvSpPr>
        <p:spPr>
          <a:xfrm>
            <a:off x="5761354" y="6338681"/>
            <a:ext cx="633366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Image Attributed to Snage, Alternative Text Description in Notes</a:t>
            </a:r>
            <a:endParaRPr lang="en-US" dirty="0">
              <a:cs typeface="Calibri"/>
            </a:endParaRPr>
          </a:p>
        </p:txBody>
      </p:sp>
      <p:sp>
        <p:nvSpPr>
          <p:cNvPr id="3" name="Footer Placeholder 2">
            <a:extLst>
              <a:ext uri="{FF2B5EF4-FFF2-40B4-BE49-F238E27FC236}">
                <a16:creationId xmlns:a16="http://schemas.microsoft.com/office/drawing/2014/main" id="{23DFC06D-47D9-4937-AE32-079555232D70}"/>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3CEC8344-E38C-408E-A995-A860FCD0F954}"/>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1894728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05873-9BD6-4AD6-9B7C-0A60DB115E2D}"/>
              </a:ext>
            </a:extLst>
          </p:cNvPr>
          <p:cNvSpPr>
            <a:spLocks noGrp="1"/>
          </p:cNvSpPr>
          <p:nvPr>
            <p:ph type="title"/>
          </p:nvPr>
        </p:nvSpPr>
        <p:spPr/>
        <p:txBody>
          <a:bodyPr/>
          <a:lstStyle/>
          <a:p>
            <a:pPr algn="ctr"/>
            <a:r>
              <a:rPr lang="en-US" dirty="0">
                <a:solidFill>
                  <a:schemeClr val="accent1">
                    <a:lumMod val="50000"/>
                  </a:schemeClr>
                </a:solidFill>
              </a:rPr>
              <a:t>Quadrant I: Leverage</a:t>
            </a:r>
          </a:p>
        </p:txBody>
      </p:sp>
      <p:sp>
        <p:nvSpPr>
          <p:cNvPr id="3" name="Content Placeholder 2">
            <a:extLst>
              <a:ext uri="{FF2B5EF4-FFF2-40B4-BE49-F238E27FC236}">
                <a16:creationId xmlns:a16="http://schemas.microsoft.com/office/drawing/2014/main" id="{EF9F7C02-8CD1-4BD3-9EC4-6956EB6D97F6}"/>
              </a:ext>
            </a:extLst>
          </p:cNvPr>
          <p:cNvSpPr>
            <a:spLocks noGrp="1"/>
          </p:cNvSpPr>
          <p:nvPr>
            <p:ph idx="1"/>
          </p:nvPr>
        </p:nvSpPr>
        <p:spPr>
          <a:xfrm>
            <a:off x="734291" y="1908140"/>
            <a:ext cx="10515600" cy="3759668"/>
          </a:xfrm>
        </p:spPr>
        <p:txBody>
          <a:bodyPr vert="horz" lIns="91440" tIns="45720" rIns="91440" bIns="45720" rtlCol="0" anchor="t">
            <a:normAutofit/>
          </a:bodyPr>
          <a:lstStyle/>
          <a:p>
            <a:pPr marL="0" indent="0">
              <a:buNone/>
            </a:pPr>
            <a:r>
              <a:rPr lang="en-US" sz="2400" dirty="0">
                <a:cs typeface="Calibri"/>
              </a:rPr>
              <a:t>Leverage Items:</a:t>
            </a:r>
          </a:p>
          <a:p>
            <a:pPr lvl="1"/>
            <a:r>
              <a:rPr lang="en-US" dirty="0">
                <a:cs typeface="Calibri"/>
              </a:rPr>
              <a:t>A grouping of items which are bought in volume to allow for a discount.</a:t>
            </a:r>
          </a:p>
          <a:p>
            <a:pPr lvl="1"/>
            <a:r>
              <a:rPr lang="en-US" dirty="0">
                <a:cs typeface="Calibri"/>
              </a:rPr>
              <a:t>Are often long-term agreements.</a:t>
            </a:r>
          </a:p>
          <a:p>
            <a:pPr lvl="1"/>
            <a:r>
              <a:rPr lang="en-US" dirty="0">
                <a:cs typeface="Calibri"/>
              </a:rPr>
              <a:t>Takes up roughly 80% of all purchase dollars. </a:t>
            </a:r>
          </a:p>
          <a:p>
            <a:endParaRPr lang="en-US" sz="2400" dirty="0">
              <a:cs typeface="Calibri"/>
            </a:endParaRPr>
          </a:p>
        </p:txBody>
      </p:sp>
      <p:sp>
        <p:nvSpPr>
          <p:cNvPr id="4" name="Footer Placeholder 3">
            <a:extLst>
              <a:ext uri="{FF2B5EF4-FFF2-40B4-BE49-F238E27FC236}">
                <a16:creationId xmlns:a16="http://schemas.microsoft.com/office/drawing/2014/main" id="{8333499F-CC42-4129-9284-1F229E66921A}"/>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48CF86D1-A808-459F-88A6-D468BE645E0B}"/>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2814214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A2317-FE62-43EB-9D23-61BB73DF0795}"/>
              </a:ext>
            </a:extLst>
          </p:cNvPr>
          <p:cNvSpPr>
            <a:spLocks noGrp="1"/>
          </p:cNvSpPr>
          <p:nvPr>
            <p:ph type="title"/>
          </p:nvPr>
        </p:nvSpPr>
        <p:spPr>
          <a:xfrm>
            <a:off x="797560" y="-635"/>
            <a:ext cx="10515600" cy="1325563"/>
          </a:xfrm>
        </p:spPr>
        <p:txBody>
          <a:bodyPr/>
          <a:lstStyle/>
          <a:p>
            <a:pPr algn="ctr"/>
            <a:r>
              <a:rPr lang="en-US" dirty="0">
                <a:ea typeface="+mj-lt"/>
                <a:cs typeface="+mj-lt"/>
              </a:rPr>
              <a:t>Quadrant I: Leverage Image</a:t>
            </a:r>
            <a:endParaRPr lang="en-US" dirty="0">
              <a:cs typeface="Calibri Light" panose="020F0302020204030204"/>
            </a:endParaRPr>
          </a:p>
        </p:txBody>
      </p:sp>
      <p:pic>
        <p:nvPicPr>
          <p:cNvPr id="4" name="Picture 4" descr="Figure 2.2: This figure highlights Quadrant I (top right) which reads Quadrant I Procurement: Leverage, Style: Cooperative, Emphasis: Cost. This quadrant includes items that should lead to a range of benefits after consolidating purchase volumes and reducing the size of the supply base.">
            <a:extLst>
              <a:ext uri="{FF2B5EF4-FFF2-40B4-BE49-F238E27FC236}">
                <a16:creationId xmlns:a16="http://schemas.microsoft.com/office/drawing/2014/main" id="{A03CAC2B-6C3C-4D8A-8816-375E1798CC64}"/>
              </a:ext>
            </a:extLst>
          </p:cNvPr>
          <p:cNvPicPr>
            <a:picLocks noGrp="1" noChangeAspect="1"/>
          </p:cNvPicPr>
          <p:nvPr>
            <p:ph idx="1"/>
          </p:nvPr>
        </p:nvPicPr>
        <p:blipFill>
          <a:blip r:embed="rId3"/>
          <a:stretch>
            <a:fillRect/>
          </a:stretch>
        </p:blipFill>
        <p:spPr>
          <a:xfrm>
            <a:off x="2646583" y="1073785"/>
            <a:ext cx="6990273" cy="5062538"/>
          </a:xfrm>
        </p:spPr>
      </p:pic>
      <p:sp>
        <p:nvSpPr>
          <p:cNvPr id="5" name="TextBox 4">
            <a:extLst>
              <a:ext uri="{FF2B5EF4-FFF2-40B4-BE49-F238E27FC236}">
                <a16:creationId xmlns:a16="http://schemas.microsoft.com/office/drawing/2014/main" id="{B39968AA-58C4-402A-BDB2-C336586315E2}"/>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
        <p:nvSpPr>
          <p:cNvPr id="6" name="TextBox 5">
            <a:extLst>
              <a:ext uri="{FF2B5EF4-FFF2-40B4-BE49-F238E27FC236}">
                <a16:creationId xmlns:a16="http://schemas.microsoft.com/office/drawing/2014/main" id="{5743455D-FF60-469C-B573-5A2461B0C611}"/>
              </a:ext>
            </a:extLst>
          </p:cNvPr>
          <p:cNvSpPr txBox="1"/>
          <p:nvPr/>
        </p:nvSpPr>
        <p:spPr>
          <a:xfrm>
            <a:off x="4867275" y="334327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
        <p:nvSpPr>
          <p:cNvPr id="7" name="TextBox 6">
            <a:extLst>
              <a:ext uri="{FF2B5EF4-FFF2-40B4-BE49-F238E27FC236}">
                <a16:creationId xmlns:a16="http://schemas.microsoft.com/office/drawing/2014/main" id="{E7EADECA-022C-41B6-87D7-577873888D10}"/>
              </a:ext>
            </a:extLst>
          </p:cNvPr>
          <p:cNvSpPr txBox="1"/>
          <p:nvPr/>
        </p:nvSpPr>
        <p:spPr>
          <a:xfrm>
            <a:off x="1819910" y="6229350"/>
            <a:ext cx="332232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b="1">
                <a:ea typeface="+mn-lt"/>
                <a:cs typeface="+mn-lt"/>
              </a:rPr>
              <a:t>Figure 2.2 </a:t>
            </a:r>
            <a:r>
              <a:rPr lang="en-US" i="1">
                <a:ea typeface="+mn-lt"/>
                <a:cs typeface="+mn-lt"/>
              </a:rPr>
              <a:t>Quadrant I, Leverage </a:t>
            </a:r>
            <a:endParaRPr lang="en-US"/>
          </a:p>
          <a:p>
            <a:pPr algn="l"/>
            <a:endParaRPr lang="en-US">
              <a:cs typeface="Calibri"/>
            </a:endParaRPr>
          </a:p>
        </p:txBody>
      </p:sp>
      <p:sp>
        <p:nvSpPr>
          <p:cNvPr id="9" name="TextBox 8">
            <a:extLst>
              <a:ext uri="{FF2B5EF4-FFF2-40B4-BE49-F238E27FC236}">
                <a16:creationId xmlns:a16="http://schemas.microsoft.com/office/drawing/2014/main" id="{76865AD0-2940-45C6-AB06-AE853DDD424D}"/>
              </a:ext>
            </a:extLst>
          </p:cNvPr>
          <p:cNvSpPr txBox="1"/>
          <p:nvPr/>
        </p:nvSpPr>
        <p:spPr>
          <a:xfrm>
            <a:off x="5405755" y="6226921"/>
            <a:ext cx="662691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Image Attributed to Snage,  Alternative Text Description in Notes</a:t>
            </a:r>
            <a:endParaRPr lang="en-US" dirty="0">
              <a:cs typeface="Calibri"/>
            </a:endParaRPr>
          </a:p>
        </p:txBody>
      </p:sp>
      <p:sp>
        <p:nvSpPr>
          <p:cNvPr id="3" name="Footer Placeholder 2">
            <a:extLst>
              <a:ext uri="{FF2B5EF4-FFF2-40B4-BE49-F238E27FC236}">
                <a16:creationId xmlns:a16="http://schemas.microsoft.com/office/drawing/2014/main" id="{9CAF7040-E5BF-44D8-95DE-FB3EDCCD0511}"/>
              </a:ext>
            </a:extLst>
          </p:cNvPr>
          <p:cNvSpPr>
            <a:spLocks noGrp="1"/>
          </p:cNvSpPr>
          <p:nvPr>
            <p:ph type="ftr" sz="quarter" idx="11"/>
          </p:nvPr>
        </p:nvSpPr>
        <p:spPr/>
        <p:txBody>
          <a:bodyPr/>
          <a:lstStyle/>
          <a:p>
            <a:r>
              <a:rPr lang="en-US"/>
              <a:t>Procurement in  A Supply Chain World Licensed CC-BY-NC-SA</a:t>
            </a:r>
          </a:p>
        </p:txBody>
      </p:sp>
      <p:sp>
        <p:nvSpPr>
          <p:cNvPr id="8" name="Slide Number Placeholder 7">
            <a:extLst>
              <a:ext uri="{FF2B5EF4-FFF2-40B4-BE49-F238E27FC236}">
                <a16:creationId xmlns:a16="http://schemas.microsoft.com/office/drawing/2014/main" id="{72871997-0A9C-4821-9F2C-FB314748BF8F}"/>
              </a:ext>
            </a:extLst>
          </p:cNvPr>
          <p:cNvSpPr>
            <a:spLocks noGrp="1"/>
          </p:cNvSpPr>
          <p:nvPr>
            <p:ph type="sldNum" sz="quarter" idx="12"/>
          </p:nvPr>
        </p:nvSpPr>
        <p:spPr/>
        <p:txBody>
          <a:bodyPr/>
          <a:lstStyle/>
          <a:p>
            <a:fld id="{48F63A3B-78C7-47BE-AE5E-E10140E04643}" type="slidenum">
              <a:rPr lang="en-US" smtClean="0"/>
              <a:t>9</a:t>
            </a:fld>
            <a:endParaRPr lang="en-US"/>
          </a:p>
        </p:txBody>
      </p:sp>
    </p:spTree>
    <p:extLst>
      <p:ext uri="{BB962C8B-B14F-4D97-AF65-F5344CB8AC3E}">
        <p14:creationId xmlns:p14="http://schemas.microsoft.com/office/powerpoint/2010/main" val="16651037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Chapter  – Procurement in a Supply Chain World (2)</Template>
  <TotalTime>21</TotalTime>
  <Words>1359</Words>
  <Application>Microsoft Office PowerPoint</Application>
  <PresentationFormat>Widescreen</PresentationFormat>
  <Paragraphs>138</Paragraphs>
  <Slides>18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Procurement in a Supply Chain World Chapter 2: Procurement Strategy</vt:lpstr>
      <vt:lpstr>Accessibility Statement</vt:lpstr>
      <vt:lpstr>Chapter 2 Learning Objectives</vt:lpstr>
      <vt:lpstr>Strategic Sourcing </vt:lpstr>
      <vt:lpstr>Procurement and Organizational Strategy </vt:lpstr>
      <vt:lpstr>Procurement Scorecard</vt:lpstr>
      <vt:lpstr>Procurement Scorecard Image</vt:lpstr>
      <vt:lpstr>Quadrant I: Leverage</vt:lpstr>
      <vt:lpstr>Quadrant I: Leverage Image</vt:lpstr>
      <vt:lpstr>Quadrant II: Critical</vt:lpstr>
      <vt:lpstr>Quadrant II: Critical Image</vt:lpstr>
      <vt:lpstr>Quadrant III: Transaction</vt:lpstr>
      <vt:lpstr>Quadrant III: Transaction Image</vt:lpstr>
      <vt:lpstr>Quadrant IV: Market </vt:lpstr>
      <vt:lpstr>Quadrant IV: Market Image</vt:lpstr>
      <vt:lpstr>Strategic Sourcing Process, 7 Steps</vt:lpstr>
      <vt:lpstr>Types of Sourcing Strategies and Tactics</vt:lpstr>
      <vt:lpstr>Key Takeaways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813</cp:revision>
  <dcterms:created xsi:type="dcterms:W3CDTF">2021-12-14T19:36:12Z</dcterms:created>
  <dcterms:modified xsi:type="dcterms:W3CDTF">2022-02-01T21:37:31Z</dcterms:modified>
</cp:coreProperties>
</file>