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4"/>
  </p:sldMasterIdLst>
  <p:notesMasterIdLst>
    <p:notesMasterId r:id="rId15"/>
  </p:notesMasterIdLst>
  <p:sldIdLst>
    <p:sldId id="278" r:id="rId5"/>
    <p:sldId id="259" r:id="rId6"/>
    <p:sldId id="258" r:id="rId7"/>
    <p:sldId id="260" r:id="rId8"/>
    <p:sldId id="283" r:id="rId9"/>
    <p:sldId id="285" r:id="rId10"/>
    <p:sldId id="286" r:id="rId11"/>
    <p:sldId id="287" r:id="rId12"/>
    <p:sldId id="281" r:id="rId13"/>
    <p:sldId id="282" r:id="rId1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9904A27-E64E-44ED-924C-53B657E97051}" v="1" dt="2022-02-01T21:41:12.270"/>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2" autoAdjust="0"/>
    <p:restoredTop sz="80982" autoAdjust="0"/>
  </p:normalViewPr>
  <p:slideViewPr>
    <p:cSldViewPr snapToGrid="0">
      <p:cViewPr varScale="1">
        <p:scale>
          <a:sx n="88" d="100"/>
          <a:sy n="88" d="100"/>
        </p:scale>
        <p:origin x="792" y="90"/>
      </p:cViewPr>
      <p:guideLst/>
    </p:cSldViewPr>
  </p:slideViewPr>
  <p:outlineViewPr>
    <p:cViewPr>
      <p:scale>
        <a:sx n="33" d="100"/>
        <a:sy n="33" d="100"/>
      </p:scale>
      <p:origin x="0" y="0"/>
    </p:cViewPr>
  </p:outlin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theme" Target="theme/theme1.xml"/><Relationship Id="rId3" Type="http://schemas.openxmlformats.org/officeDocument/2006/relationships/customXml" Target="../customXml/item3.xml"/><Relationship Id="rId21" Type="http://schemas.microsoft.com/office/2015/10/relationships/revisionInfo" Target="revisionInfo.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presProps" Target="presProps.xml"/><Relationship Id="rId20" Type="http://schemas.microsoft.com/office/2016/11/relationships/changesInfo" Target="changesInfos/changesInfo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notesMaster" Target="notesMasters/notesMaster1.xml"/><Relationship Id="rId10" Type="http://schemas.openxmlformats.org/officeDocument/2006/relationships/slide" Target="slides/slide6.xml"/><Relationship Id="rId19"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Kimberlee Carter" userId="6b732f29-134a-4232-a505-69b63300911b" providerId="ADAL" clId="{7A9A25F5-C854-4B13-B7C7-97364723ED9F}"/>
    <pc:docChg chg="custSel delSld modSld">
      <pc:chgData name="Kimberlee Carter" userId="6b732f29-134a-4232-a505-69b63300911b" providerId="ADAL" clId="{7A9A25F5-C854-4B13-B7C7-97364723ED9F}" dt="2022-01-08T22:03:01.571" v="1073" actId="20577"/>
      <pc:docMkLst>
        <pc:docMk/>
      </pc:docMkLst>
      <pc:sldChg chg="modSp mod">
        <pc:chgData name="Kimberlee Carter" userId="6b732f29-134a-4232-a505-69b63300911b" providerId="ADAL" clId="{7A9A25F5-C854-4B13-B7C7-97364723ED9F}" dt="2022-01-08T21:50:26.122" v="62" actId="255"/>
        <pc:sldMkLst>
          <pc:docMk/>
          <pc:sldMk cId="3996183297" sldId="258"/>
        </pc:sldMkLst>
        <pc:spChg chg="mod">
          <ac:chgData name="Kimberlee Carter" userId="6b732f29-134a-4232-a505-69b63300911b" providerId="ADAL" clId="{7A9A25F5-C854-4B13-B7C7-97364723ED9F}" dt="2022-01-08T21:50:26.122" v="62" actId="255"/>
          <ac:spMkLst>
            <pc:docMk/>
            <pc:sldMk cId="3996183297" sldId="258"/>
            <ac:spMk id="3" creationId="{00000000-0000-0000-0000-000000000000}"/>
          </ac:spMkLst>
        </pc:spChg>
      </pc:sldChg>
      <pc:sldChg chg="modSp mod">
        <pc:chgData name="Kimberlee Carter" userId="6b732f29-134a-4232-a505-69b63300911b" providerId="ADAL" clId="{7A9A25F5-C854-4B13-B7C7-97364723ED9F}" dt="2022-01-08T21:52:51.552" v="139"/>
        <pc:sldMkLst>
          <pc:docMk/>
          <pc:sldMk cId="2242119042" sldId="260"/>
        </pc:sldMkLst>
        <pc:spChg chg="mod">
          <ac:chgData name="Kimberlee Carter" userId="6b732f29-134a-4232-a505-69b63300911b" providerId="ADAL" clId="{7A9A25F5-C854-4B13-B7C7-97364723ED9F}" dt="2022-01-08T21:52:51.552" v="139"/>
          <ac:spMkLst>
            <pc:docMk/>
            <pc:sldMk cId="2242119042" sldId="260"/>
            <ac:spMk id="3" creationId="{00000000-0000-0000-0000-000000000000}"/>
          </ac:spMkLst>
        </pc:spChg>
      </pc:sldChg>
      <pc:sldChg chg="modSp mod">
        <pc:chgData name="Kimberlee Carter" userId="6b732f29-134a-4232-a505-69b63300911b" providerId="ADAL" clId="{7A9A25F5-C854-4B13-B7C7-97364723ED9F}" dt="2022-01-08T21:49:55.182" v="58" actId="20577"/>
        <pc:sldMkLst>
          <pc:docMk/>
          <pc:sldMk cId="4080153041" sldId="278"/>
        </pc:sldMkLst>
        <pc:spChg chg="mod">
          <ac:chgData name="Kimberlee Carter" userId="6b732f29-134a-4232-a505-69b63300911b" providerId="ADAL" clId="{7A9A25F5-C854-4B13-B7C7-97364723ED9F}" dt="2022-01-08T21:49:55.182" v="58" actId="20577"/>
          <ac:spMkLst>
            <pc:docMk/>
            <pc:sldMk cId="4080153041" sldId="278"/>
            <ac:spMk id="2" creationId="{4FA5611E-D79F-492F-8C17-AF92E0D2C77F}"/>
          </ac:spMkLst>
        </pc:spChg>
      </pc:sldChg>
      <pc:sldChg chg="modSp mod">
        <pc:chgData name="Kimberlee Carter" userId="6b732f29-134a-4232-a505-69b63300911b" providerId="ADAL" clId="{7A9A25F5-C854-4B13-B7C7-97364723ED9F}" dt="2022-01-08T22:01:45.376" v="1057" actId="2711"/>
        <pc:sldMkLst>
          <pc:docMk/>
          <pc:sldMk cId="3301608980" sldId="281"/>
        </pc:sldMkLst>
        <pc:spChg chg="mod">
          <ac:chgData name="Kimberlee Carter" userId="6b732f29-134a-4232-a505-69b63300911b" providerId="ADAL" clId="{7A9A25F5-C854-4B13-B7C7-97364723ED9F}" dt="2022-01-08T22:01:45.376" v="1057" actId="2711"/>
          <ac:spMkLst>
            <pc:docMk/>
            <pc:sldMk cId="3301608980" sldId="281"/>
            <ac:spMk id="3" creationId="{9A3CFE8A-5DB4-4E56-9707-D874123D00AA}"/>
          </ac:spMkLst>
        </pc:spChg>
      </pc:sldChg>
      <pc:sldChg chg="addSp delSp modSp mod">
        <pc:chgData name="Kimberlee Carter" userId="6b732f29-134a-4232-a505-69b63300911b" providerId="ADAL" clId="{7A9A25F5-C854-4B13-B7C7-97364723ED9F}" dt="2022-01-08T22:03:01.571" v="1073" actId="20577"/>
        <pc:sldMkLst>
          <pc:docMk/>
          <pc:sldMk cId="3009433993" sldId="282"/>
        </pc:sldMkLst>
        <pc:spChg chg="mod">
          <ac:chgData name="Kimberlee Carter" userId="6b732f29-134a-4232-a505-69b63300911b" providerId="ADAL" clId="{7A9A25F5-C854-4B13-B7C7-97364723ED9F}" dt="2022-01-08T22:03:01.571" v="1073" actId="20577"/>
          <ac:spMkLst>
            <pc:docMk/>
            <pc:sldMk cId="3009433993" sldId="282"/>
            <ac:spMk id="3" creationId="{6CA907D3-BDFD-4608-B0E9-D553F76491C5}"/>
          </ac:spMkLst>
        </pc:spChg>
        <pc:spChg chg="add del">
          <ac:chgData name="Kimberlee Carter" userId="6b732f29-134a-4232-a505-69b63300911b" providerId="ADAL" clId="{7A9A25F5-C854-4B13-B7C7-97364723ED9F}" dt="2022-01-08T22:02:11.111" v="1059"/>
          <ac:spMkLst>
            <pc:docMk/>
            <pc:sldMk cId="3009433993" sldId="282"/>
            <ac:spMk id="4" creationId="{69B83B50-86B2-48EB-9B15-BC62ED7B3220}"/>
          </ac:spMkLst>
        </pc:spChg>
        <pc:spChg chg="add del">
          <ac:chgData name="Kimberlee Carter" userId="6b732f29-134a-4232-a505-69b63300911b" providerId="ADAL" clId="{7A9A25F5-C854-4B13-B7C7-97364723ED9F}" dt="2022-01-08T22:02:11.111" v="1059"/>
          <ac:spMkLst>
            <pc:docMk/>
            <pc:sldMk cId="3009433993" sldId="282"/>
            <ac:spMk id="5" creationId="{62113A8A-9DC3-4C65-8FFD-67D0AA5D8E57}"/>
          </ac:spMkLst>
        </pc:spChg>
      </pc:sldChg>
      <pc:sldChg chg="modSp mod">
        <pc:chgData name="Kimberlee Carter" userId="6b732f29-134a-4232-a505-69b63300911b" providerId="ADAL" clId="{7A9A25F5-C854-4B13-B7C7-97364723ED9F}" dt="2022-01-08T21:54:47.364" v="333" actId="20577"/>
        <pc:sldMkLst>
          <pc:docMk/>
          <pc:sldMk cId="4094508385" sldId="283"/>
        </pc:sldMkLst>
        <pc:spChg chg="mod">
          <ac:chgData name="Kimberlee Carter" userId="6b732f29-134a-4232-a505-69b63300911b" providerId="ADAL" clId="{7A9A25F5-C854-4B13-B7C7-97364723ED9F}" dt="2022-01-08T21:54:47.364" v="333" actId="20577"/>
          <ac:spMkLst>
            <pc:docMk/>
            <pc:sldMk cId="4094508385" sldId="283"/>
            <ac:spMk id="2" creationId="{10084E5F-C1DB-4056-A290-B77F2853774B}"/>
          </ac:spMkLst>
        </pc:spChg>
        <pc:spChg chg="mod">
          <ac:chgData name="Kimberlee Carter" userId="6b732f29-134a-4232-a505-69b63300911b" providerId="ADAL" clId="{7A9A25F5-C854-4B13-B7C7-97364723ED9F}" dt="2022-01-08T21:54:29.511" v="304" actId="255"/>
          <ac:spMkLst>
            <pc:docMk/>
            <pc:sldMk cId="4094508385" sldId="283"/>
            <ac:spMk id="4" creationId="{BBB85685-E37E-4B74-9E9C-2570664044CA}"/>
          </ac:spMkLst>
        </pc:spChg>
      </pc:sldChg>
      <pc:sldChg chg="modSp del mod">
        <pc:chgData name="Kimberlee Carter" userId="6b732f29-134a-4232-a505-69b63300911b" providerId="ADAL" clId="{7A9A25F5-C854-4B13-B7C7-97364723ED9F}" dt="2022-01-08T21:55:10.628" v="403" actId="47"/>
        <pc:sldMkLst>
          <pc:docMk/>
          <pc:sldMk cId="539661731" sldId="284"/>
        </pc:sldMkLst>
        <pc:spChg chg="mod">
          <ac:chgData name="Kimberlee Carter" userId="6b732f29-134a-4232-a505-69b63300911b" providerId="ADAL" clId="{7A9A25F5-C854-4B13-B7C7-97364723ED9F}" dt="2022-01-08T21:55:04.124" v="402" actId="20577"/>
          <ac:spMkLst>
            <pc:docMk/>
            <pc:sldMk cId="539661731" sldId="284"/>
            <ac:spMk id="2" creationId="{10084E5F-C1DB-4056-A290-B77F2853774B}"/>
          </ac:spMkLst>
        </pc:spChg>
      </pc:sldChg>
      <pc:sldChg chg="modSp mod">
        <pc:chgData name="Kimberlee Carter" userId="6b732f29-134a-4232-a505-69b63300911b" providerId="ADAL" clId="{7A9A25F5-C854-4B13-B7C7-97364723ED9F}" dt="2022-01-08T21:56:47.095" v="588" actId="255"/>
        <pc:sldMkLst>
          <pc:docMk/>
          <pc:sldMk cId="1058766434" sldId="285"/>
        </pc:sldMkLst>
        <pc:spChg chg="mod">
          <ac:chgData name="Kimberlee Carter" userId="6b732f29-134a-4232-a505-69b63300911b" providerId="ADAL" clId="{7A9A25F5-C854-4B13-B7C7-97364723ED9F}" dt="2022-01-08T21:55:28.540" v="462" actId="20577"/>
          <ac:spMkLst>
            <pc:docMk/>
            <pc:sldMk cId="1058766434" sldId="285"/>
            <ac:spMk id="2" creationId="{10084E5F-C1DB-4056-A290-B77F2853774B}"/>
          </ac:spMkLst>
        </pc:spChg>
        <pc:spChg chg="mod">
          <ac:chgData name="Kimberlee Carter" userId="6b732f29-134a-4232-a505-69b63300911b" providerId="ADAL" clId="{7A9A25F5-C854-4B13-B7C7-97364723ED9F}" dt="2022-01-08T21:56:47.095" v="588" actId="255"/>
          <ac:spMkLst>
            <pc:docMk/>
            <pc:sldMk cId="1058766434" sldId="285"/>
            <ac:spMk id="4" creationId="{BBB85685-E37E-4B74-9E9C-2570664044CA}"/>
          </ac:spMkLst>
        </pc:spChg>
      </pc:sldChg>
      <pc:sldChg chg="modSp mod">
        <pc:chgData name="Kimberlee Carter" userId="6b732f29-134a-4232-a505-69b63300911b" providerId="ADAL" clId="{7A9A25F5-C854-4B13-B7C7-97364723ED9F}" dt="2022-01-08T21:57:38.901" v="637" actId="20577"/>
        <pc:sldMkLst>
          <pc:docMk/>
          <pc:sldMk cId="2664882140" sldId="286"/>
        </pc:sldMkLst>
        <pc:spChg chg="mod">
          <ac:chgData name="Kimberlee Carter" userId="6b732f29-134a-4232-a505-69b63300911b" providerId="ADAL" clId="{7A9A25F5-C854-4B13-B7C7-97364723ED9F}" dt="2022-01-08T21:56:57.291" v="609" actId="20577"/>
          <ac:spMkLst>
            <pc:docMk/>
            <pc:sldMk cId="2664882140" sldId="286"/>
            <ac:spMk id="2" creationId="{10084E5F-C1DB-4056-A290-B77F2853774B}"/>
          </ac:spMkLst>
        </pc:spChg>
        <pc:spChg chg="mod">
          <ac:chgData name="Kimberlee Carter" userId="6b732f29-134a-4232-a505-69b63300911b" providerId="ADAL" clId="{7A9A25F5-C854-4B13-B7C7-97364723ED9F}" dt="2022-01-08T21:57:38.901" v="637" actId="20577"/>
          <ac:spMkLst>
            <pc:docMk/>
            <pc:sldMk cId="2664882140" sldId="286"/>
            <ac:spMk id="4" creationId="{BBB85685-E37E-4B74-9E9C-2570664044CA}"/>
          </ac:spMkLst>
        </pc:spChg>
      </pc:sldChg>
      <pc:sldChg chg="modSp mod">
        <pc:chgData name="Kimberlee Carter" userId="6b732f29-134a-4232-a505-69b63300911b" providerId="ADAL" clId="{7A9A25F5-C854-4B13-B7C7-97364723ED9F}" dt="2022-01-08T21:59:09.981" v="671" actId="20577"/>
        <pc:sldMkLst>
          <pc:docMk/>
          <pc:sldMk cId="1434209188" sldId="287"/>
        </pc:sldMkLst>
        <pc:spChg chg="mod">
          <ac:chgData name="Kimberlee Carter" userId="6b732f29-134a-4232-a505-69b63300911b" providerId="ADAL" clId="{7A9A25F5-C854-4B13-B7C7-97364723ED9F}" dt="2022-01-08T21:58:14.843" v="662" actId="20577"/>
          <ac:spMkLst>
            <pc:docMk/>
            <pc:sldMk cId="1434209188" sldId="287"/>
            <ac:spMk id="2" creationId="{10084E5F-C1DB-4056-A290-B77F2853774B}"/>
          </ac:spMkLst>
        </pc:spChg>
        <pc:spChg chg="mod">
          <ac:chgData name="Kimberlee Carter" userId="6b732f29-134a-4232-a505-69b63300911b" providerId="ADAL" clId="{7A9A25F5-C854-4B13-B7C7-97364723ED9F}" dt="2022-01-08T21:59:09.981" v="671" actId="20577"/>
          <ac:spMkLst>
            <pc:docMk/>
            <pc:sldMk cId="1434209188" sldId="287"/>
            <ac:spMk id="4" creationId="{BBB85685-E37E-4B74-9E9C-2570664044CA}"/>
          </ac:spMkLst>
        </pc:spChg>
      </pc:sldChg>
      <pc:sldChg chg="del">
        <pc:chgData name="Kimberlee Carter" userId="6b732f29-134a-4232-a505-69b63300911b" providerId="ADAL" clId="{7A9A25F5-C854-4B13-B7C7-97364723ED9F}" dt="2022-01-08T21:59:18.793" v="672" actId="47"/>
        <pc:sldMkLst>
          <pc:docMk/>
          <pc:sldMk cId="3984725269" sldId="288"/>
        </pc:sldMkLst>
      </pc:sldChg>
    </pc:docChg>
  </pc:docChgLst>
</pc:chgInfo>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D83B9D6-42C8-421C-95C0-192AD557FDA6}" type="datetimeFigureOut">
              <a:rPr lang="en-US"/>
              <a:t>2/1/2022</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B961E3F-73BD-43EB-AD6E-AE3F45EBDA10}" type="slidenum">
              <a:rPr lang="en-US"/>
              <a:t>‹#›</a:t>
            </a:fld>
            <a:endParaRPr lang="en-US"/>
          </a:p>
        </p:txBody>
      </p:sp>
    </p:spTree>
    <p:extLst>
      <p:ext uri="{BB962C8B-B14F-4D97-AF65-F5344CB8AC3E}">
        <p14:creationId xmlns:p14="http://schemas.microsoft.com/office/powerpoint/2010/main" val="331590865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cs typeface="Calibri"/>
            </a:endParaRPr>
          </a:p>
        </p:txBody>
      </p:sp>
      <p:sp>
        <p:nvSpPr>
          <p:cNvPr id="4" name="Slide Number Placeholder 3"/>
          <p:cNvSpPr>
            <a:spLocks noGrp="1"/>
          </p:cNvSpPr>
          <p:nvPr>
            <p:ph type="sldNum" sz="quarter" idx="5"/>
          </p:nvPr>
        </p:nvSpPr>
        <p:spPr/>
        <p:txBody>
          <a:bodyPr/>
          <a:lstStyle/>
          <a:p>
            <a:fld id="{DB961E3F-73BD-43EB-AD6E-AE3F45EBDA10}" type="slidenum">
              <a:rPr lang="en-US"/>
              <a:t>1</a:t>
            </a:fld>
            <a:endParaRPr lang="en-US"/>
          </a:p>
        </p:txBody>
      </p:sp>
    </p:spTree>
    <p:extLst>
      <p:ext uri="{BB962C8B-B14F-4D97-AF65-F5344CB8AC3E}">
        <p14:creationId xmlns:p14="http://schemas.microsoft.com/office/powerpoint/2010/main" val="31748541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cs typeface="Calibri"/>
              </a:rPr>
              <a:t>Add a couple of point here from the introduction</a:t>
            </a:r>
          </a:p>
        </p:txBody>
      </p:sp>
      <p:sp>
        <p:nvSpPr>
          <p:cNvPr id="4" name="Slide Number Placeholder 3"/>
          <p:cNvSpPr>
            <a:spLocks noGrp="1"/>
          </p:cNvSpPr>
          <p:nvPr>
            <p:ph type="sldNum" sz="quarter" idx="5"/>
          </p:nvPr>
        </p:nvSpPr>
        <p:spPr/>
        <p:txBody>
          <a:bodyPr/>
          <a:lstStyle/>
          <a:p>
            <a:fld id="{DB961E3F-73BD-43EB-AD6E-AE3F45EBDA10}" type="slidenum">
              <a:rPr lang="en-US"/>
              <a:t>4</a:t>
            </a:fld>
            <a:endParaRPr lang="en-US"/>
          </a:p>
        </p:txBody>
      </p:sp>
    </p:spTree>
    <p:extLst>
      <p:ext uri="{BB962C8B-B14F-4D97-AF65-F5344CB8AC3E}">
        <p14:creationId xmlns:p14="http://schemas.microsoft.com/office/powerpoint/2010/main" val="223174381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1E91ABFE-F35E-4809-99EC-0BD3F6B9C7CF}" type="datetime1">
              <a:rPr lang="en-US" smtClean="0"/>
              <a:t>2/1/2022</a:t>
            </a:fld>
            <a:endParaRPr lang="en-US"/>
          </a:p>
        </p:txBody>
      </p:sp>
      <p:sp>
        <p:nvSpPr>
          <p:cNvPr id="5" name="Footer Placeholder 4"/>
          <p:cNvSpPr>
            <a:spLocks noGrp="1"/>
          </p:cNvSpPr>
          <p:nvPr>
            <p:ph type="ftr" sz="quarter" idx="11"/>
          </p:nvPr>
        </p:nvSpPr>
        <p:spPr/>
        <p:txBody>
          <a:bodyPr/>
          <a:lstStyle/>
          <a:p>
            <a:r>
              <a:rPr lang="en-US"/>
              <a:t>Procurement in A Supply Chain World Licensed CC-BY-NC-SA</a:t>
            </a: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1509904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916EDAC3-25A6-4B8D-AE60-180559711F1D}" type="datetime1">
              <a:rPr lang="en-US" smtClean="0"/>
              <a:t>2/1/2022</a:t>
            </a:fld>
            <a:endParaRPr lang="en-US"/>
          </a:p>
        </p:txBody>
      </p:sp>
      <p:sp>
        <p:nvSpPr>
          <p:cNvPr id="5" name="Footer Placeholder 4"/>
          <p:cNvSpPr>
            <a:spLocks noGrp="1"/>
          </p:cNvSpPr>
          <p:nvPr>
            <p:ph type="ftr" sz="quarter" idx="11"/>
          </p:nvPr>
        </p:nvSpPr>
        <p:spPr/>
        <p:txBody>
          <a:bodyPr/>
          <a:lstStyle/>
          <a:p>
            <a:r>
              <a:rPr lang="en-US"/>
              <a:t>Procurement in A Supply Chain World Licensed CC-BY-NC-SA</a:t>
            </a: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57315045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E302B1AB-0E34-4F96-8BB6-C2904EAD6A54}" type="datetime1">
              <a:rPr lang="en-US" smtClean="0"/>
              <a:t>2/1/2022</a:t>
            </a:fld>
            <a:endParaRPr lang="en-US"/>
          </a:p>
        </p:txBody>
      </p:sp>
      <p:sp>
        <p:nvSpPr>
          <p:cNvPr id="5" name="Footer Placeholder 4"/>
          <p:cNvSpPr>
            <a:spLocks noGrp="1"/>
          </p:cNvSpPr>
          <p:nvPr>
            <p:ph type="ftr" sz="quarter" idx="11"/>
          </p:nvPr>
        </p:nvSpPr>
        <p:spPr/>
        <p:txBody>
          <a:bodyPr/>
          <a:lstStyle/>
          <a:p>
            <a:r>
              <a:rPr lang="en-US"/>
              <a:t>Procurement in A Supply Chain World Licensed CC-BY-NC-SA</a:t>
            </a: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23365655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A4E5D603-D555-488A-81A1-C6C8A62A3B6D}" type="datetime1">
              <a:rPr lang="en-US" smtClean="0"/>
              <a:t>2/1/2022</a:t>
            </a:fld>
            <a:endParaRPr lang="en-US"/>
          </a:p>
        </p:txBody>
      </p:sp>
      <p:sp>
        <p:nvSpPr>
          <p:cNvPr id="5" name="Footer Placeholder 4"/>
          <p:cNvSpPr>
            <a:spLocks noGrp="1"/>
          </p:cNvSpPr>
          <p:nvPr>
            <p:ph type="ftr" sz="quarter" idx="11"/>
          </p:nvPr>
        </p:nvSpPr>
        <p:spPr/>
        <p:txBody>
          <a:bodyPr/>
          <a:lstStyle/>
          <a:p>
            <a:r>
              <a:rPr lang="en-US"/>
              <a:t>Procurement in A Supply Chain World Licensed CC-BY-NC-SA</a:t>
            </a: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84320867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0D53A34B-1BFD-41AB-B9AA-E87C1DF7B86A}" type="datetime1">
              <a:rPr lang="en-US" smtClean="0"/>
              <a:t>2/1/2022</a:t>
            </a:fld>
            <a:endParaRPr lang="en-US"/>
          </a:p>
        </p:txBody>
      </p:sp>
      <p:sp>
        <p:nvSpPr>
          <p:cNvPr id="5" name="Footer Placeholder 4"/>
          <p:cNvSpPr>
            <a:spLocks noGrp="1"/>
          </p:cNvSpPr>
          <p:nvPr>
            <p:ph type="ftr" sz="quarter" idx="11"/>
          </p:nvPr>
        </p:nvSpPr>
        <p:spPr/>
        <p:txBody>
          <a:bodyPr/>
          <a:lstStyle/>
          <a:p>
            <a:r>
              <a:rPr lang="en-US"/>
              <a:t>Procurement in A Supply Chain World Licensed CC-BY-NC-SA</a:t>
            </a:r>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289035637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927593F5-B43C-4979-8FD0-3A8005004A24}" type="datetime1">
              <a:rPr lang="en-US" smtClean="0"/>
              <a:t>2/1/2022</a:t>
            </a:fld>
            <a:endParaRPr lang="en-US"/>
          </a:p>
        </p:txBody>
      </p:sp>
      <p:sp>
        <p:nvSpPr>
          <p:cNvPr id="6" name="Footer Placeholder 5"/>
          <p:cNvSpPr>
            <a:spLocks noGrp="1"/>
          </p:cNvSpPr>
          <p:nvPr>
            <p:ph type="ftr" sz="quarter" idx="11"/>
          </p:nvPr>
        </p:nvSpPr>
        <p:spPr/>
        <p:txBody>
          <a:bodyPr/>
          <a:lstStyle/>
          <a:p>
            <a:r>
              <a:rPr lang="en-US"/>
              <a:t>Procurement in A Supply Chain World Licensed CC-BY-NC-SA</a:t>
            </a: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258608041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20ED8192-2D76-47C6-BB28-E23F2FF50A0A}" type="datetime1">
              <a:rPr lang="en-US" smtClean="0"/>
              <a:t>2/1/2022</a:t>
            </a:fld>
            <a:endParaRPr lang="en-US"/>
          </a:p>
        </p:txBody>
      </p:sp>
      <p:sp>
        <p:nvSpPr>
          <p:cNvPr id="8" name="Footer Placeholder 7"/>
          <p:cNvSpPr>
            <a:spLocks noGrp="1"/>
          </p:cNvSpPr>
          <p:nvPr>
            <p:ph type="ftr" sz="quarter" idx="11"/>
          </p:nvPr>
        </p:nvSpPr>
        <p:spPr/>
        <p:txBody>
          <a:bodyPr/>
          <a:lstStyle/>
          <a:p>
            <a:r>
              <a:rPr lang="en-US"/>
              <a:t>Procurement in A Supply Chain World Licensed CC-BY-NC-SA</a:t>
            </a:r>
          </a:p>
        </p:txBody>
      </p:sp>
      <p:sp>
        <p:nvSpPr>
          <p:cNvPr id="9" name="Slide Number Placeholder 8"/>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399836536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7FC6835B-FCC1-44B4-98BF-289E9D8D063D}" type="datetime1">
              <a:rPr lang="en-US" smtClean="0"/>
              <a:t>2/1/2022</a:t>
            </a:fld>
            <a:endParaRPr lang="en-US"/>
          </a:p>
        </p:txBody>
      </p:sp>
      <p:sp>
        <p:nvSpPr>
          <p:cNvPr id="4" name="Footer Placeholder 3"/>
          <p:cNvSpPr>
            <a:spLocks noGrp="1"/>
          </p:cNvSpPr>
          <p:nvPr>
            <p:ph type="ftr" sz="quarter" idx="11"/>
          </p:nvPr>
        </p:nvSpPr>
        <p:spPr/>
        <p:txBody>
          <a:bodyPr/>
          <a:lstStyle/>
          <a:p>
            <a:r>
              <a:rPr lang="en-US"/>
              <a:t>Procurement in A Supply Chain World Licensed CC-BY-NC-SA</a:t>
            </a:r>
          </a:p>
        </p:txBody>
      </p:sp>
      <p:sp>
        <p:nvSpPr>
          <p:cNvPr id="5" name="Slide Number Placeholder 4"/>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427266595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82A12B-57BC-4866-AD21-73025BCAA6A2}" type="datetime1">
              <a:rPr lang="en-US" smtClean="0"/>
              <a:t>2/1/2022</a:t>
            </a:fld>
            <a:endParaRPr lang="en-US"/>
          </a:p>
        </p:txBody>
      </p:sp>
      <p:sp>
        <p:nvSpPr>
          <p:cNvPr id="3" name="Footer Placeholder 2"/>
          <p:cNvSpPr>
            <a:spLocks noGrp="1"/>
          </p:cNvSpPr>
          <p:nvPr>
            <p:ph type="ftr" sz="quarter" idx="11"/>
          </p:nvPr>
        </p:nvSpPr>
        <p:spPr/>
        <p:txBody>
          <a:bodyPr/>
          <a:lstStyle/>
          <a:p>
            <a:r>
              <a:rPr lang="en-US"/>
              <a:t>Procurement in A Supply Chain World Licensed CC-BY-NC-SA</a:t>
            </a:r>
          </a:p>
        </p:txBody>
      </p:sp>
      <p:sp>
        <p:nvSpPr>
          <p:cNvPr id="4" name="Slide Number Placeholder 3"/>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568905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FC2DBC25-45F3-4812-805D-92E62A1C469C}" type="datetime1">
              <a:rPr lang="en-US" smtClean="0"/>
              <a:t>2/1/2022</a:t>
            </a:fld>
            <a:endParaRPr lang="en-US"/>
          </a:p>
        </p:txBody>
      </p:sp>
      <p:sp>
        <p:nvSpPr>
          <p:cNvPr id="6" name="Footer Placeholder 5"/>
          <p:cNvSpPr>
            <a:spLocks noGrp="1"/>
          </p:cNvSpPr>
          <p:nvPr>
            <p:ph type="ftr" sz="quarter" idx="11"/>
          </p:nvPr>
        </p:nvSpPr>
        <p:spPr/>
        <p:txBody>
          <a:bodyPr/>
          <a:lstStyle/>
          <a:p>
            <a:r>
              <a:rPr lang="en-US"/>
              <a:t>Procurement in A Supply Chain World Licensed CC-BY-NC-SA</a:t>
            </a: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328335958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2A5F4F4A-64E7-4739-8BDF-5C37F70B881D}" type="datetime1">
              <a:rPr lang="en-US" smtClean="0"/>
              <a:t>2/1/2022</a:t>
            </a:fld>
            <a:endParaRPr lang="en-US"/>
          </a:p>
        </p:txBody>
      </p:sp>
      <p:sp>
        <p:nvSpPr>
          <p:cNvPr id="6" name="Footer Placeholder 5"/>
          <p:cNvSpPr>
            <a:spLocks noGrp="1"/>
          </p:cNvSpPr>
          <p:nvPr>
            <p:ph type="ftr" sz="quarter" idx="11"/>
          </p:nvPr>
        </p:nvSpPr>
        <p:spPr/>
        <p:txBody>
          <a:bodyPr/>
          <a:lstStyle/>
          <a:p>
            <a:r>
              <a:rPr lang="en-US"/>
              <a:t>Procurement in A Supply Chain World Licensed CC-BY-NC-SA</a:t>
            </a:r>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a:p>
        </p:txBody>
      </p:sp>
    </p:spTree>
    <p:extLst>
      <p:ext uri="{BB962C8B-B14F-4D97-AF65-F5344CB8AC3E}">
        <p14:creationId xmlns:p14="http://schemas.microsoft.com/office/powerpoint/2010/main" val="272186053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F4920FF-E842-4D34-8E5D-F66C17A4D84E}" type="datetime1">
              <a:rPr lang="en-US" smtClean="0"/>
              <a:t>2/1/2022</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a:t>Procurement in A Supply Chain World Licensed CC-BY-NC-SA</a:t>
            </a:r>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8F63A3B-78C7-47BE-AE5E-E10140E04643}" type="slidenum">
              <a:rPr lang="en-US" dirty="0"/>
              <a:t>‹#›</a:t>
            </a:fld>
            <a:endParaRPr lang="en-US"/>
          </a:p>
        </p:txBody>
      </p:sp>
    </p:spTree>
    <p:extLst>
      <p:ext uri="{BB962C8B-B14F-4D97-AF65-F5344CB8AC3E}">
        <p14:creationId xmlns:p14="http://schemas.microsoft.com/office/powerpoint/2010/main" val="2948364924"/>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s://doi.org/10.1002/9781118785317.weom120001" TargetMode="External"/><Relationship Id="rId2" Type="http://schemas.openxmlformats.org/officeDocument/2006/relationships/hyperlink" Target="https://sustainabledevelopment.un.org/content/documents/no5.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A5611E-D79F-492F-8C17-AF92E0D2C77F}"/>
              </a:ext>
            </a:extLst>
          </p:cNvPr>
          <p:cNvSpPr>
            <a:spLocks noGrp="1"/>
          </p:cNvSpPr>
          <p:nvPr>
            <p:ph type="ctrTitle"/>
          </p:nvPr>
        </p:nvSpPr>
        <p:spPr>
          <a:xfrm>
            <a:off x="1524000" y="412914"/>
            <a:ext cx="9144000" cy="1756980"/>
          </a:xfrm>
        </p:spPr>
        <p:txBody>
          <a:bodyPr>
            <a:normAutofit fontScale="90000"/>
          </a:bodyPr>
          <a:lstStyle/>
          <a:p>
            <a:r>
              <a:rPr lang="en-US" sz="4400" dirty="0">
                <a:solidFill>
                  <a:srgbClr val="002060"/>
                </a:solidFill>
                <a:ea typeface="+mj-lt"/>
                <a:cs typeface="+mj-lt"/>
              </a:rPr>
              <a:t>Procurement in a Supply Chain World</a:t>
            </a:r>
            <a:br>
              <a:rPr lang="en-US" sz="4400" dirty="0">
                <a:solidFill>
                  <a:srgbClr val="002060"/>
                </a:solidFill>
                <a:ea typeface="+mj-lt"/>
                <a:cs typeface="+mj-lt"/>
              </a:rPr>
            </a:br>
            <a:r>
              <a:rPr lang="en-US" sz="4400" dirty="0">
                <a:solidFill>
                  <a:srgbClr val="002060"/>
                </a:solidFill>
                <a:ea typeface="+mj-lt"/>
                <a:cs typeface="+mj-lt"/>
              </a:rPr>
              <a:t>Chapter 8: Ethics, Social Responsibility and Sustainability</a:t>
            </a:r>
            <a:endParaRPr lang="en-US" sz="4400" dirty="0">
              <a:solidFill>
                <a:srgbClr val="002060"/>
              </a:solidFill>
              <a:cs typeface="Calibri Light"/>
            </a:endParaRPr>
          </a:p>
        </p:txBody>
      </p:sp>
      <p:pic>
        <p:nvPicPr>
          <p:cNvPr id="4" name="Picture 4" descr="Image that contains the title in the Supply Chain World and author names Angela Reid-Regier and Bryan Snage">
            <a:extLst>
              <a:ext uri="{FF2B5EF4-FFF2-40B4-BE49-F238E27FC236}">
                <a16:creationId xmlns:a16="http://schemas.microsoft.com/office/drawing/2014/main" id="{A1FF0417-EBFF-4077-AEA4-F76DCBFDB378}"/>
              </a:ext>
              <a:ext uri="{C183D7F6-B498-43B3-948B-1728B52AA6E4}">
                <adec:decorative xmlns:adec="http://schemas.microsoft.com/office/drawing/2017/decorative" val="0"/>
              </a:ext>
            </a:extLst>
          </p:cNvPr>
          <p:cNvPicPr>
            <a:picLocks noChangeAspect="1"/>
          </p:cNvPicPr>
          <p:nvPr/>
        </p:nvPicPr>
        <p:blipFill>
          <a:blip r:embed="rId3"/>
          <a:stretch>
            <a:fillRect/>
          </a:stretch>
        </p:blipFill>
        <p:spPr>
          <a:xfrm>
            <a:off x="4001815" y="2354372"/>
            <a:ext cx="4201509" cy="3817828"/>
          </a:xfrm>
          <a:prstGeom prst="rect">
            <a:avLst/>
          </a:prstGeom>
        </p:spPr>
      </p:pic>
      <p:sp>
        <p:nvSpPr>
          <p:cNvPr id="3" name="Footer Placeholder 2">
            <a:extLst>
              <a:ext uri="{FF2B5EF4-FFF2-40B4-BE49-F238E27FC236}">
                <a16:creationId xmlns:a16="http://schemas.microsoft.com/office/drawing/2014/main" id="{2752AED5-E885-4EAC-B8CF-749DD745D20B}"/>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2F48883C-76C1-47CA-B4DC-E3D8E2245786}"/>
              </a:ext>
            </a:extLst>
          </p:cNvPr>
          <p:cNvSpPr>
            <a:spLocks noGrp="1"/>
          </p:cNvSpPr>
          <p:nvPr>
            <p:ph type="sldNum" sz="quarter" idx="12"/>
          </p:nvPr>
        </p:nvSpPr>
        <p:spPr/>
        <p:txBody>
          <a:bodyPr/>
          <a:lstStyle/>
          <a:p>
            <a:fld id="{48F63A3B-78C7-47BE-AE5E-E10140E04643}" type="slidenum">
              <a:rPr lang="en-US" smtClean="0"/>
              <a:t>1</a:t>
            </a:fld>
            <a:endParaRPr lang="en-US"/>
          </a:p>
        </p:txBody>
      </p:sp>
    </p:spTree>
    <p:extLst>
      <p:ext uri="{BB962C8B-B14F-4D97-AF65-F5344CB8AC3E}">
        <p14:creationId xmlns:p14="http://schemas.microsoft.com/office/powerpoint/2010/main" val="408015304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0CD7FB-3620-444F-A9FD-1209A58AC321}"/>
              </a:ext>
            </a:extLst>
          </p:cNvPr>
          <p:cNvSpPr>
            <a:spLocks noGrp="1"/>
          </p:cNvSpPr>
          <p:nvPr>
            <p:ph type="title"/>
          </p:nvPr>
        </p:nvSpPr>
        <p:spPr/>
        <p:txBody>
          <a:bodyPr/>
          <a:lstStyle/>
          <a:p>
            <a:pPr algn="ctr"/>
            <a:r>
              <a:rPr lang="en-US" dirty="0">
                <a:solidFill>
                  <a:schemeClr val="accent1">
                    <a:lumMod val="50000"/>
                  </a:schemeClr>
                </a:solidFill>
              </a:rPr>
              <a:t>References</a:t>
            </a:r>
            <a:endParaRPr lang="en-CA" dirty="0">
              <a:solidFill>
                <a:schemeClr val="accent1">
                  <a:lumMod val="50000"/>
                </a:schemeClr>
              </a:solidFill>
            </a:endParaRPr>
          </a:p>
        </p:txBody>
      </p:sp>
      <p:sp>
        <p:nvSpPr>
          <p:cNvPr id="3" name="Content Placeholder 2">
            <a:extLst>
              <a:ext uri="{FF2B5EF4-FFF2-40B4-BE49-F238E27FC236}">
                <a16:creationId xmlns:a16="http://schemas.microsoft.com/office/drawing/2014/main" id="{6CA907D3-BDFD-4608-B0E9-D553F76491C5}"/>
              </a:ext>
            </a:extLst>
          </p:cNvPr>
          <p:cNvSpPr>
            <a:spLocks noGrp="1"/>
          </p:cNvSpPr>
          <p:nvPr>
            <p:ph idx="1"/>
          </p:nvPr>
        </p:nvSpPr>
        <p:spPr/>
        <p:txBody>
          <a:bodyPr>
            <a:normAutofit/>
          </a:bodyPr>
          <a:lstStyle/>
          <a:p>
            <a:pPr marL="0" indent="-457200">
              <a:lnSpc>
                <a:spcPct val="100000"/>
              </a:lnSpc>
              <a:buNone/>
            </a:pPr>
            <a:r>
              <a:rPr lang="en-US" b="0" i="0" dirty="0" err="1">
                <a:solidFill>
                  <a:srgbClr val="373D3F"/>
                </a:solidFill>
                <a:effectLst/>
              </a:rPr>
              <a:t>Kjöllerström</a:t>
            </a:r>
            <a:r>
              <a:rPr lang="en-US" b="0" i="0" dirty="0">
                <a:solidFill>
                  <a:srgbClr val="373D3F"/>
                </a:solidFill>
                <a:effectLst/>
              </a:rPr>
              <a:t>, M. (2008, August). Public procurement as a tool for 	promoting more sustainable consumption and production 	patterns</a:t>
            </a:r>
            <a:r>
              <a:rPr lang="en-US" b="0" i="1" dirty="0">
                <a:solidFill>
                  <a:srgbClr val="373D3F"/>
                </a:solidFill>
                <a:effectLst/>
              </a:rPr>
              <a:t>.</a:t>
            </a:r>
            <a:r>
              <a:rPr lang="en-US" b="0" i="0" dirty="0">
                <a:solidFill>
                  <a:srgbClr val="373D3F"/>
                </a:solidFill>
                <a:effectLst/>
              </a:rPr>
              <a:t> </a:t>
            </a:r>
            <a:r>
              <a:rPr lang="en-US" b="0" i="1" dirty="0">
                <a:solidFill>
                  <a:srgbClr val="373D3F"/>
                </a:solidFill>
                <a:effectLst/>
              </a:rPr>
              <a:t>Sustainable Development Innovation 	Briefs, </a:t>
            </a:r>
            <a:r>
              <a:rPr lang="en-US" b="0" i="0" dirty="0">
                <a:solidFill>
                  <a:srgbClr val="373D3F"/>
                </a:solidFill>
                <a:effectLst/>
              </a:rPr>
              <a:t>(5). </a:t>
            </a:r>
            <a:r>
              <a:rPr lang="en-US" b="0" i="0" u="sng" dirty="0">
                <a:effectLst/>
                <a:hlinkClick r:id="rId2"/>
              </a:rPr>
              <a:t>https://sustainabledevelopment.un.org/content/documents/no5.pdf</a:t>
            </a:r>
            <a:endParaRPr lang="en-US" b="0" i="0" u="sng" dirty="0">
              <a:effectLst/>
            </a:endParaRPr>
          </a:p>
          <a:p>
            <a:pPr marL="0" indent="-457200">
              <a:lnSpc>
                <a:spcPct val="100000"/>
              </a:lnSpc>
              <a:buNone/>
            </a:pPr>
            <a:r>
              <a:rPr lang="en-CA" b="0" i="0" dirty="0">
                <a:solidFill>
                  <a:srgbClr val="373D3F"/>
                </a:solidFill>
                <a:effectLst/>
              </a:rPr>
              <a:t>McWilliams, A. (2015). </a:t>
            </a:r>
            <a:r>
              <a:rPr lang="en-CA" b="0" i="1" dirty="0">
                <a:solidFill>
                  <a:srgbClr val="373D3F"/>
                </a:solidFill>
                <a:effectLst/>
              </a:rPr>
              <a:t>Corporate social responsibility.</a:t>
            </a:r>
            <a:r>
              <a:rPr lang="en-CA" b="0" i="0" dirty="0">
                <a:solidFill>
                  <a:srgbClr val="373D3F"/>
                </a:solidFill>
                <a:effectLst/>
              </a:rPr>
              <a:t> </a:t>
            </a:r>
            <a:r>
              <a:rPr lang="en-CA" b="0" i="1" dirty="0">
                <a:solidFill>
                  <a:srgbClr val="373D3F"/>
                </a:solidFill>
                <a:effectLst/>
              </a:rPr>
              <a:t>Strategic 	Management</a:t>
            </a:r>
            <a:r>
              <a:rPr lang="en-CA" b="0" i="0" dirty="0">
                <a:solidFill>
                  <a:srgbClr val="373D3F"/>
                </a:solidFill>
                <a:effectLst/>
              </a:rPr>
              <a:t>, </a:t>
            </a:r>
            <a:r>
              <a:rPr lang="en-CA" b="0" i="1" dirty="0">
                <a:solidFill>
                  <a:srgbClr val="373D3F"/>
                </a:solidFill>
                <a:effectLst/>
              </a:rPr>
              <a:t>12</a:t>
            </a:r>
            <a:r>
              <a:rPr lang="en-CA" b="0" i="0" dirty="0">
                <a:solidFill>
                  <a:srgbClr val="373D3F"/>
                </a:solidFill>
                <a:effectLst/>
              </a:rPr>
              <a:t>:1–4. </a:t>
            </a:r>
          </a:p>
          <a:p>
            <a:pPr marL="0" indent="-457200">
              <a:lnSpc>
                <a:spcPct val="100000"/>
              </a:lnSpc>
              <a:buNone/>
            </a:pPr>
            <a:r>
              <a:rPr lang="en-CA" b="0" i="0" u="sng" dirty="0">
                <a:effectLst/>
                <a:hlinkClick r:id="rId3"/>
              </a:rPr>
              <a:t>https://doi.org/10.1002/9781118785317.weom120001</a:t>
            </a:r>
            <a:endParaRPr lang="en-CA" dirty="0"/>
          </a:p>
        </p:txBody>
      </p:sp>
      <p:sp>
        <p:nvSpPr>
          <p:cNvPr id="4" name="Footer Placeholder 3">
            <a:extLst>
              <a:ext uri="{FF2B5EF4-FFF2-40B4-BE49-F238E27FC236}">
                <a16:creationId xmlns:a16="http://schemas.microsoft.com/office/drawing/2014/main" id="{1B949038-C26E-4735-BD9E-45536E2715AD}"/>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2694E77A-E24B-4056-BB62-D202E333AF19}"/>
              </a:ext>
            </a:extLst>
          </p:cNvPr>
          <p:cNvSpPr>
            <a:spLocks noGrp="1"/>
          </p:cNvSpPr>
          <p:nvPr>
            <p:ph type="sldNum" sz="quarter" idx="12"/>
          </p:nvPr>
        </p:nvSpPr>
        <p:spPr/>
        <p:txBody>
          <a:bodyPr/>
          <a:lstStyle/>
          <a:p>
            <a:fld id="{48F63A3B-78C7-47BE-AE5E-E10140E04643}" type="slidenum">
              <a:rPr lang="en-US" smtClean="0"/>
              <a:t>10</a:t>
            </a:fld>
            <a:endParaRPr lang="en-US"/>
          </a:p>
        </p:txBody>
      </p:sp>
    </p:spTree>
    <p:extLst>
      <p:ext uri="{BB962C8B-B14F-4D97-AF65-F5344CB8AC3E}">
        <p14:creationId xmlns:p14="http://schemas.microsoft.com/office/powerpoint/2010/main" val="30094339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solidFill>
                  <a:srgbClr val="002060"/>
                </a:solidFill>
              </a:rPr>
              <a:t>Accessibility Statement</a:t>
            </a:r>
            <a:endParaRPr lang="en-US" dirty="0">
              <a:solidFill>
                <a:srgbClr val="002060"/>
              </a:solidFill>
              <a:cs typeface="Calibri Light"/>
            </a:endParaRPr>
          </a:p>
        </p:txBody>
      </p:sp>
      <p:sp>
        <p:nvSpPr>
          <p:cNvPr id="3" name="Content Placeholder 2"/>
          <p:cNvSpPr>
            <a:spLocks noGrp="1"/>
          </p:cNvSpPr>
          <p:nvPr>
            <p:ph idx="1"/>
          </p:nvPr>
        </p:nvSpPr>
        <p:spPr/>
        <p:txBody>
          <a:bodyPr/>
          <a:lstStyle/>
          <a:p>
            <a:pPr>
              <a:spcAft>
                <a:spcPts val="1200"/>
              </a:spcAft>
            </a:pPr>
            <a:r>
              <a:rPr lang="en-US" sz="2400" dirty="0"/>
              <a:t>This PowerPoint is compatible with assistive technology</a:t>
            </a:r>
          </a:p>
          <a:p>
            <a:pPr>
              <a:spcAft>
                <a:spcPts val="1200"/>
              </a:spcAft>
            </a:pPr>
            <a:r>
              <a:rPr lang="en-US" sz="2400" dirty="0"/>
              <a:t>Images have alternative-tags applied</a:t>
            </a:r>
          </a:p>
          <a:p>
            <a:pPr>
              <a:spcAft>
                <a:spcPts val="1200"/>
              </a:spcAft>
            </a:pPr>
            <a:r>
              <a:rPr lang="en-US" sz="2400" dirty="0"/>
              <a:t>Complex images have long descriptions and are available in the notes section of each slide</a:t>
            </a:r>
          </a:p>
          <a:p>
            <a:pPr>
              <a:spcAft>
                <a:spcPts val="1200"/>
              </a:spcAft>
            </a:pPr>
            <a:r>
              <a:rPr lang="en-US" sz="2400" dirty="0"/>
              <a:t>We welcome your feedback if you notice an area not addressed, please contact the authors listed here</a:t>
            </a:r>
          </a:p>
          <a:p>
            <a:pPr>
              <a:spcAft>
                <a:spcPts val="1200"/>
              </a:spcAft>
            </a:pPr>
            <a:endParaRPr lang="en-US" dirty="0"/>
          </a:p>
        </p:txBody>
      </p:sp>
      <p:sp>
        <p:nvSpPr>
          <p:cNvPr id="4" name="Footer Placeholder 3">
            <a:extLst>
              <a:ext uri="{FF2B5EF4-FFF2-40B4-BE49-F238E27FC236}">
                <a16:creationId xmlns:a16="http://schemas.microsoft.com/office/drawing/2014/main" id="{2A0F6DE4-3DBE-4E0B-80E4-FEE192F65AA8}"/>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3F4839BC-F761-4E89-AF2B-24735D88578A}"/>
              </a:ext>
            </a:extLst>
          </p:cNvPr>
          <p:cNvSpPr>
            <a:spLocks noGrp="1"/>
          </p:cNvSpPr>
          <p:nvPr>
            <p:ph type="sldNum" sz="quarter" idx="12"/>
          </p:nvPr>
        </p:nvSpPr>
        <p:spPr/>
        <p:txBody>
          <a:bodyPr/>
          <a:lstStyle/>
          <a:p>
            <a:fld id="{48F63A3B-78C7-47BE-AE5E-E10140E04643}" type="slidenum">
              <a:rPr lang="en-US" smtClean="0"/>
              <a:t>2</a:t>
            </a:fld>
            <a:endParaRPr lang="en-US"/>
          </a:p>
        </p:txBody>
      </p:sp>
    </p:spTree>
    <p:extLst>
      <p:ext uri="{BB962C8B-B14F-4D97-AF65-F5344CB8AC3E}">
        <p14:creationId xmlns:p14="http://schemas.microsoft.com/office/powerpoint/2010/main" val="206955939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solidFill>
                  <a:schemeClr val="accent1">
                    <a:lumMod val="50000"/>
                  </a:schemeClr>
                </a:solidFill>
              </a:rPr>
              <a:t>Learning Objectives</a:t>
            </a:r>
            <a:endParaRPr lang="en-US" dirty="0">
              <a:solidFill>
                <a:schemeClr val="accent1">
                  <a:lumMod val="50000"/>
                </a:schemeClr>
              </a:solidFill>
              <a:cs typeface="Calibri Light"/>
            </a:endParaRPr>
          </a:p>
        </p:txBody>
      </p:sp>
      <p:sp>
        <p:nvSpPr>
          <p:cNvPr id="3" name="Content Placeholder 2"/>
          <p:cNvSpPr>
            <a:spLocks noGrp="1"/>
          </p:cNvSpPr>
          <p:nvPr>
            <p:ph idx="1"/>
          </p:nvPr>
        </p:nvSpPr>
        <p:spPr/>
        <p:txBody>
          <a:bodyPr vert="horz" lIns="91440" tIns="45720" rIns="91440" bIns="45720" rtlCol="0" anchor="t">
            <a:normAutofit/>
          </a:bodyPr>
          <a:lstStyle/>
          <a:p>
            <a:pPr marL="0" indent="0" algn="l">
              <a:lnSpc>
                <a:spcPct val="150000"/>
              </a:lnSpc>
              <a:buNone/>
            </a:pPr>
            <a:r>
              <a:rPr lang="en-US" b="0" i="0" dirty="0">
                <a:solidFill>
                  <a:srgbClr val="373D3F"/>
                </a:solidFill>
                <a:effectLst/>
              </a:rPr>
              <a:t>Learning Objectives:</a:t>
            </a:r>
          </a:p>
          <a:p>
            <a:r>
              <a:rPr lang="en-US" b="0" i="0" dirty="0">
                <a:solidFill>
                  <a:srgbClr val="373D3F"/>
                </a:solidFill>
                <a:effectLst/>
              </a:rPr>
              <a:t>Understand what ethics are and how they apply to procurement.</a:t>
            </a:r>
          </a:p>
          <a:p>
            <a:r>
              <a:rPr lang="en-US" b="0" i="0" dirty="0">
                <a:solidFill>
                  <a:srgbClr val="373D3F"/>
                </a:solidFill>
                <a:effectLst/>
              </a:rPr>
              <a:t>Compare the risks to individuals and organizations of unethical </a:t>
            </a:r>
            <a:r>
              <a:rPr lang="en-US" b="0" i="0" dirty="0" err="1">
                <a:solidFill>
                  <a:srgbClr val="373D3F"/>
                </a:solidFill>
                <a:effectLst/>
              </a:rPr>
              <a:t>behaviour</a:t>
            </a:r>
            <a:r>
              <a:rPr lang="en-US" b="0" i="0" dirty="0">
                <a:solidFill>
                  <a:srgbClr val="373D3F"/>
                </a:solidFill>
                <a:effectLst/>
              </a:rPr>
              <a:t>.</a:t>
            </a:r>
          </a:p>
          <a:p>
            <a:r>
              <a:rPr lang="en-US" b="0" i="0" dirty="0">
                <a:solidFill>
                  <a:srgbClr val="373D3F"/>
                </a:solidFill>
                <a:effectLst/>
              </a:rPr>
              <a:t>Analyze different types of unethical </a:t>
            </a:r>
            <a:r>
              <a:rPr lang="en-US" b="0" i="0" dirty="0" err="1">
                <a:solidFill>
                  <a:srgbClr val="373D3F"/>
                </a:solidFill>
                <a:effectLst/>
              </a:rPr>
              <a:t>behaviour</a:t>
            </a:r>
            <a:r>
              <a:rPr lang="en-US" b="0" i="0" dirty="0">
                <a:solidFill>
                  <a:srgbClr val="373D3F"/>
                </a:solidFill>
                <a:effectLst/>
              </a:rPr>
              <a:t> in purchasing.</a:t>
            </a:r>
          </a:p>
          <a:p>
            <a:r>
              <a:rPr lang="en-US" b="0" i="0" dirty="0">
                <a:solidFill>
                  <a:srgbClr val="373D3F"/>
                </a:solidFill>
                <a:effectLst/>
              </a:rPr>
              <a:t>Evaluate how to promote ethical </a:t>
            </a:r>
            <a:r>
              <a:rPr lang="en-US" b="0" i="0" dirty="0" err="1">
                <a:solidFill>
                  <a:srgbClr val="373D3F"/>
                </a:solidFill>
                <a:effectLst/>
              </a:rPr>
              <a:t>behaviour</a:t>
            </a:r>
            <a:r>
              <a:rPr lang="en-US" b="0" i="0" dirty="0">
                <a:solidFill>
                  <a:srgbClr val="373D3F"/>
                </a:solidFill>
                <a:effectLst/>
              </a:rPr>
              <a:t> in the workforce.</a:t>
            </a:r>
          </a:p>
          <a:p>
            <a:r>
              <a:rPr lang="en-US" b="0" i="0" dirty="0">
                <a:solidFill>
                  <a:srgbClr val="373D3F"/>
                </a:solidFill>
                <a:effectLst/>
              </a:rPr>
              <a:t>Establish corporate social responsibility and sustainable procurement practices.</a:t>
            </a:r>
          </a:p>
          <a:p>
            <a:pPr marL="0" indent="0">
              <a:buNone/>
            </a:pPr>
            <a:endParaRPr lang="en-US" dirty="0">
              <a:cs typeface="Calibri"/>
            </a:endParaRPr>
          </a:p>
        </p:txBody>
      </p:sp>
      <p:sp>
        <p:nvSpPr>
          <p:cNvPr id="4" name="Footer Placeholder 3">
            <a:extLst>
              <a:ext uri="{FF2B5EF4-FFF2-40B4-BE49-F238E27FC236}">
                <a16:creationId xmlns:a16="http://schemas.microsoft.com/office/drawing/2014/main" id="{B481EEF2-7823-446A-9BC8-0B6FFD347009}"/>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5B101E12-C2AD-48BA-9FF8-592A02DE1E87}"/>
              </a:ext>
            </a:extLst>
          </p:cNvPr>
          <p:cNvSpPr>
            <a:spLocks noGrp="1"/>
          </p:cNvSpPr>
          <p:nvPr>
            <p:ph type="sldNum" sz="quarter" idx="12"/>
          </p:nvPr>
        </p:nvSpPr>
        <p:spPr/>
        <p:txBody>
          <a:bodyPr/>
          <a:lstStyle/>
          <a:p>
            <a:fld id="{48F63A3B-78C7-47BE-AE5E-E10140E04643}" type="slidenum">
              <a:rPr lang="en-US" smtClean="0"/>
              <a:t>3</a:t>
            </a:fld>
            <a:endParaRPr lang="en-US"/>
          </a:p>
        </p:txBody>
      </p:sp>
    </p:spTree>
    <p:extLst>
      <p:ext uri="{BB962C8B-B14F-4D97-AF65-F5344CB8AC3E}">
        <p14:creationId xmlns:p14="http://schemas.microsoft.com/office/powerpoint/2010/main" val="39961832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solidFill>
                  <a:schemeClr val="accent1">
                    <a:lumMod val="50000"/>
                  </a:schemeClr>
                </a:solidFill>
              </a:rPr>
              <a:t>Introduction</a:t>
            </a:r>
          </a:p>
        </p:txBody>
      </p:sp>
      <p:sp>
        <p:nvSpPr>
          <p:cNvPr id="3" name="Content Placeholder 2"/>
          <p:cNvSpPr>
            <a:spLocks noGrp="1"/>
          </p:cNvSpPr>
          <p:nvPr>
            <p:ph idx="1"/>
          </p:nvPr>
        </p:nvSpPr>
        <p:spPr/>
        <p:txBody>
          <a:bodyPr vert="horz" lIns="91440" tIns="45720" rIns="91440" bIns="45720" rtlCol="0" anchor="t">
            <a:normAutofit/>
          </a:bodyPr>
          <a:lstStyle/>
          <a:p>
            <a:pPr marL="0" indent="0">
              <a:buNone/>
            </a:pPr>
            <a:r>
              <a:rPr lang="en-US" b="0" i="0" dirty="0">
                <a:solidFill>
                  <a:srgbClr val="373D3F"/>
                </a:solidFill>
                <a:effectLst/>
              </a:rPr>
              <a:t>Ethical </a:t>
            </a:r>
            <a:r>
              <a:rPr lang="en-US" b="0" i="0" dirty="0" err="1">
                <a:solidFill>
                  <a:srgbClr val="373D3F"/>
                </a:solidFill>
                <a:effectLst/>
              </a:rPr>
              <a:t>behaviour</a:t>
            </a:r>
            <a:r>
              <a:rPr lang="en-US" b="0" i="0" dirty="0">
                <a:solidFill>
                  <a:srgbClr val="373D3F"/>
                </a:solidFill>
                <a:effectLst/>
              </a:rPr>
              <a:t> plays a significant role in procurement because procurement influences and controls significant financial resources by awarding purchase contracts. This may result in unscrupulous sellers trying to gain an unfair advantage with buyers by offering kickbacks or other financial incentives. </a:t>
            </a:r>
          </a:p>
          <a:p>
            <a:pPr marL="0" indent="0">
              <a:buNone/>
            </a:pPr>
            <a:r>
              <a:rPr lang="en-US" b="0" i="0" dirty="0">
                <a:solidFill>
                  <a:srgbClr val="373D3F"/>
                </a:solidFill>
                <a:effectLst/>
                <a:latin typeface="Encode Sans"/>
              </a:rPr>
              <a:t>One of the challenges surrounding ethics is that no international agreement exists about what constitutes ethical </a:t>
            </a:r>
            <a:r>
              <a:rPr lang="en-US" b="0" i="0" dirty="0" err="1">
                <a:solidFill>
                  <a:srgbClr val="373D3F"/>
                </a:solidFill>
                <a:effectLst/>
                <a:latin typeface="Encode Sans"/>
              </a:rPr>
              <a:t>behaviour</a:t>
            </a:r>
            <a:r>
              <a:rPr lang="en-US" b="0" i="0" dirty="0">
                <a:solidFill>
                  <a:srgbClr val="373D3F"/>
                </a:solidFill>
                <a:effectLst/>
                <a:latin typeface="Encode Sans"/>
              </a:rPr>
              <a:t> on a global scale. </a:t>
            </a:r>
            <a:endParaRPr lang="en-US" b="0" i="0" dirty="0">
              <a:solidFill>
                <a:srgbClr val="373D3F"/>
              </a:solidFill>
              <a:effectLst/>
            </a:endParaRPr>
          </a:p>
        </p:txBody>
      </p:sp>
      <p:sp>
        <p:nvSpPr>
          <p:cNvPr id="4" name="Footer Placeholder 3">
            <a:extLst>
              <a:ext uri="{FF2B5EF4-FFF2-40B4-BE49-F238E27FC236}">
                <a16:creationId xmlns:a16="http://schemas.microsoft.com/office/drawing/2014/main" id="{75A042E7-5F2D-4DB8-B4D1-5CC10BCEB256}"/>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B5889EDE-27D4-4731-B815-98511118EB94}"/>
              </a:ext>
            </a:extLst>
          </p:cNvPr>
          <p:cNvSpPr>
            <a:spLocks noGrp="1"/>
          </p:cNvSpPr>
          <p:nvPr>
            <p:ph type="sldNum" sz="quarter" idx="12"/>
          </p:nvPr>
        </p:nvSpPr>
        <p:spPr/>
        <p:txBody>
          <a:bodyPr/>
          <a:lstStyle/>
          <a:p>
            <a:fld id="{48F63A3B-78C7-47BE-AE5E-E10140E04643}" type="slidenum">
              <a:rPr lang="en-US" smtClean="0"/>
              <a:t>4</a:t>
            </a:fld>
            <a:endParaRPr lang="en-US"/>
          </a:p>
        </p:txBody>
      </p:sp>
    </p:spTree>
    <p:extLst>
      <p:ext uri="{BB962C8B-B14F-4D97-AF65-F5344CB8AC3E}">
        <p14:creationId xmlns:p14="http://schemas.microsoft.com/office/powerpoint/2010/main" val="224211904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084E5F-C1DB-4056-A290-B77F2853774B}"/>
              </a:ext>
            </a:extLst>
          </p:cNvPr>
          <p:cNvSpPr>
            <a:spLocks noGrp="1"/>
          </p:cNvSpPr>
          <p:nvPr>
            <p:ph type="title"/>
          </p:nvPr>
        </p:nvSpPr>
        <p:spPr>
          <a:xfrm>
            <a:off x="838200" y="365125"/>
            <a:ext cx="10515600" cy="1855561"/>
          </a:xfrm>
        </p:spPr>
        <p:txBody>
          <a:bodyPr/>
          <a:lstStyle/>
          <a:p>
            <a:pPr algn="ctr"/>
            <a:r>
              <a:rPr lang="en-US" dirty="0">
                <a:solidFill>
                  <a:schemeClr val="accent1">
                    <a:lumMod val="50000"/>
                  </a:schemeClr>
                </a:solidFill>
              </a:rPr>
              <a:t>Types of Unethical </a:t>
            </a:r>
            <a:r>
              <a:rPr lang="en-US" dirty="0" err="1">
                <a:solidFill>
                  <a:schemeClr val="accent1">
                    <a:lumMod val="50000"/>
                  </a:schemeClr>
                </a:solidFill>
              </a:rPr>
              <a:t>Behaviours</a:t>
            </a:r>
            <a:endParaRPr lang="en-US" dirty="0">
              <a:solidFill>
                <a:schemeClr val="accent1">
                  <a:lumMod val="50000"/>
                </a:schemeClr>
              </a:solidFill>
            </a:endParaRPr>
          </a:p>
          <a:p>
            <a:endParaRPr lang="en-US" dirty="0">
              <a:cs typeface="Calibri Light"/>
            </a:endParaRPr>
          </a:p>
        </p:txBody>
      </p:sp>
      <p:sp>
        <p:nvSpPr>
          <p:cNvPr id="4" name="Content Placeholder 3">
            <a:extLst>
              <a:ext uri="{FF2B5EF4-FFF2-40B4-BE49-F238E27FC236}">
                <a16:creationId xmlns:a16="http://schemas.microsoft.com/office/drawing/2014/main" id="{BBB85685-E37E-4B74-9E9C-2570664044CA}"/>
              </a:ext>
            </a:extLst>
          </p:cNvPr>
          <p:cNvSpPr>
            <a:spLocks noGrp="1"/>
          </p:cNvSpPr>
          <p:nvPr>
            <p:ph idx="1"/>
          </p:nvPr>
        </p:nvSpPr>
        <p:spPr>
          <a:xfrm>
            <a:off x="838200" y="2010682"/>
            <a:ext cx="10515600" cy="4351338"/>
          </a:xfrm>
        </p:spPr>
        <p:txBody>
          <a:bodyPr>
            <a:normAutofit/>
          </a:bodyPr>
          <a:lstStyle/>
          <a:p>
            <a:pPr marL="0" indent="0">
              <a:buNone/>
            </a:pPr>
            <a:r>
              <a:rPr lang="en-US" dirty="0"/>
              <a:t>Types of Unethical </a:t>
            </a:r>
            <a:r>
              <a:rPr lang="en-US" dirty="0" err="1"/>
              <a:t>Behaviour</a:t>
            </a:r>
            <a:r>
              <a:rPr lang="en-US" dirty="0"/>
              <a:t> in Purchasing:</a:t>
            </a:r>
          </a:p>
          <a:p>
            <a:pPr lvl="1"/>
            <a:r>
              <a:rPr lang="en-US" sz="2800" dirty="0"/>
              <a:t>Personal Buying</a:t>
            </a:r>
          </a:p>
          <a:p>
            <a:pPr lvl="1"/>
            <a:r>
              <a:rPr lang="en-US" sz="2800" dirty="0"/>
              <a:t>Accepting Supplier </a:t>
            </a:r>
            <a:r>
              <a:rPr lang="en-US" sz="2800" dirty="0" err="1"/>
              <a:t>Favours</a:t>
            </a:r>
            <a:endParaRPr lang="en-US" sz="2800" dirty="0"/>
          </a:p>
          <a:p>
            <a:pPr lvl="1"/>
            <a:r>
              <a:rPr lang="en-US" sz="2800" dirty="0"/>
              <a:t>Sharp Practices</a:t>
            </a:r>
          </a:p>
          <a:p>
            <a:pPr lvl="1"/>
            <a:r>
              <a:rPr lang="en-US" sz="2800" dirty="0"/>
              <a:t>Reciprocity</a:t>
            </a:r>
          </a:p>
          <a:p>
            <a:pPr marL="0" indent="0">
              <a:buNone/>
            </a:pPr>
            <a:endParaRPr lang="en-US" sz="2800" dirty="0"/>
          </a:p>
          <a:p>
            <a:pPr marL="0" indent="0">
              <a:buNone/>
            </a:pPr>
            <a:endParaRPr lang="en-US" sz="2800" dirty="0"/>
          </a:p>
          <a:p>
            <a:pPr marL="0" indent="0">
              <a:buNone/>
            </a:pPr>
            <a:endParaRPr lang="en-US" dirty="0"/>
          </a:p>
          <a:p>
            <a:pPr marL="0" indent="0">
              <a:buNone/>
            </a:pPr>
            <a:endParaRPr lang="en-US" dirty="0"/>
          </a:p>
          <a:p>
            <a:pPr marL="457200" lvl="1" indent="0">
              <a:buNone/>
            </a:pPr>
            <a:endParaRPr lang="en-CA" dirty="0"/>
          </a:p>
        </p:txBody>
      </p:sp>
      <p:sp>
        <p:nvSpPr>
          <p:cNvPr id="3" name="Footer Placeholder 2">
            <a:extLst>
              <a:ext uri="{FF2B5EF4-FFF2-40B4-BE49-F238E27FC236}">
                <a16:creationId xmlns:a16="http://schemas.microsoft.com/office/drawing/2014/main" id="{E46D7587-CE0E-4869-9E51-CBCD878527F1}"/>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AA84A2D9-5974-4F66-988C-508FB91DDD03}"/>
              </a:ext>
            </a:extLst>
          </p:cNvPr>
          <p:cNvSpPr>
            <a:spLocks noGrp="1"/>
          </p:cNvSpPr>
          <p:nvPr>
            <p:ph type="sldNum" sz="quarter" idx="12"/>
          </p:nvPr>
        </p:nvSpPr>
        <p:spPr/>
        <p:txBody>
          <a:bodyPr/>
          <a:lstStyle/>
          <a:p>
            <a:fld id="{48F63A3B-78C7-47BE-AE5E-E10140E04643}" type="slidenum">
              <a:rPr lang="en-US" smtClean="0"/>
              <a:t>5</a:t>
            </a:fld>
            <a:endParaRPr lang="en-US"/>
          </a:p>
        </p:txBody>
      </p:sp>
    </p:spTree>
    <p:extLst>
      <p:ext uri="{BB962C8B-B14F-4D97-AF65-F5344CB8AC3E}">
        <p14:creationId xmlns:p14="http://schemas.microsoft.com/office/powerpoint/2010/main" val="40945083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084E5F-C1DB-4056-A290-B77F2853774B}"/>
              </a:ext>
            </a:extLst>
          </p:cNvPr>
          <p:cNvSpPr>
            <a:spLocks noGrp="1"/>
          </p:cNvSpPr>
          <p:nvPr>
            <p:ph type="title"/>
          </p:nvPr>
        </p:nvSpPr>
        <p:spPr>
          <a:xfrm>
            <a:off x="838200" y="365125"/>
            <a:ext cx="10515600" cy="1648732"/>
          </a:xfrm>
        </p:spPr>
        <p:txBody>
          <a:bodyPr/>
          <a:lstStyle/>
          <a:p>
            <a:pPr algn="ctr"/>
            <a:r>
              <a:rPr lang="en-US" dirty="0">
                <a:solidFill>
                  <a:schemeClr val="accent1">
                    <a:lumMod val="50000"/>
                  </a:schemeClr>
                </a:solidFill>
              </a:rPr>
              <a:t>Supporting Ethical </a:t>
            </a:r>
            <a:r>
              <a:rPr lang="en-US" dirty="0" err="1">
                <a:solidFill>
                  <a:schemeClr val="accent1">
                    <a:lumMod val="50000"/>
                  </a:schemeClr>
                </a:solidFill>
              </a:rPr>
              <a:t>Behaviour</a:t>
            </a:r>
            <a:r>
              <a:rPr lang="en-US" dirty="0">
                <a:solidFill>
                  <a:schemeClr val="accent1">
                    <a:lumMod val="50000"/>
                  </a:schemeClr>
                </a:solidFill>
              </a:rPr>
              <a:t> or Practices</a:t>
            </a:r>
          </a:p>
          <a:p>
            <a:endParaRPr lang="en-US" dirty="0">
              <a:cs typeface="Calibri Light"/>
            </a:endParaRPr>
          </a:p>
        </p:txBody>
      </p:sp>
      <p:sp>
        <p:nvSpPr>
          <p:cNvPr id="4" name="Content Placeholder 3">
            <a:extLst>
              <a:ext uri="{FF2B5EF4-FFF2-40B4-BE49-F238E27FC236}">
                <a16:creationId xmlns:a16="http://schemas.microsoft.com/office/drawing/2014/main" id="{BBB85685-E37E-4B74-9E9C-2570664044CA}"/>
              </a:ext>
            </a:extLst>
          </p:cNvPr>
          <p:cNvSpPr>
            <a:spLocks noGrp="1"/>
          </p:cNvSpPr>
          <p:nvPr>
            <p:ph idx="1"/>
          </p:nvPr>
        </p:nvSpPr>
        <p:spPr/>
        <p:txBody>
          <a:bodyPr>
            <a:normAutofit/>
          </a:bodyPr>
          <a:lstStyle/>
          <a:p>
            <a:r>
              <a:rPr lang="en-US" sz="3200" dirty="0">
                <a:solidFill>
                  <a:srgbClr val="FF0000"/>
                </a:solidFill>
              </a:rPr>
              <a:t>Means of Supporting Ethical </a:t>
            </a:r>
            <a:r>
              <a:rPr lang="en-US" sz="3200" dirty="0" err="1">
                <a:solidFill>
                  <a:srgbClr val="FF0000"/>
                </a:solidFill>
              </a:rPr>
              <a:t>Behaviour</a:t>
            </a:r>
            <a:r>
              <a:rPr lang="en-US" sz="3200" dirty="0">
                <a:solidFill>
                  <a:srgbClr val="FF0000"/>
                </a:solidFill>
              </a:rPr>
              <a:t> in Purchasing</a:t>
            </a:r>
          </a:p>
          <a:p>
            <a:pPr lvl="1"/>
            <a:r>
              <a:rPr lang="en-US" sz="2800" dirty="0">
                <a:solidFill>
                  <a:srgbClr val="FF0000"/>
                </a:solidFill>
              </a:rPr>
              <a:t>Establish cultures that reinforces ethical </a:t>
            </a:r>
            <a:r>
              <a:rPr lang="en-US" sz="2800" dirty="0" err="1">
                <a:solidFill>
                  <a:srgbClr val="FF0000"/>
                </a:solidFill>
              </a:rPr>
              <a:t>behaviours</a:t>
            </a:r>
            <a:r>
              <a:rPr lang="en-US" sz="2800" dirty="0">
                <a:solidFill>
                  <a:srgbClr val="FF0000"/>
                </a:solidFill>
              </a:rPr>
              <a:t>.</a:t>
            </a:r>
          </a:p>
          <a:p>
            <a:pPr lvl="1"/>
            <a:r>
              <a:rPr lang="en-US" sz="2800" dirty="0">
                <a:solidFill>
                  <a:srgbClr val="FF0000"/>
                </a:solidFill>
              </a:rPr>
              <a:t>Management must lead by example.</a:t>
            </a:r>
          </a:p>
          <a:p>
            <a:pPr lvl="1"/>
            <a:r>
              <a:rPr lang="en-US" sz="2800" dirty="0">
                <a:solidFill>
                  <a:srgbClr val="FF0000"/>
                </a:solidFill>
              </a:rPr>
              <a:t>Take disciplinary action against employees who act unethical.</a:t>
            </a:r>
          </a:p>
          <a:p>
            <a:pPr lvl="1"/>
            <a:r>
              <a:rPr lang="en-US" sz="2800" dirty="0">
                <a:solidFill>
                  <a:srgbClr val="FF0000"/>
                </a:solidFill>
              </a:rPr>
              <a:t>Develop corporate and supplier codes of conduct.</a:t>
            </a:r>
          </a:p>
          <a:p>
            <a:pPr lvl="1"/>
            <a:r>
              <a:rPr lang="en-US" sz="2800" dirty="0">
                <a:solidFill>
                  <a:srgbClr val="FF0000"/>
                </a:solidFill>
              </a:rPr>
              <a:t>Have mandatory corporate compliance programs.</a:t>
            </a:r>
          </a:p>
          <a:p>
            <a:pPr lvl="1"/>
            <a:r>
              <a:rPr lang="en-US" sz="2800" dirty="0">
                <a:solidFill>
                  <a:srgbClr val="FF0000"/>
                </a:solidFill>
              </a:rPr>
              <a:t>Rotate procurement personnel.</a:t>
            </a:r>
          </a:p>
          <a:p>
            <a:pPr lvl="1"/>
            <a:r>
              <a:rPr lang="en-US" sz="2800" dirty="0">
                <a:solidFill>
                  <a:srgbClr val="FF0000"/>
                </a:solidFill>
              </a:rPr>
              <a:t>Designate a corporate ombudsman.</a:t>
            </a:r>
          </a:p>
          <a:p>
            <a:r>
              <a:rPr lang="en-US" sz="3200" dirty="0">
                <a:solidFill>
                  <a:srgbClr val="FF0000"/>
                </a:solidFill>
              </a:rPr>
              <a:t>Professional Principles and Standards of Ethical Conduct</a:t>
            </a:r>
            <a:endParaRPr lang="en-CA" sz="3200" dirty="0">
              <a:solidFill>
                <a:srgbClr val="FF0000"/>
              </a:solidFill>
            </a:endParaRPr>
          </a:p>
        </p:txBody>
      </p:sp>
      <p:sp>
        <p:nvSpPr>
          <p:cNvPr id="3" name="Footer Placeholder 2">
            <a:extLst>
              <a:ext uri="{FF2B5EF4-FFF2-40B4-BE49-F238E27FC236}">
                <a16:creationId xmlns:a16="http://schemas.microsoft.com/office/drawing/2014/main" id="{54CAC069-AC6A-4094-BCF2-211199C20ACB}"/>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AA4DF1A7-AC7B-4F60-8CFB-2D0FFE1160DF}"/>
              </a:ext>
            </a:extLst>
          </p:cNvPr>
          <p:cNvSpPr>
            <a:spLocks noGrp="1"/>
          </p:cNvSpPr>
          <p:nvPr>
            <p:ph type="sldNum" sz="quarter" idx="12"/>
          </p:nvPr>
        </p:nvSpPr>
        <p:spPr/>
        <p:txBody>
          <a:bodyPr/>
          <a:lstStyle/>
          <a:p>
            <a:fld id="{48F63A3B-78C7-47BE-AE5E-E10140E04643}" type="slidenum">
              <a:rPr lang="en-US" smtClean="0"/>
              <a:t>6</a:t>
            </a:fld>
            <a:endParaRPr lang="en-US"/>
          </a:p>
        </p:txBody>
      </p:sp>
    </p:spTree>
    <p:extLst>
      <p:ext uri="{BB962C8B-B14F-4D97-AF65-F5344CB8AC3E}">
        <p14:creationId xmlns:p14="http://schemas.microsoft.com/office/powerpoint/2010/main" val="105876643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084E5F-C1DB-4056-A290-B77F2853774B}"/>
              </a:ext>
            </a:extLst>
          </p:cNvPr>
          <p:cNvSpPr>
            <a:spLocks noGrp="1"/>
          </p:cNvSpPr>
          <p:nvPr>
            <p:ph type="title"/>
          </p:nvPr>
        </p:nvSpPr>
        <p:spPr>
          <a:xfrm>
            <a:off x="838200" y="365125"/>
            <a:ext cx="10515600" cy="1648732"/>
          </a:xfrm>
        </p:spPr>
        <p:txBody>
          <a:bodyPr/>
          <a:lstStyle/>
          <a:p>
            <a:pPr algn="ctr"/>
            <a:r>
              <a:rPr lang="en-US" dirty="0">
                <a:solidFill>
                  <a:schemeClr val="accent1">
                    <a:lumMod val="50000"/>
                  </a:schemeClr>
                </a:solidFill>
              </a:rPr>
              <a:t>Social Responsibility</a:t>
            </a:r>
          </a:p>
          <a:p>
            <a:endParaRPr lang="en-US" dirty="0">
              <a:cs typeface="Calibri Light"/>
            </a:endParaRPr>
          </a:p>
        </p:txBody>
      </p:sp>
      <p:sp>
        <p:nvSpPr>
          <p:cNvPr id="4" name="Content Placeholder 3">
            <a:extLst>
              <a:ext uri="{FF2B5EF4-FFF2-40B4-BE49-F238E27FC236}">
                <a16:creationId xmlns:a16="http://schemas.microsoft.com/office/drawing/2014/main" id="{BBB85685-E37E-4B74-9E9C-2570664044CA}"/>
              </a:ext>
            </a:extLst>
          </p:cNvPr>
          <p:cNvSpPr>
            <a:spLocks noGrp="1"/>
          </p:cNvSpPr>
          <p:nvPr>
            <p:ph idx="1"/>
          </p:nvPr>
        </p:nvSpPr>
        <p:spPr/>
        <p:txBody>
          <a:bodyPr>
            <a:normAutofit/>
          </a:bodyPr>
          <a:lstStyle/>
          <a:p>
            <a:pPr marL="0" indent="0">
              <a:buNone/>
            </a:pPr>
            <a:r>
              <a:rPr lang="en-US" b="0" i="0" dirty="0">
                <a:solidFill>
                  <a:srgbClr val="373D3F"/>
                </a:solidFill>
                <a:effectLst/>
                <a:latin typeface="Encode Sans"/>
              </a:rPr>
              <a:t>Social responsibility and business ethics are usually regarded as the same concepts. However, social responsibility is one aspect of business ethics. The social responsibility awareness began with the increased public consciousness about the role of businesses and their ethical practices in society.</a:t>
            </a:r>
          </a:p>
          <a:p>
            <a:pPr marL="0" indent="0">
              <a:buNone/>
            </a:pPr>
            <a:endParaRPr lang="en-US" dirty="0">
              <a:solidFill>
                <a:srgbClr val="373D3F"/>
              </a:solidFill>
              <a:latin typeface="Encode Sans"/>
            </a:endParaRPr>
          </a:p>
          <a:p>
            <a:pPr marL="0" indent="0">
              <a:buNone/>
            </a:pPr>
            <a:endParaRPr lang="en-US" dirty="0">
              <a:solidFill>
                <a:srgbClr val="373D3F"/>
              </a:solidFill>
              <a:latin typeface="Encode Sans"/>
            </a:endParaRPr>
          </a:p>
          <a:p>
            <a:pPr marL="0" indent="0">
              <a:buNone/>
            </a:pPr>
            <a:endParaRPr lang="en-US" dirty="0">
              <a:solidFill>
                <a:srgbClr val="373D3F"/>
              </a:solidFill>
              <a:latin typeface="Encode Sans"/>
            </a:endParaRPr>
          </a:p>
          <a:p>
            <a:pPr marL="0" indent="0" algn="r">
              <a:buNone/>
            </a:pPr>
            <a:r>
              <a:rPr lang="en-US" dirty="0">
                <a:solidFill>
                  <a:srgbClr val="373D3F"/>
                </a:solidFill>
                <a:latin typeface="Encode Sans"/>
              </a:rPr>
              <a:t>McWilliams (2015)</a:t>
            </a:r>
            <a:endParaRPr lang="en-CA" dirty="0"/>
          </a:p>
        </p:txBody>
      </p:sp>
      <p:sp>
        <p:nvSpPr>
          <p:cNvPr id="3" name="Footer Placeholder 2">
            <a:extLst>
              <a:ext uri="{FF2B5EF4-FFF2-40B4-BE49-F238E27FC236}">
                <a16:creationId xmlns:a16="http://schemas.microsoft.com/office/drawing/2014/main" id="{7C54A31E-B36A-462B-BCF8-94891380A63A}"/>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D321CD19-9503-4674-BBD3-B2B599AAA821}"/>
              </a:ext>
            </a:extLst>
          </p:cNvPr>
          <p:cNvSpPr>
            <a:spLocks noGrp="1"/>
          </p:cNvSpPr>
          <p:nvPr>
            <p:ph type="sldNum" sz="quarter" idx="12"/>
          </p:nvPr>
        </p:nvSpPr>
        <p:spPr/>
        <p:txBody>
          <a:bodyPr/>
          <a:lstStyle/>
          <a:p>
            <a:fld id="{48F63A3B-78C7-47BE-AE5E-E10140E04643}" type="slidenum">
              <a:rPr lang="en-US" smtClean="0"/>
              <a:t>7</a:t>
            </a:fld>
            <a:endParaRPr lang="en-US"/>
          </a:p>
        </p:txBody>
      </p:sp>
    </p:spTree>
    <p:extLst>
      <p:ext uri="{BB962C8B-B14F-4D97-AF65-F5344CB8AC3E}">
        <p14:creationId xmlns:p14="http://schemas.microsoft.com/office/powerpoint/2010/main" val="266488214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084E5F-C1DB-4056-A290-B77F2853774B}"/>
              </a:ext>
            </a:extLst>
          </p:cNvPr>
          <p:cNvSpPr>
            <a:spLocks noGrp="1"/>
          </p:cNvSpPr>
          <p:nvPr>
            <p:ph type="title"/>
          </p:nvPr>
        </p:nvSpPr>
        <p:spPr>
          <a:xfrm>
            <a:off x="838200" y="365125"/>
            <a:ext cx="10515600" cy="1648732"/>
          </a:xfrm>
        </p:spPr>
        <p:txBody>
          <a:bodyPr/>
          <a:lstStyle/>
          <a:p>
            <a:pPr algn="ctr"/>
            <a:r>
              <a:rPr lang="en-US" dirty="0">
                <a:solidFill>
                  <a:schemeClr val="accent1">
                    <a:lumMod val="50000"/>
                  </a:schemeClr>
                </a:solidFill>
              </a:rPr>
              <a:t>Sustainable Procurement</a:t>
            </a:r>
          </a:p>
          <a:p>
            <a:endParaRPr lang="en-US" dirty="0">
              <a:cs typeface="Calibri Light"/>
            </a:endParaRPr>
          </a:p>
        </p:txBody>
      </p:sp>
      <p:sp>
        <p:nvSpPr>
          <p:cNvPr id="4" name="Content Placeholder 3">
            <a:extLst>
              <a:ext uri="{FF2B5EF4-FFF2-40B4-BE49-F238E27FC236}">
                <a16:creationId xmlns:a16="http://schemas.microsoft.com/office/drawing/2014/main" id="{BBB85685-E37E-4B74-9E9C-2570664044CA}"/>
              </a:ext>
            </a:extLst>
          </p:cNvPr>
          <p:cNvSpPr>
            <a:spLocks noGrp="1"/>
          </p:cNvSpPr>
          <p:nvPr>
            <p:ph idx="1"/>
          </p:nvPr>
        </p:nvSpPr>
        <p:spPr/>
        <p:txBody>
          <a:bodyPr>
            <a:normAutofit/>
          </a:bodyPr>
          <a:lstStyle/>
          <a:p>
            <a:pPr marL="0" indent="0">
              <a:buNone/>
            </a:pPr>
            <a:r>
              <a:rPr lang="en-US" b="0" i="0" dirty="0">
                <a:solidFill>
                  <a:srgbClr val="373D3F"/>
                </a:solidFill>
                <a:effectLst/>
                <a:latin typeface="Encode Sans"/>
              </a:rPr>
              <a:t>The ultimate goal of public procurement is serving the public’s needs, so it’s good news that governments have been leaders in the field of sustainable procurement, which emphasizes goods and services that minimize environmental impacts while also taking into account social considerations, such as eradicating poverty, reducing hazardous wastes, and protecting human rights </a:t>
            </a:r>
          </a:p>
          <a:p>
            <a:pPr marL="0" indent="0" algn="r">
              <a:buNone/>
            </a:pPr>
            <a:endParaRPr lang="en-US" b="0" i="0" dirty="0">
              <a:solidFill>
                <a:srgbClr val="373D3F"/>
              </a:solidFill>
              <a:effectLst/>
              <a:latin typeface="Encode Sans"/>
            </a:endParaRPr>
          </a:p>
          <a:p>
            <a:pPr marL="0" indent="0" algn="r">
              <a:buNone/>
            </a:pPr>
            <a:endParaRPr lang="en-US" dirty="0">
              <a:solidFill>
                <a:srgbClr val="373D3F"/>
              </a:solidFill>
              <a:latin typeface="Encode Sans"/>
            </a:endParaRPr>
          </a:p>
          <a:p>
            <a:pPr marL="0" indent="0" algn="r">
              <a:buNone/>
            </a:pPr>
            <a:r>
              <a:rPr lang="en-US" b="0" i="0" dirty="0" err="1">
                <a:solidFill>
                  <a:srgbClr val="373D3F"/>
                </a:solidFill>
                <a:effectLst/>
                <a:latin typeface="Encode Sans"/>
              </a:rPr>
              <a:t>Kjöllerström</a:t>
            </a:r>
            <a:r>
              <a:rPr lang="en-US" b="0" i="0" dirty="0">
                <a:solidFill>
                  <a:srgbClr val="373D3F"/>
                </a:solidFill>
                <a:effectLst/>
                <a:latin typeface="Encode Sans"/>
              </a:rPr>
              <a:t> (2008)</a:t>
            </a:r>
            <a:endParaRPr lang="en-US" sz="2800" dirty="0"/>
          </a:p>
        </p:txBody>
      </p:sp>
      <p:sp>
        <p:nvSpPr>
          <p:cNvPr id="3" name="Footer Placeholder 2">
            <a:extLst>
              <a:ext uri="{FF2B5EF4-FFF2-40B4-BE49-F238E27FC236}">
                <a16:creationId xmlns:a16="http://schemas.microsoft.com/office/drawing/2014/main" id="{31D3F08A-FEC2-4826-B165-C2FFC3CEEAB4}"/>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E0BA936C-14B8-499D-A5EC-2AD269CB4096}"/>
              </a:ext>
            </a:extLst>
          </p:cNvPr>
          <p:cNvSpPr>
            <a:spLocks noGrp="1"/>
          </p:cNvSpPr>
          <p:nvPr>
            <p:ph type="sldNum" sz="quarter" idx="12"/>
          </p:nvPr>
        </p:nvSpPr>
        <p:spPr/>
        <p:txBody>
          <a:bodyPr/>
          <a:lstStyle/>
          <a:p>
            <a:fld id="{48F63A3B-78C7-47BE-AE5E-E10140E04643}" type="slidenum">
              <a:rPr lang="en-US" smtClean="0"/>
              <a:t>8</a:t>
            </a:fld>
            <a:endParaRPr lang="en-US"/>
          </a:p>
        </p:txBody>
      </p:sp>
    </p:spTree>
    <p:extLst>
      <p:ext uri="{BB962C8B-B14F-4D97-AF65-F5344CB8AC3E}">
        <p14:creationId xmlns:p14="http://schemas.microsoft.com/office/powerpoint/2010/main" val="143420918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CA3B1EF-F638-45E6-B5DB-F6B1D556482C}"/>
              </a:ext>
            </a:extLst>
          </p:cNvPr>
          <p:cNvSpPr>
            <a:spLocks noGrp="1"/>
          </p:cNvSpPr>
          <p:nvPr>
            <p:ph type="title"/>
          </p:nvPr>
        </p:nvSpPr>
        <p:spPr/>
        <p:txBody>
          <a:bodyPr/>
          <a:lstStyle/>
          <a:p>
            <a:pPr algn="ctr"/>
            <a:r>
              <a:rPr lang="en-US" dirty="0">
                <a:solidFill>
                  <a:schemeClr val="accent1">
                    <a:lumMod val="50000"/>
                  </a:schemeClr>
                </a:solidFill>
              </a:rPr>
              <a:t>Key Takeaways</a:t>
            </a:r>
            <a:endParaRPr lang="en-CA" dirty="0">
              <a:solidFill>
                <a:schemeClr val="accent1">
                  <a:lumMod val="50000"/>
                </a:schemeClr>
              </a:solidFill>
            </a:endParaRPr>
          </a:p>
        </p:txBody>
      </p:sp>
      <p:sp>
        <p:nvSpPr>
          <p:cNvPr id="3" name="Content Placeholder 2">
            <a:extLst>
              <a:ext uri="{FF2B5EF4-FFF2-40B4-BE49-F238E27FC236}">
                <a16:creationId xmlns:a16="http://schemas.microsoft.com/office/drawing/2014/main" id="{9A3CFE8A-5DB4-4E56-9707-D874123D00AA}"/>
              </a:ext>
            </a:extLst>
          </p:cNvPr>
          <p:cNvSpPr>
            <a:spLocks noGrp="1"/>
          </p:cNvSpPr>
          <p:nvPr>
            <p:ph idx="1"/>
          </p:nvPr>
        </p:nvSpPr>
        <p:spPr/>
        <p:txBody>
          <a:bodyPr>
            <a:normAutofit lnSpcReduction="10000"/>
          </a:bodyPr>
          <a:lstStyle/>
          <a:p>
            <a:r>
              <a:rPr lang="en-US" dirty="0"/>
              <a:t>Ethical </a:t>
            </a:r>
            <a:r>
              <a:rPr lang="en-US" dirty="0" err="1"/>
              <a:t>behaviour</a:t>
            </a:r>
            <a:r>
              <a:rPr lang="en-US" dirty="0"/>
              <a:t> is important in all aspects of procurement</a:t>
            </a:r>
          </a:p>
          <a:p>
            <a:r>
              <a:rPr lang="en-US" dirty="0"/>
              <a:t>It is important to achieve fairness and equity between buyers and sellers</a:t>
            </a:r>
          </a:p>
          <a:p>
            <a:r>
              <a:rPr lang="en-US" dirty="0"/>
              <a:t>Negative publicity hurts businesses</a:t>
            </a:r>
          </a:p>
          <a:p>
            <a:r>
              <a:rPr lang="en-US" dirty="0"/>
              <a:t>Procurement professionals must understand codes of ethics pertaining to their businesses and that information is communicated to supplier networks</a:t>
            </a:r>
          </a:p>
          <a:p>
            <a:r>
              <a:rPr lang="en-US" b="0" i="0" dirty="0">
                <a:solidFill>
                  <a:srgbClr val="373D3F"/>
                </a:solidFill>
                <a:effectLst/>
              </a:rPr>
              <a:t>Sustainable procurement must also be practiced to minimize environmental impacts while also taking social considerations into account.</a:t>
            </a:r>
            <a:endParaRPr lang="en-US" dirty="0"/>
          </a:p>
        </p:txBody>
      </p:sp>
      <p:sp>
        <p:nvSpPr>
          <p:cNvPr id="4" name="Footer Placeholder 3">
            <a:extLst>
              <a:ext uri="{FF2B5EF4-FFF2-40B4-BE49-F238E27FC236}">
                <a16:creationId xmlns:a16="http://schemas.microsoft.com/office/drawing/2014/main" id="{AA0D8E71-E492-4F4A-94C7-5E683F933093}"/>
              </a:ext>
            </a:extLst>
          </p:cNvPr>
          <p:cNvSpPr>
            <a:spLocks noGrp="1"/>
          </p:cNvSpPr>
          <p:nvPr>
            <p:ph type="ftr" sz="quarter" idx="11"/>
          </p:nvPr>
        </p:nvSpPr>
        <p:spPr/>
        <p:txBody>
          <a:bodyPr/>
          <a:lstStyle/>
          <a:p>
            <a:r>
              <a:rPr lang="en-US"/>
              <a:t>Procurement in A Supply Chain World Licensed CC-BY-NC-SA</a:t>
            </a:r>
          </a:p>
        </p:txBody>
      </p:sp>
      <p:sp>
        <p:nvSpPr>
          <p:cNvPr id="5" name="Slide Number Placeholder 4">
            <a:extLst>
              <a:ext uri="{FF2B5EF4-FFF2-40B4-BE49-F238E27FC236}">
                <a16:creationId xmlns:a16="http://schemas.microsoft.com/office/drawing/2014/main" id="{45D01C8B-BEDB-45BB-9E16-12EA69C3B024}"/>
              </a:ext>
            </a:extLst>
          </p:cNvPr>
          <p:cNvSpPr>
            <a:spLocks noGrp="1"/>
          </p:cNvSpPr>
          <p:nvPr>
            <p:ph type="sldNum" sz="quarter" idx="12"/>
          </p:nvPr>
        </p:nvSpPr>
        <p:spPr/>
        <p:txBody>
          <a:bodyPr/>
          <a:lstStyle/>
          <a:p>
            <a:fld id="{48F63A3B-78C7-47BE-AE5E-E10140E04643}" type="slidenum">
              <a:rPr lang="en-US" smtClean="0"/>
              <a:t>9</a:t>
            </a:fld>
            <a:endParaRPr lang="en-US"/>
          </a:p>
        </p:txBody>
      </p:sp>
    </p:spTree>
    <p:extLst>
      <p:ext uri="{BB962C8B-B14F-4D97-AF65-F5344CB8AC3E}">
        <p14:creationId xmlns:p14="http://schemas.microsoft.com/office/powerpoint/2010/main" val="3301608980"/>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DADAD805D1FF18468C77D391FCED6724" ma:contentTypeVersion="13" ma:contentTypeDescription="Create a new document." ma:contentTypeScope="" ma:versionID="bf644409b75f20916b688ba5d6aca30f">
  <xsd:schema xmlns:xsd="http://www.w3.org/2001/XMLSchema" xmlns:xs="http://www.w3.org/2001/XMLSchema" xmlns:p="http://schemas.microsoft.com/office/2006/metadata/properties" xmlns:ns2="e53f2997-4117-4622-b9dd-7013d537ea7d" xmlns:ns3="12d4385b-a623-4456-92d7-bfee08e00e5b" targetNamespace="http://schemas.microsoft.com/office/2006/metadata/properties" ma:root="true" ma:fieldsID="e3494208c612f587e18ef3b69da60877" ns2:_="" ns3:_="">
    <xsd:import namespace="e53f2997-4117-4622-b9dd-7013d537ea7d"/>
    <xsd:import namespace="12d4385b-a623-4456-92d7-bfee08e00e5b"/>
    <xsd:element name="properties">
      <xsd:complexType>
        <xsd:sequence>
          <xsd:element name="documentManagement">
            <xsd:complexType>
              <xsd:all>
                <xsd:element ref="ns2:MediaServiceMetadata" minOccurs="0"/>
                <xsd:element ref="ns2:MediaServiceFastMetadata" minOccurs="0"/>
                <xsd:element ref="ns2:MediaServiceAutoKeyPoints" minOccurs="0"/>
                <xsd:element ref="ns2:MediaServiceKeyPoints" minOccurs="0"/>
                <xsd:element ref="ns3:SharedWithUsers" minOccurs="0"/>
                <xsd:element ref="ns3:SharedWithDetails" minOccurs="0"/>
                <xsd:element ref="ns2:MediaServiceDateTaken" minOccurs="0"/>
                <xsd:element ref="ns2:MediaLengthInSeconds" minOccurs="0"/>
                <xsd:element ref="ns2:MediaServiceAutoTags" minOccurs="0"/>
                <xsd:element ref="ns2:MediaServiceLocation" minOccurs="0"/>
                <xsd:element ref="ns2:MediaServiceOCR" minOccurs="0"/>
                <xsd:element ref="ns2:MediaServiceGenerationTime" minOccurs="0"/>
                <xsd:element ref="ns2: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e53f2997-4117-4622-b9dd-7013d537ea7d"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DateTaken" ma:index="14" nillable="true" ma:displayName="MediaServiceDateTaken" ma:hidden="true" ma:internalName="MediaServiceDateTaken" ma:readOnly="true">
      <xsd:simpleType>
        <xsd:restriction base="dms:Text"/>
      </xsd:simpleType>
    </xsd:element>
    <xsd:element name="MediaLengthInSeconds" ma:index="15" nillable="true" ma:displayName="Length (seconds)" ma:internalName="MediaLengthInSeconds" ma:readOnly="true">
      <xsd:simpleType>
        <xsd:restriction base="dms:Unknown"/>
      </xsd:simpleType>
    </xsd:element>
    <xsd:element name="MediaServiceAutoTags" ma:index="16" nillable="true" ma:displayName="Tags" ma:internalName="MediaServiceAutoTags"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element name="MediaServiceOCR" ma:index="18" nillable="true" ma:displayName="Extracted Text" ma:internalName="MediaServiceOCR" ma:readOnly="true">
      <xsd:simpleType>
        <xsd:restriction base="dms:Note">
          <xsd:maxLength value="255"/>
        </xsd:restriction>
      </xsd:simpleType>
    </xsd:element>
    <xsd:element name="MediaServiceGenerationTime" ma:index="19" nillable="true" ma:displayName="MediaServiceGenerationTime" ma:hidden="true" ma:internalName="MediaServiceGenerationTime" ma:readOnly="true">
      <xsd:simpleType>
        <xsd:restriction base="dms:Text"/>
      </xsd:simpleType>
    </xsd:element>
    <xsd:element name="MediaServiceEventHashCode" ma:index="20" nillable="true" ma:displayName="MediaServiceEventHashCode" ma:hidden="true" ma:internalName="MediaServiceEventHashCode"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12d4385b-a623-4456-92d7-bfee08e00e5b" elementFormDefault="qualified">
    <xsd:import namespace="http://schemas.microsoft.com/office/2006/documentManagement/types"/>
    <xsd:import namespace="http://schemas.microsoft.com/office/infopath/2007/PartnerControls"/>
    <xsd:element name="SharedWithUsers" ma:index="12"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4F4A47C5-A7FC-4A12-BCC1-ACDB520B5AA3}">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e53f2997-4117-4622-b9dd-7013d537ea7d"/>
    <ds:schemaRef ds:uri="12d4385b-a623-4456-92d7-bfee08e00e5b"/>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3FC4662B-4ED9-422E-8103-E949B3F2023A}">
  <ds:schemaRefs>
    <ds:schemaRef ds:uri="12d4385b-a623-4456-92d7-bfee08e00e5b"/>
    <ds:schemaRef ds:uri="http://schemas.microsoft.com/office/2006/documentManagement/types"/>
    <ds:schemaRef ds:uri="http://schemas.openxmlformats.org/package/2006/metadata/core-properties"/>
    <ds:schemaRef ds:uri="http://purl.org/dc/dcmitype/"/>
    <ds:schemaRef ds:uri="http://purl.org/dc/elements/1.1/"/>
    <ds:schemaRef ds:uri="http://schemas.microsoft.com/office/2006/metadata/properties"/>
    <ds:schemaRef ds:uri="http://schemas.microsoft.com/office/infopath/2007/PartnerControls"/>
    <ds:schemaRef ds:uri="e53f2997-4117-4622-b9dd-7013d537ea7d"/>
    <ds:schemaRef ds:uri="http://www.w3.org/XML/1998/namespace"/>
    <ds:schemaRef ds:uri="http://purl.org/dc/terms/"/>
  </ds:schemaRefs>
</ds:datastoreItem>
</file>

<file path=customXml/itemProps3.xml><?xml version="1.0" encoding="utf-8"?>
<ds:datastoreItem xmlns:ds="http://schemas.openxmlformats.org/officeDocument/2006/customXml" ds:itemID="{3F7F76B4-A9B1-49F6-BF3F-BC1E84EA927E}">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Chapter  – Procurement in a Supply Chain World (2)</Template>
  <TotalTime>246</TotalTime>
  <Words>623</Words>
  <Application>Microsoft Office PowerPoint</Application>
  <PresentationFormat>Widescreen</PresentationFormat>
  <Paragraphs>79</Paragraphs>
  <Slides>10</Slides>
  <Notes>2</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10</vt:i4>
      </vt:variant>
    </vt:vector>
  </HeadingPairs>
  <TitlesOfParts>
    <vt:vector size="15" baseType="lpstr">
      <vt:lpstr>Arial</vt:lpstr>
      <vt:lpstr>Calibri</vt:lpstr>
      <vt:lpstr>Calibri Light</vt:lpstr>
      <vt:lpstr>Encode Sans</vt:lpstr>
      <vt:lpstr>Office Theme</vt:lpstr>
      <vt:lpstr>Procurement in a Supply Chain World Chapter 8: Ethics, Social Responsibility and Sustainability</vt:lpstr>
      <vt:lpstr>Accessibility Statement</vt:lpstr>
      <vt:lpstr>Learning Objectives</vt:lpstr>
      <vt:lpstr>Introduction</vt:lpstr>
      <vt:lpstr>Types of Unethical Behaviours </vt:lpstr>
      <vt:lpstr>Supporting Ethical Behaviour or Practices </vt:lpstr>
      <vt:lpstr>Social Responsibility </vt:lpstr>
      <vt:lpstr>Sustainable Procurement </vt:lpstr>
      <vt:lpstr>Key Takeaways</vt:lpstr>
      <vt:lpstr>References</vt:lpstr>
    </vt:vector>
  </TitlesOfParts>
  <Company>Georgian 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 Procurement in a Supply Chain World</dc:title>
  <dc:creator>Marie Rutherford</dc:creator>
  <cp:lastModifiedBy>Kimberlee Carter</cp:lastModifiedBy>
  <cp:revision>149</cp:revision>
  <dcterms:created xsi:type="dcterms:W3CDTF">2021-12-14T19:36:12Z</dcterms:created>
  <dcterms:modified xsi:type="dcterms:W3CDTF">2022-02-01T21:41:15Z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0x010100DADAD805D1FF18468C77D391FCED6724</vt:lpwstr>
  </property>
</Properties>
</file>

<file path=docProps/thumbnail.jpeg>
</file>