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9"/>
  </p:notesMasterIdLst>
  <p:sldIdLst>
    <p:sldId id="278" r:id="rId5"/>
    <p:sldId id="259" r:id="rId6"/>
    <p:sldId id="258" r:id="rId7"/>
    <p:sldId id="260" r:id="rId8"/>
    <p:sldId id="283" r:id="rId9"/>
    <p:sldId id="284" r:id="rId10"/>
    <p:sldId id="285" r:id="rId11"/>
    <p:sldId id="289" r:id="rId12"/>
    <p:sldId id="290" r:id="rId13"/>
    <p:sldId id="286" r:id="rId14"/>
    <p:sldId id="287" r:id="rId15"/>
    <p:sldId id="288" r:id="rId16"/>
    <p:sldId id="281" r:id="rId17"/>
    <p:sldId id="28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43AB7A-A5DD-42A6-8F3B-ACCF0E81A23D}" v="1" dt="2022-02-01T21:40:35.5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0982" autoAdjust="0"/>
  </p:normalViewPr>
  <p:slideViewPr>
    <p:cSldViewPr snapToGrid="0">
      <p:cViewPr varScale="1">
        <p:scale>
          <a:sx n="88" d="100"/>
          <a:sy n="88" d="100"/>
        </p:scale>
        <p:origin x="792"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mberlee Carter" userId="6b732f29-134a-4232-a505-69b63300911b" providerId="ADAL" clId="{E6BB241D-D549-4F2E-9147-98872C5727F6}"/>
    <pc:docChg chg="undo redo custSel addSld delSld modSld">
      <pc:chgData name="Kimberlee Carter" userId="6b732f29-134a-4232-a505-69b63300911b" providerId="ADAL" clId="{E6BB241D-D549-4F2E-9147-98872C5727F6}" dt="2022-01-08T21:49:22.912" v="2241" actId="20577"/>
      <pc:docMkLst>
        <pc:docMk/>
      </pc:docMkLst>
      <pc:sldChg chg="modSp mod">
        <pc:chgData name="Kimberlee Carter" userId="6b732f29-134a-4232-a505-69b63300911b" providerId="ADAL" clId="{E6BB241D-D549-4F2E-9147-98872C5727F6}" dt="2022-01-08T21:23:36.682" v="25" actId="255"/>
        <pc:sldMkLst>
          <pc:docMk/>
          <pc:sldMk cId="3996183297" sldId="258"/>
        </pc:sldMkLst>
        <pc:spChg chg="mod">
          <ac:chgData name="Kimberlee Carter" userId="6b732f29-134a-4232-a505-69b63300911b" providerId="ADAL" clId="{E6BB241D-D549-4F2E-9147-98872C5727F6}" dt="2022-01-08T21:23:36.682" v="25" actId="255"/>
          <ac:spMkLst>
            <pc:docMk/>
            <pc:sldMk cId="3996183297" sldId="258"/>
            <ac:spMk id="3" creationId="{00000000-0000-0000-0000-000000000000}"/>
          </ac:spMkLst>
        </pc:spChg>
      </pc:sldChg>
      <pc:sldChg chg="modSp mod">
        <pc:chgData name="Kimberlee Carter" userId="6b732f29-134a-4232-a505-69b63300911b" providerId="ADAL" clId="{E6BB241D-D549-4F2E-9147-98872C5727F6}" dt="2022-01-08T21:24:38.530" v="72"/>
        <pc:sldMkLst>
          <pc:docMk/>
          <pc:sldMk cId="2242119042" sldId="260"/>
        </pc:sldMkLst>
        <pc:spChg chg="mod">
          <ac:chgData name="Kimberlee Carter" userId="6b732f29-134a-4232-a505-69b63300911b" providerId="ADAL" clId="{E6BB241D-D549-4F2E-9147-98872C5727F6}" dt="2022-01-08T21:24:14.622" v="71" actId="20577"/>
          <ac:spMkLst>
            <pc:docMk/>
            <pc:sldMk cId="2242119042" sldId="260"/>
            <ac:spMk id="2" creationId="{00000000-0000-0000-0000-000000000000}"/>
          </ac:spMkLst>
        </pc:spChg>
        <pc:spChg chg="mod">
          <ac:chgData name="Kimberlee Carter" userId="6b732f29-134a-4232-a505-69b63300911b" providerId="ADAL" clId="{E6BB241D-D549-4F2E-9147-98872C5727F6}" dt="2022-01-08T21:24:38.530" v="72"/>
          <ac:spMkLst>
            <pc:docMk/>
            <pc:sldMk cId="2242119042" sldId="260"/>
            <ac:spMk id="3" creationId="{00000000-0000-0000-0000-000000000000}"/>
          </ac:spMkLst>
        </pc:spChg>
      </pc:sldChg>
      <pc:sldChg chg="del">
        <pc:chgData name="Kimberlee Carter" userId="6b732f29-134a-4232-a505-69b63300911b" providerId="ADAL" clId="{E6BB241D-D549-4F2E-9147-98872C5727F6}" dt="2022-01-08T21:25:11.632" v="73" actId="47"/>
        <pc:sldMkLst>
          <pc:docMk/>
          <pc:sldMk cId="831507584" sldId="262"/>
        </pc:sldMkLst>
      </pc:sldChg>
      <pc:sldChg chg="modSp mod">
        <pc:chgData name="Kimberlee Carter" userId="6b732f29-134a-4232-a505-69b63300911b" providerId="ADAL" clId="{E6BB241D-D549-4F2E-9147-98872C5727F6}" dt="2022-01-08T21:49:22.912" v="2241" actId="20577"/>
        <pc:sldMkLst>
          <pc:docMk/>
          <pc:sldMk cId="4080153041" sldId="278"/>
        </pc:sldMkLst>
        <pc:spChg chg="mod">
          <ac:chgData name="Kimberlee Carter" userId="6b732f29-134a-4232-a505-69b63300911b" providerId="ADAL" clId="{E6BB241D-D549-4F2E-9147-98872C5727F6}" dt="2022-01-08T21:49:22.912" v="2241" actId="20577"/>
          <ac:spMkLst>
            <pc:docMk/>
            <pc:sldMk cId="4080153041" sldId="278"/>
            <ac:spMk id="2" creationId="{4FA5611E-D79F-492F-8C17-AF92E0D2C77F}"/>
          </ac:spMkLst>
        </pc:spChg>
      </pc:sldChg>
      <pc:sldChg chg="modSp mod">
        <pc:chgData name="Kimberlee Carter" userId="6b732f29-134a-4232-a505-69b63300911b" providerId="ADAL" clId="{E6BB241D-D549-4F2E-9147-98872C5727F6}" dt="2022-01-08T21:46:41.905" v="2226" actId="33524"/>
        <pc:sldMkLst>
          <pc:docMk/>
          <pc:sldMk cId="3301608980" sldId="281"/>
        </pc:sldMkLst>
        <pc:spChg chg="mod">
          <ac:chgData name="Kimberlee Carter" userId="6b732f29-134a-4232-a505-69b63300911b" providerId="ADAL" clId="{E6BB241D-D549-4F2E-9147-98872C5727F6}" dt="2022-01-08T21:46:41.905" v="2226" actId="33524"/>
          <ac:spMkLst>
            <pc:docMk/>
            <pc:sldMk cId="3301608980" sldId="281"/>
            <ac:spMk id="3" creationId="{9A3CFE8A-5DB4-4E56-9707-D874123D00AA}"/>
          </ac:spMkLst>
        </pc:spChg>
      </pc:sldChg>
      <pc:sldChg chg="modSp mod">
        <pc:chgData name="Kimberlee Carter" userId="6b732f29-134a-4232-a505-69b63300911b" providerId="ADAL" clId="{E6BB241D-D549-4F2E-9147-98872C5727F6}" dt="2022-01-08T21:48:12.151" v="2239" actId="6549"/>
        <pc:sldMkLst>
          <pc:docMk/>
          <pc:sldMk cId="3009433993" sldId="282"/>
        </pc:sldMkLst>
        <pc:spChg chg="mod">
          <ac:chgData name="Kimberlee Carter" userId="6b732f29-134a-4232-a505-69b63300911b" providerId="ADAL" clId="{E6BB241D-D549-4F2E-9147-98872C5727F6}" dt="2022-01-08T21:48:12.151" v="2239" actId="6549"/>
          <ac:spMkLst>
            <pc:docMk/>
            <pc:sldMk cId="3009433993" sldId="282"/>
            <ac:spMk id="3" creationId="{6CA907D3-BDFD-4608-B0E9-D553F76491C5}"/>
          </ac:spMkLst>
        </pc:spChg>
      </pc:sldChg>
      <pc:sldChg chg="modSp mod">
        <pc:chgData name="Kimberlee Carter" userId="6b732f29-134a-4232-a505-69b63300911b" providerId="ADAL" clId="{E6BB241D-D549-4F2E-9147-98872C5727F6}" dt="2022-01-08T21:27:41.992" v="419" actId="255"/>
        <pc:sldMkLst>
          <pc:docMk/>
          <pc:sldMk cId="4094508385" sldId="283"/>
        </pc:sldMkLst>
        <pc:spChg chg="mod">
          <ac:chgData name="Kimberlee Carter" userId="6b732f29-134a-4232-a505-69b63300911b" providerId="ADAL" clId="{E6BB241D-D549-4F2E-9147-98872C5727F6}" dt="2022-01-08T21:25:31.434" v="125" actId="14100"/>
          <ac:spMkLst>
            <pc:docMk/>
            <pc:sldMk cId="4094508385" sldId="283"/>
            <ac:spMk id="2" creationId="{10084E5F-C1DB-4056-A290-B77F2853774B}"/>
          </ac:spMkLst>
        </pc:spChg>
        <pc:spChg chg="mod">
          <ac:chgData name="Kimberlee Carter" userId="6b732f29-134a-4232-a505-69b63300911b" providerId="ADAL" clId="{E6BB241D-D549-4F2E-9147-98872C5727F6}" dt="2022-01-08T21:27:41.992" v="419" actId="255"/>
          <ac:spMkLst>
            <pc:docMk/>
            <pc:sldMk cId="4094508385" sldId="283"/>
            <ac:spMk id="4" creationId="{BBB85685-E37E-4B74-9E9C-2570664044CA}"/>
          </ac:spMkLst>
        </pc:spChg>
      </pc:sldChg>
      <pc:sldChg chg="modSp mod">
        <pc:chgData name="Kimberlee Carter" userId="6b732f29-134a-4232-a505-69b63300911b" providerId="ADAL" clId="{E6BB241D-D549-4F2E-9147-98872C5727F6}" dt="2022-01-08T21:30:50.483" v="731" actId="20577"/>
        <pc:sldMkLst>
          <pc:docMk/>
          <pc:sldMk cId="539661731" sldId="284"/>
        </pc:sldMkLst>
        <pc:spChg chg="mod">
          <ac:chgData name="Kimberlee Carter" userId="6b732f29-134a-4232-a505-69b63300911b" providerId="ADAL" clId="{E6BB241D-D549-4F2E-9147-98872C5727F6}" dt="2022-01-08T21:29:33.765" v="617" actId="20577"/>
          <ac:spMkLst>
            <pc:docMk/>
            <pc:sldMk cId="539661731" sldId="284"/>
            <ac:spMk id="2" creationId="{10084E5F-C1DB-4056-A290-B77F2853774B}"/>
          </ac:spMkLst>
        </pc:spChg>
        <pc:spChg chg="mod">
          <ac:chgData name="Kimberlee Carter" userId="6b732f29-134a-4232-a505-69b63300911b" providerId="ADAL" clId="{E6BB241D-D549-4F2E-9147-98872C5727F6}" dt="2022-01-08T21:30:50.483" v="731" actId="20577"/>
          <ac:spMkLst>
            <pc:docMk/>
            <pc:sldMk cId="539661731" sldId="284"/>
            <ac:spMk id="4" creationId="{BBB85685-E37E-4B74-9E9C-2570664044CA}"/>
          </ac:spMkLst>
        </pc:spChg>
      </pc:sldChg>
      <pc:sldChg chg="modSp mod">
        <pc:chgData name="Kimberlee Carter" userId="6b732f29-134a-4232-a505-69b63300911b" providerId="ADAL" clId="{E6BB241D-D549-4F2E-9147-98872C5727F6}" dt="2022-01-08T21:34:14.913" v="923" actId="255"/>
        <pc:sldMkLst>
          <pc:docMk/>
          <pc:sldMk cId="1058766434" sldId="285"/>
        </pc:sldMkLst>
        <pc:spChg chg="mod">
          <ac:chgData name="Kimberlee Carter" userId="6b732f29-134a-4232-a505-69b63300911b" providerId="ADAL" clId="{E6BB241D-D549-4F2E-9147-98872C5727F6}" dt="2022-01-08T21:30:05.803" v="669" actId="14100"/>
          <ac:spMkLst>
            <pc:docMk/>
            <pc:sldMk cId="1058766434" sldId="285"/>
            <ac:spMk id="2" creationId="{10084E5F-C1DB-4056-A290-B77F2853774B}"/>
          </ac:spMkLst>
        </pc:spChg>
        <pc:spChg chg="mod">
          <ac:chgData name="Kimberlee Carter" userId="6b732f29-134a-4232-a505-69b63300911b" providerId="ADAL" clId="{E6BB241D-D549-4F2E-9147-98872C5727F6}" dt="2022-01-08T21:34:14.913" v="923" actId="255"/>
          <ac:spMkLst>
            <pc:docMk/>
            <pc:sldMk cId="1058766434" sldId="285"/>
            <ac:spMk id="4" creationId="{BBB85685-E37E-4B74-9E9C-2570664044CA}"/>
          </ac:spMkLst>
        </pc:spChg>
      </pc:sldChg>
      <pc:sldChg chg="addSp delSp modSp add mod">
        <pc:chgData name="Kimberlee Carter" userId="6b732f29-134a-4232-a505-69b63300911b" providerId="ADAL" clId="{E6BB241D-D549-4F2E-9147-98872C5727F6}" dt="2022-01-08T21:36:06.663" v="940" actId="22"/>
        <pc:sldMkLst>
          <pc:docMk/>
          <pc:sldMk cId="2664882140" sldId="286"/>
        </pc:sldMkLst>
        <pc:spChg chg="mod">
          <ac:chgData name="Kimberlee Carter" userId="6b732f29-134a-4232-a505-69b63300911b" providerId="ADAL" clId="{E6BB241D-D549-4F2E-9147-98872C5727F6}" dt="2022-01-08T21:34:55.470" v="933" actId="20577"/>
          <ac:spMkLst>
            <pc:docMk/>
            <pc:sldMk cId="2664882140" sldId="286"/>
            <ac:spMk id="2" creationId="{10084E5F-C1DB-4056-A290-B77F2853774B}"/>
          </ac:spMkLst>
        </pc:spChg>
        <pc:spChg chg="mod">
          <ac:chgData name="Kimberlee Carter" userId="6b732f29-134a-4232-a505-69b63300911b" providerId="ADAL" clId="{E6BB241D-D549-4F2E-9147-98872C5727F6}" dt="2022-01-08T21:36:00.287" v="938" actId="20577"/>
          <ac:spMkLst>
            <pc:docMk/>
            <pc:sldMk cId="2664882140" sldId="286"/>
            <ac:spMk id="4" creationId="{BBB85685-E37E-4B74-9E9C-2570664044CA}"/>
          </ac:spMkLst>
        </pc:spChg>
        <pc:spChg chg="add del">
          <ac:chgData name="Kimberlee Carter" userId="6b732f29-134a-4232-a505-69b63300911b" providerId="ADAL" clId="{E6BB241D-D549-4F2E-9147-98872C5727F6}" dt="2022-01-08T21:36:06.663" v="940" actId="22"/>
          <ac:spMkLst>
            <pc:docMk/>
            <pc:sldMk cId="2664882140" sldId="286"/>
            <ac:spMk id="5" creationId="{67FE60A7-4C35-4BAB-826A-2082DADAEB8D}"/>
          </ac:spMkLst>
        </pc:spChg>
      </pc:sldChg>
      <pc:sldChg chg="modSp add mod">
        <pc:chgData name="Kimberlee Carter" userId="6b732f29-134a-4232-a505-69b63300911b" providerId="ADAL" clId="{E6BB241D-D549-4F2E-9147-98872C5727F6}" dt="2022-01-08T21:47:11.410" v="2228" actId="20577"/>
        <pc:sldMkLst>
          <pc:docMk/>
          <pc:sldMk cId="1434209188" sldId="287"/>
        </pc:sldMkLst>
        <pc:spChg chg="mod">
          <ac:chgData name="Kimberlee Carter" userId="6b732f29-134a-4232-a505-69b63300911b" providerId="ADAL" clId="{E6BB241D-D549-4F2E-9147-98872C5727F6}" dt="2022-01-08T21:36:29.901" v="974" actId="20577"/>
          <ac:spMkLst>
            <pc:docMk/>
            <pc:sldMk cId="1434209188" sldId="287"/>
            <ac:spMk id="2" creationId="{10084E5F-C1DB-4056-A290-B77F2853774B}"/>
          </ac:spMkLst>
        </pc:spChg>
        <pc:spChg chg="mod">
          <ac:chgData name="Kimberlee Carter" userId="6b732f29-134a-4232-a505-69b63300911b" providerId="ADAL" clId="{E6BB241D-D549-4F2E-9147-98872C5727F6}" dt="2022-01-08T21:47:11.410" v="2228" actId="20577"/>
          <ac:spMkLst>
            <pc:docMk/>
            <pc:sldMk cId="1434209188" sldId="287"/>
            <ac:spMk id="4" creationId="{BBB85685-E37E-4B74-9E9C-2570664044CA}"/>
          </ac:spMkLst>
        </pc:spChg>
      </pc:sldChg>
      <pc:sldChg chg="modSp add mod">
        <pc:chgData name="Kimberlee Carter" userId="6b732f29-134a-4232-a505-69b63300911b" providerId="ADAL" clId="{E6BB241D-D549-4F2E-9147-98872C5727F6}" dt="2022-01-08T21:43:12.442" v="1571" actId="255"/>
        <pc:sldMkLst>
          <pc:docMk/>
          <pc:sldMk cId="3984725269" sldId="288"/>
        </pc:sldMkLst>
        <pc:spChg chg="mod">
          <ac:chgData name="Kimberlee Carter" userId="6b732f29-134a-4232-a505-69b63300911b" providerId="ADAL" clId="{E6BB241D-D549-4F2E-9147-98872C5727F6}" dt="2022-01-08T21:40:23.547" v="1224" actId="20577"/>
          <ac:spMkLst>
            <pc:docMk/>
            <pc:sldMk cId="3984725269" sldId="288"/>
            <ac:spMk id="2" creationId="{10084E5F-C1DB-4056-A290-B77F2853774B}"/>
          </ac:spMkLst>
        </pc:spChg>
        <pc:spChg chg="mod">
          <ac:chgData name="Kimberlee Carter" userId="6b732f29-134a-4232-a505-69b63300911b" providerId="ADAL" clId="{E6BB241D-D549-4F2E-9147-98872C5727F6}" dt="2022-01-08T21:43:12.442" v="1571" actId="255"/>
          <ac:spMkLst>
            <pc:docMk/>
            <pc:sldMk cId="3984725269" sldId="288"/>
            <ac:spMk id="4" creationId="{BBB85685-E37E-4B74-9E9C-2570664044C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83B9D6-42C8-421C-95C0-192AD557FDA6}" type="datetimeFigureOut">
              <a:rPr lang="en-US"/>
              <a:t>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961E3F-73BD-43EB-AD6E-AE3F45EBDA10}" type="slidenum">
              <a:rPr lang="en-US"/>
              <a:t>‹#›</a:t>
            </a:fld>
            <a:endParaRPr lang="en-US"/>
          </a:p>
        </p:txBody>
      </p:sp>
    </p:spTree>
    <p:extLst>
      <p:ext uri="{BB962C8B-B14F-4D97-AF65-F5344CB8AC3E}">
        <p14:creationId xmlns:p14="http://schemas.microsoft.com/office/powerpoint/2010/main" val="3315908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DB961E3F-73BD-43EB-AD6E-AE3F45EBDA10}" type="slidenum">
              <a:rPr lang="en-US"/>
              <a:t>1</a:t>
            </a:fld>
            <a:endParaRPr lang="en-US"/>
          </a:p>
        </p:txBody>
      </p:sp>
    </p:spTree>
    <p:extLst>
      <p:ext uri="{BB962C8B-B14F-4D97-AF65-F5344CB8AC3E}">
        <p14:creationId xmlns:p14="http://schemas.microsoft.com/office/powerpoint/2010/main" val="3174854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Add a couple of point here from the introduction</a:t>
            </a:r>
          </a:p>
        </p:txBody>
      </p:sp>
      <p:sp>
        <p:nvSpPr>
          <p:cNvPr id="4" name="Slide Number Placeholder 3"/>
          <p:cNvSpPr>
            <a:spLocks noGrp="1"/>
          </p:cNvSpPr>
          <p:nvPr>
            <p:ph type="sldNum" sz="quarter" idx="5"/>
          </p:nvPr>
        </p:nvSpPr>
        <p:spPr/>
        <p:txBody>
          <a:bodyPr/>
          <a:lstStyle/>
          <a:p>
            <a:fld id="{DB961E3F-73BD-43EB-AD6E-AE3F45EBDA10}" type="slidenum">
              <a:rPr lang="en-US"/>
              <a:t>4</a:t>
            </a:fld>
            <a:endParaRPr lang="en-US"/>
          </a:p>
        </p:txBody>
      </p:sp>
    </p:spTree>
    <p:extLst>
      <p:ext uri="{BB962C8B-B14F-4D97-AF65-F5344CB8AC3E}">
        <p14:creationId xmlns:p14="http://schemas.microsoft.com/office/powerpoint/2010/main" val="2231743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t>
            </a:r>
            <a:r>
              <a:rPr lang="en-US" sz="1200" b="0" i="0" kern="1200" dirty="0" err="1">
                <a:solidFill>
                  <a:schemeClr val="tx1"/>
                </a:solidFill>
                <a:effectLst/>
                <a:latin typeface="+mn-lt"/>
                <a:ea typeface="+mn-ea"/>
                <a:cs typeface="+mn-cs"/>
              </a:rPr>
              <a:t>Pretious</a:t>
            </a:r>
            <a:r>
              <a:rPr lang="en-US" sz="1200" b="0" i="0" kern="1200" dirty="0">
                <a:solidFill>
                  <a:schemeClr val="tx1"/>
                </a:solidFill>
                <a:effectLst/>
                <a:latin typeface="+mn-lt"/>
                <a:ea typeface="+mn-ea"/>
                <a:cs typeface="+mn-cs"/>
              </a:rPr>
              <a:t>, 2006).</a:t>
            </a:r>
            <a:endParaRPr lang="en-US" dirty="0"/>
          </a:p>
        </p:txBody>
      </p:sp>
      <p:sp>
        <p:nvSpPr>
          <p:cNvPr id="4" name="Slide Number Placeholder 3"/>
          <p:cNvSpPr>
            <a:spLocks noGrp="1"/>
          </p:cNvSpPr>
          <p:nvPr>
            <p:ph type="sldNum" sz="quarter" idx="10"/>
          </p:nvPr>
        </p:nvSpPr>
        <p:spPr/>
        <p:txBody>
          <a:bodyPr/>
          <a:lstStyle/>
          <a:p>
            <a:fld id="{DB961E3F-73BD-43EB-AD6E-AE3F45EBDA10}" type="slidenum">
              <a:rPr lang="en-US" smtClean="0"/>
              <a:t>9</a:t>
            </a:fld>
            <a:endParaRPr lang="en-US"/>
          </a:p>
        </p:txBody>
      </p:sp>
    </p:spTree>
    <p:extLst>
      <p:ext uri="{BB962C8B-B14F-4D97-AF65-F5344CB8AC3E}">
        <p14:creationId xmlns:p14="http://schemas.microsoft.com/office/powerpoint/2010/main" val="2853134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8B244F7-0D82-476D-B84C-69C5241AE64A}"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by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50990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F03150-D9C3-4B5F-AD84-AC74E9010668}"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by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73150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F68A65B-9452-4B91-AC8C-21912DE3D461}"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by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336565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5128FD7-D85C-40E2-9419-CF81720EDFAD}"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by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43208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FB25AEB-19ED-4115-8A96-9B2DEF6AB05A}"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by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890356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E7B1D3B-B98C-48CA-A51A-3FE70C5A21DC}"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by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586080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3EA6A1D-FD0D-40F4-8FBD-88E76F013059}" type="datetime1">
              <a:rPr lang="en-US" smtClean="0"/>
              <a:t>2/1/2022</a:t>
            </a:fld>
            <a:endParaRPr lang="en-US"/>
          </a:p>
        </p:txBody>
      </p:sp>
      <p:sp>
        <p:nvSpPr>
          <p:cNvPr id="8" name="Footer Placeholder 7"/>
          <p:cNvSpPr>
            <a:spLocks noGrp="1"/>
          </p:cNvSpPr>
          <p:nvPr>
            <p:ph type="ftr" sz="quarter" idx="11"/>
          </p:nvPr>
        </p:nvSpPr>
        <p:spPr/>
        <p:txBody>
          <a:bodyPr/>
          <a:lstStyle/>
          <a:p>
            <a:r>
              <a:rPr lang="en-US"/>
              <a:t>Procurement in A Supply Chain World Licensed by CC-BY-NC-SA</a:t>
            </a: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98365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E97DDDA-561C-4A94-AA44-0B5588B2A55C}" type="datetime1">
              <a:rPr lang="en-US" smtClean="0"/>
              <a:t>2/1/2022</a:t>
            </a:fld>
            <a:endParaRPr lang="en-US"/>
          </a:p>
        </p:txBody>
      </p:sp>
      <p:sp>
        <p:nvSpPr>
          <p:cNvPr id="4" name="Footer Placeholder 3"/>
          <p:cNvSpPr>
            <a:spLocks noGrp="1"/>
          </p:cNvSpPr>
          <p:nvPr>
            <p:ph type="ftr" sz="quarter" idx="11"/>
          </p:nvPr>
        </p:nvSpPr>
        <p:spPr/>
        <p:txBody>
          <a:bodyPr/>
          <a:lstStyle/>
          <a:p>
            <a:r>
              <a:rPr lang="en-US"/>
              <a:t>Procurement in A Supply Chain World Licensed by CC-BY-NC-SA</a:t>
            </a: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72665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7B97D8-DEB1-40FE-8744-E79F03F1B49D}" type="datetime1">
              <a:rPr lang="en-US" smtClean="0"/>
              <a:t>2/1/2022</a:t>
            </a:fld>
            <a:endParaRPr lang="en-US"/>
          </a:p>
        </p:txBody>
      </p:sp>
      <p:sp>
        <p:nvSpPr>
          <p:cNvPr id="3" name="Footer Placeholder 2"/>
          <p:cNvSpPr>
            <a:spLocks noGrp="1"/>
          </p:cNvSpPr>
          <p:nvPr>
            <p:ph type="ftr" sz="quarter" idx="11"/>
          </p:nvPr>
        </p:nvSpPr>
        <p:spPr/>
        <p:txBody>
          <a:bodyPr/>
          <a:lstStyle/>
          <a:p>
            <a:r>
              <a:rPr lang="en-US"/>
              <a:t>Procurement in A Supply Chain World Licensed by CC-BY-NC-SA</a:t>
            </a: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6890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4907B5C-99E8-4C79-B0CD-8F75557F8712}"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by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83359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C633C30-D3B1-4AA4-94B7-48BB5AA4005F}"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by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721860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1F9417-9888-4AAE-ACC9-E0C0C14C61B0}" type="datetime1">
              <a:rPr lang="en-US" smtClean="0"/>
              <a:t>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Procurement in A Supply Chain World Licensed by CC-BY-NC-SA</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29483649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skelia.com/articles/nearshoring-vs-offshoring-vs-onshoring-when-which-and-why/" TargetMode="External"/><Relationship Id="rId2" Type="http://schemas.openxmlformats.org/officeDocument/2006/relationships/hyperlink" Target="https://ddiy.co/sourcing-oversea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5611E-D79F-492F-8C17-AF92E0D2C77F}"/>
              </a:ext>
            </a:extLst>
          </p:cNvPr>
          <p:cNvSpPr>
            <a:spLocks noGrp="1"/>
          </p:cNvSpPr>
          <p:nvPr>
            <p:ph type="ctrTitle"/>
          </p:nvPr>
        </p:nvSpPr>
        <p:spPr>
          <a:xfrm>
            <a:off x="1524000" y="412914"/>
            <a:ext cx="9144000" cy="1756980"/>
          </a:xfrm>
        </p:spPr>
        <p:txBody>
          <a:bodyPr>
            <a:normAutofit/>
          </a:bodyPr>
          <a:lstStyle/>
          <a:p>
            <a:r>
              <a:rPr lang="en-US" sz="4400" dirty="0">
                <a:solidFill>
                  <a:srgbClr val="002060"/>
                </a:solidFill>
                <a:ea typeface="+mj-lt"/>
                <a:cs typeface="+mj-lt"/>
              </a:rPr>
              <a:t>Procurement in a Supply Chain World</a:t>
            </a:r>
            <a:br>
              <a:rPr lang="en-US" sz="4400" dirty="0">
                <a:solidFill>
                  <a:srgbClr val="002060"/>
                </a:solidFill>
                <a:ea typeface="+mj-lt"/>
                <a:cs typeface="+mj-lt"/>
              </a:rPr>
            </a:br>
            <a:r>
              <a:rPr lang="en-US" sz="4400">
                <a:solidFill>
                  <a:srgbClr val="002060"/>
                </a:solidFill>
                <a:ea typeface="+mj-lt"/>
                <a:cs typeface="+mj-lt"/>
              </a:rPr>
              <a:t>Chapter 7: </a:t>
            </a:r>
            <a:r>
              <a:rPr lang="en-US" sz="4400" dirty="0">
                <a:solidFill>
                  <a:srgbClr val="002060"/>
                </a:solidFill>
                <a:ea typeface="+mj-lt"/>
                <a:cs typeface="+mj-lt"/>
              </a:rPr>
              <a:t>Global Procurement</a:t>
            </a:r>
            <a:endParaRPr lang="en-US" sz="4400" dirty="0">
              <a:solidFill>
                <a:srgbClr val="002060"/>
              </a:solidFill>
              <a:cs typeface="Calibri Light"/>
            </a:endParaRPr>
          </a:p>
        </p:txBody>
      </p:sp>
      <p:pic>
        <p:nvPicPr>
          <p:cNvPr id="4" name="Picture 4" descr="Image that contains the title in the Supply Chain World and author names Angela Reid-Regier and Bryan Snage">
            <a:extLst>
              <a:ext uri="{FF2B5EF4-FFF2-40B4-BE49-F238E27FC236}">
                <a16:creationId xmlns:a16="http://schemas.microsoft.com/office/drawing/2014/main" id="{A1FF0417-EBFF-4077-AEA4-F76DCBFDB378}"/>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4001815" y="2354372"/>
            <a:ext cx="4201509" cy="3817828"/>
          </a:xfrm>
          <a:prstGeom prst="rect">
            <a:avLst/>
          </a:prstGeom>
        </p:spPr>
      </p:pic>
      <p:sp>
        <p:nvSpPr>
          <p:cNvPr id="3" name="Footer Placeholder 2">
            <a:extLst>
              <a:ext uri="{FF2B5EF4-FFF2-40B4-BE49-F238E27FC236}">
                <a16:creationId xmlns:a16="http://schemas.microsoft.com/office/drawing/2014/main" id="{E1B65A0E-69E5-40D1-81FA-95985CA9AA24}"/>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F9430240-E73F-4F1F-AD6C-2EF8D64E8E98}"/>
              </a:ext>
            </a:extLst>
          </p:cNvPr>
          <p:cNvSpPr>
            <a:spLocks noGrp="1"/>
          </p:cNvSpPr>
          <p:nvPr>
            <p:ph type="sldNum" sz="quarter" idx="12"/>
          </p:nvPr>
        </p:nvSpPr>
        <p:spPr/>
        <p:txBody>
          <a:bodyPr/>
          <a:lstStyle/>
          <a:p>
            <a:fld id="{48F63A3B-78C7-47BE-AE5E-E10140E04643}" type="slidenum">
              <a:rPr lang="en-US" smtClean="0"/>
              <a:t>1</a:t>
            </a:fld>
            <a:endParaRPr lang="en-US"/>
          </a:p>
        </p:txBody>
      </p:sp>
    </p:spTree>
    <p:extLst>
      <p:ext uri="{BB962C8B-B14F-4D97-AF65-F5344CB8AC3E}">
        <p14:creationId xmlns:p14="http://schemas.microsoft.com/office/powerpoint/2010/main" val="4080153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365125"/>
            <a:ext cx="10515600" cy="1648732"/>
          </a:xfrm>
        </p:spPr>
        <p:txBody>
          <a:bodyPr/>
          <a:lstStyle/>
          <a:p>
            <a:pPr algn="ctr"/>
            <a:r>
              <a:rPr lang="en-US" dirty="0">
                <a:solidFill>
                  <a:schemeClr val="accent1">
                    <a:lumMod val="50000"/>
                  </a:schemeClr>
                </a:solidFill>
              </a:rPr>
              <a:t>Incoterms</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a:bodyPr>
          <a:lstStyle/>
          <a:p>
            <a:pPr marL="0" indent="0">
              <a:buNone/>
            </a:pPr>
            <a:r>
              <a:rPr lang="en-US" b="0" i="0" dirty="0">
                <a:solidFill>
                  <a:srgbClr val="373D3F"/>
                </a:solidFill>
                <a:effectLst/>
                <a:latin typeface="Encode Sans"/>
              </a:rPr>
              <a:t>When procuring goods and services globally, transportation becomes more challenging. The International Chamber of Commerce has created 11 rules to provide internationally accepted definitions and rules of interpretation for most common commercial terms used in contracts for the sale of goods</a:t>
            </a:r>
            <a:endParaRPr lang="en-CA" dirty="0"/>
          </a:p>
        </p:txBody>
      </p:sp>
      <p:sp>
        <p:nvSpPr>
          <p:cNvPr id="3" name="Footer Placeholder 2">
            <a:extLst>
              <a:ext uri="{FF2B5EF4-FFF2-40B4-BE49-F238E27FC236}">
                <a16:creationId xmlns:a16="http://schemas.microsoft.com/office/drawing/2014/main" id="{08FC4FCD-9C76-4B05-A0FC-8F3E2B66F6E8}"/>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C14AABBB-B5F0-4261-B28F-E0698C010B6C}"/>
              </a:ext>
            </a:extLst>
          </p:cNvPr>
          <p:cNvSpPr>
            <a:spLocks noGrp="1"/>
          </p:cNvSpPr>
          <p:nvPr>
            <p:ph type="sldNum" sz="quarter" idx="12"/>
          </p:nvPr>
        </p:nvSpPr>
        <p:spPr/>
        <p:txBody>
          <a:bodyPr/>
          <a:lstStyle/>
          <a:p>
            <a:fld id="{48F63A3B-78C7-47BE-AE5E-E10140E04643}" type="slidenum">
              <a:rPr lang="en-US" smtClean="0"/>
              <a:t>10</a:t>
            </a:fld>
            <a:endParaRPr lang="en-US"/>
          </a:p>
        </p:txBody>
      </p:sp>
    </p:spTree>
    <p:extLst>
      <p:ext uri="{BB962C8B-B14F-4D97-AF65-F5344CB8AC3E}">
        <p14:creationId xmlns:p14="http://schemas.microsoft.com/office/powerpoint/2010/main" val="2664882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365125"/>
            <a:ext cx="10515600" cy="1648732"/>
          </a:xfrm>
        </p:spPr>
        <p:txBody>
          <a:bodyPr/>
          <a:lstStyle/>
          <a:p>
            <a:pPr algn="ctr"/>
            <a:r>
              <a:rPr lang="en-US" dirty="0">
                <a:solidFill>
                  <a:schemeClr val="accent1">
                    <a:lumMod val="50000"/>
                  </a:schemeClr>
                </a:solidFill>
              </a:rPr>
              <a:t>Successful International Sourcing</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a:bodyPr>
          <a:lstStyle/>
          <a:p>
            <a:pPr marL="0" indent="0">
              <a:buNone/>
            </a:pPr>
            <a:r>
              <a:rPr lang="en-US" dirty="0"/>
              <a:t>Considerations:</a:t>
            </a:r>
          </a:p>
          <a:p>
            <a:pPr lvl="1"/>
            <a:r>
              <a:rPr lang="en-US" sz="2800" dirty="0"/>
              <a:t>Figure out where to source your products</a:t>
            </a:r>
          </a:p>
          <a:p>
            <a:pPr lvl="1"/>
            <a:r>
              <a:rPr lang="en-US" sz="2800" dirty="0"/>
              <a:t>Get sample products</a:t>
            </a:r>
          </a:p>
          <a:p>
            <a:pPr lvl="1"/>
            <a:r>
              <a:rPr lang="en-US" sz="2800" dirty="0"/>
              <a:t>Shop around</a:t>
            </a:r>
          </a:p>
          <a:p>
            <a:pPr lvl="1"/>
            <a:r>
              <a:rPr lang="en-US" sz="2800" dirty="0"/>
              <a:t>Contracts can be renegotiated</a:t>
            </a:r>
          </a:p>
          <a:p>
            <a:pPr lvl="1"/>
            <a:r>
              <a:rPr lang="en-US" sz="2800" dirty="0"/>
              <a:t>Learn everything you can about the sourcing process</a:t>
            </a:r>
          </a:p>
          <a:p>
            <a:pPr lvl="1"/>
            <a:endParaRPr lang="en-US" sz="2800" dirty="0"/>
          </a:p>
          <a:p>
            <a:pPr marL="457200" lvl="1" indent="0" algn="r">
              <a:buNone/>
            </a:pPr>
            <a:r>
              <a:rPr lang="en-CA" sz="2800" b="0" i="0" dirty="0" err="1">
                <a:solidFill>
                  <a:srgbClr val="373D3F"/>
                </a:solidFill>
                <a:effectLst/>
              </a:rPr>
              <a:t>Marquit</a:t>
            </a:r>
            <a:r>
              <a:rPr lang="en-CA" sz="2800" b="0" i="0" dirty="0">
                <a:solidFill>
                  <a:srgbClr val="373D3F"/>
                </a:solidFill>
                <a:effectLst/>
              </a:rPr>
              <a:t> (2017) </a:t>
            </a:r>
            <a:endParaRPr lang="en-US" sz="2800" dirty="0"/>
          </a:p>
        </p:txBody>
      </p:sp>
      <p:sp>
        <p:nvSpPr>
          <p:cNvPr id="3" name="Footer Placeholder 2">
            <a:extLst>
              <a:ext uri="{FF2B5EF4-FFF2-40B4-BE49-F238E27FC236}">
                <a16:creationId xmlns:a16="http://schemas.microsoft.com/office/drawing/2014/main" id="{8249E614-3972-4115-A671-6C3FD305A8E6}"/>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E3257056-B412-483F-A9FC-A7AFCCF6ED61}"/>
              </a:ext>
            </a:extLst>
          </p:cNvPr>
          <p:cNvSpPr>
            <a:spLocks noGrp="1"/>
          </p:cNvSpPr>
          <p:nvPr>
            <p:ph type="sldNum" sz="quarter" idx="12"/>
          </p:nvPr>
        </p:nvSpPr>
        <p:spPr/>
        <p:txBody>
          <a:bodyPr/>
          <a:lstStyle/>
          <a:p>
            <a:fld id="{48F63A3B-78C7-47BE-AE5E-E10140E04643}" type="slidenum">
              <a:rPr lang="en-US" smtClean="0"/>
              <a:t>11</a:t>
            </a:fld>
            <a:endParaRPr lang="en-US"/>
          </a:p>
        </p:txBody>
      </p:sp>
    </p:spTree>
    <p:extLst>
      <p:ext uri="{BB962C8B-B14F-4D97-AF65-F5344CB8AC3E}">
        <p14:creationId xmlns:p14="http://schemas.microsoft.com/office/powerpoint/2010/main" val="1434209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365125"/>
            <a:ext cx="10515600" cy="1648732"/>
          </a:xfrm>
        </p:spPr>
        <p:txBody>
          <a:bodyPr/>
          <a:lstStyle/>
          <a:p>
            <a:pPr algn="ctr"/>
            <a:r>
              <a:rPr lang="en-US" dirty="0">
                <a:solidFill>
                  <a:schemeClr val="accent1">
                    <a:lumMod val="50000"/>
                  </a:schemeClr>
                </a:solidFill>
              </a:rPr>
              <a:t>Trade Agreements</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a:bodyPr>
          <a:lstStyle/>
          <a:p>
            <a:pPr marL="0" indent="0">
              <a:buNone/>
            </a:pPr>
            <a:r>
              <a:rPr lang="en-US" b="0" i="0" dirty="0">
                <a:solidFill>
                  <a:srgbClr val="373D3F"/>
                </a:solidFill>
                <a:effectLst/>
                <a:latin typeface="Encode Sans"/>
              </a:rPr>
              <a:t>When sourcing globally, trade agreements should be considered.</a:t>
            </a:r>
          </a:p>
          <a:p>
            <a:pPr lvl="1"/>
            <a:r>
              <a:rPr lang="en-US" sz="2800" dirty="0">
                <a:solidFill>
                  <a:srgbClr val="373D3F"/>
                </a:solidFill>
              </a:rPr>
              <a:t>Canada - United States – Mexico Agreement (CUSMA)</a:t>
            </a:r>
          </a:p>
          <a:p>
            <a:pPr lvl="1"/>
            <a:r>
              <a:rPr lang="en-US" sz="2800" dirty="0">
                <a:solidFill>
                  <a:srgbClr val="373D3F"/>
                </a:solidFill>
              </a:rPr>
              <a:t>Comprehensive and Progressive Agreement for Trans-Pacific Partnership (CPTPP)</a:t>
            </a:r>
          </a:p>
          <a:p>
            <a:pPr lvl="1"/>
            <a:r>
              <a:rPr lang="en-US" sz="2800" dirty="0">
                <a:solidFill>
                  <a:srgbClr val="373D3F"/>
                </a:solidFill>
              </a:rPr>
              <a:t>Canada-United Kingdom Trade Continuity Agreement</a:t>
            </a:r>
          </a:p>
          <a:p>
            <a:pPr lvl="1"/>
            <a:r>
              <a:rPr lang="en-US" sz="2800" dirty="0">
                <a:solidFill>
                  <a:srgbClr val="373D3F"/>
                </a:solidFill>
              </a:rPr>
              <a:t>Canada-European Union Comprehensive Economic and Trade Agreement (CETA)</a:t>
            </a:r>
          </a:p>
          <a:p>
            <a:pPr lvl="1"/>
            <a:r>
              <a:rPr lang="en-US" sz="2800" dirty="0">
                <a:solidFill>
                  <a:srgbClr val="373D3F"/>
                </a:solidFill>
              </a:rPr>
              <a:t>World Trade Organization Agreements</a:t>
            </a:r>
          </a:p>
          <a:p>
            <a:pPr marL="0" indent="0">
              <a:buNone/>
            </a:pPr>
            <a:endParaRPr lang="en-US" sz="2800" dirty="0"/>
          </a:p>
        </p:txBody>
      </p:sp>
      <p:sp>
        <p:nvSpPr>
          <p:cNvPr id="3" name="Footer Placeholder 2">
            <a:extLst>
              <a:ext uri="{FF2B5EF4-FFF2-40B4-BE49-F238E27FC236}">
                <a16:creationId xmlns:a16="http://schemas.microsoft.com/office/drawing/2014/main" id="{7C86DA90-B284-4B11-9D46-C216545A4A1F}"/>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B0D7DF52-EC8F-4758-8586-88EB59099DF9}"/>
              </a:ext>
            </a:extLst>
          </p:cNvPr>
          <p:cNvSpPr>
            <a:spLocks noGrp="1"/>
          </p:cNvSpPr>
          <p:nvPr>
            <p:ph type="sldNum" sz="quarter" idx="12"/>
          </p:nvPr>
        </p:nvSpPr>
        <p:spPr/>
        <p:txBody>
          <a:bodyPr/>
          <a:lstStyle/>
          <a:p>
            <a:fld id="{48F63A3B-78C7-47BE-AE5E-E10140E04643}" type="slidenum">
              <a:rPr lang="en-US" smtClean="0"/>
              <a:t>12</a:t>
            </a:fld>
            <a:endParaRPr lang="en-US"/>
          </a:p>
        </p:txBody>
      </p:sp>
    </p:spTree>
    <p:extLst>
      <p:ext uri="{BB962C8B-B14F-4D97-AF65-F5344CB8AC3E}">
        <p14:creationId xmlns:p14="http://schemas.microsoft.com/office/powerpoint/2010/main" val="3984725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3B1EF-F638-45E6-B5DB-F6B1D556482C}"/>
              </a:ext>
            </a:extLst>
          </p:cNvPr>
          <p:cNvSpPr>
            <a:spLocks noGrp="1"/>
          </p:cNvSpPr>
          <p:nvPr>
            <p:ph type="title"/>
          </p:nvPr>
        </p:nvSpPr>
        <p:spPr/>
        <p:txBody>
          <a:bodyPr/>
          <a:lstStyle/>
          <a:p>
            <a:pPr algn="ctr"/>
            <a:r>
              <a:rPr lang="en-US" dirty="0">
                <a:solidFill>
                  <a:schemeClr val="accent1">
                    <a:lumMod val="50000"/>
                  </a:schemeClr>
                </a:solidFill>
              </a:rPr>
              <a:t>Key Takeaways</a:t>
            </a:r>
            <a:endParaRPr lang="en-CA" dirty="0">
              <a:solidFill>
                <a:schemeClr val="accent1">
                  <a:lumMod val="50000"/>
                </a:schemeClr>
              </a:solidFill>
            </a:endParaRPr>
          </a:p>
        </p:txBody>
      </p:sp>
      <p:sp>
        <p:nvSpPr>
          <p:cNvPr id="3" name="Content Placeholder 2">
            <a:extLst>
              <a:ext uri="{FF2B5EF4-FFF2-40B4-BE49-F238E27FC236}">
                <a16:creationId xmlns:a16="http://schemas.microsoft.com/office/drawing/2014/main" id="{9A3CFE8A-5DB4-4E56-9707-D874123D00AA}"/>
              </a:ext>
            </a:extLst>
          </p:cNvPr>
          <p:cNvSpPr>
            <a:spLocks noGrp="1"/>
          </p:cNvSpPr>
          <p:nvPr>
            <p:ph idx="1"/>
          </p:nvPr>
        </p:nvSpPr>
        <p:spPr/>
        <p:txBody>
          <a:bodyPr/>
          <a:lstStyle/>
          <a:p>
            <a:r>
              <a:rPr lang="en-US" dirty="0"/>
              <a:t>Advantages of global sourcing include access to higher quality or lower prices</a:t>
            </a:r>
          </a:p>
          <a:p>
            <a:r>
              <a:rPr lang="en-US" dirty="0"/>
              <a:t>Sourcing decisions include using one supplier or multiple suppliers</a:t>
            </a:r>
          </a:p>
          <a:p>
            <a:r>
              <a:rPr lang="en-US" dirty="0"/>
              <a:t>There are different classifications of global sourcing based on geographical locations</a:t>
            </a:r>
          </a:p>
          <a:p>
            <a:r>
              <a:rPr lang="en-US" dirty="0"/>
              <a:t>Successful international sourcing includes:</a:t>
            </a:r>
          </a:p>
          <a:p>
            <a:pPr lvl="1"/>
            <a:r>
              <a:rPr lang="en-US" dirty="0"/>
              <a:t>Research into products and suppliers</a:t>
            </a:r>
          </a:p>
          <a:p>
            <a:pPr lvl="1"/>
            <a:r>
              <a:rPr lang="en-US" dirty="0"/>
              <a:t>Negotiating contracts by understanding the supplier's country and culture</a:t>
            </a:r>
          </a:p>
          <a:p>
            <a:pPr lvl="1"/>
            <a:r>
              <a:rPr lang="en-US" dirty="0"/>
              <a:t>Trade agreements</a:t>
            </a:r>
          </a:p>
        </p:txBody>
      </p:sp>
      <p:sp>
        <p:nvSpPr>
          <p:cNvPr id="4" name="Footer Placeholder 3">
            <a:extLst>
              <a:ext uri="{FF2B5EF4-FFF2-40B4-BE49-F238E27FC236}">
                <a16:creationId xmlns:a16="http://schemas.microsoft.com/office/drawing/2014/main" id="{CE9BA257-1774-41BE-9D70-36A9E4E33BE7}"/>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DFD0864A-FA4B-4967-8D79-B291C9436AB0}"/>
              </a:ext>
            </a:extLst>
          </p:cNvPr>
          <p:cNvSpPr>
            <a:spLocks noGrp="1"/>
          </p:cNvSpPr>
          <p:nvPr>
            <p:ph type="sldNum" sz="quarter" idx="12"/>
          </p:nvPr>
        </p:nvSpPr>
        <p:spPr/>
        <p:txBody>
          <a:bodyPr/>
          <a:lstStyle/>
          <a:p>
            <a:fld id="{48F63A3B-78C7-47BE-AE5E-E10140E04643}" type="slidenum">
              <a:rPr lang="en-US" smtClean="0"/>
              <a:t>13</a:t>
            </a:fld>
            <a:endParaRPr lang="en-US"/>
          </a:p>
        </p:txBody>
      </p:sp>
    </p:spTree>
    <p:extLst>
      <p:ext uri="{BB962C8B-B14F-4D97-AF65-F5344CB8AC3E}">
        <p14:creationId xmlns:p14="http://schemas.microsoft.com/office/powerpoint/2010/main" val="3301608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CD7FB-3620-444F-A9FD-1209A58AC321}"/>
              </a:ext>
            </a:extLst>
          </p:cNvPr>
          <p:cNvSpPr>
            <a:spLocks noGrp="1"/>
          </p:cNvSpPr>
          <p:nvPr>
            <p:ph type="title"/>
          </p:nvPr>
        </p:nvSpPr>
        <p:spPr/>
        <p:txBody>
          <a:bodyPr/>
          <a:lstStyle/>
          <a:p>
            <a:pPr algn="ctr"/>
            <a:r>
              <a:rPr lang="en-US" dirty="0">
                <a:solidFill>
                  <a:schemeClr val="accent1">
                    <a:lumMod val="50000"/>
                  </a:schemeClr>
                </a:solidFill>
              </a:rPr>
              <a:t>References</a:t>
            </a:r>
            <a:endParaRPr lang="en-CA" dirty="0">
              <a:solidFill>
                <a:schemeClr val="accent1">
                  <a:lumMod val="50000"/>
                </a:schemeClr>
              </a:solidFill>
            </a:endParaRPr>
          </a:p>
        </p:txBody>
      </p:sp>
      <p:sp>
        <p:nvSpPr>
          <p:cNvPr id="3" name="Content Placeholder 2">
            <a:extLst>
              <a:ext uri="{FF2B5EF4-FFF2-40B4-BE49-F238E27FC236}">
                <a16:creationId xmlns:a16="http://schemas.microsoft.com/office/drawing/2014/main" id="{6CA907D3-BDFD-4608-B0E9-D553F76491C5}"/>
              </a:ext>
            </a:extLst>
          </p:cNvPr>
          <p:cNvSpPr>
            <a:spLocks noGrp="1"/>
          </p:cNvSpPr>
          <p:nvPr>
            <p:ph idx="1"/>
          </p:nvPr>
        </p:nvSpPr>
        <p:spPr/>
        <p:txBody>
          <a:bodyPr>
            <a:normAutofit/>
          </a:bodyPr>
          <a:lstStyle/>
          <a:p>
            <a:pPr marL="0" indent="-457200">
              <a:lnSpc>
                <a:spcPct val="100000"/>
              </a:lnSpc>
              <a:buNone/>
            </a:pPr>
            <a:r>
              <a:rPr lang="en-US" b="0" i="0" dirty="0" err="1">
                <a:solidFill>
                  <a:srgbClr val="373D3F"/>
                </a:solidFill>
                <a:effectLst/>
              </a:rPr>
              <a:t>Marquit</a:t>
            </a:r>
            <a:r>
              <a:rPr lang="en-US" b="0" i="0" dirty="0">
                <a:solidFill>
                  <a:srgbClr val="373D3F"/>
                </a:solidFill>
                <a:effectLst/>
              </a:rPr>
              <a:t>, M. (n.d.) </a:t>
            </a:r>
            <a:r>
              <a:rPr lang="en-US" b="0" i="1" dirty="0">
                <a:solidFill>
                  <a:srgbClr val="373D3F"/>
                </a:solidFill>
                <a:effectLst/>
              </a:rPr>
              <a:t>5 Tips for Sourcing Products from Overseas. </a:t>
            </a:r>
            <a:r>
              <a:rPr lang="en-US" b="0" i="0" dirty="0">
                <a:solidFill>
                  <a:srgbClr val="373D3F"/>
                </a:solidFill>
                <a:effectLst/>
              </a:rPr>
              <a:t>Don’t Do 	It Yourself. </a:t>
            </a:r>
            <a:r>
              <a:rPr lang="en-US" b="0" i="0" u="sng" dirty="0">
                <a:effectLst/>
                <a:hlinkClick r:id="rId2"/>
              </a:rPr>
              <a:t>https://ddiy.co/sourcing-overseas/</a:t>
            </a:r>
            <a:endParaRPr lang="en-US" b="0" i="0" u="sng" dirty="0">
              <a:effectLst/>
            </a:endParaRPr>
          </a:p>
          <a:p>
            <a:pPr marL="0" indent="-457200">
              <a:lnSpc>
                <a:spcPct val="100000"/>
              </a:lnSpc>
              <a:buNone/>
            </a:pPr>
            <a:r>
              <a:rPr lang="en-US" b="0" i="0" dirty="0" err="1">
                <a:solidFill>
                  <a:srgbClr val="373D3F"/>
                </a:solidFill>
                <a:effectLst/>
              </a:rPr>
              <a:t>Skelia</a:t>
            </a:r>
            <a:r>
              <a:rPr lang="en-US" b="0" i="0" dirty="0">
                <a:solidFill>
                  <a:srgbClr val="373D3F"/>
                </a:solidFill>
                <a:effectLst/>
              </a:rPr>
              <a:t>. (2019, January 18). </a:t>
            </a:r>
            <a:r>
              <a:rPr lang="en-US" b="0" i="1" dirty="0">
                <a:solidFill>
                  <a:srgbClr val="373D3F"/>
                </a:solidFill>
                <a:effectLst/>
              </a:rPr>
              <a:t>Nearshoring vs. offshoring vs. onshoring: 	when which and </a:t>
            </a:r>
            <a:r>
              <a:rPr lang="en-US" b="0" i="1">
                <a:solidFill>
                  <a:srgbClr val="373D3F"/>
                </a:solidFill>
                <a:effectLst/>
              </a:rPr>
              <a:t>why?</a:t>
            </a:r>
            <a:r>
              <a:rPr lang="en-US" b="0" i="0">
                <a:solidFill>
                  <a:srgbClr val="373D3F"/>
                </a:solidFill>
                <a:effectLst/>
              </a:rPr>
              <a:t> </a:t>
            </a:r>
            <a:r>
              <a:rPr lang="en-US" b="0" i="0" u="sng" dirty="0">
                <a:effectLst/>
                <a:hlinkClick r:id="rId3"/>
              </a:rPr>
              <a:t>https://skelia.com/articles/nearshoring-vs-offshoring-vs-onshoring-when-which-and-why/</a:t>
            </a:r>
            <a:endParaRPr lang="en-CA" dirty="0"/>
          </a:p>
        </p:txBody>
      </p:sp>
      <p:sp>
        <p:nvSpPr>
          <p:cNvPr id="4" name="Footer Placeholder 3">
            <a:extLst>
              <a:ext uri="{FF2B5EF4-FFF2-40B4-BE49-F238E27FC236}">
                <a16:creationId xmlns:a16="http://schemas.microsoft.com/office/drawing/2014/main" id="{4E5C4E8E-22BD-4047-AD45-E22F613EC9EE}"/>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C0EB6C1D-BCF6-45F5-8858-A14253B59FAC}"/>
              </a:ext>
            </a:extLst>
          </p:cNvPr>
          <p:cNvSpPr>
            <a:spLocks noGrp="1"/>
          </p:cNvSpPr>
          <p:nvPr>
            <p:ph type="sldNum" sz="quarter" idx="12"/>
          </p:nvPr>
        </p:nvSpPr>
        <p:spPr/>
        <p:txBody>
          <a:bodyPr/>
          <a:lstStyle/>
          <a:p>
            <a:fld id="{48F63A3B-78C7-47BE-AE5E-E10140E04643}" type="slidenum">
              <a:rPr lang="en-US" smtClean="0"/>
              <a:t>14</a:t>
            </a:fld>
            <a:endParaRPr lang="en-US"/>
          </a:p>
        </p:txBody>
      </p:sp>
    </p:spTree>
    <p:extLst>
      <p:ext uri="{BB962C8B-B14F-4D97-AF65-F5344CB8AC3E}">
        <p14:creationId xmlns:p14="http://schemas.microsoft.com/office/powerpoint/2010/main" val="3009433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2060"/>
                </a:solidFill>
              </a:rPr>
              <a:t>Accessibility Statement</a:t>
            </a:r>
            <a:endParaRPr lang="en-US" dirty="0">
              <a:solidFill>
                <a:srgbClr val="002060"/>
              </a:solidFill>
              <a:cs typeface="Calibri Light"/>
            </a:endParaRPr>
          </a:p>
        </p:txBody>
      </p:sp>
      <p:sp>
        <p:nvSpPr>
          <p:cNvPr id="3" name="Content Placeholder 2"/>
          <p:cNvSpPr>
            <a:spLocks noGrp="1"/>
          </p:cNvSpPr>
          <p:nvPr>
            <p:ph idx="1"/>
          </p:nvPr>
        </p:nvSpPr>
        <p:spPr/>
        <p:txBody>
          <a:bodyPr/>
          <a:lstStyle/>
          <a:p>
            <a:pPr>
              <a:spcAft>
                <a:spcPts val="1200"/>
              </a:spcAft>
            </a:pPr>
            <a:r>
              <a:rPr lang="en-US" sz="2400" dirty="0"/>
              <a:t>This PowerPoint is compatible with assistive technology</a:t>
            </a:r>
          </a:p>
          <a:p>
            <a:pPr>
              <a:spcAft>
                <a:spcPts val="1200"/>
              </a:spcAft>
            </a:pPr>
            <a:r>
              <a:rPr lang="en-US" sz="2400" dirty="0"/>
              <a:t>Images have alternative-tags applied</a:t>
            </a:r>
          </a:p>
          <a:p>
            <a:pPr>
              <a:spcAft>
                <a:spcPts val="1200"/>
              </a:spcAft>
            </a:pPr>
            <a:r>
              <a:rPr lang="en-US" sz="2400" dirty="0"/>
              <a:t>Complex images have long descriptions and are available in the notes section of each slide</a:t>
            </a:r>
          </a:p>
          <a:p>
            <a:pPr>
              <a:spcAft>
                <a:spcPts val="1200"/>
              </a:spcAft>
            </a:pPr>
            <a:r>
              <a:rPr lang="en-US" sz="2400" dirty="0"/>
              <a:t>We welcome your feedback if you notice an area not addressed, please contact the authors listed here</a:t>
            </a:r>
          </a:p>
          <a:p>
            <a:pPr>
              <a:spcAft>
                <a:spcPts val="1200"/>
              </a:spcAft>
            </a:pPr>
            <a:endParaRPr lang="en-US" dirty="0"/>
          </a:p>
        </p:txBody>
      </p:sp>
      <p:sp>
        <p:nvSpPr>
          <p:cNvPr id="4" name="Footer Placeholder 3">
            <a:extLst>
              <a:ext uri="{FF2B5EF4-FFF2-40B4-BE49-F238E27FC236}">
                <a16:creationId xmlns:a16="http://schemas.microsoft.com/office/drawing/2014/main" id="{1A25ED63-03E5-438A-B2B8-EF8B838C6E1C}"/>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8D49C6FF-BE77-43D1-84F8-CD6343A924B5}"/>
              </a:ext>
            </a:extLst>
          </p:cNvPr>
          <p:cNvSpPr>
            <a:spLocks noGrp="1"/>
          </p:cNvSpPr>
          <p:nvPr>
            <p:ph type="sldNum" sz="quarter" idx="12"/>
          </p:nvPr>
        </p:nvSpPr>
        <p:spPr/>
        <p:txBody>
          <a:bodyPr/>
          <a:lstStyle/>
          <a:p>
            <a:fld id="{48F63A3B-78C7-47BE-AE5E-E10140E04643}" type="slidenum">
              <a:rPr lang="en-US" smtClean="0"/>
              <a:t>2</a:t>
            </a:fld>
            <a:endParaRPr lang="en-US"/>
          </a:p>
        </p:txBody>
      </p:sp>
    </p:spTree>
    <p:extLst>
      <p:ext uri="{BB962C8B-B14F-4D97-AF65-F5344CB8AC3E}">
        <p14:creationId xmlns:p14="http://schemas.microsoft.com/office/powerpoint/2010/main" val="206955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lumMod val="50000"/>
                  </a:schemeClr>
                </a:solidFill>
              </a:rPr>
              <a:t>Learning Objectives</a:t>
            </a:r>
            <a:endParaRPr lang="en-US" dirty="0">
              <a:solidFill>
                <a:schemeClr val="accent1">
                  <a:lumMod val="50000"/>
                </a:schemeClr>
              </a:solidFill>
              <a:cs typeface="Calibri Light"/>
            </a:endParaRPr>
          </a:p>
        </p:txBody>
      </p:sp>
      <p:sp>
        <p:nvSpPr>
          <p:cNvPr id="3" name="Content Placeholder 2"/>
          <p:cNvSpPr>
            <a:spLocks noGrp="1"/>
          </p:cNvSpPr>
          <p:nvPr>
            <p:ph idx="1"/>
          </p:nvPr>
        </p:nvSpPr>
        <p:spPr/>
        <p:txBody>
          <a:bodyPr vert="horz" lIns="91440" tIns="45720" rIns="91440" bIns="45720" rtlCol="0" anchor="t">
            <a:normAutofit/>
          </a:bodyPr>
          <a:lstStyle/>
          <a:p>
            <a:pPr marL="0" indent="0" algn="l">
              <a:lnSpc>
                <a:spcPct val="150000"/>
              </a:lnSpc>
              <a:buNone/>
            </a:pPr>
            <a:r>
              <a:rPr lang="en-US" b="0" i="0" dirty="0">
                <a:solidFill>
                  <a:srgbClr val="373D3F"/>
                </a:solidFill>
                <a:effectLst/>
              </a:rPr>
              <a:t>Learning Objectives:</a:t>
            </a:r>
          </a:p>
          <a:p>
            <a:pPr lvl="1"/>
            <a:r>
              <a:rPr lang="en-US" sz="2800" b="0" i="0" dirty="0">
                <a:solidFill>
                  <a:srgbClr val="373D3F"/>
                </a:solidFill>
                <a:effectLst/>
              </a:rPr>
              <a:t>Explain the need for identifying and evaluating global suppliers.</a:t>
            </a:r>
          </a:p>
          <a:p>
            <a:pPr lvl="1"/>
            <a:r>
              <a:rPr lang="en-US" sz="2800" b="0" i="0" dirty="0">
                <a:solidFill>
                  <a:srgbClr val="373D3F"/>
                </a:solidFill>
                <a:effectLst/>
              </a:rPr>
              <a:t>Outline the advantages of global sourcing.</a:t>
            </a:r>
          </a:p>
          <a:p>
            <a:pPr lvl="1"/>
            <a:r>
              <a:rPr lang="en-US" sz="2800" b="0" i="0" dirty="0">
                <a:solidFill>
                  <a:srgbClr val="373D3F"/>
                </a:solidFill>
                <a:effectLst/>
              </a:rPr>
              <a:t>Know the pros and cons of sole-sourcing and multi-sourcing.</a:t>
            </a:r>
          </a:p>
          <a:p>
            <a:pPr lvl="1"/>
            <a:r>
              <a:rPr lang="en-US" sz="2800" b="0" i="0" dirty="0">
                <a:solidFill>
                  <a:srgbClr val="373D3F"/>
                </a:solidFill>
                <a:effectLst/>
              </a:rPr>
              <a:t>Know how to source successfully internationally.</a:t>
            </a:r>
          </a:p>
          <a:p>
            <a:pPr lvl="1"/>
            <a:r>
              <a:rPr lang="en-US" sz="2800" b="0" i="0" dirty="0">
                <a:solidFill>
                  <a:srgbClr val="373D3F"/>
                </a:solidFill>
                <a:effectLst/>
              </a:rPr>
              <a:t>Understand the impact Trade Agreements have on sourcing internationally.</a:t>
            </a:r>
          </a:p>
          <a:p>
            <a:pPr marL="0" indent="0">
              <a:buNone/>
            </a:pPr>
            <a:endParaRPr lang="en-US" dirty="0">
              <a:cs typeface="Calibri"/>
            </a:endParaRPr>
          </a:p>
        </p:txBody>
      </p:sp>
      <p:sp>
        <p:nvSpPr>
          <p:cNvPr id="4" name="Footer Placeholder 3">
            <a:extLst>
              <a:ext uri="{FF2B5EF4-FFF2-40B4-BE49-F238E27FC236}">
                <a16:creationId xmlns:a16="http://schemas.microsoft.com/office/drawing/2014/main" id="{25CCE234-EF56-450E-9DC4-05A0BC80ACD6}"/>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E2C47CE1-01C3-4FAC-B6B8-1F0A7881C709}"/>
              </a:ext>
            </a:extLst>
          </p:cNvPr>
          <p:cNvSpPr>
            <a:spLocks noGrp="1"/>
          </p:cNvSpPr>
          <p:nvPr>
            <p:ph type="sldNum" sz="quarter" idx="12"/>
          </p:nvPr>
        </p:nvSpPr>
        <p:spPr/>
        <p:txBody>
          <a:bodyPr/>
          <a:lstStyle/>
          <a:p>
            <a:fld id="{48F63A3B-78C7-47BE-AE5E-E10140E04643}" type="slidenum">
              <a:rPr lang="en-US" smtClean="0"/>
              <a:t>3</a:t>
            </a:fld>
            <a:endParaRPr lang="en-US"/>
          </a:p>
        </p:txBody>
      </p:sp>
    </p:spTree>
    <p:extLst>
      <p:ext uri="{BB962C8B-B14F-4D97-AF65-F5344CB8AC3E}">
        <p14:creationId xmlns:p14="http://schemas.microsoft.com/office/powerpoint/2010/main" val="3996183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lumMod val="50000"/>
                  </a:schemeClr>
                </a:solidFill>
              </a:rPr>
              <a:t>Introduction</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b="0" i="0" dirty="0">
                <a:solidFill>
                  <a:srgbClr val="373D3F"/>
                </a:solidFill>
                <a:effectLst/>
                <a:latin typeface="Encode Sans"/>
              </a:rPr>
              <a:t>Most companies are under constant pressure to contain and reduce their costs, which largely explains the motivation behind global sourcing; the primary reason companies source from around the world is to obtain lower prices. </a:t>
            </a:r>
            <a:endParaRPr lang="en-US" sz="2400" dirty="0">
              <a:cs typeface="Calibri"/>
            </a:endParaRPr>
          </a:p>
        </p:txBody>
      </p:sp>
      <p:sp>
        <p:nvSpPr>
          <p:cNvPr id="4" name="Footer Placeholder 3">
            <a:extLst>
              <a:ext uri="{FF2B5EF4-FFF2-40B4-BE49-F238E27FC236}">
                <a16:creationId xmlns:a16="http://schemas.microsoft.com/office/drawing/2014/main" id="{51BC8EBE-EDD4-4344-B75E-5E9C797F82F1}"/>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0CA5D0C9-0121-4BFD-9CF0-D9B0E3C4DCF9}"/>
              </a:ext>
            </a:extLst>
          </p:cNvPr>
          <p:cNvSpPr>
            <a:spLocks noGrp="1"/>
          </p:cNvSpPr>
          <p:nvPr>
            <p:ph type="sldNum" sz="quarter" idx="12"/>
          </p:nvPr>
        </p:nvSpPr>
        <p:spPr/>
        <p:txBody>
          <a:bodyPr/>
          <a:lstStyle/>
          <a:p>
            <a:fld id="{48F63A3B-78C7-47BE-AE5E-E10140E04643}" type="slidenum">
              <a:rPr lang="en-US" smtClean="0"/>
              <a:t>4</a:t>
            </a:fld>
            <a:endParaRPr lang="en-US"/>
          </a:p>
        </p:txBody>
      </p:sp>
    </p:spTree>
    <p:extLst>
      <p:ext uri="{BB962C8B-B14F-4D97-AF65-F5344CB8AC3E}">
        <p14:creationId xmlns:p14="http://schemas.microsoft.com/office/powerpoint/2010/main" val="2242119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365125"/>
            <a:ext cx="10515600" cy="1855561"/>
          </a:xfrm>
        </p:spPr>
        <p:txBody>
          <a:bodyPr/>
          <a:lstStyle/>
          <a:p>
            <a:pPr algn="ctr"/>
            <a:r>
              <a:rPr lang="en-US" dirty="0">
                <a:solidFill>
                  <a:schemeClr val="accent1">
                    <a:lumMod val="50000"/>
                  </a:schemeClr>
                </a:solidFill>
              </a:rPr>
              <a:t>Finding Global Suppliers and Supply Classifications</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a:xfrm>
            <a:off x="838200" y="2010682"/>
            <a:ext cx="10515600" cy="4351338"/>
          </a:xfrm>
        </p:spPr>
        <p:txBody>
          <a:bodyPr>
            <a:normAutofit/>
          </a:bodyPr>
          <a:lstStyle/>
          <a:p>
            <a:pPr marL="0" indent="0">
              <a:buNone/>
            </a:pPr>
            <a:r>
              <a:rPr lang="en-US" dirty="0"/>
              <a:t>Supply managers use a classification scheme to segment suppliers which helps when searching databases for potential suppliers. The classification scheme is as follows:</a:t>
            </a:r>
          </a:p>
          <a:p>
            <a:pPr lvl="1"/>
            <a:r>
              <a:rPr lang="en-US" sz="2800" dirty="0"/>
              <a:t>Local supplier</a:t>
            </a:r>
          </a:p>
          <a:p>
            <a:pPr lvl="1"/>
            <a:r>
              <a:rPr lang="en-US" sz="2800" dirty="0"/>
              <a:t>Domestic supplier</a:t>
            </a:r>
          </a:p>
          <a:p>
            <a:pPr lvl="1"/>
            <a:r>
              <a:rPr lang="en-US" sz="2800" dirty="0"/>
              <a:t>Regional supplier</a:t>
            </a:r>
          </a:p>
          <a:p>
            <a:pPr lvl="1"/>
            <a:r>
              <a:rPr lang="en-US" sz="2800" dirty="0"/>
              <a:t>Multi-regional supplier</a:t>
            </a:r>
          </a:p>
          <a:p>
            <a:pPr lvl="1"/>
            <a:r>
              <a:rPr lang="en-US" sz="2800" dirty="0"/>
              <a:t>Global supplier</a:t>
            </a:r>
          </a:p>
          <a:p>
            <a:pPr marL="0" indent="0">
              <a:buNone/>
            </a:pPr>
            <a:endParaRPr lang="en-US" sz="2800" dirty="0"/>
          </a:p>
          <a:p>
            <a:pPr marL="0" indent="0">
              <a:buNone/>
            </a:pPr>
            <a:endParaRPr lang="en-US" dirty="0"/>
          </a:p>
          <a:p>
            <a:pPr marL="0" indent="0">
              <a:buNone/>
            </a:pPr>
            <a:endParaRPr lang="en-US" dirty="0"/>
          </a:p>
          <a:p>
            <a:pPr marL="457200" lvl="1" indent="0">
              <a:buNone/>
            </a:pPr>
            <a:endParaRPr lang="en-CA" dirty="0"/>
          </a:p>
        </p:txBody>
      </p:sp>
      <p:sp>
        <p:nvSpPr>
          <p:cNvPr id="3" name="Footer Placeholder 2">
            <a:extLst>
              <a:ext uri="{FF2B5EF4-FFF2-40B4-BE49-F238E27FC236}">
                <a16:creationId xmlns:a16="http://schemas.microsoft.com/office/drawing/2014/main" id="{1E7749D7-050A-4420-BCEA-A8FE5CBD7D1F}"/>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8F8B7D95-FEA9-4D05-A753-DE5281A8DAA4}"/>
              </a:ext>
            </a:extLst>
          </p:cNvPr>
          <p:cNvSpPr>
            <a:spLocks noGrp="1"/>
          </p:cNvSpPr>
          <p:nvPr>
            <p:ph type="sldNum" sz="quarter" idx="12"/>
          </p:nvPr>
        </p:nvSpPr>
        <p:spPr/>
        <p:txBody>
          <a:bodyPr/>
          <a:lstStyle/>
          <a:p>
            <a:fld id="{48F63A3B-78C7-47BE-AE5E-E10140E04643}" type="slidenum">
              <a:rPr lang="en-US" smtClean="0"/>
              <a:t>5</a:t>
            </a:fld>
            <a:endParaRPr lang="en-US"/>
          </a:p>
        </p:txBody>
      </p:sp>
    </p:spTree>
    <p:extLst>
      <p:ext uri="{BB962C8B-B14F-4D97-AF65-F5344CB8AC3E}">
        <p14:creationId xmlns:p14="http://schemas.microsoft.com/office/powerpoint/2010/main" val="4094508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239487"/>
            <a:ext cx="10515600" cy="1767114"/>
          </a:xfrm>
        </p:spPr>
        <p:txBody>
          <a:bodyPr/>
          <a:lstStyle/>
          <a:p>
            <a:pPr algn="ctr"/>
            <a:r>
              <a:rPr lang="en-US" dirty="0">
                <a:solidFill>
                  <a:schemeClr val="accent1">
                    <a:lumMod val="50000"/>
                  </a:schemeClr>
                </a:solidFill>
              </a:rPr>
              <a:t>Global Procurement Classification</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a:xfrm>
            <a:off x="838200" y="2006601"/>
            <a:ext cx="10515600" cy="4351338"/>
          </a:xfrm>
        </p:spPr>
        <p:txBody>
          <a:bodyPr>
            <a:normAutofit lnSpcReduction="10000"/>
          </a:bodyPr>
          <a:lstStyle/>
          <a:p>
            <a:r>
              <a:rPr lang="en-US" dirty="0"/>
              <a:t>Offshoring</a:t>
            </a:r>
          </a:p>
          <a:p>
            <a:pPr lvl="1"/>
            <a:r>
              <a:rPr lang="en-US" sz="2800" dirty="0"/>
              <a:t>Offshore to distant countries</a:t>
            </a:r>
          </a:p>
          <a:p>
            <a:r>
              <a:rPr lang="en-US" dirty="0"/>
              <a:t>Nearshoring</a:t>
            </a:r>
          </a:p>
          <a:p>
            <a:pPr lvl="1"/>
            <a:r>
              <a:rPr lang="en-US" sz="2800" dirty="0"/>
              <a:t>Nearby country or </a:t>
            </a:r>
            <a:r>
              <a:rPr lang="en-US" sz="2800" dirty="0" err="1"/>
              <a:t>neighbouring</a:t>
            </a:r>
            <a:r>
              <a:rPr lang="en-US" sz="2800" dirty="0"/>
              <a:t> country</a:t>
            </a:r>
          </a:p>
          <a:p>
            <a:r>
              <a:rPr lang="en-US" dirty="0"/>
              <a:t>Onshoring</a:t>
            </a:r>
          </a:p>
          <a:p>
            <a:pPr lvl="1"/>
            <a:r>
              <a:rPr lang="en-US" sz="2800" dirty="0"/>
              <a:t>In another city in your country</a:t>
            </a:r>
          </a:p>
          <a:p>
            <a:pPr marL="457200" lvl="1" indent="0">
              <a:buNone/>
            </a:pPr>
            <a:endParaRPr lang="en-CA" dirty="0"/>
          </a:p>
          <a:p>
            <a:pPr marL="457200" lvl="1" indent="0">
              <a:buNone/>
            </a:pPr>
            <a:endParaRPr lang="en-CA" dirty="0"/>
          </a:p>
          <a:p>
            <a:pPr marL="457200" lvl="1" indent="0">
              <a:buNone/>
            </a:pPr>
            <a:endParaRPr lang="en-CA" dirty="0"/>
          </a:p>
          <a:p>
            <a:pPr marL="457200" lvl="1" indent="0" algn="r">
              <a:buNone/>
            </a:pPr>
            <a:r>
              <a:rPr lang="en-CA" dirty="0" err="1"/>
              <a:t>Skelia</a:t>
            </a:r>
            <a:r>
              <a:rPr lang="en-CA" dirty="0"/>
              <a:t> (2019)</a:t>
            </a:r>
          </a:p>
        </p:txBody>
      </p:sp>
      <p:sp>
        <p:nvSpPr>
          <p:cNvPr id="3" name="Footer Placeholder 2">
            <a:extLst>
              <a:ext uri="{FF2B5EF4-FFF2-40B4-BE49-F238E27FC236}">
                <a16:creationId xmlns:a16="http://schemas.microsoft.com/office/drawing/2014/main" id="{13E95CD9-58F3-4F49-8E0B-057E5CDEA793}"/>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60279384-379F-4E78-9EC4-FD327E79606B}"/>
              </a:ext>
            </a:extLst>
          </p:cNvPr>
          <p:cNvSpPr>
            <a:spLocks noGrp="1"/>
          </p:cNvSpPr>
          <p:nvPr>
            <p:ph type="sldNum" sz="quarter" idx="12"/>
          </p:nvPr>
        </p:nvSpPr>
        <p:spPr/>
        <p:txBody>
          <a:bodyPr/>
          <a:lstStyle/>
          <a:p>
            <a:fld id="{48F63A3B-78C7-47BE-AE5E-E10140E04643}" type="slidenum">
              <a:rPr lang="en-US" smtClean="0"/>
              <a:t>6</a:t>
            </a:fld>
            <a:endParaRPr lang="en-US"/>
          </a:p>
        </p:txBody>
      </p:sp>
    </p:spTree>
    <p:extLst>
      <p:ext uri="{BB962C8B-B14F-4D97-AF65-F5344CB8AC3E}">
        <p14:creationId xmlns:p14="http://schemas.microsoft.com/office/powerpoint/2010/main" val="539661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365125"/>
            <a:ext cx="10515600" cy="1648732"/>
          </a:xfrm>
        </p:spPr>
        <p:txBody>
          <a:bodyPr/>
          <a:lstStyle/>
          <a:p>
            <a:pPr algn="ctr"/>
            <a:r>
              <a:rPr lang="en-US" dirty="0">
                <a:solidFill>
                  <a:schemeClr val="accent1">
                    <a:lumMod val="50000"/>
                  </a:schemeClr>
                </a:solidFill>
              </a:rPr>
              <a:t>Global Sole-Source Versus Multi-sourcing</a:t>
            </a:r>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a:bodyPr>
          <a:lstStyle/>
          <a:p>
            <a:pPr marL="0" indent="0">
              <a:buNone/>
            </a:pPr>
            <a:r>
              <a:rPr lang="en-US" sz="2400" b="0" i="0" dirty="0">
                <a:solidFill>
                  <a:srgbClr val="373D3F"/>
                </a:solidFill>
                <a:effectLst/>
              </a:rPr>
              <a:t>Global sourcing refers to buying the raw materials or components that go into a company’s products from around the world, not just from the headquarters’ country. Considerations to:</a:t>
            </a:r>
          </a:p>
          <a:p>
            <a:r>
              <a:rPr lang="en-US" sz="2400" dirty="0">
                <a:solidFill>
                  <a:srgbClr val="373D3F"/>
                </a:solidFill>
              </a:rPr>
              <a:t>Sole-source</a:t>
            </a:r>
          </a:p>
          <a:p>
            <a:pPr lvl="1"/>
            <a:r>
              <a:rPr lang="en-US" dirty="0">
                <a:solidFill>
                  <a:srgbClr val="373D3F"/>
                </a:solidFill>
              </a:rPr>
              <a:t>One supplier exclusively</a:t>
            </a:r>
          </a:p>
          <a:p>
            <a:r>
              <a:rPr lang="en-US" sz="2400" dirty="0">
                <a:solidFill>
                  <a:srgbClr val="373D3F"/>
                </a:solidFill>
              </a:rPr>
              <a:t>Multi-source</a:t>
            </a:r>
          </a:p>
          <a:p>
            <a:pPr lvl="1"/>
            <a:r>
              <a:rPr lang="en-US" dirty="0">
                <a:solidFill>
                  <a:srgbClr val="373D3F"/>
                </a:solidFill>
              </a:rPr>
              <a:t>Multiple suppliers</a:t>
            </a:r>
          </a:p>
        </p:txBody>
      </p:sp>
      <p:sp>
        <p:nvSpPr>
          <p:cNvPr id="3" name="Footer Placeholder 2">
            <a:extLst>
              <a:ext uri="{FF2B5EF4-FFF2-40B4-BE49-F238E27FC236}">
                <a16:creationId xmlns:a16="http://schemas.microsoft.com/office/drawing/2014/main" id="{78057F8B-61EA-4B42-A1D1-83660B7680ED}"/>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2E2C75CF-FECE-46B7-BF63-8FF858D0CDE5}"/>
              </a:ext>
            </a:extLst>
          </p:cNvPr>
          <p:cNvSpPr>
            <a:spLocks noGrp="1"/>
          </p:cNvSpPr>
          <p:nvPr>
            <p:ph type="sldNum" sz="quarter" idx="12"/>
          </p:nvPr>
        </p:nvSpPr>
        <p:spPr/>
        <p:txBody>
          <a:bodyPr/>
          <a:lstStyle/>
          <a:p>
            <a:fld id="{48F63A3B-78C7-47BE-AE5E-E10140E04643}" type="slidenum">
              <a:rPr lang="en-US" smtClean="0"/>
              <a:t>7</a:t>
            </a:fld>
            <a:endParaRPr lang="en-US"/>
          </a:p>
        </p:txBody>
      </p:sp>
    </p:spTree>
    <p:extLst>
      <p:ext uri="{BB962C8B-B14F-4D97-AF65-F5344CB8AC3E}">
        <p14:creationId xmlns:p14="http://schemas.microsoft.com/office/powerpoint/2010/main" val="1058766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Sole-Sourcing vs. Multi-Sourcing</a:t>
            </a:r>
          </a:p>
        </p:txBody>
      </p:sp>
      <p:sp>
        <p:nvSpPr>
          <p:cNvPr id="3" name="Text Placeholder 2"/>
          <p:cNvSpPr>
            <a:spLocks noGrp="1"/>
          </p:cNvSpPr>
          <p:nvPr>
            <p:ph type="body" idx="1"/>
          </p:nvPr>
        </p:nvSpPr>
        <p:spPr>
          <a:ln>
            <a:solidFill>
              <a:schemeClr val="accent1"/>
            </a:solidFill>
          </a:ln>
        </p:spPr>
        <p:txBody>
          <a:bodyPr/>
          <a:lstStyle/>
          <a:p>
            <a:r>
              <a:rPr lang="en-US" dirty="0">
                <a:solidFill>
                  <a:srgbClr val="FF0000"/>
                </a:solidFill>
              </a:rPr>
              <a:t>Sole-Sourcing</a:t>
            </a:r>
          </a:p>
        </p:txBody>
      </p:sp>
      <p:sp>
        <p:nvSpPr>
          <p:cNvPr id="4" name="Content Placeholder 3"/>
          <p:cNvSpPr>
            <a:spLocks noGrp="1"/>
          </p:cNvSpPr>
          <p:nvPr>
            <p:ph sz="half" idx="2"/>
          </p:nvPr>
        </p:nvSpPr>
        <p:spPr>
          <a:ln>
            <a:solidFill>
              <a:schemeClr val="accent1"/>
            </a:solidFill>
          </a:ln>
        </p:spPr>
        <p:txBody>
          <a:bodyPr>
            <a:normAutofit fontScale="92500" lnSpcReduction="10000"/>
          </a:bodyPr>
          <a:lstStyle/>
          <a:p>
            <a:pPr marL="0" indent="0">
              <a:buNone/>
            </a:pPr>
            <a:r>
              <a:rPr lang="en-US" dirty="0">
                <a:solidFill>
                  <a:srgbClr val="FF0000"/>
                </a:solidFill>
              </a:rPr>
              <a:t>Advantages</a:t>
            </a:r>
          </a:p>
          <a:p>
            <a:pPr lvl="1"/>
            <a:r>
              <a:rPr lang="en-US" dirty="0">
                <a:solidFill>
                  <a:srgbClr val="FF0000"/>
                </a:solidFill>
              </a:rPr>
              <a:t>Price discounts based on higher volume</a:t>
            </a:r>
          </a:p>
          <a:p>
            <a:pPr lvl="1"/>
            <a:r>
              <a:rPr lang="en-US" dirty="0">
                <a:solidFill>
                  <a:srgbClr val="FF0000"/>
                </a:solidFill>
              </a:rPr>
              <a:t>Rewards for loyalty during tough times</a:t>
            </a:r>
          </a:p>
          <a:p>
            <a:pPr lvl="1"/>
            <a:r>
              <a:rPr lang="en-US" dirty="0">
                <a:solidFill>
                  <a:srgbClr val="FF0000"/>
                </a:solidFill>
              </a:rPr>
              <a:t>Exclusivity brings differentiation</a:t>
            </a:r>
          </a:p>
          <a:p>
            <a:pPr lvl="1"/>
            <a:r>
              <a:rPr lang="en-US" dirty="0">
                <a:solidFill>
                  <a:srgbClr val="FF0000"/>
                </a:solidFill>
              </a:rPr>
              <a:t>Greater influence with a supplier</a:t>
            </a:r>
          </a:p>
          <a:p>
            <a:pPr marL="0" indent="0">
              <a:buNone/>
            </a:pPr>
            <a:r>
              <a:rPr lang="en-US" dirty="0">
                <a:solidFill>
                  <a:srgbClr val="FF0000"/>
                </a:solidFill>
              </a:rPr>
              <a:t>Disadvantages</a:t>
            </a:r>
          </a:p>
          <a:p>
            <a:pPr lvl="1"/>
            <a:r>
              <a:rPr lang="en-US" dirty="0">
                <a:solidFill>
                  <a:srgbClr val="FF0000"/>
                </a:solidFill>
              </a:rPr>
              <a:t>Higher risk of disruption</a:t>
            </a:r>
          </a:p>
          <a:p>
            <a:pPr lvl="1"/>
            <a:r>
              <a:rPr lang="en-US" dirty="0">
                <a:solidFill>
                  <a:srgbClr val="FF0000"/>
                </a:solidFill>
              </a:rPr>
              <a:t>The supplier has more negotiating power on price</a:t>
            </a:r>
          </a:p>
          <a:p>
            <a:pPr lvl="1"/>
            <a:endParaRPr lang="en-US" dirty="0"/>
          </a:p>
          <a:p>
            <a:pPr lvl="1"/>
            <a:endParaRPr lang="en-US" dirty="0"/>
          </a:p>
          <a:p>
            <a:pPr lvl="1"/>
            <a:endParaRPr lang="en-US" dirty="0"/>
          </a:p>
        </p:txBody>
      </p:sp>
      <p:sp>
        <p:nvSpPr>
          <p:cNvPr id="5" name="Text Placeholder 4"/>
          <p:cNvSpPr>
            <a:spLocks noGrp="1"/>
          </p:cNvSpPr>
          <p:nvPr>
            <p:ph type="body" sz="quarter" idx="3"/>
          </p:nvPr>
        </p:nvSpPr>
        <p:spPr>
          <a:ln>
            <a:solidFill>
              <a:schemeClr val="accent1"/>
            </a:solidFill>
          </a:ln>
        </p:spPr>
        <p:txBody>
          <a:bodyPr/>
          <a:lstStyle/>
          <a:p>
            <a:r>
              <a:rPr lang="en-US" dirty="0">
                <a:solidFill>
                  <a:srgbClr val="FF0000"/>
                </a:solidFill>
              </a:rPr>
              <a:t>Multi-Sourcing </a:t>
            </a:r>
          </a:p>
        </p:txBody>
      </p:sp>
      <p:sp>
        <p:nvSpPr>
          <p:cNvPr id="6" name="Content Placeholder 5"/>
          <p:cNvSpPr>
            <a:spLocks noGrp="1"/>
          </p:cNvSpPr>
          <p:nvPr>
            <p:ph sz="quarter" idx="4"/>
          </p:nvPr>
        </p:nvSpPr>
        <p:spPr>
          <a:ln>
            <a:solidFill>
              <a:schemeClr val="accent1"/>
            </a:solidFill>
          </a:ln>
        </p:spPr>
        <p:txBody>
          <a:bodyPr>
            <a:normAutofit fontScale="92500"/>
          </a:bodyPr>
          <a:lstStyle/>
          <a:p>
            <a:pPr marL="0" indent="0">
              <a:buNone/>
            </a:pPr>
            <a:r>
              <a:rPr lang="en-US" dirty="0">
                <a:solidFill>
                  <a:srgbClr val="FF0000"/>
                </a:solidFill>
              </a:rPr>
              <a:t>Advantages</a:t>
            </a:r>
          </a:p>
          <a:p>
            <a:pPr lvl="1"/>
            <a:r>
              <a:rPr lang="en-US" dirty="0">
                <a:solidFill>
                  <a:srgbClr val="FF0000"/>
                </a:solidFill>
              </a:rPr>
              <a:t>More flexibility in times of disruption</a:t>
            </a:r>
          </a:p>
          <a:p>
            <a:pPr lvl="1"/>
            <a:r>
              <a:rPr lang="en-US" dirty="0">
                <a:solidFill>
                  <a:srgbClr val="FF0000"/>
                </a:solidFill>
              </a:rPr>
              <a:t>Negotiating lower rates by pitting one supplier against another</a:t>
            </a:r>
          </a:p>
          <a:p>
            <a:pPr marL="0" indent="0">
              <a:buNone/>
            </a:pPr>
            <a:r>
              <a:rPr lang="en-US" dirty="0">
                <a:solidFill>
                  <a:srgbClr val="FF0000"/>
                </a:solidFill>
              </a:rPr>
              <a:t>Disadvantages</a:t>
            </a:r>
          </a:p>
          <a:p>
            <a:pPr lvl="1"/>
            <a:r>
              <a:rPr lang="en-US" dirty="0">
                <a:solidFill>
                  <a:srgbClr val="FF0000"/>
                </a:solidFill>
              </a:rPr>
              <a:t>Quality across suppliers may be less uniform</a:t>
            </a:r>
          </a:p>
          <a:p>
            <a:pPr lvl="1"/>
            <a:r>
              <a:rPr lang="en-US" dirty="0">
                <a:solidFill>
                  <a:srgbClr val="FF0000"/>
                </a:solidFill>
              </a:rPr>
              <a:t>Less influence with each supplier</a:t>
            </a:r>
          </a:p>
          <a:p>
            <a:pPr lvl="1"/>
            <a:r>
              <a:rPr lang="en-US" dirty="0">
                <a:solidFill>
                  <a:srgbClr val="FF0000"/>
                </a:solidFill>
              </a:rPr>
              <a:t>Higher coordination and management costs</a:t>
            </a:r>
          </a:p>
          <a:p>
            <a:pPr lvl="1"/>
            <a:endParaRPr lang="en-US" dirty="0">
              <a:solidFill>
                <a:srgbClr val="FF0000"/>
              </a:solidFill>
            </a:endParaRPr>
          </a:p>
        </p:txBody>
      </p:sp>
      <p:sp>
        <p:nvSpPr>
          <p:cNvPr id="7" name="Footer Placeholder 6">
            <a:extLst>
              <a:ext uri="{FF2B5EF4-FFF2-40B4-BE49-F238E27FC236}">
                <a16:creationId xmlns:a16="http://schemas.microsoft.com/office/drawing/2014/main" id="{1929C7EE-5717-49E4-A591-9D00C11288D0}"/>
              </a:ext>
            </a:extLst>
          </p:cNvPr>
          <p:cNvSpPr>
            <a:spLocks noGrp="1"/>
          </p:cNvSpPr>
          <p:nvPr>
            <p:ph type="ftr" sz="quarter" idx="11"/>
          </p:nvPr>
        </p:nvSpPr>
        <p:spPr/>
        <p:txBody>
          <a:bodyPr/>
          <a:lstStyle/>
          <a:p>
            <a:r>
              <a:rPr lang="en-US"/>
              <a:t>Procurement in A Supply Chain World Licensed by CC-BY-NC-SA</a:t>
            </a:r>
          </a:p>
        </p:txBody>
      </p:sp>
      <p:sp>
        <p:nvSpPr>
          <p:cNvPr id="8" name="Slide Number Placeholder 7">
            <a:extLst>
              <a:ext uri="{FF2B5EF4-FFF2-40B4-BE49-F238E27FC236}">
                <a16:creationId xmlns:a16="http://schemas.microsoft.com/office/drawing/2014/main" id="{3BA80502-D434-4969-B57C-3BF5FC050375}"/>
              </a:ext>
            </a:extLst>
          </p:cNvPr>
          <p:cNvSpPr>
            <a:spLocks noGrp="1"/>
          </p:cNvSpPr>
          <p:nvPr>
            <p:ph type="sldNum" sz="quarter" idx="12"/>
          </p:nvPr>
        </p:nvSpPr>
        <p:spPr/>
        <p:txBody>
          <a:bodyPr/>
          <a:lstStyle/>
          <a:p>
            <a:fld id="{48F63A3B-78C7-47BE-AE5E-E10140E04643}" type="slidenum">
              <a:rPr lang="en-US" smtClean="0"/>
              <a:t>8</a:t>
            </a:fld>
            <a:endParaRPr lang="en-US"/>
          </a:p>
        </p:txBody>
      </p:sp>
    </p:spTree>
    <p:extLst>
      <p:ext uri="{BB962C8B-B14F-4D97-AF65-F5344CB8AC3E}">
        <p14:creationId xmlns:p14="http://schemas.microsoft.com/office/powerpoint/2010/main" val="1361735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Ethics in Action</a:t>
            </a:r>
          </a:p>
        </p:txBody>
      </p:sp>
      <p:sp>
        <p:nvSpPr>
          <p:cNvPr id="3" name="Content Placeholder 2"/>
          <p:cNvSpPr>
            <a:spLocks noGrp="1"/>
          </p:cNvSpPr>
          <p:nvPr>
            <p:ph idx="1"/>
          </p:nvPr>
        </p:nvSpPr>
        <p:spPr/>
        <p:txBody>
          <a:bodyPr/>
          <a:lstStyle/>
          <a:p>
            <a:r>
              <a:rPr lang="en-US" dirty="0">
                <a:solidFill>
                  <a:srgbClr val="FF0000"/>
                </a:solidFill>
              </a:rPr>
              <a:t>Most encountered ethical issues in global sourcing</a:t>
            </a:r>
          </a:p>
          <a:p>
            <a:pPr lvl="1"/>
            <a:r>
              <a:rPr lang="en-US" dirty="0">
                <a:solidFill>
                  <a:srgbClr val="FF0000"/>
                </a:solidFill>
              </a:rPr>
              <a:t>Child </a:t>
            </a:r>
            <a:r>
              <a:rPr lang="en-US" dirty="0" err="1">
                <a:solidFill>
                  <a:srgbClr val="FF0000"/>
                </a:solidFill>
              </a:rPr>
              <a:t>labour</a:t>
            </a:r>
            <a:endParaRPr lang="en-US" dirty="0">
              <a:solidFill>
                <a:srgbClr val="FF0000"/>
              </a:solidFill>
            </a:endParaRPr>
          </a:p>
          <a:p>
            <a:pPr lvl="1"/>
            <a:r>
              <a:rPr lang="en-US" dirty="0">
                <a:solidFill>
                  <a:srgbClr val="FF0000"/>
                </a:solidFill>
              </a:rPr>
              <a:t>Dangerous working conditions and health and safety issues</a:t>
            </a:r>
          </a:p>
          <a:p>
            <a:pPr lvl="1"/>
            <a:r>
              <a:rPr lang="en-US" dirty="0">
                <a:solidFill>
                  <a:srgbClr val="FF0000"/>
                </a:solidFill>
              </a:rPr>
              <a:t>Bribery and corruption</a:t>
            </a:r>
          </a:p>
          <a:p>
            <a:pPr lvl="1"/>
            <a:r>
              <a:rPr lang="en-US" dirty="0">
                <a:solidFill>
                  <a:srgbClr val="FF0000"/>
                </a:solidFill>
              </a:rPr>
              <a:t>Exploitation of the workforce</a:t>
            </a:r>
          </a:p>
          <a:p>
            <a:pPr lvl="1"/>
            <a:endParaRPr lang="en-US" dirty="0"/>
          </a:p>
        </p:txBody>
      </p:sp>
      <p:sp>
        <p:nvSpPr>
          <p:cNvPr id="4" name="Footer Placeholder 3">
            <a:extLst>
              <a:ext uri="{FF2B5EF4-FFF2-40B4-BE49-F238E27FC236}">
                <a16:creationId xmlns:a16="http://schemas.microsoft.com/office/drawing/2014/main" id="{8E71544E-0F47-4F75-9CF7-7FA626384D7E}"/>
              </a:ext>
            </a:extLst>
          </p:cNvPr>
          <p:cNvSpPr>
            <a:spLocks noGrp="1"/>
          </p:cNvSpPr>
          <p:nvPr>
            <p:ph type="ftr" sz="quarter" idx="11"/>
          </p:nvPr>
        </p:nvSpPr>
        <p:spPr/>
        <p:txBody>
          <a:bodyPr/>
          <a:lstStyle/>
          <a:p>
            <a:r>
              <a:rPr lang="en-US"/>
              <a:t>Procurement in A Supply Chain World Licensed by CC-BY-NC-SA</a:t>
            </a:r>
          </a:p>
        </p:txBody>
      </p:sp>
      <p:sp>
        <p:nvSpPr>
          <p:cNvPr id="5" name="Slide Number Placeholder 4">
            <a:extLst>
              <a:ext uri="{FF2B5EF4-FFF2-40B4-BE49-F238E27FC236}">
                <a16:creationId xmlns:a16="http://schemas.microsoft.com/office/drawing/2014/main" id="{E6B36E91-2A77-4287-8523-F03B81A93F3D}"/>
              </a:ext>
            </a:extLst>
          </p:cNvPr>
          <p:cNvSpPr>
            <a:spLocks noGrp="1"/>
          </p:cNvSpPr>
          <p:nvPr>
            <p:ph type="sldNum" sz="quarter" idx="12"/>
          </p:nvPr>
        </p:nvSpPr>
        <p:spPr/>
        <p:txBody>
          <a:bodyPr/>
          <a:lstStyle/>
          <a:p>
            <a:fld id="{48F63A3B-78C7-47BE-AE5E-E10140E04643}" type="slidenum">
              <a:rPr lang="en-US" smtClean="0"/>
              <a:t>9</a:t>
            </a:fld>
            <a:endParaRPr lang="en-US"/>
          </a:p>
        </p:txBody>
      </p:sp>
    </p:spTree>
    <p:extLst>
      <p:ext uri="{BB962C8B-B14F-4D97-AF65-F5344CB8AC3E}">
        <p14:creationId xmlns:p14="http://schemas.microsoft.com/office/powerpoint/2010/main" val="20052329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ADAD805D1FF18468C77D391FCED6724" ma:contentTypeVersion="13" ma:contentTypeDescription="Create a new document." ma:contentTypeScope="" ma:versionID="bf644409b75f20916b688ba5d6aca30f">
  <xsd:schema xmlns:xsd="http://www.w3.org/2001/XMLSchema" xmlns:xs="http://www.w3.org/2001/XMLSchema" xmlns:p="http://schemas.microsoft.com/office/2006/metadata/properties" xmlns:ns2="e53f2997-4117-4622-b9dd-7013d537ea7d" xmlns:ns3="12d4385b-a623-4456-92d7-bfee08e00e5b" targetNamespace="http://schemas.microsoft.com/office/2006/metadata/properties" ma:root="true" ma:fieldsID="e3494208c612f587e18ef3b69da60877" ns2:_="" ns3:_="">
    <xsd:import namespace="e53f2997-4117-4622-b9dd-7013d537ea7d"/>
    <xsd:import namespace="12d4385b-a623-4456-92d7-bfee08e00e5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Locatio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3f2997-4117-4622-b9dd-7013d537ea7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2d4385b-a623-4456-92d7-bfee08e00e5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4A47C5-A7FC-4A12-BCC1-ACDB520B5A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53f2997-4117-4622-b9dd-7013d537ea7d"/>
    <ds:schemaRef ds:uri="12d4385b-a623-4456-92d7-bfee08e00e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C4662B-4ED9-422E-8103-E949B3F2023A}">
  <ds:schemaRefs>
    <ds:schemaRef ds:uri="12d4385b-a623-4456-92d7-bfee08e00e5b"/>
    <ds:schemaRef ds:uri="http://schemas.microsoft.com/office/2006/documentManagement/types"/>
    <ds:schemaRef ds:uri="http://schemas.openxmlformats.org/package/2006/metadata/core-properties"/>
    <ds:schemaRef ds:uri="http://purl.org/dc/dcmitype/"/>
    <ds:schemaRef ds:uri="http://purl.org/dc/elements/1.1/"/>
    <ds:schemaRef ds:uri="http://schemas.microsoft.com/office/2006/metadata/properties"/>
    <ds:schemaRef ds:uri="http://schemas.microsoft.com/office/infopath/2007/PartnerControls"/>
    <ds:schemaRef ds:uri="e53f2997-4117-4622-b9dd-7013d537ea7d"/>
    <ds:schemaRef ds:uri="http://www.w3.org/XML/1998/namespace"/>
    <ds:schemaRef ds:uri="http://purl.org/dc/terms/"/>
  </ds:schemaRefs>
</ds:datastoreItem>
</file>

<file path=customXml/itemProps3.xml><?xml version="1.0" encoding="utf-8"?>
<ds:datastoreItem xmlns:ds="http://schemas.openxmlformats.org/officeDocument/2006/customXml" ds:itemID="{3F7F76B4-A9B1-49F6-BF3F-BC1E84EA92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Chapter  – Procurement in a Supply Chain World (2)</Template>
  <TotalTime>238</TotalTime>
  <Words>759</Words>
  <Application>Microsoft Office PowerPoint</Application>
  <PresentationFormat>Widescreen</PresentationFormat>
  <Paragraphs>128</Paragraphs>
  <Slides>14</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Encode Sans</vt:lpstr>
      <vt:lpstr>Office Theme</vt:lpstr>
      <vt:lpstr>Procurement in a Supply Chain World Chapter 7: Global Procurement</vt:lpstr>
      <vt:lpstr>Accessibility Statement</vt:lpstr>
      <vt:lpstr>Learning Objectives</vt:lpstr>
      <vt:lpstr>Introduction</vt:lpstr>
      <vt:lpstr>Finding Global Suppliers and Supply Classifications </vt:lpstr>
      <vt:lpstr>Global Procurement Classification </vt:lpstr>
      <vt:lpstr>Global Sole-Source Versus Multi-sourcing</vt:lpstr>
      <vt:lpstr>Sole-Sourcing vs. Multi-Sourcing</vt:lpstr>
      <vt:lpstr>Ethics in Action</vt:lpstr>
      <vt:lpstr>Incoterms </vt:lpstr>
      <vt:lpstr>Successful International Sourcing </vt:lpstr>
      <vt:lpstr>Trade Agreements </vt:lpstr>
      <vt:lpstr>Key Takeaways</vt:lpstr>
      <vt:lpstr>References</vt:lpstr>
    </vt:vector>
  </TitlesOfParts>
  <Company>Georgian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 Procurement in a Supply Chain World</dc:title>
  <dc:creator>Marie Rutherford</dc:creator>
  <cp:lastModifiedBy>Kimberlee Carter</cp:lastModifiedBy>
  <cp:revision>148</cp:revision>
  <dcterms:created xsi:type="dcterms:W3CDTF">2021-12-14T19:36:12Z</dcterms:created>
  <dcterms:modified xsi:type="dcterms:W3CDTF">2022-02-01T21:40:38Z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0x010100DADAD805D1FF18468C77D391FCED6724</vt:lpwstr>
  </property>
</Properties>
</file>