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4"/>
  </p:sldMasterIdLst>
  <p:notesMasterIdLst>
    <p:notesMasterId r:id="rId13"/>
  </p:notesMasterIdLst>
  <p:sldIdLst>
    <p:sldId id="278" r:id="rId5"/>
    <p:sldId id="259" r:id="rId6"/>
    <p:sldId id="258" r:id="rId7"/>
    <p:sldId id="260" r:id="rId8"/>
    <p:sldId id="288" r:id="rId9"/>
    <p:sldId id="285" r:id="rId10"/>
    <p:sldId id="287" r:id="rId11"/>
    <p:sldId id="281"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C74C088F-7583-4550-B88C-8176A7551965}" v="1" dt="2022-02-01T21:41:43.716"/>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2" autoAdjust="0"/>
    <p:restoredTop sz="80982" autoAdjust="0"/>
  </p:normalViewPr>
  <p:slideViewPr>
    <p:cSldViewPr snapToGrid="0">
      <p:cViewPr varScale="1">
        <p:scale>
          <a:sx n="88" d="100"/>
          <a:sy n="88" d="100"/>
        </p:scale>
        <p:origin x="792" y="90"/>
      </p:cViewPr>
      <p:guideLst/>
    </p:cSldViewPr>
  </p:slideViewPr>
  <p:outlineViewPr>
    <p:cViewPr>
      <p:scale>
        <a:sx n="33" d="100"/>
        <a:sy n="33" d="100"/>
      </p:scale>
      <p:origin x="0" y="0"/>
    </p:cViewPr>
  </p:outlin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notesMaster" Target="notesMasters/notesMaster1.xml"/><Relationship Id="rId18" Type="http://schemas.microsoft.com/office/2015/10/relationships/revisionInfo" Target="revisionInfo.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D83B9D6-42C8-421C-95C0-192AD557FDA6}" type="datetimeFigureOut">
              <a:rPr lang="en-US"/>
              <a:t>2/1/2022</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B961E3F-73BD-43EB-AD6E-AE3F45EBDA10}" type="slidenum">
              <a:rPr lang="en-US"/>
              <a:t>‹#›</a:t>
            </a:fld>
            <a:endParaRPr lang="en-US"/>
          </a:p>
        </p:txBody>
      </p:sp>
    </p:spTree>
    <p:extLst>
      <p:ext uri="{BB962C8B-B14F-4D97-AF65-F5344CB8AC3E}">
        <p14:creationId xmlns:p14="http://schemas.microsoft.com/office/powerpoint/2010/main" val="331590865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cs typeface="Calibri"/>
            </a:endParaRPr>
          </a:p>
        </p:txBody>
      </p:sp>
      <p:sp>
        <p:nvSpPr>
          <p:cNvPr id="4" name="Slide Number Placeholder 3"/>
          <p:cNvSpPr>
            <a:spLocks noGrp="1"/>
          </p:cNvSpPr>
          <p:nvPr>
            <p:ph type="sldNum" sz="quarter" idx="5"/>
          </p:nvPr>
        </p:nvSpPr>
        <p:spPr/>
        <p:txBody>
          <a:bodyPr/>
          <a:lstStyle/>
          <a:p>
            <a:fld id="{DB961E3F-73BD-43EB-AD6E-AE3F45EBDA10}" type="slidenum">
              <a:rPr lang="en-US"/>
              <a:t>1</a:t>
            </a:fld>
            <a:endParaRPr lang="en-US"/>
          </a:p>
        </p:txBody>
      </p:sp>
    </p:spTree>
    <p:extLst>
      <p:ext uri="{BB962C8B-B14F-4D97-AF65-F5344CB8AC3E}">
        <p14:creationId xmlns:p14="http://schemas.microsoft.com/office/powerpoint/2010/main" val="31748541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cs typeface="Calibri"/>
              </a:rPr>
              <a:t>Add a couple of point here from the introduction</a:t>
            </a:r>
          </a:p>
        </p:txBody>
      </p:sp>
      <p:sp>
        <p:nvSpPr>
          <p:cNvPr id="4" name="Slide Number Placeholder 3"/>
          <p:cNvSpPr>
            <a:spLocks noGrp="1"/>
          </p:cNvSpPr>
          <p:nvPr>
            <p:ph type="sldNum" sz="quarter" idx="5"/>
          </p:nvPr>
        </p:nvSpPr>
        <p:spPr/>
        <p:txBody>
          <a:bodyPr/>
          <a:lstStyle/>
          <a:p>
            <a:fld id="{DB961E3F-73BD-43EB-AD6E-AE3F45EBDA10}" type="slidenum">
              <a:rPr lang="en-US"/>
              <a:t>4</a:t>
            </a:fld>
            <a:endParaRPr lang="en-US"/>
          </a:p>
        </p:txBody>
      </p:sp>
    </p:spTree>
    <p:extLst>
      <p:ext uri="{BB962C8B-B14F-4D97-AF65-F5344CB8AC3E}">
        <p14:creationId xmlns:p14="http://schemas.microsoft.com/office/powerpoint/2010/main" val="223174381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B33C09D8-F8E8-4553-8203-6DE460CE8EFC}" type="datetime1">
              <a:rPr lang="en-US" smtClean="0"/>
              <a:t>2/1/2022</a:t>
            </a:fld>
            <a:endParaRPr lang="en-US"/>
          </a:p>
        </p:txBody>
      </p:sp>
      <p:sp>
        <p:nvSpPr>
          <p:cNvPr id="5" name="Footer Placeholder 4"/>
          <p:cNvSpPr>
            <a:spLocks noGrp="1"/>
          </p:cNvSpPr>
          <p:nvPr>
            <p:ph type="ftr" sz="quarter" idx="11"/>
          </p:nvPr>
        </p:nvSpPr>
        <p:spPr/>
        <p:txBody>
          <a:bodyPr/>
          <a:lstStyle/>
          <a:p>
            <a:r>
              <a:rPr lang="en-US"/>
              <a:t>Procurement in A Supply Chain World Licensed CC-BY-NC-SA</a:t>
            </a: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1509904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3EEE54D9-3E5B-4A0A-B049-F3EC7E0A9605}" type="datetime1">
              <a:rPr lang="en-US" smtClean="0"/>
              <a:t>2/1/2022</a:t>
            </a:fld>
            <a:endParaRPr lang="en-US"/>
          </a:p>
        </p:txBody>
      </p:sp>
      <p:sp>
        <p:nvSpPr>
          <p:cNvPr id="5" name="Footer Placeholder 4"/>
          <p:cNvSpPr>
            <a:spLocks noGrp="1"/>
          </p:cNvSpPr>
          <p:nvPr>
            <p:ph type="ftr" sz="quarter" idx="11"/>
          </p:nvPr>
        </p:nvSpPr>
        <p:spPr/>
        <p:txBody>
          <a:bodyPr/>
          <a:lstStyle/>
          <a:p>
            <a:r>
              <a:rPr lang="en-US"/>
              <a:t>Procurement in A Supply Chain World Licensed CC-BY-NC-SA</a:t>
            </a: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57315045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2A20B6BE-22E5-47EB-AA57-AC99B444AD5B}" type="datetime1">
              <a:rPr lang="en-US" smtClean="0"/>
              <a:t>2/1/2022</a:t>
            </a:fld>
            <a:endParaRPr lang="en-US"/>
          </a:p>
        </p:txBody>
      </p:sp>
      <p:sp>
        <p:nvSpPr>
          <p:cNvPr id="5" name="Footer Placeholder 4"/>
          <p:cNvSpPr>
            <a:spLocks noGrp="1"/>
          </p:cNvSpPr>
          <p:nvPr>
            <p:ph type="ftr" sz="quarter" idx="11"/>
          </p:nvPr>
        </p:nvSpPr>
        <p:spPr/>
        <p:txBody>
          <a:bodyPr/>
          <a:lstStyle/>
          <a:p>
            <a:r>
              <a:rPr lang="en-US"/>
              <a:t>Procurement in A Supply Chain World Licensed CC-BY-NC-SA</a:t>
            </a: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23365655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0F8FFA60-8558-47A6-9BEC-4A4E5DF5DBDA}" type="datetime1">
              <a:rPr lang="en-US" smtClean="0"/>
              <a:t>2/1/2022</a:t>
            </a:fld>
            <a:endParaRPr lang="en-US"/>
          </a:p>
        </p:txBody>
      </p:sp>
      <p:sp>
        <p:nvSpPr>
          <p:cNvPr id="5" name="Footer Placeholder 4"/>
          <p:cNvSpPr>
            <a:spLocks noGrp="1"/>
          </p:cNvSpPr>
          <p:nvPr>
            <p:ph type="ftr" sz="quarter" idx="11"/>
          </p:nvPr>
        </p:nvSpPr>
        <p:spPr/>
        <p:txBody>
          <a:bodyPr/>
          <a:lstStyle/>
          <a:p>
            <a:r>
              <a:rPr lang="en-US"/>
              <a:t>Procurement in A Supply Chain World Licensed CC-BY-NC-SA</a:t>
            </a: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84320867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CFC5281-1CAE-4BB9-ADBB-A7814187E2B1}" type="datetime1">
              <a:rPr lang="en-US" smtClean="0"/>
              <a:t>2/1/2022</a:t>
            </a:fld>
            <a:endParaRPr lang="en-US"/>
          </a:p>
        </p:txBody>
      </p:sp>
      <p:sp>
        <p:nvSpPr>
          <p:cNvPr id="5" name="Footer Placeholder 4"/>
          <p:cNvSpPr>
            <a:spLocks noGrp="1"/>
          </p:cNvSpPr>
          <p:nvPr>
            <p:ph type="ftr" sz="quarter" idx="11"/>
          </p:nvPr>
        </p:nvSpPr>
        <p:spPr/>
        <p:txBody>
          <a:bodyPr/>
          <a:lstStyle/>
          <a:p>
            <a:r>
              <a:rPr lang="en-US"/>
              <a:t>Procurement in A Supply Chain World Licensed CC-BY-NC-SA</a:t>
            </a: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289035637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99D1C63F-CEA6-4EE5-8B4D-FEE2F9D71500}" type="datetime1">
              <a:rPr lang="en-US" smtClean="0"/>
              <a:t>2/1/2022</a:t>
            </a:fld>
            <a:endParaRPr lang="en-US"/>
          </a:p>
        </p:txBody>
      </p:sp>
      <p:sp>
        <p:nvSpPr>
          <p:cNvPr id="6" name="Footer Placeholder 5"/>
          <p:cNvSpPr>
            <a:spLocks noGrp="1"/>
          </p:cNvSpPr>
          <p:nvPr>
            <p:ph type="ftr" sz="quarter" idx="11"/>
          </p:nvPr>
        </p:nvSpPr>
        <p:spPr/>
        <p:txBody>
          <a:bodyPr/>
          <a:lstStyle/>
          <a:p>
            <a:r>
              <a:rPr lang="en-US"/>
              <a:t>Procurement in A Supply Chain World Licensed CC-BY-NC-SA</a:t>
            </a: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258608041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D737D5A6-3036-4B3C-8465-A14497D438A3}" type="datetime1">
              <a:rPr lang="en-US" smtClean="0"/>
              <a:t>2/1/2022</a:t>
            </a:fld>
            <a:endParaRPr lang="en-US"/>
          </a:p>
        </p:txBody>
      </p:sp>
      <p:sp>
        <p:nvSpPr>
          <p:cNvPr id="8" name="Footer Placeholder 7"/>
          <p:cNvSpPr>
            <a:spLocks noGrp="1"/>
          </p:cNvSpPr>
          <p:nvPr>
            <p:ph type="ftr" sz="quarter" idx="11"/>
          </p:nvPr>
        </p:nvSpPr>
        <p:spPr/>
        <p:txBody>
          <a:bodyPr/>
          <a:lstStyle/>
          <a:p>
            <a:r>
              <a:rPr lang="en-US"/>
              <a:t>Procurement in A Supply Chain World Licensed CC-BY-NC-SA</a:t>
            </a:r>
          </a:p>
        </p:txBody>
      </p:sp>
      <p:sp>
        <p:nvSpPr>
          <p:cNvPr id="9" name="Slide Number Placeholder 8"/>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399836536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1F144786-976C-4E27-90CD-616F1247FD6B}" type="datetime1">
              <a:rPr lang="en-US" smtClean="0"/>
              <a:t>2/1/2022</a:t>
            </a:fld>
            <a:endParaRPr lang="en-US"/>
          </a:p>
        </p:txBody>
      </p:sp>
      <p:sp>
        <p:nvSpPr>
          <p:cNvPr id="4" name="Footer Placeholder 3"/>
          <p:cNvSpPr>
            <a:spLocks noGrp="1"/>
          </p:cNvSpPr>
          <p:nvPr>
            <p:ph type="ftr" sz="quarter" idx="11"/>
          </p:nvPr>
        </p:nvSpPr>
        <p:spPr/>
        <p:txBody>
          <a:bodyPr/>
          <a:lstStyle/>
          <a:p>
            <a:r>
              <a:rPr lang="en-US"/>
              <a:t>Procurement in A Supply Chain World Licensed CC-BY-NC-SA</a:t>
            </a:r>
          </a:p>
        </p:txBody>
      </p:sp>
      <p:sp>
        <p:nvSpPr>
          <p:cNvPr id="5" name="Slide Number Placeholder 4"/>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427266595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7382D1A-F2AC-4ADF-89B2-4F01F4310B0E}" type="datetime1">
              <a:rPr lang="en-US" smtClean="0"/>
              <a:t>2/1/2022</a:t>
            </a:fld>
            <a:endParaRPr lang="en-US"/>
          </a:p>
        </p:txBody>
      </p:sp>
      <p:sp>
        <p:nvSpPr>
          <p:cNvPr id="3" name="Footer Placeholder 2"/>
          <p:cNvSpPr>
            <a:spLocks noGrp="1"/>
          </p:cNvSpPr>
          <p:nvPr>
            <p:ph type="ftr" sz="quarter" idx="11"/>
          </p:nvPr>
        </p:nvSpPr>
        <p:spPr/>
        <p:txBody>
          <a:bodyPr/>
          <a:lstStyle/>
          <a:p>
            <a:r>
              <a:rPr lang="en-US"/>
              <a:t>Procurement in A Supply Chain World Licensed CC-BY-NC-SA</a:t>
            </a:r>
          </a:p>
        </p:txBody>
      </p:sp>
      <p:sp>
        <p:nvSpPr>
          <p:cNvPr id="4" name="Slide Number Placeholder 3"/>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568905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D38F4CD5-F041-4403-B712-8EB444FE9906}" type="datetime1">
              <a:rPr lang="en-US" smtClean="0"/>
              <a:t>2/1/2022</a:t>
            </a:fld>
            <a:endParaRPr lang="en-US"/>
          </a:p>
        </p:txBody>
      </p:sp>
      <p:sp>
        <p:nvSpPr>
          <p:cNvPr id="6" name="Footer Placeholder 5"/>
          <p:cNvSpPr>
            <a:spLocks noGrp="1"/>
          </p:cNvSpPr>
          <p:nvPr>
            <p:ph type="ftr" sz="quarter" idx="11"/>
          </p:nvPr>
        </p:nvSpPr>
        <p:spPr/>
        <p:txBody>
          <a:bodyPr/>
          <a:lstStyle/>
          <a:p>
            <a:r>
              <a:rPr lang="en-US"/>
              <a:t>Procurement in A Supply Chain World Licensed CC-BY-NC-SA</a:t>
            </a: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328335958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0480AF82-1815-4469-9D4B-9BE08084FB4E}" type="datetime1">
              <a:rPr lang="en-US" smtClean="0"/>
              <a:t>2/1/2022</a:t>
            </a:fld>
            <a:endParaRPr lang="en-US"/>
          </a:p>
        </p:txBody>
      </p:sp>
      <p:sp>
        <p:nvSpPr>
          <p:cNvPr id="6" name="Footer Placeholder 5"/>
          <p:cNvSpPr>
            <a:spLocks noGrp="1"/>
          </p:cNvSpPr>
          <p:nvPr>
            <p:ph type="ftr" sz="quarter" idx="11"/>
          </p:nvPr>
        </p:nvSpPr>
        <p:spPr/>
        <p:txBody>
          <a:bodyPr/>
          <a:lstStyle/>
          <a:p>
            <a:r>
              <a:rPr lang="en-US"/>
              <a:t>Procurement in A Supply Chain World Licensed CC-BY-NC-SA</a:t>
            </a: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272186053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151E1D2-760F-4731-8207-7D980BF7FF4F}" type="datetime1">
              <a:rPr lang="en-US" smtClean="0"/>
              <a:t>2/1/2022</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a:t>Procurement in A Supply Chain World Licensed CC-BY-NC-SA</a:t>
            </a:r>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8F63A3B-78C7-47BE-AE5E-E10140E04643}" type="slidenum">
              <a:rPr lang="en-US" dirty="0"/>
              <a:t>‹#›</a:t>
            </a:fld>
            <a:endParaRPr lang="en-US"/>
          </a:p>
        </p:txBody>
      </p:sp>
    </p:spTree>
    <p:extLst>
      <p:ext uri="{BB962C8B-B14F-4D97-AF65-F5344CB8AC3E}">
        <p14:creationId xmlns:p14="http://schemas.microsoft.com/office/powerpoint/2010/main" val="2948364924"/>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A5611E-D79F-492F-8C17-AF92E0D2C77F}"/>
              </a:ext>
            </a:extLst>
          </p:cNvPr>
          <p:cNvSpPr>
            <a:spLocks noGrp="1"/>
          </p:cNvSpPr>
          <p:nvPr>
            <p:ph type="ctrTitle"/>
          </p:nvPr>
        </p:nvSpPr>
        <p:spPr>
          <a:xfrm>
            <a:off x="1524000" y="412914"/>
            <a:ext cx="9144000" cy="1756980"/>
          </a:xfrm>
        </p:spPr>
        <p:txBody>
          <a:bodyPr>
            <a:normAutofit fontScale="90000"/>
          </a:bodyPr>
          <a:lstStyle/>
          <a:p>
            <a:r>
              <a:rPr lang="en-US" sz="4400" dirty="0">
                <a:solidFill>
                  <a:srgbClr val="002060"/>
                </a:solidFill>
                <a:ea typeface="+mj-lt"/>
                <a:cs typeface="+mj-lt"/>
              </a:rPr>
              <a:t>Procurement in a Supply Chain World</a:t>
            </a:r>
            <a:br>
              <a:rPr lang="en-US" sz="4400" dirty="0">
                <a:solidFill>
                  <a:srgbClr val="002060"/>
                </a:solidFill>
                <a:ea typeface="+mj-lt"/>
                <a:cs typeface="+mj-lt"/>
              </a:rPr>
            </a:br>
            <a:r>
              <a:rPr lang="en-US" sz="4400" dirty="0">
                <a:solidFill>
                  <a:srgbClr val="002060"/>
                </a:solidFill>
                <a:ea typeface="+mj-lt"/>
                <a:cs typeface="+mj-lt"/>
              </a:rPr>
              <a:t>Chapter 9: Procurement Information Systems</a:t>
            </a:r>
            <a:endParaRPr lang="en-US" sz="4400" dirty="0">
              <a:solidFill>
                <a:srgbClr val="002060"/>
              </a:solidFill>
              <a:cs typeface="Calibri Light"/>
            </a:endParaRPr>
          </a:p>
        </p:txBody>
      </p:sp>
      <p:pic>
        <p:nvPicPr>
          <p:cNvPr id="4" name="Picture 4" descr="Image that contains the title in the Supply Chain World and author names Angela Reid-Regier and Bryan Snage">
            <a:extLst>
              <a:ext uri="{FF2B5EF4-FFF2-40B4-BE49-F238E27FC236}">
                <a16:creationId xmlns:a16="http://schemas.microsoft.com/office/drawing/2014/main" id="{A1FF0417-EBFF-4077-AEA4-F76DCBFDB378}"/>
              </a:ext>
              <a:ext uri="{C183D7F6-B498-43B3-948B-1728B52AA6E4}">
                <adec:decorative xmlns:adec="http://schemas.microsoft.com/office/drawing/2017/decorative" val="0"/>
              </a:ext>
            </a:extLst>
          </p:cNvPr>
          <p:cNvPicPr>
            <a:picLocks noChangeAspect="1"/>
          </p:cNvPicPr>
          <p:nvPr/>
        </p:nvPicPr>
        <p:blipFill>
          <a:blip r:embed="rId3"/>
          <a:stretch>
            <a:fillRect/>
          </a:stretch>
        </p:blipFill>
        <p:spPr>
          <a:xfrm>
            <a:off x="4001815" y="2354372"/>
            <a:ext cx="4201509" cy="3817828"/>
          </a:xfrm>
          <a:prstGeom prst="rect">
            <a:avLst/>
          </a:prstGeom>
        </p:spPr>
      </p:pic>
      <p:sp>
        <p:nvSpPr>
          <p:cNvPr id="3" name="Footer Placeholder 2">
            <a:extLst>
              <a:ext uri="{FF2B5EF4-FFF2-40B4-BE49-F238E27FC236}">
                <a16:creationId xmlns:a16="http://schemas.microsoft.com/office/drawing/2014/main" id="{7B15295E-7B62-4600-8BB6-17ADEB003B73}"/>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75E108B9-28D1-4A82-9329-D28FEC7F65CC}"/>
              </a:ext>
            </a:extLst>
          </p:cNvPr>
          <p:cNvSpPr>
            <a:spLocks noGrp="1"/>
          </p:cNvSpPr>
          <p:nvPr>
            <p:ph type="sldNum" sz="quarter" idx="12"/>
          </p:nvPr>
        </p:nvSpPr>
        <p:spPr/>
        <p:txBody>
          <a:bodyPr/>
          <a:lstStyle/>
          <a:p>
            <a:fld id="{48F63A3B-78C7-47BE-AE5E-E10140E04643}" type="slidenum">
              <a:rPr lang="en-US" smtClean="0"/>
              <a:t>1</a:t>
            </a:fld>
            <a:endParaRPr lang="en-US"/>
          </a:p>
        </p:txBody>
      </p:sp>
    </p:spTree>
    <p:extLst>
      <p:ext uri="{BB962C8B-B14F-4D97-AF65-F5344CB8AC3E}">
        <p14:creationId xmlns:p14="http://schemas.microsoft.com/office/powerpoint/2010/main" val="408015304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solidFill>
                  <a:srgbClr val="002060"/>
                </a:solidFill>
              </a:rPr>
              <a:t>Accessibility Statement</a:t>
            </a:r>
            <a:endParaRPr lang="en-US" dirty="0">
              <a:solidFill>
                <a:srgbClr val="002060"/>
              </a:solidFill>
              <a:cs typeface="Calibri Light"/>
            </a:endParaRPr>
          </a:p>
        </p:txBody>
      </p:sp>
      <p:sp>
        <p:nvSpPr>
          <p:cNvPr id="3" name="Content Placeholder 2"/>
          <p:cNvSpPr>
            <a:spLocks noGrp="1"/>
          </p:cNvSpPr>
          <p:nvPr>
            <p:ph idx="1"/>
          </p:nvPr>
        </p:nvSpPr>
        <p:spPr/>
        <p:txBody>
          <a:bodyPr/>
          <a:lstStyle/>
          <a:p>
            <a:pPr>
              <a:spcAft>
                <a:spcPts val="1200"/>
              </a:spcAft>
            </a:pPr>
            <a:r>
              <a:rPr lang="en-US" sz="2400" dirty="0"/>
              <a:t>This PowerPoint is compatible with assistive technology</a:t>
            </a:r>
          </a:p>
          <a:p>
            <a:pPr>
              <a:spcAft>
                <a:spcPts val="1200"/>
              </a:spcAft>
            </a:pPr>
            <a:r>
              <a:rPr lang="en-US" sz="2400" dirty="0"/>
              <a:t>Images have alternative-tags applied</a:t>
            </a:r>
          </a:p>
          <a:p>
            <a:pPr>
              <a:spcAft>
                <a:spcPts val="1200"/>
              </a:spcAft>
            </a:pPr>
            <a:r>
              <a:rPr lang="en-US" sz="2400" dirty="0"/>
              <a:t>Complex images have long descriptions and are available in the notes section of each slide</a:t>
            </a:r>
          </a:p>
          <a:p>
            <a:pPr>
              <a:spcAft>
                <a:spcPts val="1200"/>
              </a:spcAft>
            </a:pPr>
            <a:r>
              <a:rPr lang="en-US" sz="2400" dirty="0"/>
              <a:t>We welcome your feedback if you notice an area not addressed, please contact the authors listed here</a:t>
            </a:r>
          </a:p>
          <a:p>
            <a:pPr>
              <a:spcAft>
                <a:spcPts val="1200"/>
              </a:spcAft>
            </a:pPr>
            <a:endParaRPr lang="en-US" dirty="0"/>
          </a:p>
        </p:txBody>
      </p:sp>
      <p:sp>
        <p:nvSpPr>
          <p:cNvPr id="4" name="Footer Placeholder 3">
            <a:extLst>
              <a:ext uri="{FF2B5EF4-FFF2-40B4-BE49-F238E27FC236}">
                <a16:creationId xmlns:a16="http://schemas.microsoft.com/office/drawing/2014/main" id="{6CDF16F5-77F9-44E6-8A0E-33F3255B4E45}"/>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9846C136-9DF1-492A-A2C4-2085F9476A10}"/>
              </a:ext>
            </a:extLst>
          </p:cNvPr>
          <p:cNvSpPr>
            <a:spLocks noGrp="1"/>
          </p:cNvSpPr>
          <p:nvPr>
            <p:ph type="sldNum" sz="quarter" idx="12"/>
          </p:nvPr>
        </p:nvSpPr>
        <p:spPr/>
        <p:txBody>
          <a:bodyPr/>
          <a:lstStyle/>
          <a:p>
            <a:fld id="{48F63A3B-78C7-47BE-AE5E-E10140E04643}" type="slidenum">
              <a:rPr lang="en-US" smtClean="0"/>
              <a:t>2</a:t>
            </a:fld>
            <a:endParaRPr lang="en-US"/>
          </a:p>
        </p:txBody>
      </p:sp>
    </p:spTree>
    <p:extLst>
      <p:ext uri="{BB962C8B-B14F-4D97-AF65-F5344CB8AC3E}">
        <p14:creationId xmlns:p14="http://schemas.microsoft.com/office/powerpoint/2010/main" val="206955939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solidFill>
                  <a:schemeClr val="accent1">
                    <a:lumMod val="50000"/>
                  </a:schemeClr>
                </a:solidFill>
              </a:rPr>
              <a:t>Learning Objectives</a:t>
            </a:r>
            <a:endParaRPr lang="en-US" dirty="0">
              <a:solidFill>
                <a:schemeClr val="accent1">
                  <a:lumMod val="50000"/>
                </a:schemeClr>
              </a:solidFill>
              <a:cs typeface="Calibri Light"/>
            </a:endParaRPr>
          </a:p>
        </p:txBody>
      </p:sp>
      <p:sp>
        <p:nvSpPr>
          <p:cNvPr id="3" name="Content Placeholder 2"/>
          <p:cNvSpPr>
            <a:spLocks noGrp="1"/>
          </p:cNvSpPr>
          <p:nvPr>
            <p:ph idx="1"/>
          </p:nvPr>
        </p:nvSpPr>
        <p:spPr/>
        <p:txBody>
          <a:bodyPr vert="horz" lIns="91440" tIns="45720" rIns="91440" bIns="45720" rtlCol="0" anchor="t">
            <a:normAutofit/>
          </a:bodyPr>
          <a:lstStyle/>
          <a:p>
            <a:pPr marL="0" indent="0" algn="l">
              <a:lnSpc>
                <a:spcPct val="150000"/>
              </a:lnSpc>
              <a:buNone/>
            </a:pPr>
            <a:r>
              <a:rPr lang="en-US" b="0" i="0" dirty="0">
                <a:solidFill>
                  <a:srgbClr val="373D3F"/>
                </a:solidFill>
                <a:effectLst/>
              </a:rPr>
              <a:t>Learning Objectives:</a:t>
            </a:r>
          </a:p>
          <a:p>
            <a:r>
              <a:rPr lang="en-US" b="0" i="0" dirty="0">
                <a:solidFill>
                  <a:srgbClr val="373D3F"/>
                </a:solidFill>
                <a:effectLst/>
              </a:rPr>
              <a:t>Discuss the various sources of procurement information systems.</a:t>
            </a:r>
          </a:p>
          <a:p>
            <a:r>
              <a:rPr lang="en-US" b="0" i="0" dirty="0">
                <a:solidFill>
                  <a:srgbClr val="373D3F"/>
                </a:solidFill>
                <a:effectLst/>
              </a:rPr>
              <a:t>Understand the benefits of technology in procurement.</a:t>
            </a:r>
          </a:p>
          <a:p>
            <a:r>
              <a:rPr lang="en-US" b="0" i="0" dirty="0">
                <a:solidFill>
                  <a:srgbClr val="373D3F"/>
                </a:solidFill>
                <a:effectLst/>
              </a:rPr>
              <a:t>Recognize the role of procurement in the enterprise resource planning (ERP) process.</a:t>
            </a:r>
          </a:p>
          <a:p>
            <a:pPr marL="0" indent="0">
              <a:buNone/>
            </a:pPr>
            <a:endParaRPr lang="en-US" dirty="0">
              <a:cs typeface="Calibri"/>
            </a:endParaRPr>
          </a:p>
        </p:txBody>
      </p:sp>
      <p:sp>
        <p:nvSpPr>
          <p:cNvPr id="4" name="Footer Placeholder 3">
            <a:extLst>
              <a:ext uri="{FF2B5EF4-FFF2-40B4-BE49-F238E27FC236}">
                <a16:creationId xmlns:a16="http://schemas.microsoft.com/office/drawing/2014/main" id="{B9EB627C-8001-45A7-8EDF-35F479B714D3}"/>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B14D71A5-4C96-4809-B000-5C842F4E8E61}"/>
              </a:ext>
            </a:extLst>
          </p:cNvPr>
          <p:cNvSpPr>
            <a:spLocks noGrp="1"/>
          </p:cNvSpPr>
          <p:nvPr>
            <p:ph type="sldNum" sz="quarter" idx="12"/>
          </p:nvPr>
        </p:nvSpPr>
        <p:spPr/>
        <p:txBody>
          <a:bodyPr/>
          <a:lstStyle/>
          <a:p>
            <a:fld id="{48F63A3B-78C7-47BE-AE5E-E10140E04643}" type="slidenum">
              <a:rPr lang="en-US" smtClean="0"/>
              <a:t>3</a:t>
            </a:fld>
            <a:endParaRPr lang="en-US"/>
          </a:p>
        </p:txBody>
      </p:sp>
    </p:spTree>
    <p:extLst>
      <p:ext uri="{BB962C8B-B14F-4D97-AF65-F5344CB8AC3E}">
        <p14:creationId xmlns:p14="http://schemas.microsoft.com/office/powerpoint/2010/main" val="39961832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solidFill>
                  <a:schemeClr val="accent1">
                    <a:lumMod val="50000"/>
                  </a:schemeClr>
                </a:solidFill>
              </a:rPr>
              <a:t>Introduction</a:t>
            </a:r>
          </a:p>
        </p:txBody>
      </p:sp>
      <p:sp>
        <p:nvSpPr>
          <p:cNvPr id="3" name="Content Placeholder 2"/>
          <p:cNvSpPr>
            <a:spLocks noGrp="1"/>
          </p:cNvSpPr>
          <p:nvPr>
            <p:ph idx="1"/>
          </p:nvPr>
        </p:nvSpPr>
        <p:spPr/>
        <p:txBody>
          <a:bodyPr vert="horz" lIns="91440" tIns="45720" rIns="91440" bIns="45720" rtlCol="0" anchor="t">
            <a:normAutofit/>
          </a:bodyPr>
          <a:lstStyle/>
          <a:p>
            <a:pPr marL="0" indent="0">
              <a:buNone/>
            </a:pPr>
            <a:r>
              <a:rPr lang="en-US" b="0" i="0" dirty="0">
                <a:solidFill>
                  <a:srgbClr val="373D3F"/>
                </a:solidFill>
                <a:effectLst/>
                <a:latin typeface="Encode Sans"/>
              </a:rPr>
              <a:t>Computer systems and the internet can help procurement professionals become more efficient by making the purchasing process smoother allowing procurement professionals to focus on other areas.</a:t>
            </a:r>
            <a:endParaRPr lang="en-US" b="0" i="0" dirty="0">
              <a:solidFill>
                <a:srgbClr val="373D3F"/>
              </a:solidFill>
              <a:effectLst/>
            </a:endParaRPr>
          </a:p>
        </p:txBody>
      </p:sp>
      <p:sp>
        <p:nvSpPr>
          <p:cNvPr id="4" name="Footer Placeholder 3">
            <a:extLst>
              <a:ext uri="{FF2B5EF4-FFF2-40B4-BE49-F238E27FC236}">
                <a16:creationId xmlns:a16="http://schemas.microsoft.com/office/drawing/2014/main" id="{A5F660B6-4852-4DDA-8313-0D1A8E593D2B}"/>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BCE1BE22-B28A-41A0-B081-36541B04ECE3}"/>
              </a:ext>
            </a:extLst>
          </p:cNvPr>
          <p:cNvSpPr>
            <a:spLocks noGrp="1"/>
          </p:cNvSpPr>
          <p:nvPr>
            <p:ph type="sldNum" sz="quarter" idx="12"/>
          </p:nvPr>
        </p:nvSpPr>
        <p:spPr/>
        <p:txBody>
          <a:bodyPr/>
          <a:lstStyle/>
          <a:p>
            <a:fld id="{48F63A3B-78C7-47BE-AE5E-E10140E04643}" type="slidenum">
              <a:rPr lang="en-US" smtClean="0"/>
              <a:t>4</a:t>
            </a:fld>
            <a:endParaRPr lang="en-US"/>
          </a:p>
        </p:txBody>
      </p:sp>
    </p:spTree>
    <p:extLst>
      <p:ext uri="{BB962C8B-B14F-4D97-AF65-F5344CB8AC3E}">
        <p14:creationId xmlns:p14="http://schemas.microsoft.com/office/powerpoint/2010/main" val="224211904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ED9792-30F9-4DE6-AAC6-51B1B8A0D287}"/>
              </a:ext>
            </a:extLst>
          </p:cNvPr>
          <p:cNvSpPr>
            <a:spLocks noGrp="1"/>
          </p:cNvSpPr>
          <p:nvPr>
            <p:ph type="title"/>
          </p:nvPr>
        </p:nvSpPr>
        <p:spPr/>
        <p:txBody>
          <a:bodyPr/>
          <a:lstStyle/>
          <a:p>
            <a:r>
              <a:rPr lang="en-US" dirty="0">
                <a:solidFill>
                  <a:schemeClr val="accent1">
                    <a:lumMod val="50000"/>
                  </a:schemeClr>
                </a:solidFill>
              </a:rPr>
              <a:t>Enterprise Resource Planning (ERP) Systems</a:t>
            </a:r>
            <a:endParaRPr lang="en-CA" dirty="0"/>
          </a:p>
        </p:txBody>
      </p:sp>
      <p:sp>
        <p:nvSpPr>
          <p:cNvPr id="3" name="Content Placeholder 2">
            <a:extLst>
              <a:ext uri="{FF2B5EF4-FFF2-40B4-BE49-F238E27FC236}">
                <a16:creationId xmlns:a16="http://schemas.microsoft.com/office/drawing/2014/main" id="{C37A9D26-9EB2-494F-8C4E-632C04B87037}"/>
              </a:ext>
            </a:extLst>
          </p:cNvPr>
          <p:cNvSpPr>
            <a:spLocks noGrp="1"/>
          </p:cNvSpPr>
          <p:nvPr>
            <p:ph idx="1"/>
          </p:nvPr>
        </p:nvSpPr>
        <p:spPr/>
        <p:txBody>
          <a:bodyPr/>
          <a:lstStyle/>
          <a:p>
            <a:pPr marL="0" indent="0">
              <a:buNone/>
            </a:pPr>
            <a:r>
              <a:rPr lang="en-US" b="0" i="0" dirty="0">
                <a:solidFill>
                  <a:srgbClr val="373D3F"/>
                </a:solidFill>
                <a:effectLst/>
                <a:latin typeface="Encode Sans"/>
              </a:rPr>
              <a:t>The procurement module of various ERP systems makes purchasing easier by automating the following: issuing purchase requisitions, sourcing supply of goods or services, issuing quotations to suppliers, selecting suppliers, issuing purchase orders, receiving goods into inventory, invoice verification, and sending payments to vendors. ERP systems also provide accurate real-time data and improved visibility across all functions allowing decisions to be made quickly.</a:t>
            </a:r>
            <a:endParaRPr lang="en-CA" dirty="0"/>
          </a:p>
        </p:txBody>
      </p:sp>
      <p:sp>
        <p:nvSpPr>
          <p:cNvPr id="4" name="Footer Placeholder 3">
            <a:extLst>
              <a:ext uri="{FF2B5EF4-FFF2-40B4-BE49-F238E27FC236}">
                <a16:creationId xmlns:a16="http://schemas.microsoft.com/office/drawing/2014/main" id="{E95332D4-782D-49D8-A9BB-D1EAE09D72E1}"/>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FFD34B27-595C-4C33-B467-9583FC86F540}"/>
              </a:ext>
            </a:extLst>
          </p:cNvPr>
          <p:cNvSpPr>
            <a:spLocks noGrp="1"/>
          </p:cNvSpPr>
          <p:nvPr>
            <p:ph type="sldNum" sz="quarter" idx="12"/>
          </p:nvPr>
        </p:nvSpPr>
        <p:spPr/>
        <p:txBody>
          <a:bodyPr/>
          <a:lstStyle/>
          <a:p>
            <a:fld id="{48F63A3B-78C7-47BE-AE5E-E10140E04643}" type="slidenum">
              <a:rPr lang="en-US" smtClean="0"/>
              <a:t>5</a:t>
            </a:fld>
            <a:endParaRPr lang="en-US"/>
          </a:p>
        </p:txBody>
      </p:sp>
    </p:spTree>
    <p:extLst>
      <p:ext uri="{BB962C8B-B14F-4D97-AF65-F5344CB8AC3E}">
        <p14:creationId xmlns:p14="http://schemas.microsoft.com/office/powerpoint/2010/main" val="41754556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084E5F-C1DB-4056-A290-B77F2853774B}"/>
              </a:ext>
            </a:extLst>
          </p:cNvPr>
          <p:cNvSpPr>
            <a:spLocks noGrp="1"/>
          </p:cNvSpPr>
          <p:nvPr>
            <p:ph type="title"/>
          </p:nvPr>
        </p:nvSpPr>
        <p:spPr>
          <a:xfrm>
            <a:off x="838200" y="365125"/>
            <a:ext cx="10515600" cy="1648732"/>
          </a:xfrm>
        </p:spPr>
        <p:txBody>
          <a:bodyPr/>
          <a:lstStyle/>
          <a:p>
            <a:pPr algn="ctr"/>
            <a:r>
              <a:rPr lang="en-US" dirty="0">
                <a:solidFill>
                  <a:schemeClr val="accent1">
                    <a:lumMod val="50000"/>
                  </a:schemeClr>
                </a:solidFill>
              </a:rPr>
              <a:t>E-Procurement Sourcing</a:t>
            </a:r>
          </a:p>
          <a:p>
            <a:endParaRPr lang="en-US" dirty="0">
              <a:cs typeface="Calibri Light"/>
            </a:endParaRPr>
          </a:p>
        </p:txBody>
      </p:sp>
      <p:sp>
        <p:nvSpPr>
          <p:cNvPr id="4" name="Content Placeholder 3">
            <a:extLst>
              <a:ext uri="{FF2B5EF4-FFF2-40B4-BE49-F238E27FC236}">
                <a16:creationId xmlns:a16="http://schemas.microsoft.com/office/drawing/2014/main" id="{BBB85685-E37E-4B74-9E9C-2570664044CA}"/>
              </a:ext>
            </a:extLst>
          </p:cNvPr>
          <p:cNvSpPr>
            <a:spLocks noGrp="1"/>
          </p:cNvSpPr>
          <p:nvPr>
            <p:ph idx="1"/>
          </p:nvPr>
        </p:nvSpPr>
        <p:spPr/>
        <p:txBody>
          <a:bodyPr>
            <a:normAutofit/>
          </a:bodyPr>
          <a:lstStyle/>
          <a:p>
            <a:pPr marL="0" indent="0">
              <a:buNone/>
            </a:pPr>
            <a:r>
              <a:rPr lang="en-US" b="0" i="0" dirty="0">
                <a:solidFill>
                  <a:srgbClr val="373D3F"/>
                </a:solidFill>
                <a:effectLst/>
                <a:latin typeface="Encode Sans"/>
              </a:rPr>
              <a:t>E-procurement is an Internet process used to make the procurement of goods and services easier with the goal to streamline the purchasing process so that businesses can focus more management time on earning revenue and serving customers.</a:t>
            </a:r>
            <a:endParaRPr lang="en-US" sz="2800" dirty="0"/>
          </a:p>
          <a:p>
            <a:pPr lvl="1"/>
            <a:r>
              <a:rPr lang="en-US" dirty="0"/>
              <a:t>E-Procurement and Electronic Purchasing</a:t>
            </a:r>
          </a:p>
          <a:p>
            <a:pPr lvl="1"/>
            <a:r>
              <a:rPr lang="en-US" dirty="0"/>
              <a:t>Electronic Data Interchange (EDI)</a:t>
            </a:r>
          </a:p>
          <a:p>
            <a:pPr lvl="1"/>
            <a:r>
              <a:rPr lang="en-US" dirty="0"/>
              <a:t>Electronic Catalogues</a:t>
            </a:r>
          </a:p>
          <a:p>
            <a:pPr lvl="1"/>
            <a:r>
              <a:rPr lang="en-US" dirty="0"/>
              <a:t>Automation of Bidding</a:t>
            </a:r>
          </a:p>
          <a:p>
            <a:pPr marL="0" indent="0">
              <a:buNone/>
            </a:pPr>
            <a:endParaRPr lang="en-CA" sz="2800" dirty="0"/>
          </a:p>
        </p:txBody>
      </p:sp>
      <p:sp>
        <p:nvSpPr>
          <p:cNvPr id="3" name="Footer Placeholder 2">
            <a:extLst>
              <a:ext uri="{FF2B5EF4-FFF2-40B4-BE49-F238E27FC236}">
                <a16:creationId xmlns:a16="http://schemas.microsoft.com/office/drawing/2014/main" id="{3ED56B6C-A11C-433A-8114-80D88396906B}"/>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B6FA11BE-C55D-48CE-9918-164C74CF5AC4}"/>
              </a:ext>
            </a:extLst>
          </p:cNvPr>
          <p:cNvSpPr>
            <a:spLocks noGrp="1"/>
          </p:cNvSpPr>
          <p:nvPr>
            <p:ph type="sldNum" sz="quarter" idx="12"/>
          </p:nvPr>
        </p:nvSpPr>
        <p:spPr/>
        <p:txBody>
          <a:bodyPr/>
          <a:lstStyle/>
          <a:p>
            <a:fld id="{48F63A3B-78C7-47BE-AE5E-E10140E04643}" type="slidenum">
              <a:rPr lang="en-US" smtClean="0"/>
              <a:t>6</a:t>
            </a:fld>
            <a:endParaRPr lang="en-US"/>
          </a:p>
        </p:txBody>
      </p:sp>
    </p:spTree>
    <p:extLst>
      <p:ext uri="{BB962C8B-B14F-4D97-AF65-F5344CB8AC3E}">
        <p14:creationId xmlns:p14="http://schemas.microsoft.com/office/powerpoint/2010/main" val="105876643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084E5F-C1DB-4056-A290-B77F2853774B}"/>
              </a:ext>
            </a:extLst>
          </p:cNvPr>
          <p:cNvSpPr>
            <a:spLocks noGrp="1"/>
          </p:cNvSpPr>
          <p:nvPr>
            <p:ph type="title"/>
          </p:nvPr>
        </p:nvSpPr>
        <p:spPr>
          <a:xfrm>
            <a:off x="838200" y="365125"/>
            <a:ext cx="10515600" cy="1648732"/>
          </a:xfrm>
        </p:spPr>
        <p:txBody>
          <a:bodyPr/>
          <a:lstStyle/>
          <a:p>
            <a:pPr algn="ctr"/>
            <a:r>
              <a:rPr lang="en-US" dirty="0">
                <a:solidFill>
                  <a:schemeClr val="accent1">
                    <a:lumMod val="50000"/>
                  </a:schemeClr>
                </a:solidFill>
              </a:rPr>
              <a:t>Implications of Technology in Procurement</a:t>
            </a:r>
          </a:p>
          <a:p>
            <a:endParaRPr lang="en-US" dirty="0">
              <a:cs typeface="Calibri Light"/>
            </a:endParaRPr>
          </a:p>
        </p:txBody>
      </p:sp>
      <p:sp>
        <p:nvSpPr>
          <p:cNvPr id="4" name="Content Placeholder 3">
            <a:extLst>
              <a:ext uri="{FF2B5EF4-FFF2-40B4-BE49-F238E27FC236}">
                <a16:creationId xmlns:a16="http://schemas.microsoft.com/office/drawing/2014/main" id="{BBB85685-E37E-4B74-9E9C-2570664044CA}"/>
              </a:ext>
            </a:extLst>
          </p:cNvPr>
          <p:cNvSpPr>
            <a:spLocks noGrp="1"/>
          </p:cNvSpPr>
          <p:nvPr>
            <p:ph idx="1"/>
          </p:nvPr>
        </p:nvSpPr>
        <p:spPr/>
        <p:txBody>
          <a:bodyPr>
            <a:normAutofit fontScale="92500" lnSpcReduction="20000"/>
          </a:bodyPr>
          <a:lstStyle/>
          <a:p>
            <a:pPr marL="0" indent="0">
              <a:buNone/>
            </a:pPr>
            <a:r>
              <a:rPr lang="en-US" b="0" i="0" dirty="0">
                <a:solidFill>
                  <a:srgbClr val="373D3F"/>
                </a:solidFill>
                <a:effectLst/>
                <a:latin typeface="Encode Sans"/>
              </a:rPr>
              <a:t>Benefits:</a:t>
            </a:r>
          </a:p>
          <a:p>
            <a:pPr lvl="1"/>
            <a:r>
              <a:rPr lang="en-US" dirty="0">
                <a:solidFill>
                  <a:srgbClr val="373D3F"/>
                </a:solidFill>
                <a:latin typeface="Encode Sans"/>
              </a:rPr>
              <a:t>S</a:t>
            </a:r>
            <a:r>
              <a:rPr lang="en-US" b="0" i="0" dirty="0">
                <a:solidFill>
                  <a:srgbClr val="373D3F"/>
                </a:solidFill>
                <a:effectLst/>
                <a:latin typeface="Encode Sans"/>
              </a:rPr>
              <a:t>marter informed decisions</a:t>
            </a:r>
            <a:endParaRPr lang="en-US" dirty="0">
              <a:solidFill>
                <a:srgbClr val="373D3F"/>
              </a:solidFill>
              <a:latin typeface="Encode Sans"/>
            </a:endParaRPr>
          </a:p>
          <a:p>
            <a:pPr lvl="1"/>
            <a:r>
              <a:rPr lang="en-US" dirty="0">
                <a:solidFill>
                  <a:srgbClr val="373D3F"/>
                </a:solidFill>
                <a:latin typeface="Encode Sans"/>
              </a:rPr>
              <a:t>F</a:t>
            </a:r>
            <a:r>
              <a:rPr lang="en-US" b="0" i="0" dirty="0">
                <a:solidFill>
                  <a:srgbClr val="373D3F"/>
                </a:solidFill>
                <a:effectLst/>
                <a:latin typeface="Encode Sans"/>
              </a:rPr>
              <a:t>aster response times</a:t>
            </a:r>
          </a:p>
          <a:p>
            <a:pPr lvl="1"/>
            <a:r>
              <a:rPr lang="en-US" b="0" i="0" dirty="0">
                <a:solidFill>
                  <a:srgbClr val="373D3F"/>
                </a:solidFill>
                <a:effectLst/>
                <a:latin typeface="Encode Sans"/>
              </a:rPr>
              <a:t>Cost reduction </a:t>
            </a:r>
          </a:p>
          <a:p>
            <a:pPr lvl="1"/>
            <a:r>
              <a:rPr lang="en-US" b="0" i="0" dirty="0">
                <a:solidFill>
                  <a:srgbClr val="373D3F"/>
                </a:solidFill>
                <a:effectLst/>
                <a:latin typeface="Encode Sans"/>
              </a:rPr>
              <a:t>Spending is tracked</a:t>
            </a:r>
          </a:p>
          <a:p>
            <a:pPr lvl="1"/>
            <a:r>
              <a:rPr lang="en-US" dirty="0">
                <a:solidFill>
                  <a:srgbClr val="373D3F"/>
                </a:solidFill>
                <a:latin typeface="Encode Sans"/>
              </a:rPr>
              <a:t>R</a:t>
            </a:r>
            <a:r>
              <a:rPr lang="en-US" b="0" i="0" dirty="0">
                <a:solidFill>
                  <a:srgbClr val="373D3F"/>
                </a:solidFill>
                <a:effectLst/>
                <a:latin typeface="Encode Sans"/>
              </a:rPr>
              <a:t>educed transaction times</a:t>
            </a:r>
          </a:p>
          <a:p>
            <a:pPr lvl="1"/>
            <a:r>
              <a:rPr lang="en-US" b="0" i="0" dirty="0">
                <a:solidFill>
                  <a:srgbClr val="373D3F"/>
                </a:solidFill>
                <a:effectLst/>
                <a:latin typeface="Encode Sans"/>
              </a:rPr>
              <a:t>Increased productivity</a:t>
            </a:r>
          </a:p>
          <a:p>
            <a:pPr lvl="1"/>
            <a:r>
              <a:rPr lang="en-US" b="0" i="0" dirty="0">
                <a:solidFill>
                  <a:srgbClr val="373D3F"/>
                </a:solidFill>
                <a:effectLst/>
                <a:latin typeface="Encode Sans"/>
              </a:rPr>
              <a:t>Technology allows people to work and access information 24/7, </a:t>
            </a:r>
          </a:p>
          <a:p>
            <a:pPr lvl="2"/>
            <a:r>
              <a:rPr lang="en-US" b="0" i="0" dirty="0">
                <a:solidFill>
                  <a:srgbClr val="373D3F"/>
                </a:solidFill>
                <a:effectLst/>
                <a:latin typeface="Encode Sans"/>
              </a:rPr>
              <a:t>flexible work schedules</a:t>
            </a:r>
          </a:p>
          <a:p>
            <a:pPr lvl="2"/>
            <a:r>
              <a:rPr lang="en-US" b="0" i="0" dirty="0">
                <a:solidFill>
                  <a:srgbClr val="373D3F"/>
                </a:solidFill>
                <a:effectLst/>
                <a:latin typeface="Encode Sans"/>
              </a:rPr>
              <a:t>Remote work</a:t>
            </a:r>
          </a:p>
          <a:p>
            <a:pPr marL="0" indent="0">
              <a:buNone/>
            </a:pPr>
            <a:r>
              <a:rPr lang="en-US" b="0" i="0" dirty="0">
                <a:solidFill>
                  <a:srgbClr val="373D3F"/>
                </a:solidFill>
                <a:effectLst/>
                <a:latin typeface="Encode Sans"/>
              </a:rPr>
              <a:t>Challenges:</a:t>
            </a:r>
          </a:p>
          <a:p>
            <a:pPr lvl="1"/>
            <a:r>
              <a:rPr lang="en-US" b="0" i="0" dirty="0">
                <a:solidFill>
                  <a:srgbClr val="373D3F"/>
                </a:solidFill>
                <a:effectLst/>
                <a:latin typeface="Encode Sans"/>
              </a:rPr>
              <a:t>Need people critically evaluate the data to make decisions</a:t>
            </a:r>
          </a:p>
          <a:p>
            <a:pPr lvl="1"/>
            <a:r>
              <a:rPr lang="en-US" dirty="0">
                <a:solidFill>
                  <a:srgbClr val="373D3F"/>
                </a:solidFill>
                <a:latin typeface="Encode Sans"/>
              </a:rPr>
              <a:t>Work-life balance with 24/7 scheduling</a:t>
            </a:r>
            <a:endParaRPr lang="en-US" b="0" i="0" dirty="0">
              <a:solidFill>
                <a:srgbClr val="373D3F"/>
              </a:solidFill>
              <a:effectLst/>
              <a:latin typeface="Encode Sans"/>
            </a:endParaRPr>
          </a:p>
        </p:txBody>
      </p:sp>
      <p:sp>
        <p:nvSpPr>
          <p:cNvPr id="3" name="Footer Placeholder 2">
            <a:extLst>
              <a:ext uri="{FF2B5EF4-FFF2-40B4-BE49-F238E27FC236}">
                <a16:creationId xmlns:a16="http://schemas.microsoft.com/office/drawing/2014/main" id="{E660AF07-40A8-449C-8987-EC967D130F8D}"/>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600FA092-64A6-4482-ABA2-69142453E0C0}"/>
              </a:ext>
            </a:extLst>
          </p:cNvPr>
          <p:cNvSpPr>
            <a:spLocks noGrp="1"/>
          </p:cNvSpPr>
          <p:nvPr>
            <p:ph type="sldNum" sz="quarter" idx="12"/>
          </p:nvPr>
        </p:nvSpPr>
        <p:spPr/>
        <p:txBody>
          <a:bodyPr/>
          <a:lstStyle/>
          <a:p>
            <a:fld id="{48F63A3B-78C7-47BE-AE5E-E10140E04643}" type="slidenum">
              <a:rPr lang="en-US" smtClean="0"/>
              <a:t>7</a:t>
            </a:fld>
            <a:endParaRPr lang="en-US"/>
          </a:p>
        </p:txBody>
      </p:sp>
    </p:spTree>
    <p:extLst>
      <p:ext uri="{BB962C8B-B14F-4D97-AF65-F5344CB8AC3E}">
        <p14:creationId xmlns:p14="http://schemas.microsoft.com/office/powerpoint/2010/main" val="143420918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CA3B1EF-F638-45E6-B5DB-F6B1D556482C}"/>
              </a:ext>
            </a:extLst>
          </p:cNvPr>
          <p:cNvSpPr>
            <a:spLocks noGrp="1"/>
          </p:cNvSpPr>
          <p:nvPr>
            <p:ph type="title"/>
          </p:nvPr>
        </p:nvSpPr>
        <p:spPr/>
        <p:txBody>
          <a:bodyPr/>
          <a:lstStyle/>
          <a:p>
            <a:pPr algn="ctr"/>
            <a:r>
              <a:rPr lang="en-US" dirty="0">
                <a:solidFill>
                  <a:schemeClr val="accent1">
                    <a:lumMod val="50000"/>
                  </a:schemeClr>
                </a:solidFill>
              </a:rPr>
              <a:t>Key Takeaways</a:t>
            </a:r>
            <a:endParaRPr lang="en-CA" dirty="0">
              <a:solidFill>
                <a:schemeClr val="accent1">
                  <a:lumMod val="50000"/>
                </a:schemeClr>
              </a:solidFill>
            </a:endParaRPr>
          </a:p>
        </p:txBody>
      </p:sp>
      <p:sp>
        <p:nvSpPr>
          <p:cNvPr id="3" name="Content Placeholder 2">
            <a:extLst>
              <a:ext uri="{FF2B5EF4-FFF2-40B4-BE49-F238E27FC236}">
                <a16:creationId xmlns:a16="http://schemas.microsoft.com/office/drawing/2014/main" id="{9A3CFE8A-5DB4-4E56-9707-D874123D00AA}"/>
              </a:ext>
            </a:extLst>
          </p:cNvPr>
          <p:cNvSpPr>
            <a:spLocks noGrp="1"/>
          </p:cNvSpPr>
          <p:nvPr>
            <p:ph idx="1"/>
          </p:nvPr>
        </p:nvSpPr>
        <p:spPr/>
        <p:txBody>
          <a:bodyPr>
            <a:normAutofit/>
          </a:bodyPr>
          <a:lstStyle/>
          <a:p>
            <a:r>
              <a:rPr lang="en-US" dirty="0"/>
              <a:t>Organizations with functional structure divide departments by function with employees with shared skills grouped together</a:t>
            </a:r>
          </a:p>
          <a:p>
            <a:r>
              <a:rPr lang="en-US" dirty="0"/>
              <a:t>Disadvantage is loss of communication between functional departments and potentially decreased flexibility and innovation</a:t>
            </a:r>
          </a:p>
          <a:p>
            <a:r>
              <a:rPr lang="en-US" dirty="0"/>
              <a:t>Recent trend is cross functional teams</a:t>
            </a:r>
          </a:p>
          <a:p>
            <a:r>
              <a:rPr lang="en-US" dirty="0"/>
              <a:t>ERP allows companies to incorporate all departments into one company wide system</a:t>
            </a:r>
          </a:p>
          <a:p>
            <a:r>
              <a:rPr lang="en-US" dirty="0"/>
              <a:t>Training, maintenance, and start-up costs are high</a:t>
            </a:r>
          </a:p>
        </p:txBody>
      </p:sp>
      <p:sp>
        <p:nvSpPr>
          <p:cNvPr id="4" name="Footer Placeholder 3">
            <a:extLst>
              <a:ext uri="{FF2B5EF4-FFF2-40B4-BE49-F238E27FC236}">
                <a16:creationId xmlns:a16="http://schemas.microsoft.com/office/drawing/2014/main" id="{B7916E52-566F-4435-B54F-1EB44035B3F0}"/>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9102BD2E-2CBA-40EF-9D49-B1A0523F92B6}"/>
              </a:ext>
            </a:extLst>
          </p:cNvPr>
          <p:cNvSpPr>
            <a:spLocks noGrp="1"/>
          </p:cNvSpPr>
          <p:nvPr>
            <p:ph type="sldNum" sz="quarter" idx="12"/>
          </p:nvPr>
        </p:nvSpPr>
        <p:spPr/>
        <p:txBody>
          <a:bodyPr/>
          <a:lstStyle/>
          <a:p>
            <a:fld id="{48F63A3B-78C7-47BE-AE5E-E10140E04643}" type="slidenum">
              <a:rPr lang="en-US" smtClean="0"/>
              <a:t>8</a:t>
            </a:fld>
            <a:endParaRPr lang="en-US"/>
          </a:p>
        </p:txBody>
      </p:sp>
    </p:spTree>
    <p:extLst>
      <p:ext uri="{BB962C8B-B14F-4D97-AF65-F5344CB8AC3E}">
        <p14:creationId xmlns:p14="http://schemas.microsoft.com/office/powerpoint/2010/main" val="3301608980"/>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DADAD805D1FF18468C77D391FCED6724" ma:contentTypeVersion="13" ma:contentTypeDescription="Create a new document." ma:contentTypeScope="" ma:versionID="bf644409b75f20916b688ba5d6aca30f">
  <xsd:schema xmlns:xsd="http://www.w3.org/2001/XMLSchema" xmlns:xs="http://www.w3.org/2001/XMLSchema" xmlns:p="http://schemas.microsoft.com/office/2006/metadata/properties" xmlns:ns2="e53f2997-4117-4622-b9dd-7013d537ea7d" xmlns:ns3="12d4385b-a623-4456-92d7-bfee08e00e5b" targetNamespace="http://schemas.microsoft.com/office/2006/metadata/properties" ma:root="true" ma:fieldsID="e3494208c612f587e18ef3b69da60877" ns2:_="" ns3:_="">
    <xsd:import namespace="e53f2997-4117-4622-b9dd-7013d537ea7d"/>
    <xsd:import namespace="12d4385b-a623-4456-92d7-bfee08e00e5b"/>
    <xsd:element name="properties">
      <xsd:complexType>
        <xsd:sequence>
          <xsd:element name="documentManagement">
            <xsd:complexType>
              <xsd:all>
                <xsd:element ref="ns2:MediaServiceMetadata" minOccurs="0"/>
                <xsd:element ref="ns2:MediaServiceFastMetadata" minOccurs="0"/>
                <xsd:element ref="ns2:MediaServiceAutoKeyPoints" minOccurs="0"/>
                <xsd:element ref="ns2:MediaServiceKeyPoints" minOccurs="0"/>
                <xsd:element ref="ns3:SharedWithUsers" minOccurs="0"/>
                <xsd:element ref="ns3:SharedWithDetails" minOccurs="0"/>
                <xsd:element ref="ns2:MediaServiceDateTaken" minOccurs="0"/>
                <xsd:element ref="ns2:MediaLengthInSeconds" minOccurs="0"/>
                <xsd:element ref="ns2:MediaServiceAutoTags" minOccurs="0"/>
                <xsd:element ref="ns2:MediaServiceLocation" minOccurs="0"/>
                <xsd:element ref="ns2:MediaServiceOCR" minOccurs="0"/>
                <xsd:element ref="ns2:MediaServiceGenerationTime" minOccurs="0"/>
                <xsd:element ref="ns2: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e53f2997-4117-4622-b9dd-7013d537ea7d"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DateTaken" ma:index="14" nillable="true" ma:displayName="MediaServiceDateTaken" ma:hidden="true" ma:internalName="MediaServiceDateTaken" ma:readOnly="true">
      <xsd:simpleType>
        <xsd:restriction base="dms:Text"/>
      </xsd:simpleType>
    </xsd:element>
    <xsd:element name="MediaLengthInSeconds" ma:index="15" nillable="true" ma:displayName="Length (seconds)" ma:internalName="MediaLengthInSeconds" ma:readOnly="true">
      <xsd:simpleType>
        <xsd:restriction base="dms:Unknown"/>
      </xsd:simpleType>
    </xsd:element>
    <xsd:element name="MediaServiceAutoTags" ma:index="16" nillable="true" ma:displayName="Tags" ma:internalName="MediaServiceAutoTags"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element name="MediaServiceOCR" ma:index="18" nillable="true" ma:displayName="Extracted Text" ma:internalName="MediaServiceOCR" ma:readOnly="true">
      <xsd:simpleType>
        <xsd:restriction base="dms:Note">
          <xsd:maxLength value="255"/>
        </xsd:restriction>
      </xsd:simpleType>
    </xsd:element>
    <xsd:element name="MediaServiceGenerationTime" ma:index="19" nillable="true" ma:displayName="MediaServiceGenerationTime" ma:hidden="true" ma:internalName="MediaServiceGenerationTime" ma:readOnly="true">
      <xsd:simpleType>
        <xsd:restriction base="dms:Text"/>
      </xsd:simpleType>
    </xsd:element>
    <xsd:element name="MediaServiceEventHashCode" ma:index="20" nillable="true" ma:displayName="MediaServiceEventHashCode" ma:hidden="true" ma:internalName="MediaServiceEventHashCode"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12d4385b-a623-4456-92d7-bfee08e00e5b" elementFormDefault="qualified">
    <xsd:import namespace="http://schemas.microsoft.com/office/2006/documentManagement/types"/>
    <xsd:import namespace="http://schemas.microsoft.com/office/infopath/2007/PartnerControls"/>
    <xsd:element name="SharedWithUsers" ma:index="12"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3FC4662B-4ED9-422E-8103-E949B3F2023A}">
  <ds:schemaRefs>
    <ds:schemaRef ds:uri="12d4385b-a623-4456-92d7-bfee08e00e5b"/>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purl.org/dc/elements/1.1/"/>
    <ds:schemaRef ds:uri="http://schemas.microsoft.com/office/2006/metadata/properties"/>
    <ds:schemaRef ds:uri="e53f2997-4117-4622-b9dd-7013d537ea7d"/>
    <ds:schemaRef ds:uri="http://www.w3.org/XML/1998/namespace"/>
    <ds:schemaRef ds:uri="http://purl.org/dc/dcmitype/"/>
  </ds:schemaRefs>
</ds:datastoreItem>
</file>

<file path=customXml/itemProps2.xml><?xml version="1.0" encoding="utf-8"?>
<ds:datastoreItem xmlns:ds="http://schemas.openxmlformats.org/officeDocument/2006/customXml" ds:itemID="{3F7F76B4-A9B1-49F6-BF3F-BC1E84EA927E}">
  <ds:schemaRefs>
    <ds:schemaRef ds:uri="http://schemas.microsoft.com/sharepoint/v3/contenttype/forms"/>
  </ds:schemaRefs>
</ds:datastoreItem>
</file>

<file path=customXml/itemProps3.xml><?xml version="1.0" encoding="utf-8"?>
<ds:datastoreItem xmlns:ds="http://schemas.openxmlformats.org/officeDocument/2006/customXml" ds:itemID="{4F4A47C5-A7FC-4A12-BCC1-ACDB520B5AA3}">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e53f2997-4117-4622-b9dd-7013d537ea7d"/>
    <ds:schemaRef ds:uri="12d4385b-a623-4456-92d7-bfee08e00e5b"/>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Chapter  – Procurement in a Supply Chain World (2)</Template>
  <TotalTime>301</TotalTime>
  <Words>453</Words>
  <Application>Microsoft Office PowerPoint</Application>
  <PresentationFormat>Widescreen</PresentationFormat>
  <Paragraphs>60</Paragraphs>
  <Slides>8</Slides>
  <Notes>2</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8</vt:i4>
      </vt:variant>
    </vt:vector>
  </HeadingPairs>
  <TitlesOfParts>
    <vt:vector size="13" baseType="lpstr">
      <vt:lpstr>Arial</vt:lpstr>
      <vt:lpstr>Calibri</vt:lpstr>
      <vt:lpstr>Calibri Light</vt:lpstr>
      <vt:lpstr>Encode Sans</vt:lpstr>
      <vt:lpstr>Office Theme</vt:lpstr>
      <vt:lpstr>Procurement in a Supply Chain World Chapter 9: Procurement Information Systems</vt:lpstr>
      <vt:lpstr>Accessibility Statement</vt:lpstr>
      <vt:lpstr>Learning Objectives</vt:lpstr>
      <vt:lpstr>Introduction</vt:lpstr>
      <vt:lpstr>Enterprise Resource Planning (ERP) Systems</vt:lpstr>
      <vt:lpstr>E-Procurement Sourcing </vt:lpstr>
      <vt:lpstr>Implications of Technology in Procurement </vt:lpstr>
      <vt:lpstr>Key Takeaways</vt:lpstr>
    </vt:vector>
  </TitlesOfParts>
  <Company>Georgian 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 Procurement in a Supply Chain World</dc:title>
  <dc:creator>Marie Rutherford</dc:creator>
  <cp:lastModifiedBy>Kimberlee Carter</cp:lastModifiedBy>
  <cp:revision>148</cp:revision>
  <dcterms:created xsi:type="dcterms:W3CDTF">2021-12-14T19:36:12Z</dcterms:created>
  <dcterms:modified xsi:type="dcterms:W3CDTF">2022-02-01T21:41:48Z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0x010100DADAD805D1FF18468C77D391FCED6724</vt:lpwstr>
  </property>
</Properties>
</file>

<file path=docProps/thumbnail.jpeg>
</file>