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6"/>
  </p:notesMasterIdLst>
  <p:sldIdLst>
    <p:sldId id="278" r:id="rId5"/>
    <p:sldId id="259" r:id="rId6"/>
    <p:sldId id="258" r:id="rId7"/>
    <p:sldId id="260" r:id="rId8"/>
    <p:sldId id="262" r:id="rId9"/>
    <p:sldId id="264" r:id="rId10"/>
    <p:sldId id="265" r:id="rId11"/>
    <p:sldId id="275" r:id="rId12"/>
    <p:sldId id="279" r:id="rId13"/>
    <p:sldId id="281" r:id="rId14"/>
    <p:sldId id="28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CA5F18-F83B-4FE4-9937-8A432853024B}" v="1" dt="2022-02-01T21:38:47.7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0982" autoAdjust="0"/>
  </p:normalViewPr>
  <p:slideViewPr>
    <p:cSldViewPr snapToGrid="0">
      <p:cViewPr varScale="1">
        <p:scale>
          <a:sx n="88" d="100"/>
          <a:sy n="88" d="100"/>
        </p:scale>
        <p:origin x="79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berlee Carter" userId="6b732f29-134a-4232-a505-69b63300911b" providerId="ADAL" clId="{ECBB1954-71AF-4CC9-A662-4BA28796045A}"/>
    <pc:docChg chg="custSel delSld modSld">
      <pc:chgData name="Kimberlee Carter" userId="6b732f29-134a-4232-a505-69b63300911b" providerId="ADAL" clId="{ECBB1954-71AF-4CC9-A662-4BA28796045A}" dt="2022-01-08T20:13:32.022" v="2799" actId="2711"/>
      <pc:docMkLst>
        <pc:docMk/>
      </pc:docMkLst>
      <pc:sldChg chg="modSp mod">
        <pc:chgData name="Kimberlee Carter" userId="6b732f29-134a-4232-a505-69b63300911b" providerId="ADAL" clId="{ECBB1954-71AF-4CC9-A662-4BA28796045A}" dt="2022-01-08T19:41:38.811" v="100" actId="27636"/>
        <pc:sldMkLst>
          <pc:docMk/>
          <pc:sldMk cId="3996183297" sldId="258"/>
        </pc:sldMkLst>
        <pc:spChg chg="mod">
          <ac:chgData name="Kimberlee Carter" userId="6b732f29-134a-4232-a505-69b63300911b" providerId="ADAL" clId="{ECBB1954-71AF-4CC9-A662-4BA28796045A}" dt="2022-01-08T19:41:38.811" v="100" actId="27636"/>
          <ac:spMkLst>
            <pc:docMk/>
            <pc:sldMk cId="3996183297" sldId="258"/>
            <ac:spMk id="3" creationId="{00000000-0000-0000-0000-000000000000}"/>
          </ac:spMkLst>
        </pc:spChg>
      </pc:sldChg>
      <pc:sldChg chg="modSp mod">
        <pc:chgData name="Kimberlee Carter" userId="6b732f29-134a-4232-a505-69b63300911b" providerId="ADAL" clId="{ECBB1954-71AF-4CC9-A662-4BA28796045A}" dt="2022-01-08T20:07:20.913" v="2229" actId="255"/>
        <pc:sldMkLst>
          <pc:docMk/>
          <pc:sldMk cId="2242119042" sldId="260"/>
        </pc:sldMkLst>
        <pc:spChg chg="mod">
          <ac:chgData name="Kimberlee Carter" userId="6b732f29-134a-4232-a505-69b63300911b" providerId="ADAL" clId="{ECBB1954-71AF-4CC9-A662-4BA28796045A}" dt="2022-01-08T20:07:20.913" v="2229" actId="255"/>
          <ac:spMkLst>
            <pc:docMk/>
            <pc:sldMk cId="2242119042" sldId="260"/>
            <ac:spMk id="3" creationId="{00000000-0000-0000-0000-000000000000}"/>
          </ac:spMkLst>
        </pc:spChg>
      </pc:sldChg>
      <pc:sldChg chg="modSp mod">
        <pc:chgData name="Kimberlee Carter" userId="6b732f29-134a-4232-a505-69b63300911b" providerId="ADAL" clId="{ECBB1954-71AF-4CC9-A662-4BA28796045A}" dt="2022-01-08T20:13:10.663" v="2797" actId="27636"/>
        <pc:sldMkLst>
          <pc:docMk/>
          <pc:sldMk cId="831507584" sldId="262"/>
        </pc:sldMkLst>
        <pc:spChg chg="mod">
          <ac:chgData name="Kimberlee Carter" userId="6b732f29-134a-4232-a505-69b63300911b" providerId="ADAL" clId="{ECBB1954-71AF-4CC9-A662-4BA28796045A}" dt="2022-01-08T19:43:32.982" v="267" actId="20577"/>
          <ac:spMkLst>
            <pc:docMk/>
            <pc:sldMk cId="831507584" sldId="262"/>
            <ac:spMk id="2" creationId="{10084E5F-C1DB-4056-A290-B77F2853774B}"/>
          </ac:spMkLst>
        </pc:spChg>
        <pc:spChg chg="mod">
          <ac:chgData name="Kimberlee Carter" userId="6b732f29-134a-4232-a505-69b63300911b" providerId="ADAL" clId="{ECBB1954-71AF-4CC9-A662-4BA28796045A}" dt="2022-01-08T20:13:10.663" v="2797" actId="27636"/>
          <ac:spMkLst>
            <pc:docMk/>
            <pc:sldMk cId="831507584" sldId="262"/>
            <ac:spMk id="4" creationId="{BBB85685-E37E-4B74-9E9C-2570664044CA}"/>
          </ac:spMkLst>
        </pc:spChg>
      </pc:sldChg>
      <pc:sldChg chg="modSp mod">
        <pc:chgData name="Kimberlee Carter" userId="6b732f29-134a-4232-a505-69b63300911b" providerId="ADAL" clId="{ECBB1954-71AF-4CC9-A662-4BA28796045A}" dt="2022-01-08T20:12:03.294" v="2790" actId="20577"/>
        <pc:sldMkLst>
          <pc:docMk/>
          <pc:sldMk cId="2814214937" sldId="264"/>
        </pc:sldMkLst>
        <pc:spChg chg="mod">
          <ac:chgData name="Kimberlee Carter" userId="6b732f29-134a-4232-a505-69b63300911b" providerId="ADAL" clId="{ECBB1954-71AF-4CC9-A662-4BA28796045A}" dt="2022-01-08T19:44:53.523" v="437" actId="20577"/>
          <ac:spMkLst>
            <pc:docMk/>
            <pc:sldMk cId="2814214937" sldId="264"/>
            <ac:spMk id="2" creationId="{02D05873-9BD6-4AD6-9B7C-0A60DB115E2D}"/>
          </ac:spMkLst>
        </pc:spChg>
        <pc:spChg chg="mod">
          <ac:chgData name="Kimberlee Carter" userId="6b732f29-134a-4232-a505-69b63300911b" providerId="ADAL" clId="{ECBB1954-71AF-4CC9-A662-4BA28796045A}" dt="2022-01-08T20:12:03.294" v="2790" actId="20577"/>
          <ac:spMkLst>
            <pc:docMk/>
            <pc:sldMk cId="2814214937" sldId="264"/>
            <ac:spMk id="4" creationId="{6BB006A2-10F6-45FF-B4CC-8EFC04A32F2D}"/>
          </ac:spMkLst>
        </pc:spChg>
      </pc:sldChg>
      <pc:sldChg chg="modSp mod">
        <pc:chgData name="Kimberlee Carter" userId="6b732f29-134a-4232-a505-69b63300911b" providerId="ADAL" clId="{ECBB1954-71AF-4CC9-A662-4BA28796045A}" dt="2022-01-08T19:47:41.230" v="810" actId="20577"/>
        <pc:sldMkLst>
          <pc:docMk/>
          <pc:sldMk cId="2313131102" sldId="265"/>
        </pc:sldMkLst>
        <pc:spChg chg="mod">
          <ac:chgData name="Kimberlee Carter" userId="6b732f29-134a-4232-a505-69b63300911b" providerId="ADAL" clId="{ECBB1954-71AF-4CC9-A662-4BA28796045A}" dt="2022-01-08T19:46:00.078" v="500" actId="20577"/>
          <ac:spMkLst>
            <pc:docMk/>
            <pc:sldMk cId="2313131102" sldId="265"/>
            <ac:spMk id="2" creationId="{BF74E0CE-6596-4B17-B443-96F719AC31F8}"/>
          </ac:spMkLst>
        </pc:spChg>
        <pc:spChg chg="mod">
          <ac:chgData name="Kimberlee Carter" userId="6b732f29-134a-4232-a505-69b63300911b" providerId="ADAL" clId="{ECBB1954-71AF-4CC9-A662-4BA28796045A}" dt="2022-01-08T19:47:41.230" v="810" actId="20577"/>
          <ac:spMkLst>
            <pc:docMk/>
            <pc:sldMk cId="2313131102" sldId="265"/>
            <ac:spMk id="4" creationId="{3A702B1C-D321-471D-916B-794AB4382326}"/>
          </ac:spMkLst>
        </pc:spChg>
      </pc:sldChg>
      <pc:sldChg chg="modSp mod">
        <pc:chgData name="Kimberlee Carter" userId="6b732f29-134a-4232-a505-69b63300911b" providerId="ADAL" clId="{ECBB1954-71AF-4CC9-A662-4BA28796045A}" dt="2022-01-08T19:53:13.866" v="1281" actId="20577"/>
        <pc:sldMkLst>
          <pc:docMk/>
          <pc:sldMk cId="3372794834" sldId="275"/>
        </pc:sldMkLst>
        <pc:spChg chg="mod">
          <ac:chgData name="Kimberlee Carter" userId="6b732f29-134a-4232-a505-69b63300911b" providerId="ADAL" clId="{ECBB1954-71AF-4CC9-A662-4BA28796045A}" dt="2022-01-08T19:48:07.031" v="847" actId="20577"/>
          <ac:spMkLst>
            <pc:docMk/>
            <pc:sldMk cId="3372794834" sldId="275"/>
            <ac:spMk id="2" creationId="{A8AECE1D-AB3E-45F7-AD0E-5A1952E28997}"/>
          </ac:spMkLst>
        </pc:spChg>
        <pc:spChg chg="mod">
          <ac:chgData name="Kimberlee Carter" userId="6b732f29-134a-4232-a505-69b63300911b" providerId="ADAL" clId="{ECBB1954-71AF-4CC9-A662-4BA28796045A}" dt="2022-01-08T19:53:13.866" v="1281" actId="20577"/>
          <ac:spMkLst>
            <pc:docMk/>
            <pc:sldMk cId="3372794834" sldId="275"/>
            <ac:spMk id="4" creationId="{A2B6DB12-7F6B-4130-B537-E5380ABBBDC0}"/>
          </ac:spMkLst>
        </pc:spChg>
      </pc:sldChg>
      <pc:sldChg chg="modSp mod">
        <pc:chgData name="Kimberlee Carter" userId="6b732f29-134a-4232-a505-69b63300911b" providerId="ADAL" clId="{ECBB1954-71AF-4CC9-A662-4BA28796045A}" dt="2022-01-08T19:39:51.141" v="51" actId="20577"/>
        <pc:sldMkLst>
          <pc:docMk/>
          <pc:sldMk cId="4080153041" sldId="278"/>
        </pc:sldMkLst>
        <pc:spChg chg="mod">
          <ac:chgData name="Kimberlee Carter" userId="6b732f29-134a-4232-a505-69b63300911b" providerId="ADAL" clId="{ECBB1954-71AF-4CC9-A662-4BA28796045A}" dt="2022-01-08T19:39:51.141" v="51" actId="20577"/>
          <ac:spMkLst>
            <pc:docMk/>
            <pc:sldMk cId="4080153041" sldId="278"/>
            <ac:spMk id="2" creationId="{4FA5611E-D79F-492F-8C17-AF92E0D2C77F}"/>
          </ac:spMkLst>
        </pc:spChg>
      </pc:sldChg>
      <pc:sldChg chg="modSp mod">
        <pc:chgData name="Kimberlee Carter" userId="6b732f29-134a-4232-a505-69b63300911b" providerId="ADAL" clId="{ECBB1954-71AF-4CC9-A662-4BA28796045A}" dt="2022-01-08T20:02:17.093" v="2068" actId="20577"/>
        <pc:sldMkLst>
          <pc:docMk/>
          <pc:sldMk cId="2973513500" sldId="279"/>
        </pc:sldMkLst>
        <pc:spChg chg="mod">
          <ac:chgData name="Kimberlee Carter" userId="6b732f29-134a-4232-a505-69b63300911b" providerId="ADAL" clId="{ECBB1954-71AF-4CC9-A662-4BA28796045A}" dt="2022-01-08T19:53:38.977" v="1312" actId="20577"/>
          <ac:spMkLst>
            <pc:docMk/>
            <pc:sldMk cId="2973513500" sldId="279"/>
            <ac:spMk id="2" creationId="{53C74040-145C-4E0C-9A9B-812FC62D4CB9}"/>
          </ac:spMkLst>
        </pc:spChg>
        <pc:spChg chg="mod">
          <ac:chgData name="Kimberlee Carter" userId="6b732f29-134a-4232-a505-69b63300911b" providerId="ADAL" clId="{ECBB1954-71AF-4CC9-A662-4BA28796045A}" dt="2022-01-08T20:02:17.093" v="2068" actId="20577"/>
          <ac:spMkLst>
            <pc:docMk/>
            <pc:sldMk cId="2973513500" sldId="279"/>
            <ac:spMk id="3" creationId="{631751C5-2073-461E-B85A-DD3DE5924A6D}"/>
          </ac:spMkLst>
        </pc:spChg>
      </pc:sldChg>
      <pc:sldChg chg="del">
        <pc:chgData name="Kimberlee Carter" userId="6b732f29-134a-4232-a505-69b63300911b" providerId="ADAL" clId="{ECBB1954-71AF-4CC9-A662-4BA28796045A}" dt="2022-01-08T19:57:01.709" v="1626" actId="47"/>
        <pc:sldMkLst>
          <pc:docMk/>
          <pc:sldMk cId="1670404750" sldId="280"/>
        </pc:sldMkLst>
      </pc:sldChg>
      <pc:sldChg chg="modSp mod">
        <pc:chgData name="Kimberlee Carter" userId="6b732f29-134a-4232-a505-69b63300911b" providerId="ADAL" clId="{ECBB1954-71AF-4CC9-A662-4BA28796045A}" dt="2022-01-08T20:00:32.980" v="2053" actId="20577"/>
        <pc:sldMkLst>
          <pc:docMk/>
          <pc:sldMk cId="3301608980" sldId="281"/>
        </pc:sldMkLst>
        <pc:spChg chg="mod">
          <ac:chgData name="Kimberlee Carter" userId="6b732f29-134a-4232-a505-69b63300911b" providerId="ADAL" clId="{ECBB1954-71AF-4CC9-A662-4BA28796045A}" dt="2022-01-08T20:00:32.980" v="2053" actId="20577"/>
          <ac:spMkLst>
            <pc:docMk/>
            <pc:sldMk cId="3301608980" sldId="281"/>
            <ac:spMk id="3" creationId="{9A3CFE8A-5DB4-4E56-9707-D874123D00AA}"/>
          </ac:spMkLst>
        </pc:spChg>
      </pc:sldChg>
      <pc:sldChg chg="modSp mod">
        <pc:chgData name="Kimberlee Carter" userId="6b732f29-134a-4232-a505-69b63300911b" providerId="ADAL" clId="{ECBB1954-71AF-4CC9-A662-4BA28796045A}" dt="2022-01-08T20:13:32.022" v="2799" actId="2711"/>
        <pc:sldMkLst>
          <pc:docMk/>
          <pc:sldMk cId="3009433993" sldId="282"/>
        </pc:sldMkLst>
        <pc:spChg chg="mod">
          <ac:chgData name="Kimberlee Carter" userId="6b732f29-134a-4232-a505-69b63300911b" providerId="ADAL" clId="{ECBB1954-71AF-4CC9-A662-4BA28796045A}" dt="2022-01-08T20:13:32.022" v="2799" actId="2711"/>
          <ac:spMkLst>
            <pc:docMk/>
            <pc:sldMk cId="3009433993" sldId="282"/>
            <ac:spMk id="3" creationId="{6CA907D3-BDFD-4608-B0E9-D553F76491C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3B9D6-42C8-421C-95C0-192AD557FDA6}" type="datetimeFigureOut">
              <a:rPr lang="en-US"/>
              <a:t>2/1/2022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61E3F-73BD-43EB-AD6E-AE3F45EBDA1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08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61E3F-73BD-43EB-AD6E-AE3F45EBDA10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54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Add a couple of point here from the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61E3F-73BD-43EB-AD6E-AE3F45EBDA10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43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Will you add a few notes here?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61E3F-73BD-43EB-AD6E-AE3F45EBDA10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8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List all 5 functions?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61E3F-73BD-43EB-AD6E-AE3F45EBDA10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5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65E9-D8EB-4EEC-9DB8-71F9E6B767FF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0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C5B1-E250-4207-82BF-12945F894E20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5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1F227-672C-437E-9239-713F1C781C7B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7957-73A5-48B1-9623-D0331ACBBAA2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0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1517-BDCC-4306-8EDF-70EEF7EF030C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5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4CE0B-B031-42CB-8D6B-50EF8ABC6C78}" type="datetime1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8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AFEBC-0399-4FA9-9D7F-225023D60B0E}" type="datetime1">
              <a:rPr lang="en-US" smtClean="0"/>
              <a:t>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6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24E67-A56A-4381-99A2-39CE503A59D5}" type="datetime1">
              <a:rPr lang="en-US" smtClean="0"/>
              <a:t>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6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B136-98FC-4263-A0F8-9845B2EAAC3B}" type="datetime1">
              <a:rPr lang="en-US" smtClean="0"/>
              <a:t>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A16B6-5730-40EC-8A85-011468FBFE9B}" type="datetime1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59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0EF49-5115-491F-9EDA-D68BCEDC5664}" type="datetime1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6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FDD6A-F802-4311-8555-3EC404A9F08A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6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killscommons.org/bitstream/handle/taaccct/14294/LINCS%20Supply%20Management%20and%20Procurement%20Content.pdf?sequence=1&amp;isAllowed=y." TargetMode="External"/><Relationship Id="rId2" Type="http://schemas.openxmlformats.org/officeDocument/2006/relationships/hyperlink" Target="http://www.supplychainquarterly.com/topics/Procurement/scq201003supplie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5611E-D79F-492F-8C17-AF92E0D2C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2914"/>
            <a:ext cx="9144000" cy="175698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002060"/>
                </a:solidFill>
                <a:ea typeface="+mj-lt"/>
                <a:cs typeface="+mj-lt"/>
              </a:rPr>
              <a:t>Procurement in a Supply Chain World</a:t>
            </a:r>
            <a:br>
              <a:rPr lang="en-US" sz="4400" dirty="0">
                <a:solidFill>
                  <a:srgbClr val="002060"/>
                </a:solidFill>
                <a:ea typeface="+mj-lt"/>
                <a:cs typeface="+mj-lt"/>
              </a:rPr>
            </a:br>
            <a:r>
              <a:rPr lang="en-US" sz="4400" dirty="0">
                <a:solidFill>
                  <a:srgbClr val="002060"/>
                </a:solidFill>
                <a:ea typeface="+mj-lt"/>
                <a:cs typeface="+mj-lt"/>
              </a:rPr>
              <a:t>Chapter 4: Managing Suppliers</a:t>
            </a:r>
            <a:endParaRPr lang="en-US" sz="4400" dirty="0">
              <a:solidFill>
                <a:srgbClr val="002060"/>
              </a:solidFill>
              <a:cs typeface="Calibri Light"/>
            </a:endParaRPr>
          </a:p>
        </p:txBody>
      </p:sp>
      <p:pic>
        <p:nvPicPr>
          <p:cNvPr id="4" name="Picture 4" descr="Image that contains the title in the Supply Chain World and author names Angela Reid-Regier and Bryan Snage">
            <a:extLst>
              <a:ext uri="{FF2B5EF4-FFF2-40B4-BE49-F238E27FC236}">
                <a16:creationId xmlns:a16="http://schemas.microsoft.com/office/drawing/2014/main" id="{A1FF0417-EBFF-4077-AEA4-F76DCBFDB37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815" y="2354372"/>
            <a:ext cx="4201509" cy="381782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10E828-DAA7-44CE-B4CC-BF96CE242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F5AD1D-12B8-43A2-8F67-A60EDC21A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5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3B1EF-F638-45E6-B5DB-F6B1D556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Key Takeaways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CFE8A-5DB4-4E56-9707-D874123D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Managing suppliers takes discipline and effort. You can do this by:</a:t>
            </a:r>
          </a:p>
          <a:p>
            <a:pPr lvl="1"/>
            <a:r>
              <a:rPr lang="en-US" dirty="0"/>
              <a:t>Measuring supplier performance:</a:t>
            </a:r>
          </a:p>
          <a:p>
            <a:pPr lvl="2"/>
            <a:r>
              <a:rPr lang="en-US" dirty="0"/>
              <a:t>Measure what is important</a:t>
            </a:r>
          </a:p>
          <a:p>
            <a:pPr lvl="2"/>
            <a:r>
              <a:rPr lang="en-US" dirty="0"/>
              <a:t>Optimize the supply base based on measurements</a:t>
            </a:r>
          </a:p>
          <a:p>
            <a:pPr lvl="2"/>
            <a:r>
              <a:rPr lang="en-US" dirty="0"/>
              <a:t>Eliminate poor performing suppliers based on measurements</a:t>
            </a:r>
          </a:p>
          <a:p>
            <a:pPr lvl="1"/>
            <a:r>
              <a:rPr lang="en-US" dirty="0"/>
              <a:t>Reduce the number of suppliers</a:t>
            </a:r>
          </a:p>
          <a:p>
            <a:pPr lvl="1"/>
            <a:r>
              <a:rPr lang="en-US" dirty="0"/>
              <a:t>Develop suppliers</a:t>
            </a:r>
          </a:p>
          <a:p>
            <a:pPr lvl="1"/>
            <a:r>
              <a:rPr lang="en-US" dirty="0"/>
              <a:t>Maintain positive supplier relations through:</a:t>
            </a:r>
          </a:p>
          <a:p>
            <a:pPr lvl="2"/>
            <a:r>
              <a:rPr lang="en-US" dirty="0"/>
              <a:t>Co-operation</a:t>
            </a:r>
          </a:p>
          <a:p>
            <a:pPr lvl="2"/>
            <a:r>
              <a:rPr lang="en-US" dirty="0"/>
              <a:t>Investments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9144C8-544D-4414-9B15-EDC1846B9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9ADCBE-0510-477C-8989-32B9BC928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08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D7FB-3620-444F-A9FD-1209A58A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References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907D3-BDFD-4608-B0E9-D553F7649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457200">
              <a:lnSpc>
                <a:spcPct val="100000"/>
              </a:lnSpc>
              <a:buNone/>
            </a:pPr>
            <a:r>
              <a:rPr lang="en-US" sz="2400" b="0" i="0" dirty="0">
                <a:solidFill>
                  <a:srgbClr val="373D3F"/>
                </a:solidFill>
                <a:effectLst/>
              </a:rPr>
              <a:t>Brown, J. (2010, September 4). </a:t>
            </a:r>
            <a:r>
              <a:rPr lang="en-US" sz="2400" b="0" i="1" dirty="0">
                <a:solidFill>
                  <a:srgbClr val="373D3F"/>
                </a:solidFill>
                <a:effectLst/>
              </a:rPr>
              <a:t>4 steps to rebuilding customer-supplier 	relationships.</a:t>
            </a:r>
            <a:r>
              <a:rPr lang="en-US" sz="2400" b="0" i="0" dirty="0">
                <a:solidFill>
                  <a:srgbClr val="373D3F"/>
                </a:solidFill>
                <a:effectLst/>
              </a:rPr>
              <a:t> CSMP’s Supply Chain Quarterly. </a:t>
            </a:r>
          </a:p>
          <a:p>
            <a:pPr marL="0" indent="-457200">
              <a:lnSpc>
                <a:spcPct val="100000"/>
              </a:lnSpc>
              <a:buNone/>
            </a:pPr>
            <a:r>
              <a:rPr lang="en-US" sz="2400" b="0" i="0" u="sng" dirty="0">
                <a:effectLst/>
                <a:hlinkClick r:id="rId2"/>
              </a:rPr>
              <a:t>http://www.supplychainquarterly.com/topics/Procurement/scq201003supplier/.</a:t>
            </a:r>
            <a:endParaRPr lang="en-US" sz="2400" b="0" i="0" u="sng" dirty="0">
              <a:effectLst/>
            </a:endParaRPr>
          </a:p>
          <a:p>
            <a:pPr marL="0" indent="-457200">
              <a:lnSpc>
                <a:spcPct val="100000"/>
              </a:lnSpc>
              <a:buNone/>
            </a:pPr>
            <a:r>
              <a:rPr lang="en-US" sz="2400" b="0" i="0" dirty="0">
                <a:solidFill>
                  <a:srgbClr val="373D3F"/>
                </a:solidFill>
                <a:effectLst/>
              </a:rPr>
              <a:t>LINCS in Supply Chain Management Consortium. (2017, March). </a:t>
            </a:r>
            <a:r>
              <a:rPr lang="en-US" sz="2400" b="0" i="1" dirty="0">
                <a:solidFill>
                  <a:srgbClr val="373D3F"/>
                </a:solidFill>
                <a:effectLst/>
              </a:rPr>
              <a:t>Supply 	management and procurement certification track.</a:t>
            </a:r>
            <a:r>
              <a:rPr lang="en-US" sz="2400" b="0" i="0" dirty="0">
                <a:solidFill>
                  <a:srgbClr val="373D3F"/>
                </a:solidFill>
                <a:effectLst/>
              </a:rPr>
              <a:t> Version: 	v2.26.  </a:t>
            </a:r>
            <a:r>
              <a:rPr lang="en-US" sz="2400" b="0" i="0" u="sng" dirty="0">
                <a:effectLst/>
                <a:hlinkClick r:id="rId3"/>
              </a:rPr>
              <a:t>https://www.skillscommons.org/bitstream/handle/taaccct/14294/LINCS%20Supply%20Management%20and%20Procurement%20Content.pdf?sequence=1&amp;isAllowed=y.</a:t>
            </a:r>
            <a:r>
              <a:rPr lang="en-US" sz="2400" b="0" i="0" dirty="0">
                <a:solidFill>
                  <a:srgbClr val="373D3F"/>
                </a:solidFill>
                <a:effectLst/>
              </a:rPr>
              <a:t>  </a:t>
            </a:r>
            <a:endParaRPr lang="en-CA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60B54B-0160-4E5E-BAD8-13ABE07E8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412C7B-1D47-424A-8D87-6C3CF1E46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3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Accessibility Statement</a:t>
            </a:r>
            <a:endParaRPr lang="en-US" dirty="0">
              <a:solidFill>
                <a:srgbClr val="002060"/>
              </a:solidFill>
              <a:cs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/>
              <a:t>This PowerPoint is compatible with assistive technology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Images have alternative-tags applied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Complex images have long descriptions and are available in the notes section of each slide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We welcome your feedback if you notice an area not addressed, please contact the authors listed here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CA5D89-2DDD-4C30-BCD3-DFBBE481D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45A138-1301-4CD8-A215-FCF80DFFB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59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Learning Objectives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 algn="l">
              <a:buNone/>
            </a:pPr>
            <a:r>
              <a:rPr lang="en-US" sz="2400" b="0" i="0" dirty="0">
                <a:solidFill>
                  <a:srgbClr val="373D3F"/>
                </a:solidFill>
                <a:effectLst/>
              </a:rPr>
              <a:t>Learning Objectives:</a:t>
            </a:r>
          </a:p>
          <a:p>
            <a:pPr lvl="1">
              <a:lnSpc>
                <a:spcPct val="150000"/>
              </a:lnSpc>
            </a:pPr>
            <a:r>
              <a:rPr lang="en-US" b="0" i="0" dirty="0">
                <a:solidFill>
                  <a:srgbClr val="373D3F"/>
                </a:solidFill>
                <a:effectLst/>
              </a:rPr>
              <a:t>Explain what can be measured in terms of Supplier Performance.</a:t>
            </a:r>
          </a:p>
          <a:p>
            <a:pPr lvl="1">
              <a:lnSpc>
                <a:spcPct val="150000"/>
              </a:lnSpc>
            </a:pPr>
            <a:r>
              <a:rPr lang="en-US" b="0" i="0" dirty="0">
                <a:solidFill>
                  <a:srgbClr val="373D3F"/>
                </a:solidFill>
                <a:effectLst/>
              </a:rPr>
              <a:t>Apply different types of supplier performance evaluation techniques.</a:t>
            </a:r>
          </a:p>
          <a:p>
            <a:pPr lvl="1">
              <a:lnSpc>
                <a:spcPct val="150000"/>
              </a:lnSpc>
            </a:pPr>
            <a:r>
              <a:rPr lang="en-US" b="0" i="0" dirty="0">
                <a:solidFill>
                  <a:srgbClr val="373D3F"/>
                </a:solidFill>
                <a:effectLst/>
              </a:rPr>
              <a:t>Understand why and how to optimize the supply base.</a:t>
            </a:r>
          </a:p>
          <a:p>
            <a:pPr lvl="1">
              <a:lnSpc>
                <a:spcPct val="150000"/>
              </a:lnSpc>
            </a:pPr>
            <a:r>
              <a:rPr lang="en-US" b="0" i="0" dirty="0">
                <a:solidFill>
                  <a:srgbClr val="373D3F"/>
                </a:solidFill>
                <a:effectLst/>
              </a:rPr>
              <a:t>Apply a supplier development process.</a:t>
            </a:r>
          </a:p>
          <a:p>
            <a:pPr lvl="1">
              <a:lnSpc>
                <a:spcPct val="150000"/>
              </a:lnSpc>
            </a:pPr>
            <a:r>
              <a:rPr lang="en-US" b="0" i="0" dirty="0">
                <a:solidFill>
                  <a:srgbClr val="373D3F"/>
                </a:solidFill>
                <a:effectLst/>
              </a:rPr>
              <a:t>Understand how to maintain relationships with suppliers.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1E6D16-8E40-4000-B804-73CAD8CF1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388641-3916-4665-B444-0BD88ECCE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83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cs typeface="Calibri"/>
              </a:rPr>
              <a:t>Developing long-term relationships with suppliers is a strategy that can be beneficial to both the supplier and the buyer.</a:t>
            </a:r>
          </a:p>
          <a:p>
            <a:pPr lvl="1"/>
            <a:r>
              <a:rPr lang="en-US" sz="2800" dirty="0">
                <a:cs typeface="Calibri"/>
              </a:rPr>
              <a:t>Too many suppliers can be costly to manage</a:t>
            </a:r>
          </a:p>
          <a:p>
            <a:pPr lvl="1"/>
            <a:r>
              <a:rPr lang="en-US" sz="2800" dirty="0">
                <a:cs typeface="Calibri"/>
              </a:rPr>
              <a:t>Managing the number of suppliers minimizes risks</a:t>
            </a:r>
          </a:p>
          <a:p>
            <a:pPr lvl="1"/>
            <a:r>
              <a:rPr lang="en-US" sz="2800" dirty="0">
                <a:cs typeface="Calibri"/>
              </a:rPr>
              <a:t>Replacing poor performing suppliers can be costly</a:t>
            </a: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3200" dirty="0">
              <a:cs typeface="Calibri"/>
            </a:endParaRPr>
          </a:p>
          <a:p>
            <a:pPr marL="0" indent="0">
              <a:buNone/>
            </a:pPr>
            <a:endParaRPr lang="en-US" sz="3200" dirty="0">
              <a:latin typeface="Calibri Light"/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120405-EC25-4F85-93B8-EFE8CB195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6368E-F483-404A-86BE-17692DAD2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19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84E5F-C1DB-4056-A290-B77F28537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Measuring Performance</a:t>
            </a:r>
          </a:p>
          <a:p>
            <a:endParaRPr lang="en-US" dirty="0">
              <a:cs typeface="Calibr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85685-E37E-4B74-9E9C-257066404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/>
              <a:t>Measuring supplier performance determines if the supplier is meeting their obligations to the contract.</a:t>
            </a:r>
          </a:p>
          <a:p>
            <a:r>
              <a:rPr lang="en-US" sz="2400" dirty="0"/>
              <a:t>What can you measure?</a:t>
            </a:r>
          </a:p>
          <a:p>
            <a:pPr lvl="1"/>
            <a:r>
              <a:rPr lang="en-US" dirty="0"/>
              <a:t>Delivery</a:t>
            </a:r>
          </a:p>
          <a:p>
            <a:pPr lvl="1"/>
            <a:r>
              <a:rPr lang="en-US" dirty="0"/>
              <a:t>Quality</a:t>
            </a:r>
          </a:p>
          <a:p>
            <a:pPr lvl="1"/>
            <a:r>
              <a:rPr lang="en-US" dirty="0"/>
              <a:t>Cost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Continuous Improvement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Other: Communication, compatibility, sustainability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2400" dirty="0"/>
              <a:t>How to measure?</a:t>
            </a:r>
          </a:p>
          <a:p>
            <a:pPr lvl="1"/>
            <a:r>
              <a:rPr lang="en-US" dirty="0"/>
              <a:t>Informal Evaluations</a:t>
            </a:r>
          </a:p>
          <a:p>
            <a:pPr lvl="1"/>
            <a:r>
              <a:rPr lang="en-US" dirty="0"/>
              <a:t>Formal Evaluations</a:t>
            </a:r>
          </a:p>
          <a:p>
            <a:pPr lvl="2"/>
            <a:r>
              <a:rPr lang="en-US" sz="2400" dirty="0"/>
              <a:t>Categorical Evaluations</a:t>
            </a:r>
          </a:p>
          <a:p>
            <a:pPr lvl="2"/>
            <a:r>
              <a:rPr lang="en-US" sz="2400" dirty="0"/>
              <a:t>Weighted Point Evaluations</a:t>
            </a:r>
          </a:p>
          <a:p>
            <a:pPr lvl="2"/>
            <a:r>
              <a:rPr lang="en-US" sz="2400" dirty="0"/>
              <a:t>Cost Base Evaluations</a:t>
            </a:r>
          </a:p>
          <a:p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5C35A0-27A9-40E1-8A18-EF75CF7DA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7FDA0-7822-4E74-8D28-68AFD62C2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07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05873-9BD6-4AD6-9B7C-0A60DB11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Supply Base Rationalization</a:t>
            </a:r>
          </a:p>
          <a:p>
            <a:endParaRPr lang="en-US" dirty="0">
              <a:cs typeface="Calibr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B006A2-10F6-45FF-B4CC-8EFC04A32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Supply base rationalization aims to determine the number and mix of suppliers. The following are methods to use to optimize the supply base:</a:t>
            </a:r>
          </a:p>
          <a:p>
            <a:r>
              <a:rPr lang="en-US" sz="2400" dirty="0"/>
              <a:t>Pareto Analysis</a:t>
            </a:r>
          </a:p>
          <a:p>
            <a:r>
              <a:rPr lang="en-US" sz="2400" dirty="0"/>
              <a:t>Supplier Performance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r">
              <a:buNone/>
            </a:pPr>
            <a:r>
              <a:rPr lang="en-US" sz="2400" dirty="0"/>
              <a:t>LINCS in Supply Chain Management Consortium (2017, March)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F8C587-ADC2-4A0B-BEB6-FF61E1DFF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F3399B-BBB1-4540-B04F-E9819716C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14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4E0CE-6596-4B17-B443-96F719AC3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Supplier Development</a:t>
            </a:r>
          </a:p>
          <a:p>
            <a:endParaRPr lang="en-US" dirty="0">
              <a:cs typeface="Calibr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702B1C-D321-471D-916B-794AB4382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Supplier Development?</a:t>
            </a:r>
          </a:p>
          <a:p>
            <a:r>
              <a:rPr lang="en-US" dirty="0"/>
              <a:t>Factors Critical to Supplier Development Success:</a:t>
            </a:r>
          </a:p>
          <a:p>
            <a:pPr lvl="1"/>
            <a:r>
              <a:rPr lang="en-US" dirty="0"/>
              <a:t>Executive Commitment</a:t>
            </a:r>
          </a:p>
          <a:p>
            <a:pPr lvl="1"/>
            <a:r>
              <a:rPr lang="en-US" dirty="0"/>
              <a:t>Trust-Based Relationships</a:t>
            </a:r>
          </a:p>
          <a:p>
            <a:pPr lvl="1"/>
            <a:r>
              <a:rPr lang="en-US" dirty="0"/>
              <a:t>Data </a:t>
            </a:r>
            <a:r>
              <a:rPr lang="en-US" dirty="0">
                <a:solidFill>
                  <a:srgbClr val="FF0000"/>
                </a:solidFill>
              </a:rPr>
              <a:t>and</a:t>
            </a:r>
            <a:r>
              <a:rPr lang="en-US" dirty="0"/>
              <a:t> Measurement</a:t>
            </a:r>
          </a:p>
          <a:p>
            <a:pPr lvl="1"/>
            <a:r>
              <a:rPr lang="en-US" dirty="0"/>
              <a:t>Financial and Personnel Commitments</a:t>
            </a:r>
          </a:p>
          <a:p>
            <a:pPr lvl="1"/>
            <a:r>
              <a:rPr lang="en-US" dirty="0"/>
              <a:t>Credibility</a:t>
            </a:r>
          </a:p>
          <a:p>
            <a:pPr lvl="1"/>
            <a:r>
              <a:rPr lang="en-US" dirty="0"/>
              <a:t>Power Relationships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67764B-4B8B-4A3D-A56B-82583D24A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D427BA-9C89-42AD-811E-B96768840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31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ECE1D-AB3E-45F7-AD0E-5A1952E28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Maintaining Procurement Relationships</a:t>
            </a:r>
          </a:p>
          <a:p>
            <a:endParaRPr lang="en-US" dirty="0">
              <a:cs typeface="Calibr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B6DB12-7F6B-4130-B537-E5380ABBB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Ideally a contract resulting from a procurement process is a formal expression of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/>
              <a:t> trusting relationship between two parties. </a:t>
            </a:r>
          </a:p>
          <a:p>
            <a:pPr marL="0" indent="0">
              <a:buNone/>
            </a:pPr>
            <a:r>
              <a:rPr lang="en-US" dirty="0"/>
              <a:t>Consider that Procurement Process is:</a:t>
            </a:r>
          </a:p>
          <a:p>
            <a:pPr lvl="1"/>
            <a:r>
              <a:rPr lang="en-US" sz="2800" dirty="0"/>
              <a:t>A relationship building process</a:t>
            </a:r>
          </a:p>
          <a:p>
            <a:pPr lvl="1"/>
            <a:r>
              <a:rPr lang="en-US" sz="2800" dirty="0"/>
              <a:t>A form of networking</a:t>
            </a:r>
          </a:p>
          <a:p>
            <a:pPr lvl="1"/>
            <a:r>
              <a:rPr lang="en-US" sz="2800" dirty="0"/>
              <a:t>A balance between building effective relationships and avoiding inappropriate preferences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4DD87B-AF1B-496A-B313-E06E69EC5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B37829-68F6-44C1-935A-F544681E0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94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74040-145C-4E0C-9A9B-812FC62D4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Repairing Damaged Relationships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751C5-2073-461E-B85A-DD3DE5924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Despite best efforts sometimes relationships go awry</a:t>
            </a:r>
            <a:r>
              <a:rPr lang="en-US" dirty="0">
                <a:solidFill>
                  <a:srgbClr val="FF0000"/>
                </a:solidFill>
              </a:rPr>
              <a:t>. C</a:t>
            </a:r>
            <a:r>
              <a:rPr lang="en-US" dirty="0"/>
              <a:t>onsider the following in repairing damaged procurement relationships:</a:t>
            </a:r>
          </a:p>
          <a:p>
            <a:pPr lvl="1"/>
            <a:r>
              <a:rPr lang="en-US" sz="2800" dirty="0"/>
              <a:t>Acknowledge past mistakes</a:t>
            </a:r>
          </a:p>
          <a:p>
            <a:pPr lvl="1"/>
            <a:r>
              <a:rPr lang="en-US" sz="2800" dirty="0"/>
              <a:t>Find the reals source of the problem</a:t>
            </a:r>
          </a:p>
          <a:p>
            <a:pPr lvl="1"/>
            <a:r>
              <a:rPr lang="en-US" sz="2800" dirty="0"/>
              <a:t>Identify and implement corrective actions</a:t>
            </a:r>
          </a:p>
          <a:p>
            <a:pPr lvl="1"/>
            <a:r>
              <a:rPr lang="en-US" sz="2800" dirty="0"/>
              <a:t>Monitor and maintain relationship</a:t>
            </a:r>
          </a:p>
          <a:p>
            <a:pPr marL="457200" lvl="1" indent="0" algn="r">
              <a:buNone/>
            </a:pPr>
            <a:endParaRPr lang="en-US" sz="2800" dirty="0"/>
          </a:p>
          <a:p>
            <a:pPr marL="457200" lvl="1" indent="0" algn="r">
              <a:buNone/>
            </a:pPr>
            <a:endParaRPr lang="en-US" sz="2800" dirty="0"/>
          </a:p>
          <a:p>
            <a:pPr marL="457200" lvl="1" indent="0" algn="r">
              <a:buNone/>
            </a:pPr>
            <a:r>
              <a:rPr lang="en-US" sz="2800" dirty="0"/>
              <a:t>Brown, J. (2010)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4AE119-931A-40AC-B3A9-F93C8A704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CC5E6-C884-42EB-A38B-ED700C44C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13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DAD805D1FF18468C77D391FCED6724" ma:contentTypeVersion="13" ma:contentTypeDescription="Create a new document." ma:contentTypeScope="" ma:versionID="bf644409b75f20916b688ba5d6aca30f">
  <xsd:schema xmlns:xsd="http://www.w3.org/2001/XMLSchema" xmlns:xs="http://www.w3.org/2001/XMLSchema" xmlns:p="http://schemas.microsoft.com/office/2006/metadata/properties" xmlns:ns2="e53f2997-4117-4622-b9dd-7013d537ea7d" xmlns:ns3="12d4385b-a623-4456-92d7-bfee08e00e5b" targetNamespace="http://schemas.microsoft.com/office/2006/metadata/properties" ma:root="true" ma:fieldsID="e3494208c612f587e18ef3b69da60877" ns2:_="" ns3:_="">
    <xsd:import namespace="e53f2997-4117-4622-b9dd-7013d537ea7d"/>
    <xsd:import namespace="12d4385b-a623-4456-92d7-bfee08e00e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3f2997-4117-4622-b9dd-7013d537ea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d4385b-a623-4456-92d7-bfee08e00e5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F4A47C5-A7FC-4A12-BCC1-ACDB520B5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3f2997-4117-4622-b9dd-7013d537ea7d"/>
    <ds:schemaRef ds:uri="12d4385b-a623-4456-92d7-bfee08e00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F7F76B4-A9B1-49F6-BF3F-BC1E84EA92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C4662B-4ED9-422E-8103-E949B3F2023A}">
  <ds:schemaRefs>
    <ds:schemaRef ds:uri="12d4385b-a623-4456-92d7-bfee08e00e5b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e53f2997-4117-4622-b9dd-7013d537ea7d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Chapter  – Procurement in a Supply Chain World (2)</Template>
  <TotalTime>136</TotalTime>
  <Words>642</Words>
  <Application>Microsoft Office PowerPoint</Application>
  <PresentationFormat>Widescreen</PresentationFormat>
  <Paragraphs>113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Procurement in a Supply Chain World Chapter 4: Managing Suppliers</vt:lpstr>
      <vt:lpstr>Accessibility Statement</vt:lpstr>
      <vt:lpstr>Learning Objectives</vt:lpstr>
      <vt:lpstr>Introduction</vt:lpstr>
      <vt:lpstr>Measuring Performance </vt:lpstr>
      <vt:lpstr>Supply Base Rationalization </vt:lpstr>
      <vt:lpstr>Supplier Development </vt:lpstr>
      <vt:lpstr>Maintaining Procurement Relationships </vt:lpstr>
      <vt:lpstr>Repairing Damaged Relationships</vt:lpstr>
      <vt:lpstr>Key Takeaways</vt:lpstr>
      <vt:lpstr>References</vt:lpstr>
    </vt:vector>
  </TitlesOfParts>
  <Company>Georgian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 – Procurement in a Supply Chain World</dc:title>
  <dc:creator>Marie Rutherford</dc:creator>
  <cp:lastModifiedBy>Kimberlee Carter</cp:lastModifiedBy>
  <cp:revision>145</cp:revision>
  <dcterms:created xsi:type="dcterms:W3CDTF">2021-12-14T19:36:12Z</dcterms:created>
  <dcterms:modified xsi:type="dcterms:W3CDTF">2022-02-01T21:38:50Z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0x010100DADAD805D1FF18468C77D391FCED6724</vt:lpwstr>
  </property>
</Properties>
</file>