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6" d="100"/>
          <a:sy n="76" d="100"/>
        </p:scale>
        <p:origin x="67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customXml" Target="../customXml/item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54F7B-6910-4E13-B76F-DA22C668527B}"/>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8B228938-8E7F-4753-B74E-5FAAF218CD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DDF9DF6-4A8C-4BAC-961D-D5148D146D9A}"/>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5" name="Footer Placeholder 4">
            <a:extLst>
              <a:ext uri="{FF2B5EF4-FFF2-40B4-BE49-F238E27FC236}">
                <a16:creationId xmlns:a16="http://schemas.microsoft.com/office/drawing/2014/main" id="{93A0ADAD-FB06-4182-A4AC-99700E6D8E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BB52A5-E2BF-4FB0-ACB9-A512477EE8AF}"/>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1553148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67A4F-BE5A-4233-8C87-E8C9FD6D24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2E6443-177A-4C71-8F69-E1609AE8750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C9DBBE-488D-4097-B9C2-611BA406CD1E}"/>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5" name="Footer Placeholder 4">
            <a:extLst>
              <a:ext uri="{FF2B5EF4-FFF2-40B4-BE49-F238E27FC236}">
                <a16:creationId xmlns:a16="http://schemas.microsoft.com/office/drawing/2014/main" id="{10CF73B8-5525-49CF-B423-A83F94662D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ECD0FD-990A-4018-A766-86CCFF1F317D}"/>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4281964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58D9B9-8BF1-423F-A620-064D9F7797A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B0BC7A8-4588-439E-BA77-E472E557A6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89B476-4BCE-4CBB-B819-AF99705178B8}"/>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5" name="Footer Placeholder 4">
            <a:extLst>
              <a:ext uri="{FF2B5EF4-FFF2-40B4-BE49-F238E27FC236}">
                <a16:creationId xmlns:a16="http://schemas.microsoft.com/office/drawing/2014/main" id="{A2BBFFB9-1A85-436E-9EAA-B25ED4477A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D25585-D788-40A3-94A6-BE4F64DCE7F7}"/>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3285423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85638-59F8-405C-AA69-F5B453C91F6D}"/>
              </a:ext>
            </a:extLst>
          </p:cNvPr>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DF976243-13FA-475E-82C1-A0981CFC6622}"/>
              </a:ext>
            </a:extLst>
          </p:cNvPr>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D0A8F0A-7684-4E93-B28F-5054B0CDC90B}"/>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5" name="Footer Placeholder 4">
            <a:extLst>
              <a:ext uri="{FF2B5EF4-FFF2-40B4-BE49-F238E27FC236}">
                <a16:creationId xmlns:a16="http://schemas.microsoft.com/office/drawing/2014/main" id="{A5875970-9052-40C6-9158-D26C5A16F2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8A879A-340E-4D9B-85D3-0415691F78C3}"/>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3691936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BBB73-2E7D-40E5-B115-D016E2E91B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E1A22AC-2A79-4A67-98E4-908F2F89BB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AD1233F-A948-40E1-9927-4E629743286B}"/>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5" name="Footer Placeholder 4">
            <a:extLst>
              <a:ext uri="{FF2B5EF4-FFF2-40B4-BE49-F238E27FC236}">
                <a16:creationId xmlns:a16="http://schemas.microsoft.com/office/drawing/2014/main" id="{D58CB707-1759-45AB-B4D5-C23DA1ADD0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2A5823-1178-4F7A-BDB9-C1953F525410}"/>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994870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6364C-686E-44CC-8659-841672D28D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E3B7DC-D27F-497D-BB01-CDFBA2947D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940AEE0-A712-4114-B9F8-486D60DEBB8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BE4B84B-9A40-40FD-9A66-993D228427B5}"/>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6" name="Footer Placeholder 5">
            <a:extLst>
              <a:ext uri="{FF2B5EF4-FFF2-40B4-BE49-F238E27FC236}">
                <a16:creationId xmlns:a16="http://schemas.microsoft.com/office/drawing/2014/main" id="{6D6B8376-DB43-4E6F-915D-CC594020C6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28B696-DE50-4338-8F2E-AFA530A8A186}"/>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3471724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2F00A-6F7D-4920-BB24-640173EEB21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2F02334-1B8D-4C38-80B6-60664C0F9E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C5BCD0-762E-487A-85D9-6B84AC36C04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1AEB780-8062-419B-9BFF-458C1053B1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06B1BFD-F84B-4F21-B689-913982C377F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5C6A92-48A0-4539-811B-275E28A95935}"/>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8" name="Footer Placeholder 7">
            <a:extLst>
              <a:ext uri="{FF2B5EF4-FFF2-40B4-BE49-F238E27FC236}">
                <a16:creationId xmlns:a16="http://schemas.microsoft.com/office/drawing/2014/main" id="{0B411776-B229-4659-8F5E-18F98A3E85E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DEF7DAC-2B2B-4C9A-82FA-6CF0C8DC2537}"/>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907107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0677B-D9A7-4124-B77A-18384E96711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9776D9A-425B-4A44-8906-A476A3AF50A1}"/>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4" name="Footer Placeholder 3">
            <a:extLst>
              <a:ext uri="{FF2B5EF4-FFF2-40B4-BE49-F238E27FC236}">
                <a16:creationId xmlns:a16="http://schemas.microsoft.com/office/drawing/2014/main" id="{ED973DC3-E39E-425E-AFE9-D8C4D2612B4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8D75D9B-82C1-4CE3-8B9D-28A92B2B957A}"/>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4254021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E656C6-48F6-4FEC-BAF1-FD0A2E5346EA}"/>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3" name="Footer Placeholder 2">
            <a:extLst>
              <a:ext uri="{FF2B5EF4-FFF2-40B4-BE49-F238E27FC236}">
                <a16:creationId xmlns:a16="http://schemas.microsoft.com/office/drawing/2014/main" id="{005BE116-950E-443D-9539-EAD82B498F4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26C7601-0BC6-47E8-8E45-91A9EA2BDA21}"/>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4041489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A332C-949C-4478-8D74-42A5044887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F68C2ED-E7AC-43C4-9089-8920B9430F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A19FD4-4093-4445-980C-33E492669F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B5DFC3-3473-4E96-BBDC-DE8BB4083F95}"/>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6" name="Footer Placeholder 5">
            <a:extLst>
              <a:ext uri="{FF2B5EF4-FFF2-40B4-BE49-F238E27FC236}">
                <a16:creationId xmlns:a16="http://schemas.microsoft.com/office/drawing/2014/main" id="{D4890E39-7467-4CD4-B480-38C9D5C184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C55A2E-4CCA-45FC-91EE-FE5B8ABE254E}"/>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665424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AE108-DEA7-4641-A2A1-7AE40C59BE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690845E-E85D-4037-A2F0-CE6501FF70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CEBA90-5710-4E2F-B641-4D9002F8BF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E5CD39-FADE-4F29-8907-BD3A5B2BEBB5}"/>
              </a:ext>
            </a:extLst>
          </p:cNvPr>
          <p:cNvSpPr>
            <a:spLocks noGrp="1"/>
          </p:cNvSpPr>
          <p:nvPr>
            <p:ph type="dt" sz="half" idx="10"/>
          </p:nvPr>
        </p:nvSpPr>
        <p:spPr/>
        <p:txBody>
          <a:bodyPr/>
          <a:lstStyle/>
          <a:p>
            <a:fld id="{9DE3F2D7-062E-4608-97B0-ABF2410F9B24}" type="datetimeFigureOut">
              <a:rPr lang="en-US" smtClean="0"/>
              <a:t>11/24/2021</a:t>
            </a:fld>
            <a:endParaRPr lang="en-US"/>
          </a:p>
        </p:txBody>
      </p:sp>
      <p:sp>
        <p:nvSpPr>
          <p:cNvPr id="6" name="Footer Placeholder 5">
            <a:extLst>
              <a:ext uri="{FF2B5EF4-FFF2-40B4-BE49-F238E27FC236}">
                <a16:creationId xmlns:a16="http://schemas.microsoft.com/office/drawing/2014/main" id="{736C3FE4-B9F7-47BE-9806-73C8FCEBF2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4591BD-8E18-4306-977F-051278768C5A}"/>
              </a:ext>
            </a:extLst>
          </p:cNvPr>
          <p:cNvSpPr>
            <a:spLocks noGrp="1"/>
          </p:cNvSpPr>
          <p:nvPr>
            <p:ph type="sldNum" sz="quarter" idx="12"/>
          </p:nvPr>
        </p:nvSpPr>
        <p:spPr/>
        <p:txBody>
          <a:bodyPr/>
          <a:lstStyle/>
          <a:p>
            <a:fld id="{77BEA989-F0F4-4203-8074-1A431B324EB7}" type="slidenum">
              <a:rPr lang="en-US" smtClean="0"/>
              <a:t>‹#›</a:t>
            </a:fld>
            <a:endParaRPr lang="en-US"/>
          </a:p>
        </p:txBody>
      </p:sp>
    </p:spTree>
    <p:extLst>
      <p:ext uri="{BB962C8B-B14F-4D97-AF65-F5344CB8AC3E}">
        <p14:creationId xmlns:p14="http://schemas.microsoft.com/office/powerpoint/2010/main" val="3363552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237DB10-A575-4FAA-BC6D-40C2F74B0E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4F7FFED-4D75-42FC-B846-0EBD10AB33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671277-1E34-49DA-A2AB-958D516DC5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E3F2D7-062E-4608-97B0-ABF2410F9B24}" type="datetimeFigureOut">
              <a:rPr lang="en-US" smtClean="0"/>
              <a:t>11/24/2021</a:t>
            </a:fld>
            <a:endParaRPr lang="en-US"/>
          </a:p>
        </p:txBody>
      </p:sp>
      <p:sp>
        <p:nvSpPr>
          <p:cNvPr id="5" name="Footer Placeholder 4">
            <a:extLst>
              <a:ext uri="{FF2B5EF4-FFF2-40B4-BE49-F238E27FC236}">
                <a16:creationId xmlns:a16="http://schemas.microsoft.com/office/drawing/2014/main" id="{AA0916B7-1B26-4215-9907-4B3E790E7D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2589E71-C6DE-401D-ADD0-008F3294C7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BEA989-F0F4-4203-8074-1A431B324EB7}" type="slidenum">
              <a:rPr lang="en-US" smtClean="0"/>
              <a:t>‹#›</a:t>
            </a:fld>
            <a:endParaRPr lang="en-US"/>
          </a:p>
        </p:txBody>
      </p:sp>
    </p:spTree>
    <p:extLst>
      <p:ext uri="{BB962C8B-B14F-4D97-AF65-F5344CB8AC3E}">
        <p14:creationId xmlns:p14="http://schemas.microsoft.com/office/powerpoint/2010/main" val="503193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D0230DB-D407-42CF-B58D-B584B5A8E3D0}"/>
              </a:ext>
            </a:extLst>
          </p:cNvPr>
          <p:cNvSpPr txBox="1"/>
          <p:nvPr/>
        </p:nvSpPr>
        <p:spPr>
          <a:xfrm>
            <a:off x="2952750" y="602734"/>
            <a:ext cx="6286500" cy="784830"/>
          </a:xfrm>
          <a:prstGeom prst="rect">
            <a:avLst/>
          </a:prstGeom>
          <a:noFill/>
        </p:spPr>
        <p:txBody>
          <a:bodyPr wrap="square">
            <a:spAutoFit/>
          </a:bodyPr>
          <a:lstStyle/>
          <a:p>
            <a:pPr algn="ctr"/>
            <a:r>
              <a:rPr lang="en-US" sz="4400" dirty="0">
                <a:solidFill>
                  <a:schemeClr val="bg1"/>
                </a:solidFill>
                <a:latin typeface="+mj-lt"/>
              </a:rPr>
              <a:t>One Ticket to Paradise</a:t>
            </a:r>
          </a:p>
        </p:txBody>
      </p:sp>
      <p:sp>
        <p:nvSpPr>
          <p:cNvPr id="7" name="TextBox 6">
            <a:extLst>
              <a:ext uri="{FF2B5EF4-FFF2-40B4-BE49-F238E27FC236}">
                <a16:creationId xmlns:a16="http://schemas.microsoft.com/office/drawing/2014/main" id="{28CE9C62-2A47-420D-A257-5B5DCEAD6004}"/>
              </a:ext>
            </a:extLst>
          </p:cNvPr>
          <p:cNvSpPr txBox="1"/>
          <p:nvPr/>
        </p:nvSpPr>
        <p:spPr>
          <a:xfrm>
            <a:off x="3048000" y="2102535"/>
            <a:ext cx="7302500" cy="954107"/>
          </a:xfrm>
          <a:prstGeom prst="rect">
            <a:avLst/>
          </a:prstGeom>
          <a:noFill/>
        </p:spPr>
        <p:txBody>
          <a:bodyPr wrap="square">
            <a:spAutoFit/>
          </a:bodyPr>
          <a:lstStyle/>
          <a:p>
            <a:r>
              <a:rPr lang="en-US" sz="2800" dirty="0">
                <a:solidFill>
                  <a:schemeClr val="bg1"/>
                </a:solidFill>
              </a:rPr>
              <a:t>In this game, you will be working with a partner to sell a travel package to your classmates. </a:t>
            </a:r>
          </a:p>
        </p:txBody>
      </p:sp>
      <p:sp>
        <p:nvSpPr>
          <p:cNvPr id="9" name="TextBox 8">
            <a:extLst>
              <a:ext uri="{FF2B5EF4-FFF2-40B4-BE49-F238E27FC236}">
                <a16:creationId xmlns:a16="http://schemas.microsoft.com/office/drawing/2014/main" id="{F8D9ADAB-230B-458A-87D7-70A34AF40CB6}"/>
              </a:ext>
            </a:extLst>
          </p:cNvPr>
          <p:cNvSpPr txBox="1"/>
          <p:nvPr/>
        </p:nvSpPr>
        <p:spPr>
          <a:xfrm>
            <a:off x="3048000" y="3105835"/>
            <a:ext cx="7302500" cy="954107"/>
          </a:xfrm>
          <a:prstGeom prst="rect">
            <a:avLst/>
          </a:prstGeom>
          <a:noFill/>
        </p:spPr>
        <p:txBody>
          <a:bodyPr wrap="square">
            <a:spAutoFit/>
          </a:bodyPr>
          <a:lstStyle/>
          <a:p>
            <a:r>
              <a:rPr lang="en-US" sz="2800" dirty="0">
                <a:solidFill>
                  <a:schemeClr val="bg1"/>
                </a:solidFill>
              </a:rPr>
              <a:t>Your travel package can be a trip to anywhere in the world, or even multiple places. </a:t>
            </a:r>
          </a:p>
        </p:txBody>
      </p:sp>
      <p:sp>
        <p:nvSpPr>
          <p:cNvPr id="11" name="TextBox 10">
            <a:extLst>
              <a:ext uri="{FF2B5EF4-FFF2-40B4-BE49-F238E27FC236}">
                <a16:creationId xmlns:a16="http://schemas.microsoft.com/office/drawing/2014/main" id="{E0141B74-AC8A-4AC1-A3A4-088F9CF6CFAA}"/>
              </a:ext>
            </a:extLst>
          </p:cNvPr>
          <p:cNvSpPr txBox="1"/>
          <p:nvPr/>
        </p:nvSpPr>
        <p:spPr>
          <a:xfrm>
            <a:off x="3048000" y="4109135"/>
            <a:ext cx="7302500" cy="954107"/>
          </a:xfrm>
          <a:prstGeom prst="rect">
            <a:avLst/>
          </a:prstGeom>
          <a:noFill/>
        </p:spPr>
        <p:txBody>
          <a:bodyPr wrap="square">
            <a:spAutoFit/>
          </a:bodyPr>
          <a:lstStyle/>
          <a:p>
            <a:r>
              <a:rPr lang="en-US" sz="2800" dirty="0">
                <a:solidFill>
                  <a:schemeClr val="bg1"/>
                </a:solidFill>
              </a:rPr>
              <a:t>It should be somewhere that you and your partner have a lot of knowledge about.</a:t>
            </a:r>
          </a:p>
        </p:txBody>
      </p:sp>
    </p:spTree>
    <p:extLst>
      <p:ext uri="{BB962C8B-B14F-4D97-AF65-F5344CB8AC3E}">
        <p14:creationId xmlns:p14="http://schemas.microsoft.com/office/powerpoint/2010/main" val="2836296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3F308-5785-48FA-ACCD-AB1BFFFE8F0A}"/>
              </a:ext>
            </a:extLst>
          </p:cNvPr>
          <p:cNvSpPr>
            <a:spLocks noGrp="1"/>
          </p:cNvSpPr>
          <p:nvPr>
            <p:ph type="title"/>
          </p:nvPr>
        </p:nvSpPr>
        <p:spPr/>
        <p:txBody>
          <a:bodyPr/>
          <a:lstStyle/>
          <a:p>
            <a:r>
              <a:rPr lang="en-US" dirty="0"/>
              <a:t>Everyone will be playing two roles:</a:t>
            </a:r>
          </a:p>
        </p:txBody>
      </p:sp>
      <p:sp>
        <p:nvSpPr>
          <p:cNvPr id="3" name="Content Placeholder 2">
            <a:extLst>
              <a:ext uri="{FF2B5EF4-FFF2-40B4-BE49-F238E27FC236}">
                <a16:creationId xmlns:a16="http://schemas.microsoft.com/office/drawing/2014/main" id="{22217810-71A7-4CB4-B096-D9F874EF1BE0}"/>
              </a:ext>
            </a:extLst>
          </p:cNvPr>
          <p:cNvSpPr>
            <a:spLocks noGrp="1"/>
          </p:cNvSpPr>
          <p:nvPr>
            <p:ph idx="1"/>
          </p:nvPr>
        </p:nvSpPr>
        <p:spPr/>
        <p:txBody>
          <a:bodyPr>
            <a:normAutofit lnSpcReduction="10000"/>
          </a:bodyPr>
          <a:lstStyle/>
          <a:p>
            <a:pPr marL="0" indent="0">
              <a:buNone/>
            </a:pPr>
            <a:r>
              <a:rPr lang="en-US" u="sng" dirty="0"/>
              <a:t>Travel Agent</a:t>
            </a:r>
          </a:p>
          <a:p>
            <a:pPr marL="0" indent="0">
              <a:buNone/>
            </a:pPr>
            <a:r>
              <a:rPr lang="en-US" dirty="0"/>
              <a:t>You work with a partner to create a persuasive presentation and sell your travel package to other students. </a:t>
            </a:r>
          </a:p>
          <a:p>
            <a:pPr marL="0" indent="0">
              <a:buNone/>
            </a:pPr>
            <a:endParaRPr lang="en-US" dirty="0"/>
          </a:p>
          <a:p>
            <a:pPr marL="0" indent="0">
              <a:buNone/>
            </a:pPr>
            <a:r>
              <a:rPr lang="en-US" u="sng" dirty="0"/>
              <a:t>Customer</a:t>
            </a:r>
          </a:p>
          <a:p>
            <a:pPr marL="0" indent="0">
              <a:buNone/>
            </a:pPr>
            <a:r>
              <a:rPr lang="en-US" dirty="0"/>
              <a:t>Each customer gets one travel voucher that they can spend after hearing the presentation of every Travel Agent. Give your travel voucher to the group that you thought gave the most persuasive presentation. (Note: you can’t spend your travel voucher on your own travel package)</a:t>
            </a:r>
          </a:p>
        </p:txBody>
      </p:sp>
    </p:spTree>
    <p:extLst>
      <p:ext uri="{BB962C8B-B14F-4D97-AF65-F5344CB8AC3E}">
        <p14:creationId xmlns:p14="http://schemas.microsoft.com/office/powerpoint/2010/main" val="1367330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6CBE62-A90C-418A-A445-918D39CD599F}"/>
              </a:ext>
            </a:extLst>
          </p:cNvPr>
          <p:cNvSpPr>
            <a:spLocks noGrp="1"/>
          </p:cNvSpPr>
          <p:nvPr>
            <p:ph idx="1"/>
          </p:nvPr>
        </p:nvSpPr>
        <p:spPr/>
        <p:txBody>
          <a:bodyPr/>
          <a:lstStyle/>
          <a:p>
            <a:pPr marL="0" indent="0">
              <a:buNone/>
            </a:pPr>
            <a:r>
              <a:rPr lang="en-US" dirty="0"/>
              <a:t>Make it the most impressive presentation you can, just make sure it fits in your </a:t>
            </a:r>
            <a:r>
              <a:rPr lang="en-US" b="1" dirty="0"/>
              <a:t>Marketing Budget</a:t>
            </a:r>
            <a:r>
              <a:rPr lang="en-US" dirty="0"/>
              <a:t>!</a:t>
            </a:r>
          </a:p>
        </p:txBody>
      </p:sp>
    </p:spTree>
    <p:extLst>
      <p:ext uri="{BB962C8B-B14F-4D97-AF65-F5344CB8AC3E}">
        <p14:creationId xmlns:p14="http://schemas.microsoft.com/office/powerpoint/2010/main" val="2212607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5706FBB-A4FC-4A8F-8A55-3C2831225B35}"/>
              </a:ext>
            </a:extLst>
          </p:cNvPr>
          <p:cNvSpPr txBox="1"/>
          <p:nvPr/>
        </p:nvSpPr>
        <p:spPr>
          <a:xfrm>
            <a:off x="2418521" y="462026"/>
            <a:ext cx="7354957" cy="954107"/>
          </a:xfrm>
          <a:prstGeom prst="rect">
            <a:avLst/>
          </a:prstGeom>
          <a:noFill/>
        </p:spPr>
        <p:txBody>
          <a:bodyPr wrap="square">
            <a:spAutoFit/>
          </a:bodyPr>
          <a:lstStyle/>
          <a:p>
            <a:pPr algn="ctr"/>
            <a:r>
              <a:rPr lang="en-US" sz="2800" dirty="0">
                <a:solidFill>
                  <a:schemeClr val="bg1"/>
                </a:solidFill>
              </a:rPr>
              <a:t>Your </a:t>
            </a:r>
            <a:r>
              <a:rPr lang="en-US" sz="2800" b="1" dirty="0">
                <a:solidFill>
                  <a:schemeClr val="bg1"/>
                </a:solidFill>
              </a:rPr>
              <a:t>Marketing Budget</a:t>
            </a:r>
            <a:r>
              <a:rPr lang="en-US" sz="2800" dirty="0">
                <a:solidFill>
                  <a:schemeClr val="bg1"/>
                </a:solidFill>
              </a:rPr>
              <a:t> is how much your agency can afford to spend on your sales pitch. </a:t>
            </a:r>
          </a:p>
        </p:txBody>
      </p:sp>
      <p:sp>
        <p:nvSpPr>
          <p:cNvPr id="7" name="TextBox 6">
            <a:extLst>
              <a:ext uri="{FF2B5EF4-FFF2-40B4-BE49-F238E27FC236}">
                <a16:creationId xmlns:a16="http://schemas.microsoft.com/office/drawing/2014/main" id="{CA7BA369-479E-41A4-A612-01DA716A5C13}"/>
              </a:ext>
            </a:extLst>
          </p:cNvPr>
          <p:cNvSpPr txBox="1"/>
          <p:nvPr/>
        </p:nvSpPr>
        <p:spPr>
          <a:xfrm>
            <a:off x="304799" y="3429000"/>
            <a:ext cx="5221358" cy="1384995"/>
          </a:xfrm>
          <a:prstGeom prst="rect">
            <a:avLst/>
          </a:prstGeom>
          <a:noFill/>
        </p:spPr>
        <p:txBody>
          <a:bodyPr wrap="square">
            <a:spAutoFit/>
          </a:bodyPr>
          <a:lstStyle/>
          <a:p>
            <a:r>
              <a:rPr lang="en-US" sz="2800" dirty="0">
                <a:solidFill>
                  <a:schemeClr val="bg1"/>
                </a:solidFill>
              </a:rPr>
              <a:t>With no budget, you will only have access to a basic, spoken presentation. </a:t>
            </a:r>
          </a:p>
        </p:txBody>
      </p:sp>
      <p:sp>
        <p:nvSpPr>
          <p:cNvPr id="9" name="TextBox 8">
            <a:extLst>
              <a:ext uri="{FF2B5EF4-FFF2-40B4-BE49-F238E27FC236}">
                <a16:creationId xmlns:a16="http://schemas.microsoft.com/office/drawing/2014/main" id="{9FD51C54-CAE1-4E79-9898-E6802B154B91}"/>
              </a:ext>
            </a:extLst>
          </p:cNvPr>
          <p:cNvSpPr txBox="1"/>
          <p:nvPr/>
        </p:nvSpPr>
        <p:spPr>
          <a:xfrm>
            <a:off x="6096000" y="3429000"/>
            <a:ext cx="6096000" cy="1384995"/>
          </a:xfrm>
          <a:prstGeom prst="rect">
            <a:avLst/>
          </a:prstGeom>
          <a:noFill/>
        </p:spPr>
        <p:txBody>
          <a:bodyPr wrap="square">
            <a:spAutoFit/>
          </a:bodyPr>
          <a:lstStyle/>
          <a:p>
            <a:r>
              <a:rPr lang="en-US" sz="2800" dirty="0">
                <a:solidFill>
                  <a:schemeClr val="bg1"/>
                </a:solidFill>
              </a:rPr>
              <a:t>As you unlock a higher budget, you can include a variety of bonus content to create a more exciting presentation. </a:t>
            </a:r>
          </a:p>
        </p:txBody>
      </p:sp>
      <p:sp>
        <p:nvSpPr>
          <p:cNvPr id="11" name="TextBox 10">
            <a:extLst>
              <a:ext uri="{FF2B5EF4-FFF2-40B4-BE49-F238E27FC236}">
                <a16:creationId xmlns:a16="http://schemas.microsoft.com/office/drawing/2014/main" id="{120628B3-B919-4086-9528-DAEAF2A5E17D}"/>
              </a:ext>
            </a:extLst>
          </p:cNvPr>
          <p:cNvSpPr txBox="1"/>
          <p:nvPr/>
        </p:nvSpPr>
        <p:spPr>
          <a:xfrm>
            <a:off x="848138" y="5441867"/>
            <a:ext cx="11105322" cy="954107"/>
          </a:xfrm>
          <a:prstGeom prst="rect">
            <a:avLst/>
          </a:prstGeom>
          <a:noFill/>
        </p:spPr>
        <p:txBody>
          <a:bodyPr wrap="square">
            <a:spAutoFit/>
          </a:bodyPr>
          <a:lstStyle/>
          <a:p>
            <a:pPr algn="ctr"/>
            <a:r>
              <a:rPr lang="en-US" sz="2800" dirty="0">
                <a:solidFill>
                  <a:schemeClr val="bg1"/>
                </a:solidFill>
              </a:rPr>
              <a:t>You can increase your group’s Marketing Budget and get ideas for how to promote your travel package by participating in </a:t>
            </a:r>
            <a:r>
              <a:rPr lang="en-US" sz="2800" b="1" dirty="0">
                <a:solidFill>
                  <a:schemeClr val="bg1"/>
                </a:solidFill>
              </a:rPr>
              <a:t>Weekly Activities!</a:t>
            </a:r>
          </a:p>
        </p:txBody>
      </p:sp>
    </p:spTree>
    <p:extLst>
      <p:ext uri="{BB962C8B-B14F-4D97-AF65-F5344CB8AC3E}">
        <p14:creationId xmlns:p14="http://schemas.microsoft.com/office/powerpoint/2010/main" val="3755349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0AF43-F666-4D63-98A3-8BCB45B84168}"/>
              </a:ext>
            </a:extLst>
          </p:cNvPr>
          <p:cNvSpPr>
            <a:spLocks noGrp="1"/>
          </p:cNvSpPr>
          <p:nvPr>
            <p:ph type="title"/>
          </p:nvPr>
        </p:nvSpPr>
        <p:spPr/>
        <p:txBody>
          <a:bodyPr/>
          <a:lstStyle/>
          <a:p>
            <a:r>
              <a:rPr lang="en-US" b="1" dirty="0"/>
              <a:t>Weekly Activities </a:t>
            </a:r>
            <a:r>
              <a:rPr lang="en-US" dirty="0"/>
              <a:t>are themed tasks that will help you prepare for your final presentation. </a:t>
            </a:r>
          </a:p>
        </p:txBody>
      </p:sp>
      <p:sp>
        <p:nvSpPr>
          <p:cNvPr id="3" name="Content Placeholder 2">
            <a:extLst>
              <a:ext uri="{FF2B5EF4-FFF2-40B4-BE49-F238E27FC236}">
                <a16:creationId xmlns:a16="http://schemas.microsoft.com/office/drawing/2014/main" id="{4F0717DA-DA24-46EE-ADAB-340BFF7A7106}"/>
              </a:ext>
            </a:extLst>
          </p:cNvPr>
          <p:cNvSpPr>
            <a:spLocks noGrp="1"/>
          </p:cNvSpPr>
          <p:nvPr>
            <p:ph idx="1"/>
          </p:nvPr>
        </p:nvSpPr>
        <p:spPr/>
        <p:txBody>
          <a:bodyPr/>
          <a:lstStyle/>
          <a:p>
            <a:pPr marL="0" indent="0">
              <a:buNone/>
            </a:pPr>
            <a:endParaRPr lang="en-US" dirty="0"/>
          </a:p>
          <a:p>
            <a:pPr marL="0" indent="0">
              <a:buNone/>
            </a:pPr>
            <a:r>
              <a:rPr lang="en-US" dirty="0"/>
              <a:t>Your teacher will explain the weekly tasks to you at the start of every week, and you will have until the start of the next week to complete them. </a:t>
            </a:r>
          </a:p>
          <a:p>
            <a:pPr marL="0" indent="0">
              <a:buNone/>
            </a:pPr>
            <a:endParaRPr lang="en-US" dirty="0"/>
          </a:p>
          <a:p>
            <a:pPr marL="0" indent="0">
              <a:buNone/>
            </a:pPr>
            <a:r>
              <a:rPr lang="en-US" dirty="0"/>
              <a:t>Work together with your partner to complete as many of these as you can so that you can have the most impressive presentation in the class. </a:t>
            </a:r>
          </a:p>
        </p:txBody>
      </p:sp>
    </p:spTree>
    <p:extLst>
      <p:ext uri="{BB962C8B-B14F-4D97-AF65-F5344CB8AC3E}">
        <p14:creationId xmlns:p14="http://schemas.microsoft.com/office/powerpoint/2010/main" val="1627814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1734F-DA91-4704-AA30-A55C86B10D36}"/>
              </a:ext>
            </a:extLst>
          </p:cNvPr>
          <p:cNvSpPr>
            <a:spLocks noGrp="1"/>
          </p:cNvSpPr>
          <p:nvPr>
            <p:ph type="title"/>
          </p:nvPr>
        </p:nvSpPr>
        <p:spPr/>
        <p:txBody>
          <a:bodyPr/>
          <a:lstStyle/>
          <a:p>
            <a:pPr algn="ctr"/>
            <a:r>
              <a:rPr lang="en-US" dirty="0"/>
              <a:t>Medals of Excellence</a:t>
            </a:r>
          </a:p>
        </p:txBody>
      </p:sp>
      <p:sp>
        <p:nvSpPr>
          <p:cNvPr id="3" name="Content Placeholder 2">
            <a:extLst>
              <a:ext uri="{FF2B5EF4-FFF2-40B4-BE49-F238E27FC236}">
                <a16:creationId xmlns:a16="http://schemas.microsoft.com/office/drawing/2014/main" id="{C1BDB141-E4DF-464B-8BBB-54EF1E417DFC}"/>
              </a:ext>
            </a:extLst>
          </p:cNvPr>
          <p:cNvSpPr>
            <a:spLocks noGrp="1"/>
          </p:cNvSpPr>
          <p:nvPr>
            <p:ph idx="1"/>
          </p:nvPr>
        </p:nvSpPr>
        <p:spPr/>
        <p:txBody>
          <a:bodyPr/>
          <a:lstStyle/>
          <a:p>
            <a:pPr marL="0" indent="0">
              <a:buNone/>
            </a:pPr>
            <a:r>
              <a:rPr lang="en-US" dirty="0"/>
              <a:t>After everyone has given their presentations and spent their travel voucher, it’s time for the International Tourism Awards and the groups who received the most vouchers get recognition for their presentation skills!</a:t>
            </a:r>
          </a:p>
          <a:p>
            <a:pPr marL="0" indent="0">
              <a:buNone/>
            </a:pPr>
            <a:endParaRPr lang="en-US" dirty="0"/>
          </a:p>
          <a:p>
            <a:pPr marL="0" indent="0">
              <a:buNone/>
            </a:pPr>
            <a:r>
              <a:rPr lang="en-US" dirty="0"/>
              <a:t>1</a:t>
            </a:r>
            <a:r>
              <a:rPr lang="en-US" baseline="30000" dirty="0"/>
              <a:t>st</a:t>
            </a:r>
            <a:r>
              <a:rPr lang="en-US" dirty="0"/>
              <a:t> place prize:</a:t>
            </a:r>
          </a:p>
          <a:p>
            <a:pPr marL="0" indent="0">
              <a:buNone/>
            </a:pPr>
            <a:r>
              <a:rPr lang="en-US" dirty="0"/>
              <a:t>2</a:t>
            </a:r>
            <a:r>
              <a:rPr lang="en-US" baseline="30000" dirty="0"/>
              <a:t>nd</a:t>
            </a:r>
            <a:r>
              <a:rPr lang="en-US" dirty="0"/>
              <a:t> place prize:</a:t>
            </a:r>
          </a:p>
          <a:p>
            <a:pPr marL="0" indent="0">
              <a:buNone/>
            </a:pPr>
            <a:r>
              <a:rPr lang="en-US" dirty="0"/>
              <a:t>3</a:t>
            </a:r>
            <a:r>
              <a:rPr lang="en-US" baseline="30000" dirty="0"/>
              <a:t>rd</a:t>
            </a:r>
            <a:r>
              <a:rPr lang="en-US" dirty="0"/>
              <a:t> place prize: </a:t>
            </a:r>
          </a:p>
        </p:txBody>
      </p:sp>
    </p:spTree>
    <p:extLst>
      <p:ext uri="{BB962C8B-B14F-4D97-AF65-F5344CB8AC3E}">
        <p14:creationId xmlns:p14="http://schemas.microsoft.com/office/powerpoint/2010/main" val="24342734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E01BD5C81508F41B36DE15E6F0E472A" ma:contentTypeVersion="15" ma:contentTypeDescription="Create a new document." ma:contentTypeScope="" ma:versionID="649095a839e411402ae1940e7467a0e8">
  <xsd:schema xmlns:xsd="http://www.w3.org/2001/XMLSchema" xmlns:xs="http://www.w3.org/2001/XMLSchema" xmlns:p="http://schemas.microsoft.com/office/2006/metadata/properties" xmlns:ns2="14695727-e55f-46e7-aaa2-eb248e4e05eb" xmlns:ns3="3319fc86-bee2-4a8a-a8a5-bab66eb7099c" targetNamespace="http://schemas.microsoft.com/office/2006/metadata/properties" ma:root="true" ma:fieldsID="467a054ccb8d4dbeab679f1baaa47022" ns2:_="" ns3:_="">
    <xsd:import namespace="14695727-e55f-46e7-aaa2-eb248e4e05eb"/>
    <xsd:import namespace="3319fc86-bee2-4a8a-a8a5-bab66eb7099c"/>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2:SharedWithUsers" minOccurs="0"/>
                <xsd:element ref="ns2:SharedWithDetail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695727-e55f-46e7-aaa2-eb248e4e05eb"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319fc86-bee2-4a8a-a8a5-bab66eb7099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49E3CC-58FE-4587-A04E-8B4B994134F8}"/>
</file>

<file path=customXml/itemProps2.xml><?xml version="1.0" encoding="utf-8"?>
<ds:datastoreItem xmlns:ds="http://schemas.openxmlformats.org/officeDocument/2006/customXml" ds:itemID="{0E170340-377F-43B9-89D5-B492E9C04153}"/>
</file>

<file path=customXml/itemProps3.xml><?xml version="1.0" encoding="utf-8"?>
<ds:datastoreItem xmlns:ds="http://schemas.openxmlformats.org/officeDocument/2006/customXml" ds:itemID="{DA024CC9-6826-4B52-8E8F-515C2E47C6D2}"/>
</file>

<file path=customXml/itemProps4.xml><?xml version="1.0" encoding="utf-8"?>
<ds:datastoreItem xmlns:ds="http://schemas.openxmlformats.org/officeDocument/2006/customXml" ds:itemID="{14F0B4A6-C026-4D33-A16C-FB3FE8FECFC9}"/>
</file>

<file path=docProps/app.xml><?xml version="1.0" encoding="utf-8"?>
<Properties xmlns="http://schemas.openxmlformats.org/officeDocument/2006/extended-properties" xmlns:vt="http://schemas.openxmlformats.org/officeDocument/2006/docPropsVTypes">
  <TotalTime>7318</TotalTime>
  <Words>356</Words>
  <Application>Microsoft Office PowerPoint</Application>
  <PresentationFormat>Widescreen</PresentationFormat>
  <Paragraphs>26</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Everyone will be playing two roles:</vt:lpstr>
      <vt:lpstr>PowerPoint Presentation</vt:lpstr>
      <vt:lpstr>PowerPoint Presentation</vt:lpstr>
      <vt:lpstr>Weekly Activities are themed tasks that will help you prepare for your final presentation. </vt:lpstr>
      <vt:lpstr>Medals of Excellence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Nicholas Momot</dc:creator>
  <cp:lastModifiedBy>Donna Pearce</cp:lastModifiedBy>
  <cp:revision>6</cp:revision>
  <dcterms:created xsi:type="dcterms:W3CDTF">2021-08-27T22:05:52Z</dcterms:created>
  <dcterms:modified xsi:type="dcterms:W3CDTF">2021-11-24T16:08:38Z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0x0101009E01BD5C81508F41B36DE15E6F0E472A</vt:lpwstr>
  </property>
</Properties>
</file>