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5"/>
  </p:sldMasterIdLst>
  <p:notesMasterIdLst>
    <p:notesMasterId r:id="rId20"/>
  </p:notesMasterIdLst>
  <p:sldIdLst>
    <p:sldId id="256" r:id="rId6"/>
    <p:sldId id="257" r:id="rId7"/>
    <p:sldId id="258" r:id="rId8"/>
    <p:sldId id="269" r:id="rId9"/>
    <p:sldId id="259" r:id="rId10"/>
    <p:sldId id="260" r:id="rId11"/>
    <p:sldId id="261" r:id="rId12"/>
    <p:sldId id="262" r:id="rId13"/>
    <p:sldId id="265" r:id="rId14"/>
    <p:sldId id="266" r:id="rId15"/>
    <p:sldId id="267" r:id="rId16"/>
    <p:sldId id="268" r:id="rId17"/>
    <p:sldId id="273" r:id="rId18"/>
    <p:sldId id="271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3FA409F-8E69-E541-C87F-CA0B6085BE1F}" v="380" dt="2020-09-29T11:55:56.453"/>
    <p1510:client id="{98B45234-C1CD-68A3-9452-39F7FA8DB710}" v="31" dt="2021-07-13T12:59:34.318"/>
    <p1510:client id="{D1690C19-D08B-4760-7039-A7AB9AC7CAFB}" v="361" dt="2020-09-08T14:33:49.207"/>
    <p1510:client id="{F7D107C3-D046-A27A-F1A7-55D47BA87AD5}" v="527" dt="2020-08-19T16:31:16.76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159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3EC888-CE81-B043-B537-D90B7F154361}" type="datetimeFigureOut">
              <a:rPr lang="en-US" smtClean="0"/>
              <a:t>7/28/2021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58C18E-B749-7D41-8C8B-0E3861B68F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0266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Only 23 preps in Spanish</a:t>
            </a:r>
            <a:r>
              <a:rPr lang="en-US" baseline="0" dirty="0"/>
              <a:t> versus 150 in English. One preposition in another language can be represented by several different prepositions in English. </a:t>
            </a:r>
            <a:r>
              <a:rPr lang="en-US" dirty="0"/>
              <a:t> Example from Spanish: </a:t>
            </a:r>
            <a:r>
              <a:rPr lang="en-US" dirty="0" err="1"/>
              <a:t>en</a:t>
            </a:r>
            <a:r>
              <a:rPr lang="en-US" dirty="0"/>
              <a:t> can mean in, on , at, by;</a:t>
            </a:r>
            <a:r>
              <a:rPr lang="en-US" baseline="0" dirty="0"/>
              <a:t> de can mean of, from, about. As function words, preps are normally stressed in the input, which makes them challenging to hear and therefore challenging to acquire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58C18E-B749-7D41-8C8B-0E3861B68FE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221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.v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D127B-96BB-4B73-AEE3-A251E4306F96}" type="datetime1">
              <a:rPr lang="en-US" smtClean="0"/>
              <a:t>7/28/2021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05FFA-561D-3B44-8B8F-395A99E88894}" type="slidenum">
              <a:rPr lang="en-US" smtClean="0"/>
              <a:t>‹#›</a:t>
            </a:fld>
            <a:endParaRPr lang="en-US"/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0F1232A9-B96A-44AF-93BB-6F80E3EE10D5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994681772"/>
              </p:ext>
            </p:extLst>
          </p:nvPr>
        </p:nvGraphicFramePr>
        <p:xfrm>
          <a:off x="1828800" y="6550723"/>
          <a:ext cx="5943600" cy="170752"/>
        </p:xfrm>
        <a:graphic>
          <a:graphicData uri="http://schemas.openxmlformats.org/drawingml/2006/table">
            <a:tbl>
              <a:tblPr firstRow="1" firstCol="1"/>
              <a:tblGrid>
                <a:gridCol w="1981200">
                  <a:extLst>
                    <a:ext uri="{9D8B030D-6E8A-4147-A177-3AD203B41FA5}">
                      <a16:colId xmlns:a16="http://schemas.microsoft.com/office/drawing/2014/main" val="2842714230"/>
                    </a:ext>
                  </a:extLst>
                </a:gridCol>
                <a:gridCol w="3962400">
                  <a:extLst>
                    <a:ext uri="{9D8B030D-6E8A-4147-A177-3AD203B41FA5}">
                      <a16:colId xmlns:a16="http://schemas.microsoft.com/office/drawing/2014/main" val="7072637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tabLst>
                          <a:tab pos="2971800" algn="ctr"/>
                          <a:tab pos="5943600" algn="r"/>
                        </a:tabLst>
                      </a:pPr>
                      <a:r>
                        <a:rPr lang="en-US" sz="1100">
                          <a:effectLst/>
                          <a:latin typeface="Bliss 2 Regular" panose="02000506030000020004" pitchFamily="50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tabLst>
                          <a:tab pos="2971800" algn="ctr"/>
                          <a:tab pos="5943600" algn="r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Bliss 2 Regular" panose="02000506030000020004" pitchFamily="50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©</a:t>
                      </a:r>
                      <a:r>
                        <a:rPr lang="en-US" sz="1100" dirty="0">
                          <a:effectLst/>
                          <a:latin typeface="Bliss 2 Regular" panose="02000506030000020004" pitchFamily="50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D. Pearce &amp; E. Friesen, 2021   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83976349"/>
                  </a:ext>
                </a:extLst>
              </a:tr>
            </a:tbl>
          </a:graphicData>
        </a:graphic>
      </p:graphicFrame>
      <p:pic>
        <p:nvPicPr>
          <p:cNvPr id="1028" name="Picture 1" descr="Logo, company name&#10;&#10;Description automatically generated">
            <a:extLst>
              <a:ext uri="{FF2B5EF4-FFF2-40B4-BE49-F238E27FC236}">
                <a16:creationId xmlns:a16="http://schemas.microsoft.com/office/drawing/2014/main" id="{40505A43-99E2-492D-8ED8-80CC55B6EA5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0500" y="6188075"/>
            <a:ext cx="87630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02918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AA0B2-8B46-4B68-B7A7-822027A11A20}" type="datetime1">
              <a:rPr lang="en-US" smtClean="0"/>
              <a:t>7/28/2021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D. Pearce &amp; E. Friesen, 2021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05FFA-561D-3B44-8B8F-395A99E888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496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B3639-92F0-45D5-A3F3-B5F308265E37}" type="datetime1">
              <a:rPr lang="en-US" smtClean="0"/>
              <a:t>7/28/2021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D. Pearce &amp; E. Friesen, 2021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05FFA-561D-3B44-8B8F-395A99E888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89723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FF15E-588B-419D-BE10-BCD97E2ACF2B}" type="datetime1">
              <a:rPr lang="en-US" smtClean="0"/>
              <a:t>7/28/2021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05FFA-561D-3B44-8B8F-395A99E88894}" type="slidenum">
              <a:rPr lang="en-US" smtClean="0"/>
              <a:t>‹#›</a:t>
            </a:fld>
            <a:endParaRPr lang="en-US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E61635BE-B749-4CF8-A85D-5754FDC90A7D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770292670"/>
              </p:ext>
            </p:extLst>
          </p:nvPr>
        </p:nvGraphicFramePr>
        <p:xfrm>
          <a:off x="1883884" y="6528154"/>
          <a:ext cx="5943600" cy="170752"/>
        </p:xfrm>
        <a:graphic>
          <a:graphicData uri="http://schemas.openxmlformats.org/drawingml/2006/table">
            <a:tbl>
              <a:tblPr firstRow="1" firstCol="1"/>
              <a:tblGrid>
                <a:gridCol w="1981200">
                  <a:extLst>
                    <a:ext uri="{9D8B030D-6E8A-4147-A177-3AD203B41FA5}">
                      <a16:colId xmlns:a16="http://schemas.microsoft.com/office/drawing/2014/main" val="2842714230"/>
                    </a:ext>
                  </a:extLst>
                </a:gridCol>
                <a:gridCol w="3962400">
                  <a:extLst>
                    <a:ext uri="{9D8B030D-6E8A-4147-A177-3AD203B41FA5}">
                      <a16:colId xmlns:a16="http://schemas.microsoft.com/office/drawing/2014/main" val="7072637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tabLst>
                          <a:tab pos="2971800" algn="ctr"/>
                          <a:tab pos="5943600" algn="r"/>
                        </a:tabLst>
                      </a:pPr>
                      <a:r>
                        <a:rPr lang="en-US" sz="1100">
                          <a:effectLst/>
                          <a:latin typeface="Bliss 2 Regular" panose="02000506030000020004" pitchFamily="50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tabLst>
                          <a:tab pos="2971800" algn="ctr"/>
                          <a:tab pos="5943600" algn="r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Bliss 2 Regular" panose="02000506030000020004" pitchFamily="50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©</a:t>
                      </a:r>
                      <a:r>
                        <a:rPr lang="en-US" sz="1100" dirty="0">
                          <a:effectLst/>
                          <a:latin typeface="Bliss 2 Regular" panose="02000506030000020004" pitchFamily="50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D. Pearce &amp; E. Friesen, 2021   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83976349"/>
                  </a:ext>
                </a:extLst>
              </a:tr>
            </a:tbl>
          </a:graphicData>
        </a:graphic>
      </p:graphicFrame>
      <p:pic>
        <p:nvPicPr>
          <p:cNvPr id="8" name="Picture 1" descr="Logo, company name&#10;&#10;Description automatically generated">
            <a:extLst>
              <a:ext uri="{FF2B5EF4-FFF2-40B4-BE49-F238E27FC236}">
                <a16:creationId xmlns:a16="http://schemas.microsoft.com/office/drawing/2014/main" id="{4895280A-FA74-4C41-8520-6E2D5EA1D87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5584" y="6165506"/>
            <a:ext cx="87630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0069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B4A99-3C67-44DD-941E-6CB5690D410E}" type="datetime1">
              <a:rPr lang="en-US" smtClean="0"/>
              <a:t>7/28/2021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D. Pearce &amp; E. Friesen, 2021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05FFA-561D-3B44-8B8F-395A99E888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98154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445C0-A98E-4D28-BA7D-5E21091B16E6}" type="datetime1">
              <a:rPr lang="en-US" smtClean="0"/>
              <a:t>7/28/2021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D. Pearce &amp; E. Friesen, 2021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05FFA-561D-3B44-8B8F-395A99E888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8052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908E4-1DF0-4FE9-8756-CD5811754FFF}" type="datetime1">
              <a:rPr lang="en-US" smtClean="0"/>
              <a:t>7/28/2021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D. Pearce &amp; E. Friesen, 2021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05FFA-561D-3B44-8B8F-395A99E888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1756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8B32A-5987-4094-93A2-89C4DFD86B1F}" type="datetime1">
              <a:rPr lang="en-US" smtClean="0"/>
              <a:t>7/28/2021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D. Pearce &amp; E. Friesen, 2021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05FFA-561D-3B44-8B8F-395A99E888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6412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2F143-C068-40CB-9006-416C6E986DD9}" type="datetime1">
              <a:rPr lang="en-US" smtClean="0"/>
              <a:t>7/28/2021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D. Pearce &amp; E. Friesen, 2021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05FFA-561D-3B44-8B8F-395A99E888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280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B1A7E-B8EC-4233-BD72-21F80D99B2FD}" type="datetime1">
              <a:rPr lang="en-US" smtClean="0"/>
              <a:t>7/28/2021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D. Pearce &amp; E. Friesen, 2021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05FFA-561D-3B44-8B8F-395A99E888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1543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00AFF-E91C-4B8F-B3FF-C5825452999D}" type="datetime1">
              <a:rPr lang="en-US" smtClean="0"/>
              <a:t>7/28/2021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D. Pearce &amp; E. Friesen, 2021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05FFA-561D-3B44-8B8F-395A99E888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7729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2DED35-10C8-4E06-843F-BA3DA1901737}" type="datetime1">
              <a:rPr lang="en-US" smtClean="0"/>
              <a:t>7/28/2021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© D. Pearce &amp; E. Friesen, 2021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805FFA-561D-3B44-8B8F-395A99E888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5656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765018"/>
            <a:ext cx="6400800" cy="3873782"/>
          </a:xfrm>
        </p:spPr>
        <p:txBody>
          <a:bodyPr/>
          <a:lstStyle/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479667" y="3244334"/>
            <a:ext cx="18466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/>
          </a:p>
          <a:p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817C96B-7E5E-7640-97C4-3CDDEC76E9D8}"/>
              </a:ext>
            </a:extLst>
          </p:cNvPr>
          <p:cNvSpPr/>
          <p:nvPr/>
        </p:nvSpPr>
        <p:spPr>
          <a:xfrm>
            <a:off x="-39717" y="2144"/>
            <a:ext cx="9207808" cy="154136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B82A41D-F1DB-5444-95B6-9F7360763FFE}"/>
              </a:ext>
            </a:extLst>
          </p:cNvPr>
          <p:cNvSpPr txBox="1"/>
          <p:nvPr/>
        </p:nvSpPr>
        <p:spPr>
          <a:xfrm>
            <a:off x="2777924" y="450445"/>
            <a:ext cx="5741044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rebuchet MS"/>
              </a:rPr>
              <a:t>Prepositions</a:t>
            </a:r>
            <a:endParaRPr lang="en-US" sz="3600" b="1" dirty="0">
              <a:solidFill>
                <a:schemeClr val="bg1"/>
              </a:solidFill>
              <a:latin typeface="Trebuchet MS" panose="020B0703020202090204" pitchFamily="34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513D174-B09C-7940-8B4E-92F95CD0D3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8719" y="454429"/>
            <a:ext cx="1687816" cy="696007"/>
          </a:xfrm>
          <a:prstGeom prst="rect">
            <a:avLst/>
          </a:prstGeom>
        </p:spPr>
      </p:pic>
      <p:pic>
        <p:nvPicPr>
          <p:cNvPr id="5" name="Picture 7" descr="A picture containing monitor, screen, table, video&#10;&#10;Description automatically generated">
            <a:extLst>
              <a:ext uri="{FF2B5EF4-FFF2-40B4-BE49-F238E27FC236}">
                <a16:creationId xmlns:a16="http://schemas.microsoft.com/office/drawing/2014/main" id="{BA587505-C5FC-4E51-9E4F-EBE2E681F0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6535" y="2198070"/>
            <a:ext cx="5216105" cy="3662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58379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A screenshot of text&#10;&#10;Description automatically generated">
            <a:extLst>
              <a:ext uri="{FF2B5EF4-FFF2-40B4-BE49-F238E27FC236}">
                <a16:creationId xmlns:a16="http://schemas.microsoft.com/office/drawing/2014/main" id="{D0BD7A56-0085-4DF0-A6D4-D96DC1618E9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7843" y="1710780"/>
            <a:ext cx="7895145" cy="4851639"/>
          </a:xfr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885D8BD5-663D-C44A-8133-912CF6189C8F}"/>
              </a:ext>
            </a:extLst>
          </p:cNvPr>
          <p:cNvSpPr/>
          <p:nvPr/>
        </p:nvSpPr>
        <p:spPr>
          <a:xfrm>
            <a:off x="-39717" y="2144"/>
            <a:ext cx="9207808" cy="154136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DF82CC2-BA0F-614D-A3A7-A646FB848728}"/>
              </a:ext>
            </a:extLst>
          </p:cNvPr>
          <p:cNvSpPr txBox="1"/>
          <p:nvPr/>
        </p:nvSpPr>
        <p:spPr>
          <a:xfrm>
            <a:off x="-39717" y="404145"/>
            <a:ext cx="9183717" cy="144655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br>
              <a:rPr lang="en-US" sz="4400" dirty="0">
                <a:ea typeface="+mn-lt"/>
                <a:cs typeface="+mn-lt"/>
              </a:rPr>
            </a:br>
            <a:r>
              <a:rPr lang="en-US" sz="4400" dirty="0">
                <a:ea typeface="+mn-lt"/>
                <a:cs typeface="+mn-lt"/>
              </a:rPr>
              <a:t>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199446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58716"/>
            <a:ext cx="8229600" cy="4327746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dirty="0">
                <a:latin typeface="Bliss 2 Regular" panose="02000506030000020004" pitchFamily="50" charset="0"/>
                <a:ea typeface="+mn-lt"/>
                <a:cs typeface="+mn-lt"/>
              </a:rPr>
              <a:t>Indicate how someone or something moves from one place to another</a:t>
            </a:r>
          </a:p>
          <a:p>
            <a:pPr marL="400050" lvl="1" indent="0">
              <a:buNone/>
            </a:pPr>
            <a:r>
              <a:rPr lang="en-US" dirty="0">
                <a:latin typeface="Bliss 2 Regular" panose="02000506030000020004" pitchFamily="50" charset="0"/>
                <a:ea typeface="+mn-lt"/>
                <a:cs typeface="+mn-lt"/>
              </a:rPr>
              <a:t>Most common is </a:t>
            </a:r>
            <a:r>
              <a:rPr lang="en-US" i="1" dirty="0">
                <a:latin typeface="Bliss 2 Regular" panose="02000506030000020004" pitchFamily="50" charset="0"/>
                <a:ea typeface="+mn-lt"/>
                <a:cs typeface="+mn-lt"/>
              </a:rPr>
              <a:t>to, but o</a:t>
            </a:r>
            <a:r>
              <a:rPr lang="en-US" dirty="0">
                <a:latin typeface="Bliss 2 Regular" panose="02000506030000020004" pitchFamily="50" charset="0"/>
                <a:ea typeface="+mn-lt"/>
                <a:cs typeface="+mn-lt"/>
              </a:rPr>
              <a:t>thers include </a:t>
            </a:r>
            <a:r>
              <a:rPr lang="en-US" i="1" dirty="0">
                <a:latin typeface="Bliss 2 Regular" panose="02000506030000020004" pitchFamily="50" charset="0"/>
                <a:ea typeface="+mn-lt"/>
                <a:cs typeface="+mn-lt"/>
              </a:rPr>
              <a:t>through, up, down, across, off, into. </a:t>
            </a:r>
            <a:r>
              <a:rPr lang="en-US" dirty="0">
                <a:latin typeface="Bliss 2 Regular" panose="02000506030000020004" pitchFamily="50" charset="0"/>
                <a:ea typeface="+mn-lt"/>
                <a:cs typeface="+mn-lt"/>
              </a:rPr>
              <a:t>For example:</a:t>
            </a:r>
          </a:p>
          <a:p>
            <a:pPr lvl="2"/>
            <a:r>
              <a:rPr lang="en-US" dirty="0">
                <a:latin typeface="Bliss 2 Regular" panose="02000506030000020004" pitchFamily="50" charset="0"/>
                <a:ea typeface="+mn-lt"/>
                <a:cs typeface="+mn-lt"/>
              </a:rPr>
              <a:t>I will go </a:t>
            </a:r>
            <a:r>
              <a:rPr lang="en-US" b="1" dirty="0">
                <a:latin typeface="Bliss 2 Regular" panose="02000506030000020004" pitchFamily="50" charset="0"/>
                <a:ea typeface="+mn-lt"/>
                <a:cs typeface="+mn-lt"/>
              </a:rPr>
              <a:t>to </a:t>
            </a:r>
            <a:r>
              <a:rPr lang="en-US" dirty="0">
                <a:latin typeface="Bliss 2 Regular" panose="02000506030000020004" pitchFamily="50" charset="0"/>
                <a:ea typeface="+mn-lt"/>
                <a:cs typeface="+mn-lt"/>
              </a:rPr>
              <a:t>bed when I’m tired.</a:t>
            </a:r>
          </a:p>
          <a:p>
            <a:pPr lvl="2"/>
            <a:r>
              <a:rPr lang="en-US" dirty="0">
                <a:latin typeface="Bliss 2 Regular" panose="02000506030000020004" pitchFamily="50" charset="0"/>
                <a:ea typeface="+mn-lt"/>
                <a:cs typeface="+mn-lt"/>
              </a:rPr>
              <a:t>The fastest way is </a:t>
            </a:r>
            <a:r>
              <a:rPr lang="en-US" b="1" dirty="0">
                <a:latin typeface="Bliss 2 Regular" panose="02000506030000020004" pitchFamily="50" charset="0"/>
                <a:ea typeface="+mn-lt"/>
                <a:cs typeface="+mn-lt"/>
              </a:rPr>
              <a:t>through </a:t>
            </a:r>
            <a:r>
              <a:rPr lang="en-US" dirty="0">
                <a:latin typeface="Bliss 2 Regular" panose="02000506030000020004" pitchFamily="50" charset="0"/>
                <a:ea typeface="+mn-lt"/>
                <a:cs typeface="+mn-lt"/>
              </a:rPr>
              <a:t>the tunnel.</a:t>
            </a:r>
          </a:p>
          <a:p>
            <a:pPr lvl="2"/>
            <a:r>
              <a:rPr lang="en-US" dirty="0">
                <a:latin typeface="Bliss 2 Regular" panose="02000506030000020004" pitchFamily="50" charset="0"/>
                <a:ea typeface="+mn-lt"/>
                <a:cs typeface="+mn-lt"/>
              </a:rPr>
              <a:t>I ran </a:t>
            </a:r>
            <a:r>
              <a:rPr lang="en-US" b="1" dirty="0">
                <a:latin typeface="Bliss 2 Regular" panose="02000506030000020004" pitchFamily="50" charset="0"/>
                <a:ea typeface="+mn-lt"/>
                <a:cs typeface="+mn-lt"/>
              </a:rPr>
              <a:t>down</a:t>
            </a:r>
            <a:r>
              <a:rPr lang="en-US" dirty="0">
                <a:latin typeface="Bliss 2 Regular" panose="02000506030000020004" pitchFamily="50" charset="0"/>
                <a:ea typeface="+mn-lt"/>
                <a:cs typeface="+mn-lt"/>
              </a:rPr>
              <a:t> the stairs to answer the door.</a:t>
            </a:r>
          </a:p>
          <a:p>
            <a:pPr>
              <a:buNone/>
            </a:pPr>
            <a:endParaRPr lang="en-US" dirty="0">
              <a:latin typeface="Calibri"/>
              <a:cs typeface="Calibri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EF2C8EB-BA45-FA4C-8B7A-58F0ABFE3E08}"/>
              </a:ext>
            </a:extLst>
          </p:cNvPr>
          <p:cNvSpPr/>
          <p:nvPr/>
        </p:nvSpPr>
        <p:spPr>
          <a:xfrm>
            <a:off x="-39717" y="2144"/>
            <a:ext cx="9207808" cy="154136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390588-B40D-3E4E-BAD9-C68F88A48374}"/>
              </a:ext>
            </a:extLst>
          </p:cNvPr>
          <p:cNvSpPr txBox="1"/>
          <p:nvPr/>
        </p:nvSpPr>
        <p:spPr>
          <a:xfrm>
            <a:off x="-39717" y="404145"/>
            <a:ext cx="9183717" cy="7694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4400" dirty="0">
                <a:latin typeface="Bliss 2 Regular" panose="02000506030000020004" pitchFamily="50" charset="0"/>
                <a:cs typeface="Calibri"/>
              </a:rPr>
              <a:t>Prepositions of Direction</a:t>
            </a:r>
          </a:p>
        </p:txBody>
      </p:sp>
    </p:spTree>
    <p:extLst>
      <p:ext uri="{BB962C8B-B14F-4D97-AF65-F5344CB8AC3E}">
        <p14:creationId xmlns:p14="http://schemas.microsoft.com/office/powerpoint/2010/main" val="27534942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0E03E3A-0EBE-A64B-97F2-927E3F13E074}"/>
              </a:ext>
            </a:extLst>
          </p:cNvPr>
          <p:cNvSpPr/>
          <p:nvPr/>
        </p:nvSpPr>
        <p:spPr>
          <a:xfrm>
            <a:off x="-39717" y="2144"/>
            <a:ext cx="9207808" cy="154136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53F01CB-D2C4-324A-A2D5-C4144FEFBA9B}"/>
              </a:ext>
            </a:extLst>
          </p:cNvPr>
          <p:cNvSpPr txBox="1"/>
          <p:nvPr/>
        </p:nvSpPr>
        <p:spPr>
          <a:xfrm>
            <a:off x="-39717" y="404145"/>
            <a:ext cx="9183717" cy="144655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4400" dirty="0">
                <a:latin typeface="Bliss 2 Regular" panose="02000506030000020004" pitchFamily="50" charset="0"/>
                <a:ea typeface="+mn-lt"/>
                <a:cs typeface="+mn-lt"/>
              </a:rPr>
              <a:t>Let's Practice: The </a:t>
            </a:r>
            <a:r>
              <a:rPr lang="en-US" sz="4400" dirty="0" err="1">
                <a:latin typeface="Bliss 2 Regular" panose="02000506030000020004" pitchFamily="50" charset="0"/>
                <a:ea typeface="+mn-lt"/>
                <a:cs typeface="+mn-lt"/>
              </a:rPr>
              <a:t>Weeknd</a:t>
            </a:r>
            <a:br>
              <a:rPr lang="en-US" sz="4400" dirty="0">
                <a:latin typeface="Bliss 2 Regular" panose="02000506030000020004" pitchFamily="50" charset="0"/>
                <a:ea typeface="+mn-lt"/>
                <a:cs typeface="+mn-lt"/>
              </a:rPr>
            </a:br>
            <a:r>
              <a:rPr lang="en-US" sz="4400" dirty="0">
                <a:ea typeface="+mn-lt"/>
                <a:cs typeface="+mn-lt"/>
              </a:rPr>
              <a:t> </a:t>
            </a:r>
            <a:endParaRPr lang="en-US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FCB3E4BD-272B-43E0-9339-D4A9592E7C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latin typeface="Bliss 2 Regular" panose="02000506030000020004" pitchFamily="50" charset="0"/>
                <a:ea typeface="+mn-lt"/>
                <a:cs typeface="+mn-lt"/>
              </a:rPr>
              <a:t>Professional name of Abel Makkonen Tesfaye</a:t>
            </a:r>
            <a:endParaRPr lang="en-US" dirty="0">
              <a:latin typeface="Bliss 2 Regular" panose="02000506030000020004" pitchFamily="50" charset="0"/>
              <a:cs typeface="Calibri"/>
            </a:endParaRPr>
          </a:p>
          <a:p>
            <a:r>
              <a:rPr lang="en-US" dirty="0">
                <a:latin typeface="Bliss 2 Regular" panose="02000506030000020004" pitchFamily="50" charset="0"/>
                <a:ea typeface="+mn-lt"/>
                <a:cs typeface="+mn-lt"/>
              </a:rPr>
              <a:t>Canadian singer, songwriter and record producer</a:t>
            </a:r>
            <a:endParaRPr lang="en-US" dirty="0">
              <a:latin typeface="Bliss 2 Regular" panose="02000506030000020004" pitchFamily="50" charset="0"/>
            </a:endParaRPr>
          </a:p>
          <a:p>
            <a:endParaRPr lang="en-US" dirty="0">
              <a:cs typeface="Calibri"/>
            </a:endParaRPr>
          </a:p>
          <a:p>
            <a:endParaRPr lang="en-US" dirty="0">
              <a:cs typeface="Calibri"/>
            </a:endParaRPr>
          </a:p>
        </p:txBody>
      </p:sp>
      <p:pic>
        <p:nvPicPr>
          <p:cNvPr id="2" name="Picture 2" descr="A person wearing sunglasses posing for the camera&#10;&#10;Description automatically generated">
            <a:extLst>
              <a:ext uri="{FF2B5EF4-FFF2-40B4-BE49-F238E27FC236}">
                <a16:creationId xmlns:a16="http://schemas.microsoft.com/office/drawing/2014/main" id="{41CACF82-6CE1-4DD3-91A0-E794DED32D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0786" y="3093260"/>
            <a:ext cx="3042428" cy="3032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16280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ACF6C7-AA71-4A6E-B67D-11E3E7348B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Bliss 2 Regular" panose="02000506030000020004" pitchFamily="50" charset="0"/>
                <a:ea typeface="+mn-lt"/>
                <a:cs typeface="+mn-lt"/>
              </a:rPr>
              <a:t>On a blank sheet of paper, write the numbers 1-20. </a:t>
            </a:r>
          </a:p>
          <a:p>
            <a:r>
              <a:rPr lang="en-US" dirty="0">
                <a:latin typeface="Bliss 2 Regular" panose="02000506030000020004" pitchFamily="50" charset="0"/>
                <a:ea typeface="+mn-lt"/>
                <a:cs typeface="+mn-lt"/>
              </a:rPr>
              <a:t>Next, read over the song lyrics on the document I will share. </a:t>
            </a:r>
          </a:p>
          <a:p>
            <a:r>
              <a:rPr lang="en-US" dirty="0">
                <a:latin typeface="Bliss 2 Regular" panose="02000506030000020004" pitchFamily="50" charset="0"/>
                <a:ea typeface="+mn-lt"/>
                <a:cs typeface="+mn-lt"/>
              </a:rPr>
              <a:t>All the prepositions have been gapped out and numbered 1-20. </a:t>
            </a:r>
          </a:p>
          <a:p>
            <a:r>
              <a:rPr lang="en-US" dirty="0">
                <a:latin typeface="Bliss 2 Regular" panose="02000506030000020004" pitchFamily="50" charset="0"/>
                <a:ea typeface="+mn-lt"/>
                <a:cs typeface="+mn-lt"/>
              </a:rPr>
              <a:t>Now listen carefully to the song and try to fill in the missing prepositions.</a:t>
            </a:r>
            <a:endParaRPr lang="en-US" dirty="0">
              <a:latin typeface="Bliss 2 Regular" panose="02000506030000020004" pitchFamily="50" charset="0"/>
              <a:cs typeface="Calibri"/>
            </a:endParaRPr>
          </a:p>
          <a:p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B2EDEE7-192F-446C-B925-DC87A3818E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  <a:latin typeface="Bliss 2 Regular" panose="02000506030000020004" pitchFamily="50" charset="0"/>
              </a:rPr>
              <a:t>Activity: Blinding Lights</a:t>
            </a:r>
          </a:p>
        </p:txBody>
      </p:sp>
    </p:spTree>
    <p:extLst>
      <p:ext uri="{BB962C8B-B14F-4D97-AF65-F5344CB8AC3E}">
        <p14:creationId xmlns:p14="http://schemas.microsoft.com/office/powerpoint/2010/main" val="17413292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CFFA16F-E667-4DFE-A93D-525779F4C2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3127" y="1"/>
            <a:ext cx="9250877" cy="150816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C153057-1E17-4AE0-B929-328ACA4098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Bliss 2 Regular" panose="02000506030000020004" pitchFamily="50" charset="0"/>
                <a:cs typeface="Calibri"/>
              </a:rPr>
              <a:t>Questions?</a:t>
            </a:r>
            <a:endParaRPr lang="en-US" dirty="0">
              <a:latin typeface="Bliss 2 Regular" panose="02000506030000020004" pitchFamily="50" charset="0"/>
            </a:endParaRPr>
          </a:p>
        </p:txBody>
      </p:sp>
      <p:pic>
        <p:nvPicPr>
          <p:cNvPr id="4" name="Picture 4" descr="A picture containing green, indoor, pair, table&#10;&#10;Description automatically generated">
            <a:extLst>
              <a:ext uri="{FF2B5EF4-FFF2-40B4-BE49-F238E27FC236}">
                <a16:creationId xmlns:a16="http://schemas.microsoft.com/office/drawing/2014/main" id="{1404DDAA-B6A3-447D-A25A-69E238C1940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420885" y="2024200"/>
            <a:ext cx="7006086" cy="3098500"/>
          </a:xfrm>
        </p:spPr>
      </p:pic>
    </p:spTree>
    <p:extLst>
      <p:ext uri="{BB962C8B-B14F-4D97-AF65-F5344CB8AC3E}">
        <p14:creationId xmlns:p14="http://schemas.microsoft.com/office/powerpoint/2010/main" val="3729678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66195"/>
            <a:ext cx="8229600" cy="4284097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latin typeface="Bliss 2 Regular" panose="02000506030000020004" pitchFamily="50" charset="0"/>
                <a:ea typeface="+mn-lt"/>
                <a:cs typeface="+mn-lt"/>
              </a:rPr>
              <a:t>In 30 seconds, write down as many English prepositions as you can</a:t>
            </a:r>
            <a:endParaRPr lang="en-US" dirty="0">
              <a:latin typeface="Bliss 2 Regular" panose="02000506030000020004" pitchFamily="50" charset="0"/>
              <a:cs typeface="Calibri"/>
            </a:endParaRPr>
          </a:p>
          <a:p>
            <a:pPr algn="l">
              <a:buChar char="•"/>
            </a:pPr>
            <a:endParaRPr lang="en-US" dirty="0">
              <a:latin typeface="Calibri"/>
              <a:cs typeface="Calibri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CA5FA55-41C9-A347-BC50-1EA662FAAEDE}"/>
              </a:ext>
            </a:extLst>
          </p:cNvPr>
          <p:cNvSpPr/>
          <p:nvPr/>
        </p:nvSpPr>
        <p:spPr>
          <a:xfrm>
            <a:off x="-39717" y="2144"/>
            <a:ext cx="9207808" cy="154136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0D0E11B-6318-6044-A06F-051E5A199927}"/>
              </a:ext>
            </a:extLst>
          </p:cNvPr>
          <p:cNvSpPr txBox="1"/>
          <p:nvPr/>
        </p:nvSpPr>
        <p:spPr>
          <a:xfrm>
            <a:off x="-39717" y="404145"/>
            <a:ext cx="9183717" cy="144655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4400" dirty="0">
                <a:latin typeface="Bliss 2 Regular" panose="02000506030000020004" pitchFamily="50" charset="0"/>
                <a:ea typeface="+mn-lt"/>
                <a:cs typeface="+mn-lt"/>
              </a:rPr>
              <a:t>Icebreaker</a:t>
            </a:r>
            <a:br>
              <a:rPr lang="en-US" sz="4400" dirty="0">
                <a:latin typeface="Bliss 2 Regular" panose="02000506030000020004" pitchFamily="50" charset="0"/>
                <a:ea typeface="+mn-lt"/>
                <a:cs typeface="+mn-lt"/>
              </a:rPr>
            </a:br>
            <a:endParaRPr lang="en-US" sz="4400" dirty="0">
              <a:latin typeface="Bliss 2 Regular" panose="02000506030000020004" pitchFamily="50" charset="0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4044686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54850"/>
            <a:ext cx="8229600" cy="388620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latin typeface="Bliss 2 Regular" panose="02000506030000020004" pitchFamily="50" charset="0"/>
                <a:ea typeface="+mn-lt"/>
                <a:cs typeface="+mn-lt"/>
              </a:rPr>
              <a:t>Words used to link nouns, pronouns or phrases to other words in the sentence</a:t>
            </a:r>
            <a:endParaRPr lang="en-US" dirty="0">
              <a:latin typeface="Bliss 2 Regular" panose="02000506030000020004" pitchFamily="50" charset="0"/>
            </a:endParaRPr>
          </a:p>
          <a:p>
            <a:r>
              <a:rPr lang="en-US" dirty="0">
                <a:latin typeface="Bliss 2 Regular" panose="02000506030000020004" pitchFamily="50" charset="0"/>
                <a:ea typeface="+mn-lt"/>
                <a:cs typeface="+mn-lt"/>
              </a:rPr>
              <a:t>Act to connect the people, objects, time and locations within the sentence</a:t>
            </a:r>
            <a:endParaRPr lang="en-US" dirty="0">
              <a:latin typeface="Bliss 2 Regular" panose="02000506030000020004" pitchFamily="50" charset="0"/>
            </a:endParaRPr>
          </a:p>
          <a:p>
            <a:r>
              <a:rPr lang="en-US" dirty="0">
                <a:latin typeface="Bliss 2 Regular" panose="02000506030000020004" pitchFamily="50" charset="0"/>
                <a:ea typeface="+mn-lt"/>
                <a:cs typeface="+mn-lt"/>
              </a:rPr>
              <a:t>Usually short words found before nouns or gerunds</a:t>
            </a:r>
            <a:endParaRPr lang="en-US" dirty="0">
              <a:latin typeface="Bliss 2 Regular" panose="02000506030000020004" pitchFamily="50" charset="0"/>
            </a:endParaRPr>
          </a:p>
          <a:p>
            <a:r>
              <a:rPr lang="en-US" dirty="0">
                <a:latin typeface="Bliss 2 Regular" panose="02000506030000020004" pitchFamily="50" charset="0"/>
                <a:ea typeface="+mn-lt"/>
                <a:cs typeface="+mn-lt"/>
              </a:rPr>
              <a:t>Help “glue” a sentence together</a:t>
            </a:r>
            <a:endParaRPr lang="en-US" dirty="0">
              <a:latin typeface="Bliss 2 Regular" panose="02000506030000020004" pitchFamily="50" charset="0"/>
            </a:endParaRPr>
          </a:p>
          <a:p>
            <a:endParaRPr lang="en-US" dirty="0">
              <a:latin typeface="Trebuchet MS" panose="020B070302020209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6077772-1C86-5341-AF6B-8533A9D0C59D}"/>
              </a:ext>
            </a:extLst>
          </p:cNvPr>
          <p:cNvSpPr/>
          <p:nvPr/>
        </p:nvSpPr>
        <p:spPr>
          <a:xfrm>
            <a:off x="-39717" y="2144"/>
            <a:ext cx="9207808" cy="154136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BDCCF36-7E52-4D4E-8A6C-6F4311D02044}"/>
              </a:ext>
            </a:extLst>
          </p:cNvPr>
          <p:cNvSpPr txBox="1"/>
          <p:nvPr/>
        </p:nvSpPr>
        <p:spPr>
          <a:xfrm>
            <a:off x="-39717" y="404145"/>
            <a:ext cx="9183717" cy="144655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4400" dirty="0">
                <a:latin typeface="Bliss 2 Regular" panose="02000506030000020004" pitchFamily="50" charset="0"/>
                <a:ea typeface="+mn-lt"/>
                <a:cs typeface="+mn-lt"/>
              </a:rPr>
              <a:t>What are prepositions?</a:t>
            </a:r>
            <a:br>
              <a:rPr lang="en-US" sz="4400" dirty="0">
                <a:latin typeface="Bliss 2 Regular" panose="02000506030000020004" pitchFamily="50" charset="0"/>
                <a:ea typeface="+mn-lt"/>
                <a:cs typeface="+mn-lt"/>
              </a:rPr>
            </a:br>
            <a:r>
              <a:rPr lang="en-US" sz="4400" dirty="0">
                <a:ea typeface="+mn-lt"/>
                <a:cs typeface="+mn-lt"/>
              </a:rPr>
              <a:t>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80138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54845"/>
            <a:ext cx="8229600" cy="4525963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latin typeface="Bliss 2 Regular" panose="02000506030000020004" pitchFamily="50" charset="0"/>
                <a:ea typeface="+mn-lt"/>
                <a:cs typeface="+mn-lt"/>
              </a:rPr>
              <a:t>I chased my daughter </a:t>
            </a:r>
            <a:r>
              <a:rPr lang="en-US" b="1" dirty="0">
                <a:latin typeface="Bliss 2 Regular" panose="02000506030000020004" pitchFamily="50" charset="0"/>
                <a:ea typeface="+mn-lt"/>
                <a:cs typeface="+mn-lt"/>
              </a:rPr>
              <a:t>around</a:t>
            </a:r>
            <a:r>
              <a:rPr lang="en-US" dirty="0">
                <a:latin typeface="Bliss 2 Regular" panose="02000506030000020004" pitchFamily="50" charset="0"/>
                <a:ea typeface="+mn-lt"/>
                <a:cs typeface="+mn-lt"/>
              </a:rPr>
              <a:t> the backyard.</a:t>
            </a:r>
            <a:endParaRPr lang="en-US" dirty="0">
              <a:latin typeface="Bliss 2 Regular" panose="02000506030000020004" pitchFamily="50" charset="0"/>
              <a:cs typeface="Calibri"/>
            </a:endParaRPr>
          </a:p>
          <a:p>
            <a:r>
              <a:rPr lang="en-US" dirty="0">
                <a:latin typeface="Bliss 2 Regular" panose="02000506030000020004" pitchFamily="50" charset="0"/>
                <a:ea typeface="+mn-lt"/>
                <a:cs typeface="+mn-lt"/>
              </a:rPr>
              <a:t>My son ran </a:t>
            </a:r>
            <a:r>
              <a:rPr lang="en-US" b="1" dirty="0">
                <a:latin typeface="Bliss 2 Regular" panose="02000506030000020004" pitchFamily="50" charset="0"/>
                <a:ea typeface="+mn-lt"/>
                <a:cs typeface="+mn-lt"/>
              </a:rPr>
              <a:t>down </a:t>
            </a:r>
            <a:r>
              <a:rPr lang="en-US" dirty="0">
                <a:latin typeface="Bliss 2 Regular" panose="02000506030000020004" pitchFamily="50" charset="0"/>
                <a:ea typeface="+mn-lt"/>
                <a:cs typeface="+mn-lt"/>
              </a:rPr>
              <a:t>the stairs.</a:t>
            </a:r>
            <a:endParaRPr lang="en-US" dirty="0">
              <a:latin typeface="Bliss 2 Regular" panose="02000506030000020004" pitchFamily="50" charset="0"/>
            </a:endParaRPr>
          </a:p>
          <a:p>
            <a:r>
              <a:rPr lang="en-US" dirty="0">
                <a:latin typeface="Bliss 2 Regular" panose="02000506030000020004" pitchFamily="50" charset="0"/>
                <a:ea typeface="+mn-lt"/>
                <a:cs typeface="+mn-lt"/>
              </a:rPr>
              <a:t>I left the note </a:t>
            </a:r>
            <a:r>
              <a:rPr lang="en-US" b="1" dirty="0">
                <a:latin typeface="Bliss 2 Regular" panose="02000506030000020004" pitchFamily="50" charset="0"/>
                <a:ea typeface="+mn-lt"/>
                <a:cs typeface="+mn-lt"/>
              </a:rPr>
              <a:t>on </a:t>
            </a:r>
            <a:r>
              <a:rPr lang="en-US" dirty="0">
                <a:latin typeface="Bliss 2 Regular" panose="02000506030000020004" pitchFamily="50" charset="0"/>
                <a:ea typeface="+mn-lt"/>
                <a:cs typeface="+mn-lt"/>
              </a:rPr>
              <a:t>the table.</a:t>
            </a:r>
            <a:endParaRPr lang="en-US" dirty="0">
              <a:latin typeface="Bliss 2 Regular" panose="02000506030000020004" pitchFamily="50" charset="0"/>
            </a:endParaRPr>
          </a:p>
          <a:p>
            <a:r>
              <a:rPr lang="en-US" dirty="0">
                <a:latin typeface="Bliss 2 Regular" panose="02000506030000020004" pitchFamily="50" charset="0"/>
                <a:ea typeface="+mn-lt"/>
                <a:cs typeface="+mn-lt"/>
              </a:rPr>
              <a:t>My birthday is </a:t>
            </a:r>
            <a:r>
              <a:rPr lang="en-US" b="1" dirty="0">
                <a:latin typeface="Bliss 2 Regular" panose="02000506030000020004" pitchFamily="50" charset="0"/>
                <a:ea typeface="+mn-lt"/>
                <a:cs typeface="+mn-lt"/>
              </a:rPr>
              <a:t>in </a:t>
            </a:r>
            <a:r>
              <a:rPr lang="en-US" dirty="0">
                <a:latin typeface="Bliss 2 Regular" panose="02000506030000020004" pitchFamily="50" charset="0"/>
                <a:ea typeface="+mn-lt"/>
                <a:cs typeface="+mn-lt"/>
              </a:rPr>
              <a:t>April.</a:t>
            </a:r>
            <a:endParaRPr lang="en-US" dirty="0">
              <a:latin typeface="Bliss 2 Regular" panose="02000506030000020004" pitchFamily="50" charset="0"/>
            </a:endParaRPr>
          </a:p>
          <a:p>
            <a:r>
              <a:rPr lang="en-US" dirty="0">
                <a:latin typeface="Bliss 2 Regular" panose="02000506030000020004" pitchFamily="50" charset="0"/>
                <a:ea typeface="+mn-lt"/>
                <a:cs typeface="+mn-lt"/>
              </a:rPr>
              <a:t>I work </a:t>
            </a:r>
            <a:r>
              <a:rPr lang="en-US" b="1" dirty="0">
                <a:latin typeface="Bliss 2 Regular" panose="02000506030000020004" pitchFamily="50" charset="0"/>
                <a:ea typeface="+mn-lt"/>
                <a:cs typeface="+mn-lt"/>
              </a:rPr>
              <a:t>at</a:t>
            </a:r>
            <a:r>
              <a:rPr lang="en-US" dirty="0">
                <a:latin typeface="Bliss 2 Regular" panose="02000506030000020004" pitchFamily="50" charset="0"/>
                <a:ea typeface="+mn-lt"/>
                <a:cs typeface="+mn-lt"/>
              </a:rPr>
              <a:t> Brock University.</a:t>
            </a:r>
            <a:endParaRPr lang="en-US" dirty="0">
              <a:latin typeface="Bliss 2 Regular" panose="02000506030000020004" pitchFamily="50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B595781-95E2-4D44-8D69-88FFA67A3B76}"/>
              </a:ext>
            </a:extLst>
          </p:cNvPr>
          <p:cNvSpPr/>
          <p:nvPr/>
        </p:nvSpPr>
        <p:spPr>
          <a:xfrm>
            <a:off x="-39717" y="2144"/>
            <a:ext cx="9207808" cy="154136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F072B77-E946-9E40-8343-65029D671CAA}"/>
              </a:ext>
            </a:extLst>
          </p:cNvPr>
          <p:cNvSpPr txBox="1"/>
          <p:nvPr/>
        </p:nvSpPr>
        <p:spPr>
          <a:xfrm>
            <a:off x="-39717" y="404145"/>
            <a:ext cx="9183717" cy="144655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4400" dirty="0">
                <a:latin typeface="Bliss 2 Regular" panose="02000506030000020004" pitchFamily="50" charset="0"/>
                <a:ea typeface="+mn-lt"/>
                <a:cs typeface="+mn-lt"/>
              </a:rPr>
              <a:t>Some examples</a:t>
            </a:r>
            <a:br>
              <a:rPr lang="en-US" sz="4400" dirty="0">
                <a:ea typeface="+mn-lt"/>
                <a:cs typeface="+mn-lt"/>
              </a:rPr>
            </a:br>
            <a:r>
              <a:rPr lang="en-US" sz="4400" dirty="0">
                <a:ea typeface="+mn-lt"/>
                <a:cs typeface="+mn-lt"/>
              </a:rPr>
              <a:t>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12616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31696"/>
            <a:ext cx="8229600" cy="4525963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latin typeface="Bliss 2 Regular" panose="02000506030000020004" pitchFamily="50" charset="0"/>
                <a:ea typeface="+mn-lt"/>
                <a:cs typeface="+mn-lt"/>
              </a:rPr>
              <a:t>Prepositions are one of the last acquired structures by English language learners</a:t>
            </a:r>
            <a:endParaRPr lang="en-US" dirty="0">
              <a:latin typeface="Bliss 2 Regular" panose="02000506030000020004" pitchFamily="50" charset="0"/>
            </a:endParaRPr>
          </a:p>
          <a:p>
            <a:r>
              <a:rPr lang="en-US" dirty="0">
                <a:latin typeface="Bliss 2 Regular" panose="02000506030000020004" pitchFamily="50" charset="0"/>
                <a:ea typeface="+mn-lt"/>
                <a:cs typeface="+mn-lt"/>
              </a:rPr>
              <a:t>2 main reasons:</a:t>
            </a:r>
            <a:endParaRPr lang="en-US" dirty="0">
              <a:latin typeface="Bliss 2 Regular" panose="02000506030000020004" pitchFamily="50" charset="0"/>
            </a:endParaRPr>
          </a:p>
          <a:p>
            <a:pPr marL="914400" lvl="1" indent="-457200"/>
            <a:r>
              <a:rPr lang="en-US" dirty="0">
                <a:latin typeface="Bliss 2 Regular" panose="02000506030000020004" pitchFamily="50" charset="0"/>
                <a:ea typeface="+mn-lt"/>
                <a:cs typeface="+mn-lt"/>
              </a:rPr>
              <a:t>They are conceived differently in different languages</a:t>
            </a:r>
            <a:endParaRPr lang="en-US" dirty="0">
              <a:latin typeface="Bliss 2 Regular" panose="02000506030000020004" pitchFamily="50" charset="0"/>
              <a:cs typeface="Calibri"/>
            </a:endParaRPr>
          </a:p>
          <a:p>
            <a:pPr marL="914400" lvl="1" indent="-457200"/>
            <a:r>
              <a:rPr lang="en-US" dirty="0">
                <a:latin typeface="Bliss 2 Regular" panose="02000506030000020004" pitchFamily="50" charset="0"/>
                <a:ea typeface="+mn-lt"/>
                <a:cs typeface="+mn-lt"/>
              </a:rPr>
              <a:t>They are difficult to hear because they </a:t>
            </a:r>
            <a:r>
              <a:rPr lang="en-US" dirty="0">
                <a:latin typeface="Bliss 2 Regular" panose="02000506030000020004" pitchFamily="50" charset="0"/>
                <a:cs typeface="Calibri"/>
              </a:rPr>
              <a:t>are not stressed in the input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EC87989-2BC6-CB42-A9A6-ADD99E78D487}"/>
              </a:ext>
            </a:extLst>
          </p:cNvPr>
          <p:cNvSpPr/>
          <p:nvPr/>
        </p:nvSpPr>
        <p:spPr>
          <a:xfrm>
            <a:off x="-39717" y="2144"/>
            <a:ext cx="9207808" cy="154136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CFDA89C-EBB5-D64B-8D81-F055069F0543}"/>
              </a:ext>
            </a:extLst>
          </p:cNvPr>
          <p:cNvSpPr txBox="1"/>
          <p:nvPr/>
        </p:nvSpPr>
        <p:spPr>
          <a:xfrm>
            <a:off x="-39717" y="404145"/>
            <a:ext cx="9183717" cy="144655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4400" dirty="0">
                <a:latin typeface="Bliss 2 Regular" panose="02000506030000020004" pitchFamily="50" charset="0"/>
                <a:ea typeface="+mn-lt"/>
                <a:cs typeface="+mn-lt"/>
              </a:rPr>
              <a:t>Why are they challenging?</a:t>
            </a:r>
            <a:br>
              <a:rPr lang="en-US" sz="4400" dirty="0">
                <a:latin typeface="Bliss 2 Regular" panose="02000506030000020004" pitchFamily="50" charset="0"/>
                <a:ea typeface="+mn-lt"/>
                <a:cs typeface="+mn-lt"/>
              </a:rPr>
            </a:br>
            <a:r>
              <a:rPr lang="en-US" sz="4400" dirty="0">
                <a:ea typeface="+mn-lt"/>
                <a:cs typeface="+mn-lt"/>
              </a:rPr>
              <a:t>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480161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9938" y="2023146"/>
            <a:ext cx="6801323" cy="3467217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dirty="0">
                <a:latin typeface="Bliss 2 Regular" panose="02000506030000020004" pitchFamily="50" charset="0"/>
                <a:ea typeface="+mn-lt"/>
                <a:cs typeface="+mn-lt"/>
              </a:rPr>
              <a:t>3 main types:</a:t>
            </a:r>
            <a:endParaRPr lang="en-US" dirty="0">
              <a:latin typeface="Bliss 2 Regular" panose="02000506030000020004" pitchFamily="50" charset="0"/>
            </a:endParaRPr>
          </a:p>
          <a:p>
            <a:pPr marL="457200" lvl="1" indent="0">
              <a:buNone/>
            </a:pPr>
            <a:r>
              <a:rPr lang="en-US" dirty="0">
                <a:latin typeface="Bliss 2 Regular" panose="02000506030000020004" pitchFamily="50" charset="0"/>
                <a:ea typeface="+mn-lt"/>
                <a:cs typeface="+mn-lt"/>
              </a:rPr>
              <a:t>1.  Location</a:t>
            </a:r>
            <a:endParaRPr lang="en-US" dirty="0">
              <a:latin typeface="Bliss 2 Regular" panose="02000506030000020004" pitchFamily="50" charset="0"/>
            </a:endParaRPr>
          </a:p>
          <a:p>
            <a:pPr marL="457200" lvl="1" indent="0">
              <a:buNone/>
            </a:pPr>
            <a:r>
              <a:rPr lang="en-US" dirty="0">
                <a:latin typeface="Bliss 2 Regular" panose="02000506030000020004" pitchFamily="50" charset="0"/>
                <a:ea typeface="+mn-lt"/>
                <a:cs typeface="+mn-lt"/>
              </a:rPr>
              <a:t>2.  Time</a:t>
            </a:r>
            <a:endParaRPr lang="en-US" dirty="0">
              <a:latin typeface="Bliss 2 Regular" panose="02000506030000020004" pitchFamily="50" charset="0"/>
            </a:endParaRPr>
          </a:p>
          <a:p>
            <a:pPr marL="457200" lvl="1" indent="0">
              <a:buNone/>
            </a:pPr>
            <a:r>
              <a:rPr lang="en-US" dirty="0">
                <a:latin typeface="Bliss 2 Regular" panose="02000506030000020004" pitchFamily="50" charset="0"/>
                <a:ea typeface="+mn-lt"/>
                <a:cs typeface="+mn-lt"/>
              </a:rPr>
              <a:t>3.  Direction</a:t>
            </a:r>
            <a:endParaRPr lang="en-US" dirty="0">
              <a:latin typeface="Bliss 2 Regular" panose="02000506030000020004" pitchFamily="50" charset="0"/>
            </a:endParaRPr>
          </a:p>
          <a:p>
            <a:endParaRPr lang="en-US" dirty="0">
              <a:latin typeface="Trebuchet MS" panose="020B070302020209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D658243-E36D-294C-A720-E034389FBA43}"/>
              </a:ext>
            </a:extLst>
          </p:cNvPr>
          <p:cNvSpPr/>
          <p:nvPr/>
        </p:nvSpPr>
        <p:spPr>
          <a:xfrm>
            <a:off x="-39717" y="2144"/>
            <a:ext cx="9207808" cy="154136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1B06A7D-53DF-5C40-86C7-DDFD1EC7BF8F}"/>
              </a:ext>
            </a:extLst>
          </p:cNvPr>
          <p:cNvSpPr txBox="1"/>
          <p:nvPr/>
        </p:nvSpPr>
        <p:spPr>
          <a:xfrm>
            <a:off x="-39717" y="404145"/>
            <a:ext cx="9183717" cy="144655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4400" dirty="0">
                <a:latin typeface="Bliss 2 Regular" panose="02000506030000020004" pitchFamily="50" charset="0"/>
                <a:ea typeface="+mn-lt"/>
                <a:cs typeface="+mn-lt"/>
              </a:rPr>
              <a:t>Types of prepositions</a:t>
            </a:r>
            <a:br>
              <a:rPr lang="en-US" sz="4400" dirty="0">
                <a:latin typeface="Bliss 2 Regular" panose="02000506030000020004" pitchFamily="50" charset="0"/>
                <a:ea typeface="+mn-lt"/>
                <a:cs typeface="+mn-lt"/>
              </a:rPr>
            </a:br>
            <a:r>
              <a:rPr lang="en-US" sz="4400" dirty="0">
                <a:latin typeface="Bliss 2 Regular" panose="02000506030000020004" pitchFamily="50" charset="0"/>
                <a:ea typeface="+mn-lt"/>
                <a:cs typeface="+mn-lt"/>
              </a:rPr>
              <a:t> </a:t>
            </a:r>
            <a:endParaRPr lang="en-US" dirty="0">
              <a:latin typeface="Bliss 2 Regular" panose="02000506030000020004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30975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9567"/>
            <a:ext cx="8229600" cy="4525963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dirty="0">
                <a:latin typeface="Bliss 2 Regular" panose="02000506030000020004" pitchFamily="50" charset="0"/>
                <a:ea typeface="+mn-lt"/>
                <a:cs typeface="+mn-lt"/>
              </a:rPr>
              <a:t>3 most common are </a:t>
            </a:r>
            <a:r>
              <a:rPr lang="en-US" i="1" dirty="0">
                <a:latin typeface="Bliss 2 Regular" panose="02000506030000020004" pitchFamily="50" charset="0"/>
                <a:ea typeface="+mn-lt"/>
                <a:cs typeface="+mn-lt"/>
              </a:rPr>
              <a:t>on, in, at. </a:t>
            </a:r>
          </a:p>
          <a:p>
            <a:pPr marL="400050" lvl="1" indent="0">
              <a:buNone/>
            </a:pPr>
            <a:r>
              <a:rPr lang="en-US" dirty="0">
                <a:latin typeface="Bliss 2 Regular" panose="02000506030000020004" pitchFamily="50" charset="0"/>
                <a:ea typeface="+mn-lt"/>
                <a:cs typeface="+mn-lt"/>
              </a:rPr>
              <a:t>For example:</a:t>
            </a:r>
            <a:endParaRPr lang="en-US" dirty="0">
              <a:latin typeface="Bliss 2 Regular" panose="02000506030000020004" pitchFamily="50" charset="0"/>
            </a:endParaRPr>
          </a:p>
          <a:p>
            <a:pPr lvl="2"/>
            <a:r>
              <a:rPr lang="en-US" dirty="0">
                <a:latin typeface="Bliss 2 Regular" panose="02000506030000020004" pitchFamily="50" charset="0"/>
                <a:ea typeface="+mn-lt"/>
                <a:cs typeface="+mn-lt"/>
              </a:rPr>
              <a:t>The cat is </a:t>
            </a:r>
            <a:r>
              <a:rPr lang="en-US" b="1" dirty="0">
                <a:latin typeface="Bliss 2 Regular" panose="02000506030000020004" pitchFamily="50" charset="0"/>
                <a:ea typeface="+mn-lt"/>
                <a:cs typeface="+mn-lt"/>
              </a:rPr>
              <a:t>on</a:t>
            </a:r>
            <a:r>
              <a:rPr lang="en-US" dirty="0">
                <a:latin typeface="Bliss 2 Regular" panose="02000506030000020004" pitchFamily="50" charset="0"/>
                <a:ea typeface="+mn-lt"/>
                <a:cs typeface="+mn-lt"/>
              </a:rPr>
              <a:t> the table.</a:t>
            </a:r>
            <a:endParaRPr lang="en-US" dirty="0">
              <a:latin typeface="Bliss 2 Regular" panose="02000506030000020004" pitchFamily="50" charset="0"/>
            </a:endParaRPr>
          </a:p>
          <a:p>
            <a:pPr lvl="2"/>
            <a:r>
              <a:rPr lang="en-US" dirty="0">
                <a:latin typeface="Bliss 2 Regular" panose="02000506030000020004" pitchFamily="50" charset="0"/>
                <a:ea typeface="+mn-lt"/>
                <a:cs typeface="+mn-lt"/>
              </a:rPr>
              <a:t>I live </a:t>
            </a:r>
            <a:r>
              <a:rPr lang="en-US" b="1" dirty="0">
                <a:latin typeface="Bliss 2 Regular" panose="02000506030000020004" pitchFamily="50" charset="0"/>
                <a:ea typeface="+mn-lt"/>
                <a:cs typeface="+mn-lt"/>
              </a:rPr>
              <a:t>in </a:t>
            </a:r>
            <a:r>
              <a:rPr lang="en-US" dirty="0" err="1">
                <a:latin typeface="Bliss 2 Regular" panose="02000506030000020004" pitchFamily="50" charset="0"/>
                <a:ea typeface="+mn-lt"/>
                <a:cs typeface="+mn-lt"/>
              </a:rPr>
              <a:t>Beamsville</a:t>
            </a:r>
            <a:r>
              <a:rPr lang="en-US" dirty="0">
                <a:latin typeface="Bliss 2 Regular" panose="02000506030000020004" pitchFamily="50" charset="0"/>
                <a:ea typeface="+mn-lt"/>
                <a:cs typeface="+mn-lt"/>
              </a:rPr>
              <a:t>.</a:t>
            </a:r>
            <a:endParaRPr lang="en-US" dirty="0">
              <a:latin typeface="Bliss 2 Regular" panose="02000506030000020004" pitchFamily="50" charset="0"/>
            </a:endParaRPr>
          </a:p>
          <a:p>
            <a:pPr lvl="2"/>
            <a:r>
              <a:rPr lang="en-US" dirty="0">
                <a:latin typeface="Bliss 2 Regular" panose="02000506030000020004" pitchFamily="50" charset="0"/>
                <a:ea typeface="+mn-lt"/>
                <a:cs typeface="+mn-lt"/>
              </a:rPr>
              <a:t>I am </a:t>
            </a:r>
            <a:r>
              <a:rPr lang="en-US" b="1" dirty="0">
                <a:latin typeface="Bliss 2 Regular" panose="02000506030000020004" pitchFamily="50" charset="0"/>
                <a:ea typeface="+mn-lt"/>
                <a:cs typeface="+mn-lt"/>
              </a:rPr>
              <a:t>at</a:t>
            </a:r>
            <a:r>
              <a:rPr lang="en-US" dirty="0">
                <a:latin typeface="Bliss 2 Regular" panose="02000506030000020004" pitchFamily="50" charset="0"/>
                <a:ea typeface="+mn-lt"/>
                <a:cs typeface="+mn-lt"/>
              </a:rPr>
              <a:t> school now.</a:t>
            </a:r>
            <a:endParaRPr lang="en-US" dirty="0">
              <a:latin typeface="Bliss 2 Regular" panose="02000506030000020004" pitchFamily="50" charset="0"/>
            </a:endParaRPr>
          </a:p>
          <a:p>
            <a:pPr marL="400050" lvl="1" indent="0">
              <a:buNone/>
            </a:pPr>
            <a:endParaRPr lang="en-US" sz="2400" i="1" dirty="0">
              <a:latin typeface="Bliss 2 Regular" panose="02000506030000020004" pitchFamily="50" charset="0"/>
              <a:ea typeface="+mn-lt"/>
              <a:cs typeface="+mn-lt"/>
            </a:endParaRPr>
          </a:p>
          <a:p>
            <a:pPr marL="400050" lvl="1" indent="0">
              <a:buNone/>
            </a:pPr>
            <a:r>
              <a:rPr lang="en-US" sz="2400" i="1" dirty="0">
                <a:latin typeface="Bliss 2 Regular" panose="02000506030000020004" pitchFamily="50" charset="0"/>
                <a:ea typeface="+mn-lt"/>
                <a:cs typeface="+mn-lt"/>
              </a:rPr>
              <a:t>On: </a:t>
            </a:r>
            <a:r>
              <a:rPr lang="en-US" sz="2400" dirty="0">
                <a:latin typeface="Bliss 2 Regular" panose="02000506030000020004" pitchFamily="50" charset="0"/>
                <a:ea typeface="+mn-lt"/>
                <a:cs typeface="+mn-lt"/>
              </a:rPr>
              <a:t>refers to something on a surface</a:t>
            </a:r>
            <a:endParaRPr lang="en-US" sz="2400" dirty="0">
              <a:latin typeface="Bliss 2 Regular" panose="02000506030000020004" pitchFamily="50" charset="0"/>
            </a:endParaRPr>
          </a:p>
          <a:p>
            <a:pPr marL="400050" lvl="1" indent="0">
              <a:buNone/>
            </a:pPr>
            <a:r>
              <a:rPr lang="en-US" sz="2400" i="1" dirty="0">
                <a:latin typeface="Bliss 2 Regular" panose="02000506030000020004" pitchFamily="50" charset="0"/>
                <a:ea typeface="+mn-lt"/>
                <a:cs typeface="+mn-lt"/>
              </a:rPr>
              <a:t>In: </a:t>
            </a:r>
            <a:r>
              <a:rPr lang="en-US" sz="2400" dirty="0">
                <a:latin typeface="Bliss 2 Regular" panose="02000506030000020004" pitchFamily="50" charset="0"/>
                <a:ea typeface="+mn-lt"/>
                <a:cs typeface="+mn-lt"/>
              </a:rPr>
              <a:t>refers to something inside or within confined boundaries</a:t>
            </a:r>
            <a:endParaRPr lang="en-US" sz="2400" dirty="0">
              <a:latin typeface="Bliss 2 Regular" panose="02000506030000020004" pitchFamily="50" charset="0"/>
            </a:endParaRPr>
          </a:p>
          <a:p>
            <a:pPr marL="400050" lvl="1" indent="0">
              <a:buNone/>
            </a:pPr>
            <a:r>
              <a:rPr lang="en-US" sz="2400" i="1" dirty="0">
                <a:latin typeface="Bliss 2 Regular" panose="02000506030000020004" pitchFamily="50" charset="0"/>
                <a:ea typeface="+mn-lt"/>
                <a:cs typeface="+mn-lt"/>
              </a:rPr>
              <a:t>At: </a:t>
            </a:r>
            <a:r>
              <a:rPr lang="en-US" sz="2400" dirty="0">
                <a:latin typeface="Bliss 2 Regular" panose="02000506030000020004" pitchFamily="50" charset="0"/>
                <a:ea typeface="+mn-lt"/>
                <a:cs typeface="+mn-lt"/>
              </a:rPr>
              <a:t>refers to something at a specific point</a:t>
            </a:r>
            <a:endParaRPr lang="en-US" sz="2400" dirty="0">
              <a:latin typeface="Bliss 2 Regular" panose="02000506030000020004" pitchFamily="50" charset="0"/>
            </a:endParaRPr>
          </a:p>
          <a:p>
            <a:endParaRPr lang="en-US" dirty="0">
              <a:latin typeface="Trebuchet MS" panose="020B070302020209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B512706-0A54-6D40-BE97-6771EC2F322E}"/>
              </a:ext>
            </a:extLst>
          </p:cNvPr>
          <p:cNvSpPr/>
          <p:nvPr/>
        </p:nvSpPr>
        <p:spPr>
          <a:xfrm>
            <a:off x="-39717" y="2144"/>
            <a:ext cx="9207808" cy="154136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B3FC2B3-CCD0-F84D-B86E-78AEEF35C180}"/>
              </a:ext>
            </a:extLst>
          </p:cNvPr>
          <p:cNvSpPr txBox="1"/>
          <p:nvPr/>
        </p:nvSpPr>
        <p:spPr>
          <a:xfrm>
            <a:off x="-39717" y="404145"/>
            <a:ext cx="9183717" cy="144655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4400" dirty="0">
                <a:latin typeface="Bliss 2 Regular" panose="02000506030000020004" pitchFamily="50" charset="0"/>
                <a:ea typeface="+mn-lt"/>
                <a:cs typeface="+mn-lt"/>
              </a:rPr>
              <a:t>Prepositions of Location</a:t>
            </a:r>
            <a:br>
              <a:rPr lang="en-US" sz="4400" dirty="0">
                <a:ea typeface="+mn-lt"/>
                <a:cs typeface="+mn-lt"/>
              </a:rPr>
            </a:br>
            <a:r>
              <a:rPr lang="en-US" sz="4400" dirty="0">
                <a:ea typeface="+mn-lt"/>
                <a:cs typeface="+mn-lt"/>
              </a:rPr>
              <a:t>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97430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54846"/>
            <a:ext cx="8229600" cy="4525963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latin typeface="Bliss 2 Regular" panose="02000506030000020004" pitchFamily="50" charset="0"/>
                <a:ea typeface="+mn-lt"/>
                <a:cs typeface="+mn-lt"/>
              </a:rPr>
              <a:t>Also many others such as, </a:t>
            </a:r>
            <a:r>
              <a:rPr lang="en-US" i="1" dirty="0">
                <a:latin typeface="Bliss 2 Regular" panose="02000506030000020004" pitchFamily="50" charset="0"/>
                <a:ea typeface="+mn-lt"/>
                <a:cs typeface="+mn-lt"/>
              </a:rPr>
              <a:t>under, over, beside, above, below, inside, outside, around, by</a:t>
            </a:r>
            <a:endParaRPr lang="en-US" dirty="0">
              <a:latin typeface="Bliss 2 Regular" panose="02000506030000020004" pitchFamily="50" charset="0"/>
              <a:cs typeface="Calibri"/>
            </a:endParaRPr>
          </a:p>
          <a:p>
            <a:r>
              <a:rPr lang="en-US" dirty="0">
                <a:latin typeface="Bliss 2 Regular" panose="02000506030000020004" pitchFamily="50" charset="0"/>
                <a:ea typeface="+mn-lt"/>
                <a:cs typeface="+mn-lt"/>
              </a:rPr>
              <a:t>In general, prepositions of location can fill the blank in the following sentence:</a:t>
            </a:r>
            <a:endParaRPr lang="en-US" dirty="0">
              <a:latin typeface="Bliss 2 Regular" panose="02000506030000020004" pitchFamily="50" charset="0"/>
            </a:endParaRPr>
          </a:p>
          <a:p>
            <a:pPr marL="857250" lvl="2" indent="0">
              <a:buNone/>
            </a:pPr>
            <a:r>
              <a:rPr lang="en-US" sz="3200" i="1" dirty="0">
                <a:latin typeface="Bliss 2 Regular" panose="02000506030000020004" pitchFamily="50" charset="0"/>
                <a:ea typeface="+mn-lt"/>
                <a:cs typeface="+mn-lt"/>
              </a:rPr>
              <a:t>The mouse ran _________ the house.</a:t>
            </a:r>
            <a:endParaRPr lang="en-US" sz="3200" dirty="0">
              <a:latin typeface="Bliss 2 Regular" panose="02000506030000020004" pitchFamily="50" charset="0"/>
            </a:endParaRPr>
          </a:p>
          <a:p>
            <a:endParaRPr lang="en-US" dirty="0">
              <a:cs typeface="Calibri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9959A17-B026-1E4A-BAE7-2754A4A332E5}"/>
              </a:ext>
            </a:extLst>
          </p:cNvPr>
          <p:cNvSpPr/>
          <p:nvPr/>
        </p:nvSpPr>
        <p:spPr>
          <a:xfrm>
            <a:off x="-39717" y="2144"/>
            <a:ext cx="9207808" cy="154136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65B9F12-EDB3-B64C-A83E-403D387FC09E}"/>
              </a:ext>
            </a:extLst>
          </p:cNvPr>
          <p:cNvSpPr txBox="1"/>
          <p:nvPr/>
        </p:nvSpPr>
        <p:spPr>
          <a:xfrm>
            <a:off x="-39717" y="404145"/>
            <a:ext cx="9183717" cy="7694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4400" dirty="0">
                <a:latin typeface="Bliss 2 Regular" panose="02000506030000020004" pitchFamily="50" charset="0"/>
                <a:ea typeface="+mn-lt"/>
                <a:cs typeface="+mn-lt"/>
              </a:rPr>
              <a:t>Prepositions of Location </a:t>
            </a:r>
            <a:r>
              <a:rPr lang="en-US" sz="4400" dirty="0" err="1">
                <a:latin typeface="Bliss 2 Regular" panose="02000506030000020004" pitchFamily="50" charset="0"/>
                <a:ea typeface="+mn-lt"/>
                <a:cs typeface="+mn-lt"/>
              </a:rPr>
              <a:t>con’t</a:t>
            </a:r>
            <a:r>
              <a:rPr lang="en-US" sz="4400" dirty="0">
                <a:latin typeface="Bliss 2 Regular" panose="02000506030000020004" pitchFamily="50" charset="0"/>
                <a:ea typeface="+mn-lt"/>
                <a:cs typeface="+mn-lt"/>
              </a:rPr>
              <a:t>.</a:t>
            </a:r>
            <a:endParaRPr lang="en-US" sz="4400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318093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70590"/>
            <a:ext cx="8229600" cy="4525963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pPr marL="0" indent="0">
              <a:buNone/>
            </a:pPr>
            <a:r>
              <a:rPr lang="en-US" sz="3500" dirty="0">
                <a:latin typeface="Bliss 2 Regular" panose="02000506030000020004" pitchFamily="50" charset="0"/>
                <a:ea typeface="+mn-lt"/>
                <a:cs typeface="+mn-lt"/>
              </a:rPr>
              <a:t>Are used to indicate when something happens, happened or will happen.</a:t>
            </a:r>
            <a:endParaRPr lang="en-US" sz="3500" dirty="0">
              <a:latin typeface="Bliss 2 Regular" panose="02000506030000020004" pitchFamily="50" charset="0"/>
            </a:endParaRPr>
          </a:p>
          <a:p>
            <a:pPr marL="400050" lvl="1" indent="0">
              <a:buNone/>
            </a:pPr>
            <a:r>
              <a:rPr lang="en-US" sz="2600" dirty="0">
                <a:latin typeface="Bliss 2 Regular" panose="02000506030000020004" pitchFamily="50" charset="0"/>
                <a:ea typeface="+mn-lt"/>
                <a:cs typeface="+mn-lt"/>
              </a:rPr>
              <a:t>Again, the 3 most common are </a:t>
            </a:r>
            <a:r>
              <a:rPr lang="en-US" sz="2600" i="1" dirty="0">
                <a:latin typeface="Bliss 2 Regular" panose="02000506030000020004" pitchFamily="50" charset="0"/>
                <a:ea typeface="+mn-lt"/>
                <a:cs typeface="+mn-lt"/>
              </a:rPr>
              <a:t>at, on, in. </a:t>
            </a:r>
            <a:r>
              <a:rPr lang="en-US" sz="2600" dirty="0">
                <a:latin typeface="Bliss 2 Regular" panose="02000506030000020004" pitchFamily="50" charset="0"/>
                <a:ea typeface="+mn-lt"/>
                <a:cs typeface="+mn-lt"/>
              </a:rPr>
              <a:t>For example:</a:t>
            </a:r>
            <a:endParaRPr lang="en-US" sz="2600" dirty="0">
              <a:latin typeface="Bliss 2 Regular" panose="02000506030000020004" pitchFamily="50" charset="0"/>
            </a:endParaRPr>
          </a:p>
          <a:p>
            <a:pPr lvl="2"/>
            <a:r>
              <a:rPr lang="en-US" sz="2600" dirty="0">
                <a:latin typeface="Bliss 2 Regular" panose="02000506030000020004" pitchFamily="50" charset="0"/>
                <a:ea typeface="+mn-lt"/>
                <a:cs typeface="+mn-lt"/>
              </a:rPr>
              <a:t>I was born </a:t>
            </a:r>
            <a:r>
              <a:rPr lang="en-US" sz="2600" b="1" dirty="0">
                <a:latin typeface="Bliss 2 Regular" panose="02000506030000020004" pitchFamily="50" charset="0"/>
                <a:ea typeface="+mn-lt"/>
                <a:cs typeface="+mn-lt"/>
              </a:rPr>
              <a:t>at </a:t>
            </a:r>
            <a:r>
              <a:rPr lang="en-US" sz="2600" dirty="0">
                <a:latin typeface="Bliss 2 Regular" panose="02000506030000020004" pitchFamily="50" charset="0"/>
                <a:ea typeface="+mn-lt"/>
                <a:cs typeface="+mn-lt"/>
              </a:rPr>
              <a:t>exactly 2am.</a:t>
            </a:r>
            <a:endParaRPr lang="en-US" sz="2600" dirty="0">
              <a:latin typeface="Bliss 2 Regular" panose="02000506030000020004" pitchFamily="50" charset="0"/>
            </a:endParaRPr>
          </a:p>
          <a:p>
            <a:pPr lvl="2"/>
            <a:r>
              <a:rPr lang="en-US" sz="2600" dirty="0">
                <a:latin typeface="Bliss 2 Regular" panose="02000506030000020004" pitchFamily="50" charset="0"/>
                <a:ea typeface="+mn-lt"/>
                <a:cs typeface="+mn-lt"/>
              </a:rPr>
              <a:t>I was born </a:t>
            </a:r>
            <a:r>
              <a:rPr lang="en-US" sz="2600" b="1" dirty="0">
                <a:latin typeface="Bliss 2 Regular" panose="02000506030000020004" pitchFamily="50" charset="0"/>
                <a:ea typeface="+mn-lt"/>
                <a:cs typeface="+mn-lt"/>
              </a:rPr>
              <a:t>on </a:t>
            </a:r>
            <a:r>
              <a:rPr lang="en-US" sz="2600" dirty="0">
                <a:latin typeface="Bliss 2 Regular" panose="02000506030000020004" pitchFamily="50" charset="0"/>
                <a:ea typeface="+mn-lt"/>
                <a:cs typeface="+mn-lt"/>
              </a:rPr>
              <a:t>July 11</a:t>
            </a:r>
            <a:r>
              <a:rPr lang="en-US" sz="2600" baseline="30000" dirty="0">
                <a:latin typeface="Bliss 2 Regular" panose="02000506030000020004" pitchFamily="50" charset="0"/>
                <a:ea typeface="+mn-lt"/>
                <a:cs typeface="+mn-lt"/>
              </a:rPr>
              <a:t>th</a:t>
            </a:r>
            <a:r>
              <a:rPr lang="en-US" sz="2600" dirty="0">
                <a:latin typeface="Bliss 2 Regular" panose="02000506030000020004" pitchFamily="50" charset="0"/>
                <a:ea typeface="+mn-lt"/>
                <a:cs typeface="+mn-lt"/>
              </a:rPr>
              <a:t>.</a:t>
            </a:r>
            <a:endParaRPr lang="en-US" sz="2600" dirty="0">
              <a:latin typeface="Bliss 2 Regular" panose="02000506030000020004" pitchFamily="50" charset="0"/>
            </a:endParaRPr>
          </a:p>
          <a:p>
            <a:pPr lvl="2"/>
            <a:r>
              <a:rPr lang="en-US" sz="2600" dirty="0">
                <a:latin typeface="Bliss 2 Regular" panose="02000506030000020004" pitchFamily="50" charset="0"/>
                <a:ea typeface="+mn-lt"/>
                <a:cs typeface="+mn-lt"/>
              </a:rPr>
              <a:t>I was born </a:t>
            </a:r>
            <a:r>
              <a:rPr lang="en-US" sz="2600" b="1" dirty="0">
                <a:latin typeface="Bliss 2 Regular" panose="02000506030000020004" pitchFamily="50" charset="0"/>
                <a:ea typeface="+mn-lt"/>
                <a:cs typeface="+mn-lt"/>
              </a:rPr>
              <a:t>in </a:t>
            </a:r>
            <a:r>
              <a:rPr lang="en-US" sz="2600" dirty="0">
                <a:latin typeface="Bliss 2 Regular" panose="02000506030000020004" pitchFamily="50" charset="0"/>
                <a:ea typeface="+mn-lt"/>
                <a:cs typeface="+mn-lt"/>
              </a:rPr>
              <a:t>1988.</a:t>
            </a:r>
            <a:endParaRPr lang="en-US" sz="2600" dirty="0">
              <a:latin typeface="Bliss 2 Regular" panose="02000506030000020004" pitchFamily="50" charset="0"/>
            </a:endParaRPr>
          </a:p>
          <a:p>
            <a:pPr marL="400050" lvl="1" indent="0">
              <a:buNone/>
            </a:pPr>
            <a:r>
              <a:rPr lang="en-US" sz="2400" i="1" dirty="0">
                <a:latin typeface="Bliss 2 Regular" panose="02000506030000020004" pitchFamily="50" charset="0"/>
                <a:ea typeface="+mn-lt"/>
                <a:cs typeface="+mn-lt"/>
              </a:rPr>
              <a:t>At: </a:t>
            </a:r>
            <a:r>
              <a:rPr lang="en-US" sz="2400" dirty="0">
                <a:latin typeface="Bliss 2 Regular" panose="02000506030000020004" pitchFamily="50" charset="0"/>
                <a:ea typeface="+mn-lt"/>
                <a:cs typeface="+mn-lt"/>
              </a:rPr>
              <a:t>use for times, festivals, indicators of exception</a:t>
            </a:r>
            <a:endParaRPr lang="en-US" sz="2400" dirty="0">
              <a:latin typeface="Bliss 2 Regular" panose="02000506030000020004" pitchFamily="50" charset="0"/>
            </a:endParaRPr>
          </a:p>
          <a:p>
            <a:pPr marL="400050" lvl="1" indent="0">
              <a:buNone/>
            </a:pPr>
            <a:r>
              <a:rPr lang="en-US" sz="2400" i="1" dirty="0">
                <a:latin typeface="Bliss 2 Regular" panose="02000506030000020004" pitchFamily="50" charset="0"/>
                <a:ea typeface="+mn-lt"/>
                <a:cs typeface="+mn-lt"/>
              </a:rPr>
              <a:t>On: </a:t>
            </a:r>
            <a:r>
              <a:rPr lang="en-US" sz="2400" dirty="0">
                <a:latin typeface="Bliss 2 Regular" panose="02000506030000020004" pitchFamily="50" charset="0"/>
                <a:ea typeface="+mn-lt"/>
                <a:cs typeface="+mn-lt"/>
              </a:rPr>
              <a:t>use for days, dates, specific holiday days</a:t>
            </a:r>
            <a:endParaRPr lang="en-US" sz="2400" dirty="0">
              <a:latin typeface="Bliss 2 Regular" panose="02000506030000020004" pitchFamily="50" charset="0"/>
            </a:endParaRPr>
          </a:p>
          <a:p>
            <a:pPr marL="400050" lvl="1" indent="0">
              <a:buNone/>
            </a:pPr>
            <a:r>
              <a:rPr lang="en-US" sz="2400" i="1" dirty="0">
                <a:latin typeface="Bliss 2 Regular" panose="02000506030000020004" pitchFamily="50" charset="0"/>
                <a:ea typeface="+mn-lt"/>
                <a:cs typeface="+mn-lt"/>
              </a:rPr>
              <a:t>In: </a:t>
            </a:r>
            <a:r>
              <a:rPr lang="en-US" sz="2400" dirty="0">
                <a:latin typeface="Bliss 2 Regular" panose="02000506030000020004" pitchFamily="50" charset="0"/>
                <a:ea typeface="+mn-lt"/>
                <a:cs typeface="+mn-lt"/>
              </a:rPr>
              <a:t>use for years, months, seasons, decades, centuries, times of day</a:t>
            </a:r>
            <a:endParaRPr lang="en-US" sz="2400" dirty="0">
              <a:latin typeface="Bliss 2 Regular" panose="02000506030000020004" pitchFamily="50" charset="0"/>
            </a:endParaRPr>
          </a:p>
          <a:p>
            <a:endParaRPr lang="en-US" dirty="0">
              <a:latin typeface="Trebuchet M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F413984-56BA-0F4C-BB29-8FCA0EB0A4EF}"/>
              </a:ext>
            </a:extLst>
          </p:cNvPr>
          <p:cNvSpPr/>
          <p:nvPr/>
        </p:nvSpPr>
        <p:spPr>
          <a:xfrm>
            <a:off x="-39717" y="2144"/>
            <a:ext cx="9207808" cy="154136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0AB4C0A-FFCC-7D4F-BE21-BBE7D47DB51F}"/>
              </a:ext>
            </a:extLst>
          </p:cNvPr>
          <p:cNvSpPr txBox="1"/>
          <p:nvPr/>
        </p:nvSpPr>
        <p:spPr>
          <a:xfrm>
            <a:off x="-39717" y="404145"/>
            <a:ext cx="9183717" cy="144655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4400" dirty="0">
                <a:latin typeface="Bliss 2 Regular" panose="02000506030000020004" pitchFamily="50" charset="0"/>
                <a:ea typeface="+mn-lt"/>
                <a:cs typeface="+mn-lt"/>
              </a:rPr>
              <a:t>Prepositions of Time</a:t>
            </a:r>
            <a:br>
              <a:rPr lang="en-US" sz="4400" dirty="0">
                <a:ea typeface="+mn-lt"/>
                <a:cs typeface="+mn-lt"/>
              </a:rPr>
            </a:br>
            <a:r>
              <a:rPr lang="en-US" sz="4400" dirty="0">
                <a:ea typeface="+mn-lt"/>
                <a:cs typeface="+mn-lt"/>
              </a:rPr>
              <a:t>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518850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14695727-e55f-46e7-aaa2-eb248e4e05eb">
      <UserInfo>
        <DisplayName>Joanna Chen</DisplayName>
        <AccountId>48</AccountId>
        <AccountType/>
      </UserInfo>
      <UserInfo>
        <DisplayName>Felix Woehler</DisplayName>
        <AccountId>43</AccountId>
        <AccountType/>
      </UserInfo>
    </SharedWithUsers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E01BD5C81508F41B36DE15E6F0E472A" ma:contentTypeVersion="14" ma:contentTypeDescription="Create a new document." ma:contentTypeScope="" ma:versionID="6b2d77d268e0ba7ec011d3f412495714">
  <xsd:schema xmlns:xsd="http://www.w3.org/2001/XMLSchema" xmlns:xs="http://www.w3.org/2001/XMLSchema" xmlns:p="http://schemas.microsoft.com/office/2006/metadata/properties" xmlns:ns2="14695727-e55f-46e7-aaa2-eb248e4e05eb" xmlns:ns3="3319fc86-bee2-4a8a-a8a5-bab66eb7099c" targetNamespace="http://schemas.microsoft.com/office/2006/metadata/properties" ma:root="true" ma:fieldsID="467a054ccb8d4dbeab679f1baaa47022" ns2:_="" ns3:_="">
    <xsd:import namespace="14695727-e55f-46e7-aaa2-eb248e4e05eb"/>
    <xsd:import namespace="3319fc86-bee2-4a8a-a8a5-bab66eb7099c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2:SharedWithUsers" minOccurs="0"/>
                <xsd:element ref="ns2:SharedWithDetails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695727-e55f-46e7-aaa2-eb248e4e05eb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319fc86-bee2-4a8a-a8a5-bab66eb7099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LengthInSeconds" ma:index="23" nillable="true" ma:displayName="Length (seconds)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ACE4BD6B-E82F-4063-9AA5-3F63A6156AA1}">
  <ds:schemaRefs>
    <ds:schemaRef ds:uri="http://purl.org/dc/elements/1.1/"/>
    <ds:schemaRef ds:uri="http://purl.org/dc/terms/"/>
    <ds:schemaRef ds:uri="http://www.w3.org/XML/1998/namespace"/>
    <ds:schemaRef ds:uri="http://purl.org/dc/dcmitype/"/>
    <ds:schemaRef ds:uri="http://schemas.microsoft.com/office/2006/documentManagement/types"/>
    <ds:schemaRef ds:uri="14695727-e55f-46e7-aaa2-eb248e4e05eb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3319fc86-bee2-4a8a-a8a5-bab66eb7099c"/>
  </ds:schemaRefs>
</ds:datastoreItem>
</file>

<file path=customXml/itemProps2.xml><?xml version="1.0" encoding="utf-8"?>
<ds:datastoreItem xmlns:ds="http://schemas.openxmlformats.org/officeDocument/2006/customXml" ds:itemID="{3B3DBE35-6A8A-445D-89F9-6619D0CA5B2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9EBE05A-448F-43D4-8A48-788BE9FAB1E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4695727-e55f-46e7-aaa2-eb248e4e05eb"/>
    <ds:schemaRef ds:uri="3319fc86-bee2-4a8a-a8a5-bab66eb7099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16106BB1-54A5-4357-B0FE-A55965484B0A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589</Words>
  <Application>Microsoft Office PowerPoint</Application>
  <PresentationFormat>On-screen Show (4:3)</PresentationFormat>
  <Paragraphs>68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Bliss 2 Regular</vt:lpstr>
      <vt:lpstr>Calibri</vt:lpstr>
      <vt:lpstr>Trebuchet MS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Activity: Blinding Lights</vt:lpstr>
      <vt:lpstr>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Brock Open Day</dc:title>
  <dc:creator>Donna</dc:creator>
  <cp:lastModifiedBy>Joan Dundas</cp:lastModifiedBy>
  <cp:revision>199</cp:revision>
  <dcterms:created xsi:type="dcterms:W3CDTF">2020-08-03T19:24:41Z</dcterms:created>
  <dcterms:modified xsi:type="dcterms:W3CDTF">2021-07-28T17:42:51Z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0x0101009E01BD5C81508F41B36DE15E6F0E472A</vt:lpwstr>
  </property>
</Properties>
</file>