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5143500" cx="9144000"/>
  <p:notesSz cx="6858000" cy="9144000"/>
  <p:embeddedFontLst>
    <p:embeddedFont>
      <p:font typeface="Proxima Nova"/>
      <p:regular r:id="rId22"/>
      <p:bold r:id="rId23"/>
      <p:italic r:id="rId24"/>
      <p:boldItalic r:id="rId25"/>
    </p:embeddedFont>
    <p:embeddedFont>
      <p:font typeface="Robo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D81C3CC-B947-4B48-9C26-653DC0F9B513}">
  <a:tblStyle styleId="{CD81C3CC-B947-4B48-9C26-653DC0F9B513}"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3EBFA030-0DDC-486C-91EA-C724E9F69CBB}" styleName="Table_1">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6" Type="http://schemas.openxmlformats.org/officeDocument/2006/relationships/font" Target="fonts/Roboto-regular.fntdata"/><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1" Type="http://schemas.openxmlformats.org/officeDocument/2006/relationships/slide" Target="slides/slide15.xml"/><Relationship Id="rId3" Type="http://schemas.openxmlformats.org/officeDocument/2006/relationships/presProps" Target="presProps.xml"/><Relationship Id="rId25" Type="http://schemas.openxmlformats.org/officeDocument/2006/relationships/font" Target="fonts/ProximaNova-boldItalic.fntdata"/><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0" Type="http://schemas.openxmlformats.org/officeDocument/2006/relationships/slide" Target="slides/slide14.xml"/><Relationship Id="rId2" Type="http://schemas.openxmlformats.org/officeDocument/2006/relationships/viewProps" Target="viewProps.xml"/><Relationship Id="rId29" Type="http://schemas.openxmlformats.org/officeDocument/2006/relationships/font" Target="fonts/Roboto-boldItalic.fntdata"/><Relationship Id="rId16" Type="http://schemas.openxmlformats.org/officeDocument/2006/relationships/slide" Target="slides/slide10.xml"/><Relationship Id="rId24" Type="http://schemas.openxmlformats.org/officeDocument/2006/relationships/font" Target="fonts/ProximaNova-italic.fntdata"/><Relationship Id="rId1" Type="http://schemas.openxmlformats.org/officeDocument/2006/relationships/theme" Target="theme/theme2.xml"/><Relationship Id="rId6" Type="http://schemas.openxmlformats.org/officeDocument/2006/relationships/notesMaster" Target="notesMasters/notesMaster1.xml"/><Relationship Id="rId11" Type="http://schemas.openxmlformats.org/officeDocument/2006/relationships/slide" Target="slides/slide5.xml"/><Relationship Id="rId32" Type="http://schemas.openxmlformats.org/officeDocument/2006/relationships/customXml" Target="../customXml/item3.xml"/><Relationship Id="rId23" Type="http://schemas.openxmlformats.org/officeDocument/2006/relationships/font" Target="fonts/ProximaNova-bold.fntdata"/><Relationship Id="rId28" Type="http://schemas.openxmlformats.org/officeDocument/2006/relationships/font" Target="fonts/Roboto-italic.fntdata"/><Relationship Id="rId5" Type="http://schemas.openxmlformats.org/officeDocument/2006/relationships/slideMaster" Target="slideMasters/slideMaster1.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customXml" Target="../customXml/item2.xml"/><Relationship Id="rId22" Type="http://schemas.openxmlformats.org/officeDocument/2006/relationships/font" Target="fonts/ProximaNova-regular.fntdata"/><Relationship Id="rId4" Type="http://schemas.openxmlformats.org/officeDocument/2006/relationships/tableStyles" Target="tableStyles.xml"/><Relationship Id="rId9" Type="http://schemas.openxmlformats.org/officeDocument/2006/relationships/slide" Target="slides/slide3.xml"/><Relationship Id="rId27" Type="http://schemas.openxmlformats.org/officeDocument/2006/relationships/font" Target="fonts/Roboto-bold.fntdata"/><Relationship Id="rId14" Type="http://schemas.openxmlformats.org/officeDocument/2006/relationships/slide" Target="slides/slide8.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11e3c7f1a22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11e3c7f1a22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1e8bebc382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1e8bebc38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11e8bebc382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11e8bebc382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1ef50c7c4b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1ef50c7c4b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1e8bebc382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1e8bebc382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1e8bebc382_1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11e8bebc382_1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11e8bebc382_1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11e8bebc382_1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1e3c7f1a22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1e3c7f1a22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1e3c7f1a22_1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11e3c7f1a22_1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1e3c7f1a22_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1e3c7f1a22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1e3c7f1a22_1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1e3c7f1a22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1e3c7f1a22_1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1e3c7f1a22_1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1e508c51e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1e508c51e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1e508c51e1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1e508c51e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1e8bebc38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1e8bebc38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LS packag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1" name="Google Shape;11;p2"/>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2" name="Google Shape;12;p2"/>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400"/>
              <a:buNone/>
              <a:defRPr sz="2400">
                <a:solidFill>
                  <a:schemeClr val="lt1"/>
                </a:solidFill>
              </a:defRPr>
            </a:lvl1pPr>
            <a:lvl2pPr lvl="1">
              <a:lnSpc>
                <a:spcPct val="100000"/>
              </a:lnSpc>
              <a:spcBef>
                <a:spcPts val="0"/>
              </a:spcBef>
              <a:spcAft>
                <a:spcPts val="0"/>
              </a:spcAft>
              <a:buClr>
                <a:schemeClr val="lt1"/>
              </a:buClr>
              <a:buSzPts val="2400"/>
              <a:buNone/>
              <a:defRPr sz="2400">
                <a:solidFill>
                  <a:schemeClr val="lt1"/>
                </a:solidFill>
              </a:defRPr>
            </a:lvl2pPr>
            <a:lvl3pPr lvl="2">
              <a:lnSpc>
                <a:spcPct val="100000"/>
              </a:lnSpc>
              <a:spcBef>
                <a:spcPts val="0"/>
              </a:spcBef>
              <a:spcAft>
                <a:spcPts val="0"/>
              </a:spcAft>
              <a:buClr>
                <a:schemeClr val="lt1"/>
              </a:buClr>
              <a:buSzPts val="2400"/>
              <a:buNone/>
              <a:defRPr sz="2400">
                <a:solidFill>
                  <a:schemeClr val="lt1"/>
                </a:solidFill>
              </a:defRPr>
            </a:lvl3pPr>
            <a:lvl4pPr lvl="3">
              <a:lnSpc>
                <a:spcPct val="100000"/>
              </a:lnSpc>
              <a:spcBef>
                <a:spcPts val="0"/>
              </a:spcBef>
              <a:spcAft>
                <a:spcPts val="0"/>
              </a:spcAft>
              <a:buClr>
                <a:schemeClr val="lt1"/>
              </a:buClr>
              <a:buSzPts val="2400"/>
              <a:buNone/>
              <a:defRPr sz="2400">
                <a:solidFill>
                  <a:schemeClr val="lt1"/>
                </a:solidFill>
              </a:defRPr>
            </a:lvl4pPr>
            <a:lvl5pPr lvl="4">
              <a:lnSpc>
                <a:spcPct val="100000"/>
              </a:lnSpc>
              <a:spcBef>
                <a:spcPts val="0"/>
              </a:spcBef>
              <a:spcAft>
                <a:spcPts val="0"/>
              </a:spcAft>
              <a:buClr>
                <a:schemeClr val="lt1"/>
              </a:buClr>
              <a:buSzPts val="2400"/>
              <a:buNone/>
              <a:defRPr sz="2400">
                <a:solidFill>
                  <a:schemeClr val="lt1"/>
                </a:solidFill>
              </a:defRPr>
            </a:lvl5pPr>
            <a:lvl6pPr lvl="5">
              <a:lnSpc>
                <a:spcPct val="100000"/>
              </a:lnSpc>
              <a:spcBef>
                <a:spcPts val="0"/>
              </a:spcBef>
              <a:spcAft>
                <a:spcPts val="0"/>
              </a:spcAft>
              <a:buClr>
                <a:schemeClr val="lt1"/>
              </a:buClr>
              <a:buSzPts val="2400"/>
              <a:buNone/>
              <a:defRPr sz="2400">
                <a:solidFill>
                  <a:schemeClr val="lt1"/>
                </a:solidFill>
              </a:defRPr>
            </a:lvl6pPr>
            <a:lvl7pPr lvl="6">
              <a:lnSpc>
                <a:spcPct val="100000"/>
              </a:lnSpc>
              <a:spcBef>
                <a:spcPts val="0"/>
              </a:spcBef>
              <a:spcAft>
                <a:spcPts val="0"/>
              </a:spcAft>
              <a:buClr>
                <a:schemeClr val="lt1"/>
              </a:buClr>
              <a:buSzPts val="2400"/>
              <a:buNone/>
              <a:defRPr sz="2400">
                <a:solidFill>
                  <a:schemeClr val="lt1"/>
                </a:solidFill>
              </a:defRPr>
            </a:lvl7pPr>
            <a:lvl8pPr lvl="7">
              <a:lnSpc>
                <a:spcPct val="100000"/>
              </a:lnSpc>
              <a:spcBef>
                <a:spcPts val="0"/>
              </a:spcBef>
              <a:spcAft>
                <a:spcPts val="0"/>
              </a:spcAft>
              <a:buClr>
                <a:schemeClr val="lt1"/>
              </a:buClr>
              <a:buSzPts val="2400"/>
              <a:buNone/>
              <a:defRPr sz="2400">
                <a:solidFill>
                  <a:schemeClr val="lt1"/>
                </a:solidFill>
              </a:defRPr>
            </a:lvl8pPr>
            <a:lvl9pPr lvl="8">
              <a:lnSpc>
                <a:spcPct val="100000"/>
              </a:lnSpc>
              <a:spcBef>
                <a:spcPts val="0"/>
              </a:spcBef>
              <a:spcAft>
                <a:spcPts val="0"/>
              </a:spcAft>
              <a:buClr>
                <a:schemeClr val="lt1"/>
              </a:buClr>
              <a:buSzPts val="2400"/>
              <a:buNone/>
              <a:defRPr sz="2400">
                <a:solidFill>
                  <a:schemeClr val="l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1"/>
          <p:cNvSpPr txBox="1"/>
          <p:nvPr>
            <p:ph idx="1" type="body"/>
          </p:nvPr>
        </p:nvSpPr>
        <p:spPr>
          <a:xfrm>
            <a:off x="311700" y="42368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100"/>
              <a:buNone/>
              <a:defRPr sz="2100"/>
            </a:lvl1pPr>
          </a:lstStyle>
          <a:p/>
        </p:txBody>
      </p:sp>
      <p:sp>
        <p:nvSpPr>
          <p:cNvPr id="50" name="Google Shape;50;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2"/>
          <p:cNvSpPr txBox="1"/>
          <p:nvPr>
            <p:ph hasCustomPrompt="1" type="title"/>
          </p:nvPr>
        </p:nvSpPr>
        <p:spPr>
          <a:xfrm>
            <a:off x="311700" y="991475"/>
            <a:ext cx="8520600" cy="1917900"/>
          </a:xfrm>
          <a:prstGeom prst="rect">
            <a:avLst/>
          </a:prstGeom>
        </p:spPr>
        <p:txBody>
          <a:bodyPr anchorCtr="0" anchor="ctr" bIns="91425" lIns="91425" spcFirstLastPara="1" rIns="91425" wrap="square" tIns="91425">
            <a:noAutofit/>
          </a:bodyPr>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4" name="Google Shape;54;p12"/>
          <p:cNvSpPr txBox="1"/>
          <p:nvPr>
            <p:ph idx="1" type="body"/>
          </p:nvPr>
        </p:nvSpPr>
        <p:spPr>
          <a:xfrm>
            <a:off x="311700" y="3071300"/>
            <a:ext cx="8520600" cy="901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cxnSp>
        <p:nvCxnSpPr>
          <p:cNvPr id="15" name="Google Shape;15;p3"/>
          <p:cNvCxnSpPr/>
          <p:nvPr/>
        </p:nvCxnSpPr>
        <p:spPr>
          <a:xfrm>
            <a:off x="0" y="2998150"/>
            <a:ext cx="9144000" cy="0"/>
          </a:xfrm>
          <a:prstGeom prst="straightConnector1">
            <a:avLst/>
          </a:prstGeom>
          <a:noFill/>
          <a:ln cap="flat" cmpd="sng" w="19050">
            <a:solidFill>
              <a:schemeClr val="lt2"/>
            </a:solidFill>
            <a:prstDash val="solid"/>
            <a:round/>
            <a:headEnd len="sm" w="sm" type="none"/>
            <a:tailEnd len="sm" w="sm" type="none"/>
          </a:ln>
        </p:spPr>
      </p:cxnSp>
      <p:sp>
        <p:nvSpPr>
          <p:cNvPr id="16" name="Google Shape;16;p3"/>
          <p:cNvSpPr txBox="1"/>
          <p:nvPr>
            <p:ph type="title"/>
          </p:nvPr>
        </p:nvSpPr>
        <p:spPr>
          <a:xfrm>
            <a:off x="510450" y="2057400"/>
            <a:ext cx="8123100" cy="77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7" name="Google Shape;17;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797500" cy="4090800"/>
          </a:xfrm>
          <a:prstGeom prst="rect">
            <a:avLst/>
          </a:prstGeom>
        </p:spPr>
        <p:txBody>
          <a:bodyPr anchorCtr="0" anchor="ctr" bIns="91425" lIns="91425" spcFirstLastPara="1" rIns="91425" wrap="square" tIns="91425">
            <a:noAutofit/>
          </a:bodyPr>
          <a:lstStyle>
            <a:lvl1pPr lvl="0">
              <a:spcBef>
                <a:spcPts val="0"/>
              </a:spcBef>
              <a:spcAft>
                <a:spcPts val="0"/>
              </a:spcAft>
              <a:buClr>
                <a:srgbClr val="000000"/>
              </a:buClr>
              <a:buSzPts val="4800"/>
              <a:buNone/>
              <a:defRPr sz="4800">
                <a:solidFill>
                  <a:srgbClr val="000000"/>
                </a:solidFill>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1">
  <p:cSld name="MAIN_POINT_1">
    <p:bg>
      <p:bgPr>
        <a:solidFill>
          <a:schemeClr val="accent5"/>
        </a:solidFill>
      </p:bgPr>
    </p:bg>
    <p:spTree>
      <p:nvGrpSpPr>
        <p:cNvPr id="38" name="Shape 38"/>
        <p:cNvGrpSpPr/>
        <p:nvPr/>
      </p:nvGrpSpPr>
      <p:grpSpPr>
        <a:xfrm>
          <a:off x="0" y="0"/>
          <a:ext cx="0" cy="0"/>
          <a:chOff x="0" y="0"/>
          <a:chExt cx="0" cy="0"/>
        </a:xfrm>
      </p:grpSpPr>
      <p:sp>
        <p:nvSpPr>
          <p:cNvPr id="39" name="Google Shape;39;p9"/>
          <p:cNvSpPr txBox="1"/>
          <p:nvPr>
            <p:ph type="title"/>
          </p:nvPr>
        </p:nvSpPr>
        <p:spPr>
          <a:xfrm>
            <a:off x="490250" y="526350"/>
            <a:ext cx="5797500" cy="4090800"/>
          </a:xfrm>
          <a:prstGeom prst="rect">
            <a:avLst/>
          </a:prstGeom>
        </p:spPr>
        <p:txBody>
          <a:bodyPr anchorCtr="0" anchor="ctr" bIns="91425" lIns="91425" spcFirstLastPara="1" rIns="91425" wrap="square" tIns="91425">
            <a:noAutofit/>
          </a:bodyPr>
          <a:lstStyle>
            <a:lvl1pPr lvl="0" rtl="0">
              <a:spcBef>
                <a:spcPts val="0"/>
              </a:spcBef>
              <a:spcAft>
                <a:spcPts val="0"/>
              </a:spcAft>
              <a:buClr>
                <a:srgbClr val="000000"/>
              </a:buClr>
              <a:buSzPts val="4800"/>
              <a:buNone/>
              <a:defRPr sz="4800">
                <a:solidFill>
                  <a:srgbClr val="000000"/>
                </a:solidFill>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10"/>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10"/>
          <p:cNvCxnSpPr/>
          <p:nvPr/>
        </p:nvCxnSpPr>
        <p:spPr>
          <a:xfrm>
            <a:off x="5029675" y="4495500"/>
            <a:ext cx="468300" cy="0"/>
          </a:xfrm>
          <a:prstGeom prst="straightConnector1">
            <a:avLst/>
          </a:prstGeom>
          <a:noFill/>
          <a:ln cap="flat" cmpd="sng" w="19050">
            <a:solidFill>
              <a:schemeClr val="lt2"/>
            </a:solidFill>
            <a:prstDash val="solid"/>
            <a:round/>
            <a:headEnd len="sm" w="sm" type="none"/>
            <a:tailEnd len="sm" w="sm" type="none"/>
          </a:ln>
        </p:spPr>
      </p:cxnSp>
      <p:sp>
        <p:nvSpPr>
          <p:cNvPr id="44" name="Google Shape;44;p10"/>
          <p:cNvSpPr txBox="1"/>
          <p:nvPr>
            <p:ph type="title"/>
          </p:nvPr>
        </p:nvSpPr>
        <p:spPr>
          <a:xfrm>
            <a:off x="265500" y="1205825"/>
            <a:ext cx="4045200" cy="1509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5" name="Google Shape;45;p10"/>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6" name="Google Shape;46;p10"/>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pearmint">
    <p:bg>
      <p:bgPr>
        <a:solidFill>
          <a:schemeClr val="accent4"/>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Proxima Nova"/>
              <a:buChar char="●"/>
              <a:defRPr b="1" sz="1800">
                <a:solidFill>
                  <a:schemeClr val="dk1"/>
                </a:solidFill>
                <a:latin typeface="Proxima Nova"/>
                <a:ea typeface="Proxima Nova"/>
                <a:cs typeface="Proxima Nova"/>
                <a:sym typeface="Proxima Nova"/>
              </a:defRPr>
            </a:lvl1pPr>
            <a:lvl2pPr indent="-317500" lvl="1" marL="914400">
              <a:lnSpc>
                <a:spcPct val="115000"/>
              </a:lnSpc>
              <a:spcBef>
                <a:spcPts val="0"/>
              </a:spcBef>
              <a:spcAft>
                <a:spcPts val="0"/>
              </a:spcAft>
              <a:buClr>
                <a:schemeClr val="dk1"/>
              </a:buClr>
              <a:buSzPts val="1400"/>
              <a:buFont typeface="Proxima Nova"/>
              <a:buChar char="○"/>
              <a:defRPr b="1">
                <a:solidFill>
                  <a:schemeClr val="dk1"/>
                </a:solidFill>
                <a:latin typeface="Proxima Nova"/>
                <a:ea typeface="Proxima Nova"/>
                <a:cs typeface="Proxima Nova"/>
                <a:sym typeface="Proxima Nova"/>
              </a:defRPr>
            </a:lvl2pPr>
            <a:lvl3pPr indent="-317500" lvl="2" marL="1371600">
              <a:lnSpc>
                <a:spcPct val="115000"/>
              </a:lnSpc>
              <a:spcBef>
                <a:spcPts val="0"/>
              </a:spcBef>
              <a:spcAft>
                <a:spcPts val="0"/>
              </a:spcAft>
              <a:buClr>
                <a:schemeClr val="dk1"/>
              </a:buClr>
              <a:buSzPts val="1400"/>
              <a:buFont typeface="Proxima Nova"/>
              <a:buChar char="■"/>
              <a:defRPr b="1">
                <a:solidFill>
                  <a:schemeClr val="dk1"/>
                </a:solidFill>
                <a:latin typeface="Proxima Nova"/>
                <a:ea typeface="Proxima Nova"/>
                <a:cs typeface="Proxima Nova"/>
                <a:sym typeface="Proxima Nova"/>
              </a:defRPr>
            </a:lvl3pPr>
            <a:lvl4pPr indent="-317500" lvl="3" marL="1828800">
              <a:lnSpc>
                <a:spcPct val="115000"/>
              </a:lnSpc>
              <a:spcBef>
                <a:spcPts val="0"/>
              </a:spcBef>
              <a:spcAft>
                <a:spcPts val="0"/>
              </a:spcAft>
              <a:buClr>
                <a:schemeClr val="dk1"/>
              </a:buClr>
              <a:buSzPts val="1400"/>
              <a:buFont typeface="Proxima Nova"/>
              <a:buChar char="●"/>
              <a:defRPr b="1">
                <a:solidFill>
                  <a:schemeClr val="dk1"/>
                </a:solidFill>
                <a:latin typeface="Proxima Nova"/>
                <a:ea typeface="Proxima Nova"/>
                <a:cs typeface="Proxima Nova"/>
                <a:sym typeface="Proxima Nova"/>
              </a:defRPr>
            </a:lvl4pPr>
            <a:lvl5pPr indent="-317500" lvl="4" marL="2286000">
              <a:lnSpc>
                <a:spcPct val="115000"/>
              </a:lnSpc>
              <a:spcBef>
                <a:spcPts val="0"/>
              </a:spcBef>
              <a:spcAft>
                <a:spcPts val="0"/>
              </a:spcAft>
              <a:buClr>
                <a:schemeClr val="dk1"/>
              </a:buClr>
              <a:buSzPts val="1400"/>
              <a:buFont typeface="Proxima Nova"/>
              <a:buChar char="○"/>
              <a:defRPr b="1">
                <a:solidFill>
                  <a:schemeClr val="dk1"/>
                </a:solidFill>
                <a:latin typeface="Proxima Nova"/>
                <a:ea typeface="Proxima Nova"/>
                <a:cs typeface="Proxima Nova"/>
                <a:sym typeface="Proxima Nova"/>
              </a:defRPr>
            </a:lvl5pPr>
            <a:lvl6pPr indent="-317500" lvl="5" marL="27432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6pPr>
            <a:lvl7pPr indent="-317500" lvl="6" marL="32004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7pPr>
            <a:lvl8pPr indent="-317500" lvl="7" marL="36576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8pPr>
            <a:lvl9pPr indent="-317500" lvl="8" marL="4114800">
              <a:lnSpc>
                <a:spcPct val="115000"/>
              </a:lnSpc>
              <a:spcBef>
                <a:spcPts val="0"/>
              </a:spcBef>
              <a:spcAft>
                <a:spcPts val="0"/>
              </a:spcAft>
              <a:buClr>
                <a:schemeClr val="accent3"/>
              </a:buClr>
              <a:buSzPts val="1400"/>
              <a:buFont typeface="Proxima Nova"/>
              <a:buChar char="■"/>
              <a:defRPr>
                <a:solidFill>
                  <a:schemeClr val="accent3"/>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Proxima Nova"/>
                <a:ea typeface="Proxima Nova"/>
                <a:cs typeface="Proxima Nova"/>
                <a:sym typeface="Proxima Nova"/>
              </a:defRPr>
            </a:lvl1pPr>
            <a:lvl2pPr lvl="1" algn="r">
              <a:buNone/>
              <a:defRPr sz="1000">
                <a:solidFill>
                  <a:schemeClr val="dk1"/>
                </a:solidFill>
                <a:latin typeface="Proxima Nova"/>
                <a:ea typeface="Proxima Nova"/>
                <a:cs typeface="Proxima Nova"/>
                <a:sym typeface="Proxima Nova"/>
              </a:defRPr>
            </a:lvl2pPr>
            <a:lvl3pPr lvl="2" algn="r">
              <a:buNone/>
              <a:defRPr sz="1000">
                <a:solidFill>
                  <a:schemeClr val="dk1"/>
                </a:solidFill>
                <a:latin typeface="Proxima Nova"/>
                <a:ea typeface="Proxima Nova"/>
                <a:cs typeface="Proxima Nova"/>
                <a:sym typeface="Proxima Nova"/>
              </a:defRPr>
            </a:lvl3pPr>
            <a:lvl4pPr lvl="3" algn="r">
              <a:buNone/>
              <a:defRPr sz="1000">
                <a:solidFill>
                  <a:schemeClr val="dk1"/>
                </a:solidFill>
                <a:latin typeface="Proxima Nova"/>
                <a:ea typeface="Proxima Nova"/>
                <a:cs typeface="Proxima Nova"/>
                <a:sym typeface="Proxima Nova"/>
              </a:defRPr>
            </a:lvl4pPr>
            <a:lvl5pPr lvl="4" algn="r">
              <a:buNone/>
              <a:defRPr sz="1000">
                <a:solidFill>
                  <a:schemeClr val="dk1"/>
                </a:solidFill>
                <a:latin typeface="Proxima Nova"/>
                <a:ea typeface="Proxima Nova"/>
                <a:cs typeface="Proxima Nova"/>
                <a:sym typeface="Proxima Nova"/>
              </a:defRPr>
            </a:lvl5pPr>
            <a:lvl6pPr lvl="5" algn="r">
              <a:buNone/>
              <a:defRPr sz="1000">
                <a:solidFill>
                  <a:schemeClr val="dk1"/>
                </a:solidFill>
                <a:latin typeface="Proxima Nova"/>
                <a:ea typeface="Proxima Nova"/>
                <a:cs typeface="Proxima Nova"/>
                <a:sym typeface="Proxima Nova"/>
              </a:defRPr>
            </a:lvl6pPr>
            <a:lvl7pPr lvl="6" algn="r">
              <a:buNone/>
              <a:defRPr sz="1000">
                <a:solidFill>
                  <a:schemeClr val="dk1"/>
                </a:solidFill>
                <a:latin typeface="Proxima Nova"/>
                <a:ea typeface="Proxima Nova"/>
                <a:cs typeface="Proxima Nova"/>
                <a:sym typeface="Proxima Nova"/>
              </a:defRPr>
            </a:lvl7pPr>
            <a:lvl8pPr lvl="7" algn="r">
              <a:buNone/>
              <a:defRPr sz="1000">
                <a:solidFill>
                  <a:schemeClr val="dk1"/>
                </a:solidFill>
                <a:latin typeface="Proxima Nova"/>
                <a:ea typeface="Proxima Nova"/>
                <a:cs typeface="Proxima Nova"/>
                <a:sym typeface="Proxima Nova"/>
              </a:defRPr>
            </a:lvl8pPr>
            <a:lvl9pPr lvl="8" algn="r">
              <a:buNone/>
              <a:defRPr sz="1000">
                <a:solidFill>
                  <a:schemeClr val="dk1"/>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docs.google.com/forms/d/1sVg2tI0KKOMuk9i5_6FF0nM3qc6UWT-xfFh2irfasIc/edit?usp=sharing"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docs.google.com/presentation/d/1SvexasnYyBUS_DhIAhwNm0rWz_kYUwTZ/edit?usp=sharing&amp;ouid=115851495464229469581&amp;rtpof=true&amp;sd=true" TargetMode="External"/><Relationship Id="rId4" Type="http://schemas.openxmlformats.org/officeDocument/2006/relationships/hyperlink" Target="https://docs.google.com/presentation/d/1Dlmp7hGFvmMxr4FIGA27caqh6U-Kx6vW/edit?usp=sharing&amp;ouid=115851495464229469581&amp;rtpof=true&amp;sd=true" TargetMode="External"/><Relationship Id="rId5" Type="http://schemas.openxmlformats.org/officeDocument/2006/relationships/hyperlink" Target="https://drive.google.com/file/d/1AK6V58ahYzqL7gKIlEX-Yw18poOYLQr_/view?usp=shar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slide" Target="/ppt/slides/slide9.xml"/><Relationship Id="rId4" Type="http://schemas.openxmlformats.org/officeDocument/2006/relationships/slide" Target="/ppt/slides/slide10.xml"/><Relationship Id="rId5" Type="http://schemas.openxmlformats.org/officeDocument/2006/relationships/slide" Target="/ppt/slides/slide11.xml"/><Relationship Id="rId6" Type="http://schemas.openxmlformats.org/officeDocument/2006/relationships/slide" Target="/ppt/slides/slide12.xml"/><Relationship Id="rId7" Type="http://schemas.openxmlformats.org/officeDocument/2006/relationships/slide" Target="/ppt/slides/slide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www.youtube.com/watch?v=V1a4P7OzJSs" TargetMode="Externa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MCMA 962 - Engaging The Online Learner </a:t>
            </a:r>
            <a:endParaRPr/>
          </a:p>
        </p:txBody>
      </p:sp>
      <p:sp>
        <p:nvSpPr>
          <p:cNvPr id="63" name="Google Shape;63;p14"/>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Pressbook urls, and a Lessons Learned Guide (</a:t>
            </a:r>
            <a:r>
              <a:rPr lang="en"/>
              <a:t>Administration</a:t>
            </a:r>
            <a:r>
              <a:rPr lang="en"/>
              <a:t> Documents, PPTs, Tips and Recommendations from the pilot delivery)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pic>
        <p:nvPicPr>
          <p:cNvPr id="115" name="Google Shape;115;p23"/>
          <p:cNvPicPr preferRelativeResize="0"/>
          <p:nvPr/>
        </p:nvPicPr>
        <p:blipFill>
          <a:blip r:embed="rId3">
            <a:alphaModFix/>
          </a:blip>
          <a:stretch>
            <a:fillRect/>
          </a:stretch>
        </p:blipFill>
        <p:spPr>
          <a:xfrm>
            <a:off x="1125093" y="152401"/>
            <a:ext cx="6893813" cy="4838699"/>
          </a:xfrm>
          <a:prstGeom prst="rect">
            <a:avLst/>
          </a:prstGeom>
          <a:noFill/>
          <a:ln>
            <a:noFill/>
          </a:ln>
        </p:spPr>
      </p:pic>
      <p:sp>
        <p:nvSpPr>
          <p:cNvPr id="116" name="Google Shape;116;p23"/>
          <p:cNvSpPr txBox="1"/>
          <p:nvPr/>
        </p:nvSpPr>
        <p:spPr>
          <a:xfrm>
            <a:off x="345525" y="455450"/>
            <a:ext cx="7797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Proxima Nova"/>
                <a:ea typeface="Proxima Nova"/>
                <a:cs typeface="Proxima Nova"/>
                <a:sym typeface="Proxima Nova"/>
              </a:rPr>
              <a:t>Sample Badge (English)</a:t>
            </a:r>
            <a:endParaRPr sz="1200">
              <a:latin typeface="Proxima Nova"/>
              <a:ea typeface="Proxima Nova"/>
              <a:cs typeface="Proxima Nova"/>
              <a:sym typeface="Proxima Nov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4"/>
          <p:cNvSpPr txBox="1"/>
          <p:nvPr>
            <p:ph type="title"/>
          </p:nvPr>
        </p:nvSpPr>
        <p:spPr>
          <a:xfrm>
            <a:off x="311700" y="445025"/>
            <a:ext cx="59547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100"/>
              <a:t>Sample Evaluation (English)</a:t>
            </a:r>
            <a:endParaRPr sz="2100"/>
          </a:p>
        </p:txBody>
      </p:sp>
      <p:sp>
        <p:nvSpPr>
          <p:cNvPr id="122" name="Google Shape;122;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200"/>
              </a:spcBef>
              <a:spcAft>
                <a:spcPts val="1200"/>
              </a:spcAft>
              <a:buNone/>
            </a:pPr>
            <a:r>
              <a:rPr lang="en" u="sng">
                <a:solidFill>
                  <a:srgbClr val="222222"/>
                </a:solidFill>
                <a:hlinkClick r:id="rId3">
                  <a:extLst>
                    <a:ext uri="{A12FA001-AC4F-418D-AE19-62706E023703}">
                      <ahyp:hlinkClr val="tx"/>
                    </a:ext>
                  </a:extLst>
                </a:hlinkClick>
              </a:rPr>
              <a:t>Google Form</a:t>
            </a:r>
            <a:endParaRPr>
              <a:solidFill>
                <a:srgbClr val="222222"/>
              </a:solidFill>
            </a:endParaRPr>
          </a:p>
        </p:txBody>
      </p:sp>
      <p:pic>
        <p:nvPicPr>
          <p:cNvPr id="123" name="Google Shape;123;p24"/>
          <p:cNvPicPr preferRelativeResize="0"/>
          <p:nvPr/>
        </p:nvPicPr>
        <p:blipFill>
          <a:blip r:embed="rId4">
            <a:alphaModFix/>
          </a:blip>
          <a:stretch>
            <a:fillRect/>
          </a:stretch>
        </p:blipFill>
        <p:spPr>
          <a:xfrm>
            <a:off x="3799800" y="295425"/>
            <a:ext cx="3741400" cy="455265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Link to Facilitators’ PowerPoints</a:t>
            </a:r>
            <a:endParaRPr/>
          </a:p>
        </p:txBody>
      </p:sp>
      <p:sp>
        <p:nvSpPr>
          <p:cNvPr id="129" name="Google Shape;129;p25"/>
          <p:cNvSpPr txBox="1"/>
          <p:nvPr/>
        </p:nvSpPr>
        <p:spPr>
          <a:xfrm>
            <a:off x="1122925" y="1499850"/>
            <a:ext cx="3879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Proxima Nova"/>
              <a:ea typeface="Proxima Nova"/>
              <a:cs typeface="Proxima Nova"/>
              <a:sym typeface="Proxima Nova"/>
            </a:endParaRPr>
          </a:p>
        </p:txBody>
      </p:sp>
      <p:sp>
        <p:nvSpPr>
          <p:cNvPr id="130" name="Google Shape;130;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200"/>
              </a:spcBef>
              <a:spcAft>
                <a:spcPts val="0"/>
              </a:spcAft>
              <a:buNone/>
            </a:pPr>
            <a:r>
              <a:rPr lang="en" u="sng">
                <a:hlinkClick r:id="rId3"/>
              </a:rPr>
              <a:t>PPTS (French 1)</a:t>
            </a:r>
            <a:endParaRPr/>
          </a:p>
          <a:p>
            <a:pPr indent="0" lvl="0" marL="0" rtl="0" algn="l">
              <a:spcBef>
                <a:spcPts val="1200"/>
              </a:spcBef>
              <a:spcAft>
                <a:spcPts val="0"/>
              </a:spcAft>
              <a:buNone/>
            </a:pPr>
            <a:r>
              <a:rPr lang="en" u="sng">
                <a:hlinkClick r:id="rId4"/>
              </a:rPr>
              <a:t>PPTS (French 2)</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u="sng">
                <a:hlinkClick r:id="rId5"/>
              </a:rPr>
              <a:t>PPTS (English 1 - 4)</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Tips and Recommendations</a:t>
            </a:r>
            <a:endParaRPr/>
          </a:p>
        </p:txBody>
      </p:sp>
      <p:sp>
        <p:nvSpPr>
          <p:cNvPr id="136" name="Google Shape;136;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n" sz="1100">
                <a:solidFill>
                  <a:srgbClr val="000000"/>
                </a:solidFill>
                <a:latin typeface="Arial"/>
                <a:ea typeface="Arial"/>
                <a:cs typeface="Arial"/>
                <a:sym typeface="Arial"/>
              </a:rPr>
              <a:t>Pressbooks is an effective tool for sharing accessible content and activities.  The project team employed a variety of content treatments to leverage the research which was selected to anchor our topic.  We referenced material and provided links to short videos, links to external resources, and employed H5Ps to help add some variety and encourage exploration. The project was not designed for delivery on a Learning Management System (LMS).  Pressbooks has a natural book format which requires facilitation in order to help illustrate possibilities.</a:t>
            </a:r>
            <a:endParaRPr b="0" sz="1100">
              <a:solidFill>
                <a:srgbClr val="000000"/>
              </a:solidFill>
              <a:latin typeface="Arial"/>
              <a:ea typeface="Arial"/>
              <a:cs typeface="Arial"/>
              <a:sym typeface="Arial"/>
            </a:endParaRPr>
          </a:p>
          <a:p>
            <a:pPr indent="0" lvl="0" marL="0" rtl="0" algn="l">
              <a:spcBef>
                <a:spcPts val="0"/>
              </a:spcBef>
              <a:spcAft>
                <a:spcPts val="0"/>
              </a:spcAft>
              <a:buNone/>
            </a:pPr>
            <a:r>
              <a:rPr b="0" lang="en" sz="1100">
                <a:solidFill>
                  <a:srgbClr val="000000"/>
                </a:solidFill>
                <a:latin typeface="Arial"/>
                <a:ea typeface="Arial"/>
                <a:cs typeface="Arial"/>
                <a:sym typeface="Arial"/>
              </a:rPr>
              <a:t> </a:t>
            </a:r>
            <a:br>
              <a:rPr b="0" lang="en" sz="1100">
                <a:solidFill>
                  <a:srgbClr val="000000"/>
                </a:solidFill>
                <a:latin typeface="Arial"/>
                <a:ea typeface="Arial"/>
                <a:cs typeface="Arial"/>
                <a:sym typeface="Arial"/>
              </a:rPr>
            </a:br>
            <a:r>
              <a:rPr b="0" lang="en" sz="1100">
                <a:solidFill>
                  <a:srgbClr val="000000"/>
                </a:solidFill>
                <a:latin typeface="Arial"/>
                <a:ea typeface="Arial"/>
                <a:cs typeface="Arial"/>
                <a:sym typeface="Arial"/>
              </a:rPr>
              <a:t>Our strategy was to pilot the Pressbooks material via Zoom to English and French language cohorts. The delivery started in February 2022 and was completed in March 2022.  The Zoom facilitation option required securing competent facilitators (proficient teaching with Zoom or other real time communication software and qualified in the subject matter). Facilitators were expected to develop a Lesson Plan and PowerPoints that interfaced with the Pressbook content. Recommendations for delivery (based on our pilot) and summary of the feedback from the pilot is shared in Appendix 1. The use of lesson plans would help with the structuring and the pacing of individual and group activities aligned with the course objectives during the synchronous sessions. No lesson plans are included in this package.  Learners were expected to complete activities, requirements, attend sessions and provide feedback in order to receive the digital badge.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Tips and Recommendations (Continued)</a:t>
            </a:r>
            <a:endParaRPr/>
          </a:p>
        </p:txBody>
      </p:sp>
      <p:sp>
        <p:nvSpPr>
          <p:cNvPr id="142" name="Google Shape;142;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0" lang="en" sz="1100">
                <a:solidFill>
                  <a:srgbClr val="000000"/>
                </a:solidFill>
                <a:latin typeface="Arial"/>
                <a:ea typeface="Arial"/>
                <a:cs typeface="Arial"/>
                <a:sym typeface="Arial"/>
              </a:rPr>
              <a:t>Here’s a summary of Lessons Learned from this experience:</a:t>
            </a:r>
            <a:endParaRPr b="0" sz="1100">
              <a:solidFill>
                <a:srgbClr val="000000"/>
              </a:solidFill>
              <a:latin typeface="Arial"/>
              <a:ea typeface="Arial"/>
              <a:cs typeface="Arial"/>
              <a:sym typeface="Arial"/>
            </a:endParaRPr>
          </a:p>
          <a:p>
            <a:pPr indent="0" lvl="0" marL="0" rtl="0" algn="l">
              <a:spcBef>
                <a:spcPts val="0"/>
              </a:spcBef>
              <a:spcAft>
                <a:spcPts val="0"/>
              </a:spcAft>
              <a:buNone/>
            </a:pPr>
            <a:r>
              <a:t/>
            </a:r>
            <a:endParaRPr b="0" sz="1100">
              <a:solidFill>
                <a:srgbClr val="000000"/>
              </a:solidFill>
              <a:latin typeface="Arial"/>
              <a:ea typeface="Arial"/>
              <a:cs typeface="Arial"/>
              <a:sym typeface="Arial"/>
            </a:endParaRPr>
          </a:p>
          <a:p>
            <a:pPr indent="-298450" lvl="0" marL="457200" rtl="0" algn="l">
              <a:spcBef>
                <a:spcPts val="0"/>
              </a:spcBef>
              <a:spcAft>
                <a:spcPts val="0"/>
              </a:spcAft>
              <a:buClr>
                <a:srgbClr val="000000"/>
              </a:buClr>
              <a:buSzPts val="1100"/>
              <a:buFont typeface="Arial"/>
              <a:buChar char="●"/>
            </a:pPr>
            <a:r>
              <a:rPr b="0" lang="en" sz="1100">
                <a:solidFill>
                  <a:srgbClr val="000000"/>
                </a:solidFill>
                <a:latin typeface="Arial"/>
                <a:ea typeface="Arial"/>
                <a:cs typeface="Arial"/>
                <a:sym typeface="Arial"/>
              </a:rPr>
              <a:t>Activities were instrumental for engaging students and helping them build assets for their potential use (examples: creation of a video welcome, creation and/or use of an icebreaker, reflection on practice);</a:t>
            </a:r>
            <a:endParaRPr b="0" sz="1100">
              <a:solidFill>
                <a:srgbClr val="000000"/>
              </a:solidFill>
              <a:latin typeface="Arial"/>
              <a:ea typeface="Arial"/>
              <a:cs typeface="Arial"/>
              <a:sym typeface="Arial"/>
            </a:endParaRPr>
          </a:p>
          <a:p>
            <a:pPr indent="-298450" lvl="0" marL="457200" rtl="0" algn="l">
              <a:spcBef>
                <a:spcPts val="0"/>
              </a:spcBef>
              <a:spcAft>
                <a:spcPts val="0"/>
              </a:spcAft>
              <a:buClr>
                <a:srgbClr val="000000"/>
              </a:buClr>
              <a:buSzPts val="1100"/>
              <a:buFont typeface="Arial"/>
              <a:buChar char="●"/>
            </a:pPr>
            <a:r>
              <a:rPr b="0" lang="en" sz="1100">
                <a:solidFill>
                  <a:srgbClr val="000000"/>
                </a:solidFill>
                <a:latin typeface="Arial"/>
                <a:ea typeface="Arial"/>
                <a:cs typeface="Arial"/>
                <a:sym typeface="Arial"/>
              </a:rPr>
              <a:t>Facilitation using Zoom (or another real time communication tool) was beneficial;</a:t>
            </a:r>
            <a:endParaRPr b="0" sz="1100">
              <a:solidFill>
                <a:srgbClr val="000000"/>
              </a:solidFill>
              <a:latin typeface="Arial"/>
              <a:ea typeface="Arial"/>
              <a:cs typeface="Arial"/>
              <a:sym typeface="Arial"/>
            </a:endParaRPr>
          </a:p>
          <a:p>
            <a:pPr indent="-298450" lvl="0" marL="457200" rtl="0" algn="l">
              <a:spcBef>
                <a:spcPts val="0"/>
              </a:spcBef>
              <a:spcAft>
                <a:spcPts val="0"/>
              </a:spcAft>
              <a:buClr>
                <a:srgbClr val="000000"/>
              </a:buClr>
              <a:buSzPts val="1100"/>
              <a:buFont typeface="Arial"/>
              <a:buChar char="●"/>
            </a:pPr>
            <a:r>
              <a:rPr b="0" lang="en" sz="1100">
                <a:solidFill>
                  <a:srgbClr val="000000"/>
                </a:solidFill>
                <a:latin typeface="Arial"/>
                <a:ea typeface="Arial"/>
                <a:cs typeface="Arial"/>
                <a:sym typeface="Arial"/>
              </a:rPr>
              <a:t>The session length and schedule can add to the experience (rapport building);</a:t>
            </a:r>
            <a:endParaRPr b="0" sz="1100">
              <a:solidFill>
                <a:srgbClr val="000000"/>
              </a:solidFill>
              <a:latin typeface="Arial"/>
              <a:ea typeface="Arial"/>
              <a:cs typeface="Arial"/>
              <a:sym typeface="Arial"/>
            </a:endParaRPr>
          </a:p>
          <a:p>
            <a:pPr indent="-298450" lvl="0" marL="457200" rtl="0" algn="l">
              <a:spcBef>
                <a:spcPts val="0"/>
              </a:spcBef>
              <a:spcAft>
                <a:spcPts val="0"/>
              </a:spcAft>
              <a:buClr>
                <a:srgbClr val="000000"/>
              </a:buClr>
              <a:buSzPts val="1100"/>
              <a:buFont typeface="Arial"/>
              <a:buChar char="●"/>
            </a:pPr>
            <a:r>
              <a:rPr b="0" lang="en" sz="1100">
                <a:solidFill>
                  <a:srgbClr val="000000"/>
                </a:solidFill>
                <a:latin typeface="Arial"/>
                <a:ea typeface="Arial"/>
                <a:cs typeface="Arial"/>
                <a:sym typeface="Arial"/>
              </a:rPr>
              <a:t>Pressbooks assets should be finalized prior to ‘pilot’ delivery;</a:t>
            </a:r>
            <a:endParaRPr b="0" sz="1100">
              <a:solidFill>
                <a:srgbClr val="000000"/>
              </a:solidFill>
              <a:latin typeface="Arial"/>
              <a:ea typeface="Arial"/>
              <a:cs typeface="Arial"/>
              <a:sym typeface="Arial"/>
            </a:endParaRPr>
          </a:p>
          <a:p>
            <a:pPr indent="-298450" lvl="0" marL="457200" rtl="0" algn="l">
              <a:spcBef>
                <a:spcPts val="0"/>
              </a:spcBef>
              <a:spcAft>
                <a:spcPts val="0"/>
              </a:spcAft>
              <a:buClr>
                <a:srgbClr val="000000"/>
              </a:buClr>
              <a:buSzPts val="1100"/>
              <a:buFont typeface="Arial"/>
              <a:buChar char="●"/>
            </a:pPr>
            <a:r>
              <a:rPr b="0" lang="en" sz="1100">
                <a:solidFill>
                  <a:srgbClr val="000000"/>
                </a:solidFill>
                <a:latin typeface="Arial"/>
                <a:ea typeface="Arial"/>
                <a:cs typeface="Arial"/>
                <a:sym typeface="Arial"/>
              </a:rPr>
              <a:t>Good facilitation skills were critical to the success of the delivery; </a:t>
            </a:r>
            <a:endParaRPr b="0" sz="1100">
              <a:solidFill>
                <a:srgbClr val="000000"/>
              </a:solidFill>
              <a:latin typeface="Arial"/>
              <a:ea typeface="Arial"/>
              <a:cs typeface="Arial"/>
              <a:sym typeface="Arial"/>
            </a:endParaRPr>
          </a:p>
          <a:p>
            <a:pPr indent="-298450" lvl="0" marL="457200" rtl="0" algn="l">
              <a:spcBef>
                <a:spcPts val="0"/>
              </a:spcBef>
              <a:spcAft>
                <a:spcPts val="0"/>
              </a:spcAft>
              <a:buClr>
                <a:srgbClr val="000000"/>
              </a:buClr>
              <a:buSzPts val="1100"/>
              <a:buFont typeface="Arial"/>
              <a:buChar char="●"/>
            </a:pPr>
            <a:r>
              <a:rPr b="0" lang="en" sz="1100">
                <a:solidFill>
                  <a:srgbClr val="000000"/>
                </a:solidFill>
                <a:latin typeface="Arial"/>
                <a:ea typeface="Arial"/>
                <a:cs typeface="Arial"/>
                <a:sym typeface="Arial"/>
              </a:rPr>
              <a:t>The project team leaned on McMaster University’s stated request to respect principles of equity, decolonization, diversity and inclusion to add value to the product/experience. </a:t>
            </a:r>
            <a:endParaRPr b="0" sz="1100">
              <a:solidFill>
                <a:srgbClr val="000000"/>
              </a:solidFill>
              <a:latin typeface="Arial"/>
              <a:ea typeface="Arial"/>
              <a:cs typeface="Arial"/>
              <a:sym typeface="Arial"/>
            </a:endParaRPr>
          </a:p>
          <a:p>
            <a:pPr indent="0" lvl="0" marL="0" rtl="0" algn="l">
              <a:spcBef>
                <a:spcPts val="0"/>
              </a:spcBef>
              <a:spcAft>
                <a:spcPts val="0"/>
              </a:spcAft>
              <a:buNone/>
            </a:pPr>
            <a:r>
              <a:t/>
            </a:r>
            <a:endParaRPr b="0" sz="1100">
              <a:solidFill>
                <a:srgbClr val="000000"/>
              </a:solidFill>
              <a:latin typeface="Arial"/>
              <a:ea typeface="Arial"/>
              <a:cs typeface="Arial"/>
              <a:sym typeface="Arial"/>
            </a:endParaRPr>
          </a:p>
          <a:p>
            <a:pPr indent="0" lvl="0" marL="0" rtl="0" algn="l">
              <a:spcBef>
                <a:spcPts val="0"/>
              </a:spcBef>
              <a:spcAft>
                <a:spcPts val="0"/>
              </a:spcAft>
              <a:buNone/>
            </a:pPr>
            <a:r>
              <a:t/>
            </a:r>
            <a:endParaRPr b="0" sz="1100">
              <a:solidFill>
                <a:srgbClr val="000000"/>
              </a:solidFill>
              <a:latin typeface="Arial"/>
              <a:ea typeface="Arial"/>
              <a:cs typeface="Arial"/>
              <a:sym typeface="Arial"/>
            </a:endParaRPr>
          </a:p>
          <a:p>
            <a:pPr indent="0" lvl="0" marL="0" rtl="0" algn="l">
              <a:spcBef>
                <a:spcPts val="0"/>
              </a:spcBef>
              <a:spcAft>
                <a:spcPts val="0"/>
              </a:spcAft>
              <a:buNone/>
            </a:pPr>
            <a:r>
              <a:rPr b="0" lang="en" sz="1100">
                <a:solidFill>
                  <a:srgbClr val="000000"/>
                </a:solidFill>
                <a:latin typeface="Arial"/>
                <a:ea typeface="Arial"/>
                <a:cs typeface="Arial"/>
                <a:sym typeface="Arial"/>
              </a:rPr>
              <a:t>Please contact Dan Piedra, McMaster University or Mike Harttrup, learnitanywhere inc. with any questions that you may have.</a:t>
            </a:r>
            <a:endParaRPr b="0" sz="1100">
              <a:solidFill>
                <a:srgbClr val="000000"/>
              </a:solidFill>
              <a:latin typeface="Arial"/>
              <a:ea typeface="Arial"/>
              <a:cs typeface="Arial"/>
              <a:sym typeface="Arial"/>
            </a:endParaRPr>
          </a:p>
          <a:p>
            <a:pPr indent="0" lvl="0" marL="0" rtl="0" algn="l">
              <a:spcBef>
                <a:spcPts val="0"/>
              </a:spcBef>
              <a:spcAft>
                <a:spcPts val="0"/>
              </a:spcAft>
              <a:buNone/>
            </a:pPr>
            <a:r>
              <a:t/>
            </a:r>
            <a:endParaRPr b="0" sz="1100">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graphicFrame>
        <p:nvGraphicFramePr>
          <p:cNvPr id="147" name="Google Shape;147;p28"/>
          <p:cNvGraphicFramePr/>
          <p:nvPr/>
        </p:nvGraphicFramePr>
        <p:xfrm>
          <a:off x="152400" y="152400"/>
          <a:ext cx="3000000" cy="3000000"/>
        </p:xfrm>
        <a:graphic>
          <a:graphicData uri="http://schemas.openxmlformats.org/drawingml/2006/table">
            <a:tbl>
              <a:tblPr>
                <a:noFill/>
                <a:tableStyleId>{CD81C3CC-B947-4B48-9C26-653DC0F9B513}</a:tableStyleId>
              </a:tblPr>
              <a:tblGrid>
                <a:gridCol w="1485900"/>
                <a:gridCol w="1485900"/>
                <a:gridCol w="2406750"/>
                <a:gridCol w="3254550"/>
              </a:tblGrid>
              <a:tr h="12700">
                <a:tc>
                  <a:txBody>
                    <a:bodyPr/>
                    <a:lstStyle/>
                    <a:p>
                      <a:pPr indent="0" lvl="0" marL="0" rtl="0" algn="l">
                        <a:lnSpc>
                          <a:spcPct val="115000"/>
                        </a:lnSpc>
                        <a:spcBef>
                          <a:spcPts val="0"/>
                        </a:spcBef>
                        <a:spcAft>
                          <a:spcPts val="1200"/>
                        </a:spcAft>
                        <a:buNone/>
                      </a:pPr>
                      <a:r>
                        <a:t/>
                      </a:r>
                      <a:endParaRPr sz="900">
                        <a:solidFill>
                          <a:srgbClr val="202729"/>
                        </a:solidFill>
                      </a:endParaRPr>
                    </a:p>
                  </a:txBody>
                  <a:tcPr marT="63500" marB="63500" marR="63500" marL="63500"/>
                </a:tc>
                <a:tc>
                  <a:txBody>
                    <a:bodyPr/>
                    <a:lstStyle/>
                    <a:p>
                      <a:pPr indent="0" lvl="0" marL="0" rtl="0" algn="l">
                        <a:spcBef>
                          <a:spcPts val="0"/>
                        </a:spcBef>
                        <a:spcAft>
                          <a:spcPts val="0"/>
                        </a:spcAft>
                        <a:buNone/>
                      </a:pPr>
                      <a:r>
                        <a:rPr b="1" lang="en" sz="900"/>
                        <a:t>English Delivery</a:t>
                      </a:r>
                      <a:endParaRPr b="1" sz="900"/>
                    </a:p>
                  </a:txBody>
                  <a:tcPr marT="63500" marB="63500" marR="63500" marL="63500">
                    <a:solidFill>
                      <a:srgbClr val="D9D2E9"/>
                    </a:solidFill>
                  </a:tcPr>
                </a:tc>
                <a:tc>
                  <a:txBody>
                    <a:bodyPr/>
                    <a:lstStyle/>
                    <a:p>
                      <a:pPr indent="0" lvl="0" marL="0" rtl="0" algn="l">
                        <a:spcBef>
                          <a:spcPts val="0"/>
                        </a:spcBef>
                        <a:spcAft>
                          <a:spcPts val="0"/>
                        </a:spcAft>
                        <a:buNone/>
                      </a:pPr>
                      <a:r>
                        <a:rPr b="1" lang="en" sz="900"/>
                        <a:t>French Delivery</a:t>
                      </a:r>
                      <a:endParaRPr b="1" sz="900"/>
                    </a:p>
                  </a:txBody>
                  <a:tcPr marT="63500" marB="63500" marR="63500" marL="63500">
                    <a:solidFill>
                      <a:srgbClr val="D9D2E9"/>
                    </a:solidFill>
                  </a:tcPr>
                </a:tc>
                <a:tc>
                  <a:txBody>
                    <a:bodyPr/>
                    <a:lstStyle/>
                    <a:p>
                      <a:pPr indent="0" lvl="0" marL="0" rtl="0" algn="l">
                        <a:spcBef>
                          <a:spcPts val="0"/>
                        </a:spcBef>
                        <a:spcAft>
                          <a:spcPts val="0"/>
                        </a:spcAft>
                        <a:buNone/>
                      </a:pPr>
                      <a:r>
                        <a:rPr b="1" lang="en" sz="900"/>
                        <a:t>Recommendations for Delivery</a:t>
                      </a:r>
                      <a:endParaRPr b="1" sz="900"/>
                    </a:p>
                  </a:txBody>
                  <a:tcPr marT="63500" marB="63500" marR="63500" marL="63500">
                    <a:solidFill>
                      <a:srgbClr val="D9D2E9"/>
                    </a:solidFill>
                  </a:tcPr>
                </a:tc>
              </a:tr>
              <a:tr h="12700">
                <a:tc>
                  <a:txBody>
                    <a:bodyPr/>
                    <a:lstStyle/>
                    <a:p>
                      <a:pPr indent="0" lvl="0" marL="0" rtl="0" algn="l">
                        <a:lnSpc>
                          <a:spcPct val="115000"/>
                        </a:lnSpc>
                        <a:spcBef>
                          <a:spcPts val="0"/>
                        </a:spcBef>
                        <a:spcAft>
                          <a:spcPts val="1200"/>
                        </a:spcAft>
                        <a:buNone/>
                      </a:pPr>
                      <a:r>
                        <a:rPr lang="en" sz="900">
                          <a:solidFill>
                            <a:srgbClr val="202729"/>
                          </a:solidFill>
                        </a:rPr>
                        <a:t>Delivery Schedule</a:t>
                      </a:r>
                      <a:endParaRPr sz="900">
                        <a:solidFill>
                          <a:srgbClr val="202729"/>
                        </a:solidFill>
                      </a:endParaRPr>
                    </a:p>
                  </a:txBody>
                  <a:tcPr marT="63500" marB="63500" marR="63500" marL="63500"/>
                </a:tc>
                <a:tc>
                  <a:txBody>
                    <a:bodyPr/>
                    <a:lstStyle/>
                    <a:p>
                      <a:pPr indent="0" lvl="0" marL="0" rtl="0" algn="l">
                        <a:spcBef>
                          <a:spcPts val="0"/>
                        </a:spcBef>
                        <a:spcAft>
                          <a:spcPts val="0"/>
                        </a:spcAft>
                        <a:buNone/>
                      </a:pPr>
                      <a:r>
                        <a:rPr lang="en" sz="900"/>
                        <a:t>Tuesdays (4pm- 5pm) over 4 weeks</a:t>
                      </a:r>
                      <a:endParaRPr sz="900"/>
                    </a:p>
                  </a:txBody>
                  <a:tcPr marT="63500" marB="63500" marR="63500" marL="63500"/>
                </a:tc>
                <a:tc>
                  <a:txBody>
                    <a:bodyPr/>
                    <a:lstStyle/>
                    <a:p>
                      <a:pPr indent="0" lvl="0" marL="0" rtl="0" algn="l">
                        <a:spcBef>
                          <a:spcPts val="0"/>
                        </a:spcBef>
                        <a:spcAft>
                          <a:spcPts val="0"/>
                        </a:spcAft>
                        <a:buNone/>
                      </a:pPr>
                      <a:r>
                        <a:rPr lang="en" sz="900"/>
                        <a:t>Weekdays (4pm - 6pm) X 2 weeks</a:t>
                      </a:r>
                      <a:endParaRPr sz="900"/>
                    </a:p>
                  </a:txBody>
                  <a:tcPr marT="63500" marB="63500" marR="63500" marL="63500"/>
                </a:tc>
                <a:tc>
                  <a:txBody>
                    <a:bodyPr/>
                    <a:lstStyle/>
                    <a:p>
                      <a:pPr indent="0" lvl="0" marL="0" rtl="0" algn="l">
                        <a:spcBef>
                          <a:spcPts val="0"/>
                        </a:spcBef>
                        <a:spcAft>
                          <a:spcPts val="0"/>
                        </a:spcAft>
                        <a:buNone/>
                      </a:pPr>
                      <a:r>
                        <a:rPr lang="en" sz="900"/>
                        <a:t>TBD</a:t>
                      </a:r>
                      <a:endParaRPr sz="900"/>
                    </a:p>
                  </a:txBody>
                  <a:tcPr marT="63500" marB="63500" marR="63500" marL="63500"/>
                </a:tc>
              </a:tr>
              <a:tr h="12700">
                <a:tc>
                  <a:txBody>
                    <a:bodyPr/>
                    <a:lstStyle/>
                    <a:p>
                      <a:pPr indent="0" lvl="0" marL="0" rtl="0" algn="l">
                        <a:spcBef>
                          <a:spcPts val="0"/>
                        </a:spcBef>
                        <a:spcAft>
                          <a:spcPts val="0"/>
                        </a:spcAft>
                        <a:buNone/>
                      </a:pPr>
                      <a:r>
                        <a:rPr lang="en" sz="900">
                          <a:solidFill>
                            <a:srgbClr val="202729"/>
                          </a:solidFill>
                        </a:rPr>
                        <a:t>Length of Time per Session</a:t>
                      </a:r>
                      <a:endParaRPr sz="900"/>
                    </a:p>
                  </a:txBody>
                  <a:tcPr marT="63500" marB="63500" marR="63500" marL="63500"/>
                </a:tc>
                <a:tc>
                  <a:txBody>
                    <a:bodyPr/>
                    <a:lstStyle/>
                    <a:p>
                      <a:pPr indent="0" lvl="0" marL="0" rtl="0" algn="l">
                        <a:spcBef>
                          <a:spcPts val="0"/>
                        </a:spcBef>
                        <a:spcAft>
                          <a:spcPts val="0"/>
                        </a:spcAft>
                        <a:buNone/>
                      </a:pPr>
                      <a:r>
                        <a:rPr lang="en" sz="900"/>
                        <a:t>1 hour</a:t>
                      </a:r>
                      <a:endParaRPr sz="900"/>
                    </a:p>
                  </a:txBody>
                  <a:tcPr marT="63500" marB="63500" marR="63500" marL="63500"/>
                </a:tc>
                <a:tc>
                  <a:txBody>
                    <a:bodyPr/>
                    <a:lstStyle/>
                    <a:p>
                      <a:pPr indent="0" lvl="0" marL="0" rtl="0" algn="l">
                        <a:spcBef>
                          <a:spcPts val="0"/>
                        </a:spcBef>
                        <a:spcAft>
                          <a:spcPts val="0"/>
                        </a:spcAft>
                        <a:buNone/>
                      </a:pPr>
                      <a:r>
                        <a:rPr lang="en" sz="900"/>
                        <a:t>2 hours</a:t>
                      </a:r>
                      <a:endParaRPr sz="900"/>
                    </a:p>
                  </a:txBody>
                  <a:tcPr marT="63500" marB="63500" marR="63500" marL="63500"/>
                </a:tc>
                <a:tc>
                  <a:txBody>
                    <a:bodyPr/>
                    <a:lstStyle/>
                    <a:p>
                      <a:pPr indent="0" lvl="0" marL="0" rtl="0" algn="l">
                        <a:spcBef>
                          <a:spcPts val="0"/>
                        </a:spcBef>
                        <a:spcAft>
                          <a:spcPts val="0"/>
                        </a:spcAft>
                        <a:buNone/>
                      </a:pPr>
                      <a:r>
                        <a:rPr lang="en" sz="900"/>
                        <a:t>Between 1 and 2 hours</a:t>
                      </a:r>
                      <a:endParaRPr sz="900"/>
                    </a:p>
                  </a:txBody>
                  <a:tcPr marT="63500" marB="63500" marR="63500" marL="63500"/>
                </a:tc>
              </a:tr>
              <a:tr h="12700">
                <a:tc>
                  <a:txBody>
                    <a:bodyPr/>
                    <a:lstStyle/>
                    <a:p>
                      <a:pPr indent="0" lvl="0" marL="0" rtl="0" algn="l">
                        <a:spcBef>
                          <a:spcPts val="0"/>
                        </a:spcBef>
                        <a:spcAft>
                          <a:spcPts val="0"/>
                        </a:spcAft>
                        <a:buNone/>
                      </a:pPr>
                      <a:r>
                        <a:rPr lang="en" sz="900">
                          <a:solidFill>
                            <a:srgbClr val="202729"/>
                          </a:solidFill>
                        </a:rPr>
                        <a:t>Number of Engagement Tasks (During the Session)</a:t>
                      </a:r>
                      <a:endParaRPr sz="900">
                        <a:solidFill>
                          <a:srgbClr val="202729"/>
                        </a:solidFill>
                      </a:endParaRPr>
                    </a:p>
                  </a:txBody>
                  <a:tcPr marT="63500" marB="63500" marR="63500" marL="63500"/>
                </a:tc>
                <a:tc>
                  <a:txBody>
                    <a:bodyPr/>
                    <a:lstStyle/>
                    <a:p>
                      <a:pPr indent="0" lvl="0" marL="0" rtl="0" algn="l">
                        <a:spcBef>
                          <a:spcPts val="0"/>
                        </a:spcBef>
                        <a:spcAft>
                          <a:spcPts val="0"/>
                        </a:spcAft>
                        <a:buNone/>
                      </a:pPr>
                      <a:r>
                        <a:rPr lang="en" sz="900"/>
                        <a:t>Between 3 - 5 activities per each session</a:t>
                      </a:r>
                      <a:endParaRPr sz="900"/>
                    </a:p>
                  </a:txBody>
                  <a:tcPr marT="63500" marB="63500" marR="63500" marL="63500"/>
                </a:tc>
                <a:tc>
                  <a:txBody>
                    <a:bodyPr/>
                    <a:lstStyle/>
                    <a:p>
                      <a:pPr indent="0" lvl="0" marL="0" rtl="0" algn="l">
                        <a:spcBef>
                          <a:spcPts val="0"/>
                        </a:spcBef>
                        <a:spcAft>
                          <a:spcPts val="0"/>
                        </a:spcAft>
                        <a:buNone/>
                      </a:pPr>
                      <a:r>
                        <a:rPr lang="en" sz="900"/>
                        <a:t>Varies</a:t>
                      </a:r>
                      <a:r>
                        <a:rPr lang="en" sz="900"/>
                        <a:t>/ Reflection and Review activities per each session</a:t>
                      </a:r>
                      <a:endParaRPr sz="900"/>
                    </a:p>
                  </a:txBody>
                  <a:tcPr marT="63500" marB="63500" marR="63500" marL="63500"/>
                </a:tc>
                <a:tc>
                  <a:txBody>
                    <a:bodyPr/>
                    <a:lstStyle/>
                    <a:p>
                      <a:pPr indent="0" lvl="0" marL="0" rtl="0" algn="l">
                        <a:spcBef>
                          <a:spcPts val="0"/>
                        </a:spcBef>
                        <a:spcAft>
                          <a:spcPts val="0"/>
                        </a:spcAft>
                        <a:buNone/>
                      </a:pPr>
                      <a:r>
                        <a:rPr lang="en" sz="900"/>
                        <a:t>TBD</a:t>
                      </a:r>
                      <a:endParaRPr sz="900"/>
                    </a:p>
                  </a:txBody>
                  <a:tcPr marT="63500" marB="63500" marR="63500" marL="63500"/>
                </a:tc>
              </a:tr>
              <a:tr h="12700">
                <a:tc>
                  <a:txBody>
                    <a:bodyPr/>
                    <a:lstStyle/>
                    <a:p>
                      <a:pPr indent="0" lvl="0" marL="0" rtl="0" algn="l">
                        <a:spcBef>
                          <a:spcPts val="0"/>
                        </a:spcBef>
                        <a:spcAft>
                          <a:spcPts val="0"/>
                        </a:spcAft>
                        <a:buNone/>
                      </a:pPr>
                      <a:r>
                        <a:rPr lang="en" sz="900">
                          <a:solidFill>
                            <a:srgbClr val="202729"/>
                          </a:solidFill>
                        </a:rPr>
                        <a:t>Time Required to complete Group/ Individual Tasks (Outside of Session)</a:t>
                      </a:r>
                      <a:endParaRPr sz="900"/>
                    </a:p>
                  </a:txBody>
                  <a:tcPr marT="63500" marB="63500" marR="63500" marL="63500"/>
                </a:tc>
                <a:tc>
                  <a:txBody>
                    <a:bodyPr/>
                    <a:lstStyle/>
                    <a:p>
                      <a:pPr indent="0" lvl="0" marL="0" rtl="0" algn="l">
                        <a:spcBef>
                          <a:spcPts val="0"/>
                        </a:spcBef>
                        <a:spcAft>
                          <a:spcPts val="0"/>
                        </a:spcAft>
                        <a:buNone/>
                      </a:pPr>
                      <a:r>
                        <a:rPr lang="en" sz="900"/>
                        <a:t>1 - 2 hours</a:t>
                      </a:r>
                      <a:endParaRPr sz="900"/>
                    </a:p>
                  </a:txBody>
                  <a:tcPr marT="63500" marB="63500" marR="63500" marL="63500"/>
                </a:tc>
                <a:tc>
                  <a:txBody>
                    <a:bodyPr/>
                    <a:lstStyle/>
                    <a:p>
                      <a:pPr indent="0" lvl="0" marL="0" rtl="0" algn="l">
                        <a:spcBef>
                          <a:spcPts val="0"/>
                        </a:spcBef>
                        <a:spcAft>
                          <a:spcPts val="0"/>
                        </a:spcAft>
                        <a:buNone/>
                      </a:pPr>
                      <a:r>
                        <a:rPr lang="en" sz="900"/>
                        <a:t>1 - 2 hours</a:t>
                      </a:r>
                      <a:endParaRPr sz="900"/>
                    </a:p>
                  </a:txBody>
                  <a:tcPr marT="63500" marB="63500" marR="63500" marL="63500"/>
                </a:tc>
                <a:tc>
                  <a:txBody>
                    <a:bodyPr/>
                    <a:lstStyle/>
                    <a:p>
                      <a:pPr indent="0" lvl="0" marL="0" rtl="0" algn="l">
                        <a:spcBef>
                          <a:spcPts val="0"/>
                        </a:spcBef>
                        <a:spcAft>
                          <a:spcPts val="0"/>
                        </a:spcAft>
                        <a:buNone/>
                      </a:pPr>
                      <a:r>
                        <a:rPr lang="en" sz="900"/>
                        <a:t>1 - 2 hours</a:t>
                      </a:r>
                      <a:endParaRPr sz="900"/>
                    </a:p>
                  </a:txBody>
                  <a:tcPr marT="63500" marB="63500" marR="63500" marL="63500"/>
                </a:tc>
              </a:tr>
              <a:tr h="12700">
                <a:tc>
                  <a:txBody>
                    <a:bodyPr/>
                    <a:lstStyle/>
                    <a:p>
                      <a:pPr indent="0" lvl="0" marL="0" rtl="0" algn="l">
                        <a:spcBef>
                          <a:spcPts val="0"/>
                        </a:spcBef>
                        <a:spcAft>
                          <a:spcPts val="0"/>
                        </a:spcAft>
                        <a:buNone/>
                      </a:pPr>
                      <a:r>
                        <a:rPr lang="en" sz="900"/>
                        <a:t>Number of Participants in the Cohort</a:t>
                      </a:r>
                      <a:endParaRPr sz="900"/>
                    </a:p>
                  </a:txBody>
                  <a:tcPr marT="63500" marB="63500" marR="63500" marL="63500"/>
                </a:tc>
                <a:tc>
                  <a:txBody>
                    <a:bodyPr/>
                    <a:lstStyle/>
                    <a:p>
                      <a:pPr indent="0" lvl="0" marL="0" rtl="0" algn="l">
                        <a:spcBef>
                          <a:spcPts val="0"/>
                        </a:spcBef>
                        <a:spcAft>
                          <a:spcPts val="0"/>
                        </a:spcAft>
                        <a:buNone/>
                      </a:pPr>
                      <a:r>
                        <a:rPr lang="en" sz="900"/>
                        <a:t>5 - 6</a:t>
                      </a:r>
                      <a:endParaRPr sz="900"/>
                    </a:p>
                  </a:txBody>
                  <a:tcPr marT="63500" marB="63500" marR="63500" marL="63500"/>
                </a:tc>
                <a:tc>
                  <a:txBody>
                    <a:bodyPr/>
                    <a:lstStyle/>
                    <a:p>
                      <a:pPr indent="0" lvl="0" marL="0" rtl="0" algn="l">
                        <a:spcBef>
                          <a:spcPts val="0"/>
                        </a:spcBef>
                        <a:spcAft>
                          <a:spcPts val="0"/>
                        </a:spcAft>
                        <a:buNone/>
                      </a:pPr>
                      <a:r>
                        <a:rPr lang="en" sz="900"/>
                        <a:t>5 - 6</a:t>
                      </a:r>
                      <a:endParaRPr sz="900"/>
                    </a:p>
                  </a:txBody>
                  <a:tcPr marT="63500" marB="63500" marR="63500" marL="63500"/>
                </a:tc>
                <a:tc>
                  <a:txBody>
                    <a:bodyPr/>
                    <a:lstStyle/>
                    <a:p>
                      <a:pPr indent="0" lvl="0" marL="0" rtl="0" algn="l">
                        <a:spcBef>
                          <a:spcPts val="0"/>
                        </a:spcBef>
                        <a:spcAft>
                          <a:spcPts val="0"/>
                        </a:spcAft>
                        <a:buNone/>
                      </a:pPr>
                      <a:r>
                        <a:rPr lang="en" sz="900"/>
                        <a:t>TBD</a:t>
                      </a:r>
                      <a:endParaRPr sz="900"/>
                    </a:p>
                  </a:txBody>
                  <a:tcPr marT="63500" marB="63500" marR="63500" marL="63500"/>
                </a:tc>
              </a:tr>
              <a:tr h="12700">
                <a:tc>
                  <a:txBody>
                    <a:bodyPr/>
                    <a:lstStyle/>
                    <a:p>
                      <a:pPr indent="0" lvl="0" marL="0" rtl="0" algn="l">
                        <a:spcBef>
                          <a:spcPts val="0"/>
                        </a:spcBef>
                        <a:spcAft>
                          <a:spcPts val="0"/>
                        </a:spcAft>
                        <a:buNone/>
                      </a:pPr>
                      <a:r>
                        <a:rPr lang="en" sz="900"/>
                        <a:t>Use of Zoom (or other Real time Communication) to Compliment Pressbooks</a:t>
                      </a:r>
                      <a:endParaRPr sz="900"/>
                    </a:p>
                  </a:txBody>
                  <a:tcPr marT="63500" marB="63500" marR="63500" marL="63500"/>
                </a:tc>
                <a:tc>
                  <a:txBody>
                    <a:bodyPr/>
                    <a:lstStyle/>
                    <a:p>
                      <a:pPr indent="0" lvl="0" marL="0" rtl="0" algn="l">
                        <a:spcBef>
                          <a:spcPts val="0"/>
                        </a:spcBef>
                        <a:spcAft>
                          <a:spcPts val="0"/>
                        </a:spcAft>
                        <a:buNone/>
                      </a:pPr>
                      <a:r>
                        <a:rPr lang="en" sz="900"/>
                        <a:t>Recommended</a:t>
                      </a:r>
                      <a:endParaRPr sz="900"/>
                    </a:p>
                  </a:txBody>
                  <a:tcPr marT="63500" marB="63500" marR="63500" marL="63500"/>
                </a:tc>
                <a:tc>
                  <a:txBody>
                    <a:bodyPr/>
                    <a:lstStyle/>
                    <a:p>
                      <a:pPr indent="0" lvl="0" marL="0" rtl="0" algn="l">
                        <a:spcBef>
                          <a:spcPts val="0"/>
                        </a:spcBef>
                        <a:spcAft>
                          <a:spcPts val="0"/>
                        </a:spcAft>
                        <a:buNone/>
                      </a:pPr>
                      <a:r>
                        <a:rPr lang="en" sz="900"/>
                        <a:t>Recommended</a:t>
                      </a:r>
                      <a:endParaRPr sz="900"/>
                    </a:p>
                  </a:txBody>
                  <a:tcPr marT="63500" marB="63500" marR="63500" marL="63500"/>
                </a:tc>
                <a:tc>
                  <a:txBody>
                    <a:bodyPr/>
                    <a:lstStyle/>
                    <a:p>
                      <a:pPr indent="0" lvl="0" marL="0" rtl="0" algn="l">
                        <a:spcBef>
                          <a:spcPts val="0"/>
                        </a:spcBef>
                        <a:spcAft>
                          <a:spcPts val="0"/>
                        </a:spcAft>
                        <a:buNone/>
                      </a:pPr>
                      <a:r>
                        <a:rPr lang="en" sz="900"/>
                        <a:t>Recommended</a:t>
                      </a:r>
                      <a:endParaRPr sz="900"/>
                    </a:p>
                  </a:txBody>
                  <a:tcPr marT="63500" marB="63500" marR="63500" marL="63500"/>
                </a:tc>
              </a:tr>
              <a:tr h="12700">
                <a:tc>
                  <a:txBody>
                    <a:bodyPr/>
                    <a:lstStyle/>
                    <a:p>
                      <a:pPr indent="0" lvl="0" marL="0" rtl="0" algn="l">
                        <a:spcBef>
                          <a:spcPts val="0"/>
                        </a:spcBef>
                        <a:spcAft>
                          <a:spcPts val="0"/>
                        </a:spcAft>
                        <a:buNone/>
                      </a:pPr>
                      <a:r>
                        <a:rPr lang="en" sz="900"/>
                        <a:t>Preparation time for Zoom facilitators</a:t>
                      </a:r>
                      <a:endParaRPr sz="900"/>
                    </a:p>
                  </a:txBody>
                  <a:tcPr marT="63500" marB="63500" marR="63500" marL="63500"/>
                </a:tc>
                <a:tc>
                  <a:txBody>
                    <a:bodyPr/>
                    <a:lstStyle/>
                    <a:p>
                      <a:pPr indent="0" lvl="0" marL="0" rtl="0" algn="l">
                        <a:spcBef>
                          <a:spcPts val="0"/>
                        </a:spcBef>
                        <a:spcAft>
                          <a:spcPts val="0"/>
                        </a:spcAft>
                        <a:buNone/>
                      </a:pPr>
                      <a:r>
                        <a:rPr lang="en" sz="900"/>
                        <a:t>Approximately </a:t>
                      </a:r>
                      <a:r>
                        <a:rPr lang="en" sz="900"/>
                        <a:t>20 hours</a:t>
                      </a:r>
                      <a:endParaRPr sz="900"/>
                    </a:p>
                  </a:txBody>
                  <a:tcPr marT="63500" marB="63500" marR="63500" marL="63500"/>
                </a:tc>
                <a:tc>
                  <a:txBody>
                    <a:bodyPr/>
                    <a:lstStyle/>
                    <a:p>
                      <a:pPr indent="0" lvl="0" marL="0" rtl="0" algn="l">
                        <a:spcBef>
                          <a:spcPts val="0"/>
                        </a:spcBef>
                        <a:spcAft>
                          <a:spcPts val="0"/>
                        </a:spcAft>
                        <a:buNone/>
                      </a:pPr>
                      <a:r>
                        <a:rPr lang="en" sz="900"/>
                        <a:t>Approximately 20 hours</a:t>
                      </a:r>
                      <a:endParaRPr sz="900"/>
                    </a:p>
                  </a:txBody>
                  <a:tcPr marT="63500" marB="63500" marR="63500" marL="63500"/>
                </a:tc>
                <a:tc>
                  <a:txBody>
                    <a:bodyPr/>
                    <a:lstStyle/>
                    <a:p>
                      <a:pPr indent="0" lvl="0" marL="0" rtl="0" algn="l">
                        <a:spcBef>
                          <a:spcPts val="0"/>
                        </a:spcBef>
                        <a:spcAft>
                          <a:spcPts val="0"/>
                        </a:spcAft>
                        <a:buNone/>
                      </a:pPr>
                      <a:r>
                        <a:rPr lang="en" sz="900"/>
                        <a:t>Approximately 20 hours</a:t>
                      </a:r>
                      <a:endParaRPr sz="900"/>
                    </a:p>
                  </a:txBody>
                  <a:tcPr marT="63500" marB="63500" marR="63500" marL="63500"/>
                </a:tc>
              </a:tr>
              <a:tr h="266700">
                <a:tc gridSpan="4">
                  <a:txBody>
                    <a:bodyPr/>
                    <a:lstStyle/>
                    <a:p>
                      <a:pPr indent="0" lvl="0" marL="0" rtl="0" algn="l">
                        <a:spcBef>
                          <a:spcPts val="0"/>
                        </a:spcBef>
                        <a:spcAft>
                          <a:spcPts val="0"/>
                        </a:spcAft>
                        <a:buNone/>
                      </a:pPr>
                      <a:r>
                        <a:rPr lang="en" sz="900"/>
                        <a:t>Post-delivery feedback summary</a:t>
                      </a:r>
                      <a:endParaRPr sz="900"/>
                    </a:p>
                  </a:txBody>
                  <a:tcPr marT="63500" marB="63500" marR="63500" marL="63500"/>
                </a:tc>
                <a:tc hMerge="1"/>
                <a:tc hMerge="1"/>
                <a:tc hMerge="1"/>
              </a:tr>
              <a:tr h="12700">
                <a:tc>
                  <a:txBody>
                    <a:bodyPr/>
                    <a:lstStyle/>
                    <a:p>
                      <a:pPr indent="0" lvl="0" marL="0" rtl="0" algn="l">
                        <a:spcBef>
                          <a:spcPts val="0"/>
                        </a:spcBef>
                        <a:spcAft>
                          <a:spcPts val="0"/>
                        </a:spcAft>
                        <a:buNone/>
                      </a:pPr>
                      <a:r>
                        <a:rPr lang="en" sz="900"/>
                        <a:t>Overall Pressbooks Content </a:t>
                      </a:r>
                      <a:endParaRPr sz="900"/>
                    </a:p>
                  </a:txBody>
                  <a:tcPr marT="63500" marB="63500" marR="63500" marL="63500"/>
                </a:tc>
                <a:tc>
                  <a:txBody>
                    <a:bodyPr/>
                    <a:lstStyle/>
                    <a:p>
                      <a:pPr indent="0" lvl="0" marL="0" rtl="0" algn="l">
                        <a:spcBef>
                          <a:spcPts val="0"/>
                        </a:spcBef>
                        <a:spcAft>
                          <a:spcPts val="0"/>
                        </a:spcAft>
                        <a:buNone/>
                      </a:pPr>
                      <a:r>
                        <a:rPr lang="en" sz="900"/>
                        <a:t>3 (Good)</a:t>
                      </a:r>
                      <a:endParaRPr sz="900"/>
                    </a:p>
                  </a:txBody>
                  <a:tcPr marT="63500" marB="63500" marR="63500" marL="63500"/>
                </a:tc>
                <a:tc>
                  <a:txBody>
                    <a:bodyPr/>
                    <a:lstStyle/>
                    <a:p>
                      <a:pPr indent="0" lvl="0" marL="0" rtl="0" algn="l">
                        <a:spcBef>
                          <a:spcPts val="0"/>
                        </a:spcBef>
                        <a:spcAft>
                          <a:spcPts val="0"/>
                        </a:spcAft>
                        <a:buNone/>
                      </a:pPr>
                      <a:r>
                        <a:rPr lang="en" sz="900"/>
                        <a:t>3 (Good)</a:t>
                      </a:r>
                      <a:endParaRPr sz="900"/>
                    </a:p>
                  </a:txBody>
                  <a:tcPr marT="63500" marB="63500" marR="63500" marL="63500"/>
                </a:tc>
                <a:tc>
                  <a:txBody>
                    <a:bodyPr/>
                    <a:lstStyle/>
                    <a:p>
                      <a:pPr indent="0" lvl="0" marL="0" rtl="0" algn="l">
                        <a:spcBef>
                          <a:spcPts val="0"/>
                        </a:spcBef>
                        <a:spcAft>
                          <a:spcPts val="0"/>
                        </a:spcAft>
                        <a:buNone/>
                      </a:pPr>
                      <a:r>
                        <a:rPr lang="en" sz="900"/>
                        <a:t>TBD</a:t>
                      </a:r>
                      <a:endParaRPr sz="900"/>
                    </a:p>
                  </a:txBody>
                  <a:tcPr marT="63500" marB="63500" marR="63500" marL="63500"/>
                </a:tc>
              </a:tr>
              <a:tr h="12700">
                <a:tc>
                  <a:txBody>
                    <a:bodyPr/>
                    <a:lstStyle/>
                    <a:p>
                      <a:pPr indent="0" lvl="0" marL="0" rtl="0" algn="l">
                        <a:spcBef>
                          <a:spcPts val="0"/>
                        </a:spcBef>
                        <a:spcAft>
                          <a:spcPts val="0"/>
                        </a:spcAft>
                        <a:buNone/>
                      </a:pPr>
                      <a:r>
                        <a:rPr lang="en" sz="900"/>
                        <a:t>Overall Facilitator and Zoom experience</a:t>
                      </a:r>
                      <a:endParaRPr sz="900"/>
                    </a:p>
                  </a:txBody>
                  <a:tcPr marT="63500" marB="63500" marR="63500" marL="63500"/>
                </a:tc>
                <a:tc>
                  <a:txBody>
                    <a:bodyPr/>
                    <a:lstStyle/>
                    <a:p>
                      <a:pPr indent="0" lvl="0" marL="0" rtl="0" algn="l">
                        <a:spcBef>
                          <a:spcPts val="0"/>
                        </a:spcBef>
                        <a:spcAft>
                          <a:spcPts val="0"/>
                        </a:spcAft>
                        <a:buNone/>
                      </a:pPr>
                      <a:r>
                        <a:rPr lang="en" sz="900"/>
                        <a:t>4 - 5 (Very Good to Excellent)</a:t>
                      </a:r>
                      <a:endParaRPr sz="900"/>
                    </a:p>
                  </a:txBody>
                  <a:tcPr marT="63500" marB="63500" marR="63500" marL="63500"/>
                </a:tc>
                <a:tc>
                  <a:txBody>
                    <a:bodyPr/>
                    <a:lstStyle/>
                    <a:p>
                      <a:pPr indent="0" lvl="0" marL="0" rtl="0" algn="l">
                        <a:spcBef>
                          <a:spcPts val="0"/>
                        </a:spcBef>
                        <a:spcAft>
                          <a:spcPts val="0"/>
                        </a:spcAft>
                        <a:buNone/>
                      </a:pPr>
                      <a:r>
                        <a:rPr lang="en" sz="900"/>
                        <a:t>5 (Excellent)</a:t>
                      </a:r>
                      <a:endParaRPr sz="900"/>
                    </a:p>
                  </a:txBody>
                  <a:tcPr marT="63500" marB="63500" marR="63500" marL="63500"/>
                </a:tc>
                <a:tc>
                  <a:txBody>
                    <a:bodyPr/>
                    <a:lstStyle/>
                    <a:p>
                      <a:pPr indent="0" lvl="0" marL="0" rtl="0" algn="l">
                        <a:spcBef>
                          <a:spcPts val="0"/>
                        </a:spcBef>
                        <a:spcAft>
                          <a:spcPts val="0"/>
                        </a:spcAft>
                        <a:buNone/>
                      </a:pPr>
                      <a:r>
                        <a:rPr lang="en" sz="900"/>
                        <a:t>TBD</a:t>
                      </a:r>
                      <a:endParaRPr sz="900"/>
                    </a:p>
                  </a:txBody>
                  <a:tcPr marT="63500" marB="63500" marR="63500" marL="63500"/>
                </a:tc>
              </a:tr>
            </a:tbl>
          </a:graphicData>
        </a:graphic>
      </p:graphicFrame>
      <p:sp>
        <p:nvSpPr>
          <p:cNvPr id="148" name="Google Shape;148;p28"/>
          <p:cNvSpPr txBox="1"/>
          <p:nvPr/>
        </p:nvSpPr>
        <p:spPr>
          <a:xfrm>
            <a:off x="343175" y="152400"/>
            <a:ext cx="10995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000">
                <a:latin typeface="Proxima Nova"/>
                <a:ea typeface="Proxima Nova"/>
                <a:cs typeface="Proxima Nova"/>
                <a:sym typeface="Proxima Nova"/>
              </a:rPr>
              <a:t>Appendix 1</a:t>
            </a:r>
            <a:endParaRPr b="1" sz="1000">
              <a:latin typeface="Proxima Nova"/>
              <a:ea typeface="Proxima Nova"/>
              <a:cs typeface="Proxima Nova"/>
              <a:sym typeface="Proxima Nov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67" name="Shape 67"/>
        <p:cNvGrpSpPr/>
        <p:nvPr/>
      </p:nvGrpSpPr>
      <p:grpSpPr>
        <a:xfrm>
          <a:off x="0" y="0"/>
          <a:ext cx="0" cy="0"/>
          <a:chOff x="0" y="0"/>
          <a:chExt cx="0" cy="0"/>
        </a:xfrm>
      </p:grpSpPr>
      <p:sp>
        <p:nvSpPr>
          <p:cNvPr id="68" name="Google Shape;68;p15"/>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rgbClr val="000000"/>
                </a:solidFill>
              </a:rPr>
              <a:t>Pressbooks</a:t>
            </a:r>
            <a:endParaRPr>
              <a:solidFill>
                <a:srgbClr val="000000"/>
              </a:solidFill>
            </a:endParaRPr>
          </a:p>
        </p:txBody>
      </p:sp>
      <p:sp>
        <p:nvSpPr>
          <p:cNvPr id="69" name="Google Shape;69;p15"/>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French</a:t>
            </a:r>
            <a:r>
              <a:rPr lang="en">
                <a:solidFill>
                  <a:srgbClr val="000000"/>
                </a:solidFill>
              </a:rPr>
              <a:t> and English URLs</a:t>
            </a: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490250" y="526350"/>
            <a:ext cx="79812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EN</a:t>
            </a:r>
            <a:br>
              <a:rPr lang="en"/>
            </a:br>
            <a:r>
              <a:rPr lang="en" sz="2000"/>
              <a:t>https://ecampusontario.pressbooks.pub/engagingtheonlinelearner/</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490250" y="526350"/>
            <a:ext cx="80508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FR</a:t>
            </a:r>
            <a:endParaRPr/>
          </a:p>
          <a:p>
            <a:pPr indent="0" lvl="0" marL="0" rtl="0" algn="l">
              <a:spcBef>
                <a:spcPts val="0"/>
              </a:spcBef>
              <a:spcAft>
                <a:spcPts val="0"/>
              </a:spcAft>
              <a:buNone/>
            </a:pPr>
            <a:r>
              <a:rPr lang="en" sz="1900"/>
              <a:t>https://ecampusontario.pressbooks.pub/impliquerlesapprenantsenligne/</a:t>
            </a:r>
            <a:endParaRPr sz="19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83" name="Shape 83"/>
        <p:cNvGrpSpPr/>
        <p:nvPr/>
      </p:nvGrpSpPr>
      <p:grpSpPr>
        <a:xfrm>
          <a:off x="0" y="0"/>
          <a:ext cx="0" cy="0"/>
          <a:chOff x="0" y="0"/>
          <a:chExt cx="0" cy="0"/>
        </a:xfrm>
      </p:grpSpPr>
      <p:sp>
        <p:nvSpPr>
          <p:cNvPr id="84" name="Google Shape;84;p18"/>
          <p:cNvSpPr txBox="1"/>
          <p:nvPr>
            <p:ph type="ctrTitle"/>
          </p:nvPr>
        </p:nvSpPr>
        <p:spPr>
          <a:xfrm>
            <a:off x="510450" y="1257300"/>
            <a:ext cx="8123100" cy="1588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rgbClr val="000000"/>
                </a:solidFill>
              </a:rPr>
              <a:t>Lessons Learned Guide</a:t>
            </a:r>
            <a:endParaRPr>
              <a:solidFill>
                <a:srgbClr val="000000"/>
              </a:solidFill>
            </a:endParaRPr>
          </a:p>
        </p:txBody>
      </p:sp>
      <p:sp>
        <p:nvSpPr>
          <p:cNvPr id="85" name="Google Shape;85;p18"/>
          <p:cNvSpPr txBox="1"/>
          <p:nvPr>
            <p:ph idx="1" type="subTitle"/>
          </p:nvPr>
        </p:nvSpPr>
        <p:spPr>
          <a:xfrm>
            <a:off x="510450" y="3182313"/>
            <a:ext cx="8123100" cy="63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Administrative Documents, PPTs, Tips and Recommendations from the pilot delivery</a:t>
            </a:r>
            <a:r>
              <a:rPr lang="en">
                <a:solidFill>
                  <a:srgbClr val="000000"/>
                </a:solidFill>
              </a:rPr>
              <a:t> </a:t>
            </a:r>
            <a:endParaRPr>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Contents</a:t>
            </a:r>
            <a:endParaRPr/>
          </a:p>
        </p:txBody>
      </p:sp>
      <p:graphicFrame>
        <p:nvGraphicFramePr>
          <p:cNvPr id="91" name="Google Shape;91;p19"/>
          <p:cNvGraphicFramePr/>
          <p:nvPr/>
        </p:nvGraphicFramePr>
        <p:xfrm>
          <a:off x="1940325" y="1359538"/>
          <a:ext cx="3000000" cy="3000000"/>
        </p:xfrm>
        <a:graphic>
          <a:graphicData uri="http://schemas.openxmlformats.org/drawingml/2006/table">
            <a:tbl>
              <a:tblPr>
                <a:noFill/>
                <a:tableStyleId>{CD81C3CC-B947-4B48-9C26-653DC0F9B513}</a:tableStyleId>
              </a:tblPr>
              <a:tblGrid>
                <a:gridCol w="2971800"/>
                <a:gridCol w="1543050"/>
              </a:tblGrid>
              <a:tr h="12700">
                <a:tc>
                  <a:txBody>
                    <a:bodyPr/>
                    <a:lstStyle/>
                    <a:p>
                      <a:pPr indent="0" lvl="0" marL="0" rtl="0" algn="l">
                        <a:spcBef>
                          <a:spcPts val="0"/>
                        </a:spcBef>
                        <a:spcAft>
                          <a:spcPts val="0"/>
                        </a:spcAft>
                        <a:buNone/>
                      </a:pPr>
                      <a:r>
                        <a:rPr b="1" lang="en" sz="1100"/>
                        <a:t>Item</a:t>
                      </a:r>
                      <a:endParaRPr b="1" sz="1100"/>
                    </a:p>
                  </a:txBody>
                  <a:tcPr marT="63500" marB="63500" marR="63500" marL="63500"/>
                </a:tc>
                <a:tc>
                  <a:txBody>
                    <a:bodyPr/>
                    <a:lstStyle/>
                    <a:p>
                      <a:pPr indent="0" lvl="0" marL="0" rtl="0" algn="l">
                        <a:spcBef>
                          <a:spcPts val="0"/>
                        </a:spcBef>
                        <a:spcAft>
                          <a:spcPts val="0"/>
                        </a:spcAft>
                        <a:buNone/>
                      </a:pPr>
                      <a:r>
                        <a:rPr b="1" lang="en" sz="1100"/>
                        <a:t>slide(s)</a:t>
                      </a:r>
                      <a:endParaRPr b="1" sz="1100"/>
                    </a:p>
                  </a:txBody>
                  <a:tcPr marT="63500" marB="63500" marR="63500" marL="63500"/>
                </a:tc>
              </a:tr>
              <a:tr h="12700">
                <a:tc>
                  <a:txBody>
                    <a:bodyPr/>
                    <a:lstStyle/>
                    <a:p>
                      <a:pPr indent="0" lvl="0" marL="0" rtl="0" algn="l">
                        <a:spcBef>
                          <a:spcPts val="0"/>
                        </a:spcBef>
                        <a:spcAft>
                          <a:spcPts val="0"/>
                        </a:spcAft>
                        <a:buNone/>
                      </a:pPr>
                      <a:r>
                        <a:rPr lang="en" sz="1100"/>
                        <a:t>Sample of Pre-de</a:t>
                      </a:r>
                      <a:r>
                        <a:rPr lang="en" sz="1100"/>
                        <a:t>livery Communication </a:t>
                      </a:r>
                      <a:endParaRPr sz="1100"/>
                    </a:p>
                  </a:txBody>
                  <a:tcPr marT="63500" marB="63500" marR="63500" marL="63500"/>
                </a:tc>
                <a:tc>
                  <a:txBody>
                    <a:bodyPr/>
                    <a:lstStyle/>
                    <a:p>
                      <a:pPr indent="0" lvl="0" marL="0" rtl="0" algn="l">
                        <a:spcBef>
                          <a:spcPts val="0"/>
                        </a:spcBef>
                        <a:spcAft>
                          <a:spcPts val="0"/>
                        </a:spcAft>
                        <a:buNone/>
                      </a:pPr>
                      <a:r>
                        <a:rPr lang="en" sz="1100" u="sng">
                          <a:solidFill>
                            <a:srgbClr val="222222"/>
                          </a:solidFill>
                          <a:hlinkClick action="ppaction://hlinkshowjump?jump=nextslide">
                            <a:extLst>
                              <a:ext uri="{A12FA001-AC4F-418D-AE19-62706E023703}">
                                <ahyp:hlinkClr val="tx"/>
                              </a:ext>
                            </a:extLst>
                          </a:hlinkClick>
                        </a:rPr>
                        <a:t>7 - 8</a:t>
                      </a:r>
                      <a:endParaRPr sz="1100">
                        <a:solidFill>
                          <a:srgbClr val="222222"/>
                        </a:solidFill>
                      </a:endParaRPr>
                    </a:p>
                  </a:txBody>
                  <a:tcPr marT="63500" marB="63500" marR="63500" marL="63500"/>
                </a:tc>
              </a:tr>
              <a:tr h="12700">
                <a:tc>
                  <a:txBody>
                    <a:bodyPr/>
                    <a:lstStyle/>
                    <a:p>
                      <a:pPr indent="0" lvl="0" marL="0" rtl="0" algn="l">
                        <a:spcBef>
                          <a:spcPts val="0"/>
                        </a:spcBef>
                        <a:spcAft>
                          <a:spcPts val="0"/>
                        </a:spcAft>
                        <a:buNone/>
                      </a:pPr>
                      <a:r>
                        <a:rPr lang="en" sz="1100"/>
                        <a:t>Sample Rubric </a:t>
                      </a:r>
                      <a:endParaRPr sz="1100"/>
                    </a:p>
                  </a:txBody>
                  <a:tcPr marT="63500" marB="63500" marR="63500" marL="63500"/>
                </a:tc>
                <a:tc>
                  <a:txBody>
                    <a:bodyPr/>
                    <a:lstStyle/>
                    <a:p>
                      <a:pPr indent="0" lvl="0" marL="0" rtl="0" algn="l">
                        <a:spcBef>
                          <a:spcPts val="0"/>
                        </a:spcBef>
                        <a:spcAft>
                          <a:spcPts val="0"/>
                        </a:spcAft>
                        <a:buNone/>
                      </a:pPr>
                      <a:r>
                        <a:rPr lang="en" sz="1100" u="sng">
                          <a:solidFill>
                            <a:srgbClr val="222222"/>
                          </a:solidFill>
                          <a:hlinkClick action="ppaction://hlinksldjump" r:id="rId3">
                            <a:extLst>
                              <a:ext uri="{A12FA001-AC4F-418D-AE19-62706E023703}">
                                <ahyp:hlinkClr val="tx"/>
                              </a:ext>
                            </a:extLst>
                          </a:hlinkClick>
                        </a:rPr>
                        <a:t>9</a:t>
                      </a:r>
                      <a:endParaRPr sz="1100">
                        <a:solidFill>
                          <a:srgbClr val="222222"/>
                        </a:solidFill>
                      </a:endParaRPr>
                    </a:p>
                  </a:txBody>
                  <a:tcPr marT="63500" marB="63500" marR="63500" marL="63500"/>
                </a:tc>
              </a:tr>
              <a:tr h="12700">
                <a:tc>
                  <a:txBody>
                    <a:bodyPr/>
                    <a:lstStyle/>
                    <a:p>
                      <a:pPr indent="0" lvl="0" marL="0" rtl="0" algn="l">
                        <a:spcBef>
                          <a:spcPts val="0"/>
                        </a:spcBef>
                        <a:spcAft>
                          <a:spcPts val="0"/>
                        </a:spcAft>
                        <a:buNone/>
                      </a:pPr>
                      <a:r>
                        <a:rPr lang="en" sz="1100"/>
                        <a:t>Sample Digital Badge</a:t>
                      </a:r>
                      <a:endParaRPr sz="1100"/>
                    </a:p>
                  </a:txBody>
                  <a:tcPr marT="63500" marB="63500" marR="63500" marL="63500"/>
                </a:tc>
                <a:tc>
                  <a:txBody>
                    <a:bodyPr/>
                    <a:lstStyle/>
                    <a:p>
                      <a:pPr indent="0" lvl="0" marL="0" rtl="0" algn="l">
                        <a:spcBef>
                          <a:spcPts val="0"/>
                        </a:spcBef>
                        <a:spcAft>
                          <a:spcPts val="0"/>
                        </a:spcAft>
                        <a:buNone/>
                      </a:pPr>
                      <a:r>
                        <a:rPr lang="en" sz="1100" u="sng">
                          <a:solidFill>
                            <a:srgbClr val="222222"/>
                          </a:solidFill>
                          <a:hlinkClick action="ppaction://hlinksldjump" r:id="rId4">
                            <a:extLst>
                              <a:ext uri="{A12FA001-AC4F-418D-AE19-62706E023703}">
                                <ahyp:hlinkClr val="tx"/>
                              </a:ext>
                            </a:extLst>
                          </a:hlinkClick>
                        </a:rPr>
                        <a:t>10</a:t>
                      </a:r>
                      <a:endParaRPr sz="1100">
                        <a:solidFill>
                          <a:srgbClr val="222222"/>
                        </a:solidFill>
                      </a:endParaRPr>
                    </a:p>
                  </a:txBody>
                  <a:tcPr marT="63500" marB="63500" marR="63500" marL="63500"/>
                </a:tc>
              </a:tr>
              <a:tr h="12700">
                <a:tc>
                  <a:txBody>
                    <a:bodyPr/>
                    <a:lstStyle/>
                    <a:p>
                      <a:pPr indent="0" lvl="0" marL="0" rtl="0" algn="l">
                        <a:spcBef>
                          <a:spcPts val="0"/>
                        </a:spcBef>
                        <a:spcAft>
                          <a:spcPts val="0"/>
                        </a:spcAft>
                        <a:buNone/>
                      </a:pPr>
                      <a:r>
                        <a:rPr lang="en" sz="1100"/>
                        <a:t>Link to the</a:t>
                      </a:r>
                      <a:r>
                        <a:rPr lang="en" sz="1100"/>
                        <a:t> Evaluation Form</a:t>
                      </a:r>
                      <a:endParaRPr sz="1100"/>
                    </a:p>
                  </a:txBody>
                  <a:tcPr marT="63500" marB="63500" marR="63500" marL="63500"/>
                </a:tc>
                <a:tc>
                  <a:txBody>
                    <a:bodyPr/>
                    <a:lstStyle/>
                    <a:p>
                      <a:pPr indent="0" lvl="0" marL="0" rtl="0" algn="l">
                        <a:spcBef>
                          <a:spcPts val="0"/>
                        </a:spcBef>
                        <a:spcAft>
                          <a:spcPts val="0"/>
                        </a:spcAft>
                        <a:buNone/>
                      </a:pPr>
                      <a:r>
                        <a:rPr lang="en" sz="1100" u="sng">
                          <a:solidFill>
                            <a:srgbClr val="222222"/>
                          </a:solidFill>
                          <a:hlinkClick action="ppaction://hlinksldjump" r:id="rId5">
                            <a:extLst>
                              <a:ext uri="{A12FA001-AC4F-418D-AE19-62706E023703}">
                                <ahyp:hlinkClr val="tx"/>
                              </a:ext>
                            </a:extLst>
                          </a:hlinkClick>
                        </a:rPr>
                        <a:t>11</a:t>
                      </a:r>
                      <a:endParaRPr sz="1100">
                        <a:solidFill>
                          <a:srgbClr val="222222"/>
                        </a:solidFill>
                      </a:endParaRPr>
                    </a:p>
                  </a:txBody>
                  <a:tcPr marT="63500" marB="63500" marR="63500" marL="63500"/>
                </a:tc>
              </a:tr>
              <a:tr h="12700">
                <a:tc>
                  <a:txBody>
                    <a:bodyPr/>
                    <a:lstStyle/>
                    <a:p>
                      <a:pPr indent="0" lvl="0" marL="0" rtl="0" algn="l">
                        <a:spcBef>
                          <a:spcPts val="0"/>
                        </a:spcBef>
                        <a:spcAft>
                          <a:spcPts val="0"/>
                        </a:spcAft>
                        <a:buNone/>
                      </a:pPr>
                      <a:r>
                        <a:rPr lang="en" sz="1100"/>
                        <a:t>Link to Facilitators’ PowerPoints/Slides </a:t>
                      </a:r>
                      <a:endParaRPr sz="1100"/>
                    </a:p>
                  </a:txBody>
                  <a:tcPr marT="63500" marB="63500" marR="63500" marL="63500"/>
                </a:tc>
                <a:tc>
                  <a:txBody>
                    <a:bodyPr/>
                    <a:lstStyle/>
                    <a:p>
                      <a:pPr indent="0" lvl="0" marL="0" rtl="0" algn="l">
                        <a:spcBef>
                          <a:spcPts val="0"/>
                        </a:spcBef>
                        <a:spcAft>
                          <a:spcPts val="0"/>
                        </a:spcAft>
                        <a:buNone/>
                      </a:pPr>
                      <a:r>
                        <a:rPr lang="en" sz="1100" u="sng">
                          <a:solidFill>
                            <a:schemeClr val="dk1"/>
                          </a:solidFill>
                          <a:hlinkClick action="ppaction://hlinksldjump" r:id="rId6">
                            <a:extLst>
                              <a:ext uri="{A12FA001-AC4F-418D-AE19-62706E023703}">
                                <ahyp:hlinkClr val="tx"/>
                              </a:ext>
                            </a:extLst>
                          </a:hlinkClick>
                        </a:rPr>
                        <a:t>12 </a:t>
                      </a:r>
                      <a:endParaRPr sz="1100">
                        <a:solidFill>
                          <a:schemeClr val="dk1"/>
                        </a:solidFill>
                      </a:endParaRPr>
                    </a:p>
                  </a:txBody>
                  <a:tcPr marT="63500" marB="63500" marR="63500" marL="63500"/>
                </a:tc>
              </a:tr>
              <a:tr h="12700">
                <a:tc>
                  <a:txBody>
                    <a:bodyPr/>
                    <a:lstStyle/>
                    <a:p>
                      <a:pPr indent="0" lvl="0" marL="0" rtl="0" algn="l">
                        <a:spcBef>
                          <a:spcPts val="0"/>
                        </a:spcBef>
                        <a:spcAft>
                          <a:spcPts val="0"/>
                        </a:spcAft>
                        <a:buNone/>
                      </a:pPr>
                      <a:r>
                        <a:rPr lang="en" sz="1100"/>
                        <a:t>Summary of Feedback and </a:t>
                      </a:r>
                      <a:r>
                        <a:rPr lang="en" sz="1100"/>
                        <a:t>Tips and Recommendations from the pilot delivery</a:t>
                      </a:r>
                      <a:endParaRPr sz="1100"/>
                    </a:p>
                  </a:txBody>
                  <a:tcPr marT="63500" marB="63500" marR="63500" marL="63500"/>
                </a:tc>
                <a:tc>
                  <a:txBody>
                    <a:bodyPr/>
                    <a:lstStyle/>
                    <a:p>
                      <a:pPr indent="0" lvl="0" marL="0" rtl="0" algn="l">
                        <a:spcBef>
                          <a:spcPts val="0"/>
                        </a:spcBef>
                        <a:spcAft>
                          <a:spcPts val="0"/>
                        </a:spcAft>
                        <a:buNone/>
                      </a:pPr>
                      <a:r>
                        <a:rPr lang="en" sz="1100" u="sng">
                          <a:solidFill>
                            <a:schemeClr val="dk1"/>
                          </a:solidFill>
                          <a:hlinkClick action="ppaction://hlinksldjump" r:id="rId7">
                            <a:extLst>
                              <a:ext uri="{A12FA001-AC4F-418D-AE19-62706E023703}">
                                <ahyp:hlinkClr val="tx"/>
                              </a:ext>
                            </a:extLst>
                          </a:hlinkClick>
                        </a:rPr>
                        <a:t>13 - 15</a:t>
                      </a:r>
                      <a:endParaRPr sz="1100">
                        <a:solidFill>
                          <a:schemeClr val="dk1"/>
                        </a:solidFill>
                      </a:endParaRPr>
                    </a:p>
                  </a:txBody>
                  <a:tcPr marT="63500" marB="63500" marR="63500" marL="6350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pic>
        <p:nvPicPr>
          <p:cNvPr descr="&quot;Impliquer les apprenants en ligne: Stratégies pour créer des expériences d’apprentissage significatives et efficaces&quot;&#10;https://ecampusontario.pressbooks.pub/impliquerlesapprenantsenligne/" id="97" name="Google Shape;97;p20" title="Introduction (André) - McMaster">
            <a:hlinkClick r:id="rId3"/>
          </p:cNvPr>
          <p:cNvPicPr preferRelativeResize="0"/>
          <p:nvPr/>
        </p:nvPicPr>
        <p:blipFill>
          <a:blip r:embed="rId4">
            <a:alphaModFix/>
          </a:blip>
          <a:stretch>
            <a:fillRect/>
          </a:stretch>
        </p:blipFill>
        <p:spPr>
          <a:xfrm>
            <a:off x="1941950" y="980212"/>
            <a:ext cx="5260100" cy="3945075"/>
          </a:xfrm>
          <a:prstGeom prst="rect">
            <a:avLst/>
          </a:prstGeom>
          <a:noFill/>
          <a:ln>
            <a:noFill/>
          </a:ln>
        </p:spPr>
      </p:pic>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Sample of a Facilitator Welcome Message (French)</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1000"/>
                                        <p:tgtEl>
                                          <p:spTgt spid="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Sample of Instructor- Student Communication (English)</a:t>
            </a:r>
            <a:endParaRPr/>
          </a:p>
        </p:txBody>
      </p:sp>
      <p:sp>
        <p:nvSpPr>
          <p:cNvPr id="104" name="Google Shape;104;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670" lvl="0" marL="2414" marR="90116" rtl="0" algn="l">
              <a:lnSpc>
                <a:spcPct val="109804"/>
              </a:lnSpc>
              <a:spcBef>
                <a:spcPts val="1448"/>
              </a:spcBef>
              <a:spcAft>
                <a:spcPts val="0"/>
              </a:spcAft>
              <a:buNone/>
            </a:pPr>
            <a:r>
              <a:rPr b="0" lang="en" sz="1056">
                <a:solidFill>
                  <a:srgbClr val="000000"/>
                </a:solidFill>
                <a:highlight>
                  <a:srgbClr val="FFFF00"/>
                </a:highlight>
                <a:latin typeface="Arial"/>
                <a:ea typeface="Arial"/>
                <a:cs typeface="Arial"/>
                <a:sym typeface="Arial"/>
              </a:rPr>
              <a:t>   &lt;                                     &gt;  </a:t>
            </a:r>
            <a:r>
              <a:rPr b="0" lang="en" sz="1056">
                <a:solidFill>
                  <a:srgbClr val="000000"/>
                </a:solidFill>
                <a:latin typeface="Arial"/>
                <a:ea typeface="Arial"/>
                <a:cs typeface="Arial"/>
                <a:sym typeface="Arial"/>
              </a:rPr>
              <a:t>is your session leader.</a:t>
            </a:r>
            <a:endParaRPr b="0" sz="1056">
              <a:solidFill>
                <a:srgbClr val="000000"/>
              </a:solidFill>
              <a:latin typeface="Arial"/>
              <a:ea typeface="Arial"/>
              <a:cs typeface="Arial"/>
              <a:sym typeface="Arial"/>
            </a:endParaRPr>
          </a:p>
          <a:p>
            <a:pPr indent="0" lvl="0" marL="3084" rtl="0" algn="l">
              <a:lnSpc>
                <a:spcPct val="100000"/>
              </a:lnSpc>
              <a:spcBef>
                <a:spcPts val="1448"/>
              </a:spcBef>
              <a:spcAft>
                <a:spcPts val="0"/>
              </a:spcAft>
              <a:buNone/>
            </a:pPr>
            <a:r>
              <a:rPr b="0" lang="en" sz="1056">
                <a:solidFill>
                  <a:srgbClr val="000000"/>
                </a:solidFill>
                <a:latin typeface="Arial"/>
                <a:ea typeface="Arial"/>
                <a:cs typeface="Arial"/>
                <a:sym typeface="Arial"/>
              </a:rPr>
              <a:t>The workshops require you to join a Zoom meeting by clicking the following link: </a:t>
            </a:r>
            <a:r>
              <a:rPr b="0" lang="en" sz="1056">
                <a:solidFill>
                  <a:srgbClr val="000000"/>
                </a:solidFill>
                <a:highlight>
                  <a:srgbClr val="FFFF00"/>
                </a:highlight>
                <a:latin typeface="Arial"/>
                <a:ea typeface="Arial"/>
                <a:cs typeface="Arial"/>
                <a:sym typeface="Arial"/>
              </a:rPr>
              <a:t> &lt;                                          &gt;</a:t>
            </a:r>
            <a:endParaRPr b="0" sz="1056">
              <a:solidFill>
                <a:srgbClr val="000000"/>
              </a:solidFill>
              <a:highlight>
                <a:srgbClr val="FFFF00"/>
              </a:highlight>
              <a:latin typeface="Arial"/>
              <a:ea typeface="Arial"/>
              <a:cs typeface="Arial"/>
              <a:sym typeface="Arial"/>
            </a:endParaRPr>
          </a:p>
          <a:p>
            <a:pPr indent="0" lvl="0" marL="3084" rtl="0" algn="l">
              <a:lnSpc>
                <a:spcPct val="100000"/>
              </a:lnSpc>
              <a:spcBef>
                <a:spcPts val="1448"/>
              </a:spcBef>
              <a:spcAft>
                <a:spcPts val="0"/>
              </a:spcAft>
              <a:buNone/>
            </a:pPr>
            <a:r>
              <a:rPr b="0" lang="en" sz="1056">
                <a:solidFill>
                  <a:srgbClr val="000000"/>
                </a:solidFill>
                <a:latin typeface="Arial"/>
                <a:ea typeface="Arial"/>
                <a:cs typeface="Arial"/>
                <a:sym typeface="Arial"/>
              </a:rPr>
              <a:t>You will also be required to log into Pressbooks:</a:t>
            </a:r>
            <a:r>
              <a:rPr b="0" lang="en" sz="1056">
                <a:solidFill>
                  <a:srgbClr val="000000"/>
                </a:solidFill>
                <a:highlight>
                  <a:srgbClr val="FFFF00"/>
                </a:highlight>
                <a:latin typeface="Arial"/>
                <a:ea typeface="Arial"/>
                <a:cs typeface="Arial"/>
                <a:sym typeface="Arial"/>
              </a:rPr>
              <a:t> &lt;                                          &gt;</a:t>
            </a:r>
            <a:endParaRPr b="0" sz="1056">
              <a:solidFill>
                <a:srgbClr val="000000"/>
              </a:solidFill>
              <a:highlight>
                <a:srgbClr val="FFFF00"/>
              </a:highlight>
              <a:latin typeface="Arial"/>
              <a:ea typeface="Arial"/>
              <a:cs typeface="Arial"/>
              <a:sym typeface="Arial"/>
            </a:endParaRPr>
          </a:p>
          <a:p>
            <a:pPr indent="0" lvl="0" marL="3084" rtl="0" algn="l">
              <a:lnSpc>
                <a:spcPct val="100000"/>
              </a:lnSpc>
              <a:spcBef>
                <a:spcPts val="1448"/>
              </a:spcBef>
              <a:spcAft>
                <a:spcPts val="0"/>
              </a:spcAft>
              <a:buNone/>
            </a:pPr>
            <a:br>
              <a:rPr b="0" lang="en" sz="1056">
                <a:solidFill>
                  <a:srgbClr val="000000"/>
                </a:solidFill>
                <a:latin typeface="Arial"/>
                <a:ea typeface="Arial"/>
                <a:cs typeface="Arial"/>
                <a:sym typeface="Arial"/>
              </a:rPr>
            </a:br>
            <a:r>
              <a:rPr b="0" lang="en" sz="1056">
                <a:solidFill>
                  <a:srgbClr val="000000"/>
                </a:solidFill>
                <a:latin typeface="Arial"/>
                <a:ea typeface="Arial"/>
                <a:cs typeface="Arial"/>
                <a:sym typeface="Arial"/>
              </a:rPr>
              <a:t>Please join the Zoom meeting 10 minutes prior to the scheduled time, so that any housekeeping and/or technical questions can be addressed. </a:t>
            </a:r>
            <a:endParaRPr b="0" sz="1056">
              <a:solidFill>
                <a:srgbClr val="000000"/>
              </a:solidFill>
              <a:latin typeface="Arial"/>
              <a:ea typeface="Arial"/>
              <a:cs typeface="Arial"/>
              <a:sym typeface="Arial"/>
            </a:endParaRPr>
          </a:p>
          <a:p>
            <a:pPr indent="670" lvl="0" marL="2414" marR="90116" rtl="0" algn="l">
              <a:lnSpc>
                <a:spcPct val="109804"/>
              </a:lnSpc>
              <a:spcBef>
                <a:spcPts val="1448"/>
              </a:spcBef>
              <a:spcAft>
                <a:spcPts val="0"/>
              </a:spcAft>
              <a:buNone/>
            </a:pPr>
            <a:r>
              <a:rPr b="0" lang="en" sz="1056">
                <a:solidFill>
                  <a:srgbClr val="000000"/>
                </a:solidFill>
                <a:latin typeface="Arial"/>
                <a:ea typeface="Arial"/>
                <a:cs typeface="Arial"/>
                <a:sym typeface="Arial"/>
              </a:rPr>
              <a:t>Your support contact for the sessions are  </a:t>
            </a:r>
            <a:r>
              <a:rPr b="0" lang="en" sz="1056">
                <a:solidFill>
                  <a:srgbClr val="000000"/>
                </a:solidFill>
                <a:highlight>
                  <a:srgbClr val="FFFF00"/>
                </a:highlight>
                <a:latin typeface="Arial"/>
                <a:ea typeface="Arial"/>
                <a:cs typeface="Arial"/>
                <a:sym typeface="Arial"/>
              </a:rPr>
              <a:t> &lt;                                       &gt;  </a:t>
            </a:r>
            <a:r>
              <a:rPr b="0" lang="en" sz="1056">
                <a:solidFill>
                  <a:srgbClr val="000000"/>
                </a:solidFill>
                <a:latin typeface="Arial"/>
                <a:ea typeface="Arial"/>
                <a:cs typeface="Arial"/>
                <a:sym typeface="Arial"/>
              </a:rPr>
              <a:t>. This contact can be reached before and during the workshop a</a:t>
            </a:r>
            <a:br>
              <a:rPr b="0" lang="en" sz="1056">
                <a:solidFill>
                  <a:srgbClr val="000000"/>
                </a:solidFill>
                <a:latin typeface="Arial"/>
                <a:ea typeface="Arial"/>
                <a:cs typeface="Arial"/>
                <a:sym typeface="Arial"/>
              </a:rPr>
            </a:br>
            <a:r>
              <a:rPr b="0" lang="en" sz="1056">
                <a:solidFill>
                  <a:srgbClr val="000000"/>
                </a:solidFill>
                <a:latin typeface="Arial"/>
                <a:ea typeface="Arial"/>
                <a:cs typeface="Arial"/>
                <a:sym typeface="Arial"/>
              </a:rPr>
              <a:t>t</a:t>
            </a:r>
            <a:r>
              <a:rPr b="0" lang="en" sz="1056">
                <a:solidFill>
                  <a:srgbClr val="000000"/>
                </a:solidFill>
                <a:highlight>
                  <a:srgbClr val="FFFF00"/>
                </a:highlight>
                <a:latin typeface="Arial"/>
                <a:ea typeface="Arial"/>
                <a:cs typeface="Arial"/>
                <a:sym typeface="Arial"/>
              </a:rPr>
              <a:t> &lt;                                      &gt;  </a:t>
            </a:r>
            <a:r>
              <a:rPr b="0" lang="en" sz="1056">
                <a:solidFill>
                  <a:srgbClr val="000000"/>
                </a:solidFill>
                <a:latin typeface="Arial"/>
                <a:ea typeface="Arial"/>
                <a:cs typeface="Arial"/>
                <a:sym typeface="Arial"/>
              </a:rPr>
              <a:t>for Zoom support and/or other readiness support, if required. </a:t>
            </a:r>
            <a:endParaRPr b="0" sz="1056">
              <a:solidFill>
                <a:srgbClr val="000000"/>
              </a:solidFill>
              <a:highlight>
                <a:srgbClr val="FFFF00"/>
              </a:highlight>
              <a:latin typeface="Arial"/>
              <a:ea typeface="Arial"/>
              <a:cs typeface="Arial"/>
              <a:sym typeface="Arial"/>
            </a:endParaRPr>
          </a:p>
          <a:p>
            <a:pPr indent="670" lvl="0" marL="2414" marR="90116" rtl="0" algn="l">
              <a:lnSpc>
                <a:spcPct val="109804"/>
              </a:lnSpc>
              <a:spcBef>
                <a:spcPts val="1448"/>
              </a:spcBef>
              <a:spcAft>
                <a:spcPts val="0"/>
              </a:spcAft>
              <a:buNone/>
            </a:pPr>
            <a:r>
              <a:rPr b="0" lang="en" sz="1056">
                <a:solidFill>
                  <a:srgbClr val="000000"/>
                </a:solidFill>
                <a:latin typeface="Arial"/>
                <a:ea typeface="Arial"/>
                <a:cs typeface="Arial"/>
                <a:sym typeface="Arial"/>
              </a:rPr>
              <a:t>NOTE: You will NOT require a password or a login code to join the session. Your learning experience will be enhanced by your participation by using a variety of Zoom tools during the sessions and by completing activities, tasks and requirements.</a:t>
            </a:r>
            <a:endParaRPr b="0" sz="1056">
              <a:solidFill>
                <a:srgbClr val="000000"/>
              </a:solidFill>
              <a:latin typeface="Arial"/>
              <a:ea typeface="Arial"/>
              <a:cs typeface="Arial"/>
              <a:sym typeface="Arial"/>
            </a:endParaRPr>
          </a:p>
          <a:p>
            <a:pPr indent="-3218" lvl="0" marL="3620" marR="358101" rtl="0" algn="l">
              <a:lnSpc>
                <a:spcPct val="109804"/>
              </a:lnSpc>
              <a:spcBef>
                <a:spcPts val="1552"/>
              </a:spcBef>
              <a:spcAft>
                <a:spcPts val="0"/>
              </a:spcAft>
              <a:buNone/>
            </a:pPr>
            <a:r>
              <a:t/>
            </a:r>
            <a:endParaRPr b="0" sz="1056">
              <a:solidFill>
                <a:srgbClr val="000000"/>
              </a:solidFill>
              <a:latin typeface="Arial"/>
              <a:ea typeface="Arial"/>
              <a:cs typeface="Arial"/>
              <a:sym typeface="Arial"/>
            </a:endParaRPr>
          </a:p>
          <a:p>
            <a:pPr indent="0" lvl="0" marL="0" rtl="0" algn="l">
              <a:spcBef>
                <a:spcPts val="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graphicFrame>
        <p:nvGraphicFramePr>
          <p:cNvPr id="109" name="Google Shape;109;p22"/>
          <p:cNvGraphicFramePr/>
          <p:nvPr/>
        </p:nvGraphicFramePr>
        <p:xfrm>
          <a:off x="152400" y="105550"/>
          <a:ext cx="3000000" cy="3000000"/>
        </p:xfrm>
        <a:graphic>
          <a:graphicData uri="http://schemas.openxmlformats.org/drawingml/2006/table">
            <a:tbl>
              <a:tblPr>
                <a:noFill/>
                <a:tableStyleId>{3EBFA030-0DDC-486C-91EA-C724E9F69CBB}</a:tableStyleId>
              </a:tblPr>
              <a:tblGrid>
                <a:gridCol w="2505175"/>
                <a:gridCol w="3276000"/>
                <a:gridCol w="3040475"/>
              </a:tblGrid>
              <a:tr h="938000">
                <a:tc>
                  <a:txBody>
                    <a:bodyPr/>
                    <a:lstStyle/>
                    <a:p>
                      <a:pPr indent="0" lvl="0" marL="0" rtl="0" algn="l">
                        <a:lnSpc>
                          <a:spcPct val="115000"/>
                        </a:lnSpc>
                        <a:spcBef>
                          <a:spcPts val="0"/>
                        </a:spcBef>
                        <a:spcAft>
                          <a:spcPts val="0"/>
                        </a:spcAft>
                        <a:buNone/>
                      </a:pPr>
                      <a:r>
                        <a:t/>
                      </a:r>
                      <a:endParaRPr b="1" sz="1000"/>
                    </a:p>
                  </a:txBody>
                  <a:tcPr marT="63500" marB="63500" marR="63500" marL="63500">
                    <a:lnL cap="flat" cmpd="sng" w="12600">
                      <a:solidFill>
                        <a:srgbClr val="000000"/>
                      </a:solidFill>
                      <a:prstDash val="solid"/>
                      <a:round/>
                      <a:headEnd len="sm" w="sm" type="none"/>
                      <a:tailEnd len="sm" w="sm" type="none"/>
                    </a:lnL>
                    <a:lnR cap="flat" cmpd="sng" w="12600">
                      <a:solidFill>
                        <a:srgbClr val="000000"/>
                      </a:solidFill>
                      <a:prstDash val="solid"/>
                      <a:round/>
                      <a:headEnd len="sm" w="sm" type="none"/>
                      <a:tailEnd len="sm" w="sm" type="none"/>
                    </a:lnR>
                    <a:lnT cap="flat" cmpd="sng" w="12600">
                      <a:solidFill>
                        <a:srgbClr val="000000"/>
                      </a:solidFill>
                      <a:prstDash val="solid"/>
                      <a:round/>
                      <a:headEnd len="sm" w="sm" type="none"/>
                      <a:tailEnd len="sm" w="sm" type="none"/>
                    </a:lnT>
                    <a:lnB cap="flat" cmpd="sng" w="12600">
                      <a:solidFill>
                        <a:srgbClr val="000000"/>
                      </a:solidFill>
                      <a:prstDash val="solid"/>
                      <a:round/>
                      <a:headEnd len="sm" w="sm" type="none"/>
                      <a:tailEnd len="sm" w="sm" type="none"/>
                    </a:lnB>
                  </a:tcPr>
                </a:tc>
                <a:tc>
                  <a:txBody>
                    <a:bodyPr/>
                    <a:lstStyle/>
                    <a:p>
                      <a:pPr indent="0" lvl="0" marL="0" rtl="0" algn="l">
                        <a:lnSpc>
                          <a:spcPct val="165600"/>
                        </a:lnSpc>
                        <a:spcBef>
                          <a:spcPts val="1200"/>
                        </a:spcBef>
                        <a:spcAft>
                          <a:spcPts val="1200"/>
                        </a:spcAft>
                        <a:buNone/>
                      </a:pPr>
                      <a:r>
                        <a:rPr b="1" lang="en" sz="800"/>
                        <a:t>Excellent/ Digital Badge earned</a:t>
                      </a:r>
                      <a:endParaRPr b="1" sz="800"/>
                    </a:p>
                  </a:txBody>
                  <a:tcPr marT="63500" marB="63500" marR="63500" marL="63500">
                    <a:lnL cap="flat" cmpd="sng" w="12600">
                      <a:solidFill>
                        <a:srgbClr val="000000"/>
                      </a:solidFill>
                      <a:prstDash val="solid"/>
                      <a:round/>
                      <a:headEnd len="sm" w="sm" type="none"/>
                      <a:tailEnd len="sm" w="sm" type="none"/>
                    </a:lnL>
                    <a:lnR cap="flat" cmpd="sng" w="12600">
                      <a:solidFill>
                        <a:srgbClr val="000000"/>
                      </a:solidFill>
                      <a:prstDash val="solid"/>
                      <a:round/>
                      <a:headEnd len="sm" w="sm" type="none"/>
                      <a:tailEnd len="sm" w="sm" type="none"/>
                    </a:lnR>
                    <a:lnT cap="flat" cmpd="sng" w="12600">
                      <a:solidFill>
                        <a:srgbClr val="000000"/>
                      </a:solidFill>
                      <a:prstDash val="solid"/>
                      <a:round/>
                      <a:headEnd len="sm" w="sm" type="none"/>
                      <a:tailEnd len="sm" w="sm" type="none"/>
                    </a:lnT>
                    <a:lnB cap="flat" cmpd="sng" w="12600">
                      <a:solidFill>
                        <a:srgbClr val="000000"/>
                      </a:solidFill>
                      <a:prstDash val="solid"/>
                      <a:round/>
                      <a:headEnd len="sm" w="sm" type="none"/>
                      <a:tailEnd len="sm" w="sm" type="none"/>
                    </a:lnB>
                    <a:solidFill>
                      <a:srgbClr val="D9D2E9"/>
                    </a:solidFill>
                  </a:tcPr>
                </a:tc>
                <a:tc>
                  <a:txBody>
                    <a:bodyPr/>
                    <a:lstStyle/>
                    <a:p>
                      <a:pPr indent="0" lvl="0" marL="0" rtl="0" algn="l">
                        <a:lnSpc>
                          <a:spcPct val="165600"/>
                        </a:lnSpc>
                        <a:spcBef>
                          <a:spcPts val="1200"/>
                        </a:spcBef>
                        <a:spcAft>
                          <a:spcPts val="0"/>
                        </a:spcAft>
                        <a:buNone/>
                      </a:pPr>
                      <a:r>
                        <a:rPr b="1" lang="en" sz="800"/>
                        <a:t>Not successful/Didn’t complete requirements to obtain a Digital Badge</a:t>
                      </a:r>
                      <a:endParaRPr b="1" sz="800"/>
                    </a:p>
                    <a:p>
                      <a:pPr indent="0" lvl="0" marL="0" rtl="0" algn="l">
                        <a:lnSpc>
                          <a:spcPct val="115000"/>
                        </a:lnSpc>
                        <a:spcBef>
                          <a:spcPts val="1200"/>
                        </a:spcBef>
                        <a:spcAft>
                          <a:spcPts val="0"/>
                        </a:spcAft>
                        <a:buNone/>
                      </a:pPr>
                      <a:r>
                        <a:t/>
                      </a:r>
                      <a:endParaRPr b="1" sz="800">
                        <a:latin typeface="Roboto"/>
                        <a:ea typeface="Roboto"/>
                        <a:cs typeface="Roboto"/>
                        <a:sym typeface="Roboto"/>
                      </a:endParaRPr>
                    </a:p>
                  </a:txBody>
                  <a:tcPr marT="63500" marB="63500" marR="63500" marL="63500">
                    <a:lnL cap="flat" cmpd="sng" w="12600">
                      <a:solidFill>
                        <a:srgbClr val="000000"/>
                      </a:solidFill>
                      <a:prstDash val="solid"/>
                      <a:round/>
                      <a:headEnd len="sm" w="sm" type="none"/>
                      <a:tailEnd len="sm" w="sm" type="none"/>
                    </a:lnL>
                    <a:lnR cap="flat" cmpd="sng" w="12600">
                      <a:solidFill>
                        <a:srgbClr val="000000"/>
                      </a:solidFill>
                      <a:prstDash val="solid"/>
                      <a:round/>
                      <a:headEnd len="sm" w="sm" type="none"/>
                      <a:tailEnd len="sm" w="sm" type="none"/>
                    </a:lnR>
                    <a:lnT cap="flat" cmpd="sng" w="12600">
                      <a:solidFill>
                        <a:srgbClr val="000000"/>
                      </a:solidFill>
                      <a:prstDash val="solid"/>
                      <a:round/>
                      <a:headEnd len="sm" w="sm" type="none"/>
                      <a:tailEnd len="sm" w="sm" type="none"/>
                    </a:lnT>
                    <a:lnB cap="flat" cmpd="sng" w="12600">
                      <a:solidFill>
                        <a:srgbClr val="000000"/>
                      </a:solidFill>
                      <a:prstDash val="solid"/>
                      <a:round/>
                      <a:headEnd len="sm" w="sm" type="none"/>
                      <a:tailEnd len="sm" w="sm" type="none"/>
                    </a:lnB>
                    <a:solidFill>
                      <a:srgbClr val="D9D2E9"/>
                    </a:solidFill>
                  </a:tcPr>
                </a:tc>
              </a:tr>
              <a:tr h="1923150">
                <a:tc>
                  <a:txBody>
                    <a:bodyPr/>
                    <a:lstStyle/>
                    <a:p>
                      <a:pPr indent="0" lvl="0" marL="0" rtl="0" algn="l">
                        <a:lnSpc>
                          <a:spcPct val="165600"/>
                        </a:lnSpc>
                        <a:spcBef>
                          <a:spcPts val="1200"/>
                        </a:spcBef>
                        <a:spcAft>
                          <a:spcPts val="1200"/>
                        </a:spcAft>
                        <a:buNone/>
                      </a:pPr>
                      <a:r>
                        <a:rPr b="1" lang="en" sz="700"/>
                        <a:t>Helped build community and participate as part of a group</a:t>
                      </a:r>
                      <a:endParaRPr b="1" sz="700"/>
                    </a:p>
                  </a:txBody>
                  <a:tcPr marT="63500" marB="63500" marR="63500" marL="63500">
                    <a:lnL cap="flat" cmpd="sng" w="12600">
                      <a:solidFill>
                        <a:srgbClr val="000000"/>
                      </a:solidFill>
                      <a:prstDash val="solid"/>
                      <a:round/>
                      <a:headEnd len="sm" w="sm" type="none"/>
                      <a:tailEnd len="sm" w="sm" type="none"/>
                    </a:lnL>
                    <a:lnR cap="flat" cmpd="sng" w="12600">
                      <a:solidFill>
                        <a:srgbClr val="000000"/>
                      </a:solidFill>
                      <a:prstDash val="solid"/>
                      <a:round/>
                      <a:headEnd len="sm" w="sm" type="none"/>
                      <a:tailEnd len="sm" w="sm" type="none"/>
                    </a:lnR>
                    <a:lnT cap="flat" cmpd="sng" w="12600">
                      <a:solidFill>
                        <a:srgbClr val="000000"/>
                      </a:solidFill>
                      <a:prstDash val="solid"/>
                      <a:round/>
                      <a:headEnd len="sm" w="sm" type="none"/>
                      <a:tailEnd len="sm" w="sm" type="none"/>
                    </a:lnT>
                    <a:lnB cap="flat" cmpd="sng" w="12600">
                      <a:solidFill>
                        <a:srgbClr val="000000"/>
                      </a:solidFill>
                      <a:prstDash val="solid"/>
                      <a:round/>
                      <a:headEnd len="sm" w="sm" type="none"/>
                      <a:tailEnd len="sm" w="sm" type="none"/>
                    </a:lnB>
                    <a:solidFill>
                      <a:srgbClr val="D9D9D9"/>
                    </a:solidFill>
                  </a:tcPr>
                </a:tc>
                <a:tc>
                  <a:txBody>
                    <a:bodyPr/>
                    <a:lstStyle/>
                    <a:p>
                      <a:pPr indent="0" lvl="0" marL="0" rtl="0" algn="l">
                        <a:lnSpc>
                          <a:spcPct val="165600"/>
                        </a:lnSpc>
                        <a:spcBef>
                          <a:spcPts val="1200"/>
                        </a:spcBef>
                        <a:spcAft>
                          <a:spcPts val="0"/>
                        </a:spcAft>
                        <a:buNone/>
                      </a:pPr>
                      <a:r>
                        <a:rPr b="1" lang="en" sz="700"/>
                        <a:t>Often presented reflections that were central to the group’s discussion; interacted freely and encouraged or made space for others’ input.</a:t>
                      </a:r>
                      <a:endParaRPr b="1" sz="700"/>
                    </a:p>
                    <a:p>
                      <a:pPr indent="0" lvl="0" marL="0" rtl="0" algn="l">
                        <a:lnSpc>
                          <a:spcPct val="165600"/>
                        </a:lnSpc>
                        <a:spcBef>
                          <a:spcPts val="1200"/>
                        </a:spcBef>
                        <a:spcAft>
                          <a:spcPts val="0"/>
                        </a:spcAft>
                        <a:buNone/>
                      </a:pPr>
                      <a:r>
                        <a:rPr b="1" lang="en" sz="700"/>
                        <a:t>Consistently presented reflections on topic;</a:t>
                      </a:r>
                      <a:endParaRPr b="1" sz="700"/>
                    </a:p>
                    <a:p>
                      <a:pPr indent="0" lvl="0" marL="0" rtl="0" algn="l">
                        <a:lnSpc>
                          <a:spcPct val="165600"/>
                        </a:lnSpc>
                        <a:spcBef>
                          <a:spcPts val="1200"/>
                        </a:spcBef>
                        <a:spcAft>
                          <a:spcPts val="0"/>
                        </a:spcAft>
                        <a:buNone/>
                      </a:pPr>
                      <a:r>
                        <a:rPr b="1" lang="en" sz="700"/>
                        <a:t>knowledge gained was incorporated into responses.</a:t>
                      </a:r>
                      <a:endParaRPr b="1" sz="700"/>
                    </a:p>
                    <a:p>
                      <a:pPr indent="0" lvl="0" marL="0" rtl="0" algn="l">
                        <a:lnSpc>
                          <a:spcPct val="165600"/>
                        </a:lnSpc>
                        <a:spcBef>
                          <a:spcPts val="1200"/>
                        </a:spcBef>
                        <a:spcAft>
                          <a:spcPts val="1200"/>
                        </a:spcAft>
                        <a:buNone/>
                      </a:pPr>
                      <a:r>
                        <a:rPr b="1" lang="en" sz="700"/>
                        <a:t>Showed a willingness to  utilize/demonstrate strategies to address learner engagement challenges and to offer options to the group.</a:t>
                      </a:r>
                      <a:endParaRPr b="1" sz="700"/>
                    </a:p>
                  </a:txBody>
                  <a:tcPr marT="63500" marB="63500" marR="63500" marL="63500">
                    <a:lnL cap="flat" cmpd="sng" w="12600">
                      <a:solidFill>
                        <a:srgbClr val="000000"/>
                      </a:solidFill>
                      <a:prstDash val="solid"/>
                      <a:round/>
                      <a:headEnd len="sm" w="sm" type="none"/>
                      <a:tailEnd len="sm" w="sm" type="none"/>
                    </a:lnL>
                    <a:lnR cap="flat" cmpd="sng" w="12600">
                      <a:solidFill>
                        <a:srgbClr val="000000"/>
                      </a:solidFill>
                      <a:prstDash val="solid"/>
                      <a:round/>
                      <a:headEnd len="sm" w="sm" type="none"/>
                      <a:tailEnd len="sm" w="sm" type="none"/>
                    </a:lnR>
                    <a:lnT cap="flat" cmpd="sng" w="12600">
                      <a:solidFill>
                        <a:srgbClr val="000000"/>
                      </a:solidFill>
                      <a:prstDash val="solid"/>
                      <a:round/>
                      <a:headEnd len="sm" w="sm" type="none"/>
                      <a:tailEnd len="sm" w="sm" type="none"/>
                    </a:lnT>
                    <a:lnB cap="flat" cmpd="sng" w="12600">
                      <a:solidFill>
                        <a:srgbClr val="000000"/>
                      </a:solidFill>
                      <a:prstDash val="solid"/>
                      <a:round/>
                      <a:headEnd len="sm" w="sm" type="none"/>
                      <a:tailEnd len="sm" w="sm" type="none"/>
                    </a:lnB>
                  </a:tcPr>
                </a:tc>
                <a:tc>
                  <a:txBody>
                    <a:bodyPr/>
                    <a:lstStyle/>
                    <a:p>
                      <a:pPr indent="0" lvl="0" marL="0" rtl="0" algn="l">
                        <a:lnSpc>
                          <a:spcPct val="165600"/>
                        </a:lnSpc>
                        <a:spcBef>
                          <a:spcPts val="1200"/>
                        </a:spcBef>
                        <a:spcAft>
                          <a:spcPts val="0"/>
                        </a:spcAft>
                        <a:buNone/>
                      </a:pPr>
                      <a:r>
                        <a:rPr b="1" lang="en" sz="700"/>
                        <a:t>Not actively involved in the sessions.  Didn’t attend or complete tasks, or  provide feedback required.</a:t>
                      </a:r>
                      <a:endParaRPr b="1" sz="700"/>
                    </a:p>
                    <a:p>
                      <a:pPr indent="0" lvl="0" marL="0" rtl="0" algn="l">
                        <a:lnSpc>
                          <a:spcPct val="165600"/>
                        </a:lnSpc>
                        <a:spcBef>
                          <a:spcPts val="1200"/>
                        </a:spcBef>
                        <a:spcAft>
                          <a:spcPts val="0"/>
                        </a:spcAft>
                        <a:buNone/>
                      </a:pPr>
                      <a:r>
                        <a:rPr b="1" lang="en" sz="700"/>
                        <a:t>Poor or unsatisfactory attendance (less than 50%)  and/ or marginal effort to become involved with providing options to the group.</a:t>
                      </a:r>
                      <a:endParaRPr b="1" sz="700"/>
                    </a:p>
                    <a:p>
                      <a:pPr indent="0" lvl="0" marL="0" rtl="0" algn="l">
                        <a:lnSpc>
                          <a:spcPct val="115000"/>
                        </a:lnSpc>
                        <a:spcBef>
                          <a:spcPts val="1200"/>
                        </a:spcBef>
                        <a:spcAft>
                          <a:spcPts val="0"/>
                        </a:spcAft>
                        <a:buNone/>
                      </a:pPr>
                      <a:r>
                        <a:t/>
                      </a:r>
                      <a:endParaRPr b="1" sz="900">
                        <a:latin typeface="Roboto"/>
                        <a:ea typeface="Roboto"/>
                        <a:cs typeface="Roboto"/>
                        <a:sym typeface="Roboto"/>
                      </a:endParaRPr>
                    </a:p>
                  </a:txBody>
                  <a:tcPr marT="63500" marB="63500" marR="63500" marL="63500">
                    <a:lnL cap="flat" cmpd="sng" w="12600">
                      <a:solidFill>
                        <a:srgbClr val="000000"/>
                      </a:solidFill>
                      <a:prstDash val="solid"/>
                      <a:round/>
                      <a:headEnd len="sm" w="sm" type="none"/>
                      <a:tailEnd len="sm" w="sm" type="none"/>
                    </a:lnL>
                    <a:lnR cap="flat" cmpd="sng" w="12600">
                      <a:solidFill>
                        <a:srgbClr val="000000"/>
                      </a:solidFill>
                      <a:prstDash val="solid"/>
                      <a:round/>
                      <a:headEnd len="sm" w="sm" type="none"/>
                      <a:tailEnd len="sm" w="sm" type="none"/>
                    </a:lnR>
                    <a:lnT cap="flat" cmpd="sng" w="12600">
                      <a:solidFill>
                        <a:srgbClr val="000000"/>
                      </a:solidFill>
                      <a:prstDash val="solid"/>
                      <a:round/>
                      <a:headEnd len="sm" w="sm" type="none"/>
                      <a:tailEnd len="sm" w="sm" type="none"/>
                    </a:lnT>
                    <a:lnB cap="flat" cmpd="sng" w="12600">
                      <a:solidFill>
                        <a:srgbClr val="000000"/>
                      </a:solidFill>
                      <a:prstDash val="solid"/>
                      <a:round/>
                      <a:headEnd len="sm" w="sm" type="none"/>
                      <a:tailEnd len="sm" w="sm" type="none"/>
                    </a:lnB>
                  </a:tcPr>
                </a:tc>
              </a:tr>
              <a:tr h="1014025">
                <a:tc>
                  <a:txBody>
                    <a:bodyPr/>
                    <a:lstStyle/>
                    <a:p>
                      <a:pPr indent="0" lvl="0" marL="0" rtl="0" algn="l">
                        <a:lnSpc>
                          <a:spcPct val="165600"/>
                        </a:lnSpc>
                        <a:spcBef>
                          <a:spcPts val="1200"/>
                        </a:spcBef>
                        <a:spcAft>
                          <a:spcPts val="1200"/>
                        </a:spcAft>
                        <a:buNone/>
                      </a:pPr>
                      <a:r>
                        <a:rPr b="1" lang="en" sz="700"/>
                        <a:t>Synthesis and evaluation of learner’s learning/ use of language</a:t>
                      </a:r>
                      <a:endParaRPr b="1" sz="700"/>
                    </a:p>
                  </a:txBody>
                  <a:tcPr marT="63500" marB="63500" marR="63500" marL="63500">
                    <a:lnL cap="flat" cmpd="sng" w="12600">
                      <a:solidFill>
                        <a:srgbClr val="000000"/>
                      </a:solidFill>
                      <a:prstDash val="solid"/>
                      <a:round/>
                      <a:headEnd len="sm" w="sm" type="none"/>
                      <a:tailEnd len="sm" w="sm" type="none"/>
                    </a:lnL>
                    <a:lnR cap="flat" cmpd="sng" w="12600">
                      <a:solidFill>
                        <a:srgbClr val="000000"/>
                      </a:solidFill>
                      <a:prstDash val="solid"/>
                      <a:round/>
                      <a:headEnd len="sm" w="sm" type="none"/>
                      <a:tailEnd len="sm" w="sm" type="none"/>
                    </a:lnR>
                    <a:lnT cap="flat" cmpd="sng" w="12600">
                      <a:solidFill>
                        <a:srgbClr val="000000"/>
                      </a:solidFill>
                      <a:prstDash val="solid"/>
                      <a:round/>
                      <a:headEnd len="sm" w="sm" type="none"/>
                      <a:tailEnd len="sm" w="sm" type="none"/>
                    </a:lnT>
                    <a:lnB cap="flat" cmpd="sng" w="12600">
                      <a:solidFill>
                        <a:srgbClr val="000000"/>
                      </a:solidFill>
                      <a:prstDash val="solid"/>
                      <a:round/>
                      <a:headEnd len="sm" w="sm" type="none"/>
                      <a:tailEnd len="sm" w="sm" type="none"/>
                    </a:lnB>
                    <a:solidFill>
                      <a:srgbClr val="D9D9D9"/>
                    </a:solidFill>
                  </a:tcPr>
                </a:tc>
                <a:tc>
                  <a:txBody>
                    <a:bodyPr/>
                    <a:lstStyle/>
                    <a:p>
                      <a:pPr indent="0" lvl="0" marL="0" rtl="0" algn="l">
                        <a:lnSpc>
                          <a:spcPct val="165600"/>
                        </a:lnSpc>
                        <a:spcBef>
                          <a:spcPts val="1200"/>
                        </a:spcBef>
                        <a:spcAft>
                          <a:spcPts val="0"/>
                        </a:spcAft>
                        <a:buNone/>
                      </a:pPr>
                      <a:r>
                        <a:rPr b="1" lang="en" sz="700"/>
                        <a:t>Validated</a:t>
                      </a:r>
                      <a:r>
                        <a:rPr b="1" lang="en" sz="700"/>
                        <a:t> reflection of their learning.</a:t>
                      </a:r>
                      <a:endParaRPr b="1" sz="700"/>
                    </a:p>
                    <a:p>
                      <a:pPr indent="0" lvl="0" marL="0" rtl="0" algn="l">
                        <a:lnSpc>
                          <a:spcPct val="165600"/>
                        </a:lnSpc>
                        <a:spcBef>
                          <a:spcPts val="1200"/>
                        </a:spcBef>
                        <a:spcAft>
                          <a:spcPts val="1200"/>
                        </a:spcAft>
                        <a:buNone/>
                      </a:pPr>
                      <a:r>
                        <a:rPr b="1" lang="en" sz="700"/>
                        <a:t>Showed use of topic language in a meaningful way.</a:t>
                      </a:r>
                      <a:endParaRPr b="1" sz="700"/>
                    </a:p>
                  </a:txBody>
                  <a:tcPr marT="63500" marB="63500" marR="63500" marL="63500">
                    <a:lnL cap="flat" cmpd="sng" w="12600">
                      <a:solidFill>
                        <a:srgbClr val="000000"/>
                      </a:solidFill>
                      <a:prstDash val="solid"/>
                      <a:round/>
                      <a:headEnd len="sm" w="sm" type="none"/>
                      <a:tailEnd len="sm" w="sm" type="none"/>
                    </a:lnL>
                    <a:lnR cap="flat" cmpd="sng" w="12600">
                      <a:solidFill>
                        <a:srgbClr val="000000"/>
                      </a:solidFill>
                      <a:prstDash val="solid"/>
                      <a:round/>
                      <a:headEnd len="sm" w="sm" type="none"/>
                      <a:tailEnd len="sm" w="sm" type="none"/>
                    </a:lnR>
                    <a:lnT cap="flat" cmpd="sng" w="12600">
                      <a:solidFill>
                        <a:srgbClr val="000000"/>
                      </a:solidFill>
                      <a:prstDash val="solid"/>
                      <a:round/>
                      <a:headEnd len="sm" w="sm" type="none"/>
                      <a:tailEnd len="sm" w="sm" type="none"/>
                    </a:lnT>
                    <a:lnB cap="flat" cmpd="sng" w="12600">
                      <a:solidFill>
                        <a:srgbClr val="000000"/>
                      </a:solidFill>
                      <a:prstDash val="solid"/>
                      <a:round/>
                      <a:headEnd len="sm" w="sm" type="none"/>
                      <a:tailEnd len="sm" w="sm" type="none"/>
                    </a:lnB>
                  </a:tcPr>
                </a:tc>
                <a:tc>
                  <a:txBody>
                    <a:bodyPr/>
                    <a:lstStyle/>
                    <a:p>
                      <a:pPr indent="0" lvl="0" marL="0" rtl="0" algn="l">
                        <a:lnSpc>
                          <a:spcPct val="165600"/>
                        </a:lnSpc>
                        <a:spcBef>
                          <a:spcPts val="1200"/>
                        </a:spcBef>
                        <a:spcAft>
                          <a:spcPts val="0"/>
                        </a:spcAft>
                        <a:buNone/>
                      </a:pPr>
                      <a:r>
                        <a:rPr b="1" lang="en" sz="700"/>
                        <a:t>Failed to demonstrate reflection of their learning. </a:t>
                      </a:r>
                      <a:endParaRPr b="1" sz="700"/>
                    </a:p>
                    <a:p>
                      <a:pPr indent="0" lvl="0" marL="0" rtl="0" algn="l">
                        <a:lnSpc>
                          <a:spcPct val="165600"/>
                        </a:lnSpc>
                        <a:spcBef>
                          <a:spcPts val="1200"/>
                        </a:spcBef>
                        <a:spcAft>
                          <a:spcPts val="1200"/>
                        </a:spcAft>
                        <a:buNone/>
                      </a:pPr>
                      <a:r>
                        <a:rPr b="1" lang="en" sz="700"/>
                        <a:t>Showed little or no use of topic language.</a:t>
                      </a:r>
                      <a:endParaRPr b="1" sz="700"/>
                    </a:p>
                  </a:txBody>
                  <a:tcPr marT="63500" marB="63500" marR="63500" marL="63500">
                    <a:lnL cap="flat" cmpd="sng" w="12600">
                      <a:solidFill>
                        <a:srgbClr val="000000"/>
                      </a:solidFill>
                      <a:prstDash val="solid"/>
                      <a:round/>
                      <a:headEnd len="sm" w="sm" type="none"/>
                      <a:tailEnd len="sm" w="sm" type="none"/>
                    </a:lnL>
                    <a:lnR cap="flat" cmpd="sng" w="12600">
                      <a:solidFill>
                        <a:srgbClr val="000000"/>
                      </a:solidFill>
                      <a:prstDash val="solid"/>
                      <a:round/>
                      <a:headEnd len="sm" w="sm" type="none"/>
                      <a:tailEnd len="sm" w="sm" type="none"/>
                    </a:lnR>
                    <a:lnT cap="flat" cmpd="sng" w="12600">
                      <a:solidFill>
                        <a:srgbClr val="000000"/>
                      </a:solidFill>
                      <a:prstDash val="solid"/>
                      <a:round/>
                      <a:headEnd len="sm" w="sm" type="none"/>
                      <a:tailEnd len="sm" w="sm" type="none"/>
                    </a:lnT>
                    <a:lnB cap="flat" cmpd="sng" w="12600">
                      <a:solidFill>
                        <a:srgbClr val="000000"/>
                      </a:solidFill>
                      <a:prstDash val="solid"/>
                      <a:round/>
                      <a:headEnd len="sm" w="sm" type="none"/>
                      <a:tailEnd len="sm" w="sm" type="none"/>
                    </a:lnB>
                  </a:tcPr>
                </a:tc>
              </a:tr>
              <a:tr h="1042500">
                <a:tc>
                  <a:txBody>
                    <a:bodyPr/>
                    <a:lstStyle/>
                    <a:p>
                      <a:pPr indent="0" lvl="0" marL="0" rtl="0" algn="l">
                        <a:lnSpc>
                          <a:spcPct val="165600"/>
                        </a:lnSpc>
                        <a:spcBef>
                          <a:spcPts val="1200"/>
                        </a:spcBef>
                        <a:spcAft>
                          <a:spcPts val="1200"/>
                        </a:spcAft>
                        <a:buNone/>
                      </a:pPr>
                      <a:r>
                        <a:rPr b="1" lang="en" sz="700"/>
                        <a:t>Task Requirements (set by the facilitator and/ or negotiated by the group)</a:t>
                      </a:r>
                      <a:endParaRPr b="1" sz="700"/>
                    </a:p>
                  </a:txBody>
                  <a:tcPr marT="63500" marB="63500" marR="63500" marL="63500">
                    <a:lnL cap="flat" cmpd="sng" w="12600">
                      <a:solidFill>
                        <a:srgbClr val="000000"/>
                      </a:solidFill>
                      <a:prstDash val="solid"/>
                      <a:round/>
                      <a:headEnd len="sm" w="sm" type="none"/>
                      <a:tailEnd len="sm" w="sm" type="none"/>
                    </a:lnL>
                    <a:lnR cap="flat" cmpd="sng" w="12600">
                      <a:solidFill>
                        <a:srgbClr val="000000"/>
                      </a:solidFill>
                      <a:prstDash val="solid"/>
                      <a:round/>
                      <a:headEnd len="sm" w="sm" type="none"/>
                      <a:tailEnd len="sm" w="sm" type="none"/>
                    </a:lnR>
                    <a:lnT cap="flat" cmpd="sng" w="12600">
                      <a:solidFill>
                        <a:srgbClr val="000000"/>
                      </a:solidFill>
                      <a:prstDash val="solid"/>
                      <a:round/>
                      <a:headEnd len="sm" w="sm" type="none"/>
                      <a:tailEnd len="sm" w="sm" type="none"/>
                    </a:lnT>
                    <a:lnB cap="flat" cmpd="sng" w="12600">
                      <a:solidFill>
                        <a:srgbClr val="000000"/>
                      </a:solidFill>
                      <a:prstDash val="solid"/>
                      <a:round/>
                      <a:headEnd len="sm" w="sm" type="none"/>
                      <a:tailEnd len="sm" w="sm" type="none"/>
                    </a:lnB>
                    <a:solidFill>
                      <a:srgbClr val="D9D9D9"/>
                    </a:solidFill>
                  </a:tcPr>
                </a:tc>
                <a:tc>
                  <a:txBody>
                    <a:bodyPr/>
                    <a:lstStyle/>
                    <a:p>
                      <a:pPr indent="0" lvl="0" marL="0" rtl="0" algn="l">
                        <a:lnSpc>
                          <a:spcPct val="165600"/>
                        </a:lnSpc>
                        <a:spcBef>
                          <a:spcPts val="1200"/>
                        </a:spcBef>
                        <a:spcAft>
                          <a:spcPts val="1200"/>
                        </a:spcAft>
                        <a:buNone/>
                      </a:pPr>
                      <a:r>
                        <a:rPr b="1" lang="en" sz="700"/>
                        <a:t>Completed and/or helped to guide tasks and assessment criteria.  Completed course evaluation.</a:t>
                      </a:r>
                      <a:endParaRPr b="1" sz="700"/>
                    </a:p>
                  </a:txBody>
                  <a:tcPr marT="63500" marB="63500" marR="63500" marL="63500">
                    <a:lnL cap="flat" cmpd="sng" w="12600">
                      <a:solidFill>
                        <a:srgbClr val="000000"/>
                      </a:solidFill>
                      <a:prstDash val="solid"/>
                      <a:round/>
                      <a:headEnd len="sm" w="sm" type="none"/>
                      <a:tailEnd len="sm" w="sm" type="none"/>
                    </a:lnL>
                    <a:lnR cap="flat" cmpd="sng" w="12600">
                      <a:solidFill>
                        <a:srgbClr val="000000"/>
                      </a:solidFill>
                      <a:prstDash val="solid"/>
                      <a:round/>
                      <a:headEnd len="sm" w="sm" type="none"/>
                      <a:tailEnd len="sm" w="sm" type="none"/>
                    </a:lnR>
                    <a:lnT cap="flat" cmpd="sng" w="12600">
                      <a:solidFill>
                        <a:srgbClr val="000000"/>
                      </a:solidFill>
                      <a:prstDash val="solid"/>
                      <a:round/>
                      <a:headEnd len="sm" w="sm" type="none"/>
                      <a:tailEnd len="sm" w="sm" type="none"/>
                    </a:lnT>
                    <a:lnB cap="flat" cmpd="sng" w="12600">
                      <a:solidFill>
                        <a:srgbClr val="000000"/>
                      </a:solidFill>
                      <a:prstDash val="solid"/>
                      <a:round/>
                      <a:headEnd len="sm" w="sm" type="none"/>
                      <a:tailEnd len="sm" w="sm" type="none"/>
                    </a:lnB>
                  </a:tcPr>
                </a:tc>
                <a:tc>
                  <a:txBody>
                    <a:bodyPr/>
                    <a:lstStyle/>
                    <a:p>
                      <a:pPr indent="0" lvl="0" marL="0" rtl="0" algn="l">
                        <a:lnSpc>
                          <a:spcPct val="165600"/>
                        </a:lnSpc>
                        <a:spcBef>
                          <a:spcPts val="1200"/>
                        </a:spcBef>
                        <a:spcAft>
                          <a:spcPts val="1200"/>
                        </a:spcAft>
                        <a:buNone/>
                      </a:pPr>
                      <a:r>
                        <a:rPr b="1" lang="en" sz="700"/>
                        <a:t>Serious lack of performing the task requirements.</a:t>
                      </a:r>
                      <a:endParaRPr b="1" sz="700"/>
                    </a:p>
                  </a:txBody>
                  <a:tcPr marT="63500" marB="63500" marR="63500" marL="63500">
                    <a:lnL cap="flat" cmpd="sng" w="12600">
                      <a:solidFill>
                        <a:srgbClr val="000000"/>
                      </a:solidFill>
                      <a:prstDash val="solid"/>
                      <a:round/>
                      <a:headEnd len="sm" w="sm" type="none"/>
                      <a:tailEnd len="sm" w="sm" type="none"/>
                    </a:lnL>
                    <a:lnR cap="flat" cmpd="sng" w="12600">
                      <a:solidFill>
                        <a:srgbClr val="000000"/>
                      </a:solidFill>
                      <a:prstDash val="solid"/>
                      <a:round/>
                      <a:headEnd len="sm" w="sm" type="none"/>
                      <a:tailEnd len="sm" w="sm" type="none"/>
                    </a:lnR>
                    <a:lnT cap="flat" cmpd="sng" w="12600">
                      <a:solidFill>
                        <a:srgbClr val="000000"/>
                      </a:solidFill>
                      <a:prstDash val="solid"/>
                      <a:round/>
                      <a:headEnd len="sm" w="sm" type="none"/>
                      <a:tailEnd len="sm" w="sm" type="none"/>
                    </a:lnT>
                    <a:lnB cap="flat" cmpd="sng" w="12600">
                      <a:solidFill>
                        <a:srgbClr val="000000"/>
                      </a:solidFill>
                      <a:prstDash val="solid"/>
                      <a:round/>
                      <a:headEnd len="sm" w="sm" type="none"/>
                      <a:tailEnd len="sm" w="sm" type="none"/>
                    </a:lnB>
                  </a:tcPr>
                </a:tc>
              </a:tr>
            </a:tbl>
          </a:graphicData>
        </a:graphic>
      </p:graphicFrame>
      <p:sp>
        <p:nvSpPr>
          <p:cNvPr id="110" name="Google Shape;110;p22"/>
          <p:cNvSpPr txBox="1"/>
          <p:nvPr/>
        </p:nvSpPr>
        <p:spPr>
          <a:xfrm>
            <a:off x="345525" y="455450"/>
            <a:ext cx="17196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Proxima Nova"/>
                <a:ea typeface="Proxima Nova"/>
                <a:cs typeface="Proxima Nova"/>
                <a:sym typeface="Proxima Nova"/>
              </a:rPr>
              <a:t>Sample Rubric (English)</a:t>
            </a:r>
            <a:endParaRPr>
              <a:latin typeface="Proxima Nova"/>
              <a:ea typeface="Proxima Nova"/>
              <a:cs typeface="Proxima Nova"/>
              <a:sym typeface="Proxima Nov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vls_package for ecampus">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8EA410214A0447B6B94AEFF6909EED" ma:contentTypeVersion="16" ma:contentTypeDescription="Create a new document." ma:contentTypeScope="" ma:versionID="44a0287bc2bb883abcb1ac552e31dc54">
  <xsd:schema xmlns:xsd="http://www.w3.org/2001/XMLSchema" xmlns:xs="http://www.w3.org/2001/XMLSchema" xmlns:p="http://schemas.microsoft.com/office/2006/metadata/properties" xmlns:ns2="760ca6d8-45ab-4d0a-b8c5-8ff4fd26a082" xmlns:ns3="5e1ece13-5c04-49d0-a5d5-9b8ee987d856" targetNamespace="http://schemas.microsoft.com/office/2006/metadata/properties" ma:root="true" ma:fieldsID="3ac2c467a378a8f0af6f9764c519907b" ns2:_="" ns3:_="">
    <xsd:import namespace="760ca6d8-45ab-4d0a-b8c5-8ff4fd26a082"/>
    <xsd:import namespace="5e1ece13-5c04-49d0-a5d5-9b8ee987d85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0ca6d8-45ab-4d0a-b8c5-8ff4fd26a0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383ab3d-3311-46c7-9827-319eef876ca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e1ece13-5c04-49d0-a5d5-9b8ee987d85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d2e0686-bcc7-49ef-834e-9261246539c9}" ma:internalName="TaxCatchAll" ma:showField="CatchAllData" ma:web="5e1ece13-5c04-49d0-a5d5-9b8ee987d85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60ca6d8-45ab-4d0a-b8c5-8ff4fd26a082">
      <Terms xmlns="http://schemas.microsoft.com/office/infopath/2007/PartnerControls"/>
    </lcf76f155ced4ddcb4097134ff3c332f>
    <TaxCatchAll xmlns="5e1ece13-5c04-49d0-a5d5-9b8ee987d856" xsi:nil="true"/>
  </documentManagement>
</p:properties>
</file>

<file path=customXml/itemProps1.xml><?xml version="1.0" encoding="utf-8"?>
<ds:datastoreItem xmlns:ds="http://schemas.openxmlformats.org/officeDocument/2006/customXml" ds:itemID="{1F6A7F8C-A146-4AD4-BF3E-C21CD323BEFC}"/>
</file>

<file path=customXml/itemProps2.xml><?xml version="1.0" encoding="utf-8"?>
<ds:datastoreItem xmlns:ds="http://schemas.openxmlformats.org/officeDocument/2006/customXml" ds:itemID="{6692D262-5496-4872-8851-40EC04056D40}"/>
</file>

<file path=customXml/itemProps3.xml><?xml version="1.0" encoding="utf-8"?>
<ds:datastoreItem xmlns:ds="http://schemas.openxmlformats.org/officeDocument/2006/customXml" ds:itemID="{79E50BBC-BD0B-4DC3-9230-597B3C6E7130}"/>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0x010100A58EA410214A0447B6B94AEFF6909EED</vt:lpwstr>
  </property>
</Properties>
</file>