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34.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33.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48" r:id="rId2"/>
  </p:sldMasterIdLst>
  <p:notesMasterIdLst>
    <p:notesMasterId r:id="rId41"/>
  </p:notesMasterIdLst>
  <p:sldIdLst>
    <p:sldId id="256" r:id="rId3"/>
    <p:sldId id="258" r:id="rId4"/>
    <p:sldId id="347" r:id="rId5"/>
    <p:sldId id="349" r:id="rId6"/>
    <p:sldId id="354" r:id="rId7"/>
    <p:sldId id="355" r:id="rId8"/>
    <p:sldId id="356" r:id="rId9"/>
    <p:sldId id="357" r:id="rId10"/>
    <p:sldId id="348" r:id="rId11"/>
    <p:sldId id="350" r:id="rId12"/>
    <p:sldId id="351" r:id="rId13"/>
    <p:sldId id="352" r:id="rId14"/>
    <p:sldId id="353" r:id="rId15"/>
    <p:sldId id="365" r:id="rId16"/>
    <p:sldId id="367" r:id="rId17"/>
    <p:sldId id="366" r:id="rId18"/>
    <p:sldId id="358" r:id="rId19"/>
    <p:sldId id="381" r:id="rId20"/>
    <p:sldId id="382" r:id="rId21"/>
    <p:sldId id="359" r:id="rId22"/>
    <p:sldId id="368" r:id="rId23"/>
    <p:sldId id="370" r:id="rId24"/>
    <p:sldId id="360" r:id="rId25"/>
    <p:sldId id="371" r:id="rId26"/>
    <p:sldId id="372" r:id="rId27"/>
    <p:sldId id="373" r:id="rId28"/>
    <p:sldId id="361" r:id="rId29"/>
    <p:sldId id="374" r:id="rId30"/>
    <p:sldId id="375" r:id="rId31"/>
    <p:sldId id="362" r:id="rId32"/>
    <p:sldId id="363" r:id="rId33"/>
    <p:sldId id="376" r:id="rId34"/>
    <p:sldId id="377" r:id="rId35"/>
    <p:sldId id="364" r:id="rId36"/>
    <p:sldId id="378" r:id="rId37"/>
    <p:sldId id="379" r:id="rId38"/>
    <p:sldId id="380" r:id="rId39"/>
    <p:sldId id="309"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256" autoAdjust="0"/>
    <p:restoredTop sz="94649"/>
  </p:normalViewPr>
  <p:slideViewPr>
    <p:cSldViewPr snapToGrid="0" snapToObjects="1">
      <p:cViewPr varScale="1">
        <p:scale>
          <a:sx n="156" d="100"/>
          <a:sy n="156" d="100"/>
        </p:scale>
        <p:origin x="480" y="150"/>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47" Type="http://schemas.openxmlformats.org/officeDocument/2006/relationships/customXml" Target="../customXml/item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48" Type="http://schemas.openxmlformats.org/officeDocument/2006/relationships/customXml" Target="../customXml/item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customXml" Target="../customXml/item1.xml"/><Relationship Id="rId20" Type="http://schemas.openxmlformats.org/officeDocument/2006/relationships/slide" Target="slides/slide18.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C07CF9C-6515-9E48-A779-037560F47797}" type="datetimeFigureOut">
              <a:rPr lang="en-US" smtClean="0"/>
              <a:t>2/28/2022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85A15C-93E2-F040-B9B5-7FEEF9327D29}" type="slidenum">
              <a:rPr lang="en-US" smtClean="0"/>
              <a:t>‹#›</a:t>
            </a:fld>
            <a:endParaRPr lang="en-US"/>
          </a:p>
        </p:txBody>
      </p:sp>
    </p:spTree>
    <p:extLst>
      <p:ext uri="{BB962C8B-B14F-4D97-AF65-F5344CB8AC3E}">
        <p14:creationId xmlns:p14="http://schemas.microsoft.com/office/powerpoint/2010/main" val="17345694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a:t>
            </a:fld>
            <a:endParaRPr lang="en-US"/>
          </a:p>
        </p:txBody>
      </p:sp>
    </p:spTree>
    <p:extLst>
      <p:ext uri="{BB962C8B-B14F-4D97-AF65-F5344CB8AC3E}">
        <p14:creationId xmlns:p14="http://schemas.microsoft.com/office/powerpoint/2010/main" val="3335764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10</a:t>
            </a:fld>
            <a:endParaRPr lang="en-US"/>
          </a:p>
        </p:txBody>
      </p:sp>
    </p:spTree>
    <p:extLst>
      <p:ext uri="{BB962C8B-B14F-4D97-AF65-F5344CB8AC3E}">
        <p14:creationId xmlns:p14="http://schemas.microsoft.com/office/powerpoint/2010/main" val="22248316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11</a:t>
            </a:fld>
            <a:endParaRPr lang="en-US"/>
          </a:p>
        </p:txBody>
      </p:sp>
    </p:spTree>
    <p:extLst>
      <p:ext uri="{BB962C8B-B14F-4D97-AF65-F5344CB8AC3E}">
        <p14:creationId xmlns:p14="http://schemas.microsoft.com/office/powerpoint/2010/main" val="4568798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12</a:t>
            </a:fld>
            <a:endParaRPr lang="en-US"/>
          </a:p>
        </p:txBody>
      </p:sp>
    </p:spTree>
    <p:extLst>
      <p:ext uri="{BB962C8B-B14F-4D97-AF65-F5344CB8AC3E}">
        <p14:creationId xmlns:p14="http://schemas.microsoft.com/office/powerpoint/2010/main" val="3468882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13</a:t>
            </a:fld>
            <a:endParaRPr lang="en-US"/>
          </a:p>
        </p:txBody>
      </p:sp>
    </p:spTree>
    <p:extLst>
      <p:ext uri="{BB962C8B-B14F-4D97-AF65-F5344CB8AC3E}">
        <p14:creationId xmlns:p14="http://schemas.microsoft.com/office/powerpoint/2010/main" val="24477093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14</a:t>
            </a:fld>
            <a:endParaRPr lang="en-US"/>
          </a:p>
        </p:txBody>
      </p:sp>
    </p:spTree>
    <p:extLst>
      <p:ext uri="{BB962C8B-B14F-4D97-AF65-F5344CB8AC3E}">
        <p14:creationId xmlns:p14="http://schemas.microsoft.com/office/powerpoint/2010/main" val="310748197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15</a:t>
            </a:fld>
            <a:endParaRPr lang="en-US"/>
          </a:p>
        </p:txBody>
      </p:sp>
    </p:spTree>
    <p:extLst>
      <p:ext uri="{BB962C8B-B14F-4D97-AF65-F5344CB8AC3E}">
        <p14:creationId xmlns:p14="http://schemas.microsoft.com/office/powerpoint/2010/main" val="36597930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16</a:t>
            </a:fld>
            <a:endParaRPr lang="en-US"/>
          </a:p>
        </p:txBody>
      </p:sp>
    </p:spTree>
    <p:extLst>
      <p:ext uri="{BB962C8B-B14F-4D97-AF65-F5344CB8AC3E}">
        <p14:creationId xmlns:p14="http://schemas.microsoft.com/office/powerpoint/2010/main" val="5549578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17</a:t>
            </a:fld>
            <a:endParaRPr lang="en-US"/>
          </a:p>
        </p:txBody>
      </p:sp>
    </p:spTree>
    <p:extLst>
      <p:ext uri="{BB962C8B-B14F-4D97-AF65-F5344CB8AC3E}">
        <p14:creationId xmlns:p14="http://schemas.microsoft.com/office/powerpoint/2010/main" val="15136233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18</a:t>
            </a:fld>
            <a:endParaRPr lang="en-US"/>
          </a:p>
        </p:txBody>
      </p:sp>
    </p:spTree>
    <p:extLst>
      <p:ext uri="{BB962C8B-B14F-4D97-AF65-F5344CB8AC3E}">
        <p14:creationId xmlns:p14="http://schemas.microsoft.com/office/powerpoint/2010/main" val="419749554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19</a:t>
            </a:fld>
            <a:endParaRPr lang="en-US"/>
          </a:p>
        </p:txBody>
      </p:sp>
    </p:spTree>
    <p:extLst>
      <p:ext uri="{BB962C8B-B14F-4D97-AF65-F5344CB8AC3E}">
        <p14:creationId xmlns:p14="http://schemas.microsoft.com/office/powerpoint/2010/main" val="345483972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a:t>
            </a:fld>
            <a:endParaRPr lang="en-US"/>
          </a:p>
        </p:txBody>
      </p:sp>
    </p:spTree>
    <p:extLst>
      <p:ext uri="{BB962C8B-B14F-4D97-AF65-F5344CB8AC3E}">
        <p14:creationId xmlns:p14="http://schemas.microsoft.com/office/powerpoint/2010/main" val="228638326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20</a:t>
            </a:fld>
            <a:endParaRPr lang="en-US"/>
          </a:p>
        </p:txBody>
      </p:sp>
    </p:spTree>
    <p:extLst>
      <p:ext uri="{BB962C8B-B14F-4D97-AF65-F5344CB8AC3E}">
        <p14:creationId xmlns:p14="http://schemas.microsoft.com/office/powerpoint/2010/main" val="21952544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21</a:t>
            </a:fld>
            <a:endParaRPr lang="en-US"/>
          </a:p>
        </p:txBody>
      </p:sp>
    </p:spTree>
    <p:extLst>
      <p:ext uri="{BB962C8B-B14F-4D97-AF65-F5344CB8AC3E}">
        <p14:creationId xmlns:p14="http://schemas.microsoft.com/office/powerpoint/2010/main" val="12573909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22</a:t>
            </a:fld>
            <a:endParaRPr lang="en-US"/>
          </a:p>
        </p:txBody>
      </p:sp>
    </p:spTree>
    <p:extLst>
      <p:ext uri="{BB962C8B-B14F-4D97-AF65-F5344CB8AC3E}">
        <p14:creationId xmlns:p14="http://schemas.microsoft.com/office/powerpoint/2010/main" val="81174354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23</a:t>
            </a:fld>
            <a:endParaRPr lang="en-US"/>
          </a:p>
        </p:txBody>
      </p:sp>
    </p:spTree>
    <p:extLst>
      <p:ext uri="{BB962C8B-B14F-4D97-AF65-F5344CB8AC3E}">
        <p14:creationId xmlns:p14="http://schemas.microsoft.com/office/powerpoint/2010/main" val="92244146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24</a:t>
            </a:fld>
            <a:endParaRPr lang="en-US"/>
          </a:p>
        </p:txBody>
      </p:sp>
    </p:spTree>
    <p:extLst>
      <p:ext uri="{BB962C8B-B14F-4D97-AF65-F5344CB8AC3E}">
        <p14:creationId xmlns:p14="http://schemas.microsoft.com/office/powerpoint/2010/main" val="9076241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25</a:t>
            </a:fld>
            <a:endParaRPr lang="en-US"/>
          </a:p>
        </p:txBody>
      </p:sp>
    </p:spTree>
    <p:extLst>
      <p:ext uri="{BB962C8B-B14F-4D97-AF65-F5344CB8AC3E}">
        <p14:creationId xmlns:p14="http://schemas.microsoft.com/office/powerpoint/2010/main" val="232356685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26</a:t>
            </a:fld>
            <a:endParaRPr lang="en-US"/>
          </a:p>
        </p:txBody>
      </p:sp>
    </p:spTree>
    <p:extLst>
      <p:ext uri="{BB962C8B-B14F-4D97-AF65-F5344CB8AC3E}">
        <p14:creationId xmlns:p14="http://schemas.microsoft.com/office/powerpoint/2010/main" val="338071396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27</a:t>
            </a:fld>
            <a:endParaRPr lang="en-US"/>
          </a:p>
        </p:txBody>
      </p:sp>
    </p:spTree>
    <p:extLst>
      <p:ext uri="{BB962C8B-B14F-4D97-AF65-F5344CB8AC3E}">
        <p14:creationId xmlns:p14="http://schemas.microsoft.com/office/powerpoint/2010/main" val="71403635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28</a:t>
            </a:fld>
            <a:endParaRPr lang="en-US"/>
          </a:p>
        </p:txBody>
      </p:sp>
    </p:spTree>
    <p:extLst>
      <p:ext uri="{BB962C8B-B14F-4D97-AF65-F5344CB8AC3E}">
        <p14:creationId xmlns:p14="http://schemas.microsoft.com/office/powerpoint/2010/main" val="43145095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29</a:t>
            </a:fld>
            <a:endParaRPr lang="en-US"/>
          </a:p>
        </p:txBody>
      </p:sp>
    </p:spTree>
    <p:extLst>
      <p:ext uri="{BB962C8B-B14F-4D97-AF65-F5344CB8AC3E}">
        <p14:creationId xmlns:p14="http://schemas.microsoft.com/office/powerpoint/2010/main" val="3340786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a:t>
            </a:fld>
            <a:endParaRPr lang="en-US"/>
          </a:p>
        </p:txBody>
      </p:sp>
    </p:spTree>
    <p:extLst>
      <p:ext uri="{BB962C8B-B14F-4D97-AF65-F5344CB8AC3E}">
        <p14:creationId xmlns:p14="http://schemas.microsoft.com/office/powerpoint/2010/main" val="32586746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30</a:t>
            </a:fld>
            <a:endParaRPr lang="en-US"/>
          </a:p>
        </p:txBody>
      </p:sp>
    </p:spTree>
    <p:extLst>
      <p:ext uri="{BB962C8B-B14F-4D97-AF65-F5344CB8AC3E}">
        <p14:creationId xmlns:p14="http://schemas.microsoft.com/office/powerpoint/2010/main" val="122735603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31</a:t>
            </a:fld>
            <a:endParaRPr lang="en-US"/>
          </a:p>
        </p:txBody>
      </p:sp>
    </p:spTree>
    <p:extLst>
      <p:ext uri="{BB962C8B-B14F-4D97-AF65-F5344CB8AC3E}">
        <p14:creationId xmlns:p14="http://schemas.microsoft.com/office/powerpoint/2010/main" val="161136510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32</a:t>
            </a:fld>
            <a:endParaRPr lang="en-US"/>
          </a:p>
        </p:txBody>
      </p:sp>
    </p:spTree>
    <p:extLst>
      <p:ext uri="{BB962C8B-B14F-4D97-AF65-F5344CB8AC3E}">
        <p14:creationId xmlns:p14="http://schemas.microsoft.com/office/powerpoint/2010/main" val="203348151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33</a:t>
            </a:fld>
            <a:endParaRPr lang="en-US"/>
          </a:p>
        </p:txBody>
      </p:sp>
    </p:spTree>
    <p:extLst>
      <p:ext uri="{BB962C8B-B14F-4D97-AF65-F5344CB8AC3E}">
        <p14:creationId xmlns:p14="http://schemas.microsoft.com/office/powerpoint/2010/main" val="115204955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34</a:t>
            </a:fld>
            <a:endParaRPr lang="en-US"/>
          </a:p>
        </p:txBody>
      </p:sp>
    </p:spTree>
    <p:extLst>
      <p:ext uri="{BB962C8B-B14F-4D97-AF65-F5344CB8AC3E}">
        <p14:creationId xmlns:p14="http://schemas.microsoft.com/office/powerpoint/2010/main" val="423004261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35</a:t>
            </a:fld>
            <a:endParaRPr lang="en-US"/>
          </a:p>
        </p:txBody>
      </p:sp>
    </p:spTree>
    <p:extLst>
      <p:ext uri="{BB962C8B-B14F-4D97-AF65-F5344CB8AC3E}">
        <p14:creationId xmlns:p14="http://schemas.microsoft.com/office/powerpoint/2010/main" val="337004444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36</a:t>
            </a:fld>
            <a:endParaRPr lang="en-US"/>
          </a:p>
        </p:txBody>
      </p:sp>
    </p:spTree>
    <p:extLst>
      <p:ext uri="{BB962C8B-B14F-4D97-AF65-F5344CB8AC3E}">
        <p14:creationId xmlns:p14="http://schemas.microsoft.com/office/powerpoint/2010/main" val="392575491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37</a:t>
            </a:fld>
            <a:endParaRPr lang="en-US"/>
          </a:p>
        </p:txBody>
      </p:sp>
    </p:spTree>
    <p:extLst>
      <p:ext uri="{BB962C8B-B14F-4D97-AF65-F5344CB8AC3E}">
        <p14:creationId xmlns:p14="http://schemas.microsoft.com/office/powerpoint/2010/main" val="4802131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4</a:t>
            </a:fld>
            <a:endParaRPr lang="en-US"/>
          </a:p>
        </p:txBody>
      </p:sp>
    </p:spTree>
    <p:extLst>
      <p:ext uri="{BB962C8B-B14F-4D97-AF65-F5344CB8AC3E}">
        <p14:creationId xmlns:p14="http://schemas.microsoft.com/office/powerpoint/2010/main" val="292836125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5</a:t>
            </a:fld>
            <a:endParaRPr lang="en-US"/>
          </a:p>
        </p:txBody>
      </p:sp>
    </p:spTree>
    <p:extLst>
      <p:ext uri="{BB962C8B-B14F-4D97-AF65-F5344CB8AC3E}">
        <p14:creationId xmlns:p14="http://schemas.microsoft.com/office/powerpoint/2010/main" val="14164997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6</a:t>
            </a:fld>
            <a:endParaRPr lang="en-US"/>
          </a:p>
        </p:txBody>
      </p:sp>
    </p:spTree>
    <p:extLst>
      <p:ext uri="{BB962C8B-B14F-4D97-AF65-F5344CB8AC3E}">
        <p14:creationId xmlns:p14="http://schemas.microsoft.com/office/powerpoint/2010/main" val="27181170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7</a:t>
            </a:fld>
            <a:endParaRPr lang="en-US"/>
          </a:p>
        </p:txBody>
      </p:sp>
    </p:spTree>
    <p:extLst>
      <p:ext uri="{BB962C8B-B14F-4D97-AF65-F5344CB8AC3E}">
        <p14:creationId xmlns:p14="http://schemas.microsoft.com/office/powerpoint/2010/main" val="17618857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8</a:t>
            </a:fld>
            <a:endParaRPr lang="en-US"/>
          </a:p>
        </p:txBody>
      </p:sp>
    </p:spTree>
    <p:extLst>
      <p:ext uri="{BB962C8B-B14F-4D97-AF65-F5344CB8AC3E}">
        <p14:creationId xmlns:p14="http://schemas.microsoft.com/office/powerpoint/2010/main" val="36498810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885A15C-93E2-F040-B9B5-7FEEF9327D29}" type="slidenum">
              <a:rPr lang="en-US" smtClean="0"/>
              <a:t>9</a:t>
            </a:fld>
            <a:endParaRPr lang="en-US"/>
          </a:p>
        </p:txBody>
      </p:sp>
    </p:spTree>
    <p:extLst>
      <p:ext uri="{BB962C8B-B14F-4D97-AF65-F5344CB8AC3E}">
        <p14:creationId xmlns:p14="http://schemas.microsoft.com/office/powerpoint/2010/main" val="64049007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DF7E94-BE02-9A45-9062-1449FB0E45C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46650E84-FCA6-BF46-947F-0E37FDBD203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5B9436B4-1720-2548-BCE3-CC2568995FDB}"/>
              </a:ext>
            </a:extLst>
          </p:cNvPr>
          <p:cNvSpPr>
            <a:spLocks noGrp="1"/>
          </p:cNvSpPr>
          <p:nvPr>
            <p:ph type="dt" sz="half" idx="10"/>
          </p:nvPr>
        </p:nvSpPr>
        <p:spPr>
          <a:xfrm>
            <a:off x="7129971" y="6356349"/>
            <a:ext cx="2305050" cy="365125"/>
          </a:xfrm>
          <a:prstGeom prst="rect">
            <a:avLst/>
          </a:prstGeom>
        </p:spPr>
        <p:txBody>
          <a:bodyPr/>
          <a:lstStyle/>
          <a:p>
            <a:pPr marL="12700" indent="-12700"/>
            <a:fld id="{0C173FCD-8A90-4625-B839-32AA942C7350}" type="datetime1">
              <a:rPr lang="en-US" smtClean="0"/>
              <a:t>2/28/2022</a:t>
            </a:fld>
            <a:endParaRPr lang="en-US" dirty="0"/>
          </a:p>
        </p:txBody>
      </p:sp>
      <p:sp>
        <p:nvSpPr>
          <p:cNvPr id="5" name="Footer Placeholder 4">
            <a:extLst>
              <a:ext uri="{FF2B5EF4-FFF2-40B4-BE49-F238E27FC236}">
                <a16:creationId xmlns:a16="http://schemas.microsoft.com/office/drawing/2014/main" id="{CB98079D-0BF4-CD44-B92A-489A2C415B4C}"/>
              </a:ext>
            </a:extLst>
          </p:cNvPr>
          <p:cNvSpPr>
            <a:spLocks noGrp="1"/>
          </p:cNvSpPr>
          <p:nvPr>
            <p:ph type="ftr" sz="quarter" idx="11"/>
          </p:nvPr>
        </p:nvSpPr>
        <p:spPr>
          <a:xfrm>
            <a:off x="2933700" y="6356350"/>
            <a:ext cx="391795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63D7B34F-B4A6-AC47-A86D-866C0E2385F7}"/>
              </a:ext>
            </a:extLst>
          </p:cNvPr>
          <p:cNvSpPr>
            <a:spLocks noGrp="1"/>
          </p:cNvSpPr>
          <p:nvPr>
            <p:ph type="sldNum" sz="quarter" idx="12"/>
          </p:nvPr>
        </p:nvSpPr>
        <p:spPr>
          <a:xfrm>
            <a:off x="256573" y="6356348"/>
            <a:ext cx="2943225" cy="365125"/>
          </a:xfrm>
          <a:prstGeom prst="rect">
            <a:avLst/>
          </a:prstGeom>
        </p:spPr>
        <p:txBody>
          <a:bodyPr/>
          <a:lstStyle/>
          <a:p>
            <a:fld id="{2DEBF6B5-A8B6-5742-91AE-8DC29EBB8E42}" type="slidenum">
              <a:rPr lang="en-US" smtClean="0"/>
              <a:pPr/>
              <a:t>‹#›</a:t>
            </a:fld>
            <a:r>
              <a:rPr lang="en-US" dirty="0"/>
              <a:t> / 54</a:t>
            </a:r>
          </a:p>
        </p:txBody>
      </p:sp>
    </p:spTree>
    <p:extLst>
      <p:ext uri="{BB962C8B-B14F-4D97-AF65-F5344CB8AC3E}">
        <p14:creationId xmlns:p14="http://schemas.microsoft.com/office/powerpoint/2010/main" val="1173091297"/>
      </p:ext>
    </p:extLst>
  </p:cSld>
  <p:clrMapOvr>
    <a:masterClrMapping/>
  </p:clrMapOvr>
  <p:extLst>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69D7BE-8467-FA47-BC87-BEEAECA3B4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CD20FF2-3FE8-1248-A4BA-F5AE9648AA37}"/>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0C397C0-5CA5-F14C-AA7D-A1EE12F4403D}"/>
              </a:ext>
            </a:extLst>
          </p:cNvPr>
          <p:cNvSpPr>
            <a:spLocks noGrp="1"/>
          </p:cNvSpPr>
          <p:nvPr>
            <p:ph type="dt" sz="half" idx="10"/>
          </p:nvPr>
        </p:nvSpPr>
        <p:spPr>
          <a:xfrm>
            <a:off x="407988" y="6356350"/>
            <a:ext cx="2303462" cy="365125"/>
          </a:xfrm>
          <a:prstGeom prst="rect">
            <a:avLst/>
          </a:prstGeom>
        </p:spPr>
        <p:txBody>
          <a:bodyPr/>
          <a:lstStyle/>
          <a:p>
            <a:fld id="{6E954521-9690-4989-9836-5F170F728E54}" type="datetime1">
              <a:rPr lang="en-US" smtClean="0"/>
              <a:t>2/28/2022</a:t>
            </a:fld>
            <a:endParaRPr lang="en-US"/>
          </a:p>
        </p:txBody>
      </p:sp>
      <p:sp>
        <p:nvSpPr>
          <p:cNvPr id="5" name="Footer Placeholder 4">
            <a:extLst>
              <a:ext uri="{FF2B5EF4-FFF2-40B4-BE49-F238E27FC236}">
                <a16:creationId xmlns:a16="http://schemas.microsoft.com/office/drawing/2014/main" id="{2CEC006F-A7FD-6846-A942-B3569196CF9C}"/>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81BF61AC-F887-AE4C-BD7C-AC1FDE24B836}"/>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427568503"/>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D7D49B-FD14-D446-91B5-0CC55D140B6D}"/>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156E7AB3-B6DD-9E47-BE1A-4E24B6AA597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52E64115-4182-7A4B-A588-4C67C2305BD2}"/>
              </a:ext>
            </a:extLst>
          </p:cNvPr>
          <p:cNvSpPr>
            <a:spLocks noGrp="1"/>
          </p:cNvSpPr>
          <p:nvPr>
            <p:ph type="dt" sz="half" idx="10"/>
          </p:nvPr>
        </p:nvSpPr>
        <p:spPr>
          <a:xfrm>
            <a:off x="407988" y="6356350"/>
            <a:ext cx="2303462" cy="365125"/>
          </a:xfrm>
          <a:prstGeom prst="rect">
            <a:avLst/>
          </a:prstGeom>
        </p:spPr>
        <p:txBody>
          <a:bodyPr/>
          <a:lstStyle/>
          <a:p>
            <a:fld id="{51263D61-F4AC-4136-869C-668E1A6C647A}" type="datetime1">
              <a:rPr lang="en-US" smtClean="0"/>
              <a:t>2/28/2022</a:t>
            </a:fld>
            <a:endParaRPr lang="en-US" dirty="0"/>
          </a:p>
        </p:txBody>
      </p:sp>
      <p:sp>
        <p:nvSpPr>
          <p:cNvPr id="5" name="Footer Placeholder 4">
            <a:extLst>
              <a:ext uri="{FF2B5EF4-FFF2-40B4-BE49-F238E27FC236}">
                <a16:creationId xmlns:a16="http://schemas.microsoft.com/office/drawing/2014/main" id="{81B42A63-2CB1-A24E-954D-7D7D93797548}"/>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2358B48E-845C-4840-95A9-377C3D3B4AD0}"/>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2875841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58C3E4-95D0-D041-BD41-2F9A8ED5E3F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1325F08-48C2-644B-ADE9-A7FD0DFF50E6}"/>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D581F2CF-1A8D-D440-A80C-A89DA67A626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4BC2C35B-5647-C74B-B437-00CFE688B431}"/>
              </a:ext>
            </a:extLst>
          </p:cNvPr>
          <p:cNvSpPr>
            <a:spLocks noGrp="1"/>
          </p:cNvSpPr>
          <p:nvPr>
            <p:ph type="dt" sz="half" idx="10"/>
          </p:nvPr>
        </p:nvSpPr>
        <p:spPr>
          <a:xfrm>
            <a:off x="407988" y="6356350"/>
            <a:ext cx="2303462" cy="365125"/>
          </a:xfrm>
          <a:prstGeom prst="rect">
            <a:avLst/>
          </a:prstGeom>
        </p:spPr>
        <p:txBody>
          <a:bodyPr/>
          <a:lstStyle/>
          <a:p>
            <a:fld id="{C4280372-90A8-483B-B8B8-C37F4122CB42}" type="datetime1">
              <a:rPr lang="en-US" smtClean="0"/>
              <a:t>2/28/2022</a:t>
            </a:fld>
            <a:endParaRPr lang="en-US"/>
          </a:p>
        </p:txBody>
      </p:sp>
      <p:sp>
        <p:nvSpPr>
          <p:cNvPr id="6" name="Footer Placeholder 5">
            <a:extLst>
              <a:ext uri="{FF2B5EF4-FFF2-40B4-BE49-F238E27FC236}">
                <a16:creationId xmlns:a16="http://schemas.microsoft.com/office/drawing/2014/main" id="{76678282-95C5-2749-9540-97EF5B659F73}"/>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16B0FAAF-9653-E04F-94F2-4224F38BCCD8}"/>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1994269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B7240-9A7C-CF46-A50F-913546492D5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92ADA3D2-A89B-9342-A622-CF0D36725D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44DE86EF-5EF1-F74B-97C2-CDA3362ED23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23AD070-654E-214E-B651-0E16996FFF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4715334D-7F3A-EA40-866D-AB3C425FECF9}"/>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45691819-88AD-1E47-A20A-21A14DF14B0A}"/>
              </a:ext>
            </a:extLst>
          </p:cNvPr>
          <p:cNvSpPr>
            <a:spLocks noGrp="1"/>
          </p:cNvSpPr>
          <p:nvPr>
            <p:ph type="dt" sz="half" idx="10"/>
          </p:nvPr>
        </p:nvSpPr>
        <p:spPr>
          <a:xfrm>
            <a:off x="407988" y="6356350"/>
            <a:ext cx="2303462" cy="365125"/>
          </a:xfrm>
          <a:prstGeom prst="rect">
            <a:avLst/>
          </a:prstGeom>
        </p:spPr>
        <p:txBody>
          <a:bodyPr/>
          <a:lstStyle/>
          <a:p>
            <a:fld id="{B5A90A0A-18D6-4D7E-B7BA-2E88C1C7F85E}" type="datetime1">
              <a:rPr lang="en-US" smtClean="0"/>
              <a:t>2/28/2022</a:t>
            </a:fld>
            <a:endParaRPr lang="en-US"/>
          </a:p>
        </p:txBody>
      </p:sp>
      <p:sp>
        <p:nvSpPr>
          <p:cNvPr id="8" name="Footer Placeholder 7">
            <a:extLst>
              <a:ext uri="{FF2B5EF4-FFF2-40B4-BE49-F238E27FC236}">
                <a16:creationId xmlns:a16="http://schemas.microsoft.com/office/drawing/2014/main" id="{42E5BACE-5675-9D40-9F4F-E9921987F400}"/>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8E0F5B13-59D2-5A41-B943-5F246081004D}"/>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11939078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06E827-A917-7549-A733-3976261C2A7C}"/>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5DCA6C4-E35C-224C-9307-A887F1DC4141}"/>
              </a:ext>
            </a:extLst>
          </p:cNvPr>
          <p:cNvSpPr>
            <a:spLocks noGrp="1"/>
          </p:cNvSpPr>
          <p:nvPr>
            <p:ph type="dt" sz="half" idx="10"/>
          </p:nvPr>
        </p:nvSpPr>
        <p:spPr>
          <a:xfrm>
            <a:off x="407988" y="6356350"/>
            <a:ext cx="2303462" cy="365125"/>
          </a:xfrm>
          <a:prstGeom prst="rect">
            <a:avLst/>
          </a:prstGeom>
        </p:spPr>
        <p:txBody>
          <a:bodyPr/>
          <a:lstStyle/>
          <a:p>
            <a:fld id="{2EFB6828-82B5-405D-B60E-A899B1F41726}" type="datetime1">
              <a:rPr lang="en-US" smtClean="0"/>
              <a:t>2/28/2022</a:t>
            </a:fld>
            <a:endParaRPr lang="en-US" dirty="0"/>
          </a:p>
        </p:txBody>
      </p:sp>
      <p:sp>
        <p:nvSpPr>
          <p:cNvPr id="4" name="Footer Placeholder 3">
            <a:extLst>
              <a:ext uri="{FF2B5EF4-FFF2-40B4-BE49-F238E27FC236}">
                <a16:creationId xmlns:a16="http://schemas.microsoft.com/office/drawing/2014/main" id="{FAE571E2-C2E8-4E42-8B5C-F20315D167F9}"/>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DDDED733-939E-2148-A95E-47077E5D6314}"/>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250674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B2AAF3A-3FEB-F143-A7B5-3828A3520520}"/>
              </a:ext>
            </a:extLst>
          </p:cNvPr>
          <p:cNvSpPr>
            <a:spLocks noGrp="1"/>
          </p:cNvSpPr>
          <p:nvPr>
            <p:ph type="dt" sz="half" idx="10"/>
          </p:nvPr>
        </p:nvSpPr>
        <p:spPr>
          <a:xfrm>
            <a:off x="407988" y="6356350"/>
            <a:ext cx="2303462" cy="365125"/>
          </a:xfrm>
          <a:prstGeom prst="rect">
            <a:avLst/>
          </a:prstGeom>
        </p:spPr>
        <p:txBody>
          <a:bodyPr/>
          <a:lstStyle/>
          <a:p>
            <a:fld id="{9211DDC6-7892-4D0C-AF79-0CE57D3CF651}" type="datetime1">
              <a:rPr lang="en-US" smtClean="0"/>
              <a:t>2/28/2022</a:t>
            </a:fld>
            <a:endParaRPr lang="en-US"/>
          </a:p>
        </p:txBody>
      </p:sp>
      <p:sp>
        <p:nvSpPr>
          <p:cNvPr id="3" name="Footer Placeholder 2">
            <a:extLst>
              <a:ext uri="{FF2B5EF4-FFF2-40B4-BE49-F238E27FC236}">
                <a16:creationId xmlns:a16="http://schemas.microsoft.com/office/drawing/2014/main" id="{BEBA8D13-6D31-624A-BA24-CD6B8FF10101}"/>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0F6B2883-BD7C-D844-ADA8-0B3BFA6B8353}"/>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28403842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66B88B-E4B2-8F4F-B312-99069E934F6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21B8816F-7C9A-6941-AB5E-F714B7BB1FD2}"/>
              </a:ext>
            </a:extLst>
          </p:cNvPr>
          <p:cNvSpPr>
            <a:spLocks noGrp="1"/>
          </p:cNvSpPr>
          <p:nvPr>
            <p:ph idx="1"/>
          </p:nvPr>
        </p:nvSpPr>
        <p:spPr>
          <a:xfrm>
            <a:off x="5183188" y="2057400"/>
            <a:ext cx="6172200" cy="38036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CEF52E3B-1E34-C048-AC30-905D39D4E89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D0B352D6-8B20-1E43-BD8E-08A6417721AE}"/>
              </a:ext>
            </a:extLst>
          </p:cNvPr>
          <p:cNvSpPr>
            <a:spLocks noGrp="1"/>
          </p:cNvSpPr>
          <p:nvPr>
            <p:ph type="dt" sz="half" idx="10"/>
          </p:nvPr>
        </p:nvSpPr>
        <p:spPr>
          <a:xfrm>
            <a:off x="407988" y="6356350"/>
            <a:ext cx="2303462" cy="365125"/>
          </a:xfrm>
          <a:prstGeom prst="rect">
            <a:avLst/>
          </a:prstGeom>
        </p:spPr>
        <p:txBody>
          <a:bodyPr/>
          <a:lstStyle/>
          <a:p>
            <a:fld id="{C543AF37-5B21-4B3B-BB97-073A6D1AC063}" type="datetime1">
              <a:rPr lang="en-US" smtClean="0"/>
              <a:t>2/28/2022</a:t>
            </a:fld>
            <a:endParaRPr lang="en-US" dirty="0"/>
          </a:p>
        </p:txBody>
      </p:sp>
      <p:sp>
        <p:nvSpPr>
          <p:cNvPr id="6" name="Footer Placeholder 5">
            <a:extLst>
              <a:ext uri="{FF2B5EF4-FFF2-40B4-BE49-F238E27FC236}">
                <a16:creationId xmlns:a16="http://schemas.microsoft.com/office/drawing/2014/main" id="{29137D3C-9157-6A4D-B3FC-7B226ED29222}"/>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49DB182A-4BF9-5F41-A908-DFC23E64724F}"/>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121072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C9A1F0-B270-7049-988F-77C6A532A91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AD030449-C0AC-0F4D-8B00-58157086C3C8}"/>
              </a:ext>
            </a:extLst>
          </p:cNvPr>
          <p:cNvSpPr>
            <a:spLocks noGrp="1"/>
          </p:cNvSpPr>
          <p:nvPr>
            <p:ph type="pic" idx="1"/>
          </p:nvPr>
        </p:nvSpPr>
        <p:spPr>
          <a:xfrm>
            <a:off x="5183188" y="2057400"/>
            <a:ext cx="6172200" cy="380365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0489FE3-E19C-3343-8DBD-230EB8ACF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31E31E9A-72CE-7744-90AD-CBA84005AD5F}"/>
              </a:ext>
            </a:extLst>
          </p:cNvPr>
          <p:cNvSpPr>
            <a:spLocks noGrp="1"/>
          </p:cNvSpPr>
          <p:nvPr>
            <p:ph type="dt" sz="half" idx="10"/>
          </p:nvPr>
        </p:nvSpPr>
        <p:spPr>
          <a:xfrm>
            <a:off x="407988" y="6356350"/>
            <a:ext cx="2303462" cy="365125"/>
          </a:xfrm>
          <a:prstGeom prst="rect">
            <a:avLst/>
          </a:prstGeom>
        </p:spPr>
        <p:txBody>
          <a:bodyPr/>
          <a:lstStyle/>
          <a:p>
            <a:fld id="{04ABD56A-77EB-40D2-9904-17B8E3E91BCA}" type="datetime1">
              <a:rPr lang="en-US" smtClean="0"/>
              <a:t>2/28/2022</a:t>
            </a:fld>
            <a:endParaRPr lang="en-US" dirty="0"/>
          </a:p>
        </p:txBody>
      </p:sp>
      <p:sp>
        <p:nvSpPr>
          <p:cNvPr id="6" name="Footer Placeholder 5">
            <a:extLst>
              <a:ext uri="{FF2B5EF4-FFF2-40B4-BE49-F238E27FC236}">
                <a16:creationId xmlns:a16="http://schemas.microsoft.com/office/drawing/2014/main" id="{9EB8B379-1EF7-534A-B2FF-EA8F195410E2}"/>
              </a:ext>
            </a:extLst>
          </p:cNvPr>
          <p:cNvSpPr>
            <a:spLocks noGrp="1"/>
          </p:cNvSpPr>
          <p:nvPr>
            <p:ph type="ftr" sz="quarter" idx="11"/>
          </p:nvPr>
        </p:nvSpPr>
        <p:spPr>
          <a:xfrm>
            <a:off x="2927350" y="6356350"/>
            <a:ext cx="39243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761B19C-BEAD-AC49-8528-67569E0DF942}"/>
              </a:ext>
            </a:extLst>
          </p:cNvPr>
          <p:cNvSpPr>
            <a:spLocks noGrp="1"/>
          </p:cNvSpPr>
          <p:nvPr>
            <p:ph type="sldNum" sz="quarter" idx="12"/>
          </p:nvPr>
        </p:nvSpPr>
        <p:spPr>
          <a:xfrm>
            <a:off x="7067550" y="6356350"/>
            <a:ext cx="3371850" cy="365125"/>
          </a:xfrm>
          <a:prstGeom prst="rect">
            <a:avLst/>
          </a:prstGeom>
        </p:spPr>
        <p:txBody>
          <a:bodyPr/>
          <a:lstStyle/>
          <a:p>
            <a:fld id="{2DEBF6B5-A8B6-5742-91AE-8DC29EBB8E42}" type="slidenum">
              <a:rPr lang="en-US" smtClean="0"/>
              <a:t>‹#›</a:t>
            </a:fld>
            <a:endParaRPr lang="en-US" dirty="0"/>
          </a:p>
        </p:txBody>
      </p:sp>
    </p:spTree>
    <p:extLst>
      <p:ext uri="{BB962C8B-B14F-4D97-AF65-F5344CB8AC3E}">
        <p14:creationId xmlns:p14="http://schemas.microsoft.com/office/powerpoint/2010/main" val="3911315689"/>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2.jpg"/><Relationship Id="rId5" Type="http://schemas.openxmlformats.org/officeDocument/2006/relationships/slideLayout" Target="../slideLayouts/slideLayout5.xml"/><Relationship Id="rId10" Type="http://schemas.openxmlformats.org/officeDocument/2006/relationships/theme" Target="../theme/theme2.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80582721"/>
      </p:ext>
    </p:extLst>
  </p:cSld>
  <p:clrMap bg1="lt1" tx1="dk1" bg2="lt2" tx2="dk2" accent1="accent1" accent2="accent2" accent3="accent3" accent4="accent4" accent5="accent5" accent6="accent6" hlink="hlink" folHlink="folHlink"/>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2B7AD727-180C-6C41-8560-04A952E2583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C2E65D2-9D75-0548-91A2-FE37A13DCEB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292949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2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3.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3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36527"/>
            <a:ext cx="8993172" cy="1149497"/>
          </a:xfrm>
        </p:spPr>
        <p:txBody>
          <a:bodyPr>
            <a:normAutofit/>
          </a:bodyPr>
          <a:lstStyle/>
          <a:p>
            <a:r>
              <a:rPr lang="en-US" dirty="0"/>
              <a:t>Robot Manipulator</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1524000" y="1838226"/>
            <a:ext cx="9144000" cy="3987538"/>
          </a:xfrm>
        </p:spPr>
        <p:txBody>
          <a:bodyPr/>
          <a:lstStyle/>
          <a:p>
            <a:r>
              <a:rPr lang="en-US" sz="2800" dirty="0"/>
              <a:t>University of Windsor</a:t>
            </a:r>
          </a:p>
          <a:p>
            <a:r>
              <a:rPr lang="en-US" sz="2800" dirty="0"/>
              <a:t>Electrical and Computer Engineering Department</a:t>
            </a:r>
          </a:p>
          <a:p>
            <a:r>
              <a:rPr lang="en-US" sz="2800" b="1" dirty="0"/>
              <a:t>Mechatronics and Robotics Lab (MRL)</a:t>
            </a:r>
          </a:p>
          <a:p>
            <a:endParaRPr lang="en-US" dirty="0"/>
          </a:p>
          <a:p>
            <a:endParaRPr lang="en-US" dirty="0"/>
          </a:p>
          <a:p>
            <a:r>
              <a:rPr lang="en-US" dirty="0"/>
              <a:t>By: </a:t>
            </a:r>
            <a:r>
              <a:rPr lang="en-US" dirty="0" err="1"/>
              <a:t>Nesrine</a:t>
            </a:r>
            <a:r>
              <a:rPr lang="en-US" dirty="0"/>
              <a:t> </a:t>
            </a:r>
            <a:r>
              <a:rPr lang="en-US" dirty="0" err="1"/>
              <a:t>Awad</a:t>
            </a:r>
            <a:r>
              <a:rPr lang="en-US" dirty="0"/>
              <a:t> and Saeed Mozaffari</a:t>
            </a:r>
            <a:endParaRPr lang="en-US" b="1" dirty="0"/>
          </a:p>
          <a:p>
            <a:r>
              <a:rPr lang="en-US" dirty="0"/>
              <a:t>2021</a:t>
            </a:r>
          </a:p>
        </p:txBody>
      </p:sp>
      <p:sp>
        <p:nvSpPr>
          <p:cNvPr id="8" name="Slide Number Placeholder 7">
            <a:extLst>
              <a:ext uri="{FF2B5EF4-FFF2-40B4-BE49-F238E27FC236}">
                <a16:creationId xmlns:a16="http://schemas.microsoft.com/office/drawing/2014/main" id="{597414E7-5E4B-469C-A458-356DC3724B04}"/>
              </a:ext>
            </a:extLst>
          </p:cNvPr>
          <p:cNvSpPr>
            <a:spLocks noGrp="1"/>
          </p:cNvSpPr>
          <p:nvPr>
            <p:ph type="sldNum" sz="quarter" idx="12"/>
          </p:nvPr>
        </p:nvSpPr>
        <p:spPr/>
        <p:txBody>
          <a:bodyPr/>
          <a:lstStyle/>
          <a:p>
            <a:fld id="{2DEBF6B5-A8B6-5742-91AE-8DC29EBB8E42}" type="slidenum">
              <a:rPr lang="en-US" smtClean="0"/>
              <a:t>1</a:t>
            </a:fld>
            <a:endParaRPr lang="en-US" dirty="0"/>
          </a:p>
        </p:txBody>
      </p:sp>
    </p:spTree>
    <p:extLst>
      <p:ext uri="{BB962C8B-B14F-4D97-AF65-F5344CB8AC3E}">
        <p14:creationId xmlns:p14="http://schemas.microsoft.com/office/powerpoint/2010/main" val="31998213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err="1"/>
              <a:t>MoveJ</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11302738" cy="3949831"/>
          </a:xfrm>
        </p:spPr>
        <p:txBody>
          <a:bodyPr>
            <a:normAutofit/>
          </a:bodyPr>
          <a:lstStyle/>
          <a:p>
            <a:pPr marL="342900" indent="-342900" algn="l">
              <a:buFont typeface="Wingdings" panose="05000000000000000000" pitchFamily="2" charset="2"/>
              <a:buChar char="q"/>
            </a:pPr>
            <a:r>
              <a:rPr lang="en-US" b="1" dirty="0" err="1"/>
              <a:t>moveJ</a:t>
            </a:r>
            <a:r>
              <a:rPr lang="en-US" dirty="0"/>
              <a:t> makes movements that are calculated in the robot arm </a:t>
            </a:r>
            <a:r>
              <a:rPr lang="en-US" b="1" dirty="0"/>
              <a:t>joint space</a:t>
            </a:r>
            <a:r>
              <a:rPr lang="en-US" dirty="0"/>
              <a:t>. </a:t>
            </a:r>
          </a:p>
          <a:p>
            <a:pPr marL="342900" indent="-342900" algn="l">
              <a:buFont typeface="Wingdings" panose="05000000000000000000" pitchFamily="2" charset="2"/>
              <a:buChar char="q"/>
            </a:pPr>
            <a:r>
              <a:rPr lang="en-US" dirty="0"/>
              <a:t>This movement type is used when it is desired to have the robot arm move fast between waypoints, disregarding the path of the tool between those waypoints.</a:t>
            </a:r>
          </a:p>
          <a:p>
            <a:pPr marL="342900" indent="-342900" algn="l">
              <a:buFont typeface="Wingdings" panose="05000000000000000000" pitchFamily="2" charset="2"/>
              <a:buChar char="q"/>
            </a:pPr>
            <a:r>
              <a:rPr lang="en-US" dirty="0"/>
              <a:t>Each joint is controlled to reach the desired end location at the same time. This movement type results in a curved path for the tool. </a:t>
            </a:r>
          </a:p>
          <a:p>
            <a:pPr marL="342900" indent="-342900" algn="l">
              <a:buFont typeface="Wingdings" panose="05000000000000000000" pitchFamily="2" charset="2"/>
              <a:buChar char="q"/>
            </a:pPr>
            <a:r>
              <a:rPr lang="en-US" dirty="0"/>
              <a:t>The shared parameters that apply to this movement type are the maximum joint speed and  joint acceleration. </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10</a:t>
            </a:fld>
            <a:endParaRPr lang="en-US" dirty="0"/>
          </a:p>
        </p:txBody>
      </p:sp>
      <p:pic>
        <p:nvPicPr>
          <p:cNvPr id="6" name="Picture 5" descr="Set TCP- Use active TCP&#10;Joint Speed- 60.0 degrees per second&#10;Feature- Base&#10;Joint Acceleration- 80.0 degrees per second squared">
            <a:extLst>
              <a:ext uri="{FF2B5EF4-FFF2-40B4-BE49-F238E27FC236}">
                <a16:creationId xmlns:a16="http://schemas.microsoft.com/office/drawing/2014/main" id="{4BE1BF68-3A50-46BD-B858-66946B59B25C}"/>
              </a:ext>
            </a:extLst>
          </p:cNvPr>
          <p:cNvPicPr>
            <a:picLocks noChangeAspect="1"/>
          </p:cNvPicPr>
          <p:nvPr/>
        </p:nvPicPr>
        <p:blipFill>
          <a:blip r:embed="rId3"/>
          <a:stretch>
            <a:fillRect/>
          </a:stretch>
        </p:blipFill>
        <p:spPr>
          <a:xfrm>
            <a:off x="2906696" y="4102967"/>
            <a:ext cx="5586854" cy="1690067"/>
          </a:xfrm>
          <a:prstGeom prst="rect">
            <a:avLst/>
          </a:prstGeom>
        </p:spPr>
      </p:pic>
    </p:spTree>
    <p:extLst>
      <p:ext uri="{BB962C8B-B14F-4D97-AF65-F5344CB8AC3E}">
        <p14:creationId xmlns:p14="http://schemas.microsoft.com/office/powerpoint/2010/main" val="231177534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err="1"/>
              <a:t>MoveL</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11302738" cy="3949831"/>
          </a:xfrm>
        </p:spPr>
        <p:txBody>
          <a:bodyPr>
            <a:normAutofit/>
          </a:bodyPr>
          <a:lstStyle/>
          <a:p>
            <a:pPr marL="342900" indent="-342900" algn="l">
              <a:buFont typeface="Wingdings" panose="05000000000000000000" pitchFamily="2" charset="2"/>
              <a:buChar char="q"/>
            </a:pPr>
            <a:r>
              <a:rPr lang="en-US" b="1" dirty="0" err="1"/>
              <a:t>moveL</a:t>
            </a:r>
            <a:r>
              <a:rPr lang="en-US" dirty="0"/>
              <a:t> moves the robot linearly between waypoints on a straight line path.</a:t>
            </a:r>
          </a:p>
          <a:p>
            <a:pPr marL="342900" indent="-342900" algn="l">
              <a:buFont typeface="Wingdings" panose="05000000000000000000" pitchFamily="2" charset="2"/>
              <a:buChar char="q"/>
            </a:pPr>
            <a:r>
              <a:rPr lang="en-US" dirty="0"/>
              <a:t>We can set the desired tool speed, tool acceleration, and a feature. </a:t>
            </a:r>
          </a:p>
          <a:p>
            <a:pPr marL="342900" indent="-342900" algn="l">
              <a:buFont typeface="Wingdings" panose="05000000000000000000" pitchFamily="2" charset="2"/>
              <a:buChar char="q"/>
            </a:pPr>
            <a:r>
              <a:rPr lang="en-US" dirty="0"/>
              <a:t>The selected feature will determine in which feature space the tool positions of the waypoints are represented in.</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11</a:t>
            </a:fld>
            <a:endParaRPr lang="en-US" dirty="0"/>
          </a:p>
        </p:txBody>
      </p:sp>
      <p:pic>
        <p:nvPicPr>
          <p:cNvPr id="9" name="Picture 8" descr="Set TCP- Use active TCP&#10;Joint Speed- 250.0 mm per second&#10;Feature- Tool&#10;Joint Acceleration- 120.0 mm per second squared">
            <a:extLst>
              <a:ext uri="{FF2B5EF4-FFF2-40B4-BE49-F238E27FC236}">
                <a16:creationId xmlns:a16="http://schemas.microsoft.com/office/drawing/2014/main" id="{C5DD0A3A-72A7-4645-AAED-2E5C44521863}"/>
              </a:ext>
            </a:extLst>
          </p:cNvPr>
          <p:cNvPicPr>
            <a:picLocks noChangeAspect="1"/>
          </p:cNvPicPr>
          <p:nvPr/>
        </p:nvPicPr>
        <p:blipFill>
          <a:blip r:embed="rId3"/>
          <a:stretch>
            <a:fillRect/>
          </a:stretch>
        </p:blipFill>
        <p:spPr>
          <a:xfrm>
            <a:off x="3009900" y="3237911"/>
            <a:ext cx="6172200" cy="2324100"/>
          </a:xfrm>
          <a:prstGeom prst="rect">
            <a:avLst/>
          </a:prstGeom>
        </p:spPr>
      </p:pic>
    </p:spTree>
    <p:extLst>
      <p:ext uri="{BB962C8B-B14F-4D97-AF65-F5344CB8AC3E}">
        <p14:creationId xmlns:p14="http://schemas.microsoft.com/office/powerpoint/2010/main" val="17931819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err="1"/>
              <a:t>MoveP</a:t>
            </a:r>
            <a:endParaRPr lang="en-US" dirty="0"/>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11302738" cy="3949831"/>
          </a:xfrm>
        </p:spPr>
        <p:txBody>
          <a:bodyPr>
            <a:normAutofit/>
          </a:bodyPr>
          <a:lstStyle/>
          <a:p>
            <a:pPr marL="342900" indent="-342900" algn="l">
              <a:buFont typeface="Wingdings" panose="05000000000000000000" pitchFamily="2" charset="2"/>
              <a:buChar char="q"/>
            </a:pPr>
            <a:r>
              <a:rPr lang="en-US" b="1" dirty="0" err="1"/>
              <a:t>moveP</a:t>
            </a:r>
            <a:r>
              <a:rPr lang="en-US" dirty="0"/>
              <a:t> moves the tool linearly with </a:t>
            </a:r>
            <a:r>
              <a:rPr lang="en-US" i="1" dirty="0"/>
              <a:t>constant speed </a:t>
            </a:r>
            <a:r>
              <a:rPr lang="en-US" dirty="0"/>
              <a:t>with circular blend radius. It is desirable for some process operations, like gluing or dispensing. </a:t>
            </a:r>
          </a:p>
          <a:p>
            <a:pPr marL="342900" indent="-342900" algn="l">
              <a:buFont typeface="Wingdings" panose="05000000000000000000" pitchFamily="2" charset="2"/>
              <a:buChar char="q"/>
            </a:pPr>
            <a:r>
              <a:rPr lang="en-US" dirty="0"/>
              <a:t>A smaller blend radius value will make the path turn sharper whereas a higher value will make the path smoother.</a:t>
            </a:r>
          </a:p>
          <a:p>
            <a:pPr marL="342900" indent="-342900" algn="l">
              <a:buFont typeface="Wingdings" panose="05000000000000000000" pitchFamily="2" charset="2"/>
              <a:buChar char="q"/>
            </a:pPr>
            <a:r>
              <a:rPr lang="en-US" dirty="0"/>
              <a:t>While the robot arm is moving through the waypoints with constant speed, the robot control box cannot wait for either an I/O operation or an operator action. Doing so might stop the robot arm’s motion, or cause a protective stop.</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12</a:t>
            </a:fld>
            <a:endParaRPr lang="en-US" dirty="0"/>
          </a:p>
        </p:txBody>
      </p:sp>
      <p:pic>
        <p:nvPicPr>
          <p:cNvPr id="5" name="Picture 4" descr="Set TCP- Use active TCP&#10;Joint Speed- 250.0 mm per second&#10;Feature- Base&#10;Joint Acceleration- 120.0 mm per second squared">
            <a:extLst>
              <a:ext uri="{FF2B5EF4-FFF2-40B4-BE49-F238E27FC236}">
                <a16:creationId xmlns:a16="http://schemas.microsoft.com/office/drawing/2014/main" id="{F7A6E4BE-6799-4A73-A2B7-0FCE66F07CA9}"/>
              </a:ext>
            </a:extLst>
          </p:cNvPr>
          <p:cNvPicPr>
            <a:picLocks noChangeAspect="1"/>
          </p:cNvPicPr>
          <p:nvPr/>
        </p:nvPicPr>
        <p:blipFill>
          <a:blip r:embed="rId3"/>
          <a:stretch>
            <a:fillRect/>
          </a:stretch>
        </p:blipFill>
        <p:spPr>
          <a:xfrm>
            <a:off x="3080650" y="3872876"/>
            <a:ext cx="4715317" cy="2113511"/>
          </a:xfrm>
          <a:prstGeom prst="rect">
            <a:avLst/>
          </a:prstGeom>
        </p:spPr>
      </p:pic>
    </p:spTree>
    <p:extLst>
      <p:ext uri="{BB962C8B-B14F-4D97-AF65-F5344CB8AC3E}">
        <p14:creationId xmlns:p14="http://schemas.microsoft.com/office/powerpoint/2010/main" val="4120136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Shared parameters</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11302738" cy="3949831"/>
          </a:xfrm>
        </p:spPr>
        <p:txBody>
          <a:bodyPr>
            <a:normAutofit/>
          </a:bodyPr>
          <a:lstStyle/>
          <a:p>
            <a:pPr marL="342900" indent="-342900" algn="l">
              <a:buFont typeface="Wingdings" panose="05000000000000000000" pitchFamily="2" charset="2"/>
              <a:buChar char="q"/>
            </a:pPr>
            <a:r>
              <a:rPr lang="en-US" dirty="0"/>
              <a:t>The shared parameters in the bottom right corner of the Move screen apply to the movement from the previous position of the robot arm to the first waypoint under the command, and from there to each of the following waypoints. </a:t>
            </a:r>
          </a:p>
          <a:p>
            <a:pPr marL="342900" indent="-342900" algn="l">
              <a:buFont typeface="Wingdings" panose="05000000000000000000" pitchFamily="2" charset="2"/>
              <a:buChar char="q"/>
            </a:pPr>
            <a:r>
              <a:rPr lang="en-US" dirty="0"/>
              <a:t>The Move command settings do not apply to the path going </a:t>
            </a:r>
            <a:r>
              <a:rPr lang="en-US" i="1" dirty="0"/>
              <a:t>from</a:t>
            </a:r>
            <a:r>
              <a:rPr lang="en-US" dirty="0"/>
              <a:t> the last waypoint under that Move command.</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13</a:t>
            </a:fld>
            <a:endParaRPr lang="en-US" dirty="0"/>
          </a:p>
        </p:txBody>
      </p:sp>
      <p:pic>
        <p:nvPicPr>
          <p:cNvPr id="6" name="Picture 5" descr="Options selected are:&#10;Use shared blend radius&#10;Use shared parameters">
            <a:extLst>
              <a:ext uri="{FF2B5EF4-FFF2-40B4-BE49-F238E27FC236}">
                <a16:creationId xmlns:a16="http://schemas.microsoft.com/office/drawing/2014/main" id="{D7905C6A-06D7-4580-8AA5-C7B67F64684E}"/>
              </a:ext>
            </a:extLst>
          </p:cNvPr>
          <p:cNvPicPr>
            <a:picLocks noChangeAspect="1"/>
          </p:cNvPicPr>
          <p:nvPr/>
        </p:nvPicPr>
        <p:blipFill>
          <a:blip r:embed="rId3"/>
          <a:stretch>
            <a:fillRect/>
          </a:stretch>
        </p:blipFill>
        <p:spPr>
          <a:xfrm>
            <a:off x="2927071" y="3637764"/>
            <a:ext cx="6696075" cy="1562100"/>
          </a:xfrm>
          <a:prstGeom prst="rect">
            <a:avLst/>
          </a:prstGeom>
        </p:spPr>
      </p:pic>
    </p:spTree>
    <p:extLst>
      <p:ext uri="{BB962C8B-B14F-4D97-AF65-F5344CB8AC3E}">
        <p14:creationId xmlns:p14="http://schemas.microsoft.com/office/powerpoint/2010/main" val="30139938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7" y="1152018"/>
            <a:ext cx="3210712" cy="3949831"/>
          </a:xfrm>
        </p:spPr>
        <p:txBody>
          <a:bodyPr>
            <a:normAutofit/>
          </a:bodyPr>
          <a:lstStyle/>
          <a:p>
            <a:pPr marL="342900" indent="-342900" algn="l">
              <a:buFont typeface="Wingdings" panose="05000000000000000000" pitchFamily="2" charset="2"/>
              <a:buChar char="q"/>
            </a:pPr>
            <a:r>
              <a:rPr lang="en-US" dirty="0"/>
              <a:t>Using what we just learned, let’s insert a </a:t>
            </a:r>
            <a:r>
              <a:rPr lang="en-US" i="1" dirty="0"/>
              <a:t>relative waypoint.</a:t>
            </a:r>
            <a:endParaRPr lang="en-US" dirty="0"/>
          </a:p>
          <a:p>
            <a:pPr algn="l"/>
            <a:r>
              <a:rPr lang="en-US" dirty="0"/>
              <a:t>1) Click the </a:t>
            </a:r>
            <a:r>
              <a:rPr lang="en-US" b="1" dirty="0"/>
              <a:t>Move</a:t>
            </a:r>
            <a:r>
              <a:rPr lang="en-US" dirty="0"/>
              <a:t> button (select either </a:t>
            </a:r>
            <a:r>
              <a:rPr lang="en-US" i="1" dirty="0" err="1"/>
              <a:t>moveJ</a:t>
            </a:r>
            <a:r>
              <a:rPr lang="en-US" i="1" dirty="0"/>
              <a:t>, </a:t>
            </a:r>
            <a:r>
              <a:rPr lang="en-US" i="1" dirty="0" err="1"/>
              <a:t>moveL</a:t>
            </a:r>
            <a:r>
              <a:rPr lang="en-US" i="1" dirty="0"/>
              <a:t> or </a:t>
            </a:r>
            <a:r>
              <a:rPr lang="en-US" i="1" dirty="0" err="1"/>
              <a:t>moveP</a:t>
            </a:r>
            <a:r>
              <a:rPr lang="en-US" dirty="0"/>
              <a:t>). Let’s use </a:t>
            </a:r>
            <a:r>
              <a:rPr lang="en-US" dirty="0" err="1"/>
              <a:t>moveP</a:t>
            </a:r>
            <a:r>
              <a:rPr lang="en-US" dirty="0"/>
              <a:t> for our example.</a:t>
            </a:r>
          </a:p>
          <a:p>
            <a:pPr marL="457200" indent="-457200" algn="l">
              <a:buAutoNum type="arabicParenR"/>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14</a:t>
            </a:fld>
            <a:endParaRPr lang="en-US" dirty="0"/>
          </a:p>
        </p:txBody>
      </p:sp>
      <p:pic>
        <p:nvPicPr>
          <p:cNvPr id="5" name="Picture 4" descr="Move screen">
            <a:extLst>
              <a:ext uri="{FF2B5EF4-FFF2-40B4-BE49-F238E27FC236}">
                <a16:creationId xmlns:a16="http://schemas.microsoft.com/office/drawing/2014/main" id="{040CC437-537F-498A-872E-3B57A96E9B1B}"/>
              </a:ext>
            </a:extLst>
          </p:cNvPr>
          <p:cNvPicPr>
            <a:picLocks noChangeAspect="1"/>
          </p:cNvPicPr>
          <p:nvPr/>
        </p:nvPicPr>
        <p:blipFill>
          <a:blip r:embed="rId3"/>
          <a:stretch>
            <a:fillRect/>
          </a:stretch>
        </p:blipFill>
        <p:spPr>
          <a:xfrm>
            <a:off x="4160251" y="1164784"/>
            <a:ext cx="7483504" cy="4638487"/>
          </a:xfrm>
          <a:prstGeom prst="rect">
            <a:avLst/>
          </a:prstGeom>
        </p:spPr>
      </p:pic>
    </p:spTree>
    <p:extLst>
      <p:ext uri="{BB962C8B-B14F-4D97-AF65-F5344CB8AC3E}">
        <p14:creationId xmlns:p14="http://schemas.microsoft.com/office/powerpoint/2010/main" val="2022432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2943225" cy="3949831"/>
          </a:xfrm>
        </p:spPr>
        <p:txBody>
          <a:bodyPr>
            <a:normAutofit/>
          </a:bodyPr>
          <a:lstStyle/>
          <a:p>
            <a:pPr algn="l"/>
            <a:r>
              <a:rPr lang="en-US" dirty="0"/>
              <a:t>2) Click on the </a:t>
            </a:r>
            <a:r>
              <a:rPr lang="en-US" b="1" dirty="0"/>
              <a:t>Waypoint</a:t>
            </a:r>
            <a:r>
              <a:rPr lang="en-US" dirty="0"/>
              <a:t> that was inserted when you made your move selection.</a:t>
            </a:r>
          </a:p>
          <a:p>
            <a:pPr algn="l"/>
            <a:r>
              <a:rPr lang="en-US" dirty="0"/>
              <a:t>3) Click the </a:t>
            </a:r>
            <a:r>
              <a:rPr lang="en-US" b="1" dirty="0"/>
              <a:t>Command</a:t>
            </a:r>
            <a:r>
              <a:rPr lang="en-US" dirty="0"/>
              <a:t> tab and select the </a:t>
            </a:r>
            <a:r>
              <a:rPr lang="en-US" b="1" dirty="0"/>
              <a:t>Relative position.</a:t>
            </a:r>
          </a:p>
          <a:p>
            <a:pPr marL="457200" indent="-457200" algn="l">
              <a:buAutoNum type="arabicParenR"/>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15</a:t>
            </a:fld>
            <a:endParaRPr lang="en-US" dirty="0"/>
          </a:p>
        </p:txBody>
      </p:sp>
      <p:pic>
        <p:nvPicPr>
          <p:cNvPr id="6" name="Picture 5" descr="Move screen with relative position being selected">
            <a:extLst>
              <a:ext uri="{FF2B5EF4-FFF2-40B4-BE49-F238E27FC236}">
                <a16:creationId xmlns:a16="http://schemas.microsoft.com/office/drawing/2014/main" id="{987EF803-0079-4479-BC3A-DA9DB8943597}"/>
              </a:ext>
            </a:extLst>
          </p:cNvPr>
          <p:cNvPicPr>
            <a:picLocks noChangeAspect="1"/>
          </p:cNvPicPr>
          <p:nvPr/>
        </p:nvPicPr>
        <p:blipFill>
          <a:blip r:embed="rId3"/>
          <a:stretch>
            <a:fillRect/>
          </a:stretch>
        </p:blipFill>
        <p:spPr>
          <a:xfrm>
            <a:off x="3647702" y="1265714"/>
            <a:ext cx="7623862" cy="4326572"/>
          </a:xfrm>
          <a:prstGeom prst="rect">
            <a:avLst/>
          </a:prstGeom>
        </p:spPr>
      </p:pic>
    </p:spTree>
    <p:extLst>
      <p:ext uri="{BB962C8B-B14F-4D97-AF65-F5344CB8AC3E}">
        <p14:creationId xmlns:p14="http://schemas.microsoft.com/office/powerpoint/2010/main" val="184225263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3808241" cy="3949831"/>
          </a:xfrm>
        </p:spPr>
        <p:txBody>
          <a:bodyPr>
            <a:normAutofit/>
          </a:bodyPr>
          <a:lstStyle/>
          <a:p>
            <a:pPr algn="l"/>
            <a:r>
              <a:rPr lang="en-US" dirty="0"/>
              <a:t>4) In the </a:t>
            </a:r>
            <a:r>
              <a:rPr lang="en-US" b="1" dirty="0"/>
              <a:t>from point </a:t>
            </a:r>
            <a:r>
              <a:rPr lang="en-US" dirty="0"/>
              <a:t>area, click </a:t>
            </a:r>
            <a:r>
              <a:rPr lang="en-US" b="1" dirty="0"/>
              <a:t>set point</a:t>
            </a:r>
            <a:r>
              <a:rPr lang="en-US" dirty="0"/>
              <a:t> and define your starting point to record the offset. Repeat this for the </a:t>
            </a:r>
            <a:r>
              <a:rPr lang="en-US" b="1" dirty="0"/>
              <a:t>to point </a:t>
            </a:r>
            <a:r>
              <a:rPr lang="en-US" dirty="0"/>
              <a:t>area to record the offset. </a:t>
            </a:r>
          </a:p>
          <a:p>
            <a:pPr algn="l"/>
            <a:r>
              <a:rPr lang="en-US" dirty="0"/>
              <a:t>Now your relative waypoint has been inserted and defined.</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16</a:t>
            </a:fld>
            <a:endParaRPr lang="en-US" dirty="0"/>
          </a:p>
        </p:txBody>
      </p:sp>
      <p:pic>
        <p:nvPicPr>
          <p:cNvPr id="6" name="Picture 5" descr="Command sub page">
            <a:extLst>
              <a:ext uri="{FF2B5EF4-FFF2-40B4-BE49-F238E27FC236}">
                <a16:creationId xmlns:a16="http://schemas.microsoft.com/office/drawing/2014/main" id="{18970074-EE55-4555-AAB1-5C1BD417E24B}"/>
              </a:ext>
            </a:extLst>
          </p:cNvPr>
          <p:cNvPicPr>
            <a:picLocks noChangeAspect="1"/>
          </p:cNvPicPr>
          <p:nvPr/>
        </p:nvPicPr>
        <p:blipFill>
          <a:blip r:embed="rId3"/>
          <a:stretch>
            <a:fillRect/>
          </a:stretch>
        </p:blipFill>
        <p:spPr>
          <a:xfrm>
            <a:off x="4232930" y="1360028"/>
            <a:ext cx="7004533" cy="3949832"/>
          </a:xfrm>
          <a:prstGeom prst="rect">
            <a:avLst/>
          </a:prstGeom>
        </p:spPr>
      </p:pic>
    </p:spTree>
    <p:extLst>
      <p:ext uri="{BB962C8B-B14F-4D97-AF65-F5344CB8AC3E}">
        <p14:creationId xmlns:p14="http://schemas.microsoft.com/office/powerpoint/2010/main" val="28499892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Direction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5784914" cy="3949831"/>
          </a:xfrm>
        </p:spPr>
        <p:txBody>
          <a:bodyPr>
            <a:normAutofit/>
          </a:bodyPr>
          <a:lstStyle/>
          <a:p>
            <a:pPr marL="342900" indent="-342900" algn="l">
              <a:buFont typeface="Wingdings" panose="05000000000000000000" pitchFamily="2" charset="2"/>
              <a:buChar char="q"/>
            </a:pPr>
            <a:r>
              <a:rPr lang="en-US" dirty="0"/>
              <a:t>The Direction tab will insert an option under a Move, which allows the robot to move in a linear movement that is relative to the selected feature.</a:t>
            </a:r>
          </a:p>
          <a:p>
            <a:pPr marL="342900" indent="-342900" algn="l">
              <a:buFont typeface="Wingdings" panose="05000000000000000000" pitchFamily="2" charset="2"/>
              <a:buChar char="q"/>
            </a:pPr>
            <a:r>
              <a:rPr lang="en-US" dirty="0"/>
              <a:t>In this tab, you will see the options of Direction: </a:t>
            </a:r>
            <a:r>
              <a:rPr lang="en-US" b="1" dirty="0"/>
              <a:t>Base </a:t>
            </a:r>
            <a:r>
              <a:rPr lang="en-US" dirty="0"/>
              <a:t>or </a:t>
            </a:r>
            <a:r>
              <a:rPr lang="en-US" b="1" dirty="0"/>
              <a:t>Tool</a:t>
            </a:r>
            <a:endParaRPr lang="en-US" dirty="0"/>
          </a:p>
          <a:p>
            <a:pPr marL="342900" indent="-342900" algn="l">
              <a:buFont typeface="Wingdings" panose="05000000000000000000" pitchFamily="2" charset="2"/>
              <a:buChar char="q"/>
            </a:pPr>
            <a:r>
              <a:rPr lang="en-US" dirty="0"/>
              <a:t>There is also the option to select Direction from </a:t>
            </a:r>
            <a:r>
              <a:rPr lang="en-US" b="1" dirty="0"/>
              <a:t>X+, X-, Y+, Y- or Z+, Z-. </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17</a:t>
            </a:fld>
            <a:endParaRPr lang="en-US" dirty="0"/>
          </a:p>
        </p:txBody>
      </p:sp>
      <p:pic>
        <p:nvPicPr>
          <p:cNvPr id="5" name="Picture 4" descr="Direction subpage">
            <a:extLst>
              <a:ext uri="{FF2B5EF4-FFF2-40B4-BE49-F238E27FC236}">
                <a16:creationId xmlns:a16="http://schemas.microsoft.com/office/drawing/2014/main" id="{0B3FFA49-5357-422B-934C-E7E5C2090D23}"/>
              </a:ext>
            </a:extLst>
          </p:cNvPr>
          <p:cNvPicPr>
            <a:picLocks noChangeAspect="1"/>
          </p:cNvPicPr>
          <p:nvPr/>
        </p:nvPicPr>
        <p:blipFill>
          <a:blip r:embed="rId3"/>
          <a:stretch>
            <a:fillRect/>
          </a:stretch>
        </p:blipFill>
        <p:spPr>
          <a:xfrm>
            <a:off x="6020585" y="1326776"/>
            <a:ext cx="5860329" cy="3949830"/>
          </a:xfrm>
          <a:prstGeom prst="rect">
            <a:avLst/>
          </a:prstGeom>
        </p:spPr>
      </p:pic>
    </p:spTree>
    <p:extLst>
      <p:ext uri="{BB962C8B-B14F-4D97-AF65-F5344CB8AC3E}">
        <p14:creationId xmlns:p14="http://schemas.microsoft.com/office/powerpoint/2010/main" val="1434788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Direction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3623605" cy="3949831"/>
          </a:xfrm>
        </p:spPr>
        <p:txBody>
          <a:bodyPr>
            <a:normAutofit lnSpcReduction="10000"/>
          </a:bodyPr>
          <a:lstStyle/>
          <a:p>
            <a:pPr marL="342900" indent="-342900" algn="l">
              <a:buFont typeface="Wingdings" panose="05000000000000000000" pitchFamily="2" charset="2"/>
              <a:buChar char="q"/>
            </a:pPr>
            <a:r>
              <a:rPr lang="en-US" dirty="0"/>
              <a:t>You can also pick type in the direction vector. </a:t>
            </a:r>
          </a:p>
          <a:p>
            <a:pPr marL="342900" indent="-342900" algn="l">
              <a:buFont typeface="Wingdings" panose="05000000000000000000" pitchFamily="2" charset="2"/>
              <a:buChar char="q"/>
            </a:pPr>
            <a:endParaRPr lang="en-US" b="1" dirty="0"/>
          </a:p>
          <a:p>
            <a:pPr marL="342900" indent="-342900" algn="l">
              <a:buFont typeface="Wingdings" panose="05000000000000000000" pitchFamily="2" charset="2"/>
              <a:buChar char="q"/>
            </a:pPr>
            <a:endParaRPr lang="en-US" b="1" dirty="0"/>
          </a:p>
          <a:p>
            <a:pPr marL="342900" indent="-342900" algn="l">
              <a:buFont typeface="Wingdings" panose="05000000000000000000" pitchFamily="2" charset="2"/>
              <a:buChar char="q"/>
            </a:pPr>
            <a:r>
              <a:rPr lang="en-US" dirty="0"/>
              <a:t>There is also an option to delete the “until” feature or use it to specify a stop condition such as an expression, distance, tool contact or I/O input.</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18</a:t>
            </a:fld>
            <a:endParaRPr lang="en-US" dirty="0"/>
          </a:p>
        </p:txBody>
      </p:sp>
      <p:pic>
        <p:nvPicPr>
          <p:cNvPr id="6" name="Picture 5">
            <a:extLst>
              <a:ext uri="{FF2B5EF4-FFF2-40B4-BE49-F238E27FC236}">
                <a16:creationId xmlns:a16="http://schemas.microsoft.com/office/drawing/2014/main" id="{36EBFAD2-3E66-4708-9692-D20B3CB403E0}"/>
              </a:ext>
            </a:extLst>
          </p:cNvPr>
          <p:cNvPicPr>
            <a:picLocks noChangeAspect="1"/>
          </p:cNvPicPr>
          <p:nvPr/>
        </p:nvPicPr>
        <p:blipFill>
          <a:blip r:embed="rId3"/>
          <a:stretch>
            <a:fillRect/>
          </a:stretch>
        </p:blipFill>
        <p:spPr>
          <a:xfrm>
            <a:off x="311086" y="1972902"/>
            <a:ext cx="2962275" cy="657225"/>
          </a:xfrm>
          <a:prstGeom prst="rect">
            <a:avLst/>
          </a:prstGeom>
        </p:spPr>
      </p:pic>
      <p:pic>
        <p:nvPicPr>
          <p:cNvPr id="10" name="Picture 9" descr="Until subpage">
            <a:extLst>
              <a:ext uri="{FF2B5EF4-FFF2-40B4-BE49-F238E27FC236}">
                <a16:creationId xmlns:a16="http://schemas.microsoft.com/office/drawing/2014/main" id="{86297D4F-E6FA-412C-9588-024C1A24A1C3}"/>
              </a:ext>
            </a:extLst>
          </p:cNvPr>
          <p:cNvPicPr>
            <a:picLocks noChangeAspect="1"/>
          </p:cNvPicPr>
          <p:nvPr/>
        </p:nvPicPr>
        <p:blipFill>
          <a:blip r:embed="rId4"/>
          <a:stretch>
            <a:fillRect/>
          </a:stretch>
        </p:blipFill>
        <p:spPr>
          <a:xfrm>
            <a:off x="4407227" y="1184635"/>
            <a:ext cx="7411898" cy="4227873"/>
          </a:xfrm>
          <a:prstGeom prst="rect">
            <a:avLst/>
          </a:prstGeom>
        </p:spPr>
      </p:pic>
    </p:spTree>
    <p:extLst>
      <p:ext uri="{BB962C8B-B14F-4D97-AF65-F5344CB8AC3E}">
        <p14:creationId xmlns:p14="http://schemas.microsoft.com/office/powerpoint/2010/main" val="163072810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5" y="1152018"/>
            <a:ext cx="5230733" cy="3949831"/>
          </a:xfrm>
        </p:spPr>
        <p:txBody>
          <a:bodyPr>
            <a:normAutofit/>
          </a:bodyPr>
          <a:lstStyle/>
          <a:p>
            <a:pPr marL="342900" indent="-342900" algn="l">
              <a:buFont typeface="Wingdings" panose="05000000000000000000" pitchFamily="2" charset="2"/>
              <a:buChar char="q"/>
            </a:pPr>
            <a:r>
              <a:rPr lang="en-US" dirty="0"/>
              <a:t>Let’s set a </a:t>
            </a:r>
            <a:r>
              <a:rPr lang="en-US" i="1" dirty="0"/>
              <a:t>X+ </a:t>
            </a:r>
            <a:r>
              <a:rPr lang="en-US" dirty="0"/>
              <a:t>Direction with a </a:t>
            </a:r>
            <a:r>
              <a:rPr lang="en-US" i="1" dirty="0"/>
              <a:t>distance</a:t>
            </a:r>
            <a:r>
              <a:rPr lang="en-US" dirty="0"/>
              <a:t> of </a:t>
            </a:r>
            <a:r>
              <a:rPr lang="en-US" i="1" dirty="0"/>
              <a:t>400 mm.</a:t>
            </a:r>
          </a:p>
          <a:p>
            <a:pPr algn="l"/>
            <a:r>
              <a:rPr lang="en-US" dirty="0"/>
              <a:t>1) Start by selecting </a:t>
            </a:r>
            <a:r>
              <a:rPr lang="en-US" b="1" dirty="0"/>
              <a:t>Direction</a:t>
            </a:r>
            <a:r>
              <a:rPr lang="en-US" dirty="0"/>
              <a:t> from the Basic menu.</a:t>
            </a:r>
          </a:p>
          <a:p>
            <a:pPr algn="l"/>
            <a:r>
              <a:rPr lang="en-US" dirty="0"/>
              <a:t>2) Click </a:t>
            </a:r>
            <a:r>
              <a:rPr lang="en-US" b="1" dirty="0"/>
              <a:t>Direction: Base</a:t>
            </a:r>
            <a:r>
              <a:rPr lang="en-US" dirty="0"/>
              <a:t> and select </a:t>
            </a:r>
            <a:r>
              <a:rPr lang="en-US" b="1" dirty="0"/>
              <a:t>Base</a:t>
            </a:r>
            <a:r>
              <a:rPr lang="en-US" dirty="0"/>
              <a:t> under Feature and </a:t>
            </a:r>
            <a:r>
              <a:rPr lang="en-US" b="1" dirty="0"/>
              <a:t>X+ </a:t>
            </a:r>
            <a:r>
              <a:rPr lang="en-US" dirty="0"/>
              <a:t>under Direction.</a:t>
            </a:r>
          </a:p>
          <a:p>
            <a:pPr algn="l"/>
            <a:r>
              <a:rPr lang="en-US" dirty="0"/>
              <a:t>3) Select </a:t>
            </a:r>
            <a:r>
              <a:rPr lang="en-US" b="1" dirty="0"/>
              <a:t>Until</a:t>
            </a:r>
            <a:r>
              <a:rPr lang="en-US" dirty="0"/>
              <a:t>, and then select </a:t>
            </a:r>
            <a:r>
              <a:rPr lang="en-US" b="1" dirty="0"/>
              <a:t>Distance</a:t>
            </a:r>
            <a:r>
              <a:rPr lang="en-US" dirty="0"/>
              <a:t>. Type in 400 to finish your direction setting.</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19</a:t>
            </a:fld>
            <a:endParaRPr lang="en-US" dirty="0"/>
          </a:p>
        </p:txBody>
      </p:sp>
      <p:pic>
        <p:nvPicPr>
          <p:cNvPr id="5" name="Picture 4" descr="Distance selected for until value">
            <a:extLst>
              <a:ext uri="{FF2B5EF4-FFF2-40B4-BE49-F238E27FC236}">
                <a16:creationId xmlns:a16="http://schemas.microsoft.com/office/drawing/2014/main" id="{8E319893-0839-4FDE-BB12-FACF04F303EE}"/>
              </a:ext>
            </a:extLst>
          </p:cNvPr>
          <p:cNvPicPr>
            <a:picLocks noChangeAspect="1"/>
          </p:cNvPicPr>
          <p:nvPr/>
        </p:nvPicPr>
        <p:blipFill rotWithShape="1">
          <a:blip r:embed="rId3"/>
          <a:srcRect l="34927" t="7261" b="41669"/>
          <a:stretch/>
        </p:blipFill>
        <p:spPr>
          <a:xfrm>
            <a:off x="1485714" y="4423965"/>
            <a:ext cx="3428167" cy="1355768"/>
          </a:xfrm>
          <a:prstGeom prst="rect">
            <a:avLst/>
          </a:prstGeom>
        </p:spPr>
      </p:pic>
      <p:pic>
        <p:nvPicPr>
          <p:cNvPr id="9" name="Picture 8" descr="Distance set to 400 mm&#10;Stop at this point selected">
            <a:extLst>
              <a:ext uri="{FF2B5EF4-FFF2-40B4-BE49-F238E27FC236}">
                <a16:creationId xmlns:a16="http://schemas.microsoft.com/office/drawing/2014/main" id="{E318297C-75E9-4E42-BA8E-DEB8927A0EC7}"/>
              </a:ext>
            </a:extLst>
          </p:cNvPr>
          <p:cNvPicPr>
            <a:picLocks noChangeAspect="1"/>
          </p:cNvPicPr>
          <p:nvPr/>
        </p:nvPicPr>
        <p:blipFill>
          <a:blip r:embed="rId4"/>
          <a:stretch>
            <a:fillRect/>
          </a:stretch>
        </p:blipFill>
        <p:spPr>
          <a:xfrm>
            <a:off x="5541818" y="1155181"/>
            <a:ext cx="6548536" cy="4285037"/>
          </a:xfrm>
          <a:prstGeom prst="rect">
            <a:avLst/>
          </a:prstGeom>
        </p:spPr>
      </p:pic>
    </p:spTree>
    <p:extLst>
      <p:ext uri="{BB962C8B-B14F-4D97-AF65-F5344CB8AC3E}">
        <p14:creationId xmlns:p14="http://schemas.microsoft.com/office/powerpoint/2010/main" val="36063486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42995"/>
            <a:ext cx="8993172" cy="1149497"/>
          </a:xfrm>
        </p:spPr>
        <p:txBody>
          <a:bodyPr/>
          <a:lstStyle/>
          <a:p>
            <a:r>
              <a:rPr lang="en-US" dirty="0"/>
              <a:t>Outline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697584" y="1454084"/>
            <a:ext cx="10840824" cy="4456522"/>
          </a:xfrm>
        </p:spPr>
        <p:txBody>
          <a:bodyPr>
            <a:normAutofit/>
          </a:bodyPr>
          <a:lstStyle/>
          <a:p>
            <a:pPr marL="342900" indent="-342900" algn="l">
              <a:buFont typeface="Wingdings" panose="05000000000000000000" pitchFamily="2" charset="2"/>
              <a:buChar char="q"/>
            </a:pPr>
            <a:r>
              <a:rPr lang="en-US" dirty="0"/>
              <a:t>Waypoint</a:t>
            </a:r>
          </a:p>
          <a:p>
            <a:pPr marL="342900" indent="-342900" algn="l">
              <a:buFont typeface="Wingdings" panose="05000000000000000000" pitchFamily="2" charset="2"/>
              <a:buChar char="q"/>
            </a:pPr>
            <a:r>
              <a:rPr lang="en-US" dirty="0"/>
              <a:t>Move</a:t>
            </a:r>
          </a:p>
          <a:p>
            <a:pPr marL="342900" indent="-342900" algn="l">
              <a:buFont typeface="Wingdings" panose="05000000000000000000" pitchFamily="2" charset="2"/>
              <a:buChar char="q"/>
            </a:pPr>
            <a:r>
              <a:rPr lang="en-US" dirty="0"/>
              <a:t>Direction</a:t>
            </a:r>
          </a:p>
          <a:p>
            <a:pPr marL="342900" indent="-342900" algn="l">
              <a:buFont typeface="Wingdings" panose="05000000000000000000" pitchFamily="2" charset="2"/>
              <a:buChar char="q"/>
            </a:pPr>
            <a:r>
              <a:rPr lang="en-US" dirty="0"/>
              <a:t>Wait</a:t>
            </a:r>
          </a:p>
          <a:p>
            <a:pPr marL="342900" indent="-342900" algn="l">
              <a:buFont typeface="Wingdings" panose="05000000000000000000" pitchFamily="2" charset="2"/>
              <a:buChar char="q"/>
            </a:pPr>
            <a:r>
              <a:rPr lang="en-US" dirty="0"/>
              <a:t>Set</a:t>
            </a:r>
          </a:p>
          <a:p>
            <a:pPr marL="342900" indent="-342900" algn="l">
              <a:buFont typeface="Wingdings" panose="05000000000000000000" pitchFamily="2" charset="2"/>
              <a:buChar char="q"/>
            </a:pPr>
            <a:r>
              <a:rPr lang="en-US" dirty="0"/>
              <a:t>Popup </a:t>
            </a:r>
          </a:p>
          <a:p>
            <a:pPr marL="342900" indent="-342900" algn="l">
              <a:buFont typeface="Wingdings" panose="05000000000000000000" pitchFamily="2" charset="2"/>
              <a:buChar char="q"/>
            </a:pPr>
            <a:r>
              <a:rPr lang="en-US" dirty="0"/>
              <a:t>Comment</a:t>
            </a:r>
          </a:p>
          <a:p>
            <a:pPr marL="342900" indent="-342900" algn="l">
              <a:buFont typeface="Wingdings" panose="05000000000000000000" pitchFamily="2" charset="2"/>
              <a:buChar char="q"/>
            </a:pPr>
            <a:r>
              <a:rPr lang="en-US" dirty="0"/>
              <a:t>Halt</a:t>
            </a:r>
          </a:p>
          <a:p>
            <a:pPr marL="342900" indent="-342900" algn="l">
              <a:buFont typeface="Wingdings" panose="05000000000000000000" pitchFamily="2" charset="2"/>
              <a:buChar char="q"/>
            </a:pPr>
            <a:r>
              <a:rPr lang="en-US" dirty="0"/>
              <a:t>Folder</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8D6C903A-1F6F-4B46-A148-5544A8991A66}"/>
              </a:ext>
            </a:extLst>
          </p:cNvPr>
          <p:cNvSpPr>
            <a:spLocks noGrp="1"/>
          </p:cNvSpPr>
          <p:nvPr>
            <p:ph type="sldNum" sz="quarter" idx="12"/>
          </p:nvPr>
        </p:nvSpPr>
        <p:spPr/>
        <p:txBody>
          <a:bodyPr/>
          <a:lstStyle/>
          <a:p>
            <a:fld id="{2DEBF6B5-A8B6-5742-91AE-8DC29EBB8E42}" type="slidenum">
              <a:rPr lang="en-US" smtClean="0"/>
              <a:t>2</a:t>
            </a:fld>
            <a:endParaRPr lang="en-US" dirty="0"/>
          </a:p>
        </p:txBody>
      </p:sp>
    </p:spTree>
    <p:extLst>
      <p:ext uri="{BB962C8B-B14F-4D97-AF65-F5344CB8AC3E}">
        <p14:creationId xmlns:p14="http://schemas.microsoft.com/office/powerpoint/2010/main" val="8685224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Wait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b="1" dirty="0"/>
              <a:t>Wait</a:t>
            </a:r>
            <a:r>
              <a:rPr lang="en-US" dirty="0"/>
              <a:t> command pauses I/O signal, or expression, for a given amount of time.</a:t>
            </a:r>
          </a:p>
          <a:p>
            <a:pPr marL="342900" indent="-342900" algn="l">
              <a:buFont typeface="Wingdings" panose="05000000000000000000" pitchFamily="2" charset="2"/>
              <a:buChar char="q"/>
            </a:pPr>
            <a:r>
              <a:rPr lang="en-US" dirty="0"/>
              <a:t>The robot can wait for a fix time, or for a digital input to be high or low. </a:t>
            </a:r>
          </a:p>
          <a:p>
            <a:pPr marL="342900" indent="-342900" algn="l">
              <a:buFont typeface="Wingdings" panose="05000000000000000000" pitchFamily="2" charset="2"/>
              <a:buChar char="q"/>
            </a:pPr>
            <a:r>
              <a:rPr lang="en-US" dirty="0"/>
              <a:t>Also, the robot can wait for an analog input to reach a certain amount of a function of different inputs.</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20</a:t>
            </a:fld>
            <a:endParaRPr lang="en-US" dirty="0"/>
          </a:p>
        </p:txBody>
      </p:sp>
      <p:pic>
        <p:nvPicPr>
          <p:cNvPr id="5" name="Picture 4" descr="Wait subpage">
            <a:extLst>
              <a:ext uri="{FF2B5EF4-FFF2-40B4-BE49-F238E27FC236}">
                <a16:creationId xmlns:a16="http://schemas.microsoft.com/office/drawing/2014/main" id="{0BC29352-AAA5-4736-8144-020DA176BA69}"/>
              </a:ext>
            </a:extLst>
          </p:cNvPr>
          <p:cNvPicPr>
            <a:picLocks noChangeAspect="1"/>
          </p:cNvPicPr>
          <p:nvPr/>
        </p:nvPicPr>
        <p:blipFill>
          <a:blip r:embed="rId3"/>
          <a:stretch>
            <a:fillRect/>
          </a:stretch>
        </p:blipFill>
        <p:spPr>
          <a:xfrm>
            <a:off x="1909762" y="2989717"/>
            <a:ext cx="7948613" cy="3000428"/>
          </a:xfrm>
          <a:prstGeom prst="rect">
            <a:avLst/>
          </a:prstGeom>
        </p:spPr>
      </p:pic>
    </p:spTree>
    <p:extLst>
      <p:ext uri="{BB962C8B-B14F-4D97-AF65-F5344CB8AC3E}">
        <p14:creationId xmlns:p14="http://schemas.microsoft.com/office/powerpoint/2010/main" val="23795670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Let’s use a wait command in our program. Let’s insert a </a:t>
            </a:r>
            <a:r>
              <a:rPr lang="en-US" i="1" dirty="0"/>
              <a:t>5 second </a:t>
            </a:r>
            <a:r>
              <a:rPr lang="en-US" dirty="0"/>
              <a:t>wait period.</a:t>
            </a:r>
          </a:p>
          <a:p>
            <a:pPr algn="l"/>
            <a:r>
              <a:rPr lang="en-US" dirty="0"/>
              <a:t>1) In the program tree, click </a:t>
            </a:r>
            <a:r>
              <a:rPr lang="en-US" b="1" dirty="0"/>
              <a:t>Waypoint</a:t>
            </a:r>
            <a:r>
              <a:rPr lang="en-US" dirty="0"/>
              <a:t> and select </a:t>
            </a:r>
            <a:r>
              <a:rPr lang="en-US" i="1" dirty="0" err="1"/>
              <a:t>moveJ</a:t>
            </a:r>
            <a:r>
              <a:rPr lang="en-US" i="1" dirty="0"/>
              <a:t>.</a:t>
            </a:r>
          </a:p>
          <a:p>
            <a:pPr algn="l"/>
            <a:r>
              <a:rPr lang="en-US" dirty="0"/>
              <a:t>2) Next, click on the </a:t>
            </a:r>
            <a:r>
              <a:rPr lang="en-US" b="1" dirty="0"/>
              <a:t>Waypoint </a:t>
            </a:r>
            <a:r>
              <a:rPr lang="en-US" dirty="0"/>
              <a:t>that was inserted and set your waypoint.</a:t>
            </a:r>
          </a:p>
          <a:p>
            <a:pPr algn="l"/>
            <a:r>
              <a:rPr lang="en-US" dirty="0"/>
              <a:t>3) Next, under the </a:t>
            </a:r>
            <a:r>
              <a:rPr lang="en-US" b="1" dirty="0"/>
              <a:t>Basic </a:t>
            </a:r>
            <a:r>
              <a:rPr lang="en-US" dirty="0"/>
              <a:t>menu, select </a:t>
            </a:r>
            <a:r>
              <a:rPr lang="en-US" b="1" dirty="0"/>
              <a:t>Wait</a:t>
            </a:r>
            <a:r>
              <a:rPr lang="en-US" dirty="0"/>
              <a:t>.</a:t>
            </a:r>
          </a:p>
          <a:p>
            <a:pPr algn="l"/>
            <a:r>
              <a:rPr lang="en-US" dirty="0"/>
              <a:t>4) Select what trigger you want for the robot’s next action. Your options are: No Wait, Wait ___ seconds, Wait for Digital input ___, Wait for Analogue input ______, or Wait for f(x). For our example, we will select the </a:t>
            </a:r>
            <a:r>
              <a:rPr lang="en-US" b="1" dirty="0"/>
              <a:t>Wait ___ seconds</a:t>
            </a:r>
            <a:r>
              <a:rPr lang="en-US" dirty="0"/>
              <a:t>.</a:t>
            </a:r>
          </a:p>
          <a:p>
            <a:pPr algn="l"/>
            <a:endParaRPr lang="en-US" i="1"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21</a:t>
            </a:fld>
            <a:endParaRPr lang="en-US" dirty="0"/>
          </a:p>
        </p:txBody>
      </p:sp>
    </p:spTree>
    <p:extLst>
      <p:ext uri="{BB962C8B-B14F-4D97-AF65-F5344CB8AC3E}">
        <p14:creationId xmlns:p14="http://schemas.microsoft.com/office/powerpoint/2010/main" val="417529093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3989310" cy="3949831"/>
          </a:xfrm>
        </p:spPr>
        <p:txBody>
          <a:bodyPr>
            <a:normAutofit/>
          </a:bodyPr>
          <a:lstStyle/>
          <a:p>
            <a:pPr algn="l"/>
            <a:r>
              <a:rPr lang="en-US" dirty="0"/>
              <a:t>5) When you click on blank seconds space, a pop-up window appears where we can select the length of time. Type </a:t>
            </a:r>
            <a:r>
              <a:rPr lang="en-US" i="1" dirty="0"/>
              <a:t>5 seconds </a:t>
            </a:r>
            <a:r>
              <a:rPr lang="en-US" dirty="0"/>
              <a:t>and click the </a:t>
            </a:r>
            <a:r>
              <a:rPr lang="en-US" i="1" dirty="0"/>
              <a:t>green check mark</a:t>
            </a:r>
            <a:r>
              <a:rPr lang="en-US" dirty="0"/>
              <a:t> to confirm. </a:t>
            </a:r>
          </a:p>
          <a:p>
            <a:pPr algn="l"/>
            <a:r>
              <a:rPr lang="en-US" dirty="0"/>
              <a:t>Now your 5 second wait has been successfully added into the program tree.</a:t>
            </a:r>
          </a:p>
          <a:p>
            <a:pPr algn="l"/>
            <a:endParaRPr lang="en-US" dirty="0"/>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22</a:t>
            </a:fld>
            <a:endParaRPr lang="en-US" dirty="0"/>
          </a:p>
        </p:txBody>
      </p:sp>
      <p:pic>
        <p:nvPicPr>
          <p:cNvPr id="9" name="Picture 8" descr="Changing Wait value to 5">
            <a:extLst>
              <a:ext uri="{FF2B5EF4-FFF2-40B4-BE49-F238E27FC236}">
                <a16:creationId xmlns:a16="http://schemas.microsoft.com/office/drawing/2014/main" id="{969FFB74-9913-4EDE-ABA1-1161D1EF5249}"/>
              </a:ext>
            </a:extLst>
          </p:cNvPr>
          <p:cNvPicPr>
            <a:picLocks noChangeAspect="1"/>
          </p:cNvPicPr>
          <p:nvPr/>
        </p:nvPicPr>
        <p:blipFill>
          <a:blip r:embed="rId3"/>
          <a:stretch>
            <a:fillRect/>
          </a:stretch>
        </p:blipFill>
        <p:spPr>
          <a:xfrm>
            <a:off x="4909891" y="1331127"/>
            <a:ext cx="6340000" cy="3838223"/>
          </a:xfrm>
          <a:prstGeom prst="rect">
            <a:avLst/>
          </a:prstGeom>
        </p:spPr>
      </p:pic>
      <p:pic>
        <p:nvPicPr>
          <p:cNvPr id="11" name="Picture 10" descr="Robot Program&#10;MoveJ&#10;Waypoint_1&#10;Wait: 5.0">
            <a:extLst>
              <a:ext uri="{FF2B5EF4-FFF2-40B4-BE49-F238E27FC236}">
                <a16:creationId xmlns:a16="http://schemas.microsoft.com/office/drawing/2014/main" id="{976D01B5-CF0F-470C-8250-873209038292}"/>
              </a:ext>
            </a:extLst>
          </p:cNvPr>
          <p:cNvPicPr>
            <a:picLocks noChangeAspect="1"/>
          </p:cNvPicPr>
          <p:nvPr/>
        </p:nvPicPr>
        <p:blipFill>
          <a:blip r:embed="rId4"/>
          <a:stretch>
            <a:fillRect/>
          </a:stretch>
        </p:blipFill>
        <p:spPr>
          <a:xfrm>
            <a:off x="609600" y="4693153"/>
            <a:ext cx="2423311" cy="1125500"/>
          </a:xfrm>
          <a:prstGeom prst="rect">
            <a:avLst/>
          </a:prstGeom>
        </p:spPr>
      </p:pic>
    </p:spTree>
    <p:extLst>
      <p:ext uri="{BB962C8B-B14F-4D97-AF65-F5344CB8AC3E}">
        <p14:creationId xmlns:p14="http://schemas.microsoft.com/office/powerpoint/2010/main" val="114348981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Set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With </a:t>
            </a:r>
            <a:r>
              <a:rPr lang="en-US" b="1" dirty="0"/>
              <a:t>set</a:t>
            </a:r>
            <a:r>
              <a:rPr lang="en-US" dirty="0"/>
              <a:t> command we can set either digital or analog </a:t>
            </a:r>
            <a:r>
              <a:rPr lang="en-US" i="1" dirty="0"/>
              <a:t>outputs</a:t>
            </a:r>
            <a:r>
              <a:rPr lang="en-US" dirty="0"/>
              <a:t> to a given value. For example, a conveyor can be turned on or off with this command.</a:t>
            </a:r>
          </a:p>
          <a:p>
            <a:pPr marL="342900" indent="-342900" algn="l">
              <a:buFont typeface="Wingdings" panose="05000000000000000000" pitchFamily="2" charset="2"/>
              <a:buChar char="q"/>
            </a:pPr>
            <a:r>
              <a:rPr lang="en-US" dirty="0"/>
              <a:t>The command can also be used to set the payload of the robot arm when the weight at the tool differs from the expected payload. This prevent the robot from triggering a protective stop. </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23</a:t>
            </a:fld>
            <a:endParaRPr lang="en-US" dirty="0"/>
          </a:p>
        </p:txBody>
      </p:sp>
      <p:pic>
        <p:nvPicPr>
          <p:cNvPr id="6" name="Picture 5" descr="Set subpage">
            <a:extLst>
              <a:ext uri="{FF2B5EF4-FFF2-40B4-BE49-F238E27FC236}">
                <a16:creationId xmlns:a16="http://schemas.microsoft.com/office/drawing/2014/main" id="{B055E71E-981E-4EDD-A1CA-F3A15E2D4DED}"/>
              </a:ext>
            </a:extLst>
          </p:cNvPr>
          <p:cNvPicPr>
            <a:picLocks noChangeAspect="1"/>
          </p:cNvPicPr>
          <p:nvPr/>
        </p:nvPicPr>
        <p:blipFill>
          <a:blip r:embed="rId3"/>
          <a:stretch>
            <a:fillRect/>
          </a:stretch>
        </p:blipFill>
        <p:spPr>
          <a:xfrm>
            <a:off x="2927491" y="2947602"/>
            <a:ext cx="6789504" cy="2871051"/>
          </a:xfrm>
          <a:prstGeom prst="rect">
            <a:avLst/>
          </a:prstGeom>
        </p:spPr>
      </p:pic>
    </p:spTree>
    <p:extLst>
      <p:ext uri="{BB962C8B-B14F-4D97-AF65-F5344CB8AC3E}">
        <p14:creationId xmlns:p14="http://schemas.microsoft.com/office/powerpoint/2010/main" val="2828726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3699599" cy="4444984"/>
          </a:xfrm>
        </p:spPr>
        <p:txBody>
          <a:bodyPr>
            <a:normAutofit/>
          </a:bodyPr>
          <a:lstStyle/>
          <a:p>
            <a:pPr marL="342900" indent="-342900" algn="l">
              <a:buFont typeface="Wingdings" panose="05000000000000000000" pitchFamily="2" charset="2"/>
              <a:buChar char="q"/>
            </a:pPr>
            <a:r>
              <a:rPr lang="en-US" dirty="0"/>
              <a:t>Let’s use a set command to set our </a:t>
            </a:r>
            <a:r>
              <a:rPr lang="en-US" i="1" dirty="0"/>
              <a:t>Digital Output “4” to “High”.</a:t>
            </a:r>
          </a:p>
          <a:p>
            <a:pPr algn="l"/>
            <a:r>
              <a:rPr lang="en-US" dirty="0"/>
              <a:t>1) In the program tree, click </a:t>
            </a:r>
            <a:r>
              <a:rPr lang="en-US" b="1" dirty="0"/>
              <a:t>Waypoint</a:t>
            </a:r>
            <a:r>
              <a:rPr lang="en-US" dirty="0"/>
              <a:t> and select </a:t>
            </a:r>
            <a:r>
              <a:rPr lang="en-US" i="1" dirty="0" err="1"/>
              <a:t>moveJ</a:t>
            </a:r>
            <a:r>
              <a:rPr lang="en-US" i="1" dirty="0"/>
              <a:t>.</a:t>
            </a:r>
          </a:p>
          <a:p>
            <a:pPr algn="l"/>
            <a:r>
              <a:rPr lang="en-US" dirty="0"/>
              <a:t>2) Next, click on the </a:t>
            </a:r>
            <a:r>
              <a:rPr lang="en-US" b="1" dirty="0"/>
              <a:t>Waypoint </a:t>
            </a:r>
            <a:r>
              <a:rPr lang="en-US" dirty="0"/>
              <a:t>that was inserted and set your waypoint.</a:t>
            </a:r>
          </a:p>
          <a:p>
            <a:pPr algn="l"/>
            <a:r>
              <a:rPr lang="en-US" dirty="0"/>
              <a:t>3) At this waypoint, we will add our set command. To do this, under the </a:t>
            </a:r>
            <a:r>
              <a:rPr lang="en-US" b="1" dirty="0"/>
              <a:t>Basic </a:t>
            </a:r>
            <a:r>
              <a:rPr lang="en-US" dirty="0"/>
              <a:t>menu, select </a:t>
            </a:r>
            <a:r>
              <a:rPr lang="en-US" b="1" dirty="0"/>
              <a:t>Set</a:t>
            </a:r>
            <a:r>
              <a:rPr lang="en-US" dirty="0"/>
              <a:t>.</a:t>
            </a:r>
          </a:p>
          <a:p>
            <a:pPr algn="l"/>
            <a:endParaRPr lang="en-US" dirty="0"/>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24</a:t>
            </a:fld>
            <a:endParaRPr lang="en-US" dirty="0"/>
          </a:p>
        </p:txBody>
      </p:sp>
      <p:pic>
        <p:nvPicPr>
          <p:cNvPr id="5" name="Picture 4" descr="Set subpage with no values selected">
            <a:extLst>
              <a:ext uri="{FF2B5EF4-FFF2-40B4-BE49-F238E27FC236}">
                <a16:creationId xmlns:a16="http://schemas.microsoft.com/office/drawing/2014/main" id="{4E97A8A7-2C9B-4534-9B5F-348C76BD4691}"/>
              </a:ext>
            </a:extLst>
          </p:cNvPr>
          <p:cNvPicPr>
            <a:picLocks noChangeAspect="1"/>
          </p:cNvPicPr>
          <p:nvPr/>
        </p:nvPicPr>
        <p:blipFill>
          <a:blip r:embed="rId3"/>
          <a:stretch>
            <a:fillRect/>
          </a:stretch>
        </p:blipFill>
        <p:spPr>
          <a:xfrm>
            <a:off x="4589586" y="1164783"/>
            <a:ext cx="7183461" cy="4547953"/>
          </a:xfrm>
          <a:prstGeom prst="rect">
            <a:avLst/>
          </a:prstGeom>
        </p:spPr>
      </p:pic>
    </p:spTree>
    <p:extLst>
      <p:ext uri="{BB962C8B-B14F-4D97-AF65-F5344CB8AC3E}">
        <p14:creationId xmlns:p14="http://schemas.microsoft.com/office/powerpoint/2010/main" val="321397252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4623053" cy="3949831"/>
          </a:xfrm>
        </p:spPr>
        <p:txBody>
          <a:bodyPr>
            <a:normAutofit/>
          </a:bodyPr>
          <a:lstStyle/>
          <a:p>
            <a:pPr algn="l"/>
            <a:r>
              <a:rPr lang="en-US" dirty="0"/>
              <a:t>4) Configure the output to the new value you want to add. Your options are: No action, Set digital output ___, Set analogue output ___, Set output ___ f(x), Set Single Pulse ___ and Increment installation by one: ____. For our example, we will select </a:t>
            </a:r>
            <a:r>
              <a:rPr lang="en-US" b="1" dirty="0"/>
              <a:t>Set Digital Output ___</a:t>
            </a:r>
            <a:r>
              <a:rPr lang="en-US" dirty="0"/>
              <a:t>. Click the Digital Output area to choose </a:t>
            </a:r>
            <a:r>
              <a:rPr lang="en-US" b="1" dirty="0"/>
              <a:t>digital_out[4]</a:t>
            </a:r>
            <a:r>
              <a:rPr lang="en-US" dirty="0"/>
              <a:t>.</a:t>
            </a:r>
          </a:p>
          <a:p>
            <a:pPr algn="l"/>
            <a:endParaRPr lang="en-US" dirty="0"/>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25</a:t>
            </a:fld>
            <a:endParaRPr lang="en-US" dirty="0"/>
          </a:p>
        </p:txBody>
      </p:sp>
      <p:pic>
        <p:nvPicPr>
          <p:cNvPr id="6" name="Picture 5" descr="Set subpage with Set Digital Output selected and set to digital_out[4] being selected from the submenu">
            <a:extLst>
              <a:ext uri="{FF2B5EF4-FFF2-40B4-BE49-F238E27FC236}">
                <a16:creationId xmlns:a16="http://schemas.microsoft.com/office/drawing/2014/main" id="{0EF39226-7ED2-43BE-B18B-96C984534C0B}"/>
              </a:ext>
            </a:extLst>
          </p:cNvPr>
          <p:cNvPicPr>
            <a:picLocks noChangeAspect="1"/>
          </p:cNvPicPr>
          <p:nvPr/>
        </p:nvPicPr>
        <p:blipFill>
          <a:blip r:embed="rId3"/>
          <a:stretch>
            <a:fillRect/>
          </a:stretch>
        </p:blipFill>
        <p:spPr>
          <a:xfrm>
            <a:off x="5080279" y="1331127"/>
            <a:ext cx="6363301" cy="4050816"/>
          </a:xfrm>
          <a:prstGeom prst="rect">
            <a:avLst/>
          </a:prstGeom>
        </p:spPr>
      </p:pic>
    </p:spTree>
    <p:extLst>
      <p:ext uri="{BB962C8B-B14F-4D97-AF65-F5344CB8AC3E}">
        <p14:creationId xmlns:p14="http://schemas.microsoft.com/office/powerpoint/2010/main" val="36046252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3971203" cy="3949831"/>
          </a:xfrm>
        </p:spPr>
        <p:txBody>
          <a:bodyPr>
            <a:normAutofit/>
          </a:bodyPr>
          <a:lstStyle/>
          <a:p>
            <a:pPr algn="l"/>
            <a:r>
              <a:rPr lang="en-US" dirty="0"/>
              <a:t>5) Next, select the tab that says “low” and change it to “</a:t>
            </a:r>
            <a:r>
              <a:rPr lang="en-US" b="1" dirty="0"/>
              <a:t>HIGH</a:t>
            </a:r>
            <a:r>
              <a:rPr lang="en-US" dirty="0"/>
              <a:t>”. </a:t>
            </a:r>
          </a:p>
          <a:p>
            <a:pPr algn="l"/>
            <a:r>
              <a:rPr lang="en-US" dirty="0"/>
              <a:t>This will successfully set our Digital Output 4 to High. You can view it in the program tree as </a:t>
            </a:r>
            <a:r>
              <a:rPr lang="en-US" b="1" dirty="0"/>
              <a:t>DO[4]=On</a:t>
            </a:r>
            <a:r>
              <a:rPr lang="en-US" dirty="0"/>
              <a:t>.</a:t>
            </a:r>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26</a:t>
            </a:fld>
            <a:endParaRPr lang="en-US" dirty="0"/>
          </a:p>
        </p:txBody>
      </p:sp>
      <p:pic>
        <p:nvPicPr>
          <p:cNvPr id="6" name="Picture 5" descr="Set subpage with Set Digital Output selected and set to digital_out[4]">
            <a:extLst>
              <a:ext uri="{FF2B5EF4-FFF2-40B4-BE49-F238E27FC236}">
                <a16:creationId xmlns:a16="http://schemas.microsoft.com/office/drawing/2014/main" id="{B320AE75-EEE9-49D9-B177-DB810BE1FA40}"/>
              </a:ext>
            </a:extLst>
          </p:cNvPr>
          <p:cNvPicPr>
            <a:picLocks noChangeAspect="1"/>
          </p:cNvPicPr>
          <p:nvPr/>
        </p:nvPicPr>
        <p:blipFill>
          <a:blip r:embed="rId3"/>
          <a:stretch>
            <a:fillRect/>
          </a:stretch>
        </p:blipFill>
        <p:spPr>
          <a:xfrm>
            <a:off x="4345580" y="1271231"/>
            <a:ext cx="7565512" cy="4315538"/>
          </a:xfrm>
          <a:prstGeom prst="rect">
            <a:avLst/>
          </a:prstGeom>
        </p:spPr>
      </p:pic>
    </p:spTree>
    <p:extLst>
      <p:ext uri="{BB962C8B-B14F-4D97-AF65-F5344CB8AC3E}">
        <p14:creationId xmlns:p14="http://schemas.microsoft.com/office/powerpoint/2010/main" val="56055427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Popup</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The </a:t>
            </a:r>
            <a:r>
              <a:rPr lang="en-US" b="1" dirty="0"/>
              <a:t>popup</a:t>
            </a:r>
            <a:r>
              <a:rPr lang="en-US" dirty="0"/>
              <a:t> is a message that appears on the screen and the robot waits for the operator to press the “OK” button before continuing the program. </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27</a:t>
            </a:fld>
            <a:endParaRPr lang="en-US" dirty="0"/>
          </a:p>
        </p:txBody>
      </p:sp>
      <p:pic>
        <p:nvPicPr>
          <p:cNvPr id="5" name="Picture 4" descr="Popup subpage">
            <a:extLst>
              <a:ext uri="{FF2B5EF4-FFF2-40B4-BE49-F238E27FC236}">
                <a16:creationId xmlns:a16="http://schemas.microsoft.com/office/drawing/2014/main" id="{D7D01D41-211F-4F84-B76E-C6C9EC2EDDCC}"/>
              </a:ext>
            </a:extLst>
          </p:cNvPr>
          <p:cNvPicPr>
            <a:picLocks noChangeAspect="1"/>
          </p:cNvPicPr>
          <p:nvPr/>
        </p:nvPicPr>
        <p:blipFill>
          <a:blip r:embed="rId3"/>
          <a:stretch>
            <a:fillRect/>
          </a:stretch>
        </p:blipFill>
        <p:spPr>
          <a:xfrm>
            <a:off x="2359256" y="2427876"/>
            <a:ext cx="6711000" cy="3019425"/>
          </a:xfrm>
          <a:prstGeom prst="rect">
            <a:avLst/>
          </a:prstGeom>
        </p:spPr>
      </p:pic>
    </p:spTree>
    <p:extLst>
      <p:ext uri="{BB962C8B-B14F-4D97-AF65-F5344CB8AC3E}">
        <p14:creationId xmlns:p14="http://schemas.microsoft.com/office/powerpoint/2010/main" val="360400449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4306181" cy="3949831"/>
          </a:xfrm>
        </p:spPr>
        <p:txBody>
          <a:bodyPr>
            <a:normAutofit/>
          </a:bodyPr>
          <a:lstStyle/>
          <a:p>
            <a:pPr marL="342900" indent="-342900" algn="l">
              <a:buFont typeface="Wingdings" panose="05000000000000000000" pitchFamily="2" charset="2"/>
              <a:buChar char="q"/>
            </a:pPr>
            <a:r>
              <a:rPr lang="en-US" dirty="0"/>
              <a:t>Let’s add a pop-up message that says “</a:t>
            </a:r>
            <a:r>
              <a:rPr lang="en-US" i="1" dirty="0"/>
              <a:t>hello world</a:t>
            </a:r>
            <a:r>
              <a:rPr lang="en-US" dirty="0"/>
              <a:t>” into our program. </a:t>
            </a:r>
          </a:p>
          <a:p>
            <a:pPr algn="l"/>
            <a:r>
              <a:rPr lang="en-US" dirty="0"/>
              <a:t>1) To do this, under the Basics tab, select </a:t>
            </a:r>
            <a:r>
              <a:rPr lang="en-US" b="1" dirty="0"/>
              <a:t>Popup</a:t>
            </a:r>
            <a:r>
              <a:rPr lang="en-US" dirty="0"/>
              <a:t>.</a:t>
            </a:r>
          </a:p>
          <a:p>
            <a:pPr algn="l"/>
            <a:r>
              <a:rPr lang="en-US" dirty="0"/>
              <a:t>2) Click on the </a:t>
            </a:r>
            <a:r>
              <a:rPr lang="en-US" b="1" dirty="0"/>
              <a:t>Command</a:t>
            </a:r>
            <a:r>
              <a:rPr lang="en-US" dirty="0"/>
              <a:t> tab and then enter the text into the blank yellow space.</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28</a:t>
            </a:fld>
            <a:endParaRPr lang="en-US" dirty="0"/>
          </a:p>
        </p:txBody>
      </p:sp>
      <p:pic>
        <p:nvPicPr>
          <p:cNvPr id="10" name="Picture 9" descr="Popup subpage and in diaglog box hello world is typed">
            <a:extLst>
              <a:ext uri="{FF2B5EF4-FFF2-40B4-BE49-F238E27FC236}">
                <a16:creationId xmlns:a16="http://schemas.microsoft.com/office/drawing/2014/main" id="{AE597A56-E594-4646-B01B-1E02E0623411}"/>
              </a:ext>
            </a:extLst>
          </p:cNvPr>
          <p:cNvPicPr>
            <a:picLocks noChangeAspect="1"/>
          </p:cNvPicPr>
          <p:nvPr/>
        </p:nvPicPr>
        <p:blipFill>
          <a:blip r:embed="rId3"/>
          <a:stretch>
            <a:fillRect/>
          </a:stretch>
        </p:blipFill>
        <p:spPr>
          <a:xfrm>
            <a:off x="4805947" y="1331127"/>
            <a:ext cx="7074967" cy="4394044"/>
          </a:xfrm>
          <a:prstGeom prst="rect">
            <a:avLst/>
          </a:prstGeom>
        </p:spPr>
      </p:pic>
    </p:spTree>
    <p:extLst>
      <p:ext uri="{BB962C8B-B14F-4D97-AF65-F5344CB8AC3E}">
        <p14:creationId xmlns:p14="http://schemas.microsoft.com/office/powerpoint/2010/main" val="21109180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7" y="1331127"/>
            <a:ext cx="3540478" cy="3949831"/>
          </a:xfrm>
        </p:spPr>
        <p:txBody>
          <a:bodyPr>
            <a:normAutofit/>
          </a:bodyPr>
          <a:lstStyle/>
          <a:p>
            <a:pPr algn="l"/>
            <a:r>
              <a:rPr lang="en-US" dirty="0"/>
              <a:t>3) Type in </a:t>
            </a:r>
            <a:r>
              <a:rPr lang="en-US" b="1" dirty="0"/>
              <a:t>hello world</a:t>
            </a:r>
            <a:r>
              <a:rPr lang="en-US" dirty="0"/>
              <a:t>.</a:t>
            </a:r>
          </a:p>
          <a:p>
            <a:pPr algn="l"/>
            <a:r>
              <a:rPr lang="en-US" dirty="0"/>
              <a:t>4) You can select if you want to view this as a </a:t>
            </a:r>
            <a:r>
              <a:rPr lang="en-US" i="1" dirty="0"/>
              <a:t>message</a:t>
            </a:r>
            <a:r>
              <a:rPr lang="en-US" dirty="0"/>
              <a:t>, a </a:t>
            </a:r>
            <a:r>
              <a:rPr lang="en-US" i="1" dirty="0"/>
              <a:t>warning</a:t>
            </a:r>
            <a:r>
              <a:rPr lang="en-US" dirty="0"/>
              <a:t> or an </a:t>
            </a:r>
            <a:r>
              <a:rPr lang="en-US" i="1" dirty="0"/>
              <a:t>error</a:t>
            </a:r>
            <a:r>
              <a:rPr lang="en-US" dirty="0"/>
              <a:t>.</a:t>
            </a:r>
          </a:p>
          <a:p>
            <a:pPr algn="l"/>
            <a:r>
              <a:rPr lang="en-US" dirty="0"/>
              <a:t>For our example, we will select </a:t>
            </a:r>
            <a:r>
              <a:rPr lang="en-US" b="1" dirty="0"/>
              <a:t>Message</a:t>
            </a:r>
            <a:r>
              <a:rPr lang="en-US" dirty="0"/>
              <a:t>. </a:t>
            </a:r>
          </a:p>
          <a:p>
            <a:pPr algn="l"/>
            <a:r>
              <a:rPr lang="en-US" dirty="0"/>
              <a:t>Your popup has now been set. Run the program to see the pop-up message.</a:t>
            </a:r>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29</a:t>
            </a:fld>
            <a:endParaRPr lang="en-US" dirty="0"/>
          </a:p>
        </p:txBody>
      </p:sp>
      <p:pic>
        <p:nvPicPr>
          <p:cNvPr id="5" name="Picture 4" descr="Popup subpage and Preview Popup shows hello world">
            <a:extLst>
              <a:ext uri="{FF2B5EF4-FFF2-40B4-BE49-F238E27FC236}">
                <a16:creationId xmlns:a16="http://schemas.microsoft.com/office/drawing/2014/main" id="{A2073783-7F56-4627-8BC1-9AE4614ED2D9}"/>
              </a:ext>
            </a:extLst>
          </p:cNvPr>
          <p:cNvPicPr>
            <a:picLocks noChangeAspect="1"/>
          </p:cNvPicPr>
          <p:nvPr/>
        </p:nvPicPr>
        <p:blipFill>
          <a:blip r:embed="rId3"/>
          <a:stretch>
            <a:fillRect/>
          </a:stretch>
        </p:blipFill>
        <p:spPr>
          <a:xfrm>
            <a:off x="4037586" y="1473200"/>
            <a:ext cx="7366088" cy="4260606"/>
          </a:xfrm>
          <a:prstGeom prst="rect">
            <a:avLst/>
          </a:prstGeom>
        </p:spPr>
      </p:pic>
    </p:spTree>
    <p:extLst>
      <p:ext uri="{BB962C8B-B14F-4D97-AF65-F5344CB8AC3E}">
        <p14:creationId xmlns:p14="http://schemas.microsoft.com/office/powerpoint/2010/main" val="369258624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Waypoint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454084"/>
            <a:ext cx="11302738" cy="3949831"/>
          </a:xfrm>
        </p:spPr>
        <p:txBody>
          <a:bodyPr>
            <a:normAutofit/>
          </a:bodyPr>
          <a:lstStyle/>
          <a:p>
            <a:pPr marL="342900" indent="-342900" algn="l">
              <a:buFont typeface="Wingdings" panose="05000000000000000000" pitchFamily="2" charset="2"/>
              <a:buChar char="q"/>
            </a:pPr>
            <a:r>
              <a:rPr lang="en-US" dirty="0"/>
              <a:t>A basic robot program consists of waypoints and motion between the waypoints.</a:t>
            </a:r>
          </a:p>
          <a:p>
            <a:pPr marL="342900" indent="-342900" algn="l">
              <a:buFont typeface="Wingdings" panose="05000000000000000000" pitchFamily="2" charset="2"/>
              <a:buChar char="q"/>
            </a:pPr>
            <a:r>
              <a:rPr lang="en-US" dirty="0"/>
              <a:t>A waypoint specifies the location the robot moves to. </a:t>
            </a:r>
          </a:p>
          <a:p>
            <a:pPr marL="342900" indent="-342900" algn="l">
              <a:buFont typeface="Wingdings" panose="05000000000000000000" pitchFamily="2" charset="2"/>
              <a:buChar char="q"/>
            </a:pPr>
            <a:r>
              <a:rPr lang="en-US" dirty="0"/>
              <a:t>By clicking the </a:t>
            </a:r>
            <a:r>
              <a:rPr lang="en-US" b="1" dirty="0"/>
              <a:t>Move</a:t>
            </a:r>
            <a:r>
              <a:rPr lang="en-US" dirty="0"/>
              <a:t> button, a motion and a waypoint are inserted in the program tree.</a:t>
            </a:r>
          </a:p>
          <a:p>
            <a:pPr marL="342900" indent="-342900" algn="l">
              <a:buFont typeface="Wingdings" panose="05000000000000000000" pitchFamily="2" charset="2"/>
              <a:buChar char="q"/>
            </a:pPr>
            <a:r>
              <a:rPr lang="en-US" dirty="0"/>
              <a:t>By clicking the </a:t>
            </a:r>
            <a:r>
              <a:rPr lang="en-US" b="1" dirty="0"/>
              <a:t>waypoint</a:t>
            </a:r>
            <a:r>
              <a:rPr lang="en-US" dirty="0"/>
              <a:t>, we can set the location, </a:t>
            </a:r>
          </a:p>
          <a:p>
            <a:pPr algn="l"/>
            <a:r>
              <a:rPr lang="en-US" dirty="0"/>
              <a:t>rename it, or change the robot speed at this waypoint.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a:t>
            </a:fld>
            <a:endParaRPr lang="en-US" dirty="0"/>
          </a:p>
        </p:txBody>
      </p:sp>
      <p:pic>
        <p:nvPicPr>
          <p:cNvPr id="6" name="Picture 5" descr="Basic- Move menu with the commands:&#10;Robot Program&#10;Movej&#10;Waypont_1">
            <a:extLst>
              <a:ext uri="{FF2B5EF4-FFF2-40B4-BE49-F238E27FC236}">
                <a16:creationId xmlns:a16="http://schemas.microsoft.com/office/drawing/2014/main" id="{374F9348-D432-409B-9028-699F3B1CE3F0}"/>
              </a:ext>
            </a:extLst>
          </p:cNvPr>
          <p:cNvPicPr>
            <a:picLocks noChangeAspect="1"/>
          </p:cNvPicPr>
          <p:nvPr/>
        </p:nvPicPr>
        <p:blipFill>
          <a:blip r:embed="rId3"/>
          <a:stretch>
            <a:fillRect/>
          </a:stretch>
        </p:blipFill>
        <p:spPr>
          <a:xfrm>
            <a:off x="7829189" y="2865748"/>
            <a:ext cx="2314053" cy="2983373"/>
          </a:xfrm>
          <a:prstGeom prst="rect">
            <a:avLst/>
          </a:prstGeom>
        </p:spPr>
      </p:pic>
    </p:spTree>
    <p:extLst>
      <p:ext uri="{BB962C8B-B14F-4D97-AF65-F5344CB8AC3E}">
        <p14:creationId xmlns:p14="http://schemas.microsoft.com/office/powerpoint/2010/main" val="13498528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Halt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The program execution stops at this point. </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30</a:t>
            </a:fld>
            <a:endParaRPr lang="en-US" dirty="0"/>
          </a:p>
        </p:txBody>
      </p:sp>
      <p:pic>
        <p:nvPicPr>
          <p:cNvPr id="6" name="Picture 5" descr="Halt subpage">
            <a:extLst>
              <a:ext uri="{FF2B5EF4-FFF2-40B4-BE49-F238E27FC236}">
                <a16:creationId xmlns:a16="http://schemas.microsoft.com/office/drawing/2014/main" id="{0B424AD2-ACD8-496F-BC89-C97A115CD3B6}"/>
              </a:ext>
            </a:extLst>
          </p:cNvPr>
          <p:cNvPicPr>
            <a:picLocks noChangeAspect="1"/>
          </p:cNvPicPr>
          <p:nvPr/>
        </p:nvPicPr>
        <p:blipFill>
          <a:blip r:embed="rId3"/>
          <a:stretch>
            <a:fillRect/>
          </a:stretch>
        </p:blipFill>
        <p:spPr>
          <a:xfrm>
            <a:off x="2377126" y="2151344"/>
            <a:ext cx="7437748" cy="3129614"/>
          </a:xfrm>
          <a:prstGeom prst="rect">
            <a:avLst/>
          </a:prstGeom>
        </p:spPr>
      </p:pic>
    </p:spTree>
    <p:extLst>
      <p:ext uri="{BB962C8B-B14F-4D97-AF65-F5344CB8AC3E}">
        <p14:creationId xmlns:p14="http://schemas.microsoft.com/office/powerpoint/2010/main" val="10283069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Comment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b="1" dirty="0"/>
              <a:t>Comment</a:t>
            </a:r>
            <a:r>
              <a:rPr lang="en-US" dirty="0"/>
              <a:t> gives the programmer an option to add a line of text to the program. </a:t>
            </a:r>
          </a:p>
          <a:p>
            <a:pPr marL="342900" indent="-342900" algn="l">
              <a:buFont typeface="Wingdings" panose="05000000000000000000" pitchFamily="2" charset="2"/>
              <a:buChar char="q"/>
            </a:pPr>
            <a:r>
              <a:rPr lang="en-US" dirty="0"/>
              <a:t>This line of text does not do anything during program execution.</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31</a:t>
            </a:fld>
            <a:endParaRPr lang="en-US" dirty="0"/>
          </a:p>
        </p:txBody>
      </p:sp>
      <p:pic>
        <p:nvPicPr>
          <p:cNvPr id="5" name="Picture 4" descr="Comment subpage">
            <a:extLst>
              <a:ext uri="{FF2B5EF4-FFF2-40B4-BE49-F238E27FC236}">
                <a16:creationId xmlns:a16="http://schemas.microsoft.com/office/drawing/2014/main" id="{94C814EB-BC04-42BB-888E-B207E3CF79D6}"/>
              </a:ext>
            </a:extLst>
          </p:cNvPr>
          <p:cNvPicPr>
            <a:picLocks noChangeAspect="1"/>
          </p:cNvPicPr>
          <p:nvPr/>
        </p:nvPicPr>
        <p:blipFill>
          <a:blip r:embed="rId3"/>
          <a:stretch>
            <a:fillRect/>
          </a:stretch>
        </p:blipFill>
        <p:spPr>
          <a:xfrm>
            <a:off x="2381250" y="2442982"/>
            <a:ext cx="6343650" cy="3281542"/>
          </a:xfrm>
          <a:prstGeom prst="rect">
            <a:avLst/>
          </a:prstGeom>
        </p:spPr>
      </p:pic>
    </p:spTree>
    <p:extLst>
      <p:ext uri="{BB962C8B-B14F-4D97-AF65-F5344CB8AC3E}">
        <p14:creationId xmlns:p14="http://schemas.microsoft.com/office/powerpoint/2010/main" val="20908636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3753920" cy="3949831"/>
          </a:xfrm>
        </p:spPr>
        <p:txBody>
          <a:bodyPr>
            <a:normAutofit/>
          </a:bodyPr>
          <a:lstStyle/>
          <a:p>
            <a:pPr marL="342900" indent="-342900" algn="l">
              <a:buFont typeface="Wingdings" panose="05000000000000000000" pitchFamily="2" charset="2"/>
              <a:buChar char="q"/>
            </a:pPr>
            <a:r>
              <a:rPr lang="en-US" dirty="0"/>
              <a:t>Let’s add a comment that says “</a:t>
            </a:r>
            <a:r>
              <a:rPr lang="en-US" i="1" dirty="0"/>
              <a:t>starting point</a:t>
            </a:r>
            <a:r>
              <a:rPr lang="en-US" dirty="0"/>
              <a:t>” into our program. </a:t>
            </a:r>
          </a:p>
          <a:p>
            <a:pPr algn="l"/>
            <a:r>
              <a:rPr lang="en-US" dirty="0"/>
              <a:t>1) To do this, under the Basics tab, select </a:t>
            </a:r>
            <a:r>
              <a:rPr lang="en-US" b="1" dirty="0"/>
              <a:t>Comment</a:t>
            </a:r>
            <a:r>
              <a:rPr lang="en-US" dirty="0"/>
              <a:t>.</a:t>
            </a:r>
          </a:p>
          <a:p>
            <a:pPr algn="l"/>
            <a:r>
              <a:rPr lang="en-US" dirty="0"/>
              <a:t>2) Click on the </a:t>
            </a:r>
            <a:r>
              <a:rPr lang="en-US" b="1" dirty="0"/>
              <a:t>Command</a:t>
            </a:r>
            <a:r>
              <a:rPr lang="en-US" dirty="0"/>
              <a:t> tab and then enter the text into the blank space.</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32</a:t>
            </a:fld>
            <a:endParaRPr lang="en-US" dirty="0"/>
          </a:p>
        </p:txBody>
      </p:sp>
      <p:pic>
        <p:nvPicPr>
          <p:cNvPr id="5" name="Picture 4" descr="Comment subpage with starting point entered as a comment">
            <a:extLst>
              <a:ext uri="{FF2B5EF4-FFF2-40B4-BE49-F238E27FC236}">
                <a16:creationId xmlns:a16="http://schemas.microsoft.com/office/drawing/2014/main" id="{D9E9E2A3-AD76-40CF-A6A1-DCC9F41037FC}"/>
              </a:ext>
            </a:extLst>
          </p:cNvPr>
          <p:cNvPicPr>
            <a:picLocks noChangeAspect="1"/>
          </p:cNvPicPr>
          <p:nvPr/>
        </p:nvPicPr>
        <p:blipFill>
          <a:blip r:embed="rId3"/>
          <a:stretch>
            <a:fillRect/>
          </a:stretch>
        </p:blipFill>
        <p:spPr>
          <a:xfrm>
            <a:off x="4728691" y="1331127"/>
            <a:ext cx="7017563" cy="4037578"/>
          </a:xfrm>
          <a:prstGeom prst="rect">
            <a:avLst/>
          </a:prstGeom>
        </p:spPr>
      </p:pic>
    </p:spTree>
    <p:extLst>
      <p:ext uri="{BB962C8B-B14F-4D97-AF65-F5344CB8AC3E}">
        <p14:creationId xmlns:p14="http://schemas.microsoft.com/office/powerpoint/2010/main" val="2249300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4685787" cy="3949831"/>
          </a:xfrm>
        </p:spPr>
        <p:txBody>
          <a:bodyPr>
            <a:normAutofit/>
          </a:bodyPr>
          <a:lstStyle/>
          <a:p>
            <a:pPr marL="342900" indent="-342900" algn="l">
              <a:buFont typeface="Wingdings" panose="05000000000000000000" pitchFamily="2" charset="2"/>
              <a:buChar char="q"/>
            </a:pPr>
            <a:r>
              <a:rPr lang="en-US" dirty="0"/>
              <a:t>Let’s add a comment that says “</a:t>
            </a:r>
            <a:r>
              <a:rPr lang="en-US" i="1" dirty="0"/>
              <a:t>starting point</a:t>
            </a:r>
            <a:r>
              <a:rPr lang="en-US" dirty="0"/>
              <a:t>” into our program. </a:t>
            </a:r>
          </a:p>
          <a:p>
            <a:pPr algn="l"/>
            <a:r>
              <a:rPr lang="en-US" dirty="0"/>
              <a:t>1) To do this, under the Basics tab, select </a:t>
            </a:r>
            <a:r>
              <a:rPr lang="en-US" b="1" dirty="0"/>
              <a:t>Comment</a:t>
            </a:r>
            <a:r>
              <a:rPr lang="en-US" dirty="0"/>
              <a:t>.</a:t>
            </a:r>
          </a:p>
          <a:p>
            <a:pPr algn="l"/>
            <a:r>
              <a:rPr lang="en-US" dirty="0"/>
              <a:t>2) Click on the </a:t>
            </a:r>
            <a:r>
              <a:rPr lang="en-US" b="1" dirty="0"/>
              <a:t>Command</a:t>
            </a:r>
            <a:r>
              <a:rPr lang="en-US" dirty="0"/>
              <a:t> tab and then enter the text into the blank space.</a:t>
            </a:r>
          </a:p>
          <a:p>
            <a:pPr algn="l"/>
            <a:r>
              <a:rPr lang="en-US" dirty="0"/>
              <a:t>Your comment is now inserted into the program tree.</a:t>
            </a:r>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33</a:t>
            </a:fld>
            <a:endParaRPr lang="en-US" dirty="0"/>
          </a:p>
        </p:txBody>
      </p:sp>
      <p:pic>
        <p:nvPicPr>
          <p:cNvPr id="5" name="Picture 4" descr="Comment subpage with starting point entered as a comment">
            <a:extLst>
              <a:ext uri="{FF2B5EF4-FFF2-40B4-BE49-F238E27FC236}">
                <a16:creationId xmlns:a16="http://schemas.microsoft.com/office/drawing/2014/main" id="{D9E9E2A3-AD76-40CF-A6A1-DCC9F41037FC}"/>
              </a:ext>
            </a:extLst>
          </p:cNvPr>
          <p:cNvPicPr>
            <a:picLocks noChangeAspect="1"/>
          </p:cNvPicPr>
          <p:nvPr/>
        </p:nvPicPr>
        <p:blipFill>
          <a:blip r:embed="rId3"/>
          <a:stretch>
            <a:fillRect/>
          </a:stretch>
        </p:blipFill>
        <p:spPr>
          <a:xfrm>
            <a:off x="5151529" y="1331126"/>
            <a:ext cx="6734568" cy="4091899"/>
          </a:xfrm>
          <a:prstGeom prst="rect">
            <a:avLst/>
          </a:prstGeom>
        </p:spPr>
      </p:pic>
      <p:pic>
        <p:nvPicPr>
          <p:cNvPr id="6" name="Picture 5">
            <a:extLst>
              <a:ext uri="{FF2B5EF4-FFF2-40B4-BE49-F238E27FC236}">
                <a16:creationId xmlns:a16="http://schemas.microsoft.com/office/drawing/2014/main" id="{DDDA57D2-CC3A-4336-9BB7-12E3063B4D20}"/>
              </a:ext>
            </a:extLst>
          </p:cNvPr>
          <p:cNvPicPr>
            <a:picLocks noChangeAspect="1"/>
          </p:cNvPicPr>
          <p:nvPr/>
        </p:nvPicPr>
        <p:blipFill>
          <a:blip r:embed="rId4"/>
          <a:stretch>
            <a:fillRect/>
          </a:stretch>
        </p:blipFill>
        <p:spPr>
          <a:xfrm>
            <a:off x="2797371" y="4884444"/>
            <a:ext cx="2073394" cy="793027"/>
          </a:xfrm>
          <a:prstGeom prst="rect">
            <a:avLst/>
          </a:prstGeom>
        </p:spPr>
      </p:pic>
    </p:spTree>
    <p:extLst>
      <p:ext uri="{BB962C8B-B14F-4D97-AF65-F5344CB8AC3E}">
        <p14:creationId xmlns:p14="http://schemas.microsoft.com/office/powerpoint/2010/main" val="4163860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Folder</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A </a:t>
            </a:r>
            <a:r>
              <a:rPr lang="en-US" b="1" dirty="0"/>
              <a:t>Folder</a:t>
            </a:r>
            <a:r>
              <a:rPr lang="en-US" dirty="0"/>
              <a:t> is simply a collection of program lines. It is used to make the program easier to read and navigate.</a:t>
            </a:r>
          </a:p>
          <a:p>
            <a:pPr marL="342900" indent="-342900" algn="l">
              <a:buFont typeface="Wingdings" panose="05000000000000000000" pitchFamily="2" charset="2"/>
              <a:buChar char="q"/>
            </a:pPr>
            <a:r>
              <a:rPr lang="en-US" dirty="0"/>
              <a:t>Folders have no impact on the program and its execution.</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34</a:t>
            </a:fld>
            <a:endParaRPr lang="en-US" dirty="0"/>
          </a:p>
        </p:txBody>
      </p:sp>
      <p:pic>
        <p:nvPicPr>
          <p:cNvPr id="6" name="Picture 5" descr="Folder subpage">
            <a:extLst>
              <a:ext uri="{FF2B5EF4-FFF2-40B4-BE49-F238E27FC236}">
                <a16:creationId xmlns:a16="http://schemas.microsoft.com/office/drawing/2014/main" id="{CB3E33F8-476E-48BE-8964-5242C544D80D}"/>
              </a:ext>
            </a:extLst>
          </p:cNvPr>
          <p:cNvPicPr>
            <a:picLocks noChangeAspect="1"/>
          </p:cNvPicPr>
          <p:nvPr/>
        </p:nvPicPr>
        <p:blipFill>
          <a:blip r:embed="rId3"/>
          <a:stretch>
            <a:fillRect/>
          </a:stretch>
        </p:blipFill>
        <p:spPr>
          <a:xfrm>
            <a:off x="2658359" y="2735182"/>
            <a:ext cx="6410227" cy="3000106"/>
          </a:xfrm>
          <a:prstGeom prst="rect">
            <a:avLst/>
          </a:prstGeom>
        </p:spPr>
      </p:pic>
    </p:spTree>
    <p:extLst>
      <p:ext uri="{BB962C8B-B14F-4D97-AF65-F5344CB8AC3E}">
        <p14:creationId xmlns:p14="http://schemas.microsoft.com/office/powerpoint/2010/main" val="424537910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Folder</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11302738" cy="3949831"/>
          </a:xfrm>
        </p:spPr>
        <p:txBody>
          <a:bodyPr>
            <a:normAutofit/>
          </a:bodyPr>
          <a:lstStyle/>
          <a:p>
            <a:pPr marL="342900" indent="-342900" algn="l">
              <a:buFont typeface="Wingdings" panose="05000000000000000000" pitchFamily="2" charset="2"/>
              <a:buChar char="q"/>
            </a:pPr>
            <a:r>
              <a:rPr lang="en-US" dirty="0"/>
              <a:t>A </a:t>
            </a:r>
            <a:r>
              <a:rPr lang="en-US" b="1" dirty="0"/>
              <a:t>Folder</a:t>
            </a:r>
            <a:r>
              <a:rPr lang="en-US" dirty="0"/>
              <a:t> is simply a collection of program lines. It is used to make the program easier to read and navigate.</a:t>
            </a:r>
          </a:p>
          <a:p>
            <a:pPr marL="342900" indent="-342900" algn="l">
              <a:buFont typeface="Wingdings" panose="05000000000000000000" pitchFamily="2" charset="2"/>
              <a:buChar char="q"/>
            </a:pPr>
            <a:r>
              <a:rPr lang="en-US" dirty="0"/>
              <a:t>Folders have no impact on the program and its execution.</a:t>
            </a:r>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35</a:t>
            </a:fld>
            <a:endParaRPr lang="en-US" dirty="0"/>
          </a:p>
        </p:txBody>
      </p:sp>
      <p:pic>
        <p:nvPicPr>
          <p:cNvPr id="6" name="Picture 5" descr="Folder subpage">
            <a:extLst>
              <a:ext uri="{FF2B5EF4-FFF2-40B4-BE49-F238E27FC236}">
                <a16:creationId xmlns:a16="http://schemas.microsoft.com/office/drawing/2014/main" id="{CB3E33F8-476E-48BE-8964-5242C544D80D}"/>
              </a:ext>
            </a:extLst>
          </p:cNvPr>
          <p:cNvPicPr>
            <a:picLocks noChangeAspect="1"/>
          </p:cNvPicPr>
          <p:nvPr/>
        </p:nvPicPr>
        <p:blipFill>
          <a:blip r:embed="rId3"/>
          <a:stretch>
            <a:fillRect/>
          </a:stretch>
        </p:blipFill>
        <p:spPr>
          <a:xfrm>
            <a:off x="2658359" y="2735182"/>
            <a:ext cx="6410227" cy="3000106"/>
          </a:xfrm>
          <a:prstGeom prst="rect">
            <a:avLst/>
          </a:prstGeom>
        </p:spPr>
      </p:pic>
    </p:spTree>
    <p:extLst>
      <p:ext uri="{BB962C8B-B14F-4D97-AF65-F5344CB8AC3E}">
        <p14:creationId xmlns:p14="http://schemas.microsoft.com/office/powerpoint/2010/main" val="3074937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1127"/>
            <a:ext cx="4677373" cy="3949831"/>
          </a:xfrm>
        </p:spPr>
        <p:txBody>
          <a:bodyPr>
            <a:normAutofit lnSpcReduction="10000"/>
          </a:bodyPr>
          <a:lstStyle/>
          <a:p>
            <a:pPr marL="342900" indent="-342900" algn="l">
              <a:buFont typeface="Wingdings" panose="05000000000000000000" pitchFamily="2" charset="2"/>
              <a:buChar char="q"/>
            </a:pPr>
            <a:r>
              <a:rPr lang="en-US" dirty="0"/>
              <a:t>Let’s add two folders for a </a:t>
            </a:r>
            <a:r>
              <a:rPr lang="en-US" i="1" dirty="0"/>
              <a:t>Pick and Place </a:t>
            </a:r>
            <a:r>
              <a:rPr lang="en-US" dirty="0"/>
              <a:t>program. The first folder will be titled </a:t>
            </a:r>
            <a:r>
              <a:rPr lang="en-US" i="1" dirty="0"/>
              <a:t>Pick</a:t>
            </a:r>
            <a:r>
              <a:rPr lang="en-US" dirty="0"/>
              <a:t> and the second folder will be titled </a:t>
            </a:r>
            <a:r>
              <a:rPr lang="en-US" i="1" dirty="0"/>
              <a:t>Place</a:t>
            </a:r>
            <a:r>
              <a:rPr lang="en-US" dirty="0"/>
              <a:t>.</a:t>
            </a:r>
          </a:p>
          <a:p>
            <a:pPr algn="l"/>
            <a:r>
              <a:rPr lang="en-US" dirty="0"/>
              <a:t>1) To do this, under the Basics tab, select </a:t>
            </a:r>
            <a:r>
              <a:rPr lang="en-US" b="1" dirty="0"/>
              <a:t>Folder</a:t>
            </a:r>
            <a:r>
              <a:rPr lang="en-US" dirty="0"/>
              <a:t>.</a:t>
            </a:r>
          </a:p>
          <a:p>
            <a:pPr algn="l"/>
            <a:r>
              <a:rPr lang="en-US" dirty="0"/>
              <a:t>2) Click on the </a:t>
            </a:r>
            <a:r>
              <a:rPr lang="en-US" b="1" dirty="0"/>
              <a:t>Command</a:t>
            </a:r>
            <a:r>
              <a:rPr lang="en-US" dirty="0"/>
              <a:t> tab and then click the space titled </a:t>
            </a:r>
            <a:r>
              <a:rPr lang="en-US" i="1" dirty="0"/>
              <a:t>Folder </a:t>
            </a:r>
            <a:r>
              <a:rPr lang="en-US" dirty="0"/>
              <a:t>and insert your text, “</a:t>
            </a:r>
            <a:r>
              <a:rPr lang="en-US" i="1" dirty="0"/>
              <a:t>Pick</a:t>
            </a:r>
            <a:r>
              <a:rPr lang="en-US" dirty="0"/>
              <a:t>”. </a:t>
            </a:r>
          </a:p>
          <a:p>
            <a:pPr algn="l"/>
            <a:r>
              <a:rPr lang="en-US" dirty="0"/>
              <a:t>3) Click the green checkmark button to submit.</a:t>
            </a:r>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36</a:t>
            </a:fld>
            <a:endParaRPr lang="en-US" dirty="0"/>
          </a:p>
        </p:txBody>
      </p:sp>
      <p:pic>
        <p:nvPicPr>
          <p:cNvPr id="5" name="Picture 4" descr="Folder subpage with folder being created called Pick">
            <a:extLst>
              <a:ext uri="{FF2B5EF4-FFF2-40B4-BE49-F238E27FC236}">
                <a16:creationId xmlns:a16="http://schemas.microsoft.com/office/drawing/2014/main" id="{47893D69-6234-4DF4-BEAF-780AB98466AA}"/>
              </a:ext>
            </a:extLst>
          </p:cNvPr>
          <p:cNvPicPr>
            <a:picLocks noChangeAspect="1"/>
          </p:cNvPicPr>
          <p:nvPr/>
        </p:nvPicPr>
        <p:blipFill>
          <a:blip r:embed="rId3"/>
          <a:stretch>
            <a:fillRect/>
          </a:stretch>
        </p:blipFill>
        <p:spPr>
          <a:xfrm>
            <a:off x="5443431" y="1454084"/>
            <a:ext cx="6081332" cy="3949831"/>
          </a:xfrm>
          <a:prstGeom prst="rect">
            <a:avLst/>
          </a:prstGeom>
        </p:spPr>
      </p:pic>
    </p:spTree>
    <p:extLst>
      <p:ext uri="{BB962C8B-B14F-4D97-AF65-F5344CB8AC3E}">
        <p14:creationId xmlns:p14="http://schemas.microsoft.com/office/powerpoint/2010/main" val="62725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Example</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339912"/>
            <a:ext cx="4043631" cy="4553893"/>
          </a:xfrm>
        </p:spPr>
        <p:txBody>
          <a:bodyPr>
            <a:normAutofit fontScale="92500"/>
          </a:bodyPr>
          <a:lstStyle/>
          <a:p>
            <a:pPr algn="l"/>
            <a:r>
              <a:rPr lang="en-US" dirty="0"/>
              <a:t>4) Add another folder following the same previous steps.</a:t>
            </a:r>
          </a:p>
          <a:p>
            <a:pPr algn="l"/>
            <a:r>
              <a:rPr lang="en-US" dirty="0"/>
              <a:t>5) Insert your text, “</a:t>
            </a:r>
            <a:r>
              <a:rPr lang="en-US" i="1" dirty="0"/>
              <a:t>Place</a:t>
            </a:r>
            <a:r>
              <a:rPr lang="en-US" dirty="0"/>
              <a:t>”. </a:t>
            </a:r>
          </a:p>
          <a:p>
            <a:pPr algn="l"/>
            <a:r>
              <a:rPr lang="en-US" dirty="0"/>
              <a:t>6) Click the green checkmark button to submit.</a:t>
            </a:r>
          </a:p>
          <a:p>
            <a:pPr algn="l"/>
            <a:r>
              <a:rPr lang="en-US" dirty="0"/>
              <a:t>You’ve now created your folders for a Pick and Place program where you can put in separate commands. You can select Hide Folder program Tree on the bottom to keep things neatly organized when the program becomes full of commands.</a:t>
            </a:r>
          </a:p>
          <a:p>
            <a:pPr algn="l"/>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37</a:t>
            </a:fld>
            <a:endParaRPr lang="en-US" dirty="0"/>
          </a:p>
        </p:txBody>
      </p:sp>
      <p:pic>
        <p:nvPicPr>
          <p:cNvPr id="6" name="Picture 5" descr="Folder subpage with folder called Place">
            <a:extLst>
              <a:ext uri="{FF2B5EF4-FFF2-40B4-BE49-F238E27FC236}">
                <a16:creationId xmlns:a16="http://schemas.microsoft.com/office/drawing/2014/main" id="{5C637E87-38FC-47B6-88FB-407239C404AE}"/>
              </a:ext>
            </a:extLst>
          </p:cNvPr>
          <p:cNvPicPr>
            <a:picLocks noChangeAspect="1"/>
          </p:cNvPicPr>
          <p:nvPr/>
        </p:nvPicPr>
        <p:blipFill>
          <a:blip r:embed="rId3"/>
          <a:stretch>
            <a:fillRect/>
          </a:stretch>
        </p:blipFill>
        <p:spPr>
          <a:xfrm>
            <a:off x="4657046" y="1246531"/>
            <a:ext cx="7223868" cy="4119021"/>
          </a:xfrm>
          <a:prstGeom prst="rect">
            <a:avLst/>
          </a:prstGeom>
        </p:spPr>
      </p:pic>
    </p:spTree>
    <p:extLst>
      <p:ext uri="{BB962C8B-B14F-4D97-AF65-F5344CB8AC3E}">
        <p14:creationId xmlns:p14="http://schemas.microsoft.com/office/powerpoint/2010/main" val="358633327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CE0D8F-920C-4138-BB64-8138AA7A8313}"/>
              </a:ext>
            </a:extLst>
          </p:cNvPr>
          <p:cNvSpPr>
            <a:spLocks noGrp="1"/>
          </p:cNvSpPr>
          <p:nvPr>
            <p:ph type="title"/>
          </p:nvPr>
        </p:nvSpPr>
        <p:spPr/>
        <p:txBody>
          <a:bodyPr/>
          <a:lstStyle/>
          <a:p>
            <a:r>
              <a:rPr lang="en-CA" dirty="0"/>
              <a:t>Rights of use</a:t>
            </a:r>
          </a:p>
        </p:txBody>
      </p:sp>
      <p:sp>
        <p:nvSpPr>
          <p:cNvPr id="4" name="Slide Number Placeholder 3">
            <a:extLst>
              <a:ext uri="{FF2B5EF4-FFF2-40B4-BE49-F238E27FC236}">
                <a16:creationId xmlns:a16="http://schemas.microsoft.com/office/drawing/2014/main" id="{69B5CAA9-9779-49B0-A9A2-938FE31A6CCC}"/>
              </a:ext>
            </a:extLst>
          </p:cNvPr>
          <p:cNvSpPr>
            <a:spLocks noGrp="1"/>
          </p:cNvSpPr>
          <p:nvPr>
            <p:ph type="sldNum" sz="quarter" idx="12"/>
          </p:nvPr>
        </p:nvSpPr>
        <p:spPr/>
        <p:txBody>
          <a:bodyPr/>
          <a:lstStyle/>
          <a:p>
            <a:fld id="{2DEBF6B5-A8B6-5742-91AE-8DC29EBB8E42}" type="slidenum">
              <a:rPr lang="en-US" smtClean="0"/>
              <a:t>38</a:t>
            </a:fld>
            <a:endParaRPr lang="en-US" dirty="0"/>
          </a:p>
        </p:txBody>
      </p:sp>
      <p:sp>
        <p:nvSpPr>
          <p:cNvPr id="7" name="Rectangle 5">
            <a:extLst>
              <a:ext uri="{FF2B5EF4-FFF2-40B4-BE49-F238E27FC236}">
                <a16:creationId xmlns:a16="http://schemas.microsoft.com/office/drawing/2014/main" id="{737263D1-B04A-4D4E-95A7-DE77479072F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CA"/>
          </a:p>
        </p:txBody>
      </p:sp>
      <p:pic>
        <p:nvPicPr>
          <p:cNvPr id="1028" name="Picture 2">
            <a:extLst>
              <a:ext uri="{FF2B5EF4-FFF2-40B4-BE49-F238E27FC236}">
                <a16:creationId xmlns:a16="http://schemas.microsoft.com/office/drawing/2014/main" id="{2F3D05C7-914D-4D9B-8B26-2294787FA18F}"/>
              </a:ext>
              <a:ext uri="{C183D7F6-B498-43B3-948B-1728B52AA6E4}">
                <adec:decorative xmlns:adec="http://schemas.microsoft.com/office/drawing/2017/decorative" val="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25573" y="3181989"/>
            <a:ext cx="838200" cy="295275"/>
          </a:xfrm>
          <a:prstGeom prst="rect">
            <a:avLst/>
          </a:prstGeom>
          <a:noFill/>
          <a:extLst>
            <a:ext uri="{909E8E84-426E-40DD-AFC4-6F175D3DCCD1}">
              <a14:hiddenFill xmlns:a14="http://schemas.microsoft.com/office/drawing/2010/main">
                <a:solidFill>
                  <a:srgbClr val="FFFFFF"/>
                </a:solidFill>
              </a14:hiddenFill>
            </a:ext>
          </a:extLst>
        </p:spPr>
      </p:pic>
      <p:sp>
        <p:nvSpPr>
          <p:cNvPr id="8" name="Rectangle 6">
            <a:extLst>
              <a:ext uri="{FF2B5EF4-FFF2-40B4-BE49-F238E27FC236}">
                <a16:creationId xmlns:a16="http://schemas.microsoft.com/office/drawing/2014/main" id="{E75F1EC8-C9D9-419E-AE2E-CE85870ED6DA}"/>
              </a:ext>
            </a:extLst>
          </p:cNvPr>
          <p:cNvSpPr>
            <a:spLocks noChangeArrowheads="1"/>
          </p:cNvSpPr>
          <p:nvPr/>
        </p:nvSpPr>
        <p:spPr bwMode="auto">
          <a:xfrm>
            <a:off x="2344300" y="3037239"/>
            <a:ext cx="535547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1pPr>
            <a:lvl2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2pPr>
            <a:lvl3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3pPr>
            <a:lvl4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4pPr>
            <a:lvl5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5pPr>
            <a:lvl6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6pPr>
            <a:lvl7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7pPr>
            <a:lvl8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8pPr>
            <a:lvl9pPr eaLnBrk="0" fontAlgn="base" hangingPunct="0">
              <a:spcBef>
                <a:spcPct val="0"/>
              </a:spcBef>
              <a:spcAft>
                <a:spcPct val="0"/>
              </a:spcAft>
              <a:tabLst>
                <a:tab pos="2971800" algn="ctr"/>
                <a:tab pos="5943600" algn="r"/>
              </a:tabLs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tab pos="2971800" algn="ctr"/>
                <a:tab pos="5943600" algn="r"/>
              </a:tabLst>
            </a:pP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This is shared under a Creative Commons Attribution-</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NonCommercial</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a:t>
            </a:r>
            <a:r>
              <a:rPr kumimoji="0" lang="en-US" altLang="en-US" sz="1600" b="0" i="0" u="none" strike="noStrike" cap="none" normalizeH="0" baseline="0" dirty="0" err="1">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ShareAlike</a:t>
            </a:r>
            <a:r>
              <a:rPr kumimoji="0" lang="en-US" altLang="en-US" sz="1600" b="0" i="0" u="none" strike="noStrike" cap="none" normalizeH="0" baseline="0" dirty="0">
                <a:ln>
                  <a:noFill/>
                </a:ln>
                <a:solidFill>
                  <a:schemeClr val="tx1"/>
                </a:solidFill>
                <a:effectLst/>
                <a:latin typeface="Calibri" panose="020F0502020204030204" pitchFamily="34" charset="0"/>
                <a:ea typeface="Calibri" panose="020F0502020204030204" pitchFamily="34" charset="0"/>
                <a:cs typeface="Times New Roman" panose="02020603050405020304" pitchFamily="18" charset="0"/>
              </a:rPr>
              <a:t> 4.0 International Public License</a:t>
            </a:r>
            <a:endParaRPr kumimoji="0" lang="en-US" altLang="en-US" sz="28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10008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Set Waypoint</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454084"/>
            <a:ext cx="11302738" cy="3949831"/>
          </a:xfrm>
        </p:spPr>
        <p:txBody>
          <a:bodyPr>
            <a:normAutofit/>
          </a:bodyPr>
          <a:lstStyle/>
          <a:p>
            <a:pPr marL="342900" indent="-342900" algn="l">
              <a:buFont typeface="Wingdings" panose="05000000000000000000" pitchFamily="2" charset="2"/>
              <a:buChar char="q"/>
            </a:pPr>
            <a:r>
              <a:rPr lang="en-US" dirty="0"/>
              <a:t>The </a:t>
            </a:r>
            <a:r>
              <a:rPr lang="en-US" b="1" dirty="0"/>
              <a:t>?</a:t>
            </a:r>
            <a:r>
              <a:rPr lang="en-US" dirty="0"/>
              <a:t> symbol in the </a:t>
            </a:r>
            <a:r>
              <a:rPr lang="en-US" i="1" dirty="0"/>
              <a:t>move here </a:t>
            </a:r>
            <a:r>
              <a:rPr lang="en-US" dirty="0"/>
              <a:t>box means that the waypoint has not been set yet.</a:t>
            </a:r>
          </a:p>
          <a:p>
            <a:pPr marL="342900" indent="-342900" algn="l">
              <a:buFont typeface="Wingdings" panose="05000000000000000000" pitchFamily="2" charset="2"/>
              <a:buChar char="q"/>
            </a:pPr>
            <a:r>
              <a:rPr lang="en-US" dirty="0"/>
              <a:t>To set it, click </a:t>
            </a:r>
            <a:r>
              <a:rPr lang="en-US" b="1" dirty="0"/>
              <a:t>set waypoint </a:t>
            </a:r>
            <a:r>
              <a:rPr lang="en-US" dirty="0"/>
              <a:t>and move the robot by the arrow key.</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4</a:t>
            </a:fld>
            <a:endParaRPr lang="en-US" dirty="0"/>
          </a:p>
        </p:txBody>
      </p:sp>
      <p:pic>
        <p:nvPicPr>
          <p:cNvPr id="5" name="Picture 4" descr="Waypoint tab with Set Waypoint highlighted">
            <a:extLst>
              <a:ext uri="{FF2B5EF4-FFF2-40B4-BE49-F238E27FC236}">
                <a16:creationId xmlns:a16="http://schemas.microsoft.com/office/drawing/2014/main" id="{A7ACE641-71F7-4C98-8889-9F16762FE02D}"/>
              </a:ext>
            </a:extLst>
          </p:cNvPr>
          <p:cNvPicPr>
            <a:picLocks noChangeAspect="1"/>
          </p:cNvPicPr>
          <p:nvPr/>
        </p:nvPicPr>
        <p:blipFill>
          <a:blip r:embed="rId3"/>
          <a:stretch>
            <a:fillRect/>
          </a:stretch>
        </p:blipFill>
        <p:spPr>
          <a:xfrm>
            <a:off x="1288720" y="2433736"/>
            <a:ext cx="3505292" cy="3259479"/>
          </a:xfrm>
          <a:prstGeom prst="rect">
            <a:avLst/>
          </a:prstGeom>
        </p:spPr>
      </p:pic>
      <p:pic>
        <p:nvPicPr>
          <p:cNvPr id="9" name="Picture 8" descr="Move tab">
            <a:extLst>
              <a:ext uri="{FF2B5EF4-FFF2-40B4-BE49-F238E27FC236}">
                <a16:creationId xmlns:a16="http://schemas.microsoft.com/office/drawing/2014/main" id="{E2A83AF9-842D-46B5-8F32-078168706114}"/>
              </a:ext>
            </a:extLst>
          </p:cNvPr>
          <p:cNvPicPr>
            <a:picLocks noChangeAspect="1"/>
          </p:cNvPicPr>
          <p:nvPr/>
        </p:nvPicPr>
        <p:blipFill>
          <a:blip r:embed="rId4"/>
          <a:stretch>
            <a:fillRect/>
          </a:stretch>
        </p:blipFill>
        <p:spPr>
          <a:xfrm>
            <a:off x="5771645" y="2433736"/>
            <a:ext cx="3946614" cy="3259480"/>
          </a:xfrm>
          <a:prstGeom prst="rect">
            <a:avLst/>
          </a:prstGeom>
        </p:spPr>
      </p:pic>
    </p:spTree>
    <p:extLst>
      <p:ext uri="{BB962C8B-B14F-4D97-AF65-F5344CB8AC3E}">
        <p14:creationId xmlns:p14="http://schemas.microsoft.com/office/powerpoint/2010/main" val="3276743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Waypoint Position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454084"/>
            <a:ext cx="11302738" cy="3949831"/>
          </a:xfrm>
        </p:spPr>
        <p:txBody>
          <a:bodyPr>
            <a:normAutofit/>
          </a:bodyPr>
          <a:lstStyle/>
          <a:p>
            <a:pPr marL="342900" indent="-342900" algn="l">
              <a:buFont typeface="Wingdings" panose="05000000000000000000" pitchFamily="2" charset="2"/>
              <a:buChar char="q"/>
            </a:pPr>
            <a:r>
              <a:rPr lang="en-US" dirty="0"/>
              <a:t>There are three methods to specify the position of a waypoint and tell the robot arm where to be: </a:t>
            </a:r>
            <a:r>
              <a:rPr lang="en-US" b="1" dirty="0"/>
              <a:t>Fixed</a:t>
            </a:r>
            <a:r>
              <a:rPr lang="en-US" dirty="0"/>
              <a:t> position, </a:t>
            </a:r>
            <a:r>
              <a:rPr lang="en-US" b="1" dirty="0"/>
              <a:t>Relative</a:t>
            </a:r>
            <a:r>
              <a:rPr lang="en-US" dirty="0"/>
              <a:t> position, </a:t>
            </a:r>
            <a:r>
              <a:rPr lang="en-US" b="1" dirty="0"/>
              <a:t>Variable</a:t>
            </a:r>
            <a:r>
              <a:rPr lang="en-US" dirty="0"/>
              <a:t> position.</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5</a:t>
            </a:fld>
            <a:endParaRPr lang="en-US" dirty="0"/>
          </a:p>
        </p:txBody>
      </p:sp>
      <p:pic>
        <p:nvPicPr>
          <p:cNvPr id="6" name="Picture 5" descr="In Waypoint tab with drop down menu showing the choices of fixed position, relative position, and variable position.">
            <a:extLst>
              <a:ext uri="{FF2B5EF4-FFF2-40B4-BE49-F238E27FC236}">
                <a16:creationId xmlns:a16="http://schemas.microsoft.com/office/drawing/2014/main" id="{87F355BD-10F8-448D-8F51-B304C548E907}"/>
              </a:ext>
            </a:extLst>
          </p:cNvPr>
          <p:cNvPicPr>
            <a:picLocks noChangeAspect="1"/>
          </p:cNvPicPr>
          <p:nvPr/>
        </p:nvPicPr>
        <p:blipFill>
          <a:blip r:embed="rId3"/>
          <a:stretch>
            <a:fillRect/>
          </a:stretch>
        </p:blipFill>
        <p:spPr>
          <a:xfrm>
            <a:off x="3199798" y="2759697"/>
            <a:ext cx="5425728" cy="2662981"/>
          </a:xfrm>
          <a:prstGeom prst="rect">
            <a:avLst/>
          </a:prstGeom>
        </p:spPr>
      </p:pic>
    </p:spTree>
    <p:extLst>
      <p:ext uri="{BB962C8B-B14F-4D97-AF65-F5344CB8AC3E}">
        <p14:creationId xmlns:p14="http://schemas.microsoft.com/office/powerpoint/2010/main" val="15429219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Fixed Position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291138" y="1274975"/>
            <a:ext cx="11302738" cy="4475376"/>
          </a:xfrm>
        </p:spPr>
        <p:txBody>
          <a:bodyPr>
            <a:normAutofit/>
          </a:bodyPr>
          <a:lstStyle/>
          <a:p>
            <a:pPr marL="342900" indent="-342900" algn="l">
              <a:buFont typeface="Wingdings" panose="05000000000000000000" pitchFamily="2" charset="2"/>
              <a:buChar char="q"/>
            </a:pPr>
            <a:r>
              <a:rPr lang="en-US" dirty="0"/>
              <a:t>A </a:t>
            </a:r>
            <a:r>
              <a:rPr lang="en-US" i="1" dirty="0"/>
              <a:t>fixed </a:t>
            </a:r>
            <a:r>
              <a:rPr lang="en-US" dirty="0"/>
              <a:t>position</a:t>
            </a:r>
            <a:r>
              <a:rPr lang="en-US" i="1" dirty="0"/>
              <a:t> </a:t>
            </a:r>
            <a:r>
              <a:rPr lang="en-US" dirty="0"/>
              <a:t>waypoint is given by physically moving the robot arm to the position.</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6</a:t>
            </a:fld>
            <a:endParaRPr lang="en-US" dirty="0"/>
          </a:p>
        </p:txBody>
      </p:sp>
      <p:pic>
        <p:nvPicPr>
          <p:cNvPr id="5" name="Picture 4" descr="Waypoint tab with Fixed position set">
            <a:extLst>
              <a:ext uri="{FF2B5EF4-FFF2-40B4-BE49-F238E27FC236}">
                <a16:creationId xmlns:a16="http://schemas.microsoft.com/office/drawing/2014/main" id="{55B708BF-06FE-4004-B94E-BE027CA87162}"/>
              </a:ext>
            </a:extLst>
          </p:cNvPr>
          <p:cNvPicPr>
            <a:picLocks noChangeAspect="1"/>
          </p:cNvPicPr>
          <p:nvPr/>
        </p:nvPicPr>
        <p:blipFill>
          <a:blip r:embed="rId3"/>
          <a:stretch>
            <a:fillRect/>
          </a:stretch>
        </p:blipFill>
        <p:spPr>
          <a:xfrm>
            <a:off x="3199798" y="2751401"/>
            <a:ext cx="5717406" cy="2441049"/>
          </a:xfrm>
          <a:prstGeom prst="rect">
            <a:avLst/>
          </a:prstGeom>
        </p:spPr>
      </p:pic>
    </p:spTree>
    <p:extLst>
      <p:ext uri="{BB962C8B-B14F-4D97-AF65-F5344CB8AC3E}">
        <p14:creationId xmlns:p14="http://schemas.microsoft.com/office/powerpoint/2010/main" val="15095796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Relative Position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291138" y="1274975"/>
            <a:ext cx="11302738" cy="4475376"/>
          </a:xfrm>
        </p:spPr>
        <p:txBody>
          <a:bodyPr>
            <a:normAutofit/>
          </a:bodyPr>
          <a:lstStyle/>
          <a:p>
            <a:pPr marL="342900" indent="-342900" algn="l">
              <a:buFont typeface="Wingdings" panose="05000000000000000000" pitchFamily="2" charset="2"/>
              <a:buChar char="q"/>
            </a:pPr>
            <a:r>
              <a:rPr lang="en-US" dirty="0"/>
              <a:t>A </a:t>
            </a:r>
            <a:r>
              <a:rPr lang="en-US" i="1" dirty="0"/>
              <a:t>relative</a:t>
            </a:r>
            <a:r>
              <a:rPr lang="en-US" dirty="0"/>
              <a:t> position waypoint is related to the robot arm’s previous position, such as “two centimeters to the left”. The relative position is defined as the difference between the two given positions (left to right).</a:t>
            </a:r>
          </a:p>
          <a:p>
            <a:pPr marL="342900" indent="-342900" algn="l">
              <a:buFont typeface="Wingdings" panose="05000000000000000000" pitchFamily="2" charset="2"/>
              <a:buChar char="q"/>
            </a:pPr>
            <a:r>
              <a:rPr lang="en-US" dirty="0"/>
              <a:t>The distance here is the Cartesian distance between the TCP in the two positions. The angle states how much the TCP orientation changes between the two positions. More precisely, the length of the rotation vector describing the change in orientation.</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7</a:t>
            </a:fld>
            <a:endParaRPr lang="en-US" dirty="0"/>
          </a:p>
        </p:txBody>
      </p:sp>
      <p:pic>
        <p:nvPicPr>
          <p:cNvPr id="5" name="Picture 4" descr="Waypoint tab with Relative position set">
            <a:extLst>
              <a:ext uri="{FF2B5EF4-FFF2-40B4-BE49-F238E27FC236}">
                <a16:creationId xmlns:a16="http://schemas.microsoft.com/office/drawing/2014/main" id="{8047BA67-DF7F-4EC7-A7B8-2AA5152CFDFB}"/>
              </a:ext>
            </a:extLst>
          </p:cNvPr>
          <p:cNvPicPr>
            <a:picLocks noChangeAspect="1"/>
          </p:cNvPicPr>
          <p:nvPr/>
        </p:nvPicPr>
        <p:blipFill>
          <a:blip r:embed="rId3"/>
          <a:stretch>
            <a:fillRect/>
          </a:stretch>
        </p:blipFill>
        <p:spPr>
          <a:xfrm>
            <a:off x="3199798" y="3453745"/>
            <a:ext cx="5448987" cy="2363786"/>
          </a:xfrm>
          <a:prstGeom prst="rect">
            <a:avLst/>
          </a:prstGeom>
        </p:spPr>
      </p:pic>
    </p:spTree>
    <p:extLst>
      <p:ext uri="{BB962C8B-B14F-4D97-AF65-F5344CB8AC3E}">
        <p14:creationId xmlns:p14="http://schemas.microsoft.com/office/powerpoint/2010/main" val="12227129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Variable Position</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291138" y="1274975"/>
            <a:ext cx="11302738" cy="4475376"/>
          </a:xfrm>
        </p:spPr>
        <p:txBody>
          <a:bodyPr>
            <a:normAutofit/>
          </a:bodyPr>
          <a:lstStyle/>
          <a:p>
            <a:pPr marL="342900" indent="-342900" algn="l">
              <a:buFont typeface="Wingdings" panose="05000000000000000000" pitchFamily="2" charset="2"/>
              <a:buChar char="q"/>
            </a:pPr>
            <a:r>
              <a:rPr lang="en-US" dirty="0"/>
              <a:t>A waypoint with the </a:t>
            </a:r>
            <a:r>
              <a:rPr lang="en-US" i="1" dirty="0"/>
              <a:t>variable</a:t>
            </a:r>
            <a:r>
              <a:rPr lang="en-US" dirty="0"/>
              <a:t> position is given by a variable.</a:t>
            </a:r>
          </a:p>
          <a:p>
            <a:pPr marL="342900" indent="-342900" algn="l">
              <a:buFont typeface="Wingdings" panose="05000000000000000000" pitchFamily="2" charset="2"/>
              <a:buChar char="q"/>
            </a:pPr>
            <a:r>
              <a:rPr lang="en-US" dirty="0"/>
              <a:t>The variable has to be a </a:t>
            </a:r>
            <a:r>
              <a:rPr lang="en-US" i="1" dirty="0"/>
              <a:t>pose</a:t>
            </a:r>
            <a:r>
              <a:rPr lang="en-US" dirty="0"/>
              <a:t> variable with 6 components. The first three are </a:t>
            </a:r>
            <a:r>
              <a:rPr lang="en-US" dirty="0" err="1"/>
              <a:t>x,y,z</a:t>
            </a:r>
            <a:r>
              <a:rPr lang="en-US" dirty="0"/>
              <a:t> and the last three are the rotation around </a:t>
            </a:r>
            <a:r>
              <a:rPr lang="en-US" dirty="0" err="1"/>
              <a:t>x,y,z</a:t>
            </a:r>
            <a:r>
              <a:rPr lang="en-US" dirty="0"/>
              <a:t> axis. </a:t>
            </a:r>
          </a:p>
          <a:p>
            <a:pPr marL="342900" indent="-342900" algn="l">
              <a:buFont typeface="Wingdings" panose="05000000000000000000" pitchFamily="2" charset="2"/>
              <a:buChar char="q"/>
            </a:pPr>
            <a:r>
              <a:rPr lang="en-US" dirty="0"/>
              <a:t>For example, to move the robot 20 mm along the z-axis of the tool, we can use </a:t>
            </a:r>
            <a:r>
              <a:rPr lang="en-CA" b="0" i="0" u="none" strike="noStrike" baseline="0" dirty="0">
                <a:latin typeface="LMMono10-Regular-Identity-H"/>
              </a:rPr>
              <a:t>var_1=p[0,0,0.02,0,0,0]. </a:t>
            </a: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8</a:t>
            </a:fld>
            <a:endParaRPr lang="en-US" dirty="0"/>
          </a:p>
        </p:txBody>
      </p:sp>
      <p:pic>
        <p:nvPicPr>
          <p:cNvPr id="6" name="Picture 5" descr="Waypoint tab with Variable position set">
            <a:extLst>
              <a:ext uri="{FF2B5EF4-FFF2-40B4-BE49-F238E27FC236}">
                <a16:creationId xmlns:a16="http://schemas.microsoft.com/office/drawing/2014/main" id="{482FFE34-7431-4C94-A07D-C4CF787CA02D}"/>
              </a:ext>
            </a:extLst>
          </p:cNvPr>
          <p:cNvPicPr>
            <a:picLocks noChangeAspect="1"/>
          </p:cNvPicPr>
          <p:nvPr/>
        </p:nvPicPr>
        <p:blipFill rotWithShape="1">
          <a:blip r:embed="rId3"/>
          <a:srcRect b="41692"/>
          <a:stretch/>
        </p:blipFill>
        <p:spPr>
          <a:xfrm>
            <a:off x="3311250" y="3779549"/>
            <a:ext cx="6138618" cy="1515867"/>
          </a:xfrm>
          <a:prstGeom prst="rect">
            <a:avLst/>
          </a:prstGeom>
        </p:spPr>
      </p:pic>
    </p:spTree>
    <p:extLst>
      <p:ext uri="{BB962C8B-B14F-4D97-AF65-F5344CB8AC3E}">
        <p14:creationId xmlns:p14="http://schemas.microsoft.com/office/powerpoint/2010/main" val="1835102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E7B385-2DCA-364C-8CE4-790847292619}"/>
              </a:ext>
            </a:extLst>
          </p:cNvPr>
          <p:cNvSpPr>
            <a:spLocks noGrp="1"/>
          </p:cNvSpPr>
          <p:nvPr>
            <p:ph type="ctrTitle"/>
          </p:nvPr>
        </p:nvSpPr>
        <p:spPr>
          <a:xfrm>
            <a:off x="1524000" y="15287"/>
            <a:ext cx="8993172" cy="1149497"/>
          </a:xfrm>
        </p:spPr>
        <p:txBody>
          <a:bodyPr>
            <a:normAutofit/>
          </a:bodyPr>
          <a:lstStyle/>
          <a:p>
            <a:r>
              <a:rPr lang="en-US" dirty="0"/>
              <a:t>Movement Types</a:t>
            </a:r>
          </a:p>
        </p:txBody>
      </p:sp>
      <p:sp>
        <p:nvSpPr>
          <p:cNvPr id="3" name="Subtitle 2">
            <a:extLst>
              <a:ext uri="{FF2B5EF4-FFF2-40B4-BE49-F238E27FC236}">
                <a16:creationId xmlns:a16="http://schemas.microsoft.com/office/drawing/2014/main" id="{6EFE4783-2DCE-C244-9D3A-0F56A2B3C739}"/>
              </a:ext>
            </a:extLst>
          </p:cNvPr>
          <p:cNvSpPr>
            <a:spLocks noGrp="1"/>
          </p:cNvSpPr>
          <p:nvPr>
            <p:ph type="subTitle" idx="1"/>
          </p:nvPr>
        </p:nvSpPr>
        <p:spPr>
          <a:xfrm>
            <a:off x="311086" y="1152018"/>
            <a:ext cx="11302738" cy="3949831"/>
          </a:xfrm>
        </p:spPr>
        <p:txBody>
          <a:bodyPr>
            <a:normAutofit/>
          </a:bodyPr>
          <a:lstStyle/>
          <a:p>
            <a:pPr marL="342900" indent="-342900" algn="l">
              <a:buFont typeface="Wingdings" panose="05000000000000000000" pitchFamily="2" charset="2"/>
              <a:buChar char="q"/>
            </a:pPr>
            <a:r>
              <a:rPr lang="en-US" dirty="0"/>
              <a:t>When the robot moves from one waypoint to another, the operator can choose the motion type to get from one waypoint to another.</a:t>
            </a:r>
          </a:p>
          <a:p>
            <a:pPr marL="342900" indent="-342900" algn="l">
              <a:buFont typeface="Wingdings" panose="05000000000000000000" pitchFamily="2" charset="2"/>
              <a:buChar char="q"/>
            </a:pPr>
            <a:r>
              <a:rPr lang="en-US" dirty="0"/>
              <a:t>The motion type determines the path or trajectory the robot moves through when moving to the waypoint.</a:t>
            </a:r>
          </a:p>
          <a:p>
            <a:pPr marL="342900" indent="-342900" algn="l">
              <a:buFont typeface="Wingdings" panose="05000000000000000000" pitchFamily="2" charset="2"/>
              <a:buChar char="q"/>
            </a:pPr>
            <a:r>
              <a:rPr lang="en-US" dirty="0"/>
              <a:t>There are three different move types: </a:t>
            </a:r>
            <a:r>
              <a:rPr lang="en-US" b="1" dirty="0" err="1"/>
              <a:t>MoveJ</a:t>
            </a:r>
            <a:r>
              <a:rPr lang="en-US" dirty="0"/>
              <a:t>, </a:t>
            </a:r>
            <a:r>
              <a:rPr lang="en-US" b="1" dirty="0" err="1"/>
              <a:t>MoveL</a:t>
            </a:r>
            <a:r>
              <a:rPr lang="en-US" dirty="0"/>
              <a:t>, and </a:t>
            </a:r>
            <a:r>
              <a:rPr lang="en-US" b="1" dirty="0" err="1"/>
              <a:t>MoveP</a:t>
            </a:r>
            <a:r>
              <a:rPr lang="en-US" dirty="0"/>
              <a:t>.</a:t>
            </a:r>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a:p>
            <a:pPr marL="342900" indent="-342900" algn="l">
              <a:buFont typeface="Wingdings" panose="05000000000000000000" pitchFamily="2" charset="2"/>
              <a:buChar char="q"/>
            </a:pPr>
            <a:endParaRPr lang="en-US" dirty="0"/>
          </a:p>
        </p:txBody>
      </p:sp>
      <p:sp>
        <p:nvSpPr>
          <p:cNvPr id="8" name="Slide Number Placeholder 7">
            <a:extLst>
              <a:ext uri="{FF2B5EF4-FFF2-40B4-BE49-F238E27FC236}">
                <a16:creationId xmlns:a16="http://schemas.microsoft.com/office/drawing/2014/main" id="{EFD5BD02-2421-4DE0-A48C-BD33EB180255}"/>
              </a:ext>
            </a:extLst>
          </p:cNvPr>
          <p:cNvSpPr>
            <a:spLocks noGrp="1"/>
          </p:cNvSpPr>
          <p:nvPr>
            <p:ph type="sldNum" sz="quarter" idx="12"/>
          </p:nvPr>
        </p:nvSpPr>
        <p:spPr/>
        <p:txBody>
          <a:bodyPr/>
          <a:lstStyle/>
          <a:p>
            <a:fld id="{2DEBF6B5-A8B6-5742-91AE-8DC29EBB8E42}" type="slidenum">
              <a:rPr lang="en-US" smtClean="0"/>
              <a:t>9</a:t>
            </a:fld>
            <a:endParaRPr lang="en-US" dirty="0"/>
          </a:p>
        </p:txBody>
      </p:sp>
      <p:pic>
        <p:nvPicPr>
          <p:cNvPr id="5" name="Picture 4" descr="Move page with dropdown menu showing choices of MoveJ, MoveL, and MoveP">
            <a:extLst>
              <a:ext uri="{FF2B5EF4-FFF2-40B4-BE49-F238E27FC236}">
                <a16:creationId xmlns:a16="http://schemas.microsoft.com/office/drawing/2014/main" id="{82FFE709-ABF2-4D1A-86F6-9C20D4C1DEC8}"/>
              </a:ext>
            </a:extLst>
          </p:cNvPr>
          <p:cNvPicPr>
            <a:picLocks noChangeAspect="1"/>
          </p:cNvPicPr>
          <p:nvPr/>
        </p:nvPicPr>
        <p:blipFill>
          <a:blip r:embed="rId3"/>
          <a:stretch>
            <a:fillRect/>
          </a:stretch>
        </p:blipFill>
        <p:spPr>
          <a:xfrm>
            <a:off x="2857500" y="3126933"/>
            <a:ext cx="5962650" cy="2733272"/>
          </a:xfrm>
          <a:prstGeom prst="rect">
            <a:avLst/>
          </a:prstGeom>
        </p:spPr>
      </p:pic>
    </p:spTree>
    <p:extLst>
      <p:ext uri="{BB962C8B-B14F-4D97-AF65-F5344CB8AC3E}">
        <p14:creationId xmlns:p14="http://schemas.microsoft.com/office/powerpoint/2010/main" val="689450027"/>
      </p:ext>
    </p:extLst>
  </p:cSld>
  <p:clrMapOvr>
    <a:masterClrMapping/>
  </p:clrMapOvr>
</p:sld>
</file>

<file path=ppt/theme/theme1.xml><?xml version="1.0" encoding="utf-8"?>
<a:theme xmlns:a="http://schemas.openxmlformats.org/drawingml/2006/main" name="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UWindsor Yellow">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3573B8433EDB64DAB98B18D77339E19" ma:contentTypeVersion="14" ma:contentTypeDescription="Create a new document." ma:contentTypeScope="" ma:versionID="ad7e5c82e3395eae48f9e4a6587e2c67">
  <xsd:schema xmlns:xsd="http://www.w3.org/2001/XMLSchema" xmlns:xs="http://www.w3.org/2001/XMLSchema" xmlns:p="http://schemas.microsoft.com/office/2006/metadata/properties" xmlns:ns2="dfd3835f-5e82-4ae1-908a-f166d183bb09" xmlns:ns3="eee5ac6c-3205-4d63-ac7d-0d9ad6283557" targetNamespace="http://schemas.microsoft.com/office/2006/metadata/properties" ma:root="true" ma:fieldsID="ef437b1d3dd3f189857cc9371e135da3" ns2:_="" ns3:_="">
    <xsd:import namespace="dfd3835f-5e82-4ae1-908a-f166d183bb09"/>
    <xsd:import namespace="eee5ac6c-3205-4d63-ac7d-0d9ad6283557"/>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element ref="ns2:MediaServiceAutoTags" minOccurs="0"/>
                <xsd:element ref="ns2:MediaLengthInSeconds" minOccurs="0"/>
                <xsd:element ref="ns2:MediaServiceOCR" minOccurs="0"/>
                <xsd:element ref="ns2:MediaServiceGenerationTime" minOccurs="0"/>
                <xsd:element ref="ns2:MediaServiceEventHashCode" minOccurs="0"/>
                <xsd:element ref="ns2:lcf76f155ced4ddcb4097134ff3c332f"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fd3835f-5e82-4ae1-908a-f166d183bb0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Tags" ma:internalName="MediaServiceAutoTags"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lcf76f155ced4ddcb4097134ff3c332f" ma:index="19" nillable="true" ma:taxonomy="true" ma:internalName="lcf76f155ced4ddcb4097134ff3c332f" ma:taxonomyFieldName="MediaServiceImageTags" ma:displayName="Image Tags" ma:readOnly="false" ma:fieldId="{5cf76f15-5ced-4ddc-b409-7134ff3c332f}" ma:taxonomyMulti="true" ma:sspId="79bee80c-1694-4361-82b6-5997d1554ef6"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eee5ac6c-3205-4d63-ac7d-0d9ad6283557"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dfd3835f-5e82-4ae1-908a-f166d183bb09">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E361F238-1512-400A-93BC-7360BAA6A345}"/>
</file>

<file path=customXml/itemProps2.xml><?xml version="1.0" encoding="utf-8"?>
<ds:datastoreItem xmlns:ds="http://schemas.openxmlformats.org/officeDocument/2006/customXml" ds:itemID="{03D4BDF7-F918-4EB1-88AC-CE4442DE5359}"/>
</file>

<file path=customXml/itemProps3.xml><?xml version="1.0" encoding="utf-8"?>
<ds:datastoreItem xmlns:ds="http://schemas.openxmlformats.org/officeDocument/2006/customXml" ds:itemID="{BC6BDC60-8353-4A28-B133-8315304D9743}"/>
</file>

<file path=docProps/app.xml><?xml version="1.0" encoding="utf-8"?>
<Properties xmlns="http://schemas.openxmlformats.org/officeDocument/2006/extended-properties" xmlns:vt="http://schemas.openxmlformats.org/officeDocument/2006/docPropsVTypes">
  <Template/>
  <TotalTime>8310</TotalTime>
  <Words>2043</Words>
  <Application>Microsoft Office PowerPoint</Application>
  <PresentationFormat>Widescreen</PresentationFormat>
  <Paragraphs>234</Paragraphs>
  <Slides>38</Slides>
  <Notes>37</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38</vt:i4>
      </vt:variant>
    </vt:vector>
  </HeadingPairs>
  <TitlesOfParts>
    <vt:vector size="45" baseType="lpstr">
      <vt:lpstr>Arial</vt:lpstr>
      <vt:lpstr>Calibri</vt:lpstr>
      <vt:lpstr>Calibri Light</vt:lpstr>
      <vt:lpstr>LMMono10-Regular-Identity-H</vt:lpstr>
      <vt:lpstr>Wingdings</vt:lpstr>
      <vt:lpstr>Custom Design</vt:lpstr>
      <vt:lpstr>Office Theme</vt:lpstr>
      <vt:lpstr>Robot Manipulator</vt:lpstr>
      <vt:lpstr>Outline</vt:lpstr>
      <vt:lpstr>Waypoint</vt:lpstr>
      <vt:lpstr>Set Waypoint</vt:lpstr>
      <vt:lpstr>Waypoint Position</vt:lpstr>
      <vt:lpstr>Fixed Position</vt:lpstr>
      <vt:lpstr>Relative Position</vt:lpstr>
      <vt:lpstr>Variable Position</vt:lpstr>
      <vt:lpstr>Movement Types</vt:lpstr>
      <vt:lpstr>MoveJ</vt:lpstr>
      <vt:lpstr>MoveL</vt:lpstr>
      <vt:lpstr>MoveP</vt:lpstr>
      <vt:lpstr>Shared parameters</vt:lpstr>
      <vt:lpstr>Example</vt:lpstr>
      <vt:lpstr>Example</vt:lpstr>
      <vt:lpstr>Example</vt:lpstr>
      <vt:lpstr>Direction</vt:lpstr>
      <vt:lpstr>Direction</vt:lpstr>
      <vt:lpstr>Example</vt:lpstr>
      <vt:lpstr>Wait</vt:lpstr>
      <vt:lpstr>Example</vt:lpstr>
      <vt:lpstr>Example</vt:lpstr>
      <vt:lpstr>Set</vt:lpstr>
      <vt:lpstr>Example</vt:lpstr>
      <vt:lpstr>Example</vt:lpstr>
      <vt:lpstr>Example</vt:lpstr>
      <vt:lpstr>Popup</vt:lpstr>
      <vt:lpstr>Example</vt:lpstr>
      <vt:lpstr>Example</vt:lpstr>
      <vt:lpstr>Halt</vt:lpstr>
      <vt:lpstr>Comment</vt:lpstr>
      <vt:lpstr>Example</vt:lpstr>
      <vt:lpstr>Example</vt:lpstr>
      <vt:lpstr>Folder</vt:lpstr>
      <vt:lpstr>Folder</vt:lpstr>
      <vt:lpstr>Example</vt:lpstr>
      <vt:lpstr>Example</vt:lpstr>
      <vt:lpstr>Rights of use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Marnie Robillard</dc:creator>
  <cp:lastModifiedBy>Mark Lubrick</cp:lastModifiedBy>
  <cp:revision>313</cp:revision>
  <dcterms:created xsi:type="dcterms:W3CDTF">2019-04-04T13:39:44Z</dcterms:created>
  <dcterms:modified xsi:type="dcterms:W3CDTF">2022-03-01T00:12:52Z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0x01010033573B8433EDB64DAB98B18D77339E19</vt:lpwstr>
  </property>
</Properties>
</file>