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48" r:id="rId2"/>
  </p:sldMasterIdLst>
  <p:notesMasterIdLst>
    <p:notesMasterId r:id="rId54"/>
  </p:notesMasterIdLst>
  <p:sldIdLst>
    <p:sldId id="256" r:id="rId3"/>
    <p:sldId id="258" r:id="rId4"/>
    <p:sldId id="347" r:id="rId5"/>
    <p:sldId id="349" r:id="rId6"/>
    <p:sldId id="400" r:id="rId7"/>
    <p:sldId id="401" r:id="rId8"/>
    <p:sldId id="402" r:id="rId9"/>
    <p:sldId id="403" r:id="rId10"/>
    <p:sldId id="351" r:id="rId11"/>
    <p:sldId id="404" r:id="rId12"/>
    <p:sldId id="405" r:id="rId13"/>
    <p:sldId id="406" r:id="rId14"/>
    <p:sldId id="407" r:id="rId15"/>
    <p:sldId id="352" r:id="rId16"/>
    <p:sldId id="408" r:id="rId17"/>
    <p:sldId id="409" r:id="rId18"/>
    <p:sldId id="353" r:id="rId19"/>
    <p:sldId id="354" r:id="rId20"/>
    <p:sldId id="410" r:id="rId21"/>
    <p:sldId id="411" r:id="rId22"/>
    <p:sldId id="412" r:id="rId23"/>
    <p:sldId id="413" r:id="rId24"/>
    <p:sldId id="414" r:id="rId25"/>
    <p:sldId id="358" r:id="rId26"/>
    <p:sldId id="415" r:id="rId27"/>
    <p:sldId id="417" r:id="rId28"/>
    <p:sldId id="418" r:id="rId29"/>
    <p:sldId id="422" r:id="rId30"/>
    <p:sldId id="419" r:id="rId31"/>
    <p:sldId id="420" r:id="rId32"/>
    <p:sldId id="421" r:id="rId33"/>
    <p:sldId id="423" r:id="rId34"/>
    <p:sldId id="424" r:id="rId35"/>
    <p:sldId id="416" r:id="rId36"/>
    <p:sldId id="434" r:id="rId37"/>
    <p:sldId id="425" r:id="rId38"/>
    <p:sldId id="426" r:id="rId39"/>
    <p:sldId id="427" r:id="rId40"/>
    <p:sldId id="428" r:id="rId41"/>
    <p:sldId id="430" r:id="rId42"/>
    <p:sldId id="431" r:id="rId43"/>
    <p:sldId id="429" r:id="rId44"/>
    <p:sldId id="432" r:id="rId45"/>
    <p:sldId id="433" r:id="rId46"/>
    <p:sldId id="435" r:id="rId47"/>
    <p:sldId id="436" r:id="rId48"/>
    <p:sldId id="437" r:id="rId49"/>
    <p:sldId id="438" r:id="rId50"/>
    <p:sldId id="439" r:id="rId51"/>
    <p:sldId id="440" r:id="rId52"/>
    <p:sldId id="309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7"/>
    <p:restoredTop sz="94649"/>
  </p:normalViewPr>
  <p:slideViewPr>
    <p:cSldViewPr snapToGrid="0" snapToObjects="1">
      <p:cViewPr varScale="1">
        <p:scale>
          <a:sx n="156" d="100"/>
          <a:sy n="156" d="100"/>
        </p:scale>
        <p:origin x="486" y="1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customXml" Target="../customXml/item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ustomXml" Target="../customXml/item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7CF9C-6515-9E48-A779-037560F47797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5A15C-93E2-F040-B9B5-7FEEF9327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6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76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69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89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31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638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71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97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50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27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98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46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832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6787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66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891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352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494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92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638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573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9638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00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746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049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560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670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744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748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483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474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502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19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29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850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13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881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138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8416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817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60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814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0011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39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9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247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43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73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386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85A15C-93E2-F040-B9B5-7FEEF9327D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55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F7E94-BE02-9A45-9062-1449FB0E4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50E84-FCA6-BF46-947F-0E37FDBD20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436B4-1720-2548-BCE3-CC2568995F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29971" y="6356349"/>
            <a:ext cx="2305050" cy="365125"/>
          </a:xfrm>
          <a:prstGeom prst="rect">
            <a:avLst/>
          </a:prstGeom>
        </p:spPr>
        <p:txBody>
          <a:bodyPr/>
          <a:lstStyle/>
          <a:p>
            <a:pPr marL="12700" indent="-12700"/>
            <a:fld id="{0C173FCD-8A90-4625-B839-32AA942C7350}" type="datetime1">
              <a:rPr lang="en-US" smtClean="0"/>
              <a:t>2/28/2022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8079D-0BF4-CD44-B92A-489A2C415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33700" y="6356350"/>
            <a:ext cx="391795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7B34F-B4A6-AC47-A86D-866C0E238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6573" y="6356348"/>
            <a:ext cx="2943225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pPr/>
              <a:t>‹#›</a:t>
            </a:fld>
            <a:r>
              <a:rPr lang="en-US" dirty="0"/>
              <a:t> / 54</a:t>
            </a:r>
          </a:p>
        </p:txBody>
      </p:sp>
    </p:spTree>
    <p:extLst>
      <p:ext uri="{BB962C8B-B14F-4D97-AF65-F5344CB8AC3E}">
        <p14:creationId xmlns:p14="http://schemas.microsoft.com/office/powerpoint/2010/main" val="1173091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9D7BE-8467-FA47-BC87-BEEAECA3B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20FF2-3FE8-1248-A4BA-F5AE9648A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397C0-5CA5-F14C-AA7D-A1EE12F44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6E954521-9690-4989-9836-5F170F728E54}" type="datetime1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C006F-A7FD-6846-A942-B3569196C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F61AC-F887-AE4C-BD7C-AC1FDE24B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8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7D49B-FD14-D446-91B5-0CC55D140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E7AB3-B6DD-9E47-BE1A-4E24B6AA5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E64115-4182-7A4B-A588-4C67C2305B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51263D61-F4AC-4136-869C-668E1A6C647A}" type="datetime1">
              <a:rPr lang="en-US" smtClean="0"/>
              <a:t>2/28/2022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42A63-2CB1-A24E-954D-7D7D93797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8B48E-845C-4840-95A9-377C3D3B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84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8C3E4-95D0-D041-BD41-2F9A8ED5E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5F08-48C2-644B-ADE9-A7FD0DFF5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1F2CF-1A8D-D440-A80C-A89DA67A6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C2C35B-5647-C74B-B437-00CFE688B4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C4280372-90A8-483B-B8B8-C37F4122CB42}" type="datetime1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78282-95C5-2749-9540-97EF5B659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0FAAF-9653-E04F-94F2-4224F38BC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42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B7240-9A7C-CF46-A50F-913546492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DA3D2-A89B-9342-A622-CF0D36725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DE86EF-5EF1-F74B-97C2-CDA3362ED2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3AD070-654E-214E-B651-0E16996FF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15334D-7F3A-EA40-866D-AB3C425FEC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691819-88AD-1E47-A20A-21A14DF14B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B5A90A0A-18D6-4D7E-B7BA-2E88C1C7F85E}" type="datetime1">
              <a:rPr lang="en-US" smtClean="0"/>
              <a:t>2/28/2022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E5BACE-5675-9D40-9F4F-E9921987F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0F5B13-59D2-5A41-B943-5F2460810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907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6E827-A917-7549-A733-3976261C2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CA6C4-E35C-224C-9307-A887F1DC41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2EFB6828-82B5-405D-B60E-A899B1F41726}" type="datetime1">
              <a:rPr lang="en-US" smtClean="0"/>
              <a:t>2/28/2022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E571E2-C2E8-4E42-8B5C-F20315D16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DED733-939E-2148-A95E-47077E5D6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67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2AAF3A-3FEB-F143-A7B5-3828A3520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9211DDC6-7892-4D0C-AF79-0CE57D3CF651}" type="datetime1">
              <a:rPr lang="en-US" smtClean="0"/>
              <a:t>2/28/2022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BA8D13-6D31-624A-BA24-CD6B8FF10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B2883-BD7C-D844-ADA8-0B3BFA6B8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38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6B88B-E4B2-8F4F-B312-99069E934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8816F-7C9A-6941-AB5E-F714B7BB1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F52E3B-1E34-C048-AC30-905D39D4E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B352D6-8B20-1E43-BD8E-08A6417721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C543AF37-5B21-4B3B-BB97-073A6D1AC063}" type="datetime1">
              <a:rPr lang="en-US" smtClean="0"/>
              <a:t>2/28/2022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137D3C-9157-6A4D-B3FC-7B226ED29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B182A-4BF9-5F41-A908-DFC23E647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72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9A1F0-B270-7049-988F-77C6A532A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030449-C0AC-0F4D-8B00-58157086C3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489FE3-E19C-3343-8DBD-230EB8ACF5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31E9A-72CE-7744-90AD-CBA84005A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7988" y="6356350"/>
            <a:ext cx="2303462" cy="365125"/>
          </a:xfrm>
          <a:prstGeom prst="rect">
            <a:avLst/>
          </a:prstGeom>
        </p:spPr>
        <p:txBody>
          <a:bodyPr/>
          <a:lstStyle/>
          <a:p>
            <a:fld id="{04ABD56A-77EB-40D2-9904-17B8E3E91BCA}" type="datetime1">
              <a:rPr lang="en-US" smtClean="0"/>
              <a:t>2/28/2022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B8B379-1EF7-534A-B2FF-EA8F19541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27350" y="6356350"/>
            <a:ext cx="3924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1B19C-BEAD-AC49-8528-67569E0DF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67550" y="6356350"/>
            <a:ext cx="3371850" cy="365125"/>
          </a:xfrm>
          <a:prstGeom prst="rect">
            <a:avLst/>
          </a:prstGeom>
        </p:spPr>
        <p:txBody>
          <a:bodyPr/>
          <a:lstStyle/>
          <a:p>
            <a:fld id="{2DEBF6B5-A8B6-5742-91AE-8DC29EBB8E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31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827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AD727-180C-6C41-8560-04A952E25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E65D2-9D75-0548-91A2-FE37A13DC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294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527"/>
            <a:ext cx="8993172" cy="1149497"/>
          </a:xfrm>
        </p:spPr>
        <p:txBody>
          <a:bodyPr>
            <a:normAutofit fontScale="90000"/>
          </a:bodyPr>
          <a:lstStyle/>
          <a:p>
            <a:r>
              <a:rPr lang="en-US" dirty="0"/>
              <a:t>Robot Operating System (ROS)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8226"/>
            <a:ext cx="9144000" cy="3987538"/>
          </a:xfrm>
        </p:spPr>
        <p:txBody>
          <a:bodyPr/>
          <a:lstStyle/>
          <a:p>
            <a:r>
              <a:rPr lang="en-US" sz="2800" dirty="0"/>
              <a:t>University of Windsor</a:t>
            </a:r>
          </a:p>
          <a:p>
            <a:r>
              <a:rPr lang="en-US" sz="2800" dirty="0"/>
              <a:t>Electrical and Computer Engineering Department</a:t>
            </a:r>
          </a:p>
          <a:p>
            <a:r>
              <a:rPr lang="en-US" sz="2800" b="1" dirty="0"/>
              <a:t>Mechatronics and Robotics Lab (MRL)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By: Saeed Mozaffari</a:t>
            </a:r>
            <a:endParaRPr lang="en-US" b="1" dirty="0"/>
          </a:p>
          <a:p>
            <a:r>
              <a:rPr lang="en-US" dirty="0"/>
              <a:t>2021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97414E7-5E4B-469C-A458-356DC372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821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We want to change the </a:t>
            </a:r>
            <a:r>
              <a:rPr lang="en-US" dirty="0" err="1"/>
              <a:t>turtlesim</a:t>
            </a:r>
            <a:r>
              <a:rPr lang="en-US" dirty="0"/>
              <a:t> background color with setting its parameter in the launch file.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Picture 5" descr=",param name=&quot;background_b&quot; value=&quot;0&quot; /&gt;">
            <a:extLst>
              <a:ext uri="{FF2B5EF4-FFF2-40B4-BE49-F238E27FC236}">
                <a16:creationId xmlns:a16="http://schemas.microsoft.com/office/drawing/2014/main" id="{791BD6D4-12F2-4E38-9507-B49511485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86" y="2475959"/>
            <a:ext cx="6518077" cy="2491967"/>
          </a:xfrm>
          <a:prstGeom prst="rect">
            <a:avLst/>
          </a:prstGeom>
        </p:spPr>
      </p:pic>
      <p:pic>
        <p:nvPicPr>
          <p:cNvPr id="9" name="Picture 8" descr="Turtle on a green background.">
            <a:extLst>
              <a:ext uri="{FF2B5EF4-FFF2-40B4-BE49-F238E27FC236}">
                <a16:creationId xmlns:a16="http://schemas.microsoft.com/office/drawing/2014/main" id="{1D30DDDD-C813-45A7-8E2C-44D3A3BD7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469" y="1991842"/>
            <a:ext cx="3798904" cy="388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44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We want to change the </a:t>
            </a:r>
            <a:r>
              <a:rPr lang="en-US" i="1" dirty="0" err="1"/>
              <a:t>turtlesim</a:t>
            </a:r>
            <a:r>
              <a:rPr lang="en-US" dirty="0"/>
              <a:t> background color with reading its parameter from a file.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First, we build a folder called </a:t>
            </a:r>
            <a:r>
              <a:rPr lang="en-US" i="1" dirty="0" err="1"/>
              <a:t>yaml</a:t>
            </a:r>
            <a:r>
              <a:rPr lang="en-US" dirty="0"/>
              <a:t> to put the parameters file in it.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Parameters are set in a </a:t>
            </a:r>
            <a:r>
              <a:rPr lang="en-US" i="1" dirty="0"/>
              <a:t>.</a:t>
            </a:r>
            <a:r>
              <a:rPr lang="en-US" i="1" dirty="0" err="1"/>
              <a:t>yaml</a:t>
            </a:r>
            <a:r>
              <a:rPr lang="en-US" i="1" dirty="0"/>
              <a:t> </a:t>
            </a:r>
            <a:r>
              <a:rPr lang="en-US" dirty="0"/>
              <a:t>file.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11</a:t>
            </a:fld>
            <a:endParaRPr lang="en-US" dirty="0"/>
          </a:p>
        </p:txBody>
      </p:sp>
      <p:pic>
        <p:nvPicPr>
          <p:cNvPr id="10" name="Picture 9" descr="Command line showing code mentioned on this page.">
            <a:extLst>
              <a:ext uri="{FF2B5EF4-FFF2-40B4-BE49-F238E27FC236}">
                <a16:creationId xmlns:a16="http://schemas.microsoft.com/office/drawing/2014/main" id="{D58D9AF0-EB8C-41CE-AAB8-9D89E8559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319" y="2619014"/>
            <a:ext cx="6438900" cy="1066800"/>
          </a:xfrm>
          <a:prstGeom prst="rect">
            <a:avLst/>
          </a:prstGeom>
        </p:spPr>
      </p:pic>
      <p:pic>
        <p:nvPicPr>
          <p:cNvPr id="14" name="Picture 13" descr="background_g: 100&#10;background_b: 150&#10;background_r: 50">
            <a:extLst>
              <a:ext uri="{FF2B5EF4-FFF2-40B4-BE49-F238E27FC236}">
                <a16:creationId xmlns:a16="http://schemas.microsoft.com/office/drawing/2014/main" id="{B316403A-2532-49F9-8B58-06ED9E3D9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4670490"/>
            <a:ext cx="17907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41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Then, the launch file is changed.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 descr="Code mentioned on this page.">
            <a:extLst>
              <a:ext uri="{FF2B5EF4-FFF2-40B4-BE49-F238E27FC236}">
                <a16:creationId xmlns:a16="http://schemas.microsoft.com/office/drawing/2014/main" id="{42A205FF-8B82-4691-B2BC-AA4C2BDD8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71" y="2338143"/>
            <a:ext cx="7871087" cy="2361326"/>
          </a:xfrm>
          <a:prstGeom prst="rect">
            <a:avLst/>
          </a:prstGeom>
        </p:spPr>
      </p:pic>
      <p:pic>
        <p:nvPicPr>
          <p:cNvPr id="7" name="Picture 6" descr="Turtle on blue background.">
            <a:extLst>
              <a:ext uri="{FF2B5EF4-FFF2-40B4-BE49-F238E27FC236}">
                <a16:creationId xmlns:a16="http://schemas.microsoft.com/office/drawing/2014/main" id="{5A87F8DC-6E53-4C06-B9FE-3D6A46C1E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458" y="1924481"/>
            <a:ext cx="3753870" cy="359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23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We want to include a launch file in another launch file.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 descr="Code mentioned on this page.">
            <a:extLst>
              <a:ext uri="{FF2B5EF4-FFF2-40B4-BE49-F238E27FC236}">
                <a16:creationId xmlns:a16="http://schemas.microsoft.com/office/drawing/2014/main" id="{B9CCA63A-6484-477B-9D70-F9254EC33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28" y="2278093"/>
            <a:ext cx="10437779" cy="170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79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Turtlebot3 Simulator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TurtleBot3 is a small, affordable, programmable, ROS-based mobile robot.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It has two versions: </a:t>
            </a:r>
            <a:r>
              <a:rPr lang="en-US" i="1" dirty="0"/>
              <a:t>Burger</a:t>
            </a:r>
            <a:r>
              <a:rPr lang="en-US" dirty="0"/>
              <a:t>, and </a:t>
            </a:r>
            <a:r>
              <a:rPr lang="en-US" i="1" dirty="0"/>
              <a:t>Waffle</a:t>
            </a:r>
            <a:r>
              <a:rPr lang="en-US" dirty="0"/>
              <a:t>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For more information you can visit </a:t>
            </a:r>
            <a:r>
              <a:rPr lang="en-US" i="1" dirty="0"/>
              <a:t>https://emanual.robotis.com</a:t>
            </a:r>
            <a:r>
              <a:rPr lang="en-US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D2DB8-C114-480F-A753-0E85A97D3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798" y="3243344"/>
            <a:ext cx="5334786" cy="2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09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Turtlebot3 Installation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First update and upgrade.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Then, do the following steps: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15</a:t>
            </a:fld>
            <a:endParaRPr lang="en-US" dirty="0"/>
          </a:p>
        </p:txBody>
      </p:sp>
      <p:pic>
        <p:nvPicPr>
          <p:cNvPr id="6" name="Picture 5" descr="~$ sudo apt-get update&#10;~$ sudo apt-get upgrade">
            <a:extLst>
              <a:ext uri="{FF2B5EF4-FFF2-40B4-BE49-F238E27FC236}">
                <a16:creationId xmlns:a16="http://schemas.microsoft.com/office/drawing/2014/main" id="{98D86D63-7781-4414-A9CC-2F9EDB196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444" y="1403323"/>
            <a:ext cx="2752725" cy="428625"/>
          </a:xfrm>
          <a:prstGeom prst="rect">
            <a:avLst/>
          </a:prstGeom>
        </p:spPr>
      </p:pic>
      <p:pic>
        <p:nvPicPr>
          <p:cNvPr id="9" name="Picture 8" descr="Command line showing code mentioned on this page.">
            <a:extLst>
              <a:ext uri="{FF2B5EF4-FFF2-40B4-BE49-F238E27FC236}">
                <a16:creationId xmlns:a16="http://schemas.microsoft.com/office/drawing/2014/main" id="{A0677B1A-6DD9-4432-834E-C44BD049D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001" y="2284896"/>
            <a:ext cx="7799012" cy="366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87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9241" y="15287"/>
            <a:ext cx="9517931" cy="1149497"/>
          </a:xfrm>
        </p:spPr>
        <p:txBody>
          <a:bodyPr>
            <a:normAutofit fontScale="90000"/>
          </a:bodyPr>
          <a:lstStyle/>
          <a:p>
            <a:r>
              <a:rPr lang="en-US" dirty="0"/>
              <a:t>Turtlebot3 Simulator Installation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Do the following steps: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F0465947-874D-46DC-960D-F979E5E56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659" y="2051656"/>
            <a:ext cx="85248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58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Change the .</a:t>
            </a:r>
            <a:r>
              <a:rPr lang="en-US" dirty="0" err="1"/>
              <a:t>bashrc</a:t>
            </a:r>
            <a:r>
              <a:rPr lang="en-US" dirty="0"/>
              <a:t> file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164784"/>
            <a:ext cx="11302738" cy="46892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Add the following commands at the end of </a:t>
            </a:r>
            <a:r>
              <a:rPr lang="en-US" i="1" dirty="0"/>
              <a:t>.</a:t>
            </a:r>
            <a:r>
              <a:rPr lang="en-US" i="1" dirty="0" err="1"/>
              <a:t>bashrc</a:t>
            </a:r>
            <a:r>
              <a:rPr lang="en-US" i="1" dirty="0"/>
              <a:t> </a:t>
            </a:r>
            <a:r>
              <a:rPr lang="en-US" dirty="0"/>
              <a:t>file.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5" descr="~/catkin_ws$ cd ..&#10;~$ gedit .basrc">
            <a:extLst>
              <a:ext uri="{FF2B5EF4-FFF2-40B4-BE49-F238E27FC236}">
                <a16:creationId xmlns:a16="http://schemas.microsoft.com/office/drawing/2014/main" id="{28009CE2-A6DA-4188-A287-63AD4F886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2165506"/>
            <a:ext cx="2419350" cy="390525"/>
          </a:xfrm>
          <a:prstGeom prst="rect">
            <a:avLst/>
          </a:prstGeom>
        </p:spPr>
      </p:pic>
      <p:pic>
        <p:nvPicPr>
          <p:cNvPr id="9" name="Picture 8" descr="Code mentioned on this page.">
            <a:extLst>
              <a:ext uri="{FF2B5EF4-FFF2-40B4-BE49-F238E27FC236}">
                <a16:creationId xmlns:a16="http://schemas.microsoft.com/office/drawing/2014/main" id="{1148CBB7-746A-4F9C-8847-0B005027F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987" y="2981325"/>
            <a:ext cx="40100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64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Simulation Environments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Turtlebot3 can be used in various environments.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Empty World Environment</a:t>
            </a:r>
            <a:r>
              <a:rPr lang="en-US" dirty="0"/>
              <a:t>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18</a:t>
            </a:fld>
            <a:endParaRPr lang="en-US" dirty="0"/>
          </a:p>
        </p:txBody>
      </p:sp>
      <p:pic>
        <p:nvPicPr>
          <p:cNvPr id="10" name="Picture 9" descr="~$ roslaunch turtlebot3_gazebo turtlebot3_empty_world.launch">
            <a:extLst>
              <a:ext uri="{FF2B5EF4-FFF2-40B4-BE49-F238E27FC236}">
                <a16:creationId xmlns:a16="http://schemas.microsoft.com/office/drawing/2014/main" id="{03020059-20F4-4F37-894F-49ED782BE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908" y="2046549"/>
            <a:ext cx="6010275" cy="276225"/>
          </a:xfrm>
          <a:prstGeom prst="rect">
            <a:avLst/>
          </a:prstGeom>
        </p:spPr>
      </p:pic>
      <p:pic>
        <p:nvPicPr>
          <p:cNvPr id="12" name="Picture 11" descr="Coordinate grid">
            <a:extLst>
              <a:ext uri="{FF2B5EF4-FFF2-40B4-BE49-F238E27FC236}">
                <a16:creationId xmlns:a16="http://schemas.microsoft.com/office/drawing/2014/main" id="{6C22578E-EF3C-44FD-A118-4B98205A1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021" y="2331786"/>
            <a:ext cx="5686867" cy="352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70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Simulation Environments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World Environment</a:t>
            </a:r>
            <a:r>
              <a:rPr lang="en-US" dirty="0"/>
              <a:t>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19</a:t>
            </a:fld>
            <a:endParaRPr lang="en-US" dirty="0"/>
          </a:p>
        </p:txBody>
      </p:sp>
      <p:pic>
        <p:nvPicPr>
          <p:cNvPr id="5" name="Picture 4" descr="~$ roslaunch turtlebot3_gazebo turtlebot3_world.launch">
            <a:extLst>
              <a:ext uri="{FF2B5EF4-FFF2-40B4-BE49-F238E27FC236}">
                <a16:creationId xmlns:a16="http://schemas.microsoft.com/office/drawing/2014/main" id="{16FBC32F-D409-4604-9482-3D2F969C9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00" y="1547125"/>
            <a:ext cx="5686425" cy="238125"/>
          </a:xfrm>
          <a:prstGeom prst="rect">
            <a:avLst/>
          </a:prstGeom>
        </p:spPr>
      </p:pic>
      <p:pic>
        <p:nvPicPr>
          <p:cNvPr id="7" name="Picture 6" descr="outline of a turtle">
            <a:extLst>
              <a:ext uri="{FF2B5EF4-FFF2-40B4-BE49-F238E27FC236}">
                <a16:creationId xmlns:a16="http://schemas.microsoft.com/office/drawing/2014/main" id="{6C33F3A2-BCED-47E6-9D9C-2F7CD4696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304" y="1853272"/>
            <a:ext cx="3759822" cy="393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8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2995"/>
            <a:ext cx="8993172" cy="1149497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7584" y="1454084"/>
            <a:ext cx="10840824" cy="4456522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Launch files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Installing Turtlebot3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localization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SLAM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navigation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perception (OpenCV)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D6C903A-1F6F-4B46-A148-5544A8991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522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Simulation Environments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House Environment</a:t>
            </a:r>
            <a:r>
              <a:rPr lang="en-US" dirty="0"/>
              <a:t>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20</a:t>
            </a:fld>
            <a:endParaRPr lang="en-US" dirty="0"/>
          </a:p>
        </p:txBody>
      </p:sp>
      <p:pic>
        <p:nvPicPr>
          <p:cNvPr id="6" name="Picture 5" descr="~$ roslaunch turtlebot3_gazebo turtlebot3_house.launch">
            <a:extLst>
              <a:ext uri="{FF2B5EF4-FFF2-40B4-BE49-F238E27FC236}">
                <a16:creationId xmlns:a16="http://schemas.microsoft.com/office/drawing/2014/main" id="{D0DDE45E-9750-46B5-93FC-4E1F6A969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396" y="1561314"/>
            <a:ext cx="5524500" cy="228600"/>
          </a:xfrm>
          <a:prstGeom prst="rect">
            <a:avLst/>
          </a:prstGeom>
        </p:spPr>
      </p:pic>
      <p:pic>
        <p:nvPicPr>
          <p:cNvPr id="10" name="Picture 9" descr="Outline of a house.">
            <a:extLst>
              <a:ext uri="{FF2B5EF4-FFF2-40B4-BE49-F238E27FC236}">
                <a16:creationId xmlns:a16="http://schemas.microsoft.com/office/drawing/2014/main" id="{467244BD-7442-41E5-9E19-079888825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389" y="1897144"/>
            <a:ext cx="3468131" cy="389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83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RVIZ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 err="1"/>
              <a:t>RViz</a:t>
            </a:r>
            <a:r>
              <a:rPr lang="en-US" dirty="0"/>
              <a:t> is the 3D visualization tool of ROS.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21</a:t>
            </a:fld>
            <a:endParaRPr lang="en-US" dirty="0"/>
          </a:p>
        </p:txBody>
      </p:sp>
      <p:pic>
        <p:nvPicPr>
          <p:cNvPr id="5" name="Picture 4" descr="~$ roslaunch turtlebot3_gazebo turtlebot3_gazebo_rviz.launch">
            <a:extLst>
              <a:ext uri="{FF2B5EF4-FFF2-40B4-BE49-F238E27FC236}">
                <a16:creationId xmlns:a16="http://schemas.microsoft.com/office/drawing/2014/main" id="{77D0DE4E-81BA-4304-BCE1-B592997F1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267" y="1570937"/>
            <a:ext cx="6086475" cy="190500"/>
          </a:xfrm>
          <a:prstGeom prst="rect">
            <a:avLst/>
          </a:prstGeom>
        </p:spPr>
      </p:pic>
      <p:pic>
        <p:nvPicPr>
          <p:cNvPr id="9" name="Picture 8" descr="RViz interface.">
            <a:extLst>
              <a:ext uri="{FF2B5EF4-FFF2-40B4-BE49-F238E27FC236}">
                <a16:creationId xmlns:a16="http://schemas.microsoft.com/office/drawing/2014/main" id="{39967E2A-5D52-42ED-8127-BC35B3D2F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8638" y="2050737"/>
            <a:ext cx="5367633" cy="357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195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Gazebo vs RVIZ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5" y="1280276"/>
            <a:ext cx="11698663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 err="1"/>
              <a:t>Rviz</a:t>
            </a:r>
            <a:r>
              <a:rPr lang="en-US" dirty="0"/>
              <a:t> shows the environment from robot point of view, while Gazebo shows the real world.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B39716-7B97-4024-8AED-C190FC394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334" y="1903294"/>
            <a:ext cx="8135332" cy="38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37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Gazebo vs RVIZ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5" y="1280276"/>
            <a:ext cx="11698663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Let’s move the robot.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23</a:t>
            </a:fld>
            <a:endParaRPr lang="en-US" dirty="0"/>
          </a:p>
        </p:txBody>
      </p:sp>
      <p:pic>
        <p:nvPicPr>
          <p:cNvPr id="9" name="Picture 8" descr="~$ roslaunch turtlebot3_teleop turtlebot3_teleop_key.launch">
            <a:extLst>
              <a:ext uri="{FF2B5EF4-FFF2-40B4-BE49-F238E27FC236}">
                <a16:creationId xmlns:a16="http://schemas.microsoft.com/office/drawing/2014/main" id="{8589AB2F-8796-45B0-9E9F-62E353734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00" y="1414168"/>
            <a:ext cx="5915025" cy="285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BC14F9-FE71-471C-8E1B-2F9143C45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2557" y="1937204"/>
            <a:ext cx="8578392" cy="37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62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Robot Localization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localization is the process of determining where a mobile robot is located with respect to its environment.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Position of the robot or other objects can be determined by some references called </a:t>
            </a:r>
            <a:r>
              <a:rPr lang="en-US" i="1" dirty="0"/>
              <a:t>frames</a:t>
            </a:r>
            <a:r>
              <a:rPr lang="en-US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24</a:t>
            </a:fld>
            <a:endParaRPr lang="en-US" dirty="0"/>
          </a:p>
        </p:txBody>
      </p:sp>
      <p:pic>
        <p:nvPicPr>
          <p:cNvPr id="5" name="Picture 4" descr="Under Frames both base_link and odom are selected.">
            <a:extLst>
              <a:ext uri="{FF2B5EF4-FFF2-40B4-BE49-F238E27FC236}">
                <a16:creationId xmlns:a16="http://schemas.microsoft.com/office/drawing/2014/main" id="{1A7095EF-4AA9-4735-962C-C57DF1561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663" y="2877245"/>
            <a:ext cx="8720138" cy="286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46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Robot Localization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We can find the robot position with respect to the preferred frame using </a:t>
            </a:r>
            <a:r>
              <a:rPr lang="en-US" i="1" dirty="0"/>
              <a:t>topics</a:t>
            </a:r>
            <a:r>
              <a:rPr lang="en-US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25</a:t>
            </a:fld>
            <a:endParaRPr lang="en-US" dirty="0"/>
          </a:p>
        </p:txBody>
      </p:sp>
      <p:pic>
        <p:nvPicPr>
          <p:cNvPr id="6" name="Picture 5" descr="~$ rostopic list is entered and one option that comes up is /odom">
            <a:extLst>
              <a:ext uri="{FF2B5EF4-FFF2-40B4-BE49-F238E27FC236}">
                <a16:creationId xmlns:a16="http://schemas.microsoft.com/office/drawing/2014/main" id="{04C1F529-25B7-49ED-BF43-7591BC75F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936" y="1549607"/>
            <a:ext cx="3505199" cy="4256313"/>
          </a:xfrm>
          <a:prstGeom prst="rect">
            <a:avLst/>
          </a:prstGeom>
        </p:spPr>
      </p:pic>
      <p:pic>
        <p:nvPicPr>
          <p:cNvPr id="9" name="Picture 8" descr="~$ rostopic echo /odom is entered and the frame_id: is &quot;odom&quot; and the position is listed for x,y,z coordinates">
            <a:extLst>
              <a:ext uri="{FF2B5EF4-FFF2-40B4-BE49-F238E27FC236}">
                <a16:creationId xmlns:a16="http://schemas.microsoft.com/office/drawing/2014/main" id="{824A6634-9860-4841-90B4-9B5F5D2B1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5854" y="1565327"/>
            <a:ext cx="28956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254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Mapping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For autonomous navigation, the robot should have a map of the environment to localize itself and avoid obstacles.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To build the map for the robot, SLAM (Simultaneous Localization and Mapping ) algorithm has been proposed.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4923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This is a method of creating a map while the robot explores the unknown space to create a map and estimates its current location as well.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27</a:t>
            </a:fld>
            <a:endParaRPr lang="en-US" dirty="0"/>
          </a:p>
        </p:txBody>
      </p:sp>
      <p:pic>
        <p:nvPicPr>
          <p:cNvPr id="10" name="Picture 9" descr="Example of creating a map as the slide describes">
            <a:extLst>
              <a:ext uri="{FF2B5EF4-FFF2-40B4-BE49-F238E27FC236}">
                <a16:creationId xmlns:a16="http://schemas.microsoft.com/office/drawing/2014/main" id="{9AFC21D4-4F66-4DC5-9E0B-1BEFBA655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990" y="1905991"/>
            <a:ext cx="5345145" cy="406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664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To create the map, to the following steps: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Set up the environment</a:t>
            </a:r>
            <a:r>
              <a:rPr lang="en-US" dirty="0"/>
              <a:t>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28</a:t>
            </a:fld>
            <a:endParaRPr lang="en-US" dirty="0"/>
          </a:p>
        </p:txBody>
      </p:sp>
      <p:pic>
        <p:nvPicPr>
          <p:cNvPr id="6" name="Picture 5" descr="~$ roslaunch turtlebot3_gazebo turtlebot3_world.launch">
            <a:extLst>
              <a:ext uri="{FF2B5EF4-FFF2-40B4-BE49-F238E27FC236}">
                <a16:creationId xmlns:a16="http://schemas.microsoft.com/office/drawing/2014/main" id="{4FE55BCE-A490-4D70-99C6-4A80540E0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45" y="2086427"/>
            <a:ext cx="8035957" cy="2286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85787A-8E67-4DA6-A771-F1201C45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270" y="2543692"/>
            <a:ext cx="3347237" cy="31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476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Use </a:t>
            </a:r>
            <a:r>
              <a:rPr lang="en-US" b="1" i="1" dirty="0" err="1"/>
              <a:t>gmapping</a:t>
            </a:r>
            <a:r>
              <a:rPr lang="en-US" b="1" dirty="0"/>
              <a:t> SLAM application</a:t>
            </a:r>
            <a:r>
              <a:rPr lang="en-US" dirty="0"/>
              <a:t>: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/>
              <a:t>turtlebot3_slam_gmappin</a:t>
            </a:r>
            <a:r>
              <a:rPr lang="en-US" dirty="0"/>
              <a:t> node creates a map based on the scan information from the distance measuring sensor (laser) and the pose value of the sensor.</a:t>
            </a:r>
            <a:endParaRPr lang="en-CA" dirty="0"/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CA" dirty="0"/>
              <a:t>Apart from </a:t>
            </a:r>
            <a:r>
              <a:rPr lang="en-CA" i="1" dirty="0" err="1"/>
              <a:t>gmapping</a:t>
            </a:r>
            <a:r>
              <a:rPr lang="en-CA" dirty="0"/>
              <a:t>, there are other SLAM methods like </a:t>
            </a:r>
            <a:r>
              <a:rPr lang="en-CA" i="1" dirty="0"/>
              <a:t>cartographer</a:t>
            </a:r>
            <a:r>
              <a:rPr lang="en-CA" dirty="0"/>
              <a:t>, and </a:t>
            </a:r>
            <a:r>
              <a:rPr lang="en-CA" i="1" dirty="0" err="1"/>
              <a:t>hector_slam</a:t>
            </a:r>
            <a:r>
              <a:rPr lang="en-CA" dirty="0"/>
              <a:t>.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29</a:t>
            </a:fld>
            <a:endParaRPr lang="en-US" dirty="0"/>
          </a:p>
        </p:txBody>
      </p:sp>
      <p:pic>
        <p:nvPicPr>
          <p:cNvPr id="6" name="Picture 5" descr="~$ roslaunch turtlebot3_slam turtlebot3_&#10;slam.launch slam_method:=gmapping">
            <a:extLst>
              <a:ext uri="{FF2B5EF4-FFF2-40B4-BE49-F238E27FC236}">
                <a16:creationId xmlns:a16="http://schemas.microsoft.com/office/drawing/2014/main" id="{FF2E5A04-B7E8-43E7-B749-9BC837E16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682" y="1181436"/>
            <a:ext cx="72580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82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Launch Files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When we want to run limited number of nodes, we can use </a:t>
            </a:r>
            <a:r>
              <a:rPr lang="en-US" sz="2000" i="1" dirty="0" err="1">
                <a:latin typeface="Consolas" panose="020B0609020204030204" pitchFamily="49" charset="0"/>
              </a:rPr>
              <a:t>rosrun</a:t>
            </a:r>
            <a:r>
              <a:rPr lang="en-US" dirty="0"/>
              <a:t> command in different terminals.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This is a difficult task when we have a several nodes. In this case, </a:t>
            </a:r>
            <a:r>
              <a:rPr lang="en-US" sz="2000" i="1" dirty="0" err="1">
                <a:latin typeface="Consolas" panose="020B0609020204030204" pitchFamily="49" charset="0"/>
              </a:rPr>
              <a:t>roslaunch</a:t>
            </a:r>
            <a:r>
              <a:rPr lang="en-US" dirty="0"/>
              <a:t> command can be utilized to run multiple nodes at once.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With this command we also can modify parameters of the package, rename the node, etc.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i="1" dirty="0" err="1">
                <a:latin typeface="Consolas" panose="020B0609020204030204" pitchFamily="49" charset="0"/>
              </a:rPr>
              <a:t>Roslaunch</a:t>
            </a:r>
            <a:r>
              <a:rPr lang="en-US" dirty="0"/>
              <a:t> uses </a:t>
            </a:r>
            <a:r>
              <a:rPr lang="en-US" i="1" dirty="0"/>
              <a:t>.launch </a:t>
            </a:r>
            <a:r>
              <a:rPr lang="en-US" dirty="0"/>
              <a:t>files which are XML-based and provides tag-specific options.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It requires two arguments: </a:t>
            </a:r>
            <a:r>
              <a:rPr lang="en-CA" i="1" dirty="0"/>
              <a:t>package</a:t>
            </a:r>
            <a:r>
              <a:rPr lang="en-CA" dirty="0"/>
              <a:t> name and </a:t>
            </a:r>
            <a:r>
              <a:rPr lang="en-CA" i="1" dirty="0"/>
              <a:t>launch</a:t>
            </a:r>
            <a:r>
              <a:rPr lang="en-CA" dirty="0"/>
              <a:t> file name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852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Move the robot</a:t>
            </a:r>
            <a:r>
              <a:rPr lang="en-US" dirty="0"/>
              <a:t>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30</a:t>
            </a:fld>
            <a:endParaRPr lang="en-US" dirty="0"/>
          </a:p>
        </p:txBody>
      </p:sp>
      <p:pic>
        <p:nvPicPr>
          <p:cNvPr id="5" name="Picture 4" descr="~$ roslaunch turtlebot3_teleop turtlebot3_teleop_key.launch">
            <a:extLst>
              <a:ext uri="{FF2B5EF4-FFF2-40B4-BE49-F238E27FC236}">
                <a16:creationId xmlns:a16="http://schemas.microsoft.com/office/drawing/2014/main" id="{41223E3F-CFD6-47AE-A476-3D886E24D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425" y="1204192"/>
            <a:ext cx="6153150" cy="180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754F0E-F986-48AA-9657-04812E590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450" y="1860377"/>
            <a:ext cx="4194203" cy="3643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821332-B05E-48B3-8BB4-953E2D69A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950" y="1868341"/>
            <a:ext cx="3429000" cy="366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72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/>
              <a:t>Save the map</a:t>
            </a:r>
            <a:r>
              <a:rPr lang="en-US" dirty="0"/>
              <a:t>: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This command generates  </a:t>
            </a:r>
            <a:r>
              <a:rPr lang="en-US" i="1" dirty="0"/>
              <a:t>.</a:t>
            </a:r>
            <a:r>
              <a:rPr lang="en-US" i="1" dirty="0" err="1"/>
              <a:t>pgm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/>
              <a:t>.</a:t>
            </a:r>
            <a:r>
              <a:rPr lang="en-US" i="1" dirty="0" err="1"/>
              <a:t>yaml</a:t>
            </a:r>
            <a:r>
              <a:rPr lang="en-US" i="1" dirty="0"/>
              <a:t> </a:t>
            </a:r>
            <a:r>
              <a:rPr lang="en-US" dirty="0"/>
              <a:t>files.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 err="1"/>
              <a:t>pgm</a:t>
            </a:r>
            <a:r>
              <a:rPr lang="en-US" dirty="0"/>
              <a:t> file contains the image of the map.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 err="1"/>
              <a:t>yaml</a:t>
            </a:r>
            <a:r>
              <a:rPr lang="en-US" dirty="0"/>
              <a:t> file includes some metadata of the map.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31</a:t>
            </a:fld>
            <a:endParaRPr lang="en-US" dirty="0"/>
          </a:p>
        </p:txBody>
      </p:sp>
      <p:pic>
        <p:nvPicPr>
          <p:cNvPr id="9" name="Picture 8" descr="~$ rosrun map_server map_saver -f ~/my_house_map">
            <a:extLst>
              <a:ext uri="{FF2B5EF4-FFF2-40B4-BE49-F238E27FC236}">
                <a16:creationId xmlns:a16="http://schemas.microsoft.com/office/drawing/2014/main" id="{E6576CFF-E4B0-45C2-B48A-09BD8A397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195" y="1164784"/>
            <a:ext cx="504825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107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Mapping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 err="1"/>
              <a:t>pgm</a:t>
            </a:r>
            <a:r>
              <a:rPr lang="en-US" b="1" dirty="0"/>
              <a:t> file</a:t>
            </a:r>
            <a:r>
              <a:rPr lang="en-US" dirty="0"/>
              <a:t>: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PGM (Portable Gray Map) file is a grayscale image, and it should be opened with an image editor.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Whit pixels show free spaces, and black pixels correspond occupied area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Gray pixels are unknown regions.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32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34D3E1-AAB1-4EED-A8C6-81896D9D8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868" y="2465666"/>
            <a:ext cx="2003639" cy="331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213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Mapping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b="1" dirty="0" err="1"/>
              <a:t>yaml</a:t>
            </a:r>
            <a:r>
              <a:rPr lang="en-US" b="1" dirty="0"/>
              <a:t> file</a:t>
            </a:r>
            <a:r>
              <a:rPr lang="en-US" dirty="0"/>
              <a:t>: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The metadata in the </a:t>
            </a:r>
            <a:r>
              <a:rPr lang="en-US" i="1" dirty="0" err="1"/>
              <a:t>yaml</a:t>
            </a:r>
            <a:r>
              <a:rPr lang="en-US" dirty="0"/>
              <a:t> file includes: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b="1" dirty="0"/>
              <a:t>image</a:t>
            </a:r>
            <a:r>
              <a:rPr lang="en-US" dirty="0"/>
              <a:t>: Name of the file containing the image of the generated Map.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b="1" dirty="0"/>
              <a:t>resolution</a:t>
            </a:r>
            <a:r>
              <a:rPr lang="en-US" dirty="0"/>
              <a:t>: Resolution of the map (in meters/pixel).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b="1" dirty="0"/>
              <a:t>origin</a:t>
            </a:r>
            <a:r>
              <a:rPr lang="en-US" dirty="0"/>
              <a:t>: Coordinates of the lower-left pixel in the map. This coordinates are given in (</a:t>
            </a:r>
            <a:r>
              <a:rPr lang="en-US" dirty="0" err="1"/>
              <a:t>x,y</a:t>
            </a:r>
            <a:r>
              <a:rPr lang="en-US" dirty="0"/>
              <a:t>). The third value indicates the rotation. 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b="1" dirty="0" err="1"/>
              <a:t>occupied_thresh</a:t>
            </a:r>
            <a:r>
              <a:rPr lang="en-US" dirty="0"/>
              <a:t>: Pixels which have a value greater than this value will be considered as a completely occupied zone.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b="1" dirty="0" err="1"/>
              <a:t>free_thresh</a:t>
            </a:r>
            <a:r>
              <a:rPr lang="en-US" dirty="0"/>
              <a:t>: Pixels which have a value smaller than this value will be considered as a completely free zone.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33</a:t>
            </a:fld>
            <a:endParaRPr lang="en-US" dirty="0"/>
          </a:p>
        </p:txBody>
      </p:sp>
      <p:pic>
        <p:nvPicPr>
          <p:cNvPr id="5" name="Picture 4" descr="Example of values listed on this page.">
            <a:extLst>
              <a:ext uri="{FF2B5EF4-FFF2-40B4-BE49-F238E27FC236}">
                <a16:creationId xmlns:a16="http://schemas.microsoft.com/office/drawing/2014/main" id="{D8A9D9E4-52B5-4EB3-B8FA-37EE2061C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893" y="4361769"/>
            <a:ext cx="3956214" cy="128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278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Robot Navigation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navigation means the ability to move in surrounding environment without hitting obstacles.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In the following we discuss map-based navigation.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34</a:t>
            </a:fld>
            <a:endParaRPr lang="en-US" dirty="0"/>
          </a:p>
        </p:txBody>
      </p:sp>
      <p:pic>
        <p:nvPicPr>
          <p:cNvPr id="5" name="Picture 4" descr="Shows a theoretical path a robot could take from departure to arrival while avoiding obstacles ">
            <a:extLst>
              <a:ext uri="{FF2B5EF4-FFF2-40B4-BE49-F238E27FC236}">
                <a16:creationId xmlns:a16="http://schemas.microsoft.com/office/drawing/2014/main" id="{FBAA89F8-4591-463A-B36F-D8B61F167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649" y="2777179"/>
            <a:ext cx="6814352" cy="284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45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Navigation Demo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D4D33F-C3B6-4B56-8F64-104EBC254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823" y="1809749"/>
            <a:ext cx="4777933" cy="3801657"/>
          </a:xfrm>
          <a:prstGeom prst="rect">
            <a:avLst/>
          </a:prstGeom>
        </p:spPr>
      </p:pic>
      <p:pic>
        <p:nvPicPr>
          <p:cNvPr id="7" name="Picture 6" descr="~$ roslaunch turtlebot3_navigation turtlebot3_navigation.launch map_file:=$HOME/my_house_map.yaml">
            <a:extLst>
              <a:ext uri="{FF2B5EF4-FFF2-40B4-BE49-F238E27FC236}">
                <a16:creationId xmlns:a16="http://schemas.microsoft.com/office/drawing/2014/main" id="{036F27D1-D802-44FC-89C3-F46695618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314" y="1332095"/>
            <a:ext cx="9124950" cy="21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2548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 Launch File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Let’s see the content of the </a:t>
            </a:r>
            <a:r>
              <a:rPr lang="en-US" i="1" dirty="0"/>
              <a:t>turtlebot3_slam.launch </a:t>
            </a:r>
            <a:r>
              <a:rPr lang="en-US" dirty="0"/>
              <a:t>file.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36</a:t>
            </a:fld>
            <a:endParaRPr lang="en-US" dirty="0"/>
          </a:p>
        </p:txBody>
      </p:sp>
      <p:pic>
        <p:nvPicPr>
          <p:cNvPr id="7" name="Picture 6" descr="Command line showing code mentioned on this page.">
            <a:extLst>
              <a:ext uri="{FF2B5EF4-FFF2-40B4-BE49-F238E27FC236}">
                <a16:creationId xmlns:a16="http://schemas.microsoft.com/office/drawing/2014/main" id="{D0DAAE12-EFA7-4444-9C53-27AA46D67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73" y="2222369"/>
            <a:ext cx="115728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405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 Launch File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072872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 contents of the </a:t>
            </a:r>
            <a:r>
              <a:rPr lang="en-US" i="1" dirty="0"/>
              <a:t>turtlebot3_slam.launch </a:t>
            </a:r>
            <a:r>
              <a:rPr lang="en-US" dirty="0"/>
              <a:t>file looks as below.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37</a:t>
            </a:fld>
            <a:endParaRPr lang="en-US" dirty="0"/>
          </a:p>
        </p:txBody>
      </p:sp>
      <p:pic>
        <p:nvPicPr>
          <p:cNvPr id="6" name="Picture 5" descr="Code mentioned on this page.">
            <a:extLst>
              <a:ext uri="{FF2B5EF4-FFF2-40B4-BE49-F238E27FC236}">
                <a16:creationId xmlns:a16="http://schemas.microsoft.com/office/drawing/2014/main" id="{9B4480BD-63D7-4CFB-9F3D-A9ADC999F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30" y="1444652"/>
            <a:ext cx="10798011" cy="41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544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SLAM Launch File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488" y="1229019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/>
              <a:t>turtlebot3_remote.launch </a:t>
            </a:r>
            <a:r>
              <a:rPr lang="en-US" dirty="0"/>
              <a:t>file contains the user-specified robot model to be loaded and executes the </a:t>
            </a:r>
            <a:r>
              <a:rPr lang="en-US" i="1" dirty="0" err="1"/>
              <a:t>robot_state_publisher</a:t>
            </a:r>
            <a:r>
              <a:rPr lang="en-US" i="1" dirty="0"/>
              <a:t> </a:t>
            </a:r>
            <a:r>
              <a:rPr lang="en-US" dirty="0"/>
              <a:t>node, which publishes the robot state information of wheels and each joint in TF.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 err="1"/>
              <a:t>slam_methods.launch</a:t>
            </a:r>
            <a:r>
              <a:rPr lang="en-US" i="1" dirty="0"/>
              <a:t> </a:t>
            </a:r>
            <a:r>
              <a:rPr lang="en-US" dirty="0"/>
              <a:t>contains all configuration parameters of the SLAM algorithm.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 err="1"/>
              <a:t>slam_methods.rviz</a:t>
            </a:r>
            <a:r>
              <a:rPr lang="en-US" i="1" dirty="0"/>
              <a:t> </a:t>
            </a:r>
            <a:r>
              <a:rPr lang="en-US" dirty="0"/>
              <a:t>runs </a:t>
            </a:r>
            <a:r>
              <a:rPr lang="en-US" i="1" dirty="0" err="1"/>
              <a:t>rviz</a:t>
            </a:r>
            <a:r>
              <a:rPr lang="en-US" dirty="0"/>
              <a:t> simulator for visualization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0994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Robot Perception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 Perception is the capability of a robot to interpret data to see, feel and perceive the world.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Robot can capture its data from various sensors including camera, laser, GPS, etc.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In this part we focus on camera data (image) and utilizing computer vision for robot perception.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OpenCV (Open Source Computer Vision Library) is a library of programming functions mainly aimed at real-time computer vision.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Fortunately, we can use OpenCV in ROS.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331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First, we run two nodes for </a:t>
            </a:r>
            <a:r>
              <a:rPr lang="en-US" dirty="0" err="1"/>
              <a:t>turtlesim</a:t>
            </a:r>
            <a:r>
              <a:rPr lang="en-US" dirty="0"/>
              <a:t> and </a:t>
            </a:r>
            <a:r>
              <a:rPr lang="en-US" dirty="0" err="1"/>
              <a:t>turtle_teleop_key</a:t>
            </a:r>
            <a:r>
              <a:rPr lang="en-US" dirty="0"/>
              <a:t> in different terminals.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 descr="~$ roscore&#10;~$ rosrun tutlesim turtlesim_node&#10;~$ rosrun turtlesim turtle_teleop_key">
            <a:extLst>
              <a:ext uri="{FF2B5EF4-FFF2-40B4-BE49-F238E27FC236}">
                <a16:creationId xmlns:a16="http://schemas.microsoft.com/office/drawing/2014/main" id="{CAB5718E-BAC2-48BD-B17F-0B9F2A178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7407"/>
            <a:ext cx="12192000" cy="37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829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OpenCV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/>
              <a:t>It offers many computer vision algorithms for image and video processing such as object detection, object recognition, object tracking, image segmentation, color filtering, edge detection, and so on.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40</a:t>
            </a:fld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31A4D92-8FF8-4437-BA5F-ECD12763B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497" y="2119009"/>
            <a:ext cx="2634853" cy="189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614BBC-4A74-4749-A78C-FD7A4776B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217" y="2119010"/>
            <a:ext cx="2590358" cy="19813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619948-83D9-4A26-82FD-E001A6A91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7" t="32396" r="49630" b="18143"/>
          <a:stretch/>
        </p:blipFill>
        <p:spPr bwMode="auto">
          <a:xfrm>
            <a:off x="5896524" y="2163593"/>
            <a:ext cx="2510106" cy="185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0BA96D-B0A7-4852-8577-B252C7AA8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17" y="4155892"/>
            <a:ext cx="4597879" cy="173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157134B-A06B-4F95-8BAF-EEB109E8D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8782" y="2119010"/>
            <a:ext cx="2953173" cy="23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E915FE-3DBF-43DB-8498-225B1BEB5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80826" y="4155892"/>
            <a:ext cx="33242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6313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OpenCV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36510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It is free for both academic and commercial use.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It supports different programming languages such as C++ and python.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Different operating systems (Linux, Windows, MacOS, iOS, Android) support it.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4106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OpenCV Installation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 Do the following tasks.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To verify the installation, import the cv2 module and print the installed version of OpenCV by executing the following commands: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42</a:t>
            </a:fld>
            <a:endParaRPr lang="en-US" dirty="0"/>
          </a:p>
        </p:txBody>
      </p:sp>
      <p:pic>
        <p:nvPicPr>
          <p:cNvPr id="7" name="Picture 6" descr="~$ python3">
            <a:extLst>
              <a:ext uri="{FF2B5EF4-FFF2-40B4-BE49-F238E27FC236}">
                <a16:creationId xmlns:a16="http://schemas.microsoft.com/office/drawing/2014/main" id="{C5182A20-EB8E-4137-89FD-2CFF43F50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015" y="3502009"/>
            <a:ext cx="6200775" cy="1381125"/>
          </a:xfrm>
          <a:prstGeom prst="rect">
            <a:avLst/>
          </a:prstGeom>
        </p:spPr>
      </p:pic>
      <p:pic>
        <p:nvPicPr>
          <p:cNvPr id="10" name="Picture 9" descr="~/catkin_ws$ sudo apt-get update&#10;~$ sudo apt-get install ros-noetic-vision-opencv">
            <a:extLst>
              <a:ext uri="{FF2B5EF4-FFF2-40B4-BE49-F238E27FC236}">
                <a16:creationId xmlns:a16="http://schemas.microsoft.com/office/drawing/2014/main" id="{5AEF8A49-81B5-4772-B17A-EA2F2E61C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9474" y="1690900"/>
            <a:ext cx="51911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698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OpenCV Functions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Image processing.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836404-8083-406E-9771-9B4533C90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393" y="2611225"/>
            <a:ext cx="2087203" cy="225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ommand line showing code mentioned on this page.">
            <a:extLst>
              <a:ext uri="{FF2B5EF4-FFF2-40B4-BE49-F238E27FC236}">
                <a16:creationId xmlns:a16="http://schemas.microsoft.com/office/drawing/2014/main" id="{FB561467-A194-4B04-B78A-F42237867A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710" y="1630516"/>
            <a:ext cx="4050187" cy="4253970"/>
          </a:xfrm>
          <a:prstGeom prst="rect">
            <a:avLst/>
          </a:prstGeom>
        </p:spPr>
      </p:pic>
      <p:pic>
        <p:nvPicPr>
          <p:cNvPr id="11" name="Picture 10" descr="~/catkin_ws/src/my_opencv$ python3 read_image.py">
            <a:extLst>
              <a:ext uri="{FF2B5EF4-FFF2-40B4-BE49-F238E27FC236}">
                <a16:creationId xmlns:a16="http://schemas.microsoft.com/office/drawing/2014/main" id="{B4771B80-165C-4791-9232-2037D5C6E1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9798" y="1308387"/>
            <a:ext cx="4933950" cy="21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651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OpenCV Functions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Video processing.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44</a:t>
            </a:fld>
            <a:endParaRPr lang="en-US" dirty="0"/>
          </a:p>
        </p:txBody>
      </p:sp>
      <p:pic>
        <p:nvPicPr>
          <p:cNvPr id="6" name="Picture 5" descr="Command line showing code mentioned on this page.">
            <a:extLst>
              <a:ext uri="{FF2B5EF4-FFF2-40B4-BE49-F238E27FC236}">
                <a16:creationId xmlns:a16="http://schemas.microsoft.com/office/drawing/2014/main" id="{2DF456C4-2178-45D2-A016-3D18BBB03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349" y="1922628"/>
            <a:ext cx="5399006" cy="3833957"/>
          </a:xfrm>
          <a:prstGeom prst="rect">
            <a:avLst/>
          </a:prstGeom>
        </p:spPr>
      </p:pic>
      <p:pic>
        <p:nvPicPr>
          <p:cNvPr id="10" name="Picture 9" descr="~/catkin_ws.src.my_opencv$ python3 read_video.py">
            <a:extLst>
              <a:ext uri="{FF2B5EF4-FFF2-40B4-BE49-F238E27FC236}">
                <a16:creationId xmlns:a16="http://schemas.microsoft.com/office/drawing/2014/main" id="{E3201250-2419-4A72-A62E-D12FB677D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798" y="1320899"/>
            <a:ext cx="500062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001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 err="1"/>
              <a:t>CV_bridge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In ROS, images are collected from topics published by the camera drivers, and we do not have direct access to the camera to use OpenCV.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i="1" dirty="0" err="1"/>
              <a:t>CvBridge</a:t>
            </a:r>
            <a:r>
              <a:rPr lang="en-US" dirty="0"/>
              <a:t> is a ROS library that converts ROS and OpenCV images format to each other.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43526E-4CDA-425C-BDD8-6B54BB61A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14920"/>
            <a:ext cx="4015819" cy="28905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4649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Read video frames from webcam and convert them OpenCV format.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46</a:t>
            </a:fld>
            <a:endParaRPr lang="en-US" dirty="0"/>
          </a:p>
        </p:txBody>
      </p:sp>
      <p:pic>
        <p:nvPicPr>
          <p:cNvPr id="5" name="Picture 4" descr="Command line showing code mentioned on this page.">
            <a:extLst>
              <a:ext uri="{FF2B5EF4-FFF2-40B4-BE49-F238E27FC236}">
                <a16:creationId xmlns:a16="http://schemas.microsoft.com/office/drawing/2014/main" id="{4150A067-E57A-496D-B589-34A824F5C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276" y="1577238"/>
            <a:ext cx="7040400" cy="427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512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47</a:t>
            </a:fld>
            <a:endParaRPr lang="en-US" dirty="0"/>
          </a:p>
        </p:txBody>
      </p:sp>
      <p:pic>
        <p:nvPicPr>
          <p:cNvPr id="6" name="Picture 5" descr="Example of the code from the previous page.">
            <a:extLst>
              <a:ext uri="{FF2B5EF4-FFF2-40B4-BE49-F238E27FC236}">
                <a16:creationId xmlns:a16="http://schemas.microsoft.com/office/drawing/2014/main" id="{BE6236EA-3578-4BDF-A5F2-4E39091D3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16" y="1135228"/>
            <a:ext cx="6759265" cy="484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175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Application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217" y="1195421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Ball tracking.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Read an RGB image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Filter the color to detect the ball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Apply contour detection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dirty="0"/>
              <a:t>Find the center of the ball</a:t>
            </a:r>
            <a:br>
              <a:rPr lang="en-US" dirty="0"/>
            </a:b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5455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Application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49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2026CC0-FC53-4296-AA16-6BB07E31B6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 descr="Command line showing code mentioned on the previous page.">
            <a:extLst>
              <a:ext uri="{FF2B5EF4-FFF2-40B4-BE49-F238E27FC236}">
                <a16:creationId xmlns:a16="http://schemas.microsoft.com/office/drawing/2014/main" id="{984C9835-F529-4930-8E87-34B166D8D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883" y="1036456"/>
            <a:ext cx="6060867" cy="493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6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Launch Folder Creation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5" y="1454084"/>
            <a:ext cx="11491273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First, we must create a </a:t>
            </a:r>
            <a:r>
              <a:rPr lang="en-US" i="1" dirty="0"/>
              <a:t>launch</a:t>
            </a:r>
            <a:r>
              <a:rPr lang="en-US" dirty="0"/>
              <a:t> folder in the package folder and place the launch file in it.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5" descr="Command line showing code mentioned on this page.">
            <a:extLst>
              <a:ext uri="{FF2B5EF4-FFF2-40B4-BE49-F238E27FC236}">
                <a16:creationId xmlns:a16="http://schemas.microsoft.com/office/drawing/2014/main" id="{922580ED-6A41-4470-BC5B-7BFE65F12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745" y="2185987"/>
            <a:ext cx="75819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317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Application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50</a:t>
            </a:fld>
            <a:endParaRPr lang="en-US" dirty="0"/>
          </a:p>
        </p:txBody>
      </p:sp>
      <p:pic>
        <p:nvPicPr>
          <p:cNvPr id="5" name="Picture 4" descr="A tennis ball on a tennis court&#10;">
            <a:extLst>
              <a:ext uri="{FF2B5EF4-FFF2-40B4-BE49-F238E27FC236}">
                <a16:creationId xmlns:a16="http://schemas.microsoft.com/office/drawing/2014/main" id="{F0FC425F-C249-4F4C-8429-DC7C51245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73" y="1570604"/>
            <a:ext cx="3377462" cy="2426362"/>
          </a:xfrm>
          <a:prstGeom prst="rect">
            <a:avLst/>
          </a:prstGeom>
        </p:spPr>
      </p:pic>
      <p:pic>
        <p:nvPicPr>
          <p:cNvPr id="9" name="Picture 8" descr="A tennis ball on a tennis court but in false colour">
            <a:extLst>
              <a:ext uri="{FF2B5EF4-FFF2-40B4-BE49-F238E27FC236}">
                <a16:creationId xmlns:a16="http://schemas.microsoft.com/office/drawing/2014/main" id="{0EC7E874-05F2-430D-AEEF-C65867BAF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290" y="1570604"/>
            <a:ext cx="3409677" cy="2426362"/>
          </a:xfrm>
          <a:prstGeom prst="rect">
            <a:avLst/>
          </a:prstGeom>
        </p:spPr>
      </p:pic>
      <p:pic>
        <p:nvPicPr>
          <p:cNvPr id="11" name="Picture 10" descr="A mostly black screen with a ball on it.">
            <a:extLst>
              <a:ext uri="{FF2B5EF4-FFF2-40B4-BE49-F238E27FC236}">
                <a16:creationId xmlns:a16="http://schemas.microsoft.com/office/drawing/2014/main" id="{D9CC524D-F2A0-4C5C-BABB-9A9E92128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711" y="1570604"/>
            <a:ext cx="3422673" cy="24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638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E0D8F-920C-4138-BB64-8138AA7A8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Rights of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5CAA9-9779-49B0-A9A2-938FE31A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51</a:t>
            </a:fld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37263D1-B04A-4D4E-95A7-DE774790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28" name="Picture 2">
            <a:extLst>
              <a:ext uri="{FF2B5EF4-FFF2-40B4-BE49-F238E27FC236}">
                <a16:creationId xmlns:a16="http://schemas.microsoft.com/office/drawing/2014/main" id="{2F3D05C7-914D-4D9B-8B26-2294787FA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73" y="3181989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E75F1EC8-C9D9-419E-AE2E-CE85870ED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300" y="3037239"/>
            <a:ext cx="53554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This is shared under a Creative Commons Attribution-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NonCommercial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ShareAlike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4.0 International Public License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00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Launch File Creation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5" y="1454084"/>
            <a:ext cx="11491273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i="1" dirty="0"/>
              <a:t>launch</a:t>
            </a:r>
            <a:r>
              <a:rPr lang="en-US" dirty="0"/>
              <a:t> file includes the list of nodes that we want to run simultaneously.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Each node includes three tags: </a:t>
            </a:r>
            <a:r>
              <a:rPr lang="en-US" i="1" dirty="0"/>
              <a:t>pkg</a:t>
            </a:r>
            <a:r>
              <a:rPr lang="en-US" dirty="0"/>
              <a:t>, </a:t>
            </a:r>
            <a:r>
              <a:rPr lang="en-US" i="1" dirty="0"/>
              <a:t>type</a:t>
            </a:r>
            <a:r>
              <a:rPr lang="en-US" dirty="0"/>
              <a:t>, and </a:t>
            </a:r>
            <a:r>
              <a:rPr lang="en-US" i="1" dirty="0"/>
              <a:t>name</a:t>
            </a:r>
            <a:r>
              <a:rPr lang="en-US" dirty="0"/>
              <a:t>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Pkg</a:t>
            </a:r>
            <a:r>
              <a:rPr lang="en-US" dirty="0"/>
              <a:t>: is the package name.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Type</a:t>
            </a:r>
            <a:r>
              <a:rPr lang="en-US" dirty="0"/>
              <a:t>: shows the name of the actual node to be executed. (Node Name)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Name</a:t>
            </a:r>
            <a:r>
              <a:rPr lang="en-US" dirty="0"/>
              <a:t>: The name (executable name) to used when the node corresponding to the </a:t>
            </a:r>
            <a:r>
              <a:rPr lang="en-US" i="1" dirty="0"/>
              <a:t>type</a:t>
            </a:r>
            <a:r>
              <a:rPr lang="en-US" dirty="0"/>
              <a:t> above is executed.</a:t>
            </a:r>
          </a:p>
          <a:p>
            <a:pPr marL="1257300" lvl="2" indent="-342900" algn="l">
              <a:buFont typeface="Wingdings" panose="05000000000000000000" pitchFamily="2" charset="2"/>
              <a:buChar char="q"/>
            </a:pPr>
            <a:r>
              <a:rPr lang="en-US" dirty="0"/>
              <a:t>The name is generally set to be the same as the type, but it can be set to use a different name when executed.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Picture 4" descr="Code mentioned on this page.">
            <a:extLst>
              <a:ext uri="{FF2B5EF4-FFF2-40B4-BE49-F238E27FC236}">
                <a16:creationId xmlns:a16="http://schemas.microsoft.com/office/drawing/2014/main" id="{309902B2-9BE5-4780-85DB-27A6A1FBE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360" y="4479956"/>
            <a:ext cx="38004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9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Let’s create a launch file for the previous example with two nodes: </a:t>
            </a:r>
            <a:r>
              <a:rPr lang="en-US" i="1" dirty="0" err="1"/>
              <a:t>turtlesim</a:t>
            </a:r>
            <a:r>
              <a:rPr lang="en-US" dirty="0"/>
              <a:t> and </a:t>
            </a:r>
            <a:r>
              <a:rPr lang="en-US" i="1" dirty="0" err="1"/>
              <a:t>turtle_teleop_key</a:t>
            </a:r>
            <a:r>
              <a:rPr lang="en-US" dirty="0"/>
              <a:t>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7</a:t>
            </a:fld>
            <a:endParaRPr lang="en-US" dirty="0"/>
          </a:p>
        </p:txBody>
      </p:sp>
      <p:pic>
        <p:nvPicPr>
          <p:cNvPr id="9" name="Picture 8" descr="Code mentioned on this page.">
            <a:extLst>
              <a:ext uri="{FF2B5EF4-FFF2-40B4-BE49-F238E27FC236}">
                <a16:creationId xmlns:a16="http://schemas.microsoft.com/office/drawing/2014/main" id="{FC275930-1989-431D-9A95-B450243CE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787" y="2647950"/>
            <a:ext cx="72104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16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394983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When we run </a:t>
            </a:r>
            <a:r>
              <a:rPr lang="en-US" sz="2000" i="1" dirty="0" err="1">
                <a:latin typeface="Consolas" panose="020B0609020204030204" pitchFamily="49" charset="0"/>
              </a:rPr>
              <a:t>roslaunch</a:t>
            </a:r>
            <a:r>
              <a:rPr lang="en-US" dirty="0"/>
              <a:t>, there is no need to run </a:t>
            </a:r>
            <a:r>
              <a:rPr lang="en-US" sz="2000" i="1" dirty="0" err="1">
                <a:latin typeface="Consolas" panose="020B0609020204030204" pitchFamily="49" charset="0"/>
              </a:rPr>
              <a:t>roscore</a:t>
            </a:r>
            <a:r>
              <a:rPr lang="en-US" dirty="0"/>
              <a:t> command.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8</a:t>
            </a:fld>
            <a:endParaRPr lang="en-US" dirty="0"/>
          </a:p>
        </p:txBody>
      </p:sp>
      <p:pic>
        <p:nvPicPr>
          <p:cNvPr id="5" name="Picture 4" descr="Command line showing code mentioned on this page.&#10;Second window shows a turtle tracing out a path.">
            <a:extLst>
              <a:ext uri="{FF2B5EF4-FFF2-40B4-BE49-F238E27FC236}">
                <a16:creationId xmlns:a16="http://schemas.microsoft.com/office/drawing/2014/main" id="{5A164CED-2AA3-4BB0-B339-5514A8994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486" y="2317290"/>
            <a:ext cx="7119938" cy="356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63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B385-2DCA-364C-8CE4-790847292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"/>
            <a:ext cx="8993172" cy="1149497"/>
          </a:xfrm>
        </p:spPr>
        <p:txBody>
          <a:bodyPr>
            <a:normAutofit/>
          </a:bodyPr>
          <a:lstStyle/>
          <a:p>
            <a:r>
              <a:rPr lang="en-US" dirty="0"/>
              <a:t>Launch Tags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E4783-2DCE-C244-9D3A-0F56A2B3C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086" y="1454084"/>
            <a:ext cx="11302738" cy="439996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So far, we have seen </a:t>
            </a:r>
            <a:r>
              <a:rPr lang="en-US" i="1" dirty="0"/>
              <a:t>&lt;launch&gt; </a:t>
            </a:r>
            <a:r>
              <a:rPr lang="en-US" dirty="0"/>
              <a:t>and </a:t>
            </a:r>
            <a:r>
              <a:rPr lang="en-US" i="1" dirty="0"/>
              <a:t>&lt;node&gt;</a:t>
            </a:r>
            <a:r>
              <a:rPr lang="en-US" dirty="0"/>
              <a:t> tags. However, there are other tags. Most useful one includes: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&lt;include&gt;: </a:t>
            </a:r>
            <a:r>
              <a:rPr lang="en-US" dirty="0"/>
              <a:t>Additional launch file can be included from current/other packages to be launched together.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&lt;param&gt;: </a:t>
            </a:r>
            <a:r>
              <a:rPr lang="en-US" dirty="0"/>
              <a:t>Set the parameter name, type, value, etc.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&lt;</a:t>
            </a:r>
            <a:r>
              <a:rPr lang="en-US" b="1" dirty="0" err="1"/>
              <a:t>rosparam</a:t>
            </a:r>
            <a:r>
              <a:rPr lang="en-US" b="1" dirty="0"/>
              <a:t>&gt;: </a:t>
            </a:r>
            <a:r>
              <a:rPr lang="en-US" dirty="0"/>
              <a:t>Check and modify parameter information such as load, dump, and delete like the ‘</a:t>
            </a:r>
            <a:r>
              <a:rPr lang="en-US" dirty="0" err="1"/>
              <a:t>rosparam</a:t>
            </a:r>
            <a:r>
              <a:rPr lang="en-US" dirty="0"/>
              <a:t>’ command.</a:t>
            </a:r>
          </a:p>
          <a:p>
            <a:pPr marL="800100" lvl="1" indent="-342900" algn="l">
              <a:buFont typeface="Wingdings" panose="05000000000000000000" pitchFamily="2" charset="2"/>
              <a:buChar char="q"/>
            </a:pPr>
            <a:r>
              <a:rPr lang="en-US" b="1" dirty="0"/>
              <a:t>&lt;</a:t>
            </a:r>
            <a:r>
              <a:rPr lang="en-US" b="1" dirty="0" err="1"/>
              <a:t>arg</a:t>
            </a:r>
            <a:r>
              <a:rPr lang="en-US" b="1" dirty="0"/>
              <a:t>&gt;: </a:t>
            </a:r>
            <a:r>
              <a:rPr lang="en-US" dirty="0"/>
              <a:t>Define a variable in the launch file so that the parameter is changed when executed.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/>
              <a:t>Internal parameters can be changed from the outside when executing a launch file with &lt;param&gt; and &lt;</a:t>
            </a:r>
            <a:r>
              <a:rPr lang="en-US" dirty="0" err="1"/>
              <a:t>arg</a:t>
            </a:r>
            <a:r>
              <a:rPr lang="en-US" dirty="0"/>
              <a:t>&gt; tags, which is a variable in the launch file.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FD5BD02-2421-4DE0-A48C-BD33EB180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BF6B5-A8B6-5742-91AE-8DC29EBB8E4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34710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UWindsor Yello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573B8433EDB64DAB98B18D77339E19" ma:contentTypeVersion="14" ma:contentTypeDescription="Create a new document." ma:contentTypeScope="" ma:versionID="ad7e5c82e3395eae48f9e4a6587e2c67">
  <xsd:schema xmlns:xsd="http://www.w3.org/2001/XMLSchema" xmlns:xs="http://www.w3.org/2001/XMLSchema" xmlns:p="http://schemas.microsoft.com/office/2006/metadata/properties" xmlns:ns2="dfd3835f-5e82-4ae1-908a-f166d183bb09" xmlns:ns3="eee5ac6c-3205-4d63-ac7d-0d9ad6283557" targetNamespace="http://schemas.microsoft.com/office/2006/metadata/properties" ma:root="true" ma:fieldsID="ef437b1d3dd3f189857cc9371e135da3" ns2:_="" ns3:_="">
    <xsd:import namespace="dfd3835f-5e82-4ae1-908a-f166d183bb09"/>
    <xsd:import namespace="eee5ac6c-3205-4d63-ac7d-0d9ad62835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d3835f-5e82-4ae1-908a-f166d183b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79bee80c-1694-4361-82b6-5997d1554e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e5ac6c-3205-4d63-ac7d-0d9ad6283557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fd3835f-5e82-4ae1-908a-f166d183bb0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07392D6-5A34-4AF7-A810-C593F59929E2}"/>
</file>

<file path=customXml/itemProps2.xml><?xml version="1.0" encoding="utf-8"?>
<ds:datastoreItem xmlns:ds="http://schemas.openxmlformats.org/officeDocument/2006/customXml" ds:itemID="{410A21EE-405E-4745-9CC3-B25B3E9BA0F8}"/>
</file>

<file path=customXml/itemProps3.xml><?xml version="1.0" encoding="utf-8"?>
<ds:datastoreItem xmlns:ds="http://schemas.openxmlformats.org/officeDocument/2006/customXml" ds:itemID="{96277123-93DF-4A03-8558-C6D6F471B7C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13027</TotalTime>
  <Words>1593</Words>
  <Application>Microsoft Office PowerPoint</Application>
  <PresentationFormat>Widescreen</PresentationFormat>
  <Paragraphs>282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Calibri</vt:lpstr>
      <vt:lpstr>Calibri Light</vt:lpstr>
      <vt:lpstr>Consolas</vt:lpstr>
      <vt:lpstr>Wingdings</vt:lpstr>
      <vt:lpstr>Custom Design</vt:lpstr>
      <vt:lpstr>Office Theme</vt:lpstr>
      <vt:lpstr>Robot Operating System (ROS)</vt:lpstr>
      <vt:lpstr>Outline</vt:lpstr>
      <vt:lpstr>Launch Files</vt:lpstr>
      <vt:lpstr>Example</vt:lpstr>
      <vt:lpstr>Launch Folder Creation</vt:lpstr>
      <vt:lpstr>Launch File Creation</vt:lpstr>
      <vt:lpstr>Example</vt:lpstr>
      <vt:lpstr>Example</vt:lpstr>
      <vt:lpstr>Launch Tags</vt:lpstr>
      <vt:lpstr>Example</vt:lpstr>
      <vt:lpstr>Example</vt:lpstr>
      <vt:lpstr>Example</vt:lpstr>
      <vt:lpstr>Example</vt:lpstr>
      <vt:lpstr>Turtlebot3 Simulator</vt:lpstr>
      <vt:lpstr>Turtlebot3 Installation</vt:lpstr>
      <vt:lpstr>Turtlebot3 Simulator Installation</vt:lpstr>
      <vt:lpstr>Change the .bashrc file</vt:lpstr>
      <vt:lpstr>Simulation Environments</vt:lpstr>
      <vt:lpstr>Simulation Environments</vt:lpstr>
      <vt:lpstr>Simulation Environments</vt:lpstr>
      <vt:lpstr>RVIZ</vt:lpstr>
      <vt:lpstr>Gazebo vs RVIZ</vt:lpstr>
      <vt:lpstr>Gazebo vs RVIZ</vt:lpstr>
      <vt:lpstr>Robot Localization</vt:lpstr>
      <vt:lpstr>Robot Localization</vt:lpstr>
      <vt:lpstr>Mapping</vt:lpstr>
      <vt:lpstr>SLAM</vt:lpstr>
      <vt:lpstr>SLAM</vt:lpstr>
      <vt:lpstr>SLAM</vt:lpstr>
      <vt:lpstr>SLAM</vt:lpstr>
      <vt:lpstr>SLAM</vt:lpstr>
      <vt:lpstr>Mapping</vt:lpstr>
      <vt:lpstr>Mapping</vt:lpstr>
      <vt:lpstr>Robot Navigation</vt:lpstr>
      <vt:lpstr>Navigation Demo</vt:lpstr>
      <vt:lpstr>SLAM Launch File</vt:lpstr>
      <vt:lpstr>SLAM Launch File</vt:lpstr>
      <vt:lpstr>SLAM Launch File</vt:lpstr>
      <vt:lpstr>Robot Perception</vt:lpstr>
      <vt:lpstr>OpenCV</vt:lpstr>
      <vt:lpstr>OpenCV</vt:lpstr>
      <vt:lpstr>OpenCV Installation</vt:lpstr>
      <vt:lpstr>OpenCV Functions</vt:lpstr>
      <vt:lpstr>OpenCV Functions</vt:lpstr>
      <vt:lpstr>CV_bridge</vt:lpstr>
      <vt:lpstr>Example</vt:lpstr>
      <vt:lpstr>Example</vt:lpstr>
      <vt:lpstr>Application</vt:lpstr>
      <vt:lpstr>Application</vt:lpstr>
      <vt:lpstr>Application</vt:lpstr>
      <vt:lpstr>Rights of 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Marnie Robillard</dc:creator>
  <cp:lastModifiedBy>Mark Lubrick</cp:lastModifiedBy>
  <cp:revision>446</cp:revision>
  <dcterms:created xsi:type="dcterms:W3CDTF">2019-04-04T13:39:44Z</dcterms:created>
  <dcterms:modified xsi:type="dcterms:W3CDTF">2022-03-01T00:13:21Z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0x01010033573B8433EDB64DAB98B18D77339E19</vt:lpwstr>
  </property>
</Properties>
</file>