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notesSlides/notesSlide19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48" r:id="rId2"/>
  </p:sldMasterIdLst>
  <p:notesMasterIdLst>
    <p:notesMasterId r:id="rId51"/>
  </p:notesMasterIdLst>
  <p:sldIdLst>
    <p:sldId id="256" r:id="rId3"/>
    <p:sldId id="258" r:id="rId4"/>
    <p:sldId id="259" r:id="rId5"/>
    <p:sldId id="271" r:id="rId6"/>
    <p:sldId id="260" r:id="rId7"/>
    <p:sldId id="272" r:id="rId8"/>
    <p:sldId id="295" r:id="rId9"/>
    <p:sldId id="296" r:id="rId10"/>
    <p:sldId id="297" r:id="rId11"/>
    <p:sldId id="298" r:id="rId12"/>
    <p:sldId id="299" r:id="rId13"/>
    <p:sldId id="300" r:id="rId14"/>
    <p:sldId id="301" r:id="rId15"/>
    <p:sldId id="302" r:id="rId16"/>
    <p:sldId id="303" r:id="rId17"/>
    <p:sldId id="304" r:id="rId18"/>
    <p:sldId id="305" r:id="rId19"/>
    <p:sldId id="306" r:id="rId20"/>
    <p:sldId id="307" r:id="rId21"/>
    <p:sldId id="308" r:id="rId22"/>
    <p:sldId id="273" r:id="rId23"/>
    <p:sldId id="274" r:id="rId24"/>
    <p:sldId id="262" r:id="rId25"/>
    <p:sldId id="275" r:id="rId26"/>
    <p:sldId id="276" r:id="rId27"/>
    <p:sldId id="277" r:id="rId28"/>
    <p:sldId id="278" r:id="rId29"/>
    <p:sldId id="281" r:id="rId30"/>
    <p:sldId id="279" r:id="rId31"/>
    <p:sldId id="280" r:id="rId32"/>
    <p:sldId id="282" r:id="rId33"/>
    <p:sldId id="284" r:id="rId34"/>
    <p:sldId id="285" r:id="rId35"/>
    <p:sldId id="286" r:id="rId36"/>
    <p:sldId id="283" r:id="rId37"/>
    <p:sldId id="287" r:id="rId38"/>
    <p:sldId id="288" r:id="rId39"/>
    <p:sldId id="289" r:id="rId40"/>
    <p:sldId id="290" r:id="rId41"/>
    <p:sldId id="291" r:id="rId42"/>
    <p:sldId id="270" r:id="rId43"/>
    <p:sldId id="293" r:id="rId44"/>
    <p:sldId id="292" r:id="rId45"/>
    <p:sldId id="267" r:id="rId46"/>
    <p:sldId id="268" r:id="rId47"/>
    <p:sldId id="294" r:id="rId48"/>
    <p:sldId id="269" r:id="rId49"/>
    <p:sldId id="309" r:id="rId5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31" autoAdjust="0"/>
    <p:restoredTop sz="94649"/>
  </p:normalViewPr>
  <p:slideViewPr>
    <p:cSldViewPr snapToGrid="0" snapToObjects="1">
      <p:cViewPr varScale="1">
        <p:scale>
          <a:sx n="156" d="100"/>
          <a:sy n="156" d="100"/>
        </p:scale>
        <p:origin x="486" y="150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viewProps" Target="viewProps.xml"/><Relationship Id="rId58" Type="http://schemas.openxmlformats.org/officeDocument/2006/relationships/customXml" Target="../customXml/item3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customXml" Target="../customXml/item1.xml"/><Relationship Id="rId8" Type="http://schemas.openxmlformats.org/officeDocument/2006/relationships/slide" Target="slides/slide6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customXml" Target="../customXml/item2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07CF9C-6515-9E48-A779-037560F47797}" type="datetimeFigureOut">
              <a:rPr lang="en-US" smtClean="0"/>
              <a:t>2/28/2022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85A15C-93E2-F040-B9B5-7FEEF9327D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5694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5764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963746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542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13182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1858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16457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9200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1895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3389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6424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603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3832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66044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26721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805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78285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56488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01509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43095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69905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4337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83495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563161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6802245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1686499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14097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9198095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90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817749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08512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600978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2369040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48000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295829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90378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99120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1587427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976943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506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17084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0528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15292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673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0573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128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47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85A15C-93E2-F040-B9B5-7FEEF9327D2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2684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DF7E94-BE02-9A45-9062-1449FB0E45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6650E84-FCA6-BF46-947F-0E37FDBD203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9436B4-1720-2548-BCE3-CC2568995F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7129971" y="6356349"/>
            <a:ext cx="2305050" cy="365125"/>
          </a:xfrm>
          <a:prstGeom prst="rect">
            <a:avLst/>
          </a:prstGeom>
        </p:spPr>
        <p:txBody>
          <a:bodyPr/>
          <a:lstStyle/>
          <a:p>
            <a:pPr marL="12700" indent="-12700"/>
            <a:fld id="{0C173FCD-8A90-4625-B839-32AA942C7350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98079D-0BF4-CD44-B92A-489A2C415B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33700" y="6356350"/>
            <a:ext cx="391795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D7B34F-B4A6-AC47-A86D-866C0E238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256573" y="6356348"/>
            <a:ext cx="2943225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pPr/>
              <a:t>‹#›</a:t>
            </a:fld>
            <a:r>
              <a:rPr lang="en-US" dirty="0"/>
              <a:t> / 54</a:t>
            </a:r>
          </a:p>
        </p:txBody>
      </p:sp>
    </p:spTree>
    <p:extLst>
      <p:ext uri="{BB962C8B-B14F-4D97-AF65-F5344CB8AC3E}">
        <p14:creationId xmlns:p14="http://schemas.microsoft.com/office/powerpoint/2010/main" val="117309129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9D7BE-8467-FA47-BC87-BEEAECA3B4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D20FF2-3FE8-1248-A4BA-F5AE9648A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C397C0-5CA5-F14C-AA7D-A1EE12F4403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6E954521-9690-4989-9836-5F170F728E54}" type="datetime1">
              <a:rPr lang="en-US" smtClean="0"/>
              <a:t>2/28/2022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EC006F-A7FD-6846-A942-B3569196C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BF61AC-F887-AE4C-BD7C-AC1FDE24B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5685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D7D49B-FD14-D446-91B5-0CC55D140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6E7AB3-B6DD-9E47-BE1A-4E24B6AA59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E64115-4182-7A4B-A588-4C67C2305B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51263D61-F4AC-4136-869C-668E1A6C647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B42A63-2CB1-A24E-954D-7D7D937975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58B48E-845C-4840-95A9-377C3D3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75841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58C3E4-95D0-D041-BD41-2F9A8ED5E3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25F08-48C2-644B-ADE9-A7FD0DFF50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81F2CF-1A8D-D440-A80C-A89DA67A62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BC2C35B-5647-C74B-B437-00CFE688B43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4280372-90A8-483B-B8B8-C37F4122CB42}" type="datetime1">
              <a:rPr lang="en-US" smtClean="0"/>
              <a:t>2/28/2022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678282-95C5-2749-9540-97EF5B65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6B0FAAF-9653-E04F-94F2-4224F38BC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9426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BB7240-9A7C-CF46-A50F-913546492D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2ADA3D2-A89B-9342-A622-CF0D36725D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4DE86EF-5EF1-F74B-97C2-CDA3362ED23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23AD070-654E-214E-B651-0E16996FFFF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715334D-7F3A-EA40-866D-AB3C425FECF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5691819-88AD-1E47-A20A-21A14DF14B0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B5A90A0A-18D6-4D7E-B7BA-2E88C1C7F85E}" type="datetime1">
              <a:rPr lang="en-US" smtClean="0"/>
              <a:t>2/28/2022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2E5BACE-5675-9D40-9F4F-E9921987F4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E0F5B13-59D2-5A41-B943-5F24608100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3907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06E827-A917-7549-A733-3976261C2A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5DCA6C4-E35C-224C-9307-A887F1DC414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2EFB6828-82B5-405D-B60E-A899B1F41726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E571E2-C2E8-4E42-8B5C-F20315D16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DDED733-939E-2148-A95E-47077E5D6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0674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2AAF3A-3FEB-F143-A7B5-3828A35205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9211DDC6-7892-4D0C-AF79-0CE57D3CF651}" type="datetime1">
              <a:rPr lang="en-US" smtClean="0"/>
              <a:t>2/28/2022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BA8D13-6D31-624A-BA24-CD6B8FF101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6B2883-BD7C-D844-ADA8-0B3BFA6B8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0384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66B88B-E4B2-8F4F-B312-99069E934F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B8816F-7C9A-6941-AB5E-F714B7BB1FD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EF52E3B-1E34-C048-AC30-905D39D4E8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B352D6-8B20-1E43-BD8E-08A641772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C543AF37-5B21-4B3B-BB97-073A6D1AC063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9137D3C-9157-6A4D-B3FC-7B226ED2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DB182A-4BF9-5F41-A908-DFC23E6472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0729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C9A1F0-B270-7049-988F-77C6A532A9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030449-C0AC-0F4D-8B00-58157086C3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2057400"/>
            <a:ext cx="6172200" cy="38036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0489FE3-E19C-3343-8DBD-230EB8ACF5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1E31E9A-72CE-7744-90AD-CBA84005AD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07988" y="6356350"/>
            <a:ext cx="2303462" cy="365125"/>
          </a:xfrm>
          <a:prstGeom prst="rect">
            <a:avLst/>
          </a:prstGeom>
        </p:spPr>
        <p:txBody>
          <a:bodyPr/>
          <a:lstStyle/>
          <a:p>
            <a:fld id="{04ABD56A-77EB-40D2-9904-17B8E3E91BCA}" type="datetime1">
              <a:rPr lang="en-US" smtClean="0"/>
              <a:t>2/28/2022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EB8B379-1EF7-534A-B2FF-EA8F19541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927350" y="6356350"/>
            <a:ext cx="39243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61B19C-BEAD-AC49-8528-67569E0DF9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067550" y="6356350"/>
            <a:ext cx="3371850" cy="365125"/>
          </a:xfrm>
          <a:prstGeom prst="rect">
            <a:avLst/>
          </a:prstGeom>
        </p:spPr>
        <p:txBody>
          <a:bodyPr/>
          <a:lstStyle/>
          <a:p>
            <a:fld id="{2DEBF6B5-A8B6-5742-91AE-8DC29EBB8E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13156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jp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058272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B7AD727-180C-6C41-8560-04A952E25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E65D2-9D75-0548-91A2-FE37A13DCE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2929492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6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rtualbox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Linux for Robotics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1838226"/>
            <a:ext cx="9144000" cy="3987538"/>
          </a:xfrm>
        </p:spPr>
        <p:txBody>
          <a:bodyPr/>
          <a:lstStyle/>
          <a:p>
            <a:r>
              <a:rPr lang="en-US" sz="2800" dirty="0"/>
              <a:t>University of Windsor</a:t>
            </a:r>
          </a:p>
          <a:p>
            <a:r>
              <a:rPr lang="en-US" sz="2800" dirty="0"/>
              <a:t>Electrical and Computer Engineering Department</a:t>
            </a:r>
          </a:p>
          <a:p>
            <a:r>
              <a:rPr lang="en-US" sz="2800" b="1" dirty="0"/>
              <a:t>Mechatronics and Robotics Lab (MRL)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By: </a:t>
            </a:r>
            <a:r>
              <a:rPr lang="en-US" dirty="0" err="1"/>
              <a:t>Ahmadreza</a:t>
            </a:r>
            <a:r>
              <a:rPr lang="en-US" dirty="0"/>
              <a:t> </a:t>
            </a:r>
            <a:r>
              <a:rPr lang="en-US" dirty="0" err="1"/>
              <a:t>Kermani</a:t>
            </a:r>
            <a:endParaRPr lang="en-US" b="1" dirty="0"/>
          </a:p>
          <a:p>
            <a:r>
              <a:rPr lang="en-US" dirty="0"/>
              <a:t>2021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97414E7-5E4B-469C-A458-356DC3724B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98213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4: creating Hard Disk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8" name="Picture 7" descr="VirtualBox page showing - Create a virtual hard disk now.">
            <a:extLst>
              <a:ext uri="{FF2B5EF4-FFF2-40B4-BE49-F238E27FC236}">
                <a16:creationId xmlns:a16="http://schemas.microsoft.com/office/drawing/2014/main" id="{510D4C10-1105-4BC6-BF96-A41D15532D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4000" y="2183387"/>
            <a:ext cx="3865078" cy="3374793"/>
          </a:xfrm>
          <a:prstGeom prst="rect">
            <a:avLst/>
          </a:prstGeom>
        </p:spPr>
      </p:pic>
      <p:pic>
        <p:nvPicPr>
          <p:cNvPr id="10" name="Picture 9" descr="Choosing the VDI (VirtualBox Disk Image).">
            <a:extLst>
              <a:ext uri="{FF2B5EF4-FFF2-40B4-BE49-F238E27FC236}">
                <a16:creationId xmlns:a16="http://schemas.microsoft.com/office/drawing/2014/main" id="{92517A0D-0860-4C38-9FA6-64DBE78A69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39972" y="2091175"/>
            <a:ext cx="3740243" cy="3478789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E77ED04A-0433-4802-B65D-5D17EB2697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793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5: configuring Hard Disk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7" name="Picture 6" descr="Choosing fixed size">
            <a:extLst>
              <a:ext uri="{FF2B5EF4-FFF2-40B4-BE49-F238E27FC236}">
                <a16:creationId xmlns:a16="http://schemas.microsoft.com/office/drawing/2014/main" id="{DB58CA9E-CE20-4B74-A431-3EAB1C45F6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14" y="2201650"/>
            <a:ext cx="3634377" cy="3298250"/>
          </a:xfrm>
          <a:prstGeom prst="rect">
            <a:avLst/>
          </a:prstGeom>
        </p:spPr>
      </p:pic>
      <p:pic>
        <p:nvPicPr>
          <p:cNvPr id="5" name="Picture 4" descr="Choosing a file location and size.">
            <a:extLst>
              <a:ext uri="{FF2B5EF4-FFF2-40B4-BE49-F238E27FC236}">
                <a16:creationId xmlns:a16="http://schemas.microsoft.com/office/drawing/2014/main" id="{9DFF5CC2-2DF2-4F92-9882-BCEE966F8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45145" y="2100143"/>
            <a:ext cx="3841767" cy="3501264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E1A066B8-4D35-42AE-AD70-E49E5D2FD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6987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6: setting up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VirtualBox settings.">
            <a:extLst>
              <a:ext uri="{FF2B5EF4-FFF2-40B4-BE49-F238E27FC236}">
                <a16:creationId xmlns:a16="http://schemas.microsoft.com/office/drawing/2014/main" id="{8FE5B61D-834F-448E-A143-41AE12BDFC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1813" y="2593695"/>
            <a:ext cx="8715375" cy="2047875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4434CDD4-28C4-4127-B0D5-BC787FD87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80505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6: setting up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Choosing Bidirectional for shared clipboard and drag'n'drop">
            <a:extLst>
              <a:ext uri="{FF2B5EF4-FFF2-40B4-BE49-F238E27FC236}">
                <a16:creationId xmlns:a16="http://schemas.microsoft.com/office/drawing/2014/main" id="{309AF716-5035-4226-8279-F22937FDD8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3296" y="2054457"/>
            <a:ext cx="5345096" cy="3535637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5140ED6-95C7-46B1-93F7-B5E1DCCA8E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480533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6: setting up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8" name="Picture 7" descr="System- Motherboard tab- choosing base memory of 8192 MB.">
            <a:extLst>
              <a:ext uri="{FF2B5EF4-FFF2-40B4-BE49-F238E27FC236}">
                <a16:creationId xmlns:a16="http://schemas.microsoft.com/office/drawing/2014/main" id="{0B95438B-1C56-4B08-85AB-9756898BEE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584" y="2222718"/>
            <a:ext cx="5212728" cy="3442790"/>
          </a:xfrm>
          <a:prstGeom prst="rect">
            <a:avLst/>
          </a:prstGeom>
        </p:spPr>
      </p:pic>
      <p:pic>
        <p:nvPicPr>
          <p:cNvPr id="10" name="Picture 9" descr="System - Processor tab- choosing processor(s) of 4.">
            <a:extLst>
              <a:ext uri="{FF2B5EF4-FFF2-40B4-BE49-F238E27FC236}">
                <a16:creationId xmlns:a16="http://schemas.microsoft.com/office/drawing/2014/main" id="{3891798A-9221-445A-AE83-0CEA7D9C89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4851" y="2222718"/>
            <a:ext cx="5349565" cy="3579096"/>
          </a:xfrm>
          <a:prstGeom prst="rect">
            <a:avLst/>
          </a:prstGeom>
        </p:spPr>
      </p:pic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0573137B-E770-4CF4-B80D-7EF0B42F6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35166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6: setting up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Display - Screen tab- choosing video memory of 128 MB">
            <a:extLst>
              <a:ext uri="{FF2B5EF4-FFF2-40B4-BE49-F238E27FC236}">
                <a16:creationId xmlns:a16="http://schemas.microsoft.com/office/drawing/2014/main" id="{E4F760F4-9D12-4254-8CDB-F8592DB767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7345" y="2086962"/>
            <a:ext cx="4656841" cy="3810143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B9B9FCE-EA9A-437D-8040-A708BE2038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61692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6: setting up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Storage- Controller:IDE - Empty- for optical drive choose IDE secondary device.">
            <a:extLst>
              <a:ext uri="{FF2B5EF4-FFF2-40B4-BE49-F238E27FC236}">
                <a16:creationId xmlns:a16="http://schemas.microsoft.com/office/drawing/2014/main" id="{A058D84B-B489-47F9-A767-A7E1A11591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36008" y="2056159"/>
            <a:ext cx="4925948" cy="38827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522B881-AB88-4DEC-AF95-AC86DEF60C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0995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7: starting the machine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Start button in VirtualBox">
            <a:extLst>
              <a:ext uri="{FF2B5EF4-FFF2-40B4-BE49-F238E27FC236}">
                <a16:creationId xmlns:a16="http://schemas.microsoft.com/office/drawing/2014/main" id="{F9A667E0-61D7-47AD-AC8C-0A2EAB19E9A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54828" y="2466975"/>
            <a:ext cx="2524125" cy="9620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5417F5A-FAF1-431C-952E-8313795F10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184101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Ubuntu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Ubuntu install page with install Ubuntu highlighted.">
            <a:extLst>
              <a:ext uri="{FF2B5EF4-FFF2-40B4-BE49-F238E27FC236}">
                <a16:creationId xmlns:a16="http://schemas.microsoft.com/office/drawing/2014/main" id="{ECDD5A07-0254-4974-8F03-DEACC40511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5872" y="1715677"/>
            <a:ext cx="7239786" cy="3416473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147968F-38F0-400F-BCE2-3257588BF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725125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Ubuntu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Choosing the keyboard layout for Ubuntu install.">
            <a:extLst>
              <a:ext uri="{FF2B5EF4-FFF2-40B4-BE49-F238E27FC236}">
                <a16:creationId xmlns:a16="http://schemas.microsoft.com/office/drawing/2014/main" id="{40290E94-47E4-4831-9D48-C09F507533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377" y="1658973"/>
            <a:ext cx="5512030" cy="1979773"/>
          </a:xfrm>
          <a:prstGeom prst="rect">
            <a:avLst/>
          </a:prstGeom>
        </p:spPr>
      </p:pic>
      <p:pic>
        <p:nvPicPr>
          <p:cNvPr id="8" name="Picture 7" descr="For Updates and other software choosing normal installation and download updates while installing Ubuntu.">
            <a:extLst>
              <a:ext uri="{FF2B5EF4-FFF2-40B4-BE49-F238E27FC236}">
                <a16:creationId xmlns:a16="http://schemas.microsoft.com/office/drawing/2014/main" id="{031F0B8A-E113-4C6B-8BCA-41222B2E38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06595" y="1531043"/>
            <a:ext cx="3764927" cy="2082911"/>
          </a:xfrm>
          <a:prstGeom prst="rect">
            <a:avLst/>
          </a:prstGeom>
        </p:spPr>
      </p:pic>
      <p:pic>
        <p:nvPicPr>
          <p:cNvPr id="10" name="Picture 9" descr="Choosing installation type of Erase disk and install Ubuntu.">
            <a:extLst>
              <a:ext uri="{FF2B5EF4-FFF2-40B4-BE49-F238E27FC236}">
                <a16:creationId xmlns:a16="http://schemas.microsoft.com/office/drawing/2014/main" id="{ADB8FB3A-5747-46D8-9390-4FC95BB83CD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377" y="3855416"/>
            <a:ext cx="5194169" cy="1744916"/>
          </a:xfrm>
          <a:prstGeom prst="rect">
            <a:avLst/>
          </a:prstGeom>
        </p:spPr>
      </p:pic>
      <p:pic>
        <p:nvPicPr>
          <p:cNvPr id="12" name="Picture 11" descr="Confirming installation type by clicking continue.">
            <a:extLst>
              <a:ext uri="{FF2B5EF4-FFF2-40B4-BE49-F238E27FC236}">
                <a16:creationId xmlns:a16="http://schemas.microsoft.com/office/drawing/2014/main" id="{AA60290F-2623-488B-B46D-63043ECBD61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96000" y="3624309"/>
            <a:ext cx="4612849" cy="2165932"/>
          </a:xfrm>
          <a:prstGeom prst="rect">
            <a:avLst/>
          </a:prstGeom>
        </p:spPr>
      </p:pic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7380EF3-D452-4150-ABCD-1B6B9736B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7153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42995"/>
            <a:ext cx="8993172" cy="1149497"/>
          </a:xfrm>
        </p:spPr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54084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/>
              <a:t>What </a:t>
            </a:r>
            <a:r>
              <a:rPr lang="en-US" dirty="0"/>
              <a:t>is Linux and Ubuntu?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VirtualBox installation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Ubuntu installation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Working with files and folders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Working with packages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Processes in Linux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Secure shell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8D6C903A-1F6F-4B46-A148-5544A8991A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5224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Ubuntu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Choosing your location  for Ubuntu install.">
            <a:extLst>
              <a:ext uri="{FF2B5EF4-FFF2-40B4-BE49-F238E27FC236}">
                <a16:creationId xmlns:a16="http://schemas.microsoft.com/office/drawing/2014/main" id="{84FE5C8F-843F-4AE5-979F-71547ABFD5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147" y="1442301"/>
            <a:ext cx="3450467" cy="3879130"/>
          </a:xfrm>
          <a:prstGeom prst="rect">
            <a:avLst/>
          </a:prstGeom>
        </p:spPr>
      </p:pic>
      <p:pic>
        <p:nvPicPr>
          <p:cNvPr id="9" name="Picture 8" descr="Choosing a username and password  for Ubuntu install..">
            <a:extLst>
              <a:ext uri="{FF2B5EF4-FFF2-40B4-BE49-F238E27FC236}">
                <a16:creationId xmlns:a16="http://schemas.microsoft.com/office/drawing/2014/main" id="{444B5956-C84E-4530-9DE3-20CE3710FD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48051" y="1923068"/>
            <a:ext cx="5721662" cy="2253988"/>
          </a:xfrm>
          <a:prstGeom prst="rect">
            <a:avLst/>
          </a:prstGeom>
        </p:spPr>
      </p:pic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B19645D-26EE-4803-B8EF-5544E19F2F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39933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Shell Commands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use command-line interface (CLI) to perform advanced tasks in Linux.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CLI is like disk operating system (DOS) in Windows.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Ubuntu command-line interface is in a tool called Terminal.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launch the terminal, search Terminal as shown below.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You can also open a terminal by </a:t>
            </a:r>
            <a:r>
              <a:rPr lang="en-US" dirty="0" err="1"/>
              <a:t>Ctrl+Alt+t</a:t>
            </a:r>
            <a:r>
              <a:rPr lang="en-US" dirty="0"/>
              <a:t>.</a:t>
            </a:r>
          </a:p>
        </p:txBody>
      </p:sp>
      <p:pic>
        <p:nvPicPr>
          <p:cNvPr id="5" name="Picture 4" descr="The search terminal.">
            <a:extLst>
              <a:ext uri="{FF2B5EF4-FFF2-40B4-BE49-F238E27FC236}">
                <a16:creationId xmlns:a16="http://schemas.microsoft.com/office/drawing/2014/main" id="{F4EB7B20-26A0-42B3-83C9-1DD36EB0E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77225" y="3086709"/>
            <a:ext cx="3524250" cy="2747353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C7D39292-F441-48D3-9A05-F8C57BBF4E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53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Ubuntu Terminal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This figure shows a terminal.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following we explain most useful </a:t>
            </a:r>
          </a:p>
          <a:p>
            <a:pPr algn="l"/>
            <a:r>
              <a:rPr lang="en-US" dirty="0"/>
              <a:t>Terminal commands needed for ROS.</a:t>
            </a:r>
          </a:p>
        </p:txBody>
      </p:sp>
      <p:pic>
        <p:nvPicPr>
          <p:cNvPr id="6" name="Picture 5" descr="Empty command line.">
            <a:extLst>
              <a:ext uri="{FF2B5EF4-FFF2-40B4-BE49-F238E27FC236}">
                <a16:creationId xmlns:a16="http://schemas.microsoft.com/office/drawing/2014/main" id="{DD117230-7397-43C6-A21F-BD1D60C2C3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87875" y="1650990"/>
            <a:ext cx="5093647" cy="4079204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D4CB6FF-B1C2-46D2-9441-68C10DE83D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561241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List Directory Content (ls)</a:t>
            </a:r>
            <a:r>
              <a:rPr lang="en-US" dirty="0"/>
              <a:t>: this command lists folders and files in the current directory.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Folders and files are shown with different colors.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see the manual for this command, use &lt;</a:t>
            </a:r>
            <a:r>
              <a:rPr lang="en-US" dirty="0">
                <a:latin typeface="Consolas" panose="020B0609020204030204" pitchFamily="49" charset="0"/>
              </a:rPr>
              <a:t>man ls&gt;</a:t>
            </a:r>
            <a:r>
              <a:rPr lang="en-US" dirty="0"/>
              <a:t>.</a:t>
            </a:r>
          </a:p>
        </p:txBody>
      </p:sp>
      <p:pic>
        <p:nvPicPr>
          <p:cNvPr id="7" name="Picture 6" descr="Command line showing the code mentioned on this page.">
            <a:extLst>
              <a:ext uri="{FF2B5EF4-FFF2-40B4-BE49-F238E27FC236}">
                <a16:creationId xmlns:a16="http://schemas.microsoft.com/office/drawing/2014/main" id="{81DF53B2-0E5B-4AB5-8C1E-4B522CBE93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1737" y="3496411"/>
            <a:ext cx="6791325" cy="1533525"/>
          </a:xfrm>
          <a:prstGeom prst="rect">
            <a:avLst/>
          </a:prstGeom>
        </p:spPr>
      </p:pic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896621B5-1AA1-4F0D-AA22-198802914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314907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Manual Page (man)</a:t>
            </a:r>
            <a:r>
              <a:rPr lang="en-US" dirty="0"/>
              <a:t>: this command provides manual and help for other commands.</a:t>
            </a:r>
          </a:p>
          <a:p>
            <a:r>
              <a:rPr lang="en-US" dirty="0">
                <a:latin typeface="Consolas" panose="020B0609020204030204" pitchFamily="49" charset="0"/>
              </a:rPr>
              <a:t>man &lt;shell command&gt;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</a:t>
            </a:r>
            <a:r>
              <a:rPr lang="en-US" dirty="0">
                <a:latin typeface="Consolas" panose="020B0609020204030204" pitchFamily="49" charset="0"/>
              </a:rPr>
              <a:t> man ls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we can see long listing format of all files with:</a:t>
            </a:r>
          </a:p>
          <a:p>
            <a:r>
              <a:rPr lang="en-US" dirty="0">
                <a:latin typeface="Consolas" panose="020B0609020204030204" pitchFamily="49" charset="0"/>
              </a:rPr>
              <a:t>Ls -la</a:t>
            </a:r>
          </a:p>
          <a:p>
            <a:pPr algn="l"/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34BACFF2-8B16-4EA1-B587-623C6CBCA9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3136" y="4065308"/>
            <a:ext cx="4914900" cy="16002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2B7AA7A4-3D49-4BC4-A4B8-5592EE5C8F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4936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Change Directory (cd)</a:t>
            </a:r>
            <a:r>
              <a:rPr lang="en-US" dirty="0"/>
              <a:t>: with this command we can switch from one folder to another.</a:t>
            </a:r>
          </a:p>
          <a:p>
            <a:r>
              <a:rPr lang="en-US" dirty="0">
                <a:latin typeface="Consolas" panose="020B0609020204030204" pitchFamily="49" charset="0"/>
              </a:rPr>
              <a:t>cd &lt;directory path&gt;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</a:t>
            </a:r>
            <a:r>
              <a:rPr lang="en-US" dirty="0">
                <a:latin typeface="Consolas" panose="020B0609020204030204" pitchFamily="49" charset="0"/>
              </a:rPr>
              <a:t> cd Pictures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we want to go to </a:t>
            </a:r>
            <a:r>
              <a:rPr lang="en-US" dirty="0" err="1">
                <a:latin typeface="Consolas" panose="020B0609020204030204" pitchFamily="49" charset="0"/>
              </a:rPr>
              <a:t>src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folder which is inside of </a:t>
            </a:r>
            <a:r>
              <a:rPr lang="en-US" dirty="0" err="1">
                <a:latin typeface="Consolas" panose="020B0609020204030204" pitchFamily="49" charset="0"/>
              </a:rPr>
              <a:t>catkin_ws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folder.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Use </a:t>
            </a:r>
            <a:r>
              <a:rPr lang="en-US" dirty="0">
                <a:latin typeface="Consolas" panose="020B0609020204030204" pitchFamily="49" charset="0"/>
              </a:rPr>
              <a:t>&lt;cd ..&gt; </a:t>
            </a:r>
            <a:r>
              <a:rPr lang="en-US" dirty="0"/>
              <a:t>to navigate up one directory level and use </a:t>
            </a:r>
            <a:r>
              <a:rPr lang="en-US" dirty="0">
                <a:latin typeface="Consolas" panose="020B0609020204030204" pitchFamily="49" charset="0"/>
              </a:rPr>
              <a:t>&lt;cd ~&gt; </a:t>
            </a:r>
            <a:r>
              <a:rPr lang="en-US" dirty="0"/>
              <a:t>to navigate to your home directory.</a:t>
            </a:r>
          </a:p>
          <a:p>
            <a:pPr algn="l"/>
            <a:endParaRPr lang="en-US" dirty="0"/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1F320A62-8E52-443C-B831-FC4DA0F0948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6356" y="4257675"/>
            <a:ext cx="6848475" cy="165735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082B46E7-AF18-4B2D-8D7E-FEB0DBA54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091839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Current Terminal Path (</a:t>
            </a:r>
            <a:r>
              <a:rPr lang="en-US" b="1" dirty="0" err="1"/>
              <a:t>pwd</a:t>
            </a:r>
            <a:r>
              <a:rPr lang="en-US" b="1" dirty="0"/>
              <a:t>)</a:t>
            </a:r>
            <a:r>
              <a:rPr lang="en-US" dirty="0"/>
              <a:t>: with this command returns the absolute path of the terminal.</a:t>
            </a:r>
          </a:p>
          <a:p>
            <a:r>
              <a:rPr lang="en-US" dirty="0" err="1">
                <a:latin typeface="Consolas" panose="020B0609020204030204" pitchFamily="49" charset="0"/>
              </a:rPr>
              <a:t>pwd</a:t>
            </a:r>
            <a:r>
              <a:rPr lang="en-US" dirty="0">
                <a:latin typeface="Consolas" panose="020B0609020204030204" pitchFamily="49" charset="0"/>
              </a:rPr>
              <a:t>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the following figure shows that the home folder of the user is abbreviated by the character ~.</a:t>
            </a: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7FF21DA4-E507-432A-B9A1-F022607737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86050" y="4014787"/>
            <a:ext cx="6819900" cy="10382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0DAD8DF-FE47-425A-807D-DBDAECCC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957751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Create a Folder (</a:t>
            </a:r>
            <a:r>
              <a:rPr lang="en-US" b="1" dirty="0" err="1"/>
              <a:t>mkdir</a:t>
            </a:r>
            <a:r>
              <a:rPr lang="en-US" b="1" dirty="0"/>
              <a:t>)</a:t>
            </a:r>
            <a:r>
              <a:rPr lang="en-US" dirty="0"/>
              <a:t>: with this command creates an empty folder.</a:t>
            </a:r>
          </a:p>
          <a:p>
            <a:r>
              <a:rPr lang="en-US" dirty="0" err="1">
                <a:latin typeface="Consolas" panose="020B0609020204030204" pitchFamily="49" charset="0"/>
              </a:rPr>
              <a:t>mkdir</a:t>
            </a:r>
            <a:r>
              <a:rPr lang="en-US" dirty="0">
                <a:latin typeface="Consolas" panose="020B0609020204030204" pitchFamily="49" charset="0"/>
              </a:rPr>
              <a:t> &lt;folder name&gt;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 err="1">
                <a:latin typeface="Consolas" panose="020B0609020204030204" pitchFamily="49" charset="0"/>
              </a:rPr>
              <a:t>mkdir</a:t>
            </a:r>
            <a:r>
              <a:rPr lang="en-US" dirty="0">
                <a:latin typeface="Consolas" panose="020B0609020204030204" pitchFamily="49" charset="0"/>
              </a:rPr>
              <a:t> robotics</a:t>
            </a:r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BEB71F23-2A87-46A0-ADF0-58F8C103FE5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9198" y="3429000"/>
            <a:ext cx="6962775" cy="16859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7E3BAA1-A67D-41A8-AE7C-4E3E865045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181652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Delete a Folder (</a:t>
            </a:r>
            <a:r>
              <a:rPr lang="en-US" b="1" dirty="0" err="1"/>
              <a:t>rmdir</a:t>
            </a:r>
            <a:r>
              <a:rPr lang="en-US" b="1" dirty="0"/>
              <a:t>)</a:t>
            </a:r>
            <a:r>
              <a:rPr lang="en-US" dirty="0"/>
              <a:t>: with this command deletes an empty folder.</a:t>
            </a:r>
          </a:p>
          <a:p>
            <a:r>
              <a:rPr lang="en-US" dirty="0" err="1">
                <a:latin typeface="Consolas" panose="020B0609020204030204" pitchFamily="49" charset="0"/>
              </a:rPr>
              <a:t>rmdir</a:t>
            </a:r>
            <a:r>
              <a:rPr lang="en-US" dirty="0">
                <a:latin typeface="Consolas" panose="020B0609020204030204" pitchFamily="49" charset="0"/>
              </a:rPr>
              <a:t> &lt;folder name&gt;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 err="1">
                <a:latin typeface="Consolas" panose="020B0609020204030204" pitchFamily="49" charset="0"/>
              </a:rPr>
              <a:t>rmdir</a:t>
            </a:r>
            <a:r>
              <a:rPr lang="en-US" dirty="0">
                <a:latin typeface="Consolas" panose="020B0609020204030204" pitchFamily="49" charset="0"/>
              </a:rPr>
              <a:t> robotics</a:t>
            </a: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89B0E019-B375-413E-994E-4B598CB80B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05873" y="3429000"/>
            <a:ext cx="6829425" cy="163830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2DC6A0E-764F-40F4-AF1C-A412811D5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716516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Folders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Exercise: </a:t>
            </a:r>
            <a:r>
              <a:rPr lang="en-US" dirty="0"/>
              <a:t>create</a:t>
            </a:r>
            <a:r>
              <a:rPr lang="en-US" b="1" dirty="0"/>
              <a:t> </a:t>
            </a:r>
            <a:r>
              <a:rPr lang="en-US" dirty="0"/>
              <a:t>a folder called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my_folder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in the home directory. Then, create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my_sub_folder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inside the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my_folder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.</a:t>
            </a:r>
            <a:endParaRPr lang="en-US" b="1" dirty="0"/>
          </a:p>
          <a:p>
            <a:pPr algn="l"/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0C0C48D-90C7-43E1-B0E8-E7E841F64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29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76700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40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Why Linux?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715677"/>
            <a:ext cx="11302738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Linux is an operating system (like Windows 10 or Mac OS).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Linux is free to use and open source (users have full control on the operating system).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Linux development is community-based (users can work together and share their knowledge).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Linux is omnipresent (from internet search engines to smart TVs and Android phones).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Linux is highly secure.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FD5BD02-2421-4DE0-A48C-BD33EB180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3136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Create a file (touch)</a:t>
            </a:r>
            <a:r>
              <a:rPr lang="en-US" dirty="0"/>
              <a:t>: with this command creates a file in the current directory.</a:t>
            </a:r>
          </a:p>
          <a:p>
            <a:r>
              <a:rPr lang="en-US" dirty="0">
                <a:latin typeface="Consolas" panose="020B0609020204030204" pitchFamily="49" charset="0"/>
              </a:rPr>
              <a:t>touch &lt;file name&gt;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>
                <a:latin typeface="Consolas" panose="020B0609020204030204" pitchFamily="49" charset="0"/>
              </a:rPr>
              <a:t>touch Test.txt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also can use absolute address to create a file.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>
                <a:latin typeface="Consolas" panose="020B0609020204030204" pitchFamily="49" charset="0"/>
              </a:rPr>
              <a:t>touch MRL/Test.txt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8FF07395-7593-488A-8A5E-61B015F1F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3769" y="3067786"/>
            <a:ext cx="6905625" cy="13811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DDA33FA-D094-4277-9C41-F0C4E9B39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57072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Copy a file (cp)</a:t>
            </a:r>
            <a:r>
              <a:rPr lang="en-US" dirty="0"/>
              <a:t>: with this command copies a file from one path to another.</a:t>
            </a:r>
          </a:p>
          <a:p>
            <a:r>
              <a:rPr lang="en-US" dirty="0">
                <a:latin typeface="Consolas" panose="020B0609020204030204" pitchFamily="49" charset="0"/>
              </a:rPr>
              <a:t>cp &lt;source file name&gt; &lt;destination file name&gt;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>
                <a:latin typeface="Consolas" panose="020B0609020204030204" pitchFamily="49" charset="0"/>
              </a:rPr>
              <a:t>cp Test.txt Text2.txt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7FEA7913-DB14-481B-B28C-4DDCFA37E3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4259" y="3151842"/>
            <a:ext cx="6981825" cy="164782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ABF8957-6085-472E-8293-4D59D003E4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32214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Move a file (mv)</a:t>
            </a:r>
            <a:r>
              <a:rPr lang="en-US" dirty="0"/>
              <a:t>: with this command moves a file from one path to another and then renames it.</a:t>
            </a:r>
          </a:p>
          <a:p>
            <a:r>
              <a:rPr lang="en-US" dirty="0">
                <a:latin typeface="Consolas" panose="020B0609020204030204" pitchFamily="49" charset="0"/>
              </a:rPr>
              <a:t>mv &lt;source file name&gt; &lt;destination file name&gt;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>
                <a:latin typeface="Consolas" panose="020B0609020204030204" pitchFamily="49" charset="0"/>
              </a:rPr>
              <a:t>mv Test.txt Text2.txt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D8DE193C-778F-4CED-8023-82DF5B7F5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72523" y="3690592"/>
            <a:ext cx="7096125" cy="181927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7FCA66F9-9F4E-48E4-9FD8-D2AD38B260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486958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Delete a file (rm)</a:t>
            </a:r>
            <a:r>
              <a:rPr lang="en-US" dirty="0"/>
              <a:t>: with this command deletes a file from current directory.</a:t>
            </a:r>
          </a:p>
          <a:p>
            <a:r>
              <a:rPr lang="en-US" dirty="0">
                <a:latin typeface="Consolas" panose="020B0609020204030204" pitchFamily="49" charset="0"/>
              </a:rPr>
              <a:t>rm &lt;file name&gt;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>
                <a:latin typeface="Consolas" panose="020B0609020204030204" pitchFamily="49" charset="0"/>
              </a:rPr>
              <a:t>rm Test.txt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B6760BA4-BB0B-4361-9C76-5900AB23F5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12294" y="3388936"/>
            <a:ext cx="6819900" cy="142875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CF4DAA42-0B8E-459B-8F91-F25F72A75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1819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Exercise: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create</a:t>
            </a:r>
            <a:r>
              <a:rPr lang="en-US" b="1" dirty="0"/>
              <a:t> </a:t>
            </a:r>
            <a:r>
              <a:rPr lang="en-US" dirty="0"/>
              <a:t>a folder called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my_folder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in the home directory.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Then, create </a:t>
            </a:r>
            <a:r>
              <a:rPr lang="en-US" dirty="0">
                <a:latin typeface="Consolas" panose="020B0609020204030204" pitchFamily="49" charset="0"/>
              </a:rPr>
              <a:t>&lt;Test.txt&gt; </a:t>
            </a:r>
            <a:r>
              <a:rPr lang="en-US" dirty="0"/>
              <a:t>inside the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my_folder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and copy </a:t>
            </a:r>
            <a:r>
              <a:rPr lang="en-US" dirty="0">
                <a:latin typeface="Consolas" panose="020B0609020204030204" pitchFamily="49" charset="0"/>
              </a:rPr>
              <a:t>&lt;cd &gt; </a:t>
            </a:r>
            <a:r>
              <a:rPr lang="en-US" dirty="0"/>
              <a:t>from the home directory into</a:t>
            </a:r>
            <a:r>
              <a:rPr lang="en-US" dirty="0">
                <a:latin typeface="Consolas" panose="020B0609020204030204" pitchFamily="49" charset="0"/>
              </a:rPr>
              <a:t> &lt;</a:t>
            </a:r>
            <a:r>
              <a:rPr lang="en-US" dirty="0" err="1">
                <a:latin typeface="Consolas" panose="020B0609020204030204" pitchFamily="49" charset="0"/>
              </a:rPr>
              <a:t>my_folder</a:t>
            </a:r>
            <a:r>
              <a:rPr lang="en-US" dirty="0">
                <a:latin typeface="Consolas" panose="020B0609020204030204" pitchFamily="49" charset="0"/>
              </a:rPr>
              <a:t>&gt;.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Finally,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/>
              <a:t>delete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my_folder</a:t>
            </a:r>
            <a:r>
              <a:rPr lang="en-US" dirty="0">
                <a:latin typeface="Consolas" panose="020B0609020204030204" pitchFamily="49" charset="0"/>
              </a:rPr>
              <a:t>&gt;</a:t>
            </a:r>
            <a:r>
              <a:rPr lang="en-US" dirty="0"/>
              <a:t> by deleting its files.</a:t>
            </a:r>
          </a:p>
          <a:p>
            <a:pPr algn="l"/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88B2446-4DF2-499E-ABA3-912F438196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42832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Edit a file (</a:t>
            </a:r>
            <a:r>
              <a:rPr lang="en-US" b="1" dirty="0" err="1"/>
              <a:t>gedit</a:t>
            </a:r>
            <a:r>
              <a:rPr lang="en-US" b="1" dirty="0"/>
              <a:t>)</a:t>
            </a:r>
            <a:r>
              <a:rPr lang="en-US" dirty="0"/>
              <a:t>: this command opens a text editor.</a:t>
            </a:r>
          </a:p>
          <a:p>
            <a:r>
              <a:rPr lang="en-US" dirty="0" err="1">
                <a:latin typeface="Consolas" panose="020B0609020204030204" pitchFamily="49" charset="0"/>
              </a:rPr>
              <a:t>gedit</a:t>
            </a:r>
            <a:r>
              <a:rPr lang="en-US" dirty="0">
                <a:latin typeface="Consolas" panose="020B0609020204030204" pitchFamily="49" charset="0"/>
              </a:rPr>
              <a:t> &lt;file name&gt;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</a:t>
            </a:r>
            <a:r>
              <a:rPr lang="en-US" dirty="0" err="1">
                <a:latin typeface="Consolas" panose="020B0609020204030204" pitchFamily="49" charset="0"/>
              </a:rPr>
              <a:t>gedit</a:t>
            </a:r>
            <a:r>
              <a:rPr lang="en-US" dirty="0">
                <a:latin typeface="Consolas" panose="020B0609020204030204" pitchFamily="49" charset="0"/>
              </a:rPr>
              <a:t> Test.py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the following, we want to create a python file </a:t>
            </a:r>
            <a:r>
              <a:rPr lang="en-US" dirty="0">
                <a:latin typeface="Consolas" panose="020B0609020204030204" pitchFamily="49" charset="0"/>
              </a:rPr>
              <a:t>&lt;test.py&gt; </a:t>
            </a:r>
            <a:r>
              <a:rPr lang="en-US" dirty="0"/>
              <a:t>to print “Hello world!”.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run the code, type:</a:t>
            </a:r>
          </a:p>
          <a:p>
            <a:r>
              <a:rPr lang="en-US" dirty="0">
                <a:latin typeface="Consolas" panose="020B0609020204030204" pitchFamily="49" charset="0"/>
              </a:rPr>
              <a:t>python3 test.py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8" name="Picture 7" descr="a text editor showing the code mentioned on this page.">
            <a:extLst>
              <a:ext uri="{FF2B5EF4-FFF2-40B4-BE49-F238E27FC236}">
                <a16:creationId xmlns:a16="http://schemas.microsoft.com/office/drawing/2014/main" id="{CFCA1B0A-69AD-400D-9351-67B58481011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4125" y="3448049"/>
            <a:ext cx="7143750" cy="1000125"/>
          </a:xfrm>
          <a:prstGeom prst="rect">
            <a:avLst/>
          </a:prstGeom>
        </p:spPr>
      </p:pic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879BF3E2-80A4-4974-86A7-232521B53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28428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File Permissions</a:t>
            </a:r>
            <a:r>
              <a:rPr lang="en-US" dirty="0"/>
              <a:t>: in Linux, each folder or file has 3 permissions: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Read (r)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Write (w)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Execute (x)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Each folder or file has 3 user groups: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Owner (u)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Group (g)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All users (a)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B2EDEF5-7727-4692-9063-9CC195B8F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1075837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To see the user-based permission of a file use </a:t>
            </a:r>
            <a:r>
              <a:rPr lang="en-US" dirty="0">
                <a:latin typeface="Consolas" panose="020B0609020204030204" pitchFamily="49" charset="0"/>
              </a:rPr>
              <a:t>&lt;ls -la&gt; </a:t>
            </a:r>
            <a:r>
              <a:rPr lang="en-US" dirty="0"/>
              <a:t>command.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Permission</a:t>
            </a:r>
            <a:r>
              <a:rPr lang="en-US" dirty="0">
                <a:latin typeface="Consolas" panose="020B0609020204030204" pitchFamily="49" charset="0"/>
              </a:rPr>
              <a:t> –</a:t>
            </a:r>
            <a:r>
              <a:rPr lang="en-US" dirty="0" err="1">
                <a:latin typeface="Consolas" panose="020B0609020204030204" pitchFamily="49" charset="0"/>
              </a:rPr>
              <a:t>rw</a:t>
            </a:r>
            <a:r>
              <a:rPr lang="en-US" dirty="0">
                <a:latin typeface="Consolas" panose="020B0609020204030204" pitchFamily="49" charset="0"/>
              </a:rPr>
              <a:t>-</a:t>
            </a:r>
            <a:r>
              <a:rPr lang="en-US" dirty="0" err="1">
                <a:latin typeface="Consolas" panose="020B0609020204030204" pitchFamily="49" charset="0"/>
              </a:rPr>
              <a:t>rw</a:t>
            </a:r>
            <a:r>
              <a:rPr lang="en-US" dirty="0">
                <a:latin typeface="Consolas" panose="020B0609020204030204" pitchFamily="49" charset="0"/>
              </a:rPr>
              <a:t>-r– </a:t>
            </a:r>
            <a:r>
              <a:rPr lang="en-US" dirty="0"/>
              <a:t>means that the owner and the group have read and write permissions.  All other users only have read permission.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94AFA48F-7A9D-44AB-9397-83FA167F1C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4494" y="3598583"/>
            <a:ext cx="7010400" cy="206692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38764C0-14E4-4822-87D3-82B22DCA27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9896485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Modify permissions (</a:t>
            </a:r>
            <a:r>
              <a:rPr lang="en-US" b="1" dirty="0" err="1"/>
              <a:t>chmod</a:t>
            </a:r>
            <a:r>
              <a:rPr lang="en-US" b="1" dirty="0"/>
              <a:t>)</a:t>
            </a:r>
            <a:r>
              <a:rPr lang="en-US" dirty="0"/>
              <a:t>: this command assigns (+) or removes (-) permissions to specified users.</a:t>
            </a:r>
          </a:p>
          <a:p>
            <a:r>
              <a:rPr lang="en-US" dirty="0" err="1">
                <a:latin typeface="Consolas" panose="020B0609020204030204" pitchFamily="49" charset="0"/>
              </a:rPr>
              <a:t>chmod</a:t>
            </a:r>
            <a:r>
              <a:rPr lang="en-US" dirty="0">
                <a:latin typeface="Consolas" panose="020B0609020204030204" pitchFamily="49" charset="0"/>
              </a:rPr>
              <a:t>  &lt;user groups&gt;&lt;+/-&gt; &lt;file/folder name&gt;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 assign the execution permissions to the owner for </a:t>
            </a:r>
            <a:r>
              <a:rPr lang="en-US" dirty="0">
                <a:latin typeface="Consolas" panose="020B0609020204030204" pitchFamily="49" charset="0"/>
              </a:rPr>
              <a:t>&lt;test.py&gt; </a:t>
            </a:r>
            <a:r>
              <a:rPr lang="en-US" dirty="0"/>
              <a:t>file.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6" name="Picture 5" descr="Command line showing the code mentioned on this page.">
            <a:extLst>
              <a:ext uri="{FF2B5EF4-FFF2-40B4-BE49-F238E27FC236}">
                <a16:creationId xmlns:a16="http://schemas.microsoft.com/office/drawing/2014/main" id="{6F536A07-4DBD-4295-996C-308D568933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48711" y="3428999"/>
            <a:ext cx="7143750" cy="212407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522B5321-4055-4375-8FD1-821DFD3943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093587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Another way to change permissions is through using </a:t>
            </a:r>
            <a:r>
              <a:rPr lang="en-US" b="1" dirty="0"/>
              <a:t>Binary References</a:t>
            </a:r>
            <a:r>
              <a:rPr lang="en-US" dirty="0"/>
              <a:t>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Each permission has a number (r = 4, w = 2, x = 1). By adding these numbers, we can define the overall permission.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example, number 7 (4+2+1) means all permissions, while number 5 (4+1) indicates that user does not have write permission.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B3E75C8-7111-4715-AEEF-BF559B426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1420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51401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Why Ubuntu?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1086" y="1715677"/>
            <a:ext cx="11302738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Ubuntu is a popular Linux distribution based on the Debian architecture.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It has various software and applications (word processing, web browser, programming languages, integrated development environment (IDE)).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Ubuntu has long-term support (LTS) releases.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Ubuntu is ideal for robotics because of its responsiveness, lightweight nature, and high degree of security.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It is the only operating system that is fully supported by ROS (Robot Operating System).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9F6FB4E-8D9C-4A67-92BE-C8FDB0BE09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092930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Files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Exercise: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the </a:t>
            </a:r>
            <a:r>
              <a:rPr lang="en-US" dirty="0">
                <a:latin typeface="Consolas" panose="020B0609020204030204" pitchFamily="49" charset="0"/>
              </a:rPr>
              <a:t>&lt;test.py&gt; </a:t>
            </a:r>
            <a:r>
              <a:rPr lang="en-US" dirty="0"/>
              <a:t>file, set the following permissions: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Owner: Read, Write and Execute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Group: Read and Execute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All others: Read and Execute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2A8250C-D38F-4541-914D-00CB3CF33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2363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7777" y="292804"/>
            <a:ext cx="9329395" cy="1149497"/>
          </a:xfrm>
        </p:spPr>
        <p:txBody>
          <a:bodyPr>
            <a:normAutofit/>
          </a:bodyPr>
          <a:lstStyle/>
          <a:p>
            <a:r>
              <a:rPr lang="en-US" dirty="0"/>
              <a:t>Run in Administrative Mode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Some commands need administrative privileges.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use &lt;</a:t>
            </a:r>
            <a:r>
              <a:rPr lang="en-US" dirty="0" err="1">
                <a:latin typeface="Consolas" panose="020B0609020204030204" pitchFamily="49" charset="0"/>
              </a:rPr>
              <a:t>sudo</a:t>
            </a:r>
            <a:r>
              <a:rPr lang="en-US" dirty="0">
                <a:latin typeface="Consolas" panose="020B0609020204030204" pitchFamily="49" charset="0"/>
              </a:rPr>
              <a:t>&gt;</a:t>
            </a:r>
            <a:r>
              <a:rPr lang="en-US" dirty="0"/>
              <a:t> (super user do) command for this purpose.</a:t>
            </a:r>
          </a:p>
          <a:p>
            <a:r>
              <a:rPr lang="en-US" dirty="0" err="1">
                <a:latin typeface="Consolas" panose="020B0609020204030204" pitchFamily="49" charset="0"/>
              </a:rPr>
              <a:t>sudo</a:t>
            </a:r>
            <a:r>
              <a:rPr lang="en-US" dirty="0">
                <a:latin typeface="Consolas" panose="020B0609020204030204" pitchFamily="49" charset="0"/>
              </a:rPr>
              <a:t> &lt;parameter&gt; &lt;command&gt;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also completely switch to root (administrator) mode using this command.</a:t>
            </a:r>
          </a:p>
          <a:p>
            <a:r>
              <a:rPr lang="en-US" dirty="0" err="1">
                <a:latin typeface="Consolas" panose="020B0609020204030204" pitchFamily="49" charset="0"/>
              </a:rPr>
              <a:t>sudo</a:t>
            </a:r>
            <a:r>
              <a:rPr lang="en-US" dirty="0">
                <a:latin typeface="Consolas" panose="020B0609020204030204" pitchFamily="49" charset="0"/>
              </a:rPr>
              <a:t> –</a:t>
            </a:r>
            <a:r>
              <a:rPr lang="en-US" dirty="0" err="1">
                <a:latin typeface="Consolas" panose="020B0609020204030204" pitchFamily="49" charset="0"/>
              </a:rPr>
              <a:t>i</a:t>
            </a:r>
            <a:endParaRPr lang="en-US" dirty="0">
              <a:latin typeface="Consolas" panose="020B0609020204030204" pitchFamily="49" charset="0"/>
            </a:endParaRPr>
          </a:p>
          <a:p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20016BB1-57AA-4232-9E61-AE4DCD2F43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27071" y="4270834"/>
            <a:ext cx="7181850" cy="127635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D634FA3-969D-4C3B-BFFB-44A70F4B4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375020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Working with Packages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906812" cy="3949831"/>
          </a:xfrm>
        </p:spPr>
        <p:txBody>
          <a:bodyPr>
            <a:normAutofit/>
          </a:bodyPr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Package is a compressed file archive containing all files needed for a particular application.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Advanced Package Tool (APT)</a:t>
            </a:r>
            <a:r>
              <a:rPr lang="en-US" dirty="0"/>
              <a:t> can be used it to install, upgrade, configure packages.</a:t>
            </a:r>
          </a:p>
          <a:p>
            <a:r>
              <a:rPr lang="en-US" dirty="0">
                <a:latin typeface="Consolas" panose="020B0609020204030204" pitchFamily="49" charset="0"/>
              </a:rPr>
              <a:t>apt-get update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need administrative permission to update packages.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>
              <a:latin typeface="Consolas" panose="020B0609020204030204" pitchFamily="49" charset="0"/>
            </a:endParaRPr>
          </a:p>
        </p:txBody>
      </p:sp>
      <p:pic>
        <p:nvPicPr>
          <p:cNvPr id="7" name="Picture 6" descr="Command line showing the code mentioned on this page.">
            <a:extLst>
              <a:ext uri="{FF2B5EF4-FFF2-40B4-BE49-F238E27FC236}">
                <a16:creationId xmlns:a16="http://schemas.microsoft.com/office/drawing/2014/main" id="{E2DFDA7A-C806-4E3B-9733-D88E4F67A0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78909" y="3762668"/>
            <a:ext cx="4894132" cy="2176216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E63537-B782-4A48-87B6-FBA5776003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672261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Install a Package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b="1" dirty="0"/>
              <a:t>Example:</a:t>
            </a:r>
            <a:r>
              <a:rPr lang="en-US" dirty="0"/>
              <a:t> install a package called </a:t>
            </a:r>
            <a:r>
              <a:rPr lang="en-US" dirty="0">
                <a:latin typeface="Consolas" panose="020B0609020204030204" pitchFamily="49" charset="0"/>
              </a:rPr>
              <a:t>&lt;tree&gt; </a:t>
            </a:r>
            <a:r>
              <a:rPr lang="en-US" dirty="0"/>
              <a:t>which represents content of a folder in hierarchy.</a:t>
            </a: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825F8AB8-23F7-435D-B403-720D7565C0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2892" y="2326849"/>
            <a:ext cx="7543800" cy="3505200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D28803-92C5-435F-A4EC-9FF1235B43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746696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Environment Variables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Environment variables are a set of dynamic named values, stored within the system that are used by applications launched in shells.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see these variables with </a:t>
            </a:r>
            <a:r>
              <a:rPr lang="en-US" dirty="0">
                <a:latin typeface="Consolas" panose="020B0609020204030204" pitchFamily="49" charset="0"/>
              </a:rPr>
              <a:t>&lt;export&gt;</a:t>
            </a:r>
            <a:r>
              <a:rPr lang="en-US" dirty="0"/>
              <a:t> command and we can filter them with </a:t>
            </a:r>
            <a:r>
              <a:rPr lang="en-US" dirty="0">
                <a:latin typeface="Consolas" panose="020B0609020204030204" pitchFamily="49" charset="0"/>
              </a:rPr>
              <a:t>&lt;|grep&gt; </a:t>
            </a:r>
            <a:r>
              <a:rPr lang="en-US" dirty="0"/>
              <a:t>command.</a:t>
            </a: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ADB52FD6-3887-4FF7-9749-26BE1B104E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76487" y="3429000"/>
            <a:ext cx="7439025" cy="1866900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535045A-9FDC-4CC3-A683-0D4735C4E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035273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Processes in Linux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A process is a computer program in action. A process can be either foreground or background.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Foreground processes are initialized by a user through a terminal command. 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Background processes are launched automatically, without user request.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see list of all processes with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ps</a:t>
            </a:r>
            <a:r>
              <a:rPr lang="en-US" dirty="0">
                <a:latin typeface="Consolas" panose="020B0609020204030204" pitchFamily="49" charset="0"/>
              </a:rPr>
              <a:t> faux&gt; </a:t>
            </a:r>
            <a:r>
              <a:rPr lang="en-US" dirty="0"/>
              <a:t>command.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dirty="0">
                <a:latin typeface="Consolas" panose="020B0609020204030204" pitchFamily="49" charset="0"/>
              </a:rPr>
              <a:t>&lt;| grep&gt;</a:t>
            </a:r>
            <a:r>
              <a:rPr lang="en-US" dirty="0"/>
              <a:t> command can filter processes of interest.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Each process has an ID (PID).</a:t>
            </a:r>
          </a:p>
        </p:txBody>
      </p:sp>
      <p:pic>
        <p:nvPicPr>
          <p:cNvPr id="9" name="Picture 8" descr="Command line showing the code mentioned on this page.">
            <a:extLst>
              <a:ext uri="{FF2B5EF4-FFF2-40B4-BE49-F238E27FC236}">
                <a16:creationId xmlns:a16="http://schemas.microsoft.com/office/drawing/2014/main" id="{A8F0CC97-B00E-46F2-8368-E2EDCDD411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286" y="4760633"/>
            <a:ext cx="9372600" cy="904875"/>
          </a:xfrm>
          <a:prstGeom prst="rect">
            <a:avLst/>
          </a:prstGeom>
        </p:spPr>
      </p:pic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7A9ED4FE-C05D-407D-82C1-1CAFC5CB9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16453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77755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Processes in Linux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489143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We can terminate  with </a:t>
            </a:r>
            <a:r>
              <a:rPr lang="en-US" sz="2800" dirty="0">
                <a:latin typeface="Consolas" panose="020B0609020204030204" pitchFamily="49" charset="0"/>
              </a:rPr>
              <a:t>&lt;</a:t>
            </a:r>
            <a:r>
              <a:rPr lang="en-US" dirty="0">
                <a:latin typeface="Consolas" panose="020B0609020204030204" pitchFamily="49" charset="0"/>
              </a:rPr>
              <a:t>kill</a:t>
            </a:r>
            <a:r>
              <a:rPr lang="en-US" sz="2800" dirty="0">
                <a:latin typeface="Consolas" panose="020B0609020204030204" pitchFamily="49" charset="0"/>
              </a:rPr>
              <a:t>&gt; </a:t>
            </a:r>
            <a:r>
              <a:rPr lang="en-US" dirty="0"/>
              <a:t>command using its PID. 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Kill is similar to </a:t>
            </a:r>
            <a:r>
              <a:rPr lang="en-US" dirty="0" err="1"/>
              <a:t>Ctrl+C</a:t>
            </a:r>
            <a:r>
              <a:rPr lang="en-US" dirty="0"/>
              <a:t> command.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 err="1">
                <a:latin typeface="Consolas" panose="020B0609020204030204" pitchFamily="49" charset="0"/>
              </a:rPr>
              <a:t>Ctrl+Z</a:t>
            </a:r>
            <a:r>
              <a:rPr lang="en-US" dirty="0"/>
              <a:t> can put a foreground process to background process.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The </a:t>
            </a:r>
            <a:r>
              <a:rPr lang="en-US" dirty="0">
                <a:latin typeface="Consolas" panose="020B0609020204030204" pitchFamily="49" charset="0"/>
              </a:rPr>
              <a:t>&lt;</a:t>
            </a:r>
            <a:r>
              <a:rPr lang="en-US" dirty="0" err="1">
                <a:latin typeface="Consolas" panose="020B0609020204030204" pitchFamily="49" charset="0"/>
              </a:rPr>
              <a:t>bg</a:t>
            </a:r>
            <a:r>
              <a:rPr lang="en-US" dirty="0">
                <a:latin typeface="Consolas" panose="020B0609020204030204" pitchFamily="49" charset="0"/>
              </a:rPr>
              <a:t>&gt; </a:t>
            </a:r>
            <a:r>
              <a:rPr lang="en-US" dirty="0"/>
              <a:t>command resumes the execution of a suspended background process.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Command line showing the code mentioned on the first two lines of this page.">
            <a:extLst>
              <a:ext uri="{FF2B5EF4-FFF2-40B4-BE49-F238E27FC236}">
                <a16:creationId xmlns:a16="http://schemas.microsoft.com/office/drawing/2014/main" id="{5CAFEBEB-4DD2-46F0-95D4-90F459EF3A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025" y="2352676"/>
            <a:ext cx="9505950" cy="1447800"/>
          </a:xfrm>
          <a:prstGeom prst="rect">
            <a:avLst/>
          </a:prstGeom>
        </p:spPr>
      </p:pic>
      <p:pic>
        <p:nvPicPr>
          <p:cNvPr id="8" name="Picture 7" descr="Command line showing the code mentioned on the third and fourth line of this page.">
            <a:extLst>
              <a:ext uri="{FF2B5EF4-FFF2-40B4-BE49-F238E27FC236}">
                <a16:creationId xmlns:a16="http://schemas.microsoft.com/office/drawing/2014/main" id="{074ABF04-5AE4-419B-A513-DAFDCD90F7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09700" y="4648199"/>
            <a:ext cx="9439275" cy="1304925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1B5C8CF-F041-4A42-AA96-58FD1EAA6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213277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>
            <a:normAutofit/>
          </a:bodyPr>
          <a:lstStyle/>
          <a:p>
            <a:r>
              <a:rPr lang="en-US" dirty="0"/>
              <a:t>Secure Shell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Secure Shell (</a:t>
            </a:r>
            <a:r>
              <a:rPr lang="en-US" dirty="0" err="1"/>
              <a:t>ssh</a:t>
            </a:r>
            <a:r>
              <a:rPr lang="en-US" dirty="0"/>
              <a:t>), is a protocol that allows users to connect to a remote robot and control it in a secure way.</a:t>
            </a:r>
          </a:p>
          <a:p>
            <a:r>
              <a:rPr lang="en-US" dirty="0" err="1">
                <a:latin typeface="Consolas" panose="020B0609020204030204" pitchFamily="49" charset="0"/>
              </a:rPr>
              <a:t>ssh</a:t>
            </a:r>
            <a:r>
              <a:rPr lang="en-US" dirty="0">
                <a:latin typeface="Consolas" panose="020B0609020204030204" pitchFamily="49" charset="0"/>
              </a:rPr>
              <a:t> &lt;user&gt;@&lt;host&gt;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Example:</a:t>
            </a:r>
            <a:r>
              <a:rPr lang="en-US" dirty="0">
                <a:latin typeface="Consolas" panose="020B0609020204030204" pitchFamily="49" charset="0"/>
              </a:rPr>
              <a:t> </a:t>
            </a:r>
            <a:r>
              <a:rPr lang="en-US" dirty="0" err="1">
                <a:latin typeface="Consolas" panose="020B0609020204030204" pitchFamily="49" charset="0"/>
              </a:rPr>
              <a:t>ssh</a:t>
            </a:r>
            <a:r>
              <a:rPr lang="en-US" dirty="0">
                <a:latin typeface="Consolas" panose="020B0609020204030204" pitchFamily="49" charset="0"/>
              </a:rPr>
              <a:t> nvidia@192.168.2.12</a:t>
            </a:r>
          </a:p>
        </p:txBody>
      </p:sp>
      <p:pic>
        <p:nvPicPr>
          <p:cNvPr id="5" name="Picture 4" descr="Command line showing the code mentioned on this page.">
            <a:extLst>
              <a:ext uri="{FF2B5EF4-FFF2-40B4-BE49-F238E27FC236}">
                <a16:creationId xmlns:a16="http://schemas.microsoft.com/office/drawing/2014/main" id="{EC641A11-8330-48B0-B6FA-395B0F9429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796" y="3279676"/>
            <a:ext cx="6657631" cy="2659208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624A93B4-EFC1-4086-BFCF-18C8D96DDE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981461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E0D8F-920C-4138-BB64-8138AA7A83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Rights of use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B5CAA9-9779-49B0-A9A2-938FE31A6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48</a:t>
            </a:fld>
            <a:endParaRPr lang="en-US" dirty="0"/>
          </a:p>
        </p:txBody>
      </p:sp>
      <p:sp>
        <p:nvSpPr>
          <p:cNvPr id="7" name="Rectangle 5">
            <a:extLst>
              <a:ext uri="{FF2B5EF4-FFF2-40B4-BE49-F238E27FC236}">
                <a16:creationId xmlns:a16="http://schemas.microsoft.com/office/drawing/2014/main" id="{737263D1-B04A-4D4E-95A7-DE77479072F9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CA"/>
          </a:p>
        </p:txBody>
      </p:sp>
      <p:pic>
        <p:nvPicPr>
          <p:cNvPr id="1028" name="Picture 2">
            <a:extLst>
              <a:ext uri="{FF2B5EF4-FFF2-40B4-BE49-F238E27FC236}">
                <a16:creationId xmlns:a16="http://schemas.microsoft.com/office/drawing/2014/main" id="{2F3D05C7-914D-4D9B-8B26-2294787FA18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5573" y="3181989"/>
            <a:ext cx="838200" cy="295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6">
            <a:extLst>
              <a:ext uri="{FF2B5EF4-FFF2-40B4-BE49-F238E27FC236}">
                <a16:creationId xmlns:a16="http://schemas.microsoft.com/office/drawing/2014/main" id="{E75F1EC8-C9D9-419E-AE2E-CE85870ED6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44300" y="3037239"/>
            <a:ext cx="535547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2971800" algn="ctr"/>
                <a:tab pos="5943600" algn="r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1800" algn="ctr"/>
                <a:tab pos="5943600" algn="r"/>
              </a:tabLst>
            </a:pP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This is shared under a Creative Commons Attribution-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NonCommercial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</a:t>
            </a:r>
            <a:r>
              <a:rPr kumimoji="0" lang="en-US" altLang="en-US" sz="16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ShareAlike</a:t>
            </a:r>
            <a:r>
              <a:rPr kumimoji="0" lang="en-US" altLang="en-US" sz="16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4.0 International Public License</a:t>
            </a:r>
            <a:endParaRPr kumimoji="0" lang="en-US" altLang="en-US" sz="2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0008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Ubuntu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Ubuntu can be installed in two ways.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On </a:t>
            </a:r>
            <a:r>
              <a:rPr lang="en-CA" dirty="0"/>
              <a:t>physical</a:t>
            </a:r>
            <a:r>
              <a:rPr lang="en-US" dirty="0"/>
              <a:t> machine (using DVD or to a USB drive).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r>
              <a:rPr lang="en-US" dirty="0"/>
              <a:t>On virtual machine (using VirtualBox or VMWare).</a:t>
            </a:r>
          </a:p>
          <a:p>
            <a:pPr marL="800100" lvl="1" indent="-342900" algn="l">
              <a:buFont typeface="Wingdings" panose="05000000000000000000" pitchFamily="2" charset="2"/>
              <a:buChar char="q"/>
            </a:pPr>
            <a:endParaRPr lang="en-US" dirty="0"/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For newbies, it is safer to install ubuntu on a virtual machine to prevent data loss in a real PC.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In this course we will use VirtualBox which is straightforward.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53936D9-9DAA-4742-8157-CBAD0A9AD4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75246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Download the software from (</a:t>
            </a:r>
            <a:r>
              <a:rPr lang="en-US" dirty="0">
                <a:hlinkClick r:id="rId3"/>
              </a:rPr>
              <a:t>https://www.virtualbox.org/</a:t>
            </a:r>
            <a:r>
              <a:rPr lang="en-US" dirty="0"/>
              <a:t>).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VirtualBox install page.">
            <a:extLst>
              <a:ext uri="{FF2B5EF4-FFF2-40B4-BE49-F238E27FC236}">
                <a16:creationId xmlns:a16="http://schemas.microsoft.com/office/drawing/2014/main" id="{350BA9B9-AFE3-4147-ABFA-7BA58A6933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5484" y="2227131"/>
            <a:ext cx="5732970" cy="3572272"/>
          </a:xfrm>
          <a:prstGeom prst="rect">
            <a:avLst/>
          </a:prstGeo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44856C77-192D-494A-B31F-1151A4894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46905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1: Adding a new virtual machine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VirtualBox page with &quot;New&quot; highlighted.">
            <a:extLst>
              <a:ext uri="{FF2B5EF4-FFF2-40B4-BE49-F238E27FC236}">
                <a16:creationId xmlns:a16="http://schemas.microsoft.com/office/drawing/2014/main" id="{E3D5A1B1-690D-444E-A1E5-B7D5240B1D9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7755" y="2301613"/>
            <a:ext cx="8477250" cy="2914650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900D84C3-1FE1-4AAA-9309-890DB9CB5C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78150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2: name and operating system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5" name="Picture 4" descr="VirtualBox page with a name being typed in.">
            <a:extLst>
              <a:ext uri="{FF2B5EF4-FFF2-40B4-BE49-F238E27FC236}">
                <a16:creationId xmlns:a16="http://schemas.microsoft.com/office/drawing/2014/main" id="{9C99EAAA-C5D1-4280-BD5C-74CE928555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0238" y="2059771"/>
            <a:ext cx="4179169" cy="3751655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A38FC53B-87E0-46E2-A5E0-775D659B4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5708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E7B385-2DCA-364C-8CE4-7908472926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92804"/>
            <a:ext cx="8993172" cy="1149497"/>
          </a:xfrm>
        </p:spPr>
        <p:txBody>
          <a:bodyPr/>
          <a:lstStyle/>
          <a:p>
            <a:r>
              <a:rPr lang="en-US" dirty="0"/>
              <a:t>VirtualBox Installation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EFE4783-2DCE-C244-9D3A-0F56A2B3C73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7584" y="1715677"/>
            <a:ext cx="10840824" cy="3949831"/>
          </a:xfrm>
        </p:spPr>
        <p:txBody>
          <a:bodyPr/>
          <a:lstStyle/>
          <a:p>
            <a:pPr marL="342900" indent="-342900" algn="l">
              <a:buFont typeface="Wingdings" panose="05000000000000000000" pitchFamily="2" charset="2"/>
              <a:buChar char="q"/>
            </a:pPr>
            <a:r>
              <a:rPr lang="en-US" dirty="0"/>
              <a:t>Step 3: allocating RAM</a:t>
            </a:r>
          </a:p>
          <a:p>
            <a:pPr marL="342900" indent="-342900" algn="l">
              <a:buFont typeface="Wingdings" panose="05000000000000000000" pitchFamily="2" charset="2"/>
              <a:buChar char="q"/>
            </a:pPr>
            <a:endParaRPr lang="en-US" dirty="0"/>
          </a:p>
        </p:txBody>
      </p:sp>
      <p:pic>
        <p:nvPicPr>
          <p:cNvPr id="6" name="Picture 5" descr="Virtualbox page showing RAM allocated.">
            <a:extLst>
              <a:ext uri="{FF2B5EF4-FFF2-40B4-BE49-F238E27FC236}">
                <a16:creationId xmlns:a16="http://schemas.microsoft.com/office/drawing/2014/main" id="{277B8095-7895-4B40-A7A0-40846BCF14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96976" y="2180495"/>
            <a:ext cx="4070710" cy="3559742"/>
          </a:xfrm>
          <a:prstGeom prst="rect">
            <a:avLst/>
          </a:prstGeom>
        </p:spPr>
      </p:pic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4E6D39F5-CD8F-4C27-AFA4-1E67BD12AE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BF6B5-A8B6-5742-91AE-8DC29EBB8E42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263088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UWindsor Yellow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3573B8433EDB64DAB98B18D77339E19" ma:contentTypeVersion="14" ma:contentTypeDescription="Create a new document." ma:contentTypeScope="" ma:versionID="ad7e5c82e3395eae48f9e4a6587e2c67">
  <xsd:schema xmlns:xsd="http://www.w3.org/2001/XMLSchema" xmlns:xs="http://www.w3.org/2001/XMLSchema" xmlns:p="http://schemas.microsoft.com/office/2006/metadata/properties" xmlns:ns2="dfd3835f-5e82-4ae1-908a-f166d183bb09" xmlns:ns3="eee5ac6c-3205-4d63-ac7d-0d9ad6283557" targetNamespace="http://schemas.microsoft.com/office/2006/metadata/properties" ma:root="true" ma:fieldsID="ef437b1d3dd3f189857cc9371e135da3" ns2:_="" ns3:_="">
    <xsd:import namespace="dfd3835f-5e82-4ae1-908a-f166d183bb09"/>
    <xsd:import namespace="eee5ac6c-3205-4d63-ac7d-0d9ad62835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fd3835f-5e82-4ae1-908a-f166d183bb0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9bee80c-1694-4361-82b6-5997d1554ef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ee5ac6c-3205-4d63-ac7d-0d9ad6283557" elementFormDefault="qualified">
    <xsd:import namespace="http://schemas.microsoft.com/office/2006/documentManagement/types"/>
    <xsd:import namespace="http://schemas.microsoft.com/office/infopath/2007/PartnerControls"/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dfd3835f-5e82-4ae1-908a-f166d183bb09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9DE89805-323A-47B6-8D02-6B24A8F40F81}"/>
</file>

<file path=customXml/itemProps2.xml><?xml version="1.0" encoding="utf-8"?>
<ds:datastoreItem xmlns:ds="http://schemas.openxmlformats.org/officeDocument/2006/customXml" ds:itemID="{C1D59417-792E-4915-ADE2-1E6F32E76BA6}"/>
</file>

<file path=customXml/itemProps3.xml><?xml version="1.0" encoding="utf-8"?>
<ds:datastoreItem xmlns:ds="http://schemas.openxmlformats.org/officeDocument/2006/customXml" ds:itemID="{648AC49F-2A81-4F15-8B51-1511D3FA8AA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2710</TotalTime>
  <Words>1716</Words>
  <Application>Microsoft Office PowerPoint</Application>
  <PresentationFormat>Widescreen</PresentationFormat>
  <Paragraphs>324</Paragraphs>
  <Slides>48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48</vt:i4>
      </vt:variant>
    </vt:vector>
  </HeadingPairs>
  <TitlesOfParts>
    <vt:vector size="55" baseType="lpstr">
      <vt:lpstr>Arial</vt:lpstr>
      <vt:lpstr>Calibri</vt:lpstr>
      <vt:lpstr>Calibri Light</vt:lpstr>
      <vt:lpstr>Consolas</vt:lpstr>
      <vt:lpstr>Wingdings</vt:lpstr>
      <vt:lpstr>Custom Design</vt:lpstr>
      <vt:lpstr>Office Theme</vt:lpstr>
      <vt:lpstr>Linux for Robotics</vt:lpstr>
      <vt:lpstr>Outline</vt:lpstr>
      <vt:lpstr>Why Linux?</vt:lpstr>
      <vt:lpstr>Why Ubuntu?</vt:lpstr>
      <vt:lpstr>Ubuntu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VirtualBox Installation</vt:lpstr>
      <vt:lpstr>Ubuntu Installation</vt:lpstr>
      <vt:lpstr>Ubuntu Installation</vt:lpstr>
      <vt:lpstr>Ubuntu Installation</vt:lpstr>
      <vt:lpstr>Shell Commands</vt:lpstr>
      <vt:lpstr>Ubuntu Terminal</vt:lpstr>
      <vt:lpstr>Working with Folders</vt:lpstr>
      <vt:lpstr>Working with Folders</vt:lpstr>
      <vt:lpstr>Working with Folders</vt:lpstr>
      <vt:lpstr>Working with Folders</vt:lpstr>
      <vt:lpstr>Working with Folders</vt:lpstr>
      <vt:lpstr>Working with Folders</vt:lpstr>
      <vt:lpstr>Working with Folders</vt:lpstr>
      <vt:lpstr>Working with Files</vt:lpstr>
      <vt:lpstr>Working with Files</vt:lpstr>
      <vt:lpstr>Working with Files</vt:lpstr>
      <vt:lpstr>Working with Files</vt:lpstr>
      <vt:lpstr>Working with Files</vt:lpstr>
      <vt:lpstr>Working with Files</vt:lpstr>
      <vt:lpstr>Working with Files</vt:lpstr>
      <vt:lpstr>Working with Files</vt:lpstr>
      <vt:lpstr>Working with Files</vt:lpstr>
      <vt:lpstr>Working with Files</vt:lpstr>
      <vt:lpstr>Working with Files</vt:lpstr>
      <vt:lpstr>Run in Administrative Mode</vt:lpstr>
      <vt:lpstr>Working with Packages</vt:lpstr>
      <vt:lpstr>Install a Package</vt:lpstr>
      <vt:lpstr>Environment Variables</vt:lpstr>
      <vt:lpstr>Processes in Linux</vt:lpstr>
      <vt:lpstr>Processes in Linux</vt:lpstr>
      <vt:lpstr>Secure Shell</vt:lpstr>
      <vt:lpstr>Rights of use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Marnie Robillard</dc:creator>
  <cp:lastModifiedBy>Mark Lubrick</cp:lastModifiedBy>
  <cp:revision>103</cp:revision>
  <dcterms:created xsi:type="dcterms:W3CDTF">2019-04-04T13:39:44Z</dcterms:created>
  <dcterms:modified xsi:type="dcterms:W3CDTF">2022-03-01T00:14:06Z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0x01010033573B8433EDB64DAB98B18D77339E19</vt:lpwstr>
  </property>
</Properties>
</file>