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Masters/slideMaster1.xml" ContentType="application/vnd.openxmlformats-officedocument.presentationml.slideMaster+xml"/>
  <Override PartName="/ppt/notesSlides/notesSlide14.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11.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58" r:id="rId3"/>
    <p:sldId id="316" r:id="rId4"/>
    <p:sldId id="315" r:id="rId5"/>
    <p:sldId id="317" r:id="rId6"/>
    <p:sldId id="318" r:id="rId7"/>
    <p:sldId id="319" r:id="rId8"/>
    <p:sldId id="320" r:id="rId9"/>
    <p:sldId id="310" r:id="rId10"/>
    <p:sldId id="314" r:id="rId11"/>
    <p:sldId id="311" r:id="rId12"/>
    <p:sldId id="321" r:id="rId13"/>
    <p:sldId id="312" r:id="rId14"/>
    <p:sldId id="313" r:id="rId15"/>
    <p:sldId id="308" r:id="rId16"/>
    <p:sldId id="301" r:id="rId17"/>
    <p:sldId id="300" r:id="rId18"/>
    <p:sldId id="309"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9" autoAdjust="0"/>
    <p:restoredTop sz="76776" autoAdjust="0"/>
  </p:normalViewPr>
  <p:slideViewPr>
    <p:cSldViewPr snapToGrid="0">
      <p:cViewPr varScale="1">
        <p:scale>
          <a:sx n="121" d="100"/>
          <a:sy n="121" d="100"/>
        </p:scale>
        <p:origin x="108" y="2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FDACA1-C35E-4675-8A09-8A630B7B6C89}" type="datetimeFigureOut">
              <a:rPr lang="zh-CN" altLang="en-US" smtClean="0"/>
              <a:t>2022/2/28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D6D895-9C24-4C6B-8E9B-9D78C04D037D}" type="slidenum">
              <a:rPr lang="zh-CN" altLang="en-US" smtClean="0"/>
              <a:t>‹#›</a:t>
            </a:fld>
            <a:endParaRPr lang="zh-CN" altLang="en-US"/>
          </a:p>
        </p:txBody>
      </p:sp>
    </p:spTree>
    <p:extLst>
      <p:ext uri="{BB962C8B-B14F-4D97-AF65-F5344CB8AC3E}">
        <p14:creationId xmlns:p14="http://schemas.microsoft.com/office/powerpoint/2010/main" val="6173118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a:t>
            </a:fld>
            <a:endParaRPr lang="en-US"/>
          </a:p>
        </p:txBody>
      </p:sp>
    </p:spTree>
    <p:extLst>
      <p:ext uri="{BB962C8B-B14F-4D97-AF65-F5344CB8AC3E}">
        <p14:creationId xmlns:p14="http://schemas.microsoft.com/office/powerpoint/2010/main" val="3335764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10</a:t>
            </a:fld>
            <a:endParaRPr lang="en-US"/>
          </a:p>
        </p:txBody>
      </p:sp>
    </p:spTree>
    <p:extLst>
      <p:ext uri="{BB962C8B-B14F-4D97-AF65-F5344CB8AC3E}">
        <p14:creationId xmlns:p14="http://schemas.microsoft.com/office/powerpoint/2010/main" val="20336288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11</a:t>
            </a:fld>
            <a:endParaRPr lang="en-US"/>
          </a:p>
        </p:txBody>
      </p:sp>
    </p:spTree>
    <p:extLst>
      <p:ext uri="{BB962C8B-B14F-4D97-AF65-F5344CB8AC3E}">
        <p14:creationId xmlns:p14="http://schemas.microsoft.com/office/powerpoint/2010/main" val="11948859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12</a:t>
            </a:fld>
            <a:endParaRPr lang="en-US"/>
          </a:p>
        </p:txBody>
      </p:sp>
    </p:spTree>
    <p:extLst>
      <p:ext uri="{BB962C8B-B14F-4D97-AF65-F5344CB8AC3E}">
        <p14:creationId xmlns:p14="http://schemas.microsoft.com/office/powerpoint/2010/main" val="42278223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13</a:t>
            </a:fld>
            <a:endParaRPr lang="en-US"/>
          </a:p>
        </p:txBody>
      </p:sp>
    </p:spTree>
    <p:extLst>
      <p:ext uri="{BB962C8B-B14F-4D97-AF65-F5344CB8AC3E}">
        <p14:creationId xmlns:p14="http://schemas.microsoft.com/office/powerpoint/2010/main" val="21693945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14</a:t>
            </a:fld>
            <a:endParaRPr lang="en-US"/>
          </a:p>
        </p:txBody>
      </p:sp>
    </p:spTree>
    <p:extLst>
      <p:ext uri="{BB962C8B-B14F-4D97-AF65-F5344CB8AC3E}">
        <p14:creationId xmlns:p14="http://schemas.microsoft.com/office/powerpoint/2010/main" val="1116617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2</a:t>
            </a:fld>
            <a:endParaRPr lang="en-US"/>
          </a:p>
        </p:txBody>
      </p:sp>
    </p:spTree>
    <p:extLst>
      <p:ext uri="{BB962C8B-B14F-4D97-AF65-F5344CB8AC3E}">
        <p14:creationId xmlns:p14="http://schemas.microsoft.com/office/powerpoint/2010/main" val="2286383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3</a:t>
            </a:fld>
            <a:endParaRPr lang="en-US"/>
          </a:p>
        </p:txBody>
      </p:sp>
    </p:spTree>
    <p:extLst>
      <p:ext uri="{BB962C8B-B14F-4D97-AF65-F5344CB8AC3E}">
        <p14:creationId xmlns:p14="http://schemas.microsoft.com/office/powerpoint/2010/main" val="3947771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4</a:t>
            </a:fld>
            <a:endParaRPr lang="en-US"/>
          </a:p>
        </p:txBody>
      </p:sp>
    </p:spTree>
    <p:extLst>
      <p:ext uri="{BB962C8B-B14F-4D97-AF65-F5344CB8AC3E}">
        <p14:creationId xmlns:p14="http://schemas.microsoft.com/office/powerpoint/2010/main" val="2368366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5</a:t>
            </a:fld>
            <a:endParaRPr lang="en-US"/>
          </a:p>
        </p:txBody>
      </p:sp>
    </p:spTree>
    <p:extLst>
      <p:ext uri="{BB962C8B-B14F-4D97-AF65-F5344CB8AC3E}">
        <p14:creationId xmlns:p14="http://schemas.microsoft.com/office/powerpoint/2010/main" val="2590737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6</a:t>
            </a:fld>
            <a:endParaRPr lang="en-US"/>
          </a:p>
        </p:txBody>
      </p:sp>
    </p:spTree>
    <p:extLst>
      <p:ext uri="{BB962C8B-B14F-4D97-AF65-F5344CB8AC3E}">
        <p14:creationId xmlns:p14="http://schemas.microsoft.com/office/powerpoint/2010/main" val="630773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7</a:t>
            </a:fld>
            <a:endParaRPr lang="en-US"/>
          </a:p>
        </p:txBody>
      </p:sp>
    </p:spTree>
    <p:extLst>
      <p:ext uri="{BB962C8B-B14F-4D97-AF65-F5344CB8AC3E}">
        <p14:creationId xmlns:p14="http://schemas.microsoft.com/office/powerpoint/2010/main" val="11921229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8</a:t>
            </a:fld>
            <a:endParaRPr lang="en-US"/>
          </a:p>
        </p:txBody>
      </p:sp>
    </p:spTree>
    <p:extLst>
      <p:ext uri="{BB962C8B-B14F-4D97-AF65-F5344CB8AC3E}">
        <p14:creationId xmlns:p14="http://schemas.microsoft.com/office/powerpoint/2010/main" val="7291778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9</a:t>
            </a:fld>
            <a:endParaRPr lang="en-US"/>
          </a:p>
        </p:txBody>
      </p:sp>
    </p:spTree>
    <p:extLst>
      <p:ext uri="{BB962C8B-B14F-4D97-AF65-F5344CB8AC3E}">
        <p14:creationId xmlns:p14="http://schemas.microsoft.com/office/powerpoint/2010/main" val="350844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F7E94-BE02-9A45-9062-1449FB0E45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6650E84-FCA6-BF46-947F-0E37FDBD20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B9436B4-1720-2548-BCE3-CC2568995FDB}"/>
              </a:ext>
            </a:extLst>
          </p:cNvPr>
          <p:cNvSpPr>
            <a:spLocks noGrp="1"/>
          </p:cNvSpPr>
          <p:nvPr>
            <p:ph type="dt" sz="half" idx="10"/>
          </p:nvPr>
        </p:nvSpPr>
        <p:spPr>
          <a:xfrm>
            <a:off x="7129971" y="6356349"/>
            <a:ext cx="2305050" cy="365125"/>
          </a:xfrm>
          <a:prstGeom prst="rect">
            <a:avLst/>
          </a:prstGeom>
        </p:spPr>
        <p:txBody>
          <a:bodyPr/>
          <a:lstStyle/>
          <a:p>
            <a:pPr marL="12700" indent="-12700"/>
            <a:fld id="{0C173FCD-8A90-4625-B839-32AA942C7350}" type="datetime1">
              <a:rPr lang="en-US" smtClean="0"/>
              <a:t>2/28/2022</a:t>
            </a:fld>
            <a:endParaRPr lang="en-US" dirty="0"/>
          </a:p>
        </p:txBody>
      </p:sp>
      <p:sp>
        <p:nvSpPr>
          <p:cNvPr id="5" name="Footer Placeholder 4">
            <a:extLst>
              <a:ext uri="{FF2B5EF4-FFF2-40B4-BE49-F238E27FC236}">
                <a16:creationId xmlns:a16="http://schemas.microsoft.com/office/drawing/2014/main" id="{CB98079D-0BF4-CD44-B92A-489A2C415B4C}"/>
              </a:ext>
            </a:extLst>
          </p:cNvPr>
          <p:cNvSpPr>
            <a:spLocks noGrp="1"/>
          </p:cNvSpPr>
          <p:nvPr>
            <p:ph type="ftr" sz="quarter" idx="11"/>
          </p:nvPr>
        </p:nvSpPr>
        <p:spPr>
          <a:xfrm>
            <a:off x="2933700" y="6356350"/>
            <a:ext cx="391795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3D7B34F-B4A6-AC47-A86D-866C0E2385F7}"/>
              </a:ext>
            </a:extLst>
          </p:cNvPr>
          <p:cNvSpPr>
            <a:spLocks noGrp="1"/>
          </p:cNvSpPr>
          <p:nvPr>
            <p:ph type="sldNum" sz="quarter" idx="12"/>
          </p:nvPr>
        </p:nvSpPr>
        <p:spPr>
          <a:xfrm>
            <a:off x="256573" y="6356348"/>
            <a:ext cx="2943225" cy="365125"/>
          </a:xfrm>
          <a:prstGeom prst="rect">
            <a:avLst/>
          </a:prstGeom>
        </p:spPr>
        <p:txBody>
          <a:bodyPr/>
          <a:lstStyle/>
          <a:p>
            <a:fld id="{2DEBF6B5-A8B6-5742-91AE-8DC29EBB8E42}" type="slidenum">
              <a:rPr lang="en-US" smtClean="0"/>
              <a:pPr/>
              <a:t>‹#›</a:t>
            </a:fld>
            <a:r>
              <a:rPr lang="en-US" dirty="0"/>
              <a:t> / 54</a:t>
            </a:r>
          </a:p>
        </p:txBody>
      </p:sp>
    </p:spTree>
    <p:extLst>
      <p:ext uri="{BB962C8B-B14F-4D97-AF65-F5344CB8AC3E}">
        <p14:creationId xmlns:p14="http://schemas.microsoft.com/office/powerpoint/2010/main" val="1173091297"/>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9D7BE-8467-FA47-BC87-BEEAECA3B45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D20FF2-3FE8-1248-A4BA-F5AE9648AA3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C397C0-5CA5-F14C-AA7D-A1EE12F4403D}"/>
              </a:ext>
            </a:extLst>
          </p:cNvPr>
          <p:cNvSpPr>
            <a:spLocks noGrp="1"/>
          </p:cNvSpPr>
          <p:nvPr>
            <p:ph type="dt" sz="half" idx="10"/>
          </p:nvPr>
        </p:nvSpPr>
        <p:spPr>
          <a:xfrm>
            <a:off x="407988" y="6356350"/>
            <a:ext cx="2303462" cy="365125"/>
          </a:xfrm>
          <a:prstGeom prst="rect">
            <a:avLst/>
          </a:prstGeom>
        </p:spPr>
        <p:txBody>
          <a:bodyPr/>
          <a:lstStyle/>
          <a:p>
            <a:fld id="{6E954521-9690-4989-9836-5F170F728E54}" type="datetime1">
              <a:rPr lang="en-US" smtClean="0"/>
              <a:t>2/28/2022</a:t>
            </a:fld>
            <a:endParaRPr lang="en-US"/>
          </a:p>
        </p:txBody>
      </p:sp>
      <p:sp>
        <p:nvSpPr>
          <p:cNvPr id="5" name="Footer Placeholder 4">
            <a:extLst>
              <a:ext uri="{FF2B5EF4-FFF2-40B4-BE49-F238E27FC236}">
                <a16:creationId xmlns:a16="http://schemas.microsoft.com/office/drawing/2014/main" id="{2CEC006F-A7FD-6846-A942-B3569196CF9C}"/>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81BF61AC-F887-AE4C-BD7C-AC1FDE24B836}"/>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427993253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2B7AD727-180C-6C41-8560-04A952E258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C2E65D2-9D75-0548-91A2-FE37A13DCE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9294923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292804"/>
            <a:ext cx="8993172" cy="1149497"/>
          </a:xfrm>
        </p:spPr>
        <p:txBody>
          <a:bodyPr>
            <a:normAutofit/>
          </a:bodyPr>
          <a:lstStyle/>
          <a:p>
            <a:r>
              <a:rPr lang="en-US" altLang="zh-CN" dirty="0"/>
              <a:t>Mobile </a:t>
            </a:r>
            <a:r>
              <a:rPr lang="en-US" dirty="0"/>
              <a:t>Robot</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1524000" y="1838226"/>
            <a:ext cx="9144000" cy="3987538"/>
          </a:xfrm>
        </p:spPr>
        <p:txBody>
          <a:bodyPr/>
          <a:lstStyle/>
          <a:p>
            <a:r>
              <a:rPr lang="en-US" sz="2800" dirty="0"/>
              <a:t>University of Windsor</a:t>
            </a:r>
          </a:p>
          <a:p>
            <a:r>
              <a:rPr lang="en-US" sz="2800" dirty="0"/>
              <a:t>Electrical and Computer Engineering Department</a:t>
            </a:r>
          </a:p>
          <a:p>
            <a:r>
              <a:rPr lang="en-US" sz="2800" b="1" dirty="0"/>
              <a:t>Mechatronics and Robotics Lab (MRL)</a:t>
            </a:r>
          </a:p>
          <a:p>
            <a:endParaRPr lang="en-US" dirty="0"/>
          </a:p>
          <a:p>
            <a:endParaRPr lang="en-US" dirty="0"/>
          </a:p>
          <a:p>
            <a:endParaRPr lang="en-US" dirty="0"/>
          </a:p>
          <a:p>
            <a:r>
              <a:rPr lang="en-US" dirty="0"/>
              <a:t>By: Sooraj Sunil</a:t>
            </a:r>
            <a:endParaRPr lang="en-US" b="1" dirty="0"/>
          </a:p>
          <a:p>
            <a:r>
              <a:rPr lang="en-US" dirty="0"/>
              <a:t>2022</a:t>
            </a:r>
          </a:p>
        </p:txBody>
      </p:sp>
      <p:sp>
        <p:nvSpPr>
          <p:cNvPr id="8" name="Slide Number Placeholder 7">
            <a:extLst>
              <a:ext uri="{FF2B5EF4-FFF2-40B4-BE49-F238E27FC236}">
                <a16:creationId xmlns:a16="http://schemas.microsoft.com/office/drawing/2014/main" id="{597414E7-5E4B-469C-A458-356DC3724B04}"/>
              </a:ext>
            </a:extLst>
          </p:cNvPr>
          <p:cNvSpPr>
            <a:spLocks noGrp="1"/>
          </p:cNvSpPr>
          <p:nvPr>
            <p:ph type="sldNum" sz="quarter" idx="12"/>
          </p:nvPr>
        </p:nvSpPr>
        <p:spPr/>
        <p:txBody>
          <a:bodyPr/>
          <a:lstStyle/>
          <a:p>
            <a:fld id="{2DEBF6B5-A8B6-5742-91AE-8DC29EBB8E42}" type="slidenum">
              <a:rPr lang="en-US" smtClean="0"/>
              <a:t>1</a:t>
            </a:fld>
            <a:endParaRPr lang="en-US" dirty="0"/>
          </a:p>
        </p:txBody>
      </p:sp>
    </p:spTree>
    <p:extLst>
      <p:ext uri="{BB962C8B-B14F-4D97-AF65-F5344CB8AC3E}">
        <p14:creationId xmlns:p14="http://schemas.microsoft.com/office/powerpoint/2010/main" val="3199821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42995"/>
            <a:ext cx="8993172" cy="1149497"/>
          </a:xfrm>
        </p:spPr>
        <p:txBody>
          <a:bodyPr/>
          <a:lstStyle/>
          <a:p>
            <a:r>
              <a:rPr lang="en-US" dirty="0"/>
              <a:t>Manual Drive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697584" y="1454084"/>
            <a:ext cx="10840824" cy="3949831"/>
          </a:xfrm>
        </p:spPr>
        <p:txBody>
          <a:bodyPr/>
          <a:lstStyle/>
          <a:p>
            <a:pPr marL="342900" indent="-342900" algn="l">
              <a:buFont typeface="Wingdings" panose="05000000000000000000" pitchFamily="2" charset="2"/>
              <a:buChar char="q"/>
            </a:pPr>
            <a:r>
              <a:rPr lang="en-US" dirty="0"/>
              <a:t>We will capture commands from a Gamepad and use it to manually drive the </a:t>
            </a:r>
            <a:r>
              <a:rPr lang="en-US" dirty="0" err="1"/>
              <a:t>QCar</a:t>
            </a:r>
            <a:r>
              <a:rPr lang="en-US" dirty="0"/>
              <a:t> platform. </a:t>
            </a:r>
          </a:p>
          <a:p>
            <a:pPr marL="342900" indent="-342900" algn="l">
              <a:buFont typeface="Wingdings" panose="05000000000000000000" pitchFamily="2" charset="2"/>
              <a:buChar char="q"/>
            </a:pPr>
            <a:r>
              <a:rPr lang="en-US" dirty="0"/>
              <a:t>The application will also calculate the car’s speed from encoder counts.</a:t>
            </a:r>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8D6C903A-1F6F-4B46-A148-5544A8991A66}"/>
              </a:ext>
            </a:extLst>
          </p:cNvPr>
          <p:cNvSpPr>
            <a:spLocks noGrp="1"/>
          </p:cNvSpPr>
          <p:nvPr>
            <p:ph type="sldNum" sz="quarter" idx="12"/>
          </p:nvPr>
        </p:nvSpPr>
        <p:spPr/>
        <p:txBody>
          <a:bodyPr/>
          <a:lstStyle/>
          <a:p>
            <a:fld id="{2DEBF6B5-A8B6-5742-91AE-8DC29EBB8E42}" type="slidenum">
              <a:rPr lang="en-US" smtClean="0"/>
              <a:t>10</a:t>
            </a:fld>
            <a:endParaRPr lang="en-US" dirty="0"/>
          </a:p>
        </p:txBody>
      </p:sp>
      <p:pic>
        <p:nvPicPr>
          <p:cNvPr id="5" name="Picture 4" descr="Capture Gamepad Commands points to Interpret to Application Context, which points to both QCar I/O and Indicators and Lamps.&#10;Indicators and Lamps also points to QCar I/O, which points to Estimate speed.">
            <a:extLst>
              <a:ext uri="{FF2B5EF4-FFF2-40B4-BE49-F238E27FC236}">
                <a16:creationId xmlns:a16="http://schemas.microsoft.com/office/drawing/2014/main" id="{5E3174C7-7A36-434A-B46F-425CEA91B8CD}"/>
              </a:ext>
            </a:extLst>
          </p:cNvPr>
          <p:cNvPicPr>
            <a:picLocks noChangeAspect="1"/>
          </p:cNvPicPr>
          <p:nvPr/>
        </p:nvPicPr>
        <p:blipFill>
          <a:blip r:embed="rId3"/>
          <a:stretch>
            <a:fillRect/>
          </a:stretch>
        </p:blipFill>
        <p:spPr>
          <a:xfrm>
            <a:off x="2938055" y="3051713"/>
            <a:ext cx="6315889" cy="2352202"/>
          </a:xfrm>
          <a:prstGeom prst="rect">
            <a:avLst/>
          </a:prstGeom>
        </p:spPr>
      </p:pic>
    </p:spTree>
    <p:extLst>
      <p:ext uri="{BB962C8B-B14F-4D97-AF65-F5344CB8AC3E}">
        <p14:creationId xmlns:p14="http://schemas.microsoft.com/office/powerpoint/2010/main" val="1095253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42995"/>
            <a:ext cx="8993172" cy="1149497"/>
          </a:xfrm>
        </p:spPr>
        <p:txBody>
          <a:bodyPr/>
          <a:lstStyle/>
          <a:p>
            <a:r>
              <a:rPr lang="en-US" dirty="0"/>
              <a:t>SLAM in ROS</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697584" y="1454084"/>
            <a:ext cx="10840824" cy="3949831"/>
          </a:xfrm>
        </p:spPr>
        <p:txBody>
          <a:bodyPr/>
          <a:lstStyle/>
          <a:p>
            <a:pPr marL="342900" indent="-342900" algn="l">
              <a:buFont typeface="Wingdings" panose="05000000000000000000" pitchFamily="2" charset="2"/>
              <a:buChar char="q"/>
            </a:pPr>
            <a:r>
              <a:rPr lang="en-US" dirty="0"/>
              <a:t>We use a combination of the Hector SLAM packages, gamepad control node and LIDAR node. </a:t>
            </a:r>
          </a:p>
          <a:p>
            <a:pPr marL="342900" indent="-342900" algn="l">
              <a:buFont typeface="Wingdings" panose="05000000000000000000" pitchFamily="2" charset="2"/>
              <a:buChar char="q"/>
            </a:pPr>
            <a:r>
              <a:rPr lang="en-US" dirty="0"/>
              <a:t>Occupancy grid map generation can be viewed online or by replaying the saved ROS bag in </a:t>
            </a:r>
            <a:r>
              <a:rPr lang="en-US" b="1" dirty="0" err="1"/>
              <a:t>rviz</a:t>
            </a:r>
            <a:r>
              <a:rPr lang="en-US" dirty="0"/>
              <a:t> .</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8D6C903A-1F6F-4B46-A148-5544A8991A66}"/>
              </a:ext>
            </a:extLst>
          </p:cNvPr>
          <p:cNvSpPr>
            <a:spLocks noGrp="1"/>
          </p:cNvSpPr>
          <p:nvPr>
            <p:ph type="sldNum" sz="quarter" idx="12"/>
          </p:nvPr>
        </p:nvSpPr>
        <p:spPr/>
        <p:txBody>
          <a:bodyPr/>
          <a:lstStyle/>
          <a:p>
            <a:fld id="{2DEBF6B5-A8B6-5742-91AE-8DC29EBB8E42}" type="slidenum">
              <a:rPr lang="en-US" smtClean="0"/>
              <a:t>11</a:t>
            </a:fld>
            <a:endParaRPr lang="en-US" dirty="0"/>
          </a:p>
        </p:txBody>
      </p:sp>
      <p:pic>
        <p:nvPicPr>
          <p:cNvPr id="6" name="Picture 5" descr="QCar Gamepad Node points to QCar Controller Node which points to QCar Node, which points to Hector SLAM packages.&#10;QCar RPLiDAR also points to Hector SLAM packages which points to SLAM Pose publishing and rosbag file generation.">
            <a:extLst>
              <a:ext uri="{FF2B5EF4-FFF2-40B4-BE49-F238E27FC236}">
                <a16:creationId xmlns:a16="http://schemas.microsoft.com/office/drawing/2014/main" id="{E744649E-9F9D-4480-B053-96416C6F24DD}"/>
              </a:ext>
            </a:extLst>
          </p:cNvPr>
          <p:cNvPicPr>
            <a:picLocks noChangeAspect="1"/>
          </p:cNvPicPr>
          <p:nvPr/>
        </p:nvPicPr>
        <p:blipFill>
          <a:blip r:embed="rId3"/>
          <a:stretch>
            <a:fillRect/>
          </a:stretch>
        </p:blipFill>
        <p:spPr>
          <a:xfrm>
            <a:off x="3283337" y="3119746"/>
            <a:ext cx="6273258" cy="2545761"/>
          </a:xfrm>
          <a:prstGeom prst="rect">
            <a:avLst/>
          </a:prstGeom>
        </p:spPr>
      </p:pic>
    </p:spTree>
    <p:extLst>
      <p:ext uri="{BB962C8B-B14F-4D97-AF65-F5344CB8AC3E}">
        <p14:creationId xmlns:p14="http://schemas.microsoft.com/office/powerpoint/2010/main" val="1217721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42995"/>
            <a:ext cx="8993172" cy="1149497"/>
          </a:xfrm>
        </p:spPr>
        <p:txBody>
          <a:bodyPr/>
          <a:lstStyle/>
          <a:p>
            <a:r>
              <a:rPr lang="en-US" dirty="0"/>
              <a:t>SLAM in ROS</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697584" y="1454084"/>
            <a:ext cx="10840824" cy="3949831"/>
          </a:xfrm>
        </p:spPr>
        <p:txBody>
          <a:bodyPr/>
          <a:lstStyle/>
          <a:p>
            <a:pPr marL="342900" indent="-342900" algn="l">
              <a:buFont typeface="Wingdings" panose="05000000000000000000" pitchFamily="2" charset="2"/>
              <a:buChar char="q"/>
            </a:pPr>
            <a:r>
              <a:rPr lang="en-US" dirty="0"/>
              <a:t>With super user authority run the </a:t>
            </a:r>
            <a:r>
              <a:rPr lang="en-US" i="1" dirty="0"/>
              <a:t>slam.sh </a:t>
            </a:r>
            <a:r>
              <a:rPr lang="en-US" dirty="0"/>
              <a:t>script which is in the </a:t>
            </a:r>
            <a:r>
              <a:rPr lang="en-US" b="1" dirty="0"/>
              <a:t>ros1</a:t>
            </a:r>
            <a:r>
              <a:rPr lang="en-US" dirty="0"/>
              <a:t> folder.</a:t>
            </a:r>
          </a:p>
          <a:p>
            <a:pPr marL="342900" indent="-342900" algn="l">
              <a:buFont typeface="Wingdings" panose="05000000000000000000" pitchFamily="2" charset="2"/>
              <a:buChar char="q"/>
            </a:pPr>
            <a:r>
              <a:rPr lang="en-US" dirty="0"/>
              <a:t>The slam.sh file launches the file </a:t>
            </a:r>
            <a:r>
              <a:rPr lang="en-US" dirty="0" err="1"/>
              <a:t>slam.launch</a:t>
            </a:r>
            <a:r>
              <a:rPr lang="en-US" dirty="0"/>
              <a:t>. </a:t>
            </a:r>
          </a:p>
          <a:p>
            <a:pPr marL="342900" indent="-342900" algn="l">
              <a:buFont typeface="Wingdings" panose="05000000000000000000" pitchFamily="2" charset="2"/>
              <a:buChar char="q"/>
            </a:pPr>
            <a:r>
              <a:rPr lang="en-US" dirty="0"/>
              <a:t>The launch file runs the following nodes which are specific to the </a:t>
            </a:r>
            <a:r>
              <a:rPr lang="en-US" dirty="0" err="1"/>
              <a:t>QCar</a:t>
            </a:r>
            <a:r>
              <a:rPr lang="en-US" dirty="0"/>
              <a:t>: qcarnode.py, commandnode.py, and SLAMCorrected.py.</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8D6C903A-1F6F-4B46-A148-5544A8991A66}"/>
              </a:ext>
            </a:extLst>
          </p:cNvPr>
          <p:cNvSpPr>
            <a:spLocks noGrp="1"/>
          </p:cNvSpPr>
          <p:nvPr>
            <p:ph type="sldNum" sz="quarter" idx="12"/>
          </p:nvPr>
        </p:nvSpPr>
        <p:spPr/>
        <p:txBody>
          <a:bodyPr/>
          <a:lstStyle/>
          <a:p>
            <a:fld id="{2DEBF6B5-A8B6-5742-91AE-8DC29EBB8E42}" type="slidenum">
              <a:rPr lang="en-US" smtClean="0"/>
              <a:t>12</a:t>
            </a:fld>
            <a:endParaRPr lang="en-US" dirty="0"/>
          </a:p>
        </p:txBody>
      </p:sp>
    </p:spTree>
    <p:extLst>
      <p:ext uri="{BB962C8B-B14F-4D97-AF65-F5344CB8AC3E}">
        <p14:creationId xmlns:p14="http://schemas.microsoft.com/office/powerpoint/2010/main" val="31795420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42995"/>
            <a:ext cx="8993172" cy="1149497"/>
          </a:xfrm>
        </p:spPr>
        <p:txBody>
          <a:bodyPr>
            <a:normAutofit/>
          </a:bodyPr>
          <a:lstStyle/>
          <a:p>
            <a:r>
              <a:rPr lang="en-US" dirty="0"/>
              <a:t>Save and Load Lidar Data</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697584" y="1454084"/>
            <a:ext cx="10840824" cy="3949831"/>
          </a:xfrm>
        </p:spPr>
        <p:txBody>
          <a:bodyPr/>
          <a:lstStyle/>
          <a:p>
            <a:pPr marL="342900" indent="-342900" algn="l">
              <a:buFont typeface="Wingdings" panose="05000000000000000000" pitchFamily="2" charset="2"/>
              <a:buChar char="q"/>
            </a:pPr>
            <a:r>
              <a:rPr lang="en-US" dirty="0"/>
              <a:t>Once the occupancy grid map was generated by the SLAM algorithm, we can save the </a:t>
            </a:r>
            <a:r>
              <a:rPr lang="en-US" dirty="0" err="1"/>
              <a:t>RViz</a:t>
            </a:r>
            <a:r>
              <a:rPr lang="en-US" dirty="0"/>
              <a:t> configuration in the directory </a:t>
            </a:r>
            <a:r>
              <a:rPr lang="en-US" b="1" dirty="0"/>
              <a:t>~/ros1/</a:t>
            </a:r>
            <a:r>
              <a:rPr lang="en-US" b="1" dirty="0" err="1"/>
              <a:t>src</a:t>
            </a:r>
            <a:r>
              <a:rPr lang="en-US" b="1" dirty="0"/>
              <a:t>/</a:t>
            </a:r>
            <a:r>
              <a:rPr lang="en-US" b="1" dirty="0" err="1"/>
              <a:t>qcar</a:t>
            </a:r>
            <a:r>
              <a:rPr lang="en-US" b="1" dirty="0"/>
              <a:t>/launch/</a:t>
            </a:r>
            <a:r>
              <a:rPr lang="en-US" b="1" dirty="0" err="1"/>
              <a:t>slam.rviz</a:t>
            </a:r>
            <a:r>
              <a:rPr lang="en-US" dirty="0"/>
              <a:t>.</a:t>
            </a:r>
          </a:p>
          <a:p>
            <a:pPr marL="342900" indent="-342900" algn="l">
              <a:buFont typeface="Wingdings" panose="05000000000000000000" pitchFamily="2" charset="2"/>
              <a:buChar char="q"/>
            </a:pPr>
            <a:r>
              <a:rPr lang="en-US" dirty="0"/>
              <a:t>You also can use this configuration setting to view the </a:t>
            </a:r>
            <a:r>
              <a:rPr lang="en-US" dirty="0" err="1"/>
              <a:t>rosbag</a:t>
            </a:r>
            <a:r>
              <a:rPr lang="en-US" dirty="0"/>
              <a:t> files of the previous experiments.</a:t>
            </a:r>
          </a:p>
        </p:txBody>
      </p:sp>
      <p:sp>
        <p:nvSpPr>
          <p:cNvPr id="8" name="Slide Number Placeholder 7">
            <a:extLst>
              <a:ext uri="{FF2B5EF4-FFF2-40B4-BE49-F238E27FC236}">
                <a16:creationId xmlns:a16="http://schemas.microsoft.com/office/drawing/2014/main" id="{8D6C903A-1F6F-4B46-A148-5544A8991A66}"/>
              </a:ext>
            </a:extLst>
          </p:cNvPr>
          <p:cNvSpPr>
            <a:spLocks noGrp="1"/>
          </p:cNvSpPr>
          <p:nvPr>
            <p:ph type="sldNum" sz="quarter" idx="12"/>
          </p:nvPr>
        </p:nvSpPr>
        <p:spPr/>
        <p:txBody>
          <a:bodyPr/>
          <a:lstStyle/>
          <a:p>
            <a:fld id="{2DEBF6B5-A8B6-5742-91AE-8DC29EBB8E42}" type="slidenum">
              <a:rPr lang="en-US" smtClean="0"/>
              <a:t>13</a:t>
            </a:fld>
            <a:endParaRPr lang="en-US" dirty="0"/>
          </a:p>
        </p:txBody>
      </p:sp>
    </p:spTree>
    <p:extLst>
      <p:ext uri="{BB962C8B-B14F-4D97-AF65-F5344CB8AC3E}">
        <p14:creationId xmlns:p14="http://schemas.microsoft.com/office/powerpoint/2010/main" val="8200704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42995"/>
            <a:ext cx="8993172" cy="1149497"/>
          </a:xfrm>
        </p:spPr>
        <p:txBody>
          <a:bodyPr>
            <a:normAutofit fontScale="90000"/>
          </a:bodyPr>
          <a:lstStyle/>
          <a:p>
            <a:r>
              <a:rPr lang="en-US" dirty="0"/>
              <a:t>Visualize the Constructed Map</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697584" y="1454084"/>
            <a:ext cx="10840824" cy="3949831"/>
          </a:xfrm>
        </p:spPr>
        <p:txBody>
          <a:bodyPr/>
          <a:lstStyle/>
          <a:p>
            <a:pPr marL="342900" indent="-342900" algn="l">
              <a:buFont typeface="Wingdings" panose="05000000000000000000" pitchFamily="2" charset="2"/>
              <a:buChar char="q"/>
            </a:pPr>
            <a:r>
              <a:rPr lang="en-US" dirty="0"/>
              <a:t>We can use </a:t>
            </a:r>
            <a:r>
              <a:rPr lang="en-US" dirty="0" err="1"/>
              <a:t>rviz</a:t>
            </a:r>
            <a:r>
              <a:rPr lang="en-US" dirty="0"/>
              <a:t> to display the constructed map or </a:t>
            </a:r>
            <a:r>
              <a:rPr lang="en-US" dirty="0" err="1"/>
              <a:t>rosbag</a:t>
            </a:r>
            <a:r>
              <a:rPr lang="en-US" dirty="0"/>
              <a:t> files.</a:t>
            </a:r>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8D6C903A-1F6F-4B46-A148-5544A8991A66}"/>
              </a:ext>
            </a:extLst>
          </p:cNvPr>
          <p:cNvSpPr>
            <a:spLocks noGrp="1"/>
          </p:cNvSpPr>
          <p:nvPr>
            <p:ph type="sldNum" sz="quarter" idx="12"/>
          </p:nvPr>
        </p:nvSpPr>
        <p:spPr/>
        <p:txBody>
          <a:bodyPr/>
          <a:lstStyle/>
          <a:p>
            <a:fld id="{2DEBF6B5-A8B6-5742-91AE-8DC29EBB8E42}" type="slidenum">
              <a:rPr lang="en-US" smtClean="0"/>
              <a:t>14</a:t>
            </a:fld>
            <a:endParaRPr lang="en-US" dirty="0"/>
          </a:p>
        </p:txBody>
      </p:sp>
      <p:pic>
        <p:nvPicPr>
          <p:cNvPr id="5" name="Picture 4" descr="Example map displayed in RViz">
            <a:extLst>
              <a:ext uri="{FF2B5EF4-FFF2-40B4-BE49-F238E27FC236}">
                <a16:creationId xmlns:a16="http://schemas.microsoft.com/office/drawing/2014/main" id="{E5A51517-E541-4209-8534-961D8B29BB27}"/>
              </a:ext>
            </a:extLst>
          </p:cNvPr>
          <p:cNvPicPr>
            <a:picLocks noChangeAspect="1"/>
          </p:cNvPicPr>
          <p:nvPr/>
        </p:nvPicPr>
        <p:blipFill>
          <a:blip r:embed="rId3"/>
          <a:stretch>
            <a:fillRect/>
          </a:stretch>
        </p:blipFill>
        <p:spPr>
          <a:xfrm>
            <a:off x="2651319" y="1884555"/>
            <a:ext cx="7229432" cy="3659342"/>
          </a:xfrm>
          <a:prstGeom prst="rect">
            <a:avLst/>
          </a:prstGeom>
        </p:spPr>
      </p:pic>
    </p:spTree>
    <p:extLst>
      <p:ext uri="{BB962C8B-B14F-4D97-AF65-F5344CB8AC3E}">
        <p14:creationId xmlns:p14="http://schemas.microsoft.com/office/powerpoint/2010/main" val="684631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8C343BD-B731-45D1-8DAB-C2BB4E528B48}"/>
              </a:ext>
            </a:extLst>
          </p:cNvPr>
          <p:cNvSpPr>
            <a:spLocks noGrp="1"/>
          </p:cNvSpPr>
          <p:nvPr>
            <p:ph type="sldNum" sz="quarter" idx="12"/>
          </p:nvPr>
        </p:nvSpPr>
        <p:spPr/>
        <p:txBody>
          <a:bodyPr/>
          <a:lstStyle/>
          <a:p>
            <a:r>
              <a:rPr lang="en-US" dirty="0"/>
              <a:t>41</a:t>
            </a:r>
          </a:p>
        </p:txBody>
      </p:sp>
      <p:sp>
        <p:nvSpPr>
          <p:cNvPr id="5" name="Title 1">
            <a:extLst>
              <a:ext uri="{FF2B5EF4-FFF2-40B4-BE49-F238E27FC236}">
                <a16:creationId xmlns:a16="http://schemas.microsoft.com/office/drawing/2014/main" id="{DEB2E51B-CB60-466B-B76C-3B7E2E4580D6}"/>
              </a:ext>
            </a:extLst>
          </p:cNvPr>
          <p:cNvSpPr txBox="1">
            <a:spLocks/>
          </p:cNvSpPr>
          <p:nvPr/>
        </p:nvSpPr>
        <p:spPr>
          <a:xfrm>
            <a:off x="721894" y="136527"/>
            <a:ext cx="10748211" cy="111228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4800" dirty="0"/>
              <a:t>SALM with MATLAB</a:t>
            </a:r>
            <a:endParaRPr lang="en-US" sz="4800" dirty="0"/>
          </a:p>
        </p:txBody>
      </p:sp>
      <p:pic>
        <p:nvPicPr>
          <p:cNvPr id="9" name="Picture 8" descr="Start points to Launch Simulink from MATLAB which points to Configure Solver which points to Configure Code Gen which points to Setup Target Location.">
            <a:extLst>
              <a:ext uri="{FF2B5EF4-FFF2-40B4-BE49-F238E27FC236}">
                <a16:creationId xmlns:a16="http://schemas.microsoft.com/office/drawing/2014/main" id="{2ACE3584-AD70-4CF1-AAE0-F196608CE4E7}"/>
              </a:ext>
            </a:extLst>
          </p:cNvPr>
          <p:cNvPicPr>
            <a:picLocks noChangeAspect="1"/>
          </p:cNvPicPr>
          <p:nvPr/>
        </p:nvPicPr>
        <p:blipFill>
          <a:blip r:embed="rId2"/>
          <a:stretch>
            <a:fillRect/>
          </a:stretch>
        </p:blipFill>
        <p:spPr>
          <a:xfrm>
            <a:off x="721894" y="1547812"/>
            <a:ext cx="2238375" cy="3762375"/>
          </a:xfrm>
          <a:prstGeom prst="rect">
            <a:avLst/>
          </a:prstGeom>
        </p:spPr>
      </p:pic>
      <p:pic>
        <p:nvPicPr>
          <p:cNvPr id="3" name="Picture 2" descr="Model Configuration Settings&#10;1. Once you open Simulink. open the Model Configuration Settings using the icon ^ or pressing&#10;Ctrl+E.&#10;2. Under Solver &gt; Solver selection, set the Type to Fixed-step and set the Solver to the desired one. If you are unsure, select odel (Euler).&#10;3. Under Solver &gt; Solver details, set the Fixed-step size (fundamental sample time) to the desired value. For example, for 500 Hz. set the value to 0.002 s.&#10;4. Under Code Generation &gt; Target Selection, set System target file as applicable to your deployed application, for example:&#10;a. For applications running on the development machine, use quarc_win64 . tic for a windows-based platform (e.g. the provided Ground Control Station). This may be used for real-time simulations, robust communications proxies to Qcars. or infrastructure servers to coordinate the actions of multiple QCars.&#10;b. For applications to be deployed to a QCar target, select the quarc_linux_nvidia. tic for the QCar platform. This will be the typical target for most of the Simulink examples.&#10;5. If the target is the QCar. you must also specify the location of the platform on the network so that the application can be downloaded there automatically by QUARC. To do this, navigate to Code Generation &gt; Interface, and edit the MEX-file arguments by adding the following code:&#10;'-w -d /tmp -uri %u', 'tcpip://IP_ADDRESS: PORT'&#10;">
            <a:extLst>
              <a:ext uri="{FF2B5EF4-FFF2-40B4-BE49-F238E27FC236}">
                <a16:creationId xmlns:a16="http://schemas.microsoft.com/office/drawing/2014/main" id="{4FB3416A-C5BE-41A8-9D94-573CBDFC43B6}"/>
              </a:ext>
            </a:extLst>
          </p:cNvPr>
          <p:cNvPicPr>
            <a:picLocks noChangeAspect="1"/>
          </p:cNvPicPr>
          <p:nvPr/>
        </p:nvPicPr>
        <p:blipFill>
          <a:blip r:embed="rId3"/>
          <a:stretch>
            <a:fillRect/>
          </a:stretch>
        </p:blipFill>
        <p:spPr>
          <a:xfrm>
            <a:off x="3199798" y="1326995"/>
            <a:ext cx="7010016" cy="4619276"/>
          </a:xfrm>
          <a:prstGeom prst="rect">
            <a:avLst/>
          </a:prstGeom>
        </p:spPr>
      </p:pic>
    </p:spTree>
    <p:extLst>
      <p:ext uri="{BB962C8B-B14F-4D97-AF65-F5344CB8AC3E}">
        <p14:creationId xmlns:p14="http://schemas.microsoft.com/office/powerpoint/2010/main" val="35916190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BD2DF65-1614-4E4C-AC7B-F1DC510F6FE8}"/>
              </a:ext>
            </a:extLst>
          </p:cNvPr>
          <p:cNvSpPr>
            <a:spLocks noGrp="1"/>
          </p:cNvSpPr>
          <p:nvPr>
            <p:ph type="sldNum" sz="quarter" idx="12"/>
          </p:nvPr>
        </p:nvSpPr>
        <p:spPr/>
        <p:txBody>
          <a:bodyPr/>
          <a:lstStyle/>
          <a:p>
            <a:fld id="{2DEBF6B5-A8B6-5742-91AE-8DC29EBB8E42}" type="slidenum">
              <a:rPr lang="en-US" smtClean="0"/>
              <a:pPr/>
              <a:t>16</a:t>
            </a:fld>
            <a:endParaRPr lang="en-US" dirty="0"/>
          </a:p>
        </p:txBody>
      </p:sp>
      <p:sp>
        <p:nvSpPr>
          <p:cNvPr id="5" name="Title 1">
            <a:extLst>
              <a:ext uri="{FF2B5EF4-FFF2-40B4-BE49-F238E27FC236}">
                <a16:creationId xmlns:a16="http://schemas.microsoft.com/office/drawing/2014/main" id="{C1116874-412F-4C17-A168-AE2B257901FF}"/>
              </a:ext>
            </a:extLst>
          </p:cNvPr>
          <p:cNvSpPr txBox="1">
            <a:spLocks/>
          </p:cNvSpPr>
          <p:nvPr/>
        </p:nvSpPr>
        <p:spPr>
          <a:xfrm>
            <a:off x="721894" y="136527"/>
            <a:ext cx="10748211" cy="111228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4800" dirty="0"/>
              <a:t>Obtaining Lidar Scans Data</a:t>
            </a:r>
          </a:p>
        </p:txBody>
      </p:sp>
      <p:pic>
        <p:nvPicPr>
          <p:cNvPr id="9" name="Picture 8" descr="Capture LIDAR data points to Create and display point cloud polar_plot/image.&#10;Immediately below Capture LIDAR data is Monitor Timing.">
            <a:extLst>
              <a:ext uri="{FF2B5EF4-FFF2-40B4-BE49-F238E27FC236}">
                <a16:creationId xmlns:a16="http://schemas.microsoft.com/office/drawing/2014/main" id="{EA8F2327-7BFE-4B1E-AAE6-0F6F912D56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3" y="1248808"/>
            <a:ext cx="11162371" cy="4684904"/>
          </a:xfrm>
          <a:prstGeom prst="rect">
            <a:avLst/>
          </a:prstGeom>
        </p:spPr>
      </p:pic>
    </p:spTree>
    <p:extLst>
      <p:ext uri="{BB962C8B-B14F-4D97-AF65-F5344CB8AC3E}">
        <p14:creationId xmlns:p14="http://schemas.microsoft.com/office/powerpoint/2010/main" val="868662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45BD5C-BECB-41C8-8A8B-86F70615882D}"/>
              </a:ext>
            </a:extLst>
          </p:cNvPr>
          <p:cNvSpPr>
            <a:spLocks noGrp="1"/>
          </p:cNvSpPr>
          <p:nvPr>
            <p:ph type="ctrTitle"/>
          </p:nvPr>
        </p:nvSpPr>
        <p:spPr/>
        <p:txBody>
          <a:bodyPr/>
          <a:lstStyle/>
          <a:p>
            <a:r>
              <a:rPr lang="en-US" altLang="zh-CN" dirty="0"/>
              <a:t>Thanks for Your Time</a:t>
            </a:r>
            <a:endParaRPr lang="zh-CN" altLang="en-US" dirty="0"/>
          </a:p>
        </p:txBody>
      </p:sp>
      <p:sp>
        <p:nvSpPr>
          <p:cNvPr id="3" name="副标题 2">
            <a:extLst>
              <a:ext uri="{FF2B5EF4-FFF2-40B4-BE49-F238E27FC236}">
                <a16:creationId xmlns:a16="http://schemas.microsoft.com/office/drawing/2014/main" id="{5074C34E-EC51-430E-9EAC-FCA3EA2194D4}"/>
              </a:ext>
            </a:extLst>
          </p:cNvPr>
          <p:cNvSpPr>
            <a:spLocks noGrp="1"/>
          </p:cNvSpPr>
          <p:nvPr>
            <p:ph type="subTitle" idx="1"/>
          </p:nvPr>
        </p:nvSpPr>
        <p:spPr/>
        <p:txBody>
          <a:bodyPr/>
          <a:lstStyle/>
          <a:p>
            <a:endParaRPr lang="zh-CN" altLang="en-US"/>
          </a:p>
        </p:txBody>
      </p:sp>
      <p:sp>
        <p:nvSpPr>
          <p:cNvPr id="4" name="灯片编号占位符 3">
            <a:extLst>
              <a:ext uri="{FF2B5EF4-FFF2-40B4-BE49-F238E27FC236}">
                <a16:creationId xmlns:a16="http://schemas.microsoft.com/office/drawing/2014/main" id="{E64CE857-B50A-405E-BADA-20F7A0F7E836}"/>
              </a:ext>
            </a:extLst>
          </p:cNvPr>
          <p:cNvSpPr>
            <a:spLocks noGrp="1"/>
          </p:cNvSpPr>
          <p:nvPr>
            <p:ph type="sldNum" sz="quarter" idx="12"/>
          </p:nvPr>
        </p:nvSpPr>
        <p:spPr/>
        <p:txBody>
          <a:bodyPr/>
          <a:lstStyle/>
          <a:p>
            <a:fld id="{2DEBF6B5-A8B6-5742-91AE-8DC29EBB8E42}" type="slidenum">
              <a:rPr lang="en-US" smtClean="0"/>
              <a:pPr/>
              <a:t>17</a:t>
            </a:fld>
            <a:endParaRPr lang="en-US" dirty="0"/>
          </a:p>
        </p:txBody>
      </p:sp>
    </p:spTree>
    <p:extLst>
      <p:ext uri="{BB962C8B-B14F-4D97-AF65-F5344CB8AC3E}">
        <p14:creationId xmlns:p14="http://schemas.microsoft.com/office/powerpoint/2010/main" val="42947098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E0D8F-920C-4138-BB64-8138AA7A8313}"/>
              </a:ext>
            </a:extLst>
          </p:cNvPr>
          <p:cNvSpPr>
            <a:spLocks noGrp="1"/>
          </p:cNvSpPr>
          <p:nvPr>
            <p:ph type="title"/>
          </p:nvPr>
        </p:nvSpPr>
        <p:spPr/>
        <p:txBody>
          <a:bodyPr/>
          <a:lstStyle/>
          <a:p>
            <a:r>
              <a:rPr lang="en-CA" dirty="0"/>
              <a:t>Rights of use</a:t>
            </a:r>
          </a:p>
        </p:txBody>
      </p:sp>
      <p:sp>
        <p:nvSpPr>
          <p:cNvPr id="4" name="Slide Number Placeholder 3">
            <a:extLst>
              <a:ext uri="{FF2B5EF4-FFF2-40B4-BE49-F238E27FC236}">
                <a16:creationId xmlns:a16="http://schemas.microsoft.com/office/drawing/2014/main" id="{69B5CAA9-9779-49B0-A9A2-938FE31A6CCC}"/>
              </a:ext>
            </a:extLst>
          </p:cNvPr>
          <p:cNvSpPr>
            <a:spLocks noGrp="1"/>
          </p:cNvSpPr>
          <p:nvPr>
            <p:ph type="sldNum" sz="quarter" idx="12"/>
          </p:nvPr>
        </p:nvSpPr>
        <p:spPr/>
        <p:txBody>
          <a:bodyPr/>
          <a:lstStyle/>
          <a:p>
            <a:fld id="{2DEBF6B5-A8B6-5742-91AE-8DC29EBB8E42}" type="slidenum">
              <a:rPr lang="en-US" smtClean="0"/>
              <a:t>18</a:t>
            </a:fld>
            <a:endParaRPr lang="en-US" dirty="0"/>
          </a:p>
        </p:txBody>
      </p:sp>
      <p:sp>
        <p:nvSpPr>
          <p:cNvPr id="7" name="Rectangle 5">
            <a:extLst>
              <a:ext uri="{FF2B5EF4-FFF2-40B4-BE49-F238E27FC236}">
                <a16:creationId xmlns:a16="http://schemas.microsoft.com/office/drawing/2014/main" id="{737263D1-B04A-4D4E-95A7-DE77479072F9}"/>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pic>
        <p:nvPicPr>
          <p:cNvPr id="1028" name="Picture 2">
            <a:extLst>
              <a:ext uri="{FF2B5EF4-FFF2-40B4-BE49-F238E27FC236}">
                <a16:creationId xmlns:a16="http://schemas.microsoft.com/office/drawing/2014/main" id="{2F3D05C7-914D-4D9B-8B26-2294787FA18F}"/>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5573" y="3181989"/>
            <a:ext cx="838200" cy="2952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6">
            <a:extLst>
              <a:ext uri="{FF2B5EF4-FFF2-40B4-BE49-F238E27FC236}">
                <a16:creationId xmlns:a16="http://schemas.microsoft.com/office/drawing/2014/main" id="{E75F1EC8-C9D9-419E-AE2E-CE85870ED6DA}"/>
              </a:ext>
            </a:extLst>
          </p:cNvPr>
          <p:cNvSpPr>
            <a:spLocks noChangeArrowheads="1"/>
          </p:cNvSpPr>
          <p:nvPr/>
        </p:nvSpPr>
        <p:spPr bwMode="auto">
          <a:xfrm>
            <a:off x="2344300" y="3037239"/>
            <a:ext cx="535547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1pPr>
            <a:lvl2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2pPr>
            <a:lvl3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3pPr>
            <a:lvl4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4pPr>
            <a:lvl5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5pPr>
            <a:lvl6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6pPr>
            <a:lvl7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7pPr>
            <a:lvl8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8pPr>
            <a:lvl9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971800" algn="ctr"/>
                <a:tab pos="5943600" algn="r"/>
              </a:tabLst>
            </a:pP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This is shared under a Creative Commons Attribution-</a:t>
            </a:r>
            <a:r>
              <a:rPr kumimoji="0" lang="en-US" altLang="en-US" sz="16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NonCommercial</a:t>
            </a: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US" altLang="en-US" sz="16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ShareAlike</a:t>
            </a: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4.0 International Public License</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10008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42995"/>
            <a:ext cx="8993172" cy="1149497"/>
          </a:xfrm>
        </p:spPr>
        <p:txBody>
          <a:bodyPr/>
          <a:lstStyle/>
          <a:p>
            <a:r>
              <a:rPr lang="en-US" dirty="0"/>
              <a:t>Outline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697584" y="1454084"/>
            <a:ext cx="10840824" cy="3949831"/>
          </a:xfrm>
        </p:spPr>
        <p:txBody>
          <a:bodyPr/>
          <a:lstStyle/>
          <a:p>
            <a:pPr marL="342900" indent="-342900" algn="l">
              <a:buFont typeface="Wingdings" panose="05000000000000000000" pitchFamily="2" charset="2"/>
              <a:buChar char="q"/>
            </a:pPr>
            <a:r>
              <a:rPr lang="en-US" dirty="0"/>
              <a:t>Connecting to </a:t>
            </a:r>
            <a:r>
              <a:rPr lang="en-US" dirty="0" err="1"/>
              <a:t>QCar</a:t>
            </a:r>
            <a:endParaRPr lang="en-US" dirty="0"/>
          </a:p>
          <a:p>
            <a:pPr marL="342900" indent="-342900" algn="l">
              <a:buFont typeface="Wingdings" panose="05000000000000000000" pitchFamily="2" charset="2"/>
              <a:buChar char="q"/>
            </a:pPr>
            <a:r>
              <a:rPr lang="en-US" dirty="0"/>
              <a:t>Manual Driving</a:t>
            </a:r>
          </a:p>
          <a:p>
            <a:pPr marL="342900" indent="-342900" algn="l">
              <a:buFont typeface="Wingdings" panose="05000000000000000000" pitchFamily="2" charset="2"/>
              <a:buChar char="q"/>
            </a:pPr>
            <a:r>
              <a:rPr lang="en-US" dirty="0"/>
              <a:t>Obtaining Lidar Scans Data</a:t>
            </a:r>
          </a:p>
          <a:p>
            <a:pPr marL="342900" indent="-342900" algn="l">
              <a:buFont typeface="Wingdings" panose="05000000000000000000" pitchFamily="2" charset="2"/>
              <a:buChar char="q"/>
            </a:pPr>
            <a:r>
              <a:rPr lang="en-US" dirty="0"/>
              <a:t>Save and Load Lidar Data</a:t>
            </a:r>
          </a:p>
          <a:p>
            <a:pPr marL="342900" indent="-342900" algn="l">
              <a:buFont typeface="Wingdings" panose="05000000000000000000" pitchFamily="2" charset="2"/>
              <a:buChar char="q"/>
            </a:pPr>
            <a:r>
              <a:rPr lang="en-US" dirty="0"/>
              <a:t>SLAM in ROS</a:t>
            </a:r>
          </a:p>
          <a:p>
            <a:pPr marL="342900" indent="-342900" algn="l">
              <a:buFont typeface="Wingdings" panose="05000000000000000000" pitchFamily="2" charset="2"/>
              <a:buChar char="q"/>
            </a:pPr>
            <a:r>
              <a:rPr lang="en-US" dirty="0"/>
              <a:t>Visualize the Map (</a:t>
            </a:r>
            <a:r>
              <a:rPr lang="en-US" dirty="0" err="1"/>
              <a:t>rviz</a:t>
            </a:r>
            <a:r>
              <a:rPr lang="en-US" dirty="0"/>
              <a:t>)</a:t>
            </a:r>
          </a:p>
          <a:p>
            <a:pPr marL="342900" indent="-342900" algn="l">
              <a:buFont typeface="Wingdings" panose="05000000000000000000" pitchFamily="2" charset="2"/>
              <a:buChar char="q"/>
            </a:pPr>
            <a:r>
              <a:rPr lang="en-US" dirty="0"/>
              <a:t>SLAM in MATLAB</a:t>
            </a:r>
          </a:p>
          <a:p>
            <a:pPr marL="342900" indent="-342900" algn="l">
              <a:buFont typeface="Wingdings" panose="05000000000000000000" pitchFamily="2" charset="2"/>
              <a:buChar char="q"/>
            </a:pPr>
            <a:r>
              <a:rPr lang="en-US" dirty="0"/>
              <a:t>Visualize the Map (plot)</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8D6C903A-1F6F-4B46-A148-5544A8991A66}"/>
              </a:ext>
            </a:extLst>
          </p:cNvPr>
          <p:cNvSpPr>
            <a:spLocks noGrp="1"/>
          </p:cNvSpPr>
          <p:nvPr>
            <p:ph type="sldNum" sz="quarter" idx="12"/>
          </p:nvPr>
        </p:nvSpPr>
        <p:spPr/>
        <p:txBody>
          <a:bodyPr/>
          <a:lstStyle/>
          <a:p>
            <a:fld id="{2DEBF6B5-A8B6-5742-91AE-8DC29EBB8E42}" type="slidenum">
              <a:rPr lang="en-US" smtClean="0"/>
              <a:t>2</a:t>
            </a:fld>
            <a:endParaRPr lang="en-US" dirty="0"/>
          </a:p>
        </p:txBody>
      </p:sp>
    </p:spTree>
    <p:extLst>
      <p:ext uri="{BB962C8B-B14F-4D97-AF65-F5344CB8AC3E}">
        <p14:creationId xmlns:p14="http://schemas.microsoft.com/office/powerpoint/2010/main" val="868522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42995"/>
            <a:ext cx="8993172" cy="1149497"/>
          </a:xfrm>
        </p:spPr>
        <p:txBody>
          <a:bodyPr/>
          <a:lstStyle/>
          <a:p>
            <a:r>
              <a:rPr lang="en-US" dirty="0"/>
              <a:t>Connecting to </a:t>
            </a:r>
            <a:r>
              <a:rPr lang="en-US" dirty="0" err="1"/>
              <a:t>QCar</a:t>
            </a:r>
            <a:endParaRPr lang="en-US" dirty="0"/>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697584" y="1454084"/>
            <a:ext cx="10840824" cy="3949831"/>
          </a:xfrm>
        </p:spPr>
        <p:txBody>
          <a:bodyPr/>
          <a:lstStyle/>
          <a:p>
            <a:pPr marL="342900" indent="-342900" algn="l">
              <a:buFont typeface="Wingdings" panose="05000000000000000000" pitchFamily="2" charset="2"/>
              <a:buChar char="q"/>
            </a:pPr>
            <a:r>
              <a:rPr lang="en-US" b="1" dirty="0"/>
              <a:t>1)</a:t>
            </a:r>
            <a:r>
              <a:rPr lang="en-US" dirty="0"/>
              <a:t> The </a:t>
            </a:r>
            <a:r>
              <a:rPr lang="en-US" dirty="0" err="1"/>
              <a:t>QCar</a:t>
            </a:r>
            <a:r>
              <a:rPr lang="en-US" dirty="0"/>
              <a:t> platform can be used </a:t>
            </a:r>
            <a:r>
              <a:rPr lang="en-US" i="1" dirty="0"/>
              <a:t>directly</a:t>
            </a:r>
            <a:r>
              <a:rPr lang="en-US" dirty="0"/>
              <a:t> as a computer, complete with a 6-core CPU, an NVIDIA GPU, a built-in speaker, microphones and an extensive sensor suite. Connect a keyboard/mouse using the provided USB ports, and connect up to 2 monitors using the HDMI ports on board.</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8D6C903A-1F6F-4B46-A148-5544A8991A66}"/>
              </a:ext>
            </a:extLst>
          </p:cNvPr>
          <p:cNvSpPr>
            <a:spLocks noGrp="1"/>
          </p:cNvSpPr>
          <p:nvPr>
            <p:ph type="sldNum" sz="quarter" idx="12"/>
          </p:nvPr>
        </p:nvSpPr>
        <p:spPr/>
        <p:txBody>
          <a:bodyPr/>
          <a:lstStyle/>
          <a:p>
            <a:fld id="{2DEBF6B5-A8B6-5742-91AE-8DC29EBB8E42}" type="slidenum">
              <a:rPr lang="en-US" smtClean="0"/>
              <a:t>3</a:t>
            </a:fld>
            <a:endParaRPr lang="en-US" dirty="0"/>
          </a:p>
        </p:txBody>
      </p:sp>
      <p:pic>
        <p:nvPicPr>
          <p:cNvPr id="5" name="Picture 4" descr="QCar connected to a computer">
            <a:extLst>
              <a:ext uri="{FF2B5EF4-FFF2-40B4-BE49-F238E27FC236}">
                <a16:creationId xmlns:a16="http://schemas.microsoft.com/office/drawing/2014/main" id="{A4570A6F-32AD-4151-9931-D969927C1503}"/>
              </a:ext>
            </a:extLst>
          </p:cNvPr>
          <p:cNvPicPr>
            <a:picLocks noChangeAspect="1"/>
          </p:cNvPicPr>
          <p:nvPr/>
        </p:nvPicPr>
        <p:blipFill>
          <a:blip r:embed="rId3"/>
          <a:stretch>
            <a:fillRect/>
          </a:stretch>
        </p:blipFill>
        <p:spPr>
          <a:xfrm>
            <a:off x="6683531" y="3026088"/>
            <a:ext cx="4400550" cy="2314575"/>
          </a:xfrm>
          <a:prstGeom prst="rect">
            <a:avLst/>
          </a:prstGeom>
        </p:spPr>
      </p:pic>
      <p:pic>
        <p:nvPicPr>
          <p:cNvPr id="6" name="内容占位符 4" descr="QCar">
            <a:extLst>
              <a:ext uri="{FF2B5EF4-FFF2-40B4-BE49-F238E27FC236}">
                <a16:creationId xmlns:a16="http://schemas.microsoft.com/office/drawing/2014/main" id="{72EA6087-DD22-41EF-AF2A-F5F83A059BB1}"/>
              </a:ext>
            </a:extLst>
          </p:cNvPr>
          <p:cNvPicPr>
            <a:picLocks noChangeAspect="1"/>
          </p:cNvPicPr>
          <p:nvPr/>
        </p:nvPicPr>
        <p:blipFill>
          <a:blip r:embed="rId4"/>
          <a:stretch>
            <a:fillRect/>
          </a:stretch>
        </p:blipFill>
        <p:spPr>
          <a:xfrm>
            <a:off x="942782" y="2944281"/>
            <a:ext cx="5175214" cy="2478188"/>
          </a:xfrm>
          <a:prstGeom prst="rect">
            <a:avLst/>
          </a:prstGeom>
        </p:spPr>
      </p:pic>
    </p:spTree>
    <p:extLst>
      <p:ext uri="{BB962C8B-B14F-4D97-AF65-F5344CB8AC3E}">
        <p14:creationId xmlns:p14="http://schemas.microsoft.com/office/powerpoint/2010/main" val="1404098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42995"/>
            <a:ext cx="8993172" cy="1149497"/>
          </a:xfrm>
        </p:spPr>
        <p:txBody>
          <a:bodyPr/>
          <a:lstStyle/>
          <a:p>
            <a:r>
              <a:rPr lang="en-US" dirty="0"/>
              <a:t>Connecting to </a:t>
            </a:r>
            <a:r>
              <a:rPr lang="en-US" dirty="0" err="1"/>
              <a:t>QCar</a:t>
            </a:r>
            <a:endParaRPr lang="en-US" dirty="0"/>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697584" y="1454084"/>
            <a:ext cx="10840824" cy="3949831"/>
          </a:xfrm>
        </p:spPr>
        <p:txBody>
          <a:bodyPr/>
          <a:lstStyle/>
          <a:p>
            <a:pPr marL="342900" indent="-342900" algn="l">
              <a:buFont typeface="Wingdings" panose="05000000000000000000" pitchFamily="2" charset="2"/>
              <a:buChar char="q"/>
            </a:pPr>
            <a:r>
              <a:rPr lang="en-US" b="1" dirty="0"/>
              <a:t>2)</a:t>
            </a:r>
            <a:r>
              <a:rPr lang="en-US" dirty="0"/>
              <a:t> For applications that require the platform to be moving or require remote access, a direct setup is not feasible. In such cases we use a wireless setup with the Ground Control Station (GCS).</a:t>
            </a:r>
          </a:p>
          <a:p>
            <a:pPr marL="342900" indent="-342900" algn="l">
              <a:buFont typeface="Wingdings" panose="05000000000000000000" pitchFamily="2" charset="2"/>
              <a:buChar char="q"/>
            </a:pPr>
            <a:r>
              <a:rPr lang="en-US" dirty="0"/>
              <a:t>The </a:t>
            </a:r>
            <a:r>
              <a:rPr lang="en-US" dirty="0" err="1"/>
              <a:t>QCar</a:t>
            </a:r>
            <a:r>
              <a:rPr lang="en-US" dirty="0"/>
              <a:t> is configured to automatically connect to the router through wireless connection. </a:t>
            </a:r>
          </a:p>
          <a:p>
            <a:pPr marL="342900" indent="-342900" algn="l">
              <a:buFont typeface="Wingdings" panose="05000000000000000000" pitchFamily="2" charset="2"/>
              <a:buChar char="q"/>
            </a:pPr>
            <a:r>
              <a:rPr lang="en-US" dirty="0"/>
              <a:t>the LCD on the </a:t>
            </a:r>
            <a:r>
              <a:rPr lang="en-US" dirty="0" err="1"/>
              <a:t>QCar</a:t>
            </a:r>
            <a:r>
              <a:rPr lang="en-US" dirty="0"/>
              <a:t> shows a wireless symbol as well as the IPv4 address of the platform dynamically assigned by the provided router. </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8D6C903A-1F6F-4B46-A148-5544A8991A66}"/>
              </a:ext>
            </a:extLst>
          </p:cNvPr>
          <p:cNvSpPr>
            <a:spLocks noGrp="1"/>
          </p:cNvSpPr>
          <p:nvPr>
            <p:ph type="sldNum" sz="quarter" idx="12"/>
          </p:nvPr>
        </p:nvSpPr>
        <p:spPr/>
        <p:txBody>
          <a:bodyPr/>
          <a:lstStyle/>
          <a:p>
            <a:fld id="{2DEBF6B5-A8B6-5742-91AE-8DC29EBB8E42}" type="slidenum">
              <a:rPr lang="en-US" smtClean="0"/>
              <a:t>4</a:t>
            </a:fld>
            <a:endParaRPr lang="en-US" dirty="0"/>
          </a:p>
        </p:txBody>
      </p:sp>
      <p:pic>
        <p:nvPicPr>
          <p:cNvPr id="7" name="Picture 6" descr="Battery: 11.0V&#10;192.168.2.18 &#10;WiFi symbol is highlighted.">
            <a:extLst>
              <a:ext uri="{FF2B5EF4-FFF2-40B4-BE49-F238E27FC236}">
                <a16:creationId xmlns:a16="http://schemas.microsoft.com/office/drawing/2014/main" id="{FFDB22CF-6AE8-4B48-AB9B-769F745E6928}"/>
              </a:ext>
            </a:extLst>
          </p:cNvPr>
          <p:cNvPicPr>
            <a:picLocks noChangeAspect="1"/>
          </p:cNvPicPr>
          <p:nvPr/>
        </p:nvPicPr>
        <p:blipFill>
          <a:blip r:embed="rId3"/>
          <a:stretch>
            <a:fillRect/>
          </a:stretch>
        </p:blipFill>
        <p:spPr>
          <a:xfrm>
            <a:off x="4304118" y="4402348"/>
            <a:ext cx="2620791" cy="905078"/>
          </a:xfrm>
          <a:prstGeom prst="rect">
            <a:avLst/>
          </a:prstGeom>
        </p:spPr>
      </p:pic>
    </p:spTree>
    <p:extLst>
      <p:ext uri="{BB962C8B-B14F-4D97-AF65-F5344CB8AC3E}">
        <p14:creationId xmlns:p14="http://schemas.microsoft.com/office/powerpoint/2010/main" val="3513079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42995"/>
            <a:ext cx="8993172" cy="1149497"/>
          </a:xfrm>
        </p:spPr>
        <p:txBody>
          <a:bodyPr/>
          <a:lstStyle/>
          <a:p>
            <a:r>
              <a:rPr lang="en-US" dirty="0"/>
              <a:t>Connecting to </a:t>
            </a:r>
            <a:r>
              <a:rPr lang="en-US" dirty="0" err="1"/>
              <a:t>QCar</a:t>
            </a:r>
            <a:endParaRPr lang="en-US" dirty="0"/>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697584" y="1454084"/>
            <a:ext cx="10840824" cy="3949831"/>
          </a:xfrm>
        </p:spPr>
        <p:txBody>
          <a:bodyPr/>
          <a:lstStyle/>
          <a:p>
            <a:pPr marL="342900" indent="-342900" algn="l">
              <a:buFont typeface="Wingdings" panose="05000000000000000000" pitchFamily="2" charset="2"/>
              <a:buChar char="q"/>
            </a:pPr>
            <a:r>
              <a:rPr lang="en-US" dirty="0"/>
              <a:t>We can use a software tool </a:t>
            </a:r>
            <a:r>
              <a:rPr lang="en-US" b="1" dirty="0"/>
              <a:t>WinSCP</a:t>
            </a:r>
            <a:r>
              <a:rPr lang="en-US" dirty="0"/>
              <a:t> to transfer manually files between the GCS and the platform.</a:t>
            </a:r>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8D6C903A-1F6F-4B46-A148-5544A8991A66}"/>
              </a:ext>
            </a:extLst>
          </p:cNvPr>
          <p:cNvSpPr>
            <a:spLocks noGrp="1"/>
          </p:cNvSpPr>
          <p:nvPr>
            <p:ph type="sldNum" sz="quarter" idx="12"/>
          </p:nvPr>
        </p:nvSpPr>
        <p:spPr/>
        <p:txBody>
          <a:bodyPr/>
          <a:lstStyle/>
          <a:p>
            <a:fld id="{2DEBF6B5-A8B6-5742-91AE-8DC29EBB8E42}" type="slidenum">
              <a:rPr lang="en-US" smtClean="0"/>
              <a:t>5</a:t>
            </a:fld>
            <a:endParaRPr lang="en-US" dirty="0"/>
          </a:p>
        </p:txBody>
      </p:sp>
      <p:pic>
        <p:nvPicPr>
          <p:cNvPr id="6" name="Picture 5" descr="WinSCP interface">
            <a:extLst>
              <a:ext uri="{FF2B5EF4-FFF2-40B4-BE49-F238E27FC236}">
                <a16:creationId xmlns:a16="http://schemas.microsoft.com/office/drawing/2014/main" id="{21331D0B-5A7E-4EEA-A362-33F833B76165}"/>
              </a:ext>
            </a:extLst>
          </p:cNvPr>
          <p:cNvPicPr>
            <a:picLocks noChangeAspect="1"/>
          </p:cNvPicPr>
          <p:nvPr/>
        </p:nvPicPr>
        <p:blipFill>
          <a:blip r:embed="rId3"/>
          <a:stretch>
            <a:fillRect/>
          </a:stretch>
        </p:blipFill>
        <p:spPr>
          <a:xfrm>
            <a:off x="1410831" y="2144925"/>
            <a:ext cx="9106341" cy="3735207"/>
          </a:xfrm>
          <a:prstGeom prst="rect">
            <a:avLst/>
          </a:prstGeom>
        </p:spPr>
      </p:pic>
    </p:spTree>
    <p:extLst>
      <p:ext uri="{BB962C8B-B14F-4D97-AF65-F5344CB8AC3E}">
        <p14:creationId xmlns:p14="http://schemas.microsoft.com/office/powerpoint/2010/main" val="34376387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42995"/>
            <a:ext cx="8993172" cy="1149497"/>
          </a:xfrm>
        </p:spPr>
        <p:txBody>
          <a:bodyPr/>
          <a:lstStyle/>
          <a:p>
            <a:r>
              <a:rPr lang="en-US" dirty="0"/>
              <a:t>Connecting to </a:t>
            </a:r>
            <a:r>
              <a:rPr lang="en-US" dirty="0" err="1"/>
              <a:t>QCar</a:t>
            </a:r>
            <a:endParaRPr lang="en-US" dirty="0"/>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697584" y="1454084"/>
            <a:ext cx="10840824" cy="3949831"/>
          </a:xfrm>
        </p:spPr>
        <p:txBody>
          <a:bodyPr/>
          <a:lstStyle/>
          <a:p>
            <a:pPr marL="342900" indent="-342900" algn="l">
              <a:buFont typeface="Wingdings" panose="05000000000000000000" pitchFamily="2" charset="2"/>
              <a:buChar char="q"/>
            </a:pPr>
            <a:r>
              <a:rPr lang="en-US" dirty="0"/>
              <a:t>Once your files are transferred, you can deploy them via remote terminal using  </a:t>
            </a:r>
            <a:r>
              <a:rPr lang="en-US" b="1" dirty="0"/>
              <a:t>PuTTY </a:t>
            </a:r>
            <a:r>
              <a:rPr lang="en-US" dirty="0"/>
              <a:t>tool</a:t>
            </a:r>
          </a:p>
        </p:txBody>
      </p:sp>
      <p:sp>
        <p:nvSpPr>
          <p:cNvPr id="8" name="Slide Number Placeholder 7">
            <a:extLst>
              <a:ext uri="{FF2B5EF4-FFF2-40B4-BE49-F238E27FC236}">
                <a16:creationId xmlns:a16="http://schemas.microsoft.com/office/drawing/2014/main" id="{8D6C903A-1F6F-4B46-A148-5544A8991A66}"/>
              </a:ext>
            </a:extLst>
          </p:cNvPr>
          <p:cNvSpPr>
            <a:spLocks noGrp="1"/>
          </p:cNvSpPr>
          <p:nvPr>
            <p:ph type="sldNum" sz="quarter" idx="12"/>
          </p:nvPr>
        </p:nvSpPr>
        <p:spPr/>
        <p:txBody>
          <a:bodyPr/>
          <a:lstStyle/>
          <a:p>
            <a:fld id="{2DEBF6B5-A8B6-5742-91AE-8DC29EBB8E42}" type="slidenum">
              <a:rPr lang="en-US" smtClean="0"/>
              <a:t>6</a:t>
            </a:fld>
            <a:endParaRPr lang="en-US" dirty="0"/>
          </a:p>
        </p:txBody>
      </p:sp>
      <p:pic>
        <p:nvPicPr>
          <p:cNvPr id="9" name="Picture 8" descr="PuTTY Configuration screen.  Input the correct IP into the Host Name (or IP address) field.">
            <a:extLst>
              <a:ext uri="{FF2B5EF4-FFF2-40B4-BE49-F238E27FC236}">
                <a16:creationId xmlns:a16="http://schemas.microsoft.com/office/drawing/2014/main" id="{FC1A072E-6342-475D-9AB6-E8E0E54C48CC}"/>
              </a:ext>
            </a:extLst>
          </p:cNvPr>
          <p:cNvPicPr>
            <a:picLocks noChangeAspect="1"/>
          </p:cNvPicPr>
          <p:nvPr/>
        </p:nvPicPr>
        <p:blipFill rotWithShape="1">
          <a:blip r:embed="rId3"/>
          <a:srcRect r="50131"/>
          <a:stretch/>
        </p:blipFill>
        <p:spPr>
          <a:xfrm>
            <a:off x="3688614" y="2144925"/>
            <a:ext cx="3771552" cy="3624759"/>
          </a:xfrm>
          <a:prstGeom prst="rect">
            <a:avLst/>
          </a:prstGeom>
        </p:spPr>
      </p:pic>
    </p:spTree>
    <p:extLst>
      <p:ext uri="{BB962C8B-B14F-4D97-AF65-F5344CB8AC3E}">
        <p14:creationId xmlns:p14="http://schemas.microsoft.com/office/powerpoint/2010/main" val="3523674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42995"/>
            <a:ext cx="8993172" cy="1149497"/>
          </a:xfrm>
        </p:spPr>
        <p:txBody>
          <a:bodyPr/>
          <a:lstStyle/>
          <a:p>
            <a:r>
              <a:rPr lang="en-US" dirty="0"/>
              <a:t>Connecting to </a:t>
            </a:r>
            <a:r>
              <a:rPr lang="en-US" dirty="0" err="1"/>
              <a:t>QCar</a:t>
            </a:r>
            <a:endParaRPr lang="en-US" dirty="0"/>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697584" y="1454084"/>
            <a:ext cx="10840824" cy="3949831"/>
          </a:xfrm>
        </p:spPr>
        <p:txBody>
          <a:bodyPr/>
          <a:lstStyle/>
          <a:p>
            <a:pPr marL="342900" indent="-342900" algn="l">
              <a:buFont typeface="Wingdings" panose="05000000000000000000" pitchFamily="2" charset="2"/>
              <a:buChar char="q"/>
            </a:pPr>
            <a:r>
              <a:rPr lang="en-US" dirty="0"/>
              <a:t>If your code requires graphical feedback such as displaying image processing results </a:t>
            </a:r>
            <a:r>
              <a:rPr lang="en-US" b="1" dirty="0" err="1"/>
              <a:t>Xlaunch</a:t>
            </a:r>
            <a:r>
              <a:rPr lang="en-US" dirty="0"/>
              <a:t> with an X11 server can be used.</a:t>
            </a:r>
          </a:p>
        </p:txBody>
      </p:sp>
      <p:sp>
        <p:nvSpPr>
          <p:cNvPr id="8" name="Slide Number Placeholder 7">
            <a:extLst>
              <a:ext uri="{FF2B5EF4-FFF2-40B4-BE49-F238E27FC236}">
                <a16:creationId xmlns:a16="http://schemas.microsoft.com/office/drawing/2014/main" id="{8D6C903A-1F6F-4B46-A148-5544A8991A66}"/>
              </a:ext>
            </a:extLst>
          </p:cNvPr>
          <p:cNvSpPr>
            <a:spLocks noGrp="1"/>
          </p:cNvSpPr>
          <p:nvPr>
            <p:ph type="sldNum" sz="quarter" idx="12"/>
          </p:nvPr>
        </p:nvSpPr>
        <p:spPr/>
        <p:txBody>
          <a:bodyPr/>
          <a:lstStyle/>
          <a:p>
            <a:fld id="{2DEBF6B5-A8B6-5742-91AE-8DC29EBB8E42}" type="slidenum">
              <a:rPr lang="en-US" smtClean="0"/>
              <a:t>7</a:t>
            </a:fld>
            <a:endParaRPr lang="en-US" dirty="0"/>
          </a:p>
        </p:txBody>
      </p:sp>
      <p:pic>
        <p:nvPicPr>
          <p:cNvPr id="6" name="Picture 5" descr="Xlaunch screen">
            <a:extLst>
              <a:ext uri="{FF2B5EF4-FFF2-40B4-BE49-F238E27FC236}">
                <a16:creationId xmlns:a16="http://schemas.microsoft.com/office/drawing/2014/main" id="{39EA3413-84CE-49A4-A701-997F4D8EF433}"/>
              </a:ext>
            </a:extLst>
          </p:cNvPr>
          <p:cNvPicPr>
            <a:picLocks noChangeAspect="1"/>
          </p:cNvPicPr>
          <p:nvPr/>
        </p:nvPicPr>
        <p:blipFill>
          <a:blip r:embed="rId3"/>
          <a:stretch>
            <a:fillRect/>
          </a:stretch>
        </p:blipFill>
        <p:spPr>
          <a:xfrm>
            <a:off x="1728185" y="2419818"/>
            <a:ext cx="3670842" cy="2861433"/>
          </a:xfrm>
          <a:prstGeom prst="rect">
            <a:avLst/>
          </a:prstGeom>
        </p:spPr>
      </p:pic>
      <p:pic>
        <p:nvPicPr>
          <p:cNvPr id="9" name="Picture 8" descr="PuTTY Configuration- Connection- SSH-X11 - select box for Enable X11 forwarding.">
            <a:extLst>
              <a:ext uri="{FF2B5EF4-FFF2-40B4-BE49-F238E27FC236}">
                <a16:creationId xmlns:a16="http://schemas.microsoft.com/office/drawing/2014/main" id="{4FC0CB1D-D212-4E4D-A6CA-8203B865A080}"/>
              </a:ext>
            </a:extLst>
          </p:cNvPr>
          <p:cNvPicPr>
            <a:picLocks noChangeAspect="1"/>
          </p:cNvPicPr>
          <p:nvPr/>
        </p:nvPicPr>
        <p:blipFill>
          <a:blip r:embed="rId4"/>
          <a:stretch>
            <a:fillRect/>
          </a:stretch>
        </p:blipFill>
        <p:spPr>
          <a:xfrm>
            <a:off x="6429628" y="2059066"/>
            <a:ext cx="3670842" cy="3606441"/>
          </a:xfrm>
          <a:prstGeom prst="rect">
            <a:avLst/>
          </a:prstGeom>
        </p:spPr>
      </p:pic>
    </p:spTree>
    <p:extLst>
      <p:ext uri="{BB962C8B-B14F-4D97-AF65-F5344CB8AC3E}">
        <p14:creationId xmlns:p14="http://schemas.microsoft.com/office/powerpoint/2010/main" val="3197541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42995"/>
            <a:ext cx="8993172" cy="1149497"/>
          </a:xfrm>
        </p:spPr>
        <p:txBody>
          <a:bodyPr/>
          <a:lstStyle/>
          <a:p>
            <a:r>
              <a:rPr lang="en-US" dirty="0"/>
              <a:t>Connecting to </a:t>
            </a:r>
            <a:r>
              <a:rPr lang="en-US" dirty="0" err="1"/>
              <a:t>QCar</a:t>
            </a:r>
            <a:endParaRPr lang="en-US" dirty="0"/>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697584" y="1454084"/>
            <a:ext cx="10840824" cy="3949831"/>
          </a:xfrm>
        </p:spPr>
        <p:txBody>
          <a:bodyPr/>
          <a:lstStyle/>
          <a:p>
            <a:pPr marL="342900" indent="-342900" algn="l">
              <a:buFont typeface="Wingdings" panose="05000000000000000000" pitchFamily="2" charset="2"/>
              <a:buChar char="q"/>
            </a:pPr>
            <a:r>
              <a:rPr lang="en-US" b="1" dirty="0"/>
              <a:t>3)</a:t>
            </a:r>
            <a:r>
              <a:rPr lang="en-US" dirty="0"/>
              <a:t> The final method of remote access with the </a:t>
            </a:r>
            <a:r>
              <a:rPr lang="en-US" dirty="0" err="1"/>
              <a:t>QCar</a:t>
            </a:r>
            <a:r>
              <a:rPr lang="en-US" dirty="0"/>
              <a:t> is to use a remote desktop application such as </a:t>
            </a:r>
            <a:r>
              <a:rPr lang="en-US" b="1" dirty="0"/>
              <a:t>VNC Viewer</a:t>
            </a:r>
            <a:r>
              <a:rPr lang="en-US" dirty="0"/>
              <a:t>.</a:t>
            </a:r>
          </a:p>
        </p:txBody>
      </p:sp>
      <p:sp>
        <p:nvSpPr>
          <p:cNvPr id="8" name="Slide Number Placeholder 7">
            <a:extLst>
              <a:ext uri="{FF2B5EF4-FFF2-40B4-BE49-F238E27FC236}">
                <a16:creationId xmlns:a16="http://schemas.microsoft.com/office/drawing/2014/main" id="{8D6C903A-1F6F-4B46-A148-5544A8991A66}"/>
              </a:ext>
            </a:extLst>
          </p:cNvPr>
          <p:cNvSpPr>
            <a:spLocks noGrp="1"/>
          </p:cNvSpPr>
          <p:nvPr>
            <p:ph type="sldNum" sz="quarter" idx="12"/>
          </p:nvPr>
        </p:nvSpPr>
        <p:spPr/>
        <p:txBody>
          <a:bodyPr/>
          <a:lstStyle/>
          <a:p>
            <a:fld id="{2DEBF6B5-A8B6-5742-91AE-8DC29EBB8E42}" type="slidenum">
              <a:rPr lang="en-US" smtClean="0"/>
              <a:t>8</a:t>
            </a:fld>
            <a:endParaRPr lang="en-US" dirty="0"/>
          </a:p>
        </p:txBody>
      </p:sp>
      <p:pic>
        <p:nvPicPr>
          <p:cNvPr id="5" name="Picture 4" descr="VNC Viewer screen">
            <a:extLst>
              <a:ext uri="{FF2B5EF4-FFF2-40B4-BE49-F238E27FC236}">
                <a16:creationId xmlns:a16="http://schemas.microsoft.com/office/drawing/2014/main" id="{4FD5CF1D-D91B-4913-B09B-42B060B05AAB}"/>
              </a:ext>
            </a:extLst>
          </p:cNvPr>
          <p:cNvPicPr>
            <a:picLocks noChangeAspect="1"/>
          </p:cNvPicPr>
          <p:nvPr/>
        </p:nvPicPr>
        <p:blipFill>
          <a:blip r:embed="rId3"/>
          <a:stretch>
            <a:fillRect/>
          </a:stretch>
        </p:blipFill>
        <p:spPr>
          <a:xfrm>
            <a:off x="449923" y="2144925"/>
            <a:ext cx="5668073" cy="3311774"/>
          </a:xfrm>
          <a:prstGeom prst="rect">
            <a:avLst/>
          </a:prstGeom>
        </p:spPr>
      </p:pic>
      <p:pic>
        <p:nvPicPr>
          <p:cNvPr id="6" name="Picture 5" descr="Desktop">
            <a:extLst>
              <a:ext uri="{FF2B5EF4-FFF2-40B4-BE49-F238E27FC236}">
                <a16:creationId xmlns:a16="http://schemas.microsoft.com/office/drawing/2014/main" id="{DDAC44F3-48B6-4E6B-B37E-37C7FCDB2474}"/>
              </a:ext>
            </a:extLst>
          </p:cNvPr>
          <p:cNvPicPr>
            <a:picLocks noChangeAspect="1"/>
          </p:cNvPicPr>
          <p:nvPr/>
        </p:nvPicPr>
        <p:blipFill>
          <a:blip r:embed="rId4"/>
          <a:stretch>
            <a:fillRect/>
          </a:stretch>
        </p:blipFill>
        <p:spPr>
          <a:xfrm>
            <a:off x="6117996" y="2123012"/>
            <a:ext cx="5668073" cy="3355600"/>
          </a:xfrm>
          <a:prstGeom prst="rect">
            <a:avLst/>
          </a:prstGeom>
        </p:spPr>
      </p:pic>
    </p:spTree>
    <p:extLst>
      <p:ext uri="{BB962C8B-B14F-4D97-AF65-F5344CB8AC3E}">
        <p14:creationId xmlns:p14="http://schemas.microsoft.com/office/powerpoint/2010/main" val="350215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42995"/>
            <a:ext cx="8993172" cy="1149497"/>
          </a:xfrm>
        </p:spPr>
        <p:txBody>
          <a:bodyPr/>
          <a:lstStyle/>
          <a:p>
            <a:r>
              <a:rPr lang="en-US" dirty="0"/>
              <a:t>SLAM</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697584" y="1454084"/>
            <a:ext cx="10840824" cy="3949831"/>
          </a:xfrm>
        </p:spPr>
        <p:txBody>
          <a:bodyPr/>
          <a:lstStyle/>
          <a:p>
            <a:pPr marL="342900" indent="-342900" algn="l">
              <a:buFont typeface="Wingdings" panose="05000000000000000000" pitchFamily="2" charset="2"/>
              <a:buChar char="q"/>
            </a:pPr>
            <a:r>
              <a:rPr lang="en-US" dirty="0"/>
              <a:t>This example demonstrates how to implement the Simultaneous Localization And Mapping (SLAM) algorithm on a collected series of lidar scans to build a map of the environment. </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8D6C903A-1F6F-4B46-A148-5544A8991A66}"/>
              </a:ext>
            </a:extLst>
          </p:cNvPr>
          <p:cNvSpPr>
            <a:spLocks noGrp="1"/>
          </p:cNvSpPr>
          <p:nvPr>
            <p:ph type="sldNum" sz="quarter" idx="12"/>
          </p:nvPr>
        </p:nvSpPr>
        <p:spPr/>
        <p:txBody>
          <a:bodyPr/>
          <a:lstStyle/>
          <a:p>
            <a:fld id="{2DEBF6B5-A8B6-5742-91AE-8DC29EBB8E42}" type="slidenum">
              <a:rPr lang="en-US" smtClean="0"/>
              <a:t>9</a:t>
            </a:fld>
            <a:endParaRPr lang="en-US" dirty="0"/>
          </a:p>
        </p:txBody>
      </p:sp>
      <p:pic>
        <p:nvPicPr>
          <p:cNvPr id="5" name="Picture 4" descr="Occupancy Grid Map Built using Lidar SLAM">
            <a:extLst>
              <a:ext uri="{FF2B5EF4-FFF2-40B4-BE49-F238E27FC236}">
                <a16:creationId xmlns:a16="http://schemas.microsoft.com/office/drawing/2014/main" id="{F3F89D04-5E38-4DAA-A02D-A933B9C200FE}"/>
              </a:ext>
            </a:extLst>
          </p:cNvPr>
          <p:cNvPicPr>
            <a:picLocks noChangeAspect="1"/>
          </p:cNvPicPr>
          <p:nvPr/>
        </p:nvPicPr>
        <p:blipFill>
          <a:blip r:embed="rId3"/>
          <a:stretch>
            <a:fillRect/>
          </a:stretch>
        </p:blipFill>
        <p:spPr>
          <a:xfrm>
            <a:off x="3965071" y="2368412"/>
            <a:ext cx="4261857" cy="3436030"/>
          </a:xfrm>
          <a:prstGeom prst="rect">
            <a:avLst/>
          </a:prstGeom>
        </p:spPr>
      </p:pic>
    </p:spTree>
    <p:extLst>
      <p:ext uri="{BB962C8B-B14F-4D97-AF65-F5344CB8AC3E}">
        <p14:creationId xmlns:p14="http://schemas.microsoft.com/office/powerpoint/2010/main" val="1696615944"/>
      </p:ext>
    </p:extLst>
  </p:cSld>
  <p:clrMapOvr>
    <a:masterClrMapping/>
  </p:clrMapOvr>
</p:sld>
</file>

<file path=ppt/theme/theme1.xml><?xml version="1.0" encoding="utf-8"?>
<a:theme xmlns:a="http://schemas.openxmlformats.org/drawingml/2006/main" name="Office Theme">
  <a:themeElements>
    <a:clrScheme name="UWindsor Yellow">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573B8433EDB64DAB98B18D77339E19" ma:contentTypeVersion="14" ma:contentTypeDescription="Create a new document." ma:contentTypeScope="" ma:versionID="ad7e5c82e3395eae48f9e4a6587e2c67">
  <xsd:schema xmlns:xsd="http://www.w3.org/2001/XMLSchema" xmlns:xs="http://www.w3.org/2001/XMLSchema" xmlns:p="http://schemas.microsoft.com/office/2006/metadata/properties" xmlns:ns2="dfd3835f-5e82-4ae1-908a-f166d183bb09" xmlns:ns3="eee5ac6c-3205-4d63-ac7d-0d9ad6283557" targetNamespace="http://schemas.microsoft.com/office/2006/metadata/properties" ma:root="true" ma:fieldsID="ef437b1d3dd3f189857cc9371e135da3" ns2:_="" ns3:_="">
    <xsd:import namespace="dfd3835f-5e82-4ae1-908a-f166d183bb09"/>
    <xsd:import namespace="eee5ac6c-3205-4d63-ac7d-0d9ad628355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CR" minOccurs="0"/>
                <xsd:element ref="ns2:MediaServiceGenerationTime" minOccurs="0"/>
                <xsd:element ref="ns2:MediaServiceEventHashCode" minOccurs="0"/>
                <xsd:element ref="ns2:lcf76f155ced4ddcb4097134ff3c332f"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d3835f-5e82-4ae1-908a-f166d183bb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9bee80c-1694-4361-82b6-5997d1554ef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ee5ac6c-3205-4d63-ac7d-0d9ad6283557"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fd3835f-5e82-4ae1-908a-f166d183bb0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A71D0F8-60D1-44A9-90D8-BD22CE8B7CB7}"/>
</file>

<file path=customXml/itemProps2.xml><?xml version="1.0" encoding="utf-8"?>
<ds:datastoreItem xmlns:ds="http://schemas.openxmlformats.org/officeDocument/2006/customXml" ds:itemID="{11B2E31B-3681-4097-8EC3-5C90935D3F9C}"/>
</file>

<file path=customXml/itemProps3.xml><?xml version="1.0" encoding="utf-8"?>
<ds:datastoreItem xmlns:ds="http://schemas.openxmlformats.org/officeDocument/2006/customXml" ds:itemID="{01BFAC25-C307-44AB-922F-9A714C4F442F}"/>
</file>

<file path=docProps/app.xml><?xml version="1.0" encoding="utf-8"?>
<Properties xmlns="http://schemas.openxmlformats.org/officeDocument/2006/extended-properties" xmlns:vt="http://schemas.openxmlformats.org/officeDocument/2006/docPropsVTypes">
  <TotalTime>1523</TotalTime>
  <Words>578</Words>
  <Application>Microsoft Office PowerPoint</Application>
  <PresentationFormat>Widescreen</PresentationFormat>
  <Paragraphs>95</Paragraphs>
  <Slides>18</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DengXian</vt:lpstr>
      <vt:lpstr>Arial</vt:lpstr>
      <vt:lpstr>Calibri</vt:lpstr>
      <vt:lpstr>Calibri Light</vt:lpstr>
      <vt:lpstr>Wingdings</vt:lpstr>
      <vt:lpstr>Office Theme</vt:lpstr>
      <vt:lpstr>Mobile Robot</vt:lpstr>
      <vt:lpstr>Outline</vt:lpstr>
      <vt:lpstr>Connecting to QCar</vt:lpstr>
      <vt:lpstr>Connecting to QCar</vt:lpstr>
      <vt:lpstr>Connecting to QCar</vt:lpstr>
      <vt:lpstr>Connecting to QCar</vt:lpstr>
      <vt:lpstr>Connecting to QCar</vt:lpstr>
      <vt:lpstr>Connecting to QCar</vt:lpstr>
      <vt:lpstr>SLAM</vt:lpstr>
      <vt:lpstr>Manual Drive</vt:lpstr>
      <vt:lpstr>SLAM in ROS</vt:lpstr>
      <vt:lpstr>SLAM in ROS</vt:lpstr>
      <vt:lpstr>Save and Load Lidar Data</vt:lpstr>
      <vt:lpstr>Visualize the Constructed Map</vt:lpstr>
      <vt:lpstr>PowerPoint Presentation</vt:lpstr>
      <vt:lpstr>PowerPoint Presentation</vt:lpstr>
      <vt:lpstr>Thanks for Your Time</vt:lpstr>
      <vt:lpstr>Rights of use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MATLAB Simulink for Robotics</dc:title>
  <dc:creator>Ke Haoyang</dc:creator>
  <cp:lastModifiedBy>Mark Lubrick</cp:lastModifiedBy>
  <cp:revision>48</cp:revision>
  <dcterms:created xsi:type="dcterms:W3CDTF">2021-06-22T03:43:53Z</dcterms:created>
  <dcterms:modified xsi:type="dcterms:W3CDTF">2022-03-01T02:56:37Z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0x01010033573B8433EDB64DAB98B18D77339E19</vt:lpwstr>
  </property>
</Properties>
</file>