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wmf" ContentType="image/x-wmf"/>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2.xml" ContentType="application/vnd.openxmlformats-officedocument.presentationml.notesSlide+xml"/>
  <Override PartName="/ppt/notesSlides/notesSlide5.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7" r:id="rId2"/>
    <p:sldId id="258" r:id="rId3"/>
    <p:sldId id="259" r:id="rId4"/>
    <p:sldId id="260" r:id="rId5"/>
    <p:sldId id="261" r:id="rId6"/>
    <p:sldId id="262" r:id="rId7"/>
    <p:sldId id="263" r:id="rId8"/>
    <p:sldId id="264" r:id="rId9"/>
    <p:sldId id="265" r:id="rId10"/>
    <p:sldId id="267" r:id="rId11"/>
    <p:sldId id="268" r:id="rId12"/>
    <p:sldId id="270" r:id="rId13"/>
    <p:sldId id="271" r:id="rId14"/>
    <p:sldId id="273" r:id="rId15"/>
    <p:sldId id="275" r:id="rId16"/>
    <p:sldId id="276" r:id="rId17"/>
    <p:sldId id="277" r:id="rId18"/>
    <p:sldId id="278" r:id="rId19"/>
    <p:sldId id="279" r:id="rId20"/>
    <p:sldId id="280" r:id="rId21"/>
    <p:sldId id="281" r:id="rId22"/>
    <p:sldId id="282" r:id="rId23"/>
    <p:sldId id="283" r:id="rId24"/>
    <p:sldId id="284" r:id="rId25"/>
    <p:sldId id="291" r:id="rId26"/>
    <p:sldId id="293" r:id="rId27"/>
    <p:sldId id="285" r:id="rId28"/>
    <p:sldId id="286" r:id="rId29"/>
    <p:sldId id="287" r:id="rId30"/>
    <p:sldId id="288" r:id="rId31"/>
    <p:sldId id="289" r:id="rId32"/>
    <p:sldId id="290" r:id="rId33"/>
    <p:sldId id="292" r:id="rId34"/>
    <p:sldId id="294" r:id="rId35"/>
    <p:sldId id="295" r:id="rId36"/>
    <p:sldId id="307" r:id="rId37"/>
    <p:sldId id="301" r:id="rId38"/>
    <p:sldId id="302" r:id="rId39"/>
    <p:sldId id="305" r:id="rId40"/>
    <p:sldId id="306" r:id="rId41"/>
    <p:sldId id="300" r:id="rId42"/>
    <p:sldId id="309" r:id="rId4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9" autoAdjust="0"/>
    <p:restoredTop sz="76776" autoAdjust="0"/>
  </p:normalViewPr>
  <p:slideViewPr>
    <p:cSldViewPr snapToGrid="0">
      <p:cViewPr>
        <p:scale>
          <a:sx n="125" d="100"/>
          <a:sy n="125" d="100"/>
        </p:scale>
        <p:origin x="792"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50"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customXml" Target="../customXml/item3.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FDACA1-C35E-4675-8A09-8A630B7B6C89}" type="datetimeFigureOut">
              <a:rPr lang="zh-CN" altLang="en-US" smtClean="0"/>
              <a:t>2022/2/28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D6D895-9C24-4C6B-8E9B-9D78C04D037D}" type="slidenum">
              <a:rPr lang="zh-CN" altLang="en-US" smtClean="0"/>
              <a:t>‹#›</a:t>
            </a:fld>
            <a:endParaRPr lang="zh-CN" altLang="en-US"/>
          </a:p>
        </p:txBody>
      </p:sp>
    </p:spTree>
    <p:extLst>
      <p:ext uri="{BB962C8B-B14F-4D97-AF65-F5344CB8AC3E}">
        <p14:creationId xmlns:p14="http://schemas.microsoft.com/office/powerpoint/2010/main" val="6173118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a:t>
            </a:fld>
            <a:endParaRPr lang="en-US"/>
          </a:p>
        </p:txBody>
      </p:sp>
    </p:spTree>
    <p:extLst>
      <p:ext uri="{BB962C8B-B14F-4D97-AF65-F5344CB8AC3E}">
        <p14:creationId xmlns:p14="http://schemas.microsoft.com/office/powerpoint/2010/main" val="333576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2</a:t>
            </a:fld>
            <a:endParaRPr lang="en-US"/>
          </a:p>
        </p:txBody>
      </p:sp>
    </p:spTree>
    <p:extLst>
      <p:ext uri="{BB962C8B-B14F-4D97-AF65-F5344CB8AC3E}">
        <p14:creationId xmlns:p14="http://schemas.microsoft.com/office/powerpoint/2010/main" val="2286383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3</a:t>
            </a:fld>
            <a:endParaRPr lang="en-US"/>
          </a:p>
        </p:txBody>
      </p:sp>
    </p:spTree>
    <p:extLst>
      <p:ext uri="{BB962C8B-B14F-4D97-AF65-F5344CB8AC3E}">
        <p14:creationId xmlns:p14="http://schemas.microsoft.com/office/powerpoint/2010/main" val="2995631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4</a:t>
            </a:fld>
            <a:endParaRPr lang="en-US"/>
          </a:p>
        </p:txBody>
      </p:sp>
    </p:spTree>
    <p:extLst>
      <p:ext uri="{BB962C8B-B14F-4D97-AF65-F5344CB8AC3E}">
        <p14:creationId xmlns:p14="http://schemas.microsoft.com/office/powerpoint/2010/main" val="37622928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EAD6D895-9C24-4C6B-8E9B-9D78C04D037D}" type="slidenum">
              <a:rPr lang="zh-CN" altLang="en-US" smtClean="0"/>
              <a:t>33</a:t>
            </a:fld>
            <a:endParaRPr lang="zh-CN" altLang="en-US"/>
          </a:p>
        </p:txBody>
      </p:sp>
    </p:spTree>
    <p:extLst>
      <p:ext uri="{BB962C8B-B14F-4D97-AF65-F5344CB8AC3E}">
        <p14:creationId xmlns:p14="http://schemas.microsoft.com/office/powerpoint/2010/main" val="409563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EAD6D895-9C24-4C6B-8E9B-9D78C04D037D}" type="slidenum">
              <a:rPr lang="zh-CN" altLang="en-US" smtClean="0"/>
              <a:t>34</a:t>
            </a:fld>
            <a:endParaRPr lang="zh-CN" altLang="en-US"/>
          </a:p>
        </p:txBody>
      </p:sp>
    </p:spTree>
    <p:extLst>
      <p:ext uri="{BB962C8B-B14F-4D97-AF65-F5344CB8AC3E}">
        <p14:creationId xmlns:p14="http://schemas.microsoft.com/office/powerpoint/2010/main" val="19381649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EAD6D895-9C24-4C6B-8E9B-9D78C04D037D}" type="slidenum">
              <a:rPr lang="zh-CN" altLang="en-US" smtClean="0"/>
              <a:t>36</a:t>
            </a:fld>
            <a:endParaRPr lang="zh-CN" altLang="en-US"/>
          </a:p>
        </p:txBody>
      </p:sp>
    </p:spTree>
    <p:extLst>
      <p:ext uri="{BB962C8B-B14F-4D97-AF65-F5344CB8AC3E}">
        <p14:creationId xmlns:p14="http://schemas.microsoft.com/office/powerpoint/2010/main" val="40971022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F7E94-BE02-9A45-9062-1449FB0E45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6650E84-FCA6-BF46-947F-0E37FDBD20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B9436B4-1720-2548-BCE3-CC2568995FDB}"/>
              </a:ext>
            </a:extLst>
          </p:cNvPr>
          <p:cNvSpPr>
            <a:spLocks noGrp="1"/>
          </p:cNvSpPr>
          <p:nvPr>
            <p:ph type="dt" sz="half" idx="10"/>
          </p:nvPr>
        </p:nvSpPr>
        <p:spPr>
          <a:xfrm>
            <a:off x="7129971" y="6356349"/>
            <a:ext cx="2305050" cy="365125"/>
          </a:xfrm>
          <a:prstGeom prst="rect">
            <a:avLst/>
          </a:prstGeom>
        </p:spPr>
        <p:txBody>
          <a:bodyPr/>
          <a:lstStyle/>
          <a:p>
            <a:pPr marL="12700" indent="-12700"/>
            <a:fld id="{0C173FCD-8A90-4625-B839-32AA942C7350}" type="datetime1">
              <a:rPr lang="en-US" smtClean="0"/>
              <a:t>2/28/2022</a:t>
            </a:fld>
            <a:endParaRPr lang="en-US" dirty="0"/>
          </a:p>
        </p:txBody>
      </p:sp>
      <p:sp>
        <p:nvSpPr>
          <p:cNvPr id="5" name="Footer Placeholder 4">
            <a:extLst>
              <a:ext uri="{FF2B5EF4-FFF2-40B4-BE49-F238E27FC236}">
                <a16:creationId xmlns:a16="http://schemas.microsoft.com/office/drawing/2014/main" id="{CB98079D-0BF4-CD44-B92A-489A2C415B4C}"/>
              </a:ext>
            </a:extLst>
          </p:cNvPr>
          <p:cNvSpPr>
            <a:spLocks noGrp="1"/>
          </p:cNvSpPr>
          <p:nvPr>
            <p:ph type="ftr" sz="quarter" idx="11"/>
          </p:nvPr>
        </p:nvSpPr>
        <p:spPr>
          <a:xfrm>
            <a:off x="2933700" y="6356350"/>
            <a:ext cx="391795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3D7B34F-B4A6-AC47-A86D-866C0E2385F7}"/>
              </a:ext>
            </a:extLst>
          </p:cNvPr>
          <p:cNvSpPr>
            <a:spLocks noGrp="1"/>
          </p:cNvSpPr>
          <p:nvPr>
            <p:ph type="sldNum" sz="quarter" idx="12"/>
          </p:nvPr>
        </p:nvSpPr>
        <p:spPr>
          <a:xfrm>
            <a:off x="256573" y="6356348"/>
            <a:ext cx="2943225" cy="365125"/>
          </a:xfrm>
          <a:prstGeom prst="rect">
            <a:avLst/>
          </a:prstGeom>
        </p:spPr>
        <p:txBody>
          <a:bodyPr/>
          <a:lstStyle/>
          <a:p>
            <a:fld id="{2DEBF6B5-A8B6-5742-91AE-8DC29EBB8E42}" type="slidenum">
              <a:rPr lang="en-US" smtClean="0"/>
              <a:pPr/>
              <a:t>‹#›</a:t>
            </a:fld>
            <a:r>
              <a:rPr lang="en-US" dirty="0"/>
              <a:t> / 54</a:t>
            </a:r>
          </a:p>
        </p:txBody>
      </p:sp>
    </p:spTree>
    <p:extLst>
      <p:ext uri="{BB962C8B-B14F-4D97-AF65-F5344CB8AC3E}">
        <p14:creationId xmlns:p14="http://schemas.microsoft.com/office/powerpoint/2010/main" val="1173091297"/>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9D7BE-8467-FA47-BC87-BEEAECA3B45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D20FF2-3FE8-1248-A4BA-F5AE9648AA3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C397C0-5CA5-F14C-AA7D-A1EE12F4403D}"/>
              </a:ext>
            </a:extLst>
          </p:cNvPr>
          <p:cNvSpPr>
            <a:spLocks noGrp="1"/>
          </p:cNvSpPr>
          <p:nvPr>
            <p:ph type="dt" sz="half" idx="10"/>
          </p:nvPr>
        </p:nvSpPr>
        <p:spPr>
          <a:xfrm>
            <a:off x="407988" y="6356350"/>
            <a:ext cx="2303462" cy="365125"/>
          </a:xfrm>
          <a:prstGeom prst="rect">
            <a:avLst/>
          </a:prstGeom>
        </p:spPr>
        <p:txBody>
          <a:bodyPr/>
          <a:lstStyle/>
          <a:p>
            <a:fld id="{6E954521-9690-4989-9836-5F170F728E54}" type="datetime1">
              <a:rPr lang="en-US" smtClean="0"/>
              <a:t>2/28/2022</a:t>
            </a:fld>
            <a:endParaRPr lang="en-US"/>
          </a:p>
        </p:txBody>
      </p:sp>
      <p:sp>
        <p:nvSpPr>
          <p:cNvPr id="5" name="Footer Placeholder 4">
            <a:extLst>
              <a:ext uri="{FF2B5EF4-FFF2-40B4-BE49-F238E27FC236}">
                <a16:creationId xmlns:a16="http://schemas.microsoft.com/office/drawing/2014/main" id="{2CEC006F-A7FD-6846-A942-B3569196CF9C}"/>
              </a:ext>
            </a:extLst>
          </p:cNvPr>
          <p:cNvSpPr>
            <a:spLocks noGrp="1"/>
          </p:cNvSpPr>
          <p:nvPr>
            <p:ph type="ftr" sz="quarter" idx="11"/>
          </p:nvPr>
        </p:nvSpPr>
        <p:spPr>
          <a:xfrm>
            <a:off x="2927350" y="6356350"/>
            <a:ext cx="39243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81BF61AC-F887-AE4C-BD7C-AC1FDE24B836}"/>
              </a:ext>
            </a:extLst>
          </p:cNvPr>
          <p:cNvSpPr>
            <a:spLocks noGrp="1"/>
          </p:cNvSpPr>
          <p:nvPr>
            <p:ph type="sldNum" sz="quarter" idx="12"/>
          </p:nvPr>
        </p:nvSpPr>
        <p:spPr>
          <a:xfrm>
            <a:off x="7067550" y="6356350"/>
            <a:ext cx="3371850" cy="365125"/>
          </a:xfrm>
          <a:prstGeom prst="rect">
            <a:avLst/>
          </a:prstGeom>
        </p:spPr>
        <p:txBody>
          <a:bodyPr/>
          <a:lstStyle/>
          <a:p>
            <a:fld id="{2DEBF6B5-A8B6-5742-91AE-8DC29EBB8E42}" type="slidenum">
              <a:rPr lang="en-US" smtClean="0"/>
              <a:t>‹#›</a:t>
            </a:fld>
            <a:endParaRPr lang="en-US" dirty="0"/>
          </a:p>
        </p:txBody>
      </p:sp>
    </p:spTree>
    <p:extLst>
      <p:ext uri="{BB962C8B-B14F-4D97-AF65-F5344CB8AC3E}">
        <p14:creationId xmlns:p14="http://schemas.microsoft.com/office/powerpoint/2010/main" val="1220958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2B7AD727-180C-6C41-8560-04A952E258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C2E65D2-9D75-0548-91A2-FE37A13DCE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9294923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292804"/>
            <a:ext cx="8993172" cy="1149497"/>
          </a:xfrm>
        </p:spPr>
        <p:txBody>
          <a:bodyPr>
            <a:normAutofit/>
          </a:bodyPr>
          <a:lstStyle/>
          <a:p>
            <a:r>
              <a:rPr lang="en-US" altLang="zh-CN" dirty="0"/>
              <a:t>Mobile </a:t>
            </a:r>
            <a:r>
              <a:rPr lang="en-US" dirty="0"/>
              <a:t>Robot</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1524000" y="1838226"/>
            <a:ext cx="9144000" cy="3987538"/>
          </a:xfrm>
        </p:spPr>
        <p:txBody>
          <a:bodyPr/>
          <a:lstStyle/>
          <a:p>
            <a:r>
              <a:rPr lang="en-US" sz="2800" dirty="0"/>
              <a:t>University of Windsor</a:t>
            </a:r>
          </a:p>
          <a:p>
            <a:r>
              <a:rPr lang="en-US" sz="2800" dirty="0"/>
              <a:t>Electrical and Computer Engineering Department</a:t>
            </a:r>
          </a:p>
          <a:p>
            <a:r>
              <a:rPr lang="en-US" sz="2800" b="1" dirty="0"/>
              <a:t>Mechatronics and Robotics Lab (MRL)</a:t>
            </a:r>
          </a:p>
          <a:p>
            <a:endParaRPr lang="en-US" dirty="0"/>
          </a:p>
          <a:p>
            <a:endParaRPr lang="en-US" dirty="0"/>
          </a:p>
          <a:p>
            <a:endParaRPr lang="en-US" dirty="0"/>
          </a:p>
          <a:p>
            <a:r>
              <a:rPr lang="en-US" dirty="0"/>
              <a:t>By: Haoyang Ke</a:t>
            </a:r>
            <a:endParaRPr lang="en-US" b="1" dirty="0"/>
          </a:p>
          <a:p>
            <a:r>
              <a:rPr lang="en-US" dirty="0"/>
              <a:t>2021</a:t>
            </a:r>
          </a:p>
        </p:txBody>
      </p:sp>
      <p:sp>
        <p:nvSpPr>
          <p:cNvPr id="8" name="Slide Number Placeholder 7">
            <a:extLst>
              <a:ext uri="{FF2B5EF4-FFF2-40B4-BE49-F238E27FC236}">
                <a16:creationId xmlns:a16="http://schemas.microsoft.com/office/drawing/2014/main" id="{597414E7-5E4B-469C-A458-356DC3724B04}"/>
              </a:ext>
            </a:extLst>
          </p:cNvPr>
          <p:cNvSpPr>
            <a:spLocks noGrp="1"/>
          </p:cNvSpPr>
          <p:nvPr>
            <p:ph type="sldNum" sz="quarter" idx="12"/>
          </p:nvPr>
        </p:nvSpPr>
        <p:spPr/>
        <p:txBody>
          <a:bodyPr/>
          <a:lstStyle/>
          <a:p>
            <a:fld id="{2DEBF6B5-A8B6-5742-91AE-8DC29EBB8E42}" type="slidenum">
              <a:rPr lang="en-US" smtClean="0"/>
              <a:t>1</a:t>
            </a:fld>
            <a:endParaRPr lang="en-US" dirty="0"/>
          </a:p>
        </p:txBody>
      </p:sp>
    </p:spTree>
    <p:extLst>
      <p:ext uri="{BB962C8B-B14F-4D97-AF65-F5344CB8AC3E}">
        <p14:creationId xmlns:p14="http://schemas.microsoft.com/office/powerpoint/2010/main" val="31998213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10</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99413" y="108358"/>
            <a:ext cx="8993172" cy="1149497"/>
          </a:xfrm>
        </p:spPr>
        <p:txBody>
          <a:bodyPr/>
          <a:lstStyle/>
          <a:p>
            <a:r>
              <a:rPr lang="en-US" dirty="0"/>
              <a:t>Flow Statements(Loops)</a:t>
            </a:r>
          </a:p>
        </p:txBody>
      </p:sp>
      <p:sp>
        <p:nvSpPr>
          <p:cNvPr id="12" name="Title 1">
            <a:extLst>
              <a:ext uri="{FF2B5EF4-FFF2-40B4-BE49-F238E27FC236}">
                <a16:creationId xmlns:a16="http://schemas.microsoft.com/office/drawing/2014/main" id="{E6CB80E7-04F0-40E1-8D28-6C6DCDC88441}"/>
              </a:ext>
            </a:extLst>
          </p:cNvPr>
          <p:cNvSpPr txBox="1">
            <a:spLocks/>
          </p:cNvSpPr>
          <p:nvPr/>
        </p:nvSpPr>
        <p:spPr>
          <a:xfrm>
            <a:off x="976625" y="1262547"/>
            <a:ext cx="2930769" cy="407963"/>
          </a:xfrm>
          <a:prstGeom prst="rect">
            <a:avLst/>
          </a:prstGeom>
        </p:spPr>
        <p:txBody>
          <a:bodyPr vert="horz" lIns="91440" tIns="45720" rIns="91440" bIns="45720" rtlCol="0" anchor="b">
            <a:normAutofit fontScale="4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While loop</a:t>
            </a:r>
          </a:p>
        </p:txBody>
      </p:sp>
      <p:sp>
        <p:nvSpPr>
          <p:cNvPr id="13" name="Title 1">
            <a:extLst>
              <a:ext uri="{FF2B5EF4-FFF2-40B4-BE49-F238E27FC236}">
                <a16:creationId xmlns:a16="http://schemas.microsoft.com/office/drawing/2014/main" id="{EB64FF77-C2DF-47CE-A158-EB298DE0E525}"/>
              </a:ext>
            </a:extLst>
          </p:cNvPr>
          <p:cNvSpPr txBox="1">
            <a:spLocks/>
          </p:cNvSpPr>
          <p:nvPr/>
        </p:nvSpPr>
        <p:spPr>
          <a:xfrm>
            <a:off x="4630613" y="1257855"/>
            <a:ext cx="2930769" cy="407963"/>
          </a:xfrm>
          <a:prstGeom prst="rect">
            <a:avLst/>
          </a:prstGeom>
        </p:spPr>
        <p:txBody>
          <a:bodyPr vert="horz" lIns="91440" tIns="45720" rIns="91440" bIns="45720" rtlCol="0" anchor="b">
            <a:normAutofit fontScale="4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For loop</a:t>
            </a:r>
          </a:p>
        </p:txBody>
      </p:sp>
      <p:pic>
        <p:nvPicPr>
          <p:cNvPr id="3" name="图片 2" descr="%factorial&#10;n=3;&#10;f=n;&#10;while n&gt;1&#10;n=n-1;&#10;f=f*n;&#10;end&#10;The result: 6">
            <a:extLst>
              <a:ext uri="{FF2B5EF4-FFF2-40B4-BE49-F238E27FC236}">
                <a16:creationId xmlns:a16="http://schemas.microsoft.com/office/drawing/2014/main" id="{B69C120E-730A-406D-B06F-885FEBFD03DC}"/>
              </a:ext>
            </a:extLst>
          </p:cNvPr>
          <p:cNvPicPr>
            <a:picLocks noChangeAspect="1"/>
          </p:cNvPicPr>
          <p:nvPr/>
        </p:nvPicPr>
        <p:blipFill rotWithShape="1">
          <a:blip r:embed="rId2"/>
          <a:srcRect l="17743" b="18717"/>
          <a:stretch/>
        </p:blipFill>
        <p:spPr>
          <a:xfrm>
            <a:off x="716689" y="1670510"/>
            <a:ext cx="3450639" cy="1459511"/>
          </a:xfrm>
          <a:prstGeom prst="rect">
            <a:avLst/>
          </a:prstGeom>
        </p:spPr>
      </p:pic>
      <p:pic>
        <p:nvPicPr>
          <p:cNvPr id="7" name="图片 6" descr="fora=0:2:10&#10;disp(a)&#10;end&#10;The result: &#10;0&#10;2&#10;4&#10;6&#10;10">
            <a:extLst>
              <a:ext uri="{FF2B5EF4-FFF2-40B4-BE49-F238E27FC236}">
                <a16:creationId xmlns:a16="http://schemas.microsoft.com/office/drawing/2014/main" id="{1D190D75-7974-4F9F-9FB6-F57B0BD8DAD1}"/>
              </a:ext>
            </a:extLst>
          </p:cNvPr>
          <p:cNvPicPr>
            <a:picLocks noChangeAspect="1"/>
          </p:cNvPicPr>
          <p:nvPr/>
        </p:nvPicPr>
        <p:blipFill rotWithShape="1">
          <a:blip r:embed="rId3"/>
          <a:srcRect l="14683" b="59846"/>
          <a:stretch/>
        </p:blipFill>
        <p:spPr>
          <a:xfrm>
            <a:off x="4571186" y="1665818"/>
            <a:ext cx="3450639" cy="798425"/>
          </a:xfrm>
          <a:prstGeom prst="rect">
            <a:avLst/>
          </a:prstGeom>
        </p:spPr>
      </p:pic>
      <p:pic>
        <p:nvPicPr>
          <p:cNvPr id="14" name="图片 13">
            <a:extLst>
              <a:ext uri="{FF2B5EF4-FFF2-40B4-BE49-F238E27FC236}">
                <a16:creationId xmlns:a16="http://schemas.microsoft.com/office/drawing/2014/main" id="{F99808C9-CF1F-44E1-A904-D6BB02F36B66}"/>
              </a:ext>
            </a:extLst>
          </p:cNvPr>
          <p:cNvPicPr>
            <a:picLocks noChangeAspect="1"/>
          </p:cNvPicPr>
          <p:nvPr/>
        </p:nvPicPr>
        <p:blipFill rotWithShape="1">
          <a:blip r:embed="rId2"/>
          <a:srcRect t="85663" r="71162" b="-115"/>
          <a:stretch/>
        </p:blipFill>
        <p:spPr>
          <a:xfrm>
            <a:off x="716689" y="3142414"/>
            <a:ext cx="1076843" cy="230981"/>
          </a:xfrm>
          <a:prstGeom prst="rect">
            <a:avLst/>
          </a:prstGeom>
        </p:spPr>
      </p:pic>
      <p:pic>
        <p:nvPicPr>
          <p:cNvPr id="15" name="图片 14">
            <a:extLst>
              <a:ext uri="{FF2B5EF4-FFF2-40B4-BE49-F238E27FC236}">
                <a16:creationId xmlns:a16="http://schemas.microsoft.com/office/drawing/2014/main" id="{CFA1A2AD-EE23-471A-8EA9-CD39263A2CE3}"/>
              </a:ext>
            </a:extLst>
          </p:cNvPr>
          <p:cNvPicPr>
            <a:picLocks noChangeAspect="1"/>
          </p:cNvPicPr>
          <p:nvPr/>
        </p:nvPicPr>
        <p:blipFill rotWithShape="1">
          <a:blip r:embed="rId3"/>
          <a:srcRect t="44608" r="79519"/>
          <a:stretch/>
        </p:blipFill>
        <p:spPr>
          <a:xfrm>
            <a:off x="4571186" y="2472252"/>
            <a:ext cx="601587" cy="799908"/>
          </a:xfrm>
          <a:prstGeom prst="rect">
            <a:avLst/>
          </a:prstGeom>
        </p:spPr>
      </p:pic>
      <p:pic>
        <p:nvPicPr>
          <p:cNvPr id="10" name="图片 9" descr="Try&#10;A=rand(3);&#10;B=one(5);&#10;C=[A;B];&#10;catch&#10;disp('Dimension mismatch');&#10;end&#10;The result:  Dimension mismatch">
            <a:extLst>
              <a:ext uri="{FF2B5EF4-FFF2-40B4-BE49-F238E27FC236}">
                <a16:creationId xmlns:a16="http://schemas.microsoft.com/office/drawing/2014/main" id="{F3BB8D7B-C66A-4AF9-AD34-06D2A0069C68}"/>
              </a:ext>
            </a:extLst>
          </p:cNvPr>
          <p:cNvPicPr>
            <a:picLocks noChangeAspect="1"/>
          </p:cNvPicPr>
          <p:nvPr/>
        </p:nvPicPr>
        <p:blipFill>
          <a:blip r:embed="rId4"/>
          <a:stretch>
            <a:fillRect/>
          </a:stretch>
        </p:blipFill>
        <p:spPr>
          <a:xfrm>
            <a:off x="8287937" y="1665818"/>
            <a:ext cx="3546944" cy="1389691"/>
          </a:xfrm>
          <a:prstGeom prst="rect">
            <a:avLst/>
          </a:prstGeom>
        </p:spPr>
      </p:pic>
      <p:sp>
        <p:nvSpPr>
          <p:cNvPr id="18" name="Title 1">
            <a:extLst>
              <a:ext uri="{FF2B5EF4-FFF2-40B4-BE49-F238E27FC236}">
                <a16:creationId xmlns:a16="http://schemas.microsoft.com/office/drawing/2014/main" id="{C795C9A5-C640-4485-AA34-53E5BC8983FA}"/>
              </a:ext>
            </a:extLst>
          </p:cNvPr>
          <p:cNvSpPr txBox="1">
            <a:spLocks/>
          </p:cNvSpPr>
          <p:nvPr/>
        </p:nvSpPr>
        <p:spPr>
          <a:xfrm>
            <a:off x="8596024" y="1253109"/>
            <a:ext cx="2930769" cy="407963"/>
          </a:xfrm>
          <a:prstGeom prst="rect">
            <a:avLst/>
          </a:prstGeom>
        </p:spPr>
        <p:txBody>
          <a:bodyPr vert="horz" lIns="91440" tIns="45720" rIns="91440" bIns="45720" rtlCol="0" anchor="b">
            <a:normAutofit fontScale="4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Try &amp; Catch</a:t>
            </a:r>
          </a:p>
        </p:txBody>
      </p:sp>
      <p:sp>
        <p:nvSpPr>
          <p:cNvPr id="34" name="Subtitle 2">
            <a:extLst>
              <a:ext uri="{FF2B5EF4-FFF2-40B4-BE49-F238E27FC236}">
                <a16:creationId xmlns:a16="http://schemas.microsoft.com/office/drawing/2014/main" id="{A9F188AD-20A2-4997-8D85-75C584E12813}"/>
              </a:ext>
            </a:extLst>
          </p:cNvPr>
          <p:cNvSpPr txBox="1">
            <a:spLocks/>
          </p:cNvSpPr>
          <p:nvPr/>
        </p:nvSpPr>
        <p:spPr>
          <a:xfrm>
            <a:off x="8357621" y="3463472"/>
            <a:ext cx="3407573" cy="23398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Wingdings" panose="05000000000000000000" pitchFamily="2" charset="2"/>
              <a:buChar char="q"/>
            </a:pPr>
            <a:r>
              <a:rPr lang="en-US" altLang="zh-CN" dirty="0"/>
              <a:t>‘try’ catch changes flow control if an error is detected during execution.</a:t>
            </a:r>
            <a:r>
              <a:rPr lang="en-US" dirty="0"/>
              <a:t>.</a:t>
            </a:r>
          </a:p>
        </p:txBody>
      </p:sp>
      <p:sp>
        <p:nvSpPr>
          <p:cNvPr id="37" name="Subtitle 2">
            <a:extLst>
              <a:ext uri="{FF2B5EF4-FFF2-40B4-BE49-F238E27FC236}">
                <a16:creationId xmlns:a16="http://schemas.microsoft.com/office/drawing/2014/main" id="{C6098697-1531-460F-8D87-E556A9FAE047}"/>
              </a:ext>
            </a:extLst>
          </p:cNvPr>
          <p:cNvSpPr txBox="1">
            <a:spLocks/>
          </p:cNvSpPr>
          <p:nvPr/>
        </p:nvSpPr>
        <p:spPr>
          <a:xfrm>
            <a:off x="4392210" y="3463472"/>
            <a:ext cx="3407573" cy="23398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Wingdings" panose="05000000000000000000" pitchFamily="2" charset="2"/>
              <a:buChar char="q"/>
            </a:pPr>
            <a:r>
              <a:rPr lang="en-US" altLang="zh-CN" dirty="0"/>
              <a:t>‘for’ executes a group of statements a fixed number of times.</a:t>
            </a:r>
            <a:endParaRPr lang="en-US" dirty="0"/>
          </a:p>
        </p:txBody>
      </p:sp>
      <p:sp>
        <p:nvSpPr>
          <p:cNvPr id="38" name="Subtitle 2">
            <a:extLst>
              <a:ext uri="{FF2B5EF4-FFF2-40B4-BE49-F238E27FC236}">
                <a16:creationId xmlns:a16="http://schemas.microsoft.com/office/drawing/2014/main" id="{4EAFB3B1-89B7-4829-8496-3D75DBF105D7}"/>
              </a:ext>
            </a:extLst>
          </p:cNvPr>
          <p:cNvSpPr txBox="1">
            <a:spLocks/>
          </p:cNvSpPr>
          <p:nvPr/>
        </p:nvSpPr>
        <p:spPr>
          <a:xfrm>
            <a:off x="738221" y="3429000"/>
            <a:ext cx="3407573" cy="23398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Wingdings" panose="05000000000000000000" pitchFamily="2" charset="2"/>
              <a:buChar char="q"/>
            </a:pPr>
            <a:r>
              <a:rPr lang="en-US" altLang="zh-CN" dirty="0"/>
              <a:t>‘while’ executes a group of statements an indefinite number of times, based on some logical condition.</a:t>
            </a:r>
            <a:endParaRPr lang="en-US" dirty="0"/>
          </a:p>
        </p:txBody>
      </p:sp>
    </p:spTree>
    <p:extLst>
      <p:ext uri="{BB962C8B-B14F-4D97-AF65-F5344CB8AC3E}">
        <p14:creationId xmlns:p14="http://schemas.microsoft.com/office/powerpoint/2010/main" val="12965102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11</a:t>
            </a:fld>
            <a:r>
              <a:rPr lang="en-US" dirty="0"/>
              <a:t> </a:t>
            </a:r>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99413" y="108358"/>
            <a:ext cx="8993172" cy="1149497"/>
          </a:xfrm>
        </p:spPr>
        <p:txBody>
          <a:bodyPr/>
          <a:lstStyle/>
          <a:p>
            <a:r>
              <a:rPr lang="en-US" dirty="0"/>
              <a:t>Flow Statements(Loops)</a:t>
            </a:r>
          </a:p>
        </p:txBody>
      </p:sp>
      <p:pic>
        <p:nvPicPr>
          <p:cNvPr id="17" name="图片 16" descr="a=1;&#10;while a&lt;5&#10;a=a+1;&#10;if a==3&#10;continue;&#10;end&#10;disp(a);&#10;end&#10;The result: &#10;2&#10;4&#10;5">
            <a:extLst>
              <a:ext uri="{FF2B5EF4-FFF2-40B4-BE49-F238E27FC236}">
                <a16:creationId xmlns:a16="http://schemas.microsoft.com/office/drawing/2014/main" id="{7673782D-CD4E-4CF1-939D-92216B5B23DE}"/>
              </a:ext>
            </a:extLst>
          </p:cNvPr>
          <p:cNvPicPr>
            <a:picLocks noChangeAspect="1"/>
          </p:cNvPicPr>
          <p:nvPr/>
        </p:nvPicPr>
        <p:blipFill>
          <a:blip r:embed="rId2"/>
          <a:stretch>
            <a:fillRect/>
          </a:stretch>
        </p:blipFill>
        <p:spPr>
          <a:xfrm>
            <a:off x="502440" y="1500873"/>
            <a:ext cx="3487444" cy="1673348"/>
          </a:xfrm>
          <a:prstGeom prst="rect">
            <a:avLst/>
          </a:prstGeom>
        </p:spPr>
      </p:pic>
      <p:sp>
        <p:nvSpPr>
          <p:cNvPr id="19" name="Title 1">
            <a:extLst>
              <a:ext uri="{FF2B5EF4-FFF2-40B4-BE49-F238E27FC236}">
                <a16:creationId xmlns:a16="http://schemas.microsoft.com/office/drawing/2014/main" id="{8FDDF8C7-6C44-418A-90E8-8BAE7C4F9F88}"/>
              </a:ext>
            </a:extLst>
          </p:cNvPr>
          <p:cNvSpPr txBox="1">
            <a:spLocks/>
          </p:cNvSpPr>
          <p:nvPr/>
        </p:nvSpPr>
        <p:spPr>
          <a:xfrm>
            <a:off x="799180" y="1169048"/>
            <a:ext cx="2930769" cy="407963"/>
          </a:xfrm>
          <a:prstGeom prst="rect">
            <a:avLst/>
          </a:prstGeom>
        </p:spPr>
        <p:txBody>
          <a:bodyPr vert="horz" lIns="91440" tIns="45720" rIns="91440" bIns="45720" rtlCol="0" anchor="b">
            <a:normAutofit fontScale="3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‘continue’ in while loop</a:t>
            </a:r>
          </a:p>
        </p:txBody>
      </p:sp>
      <p:sp>
        <p:nvSpPr>
          <p:cNvPr id="20" name="Title 1">
            <a:extLst>
              <a:ext uri="{FF2B5EF4-FFF2-40B4-BE49-F238E27FC236}">
                <a16:creationId xmlns:a16="http://schemas.microsoft.com/office/drawing/2014/main" id="{6A4745A2-3BA1-47C9-B6FD-3FBBD0183F91}"/>
              </a:ext>
            </a:extLst>
          </p:cNvPr>
          <p:cNvSpPr txBox="1">
            <a:spLocks/>
          </p:cNvSpPr>
          <p:nvPr/>
        </p:nvSpPr>
        <p:spPr>
          <a:xfrm>
            <a:off x="4506876" y="1175382"/>
            <a:ext cx="2930769" cy="407963"/>
          </a:xfrm>
          <a:prstGeom prst="rect">
            <a:avLst/>
          </a:prstGeom>
        </p:spPr>
        <p:txBody>
          <a:bodyPr vert="horz" lIns="91440" tIns="45720" rIns="91440" bIns="45720" rtlCol="0" anchor="b">
            <a:normAutofit fontScale="4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‘break’ in while loop</a:t>
            </a:r>
          </a:p>
        </p:txBody>
      </p:sp>
      <p:sp>
        <p:nvSpPr>
          <p:cNvPr id="21" name="Title 1">
            <a:extLst>
              <a:ext uri="{FF2B5EF4-FFF2-40B4-BE49-F238E27FC236}">
                <a16:creationId xmlns:a16="http://schemas.microsoft.com/office/drawing/2014/main" id="{A9521FD9-1F3B-4BAD-8816-2EEF55ED3689}"/>
              </a:ext>
            </a:extLst>
          </p:cNvPr>
          <p:cNvSpPr txBox="1">
            <a:spLocks/>
          </p:cNvSpPr>
          <p:nvPr/>
        </p:nvSpPr>
        <p:spPr>
          <a:xfrm>
            <a:off x="8403902" y="1168348"/>
            <a:ext cx="2930769" cy="407963"/>
          </a:xfrm>
          <a:prstGeom prst="rect">
            <a:avLst/>
          </a:prstGeom>
        </p:spPr>
        <p:txBody>
          <a:bodyPr vert="horz" lIns="91440" tIns="45720" rIns="91440" bIns="45720" rtlCol="0" anchor="b">
            <a:normAutofit fontScale="4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‘return’</a:t>
            </a:r>
          </a:p>
        </p:txBody>
      </p:sp>
      <p:pic>
        <p:nvPicPr>
          <p:cNvPr id="23" name="图片 22">
            <a:extLst>
              <a:ext uri="{FF2B5EF4-FFF2-40B4-BE49-F238E27FC236}">
                <a16:creationId xmlns:a16="http://schemas.microsoft.com/office/drawing/2014/main" id="{1AD39156-E9AB-4C8C-90D2-A9E7D8D80320}"/>
              </a:ext>
            </a:extLst>
          </p:cNvPr>
          <p:cNvPicPr>
            <a:picLocks noChangeAspect="1"/>
          </p:cNvPicPr>
          <p:nvPr/>
        </p:nvPicPr>
        <p:blipFill>
          <a:blip r:embed="rId3"/>
          <a:stretch>
            <a:fillRect/>
          </a:stretch>
        </p:blipFill>
        <p:spPr>
          <a:xfrm>
            <a:off x="539244" y="3104229"/>
            <a:ext cx="613575" cy="490860"/>
          </a:xfrm>
          <a:prstGeom prst="rect">
            <a:avLst/>
          </a:prstGeom>
        </p:spPr>
      </p:pic>
      <p:pic>
        <p:nvPicPr>
          <p:cNvPr id="25" name="图片 24" descr="a=1;&#10;while a&lt;5&#10;a=a+1;&#10;if a==3&#10;break;&#10;end&#10;disp(a);&#10;end&#10;The result:  2">
            <a:extLst>
              <a:ext uri="{FF2B5EF4-FFF2-40B4-BE49-F238E27FC236}">
                <a16:creationId xmlns:a16="http://schemas.microsoft.com/office/drawing/2014/main" id="{5945A2FE-F93D-4F4B-BF39-53B9F9C99F82}"/>
              </a:ext>
            </a:extLst>
          </p:cNvPr>
          <p:cNvPicPr>
            <a:picLocks noChangeAspect="1"/>
          </p:cNvPicPr>
          <p:nvPr/>
        </p:nvPicPr>
        <p:blipFill>
          <a:blip r:embed="rId4"/>
          <a:stretch>
            <a:fillRect/>
          </a:stretch>
        </p:blipFill>
        <p:spPr>
          <a:xfrm>
            <a:off x="4286627" y="1500872"/>
            <a:ext cx="3557753" cy="1656011"/>
          </a:xfrm>
          <a:prstGeom prst="rect">
            <a:avLst/>
          </a:prstGeom>
        </p:spPr>
      </p:pic>
      <p:pic>
        <p:nvPicPr>
          <p:cNvPr id="27" name="图片 26">
            <a:extLst>
              <a:ext uri="{FF2B5EF4-FFF2-40B4-BE49-F238E27FC236}">
                <a16:creationId xmlns:a16="http://schemas.microsoft.com/office/drawing/2014/main" id="{90EE8A23-D42B-486D-8D55-BA52CC909D0F}"/>
              </a:ext>
            </a:extLst>
          </p:cNvPr>
          <p:cNvPicPr>
            <a:picLocks noChangeAspect="1"/>
          </p:cNvPicPr>
          <p:nvPr/>
        </p:nvPicPr>
        <p:blipFill>
          <a:blip r:embed="rId5"/>
          <a:stretch>
            <a:fillRect/>
          </a:stretch>
        </p:blipFill>
        <p:spPr>
          <a:xfrm>
            <a:off x="4287237" y="3174220"/>
            <a:ext cx="1121182" cy="300114"/>
          </a:xfrm>
          <a:prstGeom prst="rect">
            <a:avLst/>
          </a:prstGeom>
        </p:spPr>
      </p:pic>
      <p:pic>
        <p:nvPicPr>
          <p:cNvPr id="29" name="图片 28" descr="For i=1:10&#10;i&#10;if i==5&#10;return&#10;end&#10;end&#10;The result: &#10;1&#10;2&#10;3&#10;4&#10;5">
            <a:extLst>
              <a:ext uri="{FF2B5EF4-FFF2-40B4-BE49-F238E27FC236}">
                <a16:creationId xmlns:a16="http://schemas.microsoft.com/office/drawing/2014/main" id="{B5F72425-994F-4D8C-A1BD-9E9C991DEAD9}"/>
              </a:ext>
            </a:extLst>
          </p:cNvPr>
          <p:cNvPicPr>
            <a:picLocks noChangeAspect="1"/>
          </p:cNvPicPr>
          <p:nvPr/>
        </p:nvPicPr>
        <p:blipFill rotWithShape="1">
          <a:blip r:embed="rId6"/>
          <a:srcRect t="3931"/>
          <a:stretch/>
        </p:blipFill>
        <p:spPr>
          <a:xfrm>
            <a:off x="8246967" y="1500873"/>
            <a:ext cx="3404020" cy="1234232"/>
          </a:xfrm>
          <a:prstGeom prst="rect">
            <a:avLst/>
          </a:prstGeom>
        </p:spPr>
      </p:pic>
      <p:pic>
        <p:nvPicPr>
          <p:cNvPr id="31" name="图片 30">
            <a:extLst>
              <a:ext uri="{FF2B5EF4-FFF2-40B4-BE49-F238E27FC236}">
                <a16:creationId xmlns:a16="http://schemas.microsoft.com/office/drawing/2014/main" id="{BB1D7D5D-2FE2-492B-B68D-CDED00849034}"/>
              </a:ext>
            </a:extLst>
          </p:cNvPr>
          <p:cNvPicPr>
            <a:picLocks noChangeAspect="1"/>
          </p:cNvPicPr>
          <p:nvPr/>
        </p:nvPicPr>
        <p:blipFill>
          <a:blip r:embed="rId7"/>
          <a:stretch>
            <a:fillRect/>
          </a:stretch>
        </p:blipFill>
        <p:spPr>
          <a:xfrm>
            <a:off x="8401058" y="2735106"/>
            <a:ext cx="613575" cy="796900"/>
          </a:xfrm>
          <a:prstGeom prst="rect">
            <a:avLst/>
          </a:prstGeom>
        </p:spPr>
      </p:pic>
      <p:sp>
        <p:nvSpPr>
          <p:cNvPr id="22" name="Subtitle 2">
            <a:extLst>
              <a:ext uri="{FF2B5EF4-FFF2-40B4-BE49-F238E27FC236}">
                <a16:creationId xmlns:a16="http://schemas.microsoft.com/office/drawing/2014/main" id="{5D17E04C-E475-4B48-9060-4FCF7854FA3B}"/>
              </a:ext>
            </a:extLst>
          </p:cNvPr>
          <p:cNvSpPr txBox="1">
            <a:spLocks/>
          </p:cNvSpPr>
          <p:nvPr/>
        </p:nvSpPr>
        <p:spPr>
          <a:xfrm>
            <a:off x="8152466" y="3429000"/>
            <a:ext cx="3776783" cy="2508422"/>
          </a:xfrm>
          <a:prstGeom prst="rect">
            <a:avLst/>
          </a:prstGeom>
        </p:spPr>
        <p:txBody>
          <a:bodyPr vert="horz" lIns="91440" tIns="45720" rIns="91440" bIns="45720" rtlCol="0">
            <a:normAutofit fontScale="6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Wingdings" panose="05000000000000000000" pitchFamily="2" charset="2"/>
              <a:buChar char="q"/>
            </a:pPr>
            <a:r>
              <a:rPr lang="en-US" altLang="zh-CN" dirty="0"/>
              <a:t>‘return’ return terminates the current sequence of commands and returns control to the invoking function or to the keyboard. </a:t>
            </a:r>
          </a:p>
          <a:p>
            <a:pPr marL="342900" indent="-342900" algn="l">
              <a:buFont typeface="Wingdings" panose="05000000000000000000" pitchFamily="2" charset="2"/>
              <a:buChar char="q"/>
            </a:pPr>
            <a:r>
              <a:rPr lang="en-US" altLang="zh-CN" dirty="0"/>
              <a:t>Return is also used to terminate keyboard mode. A called function normally transfers control to the function that invoked it when it reaches the end of the function. </a:t>
            </a:r>
          </a:p>
          <a:p>
            <a:pPr marL="342900" indent="-342900" algn="l">
              <a:buFont typeface="Wingdings" panose="05000000000000000000" pitchFamily="2" charset="2"/>
              <a:buChar char="q"/>
            </a:pPr>
            <a:r>
              <a:rPr lang="en-US" altLang="zh-CN" dirty="0"/>
              <a:t>Return may be inserted within the called function to force an early termination and to transfer control to the invoking function.</a:t>
            </a:r>
            <a:endParaRPr lang="en-US" dirty="0"/>
          </a:p>
        </p:txBody>
      </p:sp>
      <p:sp>
        <p:nvSpPr>
          <p:cNvPr id="24" name="Subtitle 2">
            <a:extLst>
              <a:ext uri="{FF2B5EF4-FFF2-40B4-BE49-F238E27FC236}">
                <a16:creationId xmlns:a16="http://schemas.microsoft.com/office/drawing/2014/main" id="{E5EBD5CC-FAA7-4D7A-BBB7-12D097CD37B5}"/>
              </a:ext>
            </a:extLst>
          </p:cNvPr>
          <p:cNvSpPr txBox="1">
            <a:spLocks/>
          </p:cNvSpPr>
          <p:nvPr/>
        </p:nvSpPr>
        <p:spPr>
          <a:xfrm>
            <a:off x="4193233" y="3701118"/>
            <a:ext cx="3407573" cy="233515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Wingdings" panose="05000000000000000000" pitchFamily="2" charset="2"/>
              <a:buChar char="q"/>
            </a:pPr>
            <a:r>
              <a:rPr lang="en-US" altLang="zh-CN" dirty="0"/>
              <a:t>‘break’ terminates execution of a for or while loop. </a:t>
            </a:r>
            <a:endParaRPr lang="en-US" dirty="0"/>
          </a:p>
        </p:txBody>
      </p:sp>
      <p:sp>
        <p:nvSpPr>
          <p:cNvPr id="26" name="Subtitle 2">
            <a:extLst>
              <a:ext uri="{FF2B5EF4-FFF2-40B4-BE49-F238E27FC236}">
                <a16:creationId xmlns:a16="http://schemas.microsoft.com/office/drawing/2014/main" id="{C277DA53-D8E7-43DF-9B9A-CFE7E9E409EB}"/>
              </a:ext>
            </a:extLst>
          </p:cNvPr>
          <p:cNvSpPr txBox="1">
            <a:spLocks/>
          </p:cNvSpPr>
          <p:nvPr/>
        </p:nvSpPr>
        <p:spPr>
          <a:xfrm>
            <a:off x="539244" y="3666646"/>
            <a:ext cx="3407573" cy="2339862"/>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Wingdings" panose="05000000000000000000" pitchFamily="2" charset="2"/>
              <a:buChar char="q"/>
            </a:pPr>
            <a:r>
              <a:rPr lang="zh-CN" altLang="en-US" dirty="0"/>
              <a:t>‘</a:t>
            </a:r>
            <a:r>
              <a:rPr lang="en-US" altLang="zh-CN" dirty="0"/>
              <a:t>continue’ passes control to the next iteration of a for or while loop, skipping any remaining statements in the body of the loop.</a:t>
            </a:r>
            <a:endParaRPr lang="en-US" dirty="0"/>
          </a:p>
        </p:txBody>
      </p:sp>
    </p:spTree>
    <p:extLst>
      <p:ext uri="{BB962C8B-B14F-4D97-AF65-F5344CB8AC3E}">
        <p14:creationId xmlns:p14="http://schemas.microsoft.com/office/powerpoint/2010/main" val="36616308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12</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lstStyle/>
          <a:p>
            <a:r>
              <a:rPr lang="en-US" dirty="0"/>
              <a:t>Command Line VS Scripts</a:t>
            </a:r>
          </a:p>
        </p:txBody>
      </p:sp>
      <p:pic>
        <p:nvPicPr>
          <p:cNvPr id="7" name="Content Placeholder 3" descr="Matlab menu bar">
            <a:extLst>
              <a:ext uri="{FF2B5EF4-FFF2-40B4-BE49-F238E27FC236}">
                <a16:creationId xmlns:a16="http://schemas.microsoft.com/office/drawing/2014/main" id="{705D1925-209A-4AE5-BFF4-5A7A37F0312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46438" b="80548"/>
          <a:stretch/>
        </p:blipFill>
        <p:spPr>
          <a:xfrm>
            <a:off x="1741020" y="3135925"/>
            <a:ext cx="8559131" cy="1942703"/>
          </a:xfrm>
          <a:prstGeom prst="rect">
            <a:avLst/>
          </a:prstGeom>
        </p:spPr>
      </p:pic>
      <p:sp>
        <p:nvSpPr>
          <p:cNvPr id="2" name="矩形 1">
            <a:extLst>
              <a:ext uri="{FF2B5EF4-FFF2-40B4-BE49-F238E27FC236}">
                <a16:creationId xmlns:a16="http://schemas.microsoft.com/office/drawing/2014/main" id="{B8F4C41F-2108-4FB5-A9D6-B6359ABB9C4F}"/>
              </a:ext>
            </a:extLst>
          </p:cNvPr>
          <p:cNvSpPr/>
          <p:nvPr/>
        </p:nvSpPr>
        <p:spPr>
          <a:xfrm>
            <a:off x="1909120" y="4405184"/>
            <a:ext cx="271848" cy="55605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Subtitle 2">
            <a:extLst>
              <a:ext uri="{FF2B5EF4-FFF2-40B4-BE49-F238E27FC236}">
                <a16:creationId xmlns:a16="http://schemas.microsoft.com/office/drawing/2014/main" id="{2A6066F4-38F1-43CF-B84B-2BDA7CDA5639}"/>
              </a:ext>
            </a:extLst>
          </p:cNvPr>
          <p:cNvSpPr>
            <a:spLocks noGrp="1"/>
          </p:cNvSpPr>
          <p:nvPr>
            <p:ph type="subTitle" idx="1"/>
          </p:nvPr>
        </p:nvSpPr>
        <p:spPr>
          <a:xfrm>
            <a:off x="675588" y="1502023"/>
            <a:ext cx="10840824" cy="3949831"/>
          </a:xfrm>
        </p:spPr>
        <p:txBody>
          <a:bodyPr/>
          <a:lstStyle/>
          <a:p>
            <a:pPr marL="342900" indent="-342900" algn="l">
              <a:buFont typeface="Wingdings" panose="05000000000000000000" pitchFamily="2" charset="2"/>
              <a:buChar char="q"/>
            </a:pPr>
            <a:r>
              <a:rPr lang="en-US" altLang="zh-CN" dirty="0"/>
              <a:t>Every MATLAB command is separated by either a semicolon or new line. These commands can be entered either in command line or they can be saved as a script and executed through a number of ways (one of them is to press the play button).</a:t>
            </a:r>
            <a:endParaRPr lang="en-US" dirty="0">
              <a:latin typeface="Consolas" panose="020B0609020204030204" pitchFamily="49" charset="0"/>
            </a:endParaRPr>
          </a:p>
        </p:txBody>
      </p:sp>
    </p:spTree>
    <p:extLst>
      <p:ext uri="{BB962C8B-B14F-4D97-AF65-F5344CB8AC3E}">
        <p14:creationId xmlns:p14="http://schemas.microsoft.com/office/powerpoint/2010/main" val="3029574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13</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lstStyle/>
          <a:p>
            <a:r>
              <a:rPr lang="en-US" dirty="0"/>
              <a:t>Functions</a:t>
            </a:r>
          </a:p>
        </p:txBody>
      </p:sp>
      <p:sp>
        <p:nvSpPr>
          <p:cNvPr id="9" name="Subtitle 2">
            <a:extLst>
              <a:ext uri="{FF2B5EF4-FFF2-40B4-BE49-F238E27FC236}">
                <a16:creationId xmlns:a16="http://schemas.microsoft.com/office/drawing/2014/main" id="{2A6066F4-38F1-43CF-B84B-2BDA7CDA5639}"/>
              </a:ext>
            </a:extLst>
          </p:cNvPr>
          <p:cNvSpPr>
            <a:spLocks noGrp="1"/>
          </p:cNvSpPr>
          <p:nvPr>
            <p:ph type="subTitle" idx="1"/>
          </p:nvPr>
        </p:nvSpPr>
        <p:spPr>
          <a:xfrm>
            <a:off x="675588" y="1502023"/>
            <a:ext cx="10840824" cy="3949831"/>
          </a:xfrm>
        </p:spPr>
        <p:txBody>
          <a:bodyPr/>
          <a:lstStyle/>
          <a:p>
            <a:pPr marL="342900" indent="-342900" algn="l">
              <a:buFont typeface="Wingdings" panose="05000000000000000000" pitchFamily="2" charset="2"/>
              <a:buChar char="q"/>
            </a:pPr>
            <a:r>
              <a:rPr lang="en-US" altLang="zh-CN" dirty="0"/>
              <a:t>Functions are lines of codes that accept input arguments and return output arguments. They operate on variables within their own workspace.</a:t>
            </a:r>
            <a:endParaRPr lang="en-US" dirty="0">
              <a:latin typeface="Consolas" panose="020B0609020204030204" pitchFamily="49" charset="0"/>
            </a:endParaRPr>
          </a:p>
        </p:txBody>
      </p:sp>
      <p:pic>
        <p:nvPicPr>
          <p:cNvPr id="6" name="图片 5" descr="% Compute the value of the integrand at 2*pi/3. &#10;x = 2*pi/3; &#10;y = mylntegrand(x)&#10;% Compute the area under the curve from 0 to pi.&#10;xmin = 0;&#10;xmax = pi;&#10;f = @mylntegrand;&#10;a = integral(f,xmin,xmax)&#10;function y = mylntegrand(x) &#10;y = sin(x).^3;&#10;end&#10;">
            <a:extLst>
              <a:ext uri="{FF2B5EF4-FFF2-40B4-BE49-F238E27FC236}">
                <a16:creationId xmlns:a16="http://schemas.microsoft.com/office/drawing/2014/main" id="{646FCC0F-8B16-43D7-8A1E-6752C3BCDB19}"/>
              </a:ext>
            </a:extLst>
          </p:cNvPr>
          <p:cNvPicPr>
            <a:picLocks noChangeAspect="1"/>
          </p:cNvPicPr>
          <p:nvPr/>
        </p:nvPicPr>
        <p:blipFill>
          <a:blip r:embed="rId2"/>
          <a:stretch>
            <a:fillRect/>
          </a:stretch>
        </p:blipFill>
        <p:spPr>
          <a:xfrm>
            <a:off x="3781891" y="2399298"/>
            <a:ext cx="4477390" cy="3178544"/>
          </a:xfrm>
          <a:prstGeom prst="rect">
            <a:avLst/>
          </a:prstGeom>
        </p:spPr>
      </p:pic>
    </p:spTree>
    <p:extLst>
      <p:ext uri="{BB962C8B-B14F-4D97-AF65-F5344CB8AC3E}">
        <p14:creationId xmlns:p14="http://schemas.microsoft.com/office/powerpoint/2010/main" val="40261521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14</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lstStyle/>
          <a:p>
            <a:r>
              <a:rPr lang="en-US" dirty="0"/>
              <a:t>Functions in a Function File</a:t>
            </a:r>
          </a:p>
        </p:txBody>
      </p:sp>
      <p:sp>
        <p:nvSpPr>
          <p:cNvPr id="9" name="Subtitle 2">
            <a:extLst>
              <a:ext uri="{FF2B5EF4-FFF2-40B4-BE49-F238E27FC236}">
                <a16:creationId xmlns:a16="http://schemas.microsoft.com/office/drawing/2014/main" id="{2A6066F4-38F1-43CF-B84B-2BDA7CDA5639}"/>
              </a:ext>
            </a:extLst>
          </p:cNvPr>
          <p:cNvSpPr>
            <a:spLocks noGrp="1"/>
          </p:cNvSpPr>
          <p:nvPr>
            <p:ph type="subTitle" idx="1"/>
          </p:nvPr>
        </p:nvSpPr>
        <p:spPr>
          <a:xfrm>
            <a:off x="675588" y="1502023"/>
            <a:ext cx="10944326" cy="1926977"/>
          </a:xfrm>
        </p:spPr>
        <p:txBody>
          <a:bodyPr/>
          <a:lstStyle/>
          <a:p>
            <a:pPr marL="342900" indent="-342900" algn="l">
              <a:buFont typeface="Wingdings" panose="05000000000000000000" pitchFamily="2" charset="2"/>
              <a:buChar char="q"/>
            </a:pPr>
            <a:r>
              <a:rPr lang="en-US" dirty="0"/>
              <a:t>In a function file which contains only function definitions. The name of the file must match the name of the first function in the file.</a:t>
            </a:r>
          </a:p>
          <a:p>
            <a:pPr marL="342900" indent="-342900" algn="l">
              <a:buFont typeface="Wingdings" panose="05000000000000000000" pitchFamily="2" charset="2"/>
              <a:buChar char="q"/>
            </a:pPr>
            <a:r>
              <a:rPr lang="en-US" dirty="0"/>
              <a:t>In a script file which contains commands and function definitions. Functions must be at the end of the file. Script files cannot have the same name as a function in the file. </a:t>
            </a:r>
          </a:p>
        </p:txBody>
      </p:sp>
      <p:pic>
        <p:nvPicPr>
          <p:cNvPr id="7" name="图片 6" descr="function [m,s] = stat2(x) &#10;n = length(x); &#10;m = avg(x,n); &#10;s = sqrt(sum((x-m).A2/n))&#10;end&#10;function m = avg(x,n)&#10;m = sum(x)/n;&#10;end">
            <a:extLst>
              <a:ext uri="{FF2B5EF4-FFF2-40B4-BE49-F238E27FC236}">
                <a16:creationId xmlns:a16="http://schemas.microsoft.com/office/drawing/2014/main" id="{376DB3A2-75A7-4A77-9057-72F2E99B96B5}"/>
              </a:ext>
            </a:extLst>
          </p:cNvPr>
          <p:cNvPicPr>
            <a:picLocks noChangeAspect="1"/>
          </p:cNvPicPr>
          <p:nvPr/>
        </p:nvPicPr>
        <p:blipFill>
          <a:blip r:embed="rId2"/>
          <a:stretch>
            <a:fillRect/>
          </a:stretch>
        </p:blipFill>
        <p:spPr>
          <a:xfrm>
            <a:off x="3054667" y="3506372"/>
            <a:ext cx="3163253" cy="2309419"/>
          </a:xfrm>
          <a:prstGeom prst="rect">
            <a:avLst/>
          </a:prstGeom>
        </p:spPr>
      </p:pic>
      <p:sp>
        <p:nvSpPr>
          <p:cNvPr id="10" name="Subtitle 2">
            <a:extLst>
              <a:ext uri="{FF2B5EF4-FFF2-40B4-BE49-F238E27FC236}">
                <a16:creationId xmlns:a16="http://schemas.microsoft.com/office/drawing/2014/main" id="{214CB405-0E1C-4356-9D5A-85C7E00FAF97}"/>
              </a:ext>
            </a:extLst>
          </p:cNvPr>
          <p:cNvSpPr txBox="1">
            <a:spLocks/>
          </p:cNvSpPr>
          <p:nvPr/>
        </p:nvSpPr>
        <p:spPr>
          <a:xfrm>
            <a:off x="415671" y="3506372"/>
            <a:ext cx="2638996" cy="192697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800" dirty="0"/>
              <a:t>Step 1: </a:t>
            </a:r>
            <a:r>
              <a:rPr lang="en-US" altLang="zh-CN" sz="1800" dirty="0"/>
              <a:t>Define two functions in a file named stat2.m, where the first function calls the second</a:t>
            </a:r>
            <a:r>
              <a:rPr lang="en-US" altLang="zh-CN" dirty="0"/>
              <a:t>.</a:t>
            </a:r>
            <a:endParaRPr lang="zh-CN" altLang="en-US" dirty="0"/>
          </a:p>
          <a:p>
            <a:pPr marL="342900" indent="-342900" algn="l">
              <a:buFont typeface="Wingdings" panose="05000000000000000000" pitchFamily="2" charset="2"/>
              <a:buChar char="q"/>
            </a:pPr>
            <a:endParaRPr lang="en-US" dirty="0"/>
          </a:p>
        </p:txBody>
      </p:sp>
      <p:pic>
        <p:nvPicPr>
          <p:cNvPr id="11" name="图片 10" descr="values=[12.7,45.4,98.9,26.6,53.1];&#10;[ave,stdev]=stat2(values)">
            <a:extLst>
              <a:ext uri="{FF2B5EF4-FFF2-40B4-BE49-F238E27FC236}">
                <a16:creationId xmlns:a16="http://schemas.microsoft.com/office/drawing/2014/main" id="{954D83F5-4BA5-414E-81F9-354A8F77BC2A}"/>
              </a:ext>
            </a:extLst>
          </p:cNvPr>
          <p:cNvPicPr>
            <a:picLocks noChangeAspect="1"/>
          </p:cNvPicPr>
          <p:nvPr/>
        </p:nvPicPr>
        <p:blipFill>
          <a:blip r:embed="rId3"/>
          <a:stretch>
            <a:fillRect/>
          </a:stretch>
        </p:blipFill>
        <p:spPr>
          <a:xfrm>
            <a:off x="6666930" y="4626222"/>
            <a:ext cx="4285719" cy="685349"/>
          </a:xfrm>
          <a:prstGeom prst="rect">
            <a:avLst/>
          </a:prstGeom>
        </p:spPr>
      </p:pic>
      <p:sp>
        <p:nvSpPr>
          <p:cNvPr id="14" name="文本框 13">
            <a:extLst>
              <a:ext uri="{FF2B5EF4-FFF2-40B4-BE49-F238E27FC236}">
                <a16:creationId xmlns:a16="http://schemas.microsoft.com/office/drawing/2014/main" id="{06BBFE73-E0E5-420E-BE64-12C46598E300}"/>
              </a:ext>
            </a:extLst>
          </p:cNvPr>
          <p:cNvSpPr txBox="1"/>
          <p:nvPr/>
        </p:nvSpPr>
        <p:spPr>
          <a:xfrm>
            <a:off x="6561437" y="3738531"/>
            <a:ext cx="5466105" cy="646331"/>
          </a:xfrm>
          <a:prstGeom prst="rect">
            <a:avLst/>
          </a:prstGeom>
          <a:noFill/>
        </p:spPr>
        <p:txBody>
          <a:bodyPr wrap="square">
            <a:spAutoFit/>
          </a:bodyPr>
          <a:lstStyle/>
          <a:p>
            <a:r>
              <a:rPr lang="en-US" altLang="zh-CN" dirty="0"/>
              <a:t>Step 2: Call function stat2 from the command line or from the other script file.</a:t>
            </a:r>
            <a:endParaRPr lang="zh-CN" altLang="en-US" dirty="0"/>
          </a:p>
        </p:txBody>
      </p:sp>
    </p:spTree>
    <p:extLst>
      <p:ext uri="{BB962C8B-B14F-4D97-AF65-F5344CB8AC3E}">
        <p14:creationId xmlns:p14="http://schemas.microsoft.com/office/powerpoint/2010/main" val="22037982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15</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lstStyle/>
          <a:p>
            <a:r>
              <a:rPr lang="en-US" dirty="0"/>
              <a:t>Simulink</a:t>
            </a:r>
          </a:p>
        </p:txBody>
      </p:sp>
      <p:sp>
        <p:nvSpPr>
          <p:cNvPr id="12" name="Text Box 6">
            <a:extLst>
              <a:ext uri="{FF2B5EF4-FFF2-40B4-BE49-F238E27FC236}">
                <a16:creationId xmlns:a16="http://schemas.microsoft.com/office/drawing/2014/main" id="{94471B37-E75C-4978-925B-0B3E039F8C60}"/>
              </a:ext>
            </a:extLst>
          </p:cNvPr>
          <p:cNvSpPr txBox="1">
            <a:spLocks noChangeArrowheads="1"/>
          </p:cNvSpPr>
          <p:nvPr/>
        </p:nvSpPr>
        <p:spPr bwMode="auto">
          <a:xfrm>
            <a:off x="777746" y="1448985"/>
            <a:ext cx="3451019"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2200" dirty="0">
                <a:latin typeface="Times New Roman" panose="02020603050405020304" pitchFamily="18" charset="0"/>
              </a:rPr>
              <a:t>To start Simulink, on the </a:t>
            </a:r>
          </a:p>
          <a:p>
            <a:r>
              <a:rPr lang="en-US" sz="2200" dirty="0">
                <a:latin typeface="Times New Roman" panose="02020603050405020304" pitchFamily="18" charset="0"/>
              </a:rPr>
              <a:t>Command </a:t>
            </a:r>
            <a:r>
              <a:rPr lang="en-US" altLang="zh-CN" sz="2200" dirty="0">
                <a:latin typeface="Times New Roman" panose="02020603050405020304" pitchFamily="18" charset="0"/>
              </a:rPr>
              <a:t>Window</a:t>
            </a:r>
            <a:r>
              <a:rPr lang="en-US" sz="2200" dirty="0">
                <a:latin typeface="Times New Roman" panose="02020603050405020304" pitchFamily="18" charset="0"/>
              </a:rPr>
              <a:t>, type</a:t>
            </a:r>
          </a:p>
          <a:p>
            <a:r>
              <a:rPr lang="en-US" sz="2200" dirty="0">
                <a:latin typeface="Times New Roman" panose="02020603050405020304" pitchFamily="18" charset="0"/>
              </a:rPr>
              <a:t>&gt;&gt;</a:t>
            </a:r>
            <a:r>
              <a:rPr lang="en-US" sz="2200" dirty="0" err="1">
                <a:latin typeface="Times New Roman" panose="02020603050405020304" pitchFamily="18" charset="0"/>
              </a:rPr>
              <a:t>simulink</a:t>
            </a:r>
            <a:endParaRPr lang="en-US" sz="2200" dirty="0">
              <a:latin typeface="Times New Roman" panose="02020603050405020304" pitchFamily="18" charset="0"/>
            </a:endParaRPr>
          </a:p>
          <a:p>
            <a:endParaRPr lang="en-US" sz="2200" dirty="0">
              <a:latin typeface="Times New Roman" panose="02020603050405020304" pitchFamily="18" charset="0"/>
            </a:endParaRPr>
          </a:p>
        </p:txBody>
      </p:sp>
      <p:pic>
        <p:nvPicPr>
          <p:cNvPr id="16" name="Picture 8" descr="Matlab menu with simulink highlighted">
            <a:extLst>
              <a:ext uri="{FF2B5EF4-FFF2-40B4-BE49-F238E27FC236}">
                <a16:creationId xmlns:a16="http://schemas.microsoft.com/office/drawing/2014/main" id="{5F9F42C3-B439-45BC-A4FD-C5B25E5DF2E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47500" b="63543"/>
          <a:stretch/>
        </p:blipFill>
        <p:spPr>
          <a:xfrm>
            <a:off x="3783993" y="1615151"/>
            <a:ext cx="8358488" cy="3627698"/>
          </a:xfrm>
          <a:prstGeom prst="rect">
            <a:avLst/>
          </a:prstGeom>
        </p:spPr>
      </p:pic>
      <p:sp>
        <p:nvSpPr>
          <p:cNvPr id="18" name="Oval 9">
            <a:extLst>
              <a:ext uri="{FF2B5EF4-FFF2-40B4-BE49-F238E27FC236}">
                <a16:creationId xmlns:a16="http://schemas.microsoft.com/office/drawing/2014/main" id="{3044DD37-C920-4738-AE06-72571A098062}"/>
              </a:ext>
            </a:extLst>
          </p:cNvPr>
          <p:cNvSpPr/>
          <p:nvPr/>
        </p:nvSpPr>
        <p:spPr>
          <a:xfrm>
            <a:off x="8527054" y="2002983"/>
            <a:ext cx="627168" cy="67485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Oval 9">
            <a:extLst>
              <a:ext uri="{FF2B5EF4-FFF2-40B4-BE49-F238E27FC236}">
                <a16:creationId xmlns:a16="http://schemas.microsoft.com/office/drawing/2014/main" id="{280693FB-D679-46BF-9209-979184C5361B}"/>
              </a:ext>
            </a:extLst>
          </p:cNvPr>
          <p:cNvSpPr/>
          <p:nvPr/>
        </p:nvSpPr>
        <p:spPr>
          <a:xfrm>
            <a:off x="7346080" y="3811836"/>
            <a:ext cx="960638" cy="36638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Text Box 6">
            <a:extLst>
              <a:ext uri="{FF2B5EF4-FFF2-40B4-BE49-F238E27FC236}">
                <a16:creationId xmlns:a16="http://schemas.microsoft.com/office/drawing/2014/main" id="{94C59DC8-D474-4A0C-B89C-97921B56C967}"/>
              </a:ext>
            </a:extLst>
          </p:cNvPr>
          <p:cNvSpPr txBox="1">
            <a:spLocks noChangeArrowheads="1"/>
          </p:cNvSpPr>
          <p:nvPr/>
        </p:nvSpPr>
        <p:spPr bwMode="auto">
          <a:xfrm>
            <a:off x="777746" y="3318194"/>
            <a:ext cx="3451019"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2200" dirty="0">
                <a:latin typeface="Times New Roman" panose="02020603050405020304" pitchFamily="18" charset="0"/>
              </a:rPr>
              <a:t>Or click the label </a:t>
            </a:r>
          </a:p>
        </p:txBody>
      </p:sp>
    </p:spTree>
    <p:extLst>
      <p:ext uri="{BB962C8B-B14F-4D97-AF65-F5344CB8AC3E}">
        <p14:creationId xmlns:p14="http://schemas.microsoft.com/office/powerpoint/2010/main" val="26207107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16</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lstStyle/>
          <a:p>
            <a:r>
              <a:rPr lang="en-US" dirty="0"/>
              <a:t>Simulink</a:t>
            </a:r>
          </a:p>
        </p:txBody>
      </p:sp>
      <p:pic>
        <p:nvPicPr>
          <p:cNvPr id="10" name="Content Placeholder 3" descr="Simulink page with Blank Model highlighted">
            <a:extLst>
              <a:ext uri="{FF2B5EF4-FFF2-40B4-BE49-F238E27FC236}">
                <a16:creationId xmlns:a16="http://schemas.microsoft.com/office/drawing/2014/main" id="{634323CD-41C9-4C12-9115-1D95C672A48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5174" t="14308" r="15620" b="15425"/>
          <a:stretch/>
        </p:blipFill>
        <p:spPr>
          <a:xfrm>
            <a:off x="3199798" y="1971573"/>
            <a:ext cx="6573795" cy="3885530"/>
          </a:xfrm>
          <a:prstGeom prst="rect">
            <a:avLst/>
          </a:prstGeom>
        </p:spPr>
      </p:pic>
      <p:sp>
        <p:nvSpPr>
          <p:cNvPr id="11" name="Rectangle 4">
            <a:extLst>
              <a:ext uri="{FF2B5EF4-FFF2-40B4-BE49-F238E27FC236}">
                <a16:creationId xmlns:a16="http://schemas.microsoft.com/office/drawing/2014/main" id="{121C9D08-B6FB-4C0E-833F-40D81F289541}"/>
              </a:ext>
            </a:extLst>
          </p:cNvPr>
          <p:cNvSpPr/>
          <p:nvPr/>
        </p:nvSpPr>
        <p:spPr>
          <a:xfrm>
            <a:off x="685800" y="1143000"/>
            <a:ext cx="4931415" cy="369332"/>
          </a:xfrm>
          <a:prstGeom prst="rect">
            <a:avLst/>
          </a:prstGeom>
        </p:spPr>
        <p:txBody>
          <a:bodyPr wrap="none">
            <a:spAutoFit/>
          </a:bodyPr>
          <a:lstStyle/>
          <a:p>
            <a:r>
              <a:rPr lang="en-CA" dirty="0"/>
              <a:t>Create new file in Simulink by clicking Blank Model</a:t>
            </a:r>
          </a:p>
        </p:txBody>
      </p:sp>
      <p:sp>
        <p:nvSpPr>
          <p:cNvPr id="14" name="Oval 5">
            <a:extLst>
              <a:ext uri="{FF2B5EF4-FFF2-40B4-BE49-F238E27FC236}">
                <a16:creationId xmlns:a16="http://schemas.microsoft.com/office/drawing/2014/main" id="{58DDB52B-5DA4-4A29-9CFD-DC50543F0992}"/>
              </a:ext>
            </a:extLst>
          </p:cNvPr>
          <p:cNvSpPr/>
          <p:nvPr/>
        </p:nvSpPr>
        <p:spPr>
          <a:xfrm>
            <a:off x="4769707" y="3203790"/>
            <a:ext cx="1187978" cy="7305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0748636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17</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lstStyle/>
          <a:p>
            <a:r>
              <a:rPr lang="en-US" dirty="0"/>
              <a:t>Simulink</a:t>
            </a:r>
          </a:p>
        </p:txBody>
      </p:sp>
      <p:pic>
        <p:nvPicPr>
          <p:cNvPr id="7" name="Content Placeholder 3" descr="Simulink model window">
            <a:extLst>
              <a:ext uri="{FF2B5EF4-FFF2-40B4-BE49-F238E27FC236}">
                <a16:creationId xmlns:a16="http://schemas.microsoft.com/office/drawing/2014/main" id="{A5D039E4-4828-434E-8EAF-6E6ACE6F3EC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3626" t="27330" r="32921" b="26795"/>
          <a:stretch/>
        </p:blipFill>
        <p:spPr>
          <a:xfrm>
            <a:off x="3199798" y="1758262"/>
            <a:ext cx="6302325" cy="4158503"/>
          </a:xfrm>
          <a:prstGeom prst="rect">
            <a:avLst/>
          </a:prstGeom>
        </p:spPr>
      </p:pic>
      <p:sp>
        <p:nvSpPr>
          <p:cNvPr id="8" name="Rectangle 4">
            <a:extLst>
              <a:ext uri="{FF2B5EF4-FFF2-40B4-BE49-F238E27FC236}">
                <a16:creationId xmlns:a16="http://schemas.microsoft.com/office/drawing/2014/main" id="{2B05B04D-E4C5-44C6-8ED6-5B9750F45B24}"/>
              </a:ext>
            </a:extLst>
          </p:cNvPr>
          <p:cNvSpPr/>
          <p:nvPr/>
        </p:nvSpPr>
        <p:spPr>
          <a:xfrm>
            <a:off x="1186566" y="1290711"/>
            <a:ext cx="2414764" cy="369332"/>
          </a:xfrm>
          <a:prstGeom prst="rect">
            <a:avLst/>
          </a:prstGeom>
        </p:spPr>
        <p:txBody>
          <a:bodyPr wrap="none">
            <a:spAutoFit/>
          </a:bodyPr>
          <a:lstStyle/>
          <a:p>
            <a:r>
              <a:rPr lang="en-CA" dirty="0"/>
              <a:t>Simulink model window</a:t>
            </a:r>
          </a:p>
        </p:txBody>
      </p:sp>
    </p:spTree>
    <p:extLst>
      <p:ext uri="{BB962C8B-B14F-4D97-AF65-F5344CB8AC3E}">
        <p14:creationId xmlns:p14="http://schemas.microsoft.com/office/powerpoint/2010/main" val="36863641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18</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lstStyle/>
          <a:p>
            <a:r>
              <a:rPr lang="en-US" dirty="0"/>
              <a:t>Simulink</a:t>
            </a:r>
          </a:p>
        </p:txBody>
      </p:sp>
      <p:sp>
        <p:nvSpPr>
          <p:cNvPr id="6" name="Content Placeholder 2">
            <a:extLst>
              <a:ext uri="{FF2B5EF4-FFF2-40B4-BE49-F238E27FC236}">
                <a16:creationId xmlns:a16="http://schemas.microsoft.com/office/drawing/2014/main" id="{1255FF25-56F1-49EC-8394-7B7EDE6B6116}"/>
              </a:ext>
            </a:extLst>
          </p:cNvPr>
          <p:cNvSpPr txBox="1">
            <a:spLocks/>
          </p:cNvSpPr>
          <p:nvPr/>
        </p:nvSpPr>
        <p:spPr>
          <a:xfrm>
            <a:off x="1674828" y="1050388"/>
            <a:ext cx="8229600" cy="493776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dirty="0"/>
              <a:t>Finding blocks in Simulink from Library Browser</a:t>
            </a:r>
          </a:p>
        </p:txBody>
      </p:sp>
      <p:pic>
        <p:nvPicPr>
          <p:cNvPr id="7" name="Picture 4" descr="Simulink library browser window">
            <a:extLst>
              <a:ext uri="{FF2B5EF4-FFF2-40B4-BE49-F238E27FC236}">
                <a16:creationId xmlns:a16="http://schemas.microsoft.com/office/drawing/2014/main" id="{40B9F720-0840-41E4-A1D2-134C8CDCA17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27428" y="1601041"/>
            <a:ext cx="5000171" cy="448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58106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19</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lstStyle/>
          <a:p>
            <a:r>
              <a:rPr lang="en-US" dirty="0"/>
              <a:t>Simulink</a:t>
            </a:r>
          </a:p>
        </p:txBody>
      </p:sp>
      <p:sp>
        <p:nvSpPr>
          <p:cNvPr id="6" name="Rectangle 8">
            <a:extLst>
              <a:ext uri="{FF2B5EF4-FFF2-40B4-BE49-F238E27FC236}">
                <a16:creationId xmlns:a16="http://schemas.microsoft.com/office/drawing/2014/main" id="{2AD982A4-6A1D-44C4-8580-9A6B70B522B8}"/>
              </a:ext>
            </a:extLst>
          </p:cNvPr>
          <p:cNvSpPr>
            <a:spLocks noChangeArrowheads="1"/>
          </p:cNvSpPr>
          <p:nvPr/>
        </p:nvSpPr>
        <p:spPr bwMode="auto">
          <a:xfrm>
            <a:off x="1793631" y="2341989"/>
            <a:ext cx="3581400"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dirty="0"/>
              <a:t>Sources library contains the sources of data signals to be used in the dynamic system simulation. It is basically all types of inputs</a:t>
            </a:r>
          </a:p>
          <a:p>
            <a:pPr>
              <a:spcBef>
                <a:spcPct val="50000"/>
              </a:spcBef>
            </a:pPr>
            <a:r>
              <a:rPr lang="en-US" dirty="0"/>
              <a:t>E.g. Constant signal, signal generator, sinusoidal waves, step input, repeating sequences like pulse trains and ramps etc. </a:t>
            </a:r>
          </a:p>
          <a:p>
            <a:pPr>
              <a:spcBef>
                <a:spcPct val="50000"/>
              </a:spcBef>
            </a:pPr>
            <a:endParaRPr lang="en-US" dirty="0"/>
          </a:p>
        </p:txBody>
      </p:sp>
      <p:sp>
        <p:nvSpPr>
          <p:cNvPr id="7" name="Content Placeholder 2">
            <a:extLst>
              <a:ext uri="{FF2B5EF4-FFF2-40B4-BE49-F238E27FC236}">
                <a16:creationId xmlns:a16="http://schemas.microsoft.com/office/drawing/2014/main" id="{DD1D6A9B-548F-45F3-B6AC-CA395BFD58A9}"/>
              </a:ext>
            </a:extLst>
          </p:cNvPr>
          <p:cNvSpPr txBox="1">
            <a:spLocks/>
          </p:cNvSpPr>
          <p:nvPr/>
        </p:nvSpPr>
        <p:spPr>
          <a:xfrm>
            <a:off x="1109003" y="1192492"/>
            <a:ext cx="3810000" cy="4937760"/>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r>
              <a:rPr lang="en-CA" dirty="0"/>
              <a:t>Finding blocks in </a:t>
            </a:r>
            <a:r>
              <a:rPr lang="en-CA" dirty="0" err="1"/>
              <a:t>simulink</a:t>
            </a:r>
            <a:endParaRPr lang="en-CA" dirty="0"/>
          </a:p>
        </p:txBody>
      </p:sp>
      <p:pic>
        <p:nvPicPr>
          <p:cNvPr id="8" name="Picture 5" descr="Simulink-Sources subpage">
            <a:extLst>
              <a:ext uri="{FF2B5EF4-FFF2-40B4-BE49-F238E27FC236}">
                <a16:creationId xmlns:a16="http://schemas.microsoft.com/office/drawing/2014/main" id="{4D4D766D-DE27-4068-A6A9-FB703FE2E72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47096" y="1099269"/>
            <a:ext cx="4623581" cy="465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913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42995"/>
            <a:ext cx="8993172" cy="1149497"/>
          </a:xfrm>
        </p:spPr>
        <p:txBody>
          <a:bodyPr/>
          <a:lstStyle/>
          <a:p>
            <a:r>
              <a:rPr lang="en-US" dirty="0"/>
              <a:t>Outline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697584" y="1454084"/>
            <a:ext cx="10840824" cy="3949831"/>
          </a:xfrm>
        </p:spPr>
        <p:txBody>
          <a:bodyPr/>
          <a:lstStyle/>
          <a:p>
            <a:pPr marL="342900" indent="-342900" algn="l">
              <a:buFont typeface="Wingdings" panose="05000000000000000000" pitchFamily="2" charset="2"/>
              <a:buChar char="q"/>
            </a:pPr>
            <a:r>
              <a:rPr lang="en-US" dirty="0"/>
              <a:t>What is MATLAB and Simulink?</a:t>
            </a:r>
          </a:p>
          <a:p>
            <a:pPr marL="342900" indent="-342900" algn="l">
              <a:buFont typeface="Wingdings" panose="05000000000000000000" pitchFamily="2" charset="2"/>
              <a:buChar char="q"/>
            </a:pPr>
            <a:r>
              <a:rPr lang="en-US" dirty="0"/>
              <a:t>MATLAB arithmetic and logic operators</a:t>
            </a:r>
          </a:p>
          <a:p>
            <a:pPr marL="342900" indent="-342900" algn="l">
              <a:buFont typeface="Wingdings" panose="05000000000000000000" pitchFamily="2" charset="2"/>
              <a:buChar char="q"/>
            </a:pPr>
            <a:r>
              <a:rPr lang="en-US" dirty="0"/>
              <a:t>Flow statements in MATLAB</a:t>
            </a:r>
          </a:p>
          <a:p>
            <a:pPr marL="342900" indent="-342900" algn="l">
              <a:buFont typeface="Wingdings" panose="05000000000000000000" pitchFamily="2" charset="2"/>
              <a:buChar char="q"/>
            </a:pPr>
            <a:r>
              <a:rPr lang="en-US" dirty="0"/>
              <a:t>Using Functions in MATLAB</a:t>
            </a:r>
          </a:p>
          <a:p>
            <a:pPr marL="342900" indent="-342900" algn="l">
              <a:buFont typeface="Wingdings" panose="05000000000000000000" pitchFamily="2" charset="2"/>
              <a:buChar char="q"/>
            </a:pPr>
            <a:r>
              <a:rPr lang="en-US" dirty="0"/>
              <a:t>Working with Simulink</a:t>
            </a:r>
          </a:p>
          <a:p>
            <a:pPr marL="342900" indent="-342900" algn="l">
              <a:buFont typeface="Wingdings" panose="05000000000000000000" pitchFamily="2" charset="2"/>
              <a:buChar char="q"/>
            </a:pPr>
            <a:r>
              <a:rPr lang="en-US" dirty="0"/>
              <a:t>Example of Building a Simulink Model</a:t>
            </a:r>
          </a:p>
          <a:p>
            <a:pPr marL="342900" indent="-342900" algn="l">
              <a:buFont typeface="Wingdings" panose="05000000000000000000" pitchFamily="2" charset="2"/>
              <a:buChar char="q"/>
            </a:pPr>
            <a:r>
              <a:rPr lang="en-US" dirty="0"/>
              <a:t>Toolbox from Simulink</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8D6C903A-1F6F-4B46-A148-5544A8991A66}"/>
              </a:ext>
            </a:extLst>
          </p:cNvPr>
          <p:cNvSpPr>
            <a:spLocks noGrp="1"/>
          </p:cNvSpPr>
          <p:nvPr>
            <p:ph type="sldNum" sz="quarter" idx="12"/>
          </p:nvPr>
        </p:nvSpPr>
        <p:spPr/>
        <p:txBody>
          <a:bodyPr/>
          <a:lstStyle/>
          <a:p>
            <a:fld id="{2DEBF6B5-A8B6-5742-91AE-8DC29EBB8E42}" type="slidenum">
              <a:rPr lang="en-US" smtClean="0"/>
              <a:t>2</a:t>
            </a:fld>
            <a:endParaRPr lang="en-US" dirty="0"/>
          </a:p>
        </p:txBody>
      </p:sp>
    </p:spTree>
    <p:extLst>
      <p:ext uri="{BB962C8B-B14F-4D97-AF65-F5344CB8AC3E}">
        <p14:creationId xmlns:p14="http://schemas.microsoft.com/office/powerpoint/2010/main" val="8685224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20</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lstStyle/>
          <a:p>
            <a:r>
              <a:rPr lang="en-US" dirty="0"/>
              <a:t>Simulink</a:t>
            </a:r>
          </a:p>
        </p:txBody>
      </p:sp>
      <p:sp>
        <p:nvSpPr>
          <p:cNvPr id="6" name="Text Box 7">
            <a:extLst>
              <a:ext uri="{FF2B5EF4-FFF2-40B4-BE49-F238E27FC236}">
                <a16:creationId xmlns:a16="http://schemas.microsoft.com/office/drawing/2014/main" id="{AE2C36C2-8E43-4254-97C9-2A1FCF2AD10A}"/>
              </a:ext>
            </a:extLst>
          </p:cNvPr>
          <p:cNvSpPr txBox="1">
            <a:spLocks noChangeArrowheads="1"/>
          </p:cNvSpPr>
          <p:nvPr/>
        </p:nvSpPr>
        <p:spPr bwMode="auto">
          <a:xfrm>
            <a:off x="1230924" y="2455934"/>
            <a:ext cx="3810000"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t>Sinks library contains blocks where the signal terminates. It basically contains different types of output. You can store data in a file, display it. Use the terminator block to terminate unused signals. STOP block is used to stop the simulation if the input to the block is non-zero.</a:t>
            </a:r>
          </a:p>
        </p:txBody>
      </p:sp>
      <p:sp>
        <p:nvSpPr>
          <p:cNvPr id="7" name="Content Placeholder 2">
            <a:extLst>
              <a:ext uri="{FF2B5EF4-FFF2-40B4-BE49-F238E27FC236}">
                <a16:creationId xmlns:a16="http://schemas.microsoft.com/office/drawing/2014/main" id="{D87A3B35-1821-405A-8138-E02248CB5B3A}"/>
              </a:ext>
            </a:extLst>
          </p:cNvPr>
          <p:cNvSpPr txBox="1">
            <a:spLocks/>
          </p:cNvSpPr>
          <p:nvPr/>
        </p:nvSpPr>
        <p:spPr>
          <a:xfrm>
            <a:off x="609600" y="1371600"/>
            <a:ext cx="3810000" cy="4937760"/>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r>
              <a:rPr lang="en-CA" dirty="0"/>
              <a:t>Finding blocks in </a:t>
            </a:r>
            <a:r>
              <a:rPr lang="en-CA" dirty="0" err="1"/>
              <a:t>simulink</a:t>
            </a:r>
            <a:endParaRPr lang="en-CA" dirty="0"/>
          </a:p>
        </p:txBody>
      </p:sp>
      <p:pic>
        <p:nvPicPr>
          <p:cNvPr id="8" name="Picture 4" descr="Simulink- Sinks subpage">
            <a:extLst>
              <a:ext uri="{FF2B5EF4-FFF2-40B4-BE49-F238E27FC236}">
                <a16:creationId xmlns:a16="http://schemas.microsoft.com/office/drawing/2014/main" id="{C5A463B7-0D38-4F19-88CF-BA7FA024F63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51077" y="1116023"/>
            <a:ext cx="4637030" cy="4719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83289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21</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lstStyle/>
          <a:p>
            <a:r>
              <a:rPr lang="en-US" dirty="0"/>
              <a:t>Simulink</a:t>
            </a:r>
          </a:p>
        </p:txBody>
      </p:sp>
      <p:pic>
        <p:nvPicPr>
          <p:cNvPr id="6" name="Picture 4" descr="Library: simulink/Continuous page">
            <a:extLst>
              <a:ext uri="{FF2B5EF4-FFF2-40B4-BE49-F238E27FC236}">
                <a16:creationId xmlns:a16="http://schemas.microsoft.com/office/drawing/2014/main" id="{A59A369D-8899-474A-8808-BC265F5DAD5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88798" y="2771335"/>
            <a:ext cx="2339975" cy="2864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5" descr="Library: simulink/Discrete page">
            <a:extLst>
              <a:ext uri="{FF2B5EF4-FFF2-40B4-BE49-F238E27FC236}">
                <a16:creationId xmlns:a16="http://schemas.microsoft.com/office/drawing/2014/main" id="{B17DA959-DBFA-4B5A-8F53-6A171B6339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32419" y="1483061"/>
            <a:ext cx="2820988" cy="415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 Box 6">
            <a:extLst>
              <a:ext uri="{FF2B5EF4-FFF2-40B4-BE49-F238E27FC236}">
                <a16:creationId xmlns:a16="http://schemas.microsoft.com/office/drawing/2014/main" id="{73D88AA7-ACB1-4842-89C3-5CB9EB06B659}"/>
              </a:ext>
            </a:extLst>
          </p:cNvPr>
          <p:cNvSpPr txBox="1">
            <a:spLocks noChangeArrowheads="1"/>
          </p:cNvSpPr>
          <p:nvPr/>
        </p:nvSpPr>
        <p:spPr bwMode="auto">
          <a:xfrm>
            <a:off x="1524000" y="2413337"/>
            <a:ext cx="2819400"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t>You can analyze dynamic system as continuous or discrete. In </a:t>
            </a:r>
            <a:r>
              <a:rPr lang="en-US" dirty="0" err="1"/>
              <a:t>simulink</a:t>
            </a:r>
            <a:r>
              <a:rPr lang="en-US" dirty="0"/>
              <a:t>, it represents system using transfer functions, integration blocks, delay blocks etc. </a:t>
            </a:r>
          </a:p>
        </p:txBody>
      </p:sp>
      <p:sp>
        <p:nvSpPr>
          <p:cNvPr id="9" name="Content Placeholder 2">
            <a:extLst>
              <a:ext uri="{FF2B5EF4-FFF2-40B4-BE49-F238E27FC236}">
                <a16:creationId xmlns:a16="http://schemas.microsoft.com/office/drawing/2014/main" id="{66044964-5726-4248-AEFE-20D16FA3D88C}"/>
              </a:ext>
            </a:extLst>
          </p:cNvPr>
          <p:cNvSpPr txBox="1">
            <a:spLocks/>
          </p:cNvSpPr>
          <p:nvPr/>
        </p:nvSpPr>
        <p:spPr>
          <a:xfrm>
            <a:off x="915004" y="1225408"/>
            <a:ext cx="3810000" cy="4937760"/>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r>
              <a:rPr lang="en-CA" dirty="0"/>
              <a:t>Finding blocks in </a:t>
            </a:r>
            <a:r>
              <a:rPr lang="en-CA" dirty="0" err="1"/>
              <a:t>simulink</a:t>
            </a:r>
            <a:endParaRPr lang="en-CA" dirty="0"/>
          </a:p>
        </p:txBody>
      </p:sp>
    </p:spTree>
    <p:extLst>
      <p:ext uri="{BB962C8B-B14F-4D97-AF65-F5344CB8AC3E}">
        <p14:creationId xmlns:p14="http://schemas.microsoft.com/office/powerpoint/2010/main" val="23212318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22</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lstStyle/>
          <a:p>
            <a:r>
              <a:rPr lang="en-US" dirty="0"/>
              <a:t>New Model Window</a:t>
            </a:r>
          </a:p>
        </p:txBody>
      </p:sp>
      <p:pic>
        <p:nvPicPr>
          <p:cNvPr id="6" name="Picture 4" descr="Blank Simulink page">
            <a:extLst>
              <a:ext uri="{FF2B5EF4-FFF2-40B4-BE49-F238E27FC236}">
                <a16:creationId xmlns:a16="http://schemas.microsoft.com/office/drawing/2014/main" id="{521A7871-33C0-4598-A038-19344253D65D}"/>
              </a:ext>
            </a:extLst>
          </p:cNvPr>
          <p:cNvPicPr>
            <a:picLocks noChangeAspect="1"/>
          </p:cNvPicPr>
          <p:nvPr/>
        </p:nvPicPr>
        <p:blipFill>
          <a:blip r:embed="rId2" cstate="print"/>
          <a:stretch>
            <a:fillRect/>
          </a:stretch>
        </p:blipFill>
        <p:spPr>
          <a:xfrm>
            <a:off x="2439186" y="1192492"/>
            <a:ext cx="7162800" cy="4722532"/>
          </a:xfrm>
          <a:prstGeom prst="rect">
            <a:avLst/>
          </a:prstGeom>
        </p:spPr>
      </p:pic>
    </p:spTree>
    <p:extLst>
      <p:ext uri="{BB962C8B-B14F-4D97-AF65-F5344CB8AC3E}">
        <p14:creationId xmlns:p14="http://schemas.microsoft.com/office/powerpoint/2010/main" val="25242062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23</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lstStyle/>
          <a:p>
            <a:r>
              <a:rPr lang="en-US" dirty="0"/>
              <a:t>Creating New Model</a:t>
            </a:r>
          </a:p>
        </p:txBody>
      </p:sp>
      <p:sp>
        <p:nvSpPr>
          <p:cNvPr id="6" name="Content Placeholder 2">
            <a:extLst>
              <a:ext uri="{FF2B5EF4-FFF2-40B4-BE49-F238E27FC236}">
                <a16:creationId xmlns:a16="http://schemas.microsoft.com/office/drawing/2014/main" id="{5C134D23-BD50-42A6-90D8-3F68326883A0}"/>
              </a:ext>
            </a:extLst>
          </p:cNvPr>
          <p:cNvSpPr txBox="1">
            <a:spLocks/>
          </p:cNvSpPr>
          <p:nvPr/>
        </p:nvSpPr>
        <p:spPr>
          <a:xfrm>
            <a:off x="609569" y="1305540"/>
            <a:ext cx="8229600" cy="493776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dirty="0"/>
              <a:t>Drag and drop blocks in the new model window from the library </a:t>
            </a:r>
          </a:p>
        </p:txBody>
      </p:sp>
      <p:pic>
        <p:nvPicPr>
          <p:cNvPr id="7" name="Picture 3" descr="Simulink page with Step dragged onto it.">
            <a:extLst>
              <a:ext uri="{FF2B5EF4-FFF2-40B4-BE49-F238E27FC236}">
                <a16:creationId xmlns:a16="http://schemas.microsoft.com/office/drawing/2014/main" id="{0449795B-8B9D-41AE-8308-4B60B63300D6}"/>
              </a:ext>
            </a:extLst>
          </p:cNvPr>
          <p:cNvPicPr>
            <a:picLocks noChangeAspect="1"/>
          </p:cNvPicPr>
          <p:nvPr/>
        </p:nvPicPr>
        <p:blipFill>
          <a:blip r:embed="rId2" cstate="print"/>
          <a:stretch>
            <a:fillRect/>
          </a:stretch>
        </p:blipFill>
        <p:spPr>
          <a:xfrm>
            <a:off x="2961259" y="1808223"/>
            <a:ext cx="6118654" cy="4034113"/>
          </a:xfrm>
          <a:prstGeom prst="rect">
            <a:avLst/>
          </a:prstGeom>
        </p:spPr>
      </p:pic>
    </p:spTree>
    <p:extLst>
      <p:ext uri="{BB962C8B-B14F-4D97-AF65-F5344CB8AC3E}">
        <p14:creationId xmlns:p14="http://schemas.microsoft.com/office/powerpoint/2010/main" val="22952041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24</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normAutofit/>
          </a:bodyPr>
          <a:lstStyle/>
          <a:p>
            <a:r>
              <a:rPr lang="en-US" sz="5400" dirty="0"/>
              <a:t>Building Model in Simulink</a:t>
            </a:r>
          </a:p>
        </p:txBody>
      </p:sp>
      <p:sp>
        <p:nvSpPr>
          <p:cNvPr id="6" name="Content Placeholder 2">
            <a:extLst>
              <a:ext uri="{FF2B5EF4-FFF2-40B4-BE49-F238E27FC236}">
                <a16:creationId xmlns:a16="http://schemas.microsoft.com/office/drawing/2014/main" id="{5C134D23-BD50-42A6-90D8-3F68326883A0}"/>
              </a:ext>
            </a:extLst>
          </p:cNvPr>
          <p:cNvSpPr txBox="1">
            <a:spLocks/>
          </p:cNvSpPr>
          <p:nvPr/>
        </p:nvSpPr>
        <p:spPr>
          <a:xfrm>
            <a:off x="609569" y="1305540"/>
            <a:ext cx="8229600" cy="493776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CA" dirty="0"/>
              <a:t>Connect blocks</a:t>
            </a:r>
          </a:p>
        </p:txBody>
      </p:sp>
      <p:pic>
        <p:nvPicPr>
          <p:cNvPr id="8" name="Picture 2" descr="Sample simulink model">
            <a:extLst>
              <a:ext uri="{FF2B5EF4-FFF2-40B4-BE49-F238E27FC236}">
                <a16:creationId xmlns:a16="http://schemas.microsoft.com/office/drawing/2014/main" id="{1541703E-5705-4DC6-95C6-19A23850245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r="53546" b="50288"/>
          <a:stretch>
            <a:fillRect/>
          </a:stretch>
        </p:blipFill>
        <p:spPr bwMode="auto">
          <a:xfrm>
            <a:off x="3199798" y="1898798"/>
            <a:ext cx="5241324" cy="391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48302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25</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normAutofit/>
          </a:bodyPr>
          <a:lstStyle/>
          <a:p>
            <a:r>
              <a:rPr lang="en-US" sz="5400" dirty="0"/>
              <a:t>The MATLAB Function Block</a:t>
            </a:r>
          </a:p>
        </p:txBody>
      </p:sp>
      <p:pic>
        <p:nvPicPr>
          <p:cNvPr id="3" name="图片 2" descr="In addition to reading and creating MATLAB variables. Simulink can utilize MATLAB functions Simulink blocks perform a specific operation on inputs and return outputs This is analogous to a function in text-based code The MATLAB Function block (Simulink &gt; User-Defined functions) allows you to incorporate a MATLAB function directly into your model.&#10;Block with u to the left y to the right and fcn along the bottom.&#10;Double-clicking on the MATLAB Function block opens a MATLAB Editor&#10;Image of MATLAB Editor">
            <a:extLst>
              <a:ext uri="{FF2B5EF4-FFF2-40B4-BE49-F238E27FC236}">
                <a16:creationId xmlns:a16="http://schemas.microsoft.com/office/drawing/2014/main" id="{EC86E52D-11D9-4411-9581-C916CEBC5E71}"/>
              </a:ext>
            </a:extLst>
          </p:cNvPr>
          <p:cNvPicPr>
            <a:picLocks noChangeAspect="1"/>
          </p:cNvPicPr>
          <p:nvPr/>
        </p:nvPicPr>
        <p:blipFill rotWithShape="1">
          <a:blip r:embed="rId2">
            <a:extLst>
              <a:ext uri="{28A0092B-C50C-407E-A947-70E740481C1C}">
                <a14:useLocalDpi xmlns:a14="http://schemas.microsoft.com/office/drawing/2010/main" val="0"/>
              </a:ext>
            </a:extLst>
          </a:blip>
          <a:srcRect t="7853" b="41753"/>
          <a:stretch/>
        </p:blipFill>
        <p:spPr>
          <a:xfrm>
            <a:off x="386734" y="1371599"/>
            <a:ext cx="6326103" cy="3123028"/>
          </a:xfrm>
          <a:prstGeom prst="rect">
            <a:avLst/>
          </a:prstGeom>
        </p:spPr>
      </p:pic>
      <p:pic>
        <p:nvPicPr>
          <p:cNvPr id="6" name="图片 5" descr="The input, u, and the output, y, of the function are mapped to the input and output, respectively, of the block. Adding additional inputs or outputs will change the number of ports on the block.&#10;Image of example block.&#10;The MATLAB Function block is useful when incorporating existing MATLAB code and when modeling complicated algorithms.">
            <a:extLst>
              <a:ext uri="{FF2B5EF4-FFF2-40B4-BE49-F238E27FC236}">
                <a16:creationId xmlns:a16="http://schemas.microsoft.com/office/drawing/2014/main" id="{AA71E803-00E8-4791-8DAB-CC485744E07F}"/>
              </a:ext>
            </a:extLst>
          </p:cNvPr>
          <p:cNvPicPr>
            <a:picLocks noChangeAspect="1"/>
          </p:cNvPicPr>
          <p:nvPr/>
        </p:nvPicPr>
        <p:blipFill rotWithShape="1">
          <a:blip r:embed="rId2">
            <a:extLst>
              <a:ext uri="{28A0092B-C50C-407E-A947-70E740481C1C}">
                <a14:useLocalDpi xmlns:a14="http://schemas.microsoft.com/office/drawing/2010/main" val="0"/>
              </a:ext>
            </a:extLst>
          </a:blip>
          <a:srcRect t="58386"/>
          <a:stretch/>
        </p:blipFill>
        <p:spPr>
          <a:xfrm>
            <a:off x="5493013" y="2166423"/>
            <a:ext cx="6539489" cy="2665830"/>
          </a:xfrm>
          <a:prstGeom prst="rect">
            <a:avLst/>
          </a:prstGeom>
        </p:spPr>
      </p:pic>
    </p:spTree>
    <p:extLst>
      <p:ext uri="{BB962C8B-B14F-4D97-AF65-F5344CB8AC3E}">
        <p14:creationId xmlns:p14="http://schemas.microsoft.com/office/powerpoint/2010/main" val="33063448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26</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normAutofit/>
          </a:bodyPr>
          <a:lstStyle/>
          <a:p>
            <a:r>
              <a:rPr lang="en-US" sz="5400" dirty="0"/>
              <a:t>Obtaining Help</a:t>
            </a:r>
          </a:p>
        </p:txBody>
      </p:sp>
      <p:pic>
        <p:nvPicPr>
          <p:cNvPr id="8" name="图片 7" descr="Documentation for specific blocks can be accessed directly from Simulink In the Block Parameters dialog (accessible by double-clicking a block), there are two ways to get help&#10;1. The block description a short overview of the basic functions of the block&#10;2. The Help button opens the documentation page for that block">
            <a:extLst>
              <a:ext uri="{FF2B5EF4-FFF2-40B4-BE49-F238E27FC236}">
                <a16:creationId xmlns:a16="http://schemas.microsoft.com/office/drawing/2014/main" id="{DF3389BA-8834-4985-B7FA-22CCAE4C5AFF}"/>
              </a:ext>
            </a:extLst>
          </p:cNvPr>
          <p:cNvPicPr>
            <a:picLocks noChangeAspect="1"/>
          </p:cNvPicPr>
          <p:nvPr/>
        </p:nvPicPr>
        <p:blipFill rotWithShape="1">
          <a:blip r:embed="rId2">
            <a:extLst>
              <a:ext uri="{28A0092B-C50C-407E-A947-70E740481C1C}">
                <a14:useLocalDpi xmlns:a14="http://schemas.microsoft.com/office/drawing/2010/main" val="0"/>
              </a:ext>
            </a:extLst>
          </a:blip>
          <a:srcRect t="9231" b="39692"/>
          <a:stretch/>
        </p:blipFill>
        <p:spPr>
          <a:xfrm>
            <a:off x="179201" y="1355903"/>
            <a:ext cx="6267799" cy="3230166"/>
          </a:xfrm>
          <a:prstGeom prst="rect">
            <a:avLst/>
          </a:prstGeom>
        </p:spPr>
      </p:pic>
      <p:pic>
        <p:nvPicPr>
          <p:cNvPr id="10" name="图片 9" descr="You can also access the documentation for a block directly by right-clicking on the block and using the menu that appears. Both the Help button and the Help item from this menu open MATLAB's built-in Documentation Browser.">
            <a:extLst>
              <a:ext uri="{FF2B5EF4-FFF2-40B4-BE49-F238E27FC236}">
                <a16:creationId xmlns:a16="http://schemas.microsoft.com/office/drawing/2014/main" id="{D8C1697C-A1BC-40E8-95FB-A5F40E63247B}"/>
              </a:ext>
            </a:extLst>
          </p:cNvPr>
          <p:cNvPicPr>
            <a:picLocks noChangeAspect="1"/>
          </p:cNvPicPr>
          <p:nvPr/>
        </p:nvPicPr>
        <p:blipFill rotWithShape="1">
          <a:blip r:embed="rId2">
            <a:extLst>
              <a:ext uri="{28A0092B-C50C-407E-A947-70E740481C1C}">
                <a14:useLocalDpi xmlns:a14="http://schemas.microsoft.com/office/drawing/2010/main" val="0"/>
              </a:ext>
            </a:extLst>
          </a:blip>
          <a:srcRect t="61357"/>
          <a:stretch/>
        </p:blipFill>
        <p:spPr>
          <a:xfrm>
            <a:off x="5697576" y="2444797"/>
            <a:ext cx="6494424" cy="2532185"/>
          </a:xfrm>
          <a:prstGeom prst="rect">
            <a:avLst/>
          </a:prstGeom>
        </p:spPr>
      </p:pic>
    </p:spTree>
    <p:extLst>
      <p:ext uri="{BB962C8B-B14F-4D97-AF65-F5344CB8AC3E}">
        <p14:creationId xmlns:p14="http://schemas.microsoft.com/office/powerpoint/2010/main" val="5930592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27</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normAutofit/>
          </a:bodyPr>
          <a:lstStyle/>
          <a:p>
            <a:r>
              <a:rPr lang="en-US" sz="5400" dirty="0"/>
              <a:t>Example</a:t>
            </a:r>
          </a:p>
        </p:txBody>
      </p:sp>
      <p:sp>
        <p:nvSpPr>
          <p:cNvPr id="9" name="Content Placeholder 2">
            <a:extLst>
              <a:ext uri="{FF2B5EF4-FFF2-40B4-BE49-F238E27FC236}">
                <a16:creationId xmlns:a16="http://schemas.microsoft.com/office/drawing/2014/main" id="{2487DF23-2D0C-499D-9C74-9320B429CF84}"/>
              </a:ext>
            </a:extLst>
          </p:cNvPr>
          <p:cNvSpPr txBox="1">
            <a:spLocks/>
          </p:cNvSpPr>
          <p:nvPr/>
        </p:nvSpPr>
        <p:spPr>
          <a:xfrm>
            <a:off x="1346886" y="1192557"/>
            <a:ext cx="8229600" cy="493776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CA" dirty="0"/>
              <a:t>2</a:t>
            </a:r>
            <a:r>
              <a:rPr lang="en-CA" baseline="30000" dirty="0"/>
              <a:t>nd</a:t>
            </a:r>
            <a:r>
              <a:rPr lang="en-CA" dirty="0"/>
              <a:t> order system: Spring mass damper system</a:t>
            </a:r>
          </a:p>
        </p:txBody>
      </p:sp>
      <p:pic>
        <p:nvPicPr>
          <p:cNvPr id="10" name="Picture 3" descr="x two dots equals 1 over m F minus c over m x times above minus k over m x">
            <a:extLst>
              <a:ext uri="{FF2B5EF4-FFF2-40B4-BE49-F238E27FC236}">
                <a16:creationId xmlns:a16="http://schemas.microsoft.com/office/drawing/2014/main" id="{9DC478A3-E42E-44ED-A0AE-B0093697685B}"/>
              </a:ext>
            </a:extLst>
          </p:cNvPr>
          <p:cNvPicPr>
            <a:picLocks noChangeAspect="1"/>
          </p:cNvPicPr>
          <p:nvPr/>
        </p:nvPicPr>
        <p:blipFill>
          <a:blip r:embed="rId2" cstate="print"/>
          <a:stretch>
            <a:fillRect/>
          </a:stretch>
        </p:blipFill>
        <p:spPr>
          <a:xfrm>
            <a:off x="4362450" y="1981330"/>
            <a:ext cx="3467100" cy="1276350"/>
          </a:xfrm>
          <a:prstGeom prst="rect">
            <a:avLst/>
          </a:prstGeom>
        </p:spPr>
      </p:pic>
      <p:pic>
        <p:nvPicPr>
          <p:cNvPr id="11" name="Picture 4" descr="clear all&#10;c=1;&#10;k=2;&#10;m=5;">
            <a:extLst>
              <a:ext uri="{FF2B5EF4-FFF2-40B4-BE49-F238E27FC236}">
                <a16:creationId xmlns:a16="http://schemas.microsoft.com/office/drawing/2014/main" id="{E8A19099-B31D-4D5C-BBEF-20DEB78895B2}"/>
              </a:ext>
            </a:extLst>
          </p:cNvPr>
          <p:cNvPicPr>
            <a:picLocks noChangeAspect="1"/>
          </p:cNvPicPr>
          <p:nvPr/>
        </p:nvPicPr>
        <p:blipFill>
          <a:blip r:embed="rId3" cstate="print"/>
          <a:stretch>
            <a:fillRect/>
          </a:stretch>
        </p:blipFill>
        <p:spPr>
          <a:xfrm>
            <a:off x="5276850" y="3319143"/>
            <a:ext cx="1819275" cy="1752600"/>
          </a:xfrm>
          <a:prstGeom prst="rect">
            <a:avLst/>
          </a:prstGeom>
        </p:spPr>
      </p:pic>
    </p:spTree>
    <p:extLst>
      <p:ext uri="{BB962C8B-B14F-4D97-AF65-F5344CB8AC3E}">
        <p14:creationId xmlns:p14="http://schemas.microsoft.com/office/powerpoint/2010/main" val="4620043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28</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normAutofit/>
          </a:bodyPr>
          <a:lstStyle/>
          <a:p>
            <a:r>
              <a:rPr lang="en-US" sz="5400" dirty="0"/>
              <a:t>Solution – Simulink Model</a:t>
            </a:r>
          </a:p>
        </p:txBody>
      </p:sp>
      <p:sp>
        <p:nvSpPr>
          <p:cNvPr id="7" name="Content Placeholder 2">
            <a:extLst>
              <a:ext uri="{FF2B5EF4-FFF2-40B4-BE49-F238E27FC236}">
                <a16:creationId xmlns:a16="http://schemas.microsoft.com/office/drawing/2014/main" id="{FA68E15A-D85A-42B6-A222-CC34DB0759C0}"/>
              </a:ext>
            </a:extLst>
          </p:cNvPr>
          <p:cNvSpPr txBox="1">
            <a:spLocks/>
          </p:cNvSpPr>
          <p:nvPr/>
        </p:nvSpPr>
        <p:spPr>
          <a:xfrm>
            <a:off x="1853514" y="1243914"/>
            <a:ext cx="8229600" cy="493776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a:t>Add the blocks, connect and create a model as shown below for the spring mass damper system</a:t>
            </a:r>
            <a:endParaRPr lang="en-CA" dirty="0"/>
          </a:p>
        </p:txBody>
      </p:sp>
      <p:pic>
        <p:nvPicPr>
          <p:cNvPr id="8" name="Picture 5" descr="Example model">
            <a:extLst>
              <a:ext uri="{FF2B5EF4-FFF2-40B4-BE49-F238E27FC236}">
                <a16:creationId xmlns:a16="http://schemas.microsoft.com/office/drawing/2014/main" id="{462565DB-255B-4F97-8626-33D90FD3B58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77314" y="2082114"/>
            <a:ext cx="7965977" cy="3185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5911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29</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normAutofit/>
          </a:bodyPr>
          <a:lstStyle/>
          <a:p>
            <a:r>
              <a:rPr lang="en-US" sz="5400" dirty="0"/>
              <a:t>Solution – Simulink Model</a:t>
            </a:r>
          </a:p>
        </p:txBody>
      </p:sp>
      <p:sp>
        <p:nvSpPr>
          <p:cNvPr id="6" name="Content Placeholder 2">
            <a:extLst>
              <a:ext uri="{FF2B5EF4-FFF2-40B4-BE49-F238E27FC236}">
                <a16:creationId xmlns:a16="http://schemas.microsoft.com/office/drawing/2014/main" id="{D0E0B159-AFD6-42AD-B7E6-1C585E134C56}"/>
              </a:ext>
            </a:extLst>
          </p:cNvPr>
          <p:cNvSpPr txBox="1">
            <a:spLocks/>
          </p:cNvSpPr>
          <p:nvPr/>
        </p:nvSpPr>
        <p:spPr>
          <a:xfrm>
            <a:off x="1934308" y="1177923"/>
            <a:ext cx="8229600" cy="493776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CA" dirty="0"/>
              <a:t>Double click on summer block, it will bring a new wind where you can define the signs of the summer block</a:t>
            </a:r>
          </a:p>
        </p:txBody>
      </p:sp>
      <p:pic>
        <p:nvPicPr>
          <p:cNvPr id="9" name="Picture 3" descr="Function Block Parameters: Sum subpage">
            <a:extLst>
              <a:ext uri="{FF2B5EF4-FFF2-40B4-BE49-F238E27FC236}">
                <a16:creationId xmlns:a16="http://schemas.microsoft.com/office/drawing/2014/main" id="{D24398C7-6700-49EB-ACBA-5C9EEA7AAD66}"/>
              </a:ext>
            </a:extLst>
          </p:cNvPr>
          <p:cNvPicPr>
            <a:picLocks noChangeAspect="1"/>
          </p:cNvPicPr>
          <p:nvPr/>
        </p:nvPicPr>
        <p:blipFill>
          <a:blip r:embed="rId2" cstate="print"/>
          <a:stretch>
            <a:fillRect/>
          </a:stretch>
        </p:blipFill>
        <p:spPr>
          <a:xfrm>
            <a:off x="3839508" y="1896493"/>
            <a:ext cx="3862554" cy="3996720"/>
          </a:xfrm>
          <a:prstGeom prst="rect">
            <a:avLst/>
          </a:prstGeom>
        </p:spPr>
      </p:pic>
    </p:spTree>
    <p:extLst>
      <p:ext uri="{BB962C8B-B14F-4D97-AF65-F5344CB8AC3E}">
        <p14:creationId xmlns:p14="http://schemas.microsoft.com/office/powerpoint/2010/main" val="4201405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1401"/>
            <a:ext cx="8993172" cy="1149497"/>
          </a:xfrm>
        </p:spPr>
        <p:txBody>
          <a:bodyPr>
            <a:normAutofit/>
          </a:bodyPr>
          <a:lstStyle/>
          <a:p>
            <a:r>
              <a:rPr lang="en-US"/>
              <a:t>Why MATLAB?</a:t>
            </a:r>
            <a:endParaRPr lang="en-US" dirty="0"/>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715677"/>
            <a:ext cx="11302738" cy="3949831"/>
          </a:xfrm>
        </p:spPr>
        <p:txBody>
          <a:bodyPr/>
          <a:lstStyle/>
          <a:p>
            <a:pPr marL="342900" indent="-342900" algn="l">
              <a:buFont typeface="Wingdings" panose="05000000000000000000" pitchFamily="2" charset="2"/>
              <a:buChar char="q"/>
            </a:pPr>
            <a:r>
              <a:rPr lang="en-US" dirty="0"/>
              <a:t>MATLAB (Matrix Laboratory) is a proprietary multi-paradigm programming language and numeric computing environment.</a:t>
            </a:r>
          </a:p>
          <a:p>
            <a:pPr marL="342900" indent="-342900" algn="l">
              <a:buFont typeface="Wingdings" panose="05000000000000000000" pitchFamily="2" charset="2"/>
              <a:buChar char="q"/>
            </a:pPr>
            <a:r>
              <a:rPr lang="en-US" dirty="0"/>
              <a:t>It allows matrix manipulations, plotting of functions and data, implementation of algorithms, creation of user interfaces, and interfacing with programs written in other languages. </a:t>
            </a:r>
          </a:p>
          <a:p>
            <a:pPr marL="342900" indent="-342900" algn="l">
              <a:buFont typeface="Wingdings" panose="05000000000000000000" pitchFamily="2" charset="2"/>
              <a:buChar char="q"/>
            </a:pPr>
            <a:r>
              <a:rPr lang="en-US" dirty="0"/>
              <a:t>As of 2020, MATLAB has more than 4 million users worldwide.[21] MATLAB users come from various backgrounds of engineering, science, and economics. </a:t>
            </a:r>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3</a:t>
            </a:fld>
            <a:endParaRPr lang="en-US" dirty="0"/>
          </a:p>
        </p:txBody>
      </p:sp>
      <p:pic>
        <p:nvPicPr>
          <p:cNvPr id="7" name="图片 6">
            <a:extLst>
              <a:ext uri="{FF2B5EF4-FFF2-40B4-BE49-F238E27FC236}">
                <a16:creationId xmlns:a16="http://schemas.microsoft.com/office/drawing/2014/main" id="{296643EB-5506-4210-B236-2029A5D98636}"/>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15249" y="3996415"/>
            <a:ext cx="2203735" cy="1980168"/>
          </a:xfrm>
          <a:prstGeom prst="rect">
            <a:avLst/>
          </a:prstGeom>
        </p:spPr>
      </p:pic>
    </p:spTree>
    <p:extLst>
      <p:ext uri="{BB962C8B-B14F-4D97-AF65-F5344CB8AC3E}">
        <p14:creationId xmlns:p14="http://schemas.microsoft.com/office/powerpoint/2010/main" val="1081313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30</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normAutofit/>
          </a:bodyPr>
          <a:lstStyle/>
          <a:p>
            <a:r>
              <a:rPr lang="en-US" sz="5400" dirty="0"/>
              <a:t>Solution – Simulink Model</a:t>
            </a:r>
          </a:p>
        </p:txBody>
      </p:sp>
      <p:sp>
        <p:nvSpPr>
          <p:cNvPr id="6" name="Content Placeholder 2">
            <a:extLst>
              <a:ext uri="{FF2B5EF4-FFF2-40B4-BE49-F238E27FC236}">
                <a16:creationId xmlns:a16="http://schemas.microsoft.com/office/drawing/2014/main" id="{AF917744-5039-4FAE-95CB-AF152377BE26}"/>
              </a:ext>
            </a:extLst>
          </p:cNvPr>
          <p:cNvSpPr txBox="1">
            <a:spLocks/>
          </p:cNvSpPr>
          <p:nvPr/>
        </p:nvSpPr>
        <p:spPr>
          <a:xfrm>
            <a:off x="908222" y="1305540"/>
            <a:ext cx="5060092" cy="493776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CA" dirty="0"/>
              <a:t>Double click on integral block will bring a new window where you can define initial condition</a:t>
            </a:r>
          </a:p>
        </p:txBody>
      </p:sp>
      <p:pic>
        <p:nvPicPr>
          <p:cNvPr id="7" name="Picture 3" descr="Function Block Parameters: Integrator1 subpage">
            <a:extLst>
              <a:ext uri="{FF2B5EF4-FFF2-40B4-BE49-F238E27FC236}">
                <a16:creationId xmlns:a16="http://schemas.microsoft.com/office/drawing/2014/main" id="{2E4FA4FB-D505-4F86-A8A1-5997DCCD96E4}"/>
              </a:ext>
            </a:extLst>
          </p:cNvPr>
          <p:cNvPicPr>
            <a:picLocks noChangeAspect="1"/>
          </p:cNvPicPr>
          <p:nvPr/>
        </p:nvPicPr>
        <p:blipFill>
          <a:blip r:embed="rId2" cstate="print"/>
          <a:stretch>
            <a:fillRect/>
          </a:stretch>
        </p:blipFill>
        <p:spPr>
          <a:xfrm>
            <a:off x="7243505" y="1105801"/>
            <a:ext cx="3526981" cy="4823770"/>
          </a:xfrm>
          <a:prstGeom prst="rect">
            <a:avLst/>
          </a:prstGeom>
        </p:spPr>
      </p:pic>
    </p:spTree>
    <p:extLst>
      <p:ext uri="{BB962C8B-B14F-4D97-AF65-F5344CB8AC3E}">
        <p14:creationId xmlns:p14="http://schemas.microsoft.com/office/powerpoint/2010/main" val="41138287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31</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normAutofit/>
          </a:bodyPr>
          <a:lstStyle/>
          <a:p>
            <a:r>
              <a:rPr lang="en-US" sz="5400" dirty="0"/>
              <a:t>Solution – Simulink Model</a:t>
            </a:r>
          </a:p>
        </p:txBody>
      </p:sp>
      <p:sp>
        <p:nvSpPr>
          <p:cNvPr id="6" name="Content Placeholder 2">
            <a:extLst>
              <a:ext uri="{FF2B5EF4-FFF2-40B4-BE49-F238E27FC236}">
                <a16:creationId xmlns:a16="http://schemas.microsoft.com/office/drawing/2014/main" id="{2D66176B-2E4D-424B-A204-5E499EFA9231}"/>
              </a:ext>
            </a:extLst>
          </p:cNvPr>
          <p:cNvSpPr txBox="1">
            <a:spLocks/>
          </p:cNvSpPr>
          <p:nvPr/>
        </p:nvSpPr>
        <p:spPr>
          <a:xfrm>
            <a:off x="1613302" y="1192492"/>
            <a:ext cx="8229600" cy="493776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CA" dirty="0"/>
              <a:t>Enter solution output total time </a:t>
            </a:r>
          </a:p>
        </p:txBody>
      </p:sp>
      <p:pic>
        <p:nvPicPr>
          <p:cNvPr id="7" name="Picture 3" descr="Simulink menu bar with output time entry field highlighted">
            <a:extLst>
              <a:ext uri="{FF2B5EF4-FFF2-40B4-BE49-F238E27FC236}">
                <a16:creationId xmlns:a16="http://schemas.microsoft.com/office/drawing/2014/main" id="{33859FE2-F84D-4AC0-A83D-3A7CB251493B}"/>
              </a:ext>
            </a:extLst>
          </p:cNvPr>
          <p:cNvPicPr>
            <a:picLocks noChangeAspect="1"/>
          </p:cNvPicPr>
          <p:nvPr/>
        </p:nvPicPr>
        <p:blipFill>
          <a:blip r:embed="rId2" cstate="print"/>
          <a:stretch>
            <a:fillRect/>
          </a:stretch>
        </p:blipFill>
        <p:spPr>
          <a:xfrm>
            <a:off x="2628900" y="1686056"/>
            <a:ext cx="6783372" cy="4176728"/>
          </a:xfrm>
          <a:prstGeom prst="rect">
            <a:avLst/>
          </a:prstGeom>
        </p:spPr>
      </p:pic>
    </p:spTree>
    <p:extLst>
      <p:ext uri="{BB962C8B-B14F-4D97-AF65-F5344CB8AC3E}">
        <p14:creationId xmlns:p14="http://schemas.microsoft.com/office/powerpoint/2010/main" val="41783968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32</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normAutofit/>
          </a:bodyPr>
          <a:lstStyle/>
          <a:p>
            <a:r>
              <a:rPr lang="en-US" sz="5400" dirty="0"/>
              <a:t>Solution – Simulink Model</a:t>
            </a:r>
          </a:p>
        </p:txBody>
      </p:sp>
      <p:sp>
        <p:nvSpPr>
          <p:cNvPr id="6" name="Content Placeholder 2">
            <a:extLst>
              <a:ext uri="{FF2B5EF4-FFF2-40B4-BE49-F238E27FC236}">
                <a16:creationId xmlns:a16="http://schemas.microsoft.com/office/drawing/2014/main" id="{0B4B71C9-4F06-45F0-BB41-E10E66392C8E}"/>
              </a:ext>
            </a:extLst>
          </p:cNvPr>
          <p:cNvSpPr txBox="1">
            <a:spLocks/>
          </p:cNvSpPr>
          <p:nvPr/>
        </p:nvSpPr>
        <p:spPr>
          <a:xfrm>
            <a:off x="1241854" y="1387761"/>
            <a:ext cx="8229600" cy="493776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CA" dirty="0"/>
              <a:t>Double click on the scope icon will bring in the output signal </a:t>
            </a:r>
          </a:p>
          <a:p>
            <a:pPr algn="l"/>
            <a:r>
              <a:rPr lang="en-CA" dirty="0"/>
              <a:t>Hit auto-scale</a:t>
            </a:r>
          </a:p>
        </p:txBody>
      </p:sp>
      <p:pic>
        <p:nvPicPr>
          <p:cNvPr id="7" name="Picture 3" descr="Wave function">
            <a:extLst>
              <a:ext uri="{FF2B5EF4-FFF2-40B4-BE49-F238E27FC236}">
                <a16:creationId xmlns:a16="http://schemas.microsoft.com/office/drawing/2014/main" id="{E91AAF73-7A9E-4B39-82AE-4DA846A97991}"/>
              </a:ext>
            </a:extLst>
          </p:cNvPr>
          <p:cNvPicPr>
            <a:picLocks noChangeAspect="1"/>
          </p:cNvPicPr>
          <p:nvPr/>
        </p:nvPicPr>
        <p:blipFill>
          <a:blip r:embed="rId2" cstate="print"/>
          <a:stretch>
            <a:fillRect/>
          </a:stretch>
        </p:blipFill>
        <p:spPr>
          <a:xfrm>
            <a:off x="6345194" y="2193033"/>
            <a:ext cx="4108622" cy="3533624"/>
          </a:xfrm>
          <a:prstGeom prst="rect">
            <a:avLst/>
          </a:prstGeom>
        </p:spPr>
      </p:pic>
    </p:spTree>
    <p:extLst>
      <p:ext uri="{BB962C8B-B14F-4D97-AF65-F5344CB8AC3E}">
        <p14:creationId xmlns:p14="http://schemas.microsoft.com/office/powerpoint/2010/main" val="42905867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33</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normAutofit/>
          </a:bodyPr>
          <a:lstStyle/>
          <a:p>
            <a:r>
              <a:rPr lang="en-US" sz="5400" dirty="0"/>
              <a:t>Simulink Robotics Toolbox</a:t>
            </a:r>
          </a:p>
        </p:txBody>
      </p:sp>
      <p:pic>
        <p:nvPicPr>
          <p:cNvPr id="6" name="Picture 5" descr="Simulink Robotics System Toolbox subpage">
            <a:extLst>
              <a:ext uri="{FF2B5EF4-FFF2-40B4-BE49-F238E27FC236}">
                <a16:creationId xmlns:a16="http://schemas.microsoft.com/office/drawing/2014/main" id="{72699F65-11A7-4CB3-B42A-99907E935DF2}"/>
              </a:ext>
            </a:extLst>
          </p:cNvPr>
          <p:cNvPicPr>
            <a:picLocks noChangeAspect="1"/>
          </p:cNvPicPr>
          <p:nvPr/>
        </p:nvPicPr>
        <p:blipFill>
          <a:blip r:embed="rId3"/>
          <a:stretch>
            <a:fillRect/>
          </a:stretch>
        </p:blipFill>
        <p:spPr>
          <a:xfrm>
            <a:off x="1852612" y="1048215"/>
            <a:ext cx="8486775" cy="4900147"/>
          </a:xfrm>
          <a:prstGeom prst="rect">
            <a:avLst/>
          </a:prstGeom>
        </p:spPr>
      </p:pic>
    </p:spTree>
    <p:extLst>
      <p:ext uri="{BB962C8B-B14F-4D97-AF65-F5344CB8AC3E}">
        <p14:creationId xmlns:p14="http://schemas.microsoft.com/office/powerpoint/2010/main" val="39161935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34</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noAutofit/>
          </a:bodyPr>
          <a:lstStyle/>
          <a:p>
            <a:r>
              <a:rPr lang="en-US" altLang="zh-CN" sz="4800" dirty="0"/>
              <a:t>Simulink Vehicle Network Toolbox</a:t>
            </a:r>
            <a:endParaRPr lang="en-US" sz="4800" dirty="0"/>
          </a:p>
        </p:txBody>
      </p:sp>
      <p:pic>
        <p:nvPicPr>
          <p:cNvPr id="3" name="图片 2" descr="Simulink Vehicle Network Toolbox subpage">
            <a:extLst>
              <a:ext uri="{FF2B5EF4-FFF2-40B4-BE49-F238E27FC236}">
                <a16:creationId xmlns:a16="http://schemas.microsoft.com/office/drawing/2014/main" id="{8923B413-0FEE-458D-8F50-3D946DEBAE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8185" y="1192492"/>
            <a:ext cx="9081819" cy="4529155"/>
          </a:xfrm>
          <a:prstGeom prst="rect">
            <a:avLst/>
          </a:prstGeom>
        </p:spPr>
      </p:pic>
    </p:spTree>
    <p:extLst>
      <p:ext uri="{BB962C8B-B14F-4D97-AF65-F5344CB8AC3E}">
        <p14:creationId xmlns:p14="http://schemas.microsoft.com/office/powerpoint/2010/main" val="23167001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35</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normAutofit/>
          </a:bodyPr>
          <a:lstStyle/>
          <a:p>
            <a:r>
              <a:rPr lang="en-US" altLang="zh-CN" sz="5400" dirty="0"/>
              <a:t>Simulink QUARC Toolbox</a:t>
            </a:r>
            <a:endParaRPr lang="en-US" sz="5400" dirty="0"/>
          </a:p>
        </p:txBody>
      </p:sp>
      <p:pic>
        <p:nvPicPr>
          <p:cNvPr id="3" name="图片 2" descr="Simulink QUARC Targets subpage">
            <a:extLst>
              <a:ext uri="{FF2B5EF4-FFF2-40B4-BE49-F238E27FC236}">
                <a16:creationId xmlns:a16="http://schemas.microsoft.com/office/drawing/2014/main" id="{4E5456D5-1E67-438D-A115-26DF3F8760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145480"/>
            <a:ext cx="9188914" cy="4567039"/>
          </a:xfrm>
          <a:prstGeom prst="rect">
            <a:avLst/>
          </a:prstGeom>
        </p:spPr>
      </p:pic>
    </p:spTree>
    <p:extLst>
      <p:ext uri="{BB962C8B-B14F-4D97-AF65-F5344CB8AC3E}">
        <p14:creationId xmlns:p14="http://schemas.microsoft.com/office/powerpoint/2010/main" val="6012212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36</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721894" y="136527"/>
            <a:ext cx="10748211" cy="1112281"/>
          </a:xfrm>
        </p:spPr>
        <p:txBody>
          <a:bodyPr>
            <a:noAutofit/>
          </a:bodyPr>
          <a:lstStyle/>
          <a:p>
            <a:r>
              <a:rPr lang="en-US" altLang="zh-CN" sz="4800" dirty="0"/>
              <a:t>QUARC Examples</a:t>
            </a:r>
            <a:endParaRPr lang="en-US" sz="4800" dirty="0"/>
          </a:p>
        </p:txBody>
      </p:sp>
      <p:sp>
        <p:nvSpPr>
          <p:cNvPr id="7" name="文本框 6">
            <a:extLst>
              <a:ext uri="{FF2B5EF4-FFF2-40B4-BE49-F238E27FC236}">
                <a16:creationId xmlns:a16="http://schemas.microsoft.com/office/drawing/2014/main" id="{4DC9FEA6-6A4E-4BC3-9FC5-C5CFBBB4112B}"/>
              </a:ext>
            </a:extLst>
          </p:cNvPr>
          <p:cNvSpPr txBox="1"/>
          <p:nvPr/>
        </p:nvSpPr>
        <p:spPr>
          <a:xfrm>
            <a:off x="1588168" y="3882189"/>
            <a:ext cx="625643" cy="369332"/>
          </a:xfrm>
          <a:prstGeom prst="rect">
            <a:avLst/>
          </a:prstGeom>
          <a:solidFill>
            <a:schemeClr val="bg1"/>
          </a:solidFill>
        </p:spPr>
        <p:txBody>
          <a:bodyPr wrap="square" rtlCol="0">
            <a:spAutoFit/>
          </a:bodyPr>
          <a:lstStyle/>
          <a:p>
            <a:endParaRPr lang="zh-CN" altLang="en-US" dirty="0"/>
          </a:p>
        </p:txBody>
      </p:sp>
      <p:sp>
        <p:nvSpPr>
          <p:cNvPr id="8" name="Content Placeholder 2">
            <a:extLst>
              <a:ext uri="{FF2B5EF4-FFF2-40B4-BE49-F238E27FC236}">
                <a16:creationId xmlns:a16="http://schemas.microsoft.com/office/drawing/2014/main" id="{73E24DCA-368B-45AB-9501-803565419BB1}"/>
              </a:ext>
            </a:extLst>
          </p:cNvPr>
          <p:cNvSpPr txBox="1">
            <a:spLocks/>
          </p:cNvSpPr>
          <p:nvPr/>
        </p:nvSpPr>
        <p:spPr>
          <a:xfrm>
            <a:off x="1241854" y="1387761"/>
            <a:ext cx="8229600" cy="493776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dirty="0"/>
              <a:t>Point Cloud Generation</a:t>
            </a:r>
          </a:p>
          <a:p>
            <a:pPr marL="342900" indent="-342900" algn="l">
              <a:buFont typeface="Arial" panose="020B0604020202020204" pitchFamily="34" charset="0"/>
              <a:buChar char="•"/>
            </a:pPr>
            <a:r>
              <a:rPr lang="en-CA" dirty="0"/>
              <a:t>Manual Drive</a:t>
            </a:r>
          </a:p>
          <a:p>
            <a:pPr marL="342900" indent="-342900" algn="l">
              <a:buFont typeface="Arial" panose="020B0604020202020204" pitchFamily="34" charset="0"/>
              <a:buChar char="•"/>
            </a:pPr>
            <a:r>
              <a:rPr lang="en-CA" dirty="0"/>
              <a:t>Autonomous Driving</a:t>
            </a:r>
          </a:p>
        </p:txBody>
      </p:sp>
      <p:pic>
        <p:nvPicPr>
          <p:cNvPr id="9" name="内容占位符 4" descr="QCar">
            <a:extLst>
              <a:ext uri="{FF2B5EF4-FFF2-40B4-BE49-F238E27FC236}">
                <a16:creationId xmlns:a16="http://schemas.microsoft.com/office/drawing/2014/main" id="{B1C2D657-6F05-41EE-AEA7-960EBE902B55}"/>
              </a:ext>
            </a:extLst>
          </p:cNvPr>
          <p:cNvPicPr>
            <a:picLocks noChangeAspect="1"/>
          </p:cNvPicPr>
          <p:nvPr/>
        </p:nvPicPr>
        <p:blipFill>
          <a:blip r:embed="rId3"/>
          <a:stretch>
            <a:fillRect/>
          </a:stretch>
        </p:blipFill>
        <p:spPr>
          <a:xfrm>
            <a:off x="4850140" y="2455605"/>
            <a:ext cx="7207960" cy="3451583"/>
          </a:xfrm>
          <a:prstGeom prst="rect">
            <a:avLst/>
          </a:prstGeom>
        </p:spPr>
      </p:pic>
    </p:spTree>
    <p:extLst>
      <p:ext uri="{BB962C8B-B14F-4D97-AF65-F5344CB8AC3E}">
        <p14:creationId xmlns:p14="http://schemas.microsoft.com/office/powerpoint/2010/main" val="15688107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BD2DF65-1614-4E4C-AC7B-F1DC510F6FE8}"/>
              </a:ext>
            </a:extLst>
          </p:cNvPr>
          <p:cNvSpPr>
            <a:spLocks noGrp="1"/>
          </p:cNvSpPr>
          <p:nvPr>
            <p:ph type="sldNum" sz="quarter" idx="12"/>
          </p:nvPr>
        </p:nvSpPr>
        <p:spPr/>
        <p:txBody>
          <a:bodyPr/>
          <a:lstStyle/>
          <a:p>
            <a:fld id="{2DEBF6B5-A8B6-5742-91AE-8DC29EBB8E42}" type="slidenum">
              <a:rPr lang="en-US" smtClean="0"/>
              <a:pPr/>
              <a:t>37</a:t>
            </a:fld>
            <a:endParaRPr lang="en-US" dirty="0"/>
          </a:p>
        </p:txBody>
      </p:sp>
      <p:sp>
        <p:nvSpPr>
          <p:cNvPr id="5" name="Title 1">
            <a:extLst>
              <a:ext uri="{FF2B5EF4-FFF2-40B4-BE49-F238E27FC236}">
                <a16:creationId xmlns:a16="http://schemas.microsoft.com/office/drawing/2014/main" id="{C1116874-412F-4C17-A168-AE2B257901FF}"/>
              </a:ext>
            </a:extLst>
          </p:cNvPr>
          <p:cNvSpPr txBox="1">
            <a:spLocks/>
          </p:cNvSpPr>
          <p:nvPr/>
        </p:nvSpPr>
        <p:spPr>
          <a:xfrm>
            <a:off x="721894" y="136527"/>
            <a:ext cx="10748211" cy="111228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4800" dirty="0"/>
              <a:t>Point Cloud Generation by QUARC  </a:t>
            </a:r>
            <a:endParaRPr lang="en-US" sz="4800" dirty="0"/>
          </a:p>
        </p:txBody>
      </p:sp>
      <p:pic>
        <p:nvPicPr>
          <p:cNvPr id="9" name="Picture 8" descr="Capture LIDAR data points to Create and display point cloud polar_plot/image.&#10;Immediately below Capture LIDAR data is Monitor Timing.">
            <a:extLst>
              <a:ext uri="{FF2B5EF4-FFF2-40B4-BE49-F238E27FC236}">
                <a16:creationId xmlns:a16="http://schemas.microsoft.com/office/drawing/2014/main" id="{EA8F2327-7BFE-4B1E-AAE6-0F6F912D56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3" y="1248808"/>
            <a:ext cx="11162371" cy="4684904"/>
          </a:xfrm>
          <a:prstGeom prst="rect">
            <a:avLst/>
          </a:prstGeom>
        </p:spPr>
      </p:pic>
    </p:spTree>
    <p:extLst>
      <p:ext uri="{BB962C8B-B14F-4D97-AF65-F5344CB8AC3E}">
        <p14:creationId xmlns:p14="http://schemas.microsoft.com/office/powerpoint/2010/main" val="38658584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8C343BD-B731-45D1-8DAB-C2BB4E528B48}"/>
              </a:ext>
            </a:extLst>
          </p:cNvPr>
          <p:cNvSpPr>
            <a:spLocks noGrp="1"/>
          </p:cNvSpPr>
          <p:nvPr>
            <p:ph type="sldNum" sz="quarter" idx="12"/>
          </p:nvPr>
        </p:nvSpPr>
        <p:spPr/>
        <p:txBody>
          <a:bodyPr/>
          <a:lstStyle/>
          <a:p>
            <a:fld id="{2DEBF6B5-A8B6-5742-91AE-8DC29EBB8E42}" type="slidenum">
              <a:rPr lang="en-US" smtClean="0"/>
              <a:pPr/>
              <a:t>38</a:t>
            </a:fld>
            <a:endParaRPr lang="en-US" dirty="0"/>
          </a:p>
        </p:txBody>
      </p:sp>
      <p:sp>
        <p:nvSpPr>
          <p:cNvPr id="5" name="Title 1">
            <a:extLst>
              <a:ext uri="{FF2B5EF4-FFF2-40B4-BE49-F238E27FC236}">
                <a16:creationId xmlns:a16="http://schemas.microsoft.com/office/drawing/2014/main" id="{DEB2E51B-CB60-466B-B76C-3B7E2E4580D6}"/>
              </a:ext>
            </a:extLst>
          </p:cNvPr>
          <p:cNvSpPr txBox="1">
            <a:spLocks/>
          </p:cNvSpPr>
          <p:nvPr/>
        </p:nvSpPr>
        <p:spPr>
          <a:xfrm>
            <a:off x="721894" y="136527"/>
            <a:ext cx="10748211" cy="111228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4800" dirty="0"/>
              <a:t>Manual Drive by QUARC </a:t>
            </a:r>
            <a:endParaRPr lang="en-US" sz="4800" dirty="0"/>
          </a:p>
        </p:txBody>
      </p:sp>
      <p:pic>
        <p:nvPicPr>
          <p:cNvPr id="7" name="Picture 6" descr="Example of Manual Drive by QUARC">
            <a:extLst>
              <a:ext uri="{FF2B5EF4-FFF2-40B4-BE49-F238E27FC236}">
                <a16:creationId xmlns:a16="http://schemas.microsoft.com/office/drawing/2014/main" id="{2777CA60-5D2E-4FA8-BD68-12C3F5377F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03346"/>
            <a:ext cx="12192000" cy="4051308"/>
          </a:xfrm>
          <a:prstGeom prst="rect">
            <a:avLst/>
          </a:prstGeom>
        </p:spPr>
      </p:pic>
    </p:spTree>
    <p:extLst>
      <p:ext uri="{BB962C8B-B14F-4D97-AF65-F5344CB8AC3E}">
        <p14:creationId xmlns:p14="http://schemas.microsoft.com/office/powerpoint/2010/main" val="32860217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8C343BD-B731-45D1-8DAB-C2BB4E528B48}"/>
              </a:ext>
            </a:extLst>
          </p:cNvPr>
          <p:cNvSpPr>
            <a:spLocks noGrp="1"/>
          </p:cNvSpPr>
          <p:nvPr>
            <p:ph type="sldNum" sz="quarter" idx="12"/>
          </p:nvPr>
        </p:nvSpPr>
        <p:spPr/>
        <p:txBody>
          <a:bodyPr/>
          <a:lstStyle/>
          <a:p>
            <a:fld id="{2DEBF6B5-A8B6-5742-91AE-8DC29EBB8E42}" type="slidenum">
              <a:rPr lang="en-US" smtClean="0"/>
              <a:pPr/>
              <a:t>39</a:t>
            </a:fld>
            <a:endParaRPr lang="en-US" dirty="0"/>
          </a:p>
        </p:txBody>
      </p:sp>
      <p:sp>
        <p:nvSpPr>
          <p:cNvPr id="5" name="Title 1">
            <a:extLst>
              <a:ext uri="{FF2B5EF4-FFF2-40B4-BE49-F238E27FC236}">
                <a16:creationId xmlns:a16="http://schemas.microsoft.com/office/drawing/2014/main" id="{DEB2E51B-CB60-466B-B76C-3B7E2E4580D6}"/>
              </a:ext>
            </a:extLst>
          </p:cNvPr>
          <p:cNvSpPr txBox="1">
            <a:spLocks/>
          </p:cNvSpPr>
          <p:nvPr/>
        </p:nvSpPr>
        <p:spPr>
          <a:xfrm>
            <a:off x="721894" y="136527"/>
            <a:ext cx="10748211" cy="111228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4800" dirty="0"/>
              <a:t>Autonomous Driving by QUARC </a:t>
            </a:r>
            <a:endParaRPr lang="en-US" sz="4800" dirty="0"/>
          </a:p>
        </p:txBody>
      </p:sp>
      <p:pic>
        <p:nvPicPr>
          <p:cNvPr id="3" name="Picture 2" descr="Example of autonomous driving by QUARC">
            <a:extLst>
              <a:ext uri="{FF2B5EF4-FFF2-40B4-BE49-F238E27FC236}">
                <a16:creationId xmlns:a16="http://schemas.microsoft.com/office/drawing/2014/main" id="{18029141-3551-42B8-BBBE-7D4F7F158B14}"/>
              </a:ext>
            </a:extLst>
          </p:cNvPr>
          <p:cNvPicPr>
            <a:picLocks noChangeAspect="1"/>
          </p:cNvPicPr>
          <p:nvPr/>
        </p:nvPicPr>
        <p:blipFill rotWithShape="1">
          <a:blip r:embed="rId2">
            <a:extLst>
              <a:ext uri="{28A0092B-C50C-407E-A947-70E740481C1C}">
                <a14:useLocalDpi xmlns:a14="http://schemas.microsoft.com/office/drawing/2010/main" val="0"/>
              </a:ext>
            </a:extLst>
          </a:blip>
          <a:srcRect l="2603" t="35610" r="830" b="1951"/>
          <a:stretch/>
        </p:blipFill>
        <p:spPr>
          <a:xfrm>
            <a:off x="324667" y="1067729"/>
            <a:ext cx="11542666" cy="4722542"/>
          </a:xfrm>
          <a:prstGeom prst="rect">
            <a:avLst/>
          </a:prstGeom>
        </p:spPr>
      </p:pic>
    </p:spTree>
    <p:extLst>
      <p:ext uri="{BB962C8B-B14F-4D97-AF65-F5344CB8AC3E}">
        <p14:creationId xmlns:p14="http://schemas.microsoft.com/office/powerpoint/2010/main" val="1238398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1401"/>
            <a:ext cx="8993172" cy="1149497"/>
          </a:xfrm>
        </p:spPr>
        <p:txBody>
          <a:bodyPr>
            <a:normAutofit/>
          </a:bodyPr>
          <a:lstStyle/>
          <a:p>
            <a:r>
              <a:rPr lang="en-US" dirty="0"/>
              <a:t>Why Simulink?</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715677"/>
            <a:ext cx="11302738" cy="3949831"/>
          </a:xfrm>
        </p:spPr>
        <p:txBody>
          <a:bodyPr/>
          <a:lstStyle/>
          <a:p>
            <a:pPr marL="342900" indent="-342900" algn="l">
              <a:buFont typeface="Wingdings" panose="05000000000000000000" pitchFamily="2" charset="2"/>
              <a:buChar char="q"/>
            </a:pPr>
            <a:r>
              <a:rPr lang="en-US" dirty="0"/>
              <a:t>Simulink is a MATLAB-based graphical programming environment for modeling, simulating and analyzing multidomain dynamical systems. </a:t>
            </a:r>
          </a:p>
          <a:p>
            <a:pPr marL="342900" indent="-342900" algn="l">
              <a:buFont typeface="Wingdings" panose="05000000000000000000" pitchFamily="2" charset="2"/>
              <a:buChar char="q"/>
            </a:pPr>
            <a:r>
              <a:rPr lang="en-US" dirty="0"/>
              <a:t>Its primary interface is a graphical block diagramming tool and a customizable set of block libraries. </a:t>
            </a:r>
          </a:p>
          <a:p>
            <a:pPr marL="342900" indent="-342900" algn="l">
              <a:buFont typeface="Wingdings" panose="05000000000000000000" pitchFamily="2" charset="2"/>
              <a:buChar char="q"/>
            </a:pPr>
            <a:r>
              <a:rPr lang="en-US" dirty="0"/>
              <a:t>Simulink is widely used in automatic control and digital signal processing for multidomain simulation and model-based design.</a:t>
            </a:r>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4</a:t>
            </a:fld>
            <a:endParaRPr lang="en-US" dirty="0"/>
          </a:p>
        </p:txBody>
      </p:sp>
      <p:pic>
        <p:nvPicPr>
          <p:cNvPr id="5" name="图片 4">
            <a:extLst>
              <a:ext uri="{FF2B5EF4-FFF2-40B4-BE49-F238E27FC236}">
                <a16:creationId xmlns:a16="http://schemas.microsoft.com/office/drawing/2014/main" id="{D657A600-B4E1-490B-8B15-961AFEA6F959}"/>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25599" y="3840227"/>
            <a:ext cx="1889404" cy="1889404"/>
          </a:xfrm>
          <a:prstGeom prst="rect">
            <a:avLst/>
          </a:prstGeom>
        </p:spPr>
      </p:pic>
    </p:spTree>
    <p:extLst>
      <p:ext uri="{BB962C8B-B14F-4D97-AF65-F5344CB8AC3E}">
        <p14:creationId xmlns:p14="http://schemas.microsoft.com/office/powerpoint/2010/main" val="292589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8C343BD-B731-45D1-8DAB-C2BB4E528B48}"/>
              </a:ext>
            </a:extLst>
          </p:cNvPr>
          <p:cNvSpPr>
            <a:spLocks noGrp="1"/>
          </p:cNvSpPr>
          <p:nvPr>
            <p:ph type="sldNum" sz="quarter" idx="12"/>
          </p:nvPr>
        </p:nvSpPr>
        <p:spPr/>
        <p:txBody>
          <a:bodyPr/>
          <a:lstStyle/>
          <a:p>
            <a:fld id="{2DEBF6B5-A8B6-5742-91AE-8DC29EBB8E42}" type="slidenum">
              <a:rPr lang="en-US" smtClean="0"/>
              <a:pPr/>
              <a:t>40</a:t>
            </a:fld>
            <a:endParaRPr lang="en-US" dirty="0"/>
          </a:p>
        </p:txBody>
      </p:sp>
      <p:sp>
        <p:nvSpPr>
          <p:cNvPr id="5" name="Title 1">
            <a:extLst>
              <a:ext uri="{FF2B5EF4-FFF2-40B4-BE49-F238E27FC236}">
                <a16:creationId xmlns:a16="http://schemas.microsoft.com/office/drawing/2014/main" id="{DEB2E51B-CB60-466B-B76C-3B7E2E4580D6}"/>
              </a:ext>
            </a:extLst>
          </p:cNvPr>
          <p:cNvSpPr txBox="1">
            <a:spLocks/>
          </p:cNvSpPr>
          <p:nvPr/>
        </p:nvSpPr>
        <p:spPr>
          <a:xfrm>
            <a:off x="721894" y="136527"/>
            <a:ext cx="10748211" cy="111228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4800" dirty="0"/>
              <a:t>Autonomous Driving by QUARC </a:t>
            </a:r>
            <a:endParaRPr lang="en-US" sz="4800" dirty="0"/>
          </a:p>
        </p:txBody>
      </p:sp>
      <p:pic>
        <p:nvPicPr>
          <p:cNvPr id="3" name="Picture 2" descr="Possible settings for autonomous driving by QUARC">
            <a:extLst>
              <a:ext uri="{FF2B5EF4-FFF2-40B4-BE49-F238E27FC236}">
                <a16:creationId xmlns:a16="http://schemas.microsoft.com/office/drawing/2014/main" id="{2D0A4149-5BAB-4CF2-A949-A9377470CBDA}"/>
              </a:ext>
            </a:extLst>
          </p:cNvPr>
          <p:cNvPicPr>
            <a:picLocks noChangeAspect="1"/>
          </p:cNvPicPr>
          <p:nvPr/>
        </p:nvPicPr>
        <p:blipFill rotWithShape="1">
          <a:blip r:embed="rId2">
            <a:extLst>
              <a:ext uri="{28A0092B-C50C-407E-A947-70E740481C1C}">
                <a14:useLocalDpi xmlns:a14="http://schemas.microsoft.com/office/drawing/2010/main" val="0"/>
              </a:ext>
            </a:extLst>
          </a:blip>
          <a:srcRect l="2104" t="5152" r="671" b="3610"/>
          <a:stretch/>
        </p:blipFill>
        <p:spPr>
          <a:xfrm>
            <a:off x="169173" y="1248808"/>
            <a:ext cx="11853652" cy="4616606"/>
          </a:xfrm>
          <a:prstGeom prst="rect">
            <a:avLst/>
          </a:prstGeom>
        </p:spPr>
      </p:pic>
    </p:spTree>
    <p:extLst>
      <p:ext uri="{BB962C8B-B14F-4D97-AF65-F5344CB8AC3E}">
        <p14:creationId xmlns:p14="http://schemas.microsoft.com/office/powerpoint/2010/main" val="8880803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45BD5C-BECB-41C8-8A8B-86F70615882D}"/>
              </a:ext>
            </a:extLst>
          </p:cNvPr>
          <p:cNvSpPr>
            <a:spLocks noGrp="1"/>
          </p:cNvSpPr>
          <p:nvPr>
            <p:ph type="ctrTitle"/>
          </p:nvPr>
        </p:nvSpPr>
        <p:spPr/>
        <p:txBody>
          <a:bodyPr/>
          <a:lstStyle/>
          <a:p>
            <a:r>
              <a:rPr lang="en-US" altLang="zh-CN" dirty="0"/>
              <a:t>Thanks for Your Time</a:t>
            </a:r>
            <a:endParaRPr lang="zh-CN" altLang="en-US" dirty="0"/>
          </a:p>
        </p:txBody>
      </p:sp>
      <p:sp>
        <p:nvSpPr>
          <p:cNvPr id="3" name="副标题 2">
            <a:extLst>
              <a:ext uri="{FF2B5EF4-FFF2-40B4-BE49-F238E27FC236}">
                <a16:creationId xmlns:a16="http://schemas.microsoft.com/office/drawing/2014/main" id="{5074C34E-EC51-430E-9EAC-FCA3EA2194D4}"/>
              </a:ext>
            </a:extLst>
          </p:cNvPr>
          <p:cNvSpPr>
            <a:spLocks noGrp="1"/>
          </p:cNvSpPr>
          <p:nvPr>
            <p:ph type="subTitle" idx="1"/>
          </p:nvPr>
        </p:nvSpPr>
        <p:spPr/>
        <p:txBody>
          <a:bodyPr/>
          <a:lstStyle/>
          <a:p>
            <a:endParaRPr lang="zh-CN" altLang="en-US"/>
          </a:p>
        </p:txBody>
      </p:sp>
      <p:sp>
        <p:nvSpPr>
          <p:cNvPr id="4" name="灯片编号占位符 3">
            <a:extLst>
              <a:ext uri="{FF2B5EF4-FFF2-40B4-BE49-F238E27FC236}">
                <a16:creationId xmlns:a16="http://schemas.microsoft.com/office/drawing/2014/main" id="{E64CE857-B50A-405E-BADA-20F7A0F7E836}"/>
              </a:ext>
            </a:extLst>
          </p:cNvPr>
          <p:cNvSpPr>
            <a:spLocks noGrp="1"/>
          </p:cNvSpPr>
          <p:nvPr>
            <p:ph type="sldNum" sz="quarter" idx="12"/>
          </p:nvPr>
        </p:nvSpPr>
        <p:spPr/>
        <p:txBody>
          <a:bodyPr/>
          <a:lstStyle/>
          <a:p>
            <a:fld id="{2DEBF6B5-A8B6-5742-91AE-8DC29EBB8E42}" type="slidenum">
              <a:rPr lang="en-US" smtClean="0"/>
              <a:pPr/>
              <a:t>41</a:t>
            </a:fld>
            <a:endParaRPr lang="en-US" dirty="0"/>
          </a:p>
        </p:txBody>
      </p:sp>
    </p:spTree>
    <p:extLst>
      <p:ext uri="{BB962C8B-B14F-4D97-AF65-F5344CB8AC3E}">
        <p14:creationId xmlns:p14="http://schemas.microsoft.com/office/powerpoint/2010/main" val="42947098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E0D8F-920C-4138-BB64-8138AA7A8313}"/>
              </a:ext>
            </a:extLst>
          </p:cNvPr>
          <p:cNvSpPr>
            <a:spLocks noGrp="1"/>
          </p:cNvSpPr>
          <p:nvPr>
            <p:ph type="title"/>
          </p:nvPr>
        </p:nvSpPr>
        <p:spPr/>
        <p:txBody>
          <a:bodyPr/>
          <a:lstStyle/>
          <a:p>
            <a:r>
              <a:rPr lang="en-CA" dirty="0"/>
              <a:t>Rights of use</a:t>
            </a:r>
          </a:p>
        </p:txBody>
      </p:sp>
      <p:sp>
        <p:nvSpPr>
          <p:cNvPr id="4" name="Slide Number Placeholder 3">
            <a:extLst>
              <a:ext uri="{FF2B5EF4-FFF2-40B4-BE49-F238E27FC236}">
                <a16:creationId xmlns:a16="http://schemas.microsoft.com/office/drawing/2014/main" id="{69B5CAA9-9779-49B0-A9A2-938FE31A6CCC}"/>
              </a:ext>
            </a:extLst>
          </p:cNvPr>
          <p:cNvSpPr>
            <a:spLocks noGrp="1"/>
          </p:cNvSpPr>
          <p:nvPr>
            <p:ph type="sldNum" sz="quarter" idx="12"/>
          </p:nvPr>
        </p:nvSpPr>
        <p:spPr/>
        <p:txBody>
          <a:bodyPr/>
          <a:lstStyle/>
          <a:p>
            <a:fld id="{2DEBF6B5-A8B6-5742-91AE-8DC29EBB8E42}" type="slidenum">
              <a:rPr lang="en-US" smtClean="0"/>
              <a:t>42</a:t>
            </a:fld>
            <a:endParaRPr lang="en-US" dirty="0"/>
          </a:p>
        </p:txBody>
      </p:sp>
      <p:sp>
        <p:nvSpPr>
          <p:cNvPr id="7" name="Rectangle 5">
            <a:extLst>
              <a:ext uri="{FF2B5EF4-FFF2-40B4-BE49-F238E27FC236}">
                <a16:creationId xmlns:a16="http://schemas.microsoft.com/office/drawing/2014/main" id="{737263D1-B04A-4D4E-95A7-DE77479072F9}"/>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pic>
        <p:nvPicPr>
          <p:cNvPr id="1028" name="Picture 2">
            <a:extLst>
              <a:ext uri="{FF2B5EF4-FFF2-40B4-BE49-F238E27FC236}">
                <a16:creationId xmlns:a16="http://schemas.microsoft.com/office/drawing/2014/main" id="{2F3D05C7-914D-4D9B-8B26-2294787FA18F}"/>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5573" y="3181989"/>
            <a:ext cx="838200" cy="2952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6">
            <a:extLst>
              <a:ext uri="{FF2B5EF4-FFF2-40B4-BE49-F238E27FC236}">
                <a16:creationId xmlns:a16="http://schemas.microsoft.com/office/drawing/2014/main" id="{E75F1EC8-C9D9-419E-AE2E-CE85870ED6DA}"/>
              </a:ext>
            </a:extLst>
          </p:cNvPr>
          <p:cNvSpPr>
            <a:spLocks noChangeArrowheads="1"/>
          </p:cNvSpPr>
          <p:nvPr/>
        </p:nvSpPr>
        <p:spPr bwMode="auto">
          <a:xfrm>
            <a:off x="2344300" y="3037239"/>
            <a:ext cx="535547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1pPr>
            <a:lvl2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2pPr>
            <a:lvl3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3pPr>
            <a:lvl4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4pPr>
            <a:lvl5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5pPr>
            <a:lvl6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6pPr>
            <a:lvl7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7pPr>
            <a:lvl8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8pPr>
            <a:lvl9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971800" algn="ctr"/>
                <a:tab pos="5943600" algn="r"/>
              </a:tabLst>
            </a:pPr>
            <a:r>
              <a:rPr kumimoji="0" lang="en-US"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This is shared under a Creative Commons Attribution-</a:t>
            </a:r>
            <a:r>
              <a:rPr kumimoji="0" lang="en-US" altLang="en-US" sz="16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NonCommercial</a:t>
            </a:r>
            <a:r>
              <a:rPr kumimoji="0" lang="en-US"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US" altLang="en-US" sz="16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ShareAlike</a:t>
            </a:r>
            <a:r>
              <a:rPr kumimoji="0" lang="en-US"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4.0 International Public License</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10008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5</a:t>
            </a:fld>
            <a:r>
              <a:rPr lang="en-US" dirty="0"/>
              <a:t> </a:t>
            </a:r>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lstStyle/>
          <a:p>
            <a:r>
              <a:rPr lang="en-US" dirty="0"/>
              <a:t>Start MATLAB</a:t>
            </a:r>
          </a:p>
        </p:txBody>
      </p:sp>
      <p:pic>
        <p:nvPicPr>
          <p:cNvPr id="6" name="Picture 5" descr="File explorer- opening MATLAB">
            <a:extLst>
              <a:ext uri="{FF2B5EF4-FFF2-40B4-BE49-F238E27FC236}">
                <a16:creationId xmlns:a16="http://schemas.microsoft.com/office/drawing/2014/main" id="{548BFA41-DDBD-4173-BAB6-A7714EA220DD}"/>
              </a:ext>
            </a:extLst>
          </p:cNvPr>
          <p:cNvPicPr>
            <a:picLocks noChangeAspect="1"/>
          </p:cNvPicPr>
          <p:nvPr/>
        </p:nvPicPr>
        <p:blipFill>
          <a:blip r:embed="rId2"/>
          <a:stretch>
            <a:fillRect/>
          </a:stretch>
        </p:blipFill>
        <p:spPr>
          <a:xfrm>
            <a:off x="3468249" y="1108086"/>
            <a:ext cx="5626514" cy="4750109"/>
          </a:xfrm>
          <a:prstGeom prst="rect">
            <a:avLst/>
          </a:prstGeom>
        </p:spPr>
      </p:pic>
    </p:spTree>
    <p:extLst>
      <p:ext uri="{BB962C8B-B14F-4D97-AF65-F5344CB8AC3E}">
        <p14:creationId xmlns:p14="http://schemas.microsoft.com/office/powerpoint/2010/main" val="590280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6</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noAutofit/>
          </a:bodyPr>
          <a:lstStyle/>
          <a:p>
            <a:r>
              <a:rPr lang="en-US" sz="4800" dirty="0"/>
              <a:t>MATLAB Window &amp; Command Line</a:t>
            </a:r>
          </a:p>
        </p:txBody>
      </p:sp>
      <p:pic>
        <p:nvPicPr>
          <p:cNvPr id="7" name="Content Placeholder 3" descr="MATLAB Window with Command line open">
            <a:extLst>
              <a:ext uri="{FF2B5EF4-FFF2-40B4-BE49-F238E27FC236}">
                <a16:creationId xmlns:a16="http://schemas.microsoft.com/office/drawing/2014/main" id="{705D1925-209A-4AE5-BFF4-5A7A37F0312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70886" y="1078523"/>
            <a:ext cx="7899400" cy="4937125"/>
          </a:xfrm>
          <a:prstGeom prst="rect">
            <a:avLst/>
          </a:prstGeom>
        </p:spPr>
      </p:pic>
      <p:pic>
        <p:nvPicPr>
          <p:cNvPr id="8" name="图片 7">
            <a:extLst>
              <a:ext uri="{FF2B5EF4-FFF2-40B4-BE49-F238E27FC236}">
                <a16:creationId xmlns:a16="http://schemas.microsoft.com/office/drawing/2014/main" id="{1CF07E83-33F1-4F42-AD24-AA98E2D6E3A4}"/>
              </a:ext>
            </a:extLst>
          </p:cNvPr>
          <p:cNvPicPr>
            <a:picLocks noChangeAspect="1"/>
          </p:cNvPicPr>
          <p:nvPr/>
        </p:nvPicPr>
        <p:blipFill>
          <a:blip r:embed="rId3"/>
          <a:stretch>
            <a:fillRect/>
          </a:stretch>
        </p:blipFill>
        <p:spPr>
          <a:xfrm>
            <a:off x="3920438" y="2333494"/>
            <a:ext cx="2579216" cy="709005"/>
          </a:xfrm>
          <a:prstGeom prst="rect">
            <a:avLst/>
          </a:prstGeom>
        </p:spPr>
      </p:pic>
    </p:spTree>
    <p:extLst>
      <p:ext uri="{BB962C8B-B14F-4D97-AF65-F5344CB8AC3E}">
        <p14:creationId xmlns:p14="http://schemas.microsoft.com/office/powerpoint/2010/main" val="1649887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7</a:t>
            </a:fld>
            <a:endParaRPr lang="en-US" dirty="0"/>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normAutofit/>
          </a:bodyPr>
          <a:lstStyle/>
          <a:p>
            <a:r>
              <a:rPr lang="en-US" dirty="0"/>
              <a:t>Arithmetic Operators</a:t>
            </a:r>
          </a:p>
        </p:txBody>
      </p:sp>
      <p:graphicFrame>
        <p:nvGraphicFramePr>
          <p:cNvPr id="2" name="Table 1">
            <a:extLst>
              <a:ext uri="{FF2B5EF4-FFF2-40B4-BE49-F238E27FC236}">
                <a16:creationId xmlns:a16="http://schemas.microsoft.com/office/drawing/2014/main" id="{9FD6F1F1-CB39-4163-B302-55BF0E8970B0}"/>
              </a:ext>
            </a:extLst>
          </p:cNvPr>
          <p:cNvGraphicFramePr>
            <a:graphicFrameLocks noGrp="1"/>
          </p:cNvGraphicFramePr>
          <p:nvPr>
            <p:extLst>
              <p:ext uri="{D42A27DB-BD31-4B8C-83A1-F6EECF244321}">
                <p14:modId xmlns:p14="http://schemas.microsoft.com/office/powerpoint/2010/main" val="2456934658"/>
              </p:ext>
            </p:extLst>
          </p:nvPr>
        </p:nvGraphicFramePr>
        <p:xfrm>
          <a:off x="1324271" y="1251954"/>
          <a:ext cx="3890391" cy="4354092"/>
        </p:xfrm>
        <a:graphic>
          <a:graphicData uri="http://schemas.openxmlformats.org/drawingml/2006/table">
            <a:tbl>
              <a:tblPr firstRow="1" firstCol="1" bandRow="1">
                <a:tableStyleId>{5C22544A-7EE6-4342-B048-85BDC9FD1C3A}</a:tableStyleId>
              </a:tblPr>
              <a:tblGrid>
                <a:gridCol w="857361">
                  <a:extLst>
                    <a:ext uri="{9D8B030D-6E8A-4147-A177-3AD203B41FA5}">
                      <a16:colId xmlns:a16="http://schemas.microsoft.com/office/drawing/2014/main" val="1323921025"/>
                    </a:ext>
                  </a:extLst>
                </a:gridCol>
                <a:gridCol w="1511906">
                  <a:extLst>
                    <a:ext uri="{9D8B030D-6E8A-4147-A177-3AD203B41FA5}">
                      <a16:colId xmlns:a16="http://schemas.microsoft.com/office/drawing/2014/main" val="1817287880"/>
                    </a:ext>
                  </a:extLst>
                </a:gridCol>
                <a:gridCol w="1521124">
                  <a:extLst>
                    <a:ext uri="{9D8B030D-6E8A-4147-A177-3AD203B41FA5}">
                      <a16:colId xmlns:a16="http://schemas.microsoft.com/office/drawing/2014/main" val="3491010636"/>
                    </a:ext>
                  </a:extLst>
                </a:gridCol>
              </a:tblGrid>
              <a:tr h="184379">
                <a:tc>
                  <a:txBody>
                    <a:bodyPr/>
                    <a:lstStyle/>
                    <a:p>
                      <a:pPr marL="114300" marR="0">
                        <a:lnSpc>
                          <a:spcPts val="1160"/>
                        </a:lnSpc>
                        <a:spcBef>
                          <a:spcPts val="0"/>
                        </a:spcBef>
                        <a:spcAft>
                          <a:spcPts val="0"/>
                        </a:spcAft>
                      </a:pPr>
                      <a:r>
                        <a:rPr lang="en-US" sz="1000" spc="0">
                          <a:effectLst/>
                        </a:rPr>
                        <a:t>Operator</a:t>
                      </a:r>
                      <a:endParaRPr lang="en-CA" sz="1000">
                        <a:effectLst/>
                        <a:latin typeface="Times New Roman" panose="02020603050405020304" pitchFamily="18" charset="0"/>
                        <a:ea typeface="Times New Roman" panose="02020603050405020304" pitchFamily="18" charset="0"/>
                      </a:endParaRPr>
                    </a:p>
                  </a:txBody>
                  <a:tcPr marL="6146" marR="6146" marT="0" marB="0"/>
                </a:tc>
                <a:tc>
                  <a:txBody>
                    <a:bodyPr/>
                    <a:lstStyle/>
                    <a:p>
                      <a:pPr marL="88900" marR="0" algn="just">
                        <a:lnSpc>
                          <a:spcPts val="1160"/>
                        </a:lnSpc>
                        <a:spcBef>
                          <a:spcPts val="0"/>
                        </a:spcBef>
                        <a:spcAft>
                          <a:spcPts val="0"/>
                        </a:spcAft>
                      </a:pPr>
                      <a:r>
                        <a:rPr lang="en-US" sz="1000" spc="0" dirty="0">
                          <a:effectLst/>
                        </a:rPr>
                        <a:t>Description</a:t>
                      </a:r>
                      <a:endParaRPr lang="en-CA" sz="1000" dirty="0">
                        <a:effectLst/>
                        <a:latin typeface="Times New Roman" panose="02020603050405020304" pitchFamily="18" charset="0"/>
                        <a:ea typeface="Times New Roman" panose="02020603050405020304" pitchFamily="18" charset="0"/>
                      </a:endParaRPr>
                    </a:p>
                  </a:txBody>
                  <a:tcPr marL="6146" marR="6146" marT="0" marB="0"/>
                </a:tc>
                <a:tc>
                  <a:txBody>
                    <a:bodyPr/>
                    <a:lstStyle/>
                    <a:p>
                      <a:pPr marL="101600" marR="0">
                        <a:lnSpc>
                          <a:spcPts val="1160"/>
                        </a:lnSpc>
                        <a:spcBef>
                          <a:spcPts val="0"/>
                        </a:spcBef>
                        <a:spcAft>
                          <a:spcPts val="0"/>
                        </a:spcAft>
                      </a:pPr>
                      <a:r>
                        <a:rPr lang="en-US" sz="1000" spc="0" dirty="0">
                          <a:effectLst/>
                        </a:rPr>
                        <a:t>Example</a:t>
                      </a:r>
                      <a:endParaRPr lang="en-CA" sz="1000" dirty="0">
                        <a:effectLst/>
                        <a:latin typeface="Times New Roman" panose="02020603050405020304" pitchFamily="18" charset="0"/>
                        <a:ea typeface="Times New Roman" panose="02020603050405020304" pitchFamily="18" charset="0"/>
                      </a:endParaRPr>
                    </a:p>
                  </a:txBody>
                  <a:tcPr marL="6146" marR="6146" marT="0" marB="0"/>
                </a:tc>
                <a:extLst>
                  <a:ext uri="{0D108BD9-81ED-4DB2-BD59-A6C34878D82A}">
                    <a16:rowId xmlns:a16="http://schemas.microsoft.com/office/drawing/2014/main" val="4195707568"/>
                  </a:ext>
                </a:extLst>
              </a:tr>
              <a:tr h="184379">
                <a:tc>
                  <a:txBody>
                    <a:bodyPr/>
                    <a:lstStyle/>
                    <a:p>
                      <a:pPr marL="114300" marR="0">
                        <a:lnSpc>
                          <a:spcPts val="1160"/>
                        </a:lnSpc>
                        <a:spcBef>
                          <a:spcPts val="0"/>
                        </a:spcBef>
                        <a:spcAft>
                          <a:spcPts val="0"/>
                        </a:spcAft>
                      </a:pPr>
                      <a:r>
                        <a:rPr lang="en-US" sz="1000" spc="0">
                          <a:effectLst/>
                        </a:rPr>
                        <a:t>+</a:t>
                      </a:r>
                      <a:endParaRPr lang="en-CA" sz="1000">
                        <a:effectLst/>
                        <a:latin typeface="Times New Roman" panose="02020603050405020304" pitchFamily="18" charset="0"/>
                        <a:ea typeface="Times New Roman" panose="02020603050405020304" pitchFamily="18" charset="0"/>
                      </a:endParaRPr>
                    </a:p>
                  </a:txBody>
                  <a:tcPr marL="6146" marR="6146" marT="0" marB="0"/>
                </a:tc>
                <a:tc>
                  <a:txBody>
                    <a:bodyPr/>
                    <a:lstStyle/>
                    <a:p>
                      <a:pPr marL="88900" marR="0" algn="just">
                        <a:lnSpc>
                          <a:spcPts val="1160"/>
                        </a:lnSpc>
                        <a:spcBef>
                          <a:spcPts val="0"/>
                        </a:spcBef>
                        <a:spcAft>
                          <a:spcPts val="0"/>
                        </a:spcAft>
                      </a:pPr>
                      <a:r>
                        <a:rPr lang="en-US" sz="1000" spc="0">
                          <a:effectLst/>
                        </a:rPr>
                        <a:t>addition</a:t>
                      </a:r>
                      <a:endParaRPr lang="en-CA" sz="1000">
                        <a:effectLst/>
                        <a:latin typeface="Times New Roman" panose="02020603050405020304" pitchFamily="18" charset="0"/>
                        <a:ea typeface="Times New Roman" panose="02020603050405020304" pitchFamily="18" charset="0"/>
                      </a:endParaRPr>
                    </a:p>
                  </a:txBody>
                  <a:tcPr marL="6146" marR="6146" marT="0" marB="0"/>
                </a:tc>
                <a:tc>
                  <a:txBody>
                    <a:bodyPr/>
                    <a:lstStyle/>
                    <a:p>
                      <a:pPr marL="101600" marR="0">
                        <a:lnSpc>
                          <a:spcPts val="1160"/>
                        </a:lnSpc>
                        <a:spcBef>
                          <a:spcPts val="0"/>
                        </a:spcBef>
                        <a:spcAft>
                          <a:spcPts val="0"/>
                        </a:spcAft>
                      </a:pPr>
                      <a:r>
                        <a:rPr lang="en-US" sz="1000" spc="0">
                          <a:effectLst/>
                        </a:rPr>
                        <a:t>2 + 3</a:t>
                      </a:r>
                      <a:endParaRPr lang="en-CA" sz="1000">
                        <a:effectLst/>
                        <a:latin typeface="Times New Roman" panose="02020603050405020304" pitchFamily="18" charset="0"/>
                        <a:ea typeface="Times New Roman" panose="02020603050405020304" pitchFamily="18" charset="0"/>
                      </a:endParaRPr>
                    </a:p>
                  </a:txBody>
                  <a:tcPr marL="6146" marR="6146" marT="0" marB="0"/>
                </a:tc>
                <a:extLst>
                  <a:ext uri="{0D108BD9-81ED-4DB2-BD59-A6C34878D82A}">
                    <a16:rowId xmlns:a16="http://schemas.microsoft.com/office/drawing/2014/main" val="934448629"/>
                  </a:ext>
                </a:extLst>
              </a:tr>
              <a:tr h="175160">
                <a:tc>
                  <a:txBody>
                    <a:bodyPr/>
                    <a:lstStyle/>
                    <a:p>
                      <a:pPr marL="0" marR="0">
                        <a:spcBef>
                          <a:spcPts val="0"/>
                        </a:spcBef>
                        <a:spcAft>
                          <a:spcPts val="0"/>
                        </a:spcAft>
                      </a:pPr>
                      <a:r>
                        <a:rPr lang="en-US" sz="800" dirty="0">
                          <a:effectLst/>
                        </a:rPr>
                        <a:t>   -</a:t>
                      </a:r>
                      <a:endParaRPr lang="en-CA" sz="1800" dirty="0">
                        <a:solidFill>
                          <a:srgbClr val="000000"/>
                        </a:solidFill>
                        <a:effectLst/>
                        <a:latin typeface="Times New Roman" panose="02020603050405020304" pitchFamily="18" charset="0"/>
                        <a:ea typeface="Times New Roman" panose="02020603050405020304" pitchFamily="18" charset="0"/>
                      </a:endParaRPr>
                    </a:p>
                  </a:txBody>
                  <a:tcPr marL="6146" marR="6146" marT="0" marB="0"/>
                </a:tc>
                <a:tc>
                  <a:txBody>
                    <a:bodyPr/>
                    <a:lstStyle/>
                    <a:p>
                      <a:pPr marL="88900" marR="0" algn="just">
                        <a:lnSpc>
                          <a:spcPts val="1160"/>
                        </a:lnSpc>
                        <a:spcBef>
                          <a:spcPts val="0"/>
                        </a:spcBef>
                        <a:spcAft>
                          <a:spcPts val="0"/>
                        </a:spcAft>
                      </a:pPr>
                      <a:r>
                        <a:rPr lang="en-US" sz="1000" spc="0" dirty="0">
                          <a:effectLst/>
                        </a:rPr>
                        <a:t>subtraction</a:t>
                      </a:r>
                      <a:endParaRPr lang="en-CA" sz="1000" dirty="0">
                        <a:effectLst/>
                        <a:latin typeface="Times New Roman" panose="02020603050405020304" pitchFamily="18" charset="0"/>
                        <a:ea typeface="Times New Roman" panose="02020603050405020304" pitchFamily="18" charset="0"/>
                      </a:endParaRPr>
                    </a:p>
                  </a:txBody>
                  <a:tcPr marL="6146" marR="6146" marT="0" marB="0"/>
                </a:tc>
                <a:tc>
                  <a:txBody>
                    <a:bodyPr/>
                    <a:lstStyle/>
                    <a:p>
                      <a:pPr marL="101600" marR="0">
                        <a:lnSpc>
                          <a:spcPts val="1160"/>
                        </a:lnSpc>
                        <a:spcBef>
                          <a:spcPts val="0"/>
                        </a:spcBef>
                        <a:spcAft>
                          <a:spcPts val="0"/>
                        </a:spcAft>
                      </a:pPr>
                      <a:r>
                        <a:rPr lang="en-US" sz="1000" spc="0">
                          <a:effectLst/>
                        </a:rPr>
                        <a:t>2-3</a:t>
                      </a:r>
                      <a:endParaRPr lang="en-CA" sz="1000">
                        <a:effectLst/>
                        <a:latin typeface="Times New Roman" panose="02020603050405020304" pitchFamily="18" charset="0"/>
                        <a:ea typeface="Times New Roman" panose="02020603050405020304" pitchFamily="18" charset="0"/>
                      </a:endParaRPr>
                    </a:p>
                  </a:txBody>
                  <a:tcPr marL="6146" marR="6146" marT="0" marB="0"/>
                </a:tc>
                <a:extLst>
                  <a:ext uri="{0D108BD9-81ED-4DB2-BD59-A6C34878D82A}">
                    <a16:rowId xmlns:a16="http://schemas.microsoft.com/office/drawing/2014/main" val="1805349733"/>
                  </a:ext>
                </a:extLst>
              </a:tr>
              <a:tr h="516260">
                <a:tc>
                  <a:txBody>
                    <a:bodyPr/>
                    <a:lstStyle/>
                    <a:p>
                      <a:pPr marL="114300" marR="0">
                        <a:lnSpc>
                          <a:spcPts val="1160"/>
                        </a:lnSpc>
                        <a:spcBef>
                          <a:spcPts val="0"/>
                        </a:spcBef>
                        <a:spcAft>
                          <a:spcPts val="0"/>
                        </a:spcAft>
                      </a:pPr>
                      <a:r>
                        <a:rPr lang="en-US" sz="1000" spc="0" dirty="0">
                          <a:effectLst/>
                        </a:rPr>
                        <a:t>*</a:t>
                      </a:r>
                      <a:endParaRPr lang="en-CA" sz="1000" dirty="0">
                        <a:effectLst/>
                        <a:latin typeface="Times New Roman" panose="02020603050405020304" pitchFamily="18" charset="0"/>
                        <a:ea typeface="Times New Roman" panose="02020603050405020304" pitchFamily="18" charset="0"/>
                      </a:endParaRPr>
                    </a:p>
                  </a:txBody>
                  <a:tcPr marL="6146" marR="6146" marT="0" marB="0"/>
                </a:tc>
                <a:tc>
                  <a:txBody>
                    <a:bodyPr/>
                    <a:lstStyle/>
                    <a:p>
                      <a:pPr marL="88900" marR="114300" algn="just">
                        <a:lnSpc>
                          <a:spcPts val="1350"/>
                        </a:lnSpc>
                        <a:spcBef>
                          <a:spcPts val="0"/>
                        </a:spcBef>
                        <a:spcAft>
                          <a:spcPts val="0"/>
                        </a:spcAft>
                      </a:pPr>
                      <a:r>
                        <a:rPr lang="en-US" sz="1000" spc="0" dirty="0">
                          <a:effectLst/>
                        </a:rPr>
                        <a:t>Scalar and matrix multiplication opera­tor</a:t>
                      </a:r>
                      <a:endParaRPr lang="en-CA" sz="1000" dirty="0">
                        <a:effectLst/>
                        <a:latin typeface="Times New Roman" panose="02020603050405020304" pitchFamily="18" charset="0"/>
                        <a:ea typeface="Times New Roman" panose="02020603050405020304" pitchFamily="18" charset="0"/>
                      </a:endParaRPr>
                    </a:p>
                  </a:txBody>
                  <a:tcPr marL="6146" marR="6146" marT="0" marB="0"/>
                </a:tc>
                <a:tc>
                  <a:txBody>
                    <a:bodyPr/>
                    <a:lstStyle/>
                    <a:p>
                      <a:pPr marL="101600" marR="0">
                        <a:lnSpc>
                          <a:spcPts val="1160"/>
                        </a:lnSpc>
                        <a:spcBef>
                          <a:spcPts val="0"/>
                        </a:spcBef>
                        <a:spcAft>
                          <a:spcPts val="0"/>
                        </a:spcAft>
                      </a:pPr>
                      <a:r>
                        <a:rPr lang="en-US" sz="1000" spc="0">
                          <a:effectLst/>
                        </a:rPr>
                        <a:t>2*3</a:t>
                      </a:r>
                      <a:endParaRPr lang="en-CA" sz="1000">
                        <a:effectLst/>
                        <a:latin typeface="Times New Roman" panose="02020603050405020304" pitchFamily="18" charset="0"/>
                        <a:ea typeface="Times New Roman" panose="02020603050405020304" pitchFamily="18" charset="0"/>
                      </a:endParaRPr>
                    </a:p>
                  </a:txBody>
                  <a:tcPr marL="6146" marR="6146" marT="0" marB="0"/>
                </a:tc>
                <a:extLst>
                  <a:ext uri="{0D108BD9-81ED-4DB2-BD59-A6C34878D82A}">
                    <a16:rowId xmlns:a16="http://schemas.microsoft.com/office/drawing/2014/main" val="2324505773"/>
                  </a:ext>
                </a:extLst>
              </a:tr>
              <a:tr h="341101">
                <a:tc>
                  <a:txBody>
                    <a:bodyPr/>
                    <a:lstStyle/>
                    <a:p>
                      <a:pPr marL="114300" marR="0">
                        <a:lnSpc>
                          <a:spcPts val="1160"/>
                        </a:lnSpc>
                        <a:spcBef>
                          <a:spcPts val="0"/>
                        </a:spcBef>
                        <a:spcAft>
                          <a:spcPts val="0"/>
                        </a:spcAft>
                      </a:pPr>
                      <a:r>
                        <a:rPr lang="en-US" sz="1000" spc="0" dirty="0">
                          <a:effectLst/>
                        </a:rPr>
                        <a:t>.*</a:t>
                      </a:r>
                      <a:endParaRPr lang="en-CA" sz="1000" dirty="0">
                        <a:effectLst/>
                        <a:latin typeface="Times New Roman" panose="02020603050405020304" pitchFamily="18" charset="0"/>
                        <a:ea typeface="Times New Roman" panose="02020603050405020304" pitchFamily="18" charset="0"/>
                      </a:endParaRPr>
                    </a:p>
                  </a:txBody>
                  <a:tcPr marL="6146" marR="6146" marT="0" marB="0"/>
                </a:tc>
                <a:tc>
                  <a:txBody>
                    <a:bodyPr/>
                    <a:lstStyle/>
                    <a:p>
                      <a:pPr marL="88900" marR="114300" algn="just">
                        <a:lnSpc>
                          <a:spcPts val="1275"/>
                        </a:lnSpc>
                        <a:spcBef>
                          <a:spcPts val="0"/>
                        </a:spcBef>
                        <a:spcAft>
                          <a:spcPts val="0"/>
                        </a:spcAft>
                      </a:pPr>
                      <a:r>
                        <a:rPr lang="en-US" sz="1000" spc="0" dirty="0">
                          <a:effectLst/>
                        </a:rPr>
                        <a:t>Array multiplication operator</a:t>
                      </a:r>
                      <a:endParaRPr lang="en-CA" sz="1000" dirty="0">
                        <a:effectLst/>
                        <a:latin typeface="Times New Roman" panose="02020603050405020304" pitchFamily="18" charset="0"/>
                        <a:ea typeface="Times New Roman" panose="02020603050405020304" pitchFamily="18" charset="0"/>
                      </a:endParaRPr>
                    </a:p>
                  </a:txBody>
                  <a:tcPr marL="6146" marR="6146" marT="0" marB="0"/>
                </a:tc>
                <a:tc>
                  <a:txBody>
                    <a:bodyPr/>
                    <a:lstStyle/>
                    <a:p>
                      <a:pPr marL="101600" marR="0">
                        <a:lnSpc>
                          <a:spcPts val="1160"/>
                        </a:lnSpc>
                        <a:spcBef>
                          <a:spcPts val="0"/>
                        </a:spcBef>
                        <a:spcAft>
                          <a:spcPts val="0"/>
                        </a:spcAft>
                      </a:pPr>
                      <a:r>
                        <a:rPr lang="en-US" sz="1000" spc="0">
                          <a:effectLst/>
                        </a:rPr>
                        <a:t>A. *2</a:t>
                      </a:r>
                      <a:endParaRPr lang="en-CA" sz="1000">
                        <a:effectLst/>
                        <a:latin typeface="Times New Roman" panose="02020603050405020304" pitchFamily="18" charset="0"/>
                        <a:ea typeface="Times New Roman" panose="02020603050405020304" pitchFamily="18" charset="0"/>
                      </a:endParaRPr>
                    </a:p>
                  </a:txBody>
                  <a:tcPr marL="6146" marR="6146" marT="0" marB="0"/>
                </a:tc>
                <a:extLst>
                  <a:ext uri="{0D108BD9-81ED-4DB2-BD59-A6C34878D82A}">
                    <a16:rowId xmlns:a16="http://schemas.microsoft.com/office/drawing/2014/main" val="401115962"/>
                  </a:ext>
                </a:extLst>
              </a:tr>
              <a:tr h="516260">
                <a:tc>
                  <a:txBody>
                    <a:bodyPr/>
                    <a:lstStyle/>
                    <a:p>
                      <a:pPr marL="0" marR="0">
                        <a:spcBef>
                          <a:spcPts val="0"/>
                        </a:spcBef>
                        <a:spcAft>
                          <a:spcPts val="0"/>
                        </a:spcAft>
                      </a:pPr>
                      <a:r>
                        <a:rPr lang="en-US" sz="1000" dirty="0">
                          <a:effectLst/>
                        </a:rPr>
                        <a:t>  ^</a:t>
                      </a:r>
                      <a:endParaRPr lang="en-CA" sz="1000" dirty="0">
                        <a:solidFill>
                          <a:srgbClr val="000000"/>
                        </a:solidFill>
                        <a:effectLst/>
                        <a:latin typeface="Times New Roman" panose="02020603050405020304" pitchFamily="18" charset="0"/>
                        <a:ea typeface="Times New Roman" panose="02020603050405020304" pitchFamily="18" charset="0"/>
                      </a:endParaRPr>
                    </a:p>
                  </a:txBody>
                  <a:tcPr marL="6146" marR="6146" marT="0" marB="0"/>
                </a:tc>
                <a:tc>
                  <a:txBody>
                    <a:bodyPr/>
                    <a:lstStyle/>
                    <a:p>
                      <a:pPr marL="88900" marR="114300" algn="just">
                        <a:lnSpc>
                          <a:spcPts val="1350"/>
                        </a:lnSpc>
                        <a:spcBef>
                          <a:spcPts val="0"/>
                        </a:spcBef>
                        <a:spcAft>
                          <a:spcPts val="0"/>
                        </a:spcAft>
                      </a:pPr>
                      <a:r>
                        <a:rPr lang="en-US" sz="1000" spc="0" dirty="0">
                          <a:effectLst/>
                        </a:rPr>
                        <a:t>Scalar and matrix ex­ponentiation opera­tor</a:t>
                      </a:r>
                      <a:endParaRPr lang="en-CA" sz="1000" dirty="0">
                        <a:effectLst/>
                        <a:latin typeface="Times New Roman" panose="02020603050405020304" pitchFamily="18" charset="0"/>
                        <a:ea typeface="Times New Roman" panose="02020603050405020304" pitchFamily="18" charset="0"/>
                      </a:endParaRPr>
                    </a:p>
                  </a:txBody>
                  <a:tcPr marL="6146" marR="6146" marT="0" marB="0"/>
                </a:tc>
                <a:tc>
                  <a:txBody>
                    <a:bodyPr/>
                    <a:lstStyle/>
                    <a:p>
                      <a:pPr marL="101600" marR="0">
                        <a:lnSpc>
                          <a:spcPts val="1160"/>
                        </a:lnSpc>
                        <a:spcBef>
                          <a:spcPts val="0"/>
                        </a:spcBef>
                        <a:spcAft>
                          <a:spcPts val="0"/>
                        </a:spcAft>
                      </a:pPr>
                      <a:r>
                        <a:rPr lang="en-US" sz="1000" spc="0">
                          <a:effectLst/>
                        </a:rPr>
                        <a:t>2\3</a:t>
                      </a:r>
                      <a:endParaRPr lang="en-CA" sz="1000">
                        <a:effectLst/>
                        <a:latin typeface="Times New Roman" panose="02020603050405020304" pitchFamily="18" charset="0"/>
                        <a:ea typeface="Times New Roman" panose="02020603050405020304" pitchFamily="18" charset="0"/>
                      </a:endParaRPr>
                    </a:p>
                  </a:txBody>
                  <a:tcPr marL="6146" marR="6146" marT="0" marB="0"/>
                </a:tc>
                <a:extLst>
                  <a:ext uri="{0D108BD9-81ED-4DB2-BD59-A6C34878D82A}">
                    <a16:rowId xmlns:a16="http://schemas.microsoft.com/office/drawing/2014/main" val="2112381390"/>
                  </a:ext>
                </a:extLst>
              </a:tr>
              <a:tr h="341101">
                <a:tc>
                  <a:txBody>
                    <a:bodyPr/>
                    <a:lstStyle/>
                    <a:p>
                      <a:pPr marL="114300" marR="0">
                        <a:lnSpc>
                          <a:spcPts val="440"/>
                        </a:lnSpc>
                        <a:spcBef>
                          <a:spcPts val="0"/>
                        </a:spcBef>
                        <a:spcAft>
                          <a:spcPts val="0"/>
                        </a:spcAft>
                      </a:pPr>
                      <a:endParaRPr lang="en-CA" sz="1000" dirty="0">
                        <a:effectLst/>
                        <a:latin typeface="Times New Roman" panose="02020603050405020304" pitchFamily="18" charset="0"/>
                        <a:ea typeface="Times New Roman" panose="02020603050405020304" pitchFamily="18" charset="0"/>
                      </a:endParaRPr>
                    </a:p>
                    <a:p>
                      <a:pPr marL="114300" marR="0">
                        <a:lnSpc>
                          <a:spcPts val="440"/>
                        </a:lnSpc>
                        <a:spcBef>
                          <a:spcPts val="0"/>
                        </a:spcBef>
                        <a:spcAft>
                          <a:spcPts val="0"/>
                        </a:spcAft>
                      </a:pPr>
                      <a:endParaRPr lang="en-CA" sz="1000" dirty="0">
                        <a:effectLst/>
                        <a:latin typeface="Times New Roman" panose="02020603050405020304" pitchFamily="18" charset="0"/>
                        <a:ea typeface="Times New Roman" panose="02020603050405020304" pitchFamily="18" charset="0"/>
                      </a:endParaRPr>
                    </a:p>
                    <a:p>
                      <a:pPr marL="114300" marR="0">
                        <a:lnSpc>
                          <a:spcPts val="440"/>
                        </a:lnSpc>
                        <a:spcBef>
                          <a:spcPts val="0"/>
                        </a:spcBef>
                        <a:spcAft>
                          <a:spcPts val="0"/>
                        </a:spcAft>
                      </a:pPr>
                      <a:r>
                        <a:rPr lang="en-CA" sz="1000" dirty="0">
                          <a:effectLst/>
                          <a:latin typeface="Times New Roman" panose="02020603050405020304" pitchFamily="18" charset="0"/>
                          <a:ea typeface="Times New Roman" panose="02020603050405020304" pitchFamily="18" charset="0"/>
                        </a:rPr>
                        <a:t>.^</a:t>
                      </a:r>
                    </a:p>
                  </a:txBody>
                  <a:tcPr marL="6146" marR="6146" marT="0" marB="0"/>
                </a:tc>
                <a:tc>
                  <a:txBody>
                    <a:bodyPr/>
                    <a:lstStyle/>
                    <a:p>
                      <a:pPr marL="88900" marR="0" algn="just">
                        <a:lnSpc>
                          <a:spcPts val="1160"/>
                        </a:lnSpc>
                        <a:spcBef>
                          <a:spcPts val="0"/>
                        </a:spcBef>
                        <a:spcAft>
                          <a:spcPts val="0"/>
                        </a:spcAft>
                      </a:pPr>
                      <a:r>
                        <a:rPr lang="en-US" sz="1000" spc="0" dirty="0">
                          <a:effectLst/>
                        </a:rPr>
                        <a:t>Array exponentiation</a:t>
                      </a:r>
                      <a:endParaRPr lang="en-CA" sz="1000" dirty="0">
                        <a:effectLst/>
                      </a:endParaRPr>
                    </a:p>
                    <a:p>
                      <a:pPr marL="88900" marR="0" algn="just">
                        <a:lnSpc>
                          <a:spcPts val="1160"/>
                        </a:lnSpc>
                        <a:spcBef>
                          <a:spcPts val="0"/>
                        </a:spcBef>
                        <a:spcAft>
                          <a:spcPts val="0"/>
                        </a:spcAft>
                      </a:pPr>
                      <a:r>
                        <a:rPr lang="en-US" sz="1000" spc="0" dirty="0">
                          <a:effectLst/>
                        </a:rPr>
                        <a:t>operator</a:t>
                      </a:r>
                      <a:endParaRPr lang="en-CA" sz="1000" dirty="0">
                        <a:effectLst/>
                        <a:latin typeface="Times New Roman" panose="02020603050405020304" pitchFamily="18" charset="0"/>
                        <a:ea typeface="Times New Roman" panose="02020603050405020304" pitchFamily="18" charset="0"/>
                      </a:endParaRPr>
                    </a:p>
                  </a:txBody>
                  <a:tcPr marL="6146" marR="6146" marT="0" marB="0"/>
                </a:tc>
                <a:tc>
                  <a:txBody>
                    <a:bodyPr/>
                    <a:lstStyle/>
                    <a:p>
                      <a:pPr marL="101600" marR="0">
                        <a:lnSpc>
                          <a:spcPts val="1160"/>
                        </a:lnSpc>
                        <a:spcBef>
                          <a:spcPts val="0"/>
                        </a:spcBef>
                        <a:spcAft>
                          <a:spcPts val="0"/>
                        </a:spcAft>
                      </a:pPr>
                      <a:r>
                        <a:rPr lang="en-US" sz="1000" spc="0">
                          <a:effectLst/>
                        </a:rPr>
                        <a:t>a: 2</a:t>
                      </a:r>
                      <a:endParaRPr lang="en-CA" sz="1000">
                        <a:effectLst/>
                        <a:latin typeface="Times New Roman" panose="02020603050405020304" pitchFamily="18" charset="0"/>
                        <a:ea typeface="Times New Roman" panose="02020603050405020304" pitchFamily="18" charset="0"/>
                      </a:endParaRPr>
                    </a:p>
                  </a:txBody>
                  <a:tcPr marL="6146" marR="6146" marT="0" marB="0"/>
                </a:tc>
                <a:extLst>
                  <a:ext uri="{0D108BD9-81ED-4DB2-BD59-A6C34878D82A}">
                    <a16:rowId xmlns:a16="http://schemas.microsoft.com/office/drawing/2014/main" val="2752007967"/>
                  </a:ext>
                </a:extLst>
              </a:tr>
              <a:tr h="350320">
                <a:tc>
                  <a:txBody>
                    <a:bodyPr/>
                    <a:lstStyle/>
                    <a:p>
                      <a:pPr marL="114300" marR="0">
                        <a:lnSpc>
                          <a:spcPts val="1160"/>
                        </a:lnSpc>
                        <a:spcBef>
                          <a:spcPts val="0"/>
                        </a:spcBef>
                        <a:spcAft>
                          <a:spcPts val="0"/>
                        </a:spcAft>
                      </a:pPr>
                      <a:r>
                        <a:rPr lang="en-US" sz="1000" spc="0" dirty="0">
                          <a:effectLst/>
                        </a:rPr>
                        <a:t>\</a:t>
                      </a:r>
                      <a:endParaRPr lang="en-CA" sz="1000" dirty="0">
                        <a:effectLst/>
                        <a:latin typeface="Times New Roman" panose="02020603050405020304" pitchFamily="18" charset="0"/>
                        <a:ea typeface="Times New Roman" panose="02020603050405020304" pitchFamily="18" charset="0"/>
                      </a:endParaRPr>
                    </a:p>
                  </a:txBody>
                  <a:tcPr marL="6146" marR="6146" marT="0" marB="0"/>
                </a:tc>
                <a:tc>
                  <a:txBody>
                    <a:bodyPr/>
                    <a:lstStyle/>
                    <a:p>
                      <a:pPr marL="88900" marR="114300" algn="just">
                        <a:lnSpc>
                          <a:spcPts val="1275"/>
                        </a:lnSpc>
                        <a:spcBef>
                          <a:spcPts val="0"/>
                        </a:spcBef>
                        <a:spcAft>
                          <a:spcPts val="0"/>
                        </a:spcAft>
                      </a:pPr>
                      <a:r>
                        <a:rPr lang="en-US" sz="1000" spc="0" dirty="0">
                          <a:effectLst/>
                        </a:rPr>
                        <a:t>Left-division opera­tor</a:t>
                      </a:r>
                      <a:endParaRPr lang="en-CA" sz="1000" dirty="0">
                        <a:effectLst/>
                        <a:latin typeface="Times New Roman" panose="02020603050405020304" pitchFamily="18" charset="0"/>
                        <a:ea typeface="Times New Roman" panose="02020603050405020304" pitchFamily="18" charset="0"/>
                      </a:endParaRPr>
                    </a:p>
                  </a:txBody>
                  <a:tcPr marL="6146" marR="6146" marT="0" marB="0"/>
                </a:tc>
                <a:tc>
                  <a:txBody>
                    <a:bodyPr/>
                    <a:lstStyle/>
                    <a:p>
                      <a:pPr marL="101600" marR="0">
                        <a:lnSpc>
                          <a:spcPts val="1160"/>
                        </a:lnSpc>
                        <a:spcBef>
                          <a:spcPts val="0"/>
                        </a:spcBef>
                        <a:spcAft>
                          <a:spcPts val="0"/>
                        </a:spcAft>
                      </a:pPr>
                      <a:r>
                        <a:rPr lang="en-US" sz="1000" spc="0">
                          <a:effectLst/>
                        </a:rPr>
                        <a:t>2\3</a:t>
                      </a:r>
                      <a:endParaRPr lang="en-CA" sz="1000">
                        <a:effectLst/>
                        <a:latin typeface="Times New Roman" panose="02020603050405020304" pitchFamily="18" charset="0"/>
                        <a:ea typeface="Times New Roman" panose="02020603050405020304" pitchFamily="18" charset="0"/>
                      </a:endParaRPr>
                    </a:p>
                  </a:txBody>
                  <a:tcPr marL="6146" marR="6146" marT="0" marB="0"/>
                </a:tc>
                <a:extLst>
                  <a:ext uri="{0D108BD9-81ED-4DB2-BD59-A6C34878D82A}">
                    <a16:rowId xmlns:a16="http://schemas.microsoft.com/office/drawing/2014/main" val="3203104334"/>
                  </a:ext>
                </a:extLst>
              </a:tr>
              <a:tr h="341101">
                <a:tc>
                  <a:txBody>
                    <a:bodyPr/>
                    <a:lstStyle/>
                    <a:p>
                      <a:pPr marL="114300" marR="0">
                        <a:lnSpc>
                          <a:spcPts val="1160"/>
                        </a:lnSpc>
                        <a:spcBef>
                          <a:spcPts val="0"/>
                        </a:spcBef>
                        <a:spcAft>
                          <a:spcPts val="0"/>
                        </a:spcAft>
                      </a:pPr>
                      <a:r>
                        <a:rPr lang="en-US" sz="1000" spc="0">
                          <a:effectLst/>
                        </a:rPr>
                        <a:t>/</a:t>
                      </a:r>
                      <a:endParaRPr lang="en-CA" sz="1000">
                        <a:effectLst/>
                        <a:latin typeface="Times New Roman" panose="02020603050405020304" pitchFamily="18" charset="0"/>
                        <a:ea typeface="Times New Roman" panose="02020603050405020304" pitchFamily="18" charset="0"/>
                      </a:endParaRPr>
                    </a:p>
                  </a:txBody>
                  <a:tcPr marL="6146" marR="6146" marT="0" marB="0"/>
                </a:tc>
                <a:tc>
                  <a:txBody>
                    <a:bodyPr/>
                    <a:lstStyle/>
                    <a:p>
                      <a:pPr marL="88900" marR="114300" algn="just">
                        <a:lnSpc>
                          <a:spcPts val="1350"/>
                        </a:lnSpc>
                        <a:spcBef>
                          <a:spcPts val="0"/>
                        </a:spcBef>
                        <a:spcAft>
                          <a:spcPts val="0"/>
                        </a:spcAft>
                      </a:pPr>
                      <a:r>
                        <a:rPr lang="en-US" sz="1000" spc="0" dirty="0">
                          <a:effectLst/>
                        </a:rPr>
                        <a:t>Right-division opera­tor</a:t>
                      </a:r>
                      <a:endParaRPr lang="en-CA" sz="1000" dirty="0">
                        <a:effectLst/>
                        <a:latin typeface="Times New Roman" panose="02020603050405020304" pitchFamily="18" charset="0"/>
                        <a:ea typeface="Times New Roman" panose="02020603050405020304" pitchFamily="18" charset="0"/>
                      </a:endParaRPr>
                    </a:p>
                  </a:txBody>
                  <a:tcPr marL="6146" marR="6146" marT="0" marB="0"/>
                </a:tc>
                <a:tc>
                  <a:txBody>
                    <a:bodyPr/>
                    <a:lstStyle/>
                    <a:p>
                      <a:pPr marL="101600" marR="0">
                        <a:lnSpc>
                          <a:spcPts val="1160"/>
                        </a:lnSpc>
                        <a:spcBef>
                          <a:spcPts val="0"/>
                        </a:spcBef>
                        <a:spcAft>
                          <a:spcPts val="0"/>
                        </a:spcAft>
                      </a:pPr>
                      <a:r>
                        <a:rPr lang="en-US" sz="1000" spc="0">
                          <a:effectLst/>
                        </a:rPr>
                        <a:t>2/3</a:t>
                      </a:r>
                      <a:endParaRPr lang="en-CA" sz="1000">
                        <a:effectLst/>
                        <a:latin typeface="Times New Roman" panose="02020603050405020304" pitchFamily="18" charset="0"/>
                        <a:ea typeface="Times New Roman" panose="02020603050405020304" pitchFamily="18" charset="0"/>
                      </a:endParaRPr>
                    </a:p>
                  </a:txBody>
                  <a:tcPr marL="6146" marR="6146" marT="0" marB="0"/>
                </a:tc>
                <a:extLst>
                  <a:ext uri="{0D108BD9-81ED-4DB2-BD59-A6C34878D82A}">
                    <a16:rowId xmlns:a16="http://schemas.microsoft.com/office/drawing/2014/main" val="2798804180"/>
                  </a:ext>
                </a:extLst>
              </a:tr>
              <a:tr h="350320">
                <a:tc>
                  <a:txBody>
                    <a:bodyPr/>
                    <a:lstStyle/>
                    <a:p>
                      <a:pPr marL="114300" marR="0">
                        <a:lnSpc>
                          <a:spcPts val="1160"/>
                        </a:lnSpc>
                        <a:spcBef>
                          <a:spcPts val="0"/>
                        </a:spcBef>
                        <a:spcAft>
                          <a:spcPts val="0"/>
                        </a:spcAft>
                      </a:pPr>
                      <a:r>
                        <a:rPr lang="en-US" sz="1000" spc="0">
                          <a:effectLst/>
                        </a:rPr>
                        <a:t>•\</a:t>
                      </a:r>
                      <a:endParaRPr lang="en-CA" sz="1000">
                        <a:effectLst/>
                        <a:latin typeface="Times New Roman" panose="02020603050405020304" pitchFamily="18" charset="0"/>
                        <a:ea typeface="Times New Roman" panose="02020603050405020304" pitchFamily="18" charset="0"/>
                      </a:endParaRPr>
                    </a:p>
                  </a:txBody>
                  <a:tcPr marL="6146" marR="6146" marT="0" marB="0"/>
                </a:tc>
                <a:tc>
                  <a:txBody>
                    <a:bodyPr/>
                    <a:lstStyle/>
                    <a:p>
                      <a:pPr marL="88900" marR="114300" algn="just">
                        <a:lnSpc>
                          <a:spcPts val="1275"/>
                        </a:lnSpc>
                        <a:spcBef>
                          <a:spcPts val="0"/>
                        </a:spcBef>
                        <a:spcAft>
                          <a:spcPts val="0"/>
                        </a:spcAft>
                      </a:pPr>
                      <a:r>
                        <a:rPr lang="en-US" sz="1000" spc="0">
                          <a:effectLst/>
                        </a:rPr>
                        <a:t>Array left-division operator</a:t>
                      </a:r>
                      <a:endParaRPr lang="en-CA" sz="1000">
                        <a:effectLst/>
                        <a:latin typeface="Times New Roman" panose="02020603050405020304" pitchFamily="18" charset="0"/>
                        <a:ea typeface="Times New Roman" panose="02020603050405020304" pitchFamily="18" charset="0"/>
                      </a:endParaRPr>
                    </a:p>
                  </a:txBody>
                  <a:tcPr marL="6146" marR="6146" marT="0" marB="0"/>
                </a:tc>
                <a:tc>
                  <a:txBody>
                    <a:bodyPr/>
                    <a:lstStyle/>
                    <a:p>
                      <a:pPr marL="101600" marR="0">
                        <a:lnSpc>
                          <a:spcPts val="1160"/>
                        </a:lnSpc>
                        <a:spcBef>
                          <a:spcPts val="0"/>
                        </a:spcBef>
                        <a:spcAft>
                          <a:spcPts val="0"/>
                        </a:spcAft>
                      </a:pPr>
                      <a:r>
                        <a:rPr lang="en-US" sz="1000" spc="0">
                          <a:effectLst/>
                        </a:rPr>
                        <a:t>A.\2</a:t>
                      </a:r>
                      <a:endParaRPr lang="en-CA" sz="1000">
                        <a:effectLst/>
                        <a:latin typeface="Times New Roman" panose="02020603050405020304" pitchFamily="18" charset="0"/>
                        <a:ea typeface="Times New Roman" panose="02020603050405020304" pitchFamily="18" charset="0"/>
                      </a:endParaRPr>
                    </a:p>
                  </a:txBody>
                  <a:tcPr marL="6146" marR="6146" marT="0" marB="0"/>
                </a:tc>
                <a:extLst>
                  <a:ext uri="{0D108BD9-81ED-4DB2-BD59-A6C34878D82A}">
                    <a16:rowId xmlns:a16="http://schemas.microsoft.com/office/drawing/2014/main" val="2640757706"/>
                  </a:ext>
                </a:extLst>
              </a:tr>
              <a:tr h="341101">
                <a:tc>
                  <a:txBody>
                    <a:bodyPr/>
                    <a:lstStyle/>
                    <a:p>
                      <a:pPr marL="114300" marR="0">
                        <a:lnSpc>
                          <a:spcPts val="1160"/>
                        </a:lnSpc>
                        <a:spcBef>
                          <a:spcPts val="0"/>
                        </a:spcBef>
                        <a:spcAft>
                          <a:spcPts val="0"/>
                        </a:spcAft>
                      </a:pPr>
                      <a:r>
                        <a:rPr lang="en-US" sz="1000" spc="0" dirty="0">
                          <a:effectLst/>
                          <a:latin typeface="Times New Roman" panose="02020603050405020304" pitchFamily="18" charset="0"/>
                          <a:ea typeface="Times New Roman" panose="02020603050405020304" pitchFamily="18" charset="0"/>
                        </a:rPr>
                        <a:t>./</a:t>
                      </a:r>
                      <a:endParaRPr lang="en-CA" sz="1000" dirty="0">
                        <a:effectLst/>
                        <a:latin typeface="Times New Roman" panose="02020603050405020304" pitchFamily="18" charset="0"/>
                        <a:ea typeface="Times New Roman" panose="02020603050405020304" pitchFamily="18" charset="0"/>
                      </a:endParaRPr>
                    </a:p>
                  </a:txBody>
                  <a:tcPr marL="6146" marR="6146" marT="0" marB="0"/>
                </a:tc>
                <a:tc>
                  <a:txBody>
                    <a:bodyPr/>
                    <a:lstStyle/>
                    <a:p>
                      <a:pPr marL="88900" marR="114300" algn="just">
                        <a:lnSpc>
                          <a:spcPts val="1350"/>
                        </a:lnSpc>
                        <a:spcBef>
                          <a:spcPts val="0"/>
                        </a:spcBef>
                        <a:spcAft>
                          <a:spcPts val="0"/>
                        </a:spcAft>
                      </a:pPr>
                      <a:r>
                        <a:rPr lang="en-US" sz="1000" spc="0">
                          <a:effectLst/>
                        </a:rPr>
                        <a:t>Array right-division operator</a:t>
                      </a:r>
                      <a:endParaRPr lang="en-CA" sz="1000">
                        <a:effectLst/>
                        <a:latin typeface="Times New Roman" panose="02020603050405020304" pitchFamily="18" charset="0"/>
                        <a:ea typeface="Times New Roman" panose="02020603050405020304" pitchFamily="18" charset="0"/>
                      </a:endParaRPr>
                    </a:p>
                  </a:txBody>
                  <a:tcPr marL="6146" marR="6146" marT="0" marB="0"/>
                </a:tc>
                <a:tc>
                  <a:txBody>
                    <a:bodyPr/>
                    <a:lstStyle/>
                    <a:p>
                      <a:pPr marL="101600" marR="0">
                        <a:lnSpc>
                          <a:spcPts val="1160"/>
                        </a:lnSpc>
                        <a:spcBef>
                          <a:spcPts val="0"/>
                        </a:spcBef>
                        <a:spcAft>
                          <a:spcPts val="0"/>
                        </a:spcAft>
                      </a:pPr>
                      <a:r>
                        <a:rPr lang="en-US" sz="1000" spc="0">
                          <a:effectLst/>
                        </a:rPr>
                        <a:t>A./2</a:t>
                      </a:r>
                      <a:endParaRPr lang="en-CA" sz="1000">
                        <a:effectLst/>
                        <a:latin typeface="Times New Roman" panose="02020603050405020304" pitchFamily="18" charset="0"/>
                        <a:ea typeface="Times New Roman" panose="02020603050405020304" pitchFamily="18" charset="0"/>
                      </a:endParaRPr>
                    </a:p>
                  </a:txBody>
                  <a:tcPr marL="6146" marR="6146" marT="0" marB="0"/>
                </a:tc>
                <a:extLst>
                  <a:ext uri="{0D108BD9-81ED-4DB2-BD59-A6C34878D82A}">
                    <a16:rowId xmlns:a16="http://schemas.microsoft.com/office/drawing/2014/main" val="1077258390"/>
                  </a:ext>
                </a:extLst>
              </a:tr>
              <a:tr h="709858">
                <a:tc>
                  <a:txBody>
                    <a:bodyPr/>
                    <a:lstStyle/>
                    <a:p>
                      <a:pPr marL="114300" marR="0">
                        <a:lnSpc>
                          <a:spcPts val="1160"/>
                        </a:lnSpc>
                        <a:spcBef>
                          <a:spcPts val="0"/>
                        </a:spcBef>
                        <a:spcAft>
                          <a:spcPts val="0"/>
                        </a:spcAft>
                      </a:pPr>
                      <a:r>
                        <a:rPr lang="en-US" sz="1000" spc="0">
                          <a:effectLst/>
                        </a:rPr>
                        <a:t>: Colon</a:t>
                      </a:r>
                      <a:endParaRPr lang="en-CA" sz="1000">
                        <a:effectLst/>
                        <a:latin typeface="Times New Roman" panose="02020603050405020304" pitchFamily="18" charset="0"/>
                        <a:ea typeface="Times New Roman" panose="02020603050405020304" pitchFamily="18" charset="0"/>
                      </a:endParaRPr>
                    </a:p>
                  </a:txBody>
                  <a:tcPr marL="6146" marR="6146" marT="0" marB="0"/>
                </a:tc>
                <a:tc>
                  <a:txBody>
                    <a:bodyPr/>
                    <a:lstStyle/>
                    <a:p>
                      <a:pPr marL="88900" marR="114300" algn="just">
                        <a:lnSpc>
                          <a:spcPts val="1350"/>
                        </a:lnSpc>
                        <a:spcBef>
                          <a:spcPts val="0"/>
                        </a:spcBef>
                        <a:spcAft>
                          <a:spcPts val="0"/>
                        </a:spcAft>
                      </a:pPr>
                      <a:r>
                        <a:rPr lang="en-US" sz="1000" spc="0">
                          <a:effectLst/>
                        </a:rPr>
                        <a:t>generates regularly spaced elements and represents an entire row or column</a:t>
                      </a:r>
                      <a:endParaRPr lang="en-CA" sz="1000">
                        <a:effectLst/>
                        <a:latin typeface="Times New Roman" panose="02020603050405020304" pitchFamily="18" charset="0"/>
                        <a:ea typeface="Times New Roman" panose="02020603050405020304" pitchFamily="18" charset="0"/>
                      </a:endParaRPr>
                    </a:p>
                  </a:txBody>
                  <a:tcPr marL="6146" marR="6146" marT="0" marB="0"/>
                </a:tc>
                <a:tc>
                  <a:txBody>
                    <a:bodyPr/>
                    <a:lstStyle/>
                    <a:p>
                      <a:pPr marL="101600" marR="0">
                        <a:lnSpc>
                          <a:spcPts val="1160"/>
                        </a:lnSpc>
                        <a:spcBef>
                          <a:spcPts val="0"/>
                        </a:spcBef>
                        <a:spcAft>
                          <a:spcPts val="0"/>
                        </a:spcAft>
                      </a:pPr>
                      <a:r>
                        <a:rPr lang="en-US" sz="1000" spc="0" dirty="0">
                          <a:effectLst/>
                        </a:rPr>
                        <a:t>1 : 1 : 10</a:t>
                      </a:r>
                      <a:endParaRPr lang="en-CA" sz="1000" dirty="0">
                        <a:effectLst/>
                        <a:latin typeface="Times New Roman" panose="02020603050405020304" pitchFamily="18" charset="0"/>
                        <a:ea typeface="Times New Roman" panose="02020603050405020304" pitchFamily="18" charset="0"/>
                      </a:endParaRPr>
                    </a:p>
                  </a:txBody>
                  <a:tcPr marL="6146" marR="6146" marT="0" marB="0"/>
                </a:tc>
                <a:extLst>
                  <a:ext uri="{0D108BD9-81ED-4DB2-BD59-A6C34878D82A}">
                    <a16:rowId xmlns:a16="http://schemas.microsoft.com/office/drawing/2014/main" val="3546515934"/>
                  </a:ext>
                </a:extLst>
              </a:tr>
            </a:tbl>
          </a:graphicData>
        </a:graphic>
      </p:graphicFrame>
      <p:graphicFrame>
        <p:nvGraphicFramePr>
          <p:cNvPr id="9" name="Table 8">
            <a:extLst>
              <a:ext uri="{FF2B5EF4-FFF2-40B4-BE49-F238E27FC236}">
                <a16:creationId xmlns:a16="http://schemas.microsoft.com/office/drawing/2014/main" id="{6DE95B77-E4D9-4AE9-B4A8-1F12EBD662D7}"/>
              </a:ext>
            </a:extLst>
          </p:cNvPr>
          <p:cNvGraphicFramePr>
            <a:graphicFrameLocks noGrp="1"/>
          </p:cNvGraphicFramePr>
          <p:nvPr>
            <p:extLst>
              <p:ext uri="{D42A27DB-BD31-4B8C-83A1-F6EECF244321}">
                <p14:modId xmlns:p14="http://schemas.microsoft.com/office/powerpoint/2010/main" val="3797270586"/>
              </p:ext>
            </p:extLst>
          </p:nvPr>
        </p:nvGraphicFramePr>
        <p:xfrm>
          <a:off x="6314006" y="1192492"/>
          <a:ext cx="3901720" cy="4770561"/>
        </p:xfrm>
        <a:graphic>
          <a:graphicData uri="http://schemas.openxmlformats.org/drawingml/2006/table">
            <a:tbl>
              <a:tblPr firstRow="1" firstCol="1" bandRow="1">
                <a:tableStyleId>{5C22544A-7EE6-4342-B048-85BDC9FD1C3A}</a:tableStyleId>
              </a:tblPr>
              <a:tblGrid>
                <a:gridCol w="860008">
                  <a:extLst>
                    <a:ext uri="{9D8B030D-6E8A-4147-A177-3AD203B41FA5}">
                      <a16:colId xmlns:a16="http://schemas.microsoft.com/office/drawing/2014/main" val="4165618806"/>
                    </a:ext>
                  </a:extLst>
                </a:gridCol>
                <a:gridCol w="1511803">
                  <a:extLst>
                    <a:ext uri="{9D8B030D-6E8A-4147-A177-3AD203B41FA5}">
                      <a16:colId xmlns:a16="http://schemas.microsoft.com/office/drawing/2014/main" val="3407086315"/>
                    </a:ext>
                  </a:extLst>
                </a:gridCol>
                <a:gridCol w="1529909">
                  <a:extLst>
                    <a:ext uri="{9D8B030D-6E8A-4147-A177-3AD203B41FA5}">
                      <a16:colId xmlns:a16="http://schemas.microsoft.com/office/drawing/2014/main" val="1437498703"/>
                    </a:ext>
                  </a:extLst>
                </a:gridCol>
              </a:tblGrid>
              <a:tr h="353056">
                <a:tc>
                  <a:txBody>
                    <a:bodyPr/>
                    <a:lstStyle/>
                    <a:p>
                      <a:pPr marL="101600" marR="114300" algn="just">
                        <a:lnSpc>
                          <a:spcPts val="1425"/>
                        </a:lnSpc>
                        <a:spcBef>
                          <a:spcPts val="0"/>
                        </a:spcBef>
                        <a:spcAft>
                          <a:spcPts val="0"/>
                        </a:spcAft>
                      </a:pPr>
                      <a:r>
                        <a:rPr lang="en-US" sz="1000" spc="0" dirty="0">
                          <a:effectLst/>
                          <a:latin typeface="Times New Roman" panose="02020603050405020304" pitchFamily="18" charset="0"/>
                          <a:ea typeface="Times New Roman" panose="02020603050405020304" pitchFamily="18" charset="0"/>
                        </a:rPr>
                        <a:t>Operator</a:t>
                      </a:r>
                      <a:endParaRPr lang="en-CA" sz="1000" dirty="0">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114300" algn="l">
                        <a:lnSpc>
                          <a:spcPts val="1350"/>
                        </a:lnSpc>
                        <a:spcBef>
                          <a:spcPts val="0"/>
                        </a:spcBef>
                        <a:spcAft>
                          <a:spcPts val="0"/>
                        </a:spcAft>
                      </a:pPr>
                      <a:r>
                        <a:rPr lang="en-CA" sz="1000" dirty="0">
                          <a:effectLst/>
                          <a:latin typeface="Times New Roman" panose="02020603050405020304" pitchFamily="18" charset="0"/>
                          <a:ea typeface="Times New Roman" panose="02020603050405020304" pitchFamily="18" charset="0"/>
                        </a:rPr>
                        <a:t>Description</a:t>
                      </a:r>
                    </a:p>
                  </a:txBody>
                  <a:tcPr marL="6035" marR="6035" marT="0" marB="0"/>
                </a:tc>
                <a:tc>
                  <a:txBody>
                    <a:bodyPr/>
                    <a:lstStyle/>
                    <a:p>
                      <a:pPr marL="101600" marR="0">
                        <a:lnSpc>
                          <a:spcPts val="1160"/>
                        </a:lnSpc>
                        <a:spcBef>
                          <a:spcPts val="0"/>
                        </a:spcBef>
                        <a:spcAft>
                          <a:spcPts val="0"/>
                        </a:spcAft>
                      </a:pPr>
                      <a:r>
                        <a:rPr lang="en-US" sz="1000" spc="0" dirty="0">
                          <a:effectLst/>
                        </a:rPr>
                        <a:t>Example</a:t>
                      </a:r>
                      <a:endParaRPr lang="en-CA" sz="1000" dirty="0">
                        <a:effectLst/>
                        <a:latin typeface="Times New Roman" panose="02020603050405020304" pitchFamily="18" charset="0"/>
                        <a:ea typeface="Times New Roman" panose="02020603050405020304" pitchFamily="18" charset="0"/>
                      </a:endParaRPr>
                    </a:p>
                  </a:txBody>
                  <a:tcPr marL="6035" marR="6035" marT="0" marB="0"/>
                </a:tc>
                <a:extLst>
                  <a:ext uri="{0D108BD9-81ED-4DB2-BD59-A6C34878D82A}">
                    <a16:rowId xmlns:a16="http://schemas.microsoft.com/office/drawing/2014/main" val="3452166354"/>
                  </a:ext>
                </a:extLst>
              </a:tr>
              <a:tr h="353056">
                <a:tc>
                  <a:txBody>
                    <a:bodyPr/>
                    <a:lstStyle/>
                    <a:p>
                      <a:pPr marL="101600" marR="114300" algn="just">
                        <a:lnSpc>
                          <a:spcPts val="1425"/>
                        </a:lnSpc>
                        <a:spcBef>
                          <a:spcPts val="0"/>
                        </a:spcBef>
                        <a:spcAft>
                          <a:spcPts val="0"/>
                        </a:spcAft>
                      </a:pPr>
                      <a:r>
                        <a:rPr lang="en-US" sz="1000" spc="0" dirty="0">
                          <a:effectLst/>
                        </a:rPr>
                        <a:t>( ) Paren­theses</a:t>
                      </a:r>
                      <a:endParaRPr lang="en-CA" sz="1000" dirty="0">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114300" algn="just">
                        <a:lnSpc>
                          <a:spcPts val="1350"/>
                        </a:lnSpc>
                        <a:spcBef>
                          <a:spcPts val="0"/>
                        </a:spcBef>
                        <a:spcAft>
                          <a:spcPts val="0"/>
                        </a:spcAft>
                      </a:pPr>
                      <a:r>
                        <a:rPr lang="en-US" sz="1000" spc="0" dirty="0">
                          <a:effectLst/>
                        </a:rPr>
                        <a:t>encloses function arguments and array indices; overrides precedence</a:t>
                      </a:r>
                      <a:endParaRPr lang="en-CA" sz="1000" dirty="0">
                        <a:effectLst/>
                        <a:latin typeface="Times New Roman" panose="02020603050405020304" pitchFamily="18" charset="0"/>
                        <a:ea typeface="Times New Roman" panose="02020603050405020304" pitchFamily="18" charset="0"/>
                      </a:endParaRPr>
                    </a:p>
                  </a:txBody>
                  <a:tcPr marL="6035" marR="6035" marT="0" marB="0" anchor="b"/>
                </a:tc>
                <a:tc>
                  <a:txBody>
                    <a:bodyPr/>
                    <a:lstStyle/>
                    <a:p>
                      <a:pPr marL="101600" marR="0">
                        <a:lnSpc>
                          <a:spcPts val="1160"/>
                        </a:lnSpc>
                        <a:spcBef>
                          <a:spcPts val="0"/>
                        </a:spcBef>
                        <a:spcAft>
                          <a:spcPts val="0"/>
                        </a:spcAft>
                      </a:pPr>
                      <a:r>
                        <a:rPr lang="en-US" sz="1000" spc="0" dirty="0">
                          <a:effectLst/>
                        </a:rPr>
                        <a:t>(2-3)</a:t>
                      </a:r>
                      <a:endParaRPr lang="en-CA" sz="1000" dirty="0">
                        <a:effectLst/>
                        <a:latin typeface="Times New Roman" panose="02020603050405020304" pitchFamily="18" charset="0"/>
                        <a:ea typeface="Times New Roman" panose="02020603050405020304" pitchFamily="18" charset="0"/>
                      </a:endParaRPr>
                    </a:p>
                  </a:txBody>
                  <a:tcPr marL="6035" marR="6035" marT="0" marB="0"/>
                </a:tc>
                <a:extLst>
                  <a:ext uri="{0D108BD9-81ED-4DB2-BD59-A6C34878D82A}">
                    <a16:rowId xmlns:a16="http://schemas.microsoft.com/office/drawing/2014/main" val="3977918368"/>
                  </a:ext>
                </a:extLst>
              </a:tr>
              <a:tr h="362109">
                <a:tc>
                  <a:txBody>
                    <a:bodyPr/>
                    <a:lstStyle/>
                    <a:p>
                      <a:pPr marL="0" marR="114300" algn="r">
                        <a:lnSpc>
                          <a:spcPts val="1160"/>
                        </a:lnSpc>
                        <a:spcBef>
                          <a:spcPts val="0"/>
                        </a:spcBef>
                        <a:spcAft>
                          <a:spcPts val="0"/>
                        </a:spcAft>
                      </a:pPr>
                      <a:r>
                        <a:rPr lang="en-US" sz="1000" spc="0">
                          <a:effectLst/>
                        </a:rPr>
                        <a:t>[ ] Brack-</a:t>
                      </a:r>
                      <a:endParaRPr lang="en-CA" sz="1000">
                        <a:effectLst/>
                      </a:endParaRPr>
                    </a:p>
                    <a:p>
                      <a:pPr marL="0" marR="114300" algn="r">
                        <a:lnSpc>
                          <a:spcPts val="1160"/>
                        </a:lnSpc>
                        <a:spcBef>
                          <a:spcPts val="0"/>
                        </a:spcBef>
                        <a:spcAft>
                          <a:spcPts val="0"/>
                        </a:spcAft>
                      </a:pPr>
                      <a:r>
                        <a:rPr lang="en-US" sz="1000" spc="0">
                          <a:effectLst/>
                        </a:rPr>
                        <a:t>ets</a:t>
                      </a:r>
                      <a:endParaRPr lang="en-CA" sz="1000">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0" algn="just">
                        <a:lnSpc>
                          <a:spcPts val="1160"/>
                        </a:lnSpc>
                        <a:spcBef>
                          <a:spcPts val="0"/>
                        </a:spcBef>
                        <a:spcAft>
                          <a:spcPts val="300"/>
                        </a:spcAft>
                      </a:pPr>
                      <a:r>
                        <a:rPr lang="en-US" sz="1000" spc="0">
                          <a:effectLst/>
                        </a:rPr>
                        <a:t>enclosures array ele­</a:t>
                      </a:r>
                      <a:endParaRPr lang="en-CA" sz="1000">
                        <a:effectLst/>
                      </a:endParaRPr>
                    </a:p>
                    <a:p>
                      <a:pPr marL="101600" marR="0" algn="just">
                        <a:lnSpc>
                          <a:spcPts val="1160"/>
                        </a:lnSpc>
                        <a:spcBef>
                          <a:spcPts val="300"/>
                        </a:spcBef>
                        <a:spcAft>
                          <a:spcPts val="0"/>
                        </a:spcAft>
                      </a:pPr>
                      <a:r>
                        <a:rPr lang="en-US" sz="1000" spc="0">
                          <a:effectLst/>
                        </a:rPr>
                        <a:t>ments</a:t>
                      </a:r>
                      <a:endParaRPr lang="en-CA" sz="1000">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0">
                        <a:lnSpc>
                          <a:spcPts val="1160"/>
                        </a:lnSpc>
                        <a:spcBef>
                          <a:spcPts val="0"/>
                        </a:spcBef>
                        <a:spcAft>
                          <a:spcPts val="0"/>
                        </a:spcAft>
                      </a:pPr>
                      <a:r>
                        <a:rPr lang="en-US" sz="1000" spc="0" dirty="0">
                          <a:effectLst/>
                        </a:rPr>
                        <a:t>[123]</a:t>
                      </a:r>
                      <a:endParaRPr lang="en-CA" sz="1000" dirty="0">
                        <a:effectLst/>
                        <a:latin typeface="Times New Roman" panose="02020603050405020304" pitchFamily="18" charset="0"/>
                        <a:ea typeface="Times New Roman" panose="02020603050405020304" pitchFamily="18" charset="0"/>
                      </a:endParaRPr>
                    </a:p>
                  </a:txBody>
                  <a:tcPr marL="6035" marR="6035" marT="0" marB="0"/>
                </a:tc>
                <a:extLst>
                  <a:ext uri="{0D108BD9-81ED-4DB2-BD59-A6C34878D82A}">
                    <a16:rowId xmlns:a16="http://schemas.microsoft.com/office/drawing/2014/main" val="2262472503"/>
                  </a:ext>
                </a:extLst>
              </a:tr>
              <a:tr h="181054">
                <a:tc>
                  <a:txBody>
                    <a:bodyPr/>
                    <a:lstStyle/>
                    <a:p>
                      <a:pPr marL="0" marR="0">
                        <a:spcBef>
                          <a:spcPts val="0"/>
                        </a:spcBef>
                        <a:spcAft>
                          <a:spcPts val="0"/>
                        </a:spcAft>
                      </a:pPr>
                      <a:r>
                        <a:rPr lang="en-US" sz="500" dirty="0">
                          <a:effectLst/>
                        </a:rPr>
                        <a:t>  </a:t>
                      </a:r>
                      <a:r>
                        <a:rPr lang="en-US" sz="1000" dirty="0">
                          <a:effectLst/>
                        </a:rPr>
                        <a:t>.</a:t>
                      </a:r>
                      <a:endParaRPr lang="en-CA" sz="1100" dirty="0">
                        <a:solidFill>
                          <a:srgbClr val="000000"/>
                        </a:solidFill>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0" algn="just">
                        <a:lnSpc>
                          <a:spcPts val="1160"/>
                        </a:lnSpc>
                        <a:spcBef>
                          <a:spcPts val="0"/>
                        </a:spcBef>
                        <a:spcAft>
                          <a:spcPts val="0"/>
                        </a:spcAft>
                      </a:pPr>
                      <a:r>
                        <a:rPr lang="en-US" sz="1000" spc="0">
                          <a:effectLst/>
                        </a:rPr>
                        <a:t>Decimal point</a:t>
                      </a:r>
                      <a:endParaRPr lang="en-CA" sz="1000">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0">
                        <a:lnSpc>
                          <a:spcPts val="1160"/>
                        </a:lnSpc>
                        <a:spcBef>
                          <a:spcPts val="0"/>
                        </a:spcBef>
                        <a:spcAft>
                          <a:spcPts val="0"/>
                        </a:spcAft>
                      </a:pPr>
                      <a:r>
                        <a:rPr lang="en-US" sz="1000" spc="0">
                          <a:effectLst/>
                        </a:rPr>
                        <a:t>2.3</a:t>
                      </a:r>
                      <a:endParaRPr lang="en-CA" sz="1000">
                        <a:effectLst/>
                        <a:latin typeface="Times New Roman" panose="02020603050405020304" pitchFamily="18" charset="0"/>
                        <a:ea typeface="Times New Roman" panose="02020603050405020304" pitchFamily="18" charset="0"/>
                      </a:endParaRPr>
                    </a:p>
                  </a:txBody>
                  <a:tcPr marL="6035" marR="6035" marT="0" marB="0"/>
                </a:tc>
                <a:extLst>
                  <a:ext uri="{0D108BD9-81ED-4DB2-BD59-A6C34878D82A}">
                    <a16:rowId xmlns:a16="http://schemas.microsoft.com/office/drawing/2014/main" val="867383910"/>
                  </a:ext>
                </a:extLst>
              </a:tr>
              <a:tr h="675936">
                <a:tc>
                  <a:txBody>
                    <a:bodyPr/>
                    <a:lstStyle/>
                    <a:p>
                      <a:pPr marL="0" marR="114300" algn="r">
                        <a:lnSpc>
                          <a:spcPts val="1160"/>
                        </a:lnSpc>
                        <a:spcBef>
                          <a:spcPts val="0"/>
                        </a:spcBef>
                        <a:spcAft>
                          <a:spcPts val="0"/>
                        </a:spcAft>
                      </a:pPr>
                      <a:r>
                        <a:rPr lang="en-US" sz="1000" spc="0">
                          <a:effectLst/>
                        </a:rPr>
                        <a:t>.. Ellip­</a:t>
                      </a:r>
                      <a:endParaRPr lang="en-CA" sz="1000">
                        <a:effectLst/>
                      </a:endParaRPr>
                    </a:p>
                    <a:p>
                      <a:pPr marL="0" marR="114300" algn="r">
                        <a:lnSpc>
                          <a:spcPts val="1160"/>
                        </a:lnSpc>
                        <a:spcBef>
                          <a:spcPts val="0"/>
                        </a:spcBef>
                        <a:spcAft>
                          <a:spcPts val="0"/>
                        </a:spcAft>
                      </a:pPr>
                      <a:r>
                        <a:rPr lang="en-US" sz="1000" spc="0">
                          <a:effectLst/>
                        </a:rPr>
                        <a:t>sis</a:t>
                      </a:r>
                      <a:endParaRPr lang="en-CA" sz="1000">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0" algn="just">
                        <a:lnSpc>
                          <a:spcPts val="1160"/>
                        </a:lnSpc>
                        <a:spcBef>
                          <a:spcPts val="0"/>
                        </a:spcBef>
                        <a:spcAft>
                          <a:spcPts val="0"/>
                        </a:spcAft>
                      </a:pPr>
                      <a:r>
                        <a:rPr lang="en-US" sz="1000" spc="0">
                          <a:effectLst/>
                        </a:rPr>
                        <a:t>line-continuation op­</a:t>
                      </a:r>
                      <a:endParaRPr lang="en-CA" sz="1000">
                        <a:effectLst/>
                      </a:endParaRPr>
                    </a:p>
                    <a:p>
                      <a:pPr marL="101600" marR="0" algn="just">
                        <a:lnSpc>
                          <a:spcPts val="1160"/>
                        </a:lnSpc>
                        <a:spcBef>
                          <a:spcPts val="0"/>
                        </a:spcBef>
                        <a:spcAft>
                          <a:spcPts val="0"/>
                        </a:spcAft>
                      </a:pPr>
                      <a:r>
                        <a:rPr lang="en-US" sz="1000" spc="0">
                          <a:effectLst/>
                        </a:rPr>
                        <a:t>erator</a:t>
                      </a:r>
                      <a:endParaRPr lang="en-CA" sz="1000">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0">
                        <a:lnSpc>
                          <a:spcPts val="1160"/>
                        </a:lnSpc>
                        <a:spcBef>
                          <a:spcPts val="0"/>
                        </a:spcBef>
                        <a:spcAft>
                          <a:spcPts val="1600"/>
                        </a:spcAft>
                      </a:pPr>
                      <a:r>
                        <a:rPr lang="en-US" sz="1000" spc="0" dirty="0">
                          <a:effectLst/>
                        </a:rPr>
                        <a:t>Line 1 ...</a:t>
                      </a:r>
                      <a:endParaRPr lang="en-CA" sz="1000" dirty="0">
                        <a:effectLst/>
                      </a:endParaRPr>
                    </a:p>
                    <a:p>
                      <a:pPr marL="101600" marR="0">
                        <a:lnSpc>
                          <a:spcPts val="1160"/>
                        </a:lnSpc>
                        <a:spcBef>
                          <a:spcPts val="1600"/>
                        </a:spcBef>
                        <a:spcAft>
                          <a:spcPts val="0"/>
                        </a:spcAft>
                      </a:pPr>
                      <a:r>
                        <a:rPr lang="en-US" sz="1000" spc="0" dirty="0">
                          <a:effectLst/>
                        </a:rPr>
                        <a:t>Line 2</a:t>
                      </a:r>
                      <a:endParaRPr lang="en-CA" sz="1000" dirty="0">
                        <a:effectLst/>
                        <a:latin typeface="Times New Roman" panose="02020603050405020304" pitchFamily="18" charset="0"/>
                        <a:ea typeface="Times New Roman" panose="02020603050405020304" pitchFamily="18" charset="0"/>
                      </a:endParaRPr>
                    </a:p>
                  </a:txBody>
                  <a:tcPr marL="6035" marR="6035" marT="0" marB="0"/>
                </a:tc>
                <a:extLst>
                  <a:ext uri="{0D108BD9-81ED-4DB2-BD59-A6C34878D82A}">
                    <a16:rowId xmlns:a16="http://schemas.microsoft.com/office/drawing/2014/main" val="1090709775"/>
                  </a:ext>
                </a:extLst>
              </a:tr>
              <a:tr h="344003">
                <a:tc>
                  <a:txBody>
                    <a:bodyPr/>
                    <a:lstStyle/>
                    <a:p>
                      <a:pPr marL="0" marR="114300" algn="r">
                        <a:lnSpc>
                          <a:spcPts val="1160"/>
                        </a:lnSpc>
                        <a:spcBef>
                          <a:spcPts val="0"/>
                        </a:spcBef>
                        <a:spcAft>
                          <a:spcPts val="0"/>
                        </a:spcAft>
                      </a:pPr>
                      <a:r>
                        <a:rPr lang="en-US" sz="1000" spc="0">
                          <a:effectLst/>
                        </a:rPr>
                        <a:t>, Comma</a:t>
                      </a:r>
                      <a:endParaRPr lang="en-CA" sz="1000">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114300" algn="just">
                        <a:lnSpc>
                          <a:spcPts val="1425"/>
                        </a:lnSpc>
                        <a:spcBef>
                          <a:spcPts val="0"/>
                        </a:spcBef>
                        <a:spcAft>
                          <a:spcPts val="0"/>
                        </a:spcAft>
                      </a:pPr>
                      <a:r>
                        <a:rPr lang="en-US" sz="1000" spc="0">
                          <a:effectLst/>
                        </a:rPr>
                        <a:t>separates statements and elements in a row</a:t>
                      </a:r>
                      <a:endParaRPr lang="en-CA" sz="1000">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0">
                        <a:lnSpc>
                          <a:spcPts val="1160"/>
                        </a:lnSpc>
                        <a:spcBef>
                          <a:spcPts val="0"/>
                        </a:spcBef>
                        <a:spcAft>
                          <a:spcPts val="0"/>
                        </a:spcAft>
                      </a:pPr>
                      <a:r>
                        <a:rPr lang="en-US" sz="1000" spc="0" dirty="0">
                          <a:effectLst/>
                        </a:rPr>
                        <a:t>[1.2,3]</a:t>
                      </a:r>
                      <a:endParaRPr lang="en-CA" sz="1000" dirty="0">
                        <a:effectLst/>
                        <a:latin typeface="Times New Roman" panose="02020603050405020304" pitchFamily="18" charset="0"/>
                        <a:ea typeface="Times New Roman" panose="02020603050405020304" pitchFamily="18" charset="0"/>
                      </a:endParaRPr>
                    </a:p>
                  </a:txBody>
                  <a:tcPr marL="6035" marR="6035" marT="0" marB="0"/>
                </a:tc>
                <a:extLst>
                  <a:ext uri="{0D108BD9-81ED-4DB2-BD59-A6C34878D82A}">
                    <a16:rowId xmlns:a16="http://schemas.microsoft.com/office/drawing/2014/main" val="3986801780"/>
                  </a:ext>
                </a:extLst>
              </a:tr>
              <a:tr h="516005">
                <a:tc>
                  <a:txBody>
                    <a:bodyPr/>
                    <a:lstStyle/>
                    <a:p>
                      <a:pPr marL="0" marR="114300" algn="r">
                        <a:lnSpc>
                          <a:spcPts val="1160"/>
                        </a:lnSpc>
                        <a:spcBef>
                          <a:spcPts val="0"/>
                        </a:spcBef>
                        <a:spcAft>
                          <a:spcPts val="0"/>
                        </a:spcAft>
                      </a:pPr>
                      <a:r>
                        <a:rPr lang="en-US" sz="1000" spc="0" dirty="0">
                          <a:effectLst/>
                        </a:rPr>
                        <a:t>; Semi­</a:t>
                      </a:r>
                      <a:endParaRPr lang="en-CA" sz="1000" dirty="0">
                        <a:effectLst/>
                      </a:endParaRPr>
                    </a:p>
                    <a:p>
                      <a:pPr marL="0" marR="114300" algn="r">
                        <a:lnSpc>
                          <a:spcPts val="1160"/>
                        </a:lnSpc>
                        <a:spcBef>
                          <a:spcPts val="0"/>
                        </a:spcBef>
                        <a:spcAft>
                          <a:spcPts val="0"/>
                        </a:spcAft>
                      </a:pPr>
                      <a:r>
                        <a:rPr lang="en-US" sz="1000" spc="0" dirty="0">
                          <a:effectLst/>
                        </a:rPr>
                        <a:t>colon</a:t>
                      </a:r>
                      <a:endParaRPr lang="en-CA" sz="1000" dirty="0">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0" algn="just">
                        <a:lnSpc>
                          <a:spcPts val="1425"/>
                        </a:lnSpc>
                        <a:spcBef>
                          <a:spcPts val="0"/>
                        </a:spcBef>
                        <a:spcAft>
                          <a:spcPts val="0"/>
                        </a:spcAft>
                      </a:pPr>
                      <a:r>
                        <a:rPr lang="en-US" sz="1000" spc="0">
                          <a:effectLst/>
                        </a:rPr>
                        <a:t>separates columns</a:t>
                      </a:r>
                      <a:endParaRPr lang="en-CA" sz="1000">
                        <a:effectLst/>
                      </a:endParaRPr>
                    </a:p>
                    <a:p>
                      <a:pPr marL="101600" marR="114300" algn="just">
                        <a:lnSpc>
                          <a:spcPts val="1425"/>
                        </a:lnSpc>
                        <a:spcBef>
                          <a:spcPts val="0"/>
                        </a:spcBef>
                        <a:spcAft>
                          <a:spcPts val="0"/>
                        </a:spcAft>
                      </a:pPr>
                      <a:r>
                        <a:rPr lang="en-US" sz="1000" spc="0">
                          <a:effectLst/>
                        </a:rPr>
                        <a:t>and suppresses dis­play</a:t>
                      </a:r>
                      <a:endParaRPr lang="en-CA" sz="1000">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0">
                        <a:lnSpc>
                          <a:spcPts val="1160"/>
                        </a:lnSpc>
                        <a:spcBef>
                          <a:spcPts val="0"/>
                        </a:spcBef>
                        <a:spcAft>
                          <a:spcPts val="0"/>
                        </a:spcAft>
                      </a:pPr>
                      <a:r>
                        <a:rPr lang="en-US" sz="1000" spc="0">
                          <a:effectLst/>
                        </a:rPr>
                        <a:t>a = 2;</a:t>
                      </a:r>
                      <a:endParaRPr lang="en-CA" sz="1000">
                        <a:effectLst/>
                        <a:latin typeface="Times New Roman" panose="02020603050405020304" pitchFamily="18" charset="0"/>
                        <a:ea typeface="Times New Roman" panose="02020603050405020304" pitchFamily="18" charset="0"/>
                      </a:endParaRPr>
                    </a:p>
                  </a:txBody>
                  <a:tcPr marL="6035" marR="6035" marT="0" marB="0"/>
                </a:tc>
                <a:extLst>
                  <a:ext uri="{0D108BD9-81ED-4DB2-BD59-A6C34878D82A}">
                    <a16:rowId xmlns:a16="http://schemas.microsoft.com/office/drawing/2014/main" val="1544259141"/>
                  </a:ext>
                </a:extLst>
              </a:tr>
              <a:tr h="516005">
                <a:tc>
                  <a:txBody>
                    <a:bodyPr/>
                    <a:lstStyle/>
                    <a:p>
                      <a:pPr marL="0" marR="114300" algn="r">
                        <a:lnSpc>
                          <a:spcPts val="1160"/>
                        </a:lnSpc>
                        <a:spcBef>
                          <a:spcPts val="0"/>
                        </a:spcBef>
                        <a:spcAft>
                          <a:spcPts val="0"/>
                        </a:spcAft>
                      </a:pPr>
                      <a:r>
                        <a:rPr lang="en-US" sz="1000" spc="0">
                          <a:effectLst/>
                        </a:rPr>
                        <a:t>% Percent</a:t>
                      </a:r>
                      <a:endParaRPr lang="en-CA" sz="1000">
                        <a:effectLst/>
                      </a:endParaRPr>
                    </a:p>
                    <a:p>
                      <a:pPr marL="0" marR="114300" algn="r">
                        <a:lnSpc>
                          <a:spcPts val="1160"/>
                        </a:lnSpc>
                        <a:spcBef>
                          <a:spcPts val="0"/>
                        </a:spcBef>
                        <a:spcAft>
                          <a:spcPts val="0"/>
                        </a:spcAft>
                      </a:pPr>
                      <a:r>
                        <a:rPr lang="en-US" sz="1000" spc="0">
                          <a:effectLst/>
                        </a:rPr>
                        <a:t>sign</a:t>
                      </a:r>
                      <a:endParaRPr lang="en-CA" sz="1000">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0" algn="just">
                        <a:lnSpc>
                          <a:spcPts val="1425"/>
                        </a:lnSpc>
                        <a:spcBef>
                          <a:spcPts val="0"/>
                        </a:spcBef>
                        <a:spcAft>
                          <a:spcPts val="0"/>
                        </a:spcAft>
                      </a:pPr>
                      <a:r>
                        <a:rPr lang="en-US" sz="1000" spc="0">
                          <a:effectLst/>
                        </a:rPr>
                        <a:t>designates a com­</a:t>
                      </a:r>
                      <a:endParaRPr lang="en-CA" sz="1000">
                        <a:effectLst/>
                      </a:endParaRPr>
                    </a:p>
                    <a:p>
                      <a:pPr marL="101600" marR="114300" algn="just">
                        <a:lnSpc>
                          <a:spcPts val="1425"/>
                        </a:lnSpc>
                        <a:spcBef>
                          <a:spcPts val="0"/>
                        </a:spcBef>
                        <a:spcAft>
                          <a:spcPts val="0"/>
                        </a:spcAft>
                      </a:pPr>
                      <a:r>
                        <a:rPr lang="en-US" sz="1000" spc="0">
                          <a:effectLst/>
                        </a:rPr>
                        <a:t>ment and specifies formatting</a:t>
                      </a:r>
                      <a:endParaRPr lang="en-CA" sz="1000">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0">
                        <a:lnSpc>
                          <a:spcPts val="1160"/>
                        </a:lnSpc>
                        <a:spcBef>
                          <a:spcPts val="0"/>
                        </a:spcBef>
                        <a:spcAft>
                          <a:spcPts val="0"/>
                        </a:spcAft>
                      </a:pPr>
                      <a:r>
                        <a:rPr lang="en-US" sz="1000" spc="0">
                          <a:effectLst/>
                        </a:rPr>
                        <a:t>% Comments</a:t>
                      </a:r>
                      <a:endParaRPr lang="en-CA" sz="1000">
                        <a:effectLst/>
                        <a:latin typeface="Times New Roman" panose="02020603050405020304" pitchFamily="18" charset="0"/>
                        <a:ea typeface="Times New Roman" panose="02020603050405020304" pitchFamily="18" charset="0"/>
                      </a:endParaRPr>
                    </a:p>
                  </a:txBody>
                  <a:tcPr marL="6035" marR="6035" marT="0" marB="0"/>
                </a:tc>
                <a:extLst>
                  <a:ext uri="{0D108BD9-81ED-4DB2-BD59-A6C34878D82A}">
                    <a16:rowId xmlns:a16="http://schemas.microsoft.com/office/drawing/2014/main" val="1337933008"/>
                  </a:ext>
                </a:extLst>
              </a:tr>
              <a:tr h="353056">
                <a:tc>
                  <a:txBody>
                    <a:bodyPr/>
                    <a:lstStyle/>
                    <a:p>
                      <a:pPr marL="0" marR="114300" algn="r">
                        <a:lnSpc>
                          <a:spcPts val="1160"/>
                        </a:lnSpc>
                        <a:spcBef>
                          <a:spcPts val="0"/>
                        </a:spcBef>
                        <a:spcAft>
                          <a:spcPts val="0"/>
                        </a:spcAft>
                      </a:pPr>
                      <a:r>
                        <a:rPr lang="en-US" sz="1000" spc="0" dirty="0">
                          <a:effectLst/>
                        </a:rPr>
                        <a:t>(•)’</a:t>
                      </a:r>
                      <a:endParaRPr lang="en-CA" sz="1000" dirty="0">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0" algn="just">
                        <a:lnSpc>
                          <a:spcPts val="1500"/>
                        </a:lnSpc>
                        <a:spcBef>
                          <a:spcPts val="0"/>
                        </a:spcBef>
                        <a:spcAft>
                          <a:spcPts val="0"/>
                        </a:spcAft>
                        <a:tabLst>
                          <a:tab pos="1244600" algn="l"/>
                        </a:tabLst>
                      </a:pPr>
                      <a:r>
                        <a:rPr lang="en-US" sz="1000" spc="0" dirty="0">
                          <a:effectLst/>
                        </a:rPr>
                        <a:t>Quote sign	and</a:t>
                      </a:r>
                      <a:endParaRPr lang="en-CA" sz="1000" dirty="0">
                        <a:effectLst/>
                      </a:endParaRPr>
                    </a:p>
                    <a:p>
                      <a:pPr marL="101600" marR="0" algn="just">
                        <a:lnSpc>
                          <a:spcPts val="1500"/>
                        </a:lnSpc>
                        <a:spcBef>
                          <a:spcPts val="0"/>
                        </a:spcBef>
                        <a:spcAft>
                          <a:spcPts val="0"/>
                        </a:spcAft>
                      </a:pPr>
                      <a:r>
                        <a:rPr lang="en-US" sz="1000" spc="0" dirty="0">
                          <a:effectLst/>
                        </a:rPr>
                        <a:t>transpose operator</a:t>
                      </a:r>
                      <a:endParaRPr lang="en-CA" sz="1000" dirty="0">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0">
                        <a:lnSpc>
                          <a:spcPts val="1160"/>
                        </a:lnSpc>
                        <a:spcBef>
                          <a:spcPts val="0"/>
                        </a:spcBef>
                        <a:spcAft>
                          <a:spcPts val="0"/>
                        </a:spcAft>
                      </a:pPr>
                      <a:r>
                        <a:rPr lang="en-US" sz="1000" spc="0" dirty="0">
                          <a:effectLst/>
                        </a:rPr>
                        <a:t>A'</a:t>
                      </a:r>
                      <a:endParaRPr lang="en-CA" sz="1000" dirty="0">
                        <a:effectLst/>
                        <a:latin typeface="Times New Roman" panose="02020603050405020304" pitchFamily="18" charset="0"/>
                        <a:ea typeface="Times New Roman" panose="02020603050405020304" pitchFamily="18" charset="0"/>
                      </a:endParaRPr>
                    </a:p>
                  </a:txBody>
                  <a:tcPr marL="6035" marR="6035" marT="0" marB="0"/>
                </a:tc>
                <a:extLst>
                  <a:ext uri="{0D108BD9-81ED-4DB2-BD59-A6C34878D82A}">
                    <a16:rowId xmlns:a16="http://schemas.microsoft.com/office/drawing/2014/main" val="231730347"/>
                  </a:ext>
                </a:extLst>
              </a:tr>
              <a:tr h="344003">
                <a:tc>
                  <a:txBody>
                    <a:bodyPr/>
                    <a:lstStyle/>
                    <a:p>
                      <a:pPr marL="0" marR="114300" algn="r">
                        <a:lnSpc>
                          <a:spcPts val="1160"/>
                        </a:lnSpc>
                        <a:spcBef>
                          <a:spcPts val="0"/>
                        </a:spcBef>
                        <a:spcAft>
                          <a:spcPts val="0"/>
                        </a:spcAft>
                      </a:pPr>
                      <a:r>
                        <a:rPr lang="en-US" sz="1000" spc="0" dirty="0">
                          <a:effectLst/>
                        </a:rPr>
                        <a:t>.(•)'</a:t>
                      </a:r>
                      <a:endParaRPr lang="en-CA" sz="1000" dirty="0">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0" algn="just">
                        <a:lnSpc>
                          <a:spcPts val="1160"/>
                        </a:lnSpc>
                        <a:spcBef>
                          <a:spcPts val="0"/>
                        </a:spcBef>
                        <a:spcAft>
                          <a:spcPts val="0"/>
                        </a:spcAft>
                      </a:pPr>
                      <a:r>
                        <a:rPr lang="en-US" sz="1000" spc="0">
                          <a:effectLst/>
                        </a:rPr>
                        <a:t>Nonconjugated</a:t>
                      </a:r>
                      <a:endParaRPr lang="en-CA" sz="1000">
                        <a:effectLst/>
                      </a:endParaRPr>
                    </a:p>
                    <a:p>
                      <a:pPr marL="101600" marR="0" algn="just">
                        <a:lnSpc>
                          <a:spcPts val="1160"/>
                        </a:lnSpc>
                        <a:spcBef>
                          <a:spcPts val="0"/>
                        </a:spcBef>
                        <a:spcAft>
                          <a:spcPts val="0"/>
                        </a:spcAft>
                      </a:pPr>
                      <a:r>
                        <a:rPr lang="en-US" sz="1000" spc="0">
                          <a:effectLst/>
                        </a:rPr>
                        <a:t>transpose operator</a:t>
                      </a:r>
                      <a:endParaRPr lang="en-CA" sz="1000">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0">
                        <a:lnSpc>
                          <a:spcPts val="1160"/>
                        </a:lnSpc>
                        <a:spcBef>
                          <a:spcPts val="0"/>
                        </a:spcBef>
                        <a:spcAft>
                          <a:spcPts val="0"/>
                        </a:spcAft>
                      </a:pPr>
                      <a:r>
                        <a:rPr lang="en-US" sz="1000" spc="0">
                          <a:effectLst/>
                        </a:rPr>
                        <a:t>A.'</a:t>
                      </a:r>
                      <a:endParaRPr lang="en-CA" sz="1000">
                        <a:effectLst/>
                        <a:latin typeface="Times New Roman" panose="02020603050405020304" pitchFamily="18" charset="0"/>
                        <a:ea typeface="Times New Roman" panose="02020603050405020304" pitchFamily="18" charset="0"/>
                      </a:endParaRPr>
                    </a:p>
                  </a:txBody>
                  <a:tcPr marL="6035" marR="6035" marT="0" marB="0"/>
                </a:tc>
                <a:extLst>
                  <a:ext uri="{0D108BD9-81ED-4DB2-BD59-A6C34878D82A}">
                    <a16:rowId xmlns:a16="http://schemas.microsoft.com/office/drawing/2014/main" val="1304283278"/>
                  </a:ext>
                </a:extLst>
              </a:tr>
              <a:tr h="353056">
                <a:tc>
                  <a:txBody>
                    <a:bodyPr/>
                    <a:lstStyle/>
                    <a:p>
                      <a:pPr marL="0" marR="0">
                        <a:spcBef>
                          <a:spcPts val="0"/>
                        </a:spcBef>
                        <a:spcAft>
                          <a:spcPts val="0"/>
                        </a:spcAft>
                      </a:pPr>
                      <a:r>
                        <a:rPr lang="en-US" sz="1000" dirty="0">
                          <a:effectLst/>
                        </a:rPr>
                        <a:t> =</a:t>
                      </a:r>
                      <a:endParaRPr lang="en-CA" sz="1000" dirty="0">
                        <a:solidFill>
                          <a:srgbClr val="000000"/>
                        </a:solidFill>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0" algn="just">
                        <a:lnSpc>
                          <a:spcPts val="1160"/>
                        </a:lnSpc>
                        <a:spcBef>
                          <a:spcPts val="0"/>
                        </a:spcBef>
                        <a:spcAft>
                          <a:spcPts val="0"/>
                        </a:spcAft>
                      </a:pPr>
                      <a:r>
                        <a:rPr lang="en-US" sz="1000" spc="0">
                          <a:effectLst/>
                        </a:rPr>
                        <a:t>Assignment (replace­</a:t>
                      </a:r>
                      <a:endParaRPr lang="en-CA" sz="1000">
                        <a:effectLst/>
                      </a:endParaRPr>
                    </a:p>
                    <a:p>
                      <a:pPr marL="101600" marR="0" algn="just">
                        <a:lnSpc>
                          <a:spcPts val="1160"/>
                        </a:lnSpc>
                        <a:spcBef>
                          <a:spcPts val="0"/>
                        </a:spcBef>
                        <a:spcAft>
                          <a:spcPts val="0"/>
                        </a:spcAft>
                      </a:pPr>
                      <a:r>
                        <a:rPr lang="en-US" sz="1000" spc="0">
                          <a:effectLst/>
                        </a:rPr>
                        <a:t>ment) operator</a:t>
                      </a:r>
                      <a:endParaRPr lang="en-CA" sz="1000">
                        <a:effectLst/>
                        <a:latin typeface="Times New Roman" panose="02020603050405020304" pitchFamily="18" charset="0"/>
                        <a:ea typeface="Times New Roman" panose="02020603050405020304" pitchFamily="18" charset="0"/>
                      </a:endParaRPr>
                    </a:p>
                  </a:txBody>
                  <a:tcPr marL="6035" marR="6035" marT="0" marB="0"/>
                </a:tc>
                <a:tc>
                  <a:txBody>
                    <a:bodyPr/>
                    <a:lstStyle/>
                    <a:p>
                      <a:pPr marL="101600" marR="0">
                        <a:lnSpc>
                          <a:spcPts val="1160"/>
                        </a:lnSpc>
                        <a:spcBef>
                          <a:spcPts val="0"/>
                        </a:spcBef>
                        <a:spcAft>
                          <a:spcPts val="0"/>
                        </a:spcAft>
                      </a:pPr>
                      <a:r>
                        <a:rPr lang="en-US" sz="1000" spc="0" dirty="0">
                          <a:effectLst/>
                        </a:rPr>
                        <a:t>a = 2</a:t>
                      </a:r>
                      <a:endParaRPr lang="en-CA" sz="1000" dirty="0">
                        <a:effectLst/>
                        <a:latin typeface="Times New Roman" panose="02020603050405020304" pitchFamily="18" charset="0"/>
                        <a:ea typeface="Times New Roman" panose="02020603050405020304" pitchFamily="18" charset="0"/>
                      </a:endParaRPr>
                    </a:p>
                  </a:txBody>
                  <a:tcPr marL="6035" marR="6035" marT="0" marB="0"/>
                </a:tc>
                <a:extLst>
                  <a:ext uri="{0D108BD9-81ED-4DB2-BD59-A6C34878D82A}">
                    <a16:rowId xmlns:a16="http://schemas.microsoft.com/office/drawing/2014/main" val="349064995"/>
                  </a:ext>
                </a:extLst>
              </a:tr>
            </a:tbl>
          </a:graphicData>
        </a:graphic>
      </p:graphicFrame>
    </p:spTree>
    <p:extLst>
      <p:ext uri="{BB962C8B-B14F-4D97-AF65-F5344CB8AC3E}">
        <p14:creationId xmlns:p14="http://schemas.microsoft.com/office/powerpoint/2010/main" val="1213056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8</a:t>
            </a:fld>
            <a:r>
              <a:rPr lang="en-US" dirty="0"/>
              <a:t> </a:t>
            </a:r>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lstStyle/>
          <a:p>
            <a:r>
              <a:rPr lang="en-US" dirty="0"/>
              <a:t>Logical Operators</a:t>
            </a:r>
          </a:p>
        </p:txBody>
      </p:sp>
      <p:pic>
        <p:nvPicPr>
          <p:cNvPr id="8" name="图片 7" descr="&gt;&gt;a=3;&#10;&gt;&gt;b=(a==3)&#10;The result is b=1.&#10;&gt;&gt;a=[12345];&#10;&gt;&gt;b=(a&lt;3)&#10;The result is b=[12].&#10;&gt;&gt;a=[12345];&#10;&gt;&gt;a(a&lt;3)=1;&#10;The result is a=[12345].&#10;&gt;&gt;a=[12345];&#10;&gt;&gt;b=[42146];&#10;&gt;&gt;c=(a++b);&#10;The result: c=[01010]">
            <a:extLst>
              <a:ext uri="{FF2B5EF4-FFF2-40B4-BE49-F238E27FC236}">
                <a16:creationId xmlns:a16="http://schemas.microsoft.com/office/drawing/2014/main" id="{4D10A58B-9EB5-4585-AA18-778F2218F8BC}"/>
              </a:ext>
            </a:extLst>
          </p:cNvPr>
          <p:cNvPicPr>
            <a:picLocks noChangeAspect="1"/>
          </p:cNvPicPr>
          <p:nvPr/>
        </p:nvPicPr>
        <p:blipFill>
          <a:blip r:embed="rId2"/>
          <a:stretch>
            <a:fillRect/>
          </a:stretch>
        </p:blipFill>
        <p:spPr>
          <a:xfrm>
            <a:off x="6595330" y="1361305"/>
            <a:ext cx="4951795" cy="4378313"/>
          </a:xfrm>
          <a:prstGeom prst="rect">
            <a:avLst/>
          </a:prstGeom>
        </p:spPr>
      </p:pic>
      <p:graphicFrame>
        <p:nvGraphicFramePr>
          <p:cNvPr id="2" name="Table 1">
            <a:extLst>
              <a:ext uri="{FF2B5EF4-FFF2-40B4-BE49-F238E27FC236}">
                <a16:creationId xmlns:a16="http://schemas.microsoft.com/office/drawing/2014/main" id="{8DC91347-1BD7-437F-B162-CF8774DFB8C2}"/>
              </a:ext>
            </a:extLst>
          </p:cNvPr>
          <p:cNvGraphicFramePr>
            <a:graphicFrameLocks noGrp="1"/>
          </p:cNvGraphicFramePr>
          <p:nvPr>
            <p:extLst>
              <p:ext uri="{D42A27DB-BD31-4B8C-83A1-F6EECF244321}">
                <p14:modId xmlns:p14="http://schemas.microsoft.com/office/powerpoint/2010/main" val="282643102"/>
              </p:ext>
            </p:extLst>
          </p:nvPr>
        </p:nvGraphicFramePr>
        <p:xfrm>
          <a:off x="1804035" y="1704975"/>
          <a:ext cx="3371850" cy="3448050"/>
        </p:xfrm>
        <a:graphic>
          <a:graphicData uri="http://schemas.openxmlformats.org/drawingml/2006/table">
            <a:tbl>
              <a:tblPr firstRow="1" firstCol="1" bandRow="1">
                <a:tableStyleId>{5C22544A-7EE6-4342-B048-85BDC9FD1C3A}</a:tableStyleId>
              </a:tblPr>
              <a:tblGrid>
                <a:gridCol w="1266825">
                  <a:extLst>
                    <a:ext uri="{9D8B030D-6E8A-4147-A177-3AD203B41FA5}">
                      <a16:colId xmlns:a16="http://schemas.microsoft.com/office/drawing/2014/main" val="2253011434"/>
                    </a:ext>
                  </a:extLst>
                </a:gridCol>
                <a:gridCol w="2105025">
                  <a:extLst>
                    <a:ext uri="{9D8B030D-6E8A-4147-A177-3AD203B41FA5}">
                      <a16:colId xmlns:a16="http://schemas.microsoft.com/office/drawing/2014/main" val="3913193162"/>
                    </a:ext>
                  </a:extLst>
                </a:gridCol>
              </a:tblGrid>
              <a:tr h="266700">
                <a:tc>
                  <a:txBody>
                    <a:bodyPr/>
                    <a:lstStyle/>
                    <a:p>
                      <a:pPr marL="152400" marR="0">
                        <a:lnSpc>
                          <a:spcPts val="1880"/>
                        </a:lnSpc>
                        <a:spcBef>
                          <a:spcPts val="0"/>
                        </a:spcBef>
                        <a:spcAft>
                          <a:spcPts val="0"/>
                        </a:spcAft>
                      </a:pPr>
                      <a:r>
                        <a:rPr lang="en-US" sz="1700" spc="0">
                          <a:effectLst/>
                        </a:rPr>
                        <a:t>Operator</a:t>
                      </a:r>
                      <a:endParaRPr lang="en-CA" sz="1000">
                        <a:effectLst/>
                        <a:latin typeface="Times New Roman" panose="02020603050405020304" pitchFamily="18" charset="0"/>
                        <a:ea typeface="Times New Roman" panose="02020603050405020304" pitchFamily="18" charset="0"/>
                      </a:endParaRPr>
                    </a:p>
                  </a:txBody>
                  <a:tcPr marL="6350" marR="6350" marT="0" marB="0"/>
                </a:tc>
                <a:tc>
                  <a:txBody>
                    <a:bodyPr/>
                    <a:lstStyle/>
                    <a:p>
                      <a:pPr marL="127000" marR="0">
                        <a:lnSpc>
                          <a:spcPts val="1880"/>
                        </a:lnSpc>
                        <a:spcBef>
                          <a:spcPts val="0"/>
                        </a:spcBef>
                        <a:spcAft>
                          <a:spcPts val="0"/>
                        </a:spcAft>
                      </a:pPr>
                      <a:r>
                        <a:rPr lang="en-US" sz="1700" spc="0">
                          <a:effectLst/>
                        </a:rPr>
                        <a:t>Description</a:t>
                      </a:r>
                      <a:endParaRPr lang="en-CA" sz="1000">
                        <a:effectLst/>
                        <a:latin typeface="Times New Roman" panose="02020603050405020304" pitchFamily="18" charset="0"/>
                        <a:ea typeface="Times New Roman" panose="02020603050405020304" pitchFamily="18" charset="0"/>
                      </a:endParaRPr>
                    </a:p>
                  </a:txBody>
                  <a:tcPr marL="6350" marR="6350" marT="0" marB="0"/>
                </a:tc>
                <a:extLst>
                  <a:ext uri="{0D108BD9-81ED-4DB2-BD59-A6C34878D82A}">
                    <a16:rowId xmlns:a16="http://schemas.microsoft.com/office/drawing/2014/main" val="2395239882"/>
                  </a:ext>
                </a:extLst>
              </a:tr>
              <a:tr h="276225">
                <a:tc>
                  <a:txBody>
                    <a:bodyPr/>
                    <a:lstStyle/>
                    <a:p>
                      <a:pPr marL="0" marR="12700" algn="ctr">
                        <a:lnSpc>
                          <a:spcPts val="1880"/>
                        </a:lnSpc>
                        <a:spcBef>
                          <a:spcPts val="0"/>
                        </a:spcBef>
                        <a:spcAft>
                          <a:spcPts val="0"/>
                        </a:spcAft>
                      </a:pPr>
                      <a:r>
                        <a:rPr lang="en-US" sz="1700" spc="0">
                          <a:effectLst/>
                        </a:rPr>
                        <a:t>==</a:t>
                      </a:r>
                      <a:endParaRPr lang="en-CA" sz="1000">
                        <a:effectLst/>
                        <a:latin typeface="Times New Roman" panose="02020603050405020304" pitchFamily="18" charset="0"/>
                        <a:ea typeface="Times New Roman" panose="02020603050405020304" pitchFamily="18" charset="0"/>
                      </a:endParaRPr>
                    </a:p>
                  </a:txBody>
                  <a:tcPr marL="6350" marR="6350" marT="0" marB="0" anchor="ctr"/>
                </a:tc>
                <a:tc>
                  <a:txBody>
                    <a:bodyPr/>
                    <a:lstStyle/>
                    <a:p>
                      <a:pPr marL="127000" marR="0">
                        <a:lnSpc>
                          <a:spcPts val="1880"/>
                        </a:lnSpc>
                        <a:spcBef>
                          <a:spcPts val="0"/>
                        </a:spcBef>
                        <a:spcAft>
                          <a:spcPts val="0"/>
                        </a:spcAft>
                      </a:pPr>
                      <a:r>
                        <a:rPr lang="en-US" sz="1700" spc="0">
                          <a:effectLst/>
                        </a:rPr>
                        <a:t>equal to.</a:t>
                      </a:r>
                      <a:endParaRPr lang="en-CA" sz="1000">
                        <a:effectLst/>
                        <a:latin typeface="Times New Roman" panose="02020603050405020304" pitchFamily="18" charset="0"/>
                        <a:ea typeface="Times New Roman" panose="02020603050405020304" pitchFamily="18" charset="0"/>
                      </a:endParaRPr>
                    </a:p>
                  </a:txBody>
                  <a:tcPr marL="6350" marR="6350" marT="0" marB="0" anchor="b"/>
                </a:tc>
                <a:extLst>
                  <a:ext uri="{0D108BD9-81ED-4DB2-BD59-A6C34878D82A}">
                    <a16:rowId xmlns:a16="http://schemas.microsoft.com/office/drawing/2014/main" val="2209320212"/>
                  </a:ext>
                </a:extLst>
              </a:tr>
              <a:tr h="257175">
                <a:tc>
                  <a:txBody>
                    <a:bodyPr/>
                    <a:lstStyle/>
                    <a:p>
                      <a:pPr marL="0" marR="0" algn="ctr">
                        <a:spcBef>
                          <a:spcPts val="0"/>
                        </a:spcBef>
                        <a:spcAft>
                          <a:spcPts val="0"/>
                        </a:spcAft>
                      </a:pPr>
                      <a:r>
                        <a:rPr lang="en-US" sz="1100">
                          <a:effectLst/>
                        </a:rPr>
                        <a:t>~=</a:t>
                      </a:r>
                      <a:endParaRPr lang="en-CA" sz="1200">
                        <a:solidFill>
                          <a:srgbClr val="000000"/>
                        </a:solidFill>
                        <a:effectLst/>
                        <a:latin typeface="Times New Roman" panose="02020603050405020304" pitchFamily="18" charset="0"/>
                        <a:ea typeface="Times New Roman" panose="02020603050405020304" pitchFamily="18" charset="0"/>
                      </a:endParaRPr>
                    </a:p>
                  </a:txBody>
                  <a:tcPr marL="6350" marR="6350" marT="0" marB="0"/>
                </a:tc>
                <a:tc>
                  <a:txBody>
                    <a:bodyPr/>
                    <a:lstStyle/>
                    <a:p>
                      <a:pPr marL="127000" marR="0">
                        <a:lnSpc>
                          <a:spcPts val="1880"/>
                        </a:lnSpc>
                        <a:spcBef>
                          <a:spcPts val="0"/>
                        </a:spcBef>
                        <a:spcAft>
                          <a:spcPts val="0"/>
                        </a:spcAft>
                      </a:pPr>
                      <a:r>
                        <a:rPr lang="en-US" sz="1700" spc="0">
                          <a:effectLst/>
                        </a:rPr>
                        <a:t>not equal to.</a:t>
                      </a:r>
                      <a:endParaRPr lang="en-CA" sz="1000">
                        <a:effectLst/>
                        <a:latin typeface="Times New Roman" panose="02020603050405020304" pitchFamily="18" charset="0"/>
                        <a:ea typeface="Times New Roman" panose="02020603050405020304" pitchFamily="18" charset="0"/>
                      </a:endParaRPr>
                    </a:p>
                  </a:txBody>
                  <a:tcPr marL="6350" marR="6350" marT="0" marB="0"/>
                </a:tc>
                <a:extLst>
                  <a:ext uri="{0D108BD9-81ED-4DB2-BD59-A6C34878D82A}">
                    <a16:rowId xmlns:a16="http://schemas.microsoft.com/office/drawing/2014/main" val="1746876561"/>
                  </a:ext>
                </a:extLst>
              </a:tr>
              <a:tr h="266700">
                <a:tc>
                  <a:txBody>
                    <a:bodyPr/>
                    <a:lstStyle/>
                    <a:p>
                      <a:pPr marL="0" marR="12700" algn="ctr">
                        <a:lnSpc>
                          <a:spcPts val="1880"/>
                        </a:lnSpc>
                        <a:spcBef>
                          <a:spcPts val="0"/>
                        </a:spcBef>
                        <a:spcAft>
                          <a:spcPts val="0"/>
                        </a:spcAft>
                      </a:pPr>
                      <a:r>
                        <a:rPr lang="en-US" sz="1700" spc="0">
                          <a:effectLst/>
                        </a:rPr>
                        <a:t>&lt;</a:t>
                      </a:r>
                      <a:r>
                        <a:rPr lang="en-US" sz="1000">
                          <a:effectLst/>
                        </a:rPr>
                        <a:t> </a:t>
                      </a:r>
                      <a:endParaRPr lang="en-CA" sz="1000">
                        <a:effectLst/>
                        <a:latin typeface="Times New Roman" panose="02020603050405020304" pitchFamily="18" charset="0"/>
                        <a:ea typeface="Times New Roman" panose="02020603050405020304" pitchFamily="18" charset="0"/>
                      </a:endParaRPr>
                    </a:p>
                  </a:txBody>
                  <a:tcPr marL="6350" marR="6350" marT="0" marB="0"/>
                </a:tc>
                <a:tc>
                  <a:txBody>
                    <a:bodyPr/>
                    <a:lstStyle/>
                    <a:p>
                      <a:pPr marL="127000" marR="0">
                        <a:lnSpc>
                          <a:spcPts val="1880"/>
                        </a:lnSpc>
                        <a:spcBef>
                          <a:spcPts val="0"/>
                        </a:spcBef>
                        <a:spcAft>
                          <a:spcPts val="0"/>
                        </a:spcAft>
                      </a:pPr>
                      <a:r>
                        <a:rPr lang="en-US" sz="1700" spc="0">
                          <a:effectLst/>
                        </a:rPr>
                        <a:t>less than.</a:t>
                      </a:r>
                      <a:endParaRPr lang="en-CA" sz="1000">
                        <a:effectLst/>
                        <a:latin typeface="Times New Roman" panose="02020603050405020304" pitchFamily="18" charset="0"/>
                        <a:ea typeface="Times New Roman" panose="02020603050405020304" pitchFamily="18" charset="0"/>
                      </a:endParaRPr>
                    </a:p>
                  </a:txBody>
                  <a:tcPr marL="6350" marR="6350" marT="0" marB="0"/>
                </a:tc>
                <a:extLst>
                  <a:ext uri="{0D108BD9-81ED-4DB2-BD59-A6C34878D82A}">
                    <a16:rowId xmlns:a16="http://schemas.microsoft.com/office/drawing/2014/main" val="2763157710"/>
                  </a:ext>
                </a:extLst>
              </a:tr>
              <a:tr h="523875">
                <a:tc>
                  <a:txBody>
                    <a:bodyPr/>
                    <a:lstStyle/>
                    <a:p>
                      <a:pPr marL="0" marR="12700" algn="ctr">
                        <a:lnSpc>
                          <a:spcPts val="1880"/>
                        </a:lnSpc>
                        <a:spcBef>
                          <a:spcPts val="0"/>
                        </a:spcBef>
                        <a:spcAft>
                          <a:spcPts val="0"/>
                        </a:spcAft>
                      </a:pPr>
                      <a:r>
                        <a:rPr lang="en-US" sz="1700" spc="0">
                          <a:effectLst/>
                        </a:rPr>
                        <a:t>&lt;=</a:t>
                      </a:r>
                      <a:endParaRPr lang="en-CA" sz="1000">
                        <a:effectLst/>
                        <a:latin typeface="Times New Roman" panose="02020603050405020304" pitchFamily="18" charset="0"/>
                        <a:ea typeface="Times New Roman" panose="02020603050405020304" pitchFamily="18" charset="0"/>
                      </a:endParaRPr>
                    </a:p>
                  </a:txBody>
                  <a:tcPr marL="6350" marR="6350" marT="0" marB="0"/>
                </a:tc>
                <a:tc>
                  <a:txBody>
                    <a:bodyPr/>
                    <a:lstStyle/>
                    <a:p>
                      <a:pPr marL="127000" marR="0">
                        <a:lnSpc>
                          <a:spcPts val="2025"/>
                        </a:lnSpc>
                        <a:spcBef>
                          <a:spcPts val="0"/>
                        </a:spcBef>
                        <a:spcAft>
                          <a:spcPts val="0"/>
                        </a:spcAft>
                      </a:pPr>
                      <a:r>
                        <a:rPr lang="en-US" sz="1700" spc="0">
                          <a:effectLst/>
                        </a:rPr>
                        <a:t>less than or equal to.</a:t>
                      </a:r>
                      <a:endParaRPr lang="en-CA" sz="1000">
                        <a:effectLst/>
                        <a:latin typeface="Times New Roman" panose="02020603050405020304" pitchFamily="18" charset="0"/>
                        <a:ea typeface="Times New Roman" panose="02020603050405020304" pitchFamily="18" charset="0"/>
                      </a:endParaRPr>
                    </a:p>
                  </a:txBody>
                  <a:tcPr marL="6350" marR="6350" marT="0" marB="0"/>
                </a:tc>
                <a:extLst>
                  <a:ext uri="{0D108BD9-81ED-4DB2-BD59-A6C34878D82A}">
                    <a16:rowId xmlns:a16="http://schemas.microsoft.com/office/drawing/2014/main" val="3477393144"/>
                  </a:ext>
                </a:extLst>
              </a:tr>
              <a:tr h="257175">
                <a:tc>
                  <a:txBody>
                    <a:bodyPr/>
                    <a:lstStyle/>
                    <a:p>
                      <a:pPr marL="0" marR="12700" algn="ctr">
                        <a:lnSpc>
                          <a:spcPts val="1880"/>
                        </a:lnSpc>
                        <a:spcBef>
                          <a:spcPts val="0"/>
                        </a:spcBef>
                        <a:spcAft>
                          <a:spcPts val="0"/>
                        </a:spcAft>
                      </a:pPr>
                      <a:r>
                        <a:rPr lang="en-US" sz="1700" spc="0">
                          <a:effectLst/>
                        </a:rPr>
                        <a:t>&gt;</a:t>
                      </a:r>
                      <a:r>
                        <a:rPr lang="en-US" sz="1000">
                          <a:effectLst/>
                        </a:rPr>
                        <a:t> </a:t>
                      </a:r>
                      <a:endParaRPr lang="en-CA" sz="1000">
                        <a:effectLst/>
                        <a:latin typeface="Times New Roman" panose="02020603050405020304" pitchFamily="18" charset="0"/>
                        <a:ea typeface="Times New Roman" panose="02020603050405020304" pitchFamily="18" charset="0"/>
                      </a:endParaRPr>
                    </a:p>
                  </a:txBody>
                  <a:tcPr marL="6350" marR="6350" marT="0" marB="0"/>
                </a:tc>
                <a:tc>
                  <a:txBody>
                    <a:bodyPr/>
                    <a:lstStyle/>
                    <a:p>
                      <a:pPr marL="127000" marR="0">
                        <a:lnSpc>
                          <a:spcPts val="1880"/>
                        </a:lnSpc>
                        <a:spcBef>
                          <a:spcPts val="0"/>
                        </a:spcBef>
                        <a:spcAft>
                          <a:spcPts val="0"/>
                        </a:spcAft>
                      </a:pPr>
                      <a:r>
                        <a:rPr lang="en-US" sz="1700" spc="0">
                          <a:effectLst/>
                        </a:rPr>
                        <a:t>greater than.</a:t>
                      </a:r>
                      <a:endParaRPr lang="en-CA" sz="1000">
                        <a:effectLst/>
                        <a:latin typeface="Times New Roman" panose="02020603050405020304" pitchFamily="18" charset="0"/>
                        <a:ea typeface="Times New Roman" panose="02020603050405020304" pitchFamily="18" charset="0"/>
                      </a:endParaRPr>
                    </a:p>
                  </a:txBody>
                  <a:tcPr marL="6350" marR="6350" marT="0" marB="0"/>
                </a:tc>
                <a:extLst>
                  <a:ext uri="{0D108BD9-81ED-4DB2-BD59-A6C34878D82A}">
                    <a16:rowId xmlns:a16="http://schemas.microsoft.com/office/drawing/2014/main" val="2767050871"/>
                  </a:ext>
                </a:extLst>
              </a:tr>
              <a:tr h="523875">
                <a:tc>
                  <a:txBody>
                    <a:bodyPr/>
                    <a:lstStyle/>
                    <a:p>
                      <a:pPr marL="0" marR="12700" algn="ctr">
                        <a:lnSpc>
                          <a:spcPts val="1880"/>
                        </a:lnSpc>
                        <a:spcBef>
                          <a:spcPts val="0"/>
                        </a:spcBef>
                        <a:spcAft>
                          <a:spcPts val="0"/>
                        </a:spcAft>
                      </a:pPr>
                      <a:r>
                        <a:rPr lang="en-US" sz="1700" spc="0">
                          <a:effectLst/>
                        </a:rPr>
                        <a:t>&gt;=</a:t>
                      </a:r>
                      <a:endParaRPr lang="en-CA" sz="1000">
                        <a:effectLst/>
                        <a:latin typeface="Times New Roman" panose="02020603050405020304" pitchFamily="18" charset="0"/>
                        <a:ea typeface="Times New Roman" panose="02020603050405020304" pitchFamily="18" charset="0"/>
                      </a:endParaRPr>
                    </a:p>
                  </a:txBody>
                  <a:tcPr marL="6350" marR="6350" marT="0" marB="0"/>
                </a:tc>
                <a:tc>
                  <a:txBody>
                    <a:bodyPr/>
                    <a:lstStyle/>
                    <a:p>
                      <a:pPr marL="127000" marR="0">
                        <a:lnSpc>
                          <a:spcPts val="1880"/>
                        </a:lnSpc>
                        <a:spcBef>
                          <a:spcPts val="0"/>
                        </a:spcBef>
                        <a:spcAft>
                          <a:spcPts val="0"/>
                        </a:spcAft>
                      </a:pPr>
                      <a:r>
                        <a:rPr lang="en-US" sz="1700" spc="0">
                          <a:effectLst/>
                        </a:rPr>
                        <a:t>greater than or</a:t>
                      </a:r>
                      <a:endParaRPr lang="en-CA" sz="1000">
                        <a:effectLst/>
                      </a:endParaRPr>
                    </a:p>
                    <a:p>
                      <a:pPr marL="127000" marR="0">
                        <a:lnSpc>
                          <a:spcPts val="1880"/>
                        </a:lnSpc>
                        <a:spcBef>
                          <a:spcPts val="0"/>
                        </a:spcBef>
                        <a:spcAft>
                          <a:spcPts val="0"/>
                        </a:spcAft>
                      </a:pPr>
                      <a:r>
                        <a:rPr lang="en-US" sz="1700" spc="0">
                          <a:effectLst/>
                        </a:rPr>
                        <a:t>equal to.</a:t>
                      </a:r>
                      <a:endParaRPr lang="en-CA" sz="1000">
                        <a:effectLst/>
                        <a:latin typeface="Times New Roman" panose="02020603050405020304" pitchFamily="18" charset="0"/>
                        <a:ea typeface="Times New Roman" panose="02020603050405020304" pitchFamily="18" charset="0"/>
                      </a:endParaRPr>
                    </a:p>
                  </a:txBody>
                  <a:tcPr marL="6350" marR="6350" marT="0" marB="0" anchor="b"/>
                </a:tc>
                <a:extLst>
                  <a:ext uri="{0D108BD9-81ED-4DB2-BD59-A6C34878D82A}">
                    <a16:rowId xmlns:a16="http://schemas.microsoft.com/office/drawing/2014/main" val="4087562128"/>
                  </a:ext>
                </a:extLst>
              </a:tr>
              <a:tr h="266700">
                <a:tc>
                  <a:txBody>
                    <a:bodyPr/>
                    <a:lstStyle/>
                    <a:p>
                      <a:pPr marL="0" marR="12700" algn="ctr">
                        <a:lnSpc>
                          <a:spcPts val="1880"/>
                        </a:lnSpc>
                        <a:spcBef>
                          <a:spcPts val="0"/>
                        </a:spcBef>
                        <a:spcAft>
                          <a:spcPts val="0"/>
                        </a:spcAft>
                      </a:pPr>
                      <a:r>
                        <a:rPr lang="en-US" sz="1700" spc="0">
                          <a:effectLst/>
                        </a:rPr>
                        <a:t>&amp;</a:t>
                      </a:r>
                      <a:endParaRPr lang="en-CA" sz="1000">
                        <a:effectLst/>
                        <a:latin typeface="Times New Roman" panose="02020603050405020304" pitchFamily="18" charset="0"/>
                        <a:ea typeface="Times New Roman" panose="02020603050405020304" pitchFamily="18" charset="0"/>
                      </a:endParaRPr>
                    </a:p>
                  </a:txBody>
                  <a:tcPr marL="6350" marR="6350" marT="0" marB="0"/>
                </a:tc>
                <a:tc>
                  <a:txBody>
                    <a:bodyPr/>
                    <a:lstStyle/>
                    <a:p>
                      <a:pPr marL="127000" marR="0">
                        <a:lnSpc>
                          <a:spcPts val="1880"/>
                        </a:lnSpc>
                        <a:spcBef>
                          <a:spcPts val="0"/>
                        </a:spcBef>
                        <a:spcAft>
                          <a:spcPts val="0"/>
                        </a:spcAft>
                      </a:pPr>
                      <a:r>
                        <a:rPr lang="en-US" sz="1700" spc="0">
                          <a:effectLst/>
                        </a:rPr>
                        <a:t>AND</a:t>
                      </a:r>
                      <a:endParaRPr lang="en-CA" sz="1000">
                        <a:effectLst/>
                        <a:latin typeface="Times New Roman" panose="02020603050405020304" pitchFamily="18" charset="0"/>
                        <a:ea typeface="Times New Roman" panose="02020603050405020304" pitchFamily="18" charset="0"/>
                      </a:endParaRPr>
                    </a:p>
                  </a:txBody>
                  <a:tcPr marL="6350" marR="6350" marT="0" marB="0"/>
                </a:tc>
                <a:extLst>
                  <a:ext uri="{0D108BD9-81ED-4DB2-BD59-A6C34878D82A}">
                    <a16:rowId xmlns:a16="http://schemas.microsoft.com/office/drawing/2014/main" val="3102564985"/>
                  </a:ext>
                </a:extLst>
              </a:tr>
              <a:tr h="266700">
                <a:tc>
                  <a:txBody>
                    <a:bodyPr/>
                    <a:lstStyle/>
                    <a:p>
                      <a:pPr marL="0" marR="12700" algn="ctr">
                        <a:lnSpc>
                          <a:spcPts val="1880"/>
                        </a:lnSpc>
                        <a:spcBef>
                          <a:spcPts val="0"/>
                        </a:spcBef>
                        <a:spcAft>
                          <a:spcPts val="0"/>
                        </a:spcAft>
                      </a:pPr>
                      <a:r>
                        <a:rPr lang="en-US" sz="1700" spc="0" dirty="0">
                          <a:effectLst/>
                        </a:rPr>
                        <a:t>||</a:t>
                      </a:r>
                      <a:endParaRPr lang="en-CA" sz="1000" dirty="0">
                        <a:effectLst/>
                        <a:latin typeface="Times New Roman" panose="02020603050405020304" pitchFamily="18" charset="0"/>
                        <a:ea typeface="Times New Roman" panose="02020603050405020304" pitchFamily="18" charset="0"/>
                      </a:endParaRPr>
                    </a:p>
                  </a:txBody>
                  <a:tcPr marL="6350" marR="6350" marT="0" marB="0"/>
                </a:tc>
                <a:tc>
                  <a:txBody>
                    <a:bodyPr/>
                    <a:lstStyle/>
                    <a:p>
                      <a:pPr marL="127000" marR="0">
                        <a:lnSpc>
                          <a:spcPts val="1880"/>
                        </a:lnSpc>
                        <a:spcBef>
                          <a:spcPts val="0"/>
                        </a:spcBef>
                        <a:spcAft>
                          <a:spcPts val="0"/>
                        </a:spcAft>
                      </a:pPr>
                      <a:r>
                        <a:rPr lang="en-US" sz="1700" spc="0">
                          <a:effectLst/>
                        </a:rPr>
                        <a:t>OR</a:t>
                      </a:r>
                      <a:endParaRPr lang="en-CA" sz="1000">
                        <a:effectLst/>
                        <a:latin typeface="Times New Roman" panose="02020603050405020304" pitchFamily="18" charset="0"/>
                        <a:ea typeface="Times New Roman" panose="02020603050405020304" pitchFamily="18" charset="0"/>
                      </a:endParaRPr>
                    </a:p>
                  </a:txBody>
                  <a:tcPr marL="6350" marR="6350" marT="0" marB="0"/>
                </a:tc>
                <a:extLst>
                  <a:ext uri="{0D108BD9-81ED-4DB2-BD59-A6C34878D82A}">
                    <a16:rowId xmlns:a16="http://schemas.microsoft.com/office/drawing/2014/main" val="1767639125"/>
                  </a:ext>
                </a:extLst>
              </a:tr>
              <a:tr h="257175">
                <a:tc>
                  <a:txBody>
                    <a:bodyPr/>
                    <a:lstStyle/>
                    <a:p>
                      <a:pPr marL="0" marR="12700" algn="ctr">
                        <a:lnSpc>
                          <a:spcPts val="720"/>
                        </a:lnSpc>
                        <a:spcBef>
                          <a:spcPts val="0"/>
                        </a:spcBef>
                        <a:spcAft>
                          <a:spcPts val="0"/>
                        </a:spcAft>
                      </a:pPr>
                      <a:endParaRPr lang="en-US" sz="1400" dirty="0">
                        <a:effectLst/>
                      </a:endParaRPr>
                    </a:p>
                    <a:p>
                      <a:pPr marL="0" marR="12700" algn="ctr">
                        <a:lnSpc>
                          <a:spcPts val="720"/>
                        </a:lnSpc>
                        <a:spcBef>
                          <a:spcPts val="0"/>
                        </a:spcBef>
                        <a:spcAft>
                          <a:spcPts val="0"/>
                        </a:spcAft>
                      </a:pPr>
                      <a:r>
                        <a:rPr lang="en-US" sz="1400" dirty="0">
                          <a:effectLst/>
                        </a:rPr>
                        <a:t>~</a:t>
                      </a:r>
                      <a:endParaRPr lang="en-CA" sz="1100" dirty="0">
                        <a:effectLst/>
                        <a:latin typeface="Times New Roman" panose="02020603050405020304" pitchFamily="18" charset="0"/>
                        <a:ea typeface="Times New Roman" panose="02020603050405020304" pitchFamily="18" charset="0"/>
                      </a:endParaRPr>
                    </a:p>
                  </a:txBody>
                  <a:tcPr marL="6350" marR="6350" marT="0" marB="0"/>
                </a:tc>
                <a:tc>
                  <a:txBody>
                    <a:bodyPr/>
                    <a:lstStyle/>
                    <a:p>
                      <a:pPr marL="127000" marR="0">
                        <a:lnSpc>
                          <a:spcPts val="1880"/>
                        </a:lnSpc>
                        <a:spcBef>
                          <a:spcPts val="0"/>
                        </a:spcBef>
                        <a:spcAft>
                          <a:spcPts val="0"/>
                        </a:spcAft>
                      </a:pPr>
                      <a:r>
                        <a:rPr lang="en-US" sz="1700" spc="0">
                          <a:effectLst/>
                        </a:rPr>
                        <a:t>NOT</a:t>
                      </a:r>
                      <a:endParaRPr lang="en-CA" sz="1000">
                        <a:effectLst/>
                        <a:latin typeface="Times New Roman" panose="02020603050405020304" pitchFamily="18" charset="0"/>
                        <a:ea typeface="Times New Roman" panose="02020603050405020304" pitchFamily="18" charset="0"/>
                      </a:endParaRPr>
                    </a:p>
                  </a:txBody>
                  <a:tcPr marL="6350" marR="6350" marT="0" marB="0"/>
                </a:tc>
                <a:extLst>
                  <a:ext uri="{0D108BD9-81ED-4DB2-BD59-A6C34878D82A}">
                    <a16:rowId xmlns:a16="http://schemas.microsoft.com/office/drawing/2014/main" val="2273035534"/>
                  </a:ext>
                </a:extLst>
              </a:tr>
              <a:tr h="285750">
                <a:tc>
                  <a:txBody>
                    <a:bodyPr/>
                    <a:lstStyle/>
                    <a:p>
                      <a:pPr marL="0" marR="12700" algn="ctr">
                        <a:lnSpc>
                          <a:spcPts val="1880"/>
                        </a:lnSpc>
                        <a:spcBef>
                          <a:spcPts val="0"/>
                        </a:spcBef>
                        <a:spcAft>
                          <a:spcPts val="0"/>
                        </a:spcAft>
                      </a:pPr>
                      <a:r>
                        <a:rPr lang="en-US" sz="1700" spc="0">
                          <a:effectLst/>
                        </a:rPr>
                        <a:t>xor</a:t>
                      </a:r>
                      <a:endParaRPr lang="en-CA" sz="1000">
                        <a:effectLst/>
                        <a:latin typeface="Times New Roman" panose="02020603050405020304" pitchFamily="18" charset="0"/>
                        <a:ea typeface="Times New Roman" panose="02020603050405020304" pitchFamily="18" charset="0"/>
                      </a:endParaRPr>
                    </a:p>
                  </a:txBody>
                  <a:tcPr marL="6350" marR="6350" marT="0" marB="0"/>
                </a:tc>
                <a:tc>
                  <a:txBody>
                    <a:bodyPr/>
                    <a:lstStyle/>
                    <a:p>
                      <a:pPr marL="127000" marR="0">
                        <a:lnSpc>
                          <a:spcPts val="1880"/>
                        </a:lnSpc>
                        <a:spcBef>
                          <a:spcPts val="0"/>
                        </a:spcBef>
                        <a:spcAft>
                          <a:spcPts val="0"/>
                        </a:spcAft>
                      </a:pPr>
                      <a:r>
                        <a:rPr lang="en-US" sz="1700" spc="0" dirty="0">
                          <a:effectLst/>
                        </a:rPr>
                        <a:t>EXCLUSIVE OR</a:t>
                      </a:r>
                      <a:endParaRPr lang="en-CA" sz="1000" dirty="0">
                        <a:effectLst/>
                        <a:latin typeface="Times New Roman" panose="02020603050405020304" pitchFamily="18" charset="0"/>
                        <a:ea typeface="Times New Roman" panose="02020603050405020304" pitchFamily="18" charset="0"/>
                      </a:endParaRPr>
                    </a:p>
                  </a:txBody>
                  <a:tcPr marL="6350" marR="6350" marT="0" marB="0"/>
                </a:tc>
                <a:extLst>
                  <a:ext uri="{0D108BD9-81ED-4DB2-BD59-A6C34878D82A}">
                    <a16:rowId xmlns:a16="http://schemas.microsoft.com/office/drawing/2014/main" val="3768566765"/>
                  </a:ext>
                </a:extLst>
              </a:tr>
            </a:tbl>
          </a:graphicData>
        </a:graphic>
      </p:graphicFrame>
    </p:spTree>
    <p:extLst>
      <p:ext uri="{BB962C8B-B14F-4D97-AF65-F5344CB8AC3E}">
        <p14:creationId xmlns:p14="http://schemas.microsoft.com/office/powerpoint/2010/main" val="1349363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E5744B6-40EF-4D2F-8852-607D757CCA3B}"/>
              </a:ext>
            </a:extLst>
          </p:cNvPr>
          <p:cNvSpPr>
            <a:spLocks noGrp="1"/>
          </p:cNvSpPr>
          <p:nvPr>
            <p:ph type="sldNum" sz="quarter" idx="12"/>
          </p:nvPr>
        </p:nvSpPr>
        <p:spPr/>
        <p:txBody>
          <a:bodyPr/>
          <a:lstStyle/>
          <a:p>
            <a:fld id="{2DEBF6B5-A8B6-5742-91AE-8DC29EBB8E42}" type="slidenum">
              <a:rPr lang="en-US" smtClean="0"/>
              <a:pPr/>
              <a:t>9</a:t>
            </a:fld>
            <a:r>
              <a:rPr lang="en-US" dirty="0"/>
              <a:t> </a:t>
            </a:r>
          </a:p>
        </p:txBody>
      </p:sp>
      <p:sp>
        <p:nvSpPr>
          <p:cNvPr id="5" name="Title 1">
            <a:extLst>
              <a:ext uri="{FF2B5EF4-FFF2-40B4-BE49-F238E27FC236}">
                <a16:creationId xmlns:a16="http://schemas.microsoft.com/office/drawing/2014/main" id="{9D8F844E-782E-4747-86ED-32F5D2AAABD8}"/>
              </a:ext>
            </a:extLst>
          </p:cNvPr>
          <p:cNvSpPr>
            <a:spLocks noGrp="1"/>
          </p:cNvSpPr>
          <p:nvPr>
            <p:ph type="ctrTitle"/>
          </p:nvPr>
        </p:nvSpPr>
        <p:spPr>
          <a:xfrm>
            <a:off x="1524000" y="42995"/>
            <a:ext cx="8993172" cy="1149497"/>
          </a:xfrm>
        </p:spPr>
        <p:txBody>
          <a:bodyPr>
            <a:noAutofit/>
          </a:bodyPr>
          <a:lstStyle/>
          <a:p>
            <a:r>
              <a:rPr lang="en-US" sz="4400" dirty="0"/>
              <a:t>Flow Statements (Choose Statement)</a:t>
            </a:r>
          </a:p>
        </p:txBody>
      </p:sp>
      <p:pic>
        <p:nvPicPr>
          <p:cNvPr id="9" name="图片 8" descr="a=3&#10;if a==3&#10;b=1;&#10;esleif a&gt;3&#10;b=2;&#10;else&#10;b=0;&#10;end&#10;The result: b=1.">
            <a:extLst>
              <a:ext uri="{FF2B5EF4-FFF2-40B4-BE49-F238E27FC236}">
                <a16:creationId xmlns:a16="http://schemas.microsoft.com/office/drawing/2014/main" id="{424909D6-CC05-4DE5-A2A0-A364A6901610}"/>
              </a:ext>
            </a:extLst>
          </p:cNvPr>
          <p:cNvPicPr>
            <a:picLocks noChangeAspect="1"/>
          </p:cNvPicPr>
          <p:nvPr/>
        </p:nvPicPr>
        <p:blipFill>
          <a:blip r:embed="rId2"/>
          <a:stretch>
            <a:fillRect/>
          </a:stretch>
        </p:blipFill>
        <p:spPr>
          <a:xfrm>
            <a:off x="869853" y="1841071"/>
            <a:ext cx="4349582" cy="2092314"/>
          </a:xfrm>
          <a:prstGeom prst="rect">
            <a:avLst/>
          </a:prstGeom>
        </p:spPr>
      </p:pic>
      <p:pic>
        <p:nvPicPr>
          <p:cNvPr id="11" name="图片 10" descr="n=0;&#10;switch n&#10;case -1&#10;disp(negative one)&#10;case 0&#10;disp('zero')&#10;case 1&#10;disp('postive one')&#10;otherwise&#10;disp('other value')&#10;end&#10;The result: zero.">
            <a:extLst>
              <a:ext uri="{FF2B5EF4-FFF2-40B4-BE49-F238E27FC236}">
                <a16:creationId xmlns:a16="http://schemas.microsoft.com/office/drawing/2014/main" id="{EF9A11D0-7FC5-4704-864A-945E910C12D7}"/>
              </a:ext>
            </a:extLst>
          </p:cNvPr>
          <p:cNvPicPr>
            <a:picLocks noChangeAspect="1"/>
          </p:cNvPicPr>
          <p:nvPr/>
        </p:nvPicPr>
        <p:blipFill>
          <a:blip r:embed="rId3"/>
          <a:stretch>
            <a:fillRect/>
          </a:stretch>
        </p:blipFill>
        <p:spPr>
          <a:xfrm>
            <a:off x="6393180" y="1433108"/>
            <a:ext cx="4695908" cy="2838743"/>
          </a:xfrm>
          <a:prstGeom prst="rect">
            <a:avLst/>
          </a:prstGeom>
        </p:spPr>
      </p:pic>
      <p:sp>
        <p:nvSpPr>
          <p:cNvPr id="12" name="Title 1">
            <a:extLst>
              <a:ext uri="{FF2B5EF4-FFF2-40B4-BE49-F238E27FC236}">
                <a16:creationId xmlns:a16="http://schemas.microsoft.com/office/drawing/2014/main" id="{E6CB80E7-04F0-40E1-8D28-6C6DCDC88441}"/>
              </a:ext>
            </a:extLst>
          </p:cNvPr>
          <p:cNvSpPr txBox="1">
            <a:spLocks/>
          </p:cNvSpPr>
          <p:nvPr/>
        </p:nvSpPr>
        <p:spPr>
          <a:xfrm>
            <a:off x="1728185" y="1433108"/>
            <a:ext cx="2930769" cy="407963"/>
          </a:xfrm>
          <a:prstGeom prst="rect">
            <a:avLst/>
          </a:prstGeom>
        </p:spPr>
        <p:txBody>
          <a:bodyPr vert="horz" lIns="91440" tIns="45720" rIns="91440" bIns="45720" rtlCol="0" anchor="b">
            <a:normAutofit fontScale="4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If and elseif</a:t>
            </a:r>
          </a:p>
        </p:txBody>
      </p:sp>
      <p:sp>
        <p:nvSpPr>
          <p:cNvPr id="13" name="Title 1">
            <a:extLst>
              <a:ext uri="{FF2B5EF4-FFF2-40B4-BE49-F238E27FC236}">
                <a16:creationId xmlns:a16="http://schemas.microsoft.com/office/drawing/2014/main" id="{EB64FF77-C2DF-47CE-A158-EB298DE0E525}"/>
              </a:ext>
            </a:extLst>
          </p:cNvPr>
          <p:cNvSpPr txBox="1">
            <a:spLocks/>
          </p:cNvSpPr>
          <p:nvPr/>
        </p:nvSpPr>
        <p:spPr>
          <a:xfrm>
            <a:off x="7416222" y="1126193"/>
            <a:ext cx="2930769" cy="407963"/>
          </a:xfrm>
          <a:prstGeom prst="rect">
            <a:avLst/>
          </a:prstGeom>
        </p:spPr>
        <p:txBody>
          <a:bodyPr vert="horz" lIns="91440" tIns="45720" rIns="91440" bIns="45720" rtlCol="0" anchor="b">
            <a:normAutofit fontScale="4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Switch, case</a:t>
            </a:r>
          </a:p>
        </p:txBody>
      </p:sp>
      <p:sp>
        <p:nvSpPr>
          <p:cNvPr id="16" name="Subtitle 2">
            <a:extLst>
              <a:ext uri="{FF2B5EF4-FFF2-40B4-BE49-F238E27FC236}">
                <a16:creationId xmlns:a16="http://schemas.microsoft.com/office/drawing/2014/main" id="{EBCF804E-1ED0-4297-9808-B3642721BCDE}"/>
              </a:ext>
            </a:extLst>
          </p:cNvPr>
          <p:cNvSpPr>
            <a:spLocks noGrp="1"/>
          </p:cNvSpPr>
          <p:nvPr>
            <p:ph type="subTitle" idx="1"/>
          </p:nvPr>
        </p:nvSpPr>
        <p:spPr>
          <a:xfrm>
            <a:off x="679196" y="4404077"/>
            <a:ext cx="5171875" cy="1401474"/>
          </a:xfrm>
        </p:spPr>
        <p:txBody>
          <a:bodyPr>
            <a:normAutofit/>
          </a:bodyPr>
          <a:lstStyle/>
          <a:p>
            <a:pPr marL="342900" indent="-342900" algn="l">
              <a:buFont typeface="Wingdings" panose="05000000000000000000" pitchFamily="2" charset="2"/>
              <a:buChar char="q"/>
            </a:pPr>
            <a:r>
              <a:rPr lang="en-US" dirty="0"/>
              <a:t>‘if’ together with ‘else’ and ‘elseif’, executes a group of statements based on some logical condition.</a:t>
            </a:r>
          </a:p>
        </p:txBody>
      </p:sp>
      <p:sp>
        <p:nvSpPr>
          <p:cNvPr id="17" name="Subtitle 2">
            <a:extLst>
              <a:ext uri="{FF2B5EF4-FFF2-40B4-BE49-F238E27FC236}">
                <a16:creationId xmlns:a16="http://schemas.microsoft.com/office/drawing/2014/main" id="{88C978DB-EA96-4D5C-911C-42FC509607DB}"/>
              </a:ext>
            </a:extLst>
          </p:cNvPr>
          <p:cNvSpPr txBox="1">
            <a:spLocks/>
          </p:cNvSpPr>
          <p:nvPr/>
        </p:nvSpPr>
        <p:spPr>
          <a:xfrm>
            <a:off x="6322543" y="4404077"/>
            <a:ext cx="5171875" cy="1401474"/>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Wingdings" panose="05000000000000000000" pitchFamily="2" charset="2"/>
              <a:buChar char="q"/>
            </a:pPr>
            <a:r>
              <a:rPr lang="en-US" altLang="zh-CN" dirty="0"/>
              <a:t>‘switch’ together with case and otherwise, executes different groups of statements depending on the value of some logical condition.</a:t>
            </a:r>
            <a:endParaRPr lang="en-US" dirty="0"/>
          </a:p>
        </p:txBody>
      </p:sp>
    </p:spTree>
    <p:extLst>
      <p:ext uri="{BB962C8B-B14F-4D97-AF65-F5344CB8AC3E}">
        <p14:creationId xmlns:p14="http://schemas.microsoft.com/office/powerpoint/2010/main" val="1802300177"/>
      </p:ext>
    </p:extLst>
  </p:cSld>
  <p:clrMapOvr>
    <a:masterClrMapping/>
  </p:clrMapOvr>
</p:sld>
</file>

<file path=ppt/theme/theme1.xml><?xml version="1.0" encoding="utf-8"?>
<a:theme xmlns:a="http://schemas.openxmlformats.org/drawingml/2006/main" name="Office Theme">
  <a:themeElements>
    <a:clrScheme name="UWindsor Yellow">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573B8433EDB64DAB98B18D77339E19" ma:contentTypeVersion="14" ma:contentTypeDescription="Create a new document." ma:contentTypeScope="" ma:versionID="ad7e5c82e3395eae48f9e4a6587e2c67">
  <xsd:schema xmlns:xsd="http://www.w3.org/2001/XMLSchema" xmlns:xs="http://www.w3.org/2001/XMLSchema" xmlns:p="http://schemas.microsoft.com/office/2006/metadata/properties" xmlns:ns2="dfd3835f-5e82-4ae1-908a-f166d183bb09" xmlns:ns3="eee5ac6c-3205-4d63-ac7d-0d9ad6283557" targetNamespace="http://schemas.microsoft.com/office/2006/metadata/properties" ma:root="true" ma:fieldsID="ef437b1d3dd3f189857cc9371e135da3" ns2:_="" ns3:_="">
    <xsd:import namespace="dfd3835f-5e82-4ae1-908a-f166d183bb09"/>
    <xsd:import namespace="eee5ac6c-3205-4d63-ac7d-0d9ad628355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OCR" minOccurs="0"/>
                <xsd:element ref="ns2:MediaServiceGenerationTime" minOccurs="0"/>
                <xsd:element ref="ns2:MediaServiceEventHashCode" minOccurs="0"/>
                <xsd:element ref="ns2:lcf76f155ced4ddcb4097134ff3c332f"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d3835f-5e82-4ae1-908a-f166d183bb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9bee80c-1694-4361-82b6-5997d1554ef6"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ee5ac6c-3205-4d63-ac7d-0d9ad6283557"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fd3835f-5e82-4ae1-908a-f166d183bb0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6E17392-A768-4248-BE7F-88271F67D735}"/>
</file>

<file path=customXml/itemProps2.xml><?xml version="1.0" encoding="utf-8"?>
<ds:datastoreItem xmlns:ds="http://schemas.openxmlformats.org/officeDocument/2006/customXml" ds:itemID="{CD069B7E-2618-4B9A-8B13-5D9F75C79C35}"/>
</file>

<file path=customXml/itemProps3.xml><?xml version="1.0" encoding="utf-8"?>
<ds:datastoreItem xmlns:ds="http://schemas.openxmlformats.org/officeDocument/2006/customXml" ds:itemID="{7DEEBD71-0C86-4A62-AACD-502A400A8D39}"/>
</file>

<file path=docProps/app.xml><?xml version="1.0" encoding="utf-8"?>
<Properties xmlns="http://schemas.openxmlformats.org/officeDocument/2006/extended-properties" xmlns:vt="http://schemas.openxmlformats.org/officeDocument/2006/docPropsVTypes">
  <TotalTime>1291</TotalTime>
  <Words>1305</Words>
  <Application>Microsoft Office PowerPoint</Application>
  <PresentationFormat>Widescreen</PresentationFormat>
  <Paragraphs>274</Paragraphs>
  <Slides>42</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42</vt:i4>
      </vt:variant>
    </vt:vector>
  </HeadingPairs>
  <TitlesOfParts>
    <vt:vector size="51" baseType="lpstr">
      <vt:lpstr>DengXian</vt:lpstr>
      <vt:lpstr>Arial</vt:lpstr>
      <vt:lpstr>Calibri</vt:lpstr>
      <vt:lpstr>Calibri Light</vt:lpstr>
      <vt:lpstr>Consolas</vt:lpstr>
      <vt:lpstr>Times New Roman</vt:lpstr>
      <vt:lpstr>Wingdings</vt:lpstr>
      <vt:lpstr>Wingdings 3</vt:lpstr>
      <vt:lpstr>Office Theme</vt:lpstr>
      <vt:lpstr>Mobile Robot</vt:lpstr>
      <vt:lpstr>Outline</vt:lpstr>
      <vt:lpstr>Why MATLAB?</vt:lpstr>
      <vt:lpstr>Why Simulink?</vt:lpstr>
      <vt:lpstr>Start MATLAB</vt:lpstr>
      <vt:lpstr>MATLAB Window &amp; Command Line</vt:lpstr>
      <vt:lpstr>Arithmetic Operators</vt:lpstr>
      <vt:lpstr>Logical Operators</vt:lpstr>
      <vt:lpstr>Flow Statements (Choose Statement)</vt:lpstr>
      <vt:lpstr>Flow Statements(Loops)</vt:lpstr>
      <vt:lpstr>Flow Statements(Loops)</vt:lpstr>
      <vt:lpstr>Command Line VS Scripts</vt:lpstr>
      <vt:lpstr>Functions</vt:lpstr>
      <vt:lpstr>Functions in a Function File</vt:lpstr>
      <vt:lpstr>Simulink</vt:lpstr>
      <vt:lpstr>Simulink</vt:lpstr>
      <vt:lpstr>Simulink</vt:lpstr>
      <vt:lpstr>Simulink</vt:lpstr>
      <vt:lpstr>Simulink</vt:lpstr>
      <vt:lpstr>Simulink</vt:lpstr>
      <vt:lpstr>Simulink</vt:lpstr>
      <vt:lpstr>New Model Window</vt:lpstr>
      <vt:lpstr>Creating New Model</vt:lpstr>
      <vt:lpstr>Building Model in Simulink</vt:lpstr>
      <vt:lpstr>The MATLAB Function Block</vt:lpstr>
      <vt:lpstr>Obtaining Help</vt:lpstr>
      <vt:lpstr>Example</vt:lpstr>
      <vt:lpstr>Solution – Simulink Model</vt:lpstr>
      <vt:lpstr>Solution – Simulink Model</vt:lpstr>
      <vt:lpstr>Solution – Simulink Model</vt:lpstr>
      <vt:lpstr>Solution – Simulink Model</vt:lpstr>
      <vt:lpstr>Solution – Simulink Model</vt:lpstr>
      <vt:lpstr>Simulink Robotics Toolbox</vt:lpstr>
      <vt:lpstr>Simulink Vehicle Network Toolbox</vt:lpstr>
      <vt:lpstr>Simulink QUARC Toolbox</vt:lpstr>
      <vt:lpstr>QUARC Examples</vt:lpstr>
      <vt:lpstr>PowerPoint Presentation</vt:lpstr>
      <vt:lpstr>PowerPoint Presentation</vt:lpstr>
      <vt:lpstr>PowerPoint Presentation</vt:lpstr>
      <vt:lpstr>PowerPoint Presentation</vt:lpstr>
      <vt:lpstr>Thanks for Your Time</vt:lpstr>
      <vt:lpstr>Rights of use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MATLAB Simulink for Robotics</dc:title>
  <dc:creator>Ke Haoyang</dc:creator>
  <cp:lastModifiedBy>Mark Lubrick</cp:lastModifiedBy>
  <cp:revision>28</cp:revision>
  <dcterms:created xsi:type="dcterms:W3CDTF">2021-06-22T03:43:53Z</dcterms:created>
  <dcterms:modified xsi:type="dcterms:W3CDTF">2022-03-01T04:21:17Z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0x01010033573B8433EDB64DAB98B18D77339E19</vt:lpwstr>
  </property>
</Properties>
</file>