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0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48" r:id="rId2"/>
  </p:sldMasterIdLst>
  <p:notesMasterIdLst>
    <p:notesMasterId r:id="rId39"/>
  </p:notesMasterIdLst>
  <p:sldIdLst>
    <p:sldId id="256" r:id="rId3"/>
    <p:sldId id="258" r:id="rId4"/>
    <p:sldId id="259" r:id="rId5"/>
    <p:sldId id="260" r:id="rId6"/>
    <p:sldId id="272" r:id="rId7"/>
    <p:sldId id="309" r:id="rId8"/>
    <p:sldId id="310" r:id="rId9"/>
    <p:sldId id="295" r:id="rId10"/>
    <p:sldId id="312" r:id="rId11"/>
    <p:sldId id="311" r:id="rId12"/>
    <p:sldId id="313" r:id="rId13"/>
    <p:sldId id="314" r:id="rId14"/>
    <p:sldId id="315" r:id="rId15"/>
    <p:sldId id="316" r:id="rId16"/>
    <p:sldId id="317" r:id="rId17"/>
    <p:sldId id="296" r:id="rId18"/>
    <p:sldId id="323" r:id="rId19"/>
    <p:sldId id="319" r:id="rId20"/>
    <p:sldId id="318" r:id="rId21"/>
    <p:sldId id="320" r:id="rId22"/>
    <p:sldId id="324" r:id="rId23"/>
    <p:sldId id="321" r:id="rId24"/>
    <p:sldId id="326" r:id="rId25"/>
    <p:sldId id="322" r:id="rId26"/>
    <p:sldId id="325" r:id="rId27"/>
    <p:sldId id="327" r:id="rId28"/>
    <p:sldId id="328" r:id="rId29"/>
    <p:sldId id="329" r:id="rId30"/>
    <p:sldId id="330" r:id="rId31"/>
    <p:sldId id="331" r:id="rId32"/>
    <p:sldId id="332" r:id="rId33"/>
    <p:sldId id="333" r:id="rId34"/>
    <p:sldId id="334" r:id="rId35"/>
    <p:sldId id="335" r:id="rId36"/>
    <p:sldId id="336" r:id="rId37"/>
    <p:sldId id="337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7"/>
    <p:restoredTop sz="94649"/>
  </p:normalViewPr>
  <p:slideViewPr>
    <p:cSldViewPr snapToGrid="0" snapToObjects="1">
      <p:cViewPr varScale="1">
        <p:scale>
          <a:sx n="156" d="100"/>
          <a:sy n="156" d="100"/>
        </p:scale>
        <p:origin x="486" y="15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presProps" Target="presProps.xml"/><Relationship Id="rId45" Type="http://schemas.openxmlformats.org/officeDocument/2006/relationships/customXml" Target="../customXml/item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customXml" Target="../customXml/item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tableStyles" Target="tableStyle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customXml" Target="../customXml/item3.xml"/><Relationship Id="rId20" Type="http://schemas.openxmlformats.org/officeDocument/2006/relationships/slide" Target="slides/slide18.xml"/><Relationship Id="rId41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07CF9C-6515-9E48-A779-037560F477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85A15C-93E2-F040-B9B5-7FEEF9327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569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764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6988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13417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0051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38350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59714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2389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475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9562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256761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113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3832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60732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0365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7735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9249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943612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8647713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183199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83122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39726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9036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63161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740456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34921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13222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66330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6601028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8038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6737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0573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6695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4381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1128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2472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F7E94-BE02-9A45-9062-1449FB0E4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650E84-FCA6-BF46-947F-0E37FDBD20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436B4-1720-2548-BCE3-CC2568995F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29971" y="6356349"/>
            <a:ext cx="2305050" cy="365125"/>
          </a:xfrm>
          <a:prstGeom prst="rect">
            <a:avLst/>
          </a:prstGeom>
        </p:spPr>
        <p:txBody>
          <a:bodyPr/>
          <a:lstStyle/>
          <a:p>
            <a:pPr marL="12700" indent="-12700"/>
            <a:fld id="{0C173FCD-8A90-4625-B839-32AA942C7350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98079D-0BF4-CD44-B92A-489A2C415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3700" y="6356350"/>
            <a:ext cx="391795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D7B34F-B4A6-AC47-A86D-866C0E238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6573" y="6356348"/>
            <a:ext cx="2943225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pPr/>
              <a:t>‹#›</a:t>
            </a:fld>
            <a:r>
              <a:rPr lang="en-US" dirty="0"/>
              <a:t> / 54</a:t>
            </a:r>
          </a:p>
        </p:txBody>
      </p:sp>
    </p:spTree>
    <p:extLst>
      <p:ext uri="{BB962C8B-B14F-4D97-AF65-F5344CB8AC3E}">
        <p14:creationId xmlns:p14="http://schemas.microsoft.com/office/powerpoint/2010/main" val="11730912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9D7BE-8467-FA47-BC87-BEEAECA3B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20FF2-3FE8-1248-A4BA-F5AE9648A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C397C0-5CA5-F14C-AA7D-A1EE12F440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6E954521-9690-4989-9836-5F170F728E54}" type="datetime1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EC006F-A7FD-6846-A942-B3569196C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BF61AC-F887-AE4C-BD7C-AC1FDE24B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685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7D49B-FD14-D446-91B5-0CC55D140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6E7AB3-B6DD-9E47-BE1A-4E24B6AA59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E64115-4182-7A4B-A588-4C67C2305B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51263D61-F4AC-4136-869C-668E1A6C647A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B42A63-2CB1-A24E-954D-7D7D93797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58B48E-845C-4840-95A9-377C3D3B4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584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8C3E4-95D0-D041-BD41-2F9A8ED5E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325F08-48C2-644B-ADE9-A7FD0DFF50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81F2CF-1A8D-D440-A80C-A89DA67A62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C2C35B-5647-C74B-B437-00CFE688B4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C4280372-90A8-483B-B8B8-C37F4122CB42}" type="datetime1">
              <a:rPr lang="en-US" smtClean="0"/>
              <a:t>2/28/2022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678282-95C5-2749-9540-97EF5B659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B0FAAF-9653-E04F-94F2-4224F38BC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426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B7240-9A7C-CF46-A50F-913546492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ADA3D2-A89B-9342-A622-CF0D36725D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DE86EF-5EF1-F74B-97C2-CDA3362ED2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3AD070-654E-214E-B651-0E16996FFF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15334D-7F3A-EA40-866D-AB3C425FEC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691819-88AD-1E47-A20A-21A14DF14B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B5A90A0A-18D6-4D7E-B7BA-2E88C1C7F85E}" type="datetime1">
              <a:rPr lang="en-US" smtClean="0"/>
              <a:t>2/28/2022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E5BACE-5675-9D40-9F4F-E9921987F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0F5B13-59D2-5A41-B943-5F2460810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907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6E827-A917-7549-A733-3976261C2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DCA6C4-E35C-224C-9307-A887F1DC41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2EFB6828-82B5-405D-B60E-A899B1F41726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E571E2-C2E8-4E42-8B5C-F20315D16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DED733-939E-2148-A95E-47077E5D6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674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2AAF3A-3FEB-F143-A7B5-3828A35205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9211DDC6-7892-4D0C-AF79-0CE57D3CF651}" type="datetime1">
              <a:rPr lang="en-US" smtClean="0"/>
              <a:t>2/28/2022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BA8D13-6D31-624A-BA24-CD6B8FF10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6B2883-BD7C-D844-ADA8-0B3BFA6B8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384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6B88B-E4B2-8F4F-B312-99069E934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B8816F-7C9A-6941-AB5E-F714B7BB1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057400"/>
            <a:ext cx="6172200" cy="3803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F52E3B-1E34-C048-AC30-905D39D4E8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B352D6-8B20-1E43-BD8E-08A6417721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C543AF37-5B21-4B3B-BB97-073A6D1AC063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137D3C-9157-6A4D-B3FC-7B226ED29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DB182A-4BF9-5F41-A908-DFC23E647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072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9A1F0-B270-7049-988F-77C6A532A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030449-C0AC-0F4D-8B00-58157086C3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2057400"/>
            <a:ext cx="6172200" cy="38036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489FE3-E19C-3343-8DBD-230EB8ACF5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E31E9A-72CE-7744-90AD-CBA84005AD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04ABD56A-77EB-40D2-9904-17B8E3E91BCA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B8B379-1EF7-534A-B2FF-EA8F19541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61B19C-BEAD-AC49-8528-67569E0DF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315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5827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7AD727-180C-6C41-8560-04A952E25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2E65D2-9D75-0548-91A2-FE37A13DCE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92949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36527"/>
            <a:ext cx="8993172" cy="1149497"/>
          </a:xfrm>
        </p:spPr>
        <p:txBody>
          <a:bodyPr/>
          <a:lstStyle/>
          <a:p>
            <a:r>
              <a:rPr lang="en-US" dirty="0"/>
              <a:t>Python for Robotics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838226"/>
            <a:ext cx="9144000" cy="3987538"/>
          </a:xfrm>
        </p:spPr>
        <p:txBody>
          <a:bodyPr/>
          <a:lstStyle/>
          <a:p>
            <a:r>
              <a:rPr lang="en-US" sz="2800" dirty="0"/>
              <a:t>University of Windsor</a:t>
            </a:r>
          </a:p>
          <a:p>
            <a:r>
              <a:rPr lang="en-US" sz="2800" dirty="0"/>
              <a:t>Electrical and Computer Engineering Department</a:t>
            </a:r>
          </a:p>
          <a:p>
            <a:r>
              <a:rPr lang="en-US" sz="2800" b="1" dirty="0"/>
              <a:t>Mechatronics and Robotics Lab (MRL)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By: </a:t>
            </a:r>
            <a:r>
              <a:rPr lang="en-US" dirty="0" err="1"/>
              <a:t>Ahmadreza</a:t>
            </a:r>
            <a:r>
              <a:rPr lang="en-US" dirty="0"/>
              <a:t> </a:t>
            </a:r>
            <a:r>
              <a:rPr lang="en-US" dirty="0" err="1"/>
              <a:t>Kermani</a:t>
            </a:r>
            <a:endParaRPr lang="en-US" b="1" dirty="0"/>
          </a:p>
          <a:p>
            <a:r>
              <a:rPr lang="en-US" dirty="0"/>
              <a:t>2021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97414E7-5E4B-469C-A458-356DC3724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821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2995"/>
            <a:ext cx="8993172" cy="1149497"/>
          </a:xfrm>
        </p:spPr>
        <p:txBody>
          <a:bodyPr/>
          <a:lstStyle/>
          <a:p>
            <a:r>
              <a:rPr lang="en-US" dirty="0"/>
              <a:t>{Set}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5588" y="1454084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 set is a collection which is both </a:t>
            </a:r>
            <a:r>
              <a:rPr lang="en-US" i="1" dirty="0"/>
              <a:t>unordered,</a:t>
            </a:r>
            <a:r>
              <a:rPr lang="en-US" dirty="0"/>
              <a:t> </a:t>
            </a:r>
            <a:r>
              <a:rPr lang="en-US" i="1" dirty="0"/>
              <a:t>unchangeable, </a:t>
            </a:r>
            <a:r>
              <a:rPr lang="en-US" dirty="0"/>
              <a:t>and </a:t>
            </a:r>
            <a:r>
              <a:rPr lang="en-US" i="1" dirty="0"/>
              <a:t>duplicates</a:t>
            </a:r>
            <a:r>
              <a:rPr lang="en-US" dirty="0"/>
              <a:t> not allowed.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00D84C3-1FE1-4AAA-9309-890DB9CB5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10</a:t>
            </a:fld>
            <a:endParaRPr lang="en-US" dirty="0"/>
          </a:p>
        </p:txBody>
      </p:sp>
      <p:pic>
        <p:nvPicPr>
          <p:cNvPr id="7" name="Picture 6" descr="Command line with 'set' object is not subscriptable highlighted">
            <a:extLst>
              <a:ext uri="{FF2B5EF4-FFF2-40B4-BE49-F238E27FC236}">
                <a16:creationId xmlns:a16="http://schemas.microsoft.com/office/drawing/2014/main" id="{52F0765B-8A9D-4758-BCEA-CA0F32D993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834" y="2376486"/>
            <a:ext cx="5476875" cy="2105025"/>
          </a:xfrm>
          <a:prstGeom prst="rect">
            <a:avLst/>
          </a:prstGeom>
        </p:spPr>
      </p:pic>
      <p:pic>
        <p:nvPicPr>
          <p:cNvPr id="9" name="Picture 8" descr="Command line with print(set2[1]) highlighted.">
            <a:extLst>
              <a:ext uri="{FF2B5EF4-FFF2-40B4-BE49-F238E27FC236}">
                <a16:creationId xmlns:a16="http://schemas.microsoft.com/office/drawing/2014/main" id="{36C547BE-95C1-49AE-821E-FF2329DC50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300" y="2295525"/>
            <a:ext cx="5810250" cy="1943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7693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2995"/>
            <a:ext cx="8993172" cy="1149497"/>
          </a:xfrm>
        </p:spPr>
        <p:txBody>
          <a:bodyPr/>
          <a:lstStyle/>
          <a:p>
            <a:r>
              <a:rPr lang="en-US" dirty="0"/>
              <a:t>{Dictionary}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5588" y="1454084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Dictionaries are data structures used to map arbitrary </a:t>
            </a:r>
            <a:r>
              <a:rPr lang="en-US" i="1" dirty="0"/>
              <a:t>keys</a:t>
            </a:r>
            <a:r>
              <a:rPr lang="en-US" dirty="0"/>
              <a:t> to </a:t>
            </a:r>
            <a:r>
              <a:rPr lang="en-US" i="1" dirty="0"/>
              <a:t>values</a:t>
            </a:r>
            <a:r>
              <a:rPr lang="en-US" dirty="0"/>
              <a:t>.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00D84C3-1FE1-4AAA-9309-890DB9CB5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11</a:t>
            </a:fld>
            <a:endParaRPr lang="en-US" dirty="0"/>
          </a:p>
        </p:txBody>
      </p:sp>
      <p:pic>
        <p:nvPicPr>
          <p:cNvPr id="5" name="Picture 4" descr="Command line showing the code mentioned on this page.">
            <a:extLst>
              <a:ext uri="{FF2B5EF4-FFF2-40B4-BE49-F238E27FC236}">
                <a16:creationId xmlns:a16="http://schemas.microsoft.com/office/drawing/2014/main" id="{FC1FF890-1EFC-4AC0-8257-7BC415EA81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2117499"/>
            <a:ext cx="7795967" cy="2622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0231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2995"/>
            <a:ext cx="8993172" cy="1149497"/>
          </a:xfrm>
        </p:spPr>
        <p:txBody>
          <a:bodyPr/>
          <a:lstStyle/>
          <a:p>
            <a:r>
              <a:rPr lang="en-US" dirty="0"/>
              <a:t>{Dictionary}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5588" y="1454084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Dictionary keys can be assigned to different values.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 new dictionary key can also be assigned a value.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00D84C3-1FE1-4AAA-9309-890DB9CB5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12</a:t>
            </a:fld>
            <a:endParaRPr lang="en-US" dirty="0"/>
          </a:p>
        </p:txBody>
      </p:sp>
      <p:pic>
        <p:nvPicPr>
          <p:cNvPr id="6" name="Picture 5" descr="Command line showing the code mentioned on this page.">
            <a:extLst>
              <a:ext uri="{FF2B5EF4-FFF2-40B4-BE49-F238E27FC236}">
                <a16:creationId xmlns:a16="http://schemas.microsoft.com/office/drawing/2014/main" id="{DD9EFCEB-21E8-4E6B-A95A-356C494B68D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90991" y="2538412"/>
            <a:ext cx="7176822" cy="20807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1885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2995"/>
            <a:ext cx="8993172" cy="1149497"/>
          </a:xfrm>
        </p:spPr>
        <p:txBody>
          <a:bodyPr/>
          <a:lstStyle/>
          <a:p>
            <a:r>
              <a:rPr lang="en-US" dirty="0"/>
              <a:t>{Dictionary}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5588" y="1454084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You can use </a:t>
            </a:r>
            <a:r>
              <a:rPr lang="en-US" i="1" dirty="0"/>
              <a:t>in</a:t>
            </a:r>
            <a:r>
              <a:rPr lang="en-US" dirty="0"/>
              <a:t> and </a:t>
            </a:r>
            <a:r>
              <a:rPr lang="en-US" i="1" dirty="0"/>
              <a:t>not in t</a:t>
            </a:r>
            <a:r>
              <a:rPr lang="en-US" dirty="0"/>
              <a:t>o find if a key is in a dictionary.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method </a:t>
            </a:r>
            <a:r>
              <a:rPr lang="en-US" i="1" dirty="0"/>
              <a:t>get</a:t>
            </a:r>
            <a:r>
              <a:rPr lang="en-US" dirty="0"/>
              <a:t> works as indexing, but if the key is not found in the dictionary it returns </a:t>
            </a:r>
            <a:r>
              <a:rPr lang="en-US" i="1" dirty="0"/>
              <a:t>None</a:t>
            </a:r>
            <a:r>
              <a:rPr lang="en-US" dirty="0"/>
              <a:t>. 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00D84C3-1FE1-4AAA-9309-890DB9CB5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13</a:t>
            </a:fld>
            <a:endParaRPr lang="en-US" dirty="0"/>
          </a:p>
        </p:txBody>
      </p:sp>
      <p:pic>
        <p:nvPicPr>
          <p:cNvPr id="5" name="Picture 4" descr="Command line showing the code mentioned on this page.">
            <a:extLst>
              <a:ext uri="{FF2B5EF4-FFF2-40B4-BE49-F238E27FC236}">
                <a16:creationId xmlns:a16="http://schemas.microsoft.com/office/drawing/2014/main" id="{556F3EFE-C4B7-40D9-B8A4-3B1759DAA9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95612" y="2607982"/>
            <a:ext cx="6200775" cy="3057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21534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2995"/>
            <a:ext cx="8993172" cy="1149497"/>
          </a:xfrm>
        </p:spPr>
        <p:txBody>
          <a:bodyPr/>
          <a:lstStyle/>
          <a:p>
            <a:r>
              <a:rPr lang="en-US" dirty="0"/>
              <a:t>[List]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5588" y="1454084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Typically, a list will contain items of a single item type.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first item’s index is 0 (rather than 1).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 list can also include several different types. 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00D84C3-1FE1-4AAA-9309-890DB9CB5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14</a:t>
            </a:fld>
            <a:endParaRPr lang="en-US" dirty="0"/>
          </a:p>
        </p:txBody>
      </p:sp>
      <p:pic>
        <p:nvPicPr>
          <p:cNvPr id="6" name="Picture 5" descr="Command line showing the code mentioned on this page.">
            <a:extLst>
              <a:ext uri="{FF2B5EF4-FFF2-40B4-BE49-F238E27FC236}">
                <a16:creationId xmlns:a16="http://schemas.microsoft.com/office/drawing/2014/main" id="{EEE11F0B-0680-40CD-A19B-BD855F431D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2648" y="2846107"/>
            <a:ext cx="6096000" cy="2819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87981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2995"/>
            <a:ext cx="8993172" cy="1149497"/>
          </a:xfrm>
        </p:spPr>
        <p:txBody>
          <a:bodyPr/>
          <a:lstStyle/>
          <a:p>
            <a:r>
              <a:rPr lang="en-US" dirty="0"/>
              <a:t>(Tuple)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5588" y="1454084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Tuples work similarly to lists, except that they are </a:t>
            </a:r>
            <a:r>
              <a:rPr lang="en-US" i="1" dirty="0"/>
              <a:t>immutable</a:t>
            </a:r>
            <a:r>
              <a:rPr lang="en-US" dirty="0"/>
              <a:t> (read-only).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00D84C3-1FE1-4AAA-9309-890DB9CB5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15</a:t>
            </a:fld>
            <a:endParaRPr lang="en-US" dirty="0"/>
          </a:p>
        </p:txBody>
      </p:sp>
      <p:pic>
        <p:nvPicPr>
          <p:cNvPr id="5" name="Picture 4" descr="Command line showing the code mentioned on this page.">
            <a:extLst>
              <a:ext uri="{FF2B5EF4-FFF2-40B4-BE49-F238E27FC236}">
                <a16:creationId xmlns:a16="http://schemas.microsoft.com/office/drawing/2014/main" id="{318A2351-37CA-42B6-8DD2-98095B7ED3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19425" y="2479707"/>
            <a:ext cx="6153150" cy="2266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39581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141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Control structures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329178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If/else statement: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The if statement allows you to check a condition and run some statements. If the condition is </a:t>
            </a:r>
            <a:r>
              <a:rPr lang="en-US" i="1" dirty="0"/>
              <a:t>True, </a:t>
            </a:r>
            <a:r>
              <a:rPr lang="en-US" dirty="0"/>
              <a:t>the</a:t>
            </a:r>
            <a:r>
              <a:rPr lang="en-US" i="1" dirty="0"/>
              <a:t> </a:t>
            </a:r>
            <a:r>
              <a:rPr lang="en-US" dirty="0"/>
              <a:t>if statement runs, and if the statement is </a:t>
            </a:r>
            <a:r>
              <a:rPr lang="en-US" i="1" dirty="0"/>
              <a:t>False</a:t>
            </a:r>
            <a:r>
              <a:rPr lang="en-US" dirty="0"/>
              <a:t>, The else statement is performed.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Python uses </a:t>
            </a:r>
            <a:r>
              <a:rPr lang="en-US" i="1" dirty="0"/>
              <a:t>indentation</a:t>
            </a:r>
            <a:r>
              <a:rPr lang="en-US" dirty="0"/>
              <a:t> to indicate blocks of code.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The </a:t>
            </a:r>
            <a:r>
              <a:rPr lang="en-US" i="1" dirty="0" err="1"/>
              <a:t>elif</a:t>
            </a:r>
            <a:r>
              <a:rPr lang="en-US" dirty="0"/>
              <a:t> (short for else if) statement is a shortcut to use when chaining if and else statements, making the code more readable.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38FC53B-87E0-46E2-A5E0-775D659B4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16</a:t>
            </a:fld>
            <a:endParaRPr lang="en-US" dirty="0"/>
          </a:p>
        </p:txBody>
      </p:sp>
      <p:pic>
        <p:nvPicPr>
          <p:cNvPr id="9" name="Picture 8" descr="Command line showing&#10;python3 test.py&#10;Something else">
            <a:extLst>
              <a:ext uri="{FF2B5EF4-FFF2-40B4-BE49-F238E27FC236}">
                <a16:creationId xmlns:a16="http://schemas.microsoft.com/office/drawing/2014/main" id="{683D6662-40C0-47F1-A0D4-C0E11F2A77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004" y="3304093"/>
            <a:ext cx="3619991" cy="2521317"/>
          </a:xfrm>
          <a:prstGeom prst="rect">
            <a:avLst/>
          </a:prstGeom>
        </p:spPr>
      </p:pic>
      <p:pic>
        <p:nvPicPr>
          <p:cNvPr id="12" name="Picture 11" descr="Command line showing&#10;python3 test.py&#10;three">
            <a:extLst>
              <a:ext uri="{FF2B5EF4-FFF2-40B4-BE49-F238E27FC236}">
                <a16:creationId xmlns:a16="http://schemas.microsoft.com/office/drawing/2014/main" id="{69DDD963-5EA0-4C0D-A189-5EA789B8F2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4529" y="3030774"/>
            <a:ext cx="3109887" cy="286971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1290590-7888-4B49-88DA-0DAAFE2375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24000" y="3560758"/>
            <a:ext cx="1933575" cy="180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7085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141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Control structures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329178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Exercise: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Write a program to take a command from user and move an imaginary robot accordingly with if/else statements.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38FC53B-87E0-46E2-A5E0-775D659B4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17</a:t>
            </a:fld>
            <a:endParaRPr lang="en-US" dirty="0"/>
          </a:p>
        </p:txBody>
      </p:sp>
      <p:pic>
        <p:nvPicPr>
          <p:cNvPr id="5" name="Picture 4" descr="Command line showing output from the code mentioned on this page.">
            <a:extLst>
              <a:ext uri="{FF2B5EF4-FFF2-40B4-BE49-F238E27FC236}">
                <a16:creationId xmlns:a16="http://schemas.microsoft.com/office/drawing/2014/main" id="{8D4A40EC-89E9-4B5C-9D02-87C97F4FA3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9691" y="2567049"/>
            <a:ext cx="5524500" cy="2857500"/>
          </a:xfrm>
          <a:prstGeom prst="rect">
            <a:avLst/>
          </a:prstGeom>
        </p:spPr>
      </p:pic>
      <p:pic>
        <p:nvPicPr>
          <p:cNvPr id="7" name="Picture 6" descr="Command line showing the code mentioned on this page.">
            <a:extLst>
              <a:ext uri="{FF2B5EF4-FFF2-40B4-BE49-F238E27FC236}">
                <a16:creationId xmlns:a16="http://schemas.microsoft.com/office/drawing/2014/main" id="{AEC8989C-6C60-451A-9FC8-8A845606936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66298" y="3304093"/>
            <a:ext cx="3390900" cy="1123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198105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141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Control structures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329178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while loop: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A while loop is used to repeat a block of code multiple times.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38FC53B-87E0-46E2-A5E0-775D659B4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18</a:t>
            </a:fld>
            <a:endParaRPr lang="en-US" dirty="0"/>
          </a:p>
        </p:txBody>
      </p:sp>
      <p:pic>
        <p:nvPicPr>
          <p:cNvPr id="5" name="Picture 4" descr="Command line showing output from the code mentioned on this page.">
            <a:extLst>
              <a:ext uri="{FF2B5EF4-FFF2-40B4-BE49-F238E27FC236}">
                <a16:creationId xmlns:a16="http://schemas.microsoft.com/office/drawing/2014/main" id="{158915CB-D0CD-48E6-B7E6-3E2B7B2BF5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06910" y="2726899"/>
            <a:ext cx="3162300" cy="1647825"/>
          </a:xfrm>
          <a:prstGeom prst="rect">
            <a:avLst/>
          </a:prstGeom>
        </p:spPr>
      </p:pic>
      <p:pic>
        <p:nvPicPr>
          <p:cNvPr id="8" name="Picture 7" descr="Command line showing the code mentioned on this page.">
            <a:extLst>
              <a:ext uri="{FF2B5EF4-FFF2-40B4-BE49-F238E27FC236}">
                <a16:creationId xmlns:a16="http://schemas.microsoft.com/office/drawing/2014/main" id="{C9D85BBF-5A19-4A62-B77C-81458A8315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80812" y="2522112"/>
            <a:ext cx="3409950" cy="20574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CE615B5A-ACE7-4B63-B6D9-6904735B0B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4764" y="2605183"/>
            <a:ext cx="2162175" cy="74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87528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141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Control structures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329178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Exercise: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Write a program to move a robot from a predefined position and increase the robot position in the x and y direction to reached a particular position.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38FC53B-87E0-46E2-A5E0-775D659B4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19</a:t>
            </a:fld>
            <a:endParaRPr lang="en-US" dirty="0"/>
          </a:p>
        </p:txBody>
      </p:sp>
      <p:pic>
        <p:nvPicPr>
          <p:cNvPr id="14" name="Picture 13" descr="Command line showing the code mentioned on this page.">
            <a:extLst>
              <a:ext uri="{FF2B5EF4-FFF2-40B4-BE49-F238E27FC236}">
                <a16:creationId xmlns:a16="http://schemas.microsoft.com/office/drawing/2014/main" id="{04180059-59E0-4F49-8FD0-FAB07E07A2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67062" y="2621534"/>
            <a:ext cx="5857875" cy="2657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368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2995"/>
            <a:ext cx="8993172" cy="1149497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454084"/>
            <a:ext cx="10840824" cy="4456522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What is python?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Python installation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Variables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Control structures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Handling exception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Functions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Classes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Files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Libraries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Resources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D6C903A-1F6F-4B46-A148-5544A8991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5224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141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Control structures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329178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for loop: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A </a:t>
            </a:r>
            <a:r>
              <a:rPr lang="en-US" i="1" dirty="0"/>
              <a:t>for</a:t>
            </a:r>
            <a:r>
              <a:rPr lang="en-US" dirty="0"/>
              <a:t> loop is used for iterating over a sequence (such as a list, a tuple, a dictionary, a set, or a string).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38FC53B-87E0-46E2-A5E0-775D659B4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20</a:t>
            </a:fld>
            <a:endParaRPr lang="en-US" dirty="0"/>
          </a:p>
        </p:txBody>
      </p:sp>
      <p:pic>
        <p:nvPicPr>
          <p:cNvPr id="12" name="Picture 11" descr="Command line showing the code mentioned on this page.">
            <a:extLst>
              <a:ext uri="{FF2B5EF4-FFF2-40B4-BE49-F238E27FC236}">
                <a16:creationId xmlns:a16="http://schemas.microsoft.com/office/drawing/2014/main" id="{ACF21B28-2C40-40D7-BE2F-8F6EE07FFF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7234" y="2707098"/>
            <a:ext cx="5519938" cy="282172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4E590CE-78CC-4E30-801D-D60DF94FAF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7604" y="2587067"/>
            <a:ext cx="3143250" cy="742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75374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141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Try-Except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329178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When Python encounters a problem, it raises an exception.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To handle exceptions, you can use a try/except statement.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If that exception occurs, the code in the try block stops being executed, and the code in the except block is run.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38FC53B-87E0-46E2-A5E0-775D659B4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21</a:t>
            </a:fld>
            <a:endParaRPr lang="en-US" dirty="0"/>
          </a:p>
        </p:txBody>
      </p:sp>
      <p:pic>
        <p:nvPicPr>
          <p:cNvPr id="9" name="Picture 8" descr="Command line showing output from the code mentioned on this page.">
            <a:extLst>
              <a:ext uri="{FF2B5EF4-FFF2-40B4-BE49-F238E27FC236}">
                <a16:creationId xmlns:a16="http://schemas.microsoft.com/office/drawing/2014/main" id="{BA6AF0F4-B698-48C2-AF81-23F4C1FAB5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3592" y="3124151"/>
            <a:ext cx="5676900" cy="1533525"/>
          </a:xfrm>
          <a:prstGeom prst="rect">
            <a:avLst/>
          </a:prstGeom>
        </p:spPr>
      </p:pic>
      <p:pic>
        <p:nvPicPr>
          <p:cNvPr id="12" name="Picture 11" descr="Command line showing the code mentioned on this page.">
            <a:extLst>
              <a:ext uri="{FF2B5EF4-FFF2-40B4-BE49-F238E27FC236}">
                <a16:creationId xmlns:a16="http://schemas.microsoft.com/office/drawing/2014/main" id="{0EA36E51-C7F9-4261-928D-9BCE213DF7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50156" y="2842182"/>
            <a:ext cx="3457575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6346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141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Functions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329178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Functions are used when we want to repeat a block of code with different data (called parameters).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38FC53B-87E0-46E2-A5E0-775D659B4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22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1C9F3F7-F757-45B0-9E83-551FD6909B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349" y="2260977"/>
            <a:ext cx="3143250" cy="1657350"/>
          </a:xfrm>
          <a:prstGeom prst="rect">
            <a:avLst/>
          </a:prstGeom>
        </p:spPr>
      </p:pic>
      <p:pic>
        <p:nvPicPr>
          <p:cNvPr id="8" name="Picture 7" descr="Command line showing the code mentioned on this page.">
            <a:extLst>
              <a:ext uri="{FF2B5EF4-FFF2-40B4-BE49-F238E27FC236}">
                <a16:creationId xmlns:a16="http://schemas.microsoft.com/office/drawing/2014/main" id="{73FC101A-4C3D-466E-A7C5-C2ACE5666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4816" y="1891547"/>
            <a:ext cx="4676775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1874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141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Functions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329178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Local/global variables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38FC53B-87E0-46E2-A5E0-775D659B4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23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8B556E8-C4E1-48BF-AC29-214385C92273}"/>
              </a:ext>
            </a:extLst>
          </p:cNvPr>
          <p:cNvSpPr txBox="1"/>
          <p:nvPr/>
        </p:nvSpPr>
        <p:spPr>
          <a:xfrm>
            <a:off x="1393795" y="2260977"/>
            <a:ext cx="74128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Functions have scopes, and we use global or local variables to not mix information up between the blocks of codes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7972850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141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Functions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329178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Exercise: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Write a program to take a command from user and move a robot accordingly with functions.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38FC53B-87E0-46E2-A5E0-775D659B4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24</a:t>
            </a:fld>
            <a:endParaRPr lang="en-US" dirty="0"/>
          </a:p>
        </p:txBody>
      </p:sp>
      <p:pic>
        <p:nvPicPr>
          <p:cNvPr id="6" name="Picture 5" descr="Command line showing the code mentioned on this page.">
            <a:extLst>
              <a:ext uri="{FF2B5EF4-FFF2-40B4-BE49-F238E27FC236}">
                <a16:creationId xmlns:a16="http://schemas.microsoft.com/office/drawing/2014/main" id="{F51B42F5-B45D-4D5A-8D61-FAACCDBD7A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11804" y="2069811"/>
            <a:ext cx="3282885" cy="3828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92081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141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Classes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329178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Python is an object-oriented programming (OOP) language.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For large and complex programs, using OOP will result to be better organized code.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Objects are created using classes.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Objects are usually defined by two things: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Attributes: This is the data associated with the object.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Methods: These are the functions associated with the object.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38FC53B-87E0-46E2-A5E0-775D659B4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25</a:t>
            </a:fld>
            <a:endParaRPr lang="en-US" dirty="0"/>
          </a:p>
        </p:txBody>
      </p:sp>
      <p:pic>
        <p:nvPicPr>
          <p:cNvPr id="5" name="Picture 4" descr="Command line showing the code mentioned on this page.">
            <a:extLst>
              <a:ext uri="{FF2B5EF4-FFF2-40B4-BE49-F238E27FC236}">
                <a16:creationId xmlns:a16="http://schemas.microsoft.com/office/drawing/2014/main" id="{4CBCBAC4-8130-443A-AEA1-84FB169BED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6062" y="3793331"/>
            <a:ext cx="5357813" cy="2024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0585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141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Classes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329178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__</a:t>
            </a:r>
            <a:r>
              <a:rPr lang="en-US" dirty="0" err="1"/>
              <a:t>init</a:t>
            </a:r>
            <a:r>
              <a:rPr lang="en-US" dirty="0"/>
              <a:t>__ method: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This is an essential method in a class, and it is executed when an instance (object) of the class is created. 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This method is used for </a:t>
            </a:r>
            <a:r>
              <a:rPr lang="en-US" i="1" dirty="0"/>
              <a:t>initialization</a:t>
            </a:r>
            <a:r>
              <a:rPr lang="en-US" dirty="0"/>
              <a:t> and assigning values to object properties.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self Parameter: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All methods must have self as their first parameter. 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The self parameter is a reference to the current instance of the class and is used to access variables that belong to the class.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38FC53B-87E0-46E2-A5E0-775D659B4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565392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141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Classes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329178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Creating an object: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We can create an object (also called instance) of the class using the class name and its arguments.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We can have access to the object’s attributes and methods using (.).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38FC53B-87E0-46E2-A5E0-775D659B4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27</a:t>
            </a:fld>
            <a:endParaRPr lang="en-US" dirty="0"/>
          </a:p>
        </p:txBody>
      </p:sp>
      <p:pic>
        <p:nvPicPr>
          <p:cNvPr id="5" name="Picture 4" descr="Command line showing the code mentioned on this page.">
            <a:extLst>
              <a:ext uri="{FF2B5EF4-FFF2-40B4-BE49-F238E27FC236}">
                <a16:creationId xmlns:a16="http://schemas.microsoft.com/office/drawing/2014/main" id="{EA93D3DC-5BB8-4B0D-A47A-4112312B9D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40969" y="2823080"/>
            <a:ext cx="3457575" cy="96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05144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141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Classes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329178"/>
            <a:ext cx="10840824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Exercise: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Write a program to take commands from the user and move a robot accordingly.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Create an object called Robot which has the following methods:</a:t>
            </a:r>
          </a:p>
          <a:p>
            <a:pPr algn="l"/>
            <a:r>
              <a:rPr lang="en-US" dirty="0"/>
              <a:t>	- a move method taking strings: "left", "right", "forward", "backward"</a:t>
            </a:r>
          </a:p>
          <a:p>
            <a:pPr algn="l"/>
            <a:r>
              <a:rPr lang="en-US" dirty="0"/>
              <a:t>	- a method showing the current location of the Robot</a:t>
            </a:r>
          </a:p>
          <a:p>
            <a:pPr algn="l"/>
            <a:r>
              <a:rPr lang="en-US" dirty="0"/>
              <a:t>	- a method printing the number of steps taken so far</a:t>
            </a:r>
          </a:p>
          <a:p>
            <a:pPr algn="l"/>
            <a:r>
              <a:rPr lang="en-US" dirty="0"/>
              <a:t>	- a method printing the distance from the origin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Also add some code to test </a:t>
            </a:r>
            <a:r>
              <a:rPr lang="en-US"/>
              <a:t>your Class</a:t>
            </a: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38FC53B-87E0-46E2-A5E0-775D659B4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23101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141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Files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329178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Working with files is important in robotics (such as reading from a sensor).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key function for working with files in Python is the </a:t>
            </a:r>
            <a:r>
              <a:rPr lang="en-US" dirty="0">
                <a:latin typeface="Consolas" panose="020B0609020204030204" pitchFamily="49" charset="0"/>
              </a:rPr>
              <a:t>open()</a:t>
            </a:r>
            <a:r>
              <a:rPr lang="en-US" dirty="0"/>
              <a:t> function which takes two parameters: </a:t>
            </a:r>
            <a:r>
              <a:rPr lang="en-US" i="1" dirty="0"/>
              <a:t>filename</a:t>
            </a:r>
            <a:r>
              <a:rPr lang="en-US" dirty="0"/>
              <a:t>, and </a:t>
            </a:r>
            <a:r>
              <a:rPr lang="en-US" i="1" dirty="0"/>
              <a:t>mode</a:t>
            </a:r>
            <a:r>
              <a:rPr lang="en-US" dirty="0"/>
              <a:t>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File modes are as follows: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38FC53B-87E0-46E2-A5E0-775D659B4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29</a:t>
            </a:fld>
            <a:endParaRPr lang="en-US" dirty="0"/>
          </a:p>
        </p:txBody>
      </p:sp>
      <p:pic>
        <p:nvPicPr>
          <p:cNvPr id="6" name="Picture 5" descr="&quot;r&quot; - Read - Default value. Opens a file for reading, error if the file does not exist&#10;&quot;a&quot; - Append - Opens a file for appending, creates the file if it does not exist&#10;&quot;w&quot; - Write - Opens a file for writing, creates the file if it does not exist&#10;&quot;x&quot; - Create - Creates the specified file, returns an error if the file exists&#10;’t&quot; - Text - Default value. Text mode 'b&quot; - Binary - Binary mode (e.g. images)&#10;">
            <a:extLst>
              <a:ext uri="{FF2B5EF4-FFF2-40B4-BE49-F238E27FC236}">
                <a16:creationId xmlns:a16="http://schemas.microsoft.com/office/drawing/2014/main" id="{F6BA40C4-75A3-4461-81F1-9A06D01651D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2058" y="3019608"/>
            <a:ext cx="6693817" cy="2674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7377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287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What is python?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454084"/>
            <a:ext cx="11302738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Python is an open-source programming language, with Python 2.0 released in 2000 and Python 3.0 in 2008 (https://www.python.org/).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It is an interpreted language that executes code line by line (different from C++).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Python is a popular general-purpose, object-oriented programming language.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main philosophy of Python is the readability of code (much fewer lines of code).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Python is a popular programming language for robots which is easy to begin with.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3136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141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Files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329178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Example: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Create a file, then ask the user for a line to append to the file, then show what’s inside the file.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38FC53B-87E0-46E2-A5E0-775D659B4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D9929B4-BEAB-4B6B-A2D0-F1664760BE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29019" y="2260977"/>
            <a:ext cx="5544892" cy="34052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42281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141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Libraries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329178"/>
            <a:ext cx="10840824" cy="4534294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Modules are pieces of code that other people have written to fulfill common tasks.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To use a module, add import &lt;</a:t>
            </a:r>
            <a:r>
              <a:rPr lang="en-US" dirty="0" err="1">
                <a:latin typeface="Consolas" panose="020B0609020204030204" pitchFamily="49" charset="0"/>
              </a:rPr>
              <a:t>module_name</a:t>
            </a:r>
            <a:r>
              <a:rPr lang="en-US" dirty="0">
                <a:latin typeface="Consolas" panose="020B0609020204030204" pitchFamily="49" charset="0"/>
              </a:rPr>
              <a:t>&gt; </a:t>
            </a:r>
            <a:r>
              <a:rPr lang="en-US" dirty="0"/>
              <a:t>at the top of your code.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To access functions with the name &lt;</a:t>
            </a:r>
            <a:r>
              <a:rPr lang="en-US" dirty="0" err="1">
                <a:latin typeface="Consolas" panose="020B0609020204030204" pitchFamily="49" charset="0"/>
              </a:rPr>
              <a:t>function_name</a:t>
            </a:r>
            <a:r>
              <a:rPr lang="en-US" dirty="0">
                <a:latin typeface="Consolas" panose="020B0609020204030204" pitchFamily="49" charset="0"/>
              </a:rPr>
              <a:t>&gt;</a:t>
            </a:r>
            <a:r>
              <a:rPr lang="en-US" dirty="0"/>
              <a:t> in the module, use &lt;</a:t>
            </a:r>
            <a:r>
              <a:rPr lang="en-US" dirty="0" err="1">
                <a:latin typeface="Consolas" panose="020B0609020204030204" pitchFamily="49" charset="0"/>
              </a:rPr>
              <a:t>module_name.function_name</a:t>
            </a:r>
            <a:r>
              <a:rPr lang="en-US" dirty="0">
                <a:latin typeface="Consolas" panose="020B0609020204030204" pitchFamily="49" charset="0"/>
              </a:rPr>
              <a:t>&gt;.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38FC53B-87E0-46E2-A5E0-775D659B4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31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ADAABE6-54CE-4BA5-831B-BB0445D495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9360" y="2300287"/>
            <a:ext cx="3238500" cy="752475"/>
          </a:xfrm>
          <a:prstGeom prst="rect">
            <a:avLst/>
          </a:prstGeom>
        </p:spPr>
      </p:pic>
      <p:pic>
        <p:nvPicPr>
          <p:cNvPr id="15" name="Picture 14" descr="Command line showing output from the code mentioned on this page.">
            <a:extLst>
              <a:ext uri="{FF2B5EF4-FFF2-40B4-BE49-F238E27FC236}">
                <a16:creationId xmlns:a16="http://schemas.microsoft.com/office/drawing/2014/main" id="{8E9A21BE-7272-45C5-A56A-13AAE786CCF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30116" y="4264277"/>
            <a:ext cx="3912959" cy="1283234"/>
          </a:xfrm>
          <a:prstGeom prst="rect">
            <a:avLst/>
          </a:prstGeom>
        </p:spPr>
      </p:pic>
      <p:pic>
        <p:nvPicPr>
          <p:cNvPr id="17" name="Picture 16" descr="Command line showing the code mentioned on this page.">
            <a:extLst>
              <a:ext uri="{FF2B5EF4-FFF2-40B4-BE49-F238E27FC236}">
                <a16:creationId xmlns:a16="http://schemas.microsoft.com/office/drawing/2014/main" id="{218584C1-6809-4812-915A-D73F4701B70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9836" y="4264277"/>
            <a:ext cx="2583434" cy="1396646"/>
          </a:xfrm>
          <a:prstGeom prst="rect">
            <a:avLst/>
          </a:prstGeom>
        </p:spPr>
      </p:pic>
      <p:sp>
        <p:nvSpPr>
          <p:cNvPr id="9" name="TextBox 8" descr="Command line showing the code mentioned on this page.">
            <a:extLst>
              <a:ext uri="{FF2B5EF4-FFF2-40B4-BE49-F238E27FC236}">
                <a16:creationId xmlns:a16="http://schemas.microsoft.com/office/drawing/2014/main" id="{C44702C8-3908-4170-86A2-ABCD550EF9DF}"/>
              </a:ext>
            </a:extLst>
          </p:cNvPr>
          <p:cNvSpPr txBox="1"/>
          <p:nvPr/>
        </p:nvSpPr>
        <p:spPr>
          <a:xfrm>
            <a:off x="3047464" y="3241114"/>
            <a:ext cx="609492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dirty="0"/>
              <a:t>Command line showing the code mentioned on this page.</a:t>
            </a:r>
          </a:p>
        </p:txBody>
      </p:sp>
    </p:spTree>
    <p:extLst>
      <p:ext uri="{BB962C8B-B14F-4D97-AF65-F5344CB8AC3E}">
        <p14:creationId xmlns:p14="http://schemas.microsoft.com/office/powerpoint/2010/main" val="24122874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141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Libraries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329178"/>
            <a:ext cx="10840824" cy="4534294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If there is a list of classes in a module, and we want only a specific class, use the following line of code.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38FC53B-87E0-46E2-A5E0-775D659B4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32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9CB0732-51F2-4651-9625-D29C55B82A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7746" y="2195978"/>
            <a:ext cx="4000500" cy="695325"/>
          </a:xfrm>
          <a:prstGeom prst="rect">
            <a:avLst/>
          </a:prstGeom>
        </p:spPr>
      </p:pic>
      <p:pic>
        <p:nvPicPr>
          <p:cNvPr id="5" name="Picture 4" descr="Command line showing the code mentioned on this page.">
            <a:extLst>
              <a:ext uri="{FF2B5EF4-FFF2-40B4-BE49-F238E27FC236}">
                <a16:creationId xmlns:a16="http://schemas.microsoft.com/office/drawing/2014/main" id="{750B4189-B758-4F5D-8ACA-229A5F88AE3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17746" y="3171862"/>
            <a:ext cx="4000501" cy="2411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356488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141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Libraries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329178"/>
            <a:ext cx="10840824" cy="4534294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To create a module, save the code in a file with the file extension &lt;.</a:t>
            </a:r>
            <a:r>
              <a:rPr lang="en-US" dirty="0" err="1"/>
              <a:t>py</a:t>
            </a:r>
            <a:r>
              <a:rPr lang="en-US" dirty="0"/>
              <a:t>&gt;.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38FC53B-87E0-46E2-A5E0-775D659B4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33</a:t>
            </a:fld>
            <a:endParaRPr lang="en-US" dirty="0"/>
          </a:p>
        </p:txBody>
      </p:sp>
      <p:pic>
        <p:nvPicPr>
          <p:cNvPr id="5" name="Picture 4" descr="Command line showing the code mentioned on this page.">
            <a:extLst>
              <a:ext uri="{FF2B5EF4-FFF2-40B4-BE49-F238E27FC236}">
                <a16:creationId xmlns:a16="http://schemas.microsoft.com/office/drawing/2014/main" id="{4244E746-6E0E-4382-9ECA-7C82EFED3A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2888" y="2022597"/>
            <a:ext cx="6186488" cy="2877574"/>
          </a:xfrm>
          <a:prstGeom prst="rect">
            <a:avLst/>
          </a:prstGeom>
        </p:spPr>
      </p:pic>
      <p:pic>
        <p:nvPicPr>
          <p:cNvPr id="7" name="Picture 6" descr="Command line showing output from the code mentioned on this page.">
            <a:extLst>
              <a:ext uri="{FF2B5EF4-FFF2-40B4-BE49-F238E27FC236}">
                <a16:creationId xmlns:a16="http://schemas.microsoft.com/office/drawing/2014/main" id="{E53EE15F-6692-4660-B7E4-8876021D2E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0748" y="2762250"/>
            <a:ext cx="3976287" cy="1166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92462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141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Resources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329178"/>
            <a:ext cx="10840824" cy="4534294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 library is a collection of related functionality. In other words, a library will typically contain multiple modules.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Scientific computing libraries: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b="1" dirty="0" err="1"/>
              <a:t>Numpy</a:t>
            </a:r>
            <a:r>
              <a:rPr lang="en-US" dirty="0"/>
              <a:t> (www.numpy.org).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b="1" dirty="0" err="1"/>
              <a:t>Scipy</a:t>
            </a:r>
            <a:r>
              <a:rPr lang="en-US" dirty="0"/>
              <a:t> (www.scipy.org).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Visualization library: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b="1" dirty="0"/>
              <a:t>Matplotlib</a:t>
            </a:r>
            <a:r>
              <a:rPr lang="en-US" dirty="0"/>
              <a:t> (http://matplotlib.org).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Computer vision libraries: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b="1" dirty="0"/>
              <a:t>OpenCV</a:t>
            </a:r>
            <a:r>
              <a:rPr lang="en-US" dirty="0"/>
              <a:t> (https://opencv.org).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b="1" dirty="0"/>
              <a:t>PIL</a:t>
            </a:r>
            <a:r>
              <a:rPr lang="en-US" dirty="0"/>
              <a:t> (www.pythonware.com/products/pil/).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Robotics library: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b="1" dirty="0"/>
              <a:t>ROS</a:t>
            </a:r>
            <a:r>
              <a:rPr lang="en-US" dirty="0"/>
              <a:t> (http://wiki.ros.org/rospy).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38FC53B-87E0-46E2-A5E0-775D659B4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333765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4141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Resources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329178"/>
            <a:ext cx="10840824" cy="4534294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Deep Learning libraries: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b="1" dirty="0"/>
              <a:t>TensorFlow</a:t>
            </a:r>
            <a:r>
              <a:rPr lang="en-US" dirty="0"/>
              <a:t> (www.tensorflow.org).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b="1" dirty="0" err="1"/>
              <a:t>Keras</a:t>
            </a:r>
            <a:r>
              <a:rPr lang="en-US" dirty="0"/>
              <a:t> (https://keras.io/).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b="1" dirty="0"/>
              <a:t>Caffe</a:t>
            </a:r>
            <a:r>
              <a:rPr lang="en-US" dirty="0"/>
              <a:t> (http://caffe.berkeleyvision.org).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b="1" dirty="0"/>
              <a:t>Theano</a:t>
            </a:r>
            <a:r>
              <a:rPr lang="en-US" dirty="0"/>
              <a:t> (http://deeplearning.net/software/theano/).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Machine Learning library: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b="1" dirty="0"/>
              <a:t>Scikit-learn</a:t>
            </a:r>
            <a:r>
              <a:rPr lang="en-US" dirty="0"/>
              <a:t> (http://scikit-learn.org/).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IDEs (integrated development environments)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b="1" dirty="0"/>
              <a:t>PyCharm</a:t>
            </a:r>
            <a:r>
              <a:rPr lang="en-US" dirty="0"/>
              <a:t> (www.jetbrains.com/pycharm/)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b="1" dirty="0" err="1"/>
              <a:t>Geany</a:t>
            </a:r>
            <a:r>
              <a:rPr lang="en-US" dirty="0"/>
              <a:t> (www.geany.org)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b="1" dirty="0"/>
              <a:t>Spyder</a:t>
            </a:r>
            <a:r>
              <a:rPr lang="en-US" dirty="0"/>
              <a:t> (https://github.com/spyder-ide)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b="1" dirty="0"/>
              <a:t>Anaconda </a:t>
            </a:r>
            <a:r>
              <a:rPr lang="en-US" dirty="0"/>
              <a:t>(https://www.anaconda.com/)</a:t>
            </a:r>
            <a:endParaRPr lang="en-US" b="1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38FC53B-87E0-46E2-A5E0-775D659B4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60018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E0D8F-920C-4138-BB64-8138AA7A8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Rights of use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B5CAA9-9779-49B0-A9A2-938FE31A6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36</a:t>
            </a:fld>
            <a:endParaRPr lang="en-US" dirty="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737263D1-B04A-4D4E-95A7-DE7747907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pic>
        <p:nvPicPr>
          <p:cNvPr id="1028" name="Picture 2">
            <a:extLst>
              <a:ext uri="{FF2B5EF4-FFF2-40B4-BE49-F238E27FC236}">
                <a16:creationId xmlns:a16="http://schemas.microsoft.com/office/drawing/2014/main" id="{2F3D05C7-914D-4D9B-8B26-2294787FA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573" y="3181989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>
            <a:extLst>
              <a:ext uri="{FF2B5EF4-FFF2-40B4-BE49-F238E27FC236}">
                <a16:creationId xmlns:a16="http://schemas.microsoft.com/office/drawing/2014/main" id="{E75F1EC8-C9D9-419E-AE2E-CE85870ED6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4300" y="3037239"/>
            <a:ext cx="535547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1800" algn="ctr"/>
                <a:tab pos="5943600" algn="r"/>
              </a:tabLst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This is shared under a Creative Commons Attribution-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ShareAlike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Public License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0083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Python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Python is preinstalled on Ubuntu.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To verify its installation,  check the path </a:t>
            </a:r>
            <a:r>
              <a:rPr lang="en-US" dirty="0">
                <a:latin typeface="Consolas" panose="020B0609020204030204" pitchFamily="49" charset="0"/>
              </a:rPr>
              <a:t>&lt;which python3&gt;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To see the location of Python binaries, sources, and documentation, use </a:t>
            </a:r>
            <a:r>
              <a:rPr lang="en-US" dirty="0">
                <a:latin typeface="Consolas" panose="020B0609020204030204" pitchFamily="49" charset="0"/>
              </a:rPr>
              <a:t>&lt;</a:t>
            </a:r>
            <a:r>
              <a:rPr lang="en-US" dirty="0" err="1">
                <a:latin typeface="Consolas" panose="020B0609020204030204" pitchFamily="49" charset="0"/>
              </a:rPr>
              <a:t>whereis</a:t>
            </a:r>
            <a:r>
              <a:rPr lang="en-US" dirty="0">
                <a:latin typeface="Consolas" panose="020B0609020204030204" pitchFamily="49" charset="0"/>
              </a:rPr>
              <a:t> python3&gt;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If it is not installed, use the following command.</a:t>
            </a:r>
          </a:p>
          <a:p>
            <a:r>
              <a:rPr lang="en-US" dirty="0" err="1">
                <a:latin typeface="Consolas" panose="020B0609020204030204" pitchFamily="49" charset="0"/>
              </a:rPr>
              <a:t>sudo</a:t>
            </a:r>
            <a:r>
              <a:rPr lang="en-US" dirty="0">
                <a:latin typeface="Consolas" panose="020B0609020204030204" pitchFamily="49" charset="0"/>
              </a:rPr>
              <a:t> apt install python3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</a:t>
            </a:fld>
            <a:endParaRPr lang="en-US" dirty="0"/>
          </a:p>
        </p:txBody>
      </p:sp>
      <p:pic>
        <p:nvPicPr>
          <p:cNvPr id="5" name="Picture 4" descr="Command line showing the code mentioned on this page.">
            <a:extLst>
              <a:ext uri="{FF2B5EF4-FFF2-40B4-BE49-F238E27FC236}">
                <a16:creationId xmlns:a16="http://schemas.microsoft.com/office/drawing/2014/main" id="{DFCA5BE1-492F-4C0F-B817-8F10AFDA6D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217" y="3141688"/>
            <a:ext cx="10029217" cy="1427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7524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9235"/>
            <a:ext cx="8993172" cy="1149497"/>
          </a:xfrm>
        </p:spPr>
        <p:txBody>
          <a:bodyPr/>
          <a:lstStyle/>
          <a:p>
            <a:r>
              <a:rPr lang="en-US" dirty="0"/>
              <a:t>The first code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5588" y="1376312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Let’s create </a:t>
            </a:r>
            <a:r>
              <a:rPr lang="en-US" dirty="0">
                <a:latin typeface="Consolas" panose="020B0609020204030204" pitchFamily="49" charset="0"/>
              </a:rPr>
              <a:t>my_first_code.py</a:t>
            </a:r>
            <a:r>
              <a:rPr lang="en-US" dirty="0"/>
              <a:t>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first line </a:t>
            </a:r>
            <a:r>
              <a:rPr lang="en-US" dirty="0">
                <a:latin typeface="Consolas" panose="020B0609020204030204" pitchFamily="49" charset="0"/>
              </a:rPr>
              <a:t>(#!/usr/bin/env), </a:t>
            </a:r>
            <a:r>
              <a:rPr lang="en-US" dirty="0"/>
              <a:t>called Shebang, indicates that the rest of the code will be executed in the Python interpreter.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To run the code, we have two different options.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4856C77-192D-494A-B31F-1151A4894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5</a:t>
            </a:fld>
            <a:endParaRPr lang="en-US" dirty="0"/>
          </a:p>
        </p:txBody>
      </p:sp>
      <p:pic>
        <p:nvPicPr>
          <p:cNvPr id="6" name="Picture 5" descr="Command line showing the code mentioned on the first line of this page.">
            <a:extLst>
              <a:ext uri="{FF2B5EF4-FFF2-40B4-BE49-F238E27FC236}">
                <a16:creationId xmlns:a16="http://schemas.microsoft.com/office/drawing/2014/main" id="{0EDA693B-E0C6-45EA-9DF9-42B0D841C3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0275" y="1964016"/>
            <a:ext cx="6086475" cy="7429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E4E7626-BC40-459F-B015-B28DF22D2DA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99444" y="2804673"/>
            <a:ext cx="3876675" cy="666750"/>
          </a:xfrm>
          <a:prstGeom prst="rect">
            <a:avLst/>
          </a:prstGeom>
        </p:spPr>
      </p:pic>
      <p:pic>
        <p:nvPicPr>
          <p:cNvPr id="13" name="Picture 12" descr="Command line showing the code mentioned on the second and third line of this page.">
            <a:extLst>
              <a:ext uri="{FF2B5EF4-FFF2-40B4-BE49-F238E27FC236}">
                <a16:creationId xmlns:a16="http://schemas.microsoft.com/office/drawing/2014/main" id="{81FD0CED-308D-4517-AB3E-CD1E29766A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3154" y="4215564"/>
            <a:ext cx="4851181" cy="1266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690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VS Code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Working with Python in Visual Studio Code is much simpler than other text editors like </a:t>
            </a:r>
            <a:r>
              <a:rPr lang="en-US" dirty="0" err="1">
                <a:latin typeface="Consolas" panose="020B0609020204030204" pitchFamily="49" charset="0"/>
              </a:rPr>
              <a:t>gedit</a:t>
            </a:r>
            <a:r>
              <a:rPr lang="en-US" dirty="0"/>
              <a:t>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 First, download VS code from (https://code.visualstudio.com/).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6</a:t>
            </a:fld>
            <a:endParaRPr lang="en-US" dirty="0"/>
          </a:p>
        </p:txBody>
      </p:sp>
      <p:pic>
        <p:nvPicPr>
          <p:cNvPr id="9" name="Picture 8" descr="Download page with .deb highlighted.">
            <a:extLst>
              <a:ext uri="{FF2B5EF4-FFF2-40B4-BE49-F238E27FC236}">
                <a16:creationId xmlns:a16="http://schemas.microsoft.com/office/drawing/2014/main" id="{C03CC14A-1704-4614-8D3F-2376558BBC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46837" y="2614475"/>
            <a:ext cx="3764290" cy="3173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33999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-885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VS Code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00174" y="1282044"/>
            <a:ext cx="10840824" cy="4505913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Then, install Visual Studio Code.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Finally, search it and add it to your favorite.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VS provides autocomplete, auto indentation, simple debugging, finding potential errors, etc.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7</a:t>
            </a:fld>
            <a:endParaRPr lang="en-US" dirty="0"/>
          </a:p>
        </p:txBody>
      </p:sp>
      <p:pic>
        <p:nvPicPr>
          <p:cNvPr id="5" name="Picture 4" descr="Command line showing the code mentioned on this page.">
            <a:extLst>
              <a:ext uri="{FF2B5EF4-FFF2-40B4-BE49-F238E27FC236}">
                <a16:creationId xmlns:a16="http://schemas.microsoft.com/office/drawing/2014/main" id="{0243B813-C964-4B80-A614-E633E406B1A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28185" y="1814384"/>
            <a:ext cx="9118322" cy="1179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3113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2995"/>
            <a:ext cx="8993172" cy="1149497"/>
          </a:xfrm>
        </p:spPr>
        <p:txBody>
          <a:bodyPr/>
          <a:lstStyle/>
          <a:p>
            <a:r>
              <a:rPr lang="en-US" dirty="0"/>
              <a:t>Variables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5588" y="1454084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int:		x=2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float:	x=2.5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complex:	x=2+3j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string:     	x=“Hello world”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bool:	x=True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00D84C3-1FE1-4AAA-9309-890DB9CB5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8150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2995"/>
            <a:ext cx="8993172" cy="1149497"/>
          </a:xfrm>
        </p:spPr>
        <p:txBody>
          <a:bodyPr/>
          <a:lstStyle/>
          <a:p>
            <a:r>
              <a:rPr lang="en-US" dirty="0"/>
              <a:t>Variables – </a:t>
            </a:r>
            <a:r>
              <a:rPr lang="en-US" sz="4000" dirty="0"/>
              <a:t>Collections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75588" y="1454084"/>
            <a:ext cx="10840824" cy="3949831"/>
          </a:xfrm>
        </p:spPr>
        <p:txBody>
          <a:bodyPr>
            <a:normAutofit fontScale="92500" lnSpcReduction="20000"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There are 4 collection data types in Python. They are used to store multiple items in a single variable.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set:		fruits={"apple", "banana", "cherry"}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 err="1"/>
              <a:t>dict</a:t>
            </a:r>
            <a:r>
              <a:rPr lang="en-US" dirty="0"/>
              <a:t>:		ages={"Sam" : 23, "Marry" : 45}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list:		squares=[0,1,4,9,16,25]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tuple:     	numbers=(" one ", " two ", " three ")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00D84C3-1FE1-4AAA-9309-890DB9CB5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9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DDBA6E-2C25-474E-A6DB-58BA84C902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2218539"/>
            <a:ext cx="8020050" cy="1285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4845740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UWindsor Yellow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3573B8433EDB64DAB98B18D77339E19" ma:contentTypeVersion="14" ma:contentTypeDescription="Create a new document." ma:contentTypeScope="" ma:versionID="ad7e5c82e3395eae48f9e4a6587e2c67">
  <xsd:schema xmlns:xsd="http://www.w3.org/2001/XMLSchema" xmlns:xs="http://www.w3.org/2001/XMLSchema" xmlns:p="http://schemas.microsoft.com/office/2006/metadata/properties" xmlns:ns2="dfd3835f-5e82-4ae1-908a-f166d183bb09" xmlns:ns3="eee5ac6c-3205-4d63-ac7d-0d9ad6283557" targetNamespace="http://schemas.microsoft.com/office/2006/metadata/properties" ma:root="true" ma:fieldsID="ef437b1d3dd3f189857cc9371e135da3" ns2:_="" ns3:_="">
    <xsd:import namespace="dfd3835f-5e82-4ae1-908a-f166d183bb09"/>
    <xsd:import namespace="eee5ac6c-3205-4d63-ac7d-0d9ad62835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d3835f-5e82-4ae1-908a-f166d183bb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9bee80c-1694-4361-82b6-5997d1554ef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e5ac6c-3205-4d63-ac7d-0d9ad6283557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fd3835f-5e82-4ae1-908a-f166d183bb0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923B45C-8770-4611-A742-91B77C8D6C3E}"/>
</file>

<file path=customXml/itemProps2.xml><?xml version="1.0" encoding="utf-8"?>
<ds:datastoreItem xmlns:ds="http://schemas.openxmlformats.org/officeDocument/2006/customXml" ds:itemID="{772888C5-EF30-4B95-8364-AB153F516431}"/>
</file>

<file path=customXml/itemProps3.xml><?xml version="1.0" encoding="utf-8"?>
<ds:datastoreItem xmlns:ds="http://schemas.openxmlformats.org/officeDocument/2006/customXml" ds:itemID="{6A42CFA0-8D57-45D4-9D0B-BB26EAA7415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4208</TotalTime>
  <Words>1616</Words>
  <Application>Microsoft Office PowerPoint</Application>
  <PresentationFormat>Widescreen</PresentationFormat>
  <Paragraphs>272</Paragraphs>
  <Slides>36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Arial</vt:lpstr>
      <vt:lpstr>Calibri</vt:lpstr>
      <vt:lpstr>Calibri Light</vt:lpstr>
      <vt:lpstr>Consolas</vt:lpstr>
      <vt:lpstr>Wingdings</vt:lpstr>
      <vt:lpstr>Custom Design</vt:lpstr>
      <vt:lpstr>Office Theme</vt:lpstr>
      <vt:lpstr>Python for Robotics</vt:lpstr>
      <vt:lpstr>Outline</vt:lpstr>
      <vt:lpstr>What is python?</vt:lpstr>
      <vt:lpstr>Python installation</vt:lpstr>
      <vt:lpstr>The first code</vt:lpstr>
      <vt:lpstr>VS Code installation</vt:lpstr>
      <vt:lpstr>VS Code installation</vt:lpstr>
      <vt:lpstr>Variables</vt:lpstr>
      <vt:lpstr>Variables – Collections</vt:lpstr>
      <vt:lpstr>{Set}</vt:lpstr>
      <vt:lpstr>{Dictionary}</vt:lpstr>
      <vt:lpstr>{Dictionary}</vt:lpstr>
      <vt:lpstr>{Dictionary}</vt:lpstr>
      <vt:lpstr>[List]</vt:lpstr>
      <vt:lpstr>(Tuple)</vt:lpstr>
      <vt:lpstr>Control structures</vt:lpstr>
      <vt:lpstr>Control structures</vt:lpstr>
      <vt:lpstr>Control structures</vt:lpstr>
      <vt:lpstr>Control structures</vt:lpstr>
      <vt:lpstr>Control structures</vt:lpstr>
      <vt:lpstr>Try-Except</vt:lpstr>
      <vt:lpstr>Functions</vt:lpstr>
      <vt:lpstr>Functions</vt:lpstr>
      <vt:lpstr>Functions</vt:lpstr>
      <vt:lpstr>Classes</vt:lpstr>
      <vt:lpstr>Classes</vt:lpstr>
      <vt:lpstr>Classes</vt:lpstr>
      <vt:lpstr>Classes</vt:lpstr>
      <vt:lpstr>Files</vt:lpstr>
      <vt:lpstr>Files</vt:lpstr>
      <vt:lpstr>Libraries</vt:lpstr>
      <vt:lpstr>Libraries</vt:lpstr>
      <vt:lpstr>Libraries</vt:lpstr>
      <vt:lpstr>Resources</vt:lpstr>
      <vt:lpstr>Resources</vt:lpstr>
      <vt:lpstr>Rights of use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Marnie Robillard</dc:creator>
  <cp:lastModifiedBy>Mark Lubrick</cp:lastModifiedBy>
  <cp:revision>218</cp:revision>
  <dcterms:created xsi:type="dcterms:W3CDTF">2019-04-04T13:39:44Z</dcterms:created>
  <dcterms:modified xsi:type="dcterms:W3CDTF">2022-03-01T00:14:00Z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0x01010033573B8433EDB64DAB98B18D77339E19</vt:lpwstr>
  </property>
</Properties>
</file>