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48" r:id="rId2"/>
  </p:sldMasterIdLst>
  <p:notesMasterIdLst>
    <p:notesMasterId r:id="rId47"/>
  </p:notesMasterIdLst>
  <p:sldIdLst>
    <p:sldId id="256" r:id="rId3"/>
    <p:sldId id="258" r:id="rId4"/>
    <p:sldId id="347" r:id="rId5"/>
    <p:sldId id="259" r:id="rId6"/>
    <p:sldId id="339" r:id="rId7"/>
    <p:sldId id="338" r:id="rId8"/>
    <p:sldId id="337" r:id="rId9"/>
    <p:sldId id="260" r:id="rId10"/>
    <p:sldId id="340" r:id="rId11"/>
    <p:sldId id="341" r:id="rId12"/>
    <p:sldId id="342" r:id="rId13"/>
    <p:sldId id="343" r:id="rId14"/>
    <p:sldId id="344" r:id="rId15"/>
    <p:sldId id="345" r:id="rId16"/>
    <p:sldId id="346" r:id="rId17"/>
    <p:sldId id="376" r:id="rId18"/>
    <p:sldId id="349" r:id="rId19"/>
    <p:sldId id="354" r:id="rId20"/>
    <p:sldId id="348" r:id="rId21"/>
    <p:sldId id="352" r:id="rId22"/>
    <p:sldId id="353" r:id="rId23"/>
    <p:sldId id="355" r:id="rId24"/>
    <p:sldId id="356" r:id="rId25"/>
    <p:sldId id="357" r:id="rId26"/>
    <p:sldId id="358" r:id="rId27"/>
    <p:sldId id="359" r:id="rId28"/>
    <p:sldId id="360" r:id="rId29"/>
    <p:sldId id="361" r:id="rId30"/>
    <p:sldId id="362" r:id="rId31"/>
    <p:sldId id="363" r:id="rId32"/>
    <p:sldId id="350" r:id="rId33"/>
    <p:sldId id="364" r:id="rId34"/>
    <p:sldId id="365" r:id="rId35"/>
    <p:sldId id="366" r:id="rId36"/>
    <p:sldId id="367" r:id="rId37"/>
    <p:sldId id="368" r:id="rId38"/>
    <p:sldId id="369" r:id="rId39"/>
    <p:sldId id="371" r:id="rId40"/>
    <p:sldId id="370" r:id="rId41"/>
    <p:sldId id="372" r:id="rId42"/>
    <p:sldId id="373" r:id="rId43"/>
    <p:sldId id="374" r:id="rId44"/>
    <p:sldId id="375" r:id="rId45"/>
    <p:sldId id="309" r:id="rId4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7"/>
    <p:restoredTop sz="94649"/>
  </p:normalViewPr>
  <p:slideViewPr>
    <p:cSldViewPr snapToGrid="0" snapToObjects="1">
      <p:cViewPr varScale="1">
        <p:scale>
          <a:sx n="156" d="100"/>
          <a:sy n="156" d="100"/>
        </p:scale>
        <p:origin x="486" y="15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customXml" Target="../customXml/item2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customXml" Target="../customXml/item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07CF9C-6515-9E48-A779-037560F47797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85A15C-93E2-F040-B9B5-7FEEF9327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569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764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2520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7040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72035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2261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312360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08405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20013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157060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991437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7956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3832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451545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54051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97774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47883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58078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3187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46209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215485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27955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914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867460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27488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392772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8198382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4523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359219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247243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356030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6393242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350950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82406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63161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28062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0105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328761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668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9145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02213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67374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429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F7E94-BE02-9A45-9062-1449FB0E4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650E84-FCA6-BF46-947F-0E37FDBD20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436B4-1720-2548-BCE3-CC2568995F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29971" y="6356349"/>
            <a:ext cx="2305050" cy="365125"/>
          </a:xfrm>
          <a:prstGeom prst="rect">
            <a:avLst/>
          </a:prstGeom>
        </p:spPr>
        <p:txBody>
          <a:bodyPr/>
          <a:lstStyle/>
          <a:p>
            <a:pPr marL="12700" indent="-12700"/>
            <a:fld id="{0C173FCD-8A90-4625-B839-32AA942C7350}" type="datetime1">
              <a:rPr lang="en-US" smtClean="0"/>
              <a:t>2/28/2022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98079D-0BF4-CD44-B92A-489A2C415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3700" y="6356350"/>
            <a:ext cx="391795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D7B34F-B4A6-AC47-A86D-866C0E238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6573" y="6356348"/>
            <a:ext cx="2943225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pPr/>
              <a:t>‹#›</a:t>
            </a:fld>
            <a:r>
              <a:rPr lang="en-US" dirty="0"/>
              <a:t> / 54</a:t>
            </a:r>
          </a:p>
        </p:txBody>
      </p:sp>
    </p:spTree>
    <p:extLst>
      <p:ext uri="{BB962C8B-B14F-4D97-AF65-F5344CB8AC3E}">
        <p14:creationId xmlns:p14="http://schemas.microsoft.com/office/powerpoint/2010/main" val="11730912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9D7BE-8467-FA47-BC87-BEEAECA3B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D20FF2-3FE8-1248-A4BA-F5AE9648A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C397C0-5CA5-F14C-AA7D-A1EE12F440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6E954521-9690-4989-9836-5F170F728E54}" type="datetime1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EC006F-A7FD-6846-A942-B3569196C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BF61AC-F887-AE4C-BD7C-AC1FDE24B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685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7D49B-FD14-D446-91B5-0CC55D140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6E7AB3-B6DD-9E47-BE1A-4E24B6AA59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E64115-4182-7A4B-A588-4C67C2305B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51263D61-F4AC-4136-869C-668E1A6C647A}" type="datetime1">
              <a:rPr lang="en-US" smtClean="0"/>
              <a:t>2/28/2022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B42A63-2CB1-A24E-954D-7D7D93797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58B48E-845C-4840-95A9-377C3D3B4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584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8C3E4-95D0-D041-BD41-2F9A8ED5E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325F08-48C2-644B-ADE9-A7FD0DFF50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81F2CF-1A8D-D440-A80C-A89DA67A62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C2C35B-5647-C74B-B437-00CFE688B4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C4280372-90A8-483B-B8B8-C37F4122CB42}" type="datetime1">
              <a:rPr lang="en-US" smtClean="0"/>
              <a:t>2/28/2022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678282-95C5-2749-9540-97EF5B659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B0FAAF-9653-E04F-94F2-4224F38BC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426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B7240-9A7C-CF46-A50F-913546492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ADA3D2-A89B-9342-A622-CF0D36725D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DE86EF-5EF1-F74B-97C2-CDA3362ED2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3AD070-654E-214E-B651-0E16996FFF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15334D-7F3A-EA40-866D-AB3C425FEC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691819-88AD-1E47-A20A-21A14DF14B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B5A90A0A-18D6-4D7E-B7BA-2E88C1C7F85E}" type="datetime1">
              <a:rPr lang="en-US" smtClean="0"/>
              <a:t>2/28/2022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E5BACE-5675-9D40-9F4F-E9921987F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0F5B13-59D2-5A41-B943-5F2460810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907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6E827-A917-7549-A733-3976261C2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DCA6C4-E35C-224C-9307-A887F1DC41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2EFB6828-82B5-405D-B60E-A899B1F41726}" type="datetime1">
              <a:rPr lang="en-US" smtClean="0"/>
              <a:t>2/28/2022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E571E2-C2E8-4E42-8B5C-F20315D16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DED733-939E-2148-A95E-47077E5D6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674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2AAF3A-3FEB-F143-A7B5-3828A35205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9211DDC6-7892-4D0C-AF79-0CE57D3CF651}" type="datetime1">
              <a:rPr lang="en-US" smtClean="0"/>
              <a:t>2/28/2022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BA8D13-6D31-624A-BA24-CD6B8FF10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6B2883-BD7C-D844-ADA8-0B3BFA6B8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384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6B88B-E4B2-8F4F-B312-99069E934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B8816F-7C9A-6941-AB5E-F714B7BB1F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2057400"/>
            <a:ext cx="6172200" cy="3803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F52E3B-1E34-C048-AC30-905D39D4E8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B352D6-8B20-1E43-BD8E-08A6417721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C543AF37-5B21-4B3B-BB97-073A6D1AC063}" type="datetime1">
              <a:rPr lang="en-US" smtClean="0"/>
              <a:t>2/28/2022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137D3C-9157-6A4D-B3FC-7B226ED29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DB182A-4BF9-5F41-A908-DFC23E647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072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9A1F0-B270-7049-988F-77C6A532A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030449-C0AC-0F4D-8B00-58157086C3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2057400"/>
            <a:ext cx="6172200" cy="38036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489FE3-E19C-3343-8DBD-230EB8ACF5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E31E9A-72CE-7744-90AD-CBA84005AD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04ABD56A-77EB-40D2-9904-17B8E3E91BCA}" type="datetime1">
              <a:rPr lang="en-US" smtClean="0"/>
              <a:t>2/28/2022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B8B379-1EF7-534A-B2FF-EA8F19541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61B19C-BEAD-AC49-8528-67569E0DF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315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5827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7AD727-180C-6C41-8560-04A952E25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2E65D2-9D75-0548-91A2-FE37A13DCE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92949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3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6527"/>
            <a:ext cx="8993172" cy="1149497"/>
          </a:xfrm>
        </p:spPr>
        <p:txBody>
          <a:bodyPr>
            <a:normAutofit fontScale="90000"/>
          </a:bodyPr>
          <a:lstStyle/>
          <a:p>
            <a:r>
              <a:rPr lang="en-US" dirty="0"/>
              <a:t>Robot Operating System (ROS)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838226"/>
            <a:ext cx="9144000" cy="3987538"/>
          </a:xfrm>
        </p:spPr>
        <p:txBody>
          <a:bodyPr/>
          <a:lstStyle/>
          <a:p>
            <a:r>
              <a:rPr lang="en-US" sz="2800" dirty="0"/>
              <a:t>University of Windsor</a:t>
            </a:r>
          </a:p>
          <a:p>
            <a:r>
              <a:rPr lang="en-US" sz="2800" dirty="0"/>
              <a:t>Electrical and Computer Engineering Department</a:t>
            </a:r>
          </a:p>
          <a:p>
            <a:r>
              <a:rPr lang="en-US" sz="2800" b="1" dirty="0"/>
              <a:t>Mechatronics and Robotics Lab (MRL)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By: Saeed Mozaffari</a:t>
            </a:r>
            <a:endParaRPr lang="en-US" b="1" dirty="0"/>
          </a:p>
          <a:p>
            <a:r>
              <a:rPr lang="en-US" dirty="0"/>
              <a:t>2021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97414E7-5E4B-469C-A458-356DC3724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8213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ROS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1) Configure the Ubuntu repositories.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To install ROS, we must enable access to the entire repository so that Ubuntu can retrieve packages from these repositories. 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Search in Ubuntu for “Software &amp; Updates”.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Then, enable the access of each repository.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10</a:t>
            </a:fld>
            <a:endParaRPr lang="en-US" dirty="0"/>
          </a:p>
        </p:txBody>
      </p:sp>
      <p:pic>
        <p:nvPicPr>
          <p:cNvPr id="5" name="Picture 4" descr="Software &amp; Updates page for ORS">
            <a:extLst>
              <a:ext uri="{FF2B5EF4-FFF2-40B4-BE49-F238E27FC236}">
                <a16:creationId xmlns:a16="http://schemas.microsoft.com/office/drawing/2014/main" id="{D132B1D7-ABFE-4827-8A1D-E5D14769BF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5500" y="2879904"/>
            <a:ext cx="6029325" cy="2908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8909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ROS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2) Set up your </a:t>
            </a:r>
            <a:r>
              <a:rPr lang="en-US" dirty="0" err="1"/>
              <a:t>sources.list</a:t>
            </a:r>
            <a:r>
              <a:rPr lang="en-US" dirty="0"/>
              <a:t>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Setup your computer to accept software from packages.ros.org.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Execute the below command in your local shell:</a:t>
            </a:r>
          </a:p>
          <a:p>
            <a:pPr marL="1257300" lvl="2" indent="-342900" algn="l">
              <a:buFont typeface="Wingdings" panose="05000000000000000000" pitchFamily="2" charset="2"/>
              <a:buChar char="q"/>
            </a:pPr>
            <a:r>
              <a:rPr lang="en-US" dirty="0" err="1"/>
              <a:t>sudo</a:t>
            </a:r>
            <a:r>
              <a:rPr lang="en-US" dirty="0"/>
              <a:t> </a:t>
            </a:r>
            <a:r>
              <a:rPr lang="en-US" dirty="0" err="1"/>
              <a:t>sh</a:t>
            </a:r>
            <a:r>
              <a:rPr lang="en-US" dirty="0"/>
              <a:t> -c 'echo "deb http://packages.ros.org/ros/ubuntu $(</a:t>
            </a:r>
            <a:r>
              <a:rPr lang="en-US" dirty="0" err="1"/>
              <a:t>lsb_release</a:t>
            </a:r>
            <a:r>
              <a:rPr lang="en-US" dirty="0"/>
              <a:t> -</a:t>
            </a:r>
            <a:r>
              <a:rPr lang="en-US" dirty="0" err="1"/>
              <a:t>sc</a:t>
            </a:r>
            <a:r>
              <a:rPr lang="en-US" dirty="0"/>
              <a:t>) main" &gt; /</a:t>
            </a:r>
            <a:r>
              <a:rPr lang="en-US" dirty="0" err="1"/>
              <a:t>etc</a:t>
            </a:r>
            <a:r>
              <a:rPr lang="en-US" dirty="0"/>
              <a:t>/apt/</a:t>
            </a:r>
            <a:r>
              <a:rPr lang="en-US" dirty="0" err="1"/>
              <a:t>sources.list.d</a:t>
            </a:r>
            <a:r>
              <a:rPr lang="en-US" dirty="0"/>
              <a:t>/</a:t>
            </a:r>
            <a:r>
              <a:rPr lang="en-US" dirty="0" err="1"/>
              <a:t>ros-latest.list</a:t>
            </a:r>
            <a:r>
              <a:rPr lang="en-US" dirty="0"/>
              <a:t>'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4017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ROS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3) Set up your keys.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Execute the following two commands in your local shell:</a:t>
            </a:r>
          </a:p>
          <a:p>
            <a:pPr marL="1257300" lvl="2" indent="-342900" algn="l">
              <a:buFont typeface="Wingdings" panose="05000000000000000000" pitchFamily="2" charset="2"/>
              <a:buChar char="q"/>
            </a:pPr>
            <a:r>
              <a:rPr lang="en-US" dirty="0" err="1"/>
              <a:t>sudo</a:t>
            </a:r>
            <a:r>
              <a:rPr lang="en-US" dirty="0"/>
              <a:t> apt install curl # if you haven't already installed curl </a:t>
            </a:r>
          </a:p>
          <a:p>
            <a:pPr marL="1257300" lvl="2" indent="-342900" algn="l">
              <a:buFont typeface="Wingdings" panose="05000000000000000000" pitchFamily="2" charset="2"/>
              <a:buChar char="q"/>
            </a:pPr>
            <a:r>
              <a:rPr lang="en-US" dirty="0"/>
              <a:t>curl –s https://raw.githubusercontent.com/ros/rosdistro/master/ros.asc | </a:t>
            </a:r>
            <a:r>
              <a:rPr lang="en-US" dirty="0" err="1"/>
              <a:t>sudo</a:t>
            </a:r>
            <a:r>
              <a:rPr lang="en-US" dirty="0"/>
              <a:t> apt-key add –</a:t>
            </a:r>
          </a:p>
          <a:p>
            <a:pPr marL="1257300" lvl="2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4) Update the Ubuntu package list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Execute the following commands:</a:t>
            </a:r>
          </a:p>
          <a:p>
            <a:pPr marL="1714500" lvl="3" indent="-342900" algn="l">
              <a:buFont typeface="Wingdings" panose="05000000000000000000" pitchFamily="2" charset="2"/>
              <a:buChar char="q"/>
            </a:pPr>
            <a:r>
              <a:rPr lang="en-US" dirty="0" err="1"/>
              <a:t>sudo</a:t>
            </a:r>
            <a:r>
              <a:rPr lang="en-US" dirty="0"/>
              <a:t> apt update</a:t>
            </a:r>
          </a:p>
          <a:p>
            <a:pPr marL="1714500" lvl="3" indent="-342900" algn="l">
              <a:buFont typeface="Wingdings" panose="05000000000000000000" pitchFamily="2" charset="2"/>
              <a:buChar char="q"/>
            </a:pPr>
            <a:r>
              <a:rPr lang="en-US" dirty="0" err="1"/>
              <a:t>sudo</a:t>
            </a:r>
            <a:r>
              <a:rPr lang="en-US" dirty="0"/>
              <a:t> apt upgrade</a:t>
            </a:r>
          </a:p>
          <a:p>
            <a:pPr marL="1257300" lvl="2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65561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ROS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5) Install ROS Noetic packages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Install the Desktop-Full version which is recommended.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Execute the following command:</a:t>
            </a:r>
          </a:p>
          <a:p>
            <a:pPr marL="1257300" lvl="2" indent="-342900" algn="l">
              <a:buFont typeface="Wingdings" panose="05000000000000000000" pitchFamily="2" charset="2"/>
              <a:buChar char="q"/>
            </a:pPr>
            <a:r>
              <a:rPr lang="en-US" dirty="0" err="1"/>
              <a:t>sudo</a:t>
            </a:r>
            <a:r>
              <a:rPr lang="en-US" dirty="0"/>
              <a:t> apt install </a:t>
            </a:r>
            <a:r>
              <a:rPr lang="en-US" dirty="0" err="1"/>
              <a:t>ros</a:t>
            </a:r>
            <a:r>
              <a:rPr lang="en-US" dirty="0"/>
              <a:t>-noetic-desktop-full</a:t>
            </a:r>
          </a:p>
          <a:p>
            <a:pPr marL="1257300" lvl="2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43818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ROS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6) Environment setup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To access these </a:t>
            </a:r>
            <a:r>
              <a:rPr lang="en-US" dirty="0" err="1"/>
              <a:t>commandline</a:t>
            </a:r>
            <a:r>
              <a:rPr lang="en-US" dirty="0"/>
              <a:t> tools and packages, we have to set up the ROS.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Execute the following command:</a:t>
            </a:r>
          </a:p>
          <a:p>
            <a:pPr marL="1257300" lvl="2" indent="-342900" algn="l">
              <a:buFont typeface="Wingdings" panose="05000000000000000000" pitchFamily="2" charset="2"/>
              <a:buChar char="q"/>
            </a:pPr>
            <a:r>
              <a:rPr lang="en-US" dirty="0"/>
              <a:t>source /opt/</a:t>
            </a:r>
            <a:r>
              <a:rPr lang="en-US" dirty="0" err="1"/>
              <a:t>ros</a:t>
            </a:r>
            <a:r>
              <a:rPr lang="en-US" dirty="0"/>
              <a:t>/noetic/</a:t>
            </a:r>
            <a:r>
              <a:rPr lang="en-US" dirty="0" err="1"/>
              <a:t>setup.bash</a:t>
            </a: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This command should be run on every new shell you open to have access to the ROS commands.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In order to automatically source this script every time a new shell is launched,  we can add this line to your .</a:t>
            </a:r>
            <a:r>
              <a:rPr lang="en-US" b="1" dirty="0" err="1"/>
              <a:t>bashrc</a:t>
            </a:r>
            <a:r>
              <a:rPr lang="en-US" dirty="0"/>
              <a:t> file with the following command:</a:t>
            </a:r>
          </a:p>
          <a:p>
            <a:pPr marL="1257300" lvl="2" indent="-342900" algn="l">
              <a:buFont typeface="Wingdings" panose="05000000000000000000" pitchFamily="2" charset="2"/>
              <a:buChar char="q"/>
            </a:pPr>
            <a:r>
              <a:rPr lang="en-US" dirty="0"/>
              <a:t>echo "source /opt/</a:t>
            </a:r>
            <a:r>
              <a:rPr lang="en-US" dirty="0" err="1"/>
              <a:t>ros</a:t>
            </a:r>
            <a:r>
              <a:rPr lang="en-US" dirty="0"/>
              <a:t>/noetic/</a:t>
            </a:r>
            <a:r>
              <a:rPr lang="en-US" dirty="0" err="1"/>
              <a:t>setup.bash</a:t>
            </a:r>
            <a:r>
              <a:rPr lang="en-US" dirty="0"/>
              <a:t>" &gt;&gt; ~/.</a:t>
            </a:r>
            <a:r>
              <a:rPr lang="en-US" dirty="0" err="1"/>
              <a:t>bashrc</a:t>
            </a: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Next, enter the following command to add the environment in the current terminal.</a:t>
            </a:r>
          </a:p>
          <a:p>
            <a:pPr marL="1257300" lvl="2" indent="-342900" algn="l">
              <a:buFont typeface="Wingdings" panose="05000000000000000000" pitchFamily="2" charset="2"/>
              <a:buChar char="q"/>
            </a:pPr>
            <a:r>
              <a:rPr lang="en-US" dirty="0"/>
              <a:t>source ~/.</a:t>
            </a:r>
            <a:r>
              <a:rPr lang="en-US" dirty="0" err="1"/>
              <a:t>bashrc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28435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ROS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7) Set up dependencies for building the package.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If a robot has several packages, it is difficult to manage all the dependencies of those packages.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 err="1"/>
              <a:t>rosinstall</a:t>
            </a:r>
            <a:r>
              <a:rPr lang="en-US" dirty="0"/>
              <a:t> tool installs all the packages in a single command.</a:t>
            </a:r>
          </a:p>
          <a:p>
            <a:pPr marL="1257300" lvl="2" indent="-342900" algn="l">
              <a:buFont typeface="Wingdings" panose="05000000000000000000" pitchFamily="2" charset="2"/>
              <a:buChar char="q"/>
            </a:pPr>
            <a:r>
              <a:rPr lang="en-US" dirty="0"/>
              <a:t>Execute the following command:</a:t>
            </a:r>
          </a:p>
          <a:p>
            <a:pPr marL="1714500" lvl="3" indent="-342900" algn="l">
              <a:buFont typeface="Wingdings" panose="05000000000000000000" pitchFamily="2" charset="2"/>
              <a:buChar char="q"/>
            </a:pPr>
            <a:r>
              <a:rPr lang="en-US" dirty="0" err="1"/>
              <a:t>sudo</a:t>
            </a:r>
            <a:r>
              <a:rPr lang="en-US" dirty="0"/>
              <a:t> apt-get install python-</a:t>
            </a:r>
            <a:r>
              <a:rPr lang="en-US" dirty="0" err="1"/>
              <a:t>rosinstall</a:t>
            </a:r>
            <a:r>
              <a:rPr lang="en-US" dirty="0"/>
              <a:t> python-</a:t>
            </a:r>
            <a:r>
              <a:rPr lang="en-US" dirty="0" err="1"/>
              <a:t>rosinstall</a:t>
            </a:r>
            <a:r>
              <a:rPr lang="en-US" dirty="0"/>
              <a:t>-generator python-</a:t>
            </a:r>
            <a:r>
              <a:rPr lang="en-US" dirty="0" err="1"/>
              <a:t>wstool</a:t>
            </a:r>
            <a:r>
              <a:rPr lang="en-US" dirty="0"/>
              <a:t> build-essential</a:t>
            </a:r>
          </a:p>
          <a:p>
            <a:pPr marL="1714500" lvl="3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8) Initialize </a:t>
            </a:r>
            <a:r>
              <a:rPr lang="en-US" dirty="0" err="1"/>
              <a:t>rosdep</a:t>
            </a: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 err="1"/>
              <a:t>rosdep</a:t>
            </a:r>
            <a:r>
              <a:rPr lang="en-US" dirty="0"/>
              <a:t> tool is useful for installing the dependent packages of a ROS package.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Execute the following commands:</a:t>
            </a:r>
          </a:p>
          <a:p>
            <a:pPr marL="1257300" lvl="2" indent="-342900" algn="l">
              <a:buFont typeface="Wingdings" panose="05000000000000000000" pitchFamily="2" charset="2"/>
              <a:buChar char="q"/>
            </a:pPr>
            <a:r>
              <a:rPr lang="en-US" dirty="0" err="1"/>
              <a:t>sudo</a:t>
            </a:r>
            <a:r>
              <a:rPr lang="en-US" dirty="0"/>
              <a:t> </a:t>
            </a:r>
            <a:r>
              <a:rPr lang="en-US" dirty="0" err="1"/>
              <a:t>rosdep</a:t>
            </a:r>
            <a:r>
              <a:rPr lang="en-US" dirty="0"/>
              <a:t> </a:t>
            </a:r>
            <a:r>
              <a:rPr lang="en-US" dirty="0" err="1"/>
              <a:t>init</a:t>
            </a:r>
            <a:endParaRPr lang="en-US" dirty="0"/>
          </a:p>
          <a:p>
            <a:pPr marL="1257300" lvl="2" indent="-342900" algn="l">
              <a:buFont typeface="Wingdings" panose="05000000000000000000" pitchFamily="2" charset="2"/>
              <a:buChar char="q"/>
            </a:pPr>
            <a:r>
              <a:rPr lang="en-US" dirty="0" err="1"/>
              <a:t>rosdep</a:t>
            </a:r>
            <a:r>
              <a:rPr lang="en-US" dirty="0"/>
              <a:t> update</a:t>
            </a:r>
          </a:p>
          <a:p>
            <a:pPr marL="1714500" lvl="3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1714500" lvl="3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77551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99B059-071F-438C-ABA4-A25B01C1D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dirty="0"/>
              <a:t>ROS installation</a:t>
            </a:r>
            <a:endParaRPr lang="en-CA" sz="6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BF53AA-40DC-4270-BF8F-E92D8A1E76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786" y="1327975"/>
            <a:ext cx="10515600" cy="4351338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9) Test your setup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You can verify that your installation is correct by using the </a:t>
            </a:r>
          </a:p>
          <a:p>
            <a:pPr lvl="1" algn="l"/>
            <a:r>
              <a:rPr lang="en-US" dirty="0"/>
              <a:t>following command.</a:t>
            </a:r>
          </a:p>
          <a:p>
            <a:pPr marL="1257300" lvl="2" indent="-342900" algn="l">
              <a:buFont typeface="Wingdings" panose="05000000000000000000" pitchFamily="2" charset="2"/>
              <a:buChar char="q"/>
            </a:pPr>
            <a:r>
              <a:rPr lang="en-US" dirty="0" err="1"/>
              <a:t>rosversion</a:t>
            </a:r>
            <a:r>
              <a:rPr lang="en-US" dirty="0"/>
              <a:t> –d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If you get ‘Noetic’ as the output, you are all set with the installation.</a:t>
            </a:r>
          </a:p>
          <a:p>
            <a:pPr marL="914400" lvl="2" indent="0" algn="l">
              <a:buNone/>
            </a:pPr>
            <a:endParaRPr lang="en-US" dirty="0"/>
          </a:p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32E2585-6345-47E7-AFED-A8222E2CAE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16</a:t>
            </a:fld>
            <a:endParaRPr lang="en-US" dirty="0"/>
          </a:p>
        </p:txBody>
      </p:sp>
      <p:pic>
        <p:nvPicPr>
          <p:cNvPr id="5" name="Picture 4" descr="Command line showing code mentioned on this page.">
            <a:extLst>
              <a:ext uri="{FF2B5EF4-FFF2-40B4-BE49-F238E27FC236}">
                <a16:creationId xmlns:a16="http://schemas.microsoft.com/office/drawing/2014/main" id="{B76889D8-EAC2-4E0D-868B-988E28B89E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1401" y="3429000"/>
            <a:ext cx="2820000" cy="244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78351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ROS Architecture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 ROS system is made up of many different programs running simultaneously and communicating with one another.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To perform such tasks, ROS is based on the following computation and communication unites: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ROS</a:t>
            </a:r>
            <a:r>
              <a:rPr lang="en-US" b="1" dirty="0"/>
              <a:t> node</a:t>
            </a:r>
            <a:r>
              <a:rPr lang="en-US" dirty="0"/>
              <a:t>: A process that performs computation. Think of it as one executable program.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For example, obstacle recognition, and motor drive are nodes.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ROS</a:t>
            </a:r>
            <a:r>
              <a:rPr lang="en-US" b="1" dirty="0"/>
              <a:t> master</a:t>
            </a:r>
            <a:r>
              <a:rPr lang="en-US" dirty="0"/>
              <a:t>: An intermediate program that connects ROS nodes.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The connection and communication between nodes</a:t>
            </a:r>
          </a:p>
          <a:p>
            <a:pPr lvl="1" algn="l"/>
            <a:r>
              <a:rPr lang="en-US" dirty="0"/>
              <a:t>are impossible without the master.</a:t>
            </a:r>
          </a:p>
          <a:p>
            <a:pPr marL="1714500" lvl="3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17</a:t>
            </a:fld>
            <a:endParaRPr lang="en-US" dirty="0"/>
          </a:p>
        </p:txBody>
      </p:sp>
      <p:pic>
        <p:nvPicPr>
          <p:cNvPr id="7" name="Picture 6" descr="plot with ROs at the top with arrows pointing towards and from both Node 1 and Node 2.  Note 1 also points to Node 2.">
            <a:extLst>
              <a:ext uri="{FF2B5EF4-FFF2-40B4-BE49-F238E27FC236}">
                <a16:creationId xmlns:a16="http://schemas.microsoft.com/office/drawing/2014/main" id="{FBCD5822-ECD3-49E5-838B-D8C41D4D3E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1100" y="3688745"/>
            <a:ext cx="3009900" cy="2099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09156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ROS Architecture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ROS parameter </a:t>
            </a:r>
            <a:r>
              <a:rPr lang="en-US" b="1" dirty="0"/>
              <a:t>server</a:t>
            </a:r>
            <a:r>
              <a:rPr lang="en-US" dirty="0"/>
              <a:t>: A program that normally runs along with the ROS master.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The user can store various parameters or values on this server and all the nodes can access it.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ROS </a:t>
            </a:r>
            <a:r>
              <a:rPr lang="en-US" b="1" dirty="0"/>
              <a:t>topics</a:t>
            </a:r>
            <a:r>
              <a:rPr lang="en-US" dirty="0"/>
              <a:t>: Named buses in which ROS nodes can send a message. 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A node can publish or subscribe any number of topics.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ROS </a:t>
            </a:r>
            <a:r>
              <a:rPr lang="en-US" b="1" dirty="0"/>
              <a:t>message</a:t>
            </a:r>
            <a:r>
              <a:rPr lang="en-US" dirty="0"/>
              <a:t>: The messages are basically the data going through the topic. 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There are existing standard messages.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Users can also write their own messages.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042330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Hello World Demo: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This is a basic ROS example which is already installed in ROS.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There are two nodes: </a:t>
            </a:r>
            <a:r>
              <a:rPr lang="en-US" i="1" dirty="0"/>
              <a:t>talker</a:t>
            </a:r>
            <a:r>
              <a:rPr lang="en-US" dirty="0"/>
              <a:t> and </a:t>
            </a:r>
            <a:r>
              <a:rPr lang="en-US" i="1" dirty="0"/>
              <a:t>listener</a:t>
            </a:r>
            <a:r>
              <a:rPr lang="en-US" dirty="0"/>
              <a:t>. 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There is a topic called </a:t>
            </a:r>
            <a:r>
              <a:rPr lang="en-US" i="1" dirty="0"/>
              <a:t>/chatter </a:t>
            </a:r>
            <a:r>
              <a:rPr lang="en-US" dirty="0"/>
              <a:t>between two nodes.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The talker node publishes a string </a:t>
            </a:r>
            <a:r>
              <a:rPr lang="en-US" i="1" dirty="0"/>
              <a:t>message</a:t>
            </a:r>
            <a:r>
              <a:rPr lang="en-US" dirty="0"/>
              <a:t> (Hello World ).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The listener node subscribes it and prints it.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19</a:t>
            </a:fld>
            <a:endParaRPr lang="en-US" dirty="0"/>
          </a:p>
        </p:txBody>
      </p:sp>
      <p:pic>
        <p:nvPicPr>
          <p:cNvPr id="9" name="Picture 8" descr="ROS Master linked with dotted line to both talker node and listener node.&#10;Talker node has arrows pointing towards listener node but inbetween is /chatter and &quot;Hello World&quot;">
            <a:extLst>
              <a:ext uri="{FF2B5EF4-FFF2-40B4-BE49-F238E27FC236}">
                <a16:creationId xmlns:a16="http://schemas.microsoft.com/office/drawing/2014/main" id="{4EE864E1-911E-48B7-9929-C244961BAD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48438" y="3173992"/>
            <a:ext cx="4535619" cy="2755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3806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2995"/>
            <a:ext cx="8993172" cy="1149497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454084"/>
            <a:ext cx="10840824" cy="4456522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What is ROS?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ROS installation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ROS Architecture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ROS command tools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ROS GUI tools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D6C903A-1F6F-4B46-A148-5544A8991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5224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In order to have a communication between talker and listener nodes, the following message communication flow should be established.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1) Running the Master: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The ROS master is run by using the </a:t>
            </a:r>
            <a:r>
              <a:rPr lang="en-US" i="1" dirty="0" err="1">
                <a:latin typeface="Consolas" panose="020B0609020204030204" pitchFamily="49" charset="0"/>
              </a:rPr>
              <a:t>roscore</a:t>
            </a:r>
            <a:r>
              <a:rPr lang="en-US" dirty="0"/>
              <a:t> command and runs the server with XMLRPC.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The master registers the name of nodes, topics, message types, URI addresses and ports for node-to-node connections.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20</a:t>
            </a:fld>
            <a:endParaRPr lang="en-US" dirty="0"/>
          </a:p>
        </p:txBody>
      </p:sp>
      <p:pic>
        <p:nvPicPr>
          <p:cNvPr id="5" name="Picture 4" descr="Circle with Master in it.">
            <a:extLst>
              <a:ext uri="{FF2B5EF4-FFF2-40B4-BE49-F238E27FC236}">
                <a16:creationId xmlns:a16="http://schemas.microsoft.com/office/drawing/2014/main" id="{D2F71013-65F0-4DF0-A2EA-88BDCE0907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6325" y="3838574"/>
            <a:ext cx="1992401" cy="1401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779281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2) Running the Subscriber Node: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Subscriber nodes are launched with either a </a:t>
            </a:r>
            <a:r>
              <a:rPr lang="en-US" i="1" dirty="0" err="1">
                <a:latin typeface="Consolas" panose="020B0609020204030204" pitchFamily="49" charset="0"/>
              </a:rPr>
              <a:t>rosrun</a:t>
            </a:r>
            <a:r>
              <a:rPr lang="en-US" dirty="0"/>
              <a:t> or </a:t>
            </a:r>
            <a:r>
              <a:rPr lang="en-US" i="1" dirty="0" err="1">
                <a:latin typeface="Consolas" panose="020B0609020204030204" pitchFamily="49" charset="0"/>
              </a:rPr>
              <a:t>roslaunch</a:t>
            </a:r>
            <a:r>
              <a:rPr lang="en-US" dirty="0"/>
              <a:t> commands.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The subscriber node registers its node name, topic name, message type, URI address, and port with the master as it runs.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21</a:t>
            </a:fld>
            <a:endParaRPr lang="en-US" dirty="0"/>
          </a:p>
        </p:txBody>
      </p:sp>
      <p:pic>
        <p:nvPicPr>
          <p:cNvPr id="6" name="Picture 5" descr="Node 2 pointing to Master">
            <a:extLst>
              <a:ext uri="{FF2B5EF4-FFF2-40B4-BE49-F238E27FC236}">
                <a16:creationId xmlns:a16="http://schemas.microsoft.com/office/drawing/2014/main" id="{0B0C8F1A-328C-4542-B534-AE93E861D9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3887" y="2611584"/>
            <a:ext cx="3899113" cy="2798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5384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3) Running the Publisher Node: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Publisher nodes are also launched with either a </a:t>
            </a:r>
            <a:r>
              <a:rPr lang="en-US" i="1" dirty="0" err="1">
                <a:latin typeface="Consolas" panose="020B0609020204030204" pitchFamily="49" charset="0"/>
              </a:rPr>
              <a:t>rosrun</a:t>
            </a:r>
            <a:r>
              <a:rPr lang="en-US" dirty="0"/>
              <a:t> or </a:t>
            </a:r>
            <a:r>
              <a:rPr lang="en-US" i="1" dirty="0" err="1">
                <a:latin typeface="Consolas" panose="020B0609020204030204" pitchFamily="49" charset="0"/>
              </a:rPr>
              <a:t>roslaunch</a:t>
            </a:r>
            <a:r>
              <a:rPr lang="en-US" dirty="0"/>
              <a:t> commands.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Like the subscriber node, the publisher node registers its information.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22</a:t>
            </a:fld>
            <a:endParaRPr lang="en-US" dirty="0"/>
          </a:p>
        </p:txBody>
      </p:sp>
      <p:pic>
        <p:nvPicPr>
          <p:cNvPr id="5" name="Picture 4" descr="Node 1 and Node 2 both pointing to Master">
            <a:extLst>
              <a:ext uri="{FF2B5EF4-FFF2-40B4-BE49-F238E27FC236}">
                <a16:creationId xmlns:a16="http://schemas.microsoft.com/office/drawing/2014/main" id="{D4C9D3C1-386B-4492-91E8-3133AAD0EE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2204" y="2518387"/>
            <a:ext cx="4976763" cy="2891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612645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4) Providing Publisher Information: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The master distributes the publisher node information to the subscriber node.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23</a:t>
            </a:fld>
            <a:endParaRPr lang="en-US" dirty="0"/>
          </a:p>
        </p:txBody>
      </p:sp>
      <p:pic>
        <p:nvPicPr>
          <p:cNvPr id="6" name="Picture 5" descr="Node 1 and Node 2 both pointing to Master.  Master is also pointing back to Node 2.">
            <a:extLst>
              <a:ext uri="{FF2B5EF4-FFF2-40B4-BE49-F238E27FC236}">
                <a16:creationId xmlns:a16="http://schemas.microsoft.com/office/drawing/2014/main" id="{45D2292E-F7A6-41E9-A9FF-4F8A1705A8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2417909"/>
            <a:ext cx="5219700" cy="2716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6077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4) Connection Request from the Subscriber Node: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The subscriber node requests a direct connection to the publisher node based on the publisher information received from the master.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The subscriber node also transmits its information to the publisher node.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24</a:t>
            </a:fld>
            <a:endParaRPr lang="en-US" dirty="0"/>
          </a:p>
        </p:txBody>
      </p:sp>
      <p:pic>
        <p:nvPicPr>
          <p:cNvPr id="5" name="Picture 4" descr="Node 1 and Node 2 both pointing to Master.  Master is also pointing back to Node 2.  Node 2 is also pointing to Node 1 with the message Request TCPROS connection.">
            <a:extLst>
              <a:ext uri="{FF2B5EF4-FFF2-40B4-BE49-F238E27FC236}">
                <a16:creationId xmlns:a16="http://schemas.microsoft.com/office/drawing/2014/main" id="{BA5C1C27-92DE-4E69-ABDB-6EBF352A44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4355" y="2933073"/>
            <a:ext cx="4892954" cy="2854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55602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5) Connection Response from the Publisher Node: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The publisher node sends the URI address and port number of its TCP server in response to the connection request from the subscriber node.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25</a:t>
            </a:fld>
            <a:endParaRPr lang="en-US" dirty="0"/>
          </a:p>
        </p:txBody>
      </p:sp>
      <p:pic>
        <p:nvPicPr>
          <p:cNvPr id="6" name="Picture 5" descr="Node 1 and Node 2 both pointing to Master.  Master is also pointing back to Node 2.  Node 2 is also pointing to Node 1 with Node 1 now pointing back with the message Response TCPROS connection.">
            <a:extLst>
              <a:ext uri="{FF2B5EF4-FFF2-40B4-BE49-F238E27FC236}">
                <a16:creationId xmlns:a16="http://schemas.microsoft.com/office/drawing/2014/main" id="{98162879-D869-4A9E-93FE-5FD1E6DF7F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10012" y="2683133"/>
            <a:ext cx="4524817" cy="2698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3067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6) TCPROS Connection: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The subscriber node creates a client for the publisher node using TCPROS (TCP/IP based protocol) and connects to the publisher node.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26</a:t>
            </a:fld>
            <a:endParaRPr lang="en-US" dirty="0"/>
          </a:p>
        </p:txBody>
      </p:sp>
      <p:pic>
        <p:nvPicPr>
          <p:cNvPr id="5" name="Picture 4" descr="Node 1 and Node 2 both pointing to Master.  Master is also pointing back to Node 2.  Node 2 is also pointing to Node 1 with Node 1 now pointing back and Node 2 pointing a second arrow to Node 1 with TCPROS Connection.">
            <a:extLst>
              <a:ext uri="{FF2B5EF4-FFF2-40B4-BE49-F238E27FC236}">
                <a16:creationId xmlns:a16="http://schemas.microsoft.com/office/drawing/2014/main" id="{1E770903-A9B3-4497-AD0D-61CCE01092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3437" y="2653522"/>
            <a:ext cx="4703042" cy="2922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5950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7) Message Transmission: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The publisher node transmits a predefined message to the subscriber node through TCPROS.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27</a:t>
            </a:fld>
            <a:endParaRPr lang="en-US" dirty="0"/>
          </a:p>
        </p:txBody>
      </p:sp>
      <p:pic>
        <p:nvPicPr>
          <p:cNvPr id="6" name="Picture 5" descr="Node 1 pointing to Node 2 with Topic written.">
            <a:extLst>
              <a:ext uri="{FF2B5EF4-FFF2-40B4-BE49-F238E27FC236}">
                <a16:creationId xmlns:a16="http://schemas.microsoft.com/office/drawing/2014/main" id="{1BE6037E-C98D-4062-8DE8-000B19577A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5382" y="2971259"/>
            <a:ext cx="5800725" cy="1933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21874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Let’s run the Hello World demo in ROS:</a:t>
            </a:r>
          </a:p>
          <a:p>
            <a:pPr lvl="1" algn="l"/>
            <a:r>
              <a:rPr lang="en-US" dirty="0"/>
              <a:t>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28</a:t>
            </a:fld>
            <a:endParaRPr lang="en-US" dirty="0"/>
          </a:p>
        </p:txBody>
      </p:sp>
      <p:pic>
        <p:nvPicPr>
          <p:cNvPr id="9" name="Picture 8" descr="Command line showing code mentioned on this page.">
            <a:extLst>
              <a:ext uri="{FF2B5EF4-FFF2-40B4-BE49-F238E27FC236}">
                <a16:creationId xmlns:a16="http://schemas.microsoft.com/office/drawing/2014/main" id="{9D20D6DB-7427-42F8-8752-07F8B81CD4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0787" y="1661849"/>
            <a:ext cx="6163019" cy="4257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873170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Start the talker node by using the following command in another terminal:</a:t>
            </a:r>
          </a:p>
          <a:p>
            <a:pPr lvl="1" algn="l"/>
            <a:r>
              <a:rPr lang="en-US" dirty="0"/>
              <a:t>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29</a:t>
            </a:fld>
            <a:endParaRPr lang="en-US" dirty="0"/>
          </a:p>
        </p:txBody>
      </p:sp>
      <p:pic>
        <p:nvPicPr>
          <p:cNvPr id="11" name="Picture 10" descr="Command line showing code mentioned on this page.">
            <a:extLst>
              <a:ext uri="{FF2B5EF4-FFF2-40B4-BE49-F238E27FC236}">
                <a16:creationId xmlns:a16="http://schemas.microsoft.com/office/drawing/2014/main" id="{1B282DAD-30B7-44F9-BBFC-C91D6B905F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1375" y="2295525"/>
            <a:ext cx="5429250" cy="226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0027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Robot programming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454084"/>
            <a:ext cx="11302738" cy="394983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 robot is a machine with sensors, actuators (motors), and a computing unit.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86CC90F-C3B0-4213-A73F-A09D9130C0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10845" y="1954800"/>
            <a:ext cx="5281662" cy="312098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9F2D264-3A69-406E-8990-0E2176A56A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50393" y="2000250"/>
            <a:ext cx="2019300" cy="142875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611F868-4B18-4F48-A707-CDD0DC2A4A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20603" y="3249302"/>
            <a:ext cx="2371725" cy="6858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73DD0F6-6A24-46DF-AC43-4B1C366B5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60986" y="3897938"/>
            <a:ext cx="1582243" cy="13775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FF79E19-131D-42E1-8EB7-BFBD94F49D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09117" y="3811170"/>
            <a:ext cx="1885118" cy="1285875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01EE5BA-43EE-459B-86E0-A48D3E22E7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52029" y="2000250"/>
            <a:ext cx="1629369" cy="95377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B20BC3A-BA96-4A7B-AB4E-6BFC8108B6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8536" y="2889970"/>
            <a:ext cx="1867585" cy="140446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C8FBB41-583B-4978-BD2B-DCC1C471C2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253557" y="4189592"/>
            <a:ext cx="1647825" cy="1057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98528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Now start the listener node in another terminal:</a:t>
            </a:r>
          </a:p>
          <a:p>
            <a:pPr lvl="1" algn="l"/>
            <a:r>
              <a:rPr lang="en-US" dirty="0"/>
              <a:t>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30</a:t>
            </a:fld>
            <a:endParaRPr lang="en-US" dirty="0"/>
          </a:p>
        </p:txBody>
      </p:sp>
      <p:pic>
        <p:nvPicPr>
          <p:cNvPr id="5" name="Picture 4" descr="Command line showing code mentioned on this page.">
            <a:extLst>
              <a:ext uri="{FF2B5EF4-FFF2-40B4-BE49-F238E27FC236}">
                <a16:creationId xmlns:a16="http://schemas.microsoft.com/office/drawing/2014/main" id="{BF1C7D1C-40BA-4AA3-A1DE-DB8C7FBF52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4541" y="2216477"/>
            <a:ext cx="7124700" cy="297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405902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ROS Demo: </a:t>
            </a:r>
            <a:r>
              <a:rPr lang="en-US" dirty="0" err="1"/>
              <a:t>turtlesim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In this demo we want to use a 2D simulator with a turtle in it. 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The </a:t>
            </a:r>
            <a:r>
              <a:rPr lang="en-US" dirty="0" err="1"/>
              <a:t>turtlesim</a:t>
            </a:r>
            <a:r>
              <a:rPr lang="en-US" dirty="0"/>
              <a:t> application is already installed on ROS.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You can move the turtle with the keyboard, read the turtle’s current position, etc.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31</a:t>
            </a:fld>
            <a:endParaRPr lang="en-US" dirty="0"/>
          </a:p>
        </p:txBody>
      </p:sp>
      <p:pic>
        <p:nvPicPr>
          <p:cNvPr id="5" name="Picture 4" descr="Publish Info points to roscore (Master), which point back and forth to Subscribe Info.  Publish Info also points to Subscribe Info with Message Pass /turtle1/cmd_vel">
            <a:extLst>
              <a:ext uri="{FF2B5EF4-FFF2-40B4-BE49-F238E27FC236}">
                <a16:creationId xmlns:a16="http://schemas.microsoft.com/office/drawing/2014/main" id="{D05E27B6-BB0C-4F9B-A94F-4652368D9A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1262" y="2564091"/>
            <a:ext cx="4463266" cy="3108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456754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ROS Demo: </a:t>
            </a:r>
            <a:r>
              <a:rPr lang="en-US" dirty="0" err="1"/>
              <a:t>turtlesim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Start </a:t>
            </a:r>
            <a:r>
              <a:rPr lang="en-US" sz="2000" i="1" dirty="0" err="1">
                <a:latin typeface="Consolas" panose="020B0609020204030204" pitchFamily="49" charset="0"/>
              </a:rPr>
              <a:t>roscore</a:t>
            </a:r>
            <a:r>
              <a:rPr lang="en-US" dirty="0"/>
              <a:t>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In another terminal, run </a:t>
            </a:r>
            <a:r>
              <a:rPr lang="en-US" sz="2000" i="1" dirty="0" err="1">
                <a:latin typeface="Consolas" panose="020B0609020204030204" pitchFamily="49" charset="0"/>
              </a:rPr>
              <a:t>rosrun</a:t>
            </a:r>
            <a:r>
              <a:rPr lang="en-US" sz="2000" i="1" dirty="0">
                <a:latin typeface="Consolas" panose="020B0609020204030204" pitchFamily="49" charset="0"/>
              </a:rPr>
              <a:t> </a:t>
            </a:r>
            <a:r>
              <a:rPr lang="en-US" sz="2000" i="1" dirty="0" err="1">
                <a:latin typeface="Consolas" panose="020B0609020204030204" pitchFamily="49" charset="0"/>
              </a:rPr>
              <a:t>turtlesim</a:t>
            </a:r>
            <a:r>
              <a:rPr lang="en-US" sz="2000" i="1" dirty="0">
                <a:latin typeface="Consolas" panose="020B0609020204030204" pitchFamily="49" charset="0"/>
              </a:rPr>
              <a:t> </a:t>
            </a:r>
            <a:r>
              <a:rPr lang="en-US" sz="2000" i="1" dirty="0" err="1">
                <a:latin typeface="Consolas" panose="020B0609020204030204" pitchFamily="49" charset="0"/>
              </a:rPr>
              <a:t>turtlesim_node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32</a:t>
            </a:fld>
            <a:endParaRPr lang="en-US" dirty="0"/>
          </a:p>
        </p:txBody>
      </p:sp>
      <p:pic>
        <p:nvPicPr>
          <p:cNvPr id="9" name="Picture 8" descr="Command line showing code mentioned on this page.">
            <a:extLst>
              <a:ext uri="{FF2B5EF4-FFF2-40B4-BE49-F238E27FC236}">
                <a16:creationId xmlns:a16="http://schemas.microsoft.com/office/drawing/2014/main" id="{B81A6235-1BD9-4B54-950E-1BA715C1BA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8956" y="2146759"/>
            <a:ext cx="5141120" cy="35587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055850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ROS Demo: </a:t>
            </a:r>
            <a:r>
              <a:rPr lang="en-US" dirty="0" err="1"/>
              <a:t>turtlesim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To move the turtle, start </a:t>
            </a:r>
            <a:r>
              <a:rPr lang="en-US" sz="2000" i="1" dirty="0" err="1">
                <a:latin typeface="Consolas" panose="020B0609020204030204" pitchFamily="49" charset="0"/>
              </a:rPr>
              <a:t>turtle_teleop_key</a:t>
            </a:r>
            <a:r>
              <a:rPr lang="en-US" sz="2000" i="1" dirty="0">
                <a:latin typeface="Consolas" panose="020B0609020204030204" pitchFamily="49" charset="0"/>
              </a:rPr>
              <a:t> </a:t>
            </a:r>
            <a:r>
              <a:rPr lang="en-US" dirty="0"/>
              <a:t>node from </a:t>
            </a:r>
            <a:r>
              <a:rPr lang="en-US" sz="2000" i="1" dirty="0" err="1">
                <a:latin typeface="Consolas" panose="020B0609020204030204" pitchFamily="49" charset="0"/>
              </a:rPr>
              <a:t>turtlesim</a:t>
            </a:r>
            <a:r>
              <a:rPr lang="en-US" dirty="0"/>
              <a:t> package in another terminal.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When you press an arrow key, the node publishes velocity to </a:t>
            </a:r>
            <a:r>
              <a:rPr lang="en-US" sz="2000" i="1" dirty="0">
                <a:latin typeface="Consolas" panose="020B0609020204030204" pitchFamily="49" charset="0"/>
              </a:rPr>
              <a:t>/turtle1/</a:t>
            </a:r>
            <a:r>
              <a:rPr lang="en-US" sz="2000" i="1" dirty="0" err="1">
                <a:latin typeface="Consolas" panose="020B0609020204030204" pitchFamily="49" charset="0"/>
              </a:rPr>
              <a:t>cmd_vel</a:t>
            </a:r>
            <a:r>
              <a:rPr lang="en-US" dirty="0"/>
              <a:t>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33</a:t>
            </a:fld>
            <a:endParaRPr lang="en-US" dirty="0"/>
          </a:p>
        </p:txBody>
      </p:sp>
      <p:pic>
        <p:nvPicPr>
          <p:cNvPr id="5" name="Picture 4" descr="A turtle tracing out a path">
            <a:extLst>
              <a:ext uri="{FF2B5EF4-FFF2-40B4-BE49-F238E27FC236}">
                <a16:creationId xmlns:a16="http://schemas.microsoft.com/office/drawing/2014/main" id="{08D6538D-3004-4A9E-B055-024E42F657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5226" y="2641541"/>
            <a:ext cx="3148062" cy="3273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50492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ROS Architecture Cont.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So far, we studied ROS node, ROS master, topics, and message.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There are other computation concepts such as ROS services, and ROS bags.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 ROS </a:t>
            </a:r>
            <a:r>
              <a:rPr lang="en-US" b="1" dirty="0"/>
              <a:t>Services</a:t>
            </a:r>
            <a:r>
              <a:rPr lang="en-US" dirty="0"/>
              <a:t>:  Unlike ROS topics, ROS service has Request/Reply mechanism. 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A service call is a function, which can call whenever a client node sends a request. 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The node who create a service call is called Server node and who call the service is called client node.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ROS </a:t>
            </a:r>
            <a:r>
              <a:rPr lang="en-US" b="1" dirty="0"/>
              <a:t>bags</a:t>
            </a:r>
            <a:r>
              <a:rPr lang="en-US" dirty="0"/>
              <a:t>: A useful method to save and play back ROS topics. 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It is useful for logging the data from a robot to process it later.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391140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In the </a:t>
            </a:r>
            <a:r>
              <a:rPr lang="en-US" dirty="0" err="1"/>
              <a:t>turtlesim</a:t>
            </a:r>
            <a:r>
              <a:rPr lang="en-US" dirty="0"/>
              <a:t> demo there are some services.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In the following you can see the list of available services: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We can call a service by </a:t>
            </a:r>
            <a:r>
              <a:rPr lang="en-US" sz="2000" i="1" dirty="0" err="1">
                <a:latin typeface="Consolas" panose="020B0609020204030204" pitchFamily="49" charset="0"/>
              </a:rPr>
              <a:t>rosservice</a:t>
            </a:r>
            <a:r>
              <a:rPr lang="en-US" sz="2000" i="1" dirty="0">
                <a:latin typeface="Consolas" panose="020B0609020204030204" pitchFamily="49" charset="0"/>
              </a:rPr>
              <a:t> call </a:t>
            </a:r>
            <a:r>
              <a:rPr lang="en-US" dirty="0"/>
              <a:t>command followed by the name of the service.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35</a:t>
            </a:fld>
            <a:endParaRPr lang="en-US" dirty="0"/>
          </a:p>
        </p:txBody>
      </p:sp>
      <p:pic>
        <p:nvPicPr>
          <p:cNvPr id="9" name="Picture 8" descr="Command line showing code mentioned on this page.">
            <a:extLst>
              <a:ext uri="{FF2B5EF4-FFF2-40B4-BE49-F238E27FC236}">
                <a16:creationId xmlns:a16="http://schemas.microsoft.com/office/drawing/2014/main" id="{7B7DEC34-692D-4C7D-BF3E-3B67E1D193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6247" y="2092413"/>
            <a:ext cx="2686149" cy="2984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917512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Let’s use </a:t>
            </a:r>
            <a:r>
              <a:rPr lang="en-US" i="1" dirty="0"/>
              <a:t>spawn</a:t>
            </a:r>
            <a:r>
              <a:rPr lang="en-US" dirty="0"/>
              <a:t> service, which duplicates a turtle at (x, y, theta) and returns the name of the turtle.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lvl="1" algn="l"/>
            <a:r>
              <a:rPr lang="en-US" dirty="0"/>
              <a:t>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36</a:t>
            </a:fld>
            <a:endParaRPr lang="en-US" dirty="0"/>
          </a:p>
        </p:txBody>
      </p:sp>
      <p:pic>
        <p:nvPicPr>
          <p:cNvPr id="5" name="Picture 4" descr="Two turtles at different coordinates.">
            <a:extLst>
              <a:ext uri="{FF2B5EF4-FFF2-40B4-BE49-F238E27FC236}">
                <a16:creationId xmlns:a16="http://schemas.microsoft.com/office/drawing/2014/main" id="{41BC2221-0616-49CB-B591-29F14BC46D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9251" y="1978465"/>
            <a:ext cx="3563037" cy="3809492"/>
          </a:xfrm>
          <a:prstGeom prst="rect">
            <a:avLst/>
          </a:prstGeom>
        </p:spPr>
      </p:pic>
      <p:pic>
        <p:nvPicPr>
          <p:cNvPr id="9" name="Picture 8" descr="Command line showing code mentioned on this page.">
            <a:extLst>
              <a:ext uri="{FF2B5EF4-FFF2-40B4-BE49-F238E27FC236}">
                <a16:creationId xmlns:a16="http://schemas.microsoft.com/office/drawing/2014/main" id="{91D79284-9F52-411D-9D4E-1934AB30EF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9535" y="2072621"/>
            <a:ext cx="4200525" cy="1619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87167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ROS Command Tools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There are command-line tools in ROS which help us to leverage capabilities of ROS.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They should be executed in the Linux terminal.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sz="2000" i="1" dirty="0" err="1">
                <a:latin typeface="Consolas" panose="020B0609020204030204" pitchFamily="49" charset="0"/>
              </a:rPr>
              <a:t>rosnode</a:t>
            </a:r>
            <a:r>
              <a:rPr lang="en-US" sz="2000" i="1" dirty="0">
                <a:latin typeface="Consolas" panose="020B0609020204030204" pitchFamily="49" charset="0"/>
              </a:rPr>
              <a:t> list</a:t>
            </a:r>
            <a:r>
              <a:rPr lang="en-US" dirty="0"/>
              <a:t>: it provides list of nodes running on the system.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sz="2000" i="1" dirty="0" err="1">
                <a:latin typeface="Consolas" panose="020B0609020204030204" pitchFamily="49" charset="0"/>
              </a:rPr>
              <a:t>rostopic</a:t>
            </a:r>
            <a:r>
              <a:rPr lang="en-US" sz="2000" i="1" dirty="0">
                <a:latin typeface="Consolas" panose="020B0609020204030204" pitchFamily="49" charset="0"/>
              </a:rPr>
              <a:t> list</a:t>
            </a:r>
            <a:r>
              <a:rPr lang="en-US" dirty="0"/>
              <a:t>: it gives information about ROS topics, including publishers, subscribers, publishing rate, and ROS Messages.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sz="2000" i="1" dirty="0" err="1">
                <a:latin typeface="Consolas" panose="020B0609020204030204" pitchFamily="49" charset="0"/>
              </a:rPr>
              <a:t>rostopic</a:t>
            </a:r>
            <a:r>
              <a:rPr lang="en-US" sz="2000" i="1" dirty="0">
                <a:latin typeface="Consolas" panose="020B0609020204030204" pitchFamily="49" charset="0"/>
              </a:rPr>
              <a:t> echo</a:t>
            </a:r>
            <a:r>
              <a:rPr lang="en-US" dirty="0"/>
              <a:t>: with this command we can </a:t>
            </a:r>
            <a:r>
              <a:rPr lang="en-US" dirty="0" err="1"/>
              <a:t>dispaly</a:t>
            </a:r>
            <a:r>
              <a:rPr lang="en-US" dirty="0"/>
              <a:t> the message in a topic.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sz="2000" i="1" dirty="0" err="1">
                <a:latin typeface="Consolas" panose="020B0609020204030204" pitchFamily="49" charset="0"/>
              </a:rPr>
              <a:t>rostopic</a:t>
            </a:r>
            <a:r>
              <a:rPr lang="en-US" sz="2000" i="1" dirty="0">
                <a:latin typeface="Consolas" panose="020B0609020204030204" pitchFamily="49" charset="0"/>
              </a:rPr>
              <a:t> pub</a:t>
            </a:r>
            <a:r>
              <a:rPr lang="en-US" dirty="0"/>
              <a:t>: it can be used to publish a message in a topic. Name of the topic, the message type, and the message data should be stated. Format of this command is: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lvl="1" algn="l"/>
            <a:r>
              <a:rPr lang="en-US" dirty="0"/>
              <a:t>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37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112BDD7-B485-4826-8CEC-9C8EA7D8B9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20199" y="4957016"/>
            <a:ext cx="5281122" cy="543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86693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Exercise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Take Hello World example into consideration. 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Show the list of its nodes.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Show the list of topics in it.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Print the published message in the topic.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Publish another message in the topic.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lvl="1" algn="l"/>
            <a:r>
              <a:rPr lang="en-US" dirty="0"/>
              <a:t>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58410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Solution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lvl="1" algn="l"/>
            <a:r>
              <a:rPr lang="en-US" dirty="0"/>
              <a:t>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39</a:t>
            </a:fld>
            <a:endParaRPr lang="en-US" dirty="0"/>
          </a:p>
        </p:txBody>
      </p:sp>
      <p:pic>
        <p:nvPicPr>
          <p:cNvPr id="10" name="Picture 9" descr="/listener, /talker, and /chatter highlighted">
            <a:extLst>
              <a:ext uri="{FF2B5EF4-FFF2-40B4-BE49-F238E27FC236}">
                <a16:creationId xmlns:a16="http://schemas.microsoft.com/office/drawing/2014/main" id="{1818E1B1-6DE4-4C0B-ADFB-5DC2B2FCF7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174" y="1488990"/>
            <a:ext cx="3295650" cy="1962150"/>
          </a:xfrm>
          <a:prstGeom prst="rect">
            <a:avLst/>
          </a:prstGeom>
        </p:spPr>
      </p:pic>
      <p:pic>
        <p:nvPicPr>
          <p:cNvPr id="12" name="Picture 11" descr="/chater and hello world highlighted">
            <a:extLst>
              <a:ext uri="{FF2B5EF4-FFF2-40B4-BE49-F238E27FC236}">
                <a16:creationId xmlns:a16="http://schemas.microsoft.com/office/drawing/2014/main" id="{34E55833-203A-4141-867E-AA2EC327B9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3019" y="1082540"/>
            <a:ext cx="3596326" cy="2775050"/>
          </a:xfrm>
          <a:prstGeom prst="rect">
            <a:avLst/>
          </a:prstGeom>
        </p:spPr>
      </p:pic>
      <p:pic>
        <p:nvPicPr>
          <p:cNvPr id="14" name="Picture 13" descr="/chatter, std_msgs/string, and MRL highlighted">
            <a:extLst>
              <a:ext uri="{FF2B5EF4-FFF2-40B4-BE49-F238E27FC236}">
                <a16:creationId xmlns:a16="http://schemas.microsoft.com/office/drawing/2014/main" id="{A2986D05-B162-49A2-B44F-D9F25519925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0734" y="4325932"/>
            <a:ext cx="5734050" cy="1476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0808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Robot programming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454084"/>
            <a:ext cx="11302738" cy="394983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Robot programming is programming the computing unit to perform a specific application using actuators and feedback from various sensors.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Robot programming is different from conventional programming because a robot has different input and output devices.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input devices include robot sensors, teach pendants, and touch screens.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output devices include LCD displays and actuators (motors).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Any programming language can be used to program robots, but C++ and Python are the most used languages.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31367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ROS Command Tools Cont.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There are other command-line tools in ROS.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sz="2000" i="1" dirty="0" err="1">
                <a:latin typeface="Consolas" panose="020B0609020204030204" pitchFamily="49" charset="0"/>
              </a:rPr>
              <a:t>rosparam</a:t>
            </a:r>
            <a:r>
              <a:rPr lang="en-US" sz="2000" i="1" dirty="0">
                <a:latin typeface="Consolas" panose="020B0609020204030204" pitchFamily="49" charset="0"/>
              </a:rPr>
              <a:t> list</a:t>
            </a:r>
            <a:r>
              <a:rPr lang="en-US" dirty="0"/>
              <a:t>: shows list of the parameters in the system.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sz="2000" i="1" dirty="0" err="1">
                <a:latin typeface="Consolas" panose="020B0609020204030204" pitchFamily="49" charset="0"/>
              </a:rPr>
              <a:t>rosparam</a:t>
            </a:r>
            <a:r>
              <a:rPr lang="en-US" sz="2000" i="1" dirty="0">
                <a:latin typeface="Consolas" panose="020B0609020204030204" pitchFamily="49" charset="0"/>
              </a:rPr>
              <a:t> get</a:t>
            </a:r>
            <a:r>
              <a:rPr lang="en-US" dirty="0"/>
              <a:t>: gives you the value of the parameter.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sz="2000" i="1" dirty="0" err="1">
                <a:latin typeface="Consolas" panose="020B0609020204030204" pitchFamily="49" charset="0"/>
              </a:rPr>
              <a:t>rosparam</a:t>
            </a:r>
            <a:r>
              <a:rPr lang="en-US" sz="2000" i="1" dirty="0">
                <a:latin typeface="Consolas" panose="020B0609020204030204" pitchFamily="49" charset="0"/>
              </a:rPr>
              <a:t> set</a:t>
            </a:r>
            <a:r>
              <a:rPr lang="en-US" dirty="0"/>
              <a:t>: we can change the value of the parameter.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055644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Example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Let’s see the parameters associated with the </a:t>
            </a:r>
            <a:r>
              <a:rPr lang="en-US" dirty="0" err="1"/>
              <a:t>turtlesim</a:t>
            </a:r>
            <a:r>
              <a:rPr lang="en-US" dirty="0"/>
              <a:t> and change some of them.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lvl="1" algn="l"/>
            <a:r>
              <a:rPr lang="en-US" dirty="0"/>
              <a:t> 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41</a:t>
            </a:fld>
            <a:endParaRPr lang="en-US" dirty="0"/>
          </a:p>
        </p:txBody>
      </p:sp>
      <p:pic>
        <p:nvPicPr>
          <p:cNvPr id="6" name="Picture 5" descr="turtle on blue background">
            <a:extLst>
              <a:ext uri="{FF2B5EF4-FFF2-40B4-BE49-F238E27FC236}">
                <a16:creationId xmlns:a16="http://schemas.microsoft.com/office/drawing/2014/main" id="{C8E12F4E-326D-42C4-A79E-50F32C5B2B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9306" y="2980392"/>
            <a:ext cx="2366963" cy="2524126"/>
          </a:xfrm>
          <a:prstGeom prst="rect">
            <a:avLst/>
          </a:prstGeom>
        </p:spPr>
      </p:pic>
      <p:pic>
        <p:nvPicPr>
          <p:cNvPr id="10" name="Picture 9" descr="turtle on green background">
            <a:extLst>
              <a:ext uri="{FF2B5EF4-FFF2-40B4-BE49-F238E27FC236}">
                <a16:creationId xmlns:a16="http://schemas.microsoft.com/office/drawing/2014/main" id="{BB025116-93DB-4B99-B288-5F4D8EE9693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43925" y="2959330"/>
            <a:ext cx="2462212" cy="2566249"/>
          </a:xfrm>
          <a:prstGeom prst="rect">
            <a:avLst/>
          </a:prstGeom>
        </p:spPr>
      </p:pic>
      <p:pic>
        <p:nvPicPr>
          <p:cNvPr id="12" name="Picture 11" descr="Command line showing code mentioned on this page.">
            <a:extLst>
              <a:ext uri="{FF2B5EF4-FFF2-40B4-BE49-F238E27FC236}">
                <a16:creationId xmlns:a16="http://schemas.microsoft.com/office/drawing/2014/main" id="{49C9B30C-C100-4152-A980-E7F0248406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9523" y="3051830"/>
            <a:ext cx="4400550" cy="2381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7935655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ROS </a:t>
            </a:r>
            <a:r>
              <a:rPr lang="en-US" dirty="0" err="1"/>
              <a:t>rqt</a:t>
            </a:r>
            <a:r>
              <a:rPr lang="en-US" dirty="0"/>
              <a:t> Tools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</a:t>
            </a:r>
            <a:r>
              <a:rPr lang="en-US" dirty="0" err="1"/>
              <a:t>rqt</a:t>
            </a:r>
            <a:r>
              <a:rPr lang="en-US" dirty="0"/>
              <a:t> tools is a graphical representation of ROS nodes, topics, messages, and other information.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42</a:t>
            </a:fld>
            <a:endParaRPr lang="en-US" dirty="0"/>
          </a:p>
        </p:txBody>
      </p:sp>
      <p:pic>
        <p:nvPicPr>
          <p:cNvPr id="5" name="Picture 4" descr="/teleop_turtle points towards /turtlesim with /turtle1/cmd_vel between">
            <a:extLst>
              <a:ext uri="{FF2B5EF4-FFF2-40B4-BE49-F238E27FC236}">
                <a16:creationId xmlns:a16="http://schemas.microsoft.com/office/drawing/2014/main" id="{E0902CE8-D532-48B4-97B8-2B57561C48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6028" y="3015802"/>
            <a:ext cx="4536895" cy="2560154"/>
          </a:xfrm>
          <a:prstGeom prst="rect">
            <a:avLst/>
          </a:prstGeom>
        </p:spPr>
      </p:pic>
      <p:pic>
        <p:nvPicPr>
          <p:cNvPr id="7" name="Picture 6" descr="~$ rosrun turtlesim turtles_teleop_key">
            <a:extLst>
              <a:ext uri="{FF2B5EF4-FFF2-40B4-BE49-F238E27FC236}">
                <a16:creationId xmlns:a16="http://schemas.microsoft.com/office/drawing/2014/main" id="{7F0E996B-589E-4D23-ABE7-66000670D5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573" y="3931125"/>
            <a:ext cx="4143375" cy="971550"/>
          </a:xfrm>
          <a:prstGeom prst="rect">
            <a:avLst/>
          </a:prstGeom>
        </p:spPr>
      </p:pic>
      <p:pic>
        <p:nvPicPr>
          <p:cNvPr id="10" name="Picture 9" descr="~$ rorsun rqt_graph rqt_graph">
            <a:extLst>
              <a:ext uri="{FF2B5EF4-FFF2-40B4-BE49-F238E27FC236}">
                <a16:creationId xmlns:a16="http://schemas.microsoft.com/office/drawing/2014/main" id="{741838F0-B9A5-4B93-9079-FAFDB0B6773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431" y="5044076"/>
            <a:ext cx="3409950" cy="314325"/>
          </a:xfrm>
          <a:prstGeom prst="rect">
            <a:avLst/>
          </a:prstGeom>
        </p:spPr>
      </p:pic>
      <p:pic>
        <p:nvPicPr>
          <p:cNvPr id="12" name="Picture 11" descr="~$ rosrun turtlesim turtlesim_node">
            <a:extLst>
              <a:ext uri="{FF2B5EF4-FFF2-40B4-BE49-F238E27FC236}">
                <a16:creationId xmlns:a16="http://schemas.microsoft.com/office/drawing/2014/main" id="{5C43DD4A-1A58-4BF1-AB31-48DD4C78DC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6573" y="2996897"/>
            <a:ext cx="6819900" cy="714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021301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ROS </a:t>
            </a:r>
            <a:r>
              <a:rPr lang="en-US" dirty="0" err="1"/>
              <a:t>rviz</a:t>
            </a:r>
            <a:r>
              <a:rPr lang="en-US" dirty="0"/>
              <a:t> Tools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Using </a:t>
            </a:r>
            <a:r>
              <a:rPr lang="en-US" dirty="0" err="1"/>
              <a:t>Rviz</a:t>
            </a:r>
            <a:r>
              <a:rPr lang="en-US" dirty="0"/>
              <a:t>, we can visualize image data, 3D point clouds, and robot models, as well as transform data and so forth..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43</a:t>
            </a:fld>
            <a:endParaRPr lang="en-US" dirty="0"/>
          </a:p>
        </p:txBody>
      </p:sp>
      <p:pic>
        <p:nvPicPr>
          <p:cNvPr id="6" name="Picture 5" descr="Command line showing code mentioned on this page.">
            <a:extLst>
              <a:ext uri="{FF2B5EF4-FFF2-40B4-BE49-F238E27FC236}">
                <a16:creationId xmlns:a16="http://schemas.microsoft.com/office/drawing/2014/main" id="{6A52C502-35D2-46EA-BF57-D6F863F3C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2254" y="2563450"/>
            <a:ext cx="6886575" cy="1943100"/>
          </a:xfrm>
          <a:prstGeom prst="rect">
            <a:avLst/>
          </a:prstGeom>
        </p:spPr>
      </p:pic>
      <p:pic>
        <p:nvPicPr>
          <p:cNvPr id="11" name="Picture 10" descr="Rviz display panel">
            <a:extLst>
              <a:ext uri="{FF2B5EF4-FFF2-40B4-BE49-F238E27FC236}">
                <a16:creationId xmlns:a16="http://schemas.microsoft.com/office/drawing/2014/main" id="{69A94BE8-C21A-4681-AE06-92C49E246F0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67478" y="2061496"/>
            <a:ext cx="4229150" cy="3109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71007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E0D8F-920C-4138-BB64-8138AA7A8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Rights of use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B5CAA9-9779-49B0-A9A2-938FE31A6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44</a:t>
            </a:fld>
            <a:endParaRPr lang="en-US" dirty="0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737263D1-B04A-4D4E-95A7-DE77479072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pic>
        <p:nvPicPr>
          <p:cNvPr id="1028" name="Picture 2">
            <a:extLst>
              <a:ext uri="{FF2B5EF4-FFF2-40B4-BE49-F238E27FC236}">
                <a16:creationId xmlns:a16="http://schemas.microsoft.com/office/drawing/2014/main" id="{2F3D05C7-914D-4D9B-8B26-2294787FA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573" y="3181989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>
            <a:extLst>
              <a:ext uri="{FF2B5EF4-FFF2-40B4-BE49-F238E27FC236}">
                <a16:creationId xmlns:a16="http://schemas.microsoft.com/office/drawing/2014/main" id="{E75F1EC8-C9D9-419E-AE2E-CE85870ED6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4300" y="3037239"/>
            <a:ext cx="535547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1800" algn="ctr"/>
                <a:tab pos="5943600" algn="r"/>
              </a:tabLst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This is shared under a Creative Commons Attribution-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ShareAlike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Public License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008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ROS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454084"/>
            <a:ext cx="11302738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ROS is an open-source software framework that is used for robot-programming.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It facilitates communication between two programs or process.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ROS project started at Stanford University in 2007.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Each version of ROS is called a ROS distribution.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ROS distributions include Noetic, Melodic, Kinetic, and so forth.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ROS 2.0 is a better version of the existing ROS in terms of security and real-time processing (https://github.com/ros2/ros2/wiki).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78942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ROS capabilities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7943" y="1282047"/>
            <a:ext cx="11576114" cy="4637988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Message passing interface between processes.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Two programs (processes) can easily communicate with each other.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For example, a camera and a line tracking algorithm can easily send information to each other.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Operating system–like features.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Although ROS is not a real operating system, it provides some operating system functionalities such as multithreading, low-level device control, package management, and hardware abstraction.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For example, with the hardware abstraction, we don’t need to rewrite the code when we use a new sensor from another vendor.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High-level programming language support.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ROS supports popular programming languages including C++, Python, C #, Java, and so forth.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Availability of third-party libraries.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With ROS framework we can use popular third-party libraries such as OpenCV (https://opencv.org) for robotic vision, and PCL (http://pointclouds.org) for 3D robot perception.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5169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ROS capabilities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56573" y="1383914"/>
            <a:ext cx="11576114" cy="4753304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Off-the-shelf algorithms.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Available algorithms reduce development time for prototyping a robot.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Example of off-the-shelf algorithms are SLAM (Simultaneous Localization and Mapping), and Dijkstra path planning.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 Community support.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ROS developers are actively developing and maintaining ROS packages.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ROS Answers (https://answers.ros.org/questions/) and ROS Discourse (https://discourse.ros.org) are  online forums in which ROS users discuss various topics and publish news related to ROS.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Extensive tools and simulators.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ROS has GUI tools to debug, visualize, and simulate robotics applications.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Examples include </a:t>
            </a:r>
            <a:r>
              <a:rPr lang="en-US" dirty="0" err="1"/>
              <a:t>Rviz</a:t>
            </a:r>
            <a:r>
              <a:rPr lang="en-US" dirty="0"/>
              <a:t> (http://wiki.ros.org/rviz) tool for visualization with cameras and laser scanners.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Also, Gazebo (http://gazebosim.org) for robot simulations.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1759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ROS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First visit ROS installation page (http://wiki.ros.org/ROS/Installation).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Then select ROS </a:t>
            </a:r>
            <a:r>
              <a:rPr lang="en-US" i="1" dirty="0"/>
              <a:t>Noetic</a:t>
            </a:r>
            <a:r>
              <a:rPr lang="en-US" dirty="0"/>
              <a:t> which is long-term support (LTS) and compatible with ubuntu 20.04 which was installed before.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8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9BBDF0F-4115-48CE-9AAB-2FE24346CD7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53698" y="2452339"/>
            <a:ext cx="2747177" cy="3345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524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ROS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Since ROS is not an operating system, it needs a host operating system to work.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Select your platform.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9</a:t>
            </a:fld>
            <a:endParaRPr lang="en-US" dirty="0"/>
          </a:p>
        </p:txBody>
      </p:sp>
      <p:pic>
        <p:nvPicPr>
          <p:cNvPr id="11" name="Picture 10" descr="ROS loading page">
            <a:extLst>
              <a:ext uri="{FF2B5EF4-FFF2-40B4-BE49-F238E27FC236}">
                <a16:creationId xmlns:a16="http://schemas.microsoft.com/office/drawing/2014/main" id="{7AEE6944-FCA8-4C3A-A007-979D0A180E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28912" y="2274351"/>
            <a:ext cx="5510213" cy="3301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288815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UWindsor Yellow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3573B8433EDB64DAB98B18D77339E19" ma:contentTypeVersion="14" ma:contentTypeDescription="Create a new document." ma:contentTypeScope="" ma:versionID="ad7e5c82e3395eae48f9e4a6587e2c67">
  <xsd:schema xmlns:xsd="http://www.w3.org/2001/XMLSchema" xmlns:xs="http://www.w3.org/2001/XMLSchema" xmlns:p="http://schemas.microsoft.com/office/2006/metadata/properties" xmlns:ns2="dfd3835f-5e82-4ae1-908a-f166d183bb09" xmlns:ns3="eee5ac6c-3205-4d63-ac7d-0d9ad6283557" targetNamespace="http://schemas.microsoft.com/office/2006/metadata/properties" ma:root="true" ma:fieldsID="ef437b1d3dd3f189857cc9371e135da3" ns2:_="" ns3:_="">
    <xsd:import namespace="dfd3835f-5e82-4ae1-908a-f166d183bb09"/>
    <xsd:import namespace="eee5ac6c-3205-4d63-ac7d-0d9ad62835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d3835f-5e82-4ae1-908a-f166d183bb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9bee80c-1694-4361-82b6-5997d1554ef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e5ac6c-3205-4d63-ac7d-0d9ad6283557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fd3835f-5e82-4ae1-908a-f166d183bb0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63DD863-E9D0-4317-B55C-39AA016AA09C}"/>
</file>

<file path=customXml/itemProps2.xml><?xml version="1.0" encoding="utf-8"?>
<ds:datastoreItem xmlns:ds="http://schemas.openxmlformats.org/officeDocument/2006/customXml" ds:itemID="{8854E87C-A8BF-4A69-A307-41B90963E587}"/>
</file>

<file path=customXml/itemProps3.xml><?xml version="1.0" encoding="utf-8"?>
<ds:datastoreItem xmlns:ds="http://schemas.openxmlformats.org/officeDocument/2006/customXml" ds:itemID="{90AA9C2E-FB42-4A11-A263-96635E6063C8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8049</TotalTime>
  <Words>2300</Words>
  <Application>Microsoft Office PowerPoint</Application>
  <PresentationFormat>Widescreen</PresentationFormat>
  <Paragraphs>334</Paragraphs>
  <Slides>44</Slides>
  <Notes>42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44</vt:i4>
      </vt:variant>
    </vt:vector>
  </HeadingPairs>
  <TitlesOfParts>
    <vt:vector size="51" baseType="lpstr">
      <vt:lpstr>Arial</vt:lpstr>
      <vt:lpstr>Calibri</vt:lpstr>
      <vt:lpstr>Calibri Light</vt:lpstr>
      <vt:lpstr>Consolas</vt:lpstr>
      <vt:lpstr>Wingdings</vt:lpstr>
      <vt:lpstr>Custom Design</vt:lpstr>
      <vt:lpstr>Office Theme</vt:lpstr>
      <vt:lpstr>Robot Operating System (ROS)</vt:lpstr>
      <vt:lpstr>Outline</vt:lpstr>
      <vt:lpstr>Robot programming </vt:lpstr>
      <vt:lpstr>Robot programming </vt:lpstr>
      <vt:lpstr>ROS</vt:lpstr>
      <vt:lpstr>ROS capabilities</vt:lpstr>
      <vt:lpstr>ROS capabilities</vt:lpstr>
      <vt:lpstr>ROS installation</vt:lpstr>
      <vt:lpstr>ROS installation</vt:lpstr>
      <vt:lpstr>ROS installation</vt:lpstr>
      <vt:lpstr>ROS installation</vt:lpstr>
      <vt:lpstr>ROS installation</vt:lpstr>
      <vt:lpstr>ROS installation</vt:lpstr>
      <vt:lpstr>ROS installation</vt:lpstr>
      <vt:lpstr>ROS installation</vt:lpstr>
      <vt:lpstr>ROS installation</vt:lpstr>
      <vt:lpstr>ROS Architecture </vt:lpstr>
      <vt:lpstr>ROS Architecture 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Example</vt:lpstr>
      <vt:lpstr>ROS Demo: turtlesim</vt:lpstr>
      <vt:lpstr>ROS Demo: turtlesim</vt:lpstr>
      <vt:lpstr>ROS Demo: turtlesim</vt:lpstr>
      <vt:lpstr>ROS Architecture Cont. </vt:lpstr>
      <vt:lpstr>Example</vt:lpstr>
      <vt:lpstr>Example</vt:lpstr>
      <vt:lpstr>ROS Command Tools</vt:lpstr>
      <vt:lpstr>Exercise</vt:lpstr>
      <vt:lpstr>Solution</vt:lpstr>
      <vt:lpstr>ROS Command Tools Cont.</vt:lpstr>
      <vt:lpstr>Example</vt:lpstr>
      <vt:lpstr>ROS rqt Tools </vt:lpstr>
      <vt:lpstr>ROS rviz Tools </vt:lpstr>
      <vt:lpstr>Rights of use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Marnie Robillard</dc:creator>
  <cp:lastModifiedBy>Mark Lubrick</cp:lastModifiedBy>
  <cp:revision>295</cp:revision>
  <dcterms:created xsi:type="dcterms:W3CDTF">2019-04-04T13:39:44Z</dcterms:created>
  <dcterms:modified xsi:type="dcterms:W3CDTF">2022-03-01T00:13:40Z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0x01010033573B8433EDB64DAB98B18D77339E19</vt:lpwstr>
  </property>
</Properties>
</file>