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53"/>
  </p:notesMasterIdLst>
  <p:sldIdLst>
    <p:sldId id="256" r:id="rId3"/>
    <p:sldId id="258" r:id="rId4"/>
    <p:sldId id="347" r:id="rId5"/>
    <p:sldId id="349" r:id="rId6"/>
    <p:sldId id="348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  <p:sldId id="360" r:id="rId17"/>
    <p:sldId id="361" r:id="rId18"/>
    <p:sldId id="362" r:id="rId19"/>
    <p:sldId id="363" r:id="rId20"/>
    <p:sldId id="364" r:id="rId21"/>
    <p:sldId id="365" r:id="rId22"/>
    <p:sldId id="366" r:id="rId23"/>
    <p:sldId id="367" r:id="rId24"/>
    <p:sldId id="368" r:id="rId25"/>
    <p:sldId id="369" r:id="rId26"/>
    <p:sldId id="370" r:id="rId27"/>
    <p:sldId id="372" r:id="rId28"/>
    <p:sldId id="371" r:id="rId29"/>
    <p:sldId id="373" r:id="rId30"/>
    <p:sldId id="374" r:id="rId31"/>
    <p:sldId id="375" r:id="rId32"/>
    <p:sldId id="376" r:id="rId33"/>
    <p:sldId id="377" r:id="rId34"/>
    <p:sldId id="378" r:id="rId35"/>
    <p:sldId id="379" r:id="rId36"/>
    <p:sldId id="380" r:id="rId37"/>
    <p:sldId id="381" r:id="rId38"/>
    <p:sldId id="382" r:id="rId39"/>
    <p:sldId id="383" r:id="rId40"/>
    <p:sldId id="384" r:id="rId41"/>
    <p:sldId id="385" r:id="rId42"/>
    <p:sldId id="386" r:id="rId43"/>
    <p:sldId id="387" r:id="rId44"/>
    <p:sldId id="393" r:id="rId45"/>
    <p:sldId id="394" r:id="rId46"/>
    <p:sldId id="395" r:id="rId47"/>
    <p:sldId id="398" r:id="rId48"/>
    <p:sldId id="396" r:id="rId49"/>
    <p:sldId id="397" r:id="rId50"/>
    <p:sldId id="399" r:id="rId51"/>
    <p:sldId id="309" r:id="rId5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49"/>
  </p:normalViewPr>
  <p:slideViewPr>
    <p:cSldViewPr snapToGrid="0" snapToObjects="1">
      <p:cViewPr varScale="1">
        <p:scale>
          <a:sx n="156" d="100"/>
          <a:sy n="156" d="100"/>
        </p:scale>
        <p:origin x="474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notesMaster" Target="notesMasters/notesMaster1.xml"/><Relationship Id="rId58" Type="http://schemas.openxmlformats.org/officeDocument/2006/relationships/customXml" Target="../customXml/item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theme" Target="theme/theme1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customXml" Target="../customXml/item2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tableStyles" Target="tableStyle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customXml" Target="../customXml/item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CF9C-6515-9E48-A779-037560F477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5A15C-93E2-F040-B9B5-7FEEF932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940484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43449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44643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3949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49165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7465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7295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0773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66118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8898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83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820989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973650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12857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64637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01327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122161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09645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3734022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8287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377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746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917074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60742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83543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84556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121036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4682667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2946839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18123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74045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857366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28501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89960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052809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7802259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656938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88970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394612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958206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46591"/>
      </p:ext>
    </p:extLst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929595"/>
      </p:ext>
    </p:extLst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549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57361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56553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9717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5027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109853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7E94-BE02-9A45-9062-1449FB0E4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50E84-FCA6-BF46-947F-0E37FDBD2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36B4-1720-2548-BCE3-CC25689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9971" y="6356349"/>
            <a:ext cx="2305050" cy="365125"/>
          </a:xfrm>
          <a:prstGeom prst="rect">
            <a:avLst/>
          </a:prstGeom>
        </p:spPr>
        <p:txBody>
          <a:bodyPr/>
          <a:lstStyle/>
          <a:p>
            <a:pPr marL="12700" indent="-12700"/>
            <a:fld id="{0C173FCD-8A90-4625-B839-32AA942C7350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8079D-0BF4-CD44-B92A-489A2C41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3700" y="6356350"/>
            <a:ext cx="391795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7B34F-B4A6-AC47-A86D-866C0E2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573" y="6356348"/>
            <a:ext cx="2943225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pPr/>
              <a:t>‹#›</a:t>
            </a:fld>
            <a:r>
              <a:rPr lang="en-US" dirty="0"/>
              <a:t> / 54</a:t>
            </a:r>
          </a:p>
        </p:txBody>
      </p:sp>
    </p:spTree>
    <p:extLst>
      <p:ext uri="{BB962C8B-B14F-4D97-AF65-F5344CB8AC3E}">
        <p14:creationId xmlns:p14="http://schemas.microsoft.com/office/powerpoint/2010/main" val="1173091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D7BE-8467-FA47-BC87-BEEAECA3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0FF2-3FE8-1248-A4BA-F5AE9648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397C0-5CA5-F14C-AA7D-A1EE12F4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6E954521-9690-4989-9836-5F170F728E54}" type="datetime1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006F-A7FD-6846-A942-B3569196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61AC-F887-AE4C-BD7C-AC1FDE24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49B-FD14-D446-91B5-0CC55D14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E7AB3-B6DD-9E47-BE1A-4E24B6AA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4115-4182-7A4B-A588-4C67C230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51263D61-F4AC-4136-869C-668E1A6C647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42A63-2CB1-A24E-954D-7D7D9379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8B48E-845C-4840-95A9-377C3D3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C3E4-95D0-D041-BD41-2F9A8ED5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5F08-48C2-644B-ADE9-A7FD0DFF5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1F2CF-1A8D-D440-A80C-A89DA67A6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B-5647-C74B-B437-00CFE68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4280372-90A8-483B-B8B8-C37F4122CB42}" type="datetime1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78282-95C5-2749-9540-97EF5B65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0FAAF-9653-E04F-94F2-4224F38B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7240-9A7C-CF46-A50F-91354649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A3D2-A89B-9342-A622-CF0D36725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E86EF-5EF1-F74B-97C2-CDA3362ED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AD070-654E-214E-B651-0E16996FF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5334D-7F3A-EA40-866D-AB3C425FE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1819-88AD-1E47-A20A-21A14DF1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B5A90A0A-18D6-4D7E-B7BA-2E88C1C7F85E}" type="datetime1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5BACE-5675-9D40-9F4F-E9921987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0F5B13-59D2-5A41-B943-5F246081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0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E827-A917-7549-A733-3976261C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CA6C4-E35C-224C-9307-A887F1D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2EFB6828-82B5-405D-B60E-A899B1F41726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71E2-C2E8-4E42-8B5C-F20315D1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ED733-939E-2148-A95E-47077E5D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2AAF3A-3FEB-F143-A7B5-3828A352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9211DDC6-7892-4D0C-AF79-0CE57D3CF651}" type="datetime1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8D13-6D31-624A-BA24-CD6B8FF1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B2883-BD7C-D844-ADA8-0B3BFA6B8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8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B88B-E4B2-8F4F-B312-99069E93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16F-7C9A-6941-AB5E-F714B7BB1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52E3B-1E34-C048-AC30-905D39D4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352D6-8B20-1E43-BD8E-08A64177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543AF37-5B21-4B3B-BB97-073A6D1AC063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37D3C-9157-6A4D-B3FC-7B226ED2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B182A-4BF9-5F41-A908-DFC23E64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A1F0-B270-7049-988F-77C6A532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30449-C0AC-0F4D-8B00-58157086C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89FE3-E19C-3343-8DBD-230EB8AC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31E9A-72CE-7744-90AD-CBA84005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04ABD56A-77EB-40D2-9904-17B8E3E91BC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8B379-1EF7-534A-B2FF-EA8F1954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B19C-BEAD-AC49-8528-67569E0D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8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D727-180C-6C41-8560-04A952E25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65D2-9D75-0548-91A2-FE37A13DC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29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3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527"/>
            <a:ext cx="8993172" cy="1149497"/>
          </a:xfrm>
        </p:spPr>
        <p:txBody>
          <a:bodyPr>
            <a:normAutofit fontScale="90000"/>
          </a:bodyPr>
          <a:lstStyle/>
          <a:p>
            <a:r>
              <a:rPr lang="en-US" dirty="0"/>
              <a:t>Robot Operating System (ROS)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8226"/>
            <a:ext cx="9144000" cy="3987538"/>
          </a:xfrm>
        </p:spPr>
        <p:txBody>
          <a:bodyPr/>
          <a:lstStyle/>
          <a:p>
            <a:r>
              <a:rPr lang="en-US" sz="2800" dirty="0"/>
              <a:t>University of Windsor</a:t>
            </a:r>
          </a:p>
          <a:p>
            <a:r>
              <a:rPr lang="en-US" sz="2800" dirty="0"/>
              <a:t>Electrical and Computer Engineering Department</a:t>
            </a:r>
          </a:p>
          <a:p>
            <a:r>
              <a:rPr lang="en-US" sz="2800" b="1" dirty="0"/>
              <a:t>Mechatronics and Robotics Lab (MRL)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Saeed Mozaffari</a:t>
            </a:r>
            <a:endParaRPr lang="en-US" b="1" dirty="0"/>
          </a:p>
          <a:p>
            <a:r>
              <a:rPr lang="en-US" dirty="0"/>
              <a:t>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7414E7-5E4B-469C-A458-356DC372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change the workspace from default one to our created </a:t>
            </a:r>
            <a:r>
              <a:rPr lang="en-US" i="1" dirty="0" err="1">
                <a:latin typeface="Consolas" panose="020B0609020204030204" pitchFamily="49" charset="0"/>
              </a:rPr>
              <a:t>catkin_ws</a:t>
            </a:r>
            <a:r>
              <a:rPr lang="en-US" dirty="0"/>
              <a:t>, add its path to the </a:t>
            </a:r>
            <a:r>
              <a:rPr lang="en-US" i="1" dirty="0">
                <a:latin typeface="Consolas" panose="020B0609020204030204" pitchFamily="49" charset="0"/>
              </a:rPr>
              <a:t>.</a:t>
            </a:r>
            <a:r>
              <a:rPr lang="en-US" i="1" dirty="0" err="1">
                <a:latin typeface="Consolas" panose="020B0609020204030204" pitchFamily="49" charset="0"/>
              </a:rPr>
              <a:t>bashrc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file.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10</a:t>
            </a:fld>
            <a:endParaRPr lang="en-US" dirty="0"/>
          </a:p>
        </p:txBody>
      </p:sp>
      <p:pic>
        <p:nvPicPr>
          <p:cNvPr id="10" name="Picture 9" descr="/opt/ros/noetic$">
            <a:extLst>
              <a:ext uri="{FF2B5EF4-FFF2-40B4-BE49-F238E27FC236}">
                <a16:creationId xmlns:a16="http://schemas.microsoft.com/office/drawing/2014/main" id="{6E817964-24FE-47B4-A96F-A633FE4763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86" y="2245217"/>
            <a:ext cx="3082967" cy="912762"/>
          </a:xfrm>
          <a:prstGeom prst="rect">
            <a:avLst/>
          </a:prstGeom>
        </p:spPr>
      </p:pic>
      <p:pic>
        <p:nvPicPr>
          <p:cNvPr id="12" name="Picture 11" descr=".bashrc file with the line source /opt/ros/noetic/setup.bash highlighted with the /home/smoz/catkin_ws/devel part shown as the created workspace path">
            <a:extLst>
              <a:ext uri="{FF2B5EF4-FFF2-40B4-BE49-F238E27FC236}">
                <a16:creationId xmlns:a16="http://schemas.microsoft.com/office/drawing/2014/main" id="{E1ECD62E-6F3B-4B0C-96DA-2B3D2AAA28F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31591" y="2011398"/>
            <a:ext cx="4861727" cy="3842647"/>
          </a:xfrm>
          <a:prstGeom prst="rect">
            <a:avLst/>
          </a:prstGeom>
        </p:spPr>
      </p:pic>
      <p:pic>
        <p:nvPicPr>
          <p:cNvPr id="14" name="Picture 13" descr="~/catkin_ws/devel$">
            <a:extLst>
              <a:ext uri="{FF2B5EF4-FFF2-40B4-BE49-F238E27FC236}">
                <a16:creationId xmlns:a16="http://schemas.microsoft.com/office/drawing/2014/main" id="{3F255989-3F7D-4CF0-B16F-923F480601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30856" y="2245217"/>
            <a:ext cx="3388789" cy="985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372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Package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After creating the ROS workspace, we can create a ROS package, where for each project, ROS nodes, libraries etc. are organized there.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First, go to the </a:t>
            </a:r>
            <a:r>
              <a:rPr lang="en-US" sz="2000" i="1" dirty="0" err="1">
                <a:latin typeface="Consolas" panose="020B0609020204030204" pitchFamily="49" charset="0"/>
              </a:rPr>
              <a:t>src</a:t>
            </a:r>
            <a:r>
              <a:rPr lang="en-US" dirty="0"/>
              <a:t> folder in the </a:t>
            </a:r>
            <a:r>
              <a:rPr lang="en-US" sz="2000" i="1" dirty="0" err="1">
                <a:latin typeface="Consolas" panose="020B0609020204030204" pitchFamily="49" charset="0"/>
              </a:rPr>
              <a:t>catkin_ws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Then, run </a:t>
            </a:r>
            <a:r>
              <a:rPr lang="en-US" sz="2000" i="1" dirty="0" err="1">
                <a:latin typeface="Consolas" panose="020B0609020204030204" pitchFamily="49" charset="0"/>
              </a:rPr>
              <a:t>catkin_create_pkg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which has two parameters.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first parameter is the package name, and the second one is dependencies of the package.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11</a:t>
            </a:fld>
            <a:endParaRPr lang="en-US" dirty="0"/>
          </a:p>
        </p:txBody>
      </p:sp>
      <p:pic>
        <p:nvPicPr>
          <p:cNvPr id="7" name="Picture 6" descr="Command line showing code mentioned on this page.">
            <a:extLst>
              <a:ext uri="{FF2B5EF4-FFF2-40B4-BE49-F238E27FC236}">
                <a16:creationId xmlns:a16="http://schemas.microsoft.com/office/drawing/2014/main" id="{C7351F9A-A322-41D7-BD8D-BC48FD4CD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8236" y="3568045"/>
            <a:ext cx="71247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25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Package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This figure shows the output of </a:t>
            </a:r>
            <a:r>
              <a:rPr lang="en-US" sz="2000" i="1" dirty="0" err="1">
                <a:latin typeface="Consolas" panose="020B0609020204030204" pitchFamily="49" charset="0"/>
              </a:rPr>
              <a:t>catkin_create_pkg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Inside of the </a:t>
            </a:r>
            <a:r>
              <a:rPr lang="en-US" sz="2000" i="1" dirty="0" err="1">
                <a:latin typeface="Consolas" panose="020B0609020204030204" pitchFamily="49" charset="0"/>
              </a:rPr>
              <a:t>my_first_ros_pkg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package we have two files (</a:t>
            </a:r>
            <a:r>
              <a:rPr lang="en-US" sz="2000" i="1" dirty="0">
                <a:latin typeface="Consolas" panose="020B0609020204030204" pitchFamily="49" charset="0"/>
              </a:rPr>
              <a:t>Cmakelists.txt, package.xml</a:t>
            </a:r>
            <a:r>
              <a:rPr lang="en-US" dirty="0"/>
              <a:t>) and one folder (</a:t>
            </a:r>
            <a:r>
              <a:rPr lang="en-US" sz="2000" i="1" dirty="0" err="1">
                <a:latin typeface="Consolas" panose="020B0609020204030204" pitchFamily="49" charset="0"/>
              </a:rPr>
              <a:t>src</a:t>
            </a:r>
            <a:r>
              <a:rPr lang="en-US" dirty="0"/>
              <a:t>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Finally, compile the workspace with </a:t>
            </a:r>
            <a:r>
              <a:rPr lang="en-US" sz="2000" i="1" dirty="0" err="1">
                <a:latin typeface="Consolas" panose="020B0609020204030204" pitchFamily="49" charset="0"/>
              </a:rPr>
              <a:t>catkin_make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12</a:t>
            </a:fld>
            <a:endParaRPr lang="en-US" dirty="0"/>
          </a:p>
        </p:txBody>
      </p:sp>
      <p:pic>
        <p:nvPicPr>
          <p:cNvPr id="11" name="Picture 10" descr="Command line showing code mentioned on the third line of this page.">
            <a:extLst>
              <a:ext uri="{FF2B5EF4-FFF2-40B4-BE49-F238E27FC236}">
                <a16:creationId xmlns:a16="http://schemas.microsoft.com/office/drawing/2014/main" id="{7E6BEF81-9A4C-4B74-A588-7DB9DD3276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3428" y="4394097"/>
            <a:ext cx="3791735" cy="1140733"/>
          </a:xfrm>
          <a:prstGeom prst="rect">
            <a:avLst/>
          </a:prstGeom>
        </p:spPr>
      </p:pic>
      <p:pic>
        <p:nvPicPr>
          <p:cNvPr id="13" name="Picture 12" descr="Command line showing code mentioned on first two lines of this page.">
            <a:extLst>
              <a:ext uri="{FF2B5EF4-FFF2-40B4-BE49-F238E27FC236}">
                <a16:creationId xmlns:a16="http://schemas.microsoft.com/office/drawing/2014/main" id="{C424D7E4-55F0-494A-9427-32B5A907AB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2800858"/>
            <a:ext cx="6334125" cy="1895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74711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Package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CMakeLists.txt: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This file has all the commands to build the ROS source code inside the package and create the executable.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package.xml: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This XML file contains the package dependencies, and other information.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src</a:t>
            </a:r>
            <a:r>
              <a:rPr lang="en-US" b="1" dirty="0"/>
              <a:t> Folder: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source code of ROS packages are kept in this folder.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Normally, C++ files are kept in the </a:t>
            </a:r>
            <a:r>
              <a:rPr lang="en-US" i="1" dirty="0" err="1">
                <a:latin typeface="Consolas" panose="020B0609020204030204" pitchFamily="49" charset="0"/>
              </a:rPr>
              <a:t>src</a:t>
            </a:r>
            <a:r>
              <a:rPr lang="en-US" dirty="0"/>
              <a:t> folder.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If you want to keep Python scripts, you can create another folder called </a:t>
            </a:r>
            <a:r>
              <a:rPr lang="en-US" i="1" dirty="0"/>
              <a:t>scripts</a:t>
            </a:r>
            <a:r>
              <a:rPr lang="en-US" dirty="0"/>
              <a:t> inside the package folder.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2546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Node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node is an executable that uses ROS to communicate with other nodes.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create a node, we should do the following tasks: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ROS Modules: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when you write Python code, the first section imports Python modules.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Assume we want to import python module and string message type.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14</a:t>
            </a:fld>
            <a:endParaRPr lang="en-US" dirty="0"/>
          </a:p>
        </p:txBody>
      </p:sp>
      <p:pic>
        <p:nvPicPr>
          <p:cNvPr id="7" name="Picture 6" descr="Command line showing code mentioned on this page.">
            <a:extLst>
              <a:ext uri="{FF2B5EF4-FFF2-40B4-BE49-F238E27FC236}">
                <a16:creationId xmlns:a16="http://schemas.microsoft.com/office/drawing/2014/main" id="{E93FC1FC-3BBF-4B14-95ED-2DF60A2C80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120" y="3764584"/>
            <a:ext cx="2800350" cy="63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2691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Node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Initializing a ROS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Before starting any ROS node, the node should be initialized with </a:t>
            </a:r>
            <a:r>
              <a:rPr lang="en-US" i="1" dirty="0" err="1">
                <a:latin typeface="Consolas" panose="020B0609020204030204" pitchFamily="49" charset="0"/>
              </a:rPr>
              <a:t>rospy.init_node</a:t>
            </a:r>
            <a:r>
              <a:rPr lang="en-US" dirty="0"/>
              <a:t>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has two arguments. The first argument is the name of the node, and the second argument shows if the node can run on multiple instances or not.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Printing Messages in a ROS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ROS provides APIs to log messages. These messages are readable string that convey the status of the node.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15</a:t>
            </a:fld>
            <a:endParaRPr lang="en-US" dirty="0"/>
          </a:p>
        </p:txBody>
      </p:sp>
      <p:pic>
        <p:nvPicPr>
          <p:cNvPr id="11" name="Picture 10" descr="rospy.init_node('my_node')">
            <a:extLst>
              <a:ext uri="{FF2B5EF4-FFF2-40B4-BE49-F238E27FC236}">
                <a16:creationId xmlns:a16="http://schemas.microsoft.com/office/drawing/2014/main" id="{A6A874FB-C990-4951-BD6B-C57FFD12B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87" y="3048000"/>
            <a:ext cx="2333625" cy="381000"/>
          </a:xfrm>
          <a:prstGeom prst="rect">
            <a:avLst/>
          </a:prstGeom>
        </p:spPr>
      </p:pic>
      <p:pic>
        <p:nvPicPr>
          <p:cNvPr id="13" name="Picture 12" descr="rospy.loginfo('The node is started!&quot;)">
            <a:extLst>
              <a:ext uri="{FF2B5EF4-FFF2-40B4-BE49-F238E27FC236}">
                <a16:creationId xmlns:a16="http://schemas.microsoft.com/office/drawing/2014/main" id="{FA8EAD89-D9F7-477F-9D98-93F00D6104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67225" y="4992279"/>
            <a:ext cx="3257550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496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Create a node and deactivate it when user press </a:t>
            </a:r>
            <a:r>
              <a:rPr lang="en-US" dirty="0" err="1"/>
              <a:t>Ctrl+c</a:t>
            </a:r>
            <a:r>
              <a:rPr lang="en-US" dirty="0"/>
              <a:t>.</a:t>
            </a:r>
          </a:p>
          <a:p>
            <a:pPr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D72D1B04-3790-4CD9-993F-994D9454D57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4725" y="2439038"/>
            <a:ext cx="5162550" cy="2771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207181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Nodes Communication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</a:t>
            </a:r>
            <a:r>
              <a:rPr lang="en-US" i="1" dirty="0"/>
              <a:t>three</a:t>
            </a:r>
            <a:r>
              <a:rPr lang="en-US" dirty="0"/>
              <a:t> different methods that nodes can exchanging messages.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Topic (</a:t>
            </a:r>
            <a:r>
              <a:rPr lang="en-US" dirty="0"/>
              <a:t>Asynchronous</a:t>
            </a:r>
            <a:r>
              <a:rPr lang="en-US" b="1" dirty="0"/>
              <a:t>):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provides a unidirectional message transmission/reception.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Topics are used when continuous exchanging data is required.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Service (</a:t>
            </a:r>
            <a:r>
              <a:rPr lang="en-US" dirty="0"/>
              <a:t>Synchronous</a:t>
            </a:r>
            <a:r>
              <a:rPr lang="en-US" b="1" dirty="0"/>
              <a:t>):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provides a bidirectional message request/response.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Unlike the topic, the service is onetime message communication (only when there is a request).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Action (</a:t>
            </a:r>
            <a:r>
              <a:rPr lang="en-US" dirty="0"/>
              <a:t>Asynchronous</a:t>
            </a:r>
            <a:r>
              <a:rPr lang="en-US" b="1" dirty="0"/>
              <a:t>):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provides a bidirectional message goal/result/feedback.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Actions are used when it is difficult to use the service due to long response times.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89335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Nodes Communication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 descr="A diagram to illustrate how nodes communicate with Topics, Services, Actions, and Parameters.">
            <a:extLst>
              <a:ext uri="{FF2B5EF4-FFF2-40B4-BE49-F238E27FC236}">
                <a16:creationId xmlns:a16="http://schemas.microsoft.com/office/drawing/2014/main" id="{C9BCEC6A-ECD4-43B4-8E9F-BEC8701AF0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937" y="1254231"/>
            <a:ext cx="6634163" cy="4675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117986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Topics in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As topics are unidirectional and remain connected to continuously send or receive messages, it is suitable for sensor data that requires publishing messages periodically.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Multiple subscribers can receive message from a publisher and vice versa.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19</a:t>
            </a:fld>
            <a:endParaRPr lang="en-US" dirty="0"/>
          </a:p>
        </p:txBody>
      </p:sp>
      <p:pic>
        <p:nvPicPr>
          <p:cNvPr id="6" name="Picture 5" descr="Publisher (Odometry) points to Subscriber (SLAM) with Topic (Location x,y, theta) in between.&#10;&#10;Publisher (Distance Sensor) points to both Subscriber (Robot A) and Subscriber (Robot B) with Topic (Obstacle x,y) in between.">
            <a:extLst>
              <a:ext uri="{FF2B5EF4-FFF2-40B4-BE49-F238E27FC236}">
                <a16:creationId xmlns:a16="http://schemas.microsoft.com/office/drawing/2014/main" id="{9E69D73B-C89C-492A-86F7-360FEF628D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99798" y="3017218"/>
            <a:ext cx="6496492" cy="2836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682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54084"/>
            <a:ext cx="10840824" cy="4456522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Creating workspace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Creating a package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topic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service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action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6C903A-1F6F-4B46-A148-5544A899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22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to create two nodes, </a:t>
            </a:r>
            <a:r>
              <a:rPr lang="en-US" sz="2000" i="1" dirty="0">
                <a:latin typeface="Consolas" panose="020B0609020204030204" pitchFamily="49" charset="0"/>
              </a:rPr>
              <a:t>talker</a:t>
            </a:r>
            <a:r>
              <a:rPr lang="en-US" dirty="0"/>
              <a:t> and </a:t>
            </a:r>
            <a:r>
              <a:rPr lang="en-US" sz="2000" i="1" dirty="0">
                <a:latin typeface="Consolas" panose="020B0609020204030204" pitchFamily="49" charset="0"/>
              </a:rPr>
              <a:t>listener</a:t>
            </a:r>
            <a:r>
              <a:rPr lang="en-US" dirty="0"/>
              <a:t>, which communicate with each other through </a:t>
            </a:r>
            <a:r>
              <a:rPr lang="en-US" sz="2000" i="1" dirty="0">
                <a:latin typeface="Consolas" panose="020B0609020204030204" pitchFamily="49" charset="0"/>
              </a:rPr>
              <a:t>chatter</a:t>
            </a:r>
            <a:r>
              <a:rPr lang="en-US" dirty="0"/>
              <a:t> topic.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type of message in the topic is </a:t>
            </a:r>
            <a:r>
              <a:rPr lang="en-US" i="1" dirty="0"/>
              <a:t>string</a:t>
            </a:r>
            <a:r>
              <a:rPr lang="en-US" dirty="0"/>
              <a:t>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20</a:t>
            </a:fld>
            <a:endParaRPr lang="en-US" dirty="0"/>
          </a:p>
        </p:txBody>
      </p:sp>
      <p:pic>
        <p:nvPicPr>
          <p:cNvPr id="7" name="Picture 6" descr="ROS Master linked with dotted line to both talker node and listener node.&#10;Talker node has arrows pointing towards listener node but inbetween is /chatter and &quot;Hello World&quot;">
            <a:extLst>
              <a:ext uri="{FF2B5EF4-FFF2-40B4-BE49-F238E27FC236}">
                <a16:creationId xmlns:a16="http://schemas.microsoft.com/office/drawing/2014/main" id="{E524731A-095E-42DD-9172-D6E56F4B49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68669" y="3098680"/>
            <a:ext cx="4535619" cy="275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05188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Publisher Node: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Publisher Object: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After creating the publisher node, its object can be created by </a:t>
            </a:r>
            <a:r>
              <a:rPr lang="en-US" i="1" dirty="0" err="1">
                <a:latin typeface="Consolas" panose="020B0609020204030204" pitchFamily="49" charset="0"/>
              </a:rPr>
              <a:t>rospy.Publisher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 which has three arguments (topic name, message type, and queue size).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queue size determines the size of subscriber message buffer.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21</a:t>
            </a:fld>
            <a:endParaRPr lang="en-US" dirty="0"/>
          </a:p>
        </p:txBody>
      </p:sp>
      <p:pic>
        <p:nvPicPr>
          <p:cNvPr id="5" name="Picture 4" descr="pub= rospy.Publisher 'chatter', String, queue_size=10)&#10;where chatter is the topic name,&#10;String is the message type,&#10;and queue_size=10 is the queue size.">
            <a:extLst>
              <a:ext uri="{FF2B5EF4-FFF2-40B4-BE49-F238E27FC236}">
                <a16:creationId xmlns:a16="http://schemas.microsoft.com/office/drawing/2014/main" id="{702799BF-1832-42BD-A4AD-E033F63412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5687" y="3645817"/>
            <a:ext cx="5000625" cy="1695450"/>
          </a:xfrm>
          <a:prstGeom prst="rect">
            <a:avLst/>
          </a:prstGeom>
        </p:spPr>
      </p:pic>
      <p:pic>
        <p:nvPicPr>
          <p:cNvPr id="9" name="Picture 8" descr="rospy.init_node('talker', anonymous=True)">
            <a:extLst>
              <a:ext uri="{FF2B5EF4-FFF2-40B4-BE49-F238E27FC236}">
                <a16:creationId xmlns:a16="http://schemas.microsoft.com/office/drawing/2014/main" id="{B3BAFF0F-5F1C-4B2C-839A-4DBEE183745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80222" y="1713862"/>
            <a:ext cx="3552825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721510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Defining publishing frequency: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Defining the message: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Publishing the message: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22</a:t>
            </a:fld>
            <a:endParaRPr lang="en-US" dirty="0"/>
          </a:p>
        </p:txBody>
      </p:sp>
      <p:pic>
        <p:nvPicPr>
          <p:cNvPr id="6" name="Picture 5" descr="rate = rospy.Rate(1) # 1 hz">
            <a:extLst>
              <a:ext uri="{FF2B5EF4-FFF2-40B4-BE49-F238E27FC236}">
                <a16:creationId xmlns:a16="http://schemas.microsoft.com/office/drawing/2014/main" id="{A5B7CD5B-AE41-4B92-B67B-7956D0FF251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2715" y="1800568"/>
            <a:ext cx="2476500" cy="447675"/>
          </a:xfrm>
          <a:prstGeom prst="rect">
            <a:avLst/>
          </a:prstGeom>
        </p:spPr>
      </p:pic>
      <p:pic>
        <p:nvPicPr>
          <p:cNvPr id="10" name="Picture 9" descr="msg = &quot;hello world! &quot;">
            <a:extLst>
              <a:ext uri="{FF2B5EF4-FFF2-40B4-BE49-F238E27FC236}">
                <a16:creationId xmlns:a16="http://schemas.microsoft.com/office/drawing/2014/main" id="{1A94478A-2824-4AAE-B202-28D18532081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2265" y="3176981"/>
            <a:ext cx="2057400" cy="381000"/>
          </a:xfrm>
          <a:prstGeom prst="rect">
            <a:avLst/>
          </a:prstGeom>
        </p:spPr>
      </p:pic>
      <p:pic>
        <p:nvPicPr>
          <p:cNvPr id="12" name="Picture 11" descr="pub.publish(msg)">
            <a:extLst>
              <a:ext uri="{FF2B5EF4-FFF2-40B4-BE49-F238E27FC236}">
                <a16:creationId xmlns:a16="http://schemas.microsoft.com/office/drawing/2014/main" id="{A429BDDD-6374-4454-A8CE-6705AC6CED0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1359" y="4643192"/>
            <a:ext cx="1590675" cy="36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40045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23</a:t>
            </a:fld>
            <a:endParaRPr lang="en-US" dirty="0"/>
          </a:p>
        </p:txBody>
      </p:sp>
      <p:pic>
        <p:nvPicPr>
          <p:cNvPr id="5" name="Picture 4" descr="An example of the code from the previous page.">
            <a:extLst>
              <a:ext uri="{FF2B5EF4-FFF2-40B4-BE49-F238E27FC236}">
                <a16:creationId xmlns:a16="http://schemas.microsoft.com/office/drawing/2014/main" id="{FDF135F2-647A-4C72-B35A-B583563CF8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340"/>
          <a:stretch/>
        </p:blipFill>
        <p:spPr>
          <a:xfrm>
            <a:off x="3129698" y="1729181"/>
            <a:ext cx="6014301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9235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run the code and see the result, the following commands should be run in separate terminals.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24</a:t>
            </a:fld>
            <a:endParaRPr lang="en-US" dirty="0"/>
          </a:p>
        </p:txBody>
      </p:sp>
      <p:pic>
        <p:nvPicPr>
          <p:cNvPr id="9" name="Picture 8" descr="~$ roscore&#10;~$ rostopic list&#10;~$ rqt_graph&#10;~$ rosrun my_topic my_publisher.py&#10;~$rostopic echo /chatter">
            <a:extLst>
              <a:ext uri="{FF2B5EF4-FFF2-40B4-BE49-F238E27FC236}">
                <a16:creationId xmlns:a16="http://schemas.microsoft.com/office/drawing/2014/main" id="{41CC5385-DE17-4C20-8163-1BEA0851DC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3637" y="1667086"/>
            <a:ext cx="7324725" cy="2781300"/>
          </a:xfrm>
          <a:prstGeom prst="rect">
            <a:avLst/>
          </a:prstGeom>
        </p:spPr>
      </p:pic>
      <p:pic>
        <p:nvPicPr>
          <p:cNvPr id="11" name="Picture 10" descr="/talker_2569_1627443892564 points to /chatter which points to /rostopic_2651_1627443930798">
            <a:extLst>
              <a:ext uri="{FF2B5EF4-FFF2-40B4-BE49-F238E27FC236}">
                <a16:creationId xmlns:a16="http://schemas.microsoft.com/office/drawing/2014/main" id="{634A9C0C-814B-4D9D-9E2E-960E5F2175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62974" y="4667039"/>
            <a:ext cx="5810250" cy="104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532123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build a python file for the subscriber in the same package, and do not forget to make it executable.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Subscriber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After initializing the subscriber node, run </a:t>
            </a:r>
            <a:r>
              <a:rPr lang="en-US" i="1" dirty="0" err="1">
                <a:latin typeface="Consolas" panose="020B0609020204030204" pitchFamily="49" charset="0"/>
              </a:rPr>
              <a:t>rospy.publisher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 which has three arguments (topic name, message type, and callback function).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Notice that the topic name and message type should be the same as the publisher.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callback function is automatically executed when the subscriber receives a new message.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25</a:t>
            </a:fld>
            <a:endParaRPr lang="en-US" dirty="0"/>
          </a:p>
        </p:txBody>
      </p:sp>
      <p:pic>
        <p:nvPicPr>
          <p:cNvPr id="6" name="Picture 5" descr="Command line showing code mentioned on the first line of this page.">
            <a:extLst>
              <a:ext uri="{FF2B5EF4-FFF2-40B4-BE49-F238E27FC236}">
                <a16:creationId xmlns:a16="http://schemas.microsoft.com/office/drawing/2014/main" id="{0E5EE90D-F1BB-4BF7-A11C-7906F6FBF1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4233" y="1978351"/>
            <a:ext cx="6257925" cy="809625"/>
          </a:xfrm>
          <a:prstGeom prst="rect">
            <a:avLst/>
          </a:prstGeom>
        </p:spPr>
      </p:pic>
      <p:pic>
        <p:nvPicPr>
          <p:cNvPr id="10" name="Picture 9" descr="rospy.init_node('listener', anonymous=True)&#10;rospy.Subscriber('chatter', String, callback)">
            <a:extLst>
              <a:ext uri="{FF2B5EF4-FFF2-40B4-BE49-F238E27FC236}">
                <a16:creationId xmlns:a16="http://schemas.microsoft.com/office/drawing/2014/main" id="{BE37D717-965B-42B9-AE3E-494C4CC6F70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49365" y="5045795"/>
            <a:ext cx="3838575" cy="4476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2600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Defining the Callback Function: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callback function we want to print the received message.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 </a:t>
            </a:r>
            <a:r>
              <a:rPr lang="en-US" b="1" dirty="0"/>
              <a:t>The Spin Function: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is used to keep the node exiting until the node has been shutdown. 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 descr="def callback(msg(:&#10;rospy.loginfo('message received: %s&quot;, msg.data)">
            <a:extLst>
              <a:ext uri="{FF2B5EF4-FFF2-40B4-BE49-F238E27FC236}">
                <a16:creationId xmlns:a16="http://schemas.microsoft.com/office/drawing/2014/main" id="{21ADF70B-B8D5-44AD-BBCC-8EAE9B4428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4998" y="2186183"/>
            <a:ext cx="4467225" cy="619125"/>
          </a:xfrm>
          <a:prstGeom prst="rect">
            <a:avLst/>
          </a:prstGeom>
        </p:spPr>
      </p:pic>
      <p:pic>
        <p:nvPicPr>
          <p:cNvPr id="9" name="Picture 8" descr="rospy.spin()">
            <a:extLst>
              <a:ext uri="{FF2B5EF4-FFF2-40B4-BE49-F238E27FC236}">
                <a16:creationId xmlns:a16="http://schemas.microsoft.com/office/drawing/2014/main" id="{C64A6D14-9D7C-4833-8E1C-79806BDF33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85391" y="4052693"/>
            <a:ext cx="1685925" cy="619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19325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run the code and see the result, the following commands should be run in separate terminals.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27</a:t>
            </a:fld>
            <a:endParaRPr lang="en-US" dirty="0"/>
          </a:p>
        </p:txBody>
      </p:sp>
      <p:pic>
        <p:nvPicPr>
          <p:cNvPr id="7" name="Picture 6" descr="~$ roscore&#10;~$rosrun my_topic my_publisher.py&#10;~$rosrun my_topic my_subscriber.py&#10;&#10;~$rosnode list with /listener, /talker, /chatter, and std_msgs/String highlighted.">
            <a:extLst>
              <a:ext uri="{FF2B5EF4-FFF2-40B4-BE49-F238E27FC236}">
                <a16:creationId xmlns:a16="http://schemas.microsoft.com/office/drawing/2014/main" id="{A60C0047-CC66-489B-9661-7EF0D6B253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3736" y="2196445"/>
            <a:ext cx="10553700" cy="3200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59516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topic nodes are shown below.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28</a:t>
            </a:fld>
            <a:endParaRPr lang="en-US" dirty="0"/>
          </a:p>
        </p:txBody>
      </p:sp>
      <p:pic>
        <p:nvPicPr>
          <p:cNvPr id="5" name="Picture 4" descr="~$ rqt_graph&#10;/talker_3457_1627478223643 points to /chatter which points to /listener_3593_1627478326535">
            <a:extLst>
              <a:ext uri="{FF2B5EF4-FFF2-40B4-BE49-F238E27FC236}">
                <a16:creationId xmlns:a16="http://schemas.microsoft.com/office/drawing/2014/main" id="{6B36276C-7F04-486A-933E-14B351373B8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7475" y="2090737"/>
            <a:ext cx="6877050" cy="2676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727280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subscriber file is shown below.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29</a:t>
            </a:fld>
            <a:endParaRPr lang="en-US" dirty="0"/>
          </a:p>
        </p:txBody>
      </p:sp>
      <p:pic>
        <p:nvPicPr>
          <p:cNvPr id="6" name="Picture 5" descr="Command line showing code mentioned on this page.">
            <a:extLst>
              <a:ext uri="{FF2B5EF4-FFF2-40B4-BE49-F238E27FC236}">
                <a16:creationId xmlns:a16="http://schemas.microsoft.com/office/drawing/2014/main" id="{57F34D84-50DA-490D-B589-688FE083F0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1952625"/>
            <a:ext cx="5181600" cy="2952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019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Programming with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previous part we discussed the basics of the Robot Operating System.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Now, we focus on programming with ROS which provides us some built-in functions to implement ROS capabilities.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to implement a new ROS topic, or a new ROS message, we can simply call these ROS built-in functions to create it. We don’t need to implement ROS features from scratch.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C++ and python are two common languages for ROS programming.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98528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Services in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097212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service consists of a server that responds only when there is a request and a client that can send requests as well as receiving responses.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When the request and response of the service are completed, the connection between two nodes will be disconnected.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service is often used to command a robot to perform a specific action or nodes to perform certain events with a specific condition.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30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6D54E2-3748-4E6E-8B48-537FBBE9F5A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1057" y="3311463"/>
            <a:ext cx="5845847" cy="2586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25081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to create two nodes, </a:t>
            </a:r>
            <a:r>
              <a:rPr lang="en-US" sz="2000" i="1" dirty="0">
                <a:latin typeface="Consolas" panose="020B0609020204030204" pitchFamily="49" charset="0"/>
              </a:rPr>
              <a:t>server</a:t>
            </a:r>
            <a:r>
              <a:rPr lang="en-US" dirty="0"/>
              <a:t> and </a:t>
            </a:r>
            <a:r>
              <a:rPr lang="en-US" sz="2000" i="1" dirty="0">
                <a:latin typeface="Consolas" panose="020B0609020204030204" pitchFamily="49" charset="0"/>
              </a:rPr>
              <a:t>client</a:t>
            </a:r>
            <a:r>
              <a:rPr lang="en-US" dirty="0"/>
              <a:t>, which communicate with each other through </a:t>
            </a:r>
            <a:r>
              <a:rPr lang="en-US" sz="2000" i="1" dirty="0">
                <a:latin typeface="Consolas" panose="020B0609020204030204" pitchFamily="49" charset="0"/>
              </a:rPr>
              <a:t>add-two-</a:t>
            </a:r>
            <a:r>
              <a:rPr lang="en-US" sz="2000" i="1" dirty="0" err="1">
                <a:latin typeface="Consolas" panose="020B0609020204030204" pitchFamily="49" charset="0"/>
              </a:rPr>
              <a:t>ints</a:t>
            </a:r>
            <a:r>
              <a:rPr lang="en-US" dirty="0"/>
              <a:t> service.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client </a:t>
            </a:r>
            <a:r>
              <a:rPr lang="en-US"/>
              <a:t>sends two </a:t>
            </a:r>
            <a:r>
              <a:rPr lang="en-US" dirty="0"/>
              <a:t>integers to the server and the server sends back their summation.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to use </a:t>
            </a:r>
            <a:r>
              <a:rPr lang="en-US" sz="2000" i="1" dirty="0" err="1">
                <a:latin typeface="Consolas" panose="020B0609020204030204" pitchFamily="49" charset="0"/>
              </a:rPr>
              <a:t>AddTwoInts</a:t>
            </a:r>
            <a:r>
              <a:rPr lang="en-US" dirty="0"/>
              <a:t> service message which is available in </a:t>
            </a:r>
            <a:r>
              <a:rPr lang="en-US" sz="2000" i="1" dirty="0" err="1">
                <a:latin typeface="Consolas" panose="020B0609020204030204" pitchFamily="49" charset="0"/>
              </a:rPr>
              <a:t>rospy_tutorials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31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9EF31BFE-984E-44C1-A410-29F18D65CF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1486" y="3096999"/>
            <a:ext cx="8458200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42221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Create </a:t>
            </a:r>
            <a:r>
              <a:rPr lang="en-US" sz="2000" i="1" dirty="0">
                <a:latin typeface="Consolas" panose="020B0609020204030204" pitchFamily="49" charset="0"/>
              </a:rPr>
              <a:t>my_server.py </a:t>
            </a:r>
            <a:r>
              <a:rPr lang="en-US" dirty="0"/>
              <a:t>file in </a:t>
            </a:r>
            <a:r>
              <a:rPr lang="en-US" sz="2000" i="1" dirty="0" err="1">
                <a:latin typeface="Consolas" panose="020B0609020204030204" pitchFamily="49" charset="0"/>
              </a:rPr>
              <a:t>my_service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package.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ROS Modules: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imports Python modules and messages.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Server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After initializing the server node, its object can be created by </a:t>
            </a:r>
            <a:r>
              <a:rPr lang="en-US" i="1" dirty="0" err="1">
                <a:latin typeface="Consolas" panose="020B0609020204030204" pitchFamily="49" charset="0"/>
              </a:rPr>
              <a:t>rospy.Service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 which has three arguments (service name, service type, and handle function).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When there is a new request, handle function is executed.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32</a:t>
            </a:fld>
            <a:endParaRPr lang="en-US" dirty="0"/>
          </a:p>
        </p:txBody>
      </p:sp>
      <p:pic>
        <p:nvPicPr>
          <p:cNvPr id="6" name="Picture 5" descr="Command line showing code mentioned on the first three lines this page.">
            <a:extLst>
              <a:ext uri="{FF2B5EF4-FFF2-40B4-BE49-F238E27FC236}">
                <a16:creationId xmlns:a16="http://schemas.microsoft.com/office/drawing/2014/main" id="{F6C16588-4960-4706-8AB3-A1A89288E8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88470" y="2778452"/>
            <a:ext cx="3781425" cy="695325"/>
          </a:xfrm>
          <a:prstGeom prst="rect">
            <a:avLst/>
          </a:prstGeom>
        </p:spPr>
      </p:pic>
      <p:pic>
        <p:nvPicPr>
          <p:cNvPr id="9" name="Picture 8" descr="Command line showing code mentioned within the Creating Server Node sectoin of this page.">
            <a:extLst>
              <a:ext uri="{FF2B5EF4-FFF2-40B4-BE49-F238E27FC236}">
                <a16:creationId xmlns:a16="http://schemas.microsoft.com/office/drawing/2014/main" id="{FE59C2CC-E71B-4DD5-A0C0-4FC0B2A37F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13593" y="4937109"/>
            <a:ext cx="6048375" cy="981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60616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Service Type: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see the service type using </a:t>
            </a:r>
            <a:r>
              <a:rPr lang="en-US" i="1" dirty="0" err="1">
                <a:latin typeface="Consolas" panose="020B0609020204030204" pitchFamily="49" charset="0"/>
              </a:rPr>
              <a:t>rossrv</a:t>
            </a:r>
            <a:r>
              <a:rPr lang="en-US" i="1" dirty="0">
                <a:latin typeface="Consolas" panose="020B0609020204030204" pitchFamily="49" charset="0"/>
              </a:rPr>
              <a:t> show </a:t>
            </a:r>
            <a:r>
              <a:rPr lang="en-US" dirty="0"/>
              <a:t>command.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Handle Function: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33</a:t>
            </a:fld>
            <a:endParaRPr lang="en-US" dirty="0"/>
          </a:p>
        </p:txBody>
      </p:sp>
      <p:pic>
        <p:nvPicPr>
          <p:cNvPr id="5" name="Picture 4" descr="using the rossrv show command leads to int64 a&#10;int64 b for parameters sent from client to server&#10;and&#10;in64 sum for parameters sent from server to client">
            <a:extLst>
              <a:ext uri="{FF2B5EF4-FFF2-40B4-BE49-F238E27FC236}">
                <a16:creationId xmlns:a16="http://schemas.microsoft.com/office/drawing/2014/main" id="{71D22459-93D7-4F94-9E0D-A5477A4C08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1976831"/>
            <a:ext cx="8115300" cy="15811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F297B9D-D04F-4C9A-A8E9-0434B5E98A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27785" y="4272896"/>
            <a:ext cx="6286500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37449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server file is shown in the following: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34</a:t>
            </a:fld>
            <a:endParaRPr lang="en-US" dirty="0"/>
          </a:p>
        </p:txBody>
      </p:sp>
      <p:pic>
        <p:nvPicPr>
          <p:cNvPr id="9" name="Picture 8" descr="Command line showing code mentioned on this page.">
            <a:extLst>
              <a:ext uri="{FF2B5EF4-FFF2-40B4-BE49-F238E27FC236}">
                <a16:creationId xmlns:a16="http://schemas.microsoft.com/office/drawing/2014/main" id="{B81EB29B-A8E4-432F-9CA3-53B9790CB9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1275" y="2024456"/>
            <a:ext cx="7029450" cy="3067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01802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check the service.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35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B8144124-2336-475D-B46E-32D7A425D6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34536" y="2289437"/>
            <a:ext cx="5372100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05212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Client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First, the client should wait for the server to be available before sending its arguments.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Next, we create a handle for calling the service.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To show the error if the server is not available, we use </a:t>
            </a:r>
            <a:r>
              <a:rPr lang="en-US" i="1" dirty="0">
                <a:latin typeface="Consolas" panose="020B0609020204030204" pitchFamily="49" charset="0"/>
              </a:rPr>
              <a:t>try except </a:t>
            </a:r>
            <a:r>
              <a:rPr lang="en-US" dirty="0"/>
              <a:t>command in python.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36</a:t>
            </a:fld>
            <a:endParaRPr lang="en-US" dirty="0"/>
          </a:p>
        </p:txBody>
      </p:sp>
      <p:pic>
        <p:nvPicPr>
          <p:cNvPr id="5" name="Picture 4" descr="rospy.wait_for_service('/add_two_ints')">
            <a:extLst>
              <a:ext uri="{FF2B5EF4-FFF2-40B4-BE49-F238E27FC236}">
                <a16:creationId xmlns:a16="http://schemas.microsoft.com/office/drawing/2014/main" id="{3F17492E-D126-4C2A-B54B-C812F564A7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8080" y="2173958"/>
            <a:ext cx="3276600" cy="247650"/>
          </a:xfrm>
          <a:prstGeom prst="rect">
            <a:avLst/>
          </a:prstGeom>
        </p:spPr>
      </p:pic>
      <p:pic>
        <p:nvPicPr>
          <p:cNvPr id="10" name="Picture 9" descr="S=rospy.ServiceProxy('add_two_ints',AddTwoInts)">
            <a:extLst>
              <a:ext uri="{FF2B5EF4-FFF2-40B4-BE49-F238E27FC236}">
                <a16:creationId xmlns:a16="http://schemas.microsoft.com/office/drawing/2014/main" id="{F21ADE5A-C955-461F-956D-0F766043FA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87011" y="3200400"/>
            <a:ext cx="3867150" cy="228600"/>
          </a:xfrm>
          <a:prstGeom prst="rect">
            <a:avLst/>
          </a:prstGeom>
        </p:spPr>
      </p:pic>
      <p:pic>
        <p:nvPicPr>
          <p:cNvPr id="12" name="Picture 11" descr="Command line showing code mentioned on this page.">
            <a:extLst>
              <a:ext uri="{FF2B5EF4-FFF2-40B4-BE49-F238E27FC236}">
                <a16:creationId xmlns:a16="http://schemas.microsoft.com/office/drawing/2014/main" id="{26DBC8D5-8223-4C00-A312-59117DD94D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8080" y="4243534"/>
            <a:ext cx="4371975" cy="1352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13654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client file is shown in the following: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37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7DB32AA1-2E37-467F-9781-0DE208C89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5650" y="1777640"/>
            <a:ext cx="5600700" cy="398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3336242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It is important to note that unlike the server node, the client node is terminated after receiving the service (why?).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38</a:t>
            </a:fld>
            <a:endParaRPr lang="en-US" dirty="0"/>
          </a:p>
        </p:txBody>
      </p:sp>
      <p:pic>
        <p:nvPicPr>
          <p:cNvPr id="6" name="Picture 5" descr="Showing that the server node points to the client node.">
            <a:extLst>
              <a:ext uri="{FF2B5EF4-FFF2-40B4-BE49-F238E27FC236}">
                <a16:creationId xmlns:a16="http://schemas.microsoft.com/office/drawing/2014/main" id="{59427454-40BD-4267-A9C0-B11C753036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185" y="2874929"/>
            <a:ext cx="8772525" cy="2333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099803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Actions in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Action is used when responding to a  requested takes a long time to be completed.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It has three messages: </a:t>
            </a:r>
            <a:r>
              <a:rPr lang="en-US" i="1" dirty="0"/>
              <a:t>goal</a:t>
            </a:r>
            <a:r>
              <a:rPr lang="en-US" dirty="0"/>
              <a:t>, </a:t>
            </a:r>
            <a:r>
              <a:rPr lang="en-US" i="1" dirty="0"/>
              <a:t>result</a:t>
            </a:r>
            <a:r>
              <a:rPr lang="en-US" dirty="0"/>
              <a:t>, and </a:t>
            </a:r>
            <a:r>
              <a:rPr lang="en-US" i="1" dirty="0"/>
              <a:t>feedback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i="1" dirty="0"/>
              <a:t>goal</a:t>
            </a:r>
            <a:r>
              <a:rPr lang="en-US" dirty="0"/>
              <a:t> and </a:t>
            </a:r>
            <a:r>
              <a:rPr lang="en-US" i="1" dirty="0"/>
              <a:t>result</a:t>
            </a:r>
            <a:r>
              <a:rPr lang="en-US" dirty="0"/>
              <a:t> correspond to </a:t>
            </a:r>
            <a:r>
              <a:rPr lang="en-US" i="1" dirty="0"/>
              <a:t>request</a:t>
            </a:r>
            <a:r>
              <a:rPr lang="en-US" dirty="0"/>
              <a:t> and </a:t>
            </a:r>
            <a:r>
              <a:rPr lang="en-US" i="1" dirty="0"/>
              <a:t>response</a:t>
            </a:r>
            <a:r>
              <a:rPr lang="en-US" dirty="0"/>
              <a:t> messages in service, respectively.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i="1" dirty="0"/>
              <a:t>feedback</a:t>
            </a:r>
            <a:r>
              <a:rPr lang="en-US" dirty="0"/>
              <a:t> message is used is added to report progress to the client periodically when intermediate values are needed.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Actions are suitable for performing complex robot tasks which are time-consuming, and the client does not have to be idle until receiving the response from the server.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0648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ROS programming, first we need to create a ROS workspace.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workspace is a place where ROS packages are kept.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Picture 5" descr="ROS workspace">
            <a:extLst>
              <a:ext uri="{FF2B5EF4-FFF2-40B4-BE49-F238E27FC236}">
                <a16:creationId xmlns:a16="http://schemas.microsoft.com/office/drawing/2014/main" id="{ABD1AFCF-5831-4712-8B91-C8412A8639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6437" y="2534101"/>
            <a:ext cx="4394363" cy="323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668298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Actions in 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40</a:t>
            </a:fld>
            <a:endParaRPr lang="en-US" dirty="0"/>
          </a:p>
        </p:txBody>
      </p:sp>
      <p:pic>
        <p:nvPicPr>
          <p:cNvPr id="5" name="Picture 4" descr="Client send an action goal to the server.  Server sends action feedback to the client. Server than sends action result to the client.">
            <a:extLst>
              <a:ext uri="{FF2B5EF4-FFF2-40B4-BE49-F238E27FC236}">
                <a16:creationId xmlns:a16="http://schemas.microsoft.com/office/drawing/2014/main" id="{A6AE7CE6-DAA2-4523-9777-1CBEC51B96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17474" y="1261916"/>
            <a:ext cx="5852769" cy="4721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55219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to create an action that returns Fibonacci series.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want to create two nodes, </a:t>
            </a:r>
            <a:r>
              <a:rPr lang="en-US" sz="2000" i="1" dirty="0">
                <a:latin typeface="Consolas" panose="020B0609020204030204" pitchFamily="49" charset="0"/>
              </a:rPr>
              <a:t>server</a:t>
            </a:r>
            <a:r>
              <a:rPr lang="en-US" dirty="0"/>
              <a:t> and </a:t>
            </a:r>
            <a:r>
              <a:rPr lang="en-US" sz="2000" i="1" dirty="0">
                <a:latin typeface="Consolas" panose="020B0609020204030204" pitchFamily="49" charset="0"/>
              </a:rPr>
              <a:t>client</a:t>
            </a:r>
            <a:r>
              <a:rPr lang="en-US" dirty="0"/>
              <a:t>, which communicate with each other through an action.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client sends and integer to the server to calculate Fibonacci series to that order.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56109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the package: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42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75CB7842-A884-4BE0-9A3B-0F9FAC0367B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5230" y="1956013"/>
            <a:ext cx="8934450" cy="138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13382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Action Server: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Build a folder with the name of </a:t>
            </a:r>
            <a:r>
              <a:rPr lang="en-US" i="1" dirty="0"/>
              <a:t>scripts</a:t>
            </a:r>
            <a:r>
              <a:rPr lang="en-US" dirty="0"/>
              <a:t> and create an executable python file with the name of </a:t>
            </a:r>
            <a:r>
              <a:rPr lang="en-US" i="1" dirty="0" err="1"/>
              <a:t>my_server</a:t>
            </a:r>
            <a:r>
              <a:rPr lang="en-US" i="1" dirty="0"/>
              <a:t> </a:t>
            </a:r>
            <a:r>
              <a:rPr lang="en-US" dirty="0"/>
              <a:t>in it.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43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DB196DC9-D419-4C28-A1BF-5EF535EC2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3017" y="2529281"/>
            <a:ext cx="6238875" cy="1028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73317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We defined feedback and result messages.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 Creating the action server.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Starting the server.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Calculating Fibonacci series and publishing it in the feedback message.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44</a:t>
            </a:fld>
            <a:endParaRPr lang="en-US" dirty="0"/>
          </a:p>
        </p:txBody>
      </p:sp>
      <p:pic>
        <p:nvPicPr>
          <p:cNvPr id="6" name="Picture 5" descr="_feedback=actionlib_tutrioals.msg.FibonacciFeedback()&#10;_result=actionlib_tutorials.msg.FibonacciResult()">
            <a:extLst>
              <a:ext uri="{FF2B5EF4-FFF2-40B4-BE49-F238E27FC236}">
                <a16:creationId xmlns:a16="http://schemas.microsoft.com/office/drawing/2014/main" id="{0F49690D-04F7-444C-90BB-0C5C65A90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016" y="1737085"/>
            <a:ext cx="4495800" cy="438150"/>
          </a:xfrm>
          <a:prstGeom prst="rect">
            <a:avLst/>
          </a:prstGeom>
        </p:spPr>
      </p:pic>
      <p:pic>
        <p:nvPicPr>
          <p:cNvPr id="9" name="Picture 8" descr="self._as=actionlib.SimpleActionServer(self._action_name,actionlib_tutorials.msg.FibonacciAction,ececute_cb=self.execute_cv, auto_start=False)">
            <a:extLst>
              <a:ext uri="{FF2B5EF4-FFF2-40B4-BE49-F238E27FC236}">
                <a16:creationId xmlns:a16="http://schemas.microsoft.com/office/drawing/2014/main" id="{9B4609F7-DF2B-4601-96E9-905BFA7A90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176" y="2775589"/>
            <a:ext cx="11487150" cy="228600"/>
          </a:xfrm>
          <a:prstGeom prst="rect">
            <a:avLst/>
          </a:prstGeom>
        </p:spPr>
      </p:pic>
      <p:pic>
        <p:nvPicPr>
          <p:cNvPr id="5" name="Picture 4" descr="self._as.start()">
            <a:extLst>
              <a:ext uri="{FF2B5EF4-FFF2-40B4-BE49-F238E27FC236}">
                <a16:creationId xmlns:a16="http://schemas.microsoft.com/office/drawing/2014/main" id="{9D6937F2-A421-46C2-BBBA-B09EBF6A35E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11226" y="3688908"/>
            <a:ext cx="1466850" cy="200025"/>
          </a:xfrm>
          <a:prstGeom prst="rect">
            <a:avLst/>
          </a:prstGeom>
        </p:spPr>
      </p:pic>
      <p:pic>
        <p:nvPicPr>
          <p:cNvPr id="10" name="Picture 9" descr="self._feedback.sequence.append(self._feedback.sequence[i] + self._feedback.sequence[i-1]&#10;self._as.publish_feedback(self._feedback)">
            <a:extLst>
              <a:ext uri="{FF2B5EF4-FFF2-40B4-BE49-F238E27FC236}">
                <a16:creationId xmlns:a16="http://schemas.microsoft.com/office/drawing/2014/main" id="{4469FB77-A73E-44E9-850E-2491BEFC7EE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5537" y="4490489"/>
            <a:ext cx="7400925" cy="3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10761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Defining feedback and result messages.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45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4E35325C-6F9A-45EB-B681-E7CDD9C169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8211" y="1757509"/>
            <a:ext cx="8067675" cy="3838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611154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server file is shown in the following: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46</a:t>
            </a:fld>
            <a:endParaRPr lang="en-US" dirty="0"/>
          </a:p>
        </p:txBody>
      </p:sp>
      <p:pic>
        <p:nvPicPr>
          <p:cNvPr id="6" name="Picture 5" descr="Command line showing code mentioned on this page.">
            <a:extLst>
              <a:ext uri="{FF2B5EF4-FFF2-40B4-BE49-F238E27FC236}">
                <a16:creationId xmlns:a16="http://schemas.microsoft.com/office/drawing/2014/main" id="{02298C90-1DEC-4700-A695-F3EECB40EF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7294" y="1667086"/>
            <a:ext cx="7802314" cy="416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58549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Creating Action Client: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Defining callback functions: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Creating the action client.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2"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47</a:t>
            </a:fld>
            <a:endParaRPr lang="en-US" dirty="0"/>
          </a:p>
        </p:txBody>
      </p:sp>
      <p:pic>
        <p:nvPicPr>
          <p:cNvPr id="5" name="Picture 4" descr="Command line showing code mentioned on the first two lines of this page.">
            <a:extLst>
              <a:ext uri="{FF2B5EF4-FFF2-40B4-BE49-F238E27FC236}">
                <a16:creationId xmlns:a16="http://schemas.microsoft.com/office/drawing/2014/main" id="{136E76FB-7E83-4457-AC75-4CC2652223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92583" y="2373493"/>
            <a:ext cx="3181350" cy="1771650"/>
          </a:xfrm>
          <a:prstGeom prst="rect">
            <a:avLst/>
          </a:prstGeom>
        </p:spPr>
      </p:pic>
      <p:pic>
        <p:nvPicPr>
          <p:cNvPr id="9" name="Picture 8" descr="client = actionlib.SimpleActionClient('fibonacci', actionlib_tutorials.msg.FibonacciAction)">
            <a:extLst>
              <a:ext uri="{FF2B5EF4-FFF2-40B4-BE49-F238E27FC236}">
                <a16:creationId xmlns:a16="http://schemas.microsoft.com/office/drawing/2014/main" id="{2DDF4357-7145-4408-9BFF-589E0D63AD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8180" y="4894819"/>
            <a:ext cx="7448550" cy="209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1992631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Creating goal message.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Sending the goal message.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2" algn="l"/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48</a:t>
            </a:fld>
            <a:endParaRPr lang="en-US" dirty="0"/>
          </a:p>
        </p:txBody>
      </p:sp>
      <p:pic>
        <p:nvPicPr>
          <p:cNvPr id="6" name="Picture 5" descr="goal = actionlib_tutorials.msg.FibonacciGoal(order=20)">
            <a:extLst>
              <a:ext uri="{FF2B5EF4-FFF2-40B4-BE49-F238E27FC236}">
                <a16:creationId xmlns:a16="http://schemas.microsoft.com/office/drawing/2014/main" id="{13EAFB7C-C2BD-4F78-9097-BA88E210D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51302" y="1957436"/>
            <a:ext cx="4467225" cy="190500"/>
          </a:xfrm>
          <a:prstGeom prst="rect">
            <a:avLst/>
          </a:prstGeom>
        </p:spPr>
      </p:pic>
      <p:pic>
        <p:nvPicPr>
          <p:cNvPr id="10" name="Picture 9" descr="client.send_goal(goal,done_cb,active_cb,feedback_cb)">
            <a:extLst>
              <a:ext uri="{FF2B5EF4-FFF2-40B4-BE49-F238E27FC236}">
                <a16:creationId xmlns:a16="http://schemas.microsoft.com/office/drawing/2014/main" id="{A8581B31-3D27-486A-A27C-DBAAF9C333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4177" y="2827339"/>
            <a:ext cx="4324350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833607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261916"/>
            <a:ext cx="11302738" cy="4592130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client file is shown in the following: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49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5B410E83-5872-414E-A794-575E159FBC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80525" y="1667086"/>
            <a:ext cx="7525389" cy="4021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2870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workspace creation, we build a folder called </a:t>
            </a:r>
            <a:r>
              <a:rPr lang="en-US" sz="2000" i="1" dirty="0" err="1">
                <a:latin typeface="Consolas" panose="020B0609020204030204" pitchFamily="49" charset="0"/>
              </a:rPr>
              <a:t>catkin_ws</a:t>
            </a:r>
            <a:r>
              <a:rPr lang="en-US" dirty="0"/>
              <a:t>, inside of which is another folder called </a:t>
            </a:r>
            <a:r>
              <a:rPr lang="en-US" sz="2000" i="1" dirty="0" err="1">
                <a:latin typeface="Consolas" panose="020B0609020204030204" pitchFamily="49" charset="0"/>
              </a:rPr>
              <a:t>src</a:t>
            </a:r>
            <a:r>
              <a:rPr lang="en-US" dirty="0"/>
              <a:t>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After creating these folders, switch to the </a:t>
            </a:r>
            <a:r>
              <a:rPr lang="en-US" sz="2000" i="1" dirty="0" err="1">
                <a:latin typeface="Consolas" panose="020B0609020204030204" pitchFamily="49" charset="0"/>
              </a:rPr>
              <a:t>src</a:t>
            </a:r>
            <a:r>
              <a:rPr lang="en-US" dirty="0"/>
              <a:t> folder.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create and build the packages properly, we should initialize the workspace with the following command:</a:t>
            </a:r>
          </a:p>
          <a:p>
            <a:r>
              <a:rPr lang="en-US" sz="2000" i="1" dirty="0" err="1">
                <a:latin typeface="Consolas" panose="020B0609020204030204" pitchFamily="49" charset="0"/>
              </a:rPr>
              <a:t>catkin_init_workspace</a:t>
            </a:r>
            <a:endParaRPr lang="en-US" sz="2000" i="1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</a:t>
            </a:fld>
            <a:endParaRPr lang="en-US" dirty="0"/>
          </a:p>
        </p:txBody>
      </p:sp>
      <p:pic>
        <p:nvPicPr>
          <p:cNvPr id="7" name="Picture 6" descr="Command line showing code mentioned on this page.">
            <a:extLst>
              <a:ext uri="{FF2B5EF4-FFF2-40B4-BE49-F238E27FC236}">
                <a16:creationId xmlns:a16="http://schemas.microsoft.com/office/drawing/2014/main" id="{D407BE76-8EE6-4B93-84CF-C8AA99B6E1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4275" y="4039433"/>
            <a:ext cx="7988975" cy="1597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499596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0D8F-920C-4138-BB64-8138AA7A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Rights of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5CAA9-9779-49B0-A9A2-938FE31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50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37263D1-B04A-4D4E-95A7-DE774790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2F3D05C7-914D-4D9B-8B26-2294787FA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73" y="318198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75F1EC8-C9D9-419E-AE2E-CE85870E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300" y="3037239"/>
            <a:ext cx="53554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is shared under a Creative Commons Attribution-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ShareAlike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Public License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08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After </a:t>
            </a:r>
            <a:r>
              <a:rPr lang="en-US" dirty="0" err="1"/>
              <a:t>initializating</a:t>
            </a:r>
            <a:r>
              <a:rPr lang="en-US" dirty="0"/>
              <a:t> the workspace, the </a:t>
            </a:r>
            <a:r>
              <a:rPr lang="en-US" sz="2000" i="1" dirty="0">
                <a:latin typeface="Consolas" panose="020B0609020204030204" pitchFamily="49" charset="0"/>
              </a:rPr>
              <a:t>CMakeLists.txt</a:t>
            </a:r>
            <a:r>
              <a:rPr lang="en-US" dirty="0"/>
              <a:t> file is created inside the </a:t>
            </a:r>
            <a:r>
              <a:rPr lang="en-US" sz="2000" i="1" dirty="0" err="1">
                <a:latin typeface="Consolas" panose="020B0609020204030204" pitchFamily="49" charset="0"/>
              </a:rPr>
              <a:t>src</a:t>
            </a:r>
            <a:r>
              <a:rPr lang="en-US" dirty="0"/>
              <a:t> folder.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should go back to workspace folder and build the workspace with </a:t>
            </a:r>
            <a:r>
              <a:rPr lang="en-US" sz="2000" i="1" dirty="0" err="1">
                <a:latin typeface="Consolas" panose="020B0609020204030204" pitchFamily="49" charset="0"/>
              </a:rPr>
              <a:t>catkin_make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6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843EB9CA-226D-4B81-B9CA-EF3E87C1E5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500" y="3174427"/>
            <a:ext cx="7277100" cy="27527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83471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After building the workspace we have several folders in the </a:t>
            </a:r>
            <a:r>
              <a:rPr lang="en-US" sz="2000" i="1" dirty="0" err="1">
                <a:latin typeface="Consolas" panose="020B0609020204030204" pitchFamily="49" charset="0"/>
              </a:rPr>
              <a:t>catkin_ws</a:t>
            </a:r>
            <a:r>
              <a:rPr lang="en-US" dirty="0"/>
              <a:t>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7</a:t>
            </a:fld>
            <a:endParaRPr lang="en-US" dirty="0"/>
          </a:p>
        </p:txBody>
      </p:sp>
      <p:pic>
        <p:nvPicPr>
          <p:cNvPr id="6" name="Picture 5" descr="folders in ROS workspace">
            <a:extLst>
              <a:ext uri="{FF2B5EF4-FFF2-40B4-BE49-F238E27FC236}">
                <a16:creationId xmlns:a16="http://schemas.microsoft.com/office/drawing/2014/main" id="{569E6946-E2F1-407A-9081-528D07FDF1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53167" y="2281237"/>
            <a:ext cx="5686425" cy="229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2094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164784"/>
            <a:ext cx="11302738" cy="46892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src</a:t>
            </a:r>
            <a:r>
              <a:rPr lang="en-US" b="1" dirty="0"/>
              <a:t> Folder</a:t>
            </a:r>
            <a:r>
              <a:rPr lang="en-US" dirty="0"/>
              <a:t>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is the place where you can create, or clone new packages from repositories.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build Folder: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includes cache files that prevent from rebuilding previous packages when running the </a:t>
            </a:r>
            <a:r>
              <a:rPr lang="en-US" i="1" dirty="0" err="1">
                <a:latin typeface="Consolas" panose="020B0609020204030204" pitchFamily="49" charset="0"/>
              </a:rPr>
              <a:t>catkin_make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command for a new package.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b="1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devel</a:t>
            </a:r>
            <a:r>
              <a:rPr lang="en-US" b="1" dirty="0"/>
              <a:t> Folder: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If the package build process is successful, the target executable is created and stored inside the </a:t>
            </a:r>
            <a:r>
              <a:rPr lang="en-US" i="1" dirty="0" err="1">
                <a:latin typeface="Consolas" panose="020B0609020204030204" pitchFamily="49" charset="0"/>
              </a:rPr>
              <a:t>devel</a:t>
            </a:r>
            <a:r>
              <a:rPr lang="en-US" dirty="0"/>
              <a:t> folder.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following command should be added to the .</a:t>
            </a:r>
            <a:r>
              <a:rPr lang="en-US" i="1" dirty="0" err="1">
                <a:latin typeface="Consolas" panose="020B0609020204030204" pitchFamily="49" charset="0"/>
              </a:rPr>
              <a:t>bashrc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file, so that we can access the workspace packages in all terminal sessions.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 descr="source ~/&lt;workspace_name&gt;/devel/setup.bash">
            <a:extLst>
              <a:ext uri="{FF2B5EF4-FFF2-40B4-BE49-F238E27FC236}">
                <a16:creationId xmlns:a16="http://schemas.microsoft.com/office/drawing/2014/main" id="{26E62118-0131-4A50-93A1-DC7DFADA6B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7085" y="5251390"/>
            <a:ext cx="6053137" cy="602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8464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Creating a ROS Workspace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439996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add the workspace path to the .</a:t>
            </a:r>
            <a:r>
              <a:rPr lang="en-US" i="1" dirty="0" err="1">
                <a:latin typeface="Consolas" panose="020B0609020204030204" pitchFamily="49" charset="0"/>
              </a:rPr>
              <a:t>bashrc</a:t>
            </a:r>
            <a:r>
              <a:rPr lang="en-US" i="1" dirty="0">
                <a:latin typeface="Consolas" panose="020B0609020204030204" pitchFamily="49" charset="0"/>
              </a:rPr>
              <a:t> </a:t>
            </a:r>
            <a:r>
              <a:rPr lang="en-US" dirty="0"/>
              <a:t>file to the following: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 descr="gedit .bashrc">
            <a:extLst>
              <a:ext uri="{FF2B5EF4-FFF2-40B4-BE49-F238E27FC236}">
                <a16:creationId xmlns:a16="http://schemas.microsoft.com/office/drawing/2014/main" id="{ADE259F0-D0BE-42D5-A460-78340C6203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15335" y="2023180"/>
            <a:ext cx="3028950" cy="1152525"/>
          </a:xfrm>
          <a:prstGeom prst="rect">
            <a:avLst/>
          </a:prstGeom>
        </p:spPr>
      </p:pic>
      <p:pic>
        <p:nvPicPr>
          <p:cNvPr id="9" name="Picture 8" descr=".bashrc file with the line source /opt/ros/noetic/setup.bash highlighted with the /opt/ros/noetic part shown as the workspace path">
            <a:extLst>
              <a:ext uri="{FF2B5EF4-FFF2-40B4-BE49-F238E27FC236}">
                <a16:creationId xmlns:a16="http://schemas.microsoft.com/office/drawing/2014/main" id="{D83D8FC8-3C67-4040-8EF5-2F17142A08B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79123" y="1744999"/>
            <a:ext cx="5436664" cy="421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9070343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UWindsor Yello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73B8433EDB64DAB98B18D77339E19" ma:contentTypeVersion="14" ma:contentTypeDescription="Create a new document." ma:contentTypeScope="" ma:versionID="ad7e5c82e3395eae48f9e4a6587e2c67">
  <xsd:schema xmlns:xsd="http://www.w3.org/2001/XMLSchema" xmlns:xs="http://www.w3.org/2001/XMLSchema" xmlns:p="http://schemas.microsoft.com/office/2006/metadata/properties" xmlns:ns2="dfd3835f-5e82-4ae1-908a-f166d183bb09" xmlns:ns3="eee5ac6c-3205-4d63-ac7d-0d9ad6283557" targetNamespace="http://schemas.microsoft.com/office/2006/metadata/properties" ma:root="true" ma:fieldsID="ef437b1d3dd3f189857cc9371e135da3" ns2:_="" ns3:_="">
    <xsd:import namespace="dfd3835f-5e82-4ae1-908a-f166d183bb09"/>
    <xsd:import namespace="eee5ac6c-3205-4d63-ac7d-0d9ad6283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3835f-5e82-4ae1-908a-f166d183bb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9bee80c-1694-4361-82b6-5997d1554e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5ac6c-3205-4d63-ac7d-0d9ad628355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fd3835f-5e82-4ae1-908a-f166d183bb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4AF9FD-D446-46A7-A5EF-9CDD233E3D31}"/>
</file>

<file path=customXml/itemProps2.xml><?xml version="1.0" encoding="utf-8"?>
<ds:datastoreItem xmlns:ds="http://schemas.openxmlformats.org/officeDocument/2006/customXml" ds:itemID="{B065CA09-C536-407B-A384-ED83F6148745}"/>
</file>

<file path=customXml/itemProps3.xml><?xml version="1.0" encoding="utf-8"?>
<ds:datastoreItem xmlns:ds="http://schemas.openxmlformats.org/officeDocument/2006/customXml" ds:itemID="{8781A424-B25F-489B-AF34-B165C27182E6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13811</TotalTime>
  <Words>1898</Words>
  <Application>Microsoft Office PowerPoint</Application>
  <PresentationFormat>Widescreen</PresentationFormat>
  <Paragraphs>358</Paragraphs>
  <Slides>50</Slides>
  <Notes>49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50</vt:i4>
      </vt:variant>
    </vt:vector>
  </HeadingPairs>
  <TitlesOfParts>
    <vt:vector size="57" baseType="lpstr">
      <vt:lpstr>Arial</vt:lpstr>
      <vt:lpstr>Calibri</vt:lpstr>
      <vt:lpstr>Calibri Light</vt:lpstr>
      <vt:lpstr>Consolas</vt:lpstr>
      <vt:lpstr>Wingdings</vt:lpstr>
      <vt:lpstr>Custom Design</vt:lpstr>
      <vt:lpstr>Office Theme</vt:lpstr>
      <vt:lpstr>Robot Operating System (ROS)</vt:lpstr>
      <vt:lpstr>Outline</vt:lpstr>
      <vt:lpstr>Programming with ROS</vt:lpstr>
      <vt:lpstr>Creating a ROS Workspace</vt:lpstr>
      <vt:lpstr>Creating a ROS Workspace</vt:lpstr>
      <vt:lpstr>Creating a ROS Workspace</vt:lpstr>
      <vt:lpstr>Creating a ROS Workspace</vt:lpstr>
      <vt:lpstr>Creating a ROS Workspace</vt:lpstr>
      <vt:lpstr>Creating a ROS Workspace</vt:lpstr>
      <vt:lpstr>Creating a ROS Workspace</vt:lpstr>
      <vt:lpstr>Creating a ROS Package</vt:lpstr>
      <vt:lpstr>Creating a ROS Package</vt:lpstr>
      <vt:lpstr>Creating a ROS Package</vt:lpstr>
      <vt:lpstr>Creating a ROS Node</vt:lpstr>
      <vt:lpstr>Creating a ROS Node</vt:lpstr>
      <vt:lpstr>Example</vt:lpstr>
      <vt:lpstr>Nodes Communication</vt:lpstr>
      <vt:lpstr>Nodes Communication</vt:lpstr>
      <vt:lpstr>Topics in ROS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Services in ROS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Actions in ROS</vt:lpstr>
      <vt:lpstr>Actions in ROS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Rights of 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Robillard</dc:creator>
  <cp:lastModifiedBy>Mark Lubrick</cp:lastModifiedBy>
  <cp:revision>387</cp:revision>
  <dcterms:created xsi:type="dcterms:W3CDTF">2019-04-04T13:39:44Z</dcterms:created>
  <dcterms:modified xsi:type="dcterms:W3CDTF">2022-03-01T00:13:29Z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0x01010033573B8433EDB64DAB98B18D77339E19</vt:lpwstr>
  </property>
</Properties>
</file>