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notesSlides/notesSlide20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30"/>
  </p:notesMasterIdLst>
  <p:sldIdLst>
    <p:sldId id="256" r:id="rId3"/>
    <p:sldId id="258" r:id="rId4"/>
    <p:sldId id="359" r:id="rId5"/>
    <p:sldId id="364" r:id="rId6"/>
    <p:sldId id="352" r:id="rId7"/>
    <p:sldId id="363" r:id="rId8"/>
    <p:sldId id="347" r:id="rId9"/>
    <p:sldId id="360" r:id="rId10"/>
    <p:sldId id="365" r:id="rId11"/>
    <p:sldId id="358" r:id="rId12"/>
    <p:sldId id="366" r:id="rId13"/>
    <p:sldId id="374" r:id="rId14"/>
    <p:sldId id="375" r:id="rId15"/>
    <p:sldId id="349" r:id="rId16"/>
    <p:sldId id="353" r:id="rId17"/>
    <p:sldId id="354" r:id="rId18"/>
    <p:sldId id="367" r:id="rId19"/>
    <p:sldId id="348" r:id="rId20"/>
    <p:sldId id="369" r:id="rId21"/>
    <p:sldId id="355" r:id="rId22"/>
    <p:sldId id="350" r:id="rId23"/>
    <p:sldId id="356" r:id="rId24"/>
    <p:sldId id="362" r:id="rId25"/>
    <p:sldId id="368" r:id="rId26"/>
    <p:sldId id="370" r:id="rId27"/>
    <p:sldId id="371" r:id="rId28"/>
    <p:sldId id="309" r:id="rId2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4791" autoAdjust="0"/>
    <p:restoredTop sz="94649"/>
  </p:normalViewPr>
  <p:slideViewPr>
    <p:cSldViewPr snapToGrid="0" snapToObjects="1">
      <p:cViewPr varScale="1">
        <p:scale>
          <a:sx n="152" d="100"/>
          <a:sy n="152" d="100"/>
        </p:scale>
        <p:origin x="156" y="24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37" Type="http://schemas.openxmlformats.org/officeDocument/2006/relationships/customXml" Target="../customXml/item3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customXml" Target="../customXml/item2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customXml" Target="../customXml/item1.xml"/><Relationship Id="rId8" Type="http://schemas.openxmlformats.org/officeDocument/2006/relationships/slide" Target="slides/slide6.xml"/><Relationship Id="rId3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7CF9C-6515-9E48-A779-037560F477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5A15C-93E2-F040-B9B5-7FEEF932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6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6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9399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86745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29618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4213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83612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0712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810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02145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049007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3715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83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1136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8316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725866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11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767818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7730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4092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08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117779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8467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3828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5144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8151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3284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7E94-BE02-9A45-9062-1449FB0E4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50E84-FCA6-BF46-947F-0E37FDBD2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436B4-1720-2548-BCE3-CC2568995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9971" y="6356349"/>
            <a:ext cx="2305050" cy="365125"/>
          </a:xfrm>
          <a:prstGeom prst="rect">
            <a:avLst/>
          </a:prstGeom>
        </p:spPr>
        <p:txBody>
          <a:bodyPr/>
          <a:lstStyle/>
          <a:p>
            <a:pPr marL="12700" indent="-12700"/>
            <a:fld id="{0C173FCD-8A90-4625-B839-32AA942C7350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8079D-0BF4-CD44-B92A-489A2C415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3700" y="6356350"/>
            <a:ext cx="391795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7B34F-B4A6-AC47-A86D-866C0E23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573" y="6356348"/>
            <a:ext cx="2943225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pPr/>
              <a:t>‹#›</a:t>
            </a:fld>
            <a:r>
              <a:rPr lang="en-US" dirty="0"/>
              <a:t> / 54</a:t>
            </a:r>
          </a:p>
        </p:txBody>
      </p:sp>
    </p:spTree>
    <p:extLst>
      <p:ext uri="{BB962C8B-B14F-4D97-AF65-F5344CB8AC3E}">
        <p14:creationId xmlns:p14="http://schemas.microsoft.com/office/powerpoint/2010/main" val="11730912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9D7BE-8467-FA47-BC87-BEEAECA3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20FF2-3FE8-1248-A4BA-F5AE9648A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397C0-5CA5-F14C-AA7D-A1EE12F4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6E954521-9690-4989-9836-5F170F728E54}" type="datetime1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C006F-A7FD-6846-A942-B3569196C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F61AC-F887-AE4C-BD7C-AC1FDE24B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7D49B-FD14-D446-91B5-0CC55D14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E7AB3-B6DD-9E47-BE1A-4E24B6AA5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64115-4182-7A4B-A588-4C67C2305B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51263D61-F4AC-4136-869C-668E1A6C647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42A63-2CB1-A24E-954D-7D7D93797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8B48E-845C-4840-95A9-377C3D3B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8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C3E4-95D0-D041-BD41-2F9A8ED5E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25F08-48C2-644B-ADE9-A7FD0DFF50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1F2CF-1A8D-D440-A80C-A89DA67A6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2C35B-5647-C74B-B437-00CFE688B4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4280372-90A8-483B-B8B8-C37F4122CB42}" type="datetime1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78282-95C5-2749-9540-97EF5B65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0FAAF-9653-E04F-94F2-4224F38B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2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7240-9A7C-CF46-A50F-913546492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DA3D2-A89B-9342-A622-CF0D36725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E86EF-5EF1-F74B-97C2-CDA3362ED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3AD070-654E-214E-B651-0E16996FF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15334D-7F3A-EA40-866D-AB3C425FE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91819-88AD-1E47-A20A-21A14DF1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B5A90A0A-18D6-4D7E-B7BA-2E88C1C7F85E}" type="datetime1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E5BACE-5675-9D40-9F4F-E9921987F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0F5B13-59D2-5A41-B943-5F246081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90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E827-A917-7549-A733-3976261C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DCA6C4-E35C-224C-9307-A887F1DC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2EFB6828-82B5-405D-B60E-A899B1F41726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71E2-C2E8-4E42-8B5C-F20315D1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ED733-939E-2148-A95E-47077E5D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67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2AAF3A-3FEB-F143-A7B5-3828A35205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9211DDC6-7892-4D0C-AF79-0CE57D3CF651}" type="datetime1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A8D13-6D31-624A-BA24-CD6B8FF10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B2883-BD7C-D844-ADA8-0B3BFA6B8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8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B88B-E4B2-8F4F-B312-99069E93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816F-7C9A-6941-AB5E-F714B7BB1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F52E3B-1E34-C048-AC30-905D39D4E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352D6-8B20-1E43-BD8E-08A64177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543AF37-5B21-4B3B-BB97-073A6D1AC063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137D3C-9157-6A4D-B3FC-7B226ED2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DB182A-4BF9-5F41-A908-DFC23E647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07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9A1F0-B270-7049-988F-77C6A532A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030449-C0AC-0F4D-8B00-58157086C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89FE3-E19C-3343-8DBD-230EB8ACF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31E9A-72CE-7744-90AD-CBA84005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04ABD56A-77EB-40D2-9904-17B8E3E91BC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8B379-1EF7-534A-B2FF-EA8F1954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1B19C-BEAD-AC49-8528-67569E0DF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1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5827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7AD727-180C-6C41-8560-04A952E25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E65D2-9D75-0548-91A2-FE37A13DC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294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652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Robot Manipulator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38226"/>
            <a:ext cx="9144000" cy="3987538"/>
          </a:xfrm>
        </p:spPr>
        <p:txBody>
          <a:bodyPr/>
          <a:lstStyle/>
          <a:p>
            <a:r>
              <a:rPr lang="en-US" sz="2800" dirty="0"/>
              <a:t>University of Windsor</a:t>
            </a:r>
          </a:p>
          <a:p>
            <a:r>
              <a:rPr lang="en-US" sz="2800" dirty="0"/>
              <a:t>Electrical and Computer Engineering Department</a:t>
            </a:r>
          </a:p>
          <a:p>
            <a:r>
              <a:rPr lang="en-US" sz="2800" b="1" dirty="0"/>
              <a:t>Mechatronics and Robotics Lab (MRL)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By: </a:t>
            </a:r>
            <a:r>
              <a:rPr lang="en-US" dirty="0" err="1"/>
              <a:t>Nesrine</a:t>
            </a:r>
            <a:r>
              <a:rPr lang="en-US" dirty="0"/>
              <a:t> </a:t>
            </a:r>
            <a:r>
              <a:rPr lang="en-US" dirty="0" err="1"/>
              <a:t>Awad</a:t>
            </a:r>
            <a:r>
              <a:rPr lang="en-US" dirty="0"/>
              <a:t> and Saeed Mozaffari</a:t>
            </a:r>
            <a:endParaRPr lang="en-US" b="1" dirty="0"/>
          </a:p>
          <a:p>
            <a:r>
              <a:rPr lang="en-US" dirty="0"/>
              <a:t>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97414E7-5E4B-469C-A458-356DC3724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2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Move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robot has a natural home position. The </a:t>
            </a:r>
            <a:r>
              <a:rPr lang="en-US" b="1" dirty="0"/>
              <a:t>Move</a:t>
            </a:r>
            <a:r>
              <a:rPr lang="en-US" dirty="0"/>
              <a:t> screen has a “</a:t>
            </a:r>
            <a:r>
              <a:rPr lang="en-US" i="1" dirty="0"/>
              <a:t>Home</a:t>
            </a:r>
            <a:r>
              <a:rPr lang="en-US" dirty="0"/>
              <a:t>” button.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Pressing the </a:t>
            </a:r>
            <a:r>
              <a:rPr lang="en-US" b="1" dirty="0"/>
              <a:t>Home</a:t>
            </a:r>
            <a:r>
              <a:rPr lang="en-US" dirty="0"/>
              <a:t> button will bring you to a “</a:t>
            </a:r>
            <a:r>
              <a:rPr lang="en-US" b="1" dirty="0"/>
              <a:t>Move Robot into Position</a:t>
            </a:r>
            <a:r>
              <a:rPr lang="en-US" dirty="0"/>
              <a:t>” screen.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 descr="Move robot into position screen.">
            <a:extLst>
              <a:ext uri="{FF2B5EF4-FFF2-40B4-BE49-F238E27FC236}">
                <a16:creationId xmlns:a16="http://schemas.microsoft.com/office/drawing/2014/main" id="{10FE39EF-E883-44D1-A5BB-9574B261ACE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8428" y="2463767"/>
            <a:ext cx="5296966" cy="32939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294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Move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This will allow us two choices: </a:t>
            </a:r>
            <a:r>
              <a:rPr lang="en-US" i="1" dirty="0"/>
              <a:t>Auto move </a:t>
            </a:r>
            <a:r>
              <a:rPr lang="en-US" dirty="0"/>
              <a:t>or </a:t>
            </a:r>
            <a:r>
              <a:rPr lang="en-US" i="1" dirty="0"/>
              <a:t>manual move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 </a:t>
            </a:r>
            <a:r>
              <a:rPr lang="en-US" i="1" dirty="0"/>
              <a:t>Auto move </a:t>
            </a:r>
            <a:r>
              <a:rPr lang="en-US" dirty="0"/>
              <a:t>is selected, the robot will move by itself to the home position, but we must keep our finger pressed on the button until the move is complete.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 there seem to be obstacles in your pathway that the robot can crash into, you may want to select a </a:t>
            </a:r>
            <a:r>
              <a:rPr lang="en-US" i="1" dirty="0"/>
              <a:t>manual move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do this, press the </a:t>
            </a:r>
            <a:r>
              <a:rPr lang="en-US" b="1" dirty="0"/>
              <a:t>manual</a:t>
            </a:r>
            <a:r>
              <a:rPr lang="en-US" dirty="0"/>
              <a:t> button which will bring you to the main move screen, allowing you to have full control and move the robot safely.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 at any point you move the robot beyond its joint limitations, you will encounter a pop-up error that says, “</a:t>
            </a:r>
            <a:r>
              <a:rPr lang="en-US" i="1" dirty="0"/>
              <a:t>Joint Limitation Violation</a:t>
            </a:r>
            <a:r>
              <a:rPr lang="en-US" dirty="0"/>
              <a:t>”, which is a safety stop. Press “Enable Robot” to continue and acknowledge the error.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69044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99798" y="1164784"/>
            <a:ext cx="8414026" cy="393706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the installation tab, you will see a menu with:</a:t>
            </a:r>
          </a:p>
          <a:p>
            <a:pPr algn="l"/>
            <a:r>
              <a:rPr lang="en-US" dirty="0"/>
              <a:t>-General </a:t>
            </a:r>
          </a:p>
          <a:p>
            <a:pPr algn="l"/>
            <a:r>
              <a:rPr lang="en-US" dirty="0"/>
              <a:t>-Safety</a:t>
            </a:r>
          </a:p>
          <a:p>
            <a:pPr algn="l"/>
            <a:r>
              <a:rPr lang="en-US" dirty="0"/>
              <a:t>-Features</a:t>
            </a:r>
          </a:p>
          <a:p>
            <a:pPr algn="l"/>
            <a:r>
              <a:rPr lang="en-US" dirty="0"/>
              <a:t>-Fieldbus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All these menus can be expanded by tapping on them.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12</a:t>
            </a:fld>
            <a:endParaRPr lang="en-US" dirty="0"/>
          </a:p>
        </p:txBody>
      </p:sp>
      <p:pic>
        <p:nvPicPr>
          <p:cNvPr id="7" name="Picture 6" descr="Install menu with options mentioned on this page.">
            <a:extLst>
              <a:ext uri="{FF2B5EF4-FFF2-40B4-BE49-F238E27FC236}">
                <a16:creationId xmlns:a16="http://schemas.microsoft.com/office/drawing/2014/main" id="{F7DB4850-1903-402A-A88B-8E53DE005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870" y="792134"/>
            <a:ext cx="2025915" cy="467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78048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9857" y="1164784"/>
            <a:ext cx="11123967" cy="393706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Under general, TCP is your Tool Center Point, and you can see the position and orientation.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You can also set the Payload and edit the Home position from this menu.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13</a:t>
            </a:fld>
            <a:endParaRPr lang="en-US" dirty="0"/>
          </a:p>
        </p:txBody>
      </p:sp>
      <p:pic>
        <p:nvPicPr>
          <p:cNvPr id="5" name="Picture 4" descr="General-TCP sub page.">
            <a:extLst>
              <a:ext uri="{FF2B5EF4-FFF2-40B4-BE49-F238E27FC236}">
                <a16:creationId xmlns:a16="http://schemas.microsoft.com/office/drawing/2014/main" id="{BF297F7E-539F-4C89-8466-FD7D0FC83CB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0790" y="2419283"/>
            <a:ext cx="5418616" cy="3371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964363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I/O Tab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I/O’s are the connectors in the control box of the robot that transfer signals between other devices such as sensors, PLC’s and scanners.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purpose of this tab is to allow us to see the signal state (HIGH/LOW) of the inputs and outputs. This tab allows us to manually control the inputs and outputs.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robot has 8 digital inputs and 8 digital outputs on the controller board as well as 2 analogue inputs and 2 analogue outputs inside the cabinet. The tool head also has 2 digital outputs and 2 analogue inputs.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6" descr="Control box connectors">
            <a:extLst>
              <a:ext uri="{FF2B5EF4-FFF2-40B4-BE49-F238E27FC236}">
                <a16:creationId xmlns:a16="http://schemas.microsoft.com/office/drawing/2014/main" id="{47664F0F-0293-4734-929C-1B71216E7C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52058" y="3838779"/>
            <a:ext cx="6428856" cy="201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67431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I/O Tab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164784"/>
            <a:ext cx="11302738" cy="42391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Click on the </a:t>
            </a:r>
            <a:r>
              <a:rPr lang="en-US" b="1" dirty="0"/>
              <a:t>Installation </a:t>
            </a:r>
            <a:r>
              <a:rPr lang="en-US" dirty="0"/>
              <a:t>tab, then select the </a:t>
            </a:r>
            <a:r>
              <a:rPr lang="en-US" b="1" dirty="0"/>
              <a:t>I/O</a:t>
            </a:r>
            <a:r>
              <a:rPr lang="en-US" dirty="0"/>
              <a:t> tab.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the I/O tab screen, the input and outputs are displayed, and the output values can be changed by clicking on them.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4" descr="Internal- robot page with default values">
            <a:extLst>
              <a:ext uri="{FF2B5EF4-FFF2-40B4-BE49-F238E27FC236}">
                <a16:creationId xmlns:a16="http://schemas.microsoft.com/office/drawing/2014/main" id="{C3DF2A4B-BD65-49B0-8C47-31EFA6E7DE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1807" y="2424428"/>
            <a:ext cx="5810648" cy="3592286"/>
          </a:xfrm>
          <a:prstGeom prst="rect">
            <a:avLst/>
          </a:prstGeom>
        </p:spPr>
      </p:pic>
      <p:pic>
        <p:nvPicPr>
          <p:cNvPr id="7" name="Picture 6" descr="Internal- robot page with the following values selected&#10;Digital output- 0, 5, 2, 7&#10;Tool Digital Output- 1">
            <a:extLst>
              <a:ext uri="{FF2B5EF4-FFF2-40B4-BE49-F238E27FC236}">
                <a16:creationId xmlns:a16="http://schemas.microsoft.com/office/drawing/2014/main" id="{F6482980-5114-46F1-854C-C4D81AE133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45305" y="2424428"/>
            <a:ext cx="5794888" cy="35922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8225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Rename I/O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796143"/>
            <a:ext cx="11302738" cy="3607772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rename an I/O, go to the </a:t>
            </a:r>
            <a:r>
              <a:rPr lang="en-US" b="1" dirty="0"/>
              <a:t>Installation</a:t>
            </a:r>
            <a:r>
              <a:rPr lang="en-US" dirty="0"/>
              <a:t> tab.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Select </a:t>
            </a:r>
            <a:r>
              <a:rPr lang="en-US" b="1" dirty="0"/>
              <a:t>General</a:t>
            </a:r>
            <a:r>
              <a:rPr lang="en-US" dirty="0"/>
              <a:t>, and then select </a:t>
            </a:r>
            <a:r>
              <a:rPr lang="en-US" b="1" dirty="0"/>
              <a:t>I/O Setup.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Click on the input or output that you want to rename.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Type in the new name for the I/O.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4087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Rename I/O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You can also rename the I/O’s to make it easier for programming. (ex: change name of “</a:t>
            </a:r>
            <a:r>
              <a:rPr lang="en-US" i="1" dirty="0"/>
              <a:t>digital input 4</a:t>
            </a:r>
            <a:r>
              <a:rPr lang="en-US" dirty="0"/>
              <a:t>” to “</a:t>
            </a:r>
            <a:r>
              <a:rPr lang="en-US" i="1" dirty="0"/>
              <a:t>sensor</a:t>
            </a:r>
            <a:r>
              <a:rPr lang="en-US" dirty="0"/>
              <a:t>” so its purpose is clear.)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17</a:t>
            </a:fld>
            <a:endParaRPr lang="en-US" dirty="0"/>
          </a:p>
        </p:txBody>
      </p:sp>
      <p:pic>
        <p:nvPicPr>
          <p:cNvPr id="5" name="Picture 4" descr="General- I/O Setup- Input -select DI[4] sensor">
            <a:extLst>
              <a:ext uri="{FF2B5EF4-FFF2-40B4-BE49-F238E27FC236}">
                <a16:creationId xmlns:a16="http://schemas.microsoft.com/office/drawing/2014/main" id="{9FC29FC4-7E54-4B4B-AFC2-BB0E82621ED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2971" y="2283352"/>
            <a:ext cx="5585606" cy="348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356751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Safety Boundary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894114"/>
            <a:ext cx="11302738" cy="3207735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safety boundary is useful for triggering the robot to work in a reduced mode or for preventing the robot from working in specified areas.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safety boundary can be set by clicking on the</a:t>
            </a:r>
            <a:r>
              <a:rPr lang="en-US" b="1" dirty="0"/>
              <a:t> Installation </a:t>
            </a:r>
            <a:r>
              <a:rPr lang="en-US" dirty="0"/>
              <a:t>tab.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Next, select </a:t>
            </a:r>
            <a:r>
              <a:rPr lang="en-US" b="1" dirty="0"/>
              <a:t>Safety</a:t>
            </a:r>
            <a:r>
              <a:rPr lang="en-US" dirty="0"/>
              <a:t> from the menu. If there is a password set for your robot, unlock it by entering the safety password.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You will see a </a:t>
            </a:r>
            <a:r>
              <a:rPr lang="en-US" b="1" dirty="0"/>
              <a:t>Planes</a:t>
            </a:r>
            <a:r>
              <a:rPr lang="en-US" dirty="0"/>
              <a:t> tab, select </a:t>
            </a:r>
            <a:r>
              <a:rPr lang="en-US" b="1" dirty="0"/>
              <a:t>Add plane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algn="l"/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94500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Safety Boundary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152018"/>
            <a:ext cx="11302738" cy="3949831"/>
          </a:xfrm>
        </p:spPr>
        <p:txBody>
          <a:bodyPr>
            <a:normAutofit/>
          </a:bodyPr>
          <a:lstStyle/>
          <a:p>
            <a:pPr algn="l"/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19</a:t>
            </a:fld>
            <a:endParaRPr lang="en-US" dirty="0"/>
          </a:p>
        </p:txBody>
      </p:sp>
      <p:pic>
        <p:nvPicPr>
          <p:cNvPr id="5" name="Picture 4" descr="Safety-Planes page">
            <a:extLst>
              <a:ext uri="{FF2B5EF4-FFF2-40B4-BE49-F238E27FC236}">
                <a16:creationId xmlns:a16="http://schemas.microsoft.com/office/drawing/2014/main" id="{F4BF3F2A-D529-4733-BC04-E3609C9CA9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9465" y="1379218"/>
            <a:ext cx="6592261" cy="40995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957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454084"/>
            <a:ext cx="10840824" cy="4456522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Power On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Move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Installation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I/O Tab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Rename I/O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Safety Boundary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Safety Limits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Log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Run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Program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6C903A-1F6F-4B46-A148-5544A899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</a:t>
            </a:fld>
            <a:endParaRPr lang="en-US" dirty="0"/>
          </a:p>
        </p:txBody>
      </p:sp>
      <p:pic>
        <p:nvPicPr>
          <p:cNvPr id="5" name="Picture 4" descr="Robot arm">
            <a:extLst>
              <a:ext uri="{FF2B5EF4-FFF2-40B4-BE49-F238E27FC236}">
                <a16:creationId xmlns:a16="http://schemas.microsoft.com/office/drawing/2014/main" id="{6481B342-D785-49AD-BDCD-B1262F6058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9979" y="1393256"/>
            <a:ext cx="4520255" cy="43021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522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Safety Boundary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807029"/>
            <a:ext cx="11302738" cy="329482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Under </a:t>
            </a:r>
            <a:r>
              <a:rPr lang="en-US" b="1" dirty="0"/>
              <a:t>Copy Feature</a:t>
            </a:r>
            <a:r>
              <a:rPr lang="en-US" dirty="0"/>
              <a:t>, choose which feature you want to link the safety plane with. (ex: Undefined, Base, Point_1).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Next, in </a:t>
            </a:r>
            <a:r>
              <a:rPr lang="en-US" b="1" dirty="0"/>
              <a:t>Restrictions</a:t>
            </a:r>
            <a:r>
              <a:rPr lang="en-US" dirty="0"/>
              <a:t> you will select the restriction you want to affix to the safety plane. (ex: Normal, Reduced, Both, Trigger Reduced Mode).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Select </a:t>
            </a:r>
            <a:r>
              <a:rPr lang="en-US" b="1" dirty="0"/>
              <a:t>Apply</a:t>
            </a:r>
            <a:r>
              <a:rPr lang="en-US" dirty="0"/>
              <a:t>, then you will select </a:t>
            </a:r>
            <a:r>
              <a:rPr lang="en-US" b="1" dirty="0"/>
              <a:t>Apply and restart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Final step for your safety boundary is to select Confirm </a:t>
            </a:r>
            <a:r>
              <a:rPr lang="en-US" b="1" dirty="0"/>
              <a:t>Safety Configuration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algn="l"/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17282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Safety Limits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152018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General limits can be customized in safety settings. General limits have four positions which range from “</a:t>
            </a:r>
            <a:r>
              <a:rPr lang="en-US" i="1" dirty="0"/>
              <a:t>very restricted</a:t>
            </a:r>
            <a:r>
              <a:rPr lang="en-US" dirty="0"/>
              <a:t>” to “</a:t>
            </a:r>
            <a:r>
              <a:rPr lang="en-US" i="1" dirty="0"/>
              <a:t>least restricted</a:t>
            </a:r>
            <a:r>
              <a:rPr lang="en-US" dirty="0"/>
              <a:t>”.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21</a:t>
            </a:fld>
            <a:endParaRPr lang="en-US" dirty="0"/>
          </a:p>
        </p:txBody>
      </p:sp>
      <p:pic>
        <p:nvPicPr>
          <p:cNvPr id="7" name="Picture 6" descr="Safety - Robot limits page">
            <a:extLst>
              <a:ext uri="{FF2B5EF4-FFF2-40B4-BE49-F238E27FC236}">
                <a16:creationId xmlns:a16="http://schemas.microsoft.com/office/drawing/2014/main" id="{69DAACCE-1EED-4553-B841-3ED1F377E9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3047" y="2059739"/>
            <a:ext cx="5960882" cy="36987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17753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Safety Limits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534886"/>
            <a:ext cx="11302738" cy="356696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When these settings are changed, they cause the force, speed, power and momentum to either increase or decrease according to the selection.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adjust the general limits, we will select </a:t>
            </a:r>
            <a:r>
              <a:rPr lang="en-US" b="1" dirty="0"/>
              <a:t>Safety</a:t>
            </a:r>
            <a:r>
              <a:rPr lang="en-US" dirty="0"/>
              <a:t> from the </a:t>
            </a:r>
            <a:r>
              <a:rPr lang="en-US" i="1" dirty="0"/>
              <a:t>Installation </a:t>
            </a:r>
            <a:r>
              <a:rPr lang="en-US" dirty="0"/>
              <a:t>tab.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Next, enter the safety password if you need one and select </a:t>
            </a:r>
            <a:r>
              <a:rPr lang="en-US" b="1" dirty="0"/>
              <a:t>Unlock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Select the </a:t>
            </a:r>
            <a:r>
              <a:rPr lang="en-US" b="1" dirty="0"/>
              <a:t>Robot Limits </a:t>
            </a:r>
            <a:r>
              <a:rPr lang="en-US" dirty="0"/>
              <a:t>tab and use the slider to choose the settings you prefer.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Select </a:t>
            </a:r>
            <a:r>
              <a:rPr lang="en-US" b="1" dirty="0"/>
              <a:t>Apply</a:t>
            </a:r>
            <a:r>
              <a:rPr lang="en-US" dirty="0"/>
              <a:t>, then you will select </a:t>
            </a:r>
            <a:r>
              <a:rPr lang="en-US" b="1" dirty="0"/>
              <a:t>Apply and restart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Final step for your general safety limits is to select Confirm </a:t>
            </a:r>
            <a:r>
              <a:rPr lang="en-US" b="1" dirty="0"/>
              <a:t>Safety Configuration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6887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Log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log tab will show a log screen, which shows useful information regarding the status of the robot and controller.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Picture 4" descr="Log tab page">
            <a:extLst>
              <a:ext uri="{FF2B5EF4-FFF2-40B4-BE49-F238E27FC236}">
                <a16:creationId xmlns:a16="http://schemas.microsoft.com/office/drawing/2014/main" id="{9EEDA8EA-F94B-4E2B-96DF-3175F60A93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65134" y="2244093"/>
            <a:ext cx="5756697" cy="3573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818440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Log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Some of the information found in log includes:</a:t>
            </a:r>
          </a:p>
          <a:p>
            <a:pPr algn="l"/>
            <a:r>
              <a:rPr lang="en-US" dirty="0"/>
              <a:t>-power supply output</a:t>
            </a:r>
          </a:p>
          <a:p>
            <a:pPr algn="l"/>
            <a:r>
              <a:rPr lang="en-US" dirty="0"/>
              <a:t>-joint status</a:t>
            </a:r>
          </a:p>
          <a:p>
            <a:pPr algn="l"/>
            <a:r>
              <a:rPr lang="en-US" dirty="0"/>
              <a:t>-controller temperature</a:t>
            </a:r>
          </a:p>
          <a:p>
            <a:pPr algn="l"/>
            <a:r>
              <a:rPr lang="en-US" dirty="0"/>
              <a:t>-consumption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At the bottom of the screen is a running system log which shows the information of recent activities. This is useful for troubleshooting purposes.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24</a:t>
            </a:fld>
            <a:endParaRPr lang="en-US" dirty="0"/>
          </a:p>
        </p:txBody>
      </p:sp>
      <p:pic>
        <p:nvPicPr>
          <p:cNvPr id="5" name="Picture 4" descr="Readings&#10;Controller Temp. 24.0 degree celsius&#10;Main Voltage 48.0V&#10;Avg.Robot Power 0W&#10;Current 0.0A&#10;IO Current 0A&#10;Tool Current 0mA">
            <a:extLst>
              <a:ext uri="{FF2B5EF4-FFF2-40B4-BE49-F238E27FC236}">
                <a16:creationId xmlns:a16="http://schemas.microsoft.com/office/drawing/2014/main" id="{AA0F87A8-4F70-4CAE-9E89-F106D616E2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30268" y="1164784"/>
            <a:ext cx="3333750" cy="2524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0299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Run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844143" y="1534886"/>
            <a:ext cx="6999514" cy="356696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Run tab allows you to load a program that you have already written and saved, or one of the default programs.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Underneath the run tab, you will also see the robot’s age.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25</a:t>
            </a:fld>
            <a:endParaRPr lang="en-US" dirty="0"/>
          </a:p>
        </p:txBody>
      </p:sp>
      <p:pic>
        <p:nvPicPr>
          <p:cNvPr id="5" name="Picture 4" descr="Run tab ready to load program&#10;Robot age listed underneath">
            <a:extLst>
              <a:ext uri="{FF2B5EF4-FFF2-40B4-BE49-F238E27FC236}">
                <a16:creationId xmlns:a16="http://schemas.microsoft.com/office/drawing/2014/main" id="{156BFF2E-818E-4F93-A816-52DB467EDDA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2219" y="416803"/>
            <a:ext cx="2691113" cy="4685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50854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Program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164784"/>
            <a:ext cx="11302738" cy="356696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program tab is where you will write your program for the robot. We will discuss all the Basic and Advanced commands you can use later.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26</a:t>
            </a:fld>
            <a:endParaRPr lang="en-US" dirty="0"/>
          </a:p>
        </p:txBody>
      </p:sp>
      <p:pic>
        <p:nvPicPr>
          <p:cNvPr id="5" name="Picture 4" descr="Program tab">
            <a:extLst>
              <a:ext uri="{FF2B5EF4-FFF2-40B4-BE49-F238E27FC236}">
                <a16:creationId xmlns:a16="http://schemas.microsoft.com/office/drawing/2014/main" id="{FAD4EFE2-850B-4A41-97E8-AB2A16FBE3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631" y="2123612"/>
            <a:ext cx="5685530" cy="3458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4832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E0D8F-920C-4138-BB64-8138AA7A8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Rights of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5CAA9-9779-49B0-A9A2-938FE31A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27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37263D1-B04A-4D4E-95A7-DE774790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28" name="Picture 2">
            <a:extLst>
              <a:ext uri="{FF2B5EF4-FFF2-40B4-BE49-F238E27FC236}">
                <a16:creationId xmlns:a16="http://schemas.microsoft.com/office/drawing/2014/main" id="{2F3D05C7-914D-4D9B-8B26-2294787FA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73" y="318198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E75F1EC8-C9D9-419E-AE2E-CE85870ED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4300" y="3037239"/>
            <a:ext cx="53554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This is shared under a Creative Commons Attribution-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ShareAlike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Public License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0083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Power 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need to start by pushing the </a:t>
            </a:r>
            <a:r>
              <a:rPr lang="en-US" b="1" dirty="0"/>
              <a:t>Power On </a:t>
            </a:r>
            <a:r>
              <a:rPr lang="en-US" dirty="0"/>
              <a:t>button of the teach pendant.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powering on will initialize the polyscope allowing us to control the robot.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There will be a loading period, wait until the process has finished and a window will appear.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41000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Power 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Click on </a:t>
            </a:r>
            <a:r>
              <a:rPr lang="en-US" b="1" dirty="0"/>
              <a:t>Program Robot </a:t>
            </a:r>
            <a:r>
              <a:rPr lang="en-US" dirty="0"/>
              <a:t>and then select the </a:t>
            </a:r>
            <a:r>
              <a:rPr lang="en-US" i="1" dirty="0"/>
              <a:t>red circle </a:t>
            </a:r>
            <a:r>
              <a:rPr lang="en-US" dirty="0"/>
              <a:t>at the bottom</a:t>
            </a:r>
            <a:r>
              <a:rPr lang="en-US" i="1" dirty="0"/>
              <a:t>.</a:t>
            </a:r>
            <a:endParaRPr lang="en-US" b="1" i="1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</a:t>
            </a:fld>
            <a:endParaRPr lang="en-US" dirty="0"/>
          </a:p>
        </p:txBody>
      </p:sp>
      <p:pic>
        <p:nvPicPr>
          <p:cNvPr id="7" name="Picture 6" descr="Boot up screen.">
            <a:extLst>
              <a:ext uri="{FF2B5EF4-FFF2-40B4-BE49-F238E27FC236}">
                <a16:creationId xmlns:a16="http://schemas.microsoft.com/office/drawing/2014/main" id="{71BA21AD-9BAC-4CD3-82F2-74DFBC2A78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062" y="2511458"/>
            <a:ext cx="5832511" cy="32924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1454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Power 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Select </a:t>
            </a:r>
            <a:r>
              <a:rPr lang="en-US" b="1" dirty="0"/>
              <a:t>ON </a:t>
            </a:r>
            <a:r>
              <a:rPr lang="en-US" dirty="0"/>
              <a:t>(This will change the state of the robot to </a:t>
            </a:r>
            <a:r>
              <a:rPr lang="en-US" i="1" dirty="0"/>
              <a:t>Idle </a:t>
            </a:r>
            <a:r>
              <a:rPr lang="en-US" dirty="0"/>
              <a:t>and enables power to the joints of our robot).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5</a:t>
            </a:fld>
            <a:endParaRPr lang="en-US" dirty="0"/>
          </a:p>
        </p:txBody>
      </p:sp>
      <p:pic>
        <p:nvPicPr>
          <p:cNvPr id="9" name="Picture 8" descr="Main screen with On highlighted.">
            <a:extLst>
              <a:ext uri="{FF2B5EF4-FFF2-40B4-BE49-F238E27FC236}">
                <a16:creationId xmlns:a16="http://schemas.microsoft.com/office/drawing/2014/main" id="{026B03EE-A377-426A-8065-8C23252FFA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6922" y="2641397"/>
            <a:ext cx="6300357" cy="3393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1914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Power 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1647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Next, select </a:t>
            </a:r>
            <a:r>
              <a:rPr lang="en-US" b="1" dirty="0"/>
              <a:t>START</a:t>
            </a:r>
            <a:r>
              <a:rPr lang="en-US" dirty="0"/>
              <a:t> (This will change the state from </a:t>
            </a:r>
            <a:r>
              <a:rPr lang="en-US" i="1" dirty="0"/>
              <a:t>Idle</a:t>
            </a:r>
            <a:r>
              <a:rPr lang="en-US" dirty="0"/>
              <a:t> to </a:t>
            </a:r>
            <a:r>
              <a:rPr lang="en-US" i="1" dirty="0"/>
              <a:t>Normal </a:t>
            </a:r>
            <a:r>
              <a:rPr lang="en-US" dirty="0"/>
              <a:t>and releases the mechanical brakes).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Then click </a:t>
            </a:r>
            <a:r>
              <a:rPr lang="en-US" b="1" dirty="0"/>
              <a:t>Exit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 descr="Main screen with Start highlighted">
            <a:extLst>
              <a:ext uri="{FF2B5EF4-FFF2-40B4-BE49-F238E27FC236}">
                <a16:creationId xmlns:a16="http://schemas.microsoft.com/office/drawing/2014/main" id="{4EAB9C11-8286-4CDC-80DB-45902C8FCB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86" y="2586328"/>
            <a:ext cx="5304144" cy="3293803"/>
          </a:xfrm>
          <a:prstGeom prst="rect">
            <a:avLst/>
          </a:prstGeom>
        </p:spPr>
      </p:pic>
      <p:pic>
        <p:nvPicPr>
          <p:cNvPr id="7" name="Picture 6" descr="Main screen with exit in the bottom left corner.">
            <a:extLst>
              <a:ext uri="{FF2B5EF4-FFF2-40B4-BE49-F238E27FC236}">
                <a16:creationId xmlns:a16="http://schemas.microsoft.com/office/drawing/2014/main" id="{3B949F58-A726-42F6-96FA-933F778BC8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80263" y="2586327"/>
            <a:ext cx="5328456" cy="3293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56335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Degree of Freedom (</a:t>
            </a:r>
            <a:r>
              <a:rPr lang="en-US" dirty="0" err="1"/>
              <a:t>DoF</a:t>
            </a:r>
            <a:r>
              <a:rPr lang="en-US" dirty="0"/>
              <a:t>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7905067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robot we are using is a 6-axis robot, meaning it has 6 degrees of freedom of movement.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joints of the robot are named 0, 1, 2, 3, 4 and 5, or also known as Base, Shoulder, Elbow, Wrist 1, Wrist 2 and Wrist 3.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7</a:t>
            </a:fld>
            <a:endParaRPr lang="en-US" dirty="0"/>
          </a:p>
        </p:txBody>
      </p:sp>
      <p:pic>
        <p:nvPicPr>
          <p:cNvPr id="7" name="Picture 6" descr="0 Base&#10;1 Shoulder&#10;2 Elbow&#10;3 Wrist 1&#10;4 Wrist 2&#10;5 Wrist 3">
            <a:extLst>
              <a:ext uri="{FF2B5EF4-FFF2-40B4-BE49-F238E27FC236}">
                <a16:creationId xmlns:a16="http://schemas.microsoft.com/office/drawing/2014/main" id="{53BB9B49-B480-4134-8872-690067B0DE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37646" y="1891818"/>
            <a:ext cx="1615608" cy="307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53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Move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164784"/>
            <a:ext cx="11302738" cy="42391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Click on the </a:t>
            </a:r>
            <a:r>
              <a:rPr lang="en-US" b="1" dirty="0"/>
              <a:t>Move </a:t>
            </a:r>
            <a:r>
              <a:rPr lang="en-US" dirty="0"/>
              <a:t>tab and you will see a screen that has several functions.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8</a:t>
            </a:fld>
            <a:endParaRPr lang="en-US" dirty="0"/>
          </a:p>
        </p:txBody>
      </p:sp>
      <p:pic>
        <p:nvPicPr>
          <p:cNvPr id="7" name="Picture 6" descr="The move tab.">
            <a:extLst>
              <a:ext uri="{FF2B5EF4-FFF2-40B4-BE49-F238E27FC236}">
                <a16:creationId xmlns:a16="http://schemas.microsoft.com/office/drawing/2014/main" id="{968B4EE8-301A-45D6-9B29-5DF340CDA7F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882" y="1645047"/>
            <a:ext cx="6559388" cy="4058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277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Move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purpose of this screen is to move the robot during programming to know where the joints are located (visible on the degree of position and the X,Y,Z indicator).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There are six arrow keys that represent each joint, which can be moved using the arrow bars.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Underneath the first six arrows, you will see “</a:t>
            </a:r>
            <a:r>
              <a:rPr lang="en-US" i="1" dirty="0"/>
              <a:t>Combination</a:t>
            </a:r>
            <a:r>
              <a:rPr lang="en-US" dirty="0"/>
              <a:t>” arrows, which move several joints simultaneously so that a linear move can be made during programming.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8653892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UWindsor Yello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573B8433EDB64DAB98B18D77339E19" ma:contentTypeVersion="14" ma:contentTypeDescription="Create a new document." ma:contentTypeScope="" ma:versionID="ad7e5c82e3395eae48f9e4a6587e2c67">
  <xsd:schema xmlns:xsd="http://www.w3.org/2001/XMLSchema" xmlns:xs="http://www.w3.org/2001/XMLSchema" xmlns:p="http://schemas.microsoft.com/office/2006/metadata/properties" xmlns:ns2="dfd3835f-5e82-4ae1-908a-f166d183bb09" xmlns:ns3="eee5ac6c-3205-4d63-ac7d-0d9ad6283557" targetNamespace="http://schemas.microsoft.com/office/2006/metadata/properties" ma:root="true" ma:fieldsID="ef437b1d3dd3f189857cc9371e135da3" ns2:_="" ns3:_="">
    <xsd:import namespace="dfd3835f-5e82-4ae1-908a-f166d183bb09"/>
    <xsd:import namespace="eee5ac6c-3205-4d63-ac7d-0d9ad62835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d3835f-5e82-4ae1-908a-f166d183bb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9bee80c-1694-4361-82b6-5997d1554e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e5ac6c-3205-4d63-ac7d-0d9ad628355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fd3835f-5e82-4ae1-908a-f166d183bb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4221740-2009-4240-8719-B7D9F5186D3F}"/>
</file>

<file path=customXml/itemProps2.xml><?xml version="1.0" encoding="utf-8"?>
<ds:datastoreItem xmlns:ds="http://schemas.openxmlformats.org/officeDocument/2006/customXml" ds:itemID="{8E6D60A2-EA19-411E-B67A-0B86DBB3EE24}"/>
</file>

<file path=customXml/itemProps3.xml><?xml version="1.0" encoding="utf-8"?>
<ds:datastoreItem xmlns:ds="http://schemas.openxmlformats.org/officeDocument/2006/customXml" ds:itemID="{CC376451-8E98-4185-B753-69BB1D72D19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8011</TotalTime>
  <Words>1320</Words>
  <Application>Microsoft Office PowerPoint</Application>
  <PresentationFormat>Widescreen</PresentationFormat>
  <Paragraphs>187</Paragraphs>
  <Slides>27</Slides>
  <Notes>26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Wingdings</vt:lpstr>
      <vt:lpstr>Custom Design</vt:lpstr>
      <vt:lpstr>Office Theme</vt:lpstr>
      <vt:lpstr>Robot Manipulator</vt:lpstr>
      <vt:lpstr>Outline</vt:lpstr>
      <vt:lpstr>Power On</vt:lpstr>
      <vt:lpstr>Power On</vt:lpstr>
      <vt:lpstr>Power On</vt:lpstr>
      <vt:lpstr>Power On</vt:lpstr>
      <vt:lpstr>Degree of Freedom (DoF)</vt:lpstr>
      <vt:lpstr>Move</vt:lpstr>
      <vt:lpstr>Move</vt:lpstr>
      <vt:lpstr>Move</vt:lpstr>
      <vt:lpstr>Move</vt:lpstr>
      <vt:lpstr>Installation</vt:lpstr>
      <vt:lpstr>Installation</vt:lpstr>
      <vt:lpstr>I/O Tab</vt:lpstr>
      <vt:lpstr>I/O Tab</vt:lpstr>
      <vt:lpstr>Rename I/O</vt:lpstr>
      <vt:lpstr>Rename I/O</vt:lpstr>
      <vt:lpstr>Safety Boundary</vt:lpstr>
      <vt:lpstr>Safety Boundary</vt:lpstr>
      <vt:lpstr>Safety Boundary</vt:lpstr>
      <vt:lpstr>Safety Limits</vt:lpstr>
      <vt:lpstr>Safety Limits</vt:lpstr>
      <vt:lpstr>Log</vt:lpstr>
      <vt:lpstr>Log</vt:lpstr>
      <vt:lpstr>Run</vt:lpstr>
      <vt:lpstr>Program</vt:lpstr>
      <vt:lpstr>Rights of 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Marnie Robillard</dc:creator>
  <cp:lastModifiedBy>Mark Lubrick</cp:lastModifiedBy>
  <cp:revision>310</cp:revision>
  <dcterms:created xsi:type="dcterms:W3CDTF">2019-04-04T13:39:44Z</dcterms:created>
  <dcterms:modified xsi:type="dcterms:W3CDTF">2022-03-01T00:13:01Z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0x01010033573B8433EDB64DAB98B18D77339E19</vt:lpwstr>
  </property>
</Properties>
</file>