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6.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48" r:id="rId2"/>
  </p:sldMasterIdLst>
  <p:notesMasterIdLst>
    <p:notesMasterId r:id="rId20"/>
  </p:notesMasterIdLst>
  <p:sldIdLst>
    <p:sldId id="256" r:id="rId3"/>
    <p:sldId id="258" r:id="rId4"/>
    <p:sldId id="377" r:id="rId5"/>
    <p:sldId id="385" r:id="rId6"/>
    <p:sldId id="384" r:id="rId7"/>
    <p:sldId id="381" r:id="rId8"/>
    <p:sldId id="378" r:id="rId9"/>
    <p:sldId id="349" r:id="rId10"/>
    <p:sldId id="347" r:id="rId11"/>
    <p:sldId id="386" r:id="rId12"/>
    <p:sldId id="387" r:id="rId13"/>
    <p:sldId id="388" r:id="rId14"/>
    <p:sldId id="389" r:id="rId15"/>
    <p:sldId id="391" r:id="rId16"/>
    <p:sldId id="376" r:id="rId17"/>
    <p:sldId id="390" r:id="rId18"/>
    <p:sldId id="309"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92" autoAdjust="0"/>
    <p:restoredTop sz="94637"/>
  </p:normalViewPr>
  <p:slideViewPr>
    <p:cSldViewPr snapToGrid="0" snapToObjects="1">
      <p:cViewPr varScale="1">
        <p:scale>
          <a:sx n="140" d="100"/>
          <a:sy n="140" d="100"/>
        </p:scale>
        <p:origin x="126" y="48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customXml" Target="../customXml/item2.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customXml" Target="../customXml/item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 Id="rId27"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07CF9C-6515-9E48-A779-037560F47797}" type="datetimeFigureOut">
              <a:rPr lang="en-US" smtClean="0"/>
              <a:t>2/28/2022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85A15C-93E2-F040-B9B5-7FEEF9327D29}" type="slidenum">
              <a:rPr lang="en-US" smtClean="0"/>
              <a:t>‹#›</a:t>
            </a:fld>
            <a:endParaRPr lang="en-US"/>
          </a:p>
        </p:txBody>
      </p:sp>
    </p:spTree>
    <p:extLst>
      <p:ext uri="{BB962C8B-B14F-4D97-AF65-F5344CB8AC3E}">
        <p14:creationId xmlns:p14="http://schemas.microsoft.com/office/powerpoint/2010/main" val="1734569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a:t>
            </a:fld>
            <a:endParaRPr lang="en-US"/>
          </a:p>
        </p:txBody>
      </p:sp>
    </p:spTree>
    <p:extLst>
      <p:ext uri="{BB962C8B-B14F-4D97-AF65-F5344CB8AC3E}">
        <p14:creationId xmlns:p14="http://schemas.microsoft.com/office/powerpoint/2010/main" val="3335764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10</a:t>
            </a:fld>
            <a:endParaRPr lang="en-US"/>
          </a:p>
        </p:txBody>
      </p:sp>
    </p:spTree>
    <p:extLst>
      <p:ext uri="{BB962C8B-B14F-4D97-AF65-F5344CB8AC3E}">
        <p14:creationId xmlns:p14="http://schemas.microsoft.com/office/powerpoint/2010/main" val="36146650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11</a:t>
            </a:fld>
            <a:endParaRPr lang="en-US"/>
          </a:p>
        </p:txBody>
      </p:sp>
    </p:spTree>
    <p:extLst>
      <p:ext uri="{BB962C8B-B14F-4D97-AF65-F5344CB8AC3E}">
        <p14:creationId xmlns:p14="http://schemas.microsoft.com/office/powerpoint/2010/main" val="174258197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12</a:t>
            </a:fld>
            <a:endParaRPr lang="en-US"/>
          </a:p>
        </p:txBody>
      </p:sp>
    </p:spTree>
    <p:extLst>
      <p:ext uri="{BB962C8B-B14F-4D97-AF65-F5344CB8AC3E}">
        <p14:creationId xmlns:p14="http://schemas.microsoft.com/office/powerpoint/2010/main" val="92781910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13</a:t>
            </a:fld>
            <a:endParaRPr lang="en-US"/>
          </a:p>
        </p:txBody>
      </p:sp>
    </p:spTree>
    <p:extLst>
      <p:ext uri="{BB962C8B-B14F-4D97-AF65-F5344CB8AC3E}">
        <p14:creationId xmlns:p14="http://schemas.microsoft.com/office/powerpoint/2010/main" val="3257305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14</a:t>
            </a:fld>
            <a:endParaRPr lang="en-US"/>
          </a:p>
        </p:txBody>
      </p:sp>
    </p:spTree>
    <p:extLst>
      <p:ext uri="{BB962C8B-B14F-4D97-AF65-F5344CB8AC3E}">
        <p14:creationId xmlns:p14="http://schemas.microsoft.com/office/powerpoint/2010/main" val="10769458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15</a:t>
            </a:fld>
            <a:endParaRPr lang="en-US"/>
          </a:p>
        </p:txBody>
      </p:sp>
    </p:spTree>
    <p:extLst>
      <p:ext uri="{BB962C8B-B14F-4D97-AF65-F5344CB8AC3E}">
        <p14:creationId xmlns:p14="http://schemas.microsoft.com/office/powerpoint/2010/main" val="1237753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16</a:t>
            </a:fld>
            <a:endParaRPr lang="en-US"/>
          </a:p>
        </p:txBody>
      </p:sp>
    </p:spTree>
    <p:extLst>
      <p:ext uri="{BB962C8B-B14F-4D97-AF65-F5344CB8AC3E}">
        <p14:creationId xmlns:p14="http://schemas.microsoft.com/office/powerpoint/2010/main" val="40628598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2</a:t>
            </a:fld>
            <a:endParaRPr lang="en-US"/>
          </a:p>
        </p:txBody>
      </p:sp>
    </p:spTree>
    <p:extLst>
      <p:ext uri="{BB962C8B-B14F-4D97-AF65-F5344CB8AC3E}">
        <p14:creationId xmlns:p14="http://schemas.microsoft.com/office/powerpoint/2010/main" val="2286383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3</a:t>
            </a:fld>
            <a:endParaRPr lang="en-US"/>
          </a:p>
        </p:txBody>
      </p:sp>
    </p:spTree>
    <p:extLst>
      <p:ext uri="{BB962C8B-B14F-4D97-AF65-F5344CB8AC3E}">
        <p14:creationId xmlns:p14="http://schemas.microsoft.com/office/powerpoint/2010/main" val="314419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4</a:t>
            </a:fld>
            <a:endParaRPr lang="en-US"/>
          </a:p>
        </p:txBody>
      </p:sp>
    </p:spTree>
    <p:extLst>
      <p:ext uri="{BB962C8B-B14F-4D97-AF65-F5344CB8AC3E}">
        <p14:creationId xmlns:p14="http://schemas.microsoft.com/office/powerpoint/2010/main" val="37652347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5</a:t>
            </a:fld>
            <a:endParaRPr lang="en-US"/>
          </a:p>
        </p:txBody>
      </p:sp>
    </p:spTree>
    <p:extLst>
      <p:ext uri="{BB962C8B-B14F-4D97-AF65-F5344CB8AC3E}">
        <p14:creationId xmlns:p14="http://schemas.microsoft.com/office/powerpoint/2010/main" val="21482280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6</a:t>
            </a:fld>
            <a:endParaRPr lang="en-US"/>
          </a:p>
        </p:txBody>
      </p:sp>
    </p:spTree>
    <p:extLst>
      <p:ext uri="{BB962C8B-B14F-4D97-AF65-F5344CB8AC3E}">
        <p14:creationId xmlns:p14="http://schemas.microsoft.com/office/powerpoint/2010/main" val="10011666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7</a:t>
            </a:fld>
            <a:endParaRPr lang="en-US"/>
          </a:p>
        </p:txBody>
      </p:sp>
    </p:spTree>
    <p:extLst>
      <p:ext uri="{BB962C8B-B14F-4D97-AF65-F5344CB8AC3E}">
        <p14:creationId xmlns:p14="http://schemas.microsoft.com/office/powerpoint/2010/main" val="16548717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8</a:t>
            </a:fld>
            <a:endParaRPr lang="en-US"/>
          </a:p>
        </p:txBody>
      </p:sp>
    </p:spTree>
    <p:extLst>
      <p:ext uri="{BB962C8B-B14F-4D97-AF65-F5344CB8AC3E}">
        <p14:creationId xmlns:p14="http://schemas.microsoft.com/office/powerpoint/2010/main" val="2928361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9</a:t>
            </a:fld>
            <a:endParaRPr lang="en-US"/>
          </a:p>
        </p:txBody>
      </p:sp>
    </p:spTree>
    <p:extLst>
      <p:ext uri="{BB962C8B-B14F-4D97-AF65-F5344CB8AC3E}">
        <p14:creationId xmlns:p14="http://schemas.microsoft.com/office/powerpoint/2010/main" val="32586746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F7E94-BE02-9A45-9062-1449FB0E45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6650E84-FCA6-BF46-947F-0E37FDBD20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B9436B4-1720-2548-BCE3-CC2568995FDB}"/>
              </a:ext>
            </a:extLst>
          </p:cNvPr>
          <p:cNvSpPr>
            <a:spLocks noGrp="1"/>
          </p:cNvSpPr>
          <p:nvPr>
            <p:ph type="dt" sz="half" idx="10"/>
          </p:nvPr>
        </p:nvSpPr>
        <p:spPr>
          <a:xfrm>
            <a:off x="7129971" y="6356349"/>
            <a:ext cx="2305050" cy="365125"/>
          </a:xfrm>
          <a:prstGeom prst="rect">
            <a:avLst/>
          </a:prstGeom>
        </p:spPr>
        <p:txBody>
          <a:bodyPr/>
          <a:lstStyle/>
          <a:p>
            <a:pPr marL="12700" indent="-12700"/>
            <a:fld id="{0C173FCD-8A90-4625-B839-32AA942C7350}" type="datetime1">
              <a:rPr lang="en-US" smtClean="0"/>
              <a:t>2/28/2022</a:t>
            </a:fld>
            <a:endParaRPr lang="en-US" dirty="0"/>
          </a:p>
        </p:txBody>
      </p:sp>
      <p:sp>
        <p:nvSpPr>
          <p:cNvPr id="5" name="Footer Placeholder 4">
            <a:extLst>
              <a:ext uri="{FF2B5EF4-FFF2-40B4-BE49-F238E27FC236}">
                <a16:creationId xmlns:a16="http://schemas.microsoft.com/office/drawing/2014/main" id="{CB98079D-0BF4-CD44-B92A-489A2C415B4C}"/>
              </a:ext>
            </a:extLst>
          </p:cNvPr>
          <p:cNvSpPr>
            <a:spLocks noGrp="1"/>
          </p:cNvSpPr>
          <p:nvPr>
            <p:ph type="ftr" sz="quarter" idx="11"/>
          </p:nvPr>
        </p:nvSpPr>
        <p:spPr>
          <a:xfrm>
            <a:off x="2933700" y="6356350"/>
            <a:ext cx="391795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3D7B34F-B4A6-AC47-A86D-866C0E2385F7}"/>
              </a:ext>
            </a:extLst>
          </p:cNvPr>
          <p:cNvSpPr>
            <a:spLocks noGrp="1"/>
          </p:cNvSpPr>
          <p:nvPr>
            <p:ph type="sldNum" sz="quarter" idx="12"/>
          </p:nvPr>
        </p:nvSpPr>
        <p:spPr>
          <a:xfrm>
            <a:off x="256573" y="6356348"/>
            <a:ext cx="2943225" cy="365125"/>
          </a:xfrm>
          <a:prstGeom prst="rect">
            <a:avLst/>
          </a:prstGeom>
        </p:spPr>
        <p:txBody>
          <a:bodyPr/>
          <a:lstStyle/>
          <a:p>
            <a:fld id="{2DEBF6B5-A8B6-5742-91AE-8DC29EBB8E42}" type="slidenum">
              <a:rPr lang="en-US" smtClean="0"/>
              <a:pPr/>
              <a:t>‹#›</a:t>
            </a:fld>
            <a:r>
              <a:rPr lang="en-US" dirty="0"/>
              <a:t> / 54</a:t>
            </a:r>
          </a:p>
        </p:txBody>
      </p:sp>
    </p:spTree>
    <p:extLst>
      <p:ext uri="{BB962C8B-B14F-4D97-AF65-F5344CB8AC3E}">
        <p14:creationId xmlns:p14="http://schemas.microsoft.com/office/powerpoint/2010/main" val="1173091297"/>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9D7BE-8467-FA47-BC87-BEEAECA3B45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D20FF2-3FE8-1248-A4BA-F5AE9648AA3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C397C0-5CA5-F14C-AA7D-A1EE12F4403D}"/>
              </a:ext>
            </a:extLst>
          </p:cNvPr>
          <p:cNvSpPr>
            <a:spLocks noGrp="1"/>
          </p:cNvSpPr>
          <p:nvPr>
            <p:ph type="dt" sz="half" idx="10"/>
          </p:nvPr>
        </p:nvSpPr>
        <p:spPr>
          <a:xfrm>
            <a:off x="407988" y="6356350"/>
            <a:ext cx="2303462" cy="365125"/>
          </a:xfrm>
          <a:prstGeom prst="rect">
            <a:avLst/>
          </a:prstGeom>
        </p:spPr>
        <p:txBody>
          <a:bodyPr/>
          <a:lstStyle/>
          <a:p>
            <a:fld id="{6E954521-9690-4989-9836-5F170F728E54}" type="datetime1">
              <a:rPr lang="en-US" smtClean="0"/>
              <a:t>2/28/2022</a:t>
            </a:fld>
            <a:endParaRPr lang="en-US"/>
          </a:p>
        </p:txBody>
      </p:sp>
      <p:sp>
        <p:nvSpPr>
          <p:cNvPr id="5" name="Footer Placeholder 4">
            <a:extLst>
              <a:ext uri="{FF2B5EF4-FFF2-40B4-BE49-F238E27FC236}">
                <a16:creationId xmlns:a16="http://schemas.microsoft.com/office/drawing/2014/main" id="{2CEC006F-A7FD-6846-A942-B3569196CF9C}"/>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81BF61AC-F887-AE4C-BD7C-AC1FDE24B836}"/>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427568503"/>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7D49B-FD14-D446-91B5-0CC55D140B6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56E7AB3-B6DD-9E47-BE1A-4E24B6AA597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2E64115-4182-7A4B-A588-4C67C2305BD2}"/>
              </a:ext>
            </a:extLst>
          </p:cNvPr>
          <p:cNvSpPr>
            <a:spLocks noGrp="1"/>
          </p:cNvSpPr>
          <p:nvPr>
            <p:ph type="dt" sz="half" idx="10"/>
          </p:nvPr>
        </p:nvSpPr>
        <p:spPr>
          <a:xfrm>
            <a:off x="407988" y="6356350"/>
            <a:ext cx="2303462" cy="365125"/>
          </a:xfrm>
          <a:prstGeom prst="rect">
            <a:avLst/>
          </a:prstGeom>
        </p:spPr>
        <p:txBody>
          <a:bodyPr/>
          <a:lstStyle/>
          <a:p>
            <a:fld id="{51263D61-F4AC-4136-869C-668E1A6C647A}" type="datetime1">
              <a:rPr lang="en-US" smtClean="0"/>
              <a:t>2/28/2022</a:t>
            </a:fld>
            <a:endParaRPr lang="en-US" dirty="0"/>
          </a:p>
        </p:txBody>
      </p:sp>
      <p:sp>
        <p:nvSpPr>
          <p:cNvPr id="5" name="Footer Placeholder 4">
            <a:extLst>
              <a:ext uri="{FF2B5EF4-FFF2-40B4-BE49-F238E27FC236}">
                <a16:creationId xmlns:a16="http://schemas.microsoft.com/office/drawing/2014/main" id="{81B42A63-2CB1-A24E-954D-7D7D93797548}"/>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358B48E-845C-4840-95A9-377C3D3B4AD0}"/>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1287584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8C3E4-95D0-D041-BD41-2F9A8ED5E3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1325F08-48C2-644B-ADE9-A7FD0DFF50E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581F2CF-1A8D-D440-A80C-A89DA67A626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BC2C35B-5647-C74B-B437-00CFE688B431}"/>
              </a:ext>
            </a:extLst>
          </p:cNvPr>
          <p:cNvSpPr>
            <a:spLocks noGrp="1"/>
          </p:cNvSpPr>
          <p:nvPr>
            <p:ph type="dt" sz="half" idx="10"/>
          </p:nvPr>
        </p:nvSpPr>
        <p:spPr>
          <a:xfrm>
            <a:off x="407988" y="6356350"/>
            <a:ext cx="2303462" cy="365125"/>
          </a:xfrm>
          <a:prstGeom prst="rect">
            <a:avLst/>
          </a:prstGeom>
        </p:spPr>
        <p:txBody>
          <a:bodyPr/>
          <a:lstStyle/>
          <a:p>
            <a:fld id="{C4280372-90A8-483B-B8B8-C37F4122CB42}" type="datetime1">
              <a:rPr lang="en-US" smtClean="0"/>
              <a:t>2/28/2022</a:t>
            </a:fld>
            <a:endParaRPr lang="en-US"/>
          </a:p>
        </p:txBody>
      </p:sp>
      <p:sp>
        <p:nvSpPr>
          <p:cNvPr id="6" name="Footer Placeholder 5">
            <a:extLst>
              <a:ext uri="{FF2B5EF4-FFF2-40B4-BE49-F238E27FC236}">
                <a16:creationId xmlns:a16="http://schemas.microsoft.com/office/drawing/2014/main" id="{76678282-95C5-2749-9540-97EF5B659F73}"/>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16B0FAAF-9653-E04F-94F2-4224F38BCCD8}"/>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1199426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B7240-9A7C-CF46-A50F-913546492D5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2ADA3D2-A89B-9342-A622-CF0D36725D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4DE86EF-5EF1-F74B-97C2-CDA3362ED23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23AD070-654E-214E-B651-0E16996FFF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715334D-7F3A-EA40-866D-AB3C425FECF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5691819-88AD-1E47-A20A-21A14DF14B0A}"/>
              </a:ext>
            </a:extLst>
          </p:cNvPr>
          <p:cNvSpPr>
            <a:spLocks noGrp="1"/>
          </p:cNvSpPr>
          <p:nvPr>
            <p:ph type="dt" sz="half" idx="10"/>
          </p:nvPr>
        </p:nvSpPr>
        <p:spPr>
          <a:xfrm>
            <a:off x="407988" y="6356350"/>
            <a:ext cx="2303462" cy="365125"/>
          </a:xfrm>
          <a:prstGeom prst="rect">
            <a:avLst/>
          </a:prstGeom>
        </p:spPr>
        <p:txBody>
          <a:bodyPr/>
          <a:lstStyle/>
          <a:p>
            <a:fld id="{B5A90A0A-18D6-4D7E-B7BA-2E88C1C7F85E}" type="datetime1">
              <a:rPr lang="en-US" smtClean="0"/>
              <a:t>2/28/2022</a:t>
            </a:fld>
            <a:endParaRPr lang="en-US"/>
          </a:p>
        </p:txBody>
      </p:sp>
      <p:sp>
        <p:nvSpPr>
          <p:cNvPr id="8" name="Footer Placeholder 7">
            <a:extLst>
              <a:ext uri="{FF2B5EF4-FFF2-40B4-BE49-F238E27FC236}">
                <a16:creationId xmlns:a16="http://schemas.microsoft.com/office/drawing/2014/main" id="{42E5BACE-5675-9D40-9F4F-E9921987F400}"/>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8E0F5B13-59D2-5A41-B943-5F246081004D}"/>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1193907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6E827-A917-7549-A733-3976261C2A7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5DCA6C4-E35C-224C-9307-A887F1DC4141}"/>
              </a:ext>
            </a:extLst>
          </p:cNvPr>
          <p:cNvSpPr>
            <a:spLocks noGrp="1"/>
          </p:cNvSpPr>
          <p:nvPr>
            <p:ph type="dt" sz="half" idx="10"/>
          </p:nvPr>
        </p:nvSpPr>
        <p:spPr>
          <a:xfrm>
            <a:off x="407988" y="6356350"/>
            <a:ext cx="2303462" cy="365125"/>
          </a:xfrm>
          <a:prstGeom prst="rect">
            <a:avLst/>
          </a:prstGeom>
        </p:spPr>
        <p:txBody>
          <a:bodyPr/>
          <a:lstStyle/>
          <a:p>
            <a:fld id="{2EFB6828-82B5-405D-B60E-A899B1F41726}" type="datetime1">
              <a:rPr lang="en-US" smtClean="0"/>
              <a:t>2/28/2022</a:t>
            </a:fld>
            <a:endParaRPr lang="en-US" dirty="0"/>
          </a:p>
        </p:txBody>
      </p:sp>
      <p:sp>
        <p:nvSpPr>
          <p:cNvPr id="4" name="Footer Placeholder 3">
            <a:extLst>
              <a:ext uri="{FF2B5EF4-FFF2-40B4-BE49-F238E27FC236}">
                <a16:creationId xmlns:a16="http://schemas.microsoft.com/office/drawing/2014/main" id="{FAE571E2-C2E8-4E42-8B5C-F20315D167F9}"/>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DDDED733-939E-2148-A95E-47077E5D6314}"/>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3250674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B2AAF3A-3FEB-F143-A7B5-3828A3520520}"/>
              </a:ext>
            </a:extLst>
          </p:cNvPr>
          <p:cNvSpPr>
            <a:spLocks noGrp="1"/>
          </p:cNvSpPr>
          <p:nvPr>
            <p:ph type="dt" sz="half" idx="10"/>
          </p:nvPr>
        </p:nvSpPr>
        <p:spPr>
          <a:xfrm>
            <a:off x="407988" y="6356350"/>
            <a:ext cx="2303462" cy="365125"/>
          </a:xfrm>
          <a:prstGeom prst="rect">
            <a:avLst/>
          </a:prstGeom>
        </p:spPr>
        <p:txBody>
          <a:bodyPr/>
          <a:lstStyle/>
          <a:p>
            <a:fld id="{9211DDC6-7892-4D0C-AF79-0CE57D3CF651}" type="datetime1">
              <a:rPr lang="en-US" smtClean="0"/>
              <a:t>2/28/2022</a:t>
            </a:fld>
            <a:endParaRPr lang="en-US"/>
          </a:p>
        </p:txBody>
      </p:sp>
      <p:sp>
        <p:nvSpPr>
          <p:cNvPr id="3" name="Footer Placeholder 2">
            <a:extLst>
              <a:ext uri="{FF2B5EF4-FFF2-40B4-BE49-F238E27FC236}">
                <a16:creationId xmlns:a16="http://schemas.microsoft.com/office/drawing/2014/main" id="{BEBA8D13-6D31-624A-BA24-CD6B8FF10101}"/>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0F6B2883-BD7C-D844-ADA8-0B3BFA6B8353}"/>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2840384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6B88B-E4B2-8F4F-B312-99069E934F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B8816F-7C9A-6941-AB5E-F714B7BB1FD2}"/>
              </a:ext>
            </a:extLst>
          </p:cNvPr>
          <p:cNvSpPr>
            <a:spLocks noGrp="1"/>
          </p:cNvSpPr>
          <p:nvPr>
            <p:ph idx="1"/>
          </p:nvPr>
        </p:nvSpPr>
        <p:spPr>
          <a:xfrm>
            <a:off x="5183188" y="2057400"/>
            <a:ext cx="6172200" cy="38036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CEF52E3B-1E34-C048-AC30-905D39D4E8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0B352D6-8B20-1E43-BD8E-08A6417721AE}"/>
              </a:ext>
            </a:extLst>
          </p:cNvPr>
          <p:cNvSpPr>
            <a:spLocks noGrp="1"/>
          </p:cNvSpPr>
          <p:nvPr>
            <p:ph type="dt" sz="half" idx="10"/>
          </p:nvPr>
        </p:nvSpPr>
        <p:spPr>
          <a:xfrm>
            <a:off x="407988" y="6356350"/>
            <a:ext cx="2303462" cy="365125"/>
          </a:xfrm>
          <a:prstGeom prst="rect">
            <a:avLst/>
          </a:prstGeom>
        </p:spPr>
        <p:txBody>
          <a:bodyPr/>
          <a:lstStyle/>
          <a:p>
            <a:fld id="{C543AF37-5B21-4B3B-BB97-073A6D1AC063}" type="datetime1">
              <a:rPr lang="en-US" smtClean="0"/>
              <a:t>2/28/2022</a:t>
            </a:fld>
            <a:endParaRPr lang="en-US" dirty="0"/>
          </a:p>
        </p:txBody>
      </p:sp>
      <p:sp>
        <p:nvSpPr>
          <p:cNvPr id="6" name="Footer Placeholder 5">
            <a:extLst>
              <a:ext uri="{FF2B5EF4-FFF2-40B4-BE49-F238E27FC236}">
                <a16:creationId xmlns:a16="http://schemas.microsoft.com/office/drawing/2014/main" id="{29137D3C-9157-6A4D-B3FC-7B226ED29222}"/>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49DB182A-4BF9-5F41-A908-DFC23E64724F}"/>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3121072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9A1F0-B270-7049-988F-77C6A532A9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D030449-C0AC-0F4D-8B00-58157086C3C8}"/>
              </a:ext>
            </a:extLst>
          </p:cNvPr>
          <p:cNvSpPr>
            <a:spLocks noGrp="1"/>
          </p:cNvSpPr>
          <p:nvPr>
            <p:ph type="pic" idx="1"/>
          </p:nvPr>
        </p:nvSpPr>
        <p:spPr>
          <a:xfrm>
            <a:off x="5183188" y="2057400"/>
            <a:ext cx="6172200" cy="38036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0489FE3-E19C-3343-8DBD-230EB8ACF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1E31E9A-72CE-7744-90AD-CBA84005AD5F}"/>
              </a:ext>
            </a:extLst>
          </p:cNvPr>
          <p:cNvSpPr>
            <a:spLocks noGrp="1"/>
          </p:cNvSpPr>
          <p:nvPr>
            <p:ph type="dt" sz="half" idx="10"/>
          </p:nvPr>
        </p:nvSpPr>
        <p:spPr>
          <a:xfrm>
            <a:off x="407988" y="6356350"/>
            <a:ext cx="2303462" cy="365125"/>
          </a:xfrm>
          <a:prstGeom prst="rect">
            <a:avLst/>
          </a:prstGeom>
        </p:spPr>
        <p:txBody>
          <a:bodyPr/>
          <a:lstStyle/>
          <a:p>
            <a:fld id="{04ABD56A-77EB-40D2-9904-17B8E3E91BCA}" type="datetime1">
              <a:rPr lang="en-US" smtClean="0"/>
              <a:t>2/28/2022</a:t>
            </a:fld>
            <a:endParaRPr lang="en-US" dirty="0"/>
          </a:p>
        </p:txBody>
      </p:sp>
      <p:sp>
        <p:nvSpPr>
          <p:cNvPr id="6" name="Footer Placeholder 5">
            <a:extLst>
              <a:ext uri="{FF2B5EF4-FFF2-40B4-BE49-F238E27FC236}">
                <a16:creationId xmlns:a16="http://schemas.microsoft.com/office/drawing/2014/main" id="{9EB8B379-1EF7-534A-B2FF-EA8F195410E2}"/>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B761B19C-BEAD-AC49-8528-67569E0DF942}"/>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391131568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g"/><Relationship Id="rId5" Type="http://schemas.openxmlformats.org/officeDocument/2006/relationships/slideLayout" Target="../slideLayouts/slideLayout5.xml"/><Relationship Id="rId10" Type="http://schemas.openxmlformats.org/officeDocument/2006/relationships/theme" Target="../theme/theme2.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780582721"/>
      </p:ext>
    </p:extLst>
  </p:cSld>
  <p:clrMap bg1="lt1" tx1="dk1" bg2="lt2" tx2="dk2" accent1="accent1" accent2="accent2" accent3="accent3" accent4="accent4" accent5="accent5" accent6="accent6" hlink="hlink" folHlink="folHlink"/>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2B7AD727-180C-6C41-8560-04A952E258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C2E65D2-9D75-0548-91A2-FE37A13DCE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929492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36527"/>
            <a:ext cx="8993172" cy="1149497"/>
          </a:xfrm>
        </p:spPr>
        <p:txBody>
          <a:bodyPr>
            <a:normAutofit/>
          </a:bodyPr>
          <a:lstStyle/>
          <a:p>
            <a:r>
              <a:rPr lang="en-US" dirty="0"/>
              <a:t>Robot Manipulator</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1524000" y="1838226"/>
            <a:ext cx="9144000" cy="3987538"/>
          </a:xfrm>
        </p:spPr>
        <p:txBody>
          <a:bodyPr/>
          <a:lstStyle/>
          <a:p>
            <a:r>
              <a:rPr lang="en-US" sz="2800" dirty="0"/>
              <a:t>University of Windsor</a:t>
            </a:r>
          </a:p>
          <a:p>
            <a:r>
              <a:rPr lang="en-US" sz="2800" dirty="0"/>
              <a:t>Electrical and Computer Engineering Department</a:t>
            </a:r>
          </a:p>
          <a:p>
            <a:r>
              <a:rPr lang="en-US" sz="2800" b="1" dirty="0"/>
              <a:t>Mechatronics and Robotics Lab (MRL)</a:t>
            </a:r>
          </a:p>
          <a:p>
            <a:endParaRPr lang="en-US" dirty="0"/>
          </a:p>
          <a:p>
            <a:endParaRPr lang="en-US" dirty="0"/>
          </a:p>
          <a:p>
            <a:r>
              <a:rPr lang="en-US" dirty="0"/>
              <a:t>By: </a:t>
            </a:r>
            <a:r>
              <a:rPr lang="en-US" dirty="0" err="1"/>
              <a:t>Nesrine</a:t>
            </a:r>
            <a:r>
              <a:rPr lang="en-US" dirty="0"/>
              <a:t> </a:t>
            </a:r>
            <a:r>
              <a:rPr lang="en-US" dirty="0" err="1"/>
              <a:t>Awad</a:t>
            </a:r>
            <a:r>
              <a:rPr lang="en-US" dirty="0"/>
              <a:t> and Saeed Mozaffari</a:t>
            </a:r>
            <a:endParaRPr lang="en-US" b="1" dirty="0"/>
          </a:p>
          <a:p>
            <a:r>
              <a:rPr lang="en-US" dirty="0"/>
              <a:t>2022</a:t>
            </a:r>
          </a:p>
        </p:txBody>
      </p:sp>
      <p:sp>
        <p:nvSpPr>
          <p:cNvPr id="8" name="Slide Number Placeholder 7">
            <a:extLst>
              <a:ext uri="{FF2B5EF4-FFF2-40B4-BE49-F238E27FC236}">
                <a16:creationId xmlns:a16="http://schemas.microsoft.com/office/drawing/2014/main" id="{597414E7-5E4B-469C-A458-356DC3724B04}"/>
              </a:ext>
            </a:extLst>
          </p:cNvPr>
          <p:cNvSpPr>
            <a:spLocks noGrp="1"/>
          </p:cNvSpPr>
          <p:nvPr>
            <p:ph type="sldNum" sz="quarter" idx="12"/>
          </p:nvPr>
        </p:nvSpPr>
        <p:spPr/>
        <p:txBody>
          <a:bodyPr/>
          <a:lstStyle/>
          <a:p>
            <a:fld id="{2DEBF6B5-A8B6-5742-91AE-8DC29EBB8E42}" type="slidenum">
              <a:rPr lang="en-US" smtClean="0"/>
              <a:t>1</a:t>
            </a:fld>
            <a:endParaRPr lang="en-US" dirty="0"/>
          </a:p>
        </p:txBody>
      </p:sp>
    </p:spTree>
    <p:extLst>
      <p:ext uri="{BB962C8B-B14F-4D97-AF65-F5344CB8AC3E}">
        <p14:creationId xmlns:p14="http://schemas.microsoft.com/office/powerpoint/2010/main" val="3199821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400175" y="-255800"/>
            <a:ext cx="8993172" cy="1149497"/>
          </a:xfrm>
        </p:spPr>
        <p:txBody>
          <a:bodyPr>
            <a:normAutofit/>
          </a:bodyPr>
          <a:lstStyle/>
          <a:p>
            <a:r>
              <a:rPr lang="en-US" dirty="0"/>
              <a:t>Palletizing</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929315"/>
            <a:ext cx="11302738" cy="3949831"/>
          </a:xfrm>
        </p:spPr>
        <p:txBody>
          <a:bodyPr>
            <a:normAutofit/>
          </a:bodyPr>
          <a:lstStyle/>
          <a:p>
            <a:pPr marL="342900" indent="-342900" algn="l">
              <a:buFont typeface="Wingdings" panose="05000000000000000000" pitchFamily="2" charset="2"/>
              <a:buChar char="q"/>
            </a:pPr>
            <a:r>
              <a:rPr lang="en-US" dirty="0"/>
              <a:t>The operator can change the name of pallet. </a:t>
            </a:r>
          </a:p>
          <a:p>
            <a:pPr marL="342900" indent="-342900" algn="l">
              <a:buFont typeface="Wingdings" panose="05000000000000000000" pitchFamily="2" charset="2"/>
              <a:buChar char="q"/>
            </a:pPr>
            <a:r>
              <a:rPr lang="en-US" dirty="0"/>
              <a:t>For multiple layer palletizing, the height of objects is required.</a:t>
            </a:r>
          </a:p>
          <a:p>
            <a:pPr marL="342900" indent="-342900" algn="l">
              <a:buFont typeface="Wingdings" panose="05000000000000000000" pitchFamily="2" charset="2"/>
              <a:buChar char="q"/>
            </a:pPr>
            <a:r>
              <a:rPr lang="en-US" dirty="0"/>
              <a:t>Robot can save the number of handled items and location of the last item.</a:t>
            </a:r>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10</a:t>
            </a:fld>
            <a:endParaRPr lang="en-US" dirty="0"/>
          </a:p>
        </p:txBody>
      </p:sp>
      <p:pic>
        <p:nvPicPr>
          <p:cNvPr id="5" name="Picture 4" descr="Pallet Properties&#10;Name- Pallet_1&#10;Feature- Base&#10;Object Height- Blank&#10;Item Counter- Pallet_1_cnt">
            <a:extLst>
              <a:ext uri="{FF2B5EF4-FFF2-40B4-BE49-F238E27FC236}">
                <a16:creationId xmlns:a16="http://schemas.microsoft.com/office/drawing/2014/main" id="{3435DF77-C71F-4C8E-AF13-EF4F2130E568}"/>
              </a:ext>
            </a:extLst>
          </p:cNvPr>
          <p:cNvPicPr>
            <a:picLocks noChangeAspect="1"/>
          </p:cNvPicPr>
          <p:nvPr/>
        </p:nvPicPr>
        <p:blipFill>
          <a:blip r:embed="rId3"/>
          <a:stretch>
            <a:fillRect/>
          </a:stretch>
        </p:blipFill>
        <p:spPr>
          <a:xfrm>
            <a:off x="2666805" y="2781300"/>
            <a:ext cx="6591300" cy="2209800"/>
          </a:xfrm>
          <a:prstGeom prst="rect">
            <a:avLst/>
          </a:prstGeom>
        </p:spPr>
      </p:pic>
    </p:spTree>
    <p:extLst>
      <p:ext uri="{BB962C8B-B14F-4D97-AF65-F5344CB8AC3E}">
        <p14:creationId xmlns:p14="http://schemas.microsoft.com/office/powerpoint/2010/main" val="9125064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400175" y="-255800"/>
            <a:ext cx="8993172" cy="1149497"/>
          </a:xfrm>
        </p:spPr>
        <p:txBody>
          <a:bodyPr>
            <a:normAutofit/>
          </a:bodyPr>
          <a:lstStyle/>
          <a:p>
            <a:r>
              <a:rPr lang="en-US" dirty="0"/>
              <a:t>Palletizing</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929315"/>
            <a:ext cx="11302738" cy="3949831"/>
          </a:xfrm>
        </p:spPr>
        <p:txBody>
          <a:bodyPr>
            <a:normAutofit/>
          </a:bodyPr>
          <a:lstStyle/>
          <a:p>
            <a:pPr marL="342900" indent="-342900" algn="l">
              <a:buFont typeface="Wingdings" panose="05000000000000000000" pitchFamily="2" charset="2"/>
              <a:buChar char="q"/>
            </a:pPr>
            <a:r>
              <a:rPr lang="en-US" dirty="0"/>
              <a:t>Items can be palletized in three different patterns: line, grid, and irregular.</a:t>
            </a:r>
          </a:p>
          <a:p>
            <a:pPr marL="342900" indent="-342900" algn="l">
              <a:buFont typeface="Wingdings" panose="05000000000000000000" pitchFamily="2" charset="2"/>
              <a:buChar char="q"/>
            </a:pPr>
            <a:r>
              <a:rPr lang="en-US" dirty="0"/>
              <a:t>Based on each pattern, location of items on the pallet should be defined.</a:t>
            </a:r>
          </a:p>
          <a:p>
            <a:pPr marL="342900" indent="-342900" algn="l">
              <a:buFont typeface="Wingdings" panose="05000000000000000000" pitchFamily="2" charset="2"/>
              <a:buChar char="q"/>
            </a:pPr>
            <a:r>
              <a:rPr lang="en-US" dirty="0"/>
              <a:t>Also, a separator can be added between layers. In this case, height of separator should be determined.</a:t>
            </a:r>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11</a:t>
            </a:fld>
            <a:endParaRPr lang="en-US" dirty="0"/>
          </a:p>
        </p:txBody>
      </p:sp>
      <p:pic>
        <p:nvPicPr>
          <p:cNvPr id="6" name="Picture 5" descr="Various shapes of blocks labelled.&#10;Line has 3 blocks in a line.&#10;Grid has 9 block arranged in a 2 dimensional square.&#10;Irregular is 3 rectangles arranged to create a larger rectangle&#10;Underneath is the option for separator which has not been selected and Separator height which is blank.  To the right of that is two block separated by a plane.">
            <a:extLst>
              <a:ext uri="{FF2B5EF4-FFF2-40B4-BE49-F238E27FC236}">
                <a16:creationId xmlns:a16="http://schemas.microsoft.com/office/drawing/2014/main" id="{FB6883ED-6CA7-45B4-9FF0-5F5E0DEB96B0}"/>
              </a:ext>
            </a:extLst>
          </p:cNvPr>
          <p:cNvPicPr>
            <a:picLocks noChangeAspect="1"/>
          </p:cNvPicPr>
          <p:nvPr/>
        </p:nvPicPr>
        <p:blipFill>
          <a:blip r:embed="rId3"/>
          <a:stretch>
            <a:fillRect/>
          </a:stretch>
        </p:blipFill>
        <p:spPr>
          <a:xfrm>
            <a:off x="3633787" y="2583143"/>
            <a:ext cx="3392655" cy="3084232"/>
          </a:xfrm>
          <a:prstGeom prst="rect">
            <a:avLst/>
          </a:prstGeom>
        </p:spPr>
      </p:pic>
    </p:spTree>
    <p:extLst>
      <p:ext uri="{BB962C8B-B14F-4D97-AF65-F5344CB8AC3E}">
        <p14:creationId xmlns:p14="http://schemas.microsoft.com/office/powerpoint/2010/main" val="11004484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400175" y="-255800"/>
            <a:ext cx="8993172" cy="1149497"/>
          </a:xfrm>
        </p:spPr>
        <p:txBody>
          <a:bodyPr>
            <a:normAutofit/>
          </a:bodyPr>
          <a:lstStyle/>
          <a:p>
            <a:r>
              <a:rPr lang="en-US" dirty="0"/>
              <a:t>Palletizing</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929315"/>
            <a:ext cx="11302738" cy="3949831"/>
          </a:xfrm>
        </p:spPr>
        <p:txBody>
          <a:bodyPr>
            <a:normAutofit/>
          </a:bodyPr>
          <a:lstStyle/>
          <a:p>
            <a:pPr marL="342900" indent="-342900" algn="l">
              <a:buFont typeface="Wingdings" panose="05000000000000000000" pitchFamily="2" charset="2"/>
              <a:buChar char="q"/>
            </a:pPr>
            <a:r>
              <a:rPr lang="en-US" dirty="0"/>
              <a:t>By clicking </a:t>
            </a:r>
            <a:r>
              <a:rPr lang="en-US" b="1" dirty="0"/>
              <a:t>layers</a:t>
            </a:r>
            <a:r>
              <a:rPr lang="en-US" dirty="0"/>
              <a:t>, we can add more layers for palletizing.</a:t>
            </a:r>
          </a:p>
          <a:p>
            <a:pPr marL="342900" indent="-342900" algn="l">
              <a:buFont typeface="Wingdings" panose="05000000000000000000" pitchFamily="2" charset="2"/>
              <a:buChar char="q"/>
            </a:pPr>
            <a:r>
              <a:rPr lang="en-US" dirty="0"/>
              <a:t>Layers are stacked in Z-direction of the base feature.</a:t>
            </a:r>
          </a:p>
          <a:p>
            <a:pPr marL="342900" indent="-342900" algn="l">
              <a:buFont typeface="Wingdings" panose="05000000000000000000" pitchFamily="2" charset="2"/>
              <a:buChar char="q"/>
            </a:pPr>
            <a:r>
              <a:rPr lang="en-US" dirty="0"/>
              <a:t>The first layer is always the bottom most layer.</a:t>
            </a:r>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12</a:t>
            </a:fld>
            <a:endParaRPr lang="en-US" dirty="0"/>
          </a:p>
        </p:txBody>
      </p:sp>
      <p:pic>
        <p:nvPicPr>
          <p:cNvPr id="5" name="Picture 4" descr="Layers&#10;Layers are stacked in the direction of the Z-axis of the Base feature.&#10;Remember: Layer 1 is always at the bottom of the pallet&#10;Separator is not selected.&#10;Layer_1 has the option to Choose Pattern.&#10;There is an Add layer button">
            <a:extLst>
              <a:ext uri="{FF2B5EF4-FFF2-40B4-BE49-F238E27FC236}">
                <a16:creationId xmlns:a16="http://schemas.microsoft.com/office/drawing/2014/main" id="{8AD73200-759F-463D-80AD-2EA19F8B33CF}"/>
              </a:ext>
            </a:extLst>
          </p:cNvPr>
          <p:cNvPicPr>
            <a:picLocks noChangeAspect="1"/>
          </p:cNvPicPr>
          <p:nvPr/>
        </p:nvPicPr>
        <p:blipFill>
          <a:blip r:embed="rId3"/>
          <a:stretch>
            <a:fillRect/>
          </a:stretch>
        </p:blipFill>
        <p:spPr>
          <a:xfrm>
            <a:off x="2709862" y="2904230"/>
            <a:ext cx="6772275" cy="2362200"/>
          </a:xfrm>
          <a:prstGeom prst="rect">
            <a:avLst/>
          </a:prstGeom>
        </p:spPr>
      </p:pic>
    </p:spTree>
    <p:extLst>
      <p:ext uri="{BB962C8B-B14F-4D97-AF65-F5344CB8AC3E}">
        <p14:creationId xmlns:p14="http://schemas.microsoft.com/office/powerpoint/2010/main" val="96366045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400175" y="-255800"/>
            <a:ext cx="8993172" cy="1149497"/>
          </a:xfrm>
        </p:spPr>
        <p:txBody>
          <a:bodyPr>
            <a:normAutofit/>
          </a:bodyPr>
          <a:lstStyle/>
          <a:p>
            <a:r>
              <a:rPr lang="en-US" dirty="0"/>
              <a:t>Palletizing</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929315"/>
            <a:ext cx="11302738" cy="3949831"/>
          </a:xfrm>
        </p:spPr>
        <p:txBody>
          <a:bodyPr>
            <a:normAutofit/>
          </a:bodyPr>
          <a:lstStyle/>
          <a:p>
            <a:pPr marL="342900" indent="-342900" algn="l">
              <a:buFont typeface="Wingdings" panose="05000000000000000000" pitchFamily="2" charset="2"/>
              <a:buChar char="q"/>
            </a:pPr>
            <a:r>
              <a:rPr lang="en-US" dirty="0"/>
              <a:t>By clicking </a:t>
            </a:r>
            <a:r>
              <a:rPr lang="en-US" b="1" dirty="0"/>
              <a:t>At Each item</a:t>
            </a:r>
            <a:r>
              <a:rPr lang="en-US" dirty="0"/>
              <a:t>, we can define where the robot can approach and exit and also the type of actions needed for each item (</a:t>
            </a:r>
            <a:r>
              <a:rPr lang="en-US" dirty="0" err="1"/>
              <a:t>ToolActionPoint</a:t>
            </a:r>
            <a:r>
              <a:rPr lang="en-US" dirty="0"/>
              <a:t>).</a:t>
            </a:r>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13</a:t>
            </a:fld>
            <a:endParaRPr lang="en-US" dirty="0"/>
          </a:p>
        </p:txBody>
      </p:sp>
      <p:pic>
        <p:nvPicPr>
          <p:cNvPr id="6" name="Picture 5" descr="Three images of a robot arm.&#10;First is approaching a group of 4 blocks and is called Approach.&#10;Second is grabbing the blocks and is called ToolActionPoint&#10;Third is moving away and is called Exit.">
            <a:extLst>
              <a:ext uri="{FF2B5EF4-FFF2-40B4-BE49-F238E27FC236}">
                <a16:creationId xmlns:a16="http://schemas.microsoft.com/office/drawing/2014/main" id="{80BA3773-6B34-48E9-A544-5A9FB634FFB9}"/>
              </a:ext>
            </a:extLst>
          </p:cNvPr>
          <p:cNvPicPr>
            <a:picLocks noChangeAspect="1"/>
          </p:cNvPicPr>
          <p:nvPr/>
        </p:nvPicPr>
        <p:blipFill>
          <a:blip r:embed="rId3"/>
          <a:stretch>
            <a:fillRect/>
          </a:stretch>
        </p:blipFill>
        <p:spPr>
          <a:xfrm>
            <a:off x="2814759" y="2265410"/>
            <a:ext cx="5276850" cy="2019300"/>
          </a:xfrm>
          <a:prstGeom prst="rect">
            <a:avLst/>
          </a:prstGeom>
        </p:spPr>
      </p:pic>
    </p:spTree>
    <p:extLst>
      <p:ext uri="{BB962C8B-B14F-4D97-AF65-F5344CB8AC3E}">
        <p14:creationId xmlns:p14="http://schemas.microsoft.com/office/powerpoint/2010/main" val="5451560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400175" y="-255800"/>
            <a:ext cx="8993172" cy="1149497"/>
          </a:xfrm>
        </p:spPr>
        <p:txBody>
          <a:bodyPr>
            <a:normAutofit/>
          </a:bodyPr>
          <a:lstStyle/>
          <a:p>
            <a:r>
              <a:rPr lang="en-US" dirty="0"/>
              <a:t>Palletizing</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929315"/>
            <a:ext cx="11302738" cy="3949831"/>
          </a:xfrm>
        </p:spPr>
        <p:txBody>
          <a:bodyPr>
            <a:normAutofit/>
          </a:bodyPr>
          <a:lstStyle/>
          <a:p>
            <a:pPr marL="342900" indent="-342900" algn="l">
              <a:buFont typeface="Wingdings" panose="05000000000000000000" pitchFamily="2" charset="2"/>
              <a:buChar char="q"/>
            </a:pPr>
            <a:r>
              <a:rPr lang="en-US" dirty="0"/>
              <a:t>By clicking </a:t>
            </a:r>
            <a:r>
              <a:rPr lang="en-US" b="1" dirty="0"/>
              <a:t>At Each item</a:t>
            </a:r>
            <a:r>
              <a:rPr lang="en-US" dirty="0"/>
              <a:t>, we can define where the robot can approach and exit and also the type of actions needed for each item (</a:t>
            </a:r>
            <a:r>
              <a:rPr lang="en-US" dirty="0" err="1"/>
              <a:t>ToolActionPoint</a:t>
            </a:r>
            <a:r>
              <a:rPr lang="en-US" dirty="0"/>
              <a:t>).</a:t>
            </a:r>
          </a:p>
          <a:p>
            <a:pPr marL="342900" indent="-342900" algn="l">
              <a:buFont typeface="Wingdings" panose="05000000000000000000" pitchFamily="2" charset="2"/>
              <a:buChar char="q"/>
            </a:pPr>
            <a:r>
              <a:rPr lang="en-US" dirty="0"/>
              <a:t>There is no need to repeat these actions for each item on the pallet. We define the actions at the first item of the first layer in the palletizing sequence which is called the </a:t>
            </a:r>
            <a:r>
              <a:rPr lang="en-US" i="1" dirty="0" err="1"/>
              <a:t>ReferencePoint</a:t>
            </a:r>
            <a:r>
              <a:rPr lang="en-US" dirty="0"/>
              <a:t>. </a:t>
            </a:r>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14</a:t>
            </a:fld>
            <a:endParaRPr lang="en-US" dirty="0"/>
          </a:p>
        </p:txBody>
      </p:sp>
      <p:pic>
        <p:nvPicPr>
          <p:cNvPr id="6" name="Picture 5" descr="Three images of a robot arm.&#10;First is approaching a group of 4 blocks and is called Approach.&#10;Second is grabbing the blocks and is called ToolActionPoint&#10;Third is moving away and is called Exit.">
            <a:extLst>
              <a:ext uri="{FF2B5EF4-FFF2-40B4-BE49-F238E27FC236}">
                <a16:creationId xmlns:a16="http://schemas.microsoft.com/office/drawing/2014/main" id="{80BA3773-6B34-48E9-A544-5A9FB634FFB9}"/>
              </a:ext>
            </a:extLst>
          </p:cNvPr>
          <p:cNvPicPr>
            <a:picLocks noChangeAspect="1"/>
          </p:cNvPicPr>
          <p:nvPr/>
        </p:nvPicPr>
        <p:blipFill>
          <a:blip r:embed="rId3"/>
          <a:stretch>
            <a:fillRect/>
          </a:stretch>
        </p:blipFill>
        <p:spPr>
          <a:xfrm>
            <a:off x="2891492" y="3497051"/>
            <a:ext cx="5276850" cy="2019300"/>
          </a:xfrm>
          <a:prstGeom prst="rect">
            <a:avLst/>
          </a:prstGeom>
        </p:spPr>
      </p:pic>
    </p:spTree>
    <p:extLst>
      <p:ext uri="{BB962C8B-B14F-4D97-AF65-F5344CB8AC3E}">
        <p14:creationId xmlns:p14="http://schemas.microsoft.com/office/powerpoint/2010/main" val="22135880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400175" y="-255800"/>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7" y="986060"/>
            <a:ext cx="8092133" cy="4853425"/>
          </a:xfrm>
        </p:spPr>
        <p:txBody>
          <a:bodyPr>
            <a:normAutofit/>
          </a:bodyPr>
          <a:lstStyle/>
          <a:p>
            <a:pPr marL="342900" indent="-342900" algn="l">
              <a:buFont typeface="Wingdings" panose="05000000000000000000" pitchFamily="2" charset="2"/>
              <a:buChar char="q"/>
            </a:pPr>
            <a:r>
              <a:rPr lang="en-US" dirty="0"/>
              <a:t>Write a program to pick up items from a conveyor and put them on a pallet. Use </a:t>
            </a:r>
            <a:r>
              <a:rPr lang="en-US" i="1" dirty="0"/>
              <a:t>thread</a:t>
            </a:r>
            <a:r>
              <a:rPr lang="en-US" dirty="0"/>
              <a:t> to control the conveyor.</a:t>
            </a:r>
          </a:p>
          <a:p>
            <a:pPr algn="l"/>
            <a:endParaRPr lang="en-US" b="1"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15</a:t>
            </a:fld>
            <a:endParaRPr lang="en-US" dirty="0"/>
          </a:p>
        </p:txBody>
      </p:sp>
      <p:pic>
        <p:nvPicPr>
          <p:cNvPr id="5" name="Picture 4" descr="1 BeforeStart&#10;2  Gripper Reset and Activate&#10;3 Robot Program&#10;4 Pick Sequence&#10;5 MoveJ&#10;6 WayPoint_1&#10;7 Wait Di[0=HI&#10;8 MoveL&#10;9 Waypoint_2&#10;10 Gripper Close(1)&#10;11 Wait: 1.0&#10;12 Waypoint_1&#10;13 Pallet_1&#10;14 Patterns&#10;15 Grid_Patter_1&#10;20 Layers&#10;21 At Each item&#10;22 Generated Movements&#10;23 MoveJ&#10;24 Approach&#10;25 MoveL&#10;26 ToolActionPoint&#10;27 Tool action&#10;28 Gripper Open (1)&#10;29 Wait: 1.0&#10;30 MoveL&#10;31 Exit&#10;32 Thread_1&#10;33 Set DO[0]=On&#10;34 Wait DI[0]=Hi&#10;35 Set Do[0]=Off&#10;36 Wait DI[0]=LO&#10;37 Set Do[0]=ON">
            <a:extLst>
              <a:ext uri="{FF2B5EF4-FFF2-40B4-BE49-F238E27FC236}">
                <a16:creationId xmlns:a16="http://schemas.microsoft.com/office/drawing/2014/main" id="{691BAECD-91F0-4A2A-AF74-466BEE0B7626}"/>
              </a:ext>
            </a:extLst>
          </p:cNvPr>
          <p:cNvPicPr>
            <a:picLocks noChangeAspect="1"/>
          </p:cNvPicPr>
          <p:nvPr/>
        </p:nvPicPr>
        <p:blipFill>
          <a:blip r:embed="rId3"/>
          <a:stretch>
            <a:fillRect/>
          </a:stretch>
        </p:blipFill>
        <p:spPr>
          <a:xfrm>
            <a:off x="8705206" y="489712"/>
            <a:ext cx="1990769" cy="5382228"/>
          </a:xfrm>
          <a:prstGeom prst="rect">
            <a:avLst/>
          </a:prstGeom>
        </p:spPr>
      </p:pic>
    </p:spTree>
    <p:extLst>
      <p:ext uri="{BB962C8B-B14F-4D97-AF65-F5344CB8AC3E}">
        <p14:creationId xmlns:p14="http://schemas.microsoft.com/office/powerpoint/2010/main" val="204412251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400175" y="-255800"/>
            <a:ext cx="8993172" cy="1149497"/>
          </a:xfrm>
        </p:spPr>
        <p:txBody>
          <a:bodyPr>
            <a:normAutofit/>
          </a:bodyPr>
          <a:lstStyle/>
          <a:p>
            <a:r>
              <a:rPr lang="en-US" dirty="0"/>
              <a:t>Conveyer Tracking</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7" y="986060"/>
            <a:ext cx="11605296" cy="4853425"/>
          </a:xfrm>
        </p:spPr>
        <p:txBody>
          <a:bodyPr>
            <a:normAutofit/>
          </a:bodyPr>
          <a:lstStyle/>
          <a:p>
            <a:pPr marL="342900" indent="-342900" algn="l">
              <a:buFont typeface="Wingdings" panose="05000000000000000000" pitchFamily="2" charset="2"/>
              <a:buChar char="q"/>
            </a:pPr>
            <a:r>
              <a:rPr lang="en-US" dirty="0"/>
              <a:t>When </a:t>
            </a:r>
            <a:r>
              <a:rPr lang="en-US"/>
              <a:t>using the </a:t>
            </a:r>
            <a:r>
              <a:rPr lang="en-US" dirty="0"/>
              <a:t>conveyer tracking option, the robot will adjust its movement to follow the movement of conveyer.</a:t>
            </a:r>
          </a:p>
          <a:p>
            <a:pPr marL="342900" indent="-342900" algn="l">
              <a:buFont typeface="Wingdings" panose="05000000000000000000" pitchFamily="2" charset="2"/>
              <a:buChar char="q"/>
            </a:pPr>
            <a:r>
              <a:rPr lang="en-US" dirty="0"/>
              <a:t>In this case, all robot movements are allowed while tracking the conveyer, but they are relative to the motion of the conveyer belt.</a:t>
            </a:r>
          </a:p>
          <a:p>
            <a:pPr marL="342900" indent="-342900" algn="l">
              <a:buFont typeface="Wingdings" panose="05000000000000000000" pitchFamily="2" charset="2"/>
              <a:buChar char="q"/>
            </a:pPr>
            <a:endParaRPr lang="en-US" dirty="0"/>
          </a:p>
          <a:p>
            <a:pPr algn="l"/>
            <a:endParaRPr lang="en-US" b="1"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16</a:t>
            </a:fld>
            <a:endParaRPr lang="en-US" dirty="0"/>
          </a:p>
        </p:txBody>
      </p:sp>
    </p:spTree>
    <p:extLst>
      <p:ext uri="{BB962C8B-B14F-4D97-AF65-F5344CB8AC3E}">
        <p14:creationId xmlns:p14="http://schemas.microsoft.com/office/powerpoint/2010/main" val="31701086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E0D8F-920C-4138-BB64-8138AA7A8313}"/>
              </a:ext>
            </a:extLst>
          </p:cNvPr>
          <p:cNvSpPr>
            <a:spLocks noGrp="1"/>
          </p:cNvSpPr>
          <p:nvPr>
            <p:ph type="title"/>
          </p:nvPr>
        </p:nvSpPr>
        <p:spPr/>
        <p:txBody>
          <a:bodyPr/>
          <a:lstStyle/>
          <a:p>
            <a:r>
              <a:rPr lang="en-CA" dirty="0"/>
              <a:t>Rights of use</a:t>
            </a:r>
          </a:p>
        </p:txBody>
      </p:sp>
      <p:sp>
        <p:nvSpPr>
          <p:cNvPr id="4" name="Slide Number Placeholder 3">
            <a:extLst>
              <a:ext uri="{FF2B5EF4-FFF2-40B4-BE49-F238E27FC236}">
                <a16:creationId xmlns:a16="http://schemas.microsoft.com/office/drawing/2014/main" id="{69B5CAA9-9779-49B0-A9A2-938FE31A6CCC}"/>
              </a:ext>
            </a:extLst>
          </p:cNvPr>
          <p:cNvSpPr>
            <a:spLocks noGrp="1"/>
          </p:cNvSpPr>
          <p:nvPr>
            <p:ph type="sldNum" sz="quarter" idx="12"/>
          </p:nvPr>
        </p:nvSpPr>
        <p:spPr/>
        <p:txBody>
          <a:bodyPr/>
          <a:lstStyle/>
          <a:p>
            <a:fld id="{2DEBF6B5-A8B6-5742-91AE-8DC29EBB8E42}" type="slidenum">
              <a:rPr lang="en-US" smtClean="0"/>
              <a:t>17</a:t>
            </a:fld>
            <a:endParaRPr lang="en-US" dirty="0"/>
          </a:p>
        </p:txBody>
      </p:sp>
      <p:sp>
        <p:nvSpPr>
          <p:cNvPr id="7" name="Rectangle 5">
            <a:extLst>
              <a:ext uri="{FF2B5EF4-FFF2-40B4-BE49-F238E27FC236}">
                <a16:creationId xmlns:a16="http://schemas.microsoft.com/office/drawing/2014/main" id="{737263D1-B04A-4D4E-95A7-DE77479072F9}"/>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pic>
        <p:nvPicPr>
          <p:cNvPr id="1028" name="Picture 2">
            <a:extLst>
              <a:ext uri="{FF2B5EF4-FFF2-40B4-BE49-F238E27FC236}">
                <a16:creationId xmlns:a16="http://schemas.microsoft.com/office/drawing/2014/main" id="{2F3D05C7-914D-4D9B-8B26-2294787FA18F}"/>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5573" y="3181989"/>
            <a:ext cx="838200" cy="2952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6">
            <a:extLst>
              <a:ext uri="{FF2B5EF4-FFF2-40B4-BE49-F238E27FC236}">
                <a16:creationId xmlns:a16="http://schemas.microsoft.com/office/drawing/2014/main" id="{E75F1EC8-C9D9-419E-AE2E-CE85870ED6DA}"/>
              </a:ext>
            </a:extLst>
          </p:cNvPr>
          <p:cNvSpPr>
            <a:spLocks noChangeArrowheads="1"/>
          </p:cNvSpPr>
          <p:nvPr/>
        </p:nvSpPr>
        <p:spPr bwMode="auto">
          <a:xfrm>
            <a:off x="2344300" y="3037239"/>
            <a:ext cx="535547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1pPr>
            <a:lvl2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2pPr>
            <a:lvl3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3pPr>
            <a:lvl4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4pPr>
            <a:lvl5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5pPr>
            <a:lvl6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6pPr>
            <a:lvl7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7pPr>
            <a:lvl8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8pPr>
            <a:lvl9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971800" algn="ctr"/>
                <a:tab pos="5943600" algn="r"/>
              </a:tabLst>
            </a:pP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This is shared under a Creative Commons Attribution-</a:t>
            </a:r>
            <a:r>
              <a:rPr kumimoji="0" lang="en-US" altLang="en-US" sz="16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NonCommercial</a:t>
            </a: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US" altLang="en-US" sz="16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ShareAlike</a:t>
            </a: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4.0 International Public License</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10008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42995"/>
            <a:ext cx="8993172" cy="1149497"/>
          </a:xfrm>
        </p:spPr>
        <p:txBody>
          <a:bodyPr/>
          <a:lstStyle/>
          <a:p>
            <a:r>
              <a:rPr lang="en-US" dirty="0"/>
              <a:t>Outline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697584" y="1454084"/>
            <a:ext cx="10840824" cy="4456522"/>
          </a:xfrm>
        </p:spPr>
        <p:txBody>
          <a:bodyPr>
            <a:normAutofit/>
          </a:bodyPr>
          <a:lstStyle/>
          <a:p>
            <a:pPr marL="342900" indent="-342900" algn="l">
              <a:buFont typeface="Wingdings" panose="05000000000000000000" pitchFamily="2" charset="2"/>
              <a:buChar char="q"/>
            </a:pPr>
            <a:r>
              <a:rPr lang="en-US" dirty="0"/>
              <a:t>Seek</a:t>
            </a:r>
          </a:p>
          <a:p>
            <a:pPr marL="342900" indent="-342900" algn="l">
              <a:buFont typeface="Wingdings" panose="05000000000000000000" pitchFamily="2" charset="2"/>
              <a:buChar char="q"/>
            </a:pPr>
            <a:r>
              <a:rPr lang="en-US" dirty="0"/>
              <a:t>Force</a:t>
            </a:r>
          </a:p>
          <a:p>
            <a:pPr marL="342900" indent="-342900" algn="l">
              <a:buFont typeface="Wingdings" panose="05000000000000000000" pitchFamily="2" charset="2"/>
              <a:buChar char="q"/>
            </a:pPr>
            <a:r>
              <a:rPr lang="en-US" dirty="0"/>
              <a:t>Palletizing</a:t>
            </a:r>
          </a:p>
          <a:p>
            <a:pPr marL="342900" indent="-342900" algn="l">
              <a:buFont typeface="Wingdings" panose="05000000000000000000" pitchFamily="2" charset="2"/>
              <a:buChar char="q"/>
            </a:pPr>
            <a:r>
              <a:rPr lang="en-US" dirty="0"/>
              <a:t>Conveyer Tracking</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8D6C903A-1F6F-4B46-A148-5544A8991A66}"/>
              </a:ext>
            </a:extLst>
          </p:cNvPr>
          <p:cNvSpPr>
            <a:spLocks noGrp="1"/>
          </p:cNvSpPr>
          <p:nvPr>
            <p:ph type="sldNum" sz="quarter" idx="12"/>
          </p:nvPr>
        </p:nvSpPr>
        <p:spPr/>
        <p:txBody>
          <a:bodyPr/>
          <a:lstStyle/>
          <a:p>
            <a:fld id="{2DEBF6B5-A8B6-5742-91AE-8DC29EBB8E42}" type="slidenum">
              <a:rPr lang="en-US" smtClean="0"/>
              <a:t>2</a:t>
            </a:fld>
            <a:endParaRPr lang="en-US" dirty="0"/>
          </a:p>
        </p:txBody>
      </p:sp>
    </p:spTree>
    <p:extLst>
      <p:ext uri="{BB962C8B-B14F-4D97-AF65-F5344CB8AC3E}">
        <p14:creationId xmlns:p14="http://schemas.microsoft.com/office/powerpoint/2010/main" val="8685224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465869" y="-185239"/>
            <a:ext cx="8993172" cy="1149497"/>
          </a:xfrm>
        </p:spPr>
        <p:txBody>
          <a:bodyPr>
            <a:normAutofit/>
          </a:bodyPr>
          <a:lstStyle/>
          <a:p>
            <a:r>
              <a:rPr lang="en-US" dirty="0"/>
              <a:t>Seek</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964258"/>
            <a:ext cx="8482718" cy="4658329"/>
          </a:xfrm>
        </p:spPr>
        <p:txBody>
          <a:bodyPr>
            <a:normAutofit/>
          </a:bodyPr>
          <a:lstStyle/>
          <a:p>
            <a:pPr marL="342900" indent="-342900" algn="l">
              <a:buFont typeface="Wingdings" panose="05000000000000000000" pitchFamily="2" charset="2"/>
              <a:buChar char="q"/>
            </a:pPr>
            <a:r>
              <a:rPr lang="en-US" dirty="0"/>
              <a:t>The </a:t>
            </a:r>
            <a:r>
              <a:rPr lang="en-US" b="1" dirty="0"/>
              <a:t>Seek</a:t>
            </a:r>
            <a:r>
              <a:rPr lang="en-US" dirty="0"/>
              <a:t> feature is useful for </a:t>
            </a:r>
            <a:r>
              <a:rPr lang="en-US" i="1" dirty="0"/>
              <a:t>stacking</a:t>
            </a:r>
            <a:r>
              <a:rPr lang="en-US" dirty="0"/>
              <a:t> and </a:t>
            </a:r>
            <a:r>
              <a:rPr lang="en-US" i="1" dirty="0"/>
              <a:t>destacking</a:t>
            </a:r>
            <a:r>
              <a:rPr lang="en-US" dirty="0"/>
              <a:t> parts. </a:t>
            </a:r>
          </a:p>
          <a:p>
            <a:pPr marL="342900" indent="-342900" algn="l">
              <a:buFont typeface="Wingdings" panose="05000000000000000000" pitchFamily="2" charset="2"/>
              <a:buChar char="q"/>
            </a:pPr>
            <a:r>
              <a:rPr lang="en-US" dirty="0"/>
              <a:t>This allows us to not have to count the parts that are being placed in a stack as the robot will be able to seek down until it finds the top of the stack and pick up the part from there.</a:t>
            </a:r>
          </a:p>
          <a:p>
            <a:pPr marL="342900" indent="-342900" algn="l">
              <a:buFont typeface="Wingdings" panose="05000000000000000000" pitchFamily="2" charset="2"/>
              <a:buChar char="q"/>
            </a:pPr>
            <a:r>
              <a:rPr lang="en-US" dirty="0"/>
              <a:t>Four parameters should be set: A (the starting position),</a:t>
            </a:r>
          </a:p>
          <a:p>
            <a:pPr algn="l"/>
            <a:r>
              <a:rPr lang="en-US" dirty="0"/>
              <a:t>B and C (</a:t>
            </a:r>
            <a:r>
              <a:rPr lang="en-US" i="1" dirty="0" err="1"/>
              <a:t>FromPos</a:t>
            </a:r>
            <a:r>
              <a:rPr lang="en-US" dirty="0"/>
              <a:t> and </a:t>
            </a:r>
            <a:r>
              <a:rPr lang="en-US" i="1" dirty="0" err="1"/>
              <a:t>ToPos</a:t>
            </a:r>
            <a:r>
              <a:rPr lang="en-US" dirty="0"/>
              <a:t>) which show the direction, and </a:t>
            </a:r>
          </a:p>
          <a:p>
            <a:pPr algn="l"/>
            <a:r>
              <a:rPr lang="en-US" dirty="0"/>
              <a:t>D (the item thickness).</a:t>
            </a:r>
          </a:p>
          <a:p>
            <a:pPr marL="342900" indent="-342900" algn="l">
              <a:buFont typeface="Wingdings" panose="05000000000000000000" pitchFamily="2" charset="2"/>
              <a:buChar char="q"/>
            </a:pPr>
            <a:r>
              <a:rPr lang="en-US" dirty="0"/>
              <a:t>It should be noted that the direction is the </a:t>
            </a:r>
            <a:r>
              <a:rPr lang="en-US" i="1" dirty="0"/>
              <a:t>opposite</a:t>
            </a:r>
            <a:r>
              <a:rPr lang="en-US" dirty="0"/>
              <a:t> to the robot                                movement. For example, in </a:t>
            </a:r>
            <a:r>
              <a:rPr lang="en-US" i="1" dirty="0"/>
              <a:t>stacking</a:t>
            </a:r>
            <a:r>
              <a:rPr lang="en-US" dirty="0"/>
              <a:t> action, which requires the robot to move from top to bottom, </a:t>
            </a:r>
            <a:r>
              <a:rPr lang="en-US" i="1" dirty="0" err="1"/>
              <a:t>FromPos</a:t>
            </a:r>
            <a:r>
              <a:rPr lang="en-US" dirty="0"/>
              <a:t> is lower than </a:t>
            </a:r>
            <a:r>
              <a:rPr lang="en-US" i="1" dirty="0" err="1"/>
              <a:t>ToPos</a:t>
            </a:r>
            <a:r>
              <a:rPr lang="en-US" dirty="0"/>
              <a:t>.</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3</a:t>
            </a:fld>
            <a:endParaRPr lang="en-US" dirty="0"/>
          </a:p>
        </p:txBody>
      </p:sp>
      <p:pic>
        <p:nvPicPr>
          <p:cNvPr id="6" name="Picture 5" descr="Select Seek Type&#10;A seek operation is defined&#10;A:The starting position&#10;B: Direction - FromPos&#10;C: Direction - ToPos&#10;D: The item thickness&#10;Please select between stacking and destacking.">
            <a:extLst>
              <a:ext uri="{FF2B5EF4-FFF2-40B4-BE49-F238E27FC236}">
                <a16:creationId xmlns:a16="http://schemas.microsoft.com/office/drawing/2014/main" id="{AD1B170B-6D88-40EB-AC84-2232822DD1DC}"/>
              </a:ext>
            </a:extLst>
          </p:cNvPr>
          <p:cNvPicPr>
            <a:picLocks noChangeAspect="1"/>
          </p:cNvPicPr>
          <p:nvPr/>
        </p:nvPicPr>
        <p:blipFill rotWithShape="1">
          <a:blip r:embed="rId3"/>
          <a:srcRect l="41531"/>
          <a:stretch/>
        </p:blipFill>
        <p:spPr>
          <a:xfrm>
            <a:off x="8968903" y="1035127"/>
            <a:ext cx="2759202" cy="4032984"/>
          </a:xfrm>
          <a:prstGeom prst="rect">
            <a:avLst/>
          </a:prstGeom>
        </p:spPr>
      </p:pic>
    </p:spTree>
    <p:extLst>
      <p:ext uri="{BB962C8B-B14F-4D97-AF65-F5344CB8AC3E}">
        <p14:creationId xmlns:p14="http://schemas.microsoft.com/office/powerpoint/2010/main" val="741614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465869" y="-185239"/>
            <a:ext cx="8993172" cy="1149497"/>
          </a:xfrm>
        </p:spPr>
        <p:txBody>
          <a:bodyPr>
            <a:normAutofit/>
          </a:bodyPr>
          <a:lstStyle/>
          <a:p>
            <a:r>
              <a:rPr lang="en-US" dirty="0"/>
              <a:t>Seek</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200457"/>
            <a:ext cx="4640293" cy="4731992"/>
          </a:xfrm>
        </p:spPr>
        <p:txBody>
          <a:bodyPr>
            <a:normAutofit/>
          </a:bodyPr>
          <a:lstStyle/>
          <a:p>
            <a:pPr marL="342900" indent="-342900" algn="l">
              <a:buFont typeface="Wingdings" panose="05000000000000000000" pitchFamily="2" charset="2"/>
              <a:buChar char="q"/>
            </a:pPr>
            <a:r>
              <a:rPr lang="en-US" dirty="0"/>
              <a:t>By selecting S</a:t>
            </a:r>
            <a:r>
              <a:rPr lang="en-US" b="1" dirty="0"/>
              <a:t>tacking</a:t>
            </a:r>
            <a:r>
              <a:rPr lang="en-US" dirty="0"/>
              <a:t> from the two options shown in </a:t>
            </a:r>
            <a:r>
              <a:rPr lang="en-US" b="1" dirty="0"/>
              <a:t>seek</a:t>
            </a:r>
            <a:r>
              <a:rPr lang="en-US" dirty="0"/>
              <a:t> command, we should set some parameters such as item thickness, when the next position should be found, starting position (</a:t>
            </a:r>
            <a:r>
              <a:rPr lang="en-US" i="1" dirty="0"/>
              <a:t>StartPos_1</a:t>
            </a:r>
            <a:r>
              <a:rPr lang="en-US" dirty="0"/>
              <a:t>), Direction of the stack (</a:t>
            </a:r>
            <a:r>
              <a:rPr lang="en-US" i="1" dirty="0"/>
              <a:t>Direction</a:t>
            </a:r>
            <a:r>
              <a:rPr lang="en-US" dirty="0"/>
              <a:t>), and sequence of actions at each position (</a:t>
            </a:r>
            <a:r>
              <a:rPr lang="en-US" i="1" dirty="0" err="1"/>
              <a:t>PlaceSequence</a:t>
            </a:r>
            <a:r>
              <a:rPr lang="en-US" dirty="0"/>
              <a:t>).</a:t>
            </a:r>
          </a:p>
          <a:p>
            <a:pPr algn="l"/>
            <a:r>
              <a:rPr lang="en-US" dirty="0"/>
              <a:t> </a:t>
            </a:r>
          </a:p>
          <a:p>
            <a:pPr marL="457200" indent="-457200" algn="l">
              <a:buAutoNum type="arabicParenR"/>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4</a:t>
            </a:fld>
            <a:endParaRPr lang="en-US" dirty="0"/>
          </a:p>
        </p:txBody>
      </p:sp>
      <p:pic>
        <p:nvPicPr>
          <p:cNvPr id="5" name="Picture 4" descr="Stack subpage">
            <a:extLst>
              <a:ext uri="{FF2B5EF4-FFF2-40B4-BE49-F238E27FC236}">
                <a16:creationId xmlns:a16="http://schemas.microsoft.com/office/drawing/2014/main" id="{095415A5-F4C9-43D0-91A4-D5518A188C10}"/>
              </a:ext>
            </a:extLst>
          </p:cNvPr>
          <p:cNvPicPr>
            <a:picLocks noChangeAspect="1"/>
          </p:cNvPicPr>
          <p:nvPr/>
        </p:nvPicPr>
        <p:blipFill>
          <a:blip r:embed="rId3"/>
          <a:stretch>
            <a:fillRect/>
          </a:stretch>
        </p:blipFill>
        <p:spPr>
          <a:xfrm>
            <a:off x="5155052" y="1200457"/>
            <a:ext cx="6872307" cy="4237305"/>
          </a:xfrm>
          <a:prstGeom prst="rect">
            <a:avLst/>
          </a:prstGeom>
        </p:spPr>
      </p:pic>
    </p:spTree>
    <p:extLst>
      <p:ext uri="{BB962C8B-B14F-4D97-AF65-F5344CB8AC3E}">
        <p14:creationId xmlns:p14="http://schemas.microsoft.com/office/powerpoint/2010/main" val="25331164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465869" y="-185239"/>
            <a:ext cx="8993172" cy="1149497"/>
          </a:xfrm>
        </p:spPr>
        <p:txBody>
          <a:bodyPr>
            <a:normAutofit/>
          </a:bodyPr>
          <a:lstStyle/>
          <a:p>
            <a:r>
              <a:rPr lang="en-US" dirty="0"/>
              <a:t>Seek</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200457"/>
            <a:ext cx="11576114" cy="4731992"/>
          </a:xfrm>
        </p:spPr>
        <p:txBody>
          <a:bodyPr>
            <a:normAutofit/>
          </a:bodyPr>
          <a:lstStyle/>
          <a:p>
            <a:pPr marL="342900" indent="-342900" algn="l">
              <a:buFont typeface="Wingdings" panose="05000000000000000000" pitchFamily="2" charset="2"/>
              <a:buChar char="q"/>
            </a:pPr>
            <a:r>
              <a:rPr lang="en-US" dirty="0"/>
              <a:t>When we select the item thickness, the robot knows the next item position on the stack.</a:t>
            </a:r>
          </a:p>
          <a:p>
            <a:pPr marL="342900" indent="-342900" algn="l">
              <a:buFont typeface="Wingdings" panose="05000000000000000000" pitchFamily="2" charset="2"/>
              <a:buChar char="q"/>
            </a:pPr>
            <a:r>
              <a:rPr lang="en-US" dirty="0"/>
              <a:t>By defining when the next position should be found, the robot knows when to restart the stacking.</a:t>
            </a:r>
          </a:p>
          <a:p>
            <a:pPr marL="342900" indent="-342900" algn="l">
              <a:buFont typeface="Wingdings" panose="05000000000000000000" pitchFamily="2" charset="2"/>
              <a:buChar char="q"/>
            </a:pPr>
            <a:r>
              <a:rPr lang="en-US" i="1" dirty="0" err="1"/>
              <a:t>FromPos</a:t>
            </a:r>
            <a:r>
              <a:rPr lang="en-US" dirty="0"/>
              <a:t> and </a:t>
            </a:r>
            <a:r>
              <a:rPr lang="en-US" i="1" dirty="0" err="1"/>
              <a:t>ToPos</a:t>
            </a:r>
            <a:r>
              <a:rPr lang="en-US" dirty="0"/>
              <a:t> locations determines the stacking direction and their exact locations are not important. For example, in the stacking application, the </a:t>
            </a:r>
            <a:r>
              <a:rPr lang="en-US" i="1" dirty="0" err="1"/>
              <a:t>FromPos</a:t>
            </a:r>
            <a:r>
              <a:rPr lang="en-US" dirty="0"/>
              <a:t> should be lower than the </a:t>
            </a:r>
            <a:r>
              <a:rPr lang="en-US" i="1" dirty="0" err="1"/>
              <a:t>ToPos</a:t>
            </a:r>
            <a:r>
              <a:rPr lang="en-US" dirty="0"/>
              <a:t>.</a:t>
            </a:r>
          </a:p>
          <a:p>
            <a:pPr marL="342900" indent="-342900" algn="l">
              <a:buFont typeface="Wingdings" panose="05000000000000000000" pitchFamily="2" charset="2"/>
              <a:buChar char="q"/>
            </a:pPr>
            <a:r>
              <a:rPr lang="en-US" dirty="0"/>
              <a:t>For </a:t>
            </a:r>
            <a:r>
              <a:rPr lang="en-US" i="1" dirty="0" err="1"/>
              <a:t>PlaceSequence</a:t>
            </a:r>
            <a:r>
              <a:rPr lang="en-US" dirty="0"/>
              <a:t> we can set the </a:t>
            </a:r>
            <a:r>
              <a:rPr lang="en-US" i="1" dirty="0" err="1"/>
              <a:t>StackPos</a:t>
            </a:r>
            <a:r>
              <a:rPr lang="en-US" dirty="0"/>
              <a:t> as the </a:t>
            </a:r>
            <a:r>
              <a:rPr lang="en-US" i="1" dirty="0" err="1"/>
              <a:t>StartPos</a:t>
            </a:r>
            <a:r>
              <a:rPr lang="en-US" dirty="0"/>
              <a:t>.</a:t>
            </a:r>
          </a:p>
          <a:p>
            <a:pPr marL="342900" indent="-342900" algn="l">
              <a:buFont typeface="Wingdings" panose="05000000000000000000" pitchFamily="2" charset="2"/>
              <a:buChar char="q"/>
            </a:pPr>
            <a:r>
              <a:rPr lang="en-US" dirty="0"/>
              <a:t>We can set some outputs or wait for a specific amount of time between stacking items.</a:t>
            </a:r>
          </a:p>
          <a:p>
            <a:pPr marL="342900" indent="-342900" algn="l">
              <a:buFont typeface="Wingdings" panose="05000000000000000000" pitchFamily="2" charset="2"/>
              <a:buChar char="q"/>
            </a:pPr>
            <a:r>
              <a:rPr lang="en-CA" dirty="0"/>
              <a:t>Finally, we can set the </a:t>
            </a:r>
            <a:r>
              <a:rPr lang="en-CA" i="1" dirty="0"/>
              <a:t>Exit</a:t>
            </a:r>
            <a:r>
              <a:rPr lang="en-CA" dirty="0"/>
              <a:t> point to avoid robot collision with stacked items.</a:t>
            </a: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457200" indent="-457200" algn="l">
              <a:buAutoNum type="arabicParenR"/>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5</a:t>
            </a:fld>
            <a:endParaRPr lang="en-US" dirty="0"/>
          </a:p>
        </p:txBody>
      </p:sp>
    </p:spTree>
    <p:extLst>
      <p:ext uri="{BB962C8B-B14F-4D97-AF65-F5344CB8AC3E}">
        <p14:creationId xmlns:p14="http://schemas.microsoft.com/office/powerpoint/2010/main" val="45506889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465869" y="-185239"/>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1148284" y="1063004"/>
            <a:ext cx="6043415" cy="4731992"/>
          </a:xfrm>
        </p:spPr>
        <p:txBody>
          <a:bodyPr>
            <a:normAutofit/>
          </a:bodyPr>
          <a:lstStyle/>
          <a:p>
            <a:pPr marL="342900" indent="-342900" algn="l">
              <a:buFont typeface="Wingdings" panose="05000000000000000000" pitchFamily="2" charset="2"/>
              <a:buChar char="q"/>
            </a:pPr>
            <a:r>
              <a:rPr lang="en-US" dirty="0"/>
              <a:t>Write a program to pick objects from the conveyor and stack them using </a:t>
            </a:r>
            <a:r>
              <a:rPr lang="en-US" b="1" dirty="0"/>
              <a:t>seek</a:t>
            </a:r>
            <a:r>
              <a:rPr lang="en-US" dirty="0"/>
              <a:t> command.</a:t>
            </a:r>
          </a:p>
          <a:p>
            <a:pPr algn="l"/>
            <a:r>
              <a:rPr lang="en-US" dirty="0"/>
              <a:t> </a:t>
            </a:r>
          </a:p>
          <a:p>
            <a:pPr marL="457200" indent="-457200" algn="l">
              <a:buAutoNum type="arabicParenR"/>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6</a:t>
            </a:fld>
            <a:endParaRPr lang="en-US" dirty="0"/>
          </a:p>
        </p:txBody>
      </p:sp>
      <p:pic>
        <p:nvPicPr>
          <p:cNvPr id="7" name="Picture 6" descr="1 — Init Variables&#10;2  BeforeStart&#10;- Gripper Reset and Activate&#10;4 Robot Program&#10;5 -Set DO[0]-On&#10;6 flag:= True&#10;7  If counter =2&#10;8 flag:= False&#10;9 counter:=0&#10;10 Wait DI[0]=HI&#10;11 Set DO(0]=Off&#10;12 Gripper Open (1)&#10;13 MoveL&#10;14 Waypoint_1&#10;15 Waypoint_2&#10;16 Gripper Close (1)&#10;17 Waypoint_1&#10;18 Stack&#10;19 StartPos&#10;20 Direction&#10;21 FromPos&#10;22 ToPos&#10;23  PlaceSequence&#10;24 StackPos_1&#10;25 Gripper Open (1)&#10;26 Wait: 1.0&#10;27 Exit_1&#10;28 MoveL&#10;29 Waypoint_1&#10;">
            <a:extLst>
              <a:ext uri="{FF2B5EF4-FFF2-40B4-BE49-F238E27FC236}">
                <a16:creationId xmlns:a16="http://schemas.microsoft.com/office/drawing/2014/main" id="{996AD9F1-8D03-4B19-AB50-111419B52A6C}"/>
              </a:ext>
            </a:extLst>
          </p:cNvPr>
          <p:cNvPicPr>
            <a:picLocks noChangeAspect="1"/>
          </p:cNvPicPr>
          <p:nvPr/>
        </p:nvPicPr>
        <p:blipFill>
          <a:blip r:embed="rId3"/>
          <a:stretch>
            <a:fillRect/>
          </a:stretch>
        </p:blipFill>
        <p:spPr>
          <a:xfrm>
            <a:off x="7547485" y="555082"/>
            <a:ext cx="2186144" cy="5239914"/>
          </a:xfrm>
          <a:prstGeom prst="rect">
            <a:avLst/>
          </a:prstGeom>
        </p:spPr>
      </p:pic>
    </p:spTree>
    <p:extLst>
      <p:ext uri="{BB962C8B-B14F-4D97-AF65-F5344CB8AC3E}">
        <p14:creationId xmlns:p14="http://schemas.microsoft.com/office/powerpoint/2010/main" val="2120710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465869" y="-185239"/>
            <a:ext cx="8993172" cy="1149497"/>
          </a:xfrm>
        </p:spPr>
        <p:txBody>
          <a:bodyPr>
            <a:normAutofit/>
          </a:bodyPr>
          <a:lstStyle/>
          <a:p>
            <a:r>
              <a:rPr lang="en-US" dirty="0"/>
              <a:t>Force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964258"/>
            <a:ext cx="11302738" cy="3949831"/>
          </a:xfrm>
        </p:spPr>
        <p:txBody>
          <a:bodyPr>
            <a:normAutofit/>
          </a:bodyPr>
          <a:lstStyle/>
          <a:p>
            <a:pPr marL="342900" indent="-342900" algn="l">
              <a:buFont typeface="Wingdings" panose="05000000000000000000" pitchFamily="2" charset="2"/>
              <a:buChar char="q"/>
            </a:pPr>
            <a:r>
              <a:rPr lang="en-US" dirty="0"/>
              <a:t>For certain tasks, you might want to adjust the robot to apply a specified force. </a:t>
            </a:r>
          </a:p>
          <a:p>
            <a:pPr marL="342900" indent="-342900" algn="l">
              <a:buFont typeface="Wingdings" panose="05000000000000000000" pitchFamily="2" charset="2"/>
              <a:buChar char="q"/>
            </a:pPr>
            <a:r>
              <a:rPr lang="en-US" dirty="0"/>
              <a:t>We can use the force template to apply a force in the Z direction of a feature, apply force in more than one direction, or to apply force towards a specific point.</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7</a:t>
            </a:fld>
            <a:endParaRPr lang="en-US" dirty="0"/>
          </a:p>
        </p:txBody>
      </p:sp>
      <p:pic>
        <p:nvPicPr>
          <p:cNvPr id="4" name="Picture 3" descr="Force subpage"/>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52545" y="2406518"/>
            <a:ext cx="7365861" cy="3436722"/>
          </a:xfrm>
          <a:prstGeom prst="rect">
            <a:avLst/>
          </a:prstGeom>
        </p:spPr>
      </p:pic>
    </p:spTree>
    <p:extLst>
      <p:ext uri="{BB962C8B-B14F-4D97-AF65-F5344CB8AC3E}">
        <p14:creationId xmlns:p14="http://schemas.microsoft.com/office/powerpoint/2010/main" val="288266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465869" y="-185239"/>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200457"/>
            <a:ext cx="5130709" cy="4731992"/>
          </a:xfrm>
        </p:spPr>
        <p:txBody>
          <a:bodyPr>
            <a:normAutofit fontScale="92500" lnSpcReduction="10000"/>
          </a:bodyPr>
          <a:lstStyle/>
          <a:p>
            <a:pPr marL="342900" indent="-342900" algn="l">
              <a:buFont typeface="Wingdings" panose="05000000000000000000" pitchFamily="2" charset="2"/>
              <a:buChar char="q"/>
            </a:pPr>
            <a:r>
              <a:rPr lang="en-US" dirty="0"/>
              <a:t>Let us create</a:t>
            </a:r>
            <a:r>
              <a:rPr lang="en-US" i="1" dirty="0"/>
              <a:t> simple </a:t>
            </a:r>
            <a:r>
              <a:rPr lang="en-US" dirty="0"/>
              <a:t>force program that applies a force of </a:t>
            </a:r>
            <a:r>
              <a:rPr lang="en-US" i="1" dirty="0"/>
              <a:t>5N</a:t>
            </a:r>
            <a:r>
              <a:rPr lang="en-US" dirty="0"/>
              <a:t> in the </a:t>
            </a:r>
            <a:r>
              <a:rPr lang="en-US" i="1" dirty="0"/>
              <a:t>Z direction</a:t>
            </a:r>
            <a:r>
              <a:rPr lang="en-US" dirty="0"/>
              <a:t>.</a:t>
            </a:r>
            <a:endParaRPr lang="en-US" i="1" dirty="0"/>
          </a:p>
          <a:p>
            <a:pPr marL="457200" indent="-457200" algn="l">
              <a:buAutoNum type="arabicParenR"/>
            </a:pPr>
            <a:r>
              <a:rPr lang="en-US" dirty="0"/>
              <a:t>To begin, select </a:t>
            </a:r>
            <a:r>
              <a:rPr lang="en-US" b="1" dirty="0"/>
              <a:t>Force</a:t>
            </a:r>
            <a:r>
              <a:rPr lang="en-US" dirty="0"/>
              <a:t> from the </a:t>
            </a:r>
            <a:r>
              <a:rPr lang="en-US" i="1" dirty="0"/>
              <a:t>Templates</a:t>
            </a:r>
            <a:r>
              <a:rPr lang="en-US" dirty="0"/>
              <a:t> menu. </a:t>
            </a:r>
          </a:p>
          <a:p>
            <a:pPr marL="457200" indent="-457200" algn="l">
              <a:buAutoNum type="arabicParenR"/>
            </a:pPr>
            <a:r>
              <a:rPr lang="en-US" dirty="0"/>
              <a:t>Select </a:t>
            </a:r>
            <a:r>
              <a:rPr lang="en-US" b="1" dirty="0"/>
              <a:t>Simple</a:t>
            </a:r>
            <a:r>
              <a:rPr lang="en-US" dirty="0"/>
              <a:t> from the drop-down menu.</a:t>
            </a:r>
          </a:p>
          <a:p>
            <a:pPr marL="457200" indent="-457200" algn="l">
              <a:buAutoNum type="arabicParenR"/>
            </a:pPr>
            <a:r>
              <a:rPr lang="en-US" dirty="0"/>
              <a:t>Next, let’s enter the amount of force desired in the blank space. For our example, let’s type in 5 </a:t>
            </a:r>
            <a:r>
              <a:rPr lang="en-US" dirty="0" err="1"/>
              <a:t>Newtons</a:t>
            </a:r>
            <a:r>
              <a:rPr lang="en-US" dirty="0"/>
              <a:t>.</a:t>
            </a:r>
          </a:p>
          <a:p>
            <a:pPr marL="457200" indent="-457200" algn="l">
              <a:buAutoNum type="arabicParenR"/>
            </a:pPr>
            <a:r>
              <a:rPr lang="en-US" dirty="0"/>
              <a:t>Select Test to make sure it is applied correctly. If you want to go in the negative direction adjust the 5 to a </a:t>
            </a:r>
            <a:r>
              <a:rPr lang="en-US" b="1" dirty="0"/>
              <a:t>-</a:t>
            </a:r>
            <a:r>
              <a:rPr lang="en-US" dirty="0"/>
              <a:t>5.</a:t>
            </a:r>
          </a:p>
          <a:p>
            <a:pPr marL="457200" indent="-457200" algn="l">
              <a:buAutoNum type="arabicParenR"/>
            </a:pPr>
            <a:endParaRPr lang="en-US" dirty="0"/>
          </a:p>
          <a:p>
            <a:pPr marL="342900" indent="-342900" algn="l">
              <a:buFont typeface="Wingdings" panose="05000000000000000000" pitchFamily="2" charset="2"/>
              <a:buChar char="q"/>
            </a:pPr>
            <a:r>
              <a:rPr lang="en-US" dirty="0"/>
              <a:t>Your force has been successfully set.</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8</a:t>
            </a:fld>
            <a:endParaRPr lang="en-US" dirty="0"/>
          </a:p>
        </p:txBody>
      </p:sp>
      <p:pic>
        <p:nvPicPr>
          <p:cNvPr id="4" name="Picture 3" descr="Force subpage with page set to Simple, Feature set to Base, and Force set to 5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76332" y="1200457"/>
            <a:ext cx="5464097" cy="4018313"/>
          </a:xfrm>
          <a:prstGeom prst="rect">
            <a:avLst/>
          </a:prstGeom>
        </p:spPr>
      </p:pic>
    </p:spTree>
    <p:extLst>
      <p:ext uri="{BB962C8B-B14F-4D97-AF65-F5344CB8AC3E}">
        <p14:creationId xmlns:p14="http://schemas.microsoft.com/office/powerpoint/2010/main" val="32767431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400175" y="-255800"/>
            <a:ext cx="8993172" cy="1149497"/>
          </a:xfrm>
        </p:spPr>
        <p:txBody>
          <a:bodyPr>
            <a:normAutofit/>
          </a:bodyPr>
          <a:lstStyle/>
          <a:p>
            <a:r>
              <a:rPr lang="en-US" dirty="0"/>
              <a:t>Palletizing</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929315"/>
            <a:ext cx="11302738" cy="3949831"/>
          </a:xfrm>
        </p:spPr>
        <p:txBody>
          <a:bodyPr>
            <a:normAutofit/>
          </a:bodyPr>
          <a:lstStyle/>
          <a:p>
            <a:pPr marL="342900" indent="-342900" algn="l">
              <a:buFont typeface="Wingdings" panose="05000000000000000000" pitchFamily="2" charset="2"/>
              <a:buChar char="q"/>
            </a:pPr>
            <a:r>
              <a:rPr lang="en-US" dirty="0"/>
              <a:t>Palletizing is useful for packaging, teaching the robot how to pick and place items from areas and perform the same actions for different items.</a:t>
            </a:r>
          </a:p>
          <a:p>
            <a:pPr marL="342900" indent="-342900" algn="l">
              <a:buFont typeface="Wingdings" panose="05000000000000000000" pitchFamily="2" charset="2"/>
              <a:buChar char="q"/>
            </a:pPr>
            <a:r>
              <a:rPr lang="en-US" dirty="0"/>
              <a:t>The robot will then automatically place the work piece according to the pallet pattern defined by the operator.</a:t>
            </a:r>
          </a:p>
          <a:p>
            <a:pPr marL="342900" indent="-342900" algn="l">
              <a:buFont typeface="Wingdings" panose="05000000000000000000" pitchFamily="2" charset="2"/>
              <a:buChar char="q"/>
            </a:pPr>
            <a:r>
              <a:rPr lang="en-US" dirty="0"/>
              <a:t>This feature also allows us to create palletizing programs with multiple layers, separators for in-between the layers, and different patterns.</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9</a:t>
            </a:fld>
            <a:endParaRPr lang="en-US" dirty="0"/>
          </a:p>
        </p:txBody>
      </p:sp>
      <p:pic>
        <p:nvPicPr>
          <p:cNvPr id="6" name="Picture 5" descr="Palletizing&#10;Palletizing allows the robot to perform palletizing/depalletizing tasks such as picking-and-placing parts from areas and performing the same actions for different items in multiple layers.&#10;Palletizing is selected and Depalletizing is not selected.">
            <a:extLst>
              <a:ext uri="{FF2B5EF4-FFF2-40B4-BE49-F238E27FC236}">
                <a16:creationId xmlns:a16="http://schemas.microsoft.com/office/drawing/2014/main" id="{8115A7BF-3065-4402-83C9-49682B7C3E9D}"/>
              </a:ext>
            </a:extLst>
          </p:cNvPr>
          <p:cNvPicPr>
            <a:picLocks noChangeAspect="1"/>
          </p:cNvPicPr>
          <p:nvPr/>
        </p:nvPicPr>
        <p:blipFill>
          <a:blip r:embed="rId3"/>
          <a:stretch>
            <a:fillRect/>
          </a:stretch>
        </p:blipFill>
        <p:spPr>
          <a:xfrm>
            <a:off x="2790825" y="3429000"/>
            <a:ext cx="6610350" cy="2419350"/>
          </a:xfrm>
          <a:prstGeom prst="rect">
            <a:avLst/>
          </a:prstGeom>
        </p:spPr>
      </p:pic>
    </p:spTree>
    <p:extLst>
      <p:ext uri="{BB962C8B-B14F-4D97-AF65-F5344CB8AC3E}">
        <p14:creationId xmlns:p14="http://schemas.microsoft.com/office/powerpoint/2010/main" val="1349852873"/>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UWindsor Yellow">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573B8433EDB64DAB98B18D77339E19" ma:contentTypeVersion="14" ma:contentTypeDescription="Create a new document." ma:contentTypeScope="" ma:versionID="ad7e5c82e3395eae48f9e4a6587e2c67">
  <xsd:schema xmlns:xsd="http://www.w3.org/2001/XMLSchema" xmlns:xs="http://www.w3.org/2001/XMLSchema" xmlns:p="http://schemas.microsoft.com/office/2006/metadata/properties" xmlns:ns2="dfd3835f-5e82-4ae1-908a-f166d183bb09" xmlns:ns3="eee5ac6c-3205-4d63-ac7d-0d9ad6283557" targetNamespace="http://schemas.microsoft.com/office/2006/metadata/properties" ma:root="true" ma:fieldsID="ef437b1d3dd3f189857cc9371e135da3" ns2:_="" ns3:_="">
    <xsd:import namespace="dfd3835f-5e82-4ae1-908a-f166d183bb09"/>
    <xsd:import namespace="eee5ac6c-3205-4d63-ac7d-0d9ad628355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CR" minOccurs="0"/>
                <xsd:element ref="ns2:MediaServiceGenerationTime" minOccurs="0"/>
                <xsd:element ref="ns2:MediaServiceEventHashCode" minOccurs="0"/>
                <xsd:element ref="ns2:lcf76f155ced4ddcb4097134ff3c332f"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d3835f-5e82-4ae1-908a-f166d183bb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9bee80c-1694-4361-82b6-5997d1554ef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ee5ac6c-3205-4d63-ac7d-0d9ad6283557"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fd3835f-5e82-4ae1-908a-f166d183bb0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88C4284D-8B57-4DC9-8066-9D28AEFBAD03}"/>
</file>

<file path=customXml/itemProps2.xml><?xml version="1.0" encoding="utf-8"?>
<ds:datastoreItem xmlns:ds="http://schemas.openxmlformats.org/officeDocument/2006/customXml" ds:itemID="{4072953D-3F00-448F-8936-A6ECDDBBB2BD}"/>
</file>

<file path=customXml/itemProps3.xml><?xml version="1.0" encoding="utf-8"?>
<ds:datastoreItem xmlns:ds="http://schemas.openxmlformats.org/officeDocument/2006/customXml" ds:itemID="{2524A99F-1697-41A7-B0D1-B3705D862775}"/>
</file>

<file path=docProps/app.xml><?xml version="1.0" encoding="utf-8"?>
<Properties xmlns="http://schemas.openxmlformats.org/officeDocument/2006/extended-properties" xmlns:vt="http://schemas.openxmlformats.org/officeDocument/2006/docPropsVTypes">
  <Template/>
  <TotalTime>12537</TotalTime>
  <Words>902</Words>
  <Application>Microsoft Office PowerPoint</Application>
  <PresentationFormat>Widescreen</PresentationFormat>
  <Paragraphs>116</Paragraphs>
  <Slides>17</Slides>
  <Notes>16</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Calibri Light</vt:lpstr>
      <vt:lpstr>Wingdings</vt:lpstr>
      <vt:lpstr>Custom Design</vt:lpstr>
      <vt:lpstr>Office Theme</vt:lpstr>
      <vt:lpstr>Robot Manipulator</vt:lpstr>
      <vt:lpstr>Outline</vt:lpstr>
      <vt:lpstr>Seek</vt:lpstr>
      <vt:lpstr>Seek</vt:lpstr>
      <vt:lpstr>Seek</vt:lpstr>
      <vt:lpstr>Example</vt:lpstr>
      <vt:lpstr>Force</vt:lpstr>
      <vt:lpstr>Example</vt:lpstr>
      <vt:lpstr>Palletizing</vt:lpstr>
      <vt:lpstr>Palletizing</vt:lpstr>
      <vt:lpstr>Palletizing</vt:lpstr>
      <vt:lpstr>Palletizing</vt:lpstr>
      <vt:lpstr>Palletizing</vt:lpstr>
      <vt:lpstr>Palletizing</vt:lpstr>
      <vt:lpstr>Example</vt:lpstr>
      <vt:lpstr>Conveyer Tracking</vt:lpstr>
      <vt:lpstr>Rights of use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Marnie Robillard</dc:creator>
  <cp:lastModifiedBy>Mark Lubrick</cp:lastModifiedBy>
  <cp:revision>362</cp:revision>
  <dcterms:created xsi:type="dcterms:W3CDTF">2019-04-04T13:39:44Z</dcterms:created>
  <dcterms:modified xsi:type="dcterms:W3CDTF">2022-03-01T00:12:25Z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0x01010033573B8433EDB64DAB98B18D77339E19</vt:lpwstr>
  </property>
</Properties>
</file>