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notesSlides/notesSlide18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48" r:id="rId2"/>
  </p:sldMasterIdLst>
  <p:notesMasterIdLst>
    <p:notesMasterId r:id="rId27"/>
  </p:notesMasterIdLst>
  <p:sldIdLst>
    <p:sldId id="256" r:id="rId3"/>
    <p:sldId id="258" r:id="rId4"/>
    <p:sldId id="347" r:id="rId5"/>
    <p:sldId id="358" r:id="rId6"/>
    <p:sldId id="360" r:id="rId7"/>
    <p:sldId id="349" r:id="rId8"/>
    <p:sldId id="361" r:id="rId9"/>
    <p:sldId id="370" r:id="rId10"/>
    <p:sldId id="354" r:id="rId11"/>
    <p:sldId id="355" r:id="rId12"/>
    <p:sldId id="369" r:id="rId13"/>
    <p:sldId id="356" r:id="rId14"/>
    <p:sldId id="357" r:id="rId15"/>
    <p:sldId id="371" r:id="rId16"/>
    <p:sldId id="348" r:id="rId17"/>
    <p:sldId id="372" r:id="rId18"/>
    <p:sldId id="350" r:id="rId19"/>
    <p:sldId id="362" r:id="rId20"/>
    <p:sldId id="364" r:id="rId21"/>
    <p:sldId id="351" r:id="rId22"/>
    <p:sldId id="366" r:id="rId23"/>
    <p:sldId id="367" r:id="rId24"/>
    <p:sldId id="352" r:id="rId25"/>
    <p:sldId id="309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7"/>
    <p:restoredTop sz="94649"/>
  </p:normalViewPr>
  <p:slideViewPr>
    <p:cSldViewPr snapToGrid="0" snapToObjects="1">
      <p:cViewPr varScale="1">
        <p:scale>
          <a:sx n="156" d="100"/>
          <a:sy n="156" d="100"/>
        </p:scale>
        <p:origin x="486" y="15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customXml" Target="../customXml/item3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customXml" Target="../customXml/item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7CF9C-6515-9E48-A779-037560F477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85A15C-93E2-F040-B9B5-7FEEF9327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569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64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1170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50614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88574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98810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77764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49007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644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83168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77622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741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3832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87989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020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23604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8882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6746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93105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5936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361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00618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97941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6499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F7E94-BE02-9A45-9062-1449FB0E4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650E84-FCA6-BF46-947F-0E37FDBD20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436B4-1720-2548-BCE3-CC2568995F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29971" y="6356349"/>
            <a:ext cx="2305050" cy="365125"/>
          </a:xfrm>
          <a:prstGeom prst="rect">
            <a:avLst/>
          </a:prstGeom>
        </p:spPr>
        <p:txBody>
          <a:bodyPr/>
          <a:lstStyle/>
          <a:p>
            <a:pPr marL="12700" indent="-12700"/>
            <a:fld id="{0C173FCD-8A90-4625-B839-32AA942C7350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98079D-0BF4-CD44-B92A-489A2C415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3700" y="6356350"/>
            <a:ext cx="391795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D7B34F-B4A6-AC47-A86D-866C0E238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6573" y="6356348"/>
            <a:ext cx="2943225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pPr/>
              <a:t>‹#›</a:t>
            </a:fld>
            <a:r>
              <a:rPr lang="en-US" dirty="0"/>
              <a:t> / 54</a:t>
            </a:r>
          </a:p>
        </p:txBody>
      </p:sp>
    </p:spTree>
    <p:extLst>
      <p:ext uri="{BB962C8B-B14F-4D97-AF65-F5344CB8AC3E}">
        <p14:creationId xmlns:p14="http://schemas.microsoft.com/office/powerpoint/2010/main" val="11730912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9D7BE-8467-FA47-BC87-BEEAECA3B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20FF2-3FE8-1248-A4BA-F5AE9648A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C397C0-5CA5-F14C-AA7D-A1EE12F44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6E954521-9690-4989-9836-5F170F728E54}" type="datetime1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C006F-A7FD-6846-A942-B3569196C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F61AC-F887-AE4C-BD7C-AC1FDE24B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68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7D49B-FD14-D446-91B5-0CC55D140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6E7AB3-B6DD-9E47-BE1A-4E24B6AA5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64115-4182-7A4B-A588-4C67C2305B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51263D61-F4AC-4136-869C-668E1A6C647A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42A63-2CB1-A24E-954D-7D7D93797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58B48E-845C-4840-95A9-377C3D3B4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584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8C3E4-95D0-D041-BD41-2F9A8ED5E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325F08-48C2-644B-ADE9-A7FD0DFF50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81F2CF-1A8D-D440-A80C-A89DA67A6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C2C35B-5647-C74B-B437-00CFE688B4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C4280372-90A8-483B-B8B8-C37F4122CB42}" type="datetime1">
              <a:rPr lang="en-US" smtClean="0"/>
              <a:t>2/28/2022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678282-95C5-2749-9540-97EF5B659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B0FAAF-9653-E04F-94F2-4224F38BC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426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B7240-9A7C-CF46-A50F-913546492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DA3D2-A89B-9342-A622-CF0D36725D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DE86EF-5EF1-F74B-97C2-CDA3362ED2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3AD070-654E-214E-B651-0E16996FFF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15334D-7F3A-EA40-866D-AB3C425FEC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691819-88AD-1E47-A20A-21A14DF14B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B5A90A0A-18D6-4D7E-B7BA-2E88C1C7F85E}" type="datetime1">
              <a:rPr lang="en-US" smtClean="0"/>
              <a:t>2/28/2022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E5BACE-5675-9D40-9F4F-E9921987F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0F5B13-59D2-5A41-B943-5F2460810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907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6E827-A917-7549-A733-3976261C2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DCA6C4-E35C-224C-9307-A887F1DC4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2EFB6828-82B5-405D-B60E-A899B1F41726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E571E2-C2E8-4E42-8B5C-F20315D16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DED733-939E-2148-A95E-47077E5D6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674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2AAF3A-3FEB-F143-A7B5-3828A35205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9211DDC6-7892-4D0C-AF79-0CE57D3CF651}" type="datetime1">
              <a:rPr lang="en-US" smtClean="0"/>
              <a:t>2/28/2022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BA8D13-6D31-624A-BA24-CD6B8FF10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6B2883-BD7C-D844-ADA8-0B3BFA6B8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384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6B88B-E4B2-8F4F-B312-99069E934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8816F-7C9A-6941-AB5E-F714B7BB1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057400"/>
            <a:ext cx="6172200" cy="3803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F52E3B-1E34-C048-AC30-905D39D4E8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B352D6-8B20-1E43-BD8E-08A6417721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C543AF37-5B21-4B3B-BB97-073A6D1AC063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137D3C-9157-6A4D-B3FC-7B226ED29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DB182A-4BF9-5F41-A908-DFC23E647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072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9A1F0-B270-7049-988F-77C6A532A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030449-C0AC-0F4D-8B00-58157086C3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2057400"/>
            <a:ext cx="6172200" cy="38036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489FE3-E19C-3343-8DBD-230EB8ACF5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E31E9A-72CE-7744-90AD-CBA84005AD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04ABD56A-77EB-40D2-9904-17B8E3E91BCA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B8B379-1EF7-534A-B2FF-EA8F19541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61B19C-BEAD-AC49-8528-67569E0DF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315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5827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7AD727-180C-6C41-8560-04A952E25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2E65D2-9D75-0548-91A2-FE37A13DCE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92949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652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Robot Manipulator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838226"/>
            <a:ext cx="9144000" cy="3987538"/>
          </a:xfrm>
        </p:spPr>
        <p:txBody>
          <a:bodyPr/>
          <a:lstStyle/>
          <a:p>
            <a:r>
              <a:rPr lang="en-US" sz="2800" dirty="0"/>
              <a:t>University of Windsor</a:t>
            </a:r>
          </a:p>
          <a:p>
            <a:r>
              <a:rPr lang="en-US" sz="2800" dirty="0"/>
              <a:t>Electrical and Computer Engineering Department</a:t>
            </a:r>
          </a:p>
          <a:p>
            <a:r>
              <a:rPr lang="en-US" sz="2800" b="1" dirty="0"/>
              <a:t>Mechatronics and Robotics Lab (MRL)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By: </a:t>
            </a:r>
            <a:r>
              <a:rPr lang="en-US" dirty="0" err="1"/>
              <a:t>Nesrine</a:t>
            </a:r>
            <a:r>
              <a:rPr lang="en-US" dirty="0"/>
              <a:t> </a:t>
            </a:r>
            <a:r>
              <a:rPr lang="en-US" dirty="0" err="1"/>
              <a:t>Awad</a:t>
            </a:r>
            <a:r>
              <a:rPr lang="en-US" dirty="0"/>
              <a:t> and Saeed Mozaffari</a:t>
            </a:r>
            <a:endParaRPr lang="en-US" b="1" dirty="0"/>
          </a:p>
          <a:p>
            <a:r>
              <a:rPr lang="en-US" dirty="0"/>
              <a:t>2021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97414E7-5E4B-469C-A458-356DC3724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821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5166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If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1138" y="880939"/>
            <a:ext cx="11302738" cy="4475376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If</a:t>
            </a:r>
            <a:r>
              <a:rPr lang="en-US" dirty="0"/>
              <a:t> command is used for parts of the program that is only be executed if a certain condition is true, e.g. a sensor inputs or variable.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If the condition is evaluated as True, the statements within </a:t>
            </a:r>
            <a:r>
              <a:rPr lang="en-US" b="1" dirty="0"/>
              <a:t>If</a:t>
            </a:r>
            <a:r>
              <a:rPr lang="en-US" dirty="0"/>
              <a:t> command are executed, otherwise the robot execute the commands in the </a:t>
            </a:r>
            <a:r>
              <a:rPr lang="en-US" b="1" dirty="0"/>
              <a:t>else</a:t>
            </a:r>
            <a:r>
              <a:rPr lang="en-US" dirty="0"/>
              <a:t> statement.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An If command can have several </a:t>
            </a:r>
            <a:r>
              <a:rPr lang="en-US" b="1" dirty="0" err="1"/>
              <a:t>ElseIf</a:t>
            </a:r>
            <a:r>
              <a:rPr lang="en-US" dirty="0"/>
              <a:t> statements that can be added and removed using the </a:t>
            </a:r>
            <a:r>
              <a:rPr lang="en-US" b="1" dirty="0"/>
              <a:t>Add </a:t>
            </a:r>
            <a:r>
              <a:rPr lang="en-US" b="1" dirty="0" err="1"/>
              <a:t>ElseIf</a:t>
            </a:r>
            <a:r>
              <a:rPr lang="en-US" b="1" dirty="0"/>
              <a:t> </a:t>
            </a:r>
            <a:r>
              <a:rPr lang="en-US" dirty="0"/>
              <a:t>and the </a:t>
            </a:r>
            <a:r>
              <a:rPr lang="en-US" b="1" dirty="0"/>
              <a:t>Remove </a:t>
            </a:r>
            <a:r>
              <a:rPr lang="en-US" b="1" dirty="0" err="1"/>
              <a:t>ElseIf</a:t>
            </a:r>
            <a:r>
              <a:rPr lang="en-US" b="1" dirty="0"/>
              <a:t> </a:t>
            </a:r>
            <a:r>
              <a:rPr lang="en-US" dirty="0"/>
              <a:t>buttons.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10</a:t>
            </a:fld>
            <a:endParaRPr lang="en-US" dirty="0"/>
          </a:p>
        </p:txBody>
      </p:sp>
      <p:pic>
        <p:nvPicPr>
          <p:cNvPr id="6" name="Picture 5" descr="If subpage">
            <a:extLst>
              <a:ext uri="{FF2B5EF4-FFF2-40B4-BE49-F238E27FC236}">
                <a16:creationId xmlns:a16="http://schemas.microsoft.com/office/drawing/2014/main" id="{302C4A09-6156-4D3E-9DF4-137D33FE54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5619" y="3193330"/>
            <a:ext cx="4961750" cy="2602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9579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5166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572" y="914331"/>
            <a:ext cx="11611774" cy="4475376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We want the robot to move to </a:t>
            </a:r>
            <a:r>
              <a:rPr lang="en-US" i="1" dirty="0"/>
              <a:t>Waypoint_1 </a:t>
            </a:r>
            <a:r>
              <a:rPr lang="en-US" dirty="0"/>
              <a:t>if</a:t>
            </a:r>
            <a:r>
              <a:rPr lang="en-US" i="1" dirty="0"/>
              <a:t> a </a:t>
            </a:r>
            <a:r>
              <a:rPr lang="en-US" dirty="0"/>
              <a:t>variable is True and move to</a:t>
            </a:r>
            <a:r>
              <a:rPr lang="en-US" i="1" dirty="0"/>
              <a:t> Waypoint_2 </a:t>
            </a:r>
            <a:r>
              <a:rPr lang="en-US" dirty="0"/>
              <a:t>if it is False.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11</a:t>
            </a:fld>
            <a:endParaRPr lang="en-US" dirty="0"/>
          </a:p>
        </p:txBody>
      </p:sp>
      <p:pic>
        <p:nvPicPr>
          <p:cNvPr id="5" name="Picture 4" descr="Robot Program&#10;MoveJ&#10;Waypoint_1&#10;Waypoint_2&#10;Quality:='Is the quality passed?'&#10;If Quality= True&#10;MoveJ&#10;Waypoint_3&#10;ElseIf Quality= False&#10;MoveJ&#10;Waypoint_4">
            <a:extLst>
              <a:ext uri="{FF2B5EF4-FFF2-40B4-BE49-F238E27FC236}">
                <a16:creationId xmlns:a16="http://schemas.microsoft.com/office/drawing/2014/main" id="{DC93E22C-6E73-482E-B012-809FEEB784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0075" y="1814512"/>
            <a:ext cx="3371850" cy="3228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57896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45921" y="-17752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Script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91138" y="971976"/>
            <a:ext cx="11662050" cy="4475376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Apart from using the teach pendant, we can use robot script programming which enables us to program a robot on a host computer and just sending commands via an Ethernet socket connection to the robot.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Typically programming languages such as C++, Java, Visual Basic, and Python can be used for script programming 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12</a:t>
            </a:fld>
            <a:endParaRPr lang="en-US" dirty="0"/>
          </a:p>
        </p:txBody>
      </p:sp>
      <p:pic>
        <p:nvPicPr>
          <p:cNvPr id="6" name="Picture 5" descr="Script subpage">
            <a:extLst>
              <a:ext uri="{FF2B5EF4-FFF2-40B4-BE49-F238E27FC236}">
                <a16:creationId xmlns:a16="http://schemas.microsoft.com/office/drawing/2014/main" id="{9107A1DE-3010-4A9A-82AD-072CF8414A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1949" y="2919952"/>
            <a:ext cx="7461115" cy="2820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71294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50623" y="-17752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Event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573" y="971976"/>
            <a:ext cx="11302738" cy="4475376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With</a:t>
            </a:r>
            <a:r>
              <a:rPr lang="en-US" b="1" dirty="0"/>
              <a:t> Event</a:t>
            </a:r>
            <a:r>
              <a:rPr lang="en-US" dirty="0"/>
              <a:t> command an action is executed in parallel to main program when a selected condition is accomplished.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An </a:t>
            </a:r>
            <a:r>
              <a:rPr lang="en-US" i="1" dirty="0"/>
              <a:t>event</a:t>
            </a:r>
            <a:r>
              <a:rPr lang="en-US" dirty="0"/>
              <a:t> is similar to </a:t>
            </a:r>
            <a:r>
              <a:rPr lang="en-US" i="1" dirty="0"/>
              <a:t>interrupt</a:t>
            </a:r>
            <a:r>
              <a:rPr lang="en-US" dirty="0"/>
              <a:t>, however, in an event the execution of the main program continues while the event code is being executed.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An event can be used to monitor an input signal and perform some action or set a variable when that input signal goes high.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13</a:t>
            </a:fld>
            <a:endParaRPr lang="en-US" dirty="0"/>
          </a:p>
        </p:txBody>
      </p:sp>
      <p:pic>
        <p:nvPicPr>
          <p:cNvPr id="5" name="Picture 4" descr="Event subpage">
            <a:extLst>
              <a:ext uri="{FF2B5EF4-FFF2-40B4-BE49-F238E27FC236}">
                <a16:creationId xmlns:a16="http://schemas.microsoft.com/office/drawing/2014/main" id="{16F8FF23-427A-444B-8949-4BF4A4FFDB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21725" y="3429000"/>
            <a:ext cx="6548549" cy="2444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102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5166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572" y="914331"/>
            <a:ext cx="11611774" cy="4475376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We want the robot to turn on the </a:t>
            </a:r>
            <a:r>
              <a:rPr lang="en-US" i="1" dirty="0"/>
              <a:t>conveyor</a:t>
            </a:r>
            <a:r>
              <a:rPr lang="en-US" dirty="0"/>
              <a:t> if</a:t>
            </a:r>
            <a:r>
              <a:rPr lang="en-US" i="1" dirty="0"/>
              <a:t> </a:t>
            </a:r>
            <a:r>
              <a:rPr lang="en-US" dirty="0"/>
              <a:t>the </a:t>
            </a:r>
            <a:r>
              <a:rPr lang="en-US" i="1" dirty="0"/>
              <a:t>sensor</a:t>
            </a:r>
            <a:r>
              <a:rPr lang="en-US" dirty="0"/>
              <a:t> is high, wait for 10s and then turn off the </a:t>
            </a:r>
            <a:r>
              <a:rPr lang="en-US" i="1" dirty="0"/>
              <a:t>conveyor</a:t>
            </a:r>
            <a:r>
              <a:rPr lang="en-US" dirty="0"/>
              <a:t>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14</a:t>
            </a:fld>
            <a:endParaRPr lang="en-US" dirty="0"/>
          </a:p>
        </p:txBody>
      </p:sp>
      <p:pic>
        <p:nvPicPr>
          <p:cNvPr id="6" name="Picture 5" descr="Robot Program&#10;MoveJ&#10;Waypoint_1&#10;Waypoint_2&#10;If digital_in[0]= True&#10;Set DO[0]=On&#10;Event digital_in[0]= True&#10;Wait: 10.0&#10;Set DO[0]=Off">
            <a:extLst>
              <a:ext uri="{FF2B5EF4-FFF2-40B4-BE49-F238E27FC236}">
                <a16:creationId xmlns:a16="http://schemas.microsoft.com/office/drawing/2014/main" id="{EBFBA724-5E5A-473C-96A4-0B7EE506D6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5825" y="2228850"/>
            <a:ext cx="280035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470083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5869" y="-151702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Thread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903946"/>
            <a:ext cx="11302738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 </a:t>
            </a:r>
            <a:r>
              <a:rPr lang="en-US" b="1" dirty="0"/>
              <a:t>Thread</a:t>
            </a:r>
            <a:r>
              <a:rPr lang="en-US" dirty="0"/>
              <a:t> is a parallel process to the robot program and can be used e.g. to control an external machine independently of the robot arm.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 thread can communicate with the robot program with variables and output signals.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15</a:t>
            </a:fld>
            <a:endParaRPr lang="en-US" dirty="0"/>
          </a:p>
        </p:txBody>
      </p:sp>
      <p:pic>
        <p:nvPicPr>
          <p:cNvPr id="6" name="Picture 5" descr="Thread subpage">
            <a:extLst>
              <a:ext uri="{FF2B5EF4-FFF2-40B4-BE49-F238E27FC236}">
                <a16:creationId xmlns:a16="http://schemas.microsoft.com/office/drawing/2014/main" id="{1B49AF12-7AFB-4FCC-AB69-90681E95BC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25988" y="2308357"/>
            <a:ext cx="8525023" cy="32967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94500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35166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572" y="914331"/>
            <a:ext cx="11611774" cy="4475376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We want to write a thread to check the input from </a:t>
            </a:r>
            <a:r>
              <a:rPr lang="en-US" i="1" dirty="0"/>
              <a:t>sensor</a:t>
            </a:r>
            <a:r>
              <a:rPr lang="en-US" dirty="0"/>
              <a:t> and turns the </a:t>
            </a:r>
            <a:r>
              <a:rPr lang="en-US" i="1" dirty="0"/>
              <a:t>conveyor</a:t>
            </a:r>
            <a:r>
              <a:rPr lang="en-US" dirty="0"/>
              <a:t> on and off based on the input from the sensor. The thread should be repeated every 0.1 second.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16</a:t>
            </a:fld>
            <a:endParaRPr lang="en-US" dirty="0"/>
          </a:p>
        </p:txBody>
      </p:sp>
      <p:pic>
        <p:nvPicPr>
          <p:cNvPr id="5" name="Picture 4" descr="Robot Program&#10;MoveJ&#10;Waypoint_1&#10;MoveL&#10;Waypoint_2&#10;Thread_1&#10;If digital_in[0]= True&#10;Set DO[0]=On&#10;If digital_in[0]= False&#10;Set DO[0]=Off&#10;Wait: 0.1">
            <a:extLst>
              <a:ext uri="{FF2B5EF4-FFF2-40B4-BE49-F238E27FC236}">
                <a16:creationId xmlns:a16="http://schemas.microsoft.com/office/drawing/2014/main" id="{584E0D77-D62A-4DAB-82C3-8B6C733BBB7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400" y="1943100"/>
            <a:ext cx="27432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8877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1095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Switch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862148"/>
            <a:ext cx="5249832" cy="4537165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 </a:t>
            </a:r>
            <a:r>
              <a:rPr lang="en-US" b="1" dirty="0"/>
              <a:t>Switch Case </a:t>
            </a:r>
            <a:r>
              <a:rPr lang="en-US" dirty="0"/>
              <a:t>command can make the robot change behavior based on sensor inputs or variable values.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Each </a:t>
            </a:r>
            <a:r>
              <a:rPr lang="en-US" i="1" dirty="0"/>
              <a:t>Switch</a:t>
            </a:r>
            <a:r>
              <a:rPr lang="en-US" dirty="0"/>
              <a:t> can have several </a:t>
            </a:r>
            <a:r>
              <a:rPr lang="en-US" i="1" dirty="0"/>
              <a:t>Cases</a:t>
            </a:r>
            <a:r>
              <a:rPr lang="en-US" dirty="0"/>
              <a:t> and one </a:t>
            </a:r>
            <a:r>
              <a:rPr lang="en-US" i="1" dirty="0"/>
              <a:t>Default Case</a:t>
            </a:r>
            <a:r>
              <a:rPr lang="en-US" dirty="0"/>
              <a:t>. </a:t>
            </a:r>
            <a:r>
              <a:rPr lang="en-US" i="1" dirty="0"/>
              <a:t>Cases</a:t>
            </a:r>
            <a:r>
              <a:rPr lang="en-US" dirty="0"/>
              <a:t> can be added or removed using the buttons on the screen.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If the condition is evaluated to match one of the cases, the lines inside the Case are executed. If a </a:t>
            </a:r>
            <a:r>
              <a:rPr lang="en-US" i="1" dirty="0"/>
              <a:t>Default Case </a:t>
            </a:r>
            <a:r>
              <a:rPr lang="en-US" dirty="0"/>
              <a:t>has been specified, then the lines will be executed only if no other matching cases were found.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17</a:t>
            </a:fld>
            <a:endParaRPr lang="en-US" dirty="0"/>
          </a:p>
        </p:txBody>
      </p:sp>
      <p:pic>
        <p:nvPicPr>
          <p:cNvPr id="5" name="Picture 4" descr="Switch subpage with + Case set to 1 and -case set to No Selection">
            <a:extLst>
              <a:ext uri="{FF2B5EF4-FFF2-40B4-BE49-F238E27FC236}">
                <a16:creationId xmlns:a16="http://schemas.microsoft.com/office/drawing/2014/main" id="{C9481832-C354-4064-BCCE-F481B44209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20586" y="1154381"/>
            <a:ext cx="4400612" cy="36575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7753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1095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5" y="799493"/>
            <a:ext cx="11491273" cy="4852369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Let’s create a program that has 3 cases possible: </a:t>
            </a:r>
            <a:r>
              <a:rPr lang="en-US" i="1" dirty="0"/>
              <a:t>Default case, Case 1</a:t>
            </a:r>
            <a:r>
              <a:rPr lang="en-US" dirty="0"/>
              <a:t> and </a:t>
            </a:r>
            <a:r>
              <a:rPr lang="en-US" i="1" dirty="0"/>
              <a:t>Case 2</a:t>
            </a:r>
            <a:r>
              <a:rPr lang="en-US" dirty="0"/>
              <a:t>. We will set it to execute </a:t>
            </a:r>
            <a:r>
              <a:rPr lang="en-US" i="1" dirty="0"/>
              <a:t>Case 1 if the value is 1</a:t>
            </a:r>
            <a:r>
              <a:rPr lang="en-US" dirty="0"/>
              <a:t>, and </a:t>
            </a:r>
            <a:r>
              <a:rPr lang="en-US" i="1" dirty="0"/>
              <a:t>Case 2 if the value is 2</a:t>
            </a:r>
            <a:r>
              <a:rPr lang="en-US" dirty="0"/>
              <a:t>. If the </a:t>
            </a:r>
            <a:r>
              <a:rPr lang="en-US" i="1" dirty="0"/>
              <a:t>value is neither of these, we will set it to Default Case.</a:t>
            </a:r>
            <a:endParaRPr lang="en-US" dirty="0"/>
          </a:p>
          <a:p>
            <a:pPr marL="457200" indent="-457200" algn="l">
              <a:buAutoNum type="arabicParenR"/>
            </a:pPr>
            <a:r>
              <a:rPr lang="en-US" dirty="0"/>
              <a:t>Start by selecting </a:t>
            </a:r>
            <a:r>
              <a:rPr lang="en-US" b="1" dirty="0"/>
              <a:t>Assignment</a:t>
            </a:r>
            <a:r>
              <a:rPr lang="en-US" dirty="0"/>
              <a:t> and then in the </a:t>
            </a:r>
            <a:r>
              <a:rPr lang="en-US" i="1" dirty="0"/>
              <a:t>Source</a:t>
            </a:r>
            <a:r>
              <a:rPr lang="en-US" dirty="0"/>
              <a:t> menu select </a:t>
            </a:r>
            <a:r>
              <a:rPr lang="en-US" b="1" dirty="0"/>
              <a:t>Operator</a:t>
            </a:r>
            <a:r>
              <a:rPr lang="en-US" dirty="0"/>
              <a:t>.</a:t>
            </a:r>
          </a:p>
          <a:p>
            <a:pPr marL="457200" indent="-457200" algn="l">
              <a:buAutoNum type="arabicParenR"/>
            </a:pPr>
            <a:r>
              <a:rPr lang="en-US" dirty="0"/>
              <a:t>Click </a:t>
            </a:r>
            <a:r>
              <a:rPr lang="en-US" b="1" dirty="0"/>
              <a:t>Request the operator for:</a:t>
            </a:r>
            <a:r>
              <a:rPr lang="en-US" dirty="0"/>
              <a:t> and then select </a:t>
            </a:r>
            <a:r>
              <a:rPr lang="en-US" b="1" dirty="0"/>
              <a:t>a whole number</a:t>
            </a:r>
            <a:r>
              <a:rPr lang="en-US" dirty="0"/>
              <a:t> and enter the number 1.</a:t>
            </a:r>
          </a:p>
          <a:p>
            <a:pPr marL="457200" indent="-457200" algn="l">
              <a:buAutoNum type="arabicParenR"/>
            </a:pPr>
            <a:r>
              <a:rPr lang="en-US" dirty="0"/>
              <a:t>Next, select </a:t>
            </a:r>
            <a:r>
              <a:rPr lang="en-US" b="1" dirty="0"/>
              <a:t>Switch</a:t>
            </a:r>
            <a:r>
              <a:rPr lang="en-US" dirty="0"/>
              <a:t> in the </a:t>
            </a:r>
            <a:r>
              <a:rPr lang="en-US" i="1" dirty="0"/>
              <a:t>Advanced</a:t>
            </a:r>
            <a:r>
              <a:rPr lang="en-US" dirty="0"/>
              <a:t> tab.</a:t>
            </a:r>
          </a:p>
          <a:p>
            <a:pPr algn="l"/>
            <a:r>
              <a:rPr lang="en-US" dirty="0"/>
              <a:t>4) Click on the </a:t>
            </a:r>
            <a:r>
              <a:rPr lang="en-US" b="1" dirty="0"/>
              <a:t>+ Case </a:t>
            </a:r>
            <a:r>
              <a:rPr lang="en-US" dirty="0"/>
              <a:t>to add </a:t>
            </a:r>
            <a:r>
              <a:rPr lang="en-US" i="1" dirty="0"/>
              <a:t>Case 1</a:t>
            </a:r>
            <a:r>
              <a:rPr lang="en-US" dirty="0"/>
              <a:t> and then click it again to insert </a:t>
            </a:r>
            <a:r>
              <a:rPr lang="en-US" i="1" dirty="0"/>
              <a:t>Case 2.</a:t>
            </a:r>
          </a:p>
          <a:p>
            <a:pPr algn="l"/>
            <a:r>
              <a:rPr lang="en-US" dirty="0"/>
              <a:t>5) Click on the </a:t>
            </a:r>
            <a:r>
              <a:rPr lang="en-US" b="1" dirty="0"/>
              <a:t>+ Case </a:t>
            </a:r>
            <a:r>
              <a:rPr lang="en-US" dirty="0"/>
              <a:t>again to add another Case, but this time select the </a:t>
            </a:r>
            <a:r>
              <a:rPr lang="en-US" b="1" dirty="0"/>
              <a:t>Default Case</a:t>
            </a:r>
            <a:r>
              <a:rPr lang="en-US" dirty="0"/>
              <a:t> box so that this one becomes our Default Case.</a:t>
            </a:r>
          </a:p>
          <a:p>
            <a:pPr algn="l"/>
            <a:endParaRPr lang="en-US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4466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1095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2705" y="1123343"/>
            <a:ext cx="11566589" cy="4852369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6) In the </a:t>
            </a:r>
            <a:r>
              <a:rPr lang="en-US" b="1" dirty="0"/>
              <a:t>Switch</a:t>
            </a:r>
            <a:r>
              <a:rPr lang="en-US" dirty="0"/>
              <a:t> yellow box for each Case, select </a:t>
            </a:r>
            <a:r>
              <a:rPr lang="en-US" b="1" dirty="0"/>
              <a:t>Variable</a:t>
            </a:r>
            <a:r>
              <a:rPr lang="en-US" dirty="0"/>
              <a:t> from the menu and select </a:t>
            </a:r>
            <a:r>
              <a:rPr lang="en-US" b="1" dirty="0"/>
              <a:t>var_1 </a:t>
            </a:r>
          </a:p>
          <a:p>
            <a:pPr algn="l"/>
            <a:endParaRPr lang="en-US" dirty="0"/>
          </a:p>
          <a:p>
            <a:pPr algn="l"/>
            <a:endParaRPr lang="en-US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19</a:t>
            </a:fld>
            <a:endParaRPr lang="en-US" dirty="0"/>
          </a:p>
        </p:txBody>
      </p:sp>
      <p:pic>
        <p:nvPicPr>
          <p:cNvPr id="5" name="Picture 4" descr="Robot Program&#10;var_1:='Entre a number?'&#10;Switch var_1&#10;Case 1&#10;MoveJ&#10;Waypoint_1&#10;Case 2&#10;MoveJ&#10;Waypoint_2&#10;Default Case&#10;MoveJ&#10;Waypoint_3">
            <a:extLst>
              <a:ext uri="{FF2B5EF4-FFF2-40B4-BE49-F238E27FC236}">
                <a16:creationId xmlns:a16="http://schemas.microsoft.com/office/drawing/2014/main" id="{93F897C6-B257-40CA-BA95-D8EBDBCF57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7312" y="1913894"/>
            <a:ext cx="2867025" cy="3467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05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2995"/>
            <a:ext cx="8993172" cy="1149497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454084"/>
            <a:ext cx="10840824" cy="4456522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Loop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 err="1"/>
              <a:t>SubProg</a:t>
            </a: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Assignment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If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Script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Event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Thread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Switch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Timer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Home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D6C903A-1F6F-4B46-A148-5544A8991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5224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5869" y="-217068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Timer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972084"/>
            <a:ext cx="11302738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measure the time the </a:t>
            </a:r>
            <a:r>
              <a:rPr lang="en-US" b="1" dirty="0"/>
              <a:t>Timer </a:t>
            </a:r>
            <a:r>
              <a:rPr lang="en-US" dirty="0"/>
              <a:t>command can be used.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We can start, stop, or reset the timer in our program.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20</a:t>
            </a:fld>
            <a:endParaRPr lang="en-US" dirty="0"/>
          </a:p>
        </p:txBody>
      </p:sp>
      <p:pic>
        <p:nvPicPr>
          <p:cNvPr id="5" name="Picture 4" descr="Timer subpage">
            <a:extLst>
              <a:ext uri="{FF2B5EF4-FFF2-40B4-BE49-F238E27FC236}">
                <a16:creationId xmlns:a16="http://schemas.microsoft.com/office/drawing/2014/main" id="{AD371875-506D-4738-A912-6BE1A52E076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8296" y="2221864"/>
            <a:ext cx="7828519" cy="3417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1819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5869" y="-217068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972084"/>
            <a:ext cx="4705051" cy="3949831"/>
          </a:xfrm>
        </p:spPr>
        <p:txBody>
          <a:bodyPr>
            <a:normAutofit fontScale="92500"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Let’s set a timer to start at the beginning of the program to inform us how long it took to execute.</a:t>
            </a:r>
          </a:p>
          <a:p>
            <a:pPr algn="l"/>
            <a:r>
              <a:rPr lang="en-US" dirty="0"/>
              <a:t>1) To start, let’s add in and set </a:t>
            </a:r>
            <a:r>
              <a:rPr lang="en-US" b="1" dirty="0"/>
              <a:t>Waypoint_1, Waypoint_2 </a:t>
            </a:r>
            <a:r>
              <a:rPr lang="en-US" dirty="0"/>
              <a:t>and </a:t>
            </a:r>
            <a:r>
              <a:rPr lang="en-US" b="1" dirty="0"/>
              <a:t>Waypoint_3</a:t>
            </a:r>
            <a:r>
              <a:rPr lang="en-US" dirty="0"/>
              <a:t>.</a:t>
            </a:r>
          </a:p>
          <a:p>
            <a:pPr algn="l"/>
            <a:r>
              <a:rPr lang="en-US" dirty="0"/>
              <a:t>2) Select </a:t>
            </a:r>
            <a:r>
              <a:rPr lang="en-US" b="1" dirty="0"/>
              <a:t>Timer, </a:t>
            </a:r>
            <a:r>
              <a:rPr lang="en-US" i="1" dirty="0"/>
              <a:t>timer_1</a:t>
            </a:r>
            <a:r>
              <a:rPr lang="en-US" b="1" dirty="0"/>
              <a:t>, </a:t>
            </a:r>
            <a:r>
              <a:rPr lang="en-US" dirty="0"/>
              <a:t>and add it into the beginning of the program tree. Select </a:t>
            </a:r>
            <a:r>
              <a:rPr lang="en-US" b="1" dirty="0"/>
              <a:t>Start</a:t>
            </a:r>
            <a:r>
              <a:rPr lang="en-US" dirty="0"/>
              <a:t>.</a:t>
            </a:r>
          </a:p>
          <a:p>
            <a:pPr algn="l"/>
            <a:r>
              <a:rPr lang="en-US" dirty="0"/>
              <a:t>4) Copy the timer to the bottom of the program tree and select </a:t>
            </a:r>
            <a:r>
              <a:rPr lang="en-US" b="1" dirty="0"/>
              <a:t>Stop</a:t>
            </a:r>
            <a:r>
              <a:rPr lang="en-US" dirty="0"/>
              <a:t>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21</a:t>
            </a:fld>
            <a:endParaRPr lang="en-US" dirty="0"/>
          </a:p>
        </p:txBody>
      </p:sp>
      <p:pic>
        <p:nvPicPr>
          <p:cNvPr id="5" name="Picture 4" descr="Timer subpage with timer_1 set to stop">
            <a:extLst>
              <a:ext uri="{FF2B5EF4-FFF2-40B4-BE49-F238E27FC236}">
                <a16:creationId xmlns:a16="http://schemas.microsoft.com/office/drawing/2014/main" id="{13973B7D-FBD1-43CA-80B2-537ADF522D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70064" y="1085296"/>
            <a:ext cx="6207800" cy="4254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1828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5869" y="-217068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44436" y="1041753"/>
            <a:ext cx="4705051" cy="3949831"/>
          </a:xfrm>
        </p:spPr>
        <p:txBody>
          <a:bodyPr>
            <a:normAutofit/>
          </a:bodyPr>
          <a:lstStyle/>
          <a:p>
            <a:pPr algn="l"/>
            <a:r>
              <a:rPr lang="en-US" dirty="0"/>
              <a:t>5) Run the program.</a:t>
            </a:r>
          </a:p>
          <a:p>
            <a:pPr algn="l"/>
            <a:r>
              <a:rPr lang="en-US" dirty="0"/>
              <a:t>6) If you go into the </a:t>
            </a:r>
            <a:r>
              <a:rPr lang="en-US" b="1" dirty="0"/>
              <a:t>Variables</a:t>
            </a:r>
            <a:r>
              <a:rPr lang="en-US" dirty="0"/>
              <a:t> tab, you will see timer_1 has a value with the number of seconds it took to successfully complete the program.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22</a:t>
            </a:fld>
            <a:endParaRPr lang="en-US" dirty="0"/>
          </a:p>
        </p:txBody>
      </p:sp>
      <p:pic>
        <p:nvPicPr>
          <p:cNvPr id="6" name="Picture 5" descr="Timer subpage with the variable timer_1 having a value of 2.628">
            <a:extLst>
              <a:ext uri="{FF2B5EF4-FFF2-40B4-BE49-F238E27FC236}">
                <a16:creationId xmlns:a16="http://schemas.microsoft.com/office/drawing/2014/main" id="{D376DB1D-ECB1-4F75-8D13-948DEB51E2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51399" y="1041753"/>
            <a:ext cx="6140304" cy="4549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54696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27259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Home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876900"/>
            <a:ext cx="11302738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With </a:t>
            </a:r>
            <a:r>
              <a:rPr lang="en-US" b="1" dirty="0"/>
              <a:t>Home</a:t>
            </a:r>
            <a:r>
              <a:rPr lang="en-US" dirty="0"/>
              <a:t> command, we can move the robot to the Home Position defined in the installation step.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movement speed and time can be set.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23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D7D7D11-548B-499C-98FA-79513907D0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185" y="2316699"/>
            <a:ext cx="8100129" cy="3476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13677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E0D8F-920C-4138-BB64-8138AA7A8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Rights of use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B5CAA9-9779-49B0-A9A2-938FE31A6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24</a:t>
            </a:fld>
            <a:endParaRPr lang="en-US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737263D1-B04A-4D4E-95A7-DE7747907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1028" name="Picture 2">
            <a:extLst>
              <a:ext uri="{FF2B5EF4-FFF2-40B4-BE49-F238E27FC236}">
                <a16:creationId xmlns:a16="http://schemas.microsoft.com/office/drawing/2014/main" id="{2F3D05C7-914D-4D9B-8B26-2294787FA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573" y="3181989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E75F1EC8-C9D9-419E-AE2E-CE85870ED6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4300" y="3037239"/>
            <a:ext cx="535547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  <a:tab pos="5943600" algn="r"/>
              </a:tabLst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This is shared under a Creative Commons Attribution-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ShareAlike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Public License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008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0175" y="-255800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Loop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929315"/>
            <a:ext cx="11302738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 </a:t>
            </a:r>
            <a:r>
              <a:rPr lang="en-US" b="1" dirty="0"/>
              <a:t>loop</a:t>
            </a:r>
            <a:r>
              <a:rPr lang="en-US" dirty="0"/>
              <a:t> can be used for program code that is to be repeated several times in a row.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program code that must be repeated is placed inside a loop command.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loop can be configured to repeat infinitely, a specific number of times, or as an expression is true based on a variable or an input.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Picture 4" descr="Loop subpage with Loop always selected">
            <a:extLst>
              <a:ext uri="{FF2B5EF4-FFF2-40B4-BE49-F238E27FC236}">
                <a16:creationId xmlns:a16="http://schemas.microsoft.com/office/drawing/2014/main" id="{B5C5973E-2D8A-426C-AC63-49B93DE409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5087" y="2838450"/>
            <a:ext cx="7254166" cy="295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852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0175" y="-255800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7" y="986060"/>
            <a:ext cx="4695479" cy="4853425"/>
          </a:xfrm>
        </p:spPr>
        <p:txBody>
          <a:bodyPr>
            <a:normAutofit fontScale="25000" lnSpcReduction="20000"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8000" dirty="0"/>
              <a:t>Let us create a simple program with three waypoints that repeats our commands from waypoint 1 to waypoint 2 five times; then moves onto waypoint 3.</a:t>
            </a:r>
          </a:p>
          <a:p>
            <a:pPr algn="l"/>
            <a:r>
              <a:rPr lang="en-US" sz="8000" dirty="0"/>
              <a:t>1) To begin, select Loop from the Advanced menu. </a:t>
            </a:r>
          </a:p>
          <a:p>
            <a:pPr algn="l"/>
            <a:r>
              <a:rPr lang="en-US" sz="8000" dirty="0"/>
              <a:t>2) Click on Loop X times.</a:t>
            </a:r>
          </a:p>
          <a:p>
            <a:pPr algn="l"/>
            <a:r>
              <a:rPr lang="en-US" sz="8000" dirty="0"/>
              <a:t>3) Click on the blank Loop count space and type in 5 to have it repeat five times.</a:t>
            </a:r>
          </a:p>
          <a:p>
            <a:pPr algn="l"/>
            <a:r>
              <a:rPr lang="en-US" sz="8000" dirty="0"/>
              <a:t>4) From the Basic tab and add in our first two waypoints: Waypoint_1 and Waypoint_2.</a:t>
            </a:r>
          </a:p>
          <a:p>
            <a:pPr algn="l"/>
            <a:r>
              <a:rPr lang="en-US" sz="8000" dirty="0"/>
              <a:t>5) Set each waypoint position, for Waypoint_1 let us have it start from a higher point and make Waypoint_2 a position below that so we can see our robot move up and down.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</a:t>
            </a:fld>
            <a:endParaRPr lang="en-US" dirty="0"/>
          </a:p>
        </p:txBody>
      </p:sp>
      <p:pic>
        <p:nvPicPr>
          <p:cNvPr id="11" name="Picture 10" descr="Loop subpage with Loop X times selected and set to 5 with variable name Loop_1">
            <a:extLst>
              <a:ext uri="{FF2B5EF4-FFF2-40B4-BE49-F238E27FC236}">
                <a16:creationId xmlns:a16="http://schemas.microsoft.com/office/drawing/2014/main" id="{53063DD4-23B5-4351-88D7-276C5A0965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94165" y="1408922"/>
            <a:ext cx="6618534" cy="3952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77584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00175" y="-255800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7" y="893697"/>
            <a:ext cx="4962877" cy="5072537"/>
          </a:xfrm>
        </p:spPr>
        <p:txBody>
          <a:bodyPr>
            <a:normAutofit/>
          </a:bodyPr>
          <a:lstStyle/>
          <a:p>
            <a:pPr algn="l"/>
            <a:endParaRPr lang="en-US" dirty="0"/>
          </a:p>
          <a:p>
            <a:pPr algn="l"/>
            <a:r>
              <a:rPr lang="en-US" dirty="0"/>
              <a:t>6) Now, click on </a:t>
            </a:r>
            <a:r>
              <a:rPr lang="en-US" i="1" dirty="0"/>
              <a:t>Robot Program </a:t>
            </a:r>
            <a:r>
              <a:rPr lang="en-US" dirty="0"/>
              <a:t>at the beginning to insert another waypoint out of the loop.</a:t>
            </a:r>
          </a:p>
          <a:p>
            <a:pPr algn="l"/>
            <a:r>
              <a:rPr lang="en-US" dirty="0"/>
              <a:t>7) Let’s add </a:t>
            </a:r>
            <a:r>
              <a:rPr lang="en-US" b="1" dirty="0"/>
              <a:t>Waypoint_3 </a:t>
            </a:r>
            <a:r>
              <a:rPr lang="en-US" dirty="0"/>
              <a:t>and set it</a:t>
            </a:r>
            <a:r>
              <a:rPr lang="en-US" b="1" dirty="0"/>
              <a:t> </a:t>
            </a:r>
            <a:r>
              <a:rPr lang="en-US" dirty="0"/>
              <a:t>to move to the left.</a:t>
            </a:r>
          </a:p>
          <a:p>
            <a:pPr algn="l"/>
            <a:r>
              <a:rPr lang="en-US" dirty="0"/>
              <a:t>You have now successfully created a program that loops through Waypoint_1 and Waypoint_2 five times before moving on the Waypoint_3.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5</a:t>
            </a:fld>
            <a:endParaRPr lang="en-US" dirty="0"/>
          </a:p>
        </p:txBody>
      </p:sp>
      <p:pic>
        <p:nvPicPr>
          <p:cNvPr id="5" name="Picture 4" descr="Robot Program&#10;Loop 5 times&#10;MoveJ&#10;Waypoint_1&#10;MoveJ&#10;Waypoint_2&#10;MoveJ&#10;Waypoint_3">
            <a:extLst>
              <a:ext uri="{FF2B5EF4-FFF2-40B4-BE49-F238E27FC236}">
                <a16:creationId xmlns:a16="http://schemas.microsoft.com/office/drawing/2014/main" id="{ACCE042E-14D6-455F-A094-76901542B0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5987" y="1165263"/>
            <a:ext cx="5594926" cy="4527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115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5869" y="-185239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 err="1"/>
              <a:t>SubProgram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964258"/>
            <a:ext cx="11302738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 </a:t>
            </a:r>
            <a:r>
              <a:rPr lang="en-US" b="1" dirty="0" err="1"/>
              <a:t>SubProgram</a:t>
            </a:r>
            <a:r>
              <a:rPr lang="en-US" b="1" dirty="0"/>
              <a:t> </a:t>
            </a:r>
            <a:r>
              <a:rPr lang="en-US" dirty="0"/>
              <a:t>can hold program parts that are needed several places.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 Sub Program can be a separate file on the disk and be used in other programs.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 call to a sub program will run the program lines in the sub program, and then return to the following line.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 subprogram can be called based on a value of a variable or an input from an external device.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6</a:t>
            </a:fld>
            <a:endParaRPr lang="en-US" dirty="0"/>
          </a:p>
        </p:txBody>
      </p:sp>
      <p:pic>
        <p:nvPicPr>
          <p:cNvPr id="6" name="Picture 5" descr="SubProgram_1 subpage">
            <a:extLst>
              <a:ext uri="{FF2B5EF4-FFF2-40B4-BE49-F238E27FC236}">
                <a16:creationId xmlns:a16="http://schemas.microsoft.com/office/drawing/2014/main" id="{944844C2-8D53-4422-8B66-11D8569FB4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2288" y="3155622"/>
            <a:ext cx="6067424" cy="26622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743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5869" y="-185239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964258"/>
            <a:ext cx="11302738" cy="485208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Let us create a </a:t>
            </a:r>
            <a:r>
              <a:rPr lang="en-US" b="1" dirty="0"/>
              <a:t>SubProgram_1</a:t>
            </a:r>
            <a:r>
              <a:rPr lang="en-US" dirty="0"/>
              <a:t> and call it when variable </a:t>
            </a:r>
            <a:r>
              <a:rPr lang="en-US" b="1" dirty="0"/>
              <a:t>Count</a:t>
            </a:r>
            <a:r>
              <a:rPr lang="en-US" dirty="0"/>
              <a:t> is equal to 1.</a:t>
            </a:r>
          </a:p>
          <a:p>
            <a:pPr marL="457200" indent="-457200" algn="l">
              <a:buAutoNum type="arabicParenR"/>
            </a:pPr>
            <a:r>
              <a:rPr lang="en-US" dirty="0"/>
              <a:t>In the program tree, click the command line after which you want to call a subprogram.</a:t>
            </a:r>
          </a:p>
          <a:p>
            <a:pPr marL="457200" indent="-457200" algn="l">
              <a:buAutoNum type="arabicParenR"/>
            </a:pPr>
            <a:r>
              <a:rPr lang="en-US" dirty="0"/>
              <a:t>In the node list, click </a:t>
            </a:r>
            <a:r>
              <a:rPr lang="en-US" b="1" dirty="0"/>
              <a:t>Advanced</a:t>
            </a:r>
            <a:r>
              <a:rPr lang="en-US" dirty="0"/>
              <a:t> tab.</a:t>
            </a:r>
          </a:p>
          <a:p>
            <a:pPr marL="457200" indent="-457200" algn="l">
              <a:buAutoNum type="arabicParenR"/>
            </a:pPr>
            <a:r>
              <a:rPr lang="en-US" dirty="0"/>
              <a:t> Click </a:t>
            </a:r>
            <a:r>
              <a:rPr lang="en-US" b="1" dirty="0" err="1"/>
              <a:t>SubProg</a:t>
            </a:r>
            <a:r>
              <a:rPr lang="en-US" dirty="0"/>
              <a:t>.</a:t>
            </a:r>
          </a:p>
          <a:p>
            <a:pPr marL="457200" indent="-457200" algn="l">
              <a:buAutoNum type="arabicParenR"/>
            </a:pPr>
            <a:r>
              <a:rPr lang="en-US" dirty="0"/>
              <a:t>Click the Command tab.</a:t>
            </a:r>
          </a:p>
          <a:p>
            <a:pPr marL="457200" indent="-457200" algn="l">
              <a:buAutoNum type="arabicParenR"/>
            </a:pPr>
            <a:r>
              <a:rPr lang="en-US" dirty="0"/>
              <a:t>Select </a:t>
            </a:r>
            <a:r>
              <a:rPr lang="en-US" b="1" dirty="0"/>
              <a:t>Create New </a:t>
            </a:r>
            <a:r>
              <a:rPr lang="en-US" dirty="0"/>
              <a:t>in the dropdown menu.</a:t>
            </a:r>
          </a:p>
          <a:p>
            <a:pPr marL="457200" indent="-457200" algn="l">
              <a:buAutoNum type="arabicParenR"/>
            </a:pPr>
            <a:r>
              <a:rPr lang="en-US" dirty="0"/>
              <a:t>Enter new program data in the subprogram. </a:t>
            </a:r>
          </a:p>
          <a:p>
            <a:pPr marL="457200" indent="-457200" algn="l">
              <a:buAutoNum type="arabicParenR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94598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65869" y="-185239"/>
            <a:ext cx="8993172" cy="1149497"/>
          </a:xfrm>
        </p:spPr>
        <p:txBody>
          <a:bodyPr>
            <a:normAutofit/>
          </a:bodyPr>
          <a:lstStyle/>
          <a:p>
            <a:r>
              <a:rPr lang="en-US"/>
              <a:t>Example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8</a:t>
            </a:fld>
            <a:endParaRPr lang="en-US" dirty="0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C4F2B050-C5BD-4086-AED5-603CD2BBBE3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7" name="Picture 6" descr="SubProgram_1 subpage with Save SubProgram highlighted">
            <a:extLst>
              <a:ext uri="{FF2B5EF4-FFF2-40B4-BE49-F238E27FC236}">
                <a16:creationId xmlns:a16="http://schemas.microsoft.com/office/drawing/2014/main" id="{AB01D775-E3D7-4F5D-8280-3173948411E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054"/>
          <a:stretch/>
        </p:blipFill>
        <p:spPr>
          <a:xfrm>
            <a:off x="1728185" y="964258"/>
            <a:ext cx="7953143" cy="47826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2169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171630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Assignment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124146"/>
            <a:ext cx="11302738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</a:t>
            </a:r>
            <a:r>
              <a:rPr lang="en-US" b="1" dirty="0"/>
              <a:t>Assignment</a:t>
            </a:r>
            <a:r>
              <a:rPr lang="en-US" dirty="0"/>
              <a:t> command assigns values to variables.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This can be useful in complex programs.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variables can also be set by operator.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9</a:t>
            </a:fld>
            <a:endParaRPr lang="en-US" dirty="0"/>
          </a:p>
        </p:txBody>
      </p:sp>
      <p:pic>
        <p:nvPicPr>
          <p:cNvPr id="5" name="Picture 4" descr="Assignment subpage with the Variable Var_1:=f(x)">
            <a:extLst>
              <a:ext uri="{FF2B5EF4-FFF2-40B4-BE49-F238E27FC236}">
                <a16:creationId xmlns:a16="http://schemas.microsoft.com/office/drawing/2014/main" id="{E4DC0122-C58B-4CE8-9C65-B8D3828D8B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45599" y="2787491"/>
            <a:ext cx="7412676" cy="2946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292190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UWindsor Yellow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3573B8433EDB64DAB98B18D77339E19" ma:contentTypeVersion="14" ma:contentTypeDescription="Create a new document." ma:contentTypeScope="" ma:versionID="ad7e5c82e3395eae48f9e4a6587e2c67">
  <xsd:schema xmlns:xsd="http://www.w3.org/2001/XMLSchema" xmlns:xs="http://www.w3.org/2001/XMLSchema" xmlns:p="http://schemas.microsoft.com/office/2006/metadata/properties" xmlns:ns2="dfd3835f-5e82-4ae1-908a-f166d183bb09" xmlns:ns3="eee5ac6c-3205-4d63-ac7d-0d9ad6283557" targetNamespace="http://schemas.microsoft.com/office/2006/metadata/properties" ma:root="true" ma:fieldsID="ef437b1d3dd3f189857cc9371e135da3" ns2:_="" ns3:_="">
    <xsd:import namespace="dfd3835f-5e82-4ae1-908a-f166d183bb09"/>
    <xsd:import namespace="eee5ac6c-3205-4d63-ac7d-0d9ad62835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d3835f-5e82-4ae1-908a-f166d183bb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9bee80c-1694-4361-82b6-5997d1554ef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e5ac6c-3205-4d63-ac7d-0d9ad6283557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fd3835f-5e82-4ae1-908a-f166d183bb0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8855579-8AD8-4650-AD16-BAEA5283DFCE}"/>
</file>

<file path=customXml/itemProps2.xml><?xml version="1.0" encoding="utf-8"?>
<ds:datastoreItem xmlns:ds="http://schemas.openxmlformats.org/officeDocument/2006/customXml" ds:itemID="{1F794967-CC06-47C2-A620-46AFF9FDB7F7}"/>
</file>

<file path=customXml/itemProps3.xml><?xml version="1.0" encoding="utf-8"?>
<ds:datastoreItem xmlns:ds="http://schemas.openxmlformats.org/officeDocument/2006/customXml" ds:itemID="{2BCAA49D-6E9E-4027-8F65-95ED4DFEBB3C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11944</TotalTime>
  <Words>1314</Words>
  <Application>Microsoft Office PowerPoint</Application>
  <PresentationFormat>Widescreen</PresentationFormat>
  <Paragraphs>157</Paragraphs>
  <Slides>24</Slides>
  <Notes>23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Calibri Light</vt:lpstr>
      <vt:lpstr>Wingdings</vt:lpstr>
      <vt:lpstr>Custom Design</vt:lpstr>
      <vt:lpstr>Office Theme</vt:lpstr>
      <vt:lpstr>Robot Manipulator</vt:lpstr>
      <vt:lpstr>Outline</vt:lpstr>
      <vt:lpstr>Loop</vt:lpstr>
      <vt:lpstr>Example</vt:lpstr>
      <vt:lpstr>Example</vt:lpstr>
      <vt:lpstr>SubProgram</vt:lpstr>
      <vt:lpstr>Example</vt:lpstr>
      <vt:lpstr>Example</vt:lpstr>
      <vt:lpstr>Assignment</vt:lpstr>
      <vt:lpstr>If</vt:lpstr>
      <vt:lpstr>Example</vt:lpstr>
      <vt:lpstr>Script</vt:lpstr>
      <vt:lpstr>Event</vt:lpstr>
      <vt:lpstr>Example</vt:lpstr>
      <vt:lpstr>Thread</vt:lpstr>
      <vt:lpstr>Example</vt:lpstr>
      <vt:lpstr>Switch</vt:lpstr>
      <vt:lpstr>Example</vt:lpstr>
      <vt:lpstr>Example</vt:lpstr>
      <vt:lpstr>Timer</vt:lpstr>
      <vt:lpstr>Example</vt:lpstr>
      <vt:lpstr>Example</vt:lpstr>
      <vt:lpstr>Home</vt:lpstr>
      <vt:lpstr>Rights of use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Marnie Robillard</dc:creator>
  <cp:lastModifiedBy>Mark Lubrick</cp:lastModifiedBy>
  <cp:revision>341</cp:revision>
  <dcterms:created xsi:type="dcterms:W3CDTF">2019-04-04T13:39:44Z</dcterms:created>
  <dcterms:modified xsi:type="dcterms:W3CDTF">2022-03-01T00:12:37Z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0x01010033573B8433EDB64DAB98B18D77339E19</vt:lpwstr>
  </property>
</Properties>
</file>