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309" r:id="rId4"/>
    <p:sldId id="260" r:id="rId5"/>
    <p:sldId id="307" r:id="rId6"/>
    <p:sldId id="308" r:id="rId7"/>
    <p:sldId id="261" r:id="rId8"/>
    <p:sldId id="262" r:id="rId9"/>
    <p:sldId id="263" r:id="rId10"/>
    <p:sldId id="311" r:id="rId11"/>
    <p:sldId id="312" r:id="rId12"/>
    <p:sldId id="266" r:id="rId13"/>
    <p:sldId id="313" r:id="rId14"/>
    <p:sldId id="314" r:id="rId15"/>
    <p:sldId id="315" r:id="rId16"/>
    <p:sldId id="316" r:id="rId17"/>
    <p:sldId id="310" r:id="rId18"/>
  </p:sldIdLst>
  <p:sldSz cx="9144000" cy="5143500" type="screen16x9"/>
  <p:notesSz cx="6858000" cy="9144000"/>
  <p:embeddedFontLst>
    <p:embeddedFont>
      <p:font typeface="Franklin Gothic Book" panose="020B0503020102020204" pitchFamily="34" charset="0"/>
      <p:regular r:id="rId20"/>
      <p:italic r:id="rId21"/>
    </p:embeddedFont>
    <p:embeddedFont>
      <p:font typeface="Georgia" panose="02040502050405020303" pitchFamily="18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463883-269D-7A6E-08BC-6277C352B4ED}" v="101" dt="2022-03-08T20:38:09.782"/>
    <p1510:client id="{5F55D38A-75E5-9629-1352-38FD086677BF}" v="1114" dt="2022-03-11T15:27:36.466"/>
    <p1510:client id="{708DF409-D6EC-3E73-9F53-AF6C13400A5F}" v="1188" dt="2022-03-11T15:06:20.6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13"/>
    <p:restoredTop sz="71846"/>
  </p:normalViewPr>
  <p:slideViewPr>
    <p:cSldViewPr snapToGrid="0">
      <p:cViewPr varScale="1">
        <p:scale>
          <a:sx n="105" d="100"/>
          <a:sy n="105" d="100"/>
        </p:scale>
        <p:origin x="1752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beth Cameron" userId="S::ecameron@loyalistcollege.com::4384cba9-7b85-4cdb-b73e-c51bd1e728b7" providerId="AD" clId="Web-{5F55D38A-75E5-9629-1352-38FD086677BF}"/>
    <pc:docChg chg="addSld delSld modSld">
      <pc:chgData name="Elizabeth Cameron" userId="S::ecameron@loyalistcollege.com::4384cba9-7b85-4cdb-b73e-c51bd1e728b7" providerId="AD" clId="Web-{5F55D38A-75E5-9629-1352-38FD086677BF}" dt="2022-03-11T15:27:36.466" v="1102" actId="20577"/>
      <pc:docMkLst>
        <pc:docMk/>
      </pc:docMkLst>
      <pc:sldChg chg="modSp">
        <pc:chgData name="Elizabeth Cameron" userId="S::ecameron@loyalistcollege.com::4384cba9-7b85-4cdb-b73e-c51bd1e728b7" providerId="AD" clId="Web-{5F55D38A-75E5-9629-1352-38FD086677BF}" dt="2022-03-11T15:08:34.950" v="15" actId="20577"/>
        <pc:sldMkLst>
          <pc:docMk/>
          <pc:sldMk cId="0" sldId="256"/>
        </pc:sldMkLst>
        <pc:spChg chg="mod">
          <ac:chgData name="Elizabeth Cameron" userId="S::ecameron@loyalistcollege.com::4384cba9-7b85-4cdb-b73e-c51bd1e728b7" providerId="AD" clId="Web-{5F55D38A-75E5-9629-1352-38FD086677BF}" dt="2022-03-11T15:08:34.950" v="15" actId="20577"/>
          <ac:spMkLst>
            <pc:docMk/>
            <pc:sldMk cId="0" sldId="256"/>
            <ac:spMk id="55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5F55D38A-75E5-9629-1352-38FD086677BF}" dt="2022-03-11T15:27:09.466" v="1098" actId="20577"/>
        <pc:sldMkLst>
          <pc:docMk/>
          <pc:sldMk cId="2688050358" sldId="310"/>
        </pc:sldMkLst>
        <pc:spChg chg="mod">
          <ac:chgData name="Elizabeth Cameron" userId="S::ecameron@loyalistcollege.com::4384cba9-7b85-4cdb-b73e-c51bd1e728b7" providerId="AD" clId="Web-{5F55D38A-75E5-9629-1352-38FD086677BF}" dt="2022-03-11T15:27:09.466" v="1098" actId="20577"/>
          <ac:spMkLst>
            <pc:docMk/>
            <pc:sldMk cId="2688050358" sldId="310"/>
            <ac:spMk id="3" creationId="{F676D49E-C93F-47F1-AE4D-A1ABF034492B}"/>
          </ac:spMkLst>
        </pc:spChg>
      </pc:sldChg>
      <pc:sldChg chg="modSp new">
        <pc:chgData name="Elizabeth Cameron" userId="S::ecameron@loyalistcollege.com::4384cba9-7b85-4cdb-b73e-c51bd1e728b7" providerId="AD" clId="Web-{5F55D38A-75E5-9629-1352-38FD086677BF}" dt="2022-03-11T15:14:59.502" v="397" actId="20577"/>
        <pc:sldMkLst>
          <pc:docMk/>
          <pc:sldMk cId="4065726982" sldId="313"/>
        </pc:sldMkLst>
        <pc:spChg chg="mod">
          <ac:chgData name="Elizabeth Cameron" userId="S::ecameron@loyalistcollege.com::4384cba9-7b85-4cdb-b73e-c51bd1e728b7" providerId="AD" clId="Web-{5F55D38A-75E5-9629-1352-38FD086677BF}" dt="2022-03-11T15:08:59.701" v="20" actId="20577"/>
          <ac:spMkLst>
            <pc:docMk/>
            <pc:sldMk cId="4065726982" sldId="313"/>
            <ac:spMk id="2" creationId="{ABBCA864-AB11-46A9-ABB0-D430542F01BA}"/>
          </ac:spMkLst>
        </pc:spChg>
        <pc:spChg chg="mod">
          <ac:chgData name="Elizabeth Cameron" userId="S::ecameron@loyalistcollege.com::4384cba9-7b85-4cdb-b73e-c51bd1e728b7" providerId="AD" clId="Web-{5F55D38A-75E5-9629-1352-38FD086677BF}" dt="2022-03-11T15:14:59.502" v="397" actId="20577"/>
          <ac:spMkLst>
            <pc:docMk/>
            <pc:sldMk cId="4065726982" sldId="313"/>
            <ac:spMk id="3" creationId="{13E62C69-4EC8-4AD4-BC3F-2F8A309FBE59}"/>
          </ac:spMkLst>
        </pc:spChg>
      </pc:sldChg>
      <pc:sldChg chg="modSp new">
        <pc:chgData name="Elizabeth Cameron" userId="S::ecameron@loyalistcollege.com::4384cba9-7b85-4cdb-b73e-c51bd1e728b7" providerId="AD" clId="Web-{5F55D38A-75E5-9629-1352-38FD086677BF}" dt="2022-03-11T15:17:52.724" v="584" actId="14100"/>
        <pc:sldMkLst>
          <pc:docMk/>
          <pc:sldMk cId="225350513" sldId="314"/>
        </pc:sldMkLst>
        <pc:spChg chg="mod">
          <ac:chgData name="Elizabeth Cameron" userId="S::ecameron@loyalistcollege.com::4384cba9-7b85-4cdb-b73e-c51bd1e728b7" providerId="AD" clId="Web-{5F55D38A-75E5-9629-1352-38FD086677BF}" dt="2022-03-11T15:15:31.237" v="438" actId="20577"/>
          <ac:spMkLst>
            <pc:docMk/>
            <pc:sldMk cId="225350513" sldId="314"/>
            <ac:spMk id="2" creationId="{B69C29C2-A498-47FA-8262-0CE8C3E86770}"/>
          </ac:spMkLst>
        </pc:spChg>
        <pc:spChg chg="mod">
          <ac:chgData name="Elizabeth Cameron" userId="S::ecameron@loyalistcollege.com::4384cba9-7b85-4cdb-b73e-c51bd1e728b7" providerId="AD" clId="Web-{5F55D38A-75E5-9629-1352-38FD086677BF}" dt="2022-03-11T15:17:52.724" v="584" actId="14100"/>
          <ac:spMkLst>
            <pc:docMk/>
            <pc:sldMk cId="225350513" sldId="314"/>
            <ac:spMk id="3" creationId="{58655013-6C44-48A7-92E5-2070044F42CF}"/>
          </ac:spMkLst>
        </pc:spChg>
      </pc:sldChg>
      <pc:sldChg chg="modSp new">
        <pc:chgData name="Elizabeth Cameron" userId="S::ecameron@loyalistcollege.com::4384cba9-7b85-4cdb-b73e-c51bd1e728b7" providerId="AD" clId="Web-{5F55D38A-75E5-9629-1352-38FD086677BF}" dt="2022-03-11T15:27:36.466" v="1102" actId="20577"/>
        <pc:sldMkLst>
          <pc:docMk/>
          <pc:sldMk cId="3255234804" sldId="315"/>
        </pc:sldMkLst>
        <pc:spChg chg="mod">
          <ac:chgData name="Elizabeth Cameron" userId="S::ecameron@loyalistcollege.com::4384cba9-7b85-4cdb-b73e-c51bd1e728b7" providerId="AD" clId="Web-{5F55D38A-75E5-9629-1352-38FD086677BF}" dt="2022-03-11T15:21:36.164" v="799" actId="20577"/>
          <ac:spMkLst>
            <pc:docMk/>
            <pc:sldMk cId="3255234804" sldId="315"/>
            <ac:spMk id="2" creationId="{E46A94D5-AE41-4AA6-8FEE-1C9683A7E2EA}"/>
          </ac:spMkLst>
        </pc:spChg>
        <pc:spChg chg="mod">
          <ac:chgData name="Elizabeth Cameron" userId="S::ecameron@loyalistcollege.com::4384cba9-7b85-4cdb-b73e-c51bd1e728b7" providerId="AD" clId="Web-{5F55D38A-75E5-9629-1352-38FD086677BF}" dt="2022-03-11T15:27:36.466" v="1102" actId="20577"/>
          <ac:spMkLst>
            <pc:docMk/>
            <pc:sldMk cId="3255234804" sldId="315"/>
            <ac:spMk id="3" creationId="{9EAF52D0-D5A4-48E6-BAE8-715E19F624AB}"/>
          </ac:spMkLst>
        </pc:spChg>
      </pc:sldChg>
      <pc:sldChg chg="modSp new">
        <pc:chgData name="Elizabeth Cameron" userId="S::ecameron@loyalistcollege.com::4384cba9-7b85-4cdb-b73e-c51bd1e728b7" providerId="AD" clId="Web-{5F55D38A-75E5-9629-1352-38FD086677BF}" dt="2022-03-11T15:25:05.839" v="999" actId="20577"/>
        <pc:sldMkLst>
          <pc:docMk/>
          <pc:sldMk cId="2733942510" sldId="316"/>
        </pc:sldMkLst>
        <pc:spChg chg="mod">
          <ac:chgData name="Elizabeth Cameron" userId="S::ecameron@loyalistcollege.com::4384cba9-7b85-4cdb-b73e-c51bd1e728b7" providerId="AD" clId="Web-{5F55D38A-75E5-9629-1352-38FD086677BF}" dt="2022-03-11T15:23:41.494" v="915" actId="20577"/>
          <ac:spMkLst>
            <pc:docMk/>
            <pc:sldMk cId="2733942510" sldId="316"/>
            <ac:spMk id="2" creationId="{9257F1F1-C8E1-4E53-8554-D6519C8F0FCF}"/>
          </ac:spMkLst>
        </pc:spChg>
        <pc:spChg chg="mod">
          <ac:chgData name="Elizabeth Cameron" userId="S::ecameron@loyalistcollege.com::4384cba9-7b85-4cdb-b73e-c51bd1e728b7" providerId="AD" clId="Web-{5F55D38A-75E5-9629-1352-38FD086677BF}" dt="2022-03-11T15:25:05.839" v="999" actId="20577"/>
          <ac:spMkLst>
            <pc:docMk/>
            <pc:sldMk cId="2733942510" sldId="316"/>
            <ac:spMk id="3" creationId="{E1EDEEFE-A6C2-4553-ADCE-E88E1DCDACBD}"/>
          </ac:spMkLst>
        </pc:spChg>
      </pc:sldChg>
      <pc:sldChg chg="new del">
        <pc:chgData name="Elizabeth Cameron" userId="S::ecameron@loyalistcollege.com::4384cba9-7b85-4cdb-b73e-c51bd1e728b7" providerId="AD" clId="Web-{5F55D38A-75E5-9629-1352-38FD086677BF}" dt="2022-03-11T15:25:06.245" v="1000"/>
        <pc:sldMkLst>
          <pc:docMk/>
          <pc:sldMk cId="3666730239" sldId="317"/>
        </pc:sldMkLst>
      </pc:sldChg>
    </pc:docChg>
  </pc:docChgLst>
  <pc:docChgLst>
    <pc:chgData name="Elizabeth Cameron" userId="S::ecameron@loyalistcollege.com::4384cba9-7b85-4cdb-b73e-c51bd1e728b7" providerId="AD" clId="Web-{1B463883-269D-7A6E-08BC-6277C352B4ED}"/>
    <pc:docChg chg="addSld modSld">
      <pc:chgData name="Elizabeth Cameron" userId="S::ecameron@loyalistcollege.com::4384cba9-7b85-4cdb-b73e-c51bd1e728b7" providerId="AD" clId="Web-{1B463883-269D-7A6E-08BC-6277C352B4ED}" dt="2022-03-08T20:38:09.782" v="102" actId="20577"/>
      <pc:docMkLst>
        <pc:docMk/>
      </pc:docMkLst>
      <pc:sldChg chg="modNotes">
        <pc:chgData name="Elizabeth Cameron" userId="S::ecameron@loyalistcollege.com::4384cba9-7b85-4cdb-b73e-c51bd1e728b7" providerId="AD" clId="Web-{1B463883-269D-7A6E-08BC-6277C352B4ED}" dt="2022-03-08T20:35:29.200" v="0"/>
        <pc:sldMkLst>
          <pc:docMk/>
          <pc:sldMk cId="0" sldId="260"/>
        </pc:sldMkLst>
      </pc:sldChg>
      <pc:sldChg chg="modNotes">
        <pc:chgData name="Elizabeth Cameron" userId="S::ecameron@loyalistcollege.com::4384cba9-7b85-4cdb-b73e-c51bd1e728b7" providerId="AD" clId="Web-{1B463883-269D-7A6E-08BC-6277C352B4ED}" dt="2022-03-08T20:35:39.701" v="1"/>
        <pc:sldMkLst>
          <pc:docMk/>
          <pc:sldMk cId="0" sldId="263"/>
        </pc:sldMkLst>
      </pc:sldChg>
      <pc:sldChg chg="modNotes">
        <pc:chgData name="Elizabeth Cameron" userId="S::ecameron@loyalistcollege.com::4384cba9-7b85-4cdb-b73e-c51bd1e728b7" providerId="AD" clId="Web-{1B463883-269D-7A6E-08BC-6277C352B4ED}" dt="2022-03-08T20:35:49.982" v="2"/>
        <pc:sldMkLst>
          <pc:docMk/>
          <pc:sldMk cId="0" sldId="266"/>
        </pc:sldMkLst>
      </pc:sldChg>
      <pc:sldChg chg="modSp new">
        <pc:chgData name="Elizabeth Cameron" userId="S::ecameron@loyalistcollege.com::4384cba9-7b85-4cdb-b73e-c51bd1e728b7" providerId="AD" clId="Web-{1B463883-269D-7A6E-08BC-6277C352B4ED}" dt="2022-03-08T20:38:09.782" v="102" actId="20577"/>
        <pc:sldMkLst>
          <pc:docMk/>
          <pc:sldMk cId="2688050358" sldId="310"/>
        </pc:sldMkLst>
        <pc:spChg chg="mod">
          <ac:chgData name="Elizabeth Cameron" userId="S::ecameron@loyalistcollege.com::4384cba9-7b85-4cdb-b73e-c51bd1e728b7" providerId="AD" clId="Web-{1B463883-269D-7A6E-08BC-6277C352B4ED}" dt="2022-03-08T20:36:12.436" v="33" actId="20577"/>
          <ac:spMkLst>
            <pc:docMk/>
            <pc:sldMk cId="2688050358" sldId="310"/>
            <ac:spMk id="2" creationId="{5A61753B-0E20-4E42-BB3D-84BA51552B7A}"/>
          </ac:spMkLst>
        </pc:spChg>
        <pc:spChg chg="mod">
          <ac:chgData name="Elizabeth Cameron" userId="S::ecameron@loyalistcollege.com::4384cba9-7b85-4cdb-b73e-c51bd1e728b7" providerId="AD" clId="Web-{1B463883-269D-7A6E-08BC-6277C352B4ED}" dt="2022-03-08T20:38:09.782" v="102" actId="20577"/>
          <ac:spMkLst>
            <pc:docMk/>
            <pc:sldMk cId="2688050358" sldId="310"/>
            <ac:spMk id="3" creationId="{F676D49E-C93F-47F1-AE4D-A1ABF034492B}"/>
          </ac:spMkLst>
        </pc:spChg>
      </pc:sldChg>
    </pc:docChg>
  </pc:docChgLst>
  <pc:docChgLst>
    <pc:chgData name="Elizabeth Cameron" userId="S::ecameron@loyalistcollege.com::4384cba9-7b85-4cdb-b73e-c51bd1e728b7" providerId="AD" clId="Web-{708DF409-D6EC-3E73-9F53-AF6C13400A5F}"/>
    <pc:docChg chg="addSld delSld modSld">
      <pc:chgData name="Elizabeth Cameron" userId="S::ecameron@loyalistcollege.com::4384cba9-7b85-4cdb-b73e-c51bd1e728b7" providerId="AD" clId="Web-{708DF409-D6EC-3E73-9F53-AF6C13400A5F}" dt="2022-03-11T15:06:18.767" v="1165" actId="20577"/>
      <pc:docMkLst>
        <pc:docMk/>
      </pc:docMkLst>
      <pc:sldChg chg="modSp">
        <pc:chgData name="Elizabeth Cameron" userId="S::ecameron@loyalistcollege.com::4384cba9-7b85-4cdb-b73e-c51bd1e728b7" providerId="AD" clId="Web-{708DF409-D6EC-3E73-9F53-AF6C13400A5F}" dt="2022-03-11T14:33:45.359" v="3" actId="20577"/>
        <pc:sldMkLst>
          <pc:docMk/>
          <pc:sldMk cId="0" sldId="257"/>
        </pc:sldMkLst>
        <pc:spChg chg="mod">
          <ac:chgData name="Elizabeth Cameron" userId="S::ecameron@loyalistcollege.com::4384cba9-7b85-4cdb-b73e-c51bd1e728b7" providerId="AD" clId="Web-{708DF409-D6EC-3E73-9F53-AF6C13400A5F}" dt="2022-03-11T14:33:45.359" v="3" actId="20577"/>
          <ac:spMkLst>
            <pc:docMk/>
            <pc:sldMk cId="0" sldId="257"/>
            <ac:spMk id="4" creationId="{28BB4B50-57AF-6945-9167-B66974B39896}"/>
          </ac:spMkLst>
        </pc:spChg>
      </pc:sldChg>
      <pc:sldChg chg="modSp">
        <pc:chgData name="Elizabeth Cameron" userId="S::ecameron@loyalistcollege.com::4384cba9-7b85-4cdb-b73e-c51bd1e728b7" providerId="AD" clId="Web-{708DF409-D6EC-3E73-9F53-AF6C13400A5F}" dt="2022-03-11T14:38:50.690" v="131" actId="20577"/>
        <pc:sldMkLst>
          <pc:docMk/>
          <pc:sldMk cId="0" sldId="260"/>
        </pc:sldMkLst>
        <pc:spChg chg="mod">
          <ac:chgData name="Elizabeth Cameron" userId="S::ecameron@loyalistcollege.com::4384cba9-7b85-4cdb-b73e-c51bd1e728b7" providerId="AD" clId="Web-{708DF409-D6EC-3E73-9F53-AF6C13400A5F}" dt="2022-03-11T14:38:50.690" v="131" actId="20577"/>
          <ac:spMkLst>
            <pc:docMk/>
            <pc:sldMk cId="0" sldId="260"/>
            <ac:spMk id="79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708DF409-D6EC-3E73-9F53-AF6C13400A5F}" dt="2022-03-11T14:41:57.504" v="151" actId="20577"/>
        <pc:sldMkLst>
          <pc:docMk/>
          <pc:sldMk cId="0" sldId="261"/>
        </pc:sldMkLst>
        <pc:spChg chg="mod">
          <ac:chgData name="Elizabeth Cameron" userId="S::ecameron@loyalistcollege.com::4384cba9-7b85-4cdb-b73e-c51bd1e728b7" providerId="AD" clId="Web-{708DF409-D6EC-3E73-9F53-AF6C13400A5F}" dt="2022-03-11T14:41:57.504" v="151" actId="20577"/>
          <ac:spMkLst>
            <pc:docMk/>
            <pc:sldMk cId="0" sldId="261"/>
            <ac:spMk id="86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708DF409-D6EC-3E73-9F53-AF6C13400A5F}" dt="2022-03-11T14:48:34.867" v="538" actId="20577"/>
        <pc:sldMkLst>
          <pc:docMk/>
          <pc:sldMk cId="0" sldId="262"/>
        </pc:sldMkLst>
        <pc:spChg chg="mod">
          <ac:chgData name="Elizabeth Cameron" userId="S::ecameron@loyalistcollege.com::4384cba9-7b85-4cdb-b73e-c51bd1e728b7" providerId="AD" clId="Web-{708DF409-D6EC-3E73-9F53-AF6C13400A5F}" dt="2022-03-11T14:48:34.867" v="538" actId="20577"/>
          <ac:spMkLst>
            <pc:docMk/>
            <pc:sldMk cId="0" sldId="262"/>
            <ac:spMk id="92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708DF409-D6EC-3E73-9F53-AF6C13400A5F}" dt="2022-03-11T14:51:56.931" v="676" actId="20577"/>
        <pc:sldMkLst>
          <pc:docMk/>
          <pc:sldMk cId="0" sldId="263"/>
        </pc:sldMkLst>
        <pc:spChg chg="mod">
          <ac:chgData name="Elizabeth Cameron" userId="S::ecameron@loyalistcollege.com::4384cba9-7b85-4cdb-b73e-c51bd1e728b7" providerId="AD" clId="Web-{708DF409-D6EC-3E73-9F53-AF6C13400A5F}" dt="2022-03-11T14:51:56.931" v="676" actId="20577"/>
          <ac:spMkLst>
            <pc:docMk/>
            <pc:sldMk cId="0" sldId="263"/>
            <ac:spMk id="98" creationId="{00000000-0000-0000-0000-000000000000}"/>
          </ac:spMkLst>
        </pc:spChg>
      </pc:sldChg>
      <pc:sldChg chg="del">
        <pc:chgData name="Elizabeth Cameron" userId="S::ecameron@loyalistcollege.com::4384cba9-7b85-4cdb-b73e-c51bd1e728b7" providerId="AD" clId="Web-{708DF409-D6EC-3E73-9F53-AF6C13400A5F}" dt="2022-03-11T14:59:52.295" v="974"/>
        <pc:sldMkLst>
          <pc:docMk/>
          <pc:sldMk cId="0" sldId="265"/>
        </pc:sldMkLst>
      </pc:sldChg>
      <pc:sldChg chg="modSp">
        <pc:chgData name="Elizabeth Cameron" userId="S::ecameron@loyalistcollege.com::4384cba9-7b85-4cdb-b73e-c51bd1e728b7" providerId="AD" clId="Web-{708DF409-D6EC-3E73-9F53-AF6C13400A5F}" dt="2022-03-11T15:04:36.406" v="1133" actId="20577"/>
        <pc:sldMkLst>
          <pc:docMk/>
          <pc:sldMk cId="0" sldId="266"/>
        </pc:sldMkLst>
        <pc:spChg chg="mod">
          <ac:chgData name="Elizabeth Cameron" userId="S::ecameron@loyalistcollege.com::4384cba9-7b85-4cdb-b73e-c51bd1e728b7" providerId="AD" clId="Web-{708DF409-D6EC-3E73-9F53-AF6C13400A5F}" dt="2022-03-11T15:04:20.391" v="1126" actId="1076"/>
          <ac:spMkLst>
            <pc:docMk/>
            <pc:sldMk cId="0" sldId="266"/>
            <ac:spMk id="115" creationId="{00000000-0000-0000-0000-000000000000}"/>
          </ac:spMkLst>
        </pc:spChg>
        <pc:spChg chg="mod">
          <ac:chgData name="Elizabeth Cameron" userId="S::ecameron@loyalistcollege.com::4384cba9-7b85-4cdb-b73e-c51bd1e728b7" providerId="AD" clId="Web-{708DF409-D6EC-3E73-9F53-AF6C13400A5F}" dt="2022-03-11T15:04:36.406" v="1133" actId="20577"/>
          <ac:spMkLst>
            <pc:docMk/>
            <pc:sldMk cId="0" sldId="266"/>
            <ac:spMk id="116" creationId="{00000000-0000-0000-0000-000000000000}"/>
          </ac:spMkLst>
        </pc:spChg>
      </pc:sldChg>
      <pc:sldChg chg="del">
        <pc:chgData name="Elizabeth Cameron" userId="S::ecameron@loyalistcollege.com::4384cba9-7b85-4cdb-b73e-c51bd1e728b7" providerId="AD" clId="Web-{708DF409-D6EC-3E73-9F53-AF6C13400A5F}" dt="2022-03-11T15:04:55.360" v="1134"/>
        <pc:sldMkLst>
          <pc:docMk/>
          <pc:sldMk cId="0" sldId="267"/>
        </pc:sldMkLst>
      </pc:sldChg>
      <pc:sldChg chg="modSp">
        <pc:chgData name="Elizabeth Cameron" userId="S::ecameron@loyalistcollege.com::4384cba9-7b85-4cdb-b73e-c51bd1e728b7" providerId="AD" clId="Web-{708DF409-D6EC-3E73-9F53-AF6C13400A5F}" dt="2022-03-11T15:06:18.767" v="1165" actId="20577"/>
        <pc:sldMkLst>
          <pc:docMk/>
          <pc:sldMk cId="2339457967" sldId="307"/>
        </pc:sldMkLst>
        <pc:spChg chg="mod">
          <ac:chgData name="Elizabeth Cameron" userId="S::ecameron@loyalistcollege.com::4384cba9-7b85-4cdb-b73e-c51bd1e728b7" providerId="AD" clId="Web-{708DF409-D6EC-3E73-9F53-AF6C13400A5F}" dt="2022-03-11T15:06:18.767" v="1165" actId="20577"/>
          <ac:spMkLst>
            <pc:docMk/>
            <pc:sldMk cId="2339457967" sldId="307"/>
            <ac:spMk id="3" creationId="{9D0B9414-196B-46FE-994D-511FE2D0DF12}"/>
          </ac:spMkLst>
        </pc:spChg>
      </pc:sldChg>
      <pc:sldChg chg="modSp">
        <pc:chgData name="Elizabeth Cameron" userId="S::ecameron@loyalistcollege.com::4384cba9-7b85-4cdb-b73e-c51bd1e728b7" providerId="AD" clId="Web-{708DF409-D6EC-3E73-9F53-AF6C13400A5F}" dt="2022-03-11T15:05:59.767" v="1152" actId="20577"/>
        <pc:sldMkLst>
          <pc:docMk/>
          <pc:sldMk cId="2688050358" sldId="310"/>
        </pc:sldMkLst>
        <pc:spChg chg="mod">
          <ac:chgData name="Elizabeth Cameron" userId="S::ecameron@loyalistcollege.com::4384cba9-7b85-4cdb-b73e-c51bd1e728b7" providerId="AD" clId="Web-{708DF409-D6EC-3E73-9F53-AF6C13400A5F}" dt="2022-03-11T15:05:59.767" v="1152" actId="20577"/>
          <ac:spMkLst>
            <pc:docMk/>
            <pc:sldMk cId="2688050358" sldId="310"/>
            <ac:spMk id="3" creationId="{F676D49E-C93F-47F1-AE4D-A1ABF034492B}"/>
          </ac:spMkLst>
        </pc:spChg>
      </pc:sldChg>
      <pc:sldChg chg="modSp new">
        <pc:chgData name="Elizabeth Cameron" userId="S::ecameron@loyalistcollege.com::4384cba9-7b85-4cdb-b73e-c51bd1e728b7" providerId="AD" clId="Web-{708DF409-D6EC-3E73-9F53-AF6C13400A5F}" dt="2022-03-11T14:54:35.526" v="829" actId="20577"/>
        <pc:sldMkLst>
          <pc:docMk/>
          <pc:sldMk cId="649908932" sldId="311"/>
        </pc:sldMkLst>
        <pc:spChg chg="mod">
          <ac:chgData name="Elizabeth Cameron" userId="S::ecameron@loyalistcollege.com::4384cba9-7b85-4cdb-b73e-c51bd1e728b7" providerId="AD" clId="Web-{708DF409-D6EC-3E73-9F53-AF6C13400A5F}" dt="2022-03-11T14:52:20.212" v="685" actId="20577"/>
          <ac:spMkLst>
            <pc:docMk/>
            <pc:sldMk cId="649908932" sldId="311"/>
            <ac:spMk id="2" creationId="{B67D2E5A-712E-4BC5-9E34-CD1CA3D7B51E}"/>
          </ac:spMkLst>
        </pc:spChg>
        <pc:spChg chg="mod">
          <ac:chgData name="Elizabeth Cameron" userId="S::ecameron@loyalistcollege.com::4384cba9-7b85-4cdb-b73e-c51bd1e728b7" providerId="AD" clId="Web-{708DF409-D6EC-3E73-9F53-AF6C13400A5F}" dt="2022-03-11T14:54:35.526" v="829" actId="20577"/>
          <ac:spMkLst>
            <pc:docMk/>
            <pc:sldMk cId="649908932" sldId="311"/>
            <ac:spMk id="3" creationId="{1FE0EB47-C6A8-4131-8017-1815C951BFC1}"/>
          </ac:spMkLst>
        </pc:spChg>
      </pc:sldChg>
      <pc:sldChg chg="modSp new">
        <pc:chgData name="Elizabeth Cameron" userId="S::ecameron@loyalistcollege.com::4384cba9-7b85-4cdb-b73e-c51bd1e728b7" providerId="AD" clId="Web-{708DF409-D6EC-3E73-9F53-AF6C13400A5F}" dt="2022-03-11T14:59:25.701" v="973" actId="14100"/>
        <pc:sldMkLst>
          <pc:docMk/>
          <pc:sldMk cId="1087151703" sldId="312"/>
        </pc:sldMkLst>
        <pc:spChg chg="mod">
          <ac:chgData name="Elizabeth Cameron" userId="S::ecameron@loyalistcollege.com::4384cba9-7b85-4cdb-b73e-c51bd1e728b7" providerId="AD" clId="Web-{708DF409-D6EC-3E73-9F53-AF6C13400A5F}" dt="2022-03-11T14:59:05.544" v="964" actId="20577"/>
          <ac:spMkLst>
            <pc:docMk/>
            <pc:sldMk cId="1087151703" sldId="312"/>
            <ac:spMk id="2" creationId="{231F938A-7667-4D7A-BF52-0B5BE6194FEB}"/>
          </ac:spMkLst>
        </pc:spChg>
        <pc:spChg chg="mod">
          <ac:chgData name="Elizabeth Cameron" userId="S::ecameron@loyalistcollege.com::4384cba9-7b85-4cdb-b73e-c51bd1e728b7" providerId="AD" clId="Web-{708DF409-D6EC-3E73-9F53-AF6C13400A5F}" dt="2022-03-11T14:59:25.701" v="973" actId="14100"/>
          <ac:spMkLst>
            <pc:docMk/>
            <pc:sldMk cId="1087151703" sldId="312"/>
            <ac:spMk id="3" creationId="{3C7D3A4C-0B2B-48B2-BDB3-CA6884C0235E}"/>
          </ac:spMkLst>
        </pc:spChg>
      </pc:sldChg>
      <pc:sldChg chg="modSp new del">
        <pc:chgData name="Elizabeth Cameron" userId="S::ecameron@loyalistcollege.com::4384cba9-7b85-4cdb-b73e-c51bd1e728b7" providerId="AD" clId="Web-{708DF409-D6EC-3E73-9F53-AF6C13400A5F}" dt="2022-03-11T14:59:14.263" v="969"/>
        <pc:sldMkLst>
          <pc:docMk/>
          <pc:sldMk cId="1758944467" sldId="313"/>
        </pc:sldMkLst>
        <pc:spChg chg="mod">
          <ac:chgData name="Elizabeth Cameron" userId="S::ecameron@loyalistcollege.com::4384cba9-7b85-4cdb-b73e-c51bd1e728b7" providerId="AD" clId="Web-{708DF409-D6EC-3E73-9F53-AF6C13400A5F}" dt="2022-03-11T14:58:49.185" v="939" actId="20577"/>
          <ac:spMkLst>
            <pc:docMk/>
            <pc:sldMk cId="1758944467" sldId="313"/>
            <ac:spMk id="2" creationId="{9E914E1A-8E2C-4CBA-9439-741E51F5087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a922f31e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a922f31e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83000"/>
              </a:lnSpc>
              <a:spcBef>
                <a:spcPts val="1100"/>
              </a:spcBef>
              <a:spcAft>
                <a:spcPts val="0"/>
              </a:spcAft>
              <a:buSzPts val="1100"/>
              <a:buNone/>
            </a:pPr>
            <a:endParaRPr sz="1000" dirty="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83000"/>
              </a:lnSpc>
              <a:spcBef>
                <a:spcPts val="1100"/>
              </a:spcBef>
              <a:spcAft>
                <a:spcPts val="0"/>
              </a:spcAft>
              <a:buNone/>
            </a:pPr>
            <a:endParaRPr sz="1000" dirty="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sz="1800" dirty="0"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341340"/>
            <a:ext cx="6270922" cy="1573670"/>
          </a:xfrm>
        </p:spPr>
        <p:txBody>
          <a:bodyPr anchor="b">
            <a:noAutofit/>
          </a:bodyPr>
          <a:lstStyle>
            <a:lvl1pPr algn="ct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2967210"/>
            <a:ext cx="5123755" cy="814678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725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4840039"/>
            <a:ext cx="1205958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4840039"/>
            <a:ext cx="5267533" cy="303461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64644" y="558352"/>
            <a:ext cx="8005588" cy="4012253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7922953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721644"/>
            <a:ext cx="7200900" cy="26789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86503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421" y="468117"/>
            <a:ext cx="1174325" cy="39324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468117"/>
            <a:ext cx="6134731" cy="39324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15340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90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70745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976020"/>
            <a:ext cx="7209728" cy="2139553"/>
          </a:xfrm>
        </p:spPr>
        <p:txBody>
          <a:bodyPr anchor="b">
            <a:normAutofit/>
          </a:bodyPr>
          <a:lstStyle>
            <a:lvl1pPr algn="r">
              <a:defRPr sz="54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3162246"/>
            <a:ext cx="7209728" cy="857493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4840039"/>
            <a:ext cx="1216807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4840039"/>
            <a:ext cx="5267533" cy="303461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6113972" y="1264239"/>
            <a:ext cx="2456260" cy="3306366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5693349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714500"/>
            <a:ext cx="3335840" cy="268605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1714500"/>
            <a:ext cx="3335840" cy="26860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79805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1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1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9240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53484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287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514351"/>
            <a:ext cx="3909060" cy="3881438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2258"/>
            <a:ext cx="2891790" cy="225829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453337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36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51434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1976"/>
            <a:ext cx="2891790" cy="2258574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616571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14500"/>
            <a:ext cx="7200900" cy="268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4840039"/>
            <a:ext cx="90342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4840039"/>
            <a:ext cx="4710623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4840039"/>
            <a:ext cx="119721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Side bar"/>
          <p:cNvSpPr/>
          <p:nvPr/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929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33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685800" rtl="0" eaLnBrk="1" latinLnBrk="0" hangingPunct="1">
        <a:lnSpc>
          <a:spcPct val="94000"/>
        </a:lnSpc>
        <a:spcBef>
          <a:spcPts val="750"/>
        </a:spcBef>
        <a:spcAft>
          <a:spcPts val="150"/>
        </a:spcAft>
        <a:buFont typeface="Franklin Gothic Book" panose="020B0503020102020204" pitchFamily="34" charset="0"/>
        <a:buChar char="■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5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287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35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35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7145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0574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2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4003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05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861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mploisfp-psjobs.cfp-psc.gc.ca/psrs-srfp/applicant/page2440?locationsFilter=&amp;officialLanguage=&amp;title=web&amp;tab=1&amp;search=Search%20jobs&amp;selectionProcessNumber=&amp;departments=&amp;log=fals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dirty="0"/>
              <a:t>Introduction to 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dirty="0"/>
              <a:t>HR Management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8783" y="2870678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 Job Analysis and Design</a:t>
            </a:r>
            <a:endParaRPr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D2E5A-712E-4BC5-9E34-CD1CA3D7B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030" y="380327"/>
            <a:ext cx="8520600" cy="572700"/>
          </a:xfrm>
        </p:spPr>
        <p:txBody>
          <a:bodyPr/>
          <a:lstStyle/>
          <a:p>
            <a:r>
              <a:rPr lang="en-US" dirty="0"/>
              <a:t>Sources of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E0EB47-C6A8-4131-8017-1815C951B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634" y="1174041"/>
            <a:ext cx="8520600" cy="3416400"/>
          </a:xfrm>
        </p:spPr>
        <p:txBody>
          <a:bodyPr/>
          <a:lstStyle/>
          <a:p>
            <a:r>
              <a:rPr lang="en-US" dirty="0"/>
              <a:t>Previous reports</a:t>
            </a:r>
          </a:p>
          <a:p>
            <a:pPr>
              <a:lnSpc>
                <a:spcPct val="114999"/>
              </a:lnSpc>
            </a:pPr>
            <a:r>
              <a:rPr lang="en-US" dirty="0"/>
              <a:t>Existing job descriptions and job specifications</a:t>
            </a:r>
          </a:p>
          <a:p>
            <a:pPr>
              <a:lnSpc>
                <a:spcPct val="114999"/>
              </a:lnSpc>
            </a:pPr>
            <a:r>
              <a:rPr lang="en-US" dirty="0"/>
              <a:t>Maintenance records</a:t>
            </a:r>
          </a:p>
          <a:p>
            <a:pPr>
              <a:lnSpc>
                <a:spcPct val="114999"/>
              </a:lnSpc>
            </a:pPr>
            <a:r>
              <a:rPr lang="en-US" dirty="0"/>
              <a:t>Training manuals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Job incumbents</a:t>
            </a:r>
          </a:p>
          <a:p>
            <a:pPr>
              <a:lnSpc>
                <a:spcPct val="114999"/>
              </a:lnSpc>
            </a:pPr>
            <a:r>
              <a:rPr lang="en-US" dirty="0"/>
              <a:t>Supervisors</a:t>
            </a:r>
          </a:p>
          <a:p>
            <a:pPr>
              <a:lnSpc>
                <a:spcPct val="114999"/>
              </a:lnSpc>
            </a:pPr>
            <a:r>
              <a:rPr lang="en-US" dirty="0"/>
              <a:t>Professional Associations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08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F938A-7667-4D7A-BF52-0B5BE6194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804" y="412676"/>
            <a:ext cx="8520600" cy="572700"/>
          </a:xfrm>
        </p:spPr>
        <p:txBody>
          <a:bodyPr/>
          <a:lstStyle/>
          <a:p>
            <a:r>
              <a:rPr lang="en-US" dirty="0"/>
              <a:t>Data Collection and Writing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7D3A4C-0B2B-48B2-BDB3-CA6884C02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634" y="1292654"/>
            <a:ext cx="8520600" cy="3545796"/>
          </a:xfrm>
        </p:spPr>
        <p:txBody>
          <a:bodyPr/>
          <a:lstStyle/>
          <a:p>
            <a:r>
              <a:rPr lang="en-US" dirty="0"/>
              <a:t>Direct observation, interviews and questionnaires</a:t>
            </a:r>
          </a:p>
          <a:p>
            <a:pPr lvl="1">
              <a:lnSpc>
                <a:spcPct val="114999"/>
              </a:lnSpc>
              <a:buSzPts val="1800"/>
            </a:pPr>
            <a:r>
              <a:rPr lang="en-US" i="0" dirty="0">
                <a:ea typeface="+mn-lt"/>
                <a:cs typeface="+mn-lt"/>
              </a:rPr>
              <a:t>Open ended questionnaire</a:t>
            </a:r>
          </a:p>
          <a:p>
            <a:pPr lvl="1">
              <a:lnSpc>
                <a:spcPct val="114999"/>
              </a:lnSpc>
              <a:buSzPts val="1800"/>
            </a:pPr>
            <a:r>
              <a:rPr lang="en-US" dirty="0">
                <a:ea typeface="+mn-lt"/>
                <a:cs typeface="+mn-lt"/>
              </a:rPr>
              <a:t>Structured questionnaire</a:t>
            </a:r>
            <a:endParaRPr lang="en-US" i="0" dirty="0">
              <a:ea typeface="+mn-lt"/>
              <a:cs typeface="+mn-lt"/>
            </a:endParaRPr>
          </a:p>
          <a:p>
            <a:pPr lvl="1">
              <a:lnSpc>
                <a:spcPct val="114999"/>
              </a:lnSpc>
              <a:buSzPts val="1800"/>
            </a:pPr>
            <a:r>
              <a:rPr lang="en-US" dirty="0">
                <a:ea typeface="+mn-lt"/>
                <a:cs typeface="+mn-lt"/>
              </a:rPr>
              <a:t>Interviews</a:t>
            </a:r>
            <a:endParaRPr lang="en-US" i="0" dirty="0">
              <a:ea typeface="+mn-lt"/>
              <a:cs typeface="+mn-lt"/>
            </a:endParaRPr>
          </a:p>
          <a:p>
            <a:pPr lvl="1">
              <a:lnSpc>
                <a:spcPct val="114999"/>
              </a:lnSpc>
              <a:buSzPts val="1800"/>
            </a:pPr>
            <a:r>
              <a:rPr lang="en-US" dirty="0">
                <a:ea typeface="+mn-lt"/>
                <a:cs typeface="+mn-lt"/>
              </a:rPr>
              <a:t>Work Diary Log</a:t>
            </a:r>
            <a:endParaRPr lang="en-US" i="0" dirty="0">
              <a:ea typeface="+mn-lt"/>
              <a:cs typeface="+mn-lt"/>
            </a:endParaRP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Validate data 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Prepare Job Description</a:t>
            </a:r>
          </a:p>
          <a:p>
            <a:pPr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151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xfrm>
            <a:off x="1035600" y="14809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Job Description</a:t>
            </a:r>
            <a:endParaRPr dirty="0"/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873855" y="554377"/>
            <a:ext cx="7183344" cy="4591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83000"/>
              </a:lnSpc>
              <a:spcBef>
                <a:spcPts val="1100"/>
              </a:spcBef>
              <a:buClr>
                <a:schemeClr val="dk1"/>
              </a:buClr>
              <a:buSzPts val="1100"/>
              <a:buNone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  <a:sym typeface="Georgia"/>
              </a:rPr>
              <a:t> Job descriptions should include the following components:</a:t>
            </a:r>
            <a:endParaRPr lang="en-US" sz="1400" dirty="0">
              <a:solidFill>
                <a:srgbClr val="333333"/>
              </a:solidFill>
              <a:ea typeface="Georgia"/>
              <a:cs typeface="Georgia"/>
            </a:endParaRPr>
          </a:p>
          <a:p>
            <a:pPr indent="-317500">
              <a:lnSpc>
                <a:spcPct val="183000"/>
              </a:lnSpc>
              <a:spcBef>
                <a:spcPts val="1100"/>
              </a:spcBef>
              <a:buClr>
                <a:srgbClr val="333333"/>
              </a:buClr>
              <a:buSzPts val="1400"/>
              <a:buAutoNum type="arabicPeriod"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</a:rPr>
              <a:t>Job Title</a:t>
            </a:r>
          </a:p>
          <a:p>
            <a:pPr indent="-317500">
              <a:lnSpc>
                <a:spcPct val="183000"/>
              </a:lnSpc>
              <a:spcBef>
                <a:spcPts val="1100"/>
              </a:spcBef>
              <a:buClr>
                <a:srgbClr val="333333"/>
              </a:buClr>
              <a:buSzPts val="1400"/>
              <a:buAutoNum type="arabicPeriod"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</a:rPr>
              <a:t>Department/Reports to</a:t>
            </a:r>
            <a:endParaRPr lang="en-GB" dirty="0"/>
          </a:p>
          <a:p>
            <a:pPr indent="-317500">
              <a:lnSpc>
                <a:spcPct val="183000"/>
              </a:lnSpc>
              <a:spcBef>
                <a:spcPts val="1100"/>
              </a:spcBef>
              <a:buClr>
                <a:srgbClr val="333333"/>
              </a:buClr>
              <a:buSzPts val="1400"/>
              <a:buAutoNum type="arabicPeriod"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</a:rPr>
              <a:t>NOC code</a:t>
            </a:r>
            <a:endParaRPr lang="en-GB" sz="1400" dirty="0">
              <a:solidFill>
                <a:srgbClr val="333333"/>
              </a:solidFill>
              <a:ea typeface="Georgia"/>
              <a:cs typeface="Georgia"/>
              <a:sym typeface="Georgia"/>
            </a:endParaRPr>
          </a:p>
          <a:p>
            <a:pPr indent="-317500">
              <a:lnSpc>
                <a:spcPct val="183000"/>
              </a:lnSpc>
              <a:spcBef>
                <a:spcPts val="1100"/>
              </a:spcBef>
              <a:buClr>
                <a:srgbClr val="333333"/>
              </a:buClr>
              <a:buSzPts val="1400"/>
              <a:buAutoNum type="arabicPeriod"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</a:rPr>
              <a:t>Job Functions</a:t>
            </a:r>
            <a:endParaRPr lang="en-GB" sz="1400" dirty="0">
              <a:solidFill>
                <a:srgbClr val="333333"/>
              </a:solidFill>
              <a:ea typeface="Georgia"/>
              <a:cs typeface="Georgia"/>
              <a:sym typeface="Georgia"/>
            </a:endParaRPr>
          </a:p>
          <a:p>
            <a:pPr indent="-317500">
              <a:lnSpc>
                <a:spcPct val="183000"/>
              </a:lnSpc>
              <a:spcBef>
                <a:spcPts val="1100"/>
              </a:spcBef>
              <a:buClr>
                <a:srgbClr val="333333"/>
              </a:buClr>
              <a:buSzPts val="1400"/>
              <a:buAutoNum type="arabicPeriod"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</a:rPr>
              <a:t>Knowledge, Skill, and Abilities</a:t>
            </a:r>
            <a:endParaRPr lang="en-GB" sz="1400" dirty="0">
              <a:solidFill>
                <a:srgbClr val="333333"/>
              </a:solidFill>
              <a:ea typeface="Georgia"/>
              <a:cs typeface="Georgia"/>
              <a:sym typeface="Georgia"/>
            </a:endParaRPr>
          </a:p>
          <a:p>
            <a:pPr indent="-317500">
              <a:lnSpc>
                <a:spcPct val="183000"/>
              </a:lnSpc>
              <a:spcBef>
                <a:spcPts val="1100"/>
              </a:spcBef>
              <a:buClr>
                <a:srgbClr val="333333"/>
              </a:buClr>
              <a:buSzPts val="1400"/>
              <a:buAutoNum type="arabicPeriod"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</a:rPr>
              <a:t>Education and experience required</a:t>
            </a:r>
            <a:endParaRPr lang="en-GB" sz="1400" dirty="0">
              <a:solidFill>
                <a:srgbClr val="333333"/>
              </a:solidFill>
              <a:ea typeface="Georgia"/>
              <a:cs typeface="Georgia"/>
              <a:sym typeface="Georgia"/>
            </a:endParaRPr>
          </a:p>
          <a:p>
            <a:pPr indent="-317500">
              <a:lnSpc>
                <a:spcPct val="183000"/>
              </a:lnSpc>
              <a:spcBef>
                <a:spcPts val="1100"/>
              </a:spcBef>
              <a:buClr>
                <a:srgbClr val="333333"/>
              </a:buClr>
              <a:buSzPts val="1400"/>
              <a:buAutoNum type="arabicPeriod"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</a:rPr>
              <a:t>Physical requirement of the job</a:t>
            </a:r>
            <a:endParaRPr lang="en-GB" sz="1400" dirty="0">
              <a:solidFill>
                <a:srgbClr val="333333"/>
              </a:solidFill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83000"/>
              </a:lnSpc>
              <a:spcBef>
                <a:spcPts val="1100"/>
              </a:spcBef>
              <a:spcAft>
                <a:spcPts val="0"/>
              </a:spcAft>
              <a:buSzPts val="1800"/>
              <a:buNone/>
            </a:pPr>
            <a:r>
              <a:rPr lang="en-GB" sz="1000" u="sng" dirty="0">
                <a:solidFill>
                  <a:schemeClr val="hlink"/>
                </a:solidFill>
                <a:ea typeface="Georgia"/>
                <a:cs typeface="Georgia"/>
                <a:sym typeface="Georgi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sample job description</a:t>
            </a:r>
            <a:endParaRPr sz="1000" dirty="0">
              <a:solidFill>
                <a:srgbClr val="333333"/>
              </a:solidFill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1100"/>
              </a:spcBef>
              <a:spcAft>
                <a:spcPts val="160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CA864-AB11-46A9-ABB0-D430542F0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63" y="284039"/>
            <a:ext cx="8520600" cy="572700"/>
          </a:xfrm>
        </p:spPr>
        <p:txBody>
          <a:bodyPr/>
          <a:lstStyle/>
          <a:p>
            <a:r>
              <a:rPr lang="en-US" dirty="0"/>
              <a:t>Job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62C69-4EC8-4AD4-BC3F-2F8A309FBE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specification of contents, methods and relationships in order to satisfy technological and organizational requirements, as well as, social and personal requirements of the job holder.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Impact productivity levels and job satisfaction.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Business Process Reengineering (BPE) - the process of defining the way will be performed and the tasks that a given job requires.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Job redesign is a process that involves changing an existing job design.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Job analysis enables Job design.</a:t>
            </a:r>
          </a:p>
          <a:p>
            <a:pPr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726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C29C2-A498-47FA-8262-0CE8C3E8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56" y="340384"/>
            <a:ext cx="8520600" cy="572700"/>
          </a:xfrm>
        </p:spPr>
        <p:txBody>
          <a:bodyPr/>
          <a:lstStyle/>
          <a:p>
            <a:r>
              <a:rPr lang="en-US" dirty="0"/>
              <a:t>Designing Efficient Jobs: Job Characteristics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55013-6C44-48A7-92E5-2070044F4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0756" y="1506644"/>
            <a:ext cx="8021544" cy="3432498"/>
          </a:xfrm>
        </p:spPr>
        <p:txBody>
          <a:bodyPr/>
          <a:lstStyle/>
          <a:p>
            <a:r>
              <a:rPr lang="en-US" dirty="0"/>
              <a:t>Skill Variety</a:t>
            </a:r>
          </a:p>
          <a:p>
            <a:pPr>
              <a:lnSpc>
                <a:spcPct val="114999"/>
              </a:lnSpc>
            </a:pPr>
            <a:r>
              <a:rPr lang="en-US" dirty="0"/>
              <a:t>Task Identity</a:t>
            </a:r>
          </a:p>
          <a:p>
            <a:pPr>
              <a:lnSpc>
                <a:spcPct val="114999"/>
              </a:lnSpc>
            </a:pPr>
            <a:r>
              <a:rPr lang="en-US" dirty="0"/>
              <a:t>Task Significance</a:t>
            </a:r>
          </a:p>
          <a:p>
            <a:pPr>
              <a:lnSpc>
                <a:spcPct val="114999"/>
              </a:lnSpc>
            </a:pPr>
            <a:r>
              <a:rPr lang="en-US" dirty="0"/>
              <a:t>Autonomy</a:t>
            </a:r>
          </a:p>
          <a:p>
            <a:pPr>
              <a:lnSpc>
                <a:spcPct val="114999"/>
              </a:lnSpc>
            </a:pPr>
            <a:r>
              <a:rPr lang="en-US" dirty="0"/>
              <a:t>Feedback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The presence of these five core job dimensions leads to:</a:t>
            </a:r>
          </a:p>
          <a:p>
            <a:pPr lvl="2">
              <a:lnSpc>
                <a:spcPct val="114999"/>
              </a:lnSpc>
            </a:pPr>
            <a:r>
              <a:rPr lang="en-US" dirty="0"/>
              <a:t>Meaningful work</a:t>
            </a:r>
            <a:endParaRPr lang="en-US"/>
          </a:p>
          <a:p>
            <a:pPr lvl="2">
              <a:lnSpc>
                <a:spcPct val="114999"/>
              </a:lnSpc>
            </a:pPr>
            <a:r>
              <a:rPr lang="en-US" dirty="0"/>
              <a:t>Responsibility for outcomes</a:t>
            </a:r>
            <a:endParaRPr lang="en-US"/>
          </a:p>
          <a:p>
            <a:pPr lvl="2">
              <a:lnSpc>
                <a:spcPct val="114999"/>
              </a:lnSpc>
            </a:pPr>
            <a:r>
              <a:rPr lang="en-US" dirty="0"/>
              <a:t>Knowledge of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50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A94D5-AE41-4AA6-8FEE-1C9683A7E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841" y="284039"/>
            <a:ext cx="8520600" cy="572700"/>
          </a:xfrm>
        </p:spPr>
        <p:txBody>
          <a:bodyPr/>
          <a:lstStyle/>
          <a:p>
            <a:r>
              <a:rPr lang="en-US" dirty="0"/>
              <a:t>Approaches to Job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F52D0-D5A4-48E6-BAE8-715E19F62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8806" y="1152475"/>
            <a:ext cx="8520600" cy="3416400"/>
          </a:xfrm>
        </p:spPr>
        <p:txBody>
          <a:bodyPr/>
          <a:lstStyle/>
          <a:p>
            <a:r>
              <a:rPr lang="en-US" dirty="0"/>
              <a:t>Job Enlargement - Design approach in which the scope of the job is increased through extending and enhancing the range of its duties and responsibilities.</a:t>
            </a:r>
            <a:endParaRPr lang="en-US" b="1" dirty="0"/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Job Enrichment – Design approach aimed at making work more interesting and challenging for employees. May consist of giving more responsibility and opportunities for impact.</a:t>
            </a:r>
          </a:p>
        </p:txBody>
      </p:sp>
    </p:spTree>
    <p:extLst>
      <p:ext uri="{BB962C8B-B14F-4D97-AF65-F5344CB8AC3E}">
        <p14:creationId xmlns:p14="http://schemas.microsoft.com/office/powerpoint/2010/main" val="3255234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7F1F1-C8E1-4E53-8554-D6519C8F0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101" y="308187"/>
            <a:ext cx="8520600" cy="572700"/>
          </a:xfrm>
        </p:spPr>
        <p:txBody>
          <a:bodyPr/>
          <a:lstStyle/>
          <a:p>
            <a:r>
              <a:rPr lang="en-US" dirty="0"/>
              <a:t>Contemporary Issues in Job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DEEFE-A6C2-4553-ADCE-E88E1DCDA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2953" y="1128327"/>
            <a:ext cx="8520600" cy="3416400"/>
          </a:xfrm>
        </p:spPr>
        <p:txBody>
          <a:bodyPr/>
          <a:lstStyle/>
          <a:p>
            <a:r>
              <a:rPr lang="en-US" dirty="0"/>
              <a:t>Telecommuting</a:t>
            </a:r>
          </a:p>
          <a:p>
            <a:pPr>
              <a:lnSpc>
                <a:spcPct val="114999"/>
              </a:lnSpc>
            </a:pPr>
            <a:r>
              <a:rPr lang="en-US" dirty="0"/>
              <a:t>Team-based work</a:t>
            </a:r>
          </a:p>
          <a:p>
            <a:pPr>
              <a:lnSpc>
                <a:spcPct val="114999"/>
              </a:lnSpc>
            </a:pPr>
            <a:r>
              <a:rPr lang="en-US" dirty="0"/>
              <a:t>Flexible working hours</a:t>
            </a:r>
          </a:p>
          <a:p>
            <a:pPr>
              <a:lnSpc>
                <a:spcPct val="114999"/>
              </a:lnSpc>
            </a:pPr>
            <a:r>
              <a:rPr lang="en-US" dirty="0"/>
              <a:t>Artificial Intelligence</a:t>
            </a:r>
          </a:p>
          <a:p>
            <a:pPr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942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753B-0E20-4E42-BB3D-84BA51552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285" y="369544"/>
            <a:ext cx="8520600" cy="572700"/>
          </a:xfrm>
        </p:spPr>
        <p:txBody>
          <a:bodyPr/>
          <a:lstStyle/>
          <a:p>
            <a:r>
              <a:rPr lang="en-US" dirty="0"/>
              <a:t>End Chapter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6D49E-C93F-47F1-AE4D-A1ABF0344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5370" y="1206390"/>
            <a:ext cx="7431516" cy="3362485"/>
          </a:xfrm>
        </p:spPr>
        <p:txBody>
          <a:bodyPr/>
          <a:lstStyle/>
          <a:p>
            <a:r>
              <a:rPr lang="en-US" dirty="0"/>
              <a:t>Job Analysis process</a:t>
            </a:r>
          </a:p>
          <a:p>
            <a:pPr>
              <a:lnSpc>
                <a:spcPct val="114999"/>
              </a:lnSpc>
            </a:pPr>
            <a:r>
              <a:rPr lang="en-US" dirty="0">
                <a:ea typeface="+mn-lt"/>
                <a:cs typeface="+mn-lt"/>
              </a:rPr>
              <a:t>Data Collection</a:t>
            </a:r>
          </a:p>
          <a:p>
            <a:pPr>
              <a:lnSpc>
                <a:spcPct val="114999"/>
              </a:lnSpc>
            </a:pPr>
            <a:r>
              <a:rPr lang="en-US" dirty="0"/>
              <a:t>Job Description</a:t>
            </a:r>
            <a:endParaRPr lang="en-US" i="0" dirty="0"/>
          </a:p>
          <a:p>
            <a:pPr>
              <a:lnSpc>
                <a:spcPct val="114999"/>
              </a:lnSpc>
            </a:pPr>
            <a:r>
              <a:rPr lang="en-US" dirty="0"/>
              <a:t>Job Design objectives</a:t>
            </a:r>
          </a:p>
          <a:p>
            <a:pPr>
              <a:lnSpc>
                <a:spcPct val="114999"/>
              </a:lnSpc>
            </a:pPr>
            <a:r>
              <a:rPr lang="en-US" dirty="0"/>
              <a:t>Job Characteristics Model</a:t>
            </a:r>
          </a:p>
          <a:p>
            <a:pPr>
              <a:lnSpc>
                <a:spcPct val="114999"/>
              </a:lnSpc>
            </a:pPr>
            <a:r>
              <a:rPr lang="en-US" dirty="0"/>
              <a:t>Job Enrichment vs Job Enlargement</a:t>
            </a:r>
            <a:endParaRPr lang="en-US" i="0" dirty="0"/>
          </a:p>
          <a:p>
            <a:pPr>
              <a:lnSpc>
                <a:spcPct val="114999"/>
              </a:lnSpc>
            </a:pPr>
            <a:endParaRPr lang="en-US" i="0" dirty="0"/>
          </a:p>
          <a:p>
            <a:pPr>
              <a:lnSpc>
                <a:spcPct val="114999"/>
              </a:lnSpc>
            </a:pPr>
            <a:endParaRPr lang="en-US" i="0" dirty="0"/>
          </a:p>
          <a:p>
            <a:pPr>
              <a:lnSpc>
                <a:spcPct val="114999"/>
              </a:lnSpc>
            </a:pPr>
            <a:endParaRPr lang="en-US" i="0" dirty="0"/>
          </a:p>
          <a:p>
            <a:pPr marL="114300" indent="0">
              <a:lnSpc>
                <a:spcPct val="114999"/>
              </a:lnSpc>
              <a:buNone/>
            </a:pPr>
            <a:endParaRPr lang="en-US" i="0" dirty="0"/>
          </a:p>
          <a:p>
            <a:pPr>
              <a:lnSpc>
                <a:spcPct val="114999"/>
              </a:lnSpc>
            </a:pPr>
            <a:endParaRPr lang="en-US" i="0" dirty="0"/>
          </a:p>
          <a:p>
            <a:pPr marL="596900" lvl="1" indent="0">
              <a:lnSpc>
                <a:spcPct val="114999"/>
              </a:lnSpc>
              <a:buNone/>
            </a:pP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2688050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792435" y="514350"/>
            <a:ext cx="3845379" cy="1114425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 defTabSz="914400">
              <a:spcAft>
                <a:spcPts val="0"/>
              </a:spcAft>
            </a:pPr>
            <a:r>
              <a:rPr lang="en-US" sz="3700"/>
              <a:t>Learning Resources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26BC143-3EF6-BD4D-8020-D6F8AE8AA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49185" y="483829"/>
            <a:ext cx="3040414" cy="393581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BB4B50-57AF-6945-9167-B66974B39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92435" y="1714500"/>
            <a:ext cx="3845379" cy="26860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3540" indent="-383540" defTabSz="914400"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dirty="0"/>
              <a:t>This course uses the OER Human Resource Management, First Ontario  Edition (Chapter 3)</a:t>
            </a:r>
          </a:p>
          <a:p>
            <a:pPr marL="383540" lvl="0" indent="-383540" defTabSz="914400"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dirty="0"/>
              <a:t>Material from this resource has been used to deliver the course objectives.</a:t>
            </a:r>
          </a:p>
          <a:p>
            <a:pPr marL="384048" indent="-384048" defTabSz="914400">
              <a:spcAft>
                <a:spcPts val="200"/>
              </a:spcAft>
              <a:buFont typeface="Franklin Gothic Book" panose="020B0503020102020204" pitchFamily="34" charset="0"/>
              <a:buNone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Learning Objectives</a:t>
            </a:r>
          </a:p>
        </p:txBody>
      </p:sp>
      <p:sp>
        <p:nvSpPr>
          <p:cNvPr id="67" name="Google Shape;67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514350" indent="-285750">
              <a:lnSpc>
                <a:spcPct val="90000"/>
              </a:lnSpc>
              <a:spcAft>
                <a:spcPts val="600"/>
              </a:spcAft>
            </a:pPr>
            <a:r>
              <a:rPr lang="en-GB" sz="1800" dirty="0">
                <a:solidFill>
                  <a:srgbClr val="333333"/>
                </a:solidFill>
              </a:rPr>
              <a:t>Outline the principles of human resources to support talent acquisition, recruitment and the recruitment process.</a:t>
            </a:r>
          </a:p>
          <a:p>
            <a:pPr marL="228600" indent="0">
              <a:lnSpc>
                <a:spcPct val="90000"/>
              </a:lnSpc>
              <a:spcAft>
                <a:spcPts val="600"/>
              </a:spcAft>
              <a:buNone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647700" y="0"/>
            <a:ext cx="8184600" cy="101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83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3000" dirty="0">
                <a:solidFill>
                  <a:srgbClr val="333333"/>
                </a:solidFill>
              </a:rPr>
              <a:t>Job Analysis</a:t>
            </a:r>
            <a:br>
              <a:rPr lang="en-CA" sz="3000" dirty="0">
                <a:solidFill>
                  <a:srgbClr val="333333"/>
                </a:solidFill>
              </a:rPr>
            </a:br>
            <a:endParaRPr sz="3000" dirty="0">
              <a:solidFill>
                <a:srgbClr val="333333"/>
              </a:solidFill>
            </a:endParaRPr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789512" y="1017725"/>
            <a:ext cx="7744888" cy="3551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GB" sz="1400" dirty="0">
                <a:solidFill>
                  <a:srgbClr val="333333"/>
                </a:solidFill>
              </a:rPr>
              <a:t>A systematic process used to identify and determine, in detail, the particular job duties and requirements, and the relative importance of these duties for a given job.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sz="1050" dirty="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sz="1050" dirty="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sz="1050" dirty="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sz="1050" dirty="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80" name="Google Shape;80;p17" descr="Job Analysis&#10;- Select jobs to study&#10;- Determine information needed&#10;- Identify sources of data&#10;- Determine methods of data collection&#10;- Evaluate and verify data&#10;- Use data to begin the process of writing the analysis, then the job descrtiption.&#10;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125" y="1959400"/>
            <a:ext cx="7058926" cy="287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76FBA-E7B4-45FF-BF70-538F35FE8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285750"/>
            <a:ext cx="7975050" cy="731975"/>
          </a:xfrm>
        </p:spPr>
        <p:txBody>
          <a:bodyPr/>
          <a:lstStyle/>
          <a:p>
            <a:r>
              <a:rPr lang="en-US" dirty="0"/>
              <a:t>Job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0B9414-196B-46FE-994D-511FE2D0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9609" y="880778"/>
            <a:ext cx="8140190" cy="421310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Research answers the following questions: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The specific elements of the job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Physical and mental activities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When is the job performed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How is the job performed 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Under what conditions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Considers: 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Current tasks and responsibilities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Comparable work descriptions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New responsibilities or changes in duties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9457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1AAD8-5ECE-4D9D-817B-A39283BC9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350" y="342900"/>
            <a:ext cx="7936950" cy="674825"/>
          </a:xfrm>
        </p:spPr>
        <p:txBody>
          <a:bodyPr/>
          <a:lstStyle/>
          <a:p>
            <a:r>
              <a:rPr lang="en-US" dirty="0"/>
              <a:t>Job Analysis, </a:t>
            </a:r>
            <a:r>
              <a:rPr lang="en-US" i="1" dirty="0"/>
              <a:t>continued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D1C39-CCD5-49D1-8619-EBF2DE6CA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2950" y="1219199"/>
            <a:ext cx="8089350" cy="3349675"/>
          </a:xfrm>
        </p:spPr>
        <p:txBody>
          <a:bodyPr/>
          <a:lstStyle/>
          <a:p>
            <a:r>
              <a:rPr lang="en-US" dirty="0"/>
              <a:t>Produces accurate job postings to attract strong candidates that align with actual requirements of positions</a:t>
            </a:r>
          </a:p>
          <a:p>
            <a:pPr>
              <a:lnSpc>
                <a:spcPct val="114999"/>
              </a:lnSpc>
            </a:pPr>
            <a:r>
              <a:rPr lang="en-US" dirty="0"/>
              <a:t>Identification of critical, knowledge, skills and abilities</a:t>
            </a:r>
          </a:p>
          <a:p>
            <a:pPr>
              <a:lnSpc>
                <a:spcPct val="114999"/>
              </a:lnSpc>
            </a:pPr>
            <a:r>
              <a:rPr lang="en-US" dirty="0"/>
              <a:t>Identification of risks to prevent accidents</a:t>
            </a:r>
          </a:p>
          <a:p>
            <a:pPr>
              <a:lnSpc>
                <a:spcPct val="114999"/>
              </a:lnSpc>
            </a:pPr>
            <a:r>
              <a:rPr lang="en-US" dirty="0"/>
              <a:t>Development of performance appraisal that measures actual job elements</a:t>
            </a:r>
          </a:p>
          <a:p>
            <a:pPr>
              <a:lnSpc>
                <a:spcPct val="114999"/>
              </a:lnSpc>
            </a:pPr>
            <a:r>
              <a:rPr lang="en-US" dirty="0"/>
              <a:t>Development of equitable compensation plans</a:t>
            </a:r>
          </a:p>
          <a:p>
            <a:pPr>
              <a:lnSpc>
                <a:spcPct val="114999"/>
              </a:lnSpc>
            </a:pPr>
            <a:r>
              <a:rPr lang="en-US" dirty="0"/>
              <a:t>Design training programs that address specific and relevant knowledge, skills and abilities</a:t>
            </a:r>
          </a:p>
          <a:p>
            <a:pPr>
              <a:lnSpc>
                <a:spcPct val="114999"/>
              </a:lnSpc>
            </a:pPr>
            <a:r>
              <a:rPr lang="en-US" dirty="0"/>
              <a:t>Identify essential and non-essential duties in order to inform job relatedness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007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747132" y="445025"/>
            <a:ext cx="808516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Types of Job Analyses</a:t>
            </a:r>
            <a:endParaRPr dirty="0"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747132" y="1360988"/>
            <a:ext cx="7110740" cy="3388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83000"/>
              </a:lnSpc>
              <a:spcBef>
                <a:spcPts val="1100"/>
              </a:spcBef>
              <a:spcAft>
                <a:spcPts val="1100"/>
              </a:spcAft>
              <a:buSzPts val="1800"/>
              <a:buNone/>
            </a:pPr>
            <a:r>
              <a:rPr lang="en-GB" sz="1400" dirty="0">
                <a:solidFill>
                  <a:srgbClr val="333333"/>
                </a:solidFill>
                <a:ea typeface="Georgia"/>
                <a:cs typeface="Georgia"/>
                <a:sym typeface="Georgia"/>
              </a:rPr>
              <a:t>Two types of job analyses can be performed: a task-based analysis and a competency- or skills-based analysis. </a:t>
            </a:r>
            <a:endParaRPr lang="en-GB" sz="1400" dirty="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864150" y="2882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Task Based Job Analysis</a:t>
            </a:r>
            <a:endParaRPr dirty="0"/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831801" y="1158226"/>
            <a:ext cx="8488251" cy="382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83000"/>
              </a:lnSpc>
              <a:spcBef>
                <a:spcPts val="1100"/>
              </a:spcBef>
              <a:buClr>
                <a:schemeClr val="dk1"/>
              </a:buClr>
              <a:buSzPts val="1100"/>
              <a:buNone/>
            </a:pPr>
            <a:r>
              <a:rPr lang="en-GB" sz="1400" dirty="0">
                <a:solidFill>
                  <a:srgbClr val="333333"/>
                </a:solidFill>
                <a:latin typeface="Georgia"/>
                <a:ea typeface="Georgia"/>
                <a:cs typeface="Georgia"/>
                <a:sym typeface="Georgia"/>
              </a:rPr>
              <a:t>Seeks to identify elements of the job by looking the following:. </a:t>
            </a:r>
            <a:endParaRPr lang="en-US" sz="1400" dirty="0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indent="-285750">
              <a:lnSpc>
                <a:spcPct val="183000"/>
              </a:lnSpc>
              <a:spcBef>
                <a:spcPts val="1100"/>
              </a:spcBef>
              <a:buSzPts val="1100"/>
            </a:pPr>
            <a:r>
              <a:rPr lang="en-GB" sz="1400" dirty="0">
                <a:solidFill>
                  <a:srgbClr val="333333"/>
                </a:solidFill>
                <a:latin typeface="Georgia"/>
                <a:ea typeface="Georgia"/>
                <a:cs typeface="Georgia"/>
              </a:rPr>
              <a:t>Action verb - Performs what action?</a:t>
            </a:r>
          </a:p>
          <a:p>
            <a:pPr marL="285750" indent="-285750">
              <a:lnSpc>
                <a:spcPct val="183000"/>
              </a:lnSpc>
              <a:spcBef>
                <a:spcPts val="1100"/>
              </a:spcBef>
              <a:buSzPts val="1100"/>
            </a:pPr>
            <a:r>
              <a:rPr lang="en-GB" sz="1400" dirty="0">
                <a:solidFill>
                  <a:srgbClr val="333333"/>
                </a:solidFill>
                <a:latin typeface="Georgia"/>
                <a:ea typeface="Georgia"/>
                <a:cs typeface="Georgia"/>
              </a:rPr>
              <a:t>Object of the verb - To whom or what?</a:t>
            </a:r>
          </a:p>
          <a:p>
            <a:pPr marL="285750" indent="-285750">
              <a:lnSpc>
                <a:spcPct val="183000"/>
              </a:lnSpc>
              <a:spcBef>
                <a:spcPts val="1100"/>
              </a:spcBef>
              <a:buSzPts val="1100"/>
            </a:pPr>
            <a:r>
              <a:rPr lang="en-GB" sz="1400" dirty="0">
                <a:solidFill>
                  <a:srgbClr val="333333"/>
                </a:solidFill>
                <a:latin typeface="Georgia"/>
                <a:ea typeface="Georgia"/>
                <a:cs typeface="Georgia"/>
              </a:rPr>
              <a:t>Output - To produce what? Or Why it is necessary?</a:t>
            </a:r>
          </a:p>
          <a:p>
            <a:pPr marL="285750" indent="-285750">
              <a:lnSpc>
                <a:spcPct val="183000"/>
              </a:lnSpc>
              <a:spcBef>
                <a:spcPts val="1100"/>
              </a:spcBef>
              <a:buSzPts val="1100"/>
            </a:pPr>
            <a:r>
              <a:rPr lang="en-GB" sz="1400" dirty="0">
                <a:solidFill>
                  <a:srgbClr val="333333"/>
                </a:solidFill>
                <a:latin typeface="Georgia"/>
                <a:ea typeface="Georgia"/>
                <a:cs typeface="Georgia"/>
              </a:rPr>
              <a:t>How – Using what tools, work arid or processes?</a:t>
            </a:r>
          </a:p>
          <a:p>
            <a:pPr lvl="1">
              <a:lnSpc>
                <a:spcPct val="183000"/>
              </a:lnSpc>
              <a:spcBef>
                <a:spcPts val="1100"/>
              </a:spcBef>
              <a:buSzPts val="1100"/>
            </a:pPr>
            <a:r>
              <a:rPr lang="en-GB" sz="1400" dirty="0">
                <a:solidFill>
                  <a:srgbClr val="333333"/>
                </a:solidFill>
                <a:latin typeface="Georgia"/>
                <a:ea typeface="Georgia"/>
                <a:cs typeface="Georgia"/>
              </a:rPr>
              <a:t>Copy, Collate, print and bind technical publications and presentation materials for the Program Office.</a:t>
            </a:r>
            <a:endParaRPr lang="en-GB" sz="1400" i="0" dirty="0">
              <a:solidFill>
                <a:srgbClr val="333333"/>
              </a:solidFill>
              <a:latin typeface="Georgia"/>
              <a:ea typeface="Georgia"/>
              <a:cs typeface="Georgia"/>
            </a:endParaRPr>
          </a:p>
          <a:p>
            <a:pPr marL="285750" indent="-285750">
              <a:lnSpc>
                <a:spcPct val="183000"/>
              </a:lnSpc>
              <a:spcBef>
                <a:spcPts val="1100"/>
              </a:spcBef>
              <a:buSzPts val="1100"/>
            </a:pPr>
            <a:endParaRPr lang="en-US" sz="1400" dirty="0">
              <a:solidFill>
                <a:srgbClr val="333333"/>
              </a:solidFill>
              <a:latin typeface="Georgia"/>
              <a:ea typeface="Georgia"/>
              <a:cs typeface="Georg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xfrm>
            <a:off x="704850" y="445025"/>
            <a:ext cx="8127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Competency Based Job Analysis</a:t>
            </a:r>
            <a:endParaRPr dirty="0"/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883200" y="1282075"/>
            <a:ext cx="7781298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83000"/>
              </a:lnSpc>
              <a:spcBef>
                <a:spcPts val="1100"/>
              </a:spcBef>
              <a:buNone/>
            </a:pPr>
            <a:r>
              <a:rPr lang="en-GB" sz="1400" dirty="0">
                <a:solidFill>
                  <a:srgbClr val="333333"/>
                </a:solidFill>
                <a:sym typeface="Georgia"/>
              </a:rPr>
              <a:t>Focuses on the specific knowledge and abilities an employee must have to perform the job. Method is less precise and more subjective.</a:t>
            </a:r>
            <a:endParaRPr lang="en-US" dirty="0"/>
          </a:p>
          <a:p>
            <a:pPr lvl="1">
              <a:lnSpc>
                <a:spcPct val="183000"/>
              </a:lnSpc>
              <a:spcBef>
                <a:spcPts val="1100"/>
              </a:spcBef>
            </a:pPr>
            <a:r>
              <a:rPr lang="en-GB" sz="1400" dirty="0">
                <a:solidFill>
                  <a:srgbClr val="333333"/>
                </a:solidFill>
                <a:latin typeface="Franklin Gothic Book" panose="020B0503020102020204"/>
              </a:rPr>
              <a:t>Demonstrated ability to work in teams.</a:t>
            </a:r>
            <a:endParaRPr lang="en-GB" sz="1400" i="0" dirty="0">
              <a:solidFill>
                <a:srgbClr val="333333"/>
              </a:solidFill>
              <a:latin typeface="Franklin Gothic Book" panose="020B0503020102020204"/>
            </a:endParaRPr>
          </a:p>
          <a:p>
            <a:pPr marL="0" indent="0">
              <a:spcBef>
                <a:spcPts val="1100"/>
              </a:spcBef>
              <a:spcAft>
                <a:spcPts val="1600"/>
              </a:spcAft>
              <a:buNone/>
            </a:pPr>
            <a:endParaRPr lang="en-US" dirty="0">
              <a:solidFill>
                <a:srgbClr val="44546A"/>
              </a:solidFill>
              <a:latin typeface="Franklin Gothic Book" panose="020B05030201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ek 2 - Lecture # 1 - Introduction to  HR Week 2 - Lecture #1 - Intro to HR" id="{6065A7E2-3A39-2A4A-9200-1B76AEFFFE43}" vid="{DF705FD4-C475-9B44-AC46-3B959ED5B7F7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Presentation2</Template>
  <TotalTime>16</TotalTime>
  <Words>1118</Words>
  <Application>Microsoft Office PowerPoint</Application>
  <PresentationFormat>On-screen Show (16:9)</PresentationFormat>
  <Paragraphs>84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Crop</vt:lpstr>
      <vt:lpstr>Introduction to  HR Management</vt:lpstr>
      <vt:lpstr>Learning Resources</vt:lpstr>
      <vt:lpstr>Learning Objectives</vt:lpstr>
      <vt:lpstr>Job Analysis </vt:lpstr>
      <vt:lpstr>Job Analysis</vt:lpstr>
      <vt:lpstr>Job Analysis, continued</vt:lpstr>
      <vt:lpstr>Types of Job Analyses</vt:lpstr>
      <vt:lpstr>Task Based Job Analysis</vt:lpstr>
      <vt:lpstr>Competency Based Job Analysis</vt:lpstr>
      <vt:lpstr>Sources of data</vt:lpstr>
      <vt:lpstr>Data Collection and Writing</vt:lpstr>
      <vt:lpstr>Job Description</vt:lpstr>
      <vt:lpstr>Job Design</vt:lpstr>
      <vt:lpstr>Designing Efficient Jobs: Job Characteristics Model</vt:lpstr>
      <vt:lpstr>Approaches to Job Design</vt:lpstr>
      <vt:lpstr>Contemporary Issues in Job Design</vt:lpstr>
      <vt:lpstr>End Chapter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HR Management</dc:title>
  <cp:lastModifiedBy>Elizabeth Cameron</cp:lastModifiedBy>
  <cp:revision>363</cp:revision>
  <dcterms:modified xsi:type="dcterms:W3CDTF">2022-03-11T15:27:44Z</dcterms:modified>
</cp:coreProperties>
</file>