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45"/>
  </p:notesMasterIdLst>
  <p:sldIdLst>
    <p:sldId id="2593" r:id="rId2"/>
    <p:sldId id="2903" r:id="rId3"/>
    <p:sldId id="2771" r:id="rId4"/>
    <p:sldId id="2819" r:id="rId5"/>
    <p:sldId id="2816" r:id="rId6"/>
    <p:sldId id="2804" r:id="rId7"/>
    <p:sldId id="2807" r:id="rId8"/>
    <p:sldId id="2805" r:id="rId9"/>
    <p:sldId id="2817" r:id="rId10"/>
    <p:sldId id="634" r:id="rId11"/>
    <p:sldId id="2813" r:id="rId12"/>
    <p:sldId id="2905" r:id="rId13"/>
    <p:sldId id="2904" r:id="rId14"/>
    <p:sldId id="2918" r:id="rId15"/>
    <p:sldId id="2898" r:id="rId16"/>
    <p:sldId id="2833" r:id="rId17"/>
    <p:sldId id="2919" r:id="rId18"/>
    <p:sldId id="2834" r:id="rId19"/>
    <p:sldId id="2835" r:id="rId20"/>
    <p:sldId id="2836" r:id="rId21"/>
    <p:sldId id="2897" r:id="rId22"/>
    <p:sldId id="2839" r:id="rId23"/>
    <p:sldId id="2857" r:id="rId24"/>
    <p:sldId id="2840" r:id="rId25"/>
    <p:sldId id="2858" r:id="rId26"/>
    <p:sldId id="2859" r:id="rId27"/>
    <p:sldId id="2841" r:id="rId28"/>
    <p:sldId id="2843" r:id="rId29"/>
    <p:sldId id="2844" r:id="rId30"/>
    <p:sldId id="2860" r:id="rId31"/>
    <p:sldId id="2861" r:id="rId32"/>
    <p:sldId id="2845" r:id="rId33"/>
    <p:sldId id="2849" r:id="rId34"/>
    <p:sldId id="2850" r:id="rId35"/>
    <p:sldId id="2920" r:id="rId36"/>
    <p:sldId id="2921" r:id="rId37"/>
    <p:sldId id="2915" r:id="rId38"/>
    <p:sldId id="2878" r:id="rId39"/>
    <p:sldId id="2880" r:id="rId40"/>
    <p:sldId id="2881" r:id="rId41"/>
    <p:sldId id="2916" r:id="rId42"/>
    <p:sldId id="2917" r:id="rId43"/>
    <p:sldId id="2879" r:id="rId44"/>
  </p:sldIdLst>
  <p:sldSz cx="6426200" cy="87122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vid Mather" initials="DM" lastIdx="1" clrIdx="0">
    <p:extLst>
      <p:ext uri="{19B8F6BF-5375-455C-9EA6-DF929625EA0E}">
        <p15:presenceInfo xmlns:p15="http://schemas.microsoft.com/office/powerpoint/2012/main" userId="3a81020cf9511c8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FA7A7"/>
    <a:srgbClr val="FF6565"/>
    <a:srgbClr val="FF0000"/>
    <a:srgbClr val="009EE2"/>
    <a:srgbClr val="00A4E4"/>
    <a:srgbClr val="E6E6E6"/>
    <a:srgbClr val="9999FF"/>
    <a:srgbClr val="9966FF"/>
    <a:srgbClr val="3281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98" autoAdjust="0"/>
    <p:restoredTop sz="96431" autoAdjust="0"/>
  </p:normalViewPr>
  <p:slideViewPr>
    <p:cSldViewPr snapToGrid="0">
      <p:cViewPr varScale="1">
        <p:scale>
          <a:sx n="87" d="100"/>
          <a:sy n="87" d="100"/>
        </p:scale>
        <p:origin x="546" y="102"/>
      </p:cViewPr>
      <p:guideLst/>
    </p:cSldViewPr>
  </p:slideViewPr>
  <p:notesTextViewPr>
    <p:cViewPr>
      <p:scale>
        <a:sx n="150" d="100"/>
        <a:sy n="150" d="100"/>
      </p:scale>
      <p:origin x="0" y="0"/>
    </p:cViewPr>
  </p:notesTextViewPr>
  <p:sorterViewPr>
    <p:cViewPr varScale="1">
      <p:scale>
        <a:sx n="100" d="100"/>
        <a:sy n="100" d="100"/>
      </p:scale>
      <p:origin x="0" y="-1294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864" tIns="46932" rIns="93864" bIns="46932" rtlCol="0"/>
          <a:lstStyle>
            <a:lvl1pPr algn="l">
              <a:defRPr sz="1300"/>
            </a:lvl1pPr>
          </a:lstStyle>
          <a:p>
            <a:endParaRPr lang="en-CA" dirty="0"/>
          </a:p>
        </p:txBody>
      </p:sp>
      <p:sp>
        <p:nvSpPr>
          <p:cNvPr id="3" name="Date Placeholder 2"/>
          <p:cNvSpPr>
            <a:spLocks noGrp="1"/>
          </p:cNvSpPr>
          <p:nvPr>
            <p:ph type="dt" idx="1"/>
          </p:nvPr>
        </p:nvSpPr>
        <p:spPr>
          <a:xfrm>
            <a:off x="3970938" y="1"/>
            <a:ext cx="3037840" cy="466434"/>
          </a:xfrm>
          <a:prstGeom prst="rect">
            <a:avLst/>
          </a:prstGeom>
        </p:spPr>
        <p:txBody>
          <a:bodyPr vert="horz" lIns="93864" tIns="46932" rIns="93864" bIns="46932" rtlCol="0"/>
          <a:lstStyle>
            <a:lvl1pPr algn="r">
              <a:defRPr sz="1300"/>
            </a:lvl1pPr>
          </a:lstStyle>
          <a:p>
            <a:fld id="{607B3672-FCC7-408D-ACAC-EBB230A29ED7}" type="datetimeFigureOut">
              <a:rPr lang="en-CA" smtClean="0"/>
              <a:t>2023-11-16</a:t>
            </a:fld>
            <a:endParaRPr lang="en-CA" dirty="0"/>
          </a:p>
        </p:txBody>
      </p:sp>
      <p:sp>
        <p:nvSpPr>
          <p:cNvPr id="4" name="Slide Image Placeholder 3"/>
          <p:cNvSpPr>
            <a:spLocks noGrp="1" noRot="1" noChangeAspect="1"/>
          </p:cNvSpPr>
          <p:nvPr>
            <p:ph type="sldImg" idx="2"/>
          </p:nvPr>
        </p:nvSpPr>
        <p:spPr>
          <a:xfrm>
            <a:off x="2349500" y="1162050"/>
            <a:ext cx="2311400" cy="3136900"/>
          </a:xfrm>
          <a:prstGeom prst="rect">
            <a:avLst/>
          </a:prstGeom>
          <a:noFill/>
          <a:ln w="12700">
            <a:solidFill>
              <a:prstClr val="black"/>
            </a:solidFill>
          </a:ln>
        </p:spPr>
        <p:txBody>
          <a:bodyPr vert="horz" lIns="93864" tIns="46932" rIns="93864" bIns="46932" rtlCol="0" anchor="ctr"/>
          <a:lstStyle/>
          <a:p>
            <a:endParaRPr lang="en-CA"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864" tIns="46932" rIns="93864" bIns="46932"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829981"/>
            <a:ext cx="3037840" cy="466433"/>
          </a:xfrm>
          <a:prstGeom prst="rect">
            <a:avLst/>
          </a:prstGeom>
        </p:spPr>
        <p:txBody>
          <a:bodyPr vert="horz" lIns="93864" tIns="46932" rIns="93864" bIns="46932" rtlCol="0" anchor="b"/>
          <a:lstStyle>
            <a:lvl1pPr algn="l">
              <a:defRPr sz="1300"/>
            </a:lvl1pPr>
          </a:lstStyle>
          <a:p>
            <a:endParaRPr lang="en-CA" dirty="0"/>
          </a:p>
        </p:txBody>
      </p:sp>
      <p:sp>
        <p:nvSpPr>
          <p:cNvPr id="7" name="Slide Number Placeholder 6"/>
          <p:cNvSpPr>
            <a:spLocks noGrp="1"/>
          </p:cNvSpPr>
          <p:nvPr>
            <p:ph type="sldNum" sz="quarter" idx="5"/>
          </p:nvPr>
        </p:nvSpPr>
        <p:spPr>
          <a:xfrm>
            <a:off x="3970938" y="8829981"/>
            <a:ext cx="3037840" cy="466433"/>
          </a:xfrm>
          <a:prstGeom prst="rect">
            <a:avLst/>
          </a:prstGeom>
        </p:spPr>
        <p:txBody>
          <a:bodyPr vert="horz" lIns="93864" tIns="46932" rIns="93864" bIns="46932" rtlCol="0" anchor="b"/>
          <a:lstStyle>
            <a:lvl1pPr algn="r">
              <a:defRPr sz="1300"/>
            </a:lvl1pPr>
          </a:lstStyle>
          <a:p>
            <a:fld id="{71FDA704-2DD0-4E77-B8D9-2DABD15BBB21}" type="slidenum">
              <a:rPr lang="en-CA" smtClean="0"/>
              <a:t>‹#›</a:t>
            </a:fld>
            <a:endParaRPr lang="en-CA" dirty="0"/>
          </a:p>
        </p:txBody>
      </p:sp>
    </p:spTree>
    <p:extLst>
      <p:ext uri="{BB962C8B-B14F-4D97-AF65-F5344CB8AC3E}">
        <p14:creationId xmlns:p14="http://schemas.microsoft.com/office/powerpoint/2010/main" val="3958560553"/>
      </p:ext>
    </p:extLst>
  </p:cSld>
  <p:clrMap bg1="lt1" tx1="dk1" bg2="lt2" tx2="dk2" accent1="accent1" accent2="accent2" accent3="accent3" accent4="accent4" accent5="accent5" accent6="accent6" hlink="hlink" folHlink="folHlink"/>
  <p:notesStyle>
    <a:lvl1pPr marL="0" algn="l" defTabSz="865022" rtl="0" eaLnBrk="1" latinLnBrk="0" hangingPunct="1">
      <a:defRPr sz="1135" kern="1200">
        <a:solidFill>
          <a:schemeClr val="tx1"/>
        </a:solidFill>
        <a:latin typeface="+mn-lt"/>
        <a:ea typeface="+mn-ea"/>
        <a:cs typeface="+mn-cs"/>
      </a:defRPr>
    </a:lvl1pPr>
    <a:lvl2pPr marL="432511" algn="l" defTabSz="865022" rtl="0" eaLnBrk="1" latinLnBrk="0" hangingPunct="1">
      <a:defRPr sz="1135" kern="1200">
        <a:solidFill>
          <a:schemeClr val="tx1"/>
        </a:solidFill>
        <a:latin typeface="+mn-lt"/>
        <a:ea typeface="+mn-ea"/>
        <a:cs typeface="+mn-cs"/>
      </a:defRPr>
    </a:lvl2pPr>
    <a:lvl3pPr marL="865022" algn="l" defTabSz="865022" rtl="0" eaLnBrk="1" latinLnBrk="0" hangingPunct="1">
      <a:defRPr sz="1135" kern="1200">
        <a:solidFill>
          <a:schemeClr val="tx1"/>
        </a:solidFill>
        <a:latin typeface="+mn-lt"/>
        <a:ea typeface="+mn-ea"/>
        <a:cs typeface="+mn-cs"/>
      </a:defRPr>
    </a:lvl3pPr>
    <a:lvl4pPr marL="1297534" algn="l" defTabSz="865022" rtl="0" eaLnBrk="1" latinLnBrk="0" hangingPunct="1">
      <a:defRPr sz="1135" kern="1200">
        <a:solidFill>
          <a:schemeClr val="tx1"/>
        </a:solidFill>
        <a:latin typeface="+mn-lt"/>
        <a:ea typeface="+mn-ea"/>
        <a:cs typeface="+mn-cs"/>
      </a:defRPr>
    </a:lvl4pPr>
    <a:lvl5pPr marL="1730045" algn="l" defTabSz="865022" rtl="0" eaLnBrk="1" latinLnBrk="0" hangingPunct="1">
      <a:defRPr sz="1135" kern="1200">
        <a:solidFill>
          <a:schemeClr val="tx1"/>
        </a:solidFill>
        <a:latin typeface="+mn-lt"/>
        <a:ea typeface="+mn-ea"/>
        <a:cs typeface="+mn-cs"/>
      </a:defRPr>
    </a:lvl5pPr>
    <a:lvl6pPr marL="2162556" algn="l" defTabSz="865022" rtl="0" eaLnBrk="1" latinLnBrk="0" hangingPunct="1">
      <a:defRPr sz="1135" kern="1200">
        <a:solidFill>
          <a:schemeClr val="tx1"/>
        </a:solidFill>
        <a:latin typeface="+mn-lt"/>
        <a:ea typeface="+mn-ea"/>
        <a:cs typeface="+mn-cs"/>
      </a:defRPr>
    </a:lvl6pPr>
    <a:lvl7pPr marL="2595067" algn="l" defTabSz="865022" rtl="0" eaLnBrk="1" latinLnBrk="0" hangingPunct="1">
      <a:defRPr sz="1135" kern="1200">
        <a:solidFill>
          <a:schemeClr val="tx1"/>
        </a:solidFill>
        <a:latin typeface="+mn-lt"/>
        <a:ea typeface="+mn-ea"/>
        <a:cs typeface="+mn-cs"/>
      </a:defRPr>
    </a:lvl7pPr>
    <a:lvl8pPr marL="3027578" algn="l" defTabSz="865022" rtl="0" eaLnBrk="1" latinLnBrk="0" hangingPunct="1">
      <a:defRPr sz="1135" kern="1200">
        <a:solidFill>
          <a:schemeClr val="tx1"/>
        </a:solidFill>
        <a:latin typeface="+mn-lt"/>
        <a:ea typeface="+mn-ea"/>
        <a:cs typeface="+mn-cs"/>
      </a:defRPr>
    </a:lvl8pPr>
    <a:lvl9pPr marL="3460090" algn="l" defTabSz="865022" rtl="0" eaLnBrk="1" latinLnBrk="0" hangingPunct="1">
      <a:defRPr sz="1135"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71FDA704-2DD0-4E77-B8D9-2DABD15BBB21}" type="slidenum">
              <a:rPr lang="en-CA" smtClean="0"/>
              <a:t>1</a:t>
            </a:fld>
            <a:endParaRPr lang="en-CA" dirty="0"/>
          </a:p>
        </p:txBody>
      </p:sp>
    </p:spTree>
    <p:extLst>
      <p:ext uri="{BB962C8B-B14F-4D97-AF65-F5344CB8AC3E}">
        <p14:creationId xmlns:p14="http://schemas.microsoft.com/office/powerpoint/2010/main" val="26014137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81965" y="1425817"/>
            <a:ext cx="5462270" cy="3033136"/>
          </a:xfrm>
        </p:spPr>
        <p:txBody>
          <a:bodyPr anchor="b"/>
          <a:lstStyle>
            <a:lvl1pPr algn="ctr">
              <a:defRPr sz="4217"/>
            </a:lvl1pPr>
          </a:lstStyle>
          <a:p>
            <a:r>
              <a:rPr lang="en-US"/>
              <a:t>Click to edit Master title style</a:t>
            </a:r>
            <a:endParaRPr lang="en-US" dirty="0"/>
          </a:p>
        </p:txBody>
      </p:sp>
      <p:sp>
        <p:nvSpPr>
          <p:cNvPr id="3" name="Subtitle 2"/>
          <p:cNvSpPr>
            <a:spLocks noGrp="1"/>
          </p:cNvSpPr>
          <p:nvPr>
            <p:ph type="subTitle" idx="1"/>
          </p:nvPr>
        </p:nvSpPr>
        <p:spPr>
          <a:xfrm>
            <a:off x="803275" y="4575922"/>
            <a:ext cx="4819650" cy="2103431"/>
          </a:xfrm>
        </p:spPr>
        <p:txBody>
          <a:bodyPr/>
          <a:lstStyle>
            <a:lvl1pPr marL="0" indent="0" algn="ctr">
              <a:buNone/>
              <a:defRPr sz="1687"/>
            </a:lvl1pPr>
            <a:lvl2pPr marL="321320" indent="0" algn="ctr">
              <a:buNone/>
              <a:defRPr sz="1406"/>
            </a:lvl2pPr>
            <a:lvl3pPr marL="642640" indent="0" algn="ctr">
              <a:buNone/>
              <a:defRPr sz="1265"/>
            </a:lvl3pPr>
            <a:lvl4pPr marL="963960" indent="0" algn="ctr">
              <a:buNone/>
              <a:defRPr sz="1124"/>
            </a:lvl4pPr>
            <a:lvl5pPr marL="1285281" indent="0" algn="ctr">
              <a:buNone/>
              <a:defRPr sz="1124"/>
            </a:lvl5pPr>
            <a:lvl6pPr marL="1606601" indent="0" algn="ctr">
              <a:buNone/>
              <a:defRPr sz="1124"/>
            </a:lvl6pPr>
            <a:lvl7pPr marL="1927921" indent="0" algn="ctr">
              <a:buNone/>
              <a:defRPr sz="1124"/>
            </a:lvl7pPr>
            <a:lvl8pPr marL="2249241" indent="0" algn="ctr">
              <a:buNone/>
              <a:defRPr sz="1124"/>
            </a:lvl8pPr>
            <a:lvl9pPr marL="2570561" indent="0" algn="ctr">
              <a:buNone/>
              <a:defRPr sz="1124"/>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4DAD2E8-24E6-44D1-ACA7-76CC4C494DB4}" type="datetime1">
              <a:rPr lang="en-CA" smtClean="0"/>
              <a:t>2023-11-16</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2812F1FA-390A-41C6-A5B6-DA577902550D}" type="slidenum">
              <a:rPr lang="en-CA" smtClean="0"/>
              <a:t>‹#›</a:t>
            </a:fld>
            <a:endParaRPr lang="en-CA" dirty="0"/>
          </a:p>
        </p:txBody>
      </p:sp>
    </p:spTree>
    <p:extLst>
      <p:ext uri="{BB962C8B-B14F-4D97-AF65-F5344CB8AC3E}">
        <p14:creationId xmlns:p14="http://schemas.microsoft.com/office/powerpoint/2010/main" val="2137066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8DC7675-FC5A-4317-BD30-1C29F41103FB}" type="datetime1">
              <a:rPr lang="en-CA" smtClean="0"/>
              <a:t>2023-11-16</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2812F1FA-390A-41C6-A5B6-DA577902550D}" type="slidenum">
              <a:rPr lang="en-CA" smtClean="0"/>
              <a:t>‹#›</a:t>
            </a:fld>
            <a:endParaRPr lang="en-CA" dirty="0"/>
          </a:p>
        </p:txBody>
      </p:sp>
    </p:spTree>
    <p:extLst>
      <p:ext uri="{BB962C8B-B14F-4D97-AF65-F5344CB8AC3E}">
        <p14:creationId xmlns:p14="http://schemas.microsoft.com/office/powerpoint/2010/main" val="4989713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598750" y="463844"/>
            <a:ext cx="1385649" cy="738318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41801" y="463844"/>
            <a:ext cx="4076621" cy="73831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9F33FC1-6AFB-48EE-AB9A-17D396799E56}" type="datetime1">
              <a:rPr lang="en-CA" smtClean="0"/>
              <a:t>2023-11-16</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2812F1FA-390A-41C6-A5B6-DA577902550D}" type="slidenum">
              <a:rPr lang="en-CA" smtClean="0"/>
              <a:t>‹#›</a:t>
            </a:fld>
            <a:endParaRPr lang="en-CA" dirty="0"/>
          </a:p>
        </p:txBody>
      </p:sp>
    </p:spTree>
    <p:extLst>
      <p:ext uri="{BB962C8B-B14F-4D97-AF65-F5344CB8AC3E}">
        <p14:creationId xmlns:p14="http://schemas.microsoft.com/office/powerpoint/2010/main" val="19115570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273BBCE-85D3-4BA3-92A2-A3D7E15DF2AE}" type="datetime1">
              <a:rPr lang="en-CA" smtClean="0"/>
              <a:t>2023-11-16</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2812F1FA-390A-41C6-A5B6-DA577902550D}" type="slidenum">
              <a:rPr lang="en-CA" smtClean="0"/>
              <a:t>‹#›</a:t>
            </a:fld>
            <a:endParaRPr lang="en-CA" dirty="0"/>
          </a:p>
        </p:txBody>
      </p:sp>
    </p:spTree>
    <p:extLst>
      <p:ext uri="{BB962C8B-B14F-4D97-AF65-F5344CB8AC3E}">
        <p14:creationId xmlns:p14="http://schemas.microsoft.com/office/powerpoint/2010/main" val="39023009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38454" y="2172002"/>
            <a:ext cx="5542598" cy="3624033"/>
          </a:xfrm>
        </p:spPr>
        <p:txBody>
          <a:bodyPr anchor="b"/>
          <a:lstStyle>
            <a:lvl1pPr>
              <a:defRPr sz="4217"/>
            </a:lvl1pPr>
          </a:lstStyle>
          <a:p>
            <a:r>
              <a:rPr lang="en-US"/>
              <a:t>Click to edit Master title style</a:t>
            </a:r>
            <a:endParaRPr lang="en-US" dirty="0"/>
          </a:p>
        </p:txBody>
      </p:sp>
      <p:sp>
        <p:nvSpPr>
          <p:cNvPr id="3" name="Text Placeholder 2"/>
          <p:cNvSpPr>
            <a:spLocks noGrp="1"/>
          </p:cNvSpPr>
          <p:nvPr>
            <p:ph type="body" idx="1"/>
          </p:nvPr>
        </p:nvSpPr>
        <p:spPr>
          <a:xfrm>
            <a:off x="438454" y="5830320"/>
            <a:ext cx="5542598" cy="1905793"/>
          </a:xfrm>
        </p:spPr>
        <p:txBody>
          <a:bodyPr/>
          <a:lstStyle>
            <a:lvl1pPr marL="0" indent="0">
              <a:buNone/>
              <a:defRPr sz="1687">
                <a:solidFill>
                  <a:schemeClr val="tx1"/>
                </a:solidFill>
              </a:defRPr>
            </a:lvl1pPr>
            <a:lvl2pPr marL="321320" indent="0">
              <a:buNone/>
              <a:defRPr sz="1406">
                <a:solidFill>
                  <a:schemeClr val="tx1">
                    <a:tint val="75000"/>
                  </a:schemeClr>
                </a:solidFill>
              </a:defRPr>
            </a:lvl2pPr>
            <a:lvl3pPr marL="642640" indent="0">
              <a:buNone/>
              <a:defRPr sz="1265">
                <a:solidFill>
                  <a:schemeClr val="tx1">
                    <a:tint val="75000"/>
                  </a:schemeClr>
                </a:solidFill>
              </a:defRPr>
            </a:lvl3pPr>
            <a:lvl4pPr marL="963960" indent="0">
              <a:buNone/>
              <a:defRPr sz="1124">
                <a:solidFill>
                  <a:schemeClr val="tx1">
                    <a:tint val="75000"/>
                  </a:schemeClr>
                </a:solidFill>
              </a:defRPr>
            </a:lvl4pPr>
            <a:lvl5pPr marL="1285281" indent="0">
              <a:buNone/>
              <a:defRPr sz="1124">
                <a:solidFill>
                  <a:schemeClr val="tx1">
                    <a:tint val="75000"/>
                  </a:schemeClr>
                </a:solidFill>
              </a:defRPr>
            </a:lvl5pPr>
            <a:lvl6pPr marL="1606601" indent="0">
              <a:buNone/>
              <a:defRPr sz="1124">
                <a:solidFill>
                  <a:schemeClr val="tx1">
                    <a:tint val="75000"/>
                  </a:schemeClr>
                </a:solidFill>
              </a:defRPr>
            </a:lvl6pPr>
            <a:lvl7pPr marL="1927921" indent="0">
              <a:buNone/>
              <a:defRPr sz="1124">
                <a:solidFill>
                  <a:schemeClr val="tx1">
                    <a:tint val="75000"/>
                  </a:schemeClr>
                </a:solidFill>
              </a:defRPr>
            </a:lvl7pPr>
            <a:lvl8pPr marL="2249241" indent="0">
              <a:buNone/>
              <a:defRPr sz="1124">
                <a:solidFill>
                  <a:schemeClr val="tx1">
                    <a:tint val="75000"/>
                  </a:schemeClr>
                </a:solidFill>
              </a:defRPr>
            </a:lvl8pPr>
            <a:lvl9pPr marL="2570561" indent="0">
              <a:buNone/>
              <a:defRPr sz="1124">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CBFF478-E3C9-41F6-BB1E-E768E301A088}" type="datetime1">
              <a:rPr lang="en-CA" smtClean="0"/>
              <a:t>2023-11-16</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2812F1FA-390A-41C6-A5B6-DA577902550D}" type="slidenum">
              <a:rPr lang="en-CA" smtClean="0"/>
              <a:t>‹#›</a:t>
            </a:fld>
            <a:endParaRPr lang="en-CA" dirty="0"/>
          </a:p>
        </p:txBody>
      </p:sp>
    </p:spTree>
    <p:extLst>
      <p:ext uri="{BB962C8B-B14F-4D97-AF65-F5344CB8AC3E}">
        <p14:creationId xmlns:p14="http://schemas.microsoft.com/office/powerpoint/2010/main" val="42173819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41801" y="2319220"/>
            <a:ext cx="2731135" cy="5527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253264" y="2319220"/>
            <a:ext cx="2731135" cy="5527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5CE9318-7332-4694-9B5B-4273F9103FC4}" type="datetime1">
              <a:rPr lang="en-CA" smtClean="0"/>
              <a:t>2023-11-16</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2812F1FA-390A-41C6-A5B6-DA577902550D}" type="slidenum">
              <a:rPr lang="en-CA" smtClean="0"/>
              <a:t>‹#›</a:t>
            </a:fld>
            <a:endParaRPr lang="en-CA" dirty="0"/>
          </a:p>
        </p:txBody>
      </p:sp>
    </p:spTree>
    <p:extLst>
      <p:ext uri="{BB962C8B-B14F-4D97-AF65-F5344CB8AC3E}">
        <p14:creationId xmlns:p14="http://schemas.microsoft.com/office/powerpoint/2010/main" val="38736328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42638" y="463846"/>
            <a:ext cx="5542598" cy="1683956"/>
          </a:xfrm>
        </p:spPr>
        <p:txBody>
          <a:bodyPr/>
          <a:lstStyle/>
          <a:p>
            <a:r>
              <a:rPr lang="en-US"/>
              <a:t>Click to edit Master title style</a:t>
            </a:r>
            <a:endParaRPr lang="en-US" dirty="0"/>
          </a:p>
        </p:txBody>
      </p:sp>
      <p:sp>
        <p:nvSpPr>
          <p:cNvPr id="3" name="Text Placeholder 2"/>
          <p:cNvSpPr>
            <a:spLocks noGrp="1"/>
          </p:cNvSpPr>
          <p:nvPr>
            <p:ph type="body" idx="1"/>
          </p:nvPr>
        </p:nvSpPr>
        <p:spPr>
          <a:xfrm>
            <a:off x="442639" y="2135700"/>
            <a:ext cx="2718583" cy="1046673"/>
          </a:xfrm>
        </p:spPr>
        <p:txBody>
          <a:bodyPr anchor="b"/>
          <a:lstStyle>
            <a:lvl1pPr marL="0" indent="0">
              <a:buNone/>
              <a:defRPr sz="1687" b="1"/>
            </a:lvl1pPr>
            <a:lvl2pPr marL="321320" indent="0">
              <a:buNone/>
              <a:defRPr sz="1406" b="1"/>
            </a:lvl2pPr>
            <a:lvl3pPr marL="642640" indent="0">
              <a:buNone/>
              <a:defRPr sz="1265" b="1"/>
            </a:lvl3pPr>
            <a:lvl4pPr marL="963960" indent="0">
              <a:buNone/>
              <a:defRPr sz="1124" b="1"/>
            </a:lvl4pPr>
            <a:lvl5pPr marL="1285281" indent="0">
              <a:buNone/>
              <a:defRPr sz="1124" b="1"/>
            </a:lvl5pPr>
            <a:lvl6pPr marL="1606601" indent="0">
              <a:buNone/>
              <a:defRPr sz="1124" b="1"/>
            </a:lvl6pPr>
            <a:lvl7pPr marL="1927921" indent="0">
              <a:buNone/>
              <a:defRPr sz="1124" b="1"/>
            </a:lvl7pPr>
            <a:lvl8pPr marL="2249241" indent="0">
              <a:buNone/>
              <a:defRPr sz="1124" b="1"/>
            </a:lvl8pPr>
            <a:lvl9pPr marL="2570561" indent="0">
              <a:buNone/>
              <a:defRPr sz="1124" b="1"/>
            </a:lvl9pPr>
          </a:lstStyle>
          <a:p>
            <a:pPr lvl="0"/>
            <a:r>
              <a:rPr lang="en-US"/>
              <a:t>Click to edit Master text styles</a:t>
            </a:r>
          </a:p>
        </p:txBody>
      </p:sp>
      <p:sp>
        <p:nvSpPr>
          <p:cNvPr id="4" name="Content Placeholder 3"/>
          <p:cNvSpPr>
            <a:spLocks noGrp="1"/>
          </p:cNvSpPr>
          <p:nvPr>
            <p:ph sz="half" idx="2"/>
          </p:nvPr>
        </p:nvSpPr>
        <p:spPr>
          <a:xfrm>
            <a:off x="442639" y="3182373"/>
            <a:ext cx="2718583" cy="46807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253264" y="2135700"/>
            <a:ext cx="2731972" cy="1046673"/>
          </a:xfrm>
        </p:spPr>
        <p:txBody>
          <a:bodyPr anchor="b"/>
          <a:lstStyle>
            <a:lvl1pPr marL="0" indent="0">
              <a:buNone/>
              <a:defRPr sz="1687" b="1"/>
            </a:lvl1pPr>
            <a:lvl2pPr marL="321320" indent="0">
              <a:buNone/>
              <a:defRPr sz="1406" b="1"/>
            </a:lvl2pPr>
            <a:lvl3pPr marL="642640" indent="0">
              <a:buNone/>
              <a:defRPr sz="1265" b="1"/>
            </a:lvl3pPr>
            <a:lvl4pPr marL="963960" indent="0">
              <a:buNone/>
              <a:defRPr sz="1124" b="1"/>
            </a:lvl4pPr>
            <a:lvl5pPr marL="1285281" indent="0">
              <a:buNone/>
              <a:defRPr sz="1124" b="1"/>
            </a:lvl5pPr>
            <a:lvl6pPr marL="1606601" indent="0">
              <a:buNone/>
              <a:defRPr sz="1124" b="1"/>
            </a:lvl6pPr>
            <a:lvl7pPr marL="1927921" indent="0">
              <a:buNone/>
              <a:defRPr sz="1124" b="1"/>
            </a:lvl7pPr>
            <a:lvl8pPr marL="2249241" indent="0">
              <a:buNone/>
              <a:defRPr sz="1124" b="1"/>
            </a:lvl8pPr>
            <a:lvl9pPr marL="2570561" indent="0">
              <a:buNone/>
              <a:defRPr sz="1124" b="1"/>
            </a:lvl9pPr>
          </a:lstStyle>
          <a:p>
            <a:pPr lvl="0"/>
            <a:r>
              <a:rPr lang="en-US"/>
              <a:t>Click to edit Master text styles</a:t>
            </a:r>
          </a:p>
        </p:txBody>
      </p:sp>
      <p:sp>
        <p:nvSpPr>
          <p:cNvPr id="6" name="Content Placeholder 5"/>
          <p:cNvSpPr>
            <a:spLocks noGrp="1"/>
          </p:cNvSpPr>
          <p:nvPr>
            <p:ph sz="quarter" idx="4"/>
          </p:nvPr>
        </p:nvSpPr>
        <p:spPr>
          <a:xfrm>
            <a:off x="3253264" y="3182373"/>
            <a:ext cx="2731972" cy="46807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1E78FDF-71B1-470A-B195-8D8D67A22CC8}" type="datetime1">
              <a:rPr lang="en-CA" smtClean="0"/>
              <a:t>2023-11-16</a:t>
            </a:fld>
            <a:endParaRPr lang="en-CA" dirty="0"/>
          </a:p>
        </p:txBody>
      </p:sp>
      <p:sp>
        <p:nvSpPr>
          <p:cNvPr id="8" name="Footer Placeholder 7"/>
          <p:cNvSpPr>
            <a:spLocks noGrp="1"/>
          </p:cNvSpPr>
          <p:nvPr>
            <p:ph type="ftr" sz="quarter" idx="11"/>
          </p:nvPr>
        </p:nvSpPr>
        <p:spPr/>
        <p:txBody>
          <a:bodyPr/>
          <a:lstStyle/>
          <a:p>
            <a:endParaRPr lang="en-CA" dirty="0"/>
          </a:p>
        </p:txBody>
      </p:sp>
      <p:sp>
        <p:nvSpPr>
          <p:cNvPr id="9" name="Slide Number Placeholder 8"/>
          <p:cNvSpPr>
            <a:spLocks noGrp="1"/>
          </p:cNvSpPr>
          <p:nvPr>
            <p:ph type="sldNum" sz="quarter" idx="12"/>
          </p:nvPr>
        </p:nvSpPr>
        <p:spPr/>
        <p:txBody>
          <a:bodyPr/>
          <a:lstStyle/>
          <a:p>
            <a:fld id="{2812F1FA-390A-41C6-A5B6-DA577902550D}" type="slidenum">
              <a:rPr lang="en-CA" smtClean="0"/>
              <a:t>‹#›</a:t>
            </a:fld>
            <a:endParaRPr lang="en-CA" dirty="0"/>
          </a:p>
        </p:txBody>
      </p:sp>
    </p:spTree>
    <p:extLst>
      <p:ext uri="{BB962C8B-B14F-4D97-AF65-F5344CB8AC3E}">
        <p14:creationId xmlns:p14="http://schemas.microsoft.com/office/powerpoint/2010/main" val="29267417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C54F53D-0ED4-4FD6-AA1E-CFB8529C7182}" type="datetime1">
              <a:rPr lang="en-CA" smtClean="0"/>
              <a:t>2023-11-16</a:t>
            </a:fld>
            <a:endParaRPr lang="en-CA" dirty="0"/>
          </a:p>
        </p:txBody>
      </p:sp>
      <p:sp>
        <p:nvSpPr>
          <p:cNvPr id="4" name="Footer Placeholder 3"/>
          <p:cNvSpPr>
            <a:spLocks noGrp="1"/>
          </p:cNvSpPr>
          <p:nvPr>
            <p:ph type="ftr" sz="quarter" idx="11"/>
          </p:nvPr>
        </p:nvSpPr>
        <p:spPr/>
        <p:txBody>
          <a:bodyPr/>
          <a:lstStyle/>
          <a:p>
            <a:endParaRPr lang="en-CA" dirty="0"/>
          </a:p>
        </p:txBody>
      </p:sp>
      <p:sp>
        <p:nvSpPr>
          <p:cNvPr id="5" name="Slide Number Placeholder 4"/>
          <p:cNvSpPr>
            <a:spLocks noGrp="1"/>
          </p:cNvSpPr>
          <p:nvPr>
            <p:ph type="sldNum" sz="quarter" idx="12"/>
          </p:nvPr>
        </p:nvSpPr>
        <p:spPr/>
        <p:txBody>
          <a:bodyPr/>
          <a:lstStyle/>
          <a:p>
            <a:fld id="{2812F1FA-390A-41C6-A5B6-DA577902550D}" type="slidenum">
              <a:rPr lang="en-CA" smtClean="0"/>
              <a:t>‹#›</a:t>
            </a:fld>
            <a:endParaRPr lang="en-CA" dirty="0"/>
          </a:p>
        </p:txBody>
      </p:sp>
    </p:spTree>
    <p:extLst>
      <p:ext uri="{BB962C8B-B14F-4D97-AF65-F5344CB8AC3E}">
        <p14:creationId xmlns:p14="http://schemas.microsoft.com/office/powerpoint/2010/main" val="29700745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DEC59C-A50A-4807-98F2-49972EFF6862}" type="datetime1">
              <a:rPr lang="en-CA" smtClean="0"/>
              <a:t>2023-11-16</a:t>
            </a:fld>
            <a:endParaRPr lang="en-CA" dirty="0"/>
          </a:p>
        </p:txBody>
      </p:sp>
      <p:sp>
        <p:nvSpPr>
          <p:cNvPr id="3" name="Footer Placeholder 2"/>
          <p:cNvSpPr>
            <a:spLocks noGrp="1"/>
          </p:cNvSpPr>
          <p:nvPr>
            <p:ph type="ftr" sz="quarter" idx="11"/>
          </p:nvPr>
        </p:nvSpPr>
        <p:spPr/>
        <p:txBody>
          <a:bodyPr/>
          <a:lstStyle/>
          <a:p>
            <a:endParaRPr lang="en-CA" dirty="0"/>
          </a:p>
        </p:txBody>
      </p:sp>
      <p:sp>
        <p:nvSpPr>
          <p:cNvPr id="4" name="Slide Number Placeholder 3"/>
          <p:cNvSpPr>
            <a:spLocks noGrp="1"/>
          </p:cNvSpPr>
          <p:nvPr>
            <p:ph type="sldNum" sz="quarter" idx="12"/>
          </p:nvPr>
        </p:nvSpPr>
        <p:spPr/>
        <p:txBody>
          <a:bodyPr/>
          <a:lstStyle>
            <a:lvl1pPr>
              <a:defRPr sz="1000"/>
            </a:lvl1pPr>
          </a:lstStyle>
          <a:p>
            <a:fld id="{2812F1FA-390A-41C6-A5B6-DA577902550D}" type="slidenum">
              <a:rPr lang="en-CA" smtClean="0"/>
              <a:pPr/>
              <a:t>‹#›</a:t>
            </a:fld>
            <a:endParaRPr lang="en-CA" dirty="0"/>
          </a:p>
        </p:txBody>
      </p:sp>
    </p:spTree>
    <p:extLst>
      <p:ext uri="{BB962C8B-B14F-4D97-AF65-F5344CB8AC3E}">
        <p14:creationId xmlns:p14="http://schemas.microsoft.com/office/powerpoint/2010/main" val="821668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42638" y="580813"/>
            <a:ext cx="2072617" cy="2032847"/>
          </a:xfrm>
        </p:spPr>
        <p:txBody>
          <a:bodyPr anchor="b"/>
          <a:lstStyle>
            <a:lvl1pPr>
              <a:defRPr sz="2249"/>
            </a:lvl1pPr>
          </a:lstStyle>
          <a:p>
            <a:r>
              <a:rPr lang="en-US"/>
              <a:t>Click to edit Master title style</a:t>
            </a:r>
            <a:endParaRPr lang="en-US" dirty="0"/>
          </a:p>
        </p:txBody>
      </p:sp>
      <p:sp>
        <p:nvSpPr>
          <p:cNvPr id="3" name="Content Placeholder 2"/>
          <p:cNvSpPr>
            <a:spLocks noGrp="1"/>
          </p:cNvSpPr>
          <p:nvPr>
            <p:ph idx="1"/>
          </p:nvPr>
        </p:nvSpPr>
        <p:spPr>
          <a:xfrm>
            <a:off x="2731972" y="1254397"/>
            <a:ext cx="3253264" cy="6191309"/>
          </a:xfrm>
        </p:spPr>
        <p:txBody>
          <a:bodyPr/>
          <a:lstStyle>
            <a:lvl1pPr>
              <a:defRPr sz="2249"/>
            </a:lvl1pPr>
            <a:lvl2pPr>
              <a:defRPr sz="1968"/>
            </a:lvl2pPr>
            <a:lvl3pPr>
              <a:defRPr sz="1687"/>
            </a:lvl3pPr>
            <a:lvl4pPr>
              <a:defRPr sz="1406"/>
            </a:lvl4pPr>
            <a:lvl5pPr>
              <a:defRPr sz="1406"/>
            </a:lvl5pPr>
            <a:lvl6pPr>
              <a:defRPr sz="1406"/>
            </a:lvl6pPr>
            <a:lvl7pPr>
              <a:defRPr sz="1406"/>
            </a:lvl7pPr>
            <a:lvl8pPr>
              <a:defRPr sz="1406"/>
            </a:lvl8pPr>
            <a:lvl9pPr>
              <a:defRPr sz="140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42638" y="2613660"/>
            <a:ext cx="2072617" cy="4842128"/>
          </a:xfrm>
        </p:spPr>
        <p:txBody>
          <a:bodyPr/>
          <a:lstStyle>
            <a:lvl1pPr marL="0" indent="0">
              <a:buNone/>
              <a:defRPr sz="1124"/>
            </a:lvl1pPr>
            <a:lvl2pPr marL="321320" indent="0">
              <a:buNone/>
              <a:defRPr sz="984"/>
            </a:lvl2pPr>
            <a:lvl3pPr marL="642640" indent="0">
              <a:buNone/>
              <a:defRPr sz="843"/>
            </a:lvl3pPr>
            <a:lvl4pPr marL="963960" indent="0">
              <a:buNone/>
              <a:defRPr sz="703"/>
            </a:lvl4pPr>
            <a:lvl5pPr marL="1285281" indent="0">
              <a:buNone/>
              <a:defRPr sz="703"/>
            </a:lvl5pPr>
            <a:lvl6pPr marL="1606601" indent="0">
              <a:buNone/>
              <a:defRPr sz="703"/>
            </a:lvl6pPr>
            <a:lvl7pPr marL="1927921" indent="0">
              <a:buNone/>
              <a:defRPr sz="703"/>
            </a:lvl7pPr>
            <a:lvl8pPr marL="2249241" indent="0">
              <a:buNone/>
              <a:defRPr sz="703"/>
            </a:lvl8pPr>
            <a:lvl9pPr marL="2570561" indent="0">
              <a:buNone/>
              <a:defRPr sz="703"/>
            </a:lvl9pPr>
          </a:lstStyle>
          <a:p>
            <a:pPr lvl="0"/>
            <a:r>
              <a:rPr lang="en-US"/>
              <a:t>Click to edit Master text styles</a:t>
            </a:r>
          </a:p>
        </p:txBody>
      </p:sp>
      <p:sp>
        <p:nvSpPr>
          <p:cNvPr id="5" name="Date Placeholder 4"/>
          <p:cNvSpPr>
            <a:spLocks noGrp="1"/>
          </p:cNvSpPr>
          <p:nvPr>
            <p:ph type="dt" sz="half" idx="10"/>
          </p:nvPr>
        </p:nvSpPr>
        <p:spPr/>
        <p:txBody>
          <a:bodyPr/>
          <a:lstStyle/>
          <a:p>
            <a:fld id="{364FE92A-276A-455D-8F96-DF59E3FF9B83}" type="datetime1">
              <a:rPr lang="en-CA" smtClean="0"/>
              <a:t>2023-11-16</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2812F1FA-390A-41C6-A5B6-DA577902550D}" type="slidenum">
              <a:rPr lang="en-CA" smtClean="0"/>
              <a:t>‹#›</a:t>
            </a:fld>
            <a:endParaRPr lang="en-CA" dirty="0"/>
          </a:p>
        </p:txBody>
      </p:sp>
    </p:spTree>
    <p:extLst>
      <p:ext uri="{BB962C8B-B14F-4D97-AF65-F5344CB8AC3E}">
        <p14:creationId xmlns:p14="http://schemas.microsoft.com/office/powerpoint/2010/main" val="39338706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42638" y="580813"/>
            <a:ext cx="2072617" cy="2032847"/>
          </a:xfrm>
        </p:spPr>
        <p:txBody>
          <a:bodyPr anchor="b"/>
          <a:lstStyle>
            <a:lvl1pPr>
              <a:defRPr sz="2249"/>
            </a:lvl1pPr>
          </a:lstStyle>
          <a:p>
            <a:r>
              <a:rPr lang="en-US"/>
              <a:t>Click to edit Master title style</a:t>
            </a:r>
            <a:endParaRPr lang="en-US" dirty="0"/>
          </a:p>
        </p:txBody>
      </p:sp>
      <p:sp>
        <p:nvSpPr>
          <p:cNvPr id="3" name="Picture Placeholder 2"/>
          <p:cNvSpPr>
            <a:spLocks noGrp="1" noChangeAspect="1"/>
          </p:cNvSpPr>
          <p:nvPr>
            <p:ph type="pic" idx="1"/>
          </p:nvPr>
        </p:nvSpPr>
        <p:spPr>
          <a:xfrm>
            <a:off x="2731972" y="1254397"/>
            <a:ext cx="3253264" cy="6191309"/>
          </a:xfrm>
        </p:spPr>
        <p:txBody>
          <a:bodyPr anchor="t"/>
          <a:lstStyle>
            <a:lvl1pPr marL="0" indent="0">
              <a:buNone/>
              <a:defRPr sz="2249"/>
            </a:lvl1pPr>
            <a:lvl2pPr marL="321320" indent="0">
              <a:buNone/>
              <a:defRPr sz="1968"/>
            </a:lvl2pPr>
            <a:lvl3pPr marL="642640" indent="0">
              <a:buNone/>
              <a:defRPr sz="1687"/>
            </a:lvl3pPr>
            <a:lvl4pPr marL="963960" indent="0">
              <a:buNone/>
              <a:defRPr sz="1406"/>
            </a:lvl4pPr>
            <a:lvl5pPr marL="1285281" indent="0">
              <a:buNone/>
              <a:defRPr sz="1406"/>
            </a:lvl5pPr>
            <a:lvl6pPr marL="1606601" indent="0">
              <a:buNone/>
              <a:defRPr sz="1406"/>
            </a:lvl6pPr>
            <a:lvl7pPr marL="1927921" indent="0">
              <a:buNone/>
              <a:defRPr sz="1406"/>
            </a:lvl7pPr>
            <a:lvl8pPr marL="2249241" indent="0">
              <a:buNone/>
              <a:defRPr sz="1406"/>
            </a:lvl8pPr>
            <a:lvl9pPr marL="2570561" indent="0">
              <a:buNone/>
              <a:defRPr sz="1406"/>
            </a:lvl9pPr>
          </a:lstStyle>
          <a:p>
            <a:r>
              <a:rPr lang="en-US"/>
              <a:t>Click icon to add picture</a:t>
            </a:r>
            <a:endParaRPr lang="en-US" dirty="0"/>
          </a:p>
        </p:txBody>
      </p:sp>
      <p:sp>
        <p:nvSpPr>
          <p:cNvPr id="4" name="Text Placeholder 3"/>
          <p:cNvSpPr>
            <a:spLocks noGrp="1"/>
          </p:cNvSpPr>
          <p:nvPr>
            <p:ph type="body" sz="half" idx="2"/>
          </p:nvPr>
        </p:nvSpPr>
        <p:spPr>
          <a:xfrm>
            <a:off x="442638" y="2613660"/>
            <a:ext cx="2072617" cy="4842128"/>
          </a:xfrm>
        </p:spPr>
        <p:txBody>
          <a:bodyPr/>
          <a:lstStyle>
            <a:lvl1pPr marL="0" indent="0">
              <a:buNone/>
              <a:defRPr sz="1124"/>
            </a:lvl1pPr>
            <a:lvl2pPr marL="321320" indent="0">
              <a:buNone/>
              <a:defRPr sz="984"/>
            </a:lvl2pPr>
            <a:lvl3pPr marL="642640" indent="0">
              <a:buNone/>
              <a:defRPr sz="843"/>
            </a:lvl3pPr>
            <a:lvl4pPr marL="963960" indent="0">
              <a:buNone/>
              <a:defRPr sz="703"/>
            </a:lvl4pPr>
            <a:lvl5pPr marL="1285281" indent="0">
              <a:buNone/>
              <a:defRPr sz="703"/>
            </a:lvl5pPr>
            <a:lvl6pPr marL="1606601" indent="0">
              <a:buNone/>
              <a:defRPr sz="703"/>
            </a:lvl6pPr>
            <a:lvl7pPr marL="1927921" indent="0">
              <a:buNone/>
              <a:defRPr sz="703"/>
            </a:lvl7pPr>
            <a:lvl8pPr marL="2249241" indent="0">
              <a:buNone/>
              <a:defRPr sz="703"/>
            </a:lvl8pPr>
            <a:lvl9pPr marL="2570561" indent="0">
              <a:buNone/>
              <a:defRPr sz="703"/>
            </a:lvl9pPr>
          </a:lstStyle>
          <a:p>
            <a:pPr lvl="0"/>
            <a:r>
              <a:rPr lang="en-US"/>
              <a:t>Click to edit Master text styles</a:t>
            </a:r>
          </a:p>
        </p:txBody>
      </p:sp>
      <p:sp>
        <p:nvSpPr>
          <p:cNvPr id="5" name="Date Placeholder 4"/>
          <p:cNvSpPr>
            <a:spLocks noGrp="1"/>
          </p:cNvSpPr>
          <p:nvPr>
            <p:ph type="dt" sz="half" idx="10"/>
          </p:nvPr>
        </p:nvSpPr>
        <p:spPr/>
        <p:txBody>
          <a:bodyPr/>
          <a:lstStyle/>
          <a:p>
            <a:fld id="{F06A1BC2-5DF5-4BBE-A104-5B78285EDADC}" type="datetime1">
              <a:rPr lang="en-CA" smtClean="0"/>
              <a:t>2023-11-16</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2812F1FA-390A-41C6-A5B6-DA577902550D}" type="slidenum">
              <a:rPr lang="en-CA" smtClean="0"/>
              <a:t>‹#›</a:t>
            </a:fld>
            <a:endParaRPr lang="en-CA" dirty="0"/>
          </a:p>
        </p:txBody>
      </p:sp>
    </p:spTree>
    <p:extLst>
      <p:ext uri="{BB962C8B-B14F-4D97-AF65-F5344CB8AC3E}">
        <p14:creationId xmlns:p14="http://schemas.microsoft.com/office/powerpoint/2010/main" val="19926706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41801" y="463846"/>
            <a:ext cx="5542598" cy="168395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41801" y="2319220"/>
            <a:ext cx="5542598" cy="552781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41801" y="8074921"/>
            <a:ext cx="1445895" cy="463844"/>
          </a:xfrm>
          <a:prstGeom prst="rect">
            <a:avLst/>
          </a:prstGeom>
        </p:spPr>
        <p:txBody>
          <a:bodyPr vert="horz" lIns="91440" tIns="45720" rIns="91440" bIns="45720" rtlCol="0" anchor="ctr"/>
          <a:lstStyle>
            <a:lvl1pPr algn="l">
              <a:defRPr sz="843">
                <a:solidFill>
                  <a:schemeClr val="tx1">
                    <a:tint val="75000"/>
                  </a:schemeClr>
                </a:solidFill>
              </a:defRPr>
            </a:lvl1pPr>
          </a:lstStyle>
          <a:p>
            <a:fld id="{47501DD9-D6FF-4965-B486-30A913DA79BF}" type="datetime1">
              <a:rPr lang="en-CA" smtClean="0"/>
              <a:t>2023-11-16</a:t>
            </a:fld>
            <a:endParaRPr lang="en-CA" dirty="0"/>
          </a:p>
        </p:txBody>
      </p:sp>
      <p:sp>
        <p:nvSpPr>
          <p:cNvPr id="5" name="Footer Placeholder 4"/>
          <p:cNvSpPr>
            <a:spLocks noGrp="1"/>
          </p:cNvSpPr>
          <p:nvPr>
            <p:ph type="ftr" sz="quarter" idx="3"/>
          </p:nvPr>
        </p:nvSpPr>
        <p:spPr>
          <a:xfrm>
            <a:off x="2128679" y="8074921"/>
            <a:ext cx="2168843" cy="463844"/>
          </a:xfrm>
          <a:prstGeom prst="rect">
            <a:avLst/>
          </a:prstGeom>
        </p:spPr>
        <p:txBody>
          <a:bodyPr vert="horz" lIns="91440" tIns="45720" rIns="91440" bIns="45720" rtlCol="0" anchor="ctr"/>
          <a:lstStyle>
            <a:lvl1pPr algn="ctr">
              <a:defRPr sz="843">
                <a:solidFill>
                  <a:schemeClr val="tx1">
                    <a:tint val="75000"/>
                  </a:schemeClr>
                </a:solidFill>
              </a:defRPr>
            </a:lvl1pPr>
          </a:lstStyle>
          <a:p>
            <a:endParaRPr lang="en-CA" dirty="0"/>
          </a:p>
        </p:txBody>
      </p:sp>
      <p:sp>
        <p:nvSpPr>
          <p:cNvPr id="6" name="Slide Number Placeholder 5"/>
          <p:cNvSpPr>
            <a:spLocks noGrp="1"/>
          </p:cNvSpPr>
          <p:nvPr>
            <p:ph type="sldNum" sz="quarter" idx="4"/>
          </p:nvPr>
        </p:nvSpPr>
        <p:spPr>
          <a:xfrm>
            <a:off x="5517356" y="8460556"/>
            <a:ext cx="908844" cy="251644"/>
          </a:xfrm>
          <a:prstGeom prst="rect">
            <a:avLst/>
          </a:prstGeom>
        </p:spPr>
        <p:txBody>
          <a:bodyPr vert="horz" lIns="91440" tIns="45720" rIns="91440" bIns="45720" rtlCol="0" anchor="ctr"/>
          <a:lstStyle>
            <a:lvl1pPr algn="r">
              <a:defRPr sz="843">
                <a:solidFill>
                  <a:schemeClr val="tx1">
                    <a:tint val="75000"/>
                  </a:schemeClr>
                </a:solidFill>
              </a:defRPr>
            </a:lvl1pPr>
          </a:lstStyle>
          <a:p>
            <a:r>
              <a:rPr lang="en-CA"/>
              <a:t>1-</a:t>
            </a:r>
            <a:fld id="{2812F1FA-390A-41C6-A5B6-DA577902550D}" type="slidenum">
              <a:rPr lang="en-CA" smtClean="0"/>
              <a:pPr/>
              <a:t>‹#›</a:t>
            </a:fld>
            <a:endParaRPr lang="en-CA" dirty="0"/>
          </a:p>
        </p:txBody>
      </p:sp>
    </p:spTree>
    <p:extLst>
      <p:ext uri="{BB962C8B-B14F-4D97-AF65-F5344CB8AC3E}">
        <p14:creationId xmlns:p14="http://schemas.microsoft.com/office/powerpoint/2010/main" val="336214963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l" defTabSz="642640" rtl="0" eaLnBrk="1" latinLnBrk="0" hangingPunct="1">
        <a:lnSpc>
          <a:spcPct val="90000"/>
        </a:lnSpc>
        <a:spcBef>
          <a:spcPct val="0"/>
        </a:spcBef>
        <a:buNone/>
        <a:defRPr sz="3092" kern="1200">
          <a:solidFill>
            <a:schemeClr val="tx1"/>
          </a:solidFill>
          <a:latin typeface="+mj-lt"/>
          <a:ea typeface="+mj-ea"/>
          <a:cs typeface="+mj-cs"/>
        </a:defRPr>
      </a:lvl1pPr>
    </p:titleStyle>
    <p:bodyStyle>
      <a:lvl1pPr marL="160660" indent="-160660" algn="l" defTabSz="642640" rtl="0" eaLnBrk="1" latinLnBrk="0" hangingPunct="1">
        <a:lnSpc>
          <a:spcPct val="90000"/>
        </a:lnSpc>
        <a:spcBef>
          <a:spcPts val="703"/>
        </a:spcBef>
        <a:buFont typeface="Arial" panose="020B0604020202020204" pitchFamily="34" charset="0"/>
        <a:buChar char="•"/>
        <a:defRPr sz="1968" kern="1200">
          <a:solidFill>
            <a:schemeClr val="tx1"/>
          </a:solidFill>
          <a:latin typeface="+mn-lt"/>
          <a:ea typeface="+mn-ea"/>
          <a:cs typeface="+mn-cs"/>
        </a:defRPr>
      </a:lvl1pPr>
      <a:lvl2pPr marL="481980" indent="-160660" algn="l" defTabSz="642640" rtl="0" eaLnBrk="1" latinLnBrk="0" hangingPunct="1">
        <a:lnSpc>
          <a:spcPct val="90000"/>
        </a:lnSpc>
        <a:spcBef>
          <a:spcPts val="351"/>
        </a:spcBef>
        <a:buFont typeface="Arial" panose="020B0604020202020204" pitchFamily="34" charset="0"/>
        <a:buChar char="•"/>
        <a:defRPr sz="1687" kern="1200">
          <a:solidFill>
            <a:schemeClr val="tx1"/>
          </a:solidFill>
          <a:latin typeface="+mn-lt"/>
          <a:ea typeface="+mn-ea"/>
          <a:cs typeface="+mn-cs"/>
        </a:defRPr>
      </a:lvl2pPr>
      <a:lvl3pPr marL="803300" indent="-160660" algn="l" defTabSz="642640" rtl="0" eaLnBrk="1" latinLnBrk="0" hangingPunct="1">
        <a:lnSpc>
          <a:spcPct val="90000"/>
        </a:lnSpc>
        <a:spcBef>
          <a:spcPts val="351"/>
        </a:spcBef>
        <a:buFont typeface="Arial" panose="020B0604020202020204" pitchFamily="34" charset="0"/>
        <a:buChar char="•"/>
        <a:defRPr sz="1406" kern="1200">
          <a:solidFill>
            <a:schemeClr val="tx1"/>
          </a:solidFill>
          <a:latin typeface="+mn-lt"/>
          <a:ea typeface="+mn-ea"/>
          <a:cs typeface="+mn-cs"/>
        </a:defRPr>
      </a:lvl3pPr>
      <a:lvl4pPr marL="1124621" indent="-160660" algn="l" defTabSz="642640" rtl="0" eaLnBrk="1" latinLnBrk="0" hangingPunct="1">
        <a:lnSpc>
          <a:spcPct val="90000"/>
        </a:lnSpc>
        <a:spcBef>
          <a:spcPts val="351"/>
        </a:spcBef>
        <a:buFont typeface="Arial" panose="020B0604020202020204" pitchFamily="34" charset="0"/>
        <a:buChar char="•"/>
        <a:defRPr sz="1265" kern="1200">
          <a:solidFill>
            <a:schemeClr val="tx1"/>
          </a:solidFill>
          <a:latin typeface="+mn-lt"/>
          <a:ea typeface="+mn-ea"/>
          <a:cs typeface="+mn-cs"/>
        </a:defRPr>
      </a:lvl4pPr>
      <a:lvl5pPr marL="1445941" indent="-160660" algn="l" defTabSz="642640" rtl="0" eaLnBrk="1" latinLnBrk="0" hangingPunct="1">
        <a:lnSpc>
          <a:spcPct val="90000"/>
        </a:lnSpc>
        <a:spcBef>
          <a:spcPts val="351"/>
        </a:spcBef>
        <a:buFont typeface="Arial" panose="020B0604020202020204" pitchFamily="34" charset="0"/>
        <a:buChar char="•"/>
        <a:defRPr sz="1265" kern="1200">
          <a:solidFill>
            <a:schemeClr val="tx1"/>
          </a:solidFill>
          <a:latin typeface="+mn-lt"/>
          <a:ea typeface="+mn-ea"/>
          <a:cs typeface="+mn-cs"/>
        </a:defRPr>
      </a:lvl5pPr>
      <a:lvl6pPr marL="1767261" indent="-160660" algn="l" defTabSz="642640" rtl="0" eaLnBrk="1" latinLnBrk="0" hangingPunct="1">
        <a:lnSpc>
          <a:spcPct val="90000"/>
        </a:lnSpc>
        <a:spcBef>
          <a:spcPts val="351"/>
        </a:spcBef>
        <a:buFont typeface="Arial" panose="020B0604020202020204" pitchFamily="34" charset="0"/>
        <a:buChar char="•"/>
        <a:defRPr sz="1265" kern="1200">
          <a:solidFill>
            <a:schemeClr val="tx1"/>
          </a:solidFill>
          <a:latin typeface="+mn-lt"/>
          <a:ea typeface="+mn-ea"/>
          <a:cs typeface="+mn-cs"/>
        </a:defRPr>
      </a:lvl6pPr>
      <a:lvl7pPr marL="2088581" indent="-160660" algn="l" defTabSz="642640" rtl="0" eaLnBrk="1" latinLnBrk="0" hangingPunct="1">
        <a:lnSpc>
          <a:spcPct val="90000"/>
        </a:lnSpc>
        <a:spcBef>
          <a:spcPts val="351"/>
        </a:spcBef>
        <a:buFont typeface="Arial" panose="020B0604020202020204" pitchFamily="34" charset="0"/>
        <a:buChar char="•"/>
        <a:defRPr sz="1265" kern="1200">
          <a:solidFill>
            <a:schemeClr val="tx1"/>
          </a:solidFill>
          <a:latin typeface="+mn-lt"/>
          <a:ea typeface="+mn-ea"/>
          <a:cs typeface="+mn-cs"/>
        </a:defRPr>
      </a:lvl7pPr>
      <a:lvl8pPr marL="2409901" indent="-160660" algn="l" defTabSz="642640" rtl="0" eaLnBrk="1" latinLnBrk="0" hangingPunct="1">
        <a:lnSpc>
          <a:spcPct val="90000"/>
        </a:lnSpc>
        <a:spcBef>
          <a:spcPts val="351"/>
        </a:spcBef>
        <a:buFont typeface="Arial" panose="020B0604020202020204" pitchFamily="34" charset="0"/>
        <a:buChar char="•"/>
        <a:defRPr sz="1265" kern="1200">
          <a:solidFill>
            <a:schemeClr val="tx1"/>
          </a:solidFill>
          <a:latin typeface="+mn-lt"/>
          <a:ea typeface="+mn-ea"/>
          <a:cs typeface="+mn-cs"/>
        </a:defRPr>
      </a:lvl8pPr>
      <a:lvl9pPr marL="2731221" indent="-160660" algn="l" defTabSz="642640" rtl="0" eaLnBrk="1" latinLnBrk="0" hangingPunct="1">
        <a:lnSpc>
          <a:spcPct val="90000"/>
        </a:lnSpc>
        <a:spcBef>
          <a:spcPts val="351"/>
        </a:spcBef>
        <a:buFont typeface="Arial" panose="020B0604020202020204" pitchFamily="34" charset="0"/>
        <a:buChar char="•"/>
        <a:defRPr sz="1265" kern="1200">
          <a:solidFill>
            <a:schemeClr val="tx1"/>
          </a:solidFill>
          <a:latin typeface="+mn-lt"/>
          <a:ea typeface="+mn-ea"/>
          <a:cs typeface="+mn-cs"/>
        </a:defRPr>
      </a:lvl9pPr>
    </p:bodyStyle>
    <p:otherStyle>
      <a:defPPr>
        <a:defRPr lang="en-US"/>
      </a:defPPr>
      <a:lvl1pPr marL="0" algn="l" defTabSz="642640" rtl="0" eaLnBrk="1" latinLnBrk="0" hangingPunct="1">
        <a:defRPr sz="1265" kern="1200">
          <a:solidFill>
            <a:schemeClr val="tx1"/>
          </a:solidFill>
          <a:latin typeface="+mn-lt"/>
          <a:ea typeface="+mn-ea"/>
          <a:cs typeface="+mn-cs"/>
        </a:defRPr>
      </a:lvl1pPr>
      <a:lvl2pPr marL="321320" algn="l" defTabSz="642640" rtl="0" eaLnBrk="1" latinLnBrk="0" hangingPunct="1">
        <a:defRPr sz="1265" kern="1200">
          <a:solidFill>
            <a:schemeClr val="tx1"/>
          </a:solidFill>
          <a:latin typeface="+mn-lt"/>
          <a:ea typeface="+mn-ea"/>
          <a:cs typeface="+mn-cs"/>
        </a:defRPr>
      </a:lvl2pPr>
      <a:lvl3pPr marL="642640" algn="l" defTabSz="642640" rtl="0" eaLnBrk="1" latinLnBrk="0" hangingPunct="1">
        <a:defRPr sz="1265" kern="1200">
          <a:solidFill>
            <a:schemeClr val="tx1"/>
          </a:solidFill>
          <a:latin typeface="+mn-lt"/>
          <a:ea typeface="+mn-ea"/>
          <a:cs typeface="+mn-cs"/>
        </a:defRPr>
      </a:lvl3pPr>
      <a:lvl4pPr marL="963960" algn="l" defTabSz="642640" rtl="0" eaLnBrk="1" latinLnBrk="0" hangingPunct="1">
        <a:defRPr sz="1265" kern="1200">
          <a:solidFill>
            <a:schemeClr val="tx1"/>
          </a:solidFill>
          <a:latin typeface="+mn-lt"/>
          <a:ea typeface="+mn-ea"/>
          <a:cs typeface="+mn-cs"/>
        </a:defRPr>
      </a:lvl4pPr>
      <a:lvl5pPr marL="1285281" algn="l" defTabSz="642640" rtl="0" eaLnBrk="1" latinLnBrk="0" hangingPunct="1">
        <a:defRPr sz="1265" kern="1200">
          <a:solidFill>
            <a:schemeClr val="tx1"/>
          </a:solidFill>
          <a:latin typeface="+mn-lt"/>
          <a:ea typeface="+mn-ea"/>
          <a:cs typeface="+mn-cs"/>
        </a:defRPr>
      </a:lvl5pPr>
      <a:lvl6pPr marL="1606601" algn="l" defTabSz="642640" rtl="0" eaLnBrk="1" latinLnBrk="0" hangingPunct="1">
        <a:defRPr sz="1265" kern="1200">
          <a:solidFill>
            <a:schemeClr val="tx1"/>
          </a:solidFill>
          <a:latin typeface="+mn-lt"/>
          <a:ea typeface="+mn-ea"/>
          <a:cs typeface="+mn-cs"/>
        </a:defRPr>
      </a:lvl6pPr>
      <a:lvl7pPr marL="1927921" algn="l" defTabSz="642640" rtl="0" eaLnBrk="1" latinLnBrk="0" hangingPunct="1">
        <a:defRPr sz="1265" kern="1200">
          <a:solidFill>
            <a:schemeClr val="tx1"/>
          </a:solidFill>
          <a:latin typeface="+mn-lt"/>
          <a:ea typeface="+mn-ea"/>
          <a:cs typeface="+mn-cs"/>
        </a:defRPr>
      </a:lvl7pPr>
      <a:lvl8pPr marL="2249241" algn="l" defTabSz="642640" rtl="0" eaLnBrk="1" latinLnBrk="0" hangingPunct="1">
        <a:defRPr sz="1265" kern="1200">
          <a:solidFill>
            <a:schemeClr val="tx1"/>
          </a:solidFill>
          <a:latin typeface="+mn-lt"/>
          <a:ea typeface="+mn-ea"/>
          <a:cs typeface="+mn-cs"/>
        </a:defRPr>
      </a:lvl8pPr>
      <a:lvl9pPr marL="2570561" algn="l" defTabSz="642640" rtl="0" eaLnBrk="1" latinLnBrk="0" hangingPunct="1">
        <a:defRPr sz="126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hyperlink" Target="https://youtu.be/KCiv8IAUkh8" TargetMode="External"/><Relationship Id="rId2" Type="http://schemas.openxmlformats.org/officeDocument/2006/relationships/image" Target="../media/image8.emf"/><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hyperlink" Target="https://youtu.be/zltAGxk-qSU"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oleObject" Target="../embeddings/oleObject1.bin"/><Relationship Id="rId1" Type="http://schemas.openxmlformats.org/officeDocument/2006/relationships/slideLayout" Target="../slideLayouts/slideLayout7.xml"/><Relationship Id="rId4" Type="http://schemas.openxmlformats.org/officeDocument/2006/relationships/hyperlink" Target="https://docs.jci.com/ductedsystems/1068152-YTG-Z-0120"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www.esmagazine.com/articles/97730-rooftop-unit-carrier" TargetMode="External"/><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hyperlink" Target="https://www.energy.gov/sites/prod/files/2014/05/f16/fan_sourcebook.pdf" TargetMode="External"/><Relationship Id="rId7" Type="http://schemas.openxmlformats.org/officeDocument/2006/relationships/image" Target="../media/image14.png"/><Relationship Id="rId2" Type="http://schemas.openxmlformats.org/officeDocument/2006/relationships/hyperlink" Target="https://buildingretuning.pnnl.gov/documents/pnnl_22731_small_build_retuning.pdf" TargetMode="Externa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hyperlink" Target="https://www.energy.gov/sites/prod/files/2014/04/f15/amo_motors_sourcebook_web.pdf" TargetMode="External"/><Relationship Id="rId4" Type="http://schemas.openxmlformats.org/officeDocument/2006/relationships/hyperlink" Target="https://www.energy.gov/sites/prod/files/2014/04/f15/amo_motors_guidebook_web.pdf" TargetMode="External"/><Relationship Id="rId9" Type="http://schemas.openxmlformats.org/officeDocument/2006/relationships/image" Target="../media/image16.png"/></Relationships>
</file>

<file path=ppt/slides/_rels/slide16.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7.jpeg"/><Relationship Id="rId7" Type="http://schemas.openxmlformats.org/officeDocument/2006/relationships/image" Target="../media/image1120.png"/><Relationship Id="rId2" Type="http://schemas.openxmlformats.org/officeDocument/2006/relationships/image" Target="../media/image610.png"/><Relationship Id="rId1" Type="http://schemas.openxmlformats.org/officeDocument/2006/relationships/slideLayout" Target="../slideLayouts/slideLayout7.xml"/><Relationship Id="rId6" Type="http://schemas.openxmlformats.org/officeDocument/2006/relationships/image" Target="../media/image1110.png"/><Relationship Id="rId4" Type="http://schemas.openxmlformats.org/officeDocument/2006/relationships/image" Target="../media/image8.png"/><Relationship Id="rId9" Type="http://schemas.openxmlformats.org/officeDocument/2006/relationships/image" Target="../media/image114.png"/></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hyperlink" Target="https://www.aerovent.com/products/centrifugal-fans/" TargetMode="External"/><Relationship Id="rId5" Type="http://schemas.openxmlformats.org/officeDocument/2006/relationships/image" Target="../media/image21.jpeg"/><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47.png"/><Relationship Id="rId7" Type="http://schemas.openxmlformats.org/officeDocument/2006/relationships/image" Target="../media/image11.png"/><Relationship Id="rId12" Type="http://schemas.openxmlformats.org/officeDocument/2006/relationships/image" Target="../media/image160.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50.png"/><Relationship Id="rId5" Type="http://schemas.openxmlformats.org/officeDocument/2006/relationships/image" Target="../media/image49.png"/><Relationship Id="rId10" Type="http://schemas.openxmlformats.org/officeDocument/2006/relationships/image" Target="../media/image141.png"/><Relationship Id="rId4" Type="http://schemas.openxmlformats.org/officeDocument/2006/relationships/image" Target="../media/image48.png"/><Relationship Id="rId9" Type="http://schemas.openxmlformats.org/officeDocument/2006/relationships/image" Target="../media/image131.png"/></Relationships>
</file>

<file path=ppt/slides/_rels/slide1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48.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63.png"/><Relationship Id="rId11" Type="http://schemas.openxmlformats.org/officeDocument/2006/relationships/image" Target="../media/image23.png"/><Relationship Id="rId5" Type="http://schemas.openxmlformats.org/officeDocument/2006/relationships/image" Target="../media/image62.png"/><Relationship Id="rId15" Type="http://schemas.openxmlformats.org/officeDocument/2006/relationships/image" Target="../media/image140.png"/><Relationship Id="rId10" Type="http://schemas.openxmlformats.org/officeDocument/2006/relationships/image" Target="../media/image22.emf"/><Relationship Id="rId4" Type="http://schemas.openxmlformats.org/officeDocument/2006/relationships/image" Target="../media/image61.png"/><Relationship Id="rId9" Type="http://schemas.openxmlformats.org/officeDocument/2006/relationships/image" Target="../media/image21.png"/><Relationship Id="rId1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image" Target="../media/image23.emf"/><Relationship Id="rId1" Type="http://schemas.openxmlformats.org/officeDocument/2006/relationships/slideLayout" Target="../slideLayouts/slideLayout7.xml"/><Relationship Id="rId6" Type="http://schemas.openxmlformats.org/officeDocument/2006/relationships/image" Target="NULL"/><Relationship Id="rId5" Type="http://schemas.openxmlformats.org/officeDocument/2006/relationships/image" Target="NULL"/><Relationship Id="rId10" Type="http://schemas.openxmlformats.org/officeDocument/2006/relationships/image" Target="../media/image31.png"/><Relationship Id="rId4" Type="http://schemas.openxmlformats.org/officeDocument/2006/relationships/image" Target="NULL"/><Relationship Id="rId9" Type="http://schemas.openxmlformats.org/officeDocument/2006/relationships/hyperlink" Target="https://youtu.be/N7TZ4gm3aUg"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NULL"/><Relationship Id="rId4" Type="http://schemas.openxmlformats.org/officeDocument/2006/relationships/image" Target="NULL"/></Relationships>
</file>

<file path=ppt/slides/_rels/slide24.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7.xml"/><Relationship Id="rId5" Type="http://schemas.openxmlformats.org/officeDocument/2006/relationships/image" Target="NULL"/><Relationship Id="rId4" Type="http://schemas.openxmlformats.org/officeDocument/2006/relationships/image" Target="NULL"/></Relationships>
</file>

<file path=ppt/slides/_rels/slide25.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NULL"/><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7.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NUL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NULL"/><Relationship Id="rId1" Type="http://schemas.openxmlformats.org/officeDocument/2006/relationships/slideLayout" Target="../slideLayouts/slideLayout7.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NULL"/></Relationships>
</file>

<file path=ppt/slides/_rels/slide28.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7.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NUL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7.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NULL"/></Relationships>
</file>

<file path=ppt/slides/_rels/slide31.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NULL"/><Relationship Id="rId3" Type="http://schemas.openxmlformats.org/officeDocument/2006/relationships/image" Target="NULL"/><Relationship Id="rId7" Type="http://schemas.openxmlformats.org/officeDocument/2006/relationships/image" Target="NULL"/><Relationship Id="rId12" Type="http://schemas.openxmlformats.org/officeDocument/2006/relationships/image" Target="NULL"/><Relationship Id="rId2" Type="http://schemas.openxmlformats.org/officeDocument/2006/relationships/image" Target="../media/image320.png"/><Relationship Id="rId1" Type="http://schemas.openxmlformats.org/officeDocument/2006/relationships/slideLayout" Target="../slideLayouts/slideLayout7.xml"/><Relationship Id="rId6" Type="http://schemas.openxmlformats.org/officeDocument/2006/relationships/image" Target="NULL"/><Relationship Id="rId11" Type="http://schemas.openxmlformats.org/officeDocument/2006/relationships/image" Target="NULL"/><Relationship Id="rId5" Type="http://schemas.openxmlformats.org/officeDocument/2006/relationships/image" Target="NULL"/><Relationship Id="rId10" Type="http://schemas.openxmlformats.org/officeDocument/2006/relationships/image" Target="NULL"/><Relationship Id="rId4" Type="http://schemas.openxmlformats.org/officeDocument/2006/relationships/image" Target="NULL"/><Relationship Id="rId9" Type="http://schemas.openxmlformats.org/officeDocument/2006/relationships/image" Target="NULL"/></Relationships>
</file>

<file path=ppt/slides/_rels/slide33.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7.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NULL"/></Relationships>
</file>

<file path=ppt/slides/_rels/slide34.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7.xml"/><Relationship Id="rId6" Type="http://schemas.openxmlformats.org/officeDocument/2006/relationships/image" Target="NULL"/><Relationship Id="rId11" Type="http://schemas.openxmlformats.org/officeDocument/2006/relationships/image" Target="NULL"/><Relationship Id="rId5" Type="http://schemas.openxmlformats.org/officeDocument/2006/relationships/image" Target="NULL"/><Relationship Id="rId10" Type="http://schemas.openxmlformats.org/officeDocument/2006/relationships/image" Target="NULL"/><Relationship Id="rId4" Type="http://schemas.openxmlformats.org/officeDocument/2006/relationships/image" Target="NULL"/><Relationship Id="rId9" Type="http://schemas.openxmlformats.org/officeDocument/2006/relationships/image" Target="NULL"/></Relationships>
</file>

<file path=ppt/slides/_rels/slide3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NULL"/><Relationship Id="rId7" Type="http://schemas.openxmlformats.org/officeDocument/2006/relationships/image" Target="../media/image38.png"/><Relationship Id="rId2" Type="http://schemas.openxmlformats.org/officeDocument/2006/relationships/image" Target="../media/image34.emf"/><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3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10.png"/></Relationships>
</file>

<file path=ppt/slides/_rels/slide38.xml.rels><?xml version="1.0" encoding="UTF-8" standalone="yes"?>
<Relationships xmlns="http://schemas.openxmlformats.org/package/2006/relationships"><Relationship Id="rId3" Type="http://schemas.openxmlformats.org/officeDocument/2006/relationships/image" Target="../media/image510.png"/><Relationship Id="rId2" Type="http://schemas.openxmlformats.org/officeDocument/2006/relationships/image" Target="../media/image40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youtu.be/zz5WQDbQz4Y" TargetMode="External"/><Relationship Id="rId1" Type="http://schemas.openxmlformats.org/officeDocument/2006/relationships/slideLayout" Target="../slideLayouts/slideLayout7.xml"/><Relationship Id="rId6" Type="http://schemas.openxmlformats.org/officeDocument/2006/relationships/hyperlink" Target="https://www.viessmann.ca/en/residential/gas-boilers/condensing-boilers/vitodens-100-b1ka.html" TargetMode="External"/><Relationship Id="rId5" Type="http://schemas.openxmlformats.org/officeDocument/2006/relationships/image" Target="../media/image43.png"/><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hyperlink" Target="https://youtu.be/zmcyOwhdPDs" TargetMode="External"/><Relationship Id="rId2" Type="http://schemas.openxmlformats.org/officeDocument/2006/relationships/hyperlink" Target="https://youtu.be/hWbGG26LvIs" TargetMode="External"/><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png"/></Relationships>
</file>

<file path=ppt/slides/_rels/slide41.xml.rels><?xml version="1.0" encoding="UTF-8" standalone="yes"?>
<Relationships xmlns="http://schemas.openxmlformats.org/package/2006/relationships"><Relationship Id="rId3" Type="http://schemas.openxmlformats.org/officeDocument/2006/relationships/hyperlink" Target="https://youtu.be/ZnsShrdZqgA" TargetMode="External"/><Relationship Id="rId2" Type="http://schemas.openxmlformats.org/officeDocument/2006/relationships/hyperlink" Target="https://youtu.be/sOp6LiG7ncY" TargetMode="External"/><Relationship Id="rId1" Type="http://schemas.openxmlformats.org/officeDocument/2006/relationships/slideLayout" Target="../slideLayouts/slideLayout7.xml"/><Relationship Id="rId4" Type="http://schemas.openxmlformats.org/officeDocument/2006/relationships/hyperlink" Target="https://youtu.be/3NVZFAcqDOk"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30.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50.png"/><Relationship Id="rId4" Type="http://schemas.openxmlformats.org/officeDocument/2006/relationships/image" Target="../media/image151.png"/></Relationships>
</file>

<file path=ppt/slides/_rels/slide4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1.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52.png"/></Relationships>
</file>

<file path=ppt/slides/_rels/slide5.xml.rels><?xml version="1.0" encoding="UTF-8" standalone="yes"?>
<Relationships xmlns="http://schemas.openxmlformats.org/package/2006/relationships"><Relationship Id="rId3" Type="http://schemas.openxmlformats.org/officeDocument/2006/relationships/hyperlink" Target="https://youtu.be/uElUCGNb6SY" TargetMode="External"/><Relationship Id="rId2" Type="http://schemas.openxmlformats.org/officeDocument/2006/relationships/hyperlink" Target="https://youtu.be/zaT-gcEYpvs" TargetMode="External"/><Relationship Id="rId1" Type="http://schemas.openxmlformats.org/officeDocument/2006/relationships/slideLayout" Target="../slideLayouts/slideLayout7.xml"/><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image" Target="../media/image137.pn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AFBA24B-396A-4D29-95F1-A01C0CD638F9}"/>
              </a:ext>
            </a:extLst>
          </p:cNvPr>
          <p:cNvSpPr txBox="1"/>
          <p:nvPr/>
        </p:nvSpPr>
        <p:spPr>
          <a:xfrm>
            <a:off x="0" y="1776864"/>
            <a:ext cx="6426200" cy="938719"/>
          </a:xfrm>
          <a:prstGeom prst="rect">
            <a:avLst/>
          </a:prstGeom>
          <a:noFill/>
        </p:spPr>
        <p:txBody>
          <a:bodyPr wrap="square" rtlCol="0">
            <a:spAutoFit/>
          </a:bodyPr>
          <a:lstStyle/>
          <a:p>
            <a:pPr algn="ctr"/>
            <a:r>
              <a:rPr lang="en-CA" sz="1100" dirty="0">
                <a:latin typeface="Cambria" panose="02040503050406030204" pitchFamily="18" charset="0"/>
                <a:ea typeface="Cambria" panose="02040503050406030204" pitchFamily="18" charset="0"/>
                <a:cs typeface="Times New Roman" panose="02020603050405020304" pitchFamily="18" charset="0"/>
              </a:rPr>
              <a:t>“Building Energy Analysis”  Course Notes – Fall 2021</a:t>
            </a:r>
          </a:p>
          <a:p>
            <a:pPr algn="ctr"/>
            <a:r>
              <a:rPr lang="en-CA" sz="1100" dirty="0">
                <a:latin typeface="Cambria" panose="02040503050406030204" pitchFamily="18" charset="0"/>
                <a:ea typeface="Cambria" panose="02040503050406030204" pitchFamily="18" charset="0"/>
                <a:cs typeface="Times New Roman" panose="02020603050405020304" pitchFamily="18" charset="0"/>
              </a:rPr>
              <a:t>Prepared by D. Mather</a:t>
            </a:r>
          </a:p>
          <a:p>
            <a:pPr algn="ctr"/>
            <a:endParaRPr lang="en-CA" sz="1100" dirty="0">
              <a:latin typeface="Cambria" panose="02040503050406030204" pitchFamily="18" charset="0"/>
              <a:ea typeface="Cambria" panose="02040503050406030204" pitchFamily="18" charset="0"/>
              <a:cs typeface="Times New Roman" panose="02020603050405020304" pitchFamily="18" charset="0"/>
            </a:endParaRPr>
          </a:p>
          <a:p>
            <a:pPr algn="ctr"/>
            <a:endParaRPr lang="en-CA" sz="1100" b="1" u="sng" dirty="0">
              <a:latin typeface="Cambria" panose="02040503050406030204" pitchFamily="18" charset="0"/>
              <a:ea typeface="Cambria" panose="02040503050406030204" pitchFamily="18" charset="0"/>
              <a:cs typeface="Times New Roman" panose="02020603050405020304" pitchFamily="18" charset="0"/>
            </a:endParaRPr>
          </a:p>
          <a:p>
            <a:pPr algn="ctr"/>
            <a:r>
              <a:rPr lang="en-CA" sz="1100" b="1" u="sng" dirty="0">
                <a:latin typeface="Cambria" panose="02040503050406030204" pitchFamily="18" charset="0"/>
                <a:ea typeface="Cambria" panose="02040503050406030204" pitchFamily="18" charset="0"/>
                <a:cs typeface="Times New Roman" panose="02020603050405020304" pitchFamily="18" charset="0"/>
              </a:rPr>
              <a:t>HV1: ASPECTS OF HVAC SYSTEMS</a:t>
            </a:r>
            <a:endParaRPr lang="en-CA" sz="1100" dirty="0">
              <a:latin typeface="Cambria" panose="02040503050406030204" pitchFamily="18" charset="0"/>
              <a:ea typeface="Cambria" panose="02040503050406030204" pitchFamily="18" charset="0"/>
              <a:cs typeface="Times New Roman" panose="02020603050405020304" pitchFamily="18" charset="0"/>
            </a:endParaRPr>
          </a:p>
        </p:txBody>
      </p:sp>
      <p:graphicFrame>
        <p:nvGraphicFramePr>
          <p:cNvPr id="7" name="Table 7">
            <a:extLst>
              <a:ext uri="{FF2B5EF4-FFF2-40B4-BE49-F238E27FC236}">
                <a16:creationId xmlns:a16="http://schemas.microsoft.com/office/drawing/2014/main" id="{66D3FA43-7F19-41EC-ADBC-A4CA08477A70}"/>
              </a:ext>
            </a:extLst>
          </p:cNvPr>
          <p:cNvGraphicFramePr>
            <a:graphicFrameLocks noGrp="1"/>
          </p:cNvGraphicFramePr>
          <p:nvPr>
            <p:extLst>
              <p:ext uri="{D42A27DB-BD31-4B8C-83A1-F6EECF244321}">
                <p14:modId xmlns:p14="http://schemas.microsoft.com/office/powerpoint/2010/main" val="3005027243"/>
              </p:ext>
            </p:extLst>
          </p:nvPr>
        </p:nvGraphicFramePr>
        <p:xfrm>
          <a:off x="1168991" y="3292405"/>
          <a:ext cx="4088218" cy="3886200"/>
        </p:xfrm>
        <a:graphic>
          <a:graphicData uri="http://schemas.openxmlformats.org/drawingml/2006/table">
            <a:tbl>
              <a:tblPr firstRow="1" bandRow="1">
                <a:tableStyleId>{5940675A-B579-460E-94D1-54222C63F5DA}</a:tableStyleId>
              </a:tblPr>
              <a:tblGrid>
                <a:gridCol w="4088218">
                  <a:extLst>
                    <a:ext uri="{9D8B030D-6E8A-4147-A177-3AD203B41FA5}">
                      <a16:colId xmlns:a16="http://schemas.microsoft.com/office/drawing/2014/main" val="469254092"/>
                    </a:ext>
                  </a:extLst>
                </a:gridCol>
              </a:tblGrid>
              <a:tr h="152017">
                <a:tc>
                  <a:txBody>
                    <a:bodyPr/>
                    <a:lstStyle/>
                    <a:p>
                      <a:pPr marL="0" marR="0" lvl="0" indent="0" algn="l" defTabSz="642640" rtl="0" eaLnBrk="1" fontAlgn="auto" latinLnBrk="0" hangingPunct="1">
                        <a:lnSpc>
                          <a:spcPct val="100000"/>
                        </a:lnSpc>
                        <a:spcBef>
                          <a:spcPts val="0"/>
                        </a:spcBef>
                        <a:spcAft>
                          <a:spcPts val="0"/>
                        </a:spcAft>
                        <a:buClrTx/>
                        <a:buSzTx/>
                        <a:buFontTx/>
                        <a:buNone/>
                        <a:tabLst/>
                        <a:defRPr/>
                      </a:pPr>
                      <a:r>
                        <a:rPr lang="en-CA" sz="1100" b="0" u="none" dirty="0">
                          <a:latin typeface="Cambria" panose="02040503050406030204" pitchFamily="18" charset="0"/>
                          <a:ea typeface="Cambria" panose="02040503050406030204" pitchFamily="18" charset="0"/>
                        </a:rPr>
                        <a:t>1. </a:t>
                      </a:r>
                      <a:r>
                        <a:rPr lang="en-CA" sz="1100" b="0" u="none" dirty="0">
                          <a:solidFill>
                            <a:schemeClr val="tx1"/>
                          </a:solidFill>
                          <a:latin typeface="Cambria" panose="02040503050406030204" pitchFamily="18" charset="0"/>
                          <a:ea typeface="Cambria" panose="02040503050406030204" pitchFamily="18" charset="0"/>
                          <a:cs typeface="Times New Roman" panose="02020603050405020304" pitchFamily="18" charset="0"/>
                        </a:rPr>
                        <a:t>Roles of HVAC Systems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27342093"/>
                  </a:ext>
                </a:extLst>
              </a:tr>
              <a:tr h="152017">
                <a:tc>
                  <a:txBody>
                    <a:bodyPr/>
                    <a:lstStyle/>
                    <a:p>
                      <a:pPr marL="0" marR="0" lvl="0" indent="0" algn="l" defTabSz="642640" rtl="0" eaLnBrk="1" fontAlgn="auto" latinLnBrk="0" hangingPunct="1">
                        <a:lnSpc>
                          <a:spcPct val="100000"/>
                        </a:lnSpc>
                        <a:spcBef>
                          <a:spcPts val="0"/>
                        </a:spcBef>
                        <a:spcAft>
                          <a:spcPts val="0"/>
                        </a:spcAft>
                        <a:buClrTx/>
                        <a:buSzTx/>
                        <a:buFontTx/>
                        <a:buNone/>
                        <a:tabLst/>
                        <a:defRPr/>
                      </a:pPr>
                      <a:r>
                        <a:rPr lang="en-CA" sz="1100" dirty="0">
                          <a:latin typeface="Cambria" panose="02040503050406030204" pitchFamily="18" charset="0"/>
                          <a:ea typeface="Cambria" panose="02040503050406030204" pitchFamily="18" charset="0"/>
                        </a:rPr>
                        <a:t>2. Single-Zone, Air-Based Heating and Cooling Systems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82837506"/>
                  </a:ext>
                </a:extLst>
              </a:tr>
              <a:tr h="152017">
                <a:tc>
                  <a:txBody>
                    <a:bodyPr/>
                    <a:lstStyle/>
                    <a:p>
                      <a:pPr marL="0" marR="0" lvl="0" indent="0" algn="l" defTabSz="642640" rtl="0" eaLnBrk="1" fontAlgn="auto" latinLnBrk="0" hangingPunct="1">
                        <a:lnSpc>
                          <a:spcPct val="100000"/>
                        </a:lnSpc>
                        <a:spcBef>
                          <a:spcPts val="0"/>
                        </a:spcBef>
                        <a:spcAft>
                          <a:spcPts val="0"/>
                        </a:spcAft>
                        <a:buClrTx/>
                        <a:buSzTx/>
                        <a:buFontTx/>
                        <a:buNone/>
                        <a:tabLst/>
                        <a:defRPr/>
                      </a:pPr>
                      <a:r>
                        <a:rPr lang="en-CA" sz="1100" dirty="0">
                          <a:latin typeface="Cambria" panose="02040503050406030204" pitchFamily="18" charset="0"/>
                          <a:ea typeface="Cambria" panose="02040503050406030204" pitchFamily="18" charset="0"/>
                        </a:rPr>
                        <a:t>3. Useful References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18724269"/>
                  </a:ext>
                </a:extLst>
              </a:tr>
              <a:tr h="152017">
                <a:tc>
                  <a:txBody>
                    <a:bodyPr/>
                    <a:lstStyle/>
                    <a:p>
                      <a:pPr marL="0" marR="0" lvl="0" indent="0" algn="l" defTabSz="642640" rtl="0" eaLnBrk="1" fontAlgn="auto" latinLnBrk="0" hangingPunct="1">
                        <a:lnSpc>
                          <a:spcPct val="100000"/>
                        </a:lnSpc>
                        <a:spcBef>
                          <a:spcPts val="0"/>
                        </a:spcBef>
                        <a:spcAft>
                          <a:spcPts val="0"/>
                        </a:spcAft>
                        <a:buClrTx/>
                        <a:buSzTx/>
                        <a:buFontTx/>
                        <a:buNone/>
                        <a:tabLst/>
                        <a:defRPr/>
                      </a:pPr>
                      <a:r>
                        <a:rPr lang="en-CA" sz="1100" dirty="0">
                          <a:latin typeface="Cambria" panose="02040503050406030204" pitchFamily="18" charset="0"/>
                          <a:ea typeface="Cambria" panose="02040503050406030204" pitchFamily="18" charset="0"/>
                        </a:rPr>
                        <a:t>4. HVAC Fans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94447215"/>
                  </a:ext>
                </a:extLst>
              </a:tr>
              <a:tr h="152017">
                <a:tc>
                  <a:txBody>
                    <a:bodyPr/>
                    <a:lstStyle/>
                    <a:p>
                      <a:r>
                        <a:rPr lang="en-CA" sz="1100" dirty="0">
                          <a:latin typeface="Cambria" panose="02040503050406030204" pitchFamily="18" charset="0"/>
                          <a:ea typeface="Cambria" panose="02040503050406030204" pitchFamily="18" charset="0"/>
                        </a:rPr>
                        <a:t>5. Fan Laws for Shaft-Speed Changes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4531102"/>
                  </a:ext>
                </a:extLst>
              </a:tr>
              <a:tr h="152017">
                <a:tc>
                  <a:txBody>
                    <a:bodyPr/>
                    <a:lstStyle/>
                    <a:p>
                      <a:r>
                        <a:rPr lang="en-CA" sz="1100" dirty="0">
                          <a:latin typeface="Cambria" panose="02040503050406030204" pitchFamily="18" charset="0"/>
                          <a:ea typeface="Cambria" panose="02040503050406030204" pitchFamily="18" charset="0"/>
                        </a:rPr>
                        <a:t>6. Electric Motors for HVAC Fans and Pumps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1558158"/>
                  </a:ext>
                </a:extLst>
              </a:tr>
              <a:tr h="152017">
                <a:tc>
                  <a:txBody>
                    <a:bodyPr/>
                    <a:lstStyle/>
                    <a:p>
                      <a:r>
                        <a:rPr lang="en-CA" sz="1100" dirty="0">
                          <a:latin typeface="Cambria" panose="02040503050406030204" pitchFamily="18" charset="0"/>
                          <a:ea typeface="Cambria" panose="02040503050406030204" pitchFamily="18" charset="0"/>
                        </a:rPr>
                        <a:t>7. Motor Speed and Shaft-Power at Part-Load</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37270073"/>
                  </a:ext>
                </a:extLst>
              </a:tr>
              <a:tr h="152017">
                <a:tc>
                  <a:txBody>
                    <a:bodyPr/>
                    <a:lstStyle/>
                    <a:p>
                      <a:r>
                        <a:rPr lang="en-CA" sz="1100" dirty="0">
                          <a:latin typeface="Cambria" panose="02040503050406030204" pitchFamily="18" charset="0"/>
                          <a:ea typeface="Cambria" panose="02040503050406030204" pitchFamily="18" charset="0"/>
                        </a:rPr>
                        <a:t>8. Motor Efficiency at Part-Load</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94409264"/>
                  </a:ext>
                </a:extLst>
              </a:tr>
              <a:tr h="152017">
                <a:tc>
                  <a:txBody>
                    <a:bodyPr/>
                    <a:lstStyle/>
                    <a:p>
                      <a:r>
                        <a:rPr lang="en-CA" sz="1100" dirty="0">
                          <a:latin typeface="Cambria" panose="02040503050406030204" pitchFamily="18" charset="0"/>
                          <a:ea typeface="Cambria" panose="02040503050406030204" pitchFamily="18" charset="0"/>
                        </a:rPr>
                        <a:t>9. Fan &amp; Motor Installed in a Duct-System</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89018597"/>
                  </a:ext>
                </a:extLst>
              </a:tr>
              <a:tr h="152017">
                <a:tc>
                  <a:txBody>
                    <a:bodyPr/>
                    <a:lstStyle/>
                    <a:p>
                      <a:r>
                        <a:rPr lang="en-CA" sz="1100" dirty="0">
                          <a:latin typeface="Cambria" panose="02040503050406030204" pitchFamily="18" charset="0"/>
                          <a:ea typeface="Cambria" panose="02040503050406030204" pitchFamily="18" charset="0"/>
                        </a:rPr>
                        <a:t>10. Simple Hydronic Heating System</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47145872"/>
                  </a:ext>
                </a:extLst>
              </a:tr>
              <a:tr h="152017">
                <a:tc>
                  <a:txBody>
                    <a:bodyPr/>
                    <a:lstStyle/>
                    <a:p>
                      <a:r>
                        <a:rPr lang="en-CA" sz="1100" dirty="0">
                          <a:latin typeface="Cambria" panose="02040503050406030204" pitchFamily="18" charset="0"/>
                          <a:ea typeface="Cambria" panose="02040503050406030204" pitchFamily="18" charset="0"/>
                        </a:rPr>
                        <a:t>11. Space Heating Boilers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6370130"/>
                  </a:ext>
                </a:extLst>
              </a:tr>
              <a:tr h="152017">
                <a:tc>
                  <a:txBody>
                    <a:bodyPr/>
                    <a:lstStyle/>
                    <a:p>
                      <a:r>
                        <a:rPr lang="en-CA" sz="1100" dirty="0">
                          <a:latin typeface="Cambria" panose="02040503050406030204" pitchFamily="18" charset="0"/>
                          <a:ea typeface="Cambria" panose="02040503050406030204" pitchFamily="18" charset="0"/>
                        </a:rPr>
                        <a:t>12. Seasonal Boiler Efficiency</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58617290"/>
                  </a:ext>
                </a:extLst>
              </a:tr>
              <a:tr h="152017">
                <a:tc>
                  <a:txBody>
                    <a:bodyPr/>
                    <a:lstStyle/>
                    <a:p>
                      <a:pPr marL="0" marR="0" lvl="0" indent="0" algn="l" defTabSz="642640" rtl="0" eaLnBrk="1" fontAlgn="auto" latinLnBrk="0" hangingPunct="1">
                        <a:lnSpc>
                          <a:spcPct val="100000"/>
                        </a:lnSpc>
                        <a:spcBef>
                          <a:spcPts val="0"/>
                        </a:spcBef>
                        <a:spcAft>
                          <a:spcPts val="0"/>
                        </a:spcAft>
                        <a:buClrTx/>
                        <a:buSzTx/>
                        <a:buFontTx/>
                        <a:buNone/>
                        <a:tabLst/>
                        <a:defRPr/>
                      </a:pPr>
                      <a:endParaRPr lang="en-CA" sz="1100" dirty="0">
                        <a:latin typeface="Cambria" panose="02040503050406030204" pitchFamily="18" charset="0"/>
                        <a:ea typeface="Cambria" panose="02040503050406030204"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71514081"/>
                  </a:ext>
                </a:extLst>
              </a:tr>
              <a:tr h="152017">
                <a:tc>
                  <a:txBody>
                    <a:bodyPr/>
                    <a:lstStyle/>
                    <a:p>
                      <a:r>
                        <a:rPr lang="en-CA" sz="1100" dirty="0">
                          <a:latin typeface="Cambria" panose="02040503050406030204" pitchFamily="18" charset="0"/>
                          <a:ea typeface="Cambria" panose="02040503050406030204" pitchFamily="18" charset="0"/>
                        </a:rPr>
                        <a:t>Problems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46807891"/>
                  </a:ext>
                </a:extLst>
              </a:tr>
              <a:tr h="152017">
                <a:tc>
                  <a:txBody>
                    <a:bodyPr/>
                    <a:lstStyle/>
                    <a:p>
                      <a:pPr marL="0" marR="0" lvl="0" indent="0" algn="l" defTabSz="642640" rtl="0" eaLnBrk="1" fontAlgn="auto" latinLnBrk="0" hangingPunct="1">
                        <a:lnSpc>
                          <a:spcPct val="100000"/>
                        </a:lnSpc>
                        <a:spcBef>
                          <a:spcPts val="0"/>
                        </a:spcBef>
                        <a:spcAft>
                          <a:spcPts val="0"/>
                        </a:spcAft>
                        <a:buClrTx/>
                        <a:buSzTx/>
                        <a:buFontTx/>
                        <a:buNone/>
                        <a:tabLst/>
                        <a:defRPr/>
                      </a:pPr>
                      <a:r>
                        <a:rPr lang="en-CA" sz="1100" dirty="0">
                          <a:latin typeface="Cambria" panose="02040503050406030204" pitchFamily="18" charset="0"/>
                          <a:ea typeface="Cambria" panose="02040503050406030204" pitchFamily="18" charset="0"/>
                        </a:rPr>
                        <a:t>Solutions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357687"/>
                  </a:ext>
                </a:extLst>
              </a:tr>
            </a:tbl>
          </a:graphicData>
        </a:graphic>
      </p:graphicFrame>
    </p:spTree>
    <p:extLst>
      <p:ext uri="{BB962C8B-B14F-4D97-AF65-F5344CB8AC3E}">
        <p14:creationId xmlns:p14="http://schemas.microsoft.com/office/powerpoint/2010/main" val="42358240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E84E42-1D24-43F2-9CF5-7C86FB4C444A}"/>
              </a:ext>
            </a:extLst>
          </p:cNvPr>
          <p:cNvSpPr/>
          <p:nvPr/>
        </p:nvSpPr>
        <p:spPr>
          <a:xfrm>
            <a:off x="596900" y="184150"/>
            <a:ext cx="5099050" cy="36195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Slide Number Placeholder 1">
            <a:extLst>
              <a:ext uri="{FF2B5EF4-FFF2-40B4-BE49-F238E27FC236}">
                <a16:creationId xmlns:a16="http://schemas.microsoft.com/office/drawing/2014/main" id="{B61F3053-F108-45FE-AB9B-C51387CA2668}"/>
              </a:ext>
            </a:extLst>
          </p:cNvPr>
          <p:cNvSpPr>
            <a:spLocks noGrp="1"/>
          </p:cNvSpPr>
          <p:nvPr>
            <p:ph type="sldNum" sz="quarter" idx="12"/>
          </p:nvPr>
        </p:nvSpPr>
        <p:spPr/>
        <p:txBody>
          <a:bodyPr/>
          <a:lstStyle/>
          <a:p>
            <a:fld id="{56E32C6D-C9C8-4635-9E98-DC654896BFC9}" type="slidenum">
              <a:rPr lang="en-CA" smtClean="0"/>
              <a:pPr/>
              <a:t>10</a:t>
            </a:fld>
            <a:endParaRPr lang="en-CA" dirty="0"/>
          </a:p>
        </p:txBody>
      </p:sp>
      <p:sp>
        <p:nvSpPr>
          <p:cNvPr id="7" name="Rectangle 6">
            <a:extLst>
              <a:ext uri="{FF2B5EF4-FFF2-40B4-BE49-F238E27FC236}">
                <a16:creationId xmlns:a16="http://schemas.microsoft.com/office/drawing/2014/main" id="{5374B4D2-B092-4680-8AD5-895476D0E191}"/>
              </a:ext>
            </a:extLst>
          </p:cNvPr>
          <p:cNvSpPr/>
          <p:nvPr/>
        </p:nvSpPr>
        <p:spPr>
          <a:xfrm>
            <a:off x="0" y="4397507"/>
            <a:ext cx="6426200" cy="321310"/>
          </a:xfrm>
          <a:prstGeom prst="rect">
            <a:avLst/>
          </a:prstGeom>
          <a:no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b="1" dirty="0">
                <a:solidFill>
                  <a:schemeClr val="tx1"/>
                </a:solidFill>
                <a:latin typeface="Cambria" panose="02040503050406030204" pitchFamily="18" charset="0"/>
                <a:ea typeface="Cambria" panose="02040503050406030204" pitchFamily="18" charset="0"/>
              </a:rPr>
              <a:t>Key Components of Typical “Roof-Top Unit”</a:t>
            </a:r>
            <a:endParaRPr lang="en-CA" sz="1100" dirty="0">
              <a:solidFill>
                <a:schemeClr val="tx1"/>
              </a:solidFill>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A7E198FE-0C8A-4F84-A1C5-6166BDC6FF0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1146" r="21018"/>
          <a:stretch/>
        </p:blipFill>
        <p:spPr>
          <a:xfrm>
            <a:off x="548804" y="4826920"/>
            <a:ext cx="5271740" cy="3675043"/>
          </a:xfrm>
          <a:prstGeom prst="rect">
            <a:avLst/>
          </a:prstGeom>
        </p:spPr>
      </p:pic>
      <p:sp>
        <p:nvSpPr>
          <p:cNvPr id="11" name="TextBox 10">
            <a:extLst>
              <a:ext uri="{FF2B5EF4-FFF2-40B4-BE49-F238E27FC236}">
                <a16:creationId xmlns:a16="http://schemas.microsoft.com/office/drawing/2014/main" id="{D5B7E1B9-FCF9-4035-9982-6DC33A9788BF}"/>
              </a:ext>
            </a:extLst>
          </p:cNvPr>
          <p:cNvSpPr txBox="1"/>
          <p:nvPr/>
        </p:nvSpPr>
        <p:spPr>
          <a:xfrm>
            <a:off x="757932" y="241220"/>
            <a:ext cx="2736304" cy="3308598"/>
          </a:xfrm>
          <a:prstGeom prst="rect">
            <a:avLst/>
          </a:prstGeom>
          <a:noFill/>
        </p:spPr>
        <p:txBody>
          <a:bodyPr wrap="square">
            <a:spAutoFit/>
          </a:bodyPr>
          <a:lstStyle/>
          <a:p>
            <a:r>
              <a:rPr lang="en-US" sz="1100" b="1" dirty="0">
                <a:latin typeface="Cambria" panose="02040503050406030204" pitchFamily="18" charset="0"/>
                <a:ea typeface="Cambria" panose="02040503050406030204" pitchFamily="18" charset="0"/>
              </a:rPr>
              <a:t>VIDEOS:</a:t>
            </a:r>
          </a:p>
          <a:p>
            <a:endParaRPr lang="en-US" sz="1100" dirty="0">
              <a:latin typeface="Cambria" panose="02040503050406030204" pitchFamily="18" charset="0"/>
              <a:ea typeface="Cambria" panose="02040503050406030204" pitchFamily="18" charset="0"/>
            </a:endParaRPr>
          </a:p>
          <a:p>
            <a:r>
              <a:rPr lang="en-US" sz="1100" dirty="0">
                <a:latin typeface="Cambria" panose="02040503050406030204" pitchFamily="18" charset="0"/>
                <a:ea typeface="Cambria" panose="02040503050406030204" pitchFamily="18" charset="0"/>
              </a:rPr>
              <a:t>Please watch 2 more videos:</a:t>
            </a:r>
          </a:p>
          <a:p>
            <a:endParaRPr lang="en-US" sz="1100" dirty="0">
              <a:latin typeface="Cambria" panose="02040503050406030204" pitchFamily="18" charset="0"/>
              <a:ea typeface="Cambria" panose="02040503050406030204" pitchFamily="18" charset="0"/>
            </a:endParaRPr>
          </a:p>
          <a:p>
            <a:endParaRPr lang="en-US" sz="1100" dirty="0">
              <a:latin typeface="Cambria" panose="02040503050406030204" pitchFamily="18" charset="0"/>
              <a:ea typeface="Cambria" panose="02040503050406030204" pitchFamily="18" charset="0"/>
            </a:endParaRPr>
          </a:p>
          <a:p>
            <a:endParaRPr lang="en-US" sz="1100" dirty="0">
              <a:latin typeface="Cambria" panose="02040503050406030204" pitchFamily="18" charset="0"/>
              <a:ea typeface="Cambria" panose="02040503050406030204" pitchFamily="18" charset="0"/>
            </a:endParaRPr>
          </a:p>
          <a:p>
            <a:r>
              <a:rPr lang="en-US" sz="1100" dirty="0">
                <a:latin typeface="Cambria" panose="02040503050406030204" pitchFamily="18" charset="0"/>
                <a:ea typeface="Cambria" panose="02040503050406030204" pitchFamily="18" charset="0"/>
                <a:hlinkClick r:id="rId3"/>
              </a:rPr>
              <a:t>“How Air Handling Units Work”</a:t>
            </a:r>
            <a:r>
              <a:rPr lang="en-US" sz="1100" dirty="0">
                <a:latin typeface="Cambria" panose="02040503050406030204" pitchFamily="18" charset="0"/>
                <a:ea typeface="Cambria" panose="02040503050406030204" pitchFamily="18" charset="0"/>
              </a:rPr>
              <a:t> </a:t>
            </a:r>
          </a:p>
          <a:p>
            <a:r>
              <a:rPr lang="en-US" sz="1100" dirty="0">
                <a:latin typeface="Cambria" panose="02040503050406030204" pitchFamily="18" charset="0"/>
                <a:ea typeface="Cambria" panose="02040503050406030204" pitchFamily="18" charset="0"/>
              </a:rPr>
              <a:t>(13 mins)</a:t>
            </a:r>
          </a:p>
          <a:p>
            <a:endParaRPr lang="en-US" sz="1100" dirty="0">
              <a:latin typeface="Cambria" panose="02040503050406030204" pitchFamily="18" charset="0"/>
              <a:ea typeface="Cambria" panose="02040503050406030204" pitchFamily="18" charset="0"/>
            </a:endParaRPr>
          </a:p>
          <a:p>
            <a:endParaRPr lang="en-US" sz="1100" dirty="0">
              <a:latin typeface="Cambria" panose="02040503050406030204" pitchFamily="18" charset="0"/>
              <a:ea typeface="Cambria" panose="02040503050406030204" pitchFamily="18" charset="0"/>
            </a:endParaRPr>
          </a:p>
          <a:p>
            <a:endParaRPr lang="en-US" sz="1100" dirty="0">
              <a:latin typeface="Cambria" panose="02040503050406030204" pitchFamily="18" charset="0"/>
              <a:ea typeface="Cambria" panose="02040503050406030204" pitchFamily="18" charset="0"/>
            </a:endParaRPr>
          </a:p>
          <a:p>
            <a:endParaRPr lang="en-US" sz="1100" dirty="0">
              <a:latin typeface="Cambria" panose="02040503050406030204" pitchFamily="18" charset="0"/>
              <a:ea typeface="Cambria" panose="02040503050406030204" pitchFamily="18" charset="0"/>
            </a:endParaRPr>
          </a:p>
          <a:p>
            <a:endParaRPr lang="en-US" sz="1100" dirty="0">
              <a:latin typeface="Cambria" panose="02040503050406030204" pitchFamily="18" charset="0"/>
              <a:ea typeface="Cambria" panose="02040503050406030204" pitchFamily="18" charset="0"/>
            </a:endParaRPr>
          </a:p>
          <a:p>
            <a:endParaRPr lang="en-US" sz="1100" dirty="0">
              <a:latin typeface="Cambria" panose="02040503050406030204" pitchFamily="18" charset="0"/>
              <a:ea typeface="Cambria" panose="02040503050406030204" pitchFamily="18" charset="0"/>
            </a:endParaRPr>
          </a:p>
          <a:p>
            <a:r>
              <a:rPr lang="en-US" sz="1100" dirty="0">
                <a:latin typeface="Cambria" panose="02040503050406030204" pitchFamily="18" charset="0"/>
                <a:ea typeface="Cambria" panose="02040503050406030204" pitchFamily="18" charset="0"/>
                <a:hlinkClick r:id="rId4"/>
              </a:rPr>
              <a:t>"Rooftop Units Explained“</a:t>
            </a:r>
            <a:r>
              <a:rPr lang="en-US" sz="1100" dirty="0">
                <a:latin typeface="Cambria" panose="02040503050406030204" pitchFamily="18" charset="0"/>
                <a:ea typeface="Cambria" panose="02040503050406030204" pitchFamily="18" charset="0"/>
              </a:rPr>
              <a:t> </a:t>
            </a:r>
          </a:p>
          <a:p>
            <a:r>
              <a:rPr lang="en-US" sz="1100" dirty="0">
                <a:latin typeface="Cambria" panose="02040503050406030204" pitchFamily="18" charset="0"/>
                <a:ea typeface="Cambria" panose="02040503050406030204" pitchFamily="18" charset="0"/>
              </a:rPr>
              <a:t>(10 mins)</a:t>
            </a:r>
          </a:p>
          <a:p>
            <a:endParaRPr lang="en-US" sz="1100" dirty="0">
              <a:latin typeface="Cambria" panose="02040503050406030204" pitchFamily="18" charset="0"/>
              <a:ea typeface="Cambria" panose="02040503050406030204" pitchFamily="18" charset="0"/>
            </a:endParaRPr>
          </a:p>
          <a:p>
            <a:endParaRPr lang="en-US" sz="1100" dirty="0">
              <a:latin typeface="Cambria" panose="02040503050406030204" pitchFamily="18" charset="0"/>
              <a:ea typeface="Cambria" panose="02040503050406030204" pitchFamily="18" charset="0"/>
            </a:endParaRPr>
          </a:p>
          <a:p>
            <a:endParaRPr lang="en-CA" sz="1100" dirty="0">
              <a:latin typeface="Cambria" panose="02040503050406030204" pitchFamily="18" charset="0"/>
              <a:ea typeface="Cambria" panose="02040503050406030204" pitchFamily="18" charset="0"/>
            </a:endParaRPr>
          </a:p>
        </p:txBody>
      </p:sp>
      <p:pic>
        <p:nvPicPr>
          <p:cNvPr id="14" name="Picture 13">
            <a:extLst>
              <a:ext uri="{FF2B5EF4-FFF2-40B4-BE49-F238E27FC236}">
                <a16:creationId xmlns:a16="http://schemas.microsoft.com/office/drawing/2014/main" id="{D9D83FB3-A74E-4860-843C-96CD85595B8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82454" y="801496"/>
            <a:ext cx="2321396" cy="1305785"/>
          </a:xfrm>
          <a:prstGeom prst="rect">
            <a:avLst/>
          </a:prstGeom>
          <a:ln>
            <a:solidFill>
              <a:schemeClr val="tx1"/>
            </a:solidFill>
          </a:ln>
        </p:spPr>
      </p:pic>
      <p:pic>
        <p:nvPicPr>
          <p:cNvPr id="15" name="Picture 14">
            <a:extLst>
              <a:ext uri="{FF2B5EF4-FFF2-40B4-BE49-F238E27FC236}">
                <a16:creationId xmlns:a16="http://schemas.microsoft.com/office/drawing/2014/main" id="{5C49F1B2-8AB5-4651-A262-D903844BCF6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082454" y="2282128"/>
            <a:ext cx="2331760" cy="1311615"/>
          </a:xfrm>
          <a:prstGeom prst="rect">
            <a:avLst/>
          </a:prstGeom>
          <a:ln>
            <a:solidFill>
              <a:schemeClr val="tx1"/>
            </a:solidFill>
          </a:ln>
        </p:spPr>
      </p:pic>
    </p:spTree>
    <p:extLst>
      <p:ext uri="{BB962C8B-B14F-4D97-AF65-F5344CB8AC3E}">
        <p14:creationId xmlns:p14="http://schemas.microsoft.com/office/powerpoint/2010/main" val="7076689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6DD570F-3793-4DF5-B281-B4D1B347CCD1}"/>
              </a:ext>
            </a:extLst>
          </p:cNvPr>
          <p:cNvSpPr>
            <a:spLocks noGrp="1"/>
          </p:cNvSpPr>
          <p:nvPr>
            <p:ph type="sldNum" sz="quarter" idx="12"/>
          </p:nvPr>
        </p:nvSpPr>
        <p:spPr/>
        <p:txBody>
          <a:bodyPr/>
          <a:lstStyle/>
          <a:p>
            <a:fld id="{2812F1FA-390A-41C6-A5B6-DA577902550D}" type="slidenum">
              <a:rPr lang="en-CA" smtClean="0"/>
              <a:pPr/>
              <a:t>11</a:t>
            </a:fld>
            <a:endParaRPr lang="en-CA" dirty="0"/>
          </a:p>
        </p:txBody>
      </p:sp>
      <p:grpSp>
        <p:nvGrpSpPr>
          <p:cNvPr id="263" name="Group 262">
            <a:extLst>
              <a:ext uri="{FF2B5EF4-FFF2-40B4-BE49-F238E27FC236}">
                <a16:creationId xmlns:a16="http://schemas.microsoft.com/office/drawing/2014/main" id="{39BE5DCE-E060-49B3-B669-0FDF20BB977A}"/>
              </a:ext>
            </a:extLst>
          </p:cNvPr>
          <p:cNvGrpSpPr/>
          <p:nvPr/>
        </p:nvGrpSpPr>
        <p:grpSpPr>
          <a:xfrm>
            <a:off x="413296" y="2367087"/>
            <a:ext cx="2912322" cy="1872208"/>
            <a:chOff x="516802" y="107628"/>
            <a:chExt cx="2912322" cy="1872208"/>
          </a:xfrm>
        </p:grpSpPr>
        <p:grpSp>
          <p:nvGrpSpPr>
            <p:cNvPr id="19" name="Group 18">
              <a:extLst>
                <a:ext uri="{FF2B5EF4-FFF2-40B4-BE49-F238E27FC236}">
                  <a16:creationId xmlns:a16="http://schemas.microsoft.com/office/drawing/2014/main" id="{5AF861C9-09FE-4D2C-A5AE-60689AF78CE3}"/>
                </a:ext>
              </a:extLst>
            </p:cNvPr>
            <p:cNvGrpSpPr/>
            <p:nvPr/>
          </p:nvGrpSpPr>
          <p:grpSpPr>
            <a:xfrm rot="10800000">
              <a:off x="3037082" y="323652"/>
              <a:ext cx="392042" cy="504056"/>
              <a:chOff x="1376896" y="3239976"/>
              <a:chExt cx="216024" cy="288032"/>
            </a:xfrm>
          </p:grpSpPr>
          <p:sp>
            <p:nvSpPr>
              <p:cNvPr id="20" name="Arc 19">
                <a:extLst>
                  <a:ext uri="{FF2B5EF4-FFF2-40B4-BE49-F238E27FC236}">
                    <a16:creationId xmlns:a16="http://schemas.microsoft.com/office/drawing/2014/main" id="{116AD1F7-339F-4805-B437-930D24B92E14}"/>
                  </a:ext>
                </a:extLst>
              </p:cNvPr>
              <p:cNvSpPr/>
              <p:nvPr/>
            </p:nvSpPr>
            <p:spPr>
              <a:xfrm rot="16200000">
                <a:off x="1376896" y="3311984"/>
                <a:ext cx="216024" cy="216024"/>
              </a:xfrm>
              <a:prstGeom prst="arc">
                <a:avLst>
                  <a:gd name="adj1" fmla="val 21565122"/>
                  <a:gd name="adj2" fmla="val 16530903"/>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cxnSp>
            <p:nvCxnSpPr>
              <p:cNvPr id="21" name="Straight Connector 20">
                <a:extLst>
                  <a:ext uri="{FF2B5EF4-FFF2-40B4-BE49-F238E27FC236}">
                    <a16:creationId xmlns:a16="http://schemas.microsoft.com/office/drawing/2014/main" id="{435C600B-0B39-4498-9D09-73F463B4699F}"/>
                  </a:ext>
                </a:extLst>
              </p:cNvPr>
              <p:cNvCxnSpPr>
                <a:cxnSpLocks/>
              </p:cNvCxnSpPr>
              <p:nvPr/>
            </p:nvCxnSpPr>
            <p:spPr>
              <a:xfrm rot="16200000">
                <a:off x="1286886" y="3329986"/>
                <a:ext cx="18002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3B51930-C12A-4656-8AFA-9F088EA8BD5D}"/>
                  </a:ext>
                </a:extLst>
              </p:cNvPr>
              <p:cNvCxnSpPr>
                <a:cxnSpLocks/>
              </p:cNvCxnSpPr>
              <p:nvPr/>
            </p:nvCxnSpPr>
            <p:spPr>
              <a:xfrm rot="16200000" flipV="1">
                <a:off x="1430902" y="3185970"/>
                <a:ext cx="0" cy="10801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A2D0AF3-38A1-4AFB-9D8F-F09228931680}"/>
                  </a:ext>
                </a:extLst>
              </p:cNvPr>
              <p:cNvCxnSpPr>
                <a:cxnSpLocks/>
              </p:cNvCxnSpPr>
              <p:nvPr/>
            </p:nvCxnSpPr>
            <p:spPr>
              <a:xfrm rot="16200000">
                <a:off x="1448904" y="3275980"/>
                <a:ext cx="72008"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4" name="Straight Connector 23">
              <a:extLst>
                <a:ext uri="{FF2B5EF4-FFF2-40B4-BE49-F238E27FC236}">
                  <a16:creationId xmlns:a16="http://schemas.microsoft.com/office/drawing/2014/main" id="{33DCC2B7-259F-4096-AAC4-0DE14535B2C5}"/>
                </a:ext>
              </a:extLst>
            </p:cNvPr>
            <p:cNvCxnSpPr>
              <a:cxnSpLocks/>
            </p:cNvCxnSpPr>
            <p:nvPr/>
          </p:nvCxnSpPr>
          <p:spPr>
            <a:xfrm flipV="1">
              <a:off x="3325114" y="827708"/>
              <a:ext cx="0" cy="792088"/>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1B33EAD7-8A47-4E11-8B58-37D15944DE2D}"/>
                </a:ext>
              </a:extLst>
            </p:cNvPr>
            <p:cNvCxnSpPr>
              <a:cxnSpLocks/>
            </p:cNvCxnSpPr>
            <p:nvPr/>
          </p:nvCxnSpPr>
          <p:spPr>
            <a:xfrm flipH="1">
              <a:off x="1164874" y="539676"/>
              <a:ext cx="1872208"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001D0C8-D919-4F1E-BA5B-4FE351C21D0D}"/>
                </a:ext>
              </a:extLst>
            </p:cNvPr>
            <p:cNvCxnSpPr>
              <a:cxnSpLocks/>
            </p:cNvCxnSpPr>
            <p:nvPr/>
          </p:nvCxnSpPr>
          <p:spPr>
            <a:xfrm flipV="1">
              <a:off x="1524914" y="539676"/>
              <a:ext cx="0" cy="36004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73E52287-578F-4428-AF04-5DE940F9E52A}"/>
                </a:ext>
              </a:extLst>
            </p:cNvPr>
            <p:cNvSpPr/>
            <p:nvPr/>
          </p:nvSpPr>
          <p:spPr>
            <a:xfrm>
              <a:off x="2677042" y="323652"/>
              <a:ext cx="144016" cy="432048"/>
            </a:xfrm>
            <a:prstGeom prst="rect">
              <a:avLst/>
            </a:prstGeom>
            <a:solidFill>
              <a:schemeClr val="bg1"/>
            </a:solidFill>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solidFill>
                  <a:schemeClr val="tx1"/>
                </a:solidFill>
              </a:endParaRPr>
            </a:p>
          </p:txBody>
        </p:sp>
        <p:sp>
          <p:nvSpPr>
            <p:cNvPr id="28" name="Rectangle 27">
              <a:extLst>
                <a:ext uri="{FF2B5EF4-FFF2-40B4-BE49-F238E27FC236}">
                  <a16:creationId xmlns:a16="http://schemas.microsoft.com/office/drawing/2014/main" id="{F9770A62-7459-4740-B9B8-C609323DBF28}"/>
                </a:ext>
              </a:extLst>
            </p:cNvPr>
            <p:cNvSpPr/>
            <p:nvPr/>
          </p:nvSpPr>
          <p:spPr>
            <a:xfrm>
              <a:off x="2244994" y="323652"/>
              <a:ext cx="144016" cy="432048"/>
            </a:xfrm>
            <a:prstGeom prst="rect">
              <a:avLst/>
            </a:prstGeom>
            <a:solidFill>
              <a:schemeClr val="bg1"/>
            </a:solidFill>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solidFill>
                  <a:schemeClr val="tx1"/>
                </a:solidFill>
              </a:endParaRPr>
            </a:p>
          </p:txBody>
        </p:sp>
        <p:sp>
          <p:nvSpPr>
            <p:cNvPr id="29" name="Rectangle 28">
              <a:extLst>
                <a:ext uri="{FF2B5EF4-FFF2-40B4-BE49-F238E27FC236}">
                  <a16:creationId xmlns:a16="http://schemas.microsoft.com/office/drawing/2014/main" id="{364C728B-BD6C-4C93-9DCB-6745CE617122}"/>
                </a:ext>
              </a:extLst>
            </p:cNvPr>
            <p:cNvSpPr/>
            <p:nvPr/>
          </p:nvSpPr>
          <p:spPr>
            <a:xfrm>
              <a:off x="2461018" y="683692"/>
              <a:ext cx="576064" cy="36004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tx1"/>
                  </a:solidFill>
                  <a:latin typeface="+mj-lt"/>
                </a:rPr>
                <a:t>HC</a:t>
              </a:r>
            </a:p>
          </p:txBody>
        </p:sp>
        <p:sp>
          <p:nvSpPr>
            <p:cNvPr id="30" name="Rectangle 29">
              <a:extLst>
                <a:ext uri="{FF2B5EF4-FFF2-40B4-BE49-F238E27FC236}">
                  <a16:creationId xmlns:a16="http://schemas.microsoft.com/office/drawing/2014/main" id="{C4EDE273-1136-437E-BA82-0592DE12A34C}"/>
                </a:ext>
              </a:extLst>
            </p:cNvPr>
            <p:cNvSpPr/>
            <p:nvPr/>
          </p:nvSpPr>
          <p:spPr>
            <a:xfrm>
              <a:off x="2028970" y="683692"/>
              <a:ext cx="576064" cy="36004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tx1"/>
                  </a:solidFill>
                  <a:latin typeface="+mj-lt"/>
                </a:rPr>
                <a:t>CC</a:t>
              </a:r>
            </a:p>
          </p:txBody>
        </p:sp>
        <p:sp>
          <p:nvSpPr>
            <p:cNvPr id="31" name="Rectangle 30">
              <a:extLst>
                <a:ext uri="{FF2B5EF4-FFF2-40B4-BE49-F238E27FC236}">
                  <a16:creationId xmlns:a16="http://schemas.microsoft.com/office/drawing/2014/main" id="{BA915869-EB5B-4DE0-A8B9-FA3EEB4E864B}"/>
                </a:ext>
              </a:extLst>
            </p:cNvPr>
            <p:cNvSpPr/>
            <p:nvPr/>
          </p:nvSpPr>
          <p:spPr>
            <a:xfrm>
              <a:off x="732826" y="395660"/>
              <a:ext cx="432048" cy="2880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32" name="Group 31">
              <a:extLst>
                <a:ext uri="{FF2B5EF4-FFF2-40B4-BE49-F238E27FC236}">
                  <a16:creationId xmlns:a16="http://schemas.microsoft.com/office/drawing/2014/main" id="{90460D10-237A-4BB4-9F3E-A9D107AF0BAF}"/>
                </a:ext>
              </a:extLst>
            </p:cNvPr>
            <p:cNvGrpSpPr/>
            <p:nvPr/>
          </p:nvGrpSpPr>
          <p:grpSpPr>
            <a:xfrm>
              <a:off x="876842" y="395660"/>
              <a:ext cx="144016" cy="288032"/>
              <a:chOff x="1196876" y="1475780"/>
              <a:chExt cx="144016" cy="288032"/>
            </a:xfrm>
          </p:grpSpPr>
          <p:cxnSp>
            <p:nvCxnSpPr>
              <p:cNvPr id="33" name="Straight Connector 32">
                <a:extLst>
                  <a:ext uri="{FF2B5EF4-FFF2-40B4-BE49-F238E27FC236}">
                    <a16:creationId xmlns:a16="http://schemas.microsoft.com/office/drawing/2014/main" id="{F4D680A7-3D6B-435E-8481-54188664804F}"/>
                  </a:ext>
                </a:extLst>
              </p:cNvPr>
              <p:cNvCxnSpPr>
                <a:cxnSpLocks/>
              </p:cNvCxnSpPr>
              <p:nvPr/>
            </p:nvCxnSpPr>
            <p:spPr>
              <a:xfrm>
                <a:off x="1196876" y="1475780"/>
                <a:ext cx="72008" cy="144016"/>
              </a:xfrm>
              <a:prstGeom prst="line">
                <a:avLst/>
              </a:prstGeom>
              <a:ln w="19050">
                <a:solidFill>
                  <a:schemeClr val="tx1"/>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E7D8C62-8CBB-44F4-B78B-C8C7B09B01D1}"/>
                  </a:ext>
                </a:extLst>
              </p:cNvPr>
              <p:cNvCxnSpPr>
                <a:cxnSpLocks/>
              </p:cNvCxnSpPr>
              <p:nvPr/>
            </p:nvCxnSpPr>
            <p:spPr>
              <a:xfrm rot="10800000">
                <a:off x="1268884" y="1619796"/>
                <a:ext cx="72008" cy="144016"/>
              </a:xfrm>
              <a:prstGeom prst="line">
                <a:avLst/>
              </a:prstGeom>
              <a:ln w="19050">
                <a:solidFill>
                  <a:schemeClr val="tx1"/>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grpSp>
        <p:sp>
          <p:nvSpPr>
            <p:cNvPr id="35" name="Rectangle 34">
              <a:extLst>
                <a:ext uri="{FF2B5EF4-FFF2-40B4-BE49-F238E27FC236}">
                  <a16:creationId xmlns:a16="http://schemas.microsoft.com/office/drawing/2014/main" id="{9E4151C5-7DD4-47B4-9741-5660A30FBD11}"/>
                </a:ext>
              </a:extLst>
            </p:cNvPr>
            <p:cNvSpPr/>
            <p:nvPr/>
          </p:nvSpPr>
          <p:spPr>
            <a:xfrm rot="16200000">
              <a:off x="1308890" y="827709"/>
              <a:ext cx="432048" cy="2880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36" name="Group 35">
              <a:extLst>
                <a:ext uri="{FF2B5EF4-FFF2-40B4-BE49-F238E27FC236}">
                  <a16:creationId xmlns:a16="http://schemas.microsoft.com/office/drawing/2014/main" id="{70789FB9-5DEA-4930-98E6-54C573A3F0BE}"/>
                </a:ext>
              </a:extLst>
            </p:cNvPr>
            <p:cNvGrpSpPr/>
            <p:nvPr/>
          </p:nvGrpSpPr>
          <p:grpSpPr>
            <a:xfrm rot="1800000">
              <a:off x="1452906" y="844418"/>
              <a:ext cx="144016" cy="288032"/>
              <a:chOff x="1628924" y="2051844"/>
              <a:chExt cx="144016" cy="288032"/>
            </a:xfrm>
          </p:grpSpPr>
          <p:cxnSp>
            <p:nvCxnSpPr>
              <p:cNvPr id="37" name="Straight Connector 36">
                <a:extLst>
                  <a:ext uri="{FF2B5EF4-FFF2-40B4-BE49-F238E27FC236}">
                    <a16:creationId xmlns:a16="http://schemas.microsoft.com/office/drawing/2014/main" id="{3294D4EA-84E5-485C-900D-11D7FD4A107E}"/>
                  </a:ext>
                </a:extLst>
              </p:cNvPr>
              <p:cNvCxnSpPr>
                <a:cxnSpLocks/>
              </p:cNvCxnSpPr>
              <p:nvPr/>
            </p:nvCxnSpPr>
            <p:spPr>
              <a:xfrm>
                <a:off x="1628924" y="2051844"/>
                <a:ext cx="72008" cy="144016"/>
              </a:xfrm>
              <a:prstGeom prst="line">
                <a:avLst/>
              </a:prstGeom>
              <a:ln w="19050">
                <a:solidFill>
                  <a:schemeClr val="tx1"/>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6FCCC0E8-C86D-4B4B-ACAB-4680F5A3009C}"/>
                  </a:ext>
                </a:extLst>
              </p:cNvPr>
              <p:cNvCxnSpPr>
                <a:cxnSpLocks/>
              </p:cNvCxnSpPr>
              <p:nvPr/>
            </p:nvCxnSpPr>
            <p:spPr>
              <a:xfrm flipH="1" flipV="1">
                <a:off x="1700932" y="2195860"/>
                <a:ext cx="72008" cy="144016"/>
              </a:xfrm>
              <a:prstGeom prst="line">
                <a:avLst/>
              </a:prstGeom>
              <a:ln w="19050">
                <a:solidFill>
                  <a:schemeClr val="tx1"/>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grpSp>
        <p:cxnSp>
          <p:nvCxnSpPr>
            <p:cNvPr id="39" name="Straight Connector 38">
              <a:extLst>
                <a:ext uri="{FF2B5EF4-FFF2-40B4-BE49-F238E27FC236}">
                  <a16:creationId xmlns:a16="http://schemas.microsoft.com/office/drawing/2014/main" id="{BEE4F369-AD5A-4DEF-9702-9CB3CE2674AA}"/>
                </a:ext>
              </a:extLst>
            </p:cNvPr>
            <p:cNvCxnSpPr>
              <a:cxnSpLocks/>
            </p:cNvCxnSpPr>
            <p:nvPr/>
          </p:nvCxnSpPr>
          <p:spPr>
            <a:xfrm flipH="1">
              <a:off x="1164874" y="1331764"/>
              <a:ext cx="360040"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64D1D691-35FB-462E-81C6-61DE339DC9AE}"/>
                </a:ext>
              </a:extLst>
            </p:cNvPr>
            <p:cNvSpPr/>
            <p:nvPr/>
          </p:nvSpPr>
          <p:spPr>
            <a:xfrm>
              <a:off x="732826" y="1187748"/>
              <a:ext cx="432048" cy="2880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41" name="Group 40">
              <a:extLst>
                <a:ext uri="{FF2B5EF4-FFF2-40B4-BE49-F238E27FC236}">
                  <a16:creationId xmlns:a16="http://schemas.microsoft.com/office/drawing/2014/main" id="{993117FC-74CD-4FF0-99B0-985EF8F6A3BB}"/>
                </a:ext>
              </a:extLst>
            </p:cNvPr>
            <p:cNvGrpSpPr/>
            <p:nvPr/>
          </p:nvGrpSpPr>
          <p:grpSpPr>
            <a:xfrm>
              <a:off x="876842" y="1187748"/>
              <a:ext cx="144016" cy="288032"/>
              <a:chOff x="1196876" y="1475780"/>
              <a:chExt cx="144016" cy="288032"/>
            </a:xfrm>
          </p:grpSpPr>
          <p:cxnSp>
            <p:nvCxnSpPr>
              <p:cNvPr id="42" name="Straight Connector 41">
                <a:extLst>
                  <a:ext uri="{FF2B5EF4-FFF2-40B4-BE49-F238E27FC236}">
                    <a16:creationId xmlns:a16="http://schemas.microsoft.com/office/drawing/2014/main" id="{2A9CBF62-5BF4-42B8-A8B6-38EDE355A242}"/>
                  </a:ext>
                </a:extLst>
              </p:cNvPr>
              <p:cNvCxnSpPr>
                <a:cxnSpLocks/>
              </p:cNvCxnSpPr>
              <p:nvPr/>
            </p:nvCxnSpPr>
            <p:spPr>
              <a:xfrm>
                <a:off x="1196876" y="1475780"/>
                <a:ext cx="72008" cy="144016"/>
              </a:xfrm>
              <a:prstGeom prst="line">
                <a:avLst/>
              </a:prstGeom>
              <a:ln w="19050">
                <a:solidFill>
                  <a:schemeClr val="tx1"/>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F12E3E14-4DD6-4F4E-8E4A-C793E78CE820}"/>
                  </a:ext>
                </a:extLst>
              </p:cNvPr>
              <p:cNvCxnSpPr>
                <a:cxnSpLocks/>
              </p:cNvCxnSpPr>
              <p:nvPr/>
            </p:nvCxnSpPr>
            <p:spPr>
              <a:xfrm rot="10800000">
                <a:off x="1268884" y="1619796"/>
                <a:ext cx="72008" cy="144016"/>
              </a:xfrm>
              <a:prstGeom prst="line">
                <a:avLst/>
              </a:prstGeom>
              <a:ln w="19050">
                <a:solidFill>
                  <a:schemeClr val="tx1"/>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grpSp>
        <p:cxnSp>
          <p:nvCxnSpPr>
            <p:cNvPr id="44" name="Straight Connector 43">
              <a:extLst>
                <a:ext uri="{FF2B5EF4-FFF2-40B4-BE49-F238E27FC236}">
                  <a16:creationId xmlns:a16="http://schemas.microsoft.com/office/drawing/2014/main" id="{21755A2D-7A9D-4F3B-8262-E997C9CF7E72}"/>
                </a:ext>
              </a:extLst>
            </p:cNvPr>
            <p:cNvCxnSpPr>
              <a:cxnSpLocks/>
            </p:cNvCxnSpPr>
            <p:nvPr/>
          </p:nvCxnSpPr>
          <p:spPr>
            <a:xfrm flipV="1">
              <a:off x="1524914" y="1187748"/>
              <a:ext cx="0" cy="432048"/>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FD9456D2-2036-48A1-8DCC-48D58F47BF3A}"/>
                </a:ext>
              </a:extLst>
            </p:cNvPr>
            <p:cNvCxnSpPr>
              <a:cxnSpLocks/>
            </p:cNvCxnSpPr>
            <p:nvPr/>
          </p:nvCxnSpPr>
          <p:spPr>
            <a:xfrm flipH="1">
              <a:off x="588810" y="539676"/>
              <a:ext cx="144016"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204E084F-192E-4431-AA1D-1C3FE234B57B}"/>
                </a:ext>
              </a:extLst>
            </p:cNvPr>
            <p:cNvCxnSpPr>
              <a:cxnSpLocks/>
            </p:cNvCxnSpPr>
            <p:nvPr/>
          </p:nvCxnSpPr>
          <p:spPr>
            <a:xfrm flipH="1">
              <a:off x="588810" y="1331764"/>
              <a:ext cx="144016"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9" name="Rectangle 48">
              <a:extLst>
                <a:ext uri="{FF2B5EF4-FFF2-40B4-BE49-F238E27FC236}">
                  <a16:creationId xmlns:a16="http://schemas.microsoft.com/office/drawing/2014/main" id="{946C90E0-3AC8-41EA-AB56-3BEDC76E22BB}"/>
                </a:ext>
              </a:extLst>
            </p:cNvPr>
            <p:cNvSpPr/>
            <p:nvPr/>
          </p:nvSpPr>
          <p:spPr>
            <a:xfrm>
              <a:off x="516802" y="107628"/>
              <a:ext cx="864096" cy="36004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tx1"/>
                  </a:solidFill>
                  <a:latin typeface="+mj-lt"/>
                </a:rPr>
                <a:t>OA</a:t>
              </a:r>
            </a:p>
          </p:txBody>
        </p:sp>
        <p:sp>
          <p:nvSpPr>
            <p:cNvPr id="50" name="Rectangle 49">
              <a:extLst>
                <a:ext uri="{FF2B5EF4-FFF2-40B4-BE49-F238E27FC236}">
                  <a16:creationId xmlns:a16="http://schemas.microsoft.com/office/drawing/2014/main" id="{E8663614-3619-4909-8F0B-CEBA8BDBDEB0}"/>
                </a:ext>
              </a:extLst>
            </p:cNvPr>
            <p:cNvSpPr/>
            <p:nvPr/>
          </p:nvSpPr>
          <p:spPr>
            <a:xfrm>
              <a:off x="516802" y="1403772"/>
              <a:ext cx="864096" cy="36004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tx1"/>
                  </a:solidFill>
                  <a:latin typeface="+mj-lt"/>
                </a:rPr>
                <a:t>EA</a:t>
              </a:r>
            </a:p>
          </p:txBody>
        </p:sp>
        <p:sp>
          <p:nvSpPr>
            <p:cNvPr id="51" name="Rectangle 50">
              <a:extLst>
                <a:ext uri="{FF2B5EF4-FFF2-40B4-BE49-F238E27FC236}">
                  <a16:creationId xmlns:a16="http://schemas.microsoft.com/office/drawing/2014/main" id="{4B638E92-02F8-4AA1-A473-6A94B89B4C81}"/>
                </a:ext>
              </a:extLst>
            </p:cNvPr>
            <p:cNvSpPr/>
            <p:nvPr/>
          </p:nvSpPr>
          <p:spPr>
            <a:xfrm>
              <a:off x="1668930" y="827708"/>
              <a:ext cx="648072" cy="28803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00" dirty="0">
                  <a:solidFill>
                    <a:schemeClr val="tx1"/>
                  </a:solidFill>
                  <a:latin typeface="+mj-lt"/>
                </a:rPr>
                <a:t>RECIRC</a:t>
              </a:r>
            </a:p>
          </p:txBody>
        </p:sp>
        <p:cxnSp>
          <p:nvCxnSpPr>
            <p:cNvPr id="55" name="Straight Connector 54">
              <a:extLst>
                <a:ext uri="{FF2B5EF4-FFF2-40B4-BE49-F238E27FC236}">
                  <a16:creationId xmlns:a16="http://schemas.microsoft.com/office/drawing/2014/main" id="{DAA9BB6C-5C3E-4716-9659-3A45B0918E88}"/>
                </a:ext>
              </a:extLst>
            </p:cNvPr>
            <p:cNvCxnSpPr>
              <a:cxnSpLocks/>
            </p:cNvCxnSpPr>
            <p:nvPr/>
          </p:nvCxnSpPr>
          <p:spPr>
            <a:xfrm>
              <a:off x="1596922" y="539676"/>
              <a:ext cx="360040" cy="0"/>
            </a:xfrm>
            <a:prstGeom prst="line">
              <a:avLst/>
            </a:prstGeom>
            <a:ln w="952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B6769873-9C8A-43F5-B37B-6913E54F74C9}"/>
                </a:ext>
              </a:extLst>
            </p:cNvPr>
            <p:cNvCxnSpPr>
              <a:cxnSpLocks/>
            </p:cNvCxnSpPr>
            <p:nvPr/>
          </p:nvCxnSpPr>
          <p:spPr>
            <a:xfrm flipV="1">
              <a:off x="1524914" y="611684"/>
              <a:ext cx="0" cy="144016"/>
            </a:xfrm>
            <a:prstGeom prst="line">
              <a:avLst/>
            </a:prstGeom>
            <a:ln w="952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EB8572BE-1D4C-4173-8419-73D58BF83D63}"/>
                </a:ext>
              </a:extLst>
            </p:cNvPr>
            <p:cNvCxnSpPr>
              <a:cxnSpLocks/>
            </p:cNvCxnSpPr>
            <p:nvPr/>
          </p:nvCxnSpPr>
          <p:spPr>
            <a:xfrm flipV="1">
              <a:off x="1524914" y="1691804"/>
              <a:ext cx="0" cy="216024"/>
            </a:xfrm>
            <a:prstGeom prst="line">
              <a:avLst/>
            </a:prstGeom>
            <a:ln w="952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C805B88-0B3D-4A95-92E3-A65176DD3299}"/>
                </a:ext>
              </a:extLst>
            </p:cNvPr>
            <p:cNvCxnSpPr>
              <a:cxnSpLocks/>
            </p:cNvCxnSpPr>
            <p:nvPr/>
          </p:nvCxnSpPr>
          <p:spPr>
            <a:xfrm>
              <a:off x="3325114" y="1691804"/>
              <a:ext cx="0" cy="216024"/>
            </a:xfrm>
            <a:prstGeom prst="line">
              <a:avLst/>
            </a:prstGeom>
            <a:ln w="952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9" name="Rectangle 68">
              <a:extLst>
                <a:ext uri="{FF2B5EF4-FFF2-40B4-BE49-F238E27FC236}">
                  <a16:creationId xmlns:a16="http://schemas.microsoft.com/office/drawing/2014/main" id="{36A14293-5DE2-4C37-9A57-4B95544D6235}"/>
                </a:ext>
              </a:extLst>
            </p:cNvPr>
            <p:cNvSpPr/>
            <p:nvPr/>
          </p:nvSpPr>
          <p:spPr>
            <a:xfrm>
              <a:off x="1524914" y="1619796"/>
              <a:ext cx="360040" cy="36004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tx1"/>
                  </a:solidFill>
                  <a:latin typeface="+mj-lt"/>
                </a:rPr>
                <a:t>RA</a:t>
              </a:r>
            </a:p>
          </p:txBody>
        </p:sp>
        <p:sp>
          <p:nvSpPr>
            <p:cNvPr id="70" name="Rectangle 69">
              <a:extLst>
                <a:ext uri="{FF2B5EF4-FFF2-40B4-BE49-F238E27FC236}">
                  <a16:creationId xmlns:a16="http://schemas.microsoft.com/office/drawing/2014/main" id="{FF7A12E3-66EC-4B76-8294-EDEFD2D7A74B}"/>
                </a:ext>
              </a:extLst>
            </p:cNvPr>
            <p:cNvSpPr/>
            <p:nvPr/>
          </p:nvSpPr>
          <p:spPr>
            <a:xfrm>
              <a:off x="2965074" y="1619796"/>
              <a:ext cx="360040" cy="36004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tx1"/>
                  </a:solidFill>
                  <a:latin typeface="+mj-lt"/>
                </a:rPr>
                <a:t>SA</a:t>
              </a:r>
            </a:p>
          </p:txBody>
        </p:sp>
      </p:grpSp>
      <p:sp>
        <p:nvSpPr>
          <p:cNvPr id="83" name="Rectangle 82">
            <a:extLst>
              <a:ext uri="{FF2B5EF4-FFF2-40B4-BE49-F238E27FC236}">
                <a16:creationId xmlns:a16="http://schemas.microsoft.com/office/drawing/2014/main" id="{2D75B8C5-51DE-4537-822E-F3678FEF3953}"/>
              </a:ext>
            </a:extLst>
          </p:cNvPr>
          <p:cNvSpPr/>
          <p:nvPr/>
        </p:nvSpPr>
        <p:spPr>
          <a:xfrm>
            <a:off x="3653656" y="2727127"/>
            <a:ext cx="2664296" cy="11521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CA" sz="900" b="1" dirty="0">
                <a:solidFill>
                  <a:schemeClr val="tx1"/>
                </a:solidFill>
                <a:latin typeface="Cambria" panose="02040503050406030204" pitchFamily="18" charset="0"/>
                <a:ea typeface="Cambria" panose="02040503050406030204" pitchFamily="18" charset="0"/>
              </a:rPr>
              <a:t>Supply Air  = 0% outdoor air (100% recirc)</a:t>
            </a:r>
          </a:p>
          <a:p>
            <a:endParaRPr lang="en-CA" sz="900" dirty="0">
              <a:solidFill>
                <a:schemeClr val="tx1"/>
              </a:solidFill>
              <a:latin typeface="Cambria" panose="02040503050406030204" pitchFamily="18" charset="0"/>
              <a:ea typeface="Cambria" panose="02040503050406030204" pitchFamily="18" charset="0"/>
            </a:endParaRPr>
          </a:p>
          <a:p>
            <a:r>
              <a:rPr lang="en-CA" sz="900" dirty="0">
                <a:solidFill>
                  <a:schemeClr val="tx1"/>
                </a:solidFill>
                <a:latin typeface="Cambria" panose="02040503050406030204" pitchFamily="18" charset="0"/>
                <a:ea typeface="Cambria" panose="02040503050406030204" pitchFamily="18" charset="0"/>
              </a:rPr>
              <a:t>OA = fully closed</a:t>
            </a:r>
          </a:p>
          <a:p>
            <a:pPr>
              <a:spcBef>
                <a:spcPts val="600"/>
              </a:spcBef>
            </a:pPr>
            <a:r>
              <a:rPr lang="en-CA" sz="900" dirty="0">
                <a:solidFill>
                  <a:schemeClr val="tx1"/>
                </a:solidFill>
                <a:latin typeface="Cambria" panose="02040503050406030204" pitchFamily="18" charset="0"/>
                <a:ea typeface="Cambria" panose="02040503050406030204" pitchFamily="18" charset="0"/>
              </a:rPr>
              <a:t>EA = fully closed</a:t>
            </a:r>
          </a:p>
          <a:p>
            <a:pPr>
              <a:spcBef>
                <a:spcPts val="600"/>
              </a:spcBef>
            </a:pPr>
            <a:r>
              <a:rPr lang="en-CA" sz="900" dirty="0">
                <a:solidFill>
                  <a:schemeClr val="tx1"/>
                </a:solidFill>
                <a:latin typeface="Cambria" panose="02040503050406030204" pitchFamily="18" charset="0"/>
                <a:ea typeface="Cambria" panose="02040503050406030204" pitchFamily="18" charset="0"/>
              </a:rPr>
              <a:t>RECIRC = fully open</a:t>
            </a:r>
          </a:p>
        </p:txBody>
      </p:sp>
      <p:sp>
        <p:nvSpPr>
          <p:cNvPr id="87" name="Rectangle 86">
            <a:extLst>
              <a:ext uri="{FF2B5EF4-FFF2-40B4-BE49-F238E27FC236}">
                <a16:creationId xmlns:a16="http://schemas.microsoft.com/office/drawing/2014/main" id="{3CF97001-A4FE-4320-8C50-A29419F6265A}"/>
              </a:ext>
            </a:extLst>
          </p:cNvPr>
          <p:cNvSpPr/>
          <p:nvPr/>
        </p:nvSpPr>
        <p:spPr>
          <a:xfrm>
            <a:off x="3653656" y="4887367"/>
            <a:ext cx="2709044" cy="11521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CA" sz="900" b="1" dirty="0">
                <a:solidFill>
                  <a:schemeClr val="tx1"/>
                </a:solidFill>
                <a:latin typeface="Cambria" panose="02040503050406030204" pitchFamily="18" charset="0"/>
                <a:ea typeface="Cambria" panose="02040503050406030204" pitchFamily="18" charset="0"/>
              </a:rPr>
              <a:t>Supply Air = 100% outdoor air  (0% recirc)</a:t>
            </a:r>
          </a:p>
          <a:p>
            <a:endParaRPr lang="en-CA" sz="900" dirty="0">
              <a:solidFill>
                <a:schemeClr val="tx1"/>
              </a:solidFill>
              <a:latin typeface="Cambria" panose="02040503050406030204" pitchFamily="18" charset="0"/>
              <a:ea typeface="Cambria" panose="02040503050406030204" pitchFamily="18" charset="0"/>
            </a:endParaRPr>
          </a:p>
          <a:p>
            <a:r>
              <a:rPr lang="en-CA" sz="900" dirty="0">
                <a:solidFill>
                  <a:schemeClr val="tx1"/>
                </a:solidFill>
                <a:latin typeface="Cambria" panose="02040503050406030204" pitchFamily="18" charset="0"/>
                <a:ea typeface="Cambria" panose="02040503050406030204" pitchFamily="18" charset="0"/>
              </a:rPr>
              <a:t>OA = fully open</a:t>
            </a:r>
          </a:p>
          <a:p>
            <a:pPr>
              <a:spcBef>
                <a:spcPts val="600"/>
              </a:spcBef>
            </a:pPr>
            <a:r>
              <a:rPr lang="en-CA" sz="900" dirty="0">
                <a:solidFill>
                  <a:schemeClr val="tx1"/>
                </a:solidFill>
                <a:latin typeface="Cambria" panose="02040503050406030204" pitchFamily="18" charset="0"/>
                <a:ea typeface="Cambria" panose="02040503050406030204" pitchFamily="18" charset="0"/>
              </a:rPr>
              <a:t>EA = fully open</a:t>
            </a:r>
          </a:p>
          <a:p>
            <a:pPr>
              <a:spcBef>
                <a:spcPts val="600"/>
              </a:spcBef>
            </a:pPr>
            <a:r>
              <a:rPr lang="en-CA" sz="900" dirty="0">
                <a:solidFill>
                  <a:schemeClr val="tx1"/>
                </a:solidFill>
                <a:latin typeface="Cambria" panose="02040503050406030204" pitchFamily="18" charset="0"/>
                <a:ea typeface="Cambria" panose="02040503050406030204" pitchFamily="18" charset="0"/>
              </a:rPr>
              <a:t>RECIRC = fully closed</a:t>
            </a:r>
          </a:p>
        </p:txBody>
      </p:sp>
      <p:grpSp>
        <p:nvGrpSpPr>
          <p:cNvPr id="265" name="Group 264">
            <a:extLst>
              <a:ext uri="{FF2B5EF4-FFF2-40B4-BE49-F238E27FC236}">
                <a16:creationId xmlns:a16="http://schemas.microsoft.com/office/drawing/2014/main" id="{5B6F0957-8583-4208-92A2-860B4AA59957}"/>
              </a:ext>
            </a:extLst>
          </p:cNvPr>
          <p:cNvGrpSpPr/>
          <p:nvPr/>
        </p:nvGrpSpPr>
        <p:grpSpPr>
          <a:xfrm rot="10800000">
            <a:off x="2933576" y="4671343"/>
            <a:ext cx="392042" cy="504056"/>
            <a:chOff x="1376896" y="3239976"/>
            <a:chExt cx="216024" cy="288032"/>
          </a:xfrm>
        </p:grpSpPr>
        <p:sp>
          <p:nvSpPr>
            <p:cNvPr id="298" name="Arc 297">
              <a:extLst>
                <a:ext uri="{FF2B5EF4-FFF2-40B4-BE49-F238E27FC236}">
                  <a16:creationId xmlns:a16="http://schemas.microsoft.com/office/drawing/2014/main" id="{D8753BA8-51E3-4B2F-991A-3FBFBDA95DDE}"/>
                </a:ext>
              </a:extLst>
            </p:cNvPr>
            <p:cNvSpPr/>
            <p:nvPr/>
          </p:nvSpPr>
          <p:spPr>
            <a:xfrm rot="16200000">
              <a:off x="1376896" y="3311984"/>
              <a:ext cx="216024" cy="216024"/>
            </a:xfrm>
            <a:prstGeom prst="arc">
              <a:avLst>
                <a:gd name="adj1" fmla="val 21565122"/>
                <a:gd name="adj2" fmla="val 16530903"/>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cxnSp>
          <p:nvCxnSpPr>
            <p:cNvPr id="299" name="Straight Connector 298">
              <a:extLst>
                <a:ext uri="{FF2B5EF4-FFF2-40B4-BE49-F238E27FC236}">
                  <a16:creationId xmlns:a16="http://schemas.microsoft.com/office/drawing/2014/main" id="{C5E1AA5C-5FCC-4D1C-9071-E6ED579A0FFA}"/>
                </a:ext>
              </a:extLst>
            </p:cNvPr>
            <p:cNvCxnSpPr>
              <a:cxnSpLocks/>
            </p:cNvCxnSpPr>
            <p:nvPr/>
          </p:nvCxnSpPr>
          <p:spPr>
            <a:xfrm rot="16200000">
              <a:off x="1286886" y="3329986"/>
              <a:ext cx="18002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0" name="Straight Connector 299">
              <a:extLst>
                <a:ext uri="{FF2B5EF4-FFF2-40B4-BE49-F238E27FC236}">
                  <a16:creationId xmlns:a16="http://schemas.microsoft.com/office/drawing/2014/main" id="{D9ED3177-7364-4510-B38D-D5B26BCE58F0}"/>
                </a:ext>
              </a:extLst>
            </p:cNvPr>
            <p:cNvCxnSpPr>
              <a:cxnSpLocks/>
            </p:cNvCxnSpPr>
            <p:nvPr/>
          </p:nvCxnSpPr>
          <p:spPr>
            <a:xfrm rot="16200000" flipV="1">
              <a:off x="1430902" y="3185970"/>
              <a:ext cx="0" cy="10801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1" name="Straight Connector 300">
              <a:extLst>
                <a:ext uri="{FF2B5EF4-FFF2-40B4-BE49-F238E27FC236}">
                  <a16:creationId xmlns:a16="http://schemas.microsoft.com/office/drawing/2014/main" id="{DD250CA8-2FC9-4612-9A45-1426719E4A73}"/>
                </a:ext>
              </a:extLst>
            </p:cNvPr>
            <p:cNvCxnSpPr>
              <a:cxnSpLocks/>
            </p:cNvCxnSpPr>
            <p:nvPr/>
          </p:nvCxnSpPr>
          <p:spPr>
            <a:xfrm rot="16200000">
              <a:off x="1448904" y="3275980"/>
              <a:ext cx="72008"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66" name="Straight Connector 265">
            <a:extLst>
              <a:ext uri="{FF2B5EF4-FFF2-40B4-BE49-F238E27FC236}">
                <a16:creationId xmlns:a16="http://schemas.microsoft.com/office/drawing/2014/main" id="{ED3B5DE9-6619-4FFA-BC05-63A8BBCED660}"/>
              </a:ext>
            </a:extLst>
          </p:cNvPr>
          <p:cNvCxnSpPr>
            <a:cxnSpLocks/>
          </p:cNvCxnSpPr>
          <p:nvPr/>
        </p:nvCxnSpPr>
        <p:spPr>
          <a:xfrm flipV="1">
            <a:off x="3221608" y="5175399"/>
            <a:ext cx="0" cy="792088"/>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7" name="Straight Connector 266">
            <a:extLst>
              <a:ext uri="{FF2B5EF4-FFF2-40B4-BE49-F238E27FC236}">
                <a16:creationId xmlns:a16="http://schemas.microsoft.com/office/drawing/2014/main" id="{5910A04E-86A6-48F6-A720-7B6957906A7D}"/>
              </a:ext>
            </a:extLst>
          </p:cNvPr>
          <p:cNvCxnSpPr>
            <a:cxnSpLocks/>
          </p:cNvCxnSpPr>
          <p:nvPr/>
        </p:nvCxnSpPr>
        <p:spPr>
          <a:xfrm flipH="1">
            <a:off x="1061368" y="4887367"/>
            <a:ext cx="1872208"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8" name="Straight Connector 267">
            <a:extLst>
              <a:ext uri="{FF2B5EF4-FFF2-40B4-BE49-F238E27FC236}">
                <a16:creationId xmlns:a16="http://schemas.microsoft.com/office/drawing/2014/main" id="{32D1F684-041C-4406-B29E-C6DE3FB2A2A2}"/>
              </a:ext>
            </a:extLst>
          </p:cNvPr>
          <p:cNvCxnSpPr>
            <a:cxnSpLocks/>
          </p:cNvCxnSpPr>
          <p:nvPr/>
        </p:nvCxnSpPr>
        <p:spPr>
          <a:xfrm flipV="1">
            <a:off x="1421408" y="4887367"/>
            <a:ext cx="0" cy="36004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69" name="Rectangle 268">
            <a:extLst>
              <a:ext uri="{FF2B5EF4-FFF2-40B4-BE49-F238E27FC236}">
                <a16:creationId xmlns:a16="http://schemas.microsoft.com/office/drawing/2014/main" id="{85598574-D910-462A-8E2E-94DAB03FC6E3}"/>
              </a:ext>
            </a:extLst>
          </p:cNvPr>
          <p:cNvSpPr/>
          <p:nvPr/>
        </p:nvSpPr>
        <p:spPr>
          <a:xfrm>
            <a:off x="2573536" y="4671343"/>
            <a:ext cx="144016" cy="432048"/>
          </a:xfrm>
          <a:prstGeom prst="rect">
            <a:avLst/>
          </a:prstGeom>
          <a:solidFill>
            <a:schemeClr val="bg1"/>
          </a:solidFill>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solidFill>
                <a:schemeClr val="tx1"/>
              </a:solidFill>
            </a:endParaRPr>
          </a:p>
        </p:txBody>
      </p:sp>
      <p:sp>
        <p:nvSpPr>
          <p:cNvPr id="270" name="Rectangle 269">
            <a:extLst>
              <a:ext uri="{FF2B5EF4-FFF2-40B4-BE49-F238E27FC236}">
                <a16:creationId xmlns:a16="http://schemas.microsoft.com/office/drawing/2014/main" id="{DED96091-0FEA-49F0-BBBF-CDB7A467F552}"/>
              </a:ext>
            </a:extLst>
          </p:cNvPr>
          <p:cNvSpPr/>
          <p:nvPr/>
        </p:nvSpPr>
        <p:spPr>
          <a:xfrm>
            <a:off x="2141488" y="4671343"/>
            <a:ext cx="144016" cy="432048"/>
          </a:xfrm>
          <a:prstGeom prst="rect">
            <a:avLst/>
          </a:prstGeom>
          <a:solidFill>
            <a:schemeClr val="bg1"/>
          </a:solidFill>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solidFill>
                <a:schemeClr val="tx1"/>
              </a:solidFill>
            </a:endParaRPr>
          </a:p>
        </p:txBody>
      </p:sp>
      <p:sp>
        <p:nvSpPr>
          <p:cNvPr id="271" name="Rectangle 270">
            <a:extLst>
              <a:ext uri="{FF2B5EF4-FFF2-40B4-BE49-F238E27FC236}">
                <a16:creationId xmlns:a16="http://schemas.microsoft.com/office/drawing/2014/main" id="{F3C2CD2F-1EC6-4E24-B483-AAF4C188DD98}"/>
              </a:ext>
            </a:extLst>
          </p:cNvPr>
          <p:cNvSpPr/>
          <p:nvPr/>
        </p:nvSpPr>
        <p:spPr>
          <a:xfrm>
            <a:off x="2357512" y="5031383"/>
            <a:ext cx="576064" cy="36004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tx1"/>
                </a:solidFill>
                <a:latin typeface="+mj-lt"/>
              </a:rPr>
              <a:t>HC</a:t>
            </a:r>
          </a:p>
        </p:txBody>
      </p:sp>
      <p:sp>
        <p:nvSpPr>
          <p:cNvPr id="272" name="Rectangle 271">
            <a:extLst>
              <a:ext uri="{FF2B5EF4-FFF2-40B4-BE49-F238E27FC236}">
                <a16:creationId xmlns:a16="http://schemas.microsoft.com/office/drawing/2014/main" id="{C5EADBAB-0028-421C-9837-32CB0F3A024F}"/>
              </a:ext>
            </a:extLst>
          </p:cNvPr>
          <p:cNvSpPr/>
          <p:nvPr/>
        </p:nvSpPr>
        <p:spPr>
          <a:xfrm>
            <a:off x="1925464" y="5031383"/>
            <a:ext cx="576064" cy="36004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tx1"/>
                </a:solidFill>
                <a:latin typeface="+mj-lt"/>
              </a:rPr>
              <a:t>CC</a:t>
            </a:r>
          </a:p>
        </p:txBody>
      </p:sp>
      <p:sp>
        <p:nvSpPr>
          <p:cNvPr id="273" name="Rectangle 272">
            <a:extLst>
              <a:ext uri="{FF2B5EF4-FFF2-40B4-BE49-F238E27FC236}">
                <a16:creationId xmlns:a16="http://schemas.microsoft.com/office/drawing/2014/main" id="{F2E04737-50B8-4CDC-AFDD-3502167F4779}"/>
              </a:ext>
            </a:extLst>
          </p:cNvPr>
          <p:cNvSpPr/>
          <p:nvPr/>
        </p:nvSpPr>
        <p:spPr>
          <a:xfrm>
            <a:off x="629320" y="4743351"/>
            <a:ext cx="432048" cy="2880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274" name="Group 273">
            <a:extLst>
              <a:ext uri="{FF2B5EF4-FFF2-40B4-BE49-F238E27FC236}">
                <a16:creationId xmlns:a16="http://schemas.microsoft.com/office/drawing/2014/main" id="{FCB56FAB-6292-4EC1-B316-0D4AEC9D11AE}"/>
              </a:ext>
            </a:extLst>
          </p:cNvPr>
          <p:cNvGrpSpPr/>
          <p:nvPr/>
        </p:nvGrpSpPr>
        <p:grpSpPr>
          <a:xfrm rot="18000000">
            <a:off x="773336" y="4743351"/>
            <a:ext cx="144016" cy="288032"/>
            <a:chOff x="1196876" y="1475780"/>
            <a:chExt cx="144016" cy="288032"/>
          </a:xfrm>
        </p:grpSpPr>
        <p:cxnSp>
          <p:nvCxnSpPr>
            <p:cNvPr id="296" name="Straight Connector 295">
              <a:extLst>
                <a:ext uri="{FF2B5EF4-FFF2-40B4-BE49-F238E27FC236}">
                  <a16:creationId xmlns:a16="http://schemas.microsoft.com/office/drawing/2014/main" id="{EC966703-1A7A-4103-8020-158BDE2ED5D2}"/>
                </a:ext>
              </a:extLst>
            </p:cNvPr>
            <p:cNvCxnSpPr>
              <a:cxnSpLocks/>
            </p:cNvCxnSpPr>
            <p:nvPr/>
          </p:nvCxnSpPr>
          <p:spPr>
            <a:xfrm>
              <a:off x="1196876" y="1475780"/>
              <a:ext cx="72008" cy="144016"/>
            </a:xfrm>
            <a:prstGeom prst="line">
              <a:avLst/>
            </a:prstGeom>
            <a:ln w="19050">
              <a:solidFill>
                <a:schemeClr val="tx1"/>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97" name="Straight Connector 296">
              <a:extLst>
                <a:ext uri="{FF2B5EF4-FFF2-40B4-BE49-F238E27FC236}">
                  <a16:creationId xmlns:a16="http://schemas.microsoft.com/office/drawing/2014/main" id="{C8F564FC-E36C-41F4-992E-637DEA140655}"/>
                </a:ext>
              </a:extLst>
            </p:cNvPr>
            <p:cNvCxnSpPr>
              <a:cxnSpLocks/>
            </p:cNvCxnSpPr>
            <p:nvPr/>
          </p:nvCxnSpPr>
          <p:spPr>
            <a:xfrm rot="10800000">
              <a:off x="1268884" y="1619796"/>
              <a:ext cx="72008" cy="144016"/>
            </a:xfrm>
            <a:prstGeom prst="line">
              <a:avLst/>
            </a:prstGeom>
            <a:ln w="19050">
              <a:solidFill>
                <a:schemeClr val="tx1"/>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grpSp>
      <p:sp>
        <p:nvSpPr>
          <p:cNvPr id="275" name="Rectangle 274">
            <a:extLst>
              <a:ext uri="{FF2B5EF4-FFF2-40B4-BE49-F238E27FC236}">
                <a16:creationId xmlns:a16="http://schemas.microsoft.com/office/drawing/2014/main" id="{DB0C8BD7-2BD3-4185-A78A-DE66C1CF59E7}"/>
              </a:ext>
            </a:extLst>
          </p:cNvPr>
          <p:cNvSpPr/>
          <p:nvPr/>
        </p:nvSpPr>
        <p:spPr>
          <a:xfrm rot="16200000">
            <a:off x="1205384" y="5175400"/>
            <a:ext cx="432048" cy="2880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276" name="Group 275">
            <a:extLst>
              <a:ext uri="{FF2B5EF4-FFF2-40B4-BE49-F238E27FC236}">
                <a16:creationId xmlns:a16="http://schemas.microsoft.com/office/drawing/2014/main" id="{286BA633-3F7B-4936-AEFA-2477392B493F}"/>
              </a:ext>
            </a:extLst>
          </p:cNvPr>
          <p:cNvGrpSpPr/>
          <p:nvPr/>
        </p:nvGrpSpPr>
        <p:grpSpPr>
          <a:xfrm rot="5400000">
            <a:off x="1349400" y="5192109"/>
            <a:ext cx="144016" cy="288032"/>
            <a:chOff x="1628924" y="2051844"/>
            <a:chExt cx="144016" cy="288032"/>
          </a:xfrm>
        </p:grpSpPr>
        <p:cxnSp>
          <p:nvCxnSpPr>
            <p:cNvPr id="294" name="Straight Connector 293">
              <a:extLst>
                <a:ext uri="{FF2B5EF4-FFF2-40B4-BE49-F238E27FC236}">
                  <a16:creationId xmlns:a16="http://schemas.microsoft.com/office/drawing/2014/main" id="{1EDB746E-1CFB-452D-BCD5-7E170F77E123}"/>
                </a:ext>
              </a:extLst>
            </p:cNvPr>
            <p:cNvCxnSpPr>
              <a:cxnSpLocks/>
            </p:cNvCxnSpPr>
            <p:nvPr/>
          </p:nvCxnSpPr>
          <p:spPr>
            <a:xfrm>
              <a:off x="1628924" y="2051844"/>
              <a:ext cx="72008" cy="144016"/>
            </a:xfrm>
            <a:prstGeom prst="line">
              <a:avLst/>
            </a:prstGeom>
            <a:ln w="19050">
              <a:solidFill>
                <a:schemeClr val="tx1"/>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95" name="Straight Connector 294">
              <a:extLst>
                <a:ext uri="{FF2B5EF4-FFF2-40B4-BE49-F238E27FC236}">
                  <a16:creationId xmlns:a16="http://schemas.microsoft.com/office/drawing/2014/main" id="{DFAAEC7E-FD1D-4CBE-A0E2-7EBCF75F6F0F}"/>
                </a:ext>
              </a:extLst>
            </p:cNvPr>
            <p:cNvCxnSpPr>
              <a:cxnSpLocks/>
            </p:cNvCxnSpPr>
            <p:nvPr/>
          </p:nvCxnSpPr>
          <p:spPr>
            <a:xfrm flipH="1" flipV="1">
              <a:off x="1700932" y="2195860"/>
              <a:ext cx="72008" cy="144016"/>
            </a:xfrm>
            <a:prstGeom prst="line">
              <a:avLst/>
            </a:prstGeom>
            <a:ln w="19050">
              <a:solidFill>
                <a:schemeClr val="tx1"/>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grpSp>
      <p:cxnSp>
        <p:nvCxnSpPr>
          <p:cNvPr id="277" name="Straight Connector 276">
            <a:extLst>
              <a:ext uri="{FF2B5EF4-FFF2-40B4-BE49-F238E27FC236}">
                <a16:creationId xmlns:a16="http://schemas.microsoft.com/office/drawing/2014/main" id="{62195EC0-A800-44EE-854D-2D26EDC0DF65}"/>
              </a:ext>
            </a:extLst>
          </p:cNvPr>
          <p:cNvCxnSpPr>
            <a:cxnSpLocks/>
          </p:cNvCxnSpPr>
          <p:nvPr/>
        </p:nvCxnSpPr>
        <p:spPr>
          <a:xfrm flipH="1">
            <a:off x="1061368" y="5679455"/>
            <a:ext cx="360040"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78" name="Rectangle 277">
            <a:extLst>
              <a:ext uri="{FF2B5EF4-FFF2-40B4-BE49-F238E27FC236}">
                <a16:creationId xmlns:a16="http://schemas.microsoft.com/office/drawing/2014/main" id="{658CF6F5-10D3-4371-9E82-C1EC744499D3}"/>
              </a:ext>
            </a:extLst>
          </p:cNvPr>
          <p:cNvSpPr/>
          <p:nvPr/>
        </p:nvSpPr>
        <p:spPr>
          <a:xfrm>
            <a:off x="629320" y="5535439"/>
            <a:ext cx="432048" cy="2880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279" name="Group 278">
            <a:extLst>
              <a:ext uri="{FF2B5EF4-FFF2-40B4-BE49-F238E27FC236}">
                <a16:creationId xmlns:a16="http://schemas.microsoft.com/office/drawing/2014/main" id="{CC4303D8-8662-4E9D-A055-07609AA46E5E}"/>
              </a:ext>
            </a:extLst>
          </p:cNvPr>
          <p:cNvGrpSpPr/>
          <p:nvPr/>
        </p:nvGrpSpPr>
        <p:grpSpPr>
          <a:xfrm rot="18000000">
            <a:off x="773336" y="5535439"/>
            <a:ext cx="144016" cy="288032"/>
            <a:chOff x="1196876" y="1475780"/>
            <a:chExt cx="144016" cy="288032"/>
          </a:xfrm>
        </p:grpSpPr>
        <p:cxnSp>
          <p:nvCxnSpPr>
            <p:cNvPr id="292" name="Straight Connector 291">
              <a:extLst>
                <a:ext uri="{FF2B5EF4-FFF2-40B4-BE49-F238E27FC236}">
                  <a16:creationId xmlns:a16="http://schemas.microsoft.com/office/drawing/2014/main" id="{3EE88310-2160-44E5-A322-CA90E1EF167D}"/>
                </a:ext>
              </a:extLst>
            </p:cNvPr>
            <p:cNvCxnSpPr>
              <a:cxnSpLocks/>
            </p:cNvCxnSpPr>
            <p:nvPr/>
          </p:nvCxnSpPr>
          <p:spPr>
            <a:xfrm>
              <a:off x="1196876" y="1475780"/>
              <a:ext cx="72008" cy="144016"/>
            </a:xfrm>
            <a:prstGeom prst="line">
              <a:avLst/>
            </a:prstGeom>
            <a:ln w="19050">
              <a:solidFill>
                <a:schemeClr val="tx1"/>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93" name="Straight Connector 292">
              <a:extLst>
                <a:ext uri="{FF2B5EF4-FFF2-40B4-BE49-F238E27FC236}">
                  <a16:creationId xmlns:a16="http://schemas.microsoft.com/office/drawing/2014/main" id="{D02169B6-A816-4E9C-815E-2160D043DE3F}"/>
                </a:ext>
              </a:extLst>
            </p:cNvPr>
            <p:cNvCxnSpPr>
              <a:cxnSpLocks/>
            </p:cNvCxnSpPr>
            <p:nvPr/>
          </p:nvCxnSpPr>
          <p:spPr>
            <a:xfrm rot="10800000">
              <a:off x="1268884" y="1619796"/>
              <a:ext cx="72008" cy="144016"/>
            </a:xfrm>
            <a:prstGeom prst="line">
              <a:avLst/>
            </a:prstGeom>
            <a:ln w="19050">
              <a:solidFill>
                <a:schemeClr val="tx1"/>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grpSp>
      <p:cxnSp>
        <p:nvCxnSpPr>
          <p:cNvPr id="280" name="Straight Connector 279">
            <a:extLst>
              <a:ext uri="{FF2B5EF4-FFF2-40B4-BE49-F238E27FC236}">
                <a16:creationId xmlns:a16="http://schemas.microsoft.com/office/drawing/2014/main" id="{8967FD18-BD9A-4037-B96E-114A7F79678E}"/>
              </a:ext>
            </a:extLst>
          </p:cNvPr>
          <p:cNvCxnSpPr>
            <a:cxnSpLocks/>
          </p:cNvCxnSpPr>
          <p:nvPr/>
        </p:nvCxnSpPr>
        <p:spPr>
          <a:xfrm flipV="1">
            <a:off x="1421408" y="5535439"/>
            <a:ext cx="0" cy="432048"/>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81" name="Straight Connector 280">
            <a:extLst>
              <a:ext uri="{FF2B5EF4-FFF2-40B4-BE49-F238E27FC236}">
                <a16:creationId xmlns:a16="http://schemas.microsoft.com/office/drawing/2014/main" id="{EB2A1462-D0B4-4F90-B54F-9CB3D661324C}"/>
              </a:ext>
            </a:extLst>
          </p:cNvPr>
          <p:cNvCxnSpPr>
            <a:cxnSpLocks/>
          </p:cNvCxnSpPr>
          <p:nvPr/>
        </p:nvCxnSpPr>
        <p:spPr>
          <a:xfrm flipH="1">
            <a:off x="485304" y="4887367"/>
            <a:ext cx="144016"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82" name="Straight Connector 281">
            <a:extLst>
              <a:ext uri="{FF2B5EF4-FFF2-40B4-BE49-F238E27FC236}">
                <a16:creationId xmlns:a16="http://schemas.microsoft.com/office/drawing/2014/main" id="{AA0039B3-CC79-480E-950C-106A91EBAC61}"/>
              </a:ext>
            </a:extLst>
          </p:cNvPr>
          <p:cNvCxnSpPr>
            <a:cxnSpLocks/>
          </p:cNvCxnSpPr>
          <p:nvPr/>
        </p:nvCxnSpPr>
        <p:spPr>
          <a:xfrm flipH="1">
            <a:off x="485304" y="5679455"/>
            <a:ext cx="144016"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83" name="Rectangle 282">
            <a:extLst>
              <a:ext uri="{FF2B5EF4-FFF2-40B4-BE49-F238E27FC236}">
                <a16:creationId xmlns:a16="http://schemas.microsoft.com/office/drawing/2014/main" id="{22A6577E-7682-4C8D-AA62-7114E0F39DC0}"/>
              </a:ext>
            </a:extLst>
          </p:cNvPr>
          <p:cNvSpPr/>
          <p:nvPr/>
        </p:nvSpPr>
        <p:spPr>
          <a:xfrm>
            <a:off x="413296" y="4455319"/>
            <a:ext cx="864096" cy="36004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tx1"/>
                </a:solidFill>
                <a:latin typeface="+mj-lt"/>
              </a:rPr>
              <a:t>OA</a:t>
            </a:r>
          </a:p>
        </p:txBody>
      </p:sp>
      <p:sp>
        <p:nvSpPr>
          <p:cNvPr id="284" name="Rectangle 283">
            <a:extLst>
              <a:ext uri="{FF2B5EF4-FFF2-40B4-BE49-F238E27FC236}">
                <a16:creationId xmlns:a16="http://schemas.microsoft.com/office/drawing/2014/main" id="{1C104EE5-DCC8-4ADB-959E-328EC1DA53BD}"/>
              </a:ext>
            </a:extLst>
          </p:cNvPr>
          <p:cNvSpPr/>
          <p:nvPr/>
        </p:nvSpPr>
        <p:spPr>
          <a:xfrm>
            <a:off x="413296" y="5751463"/>
            <a:ext cx="864096" cy="36004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tx1"/>
                </a:solidFill>
                <a:latin typeface="+mj-lt"/>
              </a:rPr>
              <a:t>EA</a:t>
            </a:r>
          </a:p>
        </p:txBody>
      </p:sp>
      <p:sp>
        <p:nvSpPr>
          <p:cNvPr id="285" name="Rectangle 284">
            <a:extLst>
              <a:ext uri="{FF2B5EF4-FFF2-40B4-BE49-F238E27FC236}">
                <a16:creationId xmlns:a16="http://schemas.microsoft.com/office/drawing/2014/main" id="{4C945773-F68A-43BC-9B68-90E304CB74A8}"/>
              </a:ext>
            </a:extLst>
          </p:cNvPr>
          <p:cNvSpPr/>
          <p:nvPr/>
        </p:nvSpPr>
        <p:spPr>
          <a:xfrm>
            <a:off x="1565424" y="5175399"/>
            <a:ext cx="648072" cy="28803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00" dirty="0">
                <a:solidFill>
                  <a:schemeClr val="tx1"/>
                </a:solidFill>
                <a:latin typeface="+mj-lt"/>
              </a:rPr>
              <a:t>RECIRC</a:t>
            </a:r>
          </a:p>
        </p:txBody>
      </p:sp>
      <p:cxnSp>
        <p:nvCxnSpPr>
          <p:cNvPr id="286" name="Straight Connector 285">
            <a:extLst>
              <a:ext uri="{FF2B5EF4-FFF2-40B4-BE49-F238E27FC236}">
                <a16:creationId xmlns:a16="http://schemas.microsoft.com/office/drawing/2014/main" id="{D8EF7355-23D9-4764-BAD1-2B2058276D06}"/>
              </a:ext>
            </a:extLst>
          </p:cNvPr>
          <p:cNvCxnSpPr>
            <a:cxnSpLocks/>
          </p:cNvCxnSpPr>
          <p:nvPr/>
        </p:nvCxnSpPr>
        <p:spPr>
          <a:xfrm>
            <a:off x="1493416" y="4887367"/>
            <a:ext cx="360040" cy="0"/>
          </a:xfrm>
          <a:prstGeom prst="line">
            <a:avLst/>
          </a:prstGeom>
          <a:ln w="952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87" name="Straight Connector 286">
            <a:extLst>
              <a:ext uri="{FF2B5EF4-FFF2-40B4-BE49-F238E27FC236}">
                <a16:creationId xmlns:a16="http://schemas.microsoft.com/office/drawing/2014/main" id="{0EAC70AE-978E-48DC-8A1D-334E8CF10A37}"/>
              </a:ext>
            </a:extLst>
          </p:cNvPr>
          <p:cNvCxnSpPr>
            <a:cxnSpLocks/>
          </p:cNvCxnSpPr>
          <p:nvPr/>
        </p:nvCxnSpPr>
        <p:spPr>
          <a:xfrm flipV="1">
            <a:off x="1421408" y="4959375"/>
            <a:ext cx="0" cy="144016"/>
          </a:xfrm>
          <a:prstGeom prst="line">
            <a:avLst/>
          </a:prstGeom>
          <a:ln w="952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88" name="Straight Connector 287">
            <a:extLst>
              <a:ext uri="{FF2B5EF4-FFF2-40B4-BE49-F238E27FC236}">
                <a16:creationId xmlns:a16="http://schemas.microsoft.com/office/drawing/2014/main" id="{C6287612-74C2-4B2A-95AE-FFBF70A99CFE}"/>
              </a:ext>
            </a:extLst>
          </p:cNvPr>
          <p:cNvCxnSpPr>
            <a:cxnSpLocks/>
          </p:cNvCxnSpPr>
          <p:nvPr/>
        </p:nvCxnSpPr>
        <p:spPr>
          <a:xfrm flipV="1">
            <a:off x="1421408" y="6039495"/>
            <a:ext cx="0" cy="216024"/>
          </a:xfrm>
          <a:prstGeom prst="line">
            <a:avLst/>
          </a:prstGeom>
          <a:ln w="952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89" name="Straight Connector 288">
            <a:extLst>
              <a:ext uri="{FF2B5EF4-FFF2-40B4-BE49-F238E27FC236}">
                <a16:creationId xmlns:a16="http://schemas.microsoft.com/office/drawing/2014/main" id="{DCC1731C-62A1-407E-8675-5CD11A0024A3}"/>
              </a:ext>
            </a:extLst>
          </p:cNvPr>
          <p:cNvCxnSpPr>
            <a:cxnSpLocks/>
          </p:cNvCxnSpPr>
          <p:nvPr/>
        </p:nvCxnSpPr>
        <p:spPr>
          <a:xfrm>
            <a:off x="3221608" y="6039495"/>
            <a:ext cx="0" cy="216024"/>
          </a:xfrm>
          <a:prstGeom prst="line">
            <a:avLst/>
          </a:prstGeom>
          <a:ln w="952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90" name="Rectangle 289">
            <a:extLst>
              <a:ext uri="{FF2B5EF4-FFF2-40B4-BE49-F238E27FC236}">
                <a16:creationId xmlns:a16="http://schemas.microsoft.com/office/drawing/2014/main" id="{1BF8EFE2-739B-4B67-A732-5AE2E30BE944}"/>
              </a:ext>
            </a:extLst>
          </p:cNvPr>
          <p:cNvSpPr/>
          <p:nvPr/>
        </p:nvSpPr>
        <p:spPr>
          <a:xfrm>
            <a:off x="1421408" y="5967487"/>
            <a:ext cx="360040" cy="36004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tx1"/>
                </a:solidFill>
                <a:latin typeface="+mj-lt"/>
              </a:rPr>
              <a:t>RA</a:t>
            </a:r>
          </a:p>
        </p:txBody>
      </p:sp>
      <p:sp>
        <p:nvSpPr>
          <p:cNvPr id="291" name="Rectangle 290">
            <a:extLst>
              <a:ext uri="{FF2B5EF4-FFF2-40B4-BE49-F238E27FC236}">
                <a16:creationId xmlns:a16="http://schemas.microsoft.com/office/drawing/2014/main" id="{72B11AE6-7573-4D65-8BF6-FA0491A40F77}"/>
              </a:ext>
            </a:extLst>
          </p:cNvPr>
          <p:cNvSpPr/>
          <p:nvPr/>
        </p:nvSpPr>
        <p:spPr>
          <a:xfrm>
            <a:off x="2861568" y="5967487"/>
            <a:ext cx="360040" cy="36004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tx1"/>
                </a:solidFill>
                <a:latin typeface="+mj-lt"/>
              </a:rPr>
              <a:t>SA</a:t>
            </a:r>
          </a:p>
        </p:txBody>
      </p:sp>
      <p:sp>
        <p:nvSpPr>
          <p:cNvPr id="162" name="Rectangle 161">
            <a:extLst>
              <a:ext uri="{FF2B5EF4-FFF2-40B4-BE49-F238E27FC236}">
                <a16:creationId xmlns:a16="http://schemas.microsoft.com/office/drawing/2014/main" id="{51CFF2E0-9E50-42C5-8E2F-1549A88339CA}"/>
              </a:ext>
            </a:extLst>
          </p:cNvPr>
          <p:cNvSpPr/>
          <p:nvPr/>
        </p:nvSpPr>
        <p:spPr>
          <a:xfrm>
            <a:off x="3725664" y="6903591"/>
            <a:ext cx="2520280" cy="11521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CA" sz="900" b="1" dirty="0">
                <a:solidFill>
                  <a:schemeClr val="tx1"/>
                </a:solidFill>
                <a:latin typeface="Cambria" panose="02040503050406030204" pitchFamily="18" charset="0"/>
                <a:ea typeface="Cambria" panose="02040503050406030204" pitchFamily="18" charset="0"/>
              </a:rPr>
              <a:t>Supply Air = mixed air</a:t>
            </a:r>
          </a:p>
          <a:p>
            <a:endParaRPr lang="en-CA" sz="900" dirty="0">
              <a:solidFill>
                <a:schemeClr val="tx1"/>
              </a:solidFill>
              <a:latin typeface="Cambria" panose="02040503050406030204" pitchFamily="18" charset="0"/>
              <a:ea typeface="Cambria" panose="02040503050406030204" pitchFamily="18" charset="0"/>
            </a:endParaRPr>
          </a:p>
          <a:p>
            <a:r>
              <a:rPr lang="en-CA" sz="900" dirty="0">
                <a:solidFill>
                  <a:schemeClr val="tx1"/>
                </a:solidFill>
                <a:latin typeface="Cambria" panose="02040503050406030204" pitchFamily="18" charset="0"/>
                <a:ea typeface="Cambria" panose="02040503050406030204" pitchFamily="18" charset="0"/>
              </a:rPr>
              <a:t>OA = partially open</a:t>
            </a:r>
          </a:p>
          <a:p>
            <a:pPr>
              <a:spcBef>
                <a:spcPts val="600"/>
              </a:spcBef>
            </a:pPr>
            <a:r>
              <a:rPr lang="en-CA" sz="900" dirty="0">
                <a:solidFill>
                  <a:schemeClr val="tx1"/>
                </a:solidFill>
                <a:latin typeface="Cambria" panose="02040503050406030204" pitchFamily="18" charset="0"/>
                <a:ea typeface="Cambria" panose="02040503050406030204" pitchFamily="18" charset="0"/>
              </a:rPr>
              <a:t>EA = partially open</a:t>
            </a:r>
          </a:p>
          <a:p>
            <a:pPr>
              <a:spcBef>
                <a:spcPts val="600"/>
              </a:spcBef>
            </a:pPr>
            <a:r>
              <a:rPr lang="en-CA" sz="900" dirty="0">
                <a:solidFill>
                  <a:schemeClr val="tx1"/>
                </a:solidFill>
                <a:latin typeface="Cambria" panose="02040503050406030204" pitchFamily="18" charset="0"/>
                <a:ea typeface="Cambria" panose="02040503050406030204" pitchFamily="18" charset="0"/>
              </a:rPr>
              <a:t>RECIRC = partially open</a:t>
            </a:r>
          </a:p>
        </p:txBody>
      </p:sp>
      <p:sp>
        <p:nvSpPr>
          <p:cNvPr id="176" name="Right Brace 175">
            <a:extLst>
              <a:ext uri="{FF2B5EF4-FFF2-40B4-BE49-F238E27FC236}">
                <a16:creationId xmlns:a16="http://schemas.microsoft.com/office/drawing/2014/main" id="{76DB5A8E-85F5-4215-B21A-223F5FD99C25}"/>
              </a:ext>
            </a:extLst>
          </p:cNvPr>
          <p:cNvSpPr/>
          <p:nvPr/>
        </p:nvSpPr>
        <p:spPr>
          <a:xfrm>
            <a:off x="5165824" y="7335639"/>
            <a:ext cx="144016" cy="648072"/>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sz="1400">
              <a:latin typeface="Cambria" panose="02040503050406030204" pitchFamily="18" charset="0"/>
              <a:ea typeface="Cambria" panose="02040503050406030204" pitchFamily="18" charset="0"/>
            </a:endParaRPr>
          </a:p>
        </p:txBody>
      </p:sp>
      <p:sp>
        <p:nvSpPr>
          <p:cNvPr id="246" name="Rectangle 245">
            <a:extLst>
              <a:ext uri="{FF2B5EF4-FFF2-40B4-BE49-F238E27FC236}">
                <a16:creationId xmlns:a16="http://schemas.microsoft.com/office/drawing/2014/main" id="{46927076-447F-434A-A27B-8264519F96F8}"/>
              </a:ext>
            </a:extLst>
          </p:cNvPr>
          <p:cNvSpPr/>
          <p:nvPr/>
        </p:nvSpPr>
        <p:spPr>
          <a:xfrm>
            <a:off x="5381848" y="7263631"/>
            <a:ext cx="864096" cy="792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CA" sz="700" dirty="0">
                <a:solidFill>
                  <a:schemeClr val="tx1"/>
                </a:solidFill>
                <a:latin typeface="Cambria" panose="02040503050406030204" pitchFamily="18" charset="0"/>
                <a:ea typeface="Cambria" panose="02040503050406030204" pitchFamily="18" charset="0"/>
              </a:rPr>
              <a:t>set as needed</a:t>
            </a:r>
          </a:p>
          <a:p>
            <a:r>
              <a:rPr lang="en-CA" sz="700" dirty="0">
                <a:solidFill>
                  <a:schemeClr val="tx1"/>
                </a:solidFill>
                <a:latin typeface="Cambria" panose="02040503050406030204" pitchFamily="18" charset="0"/>
                <a:ea typeface="Cambria" panose="02040503050406030204" pitchFamily="18" charset="0"/>
              </a:rPr>
              <a:t>to achieve</a:t>
            </a:r>
          </a:p>
          <a:p>
            <a:r>
              <a:rPr lang="en-CA" sz="700" dirty="0">
                <a:solidFill>
                  <a:schemeClr val="tx1"/>
                </a:solidFill>
                <a:latin typeface="Cambria" panose="02040503050406030204" pitchFamily="18" charset="0"/>
                <a:ea typeface="Cambria" panose="02040503050406030204" pitchFamily="18" charset="0"/>
              </a:rPr>
              <a:t>desired OA%</a:t>
            </a:r>
          </a:p>
          <a:p>
            <a:r>
              <a:rPr lang="en-CA" sz="700" dirty="0">
                <a:solidFill>
                  <a:schemeClr val="tx1"/>
                </a:solidFill>
                <a:latin typeface="Cambria" panose="02040503050406030204" pitchFamily="18" charset="0"/>
                <a:ea typeface="Cambria" panose="02040503050406030204" pitchFamily="18" charset="0"/>
              </a:rPr>
              <a:t>in supply air</a:t>
            </a:r>
          </a:p>
        </p:txBody>
      </p:sp>
      <p:grpSp>
        <p:nvGrpSpPr>
          <p:cNvPr id="303" name="Group 302">
            <a:extLst>
              <a:ext uri="{FF2B5EF4-FFF2-40B4-BE49-F238E27FC236}">
                <a16:creationId xmlns:a16="http://schemas.microsoft.com/office/drawing/2014/main" id="{A77FA997-20C3-4F14-A448-6EB676D32456}"/>
              </a:ext>
            </a:extLst>
          </p:cNvPr>
          <p:cNvGrpSpPr/>
          <p:nvPr/>
        </p:nvGrpSpPr>
        <p:grpSpPr>
          <a:xfrm rot="10800000">
            <a:off x="2933576" y="6759575"/>
            <a:ext cx="392042" cy="504056"/>
            <a:chOff x="1376896" y="3239976"/>
            <a:chExt cx="216024" cy="288032"/>
          </a:xfrm>
        </p:grpSpPr>
        <p:sp>
          <p:nvSpPr>
            <p:cNvPr id="336" name="Arc 335">
              <a:extLst>
                <a:ext uri="{FF2B5EF4-FFF2-40B4-BE49-F238E27FC236}">
                  <a16:creationId xmlns:a16="http://schemas.microsoft.com/office/drawing/2014/main" id="{D422D00E-22EA-4C9A-976B-EA3B45968859}"/>
                </a:ext>
              </a:extLst>
            </p:cNvPr>
            <p:cNvSpPr/>
            <p:nvPr/>
          </p:nvSpPr>
          <p:spPr>
            <a:xfrm rot="16200000">
              <a:off x="1376896" y="3311984"/>
              <a:ext cx="216024" cy="216024"/>
            </a:xfrm>
            <a:prstGeom prst="arc">
              <a:avLst>
                <a:gd name="adj1" fmla="val 21565122"/>
                <a:gd name="adj2" fmla="val 16530903"/>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cxnSp>
          <p:nvCxnSpPr>
            <p:cNvPr id="337" name="Straight Connector 336">
              <a:extLst>
                <a:ext uri="{FF2B5EF4-FFF2-40B4-BE49-F238E27FC236}">
                  <a16:creationId xmlns:a16="http://schemas.microsoft.com/office/drawing/2014/main" id="{5CEC890C-3847-4F06-B3E3-9A3A751A9364}"/>
                </a:ext>
              </a:extLst>
            </p:cNvPr>
            <p:cNvCxnSpPr>
              <a:cxnSpLocks/>
            </p:cNvCxnSpPr>
            <p:nvPr/>
          </p:nvCxnSpPr>
          <p:spPr>
            <a:xfrm rot="16200000">
              <a:off x="1286886" y="3329986"/>
              <a:ext cx="18002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8" name="Straight Connector 337">
              <a:extLst>
                <a:ext uri="{FF2B5EF4-FFF2-40B4-BE49-F238E27FC236}">
                  <a16:creationId xmlns:a16="http://schemas.microsoft.com/office/drawing/2014/main" id="{AB522E0C-4FBC-4342-A511-353B3E8F8F50}"/>
                </a:ext>
              </a:extLst>
            </p:cNvPr>
            <p:cNvCxnSpPr>
              <a:cxnSpLocks/>
            </p:cNvCxnSpPr>
            <p:nvPr/>
          </p:nvCxnSpPr>
          <p:spPr>
            <a:xfrm rot="16200000" flipV="1">
              <a:off x="1430902" y="3185970"/>
              <a:ext cx="0" cy="10801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9" name="Straight Connector 338">
              <a:extLst>
                <a:ext uri="{FF2B5EF4-FFF2-40B4-BE49-F238E27FC236}">
                  <a16:creationId xmlns:a16="http://schemas.microsoft.com/office/drawing/2014/main" id="{2AAFF367-872A-4AE3-8B1A-27703FF4B4DA}"/>
                </a:ext>
              </a:extLst>
            </p:cNvPr>
            <p:cNvCxnSpPr>
              <a:cxnSpLocks/>
            </p:cNvCxnSpPr>
            <p:nvPr/>
          </p:nvCxnSpPr>
          <p:spPr>
            <a:xfrm rot="16200000">
              <a:off x="1448904" y="3275980"/>
              <a:ext cx="72008"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04" name="Straight Connector 303">
            <a:extLst>
              <a:ext uri="{FF2B5EF4-FFF2-40B4-BE49-F238E27FC236}">
                <a16:creationId xmlns:a16="http://schemas.microsoft.com/office/drawing/2014/main" id="{4E748473-42AC-4FA3-A52F-5E30D6C8E660}"/>
              </a:ext>
            </a:extLst>
          </p:cNvPr>
          <p:cNvCxnSpPr>
            <a:cxnSpLocks/>
          </p:cNvCxnSpPr>
          <p:nvPr/>
        </p:nvCxnSpPr>
        <p:spPr>
          <a:xfrm flipV="1">
            <a:off x="3221608" y="7263631"/>
            <a:ext cx="0" cy="792088"/>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05" name="Straight Connector 304">
            <a:extLst>
              <a:ext uri="{FF2B5EF4-FFF2-40B4-BE49-F238E27FC236}">
                <a16:creationId xmlns:a16="http://schemas.microsoft.com/office/drawing/2014/main" id="{7F9019E6-7E4B-4FDF-A22C-2C674A3EA7FC}"/>
              </a:ext>
            </a:extLst>
          </p:cNvPr>
          <p:cNvCxnSpPr>
            <a:cxnSpLocks/>
          </p:cNvCxnSpPr>
          <p:nvPr/>
        </p:nvCxnSpPr>
        <p:spPr>
          <a:xfrm flipH="1">
            <a:off x="1061368" y="6975599"/>
            <a:ext cx="1872208"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06" name="Straight Connector 305">
            <a:extLst>
              <a:ext uri="{FF2B5EF4-FFF2-40B4-BE49-F238E27FC236}">
                <a16:creationId xmlns:a16="http://schemas.microsoft.com/office/drawing/2014/main" id="{9076FCC2-2443-4B1C-A489-EFD1B67DF0A6}"/>
              </a:ext>
            </a:extLst>
          </p:cNvPr>
          <p:cNvCxnSpPr>
            <a:cxnSpLocks/>
          </p:cNvCxnSpPr>
          <p:nvPr/>
        </p:nvCxnSpPr>
        <p:spPr>
          <a:xfrm flipV="1">
            <a:off x="1421408" y="6975599"/>
            <a:ext cx="0" cy="36004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07" name="Rectangle 306">
            <a:extLst>
              <a:ext uri="{FF2B5EF4-FFF2-40B4-BE49-F238E27FC236}">
                <a16:creationId xmlns:a16="http://schemas.microsoft.com/office/drawing/2014/main" id="{AB279F88-9A7D-4979-B817-FD04D6EA2EE4}"/>
              </a:ext>
            </a:extLst>
          </p:cNvPr>
          <p:cNvSpPr/>
          <p:nvPr/>
        </p:nvSpPr>
        <p:spPr>
          <a:xfrm>
            <a:off x="2573536" y="6759575"/>
            <a:ext cx="144016" cy="432048"/>
          </a:xfrm>
          <a:prstGeom prst="rect">
            <a:avLst/>
          </a:prstGeom>
          <a:solidFill>
            <a:schemeClr val="bg1"/>
          </a:solidFill>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solidFill>
                <a:schemeClr val="tx1"/>
              </a:solidFill>
            </a:endParaRPr>
          </a:p>
        </p:txBody>
      </p:sp>
      <p:sp>
        <p:nvSpPr>
          <p:cNvPr id="308" name="Rectangle 307">
            <a:extLst>
              <a:ext uri="{FF2B5EF4-FFF2-40B4-BE49-F238E27FC236}">
                <a16:creationId xmlns:a16="http://schemas.microsoft.com/office/drawing/2014/main" id="{2659A922-06B1-48F5-A7F2-B3C532F6F342}"/>
              </a:ext>
            </a:extLst>
          </p:cNvPr>
          <p:cNvSpPr/>
          <p:nvPr/>
        </p:nvSpPr>
        <p:spPr>
          <a:xfrm>
            <a:off x="2141488" y="6759575"/>
            <a:ext cx="144016" cy="432048"/>
          </a:xfrm>
          <a:prstGeom prst="rect">
            <a:avLst/>
          </a:prstGeom>
          <a:solidFill>
            <a:schemeClr val="bg1"/>
          </a:solidFill>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solidFill>
                <a:schemeClr val="tx1"/>
              </a:solidFill>
            </a:endParaRPr>
          </a:p>
        </p:txBody>
      </p:sp>
      <p:sp>
        <p:nvSpPr>
          <p:cNvPr id="309" name="Rectangle 308">
            <a:extLst>
              <a:ext uri="{FF2B5EF4-FFF2-40B4-BE49-F238E27FC236}">
                <a16:creationId xmlns:a16="http://schemas.microsoft.com/office/drawing/2014/main" id="{4E970DDA-9ED9-409E-AC56-3FBE95065A49}"/>
              </a:ext>
            </a:extLst>
          </p:cNvPr>
          <p:cNvSpPr/>
          <p:nvPr/>
        </p:nvSpPr>
        <p:spPr>
          <a:xfrm>
            <a:off x="2357512" y="7119615"/>
            <a:ext cx="576064" cy="36004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tx1"/>
                </a:solidFill>
                <a:latin typeface="+mj-lt"/>
              </a:rPr>
              <a:t>HC</a:t>
            </a:r>
          </a:p>
        </p:txBody>
      </p:sp>
      <p:sp>
        <p:nvSpPr>
          <p:cNvPr id="310" name="Rectangle 309">
            <a:extLst>
              <a:ext uri="{FF2B5EF4-FFF2-40B4-BE49-F238E27FC236}">
                <a16:creationId xmlns:a16="http://schemas.microsoft.com/office/drawing/2014/main" id="{53E96223-4639-4E34-8E78-2DE3F16DA3D4}"/>
              </a:ext>
            </a:extLst>
          </p:cNvPr>
          <p:cNvSpPr/>
          <p:nvPr/>
        </p:nvSpPr>
        <p:spPr>
          <a:xfrm>
            <a:off x="1925464" y="7119615"/>
            <a:ext cx="576064" cy="36004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tx1"/>
                </a:solidFill>
                <a:latin typeface="+mj-lt"/>
              </a:rPr>
              <a:t>CC</a:t>
            </a:r>
          </a:p>
        </p:txBody>
      </p:sp>
      <p:sp>
        <p:nvSpPr>
          <p:cNvPr id="311" name="Rectangle 310">
            <a:extLst>
              <a:ext uri="{FF2B5EF4-FFF2-40B4-BE49-F238E27FC236}">
                <a16:creationId xmlns:a16="http://schemas.microsoft.com/office/drawing/2014/main" id="{0E663061-E733-47F4-8BD4-1D1BE04210DC}"/>
              </a:ext>
            </a:extLst>
          </p:cNvPr>
          <p:cNvSpPr/>
          <p:nvPr/>
        </p:nvSpPr>
        <p:spPr>
          <a:xfrm>
            <a:off x="629320" y="6831583"/>
            <a:ext cx="432048" cy="2880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312" name="Group 311">
            <a:extLst>
              <a:ext uri="{FF2B5EF4-FFF2-40B4-BE49-F238E27FC236}">
                <a16:creationId xmlns:a16="http://schemas.microsoft.com/office/drawing/2014/main" id="{32F2164F-BD42-464A-B1EE-5AE807CC33E9}"/>
              </a:ext>
            </a:extLst>
          </p:cNvPr>
          <p:cNvGrpSpPr/>
          <p:nvPr/>
        </p:nvGrpSpPr>
        <p:grpSpPr>
          <a:xfrm rot="19817956">
            <a:off x="773336" y="6831583"/>
            <a:ext cx="144016" cy="288032"/>
            <a:chOff x="1196876" y="1475780"/>
            <a:chExt cx="144016" cy="288032"/>
          </a:xfrm>
        </p:grpSpPr>
        <p:cxnSp>
          <p:nvCxnSpPr>
            <p:cNvPr id="334" name="Straight Connector 333">
              <a:extLst>
                <a:ext uri="{FF2B5EF4-FFF2-40B4-BE49-F238E27FC236}">
                  <a16:creationId xmlns:a16="http://schemas.microsoft.com/office/drawing/2014/main" id="{5076B73A-53E2-428E-B024-9E94C002C30B}"/>
                </a:ext>
              </a:extLst>
            </p:cNvPr>
            <p:cNvCxnSpPr>
              <a:cxnSpLocks/>
            </p:cNvCxnSpPr>
            <p:nvPr/>
          </p:nvCxnSpPr>
          <p:spPr>
            <a:xfrm>
              <a:off x="1196876" y="1475780"/>
              <a:ext cx="72008" cy="144016"/>
            </a:xfrm>
            <a:prstGeom prst="line">
              <a:avLst/>
            </a:prstGeom>
            <a:ln w="19050">
              <a:solidFill>
                <a:schemeClr val="tx1"/>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35" name="Straight Connector 334">
              <a:extLst>
                <a:ext uri="{FF2B5EF4-FFF2-40B4-BE49-F238E27FC236}">
                  <a16:creationId xmlns:a16="http://schemas.microsoft.com/office/drawing/2014/main" id="{256DDC7A-BF52-47C6-909B-8E7653CF3355}"/>
                </a:ext>
              </a:extLst>
            </p:cNvPr>
            <p:cNvCxnSpPr>
              <a:cxnSpLocks/>
            </p:cNvCxnSpPr>
            <p:nvPr/>
          </p:nvCxnSpPr>
          <p:spPr>
            <a:xfrm rot="10800000">
              <a:off x="1268884" y="1619796"/>
              <a:ext cx="72008" cy="144016"/>
            </a:xfrm>
            <a:prstGeom prst="line">
              <a:avLst/>
            </a:prstGeom>
            <a:ln w="19050">
              <a:solidFill>
                <a:schemeClr val="tx1"/>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grpSp>
      <p:sp>
        <p:nvSpPr>
          <p:cNvPr id="313" name="Rectangle 312">
            <a:extLst>
              <a:ext uri="{FF2B5EF4-FFF2-40B4-BE49-F238E27FC236}">
                <a16:creationId xmlns:a16="http://schemas.microsoft.com/office/drawing/2014/main" id="{6D16368B-88A8-4239-8E06-D12D6DCD9D3E}"/>
              </a:ext>
            </a:extLst>
          </p:cNvPr>
          <p:cNvSpPr/>
          <p:nvPr/>
        </p:nvSpPr>
        <p:spPr>
          <a:xfrm rot="16200000">
            <a:off x="1205384" y="7263632"/>
            <a:ext cx="432048" cy="2880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314" name="Group 313">
            <a:extLst>
              <a:ext uri="{FF2B5EF4-FFF2-40B4-BE49-F238E27FC236}">
                <a16:creationId xmlns:a16="http://schemas.microsoft.com/office/drawing/2014/main" id="{3BB164DC-6285-48A1-A5F0-EB387CC43283}"/>
              </a:ext>
            </a:extLst>
          </p:cNvPr>
          <p:cNvGrpSpPr/>
          <p:nvPr/>
        </p:nvGrpSpPr>
        <p:grpSpPr>
          <a:xfrm rot="3584647">
            <a:off x="1349400" y="7280341"/>
            <a:ext cx="144016" cy="288032"/>
            <a:chOff x="1628924" y="2051844"/>
            <a:chExt cx="144016" cy="288032"/>
          </a:xfrm>
        </p:grpSpPr>
        <p:cxnSp>
          <p:nvCxnSpPr>
            <p:cNvPr id="332" name="Straight Connector 331">
              <a:extLst>
                <a:ext uri="{FF2B5EF4-FFF2-40B4-BE49-F238E27FC236}">
                  <a16:creationId xmlns:a16="http://schemas.microsoft.com/office/drawing/2014/main" id="{38DB7DD6-FEC7-49F0-BFBE-00266C75648C}"/>
                </a:ext>
              </a:extLst>
            </p:cNvPr>
            <p:cNvCxnSpPr>
              <a:cxnSpLocks/>
            </p:cNvCxnSpPr>
            <p:nvPr/>
          </p:nvCxnSpPr>
          <p:spPr>
            <a:xfrm>
              <a:off x="1628924" y="2051844"/>
              <a:ext cx="72008" cy="144016"/>
            </a:xfrm>
            <a:prstGeom prst="line">
              <a:avLst/>
            </a:prstGeom>
            <a:ln w="19050">
              <a:solidFill>
                <a:schemeClr val="tx1"/>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33" name="Straight Connector 332">
              <a:extLst>
                <a:ext uri="{FF2B5EF4-FFF2-40B4-BE49-F238E27FC236}">
                  <a16:creationId xmlns:a16="http://schemas.microsoft.com/office/drawing/2014/main" id="{D2E880B2-F0FD-4221-8236-EB6628DF6648}"/>
                </a:ext>
              </a:extLst>
            </p:cNvPr>
            <p:cNvCxnSpPr>
              <a:cxnSpLocks/>
            </p:cNvCxnSpPr>
            <p:nvPr/>
          </p:nvCxnSpPr>
          <p:spPr>
            <a:xfrm flipH="1" flipV="1">
              <a:off x="1700932" y="2195860"/>
              <a:ext cx="72008" cy="144016"/>
            </a:xfrm>
            <a:prstGeom prst="line">
              <a:avLst/>
            </a:prstGeom>
            <a:ln w="19050">
              <a:solidFill>
                <a:schemeClr val="tx1"/>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grpSp>
      <p:cxnSp>
        <p:nvCxnSpPr>
          <p:cNvPr id="315" name="Straight Connector 314">
            <a:extLst>
              <a:ext uri="{FF2B5EF4-FFF2-40B4-BE49-F238E27FC236}">
                <a16:creationId xmlns:a16="http://schemas.microsoft.com/office/drawing/2014/main" id="{047FD5CF-842E-4749-8FF0-BD2E267E7763}"/>
              </a:ext>
            </a:extLst>
          </p:cNvPr>
          <p:cNvCxnSpPr>
            <a:cxnSpLocks/>
          </p:cNvCxnSpPr>
          <p:nvPr/>
        </p:nvCxnSpPr>
        <p:spPr>
          <a:xfrm flipH="1">
            <a:off x="1061368" y="7767687"/>
            <a:ext cx="360040"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16" name="Rectangle 315">
            <a:extLst>
              <a:ext uri="{FF2B5EF4-FFF2-40B4-BE49-F238E27FC236}">
                <a16:creationId xmlns:a16="http://schemas.microsoft.com/office/drawing/2014/main" id="{0588876B-8931-41D8-AD37-6CF385CADFB9}"/>
              </a:ext>
            </a:extLst>
          </p:cNvPr>
          <p:cNvSpPr/>
          <p:nvPr/>
        </p:nvSpPr>
        <p:spPr>
          <a:xfrm>
            <a:off x="629320" y="7623671"/>
            <a:ext cx="432048" cy="2880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317" name="Group 316">
            <a:extLst>
              <a:ext uri="{FF2B5EF4-FFF2-40B4-BE49-F238E27FC236}">
                <a16:creationId xmlns:a16="http://schemas.microsoft.com/office/drawing/2014/main" id="{B24CB7B0-8E9F-4067-9E79-7AE5A4AFA328}"/>
              </a:ext>
            </a:extLst>
          </p:cNvPr>
          <p:cNvGrpSpPr/>
          <p:nvPr/>
        </p:nvGrpSpPr>
        <p:grpSpPr>
          <a:xfrm rot="19800000">
            <a:off x="773336" y="7623671"/>
            <a:ext cx="144016" cy="288032"/>
            <a:chOff x="1196876" y="1475780"/>
            <a:chExt cx="144016" cy="288032"/>
          </a:xfrm>
        </p:grpSpPr>
        <p:cxnSp>
          <p:nvCxnSpPr>
            <p:cNvPr id="330" name="Straight Connector 329">
              <a:extLst>
                <a:ext uri="{FF2B5EF4-FFF2-40B4-BE49-F238E27FC236}">
                  <a16:creationId xmlns:a16="http://schemas.microsoft.com/office/drawing/2014/main" id="{FBA2A645-6A48-4082-893E-0A3796E6AC0A}"/>
                </a:ext>
              </a:extLst>
            </p:cNvPr>
            <p:cNvCxnSpPr>
              <a:cxnSpLocks/>
            </p:cNvCxnSpPr>
            <p:nvPr/>
          </p:nvCxnSpPr>
          <p:spPr>
            <a:xfrm>
              <a:off x="1196876" y="1475780"/>
              <a:ext cx="72008" cy="144016"/>
            </a:xfrm>
            <a:prstGeom prst="line">
              <a:avLst/>
            </a:prstGeom>
            <a:ln w="19050">
              <a:solidFill>
                <a:schemeClr val="tx1"/>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31" name="Straight Connector 330">
              <a:extLst>
                <a:ext uri="{FF2B5EF4-FFF2-40B4-BE49-F238E27FC236}">
                  <a16:creationId xmlns:a16="http://schemas.microsoft.com/office/drawing/2014/main" id="{C2A1355E-3330-426B-ACB3-7E91466B9004}"/>
                </a:ext>
              </a:extLst>
            </p:cNvPr>
            <p:cNvCxnSpPr>
              <a:cxnSpLocks/>
            </p:cNvCxnSpPr>
            <p:nvPr/>
          </p:nvCxnSpPr>
          <p:spPr>
            <a:xfrm rot="10800000">
              <a:off x="1268884" y="1619796"/>
              <a:ext cx="72008" cy="144016"/>
            </a:xfrm>
            <a:prstGeom prst="line">
              <a:avLst/>
            </a:prstGeom>
            <a:ln w="19050">
              <a:solidFill>
                <a:schemeClr val="tx1"/>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grpSp>
      <p:cxnSp>
        <p:nvCxnSpPr>
          <p:cNvPr id="318" name="Straight Connector 317">
            <a:extLst>
              <a:ext uri="{FF2B5EF4-FFF2-40B4-BE49-F238E27FC236}">
                <a16:creationId xmlns:a16="http://schemas.microsoft.com/office/drawing/2014/main" id="{3971BD6E-1A41-487D-A41C-14F07EC891DC}"/>
              </a:ext>
            </a:extLst>
          </p:cNvPr>
          <p:cNvCxnSpPr>
            <a:cxnSpLocks/>
          </p:cNvCxnSpPr>
          <p:nvPr/>
        </p:nvCxnSpPr>
        <p:spPr>
          <a:xfrm flipV="1">
            <a:off x="1421408" y="7623671"/>
            <a:ext cx="0" cy="432048"/>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19" name="Straight Connector 318">
            <a:extLst>
              <a:ext uri="{FF2B5EF4-FFF2-40B4-BE49-F238E27FC236}">
                <a16:creationId xmlns:a16="http://schemas.microsoft.com/office/drawing/2014/main" id="{B003BA17-A7AF-47E8-84C7-DCF8090DD06D}"/>
              </a:ext>
            </a:extLst>
          </p:cNvPr>
          <p:cNvCxnSpPr>
            <a:cxnSpLocks/>
          </p:cNvCxnSpPr>
          <p:nvPr/>
        </p:nvCxnSpPr>
        <p:spPr>
          <a:xfrm flipH="1">
            <a:off x="485304" y="6975599"/>
            <a:ext cx="144016"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0" name="Straight Connector 319">
            <a:extLst>
              <a:ext uri="{FF2B5EF4-FFF2-40B4-BE49-F238E27FC236}">
                <a16:creationId xmlns:a16="http://schemas.microsoft.com/office/drawing/2014/main" id="{C9F4C29A-A15B-4470-82C8-7A1BA693CA73}"/>
              </a:ext>
            </a:extLst>
          </p:cNvPr>
          <p:cNvCxnSpPr>
            <a:cxnSpLocks/>
          </p:cNvCxnSpPr>
          <p:nvPr/>
        </p:nvCxnSpPr>
        <p:spPr>
          <a:xfrm flipH="1">
            <a:off x="485304" y="7767687"/>
            <a:ext cx="144016"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21" name="Rectangle 320">
            <a:extLst>
              <a:ext uri="{FF2B5EF4-FFF2-40B4-BE49-F238E27FC236}">
                <a16:creationId xmlns:a16="http://schemas.microsoft.com/office/drawing/2014/main" id="{0638C882-D708-43E1-A05B-58AE44A15B34}"/>
              </a:ext>
            </a:extLst>
          </p:cNvPr>
          <p:cNvSpPr/>
          <p:nvPr/>
        </p:nvSpPr>
        <p:spPr>
          <a:xfrm>
            <a:off x="413296" y="6543551"/>
            <a:ext cx="864096" cy="36004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tx1"/>
                </a:solidFill>
                <a:latin typeface="+mj-lt"/>
              </a:rPr>
              <a:t>OA</a:t>
            </a:r>
          </a:p>
        </p:txBody>
      </p:sp>
      <p:sp>
        <p:nvSpPr>
          <p:cNvPr id="322" name="Rectangle 321">
            <a:extLst>
              <a:ext uri="{FF2B5EF4-FFF2-40B4-BE49-F238E27FC236}">
                <a16:creationId xmlns:a16="http://schemas.microsoft.com/office/drawing/2014/main" id="{C8FB54F6-D6F9-4D09-BEB5-0D0335F76C75}"/>
              </a:ext>
            </a:extLst>
          </p:cNvPr>
          <p:cNvSpPr/>
          <p:nvPr/>
        </p:nvSpPr>
        <p:spPr>
          <a:xfrm>
            <a:off x="413296" y="7839695"/>
            <a:ext cx="864096" cy="36004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tx1"/>
                </a:solidFill>
                <a:latin typeface="+mj-lt"/>
              </a:rPr>
              <a:t>EA</a:t>
            </a:r>
          </a:p>
        </p:txBody>
      </p:sp>
      <p:sp>
        <p:nvSpPr>
          <p:cNvPr id="323" name="Rectangle 322">
            <a:extLst>
              <a:ext uri="{FF2B5EF4-FFF2-40B4-BE49-F238E27FC236}">
                <a16:creationId xmlns:a16="http://schemas.microsoft.com/office/drawing/2014/main" id="{AA756BF5-AC8D-4EEF-BBDE-30AC81042179}"/>
              </a:ext>
            </a:extLst>
          </p:cNvPr>
          <p:cNvSpPr/>
          <p:nvPr/>
        </p:nvSpPr>
        <p:spPr>
          <a:xfrm>
            <a:off x="1565424" y="7263631"/>
            <a:ext cx="648072" cy="28803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00" dirty="0">
                <a:solidFill>
                  <a:schemeClr val="tx1"/>
                </a:solidFill>
                <a:latin typeface="+mj-lt"/>
              </a:rPr>
              <a:t>RECIRC</a:t>
            </a:r>
          </a:p>
        </p:txBody>
      </p:sp>
      <p:cxnSp>
        <p:nvCxnSpPr>
          <p:cNvPr id="324" name="Straight Connector 323">
            <a:extLst>
              <a:ext uri="{FF2B5EF4-FFF2-40B4-BE49-F238E27FC236}">
                <a16:creationId xmlns:a16="http://schemas.microsoft.com/office/drawing/2014/main" id="{ED6545A6-496B-418A-9984-1FF6F576BE8C}"/>
              </a:ext>
            </a:extLst>
          </p:cNvPr>
          <p:cNvCxnSpPr>
            <a:cxnSpLocks/>
          </p:cNvCxnSpPr>
          <p:nvPr/>
        </p:nvCxnSpPr>
        <p:spPr>
          <a:xfrm>
            <a:off x="1493416" y="6975599"/>
            <a:ext cx="360040" cy="0"/>
          </a:xfrm>
          <a:prstGeom prst="line">
            <a:avLst/>
          </a:prstGeom>
          <a:ln w="952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25" name="Straight Connector 324">
            <a:extLst>
              <a:ext uri="{FF2B5EF4-FFF2-40B4-BE49-F238E27FC236}">
                <a16:creationId xmlns:a16="http://schemas.microsoft.com/office/drawing/2014/main" id="{877B87CA-D312-4B1F-A34D-DD3831992530}"/>
              </a:ext>
            </a:extLst>
          </p:cNvPr>
          <p:cNvCxnSpPr>
            <a:cxnSpLocks/>
          </p:cNvCxnSpPr>
          <p:nvPr/>
        </p:nvCxnSpPr>
        <p:spPr>
          <a:xfrm flipV="1">
            <a:off x="1421408" y="7047607"/>
            <a:ext cx="0" cy="144016"/>
          </a:xfrm>
          <a:prstGeom prst="line">
            <a:avLst/>
          </a:prstGeom>
          <a:ln w="952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26" name="Straight Connector 325">
            <a:extLst>
              <a:ext uri="{FF2B5EF4-FFF2-40B4-BE49-F238E27FC236}">
                <a16:creationId xmlns:a16="http://schemas.microsoft.com/office/drawing/2014/main" id="{8C45C1F6-3267-44C7-8098-465576F323E9}"/>
              </a:ext>
            </a:extLst>
          </p:cNvPr>
          <p:cNvCxnSpPr>
            <a:cxnSpLocks/>
          </p:cNvCxnSpPr>
          <p:nvPr/>
        </p:nvCxnSpPr>
        <p:spPr>
          <a:xfrm flipV="1">
            <a:off x="1421408" y="8127727"/>
            <a:ext cx="0" cy="216024"/>
          </a:xfrm>
          <a:prstGeom prst="line">
            <a:avLst/>
          </a:prstGeom>
          <a:ln w="952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27" name="Straight Connector 326">
            <a:extLst>
              <a:ext uri="{FF2B5EF4-FFF2-40B4-BE49-F238E27FC236}">
                <a16:creationId xmlns:a16="http://schemas.microsoft.com/office/drawing/2014/main" id="{2F409401-EB64-4C2F-B15F-613C03005C74}"/>
              </a:ext>
            </a:extLst>
          </p:cNvPr>
          <p:cNvCxnSpPr>
            <a:cxnSpLocks/>
          </p:cNvCxnSpPr>
          <p:nvPr/>
        </p:nvCxnSpPr>
        <p:spPr>
          <a:xfrm>
            <a:off x="3221608" y="8127727"/>
            <a:ext cx="0" cy="216024"/>
          </a:xfrm>
          <a:prstGeom prst="line">
            <a:avLst/>
          </a:prstGeom>
          <a:ln w="952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28" name="Rectangle 327">
            <a:extLst>
              <a:ext uri="{FF2B5EF4-FFF2-40B4-BE49-F238E27FC236}">
                <a16:creationId xmlns:a16="http://schemas.microsoft.com/office/drawing/2014/main" id="{5B12F7CF-27C2-4EA3-9827-A46BC6745C64}"/>
              </a:ext>
            </a:extLst>
          </p:cNvPr>
          <p:cNvSpPr/>
          <p:nvPr/>
        </p:nvSpPr>
        <p:spPr>
          <a:xfrm>
            <a:off x="1421408" y="8055719"/>
            <a:ext cx="360040" cy="36004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tx1"/>
                </a:solidFill>
                <a:latin typeface="+mj-lt"/>
              </a:rPr>
              <a:t>RA</a:t>
            </a:r>
          </a:p>
        </p:txBody>
      </p:sp>
      <p:sp>
        <p:nvSpPr>
          <p:cNvPr id="329" name="Rectangle 328">
            <a:extLst>
              <a:ext uri="{FF2B5EF4-FFF2-40B4-BE49-F238E27FC236}">
                <a16:creationId xmlns:a16="http://schemas.microsoft.com/office/drawing/2014/main" id="{BB48713D-0EB1-4F9B-AF1A-42F9F7522C0D}"/>
              </a:ext>
            </a:extLst>
          </p:cNvPr>
          <p:cNvSpPr/>
          <p:nvPr/>
        </p:nvSpPr>
        <p:spPr>
          <a:xfrm>
            <a:off x="2861568" y="8055719"/>
            <a:ext cx="360040" cy="36004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tx1"/>
                </a:solidFill>
                <a:latin typeface="+mj-lt"/>
              </a:rPr>
              <a:t>SA</a:t>
            </a:r>
          </a:p>
        </p:txBody>
      </p:sp>
      <p:sp>
        <p:nvSpPr>
          <p:cNvPr id="341" name="Title 1">
            <a:extLst>
              <a:ext uri="{FF2B5EF4-FFF2-40B4-BE49-F238E27FC236}">
                <a16:creationId xmlns:a16="http://schemas.microsoft.com/office/drawing/2014/main" id="{E9BC0B63-D9D1-4408-8AB7-4344938742BB}"/>
              </a:ext>
            </a:extLst>
          </p:cNvPr>
          <p:cNvSpPr txBox="1">
            <a:spLocks/>
          </p:cNvSpPr>
          <p:nvPr/>
        </p:nvSpPr>
        <p:spPr>
          <a:xfrm>
            <a:off x="304800" y="207655"/>
            <a:ext cx="4070350" cy="1872208"/>
          </a:xfrm>
          <a:prstGeom prst="rect">
            <a:avLst/>
          </a:prstGeom>
        </p:spPr>
        <p:txBody>
          <a:bodyPr>
            <a:noAutofit/>
          </a:bodyPr>
          <a:lstStyle/>
          <a:p>
            <a:pPr lvl="0" algn="just">
              <a:spcBef>
                <a:spcPct val="0"/>
              </a:spcBef>
              <a:defRPr/>
            </a:pPr>
            <a:r>
              <a:rPr lang="en-US" sz="1000" b="1" u="sng" dirty="0">
                <a:latin typeface="Cambria" panose="02040503050406030204" pitchFamily="18" charset="0"/>
                <a:ea typeface="Cambria" panose="02040503050406030204" pitchFamily="18" charset="0"/>
                <a:cs typeface="+mj-cs"/>
              </a:rPr>
              <a:t>Air-Side Economizer</a:t>
            </a:r>
          </a:p>
          <a:p>
            <a:pPr lvl="0" algn="just">
              <a:spcBef>
                <a:spcPts val="600"/>
              </a:spcBef>
              <a:defRPr/>
            </a:pPr>
            <a:r>
              <a:rPr lang="en-US" sz="1000" dirty="0">
                <a:latin typeface="Cambria" panose="02040503050406030204" pitchFamily="18" charset="0"/>
                <a:ea typeface="Cambria" panose="02040503050406030204" pitchFamily="18" charset="0"/>
                <a:cs typeface="+mj-cs"/>
              </a:rPr>
              <a:t>Dampers are automatically controlled to increase the OA% above the minimum when doing so will </a:t>
            </a:r>
            <a:r>
              <a:rPr lang="en-US" sz="1000" u="sng" dirty="0">
                <a:latin typeface="Cambria" panose="02040503050406030204" pitchFamily="18" charset="0"/>
                <a:ea typeface="Cambria" panose="02040503050406030204" pitchFamily="18" charset="0"/>
                <a:cs typeface="+mj-cs"/>
              </a:rPr>
              <a:t>reduce</a:t>
            </a:r>
            <a:r>
              <a:rPr lang="en-US" sz="1000" dirty="0">
                <a:latin typeface="Cambria" panose="02040503050406030204" pitchFamily="18" charset="0"/>
                <a:ea typeface="Cambria" panose="02040503050406030204" pitchFamily="18" charset="0"/>
                <a:cs typeface="+mj-cs"/>
              </a:rPr>
              <a:t> energy use (e.g. call for cooling when outside air is cool). </a:t>
            </a:r>
            <a:r>
              <a:rPr kumimoji="0" lang="en-US" sz="1000" i="0" strike="noStrike" kern="1200" cap="none" spc="0" normalizeH="0" baseline="0" noProof="0" dirty="0">
                <a:ln>
                  <a:noFill/>
                </a:ln>
                <a:effectLst/>
                <a:uLnTx/>
                <a:uFillTx/>
                <a:latin typeface="Cambria" panose="02040503050406030204" pitchFamily="18" charset="0"/>
                <a:ea typeface="Cambria" panose="02040503050406030204" pitchFamily="18" charset="0"/>
                <a:cs typeface="+mj-cs"/>
              </a:rPr>
              <a:t>When outs</a:t>
            </a:r>
            <a:r>
              <a:rPr lang="en-US" sz="1000" dirty="0">
                <a:latin typeface="Cambria" panose="02040503050406030204" pitchFamily="18" charset="0"/>
                <a:ea typeface="Cambria" panose="02040503050406030204" pitchFamily="18" charset="0"/>
                <a:cs typeface="+mj-cs"/>
              </a:rPr>
              <a:t>ide conditions are quite cold or quite hot, the dampers will be set to min OA position.</a:t>
            </a:r>
            <a:endParaRPr kumimoji="0" lang="en-US" sz="1000" i="0" strike="noStrike" kern="1200" cap="none" spc="0" normalizeH="0" baseline="0" noProof="0" dirty="0">
              <a:ln>
                <a:noFill/>
              </a:ln>
              <a:effectLst/>
              <a:uLnTx/>
              <a:uFillTx/>
              <a:latin typeface="Cambria" panose="02040503050406030204" pitchFamily="18" charset="0"/>
              <a:ea typeface="Cambria" panose="02040503050406030204" pitchFamily="18" charset="0"/>
              <a:cs typeface="+mj-cs"/>
            </a:endParaRPr>
          </a:p>
          <a:p>
            <a:pPr lvl="0" algn="just">
              <a:spcBef>
                <a:spcPct val="0"/>
              </a:spcBef>
              <a:defRPr/>
            </a:pPr>
            <a:endParaRPr kumimoji="0" lang="en-US" sz="1000" b="1" i="0" u="sng" strike="noStrike" kern="1200" cap="none" spc="0" normalizeH="0" baseline="0" noProof="0" dirty="0">
              <a:ln>
                <a:noFill/>
              </a:ln>
              <a:effectLst/>
              <a:uLnTx/>
              <a:uFillTx/>
              <a:latin typeface="Cambria" panose="02040503050406030204" pitchFamily="18" charset="0"/>
              <a:ea typeface="Cambria" panose="02040503050406030204" pitchFamily="18" charset="0"/>
              <a:cs typeface="+mj-cs"/>
            </a:endParaRPr>
          </a:p>
          <a:p>
            <a:pPr lvl="0" algn="just">
              <a:spcBef>
                <a:spcPts val="1200"/>
              </a:spcBef>
              <a:defRPr/>
            </a:pPr>
            <a:r>
              <a:rPr kumimoji="0" lang="en-US" sz="1000" b="1" i="0" u="sng" strike="noStrike" kern="1200" cap="none" spc="0" normalizeH="0" baseline="0" noProof="0" dirty="0">
                <a:ln>
                  <a:noFill/>
                </a:ln>
                <a:effectLst/>
                <a:uLnTx/>
                <a:uFillTx/>
                <a:latin typeface="Cambria" panose="02040503050406030204" pitchFamily="18" charset="0"/>
                <a:ea typeface="Cambria" panose="02040503050406030204" pitchFamily="18" charset="0"/>
                <a:cs typeface="+mj-cs"/>
              </a:rPr>
              <a:t>Dampers at “Minimum Outdoor Air” Position</a:t>
            </a:r>
          </a:p>
          <a:p>
            <a:pPr lvl="0" algn="just">
              <a:spcBef>
                <a:spcPts val="600"/>
              </a:spcBef>
              <a:defRPr/>
            </a:pPr>
            <a:r>
              <a:rPr kumimoji="0" lang="en-US" sz="1000" i="0" strike="noStrike" kern="1200" cap="none" spc="0" normalizeH="0" baseline="0" noProof="0" dirty="0">
                <a:ln>
                  <a:noFill/>
                </a:ln>
                <a:effectLst/>
                <a:uLnTx/>
                <a:uFillTx/>
                <a:latin typeface="Cambria" panose="02040503050406030204" pitchFamily="18" charset="0"/>
                <a:ea typeface="Cambria" panose="02040503050406030204" pitchFamily="18" charset="0"/>
                <a:cs typeface="+mj-cs"/>
              </a:rPr>
              <a:t>Dampers set to provide the minimum outdoor air amount needed to satisfy indoor air quality requirements (i.e. ASHRAE Standard 62.1).</a:t>
            </a:r>
          </a:p>
          <a:p>
            <a:pPr lvl="0" algn="just">
              <a:spcBef>
                <a:spcPct val="0"/>
              </a:spcBef>
              <a:defRPr/>
            </a:pPr>
            <a:endParaRPr lang="en-US" sz="1000" dirty="0">
              <a:latin typeface="Cambria" panose="02040503050406030204" pitchFamily="18" charset="0"/>
              <a:ea typeface="Cambria" panose="02040503050406030204" pitchFamily="18" charset="0"/>
              <a:cs typeface="+mj-cs"/>
            </a:endParaRPr>
          </a:p>
          <a:p>
            <a:pPr lvl="0" algn="just">
              <a:spcBef>
                <a:spcPct val="0"/>
              </a:spcBef>
              <a:defRPr/>
            </a:pPr>
            <a:endParaRPr kumimoji="0" lang="en-US" sz="1000" b="1" i="0" strike="noStrike" kern="1200" cap="none" spc="0" normalizeH="0" baseline="0" noProof="0" dirty="0">
              <a:ln>
                <a:noFill/>
              </a:ln>
              <a:effectLst/>
              <a:uLnTx/>
              <a:uFillTx/>
              <a:latin typeface="Cambria" panose="02040503050406030204" pitchFamily="18" charset="0"/>
              <a:ea typeface="Cambria" panose="02040503050406030204" pitchFamily="18" charset="0"/>
              <a:cs typeface="+mj-cs"/>
            </a:endParaRPr>
          </a:p>
          <a:p>
            <a:pPr lvl="0">
              <a:spcBef>
                <a:spcPct val="0"/>
              </a:spcBef>
              <a:defRPr/>
            </a:pPr>
            <a:endParaRPr lang="en-US" sz="1000" dirty="0">
              <a:latin typeface="Cambria" panose="02040503050406030204" pitchFamily="18" charset="0"/>
              <a:ea typeface="Cambria" panose="02040503050406030204" pitchFamily="18" charset="0"/>
              <a:cs typeface="+mj-cs"/>
            </a:endParaRPr>
          </a:p>
          <a:p>
            <a:pPr lvl="0">
              <a:spcBef>
                <a:spcPct val="0"/>
              </a:spcBef>
              <a:defRPr/>
            </a:pPr>
            <a:endParaRPr kumimoji="0" lang="en-US" sz="1000" i="0" strike="noStrike" kern="1200" cap="none" spc="0" normalizeH="0" baseline="0" noProof="0" dirty="0">
              <a:ln>
                <a:noFill/>
              </a:ln>
              <a:effectLst/>
              <a:uLnTx/>
              <a:uFillTx/>
              <a:latin typeface="Cambria" panose="02040503050406030204" pitchFamily="18" charset="0"/>
              <a:ea typeface="Cambria" panose="02040503050406030204" pitchFamily="18" charset="0"/>
              <a:cs typeface="+mj-cs"/>
            </a:endParaRPr>
          </a:p>
          <a:p>
            <a:pPr lvl="0">
              <a:spcBef>
                <a:spcPct val="0"/>
              </a:spcBef>
              <a:defRPr/>
            </a:pPr>
            <a:endParaRPr lang="en-US" sz="1000" dirty="0">
              <a:latin typeface="Cambria" panose="02040503050406030204" pitchFamily="18" charset="0"/>
              <a:ea typeface="Cambria" panose="02040503050406030204" pitchFamily="18" charset="0"/>
              <a:cs typeface="+mj-cs"/>
            </a:endParaRPr>
          </a:p>
        </p:txBody>
      </p:sp>
      <p:grpSp>
        <p:nvGrpSpPr>
          <p:cNvPr id="45" name="Group 44">
            <a:extLst>
              <a:ext uri="{FF2B5EF4-FFF2-40B4-BE49-F238E27FC236}">
                <a16:creationId xmlns:a16="http://schemas.microsoft.com/office/drawing/2014/main" id="{7E67B9D9-05A1-4D30-B53C-CEDD2DBFB2F7}"/>
              </a:ext>
            </a:extLst>
          </p:cNvPr>
          <p:cNvGrpSpPr/>
          <p:nvPr/>
        </p:nvGrpSpPr>
        <p:grpSpPr>
          <a:xfrm>
            <a:off x="4450358" y="153581"/>
            <a:ext cx="1975842" cy="2101850"/>
            <a:chOff x="4117578" y="6413500"/>
            <a:chExt cx="1975842" cy="2101850"/>
          </a:xfrm>
        </p:grpSpPr>
        <p:grpSp>
          <p:nvGrpSpPr>
            <p:cNvPr id="9" name="Group 8">
              <a:extLst>
                <a:ext uri="{FF2B5EF4-FFF2-40B4-BE49-F238E27FC236}">
                  <a16:creationId xmlns:a16="http://schemas.microsoft.com/office/drawing/2014/main" id="{45379C99-B296-4D09-861E-16AC7211C5A0}"/>
                </a:ext>
              </a:extLst>
            </p:cNvPr>
            <p:cNvGrpSpPr/>
            <p:nvPr/>
          </p:nvGrpSpPr>
          <p:grpSpPr>
            <a:xfrm>
              <a:off x="4825752" y="6573490"/>
              <a:ext cx="718446" cy="288032"/>
              <a:chOff x="5081588" y="6744894"/>
              <a:chExt cx="718446" cy="288032"/>
            </a:xfrm>
          </p:grpSpPr>
          <p:sp>
            <p:nvSpPr>
              <p:cNvPr id="126" name="Rectangle 125">
                <a:extLst>
                  <a:ext uri="{FF2B5EF4-FFF2-40B4-BE49-F238E27FC236}">
                    <a16:creationId xmlns:a16="http://schemas.microsoft.com/office/drawing/2014/main" id="{9509AFE4-5564-46A9-9B24-E01858E4DC34}"/>
                  </a:ext>
                </a:extLst>
              </p:cNvPr>
              <p:cNvSpPr/>
              <p:nvPr/>
            </p:nvSpPr>
            <p:spPr>
              <a:xfrm>
                <a:off x="5228534" y="6744894"/>
                <a:ext cx="432048" cy="2880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600"/>
              </a:p>
            </p:txBody>
          </p:sp>
          <p:grpSp>
            <p:nvGrpSpPr>
              <p:cNvPr id="127" name="Group 126">
                <a:extLst>
                  <a:ext uri="{FF2B5EF4-FFF2-40B4-BE49-F238E27FC236}">
                    <a16:creationId xmlns:a16="http://schemas.microsoft.com/office/drawing/2014/main" id="{A1FEB100-4DEA-446B-93F7-71E6CF2776A4}"/>
                  </a:ext>
                </a:extLst>
              </p:cNvPr>
              <p:cNvGrpSpPr/>
              <p:nvPr/>
            </p:nvGrpSpPr>
            <p:grpSpPr>
              <a:xfrm rot="18000000">
                <a:off x="5372550" y="6744894"/>
                <a:ext cx="144016" cy="288032"/>
                <a:chOff x="1196876" y="1475780"/>
                <a:chExt cx="144016" cy="288032"/>
              </a:xfrm>
            </p:grpSpPr>
            <p:cxnSp>
              <p:nvCxnSpPr>
                <p:cNvPr id="128" name="Straight Connector 127">
                  <a:extLst>
                    <a:ext uri="{FF2B5EF4-FFF2-40B4-BE49-F238E27FC236}">
                      <a16:creationId xmlns:a16="http://schemas.microsoft.com/office/drawing/2014/main" id="{F7F4E8E7-2627-4FFB-8DB0-E25A6E40B25D}"/>
                    </a:ext>
                  </a:extLst>
                </p:cNvPr>
                <p:cNvCxnSpPr>
                  <a:cxnSpLocks/>
                </p:cNvCxnSpPr>
                <p:nvPr/>
              </p:nvCxnSpPr>
              <p:spPr>
                <a:xfrm>
                  <a:off x="1196876" y="1475780"/>
                  <a:ext cx="72008" cy="144016"/>
                </a:xfrm>
                <a:prstGeom prst="line">
                  <a:avLst/>
                </a:prstGeom>
                <a:ln w="19050">
                  <a:solidFill>
                    <a:schemeClr val="tx1"/>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1BDF3BAC-0AFC-4D20-B95B-4E2CA2E6F74F}"/>
                    </a:ext>
                  </a:extLst>
                </p:cNvPr>
                <p:cNvCxnSpPr>
                  <a:cxnSpLocks/>
                </p:cNvCxnSpPr>
                <p:nvPr/>
              </p:nvCxnSpPr>
              <p:spPr>
                <a:xfrm rot="10800000">
                  <a:off x="1268884" y="1619796"/>
                  <a:ext cx="72008" cy="144016"/>
                </a:xfrm>
                <a:prstGeom prst="line">
                  <a:avLst/>
                </a:prstGeom>
                <a:ln w="19050">
                  <a:solidFill>
                    <a:schemeClr val="tx1"/>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grpSp>
          <p:cxnSp>
            <p:nvCxnSpPr>
              <p:cNvPr id="132" name="Straight Connector 131">
                <a:extLst>
                  <a:ext uri="{FF2B5EF4-FFF2-40B4-BE49-F238E27FC236}">
                    <a16:creationId xmlns:a16="http://schemas.microsoft.com/office/drawing/2014/main" id="{98C8600B-65C6-4061-A433-190D4ED1CF08}"/>
                  </a:ext>
                </a:extLst>
              </p:cNvPr>
              <p:cNvCxnSpPr>
                <a:cxnSpLocks/>
              </p:cNvCxnSpPr>
              <p:nvPr/>
            </p:nvCxnSpPr>
            <p:spPr>
              <a:xfrm flipH="1">
                <a:off x="5081588" y="6893673"/>
                <a:ext cx="137421"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FEDF4883-11EC-4C54-AFC4-C4A2DE852BC4}"/>
                  </a:ext>
                </a:extLst>
              </p:cNvPr>
              <p:cNvCxnSpPr>
                <a:cxnSpLocks/>
              </p:cNvCxnSpPr>
              <p:nvPr/>
            </p:nvCxnSpPr>
            <p:spPr>
              <a:xfrm flipH="1">
                <a:off x="5662613" y="6893673"/>
                <a:ext cx="137421"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F388E3FD-8272-433F-B730-F8735267B8BD}"/>
                </a:ext>
              </a:extLst>
            </p:cNvPr>
            <p:cNvGrpSpPr/>
            <p:nvPr/>
          </p:nvGrpSpPr>
          <p:grpSpPr>
            <a:xfrm>
              <a:off x="4825752" y="7236420"/>
              <a:ext cx="718446" cy="288032"/>
              <a:chOff x="5257800" y="7380436"/>
              <a:chExt cx="718446" cy="288032"/>
            </a:xfrm>
          </p:grpSpPr>
          <p:sp>
            <p:nvSpPr>
              <p:cNvPr id="138" name="Rectangle 137">
                <a:extLst>
                  <a:ext uri="{FF2B5EF4-FFF2-40B4-BE49-F238E27FC236}">
                    <a16:creationId xmlns:a16="http://schemas.microsoft.com/office/drawing/2014/main" id="{6573580D-406D-4038-8AE4-5AAC0A9D94DD}"/>
                  </a:ext>
                </a:extLst>
              </p:cNvPr>
              <p:cNvSpPr/>
              <p:nvPr/>
            </p:nvSpPr>
            <p:spPr>
              <a:xfrm>
                <a:off x="5404746" y="7380436"/>
                <a:ext cx="432048" cy="2880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600"/>
              </a:p>
            </p:txBody>
          </p:sp>
          <p:grpSp>
            <p:nvGrpSpPr>
              <p:cNvPr id="139" name="Group 138">
                <a:extLst>
                  <a:ext uri="{FF2B5EF4-FFF2-40B4-BE49-F238E27FC236}">
                    <a16:creationId xmlns:a16="http://schemas.microsoft.com/office/drawing/2014/main" id="{5F99C366-BDD7-4CB1-B5EC-A36DA6ACF597}"/>
                  </a:ext>
                </a:extLst>
              </p:cNvPr>
              <p:cNvGrpSpPr/>
              <p:nvPr/>
            </p:nvGrpSpPr>
            <p:grpSpPr>
              <a:xfrm rot="14086270">
                <a:off x="5548762" y="7380436"/>
                <a:ext cx="144016" cy="288032"/>
                <a:chOff x="1196876" y="1475780"/>
                <a:chExt cx="144016" cy="288032"/>
              </a:xfrm>
            </p:grpSpPr>
            <p:cxnSp>
              <p:nvCxnSpPr>
                <p:cNvPr id="143" name="Straight Connector 142">
                  <a:extLst>
                    <a:ext uri="{FF2B5EF4-FFF2-40B4-BE49-F238E27FC236}">
                      <a16:creationId xmlns:a16="http://schemas.microsoft.com/office/drawing/2014/main" id="{04221CDF-7AFB-4E9D-AD6F-3131E2688981}"/>
                    </a:ext>
                  </a:extLst>
                </p:cNvPr>
                <p:cNvCxnSpPr>
                  <a:cxnSpLocks/>
                </p:cNvCxnSpPr>
                <p:nvPr/>
              </p:nvCxnSpPr>
              <p:spPr>
                <a:xfrm>
                  <a:off x="1196876" y="1475780"/>
                  <a:ext cx="72008" cy="144016"/>
                </a:xfrm>
                <a:prstGeom prst="line">
                  <a:avLst/>
                </a:prstGeom>
                <a:ln w="19050">
                  <a:solidFill>
                    <a:schemeClr val="tx1"/>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D945ADA8-4690-4F1E-89E2-05AC019BD01D}"/>
                    </a:ext>
                  </a:extLst>
                </p:cNvPr>
                <p:cNvCxnSpPr>
                  <a:cxnSpLocks/>
                </p:cNvCxnSpPr>
                <p:nvPr/>
              </p:nvCxnSpPr>
              <p:spPr>
                <a:xfrm rot="10800000">
                  <a:off x="1268884" y="1619796"/>
                  <a:ext cx="72008" cy="144016"/>
                </a:xfrm>
                <a:prstGeom prst="line">
                  <a:avLst/>
                </a:prstGeom>
                <a:ln w="19050">
                  <a:solidFill>
                    <a:schemeClr val="tx1"/>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grpSp>
          <p:cxnSp>
            <p:nvCxnSpPr>
              <p:cNvPr id="141" name="Straight Connector 140">
                <a:extLst>
                  <a:ext uri="{FF2B5EF4-FFF2-40B4-BE49-F238E27FC236}">
                    <a16:creationId xmlns:a16="http://schemas.microsoft.com/office/drawing/2014/main" id="{E18A656E-52A4-4A58-8354-65B4672F8964}"/>
                  </a:ext>
                </a:extLst>
              </p:cNvPr>
              <p:cNvCxnSpPr>
                <a:cxnSpLocks/>
              </p:cNvCxnSpPr>
              <p:nvPr/>
            </p:nvCxnSpPr>
            <p:spPr>
              <a:xfrm flipH="1">
                <a:off x="5257800" y="7529215"/>
                <a:ext cx="137421"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50F15F70-7D28-4005-A0FC-7102A21C13BB}"/>
                  </a:ext>
                </a:extLst>
              </p:cNvPr>
              <p:cNvCxnSpPr>
                <a:cxnSpLocks/>
              </p:cNvCxnSpPr>
              <p:nvPr/>
            </p:nvCxnSpPr>
            <p:spPr>
              <a:xfrm flipH="1">
                <a:off x="5838825" y="7529215"/>
                <a:ext cx="137421"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8A5CC86A-ACD8-43E3-A3F5-42E8981379E2}"/>
                </a:ext>
              </a:extLst>
            </p:cNvPr>
            <p:cNvGrpSpPr/>
            <p:nvPr/>
          </p:nvGrpSpPr>
          <p:grpSpPr>
            <a:xfrm>
              <a:off x="4825752" y="7918400"/>
              <a:ext cx="718446" cy="288032"/>
              <a:chOff x="5257800" y="8028508"/>
              <a:chExt cx="718446" cy="288032"/>
            </a:xfrm>
          </p:grpSpPr>
          <p:sp>
            <p:nvSpPr>
              <p:cNvPr id="146" name="Rectangle 145">
                <a:extLst>
                  <a:ext uri="{FF2B5EF4-FFF2-40B4-BE49-F238E27FC236}">
                    <a16:creationId xmlns:a16="http://schemas.microsoft.com/office/drawing/2014/main" id="{55996D2B-C32A-4EE7-B68A-37A20C88F565}"/>
                  </a:ext>
                </a:extLst>
              </p:cNvPr>
              <p:cNvSpPr/>
              <p:nvPr/>
            </p:nvSpPr>
            <p:spPr>
              <a:xfrm>
                <a:off x="5404746" y="8028508"/>
                <a:ext cx="432048" cy="2880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600"/>
              </a:p>
            </p:txBody>
          </p:sp>
          <p:grpSp>
            <p:nvGrpSpPr>
              <p:cNvPr id="147" name="Group 146">
                <a:extLst>
                  <a:ext uri="{FF2B5EF4-FFF2-40B4-BE49-F238E27FC236}">
                    <a16:creationId xmlns:a16="http://schemas.microsoft.com/office/drawing/2014/main" id="{1B46D97E-3B92-4F36-B0D4-500EA5349484}"/>
                  </a:ext>
                </a:extLst>
              </p:cNvPr>
              <p:cNvGrpSpPr/>
              <p:nvPr/>
            </p:nvGrpSpPr>
            <p:grpSpPr>
              <a:xfrm rot="15670135">
                <a:off x="5548762" y="8028508"/>
                <a:ext cx="144016" cy="288032"/>
                <a:chOff x="1196876" y="1475780"/>
                <a:chExt cx="144016" cy="288032"/>
              </a:xfrm>
            </p:grpSpPr>
            <p:cxnSp>
              <p:nvCxnSpPr>
                <p:cNvPr id="151" name="Straight Connector 150">
                  <a:extLst>
                    <a:ext uri="{FF2B5EF4-FFF2-40B4-BE49-F238E27FC236}">
                      <a16:creationId xmlns:a16="http://schemas.microsoft.com/office/drawing/2014/main" id="{D633F172-1CB8-4A1A-9752-837F4445E505}"/>
                    </a:ext>
                  </a:extLst>
                </p:cNvPr>
                <p:cNvCxnSpPr>
                  <a:cxnSpLocks/>
                </p:cNvCxnSpPr>
                <p:nvPr/>
              </p:nvCxnSpPr>
              <p:spPr>
                <a:xfrm>
                  <a:off x="1196876" y="1475780"/>
                  <a:ext cx="72008" cy="144016"/>
                </a:xfrm>
                <a:prstGeom prst="line">
                  <a:avLst/>
                </a:prstGeom>
                <a:ln w="19050">
                  <a:solidFill>
                    <a:schemeClr val="tx1"/>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6EE0AFAF-D640-4836-8C47-4157FDC71572}"/>
                    </a:ext>
                  </a:extLst>
                </p:cNvPr>
                <p:cNvCxnSpPr>
                  <a:cxnSpLocks/>
                </p:cNvCxnSpPr>
                <p:nvPr/>
              </p:nvCxnSpPr>
              <p:spPr>
                <a:xfrm rot="10800000">
                  <a:off x="1268884" y="1619796"/>
                  <a:ext cx="72008" cy="144016"/>
                </a:xfrm>
                <a:prstGeom prst="line">
                  <a:avLst/>
                </a:prstGeom>
                <a:ln w="19050">
                  <a:solidFill>
                    <a:schemeClr val="tx1"/>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grpSp>
          <p:cxnSp>
            <p:nvCxnSpPr>
              <p:cNvPr id="149" name="Straight Connector 148">
                <a:extLst>
                  <a:ext uri="{FF2B5EF4-FFF2-40B4-BE49-F238E27FC236}">
                    <a16:creationId xmlns:a16="http://schemas.microsoft.com/office/drawing/2014/main" id="{18154DDE-56B8-4B11-8327-213E815BE8A3}"/>
                  </a:ext>
                </a:extLst>
              </p:cNvPr>
              <p:cNvCxnSpPr>
                <a:cxnSpLocks/>
              </p:cNvCxnSpPr>
              <p:nvPr/>
            </p:nvCxnSpPr>
            <p:spPr>
              <a:xfrm flipH="1">
                <a:off x="5257800" y="8177287"/>
                <a:ext cx="137421"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EC00C754-55A8-4AEA-AC57-B04F4E7A4757}"/>
                  </a:ext>
                </a:extLst>
              </p:cNvPr>
              <p:cNvCxnSpPr>
                <a:cxnSpLocks/>
              </p:cNvCxnSpPr>
              <p:nvPr/>
            </p:nvCxnSpPr>
            <p:spPr>
              <a:xfrm flipH="1">
                <a:off x="5838825" y="8177287"/>
                <a:ext cx="137421"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1" name="Rectangle 10">
              <a:extLst>
                <a:ext uri="{FF2B5EF4-FFF2-40B4-BE49-F238E27FC236}">
                  <a16:creationId xmlns:a16="http://schemas.microsoft.com/office/drawing/2014/main" id="{F5035D01-8C8C-487E-B081-6F127BE0FE8F}"/>
                </a:ext>
              </a:extLst>
            </p:cNvPr>
            <p:cNvSpPr/>
            <p:nvPr/>
          </p:nvSpPr>
          <p:spPr>
            <a:xfrm>
              <a:off x="4869284" y="6861522"/>
              <a:ext cx="1224136" cy="216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CA" sz="1000" dirty="0">
                  <a:solidFill>
                    <a:schemeClr val="tx1"/>
                  </a:solidFill>
                </a:rPr>
                <a:t>fully open</a:t>
              </a:r>
            </a:p>
            <a:p>
              <a:endParaRPr lang="en-CA" sz="1000" dirty="0">
                <a:solidFill>
                  <a:schemeClr val="tx1"/>
                </a:solidFill>
              </a:endParaRPr>
            </a:p>
            <a:p>
              <a:endParaRPr lang="en-CA" sz="1000" dirty="0">
                <a:solidFill>
                  <a:schemeClr val="tx1"/>
                </a:solidFill>
              </a:endParaRPr>
            </a:p>
            <a:p>
              <a:endParaRPr lang="en-CA" sz="1000" dirty="0">
                <a:solidFill>
                  <a:schemeClr val="tx1"/>
                </a:solidFill>
              </a:endParaRPr>
            </a:p>
          </p:txBody>
        </p:sp>
        <p:sp>
          <p:nvSpPr>
            <p:cNvPr id="15" name="Rectangle 14">
              <a:extLst>
                <a:ext uri="{FF2B5EF4-FFF2-40B4-BE49-F238E27FC236}">
                  <a16:creationId xmlns:a16="http://schemas.microsoft.com/office/drawing/2014/main" id="{74AD4C5D-0682-4487-9297-7BA9CD82D4AB}"/>
                </a:ext>
              </a:extLst>
            </p:cNvPr>
            <p:cNvSpPr/>
            <p:nvPr/>
          </p:nvSpPr>
          <p:spPr>
            <a:xfrm>
              <a:off x="4117578" y="6467450"/>
              <a:ext cx="695722"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CA" sz="1050" b="1" dirty="0">
                  <a:solidFill>
                    <a:schemeClr val="tx1"/>
                  </a:solidFill>
                </a:rPr>
                <a:t>Legend:</a:t>
              </a:r>
            </a:p>
          </p:txBody>
        </p:sp>
        <p:sp>
          <p:nvSpPr>
            <p:cNvPr id="16" name="Rectangle 15">
              <a:extLst>
                <a:ext uri="{FF2B5EF4-FFF2-40B4-BE49-F238E27FC236}">
                  <a16:creationId xmlns:a16="http://schemas.microsoft.com/office/drawing/2014/main" id="{82AEF5F6-7362-4A89-AC51-1BFD2D14A207}"/>
                </a:ext>
              </a:extLst>
            </p:cNvPr>
            <p:cNvSpPr/>
            <p:nvPr/>
          </p:nvSpPr>
          <p:spPr>
            <a:xfrm>
              <a:off x="4171950" y="6413500"/>
              <a:ext cx="1536700" cy="2101850"/>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Rectangle 16">
              <a:extLst>
                <a:ext uri="{FF2B5EF4-FFF2-40B4-BE49-F238E27FC236}">
                  <a16:creationId xmlns:a16="http://schemas.microsoft.com/office/drawing/2014/main" id="{521D3E37-F462-4294-A236-BBFFEBDBF5E7}"/>
                </a:ext>
              </a:extLst>
            </p:cNvPr>
            <p:cNvSpPr/>
            <p:nvPr/>
          </p:nvSpPr>
          <p:spPr>
            <a:xfrm>
              <a:off x="4796978" y="8222580"/>
              <a:ext cx="1224136" cy="216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Bef>
                  <a:spcPts val="600"/>
                </a:spcBef>
              </a:pPr>
              <a:r>
                <a:rPr lang="en-CA" sz="1000" dirty="0">
                  <a:solidFill>
                    <a:schemeClr val="tx1"/>
                  </a:solidFill>
                </a:rPr>
                <a:t>partially open</a:t>
              </a:r>
            </a:p>
          </p:txBody>
        </p:sp>
        <p:sp>
          <p:nvSpPr>
            <p:cNvPr id="18" name="Rectangle 17">
              <a:extLst>
                <a:ext uri="{FF2B5EF4-FFF2-40B4-BE49-F238E27FC236}">
                  <a16:creationId xmlns:a16="http://schemas.microsoft.com/office/drawing/2014/main" id="{ECCC1CA5-364F-417E-A565-70014FC9D430}"/>
                </a:ext>
              </a:extLst>
            </p:cNvPr>
            <p:cNvSpPr/>
            <p:nvPr/>
          </p:nvSpPr>
          <p:spPr>
            <a:xfrm>
              <a:off x="4832920" y="7539856"/>
              <a:ext cx="1224136"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Bef>
                  <a:spcPts val="600"/>
                </a:spcBef>
              </a:pPr>
              <a:r>
                <a:rPr lang="en-CA" sz="1000" dirty="0">
                  <a:solidFill>
                    <a:schemeClr val="tx1"/>
                  </a:solidFill>
                </a:rPr>
                <a:t>fully closed</a:t>
              </a:r>
            </a:p>
          </p:txBody>
        </p:sp>
      </p:grpSp>
    </p:spTree>
    <p:extLst>
      <p:ext uri="{BB962C8B-B14F-4D97-AF65-F5344CB8AC3E}">
        <p14:creationId xmlns:p14="http://schemas.microsoft.com/office/powerpoint/2010/main" val="15153387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D2EE8C9-E243-4D4C-89D4-5600247997C7}"/>
              </a:ext>
            </a:extLst>
          </p:cNvPr>
          <p:cNvSpPr>
            <a:spLocks noGrp="1"/>
          </p:cNvSpPr>
          <p:nvPr>
            <p:ph type="sldNum" sz="quarter" idx="12"/>
          </p:nvPr>
        </p:nvSpPr>
        <p:spPr/>
        <p:txBody>
          <a:bodyPr/>
          <a:lstStyle/>
          <a:p>
            <a:fld id="{2812F1FA-390A-41C6-A5B6-DA577902550D}" type="slidenum">
              <a:rPr lang="en-CA" smtClean="0"/>
              <a:pPr/>
              <a:t>12</a:t>
            </a:fld>
            <a:endParaRPr lang="en-CA" dirty="0"/>
          </a:p>
        </p:txBody>
      </p:sp>
      <p:sp>
        <p:nvSpPr>
          <p:cNvPr id="55" name="Rectangle 54">
            <a:extLst>
              <a:ext uri="{FF2B5EF4-FFF2-40B4-BE49-F238E27FC236}">
                <a16:creationId xmlns:a16="http://schemas.microsoft.com/office/drawing/2014/main" id="{B7517661-FEEF-4EEF-9F3F-9C228676EFFE}"/>
              </a:ext>
            </a:extLst>
          </p:cNvPr>
          <p:cNvSpPr/>
          <p:nvPr/>
        </p:nvSpPr>
        <p:spPr>
          <a:xfrm>
            <a:off x="548804" y="107628"/>
            <a:ext cx="5677824" cy="5164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CA" sz="1400" b="1" u="sng" dirty="0">
                <a:solidFill>
                  <a:schemeClr val="tx1"/>
                </a:solidFill>
                <a:latin typeface="Cambria" panose="02040503050406030204" pitchFamily="18" charset="0"/>
                <a:ea typeface="Cambria" panose="02040503050406030204" pitchFamily="18" charset="0"/>
                <a:cs typeface="Times New Roman" panose="02020603050405020304" pitchFamily="18" charset="0"/>
              </a:rPr>
              <a:t>Single-Zone, Air-Based Heating and Cooling Systems (Part 2)</a:t>
            </a:r>
            <a:endParaRPr lang="en-CA" sz="1200" b="1" u="sng"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58" name="TextBox 57">
            <a:extLst>
              <a:ext uri="{FF2B5EF4-FFF2-40B4-BE49-F238E27FC236}">
                <a16:creationId xmlns:a16="http://schemas.microsoft.com/office/drawing/2014/main" id="{6D3873A9-6893-41A3-99D4-11188D127AF8}"/>
              </a:ext>
            </a:extLst>
          </p:cNvPr>
          <p:cNvSpPr txBox="1"/>
          <p:nvPr/>
        </p:nvSpPr>
        <p:spPr>
          <a:xfrm>
            <a:off x="404788" y="611684"/>
            <a:ext cx="5616624" cy="7879080"/>
          </a:xfrm>
          <a:prstGeom prst="rect">
            <a:avLst/>
          </a:prstGeom>
          <a:noFill/>
        </p:spPr>
        <p:txBody>
          <a:bodyPr wrap="square" rtlCol="0">
            <a:spAutoFit/>
          </a:bodyPr>
          <a:lstStyle/>
          <a:p>
            <a:pPr algn="just"/>
            <a:r>
              <a:rPr lang="en-CA" sz="1100" dirty="0">
                <a:latin typeface="Cambria" panose="02040503050406030204" pitchFamily="18" charset="0"/>
                <a:ea typeface="Cambria" panose="02040503050406030204" pitchFamily="18" charset="0"/>
              </a:rPr>
              <a:t>For those who looked at the use of a remote heater and fluid circulation through supply and return piping to provide the needed heating effect to a conditioned environment (i.e. a heated tank) in the EA2 module, a simplified schematic of this scenario is shown below. To maintain approximately constant temperature in the tank, the heater and circulation system must operate such that the time-averaged rate of heat added to the tank matches the heat loss rate.</a:t>
            </a:r>
          </a:p>
          <a:p>
            <a:pPr algn="just"/>
            <a:endParaRPr lang="en-CA" sz="1100" dirty="0">
              <a:latin typeface="Cambria" panose="02040503050406030204" pitchFamily="18" charset="0"/>
              <a:ea typeface="Cambria" panose="02040503050406030204" pitchFamily="18" charset="0"/>
            </a:endParaRPr>
          </a:p>
          <a:p>
            <a:pPr algn="just"/>
            <a:endParaRPr lang="en-CA" sz="1100" dirty="0">
              <a:latin typeface="Cambria" panose="02040503050406030204" pitchFamily="18" charset="0"/>
              <a:ea typeface="Cambria" panose="02040503050406030204" pitchFamily="18" charset="0"/>
            </a:endParaRPr>
          </a:p>
          <a:p>
            <a:pPr algn="just"/>
            <a:endParaRPr lang="en-CA" sz="1100" dirty="0">
              <a:latin typeface="Cambria" panose="02040503050406030204" pitchFamily="18" charset="0"/>
              <a:ea typeface="Cambria" panose="02040503050406030204" pitchFamily="18" charset="0"/>
            </a:endParaRPr>
          </a:p>
          <a:p>
            <a:pPr algn="just"/>
            <a:endParaRPr lang="en-CA" sz="1100" dirty="0">
              <a:latin typeface="Cambria" panose="02040503050406030204" pitchFamily="18" charset="0"/>
              <a:ea typeface="Cambria" panose="02040503050406030204" pitchFamily="18" charset="0"/>
            </a:endParaRPr>
          </a:p>
          <a:p>
            <a:pPr algn="just"/>
            <a:endParaRPr lang="en-CA" sz="1100" dirty="0">
              <a:latin typeface="Cambria" panose="02040503050406030204" pitchFamily="18" charset="0"/>
              <a:ea typeface="Cambria" panose="02040503050406030204" pitchFamily="18" charset="0"/>
            </a:endParaRPr>
          </a:p>
          <a:p>
            <a:pPr algn="just"/>
            <a:endParaRPr lang="en-CA" sz="1100" dirty="0">
              <a:latin typeface="Cambria" panose="02040503050406030204" pitchFamily="18" charset="0"/>
              <a:ea typeface="Cambria" panose="02040503050406030204" pitchFamily="18" charset="0"/>
            </a:endParaRPr>
          </a:p>
          <a:p>
            <a:pPr algn="just"/>
            <a:endParaRPr lang="en-CA" sz="1100" dirty="0">
              <a:latin typeface="Cambria" panose="02040503050406030204" pitchFamily="18" charset="0"/>
              <a:ea typeface="Cambria" panose="02040503050406030204" pitchFamily="18" charset="0"/>
            </a:endParaRPr>
          </a:p>
          <a:p>
            <a:pPr algn="just"/>
            <a:endParaRPr lang="en-CA" sz="1100" dirty="0">
              <a:latin typeface="Cambria" panose="02040503050406030204" pitchFamily="18" charset="0"/>
              <a:ea typeface="Cambria" panose="02040503050406030204" pitchFamily="18" charset="0"/>
            </a:endParaRPr>
          </a:p>
          <a:p>
            <a:pPr algn="just"/>
            <a:endParaRPr lang="en-CA" sz="1100" dirty="0">
              <a:latin typeface="Cambria" panose="02040503050406030204" pitchFamily="18" charset="0"/>
              <a:ea typeface="Cambria" panose="02040503050406030204" pitchFamily="18" charset="0"/>
            </a:endParaRPr>
          </a:p>
          <a:p>
            <a:pPr algn="just"/>
            <a:endParaRPr lang="en-CA" sz="1100" dirty="0">
              <a:latin typeface="Cambria" panose="02040503050406030204" pitchFamily="18" charset="0"/>
              <a:ea typeface="Cambria" panose="02040503050406030204" pitchFamily="18" charset="0"/>
            </a:endParaRPr>
          </a:p>
          <a:p>
            <a:pPr algn="just"/>
            <a:endParaRPr lang="en-CA" sz="1100" dirty="0">
              <a:latin typeface="Cambria" panose="02040503050406030204" pitchFamily="18" charset="0"/>
              <a:ea typeface="Cambria" panose="02040503050406030204" pitchFamily="18" charset="0"/>
            </a:endParaRPr>
          </a:p>
          <a:p>
            <a:pPr algn="just"/>
            <a:endParaRPr lang="en-CA" sz="1100" dirty="0">
              <a:latin typeface="Cambria" panose="02040503050406030204" pitchFamily="18" charset="0"/>
              <a:ea typeface="Cambria" panose="02040503050406030204" pitchFamily="18" charset="0"/>
            </a:endParaRPr>
          </a:p>
          <a:p>
            <a:pPr algn="just"/>
            <a:r>
              <a:rPr lang="en-CA" sz="1100" dirty="0">
                <a:latin typeface="Cambria" panose="02040503050406030204" pitchFamily="18" charset="0"/>
                <a:ea typeface="Cambria" panose="02040503050406030204" pitchFamily="18" charset="0"/>
              </a:rPr>
              <a:t>A simplified schematic of an air-based system providing heating and cooling only (i.e. no ventilation) is shown below. Only the “air-side” components are depicted (i.e. we do not see the equipment involved in causing the heating coil to become “hot”, or the cooling coil to become “cold”).</a:t>
            </a:r>
          </a:p>
          <a:p>
            <a:pPr algn="just"/>
            <a:endParaRPr lang="en-CA" sz="1100" dirty="0">
              <a:latin typeface="Cambria" panose="02040503050406030204" pitchFamily="18" charset="0"/>
              <a:ea typeface="Cambria" panose="02040503050406030204" pitchFamily="18" charset="0"/>
            </a:endParaRPr>
          </a:p>
          <a:p>
            <a:pPr algn="just"/>
            <a:endParaRPr lang="en-CA" sz="1100" dirty="0">
              <a:latin typeface="Cambria" panose="02040503050406030204" pitchFamily="18" charset="0"/>
              <a:ea typeface="Cambria" panose="02040503050406030204" pitchFamily="18" charset="0"/>
            </a:endParaRPr>
          </a:p>
          <a:p>
            <a:pPr algn="just"/>
            <a:endParaRPr lang="en-CA" sz="1100" dirty="0">
              <a:latin typeface="Cambria" panose="02040503050406030204" pitchFamily="18" charset="0"/>
              <a:ea typeface="Cambria" panose="02040503050406030204" pitchFamily="18" charset="0"/>
            </a:endParaRPr>
          </a:p>
          <a:p>
            <a:pPr algn="just"/>
            <a:endParaRPr lang="en-CA" sz="1100" dirty="0">
              <a:latin typeface="Cambria" panose="02040503050406030204" pitchFamily="18" charset="0"/>
              <a:ea typeface="Cambria" panose="02040503050406030204" pitchFamily="18" charset="0"/>
            </a:endParaRPr>
          </a:p>
          <a:p>
            <a:pPr algn="just"/>
            <a:endParaRPr lang="en-CA" sz="1100" dirty="0">
              <a:latin typeface="Cambria" panose="02040503050406030204" pitchFamily="18" charset="0"/>
              <a:ea typeface="Cambria" panose="02040503050406030204" pitchFamily="18" charset="0"/>
            </a:endParaRPr>
          </a:p>
          <a:p>
            <a:pPr algn="just"/>
            <a:endParaRPr lang="en-CA" sz="1100" dirty="0">
              <a:latin typeface="Cambria" panose="02040503050406030204" pitchFamily="18" charset="0"/>
              <a:ea typeface="Cambria" panose="02040503050406030204" pitchFamily="18" charset="0"/>
            </a:endParaRPr>
          </a:p>
          <a:p>
            <a:pPr algn="just"/>
            <a:endParaRPr lang="en-CA" sz="1100" dirty="0">
              <a:latin typeface="Cambria" panose="02040503050406030204" pitchFamily="18" charset="0"/>
              <a:ea typeface="Cambria" panose="02040503050406030204" pitchFamily="18" charset="0"/>
            </a:endParaRPr>
          </a:p>
          <a:p>
            <a:pPr algn="just"/>
            <a:endParaRPr lang="en-CA" sz="1100" dirty="0">
              <a:latin typeface="Cambria" panose="02040503050406030204" pitchFamily="18" charset="0"/>
              <a:ea typeface="Cambria" panose="02040503050406030204" pitchFamily="18" charset="0"/>
            </a:endParaRPr>
          </a:p>
          <a:p>
            <a:pPr algn="just"/>
            <a:endParaRPr lang="en-CA" sz="1100" dirty="0">
              <a:latin typeface="Cambria" panose="02040503050406030204" pitchFamily="18" charset="0"/>
              <a:ea typeface="Cambria" panose="02040503050406030204" pitchFamily="18" charset="0"/>
            </a:endParaRPr>
          </a:p>
          <a:p>
            <a:pPr algn="just"/>
            <a:endParaRPr lang="en-CA" sz="1100" dirty="0">
              <a:latin typeface="Cambria" panose="02040503050406030204" pitchFamily="18" charset="0"/>
              <a:ea typeface="Cambria" panose="02040503050406030204" pitchFamily="18" charset="0"/>
            </a:endParaRPr>
          </a:p>
          <a:p>
            <a:pPr algn="just"/>
            <a:endParaRPr lang="en-CA" sz="1100" dirty="0">
              <a:latin typeface="Cambria" panose="02040503050406030204" pitchFamily="18" charset="0"/>
              <a:ea typeface="Cambria" panose="02040503050406030204" pitchFamily="18" charset="0"/>
            </a:endParaRPr>
          </a:p>
          <a:p>
            <a:pPr algn="just"/>
            <a:endParaRPr lang="en-CA" sz="1100" dirty="0">
              <a:latin typeface="Cambria" panose="02040503050406030204" pitchFamily="18" charset="0"/>
              <a:ea typeface="Cambria" panose="02040503050406030204" pitchFamily="18" charset="0"/>
            </a:endParaRPr>
          </a:p>
          <a:p>
            <a:pPr algn="just"/>
            <a:endParaRPr lang="en-CA" sz="1100" dirty="0">
              <a:latin typeface="Cambria" panose="02040503050406030204" pitchFamily="18" charset="0"/>
              <a:ea typeface="Cambria" panose="02040503050406030204" pitchFamily="18" charset="0"/>
            </a:endParaRPr>
          </a:p>
          <a:p>
            <a:pPr algn="just"/>
            <a:endParaRPr lang="en-CA" sz="1100" dirty="0">
              <a:latin typeface="Cambria" panose="02040503050406030204" pitchFamily="18" charset="0"/>
              <a:ea typeface="Cambria" panose="02040503050406030204" pitchFamily="18" charset="0"/>
            </a:endParaRPr>
          </a:p>
          <a:p>
            <a:pPr algn="just"/>
            <a:endParaRPr lang="en-CA" sz="1100" dirty="0">
              <a:latin typeface="Cambria" panose="02040503050406030204" pitchFamily="18" charset="0"/>
              <a:ea typeface="Cambria" panose="02040503050406030204" pitchFamily="18" charset="0"/>
            </a:endParaRPr>
          </a:p>
          <a:p>
            <a:pPr algn="just"/>
            <a:endParaRPr lang="en-CA" sz="1100" dirty="0">
              <a:latin typeface="Cambria" panose="02040503050406030204" pitchFamily="18" charset="0"/>
              <a:ea typeface="Cambria" panose="02040503050406030204" pitchFamily="18" charset="0"/>
            </a:endParaRPr>
          </a:p>
          <a:p>
            <a:pPr algn="just"/>
            <a:endParaRPr lang="en-CA" sz="1100" dirty="0">
              <a:latin typeface="Cambria" panose="02040503050406030204" pitchFamily="18" charset="0"/>
              <a:ea typeface="Cambria" panose="02040503050406030204" pitchFamily="18" charset="0"/>
            </a:endParaRPr>
          </a:p>
          <a:p>
            <a:pPr algn="just"/>
            <a:endParaRPr lang="en-CA" sz="1100" dirty="0">
              <a:latin typeface="Cambria" panose="02040503050406030204" pitchFamily="18" charset="0"/>
              <a:ea typeface="Cambria" panose="02040503050406030204" pitchFamily="18" charset="0"/>
            </a:endParaRPr>
          </a:p>
          <a:p>
            <a:pPr algn="just"/>
            <a:endParaRPr lang="en-CA" sz="1100" dirty="0">
              <a:latin typeface="Cambria" panose="02040503050406030204" pitchFamily="18" charset="0"/>
              <a:ea typeface="Cambria" panose="02040503050406030204" pitchFamily="18" charset="0"/>
            </a:endParaRPr>
          </a:p>
          <a:p>
            <a:pPr algn="just"/>
            <a:endParaRPr lang="en-CA" sz="1100" dirty="0">
              <a:latin typeface="Cambria" panose="02040503050406030204" pitchFamily="18" charset="0"/>
              <a:ea typeface="Cambria" panose="02040503050406030204" pitchFamily="18" charset="0"/>
            </a:endParaRPr>
          </a:p>
          <a:p>
            <a:pPr algn="just"/>
            <a:r>
              <a:rPr lang="en-CA" sz="1100" dirty="0">
                <a:latin typeface="Cambria" panose="02040503050406030204" pitchFamily="18" charset="0"/>
                <a:ea typeface="Cambria" panose="02040503050406030204" pitchFamily="18" charset="0"/>
              </a:rPr>
              <a:t>Hopefully we feel reasonably comfortable in making the small leap from the heated tank to the single zone air-based system. The conditioning unit changes the state (e.g. temperature) of the circulating fluid to try to keep the conditioned environment at reasonably steady temperature.</a:t>
            </a:r>
          </a:p>
        </p:txBody>
      </p:sp>
      <p:grpSp>
        <p:nvGrpSpPr>
          <p:cNvPr id="67" name="Group 66">
            <a:extLst>
              <a:ext uri="{FF2B5EF4-FFF2-40B4-BE49-F238E27FC236}">
                <a16:creationId xmlns:a16="http://schemas.microsoft.com/office/drawing/2014/main" id="{366D52E8-FA7C-4DCE-929B-C5DB86277D7C}"/>
              </a:ext>
            </a:extLst>
          </p:cNvPr>
          <p:cNvGrpSpPr/>
          <p:nvPr/>
        </p:nvGrpSpPr>
        <p:grpSpPr>
          <a:xfrm>
            <a:off x="764828" y="1811442"/>
            <a:ext cx="4290519" cy="1440879"/>
            <a:chOff x="1196876" y="4020493"/>
            <a:chExt cx="4290519" cy="1440879"/>
          </a:xfrm>
        </p:grpSpPr>
        <p:cxnSp>
          <p:nvCxnSpPr>
            <p:cNvPr id="7" name="Straight Connector 6">
              <a:extLst>
                <a:ext uri="{FF2B5EF4-FFF2-40B4-BE49-F238E27FC236}">
                  <a16:creationId xmlns:a16="http://schemas.microsoft.com/office/drawing/2014/main" id="{015BF7AB-57DF-4EA1-AF1D-73BF849E8D0E}"/>
                </a:ext>
              </a:extLst>
            </p:cNvPr>
            <p:cNvCxnSpPr>
              <a:cxnSpLocks/>
            </p:cNvCxnSpPr>
            <p:nvPr/>
          </p:nvCxnSpPr>
          <p:spPr>
            <a:xfrm flipH="1">
              <a:off x="1916956" y="5004172"/>
              <a:ext cx="2448272" cy="0"/>
            </a:xfrm>
            <a:prstGeom prst="line">
              <a:avLst/>
            </a:prstGeom>
            <a:ln w="127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8DC2FBE1-1F0E-40E8-A83F-4849AC1F972B}"/>
                </a:ext>
              </a:extLst>
            </p:cNvPr>
            <p:cNvSpPr/>
            <p:nvPr/>
          </p:nvSpPr>
          <p:spPr>
            <a:xfrm>
              <a:off x="4377605" y="4020493"/>
              <a:ext cx="1109790" cy="115459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11" name="Group 10">
              <a:extLst>
                <a:ext uri="{FF2B5EF4-FFF2-40B4-BE49-F238E27FC236}">
                  <a16:creationId xmlns:a16="http://schemas.microsoft.com/office/drawing/2014/main" id="{7CB98B53-37E5-4FC3-81DE-8822B38E4BFD}"/>
                </a:ext>
              </a:extLst>
            </p:cNvPr>
            <p:cNvGrpSpPr/>
            <p:nvPr/>
          </p:nvGrpSpPr>
          <p:grpSpPr>
            <a:xfrm rot="10800000">
              <a:off x="2421012" y="4932164"/>
              <a:ext cx="144016" cy="144016"/>
              <a:chOff x="1475953" y="7073900"/>
              <a:chExt cx="432048" cy="432048"/>
            </a:xfrm>
            <a:solidFill>
              <a:schemeClr val="bg1"/>
            </a:solidFill>
          </p:grpSpPr>
          <p:sp>
            <p:nvSpPr>
              <p:cNvPr id="30" name="Oval 29">
                <a:extLst>
                  <a:ext uri="{FF2B5EF4-FFF2-40B4-BE49-F238E27FC236}">
                    <a16:creationId xmlns:a16="http://schemas.microsoft.com/office/drawing/2014/main" id="{C9A7038C-4248-4D4F-A242-C7735FDB7976}"/>
                  </a:ext>
                </a:extLst>
              </p:cNvPr>
              <p:cNvSpPr/>
              <p:nvPr/>
            </p:nvSpPr>
            <p:spPr>
              <a:xfrm>
                <a:off x="1475953" y="7073900"/>
                <a:ext cx="432048" cy="432048"/>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1" name="Isosceles Triangle 30">
                <a:extLst>
                  <a:ext uri="{FF2B5EF4-FFF2-40B4-BE49-F238E27FC236}">
                    <a16:creationId xmlns:a16="http://schemas.microsoft.com/office/drawing/2014/main" id="{89A7F288-A873-4A43-ABB4-43714A91944D}"/>
                  </a:ext>
                </a:extLst>
              </p:cNvPr>
              <p:cNvSpPr/>
              <p:nvPr/>
            </p:nvSpPr>
            <p:spPr>
              <a:xfrm rot="5400000">
                <a:off x="1558809" y="7131974"/>
                <a:ext cx="366455" cy="316565"/>
              </a:xfrm>
              <a:prstGeom prst="triangl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12" name="Rectangle 11">
              <a:extLst>
                <a:ext uri="{FF2B5EF4-FFF2-40B4-BE49-F238E27FC236}">
                  <a16:creationId xmlns:a16="http://schemas.microsoft.com/office/drawing/2014/main" id="{341EC647-7311-423A-BE95-FA4027AE86BF}"/>
                </a:ext>
              </a:extLst>
            </p:cNvPr>
            <p:cNvSpPr/>
            <p:nvPr/>
          </p:nvSpPr>
          <p:spPr>
            <a:xfrm>
              <a:off x="1412900" y="4428108"/>
              <a:ext cx="504056" cy="648072"/>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5" name="Rectangle 14">
              <a:extLst>
                <a:ext uri="{FF2B5EF4-FFF2-40B4-BE49-F238E27FC236}">
                  <a16:creationId xmlns:a16="http://schemas.microsoft.com/office/drawing/2014/main" id="{A9F1DF01-9C8E-45D7-8A59-C592C91EF832}"/>
                </a:ext>
              </a:extLst>
            </p:cNvPr>
            <p:cNvSpPr/>
            <p:nvPr/>
          </p:nvSpPr>
          <p:spPr>
            <a:xfrm>
              <a:off x="1196876" y="4644132"/>
              <a:ext cx="955559"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CA" sz="1100" dirty="0">
                  <a:solidFill>
                    <a:schemeClr val="tx1"/>
                  </a:solidFill>
                  <a:latin typeface="+mj-lt"/>
                </a:rPr>
                <a:t>heater</a:t>
              </a:r>
            </a:p>
          </p:txBody>
        </p:sp>
        <p:sp>
          <p:nvSpPr>
            <p:cNvPr id="16" name="Rectangle 15">
              <a:extLst>
                <a:ext uri="{FF2B5EF4-FFF2-40B4-BE49-F238E27FC236}">
                  <a16:creationId xmlns:a16="http://schemas.microsoft.com/office/drawing/2014/main" id="{3023D8C5-29BB-4446-83C0-1C547B3805CC}"/>
                </a:ext>
              </a:extLst>
            </p:cNvPr>
            <p:cNvSpPr/>
            <p:nvPr/>
          </p:nvSpPr>
          <p:spPr>
            <a:xfrm>
              <a:off x="4437236" y="4356100"/>
              <a:ext cx="1008112" cy="576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CA" sz="1100" dirty="0">
                  <a:solidFill>
                    <a:schemeClr val="tx1"/>
                  </a:solidFill>
                  <a:latin typeface="+mj-lt"/>
                </a:rPr>
                <a:t>conditioned</a:t>
              </a:r>
            </a:p>
            <a:p>
              <a:pPr algn="ctr"/>
              <a:r>
                <a:rPr lang="en-CA" sz="1100" dirty="0">
                  <a:solidFill>
                    <a:schemeClr val="tx1"/>
                  </a:solidFill>
                  <a:latin typeface="+mj-lt"/>
                </a:rPr>
                <a:t>environment</a:t>
              </a:r>
            </a:p>
          </p:txBody>
        </p:sp>
        <p:sp>
          <p:nvSpPr>
            <p:cNvPr id="17" name="Rectangle 16">
              <a:extLst>
                <a:ext uri="{FF2B5EF4-FFF2-40B4-BE49-F238E27FC236}">
                  <a16:creationId xmlns:a16="http://schemas.microsoft.com/office/drawing/2014/main" id="{48E5EC9F-6E50-4FD5-B54F-53E2C3A732C3}"/>
                </a:ext>
              </a:extLst>
            </p:cNvPr>
            <p:cNvSpPr/>
            <p:nvPr/>
          </p:nvSpPr>
          <p:spPr>
            <a:xfrm>
              <a:off x="3069084" y="5004172"/>
              <a:ext cx="955559"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en-CA" sz="900" dirty="0">
                  <a:solidFill>
                    <a:schemeClr val="tx1"/>
                  </a:solidFill>
                  <a:latin typeface="+mj-lt"/>
                </a:rPr>
                <a:t>return</a:t>
              </a:r>
            </a:p>
          </p:txBody>
        </p:sp>
        <p:sp>
          <p:nvSpPr>
            <p:cNvPr id="18" name="Rectangle 17">
              <a:extLst>
                <a:ext uri="{FF2B5EF4-FFF2-40B4-BE49-F238E27FC236}">
                  <a16:creationId xmlns:a16="http://schemas.microsoft.com/office/drawing/2014/main" id="{870C2667-C76B-4330-93FF-B522FA36D4E0}"/>
                </a:ext>
              </a:extLst>
            </p:cNvPr>
            <p:cNvSpPr/>
            <p:nvPr/>
          </p:nvSpPr>
          <p:spPr>
            <a:xfrm>
              <a:off x="3069084" y="4356100"/>
              <a:ext cx="955559"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en-CA" sz="900" dirty="0">
                  <a:solidFill>
                    <a:schemeClr val="tx1"/>
                  </a:solidFill>
                  <a:latin typeface="+mj-lt"/>
                </a:rPr>
                <a:t>supply</a:t>
              </a:r>
            </a:p>
          </p:txBody>
        </p:sp>
        <p:cxnSp>
          <p:nvCxnSpPr>
            <p:cNvPr id="25" name="Straight Connector 24">
              <a:extLst>
                <a:ext uri="{FF2B5EF4-FFF2-40B4-BE49-F238E27FC236}">
                  <a16:creationId xmlns:a16="http://schemas.microsoft.com/office/drawing/2014/main" id="{168D8D4A-B49F-4A1A-BAD8-71A7F51B4BE1}"/>
                </a:ext>
              </a:extLst>
            </p:cNvPr>
            <p:cNvCxnSpPr>
              <a:cxnSpLocks/>
            </p:cNvCxnSpPr>
            <p:nvPr/>
          </p:nvCxnSpPr>
          <p:spPr>
            <a:xfrm>
              <a:off x="1916956" y="4644132"/>
              <a:ext cx="2448272" cy="0"/>
            </a:xfrm>
            <a:prstGeom prst="line">
              <a:avLst/>
            </a:prstGeom>
            <a:ln w="127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29756996-4CBB-4C19-B2AF-83CD82D954F6}"/>
                </a:ext>
              </a:extLst>
            </p:cNvPr>
            <p:cNvCxnSpPr/>
            <p:nvPr/>
          </p:nvCxnSpPr>
          <p:spPr>
            <a:xfrm>
              <a:off x="3717156" y="4644132"/>
              <a:ext cx="144016" cy="0"/>
            </a:xfrm>
            <a:prstGeom prst="straightConnector1">
              <a:avLst/>
            </a:prstGeom>
            <a:ln w="12700" cmpd="sng">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DBE59910-7680-4B4E-B42C-B3445BDC9E00}"/>
                </a:ext>
              </a:extLst>
            </p:cNvPr>
            <p:cNvCxnSpPr>
              <a:cxnSpLocks/>
            </p:cNvCxnSpPr>
            <p:nvPr/>
          </p:nvCxnSpPr>
          <p:spPr>
            <a:xfrm flipH="1">
              <a:off x="3717156" y="5004172"/>
              <a:ext cx="144016" cy="0"/>
            </a:xfrm>
            <a:prstGeom prst="straightConnector1">
              <a:avLst/>
            </a:prstGeom>
            <a:ln w="12700" cmpd="sng">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0" name="Rectangle 59">
              <a:extLst>
                <a:ext uri="{FF2B5EF4-FFF2-40B4-BE49-F238E27FC236}">
                  <a16:creationId xmlns:a16="http://schemas.microsoft.com/office/drawing/2014/main" id="{C6BC31AF-08EA-41DC-AC9E-84A4EA03EC78}"/>
                </a:ext>
              </a:extLst>
            </p:cNvPr>
            <p:cNvSpPr/>
            <p:nvPr/>
          </p:nvSpPr>
          <p:spPr>
            <a:xfrm>
              <a:off x="1772940" y="4716140"/>
              <a:ext cx="955559"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en-CA" sz="900" dirty="0">
                  <a:solidFill>
                    <a:schemeClr val="tx1"/>
                  </a:solidFill>
                  <a:latin typeface="+mj-lt"/>
                </a:rPr>
                <a:t>pump</a:t>
              </a:r>
            </a:p>
          </p:txBody>
        </p:sp>
        <p:grpSp>
          <p:nvGrpSpPr>
            <p:cNvPr id="66" name="Group 65">
              <a:extLst>
                <a:ext uri="{FF2B5EF4-FFF2-40B4-BE49-F238E27FC236}">
                  <a16:creationId xmlns:a16="http://schemas.microsoft.com/office/drawing/2014/main" id="{87EB9724-A1B6-4E4F-B850-1BBACF7768FE}"/>
                </a:ext>
              </a:extLst>
            </p:cNvPr>
            <p:cNvGrpSpPr/>
            <p:nvPr/>
          </p:nvGrpSpPr>
          <p:grpSpPr>
            <a:xfrm>
              <a:off x="4149204" y="4140076"/>
              <a:ext cx="288032" cy="144016"/>
              <a:chOff x="2565028" y="6300316"/>
              <a:chExt cx="288032" cy="144016"/>
            </a:xfrm>
          </p:grpSpPr>
          <p:sp>
            <p:nvSpPr>
              <p:cNvPr id="62" name="Oval 61">
                <a:extLst>
                  <a:ext uri="{FF2B5EF4-FFF2-40B4-BE49-F238E27FC236}">
                    <a16:creationId xmlns:a16="http://schemas.microsoft.com/office/drawing/2014/main" id="{0C475363-2D37-4E63-BD8D-B876545950F1}"/>
                  </a:ext>
                </a:extLst>
              </p:cNvPr>
              <p:cNvSpPr/>
              <p:nvPr/>
            </p:nvSpPr>
            <p:spPr>
              <a:xfrm>
                <a:off x="2565028" y="6300316"/>
                <a:ext cx="144016" cy="14401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T</a:t>
                </a:r>
                <a:endParaRPr lang="en-CA" sz="1100" dirty="0">
                  <a:solidFill>
                    <a:schemeClr val="tx1"/>
                  </a:solidFill>
                </a:endParaRPr>
              </a:p>
            </p:txBody>
          </p:sp>
          <p:cxnSp>
            <p:nvCxnSpPr>
              <p:cNvPr id="64" name="Straight Connector 63">
                <a:extLst>
                  <a:ext uri="{FF2B5EF4-FFF2-40B4-BE49-F238E27FC236}">
                    <a16:creationId xmlns:a16="http://schemas.microsoft.com/office/drawing/2014/main" id="{BD8B708D-4383-4AF4-8493-E831EFA73999}"/>
                  </a:ext>
                </a:extLst>
              </p:cNvPr>
              <p:cNvCxnSpPr>
                <a:cxnSpLocks/>
              </p:cNvCxnSpPr>
              <p:nvPr/>
            </p:nvCxnSpPr>
            <p:spPr>
              <a:xfrm>
                <a:off x="2709044" y="6372324"/>
                <a:ext cx="1440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0" name="Group 9">
            <a:extLst>
              <a:ext uri="{FF2B5EF4-FFF2-40B4-BE49-F238E27FC236}">
                <a16:creationId xmlns:a16="http://schemas.microsoft.com/office/drawing/2014/main" id="{2DFFBF1E-F93B-45BE-B6A3-FF0AADD8CFD3}"/>
              </a:ext>
            </a:extLst>
          </p:cNvPr>
          <p:cNvGrpSpPr/>
          <p:nvPr/>
        </p:nvGrpSpPr>
        <p:grpSpPr>
          <a:xfrm>
            <a:off x="814586" y="4746949"/>
            <a:ext cx="4166177" cy="2571760"/>
            <a:chOff x="814586" y="5350867"/>
            <a:chExt cx="4166177" cy="2571760"/>
          </a:xfrm>
        </p:grpSpPr>
        <p:sp>
          <p:nvSpPr>
            <p:cNvPr id="69" name="Rectangle 68">
              <a:extLst>
                <a:ext uri="{FF2B5EF4-FFF2-40B4-BE49-F238E27FC236}">
                  <a16:creationId xmlns:a16="http://schemas.microsoft.com/office/drawing/2014/main" id="{7B9651B4-875D-4B57-B952-1CB01B8ED6F9}"/>
                </a:ext>
              </a:extLst>
            </p:cNvPr>
            <p:cNvSpPr/>
            <p:nvPr/>
          </p:nvSpPr>
          <p:spPr>
            <a:xfrm>
              <a:off x="1263651" y="6751399"/>
              <a:ext cx="3717112" cy="117122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mj-lt"/>
              </a:endParaRPr>
            </a:p>
          </p:txBody>
        </p:sp>
        <p:cxnSp>
          <p:nvCxnSpPr>
            <p:cNvPr id="72" name="Straight Connector 71">
              <a:extLst>
                <a:ext uri="{FF2B5EF4-FFF2-40B4-BE49-F238E27FC236}">
                  <a16:creationId xmlns:a16="http://schemas.microsoft.com/office/drawing/2014/main" id="{4027F4BE-5693-4566-AD2E-A2BD6BD00C3C}"/>
                </a:ext>
              </a:extLst>
            </p:cNvPr>
            <p:cNvCxnSpPr>
              <a:cxnSpLocks/>
            </p:cNvCxnSpPr>
            <p:nvPr/>
          </p:nvCxnSpPr>
          <p:spPr>
            <a:xfrm flipV="1">
              <a:off x="1827932" y="5897880"/>
              <a:ext cx="0" cy="853519"/>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E5A00CC6-6E7D-48DC-B283-F8FE390FA7EA}"/>
                </a:ext>
              </a:extLst>
            </p:cNvPr>
            <p:cNvCxnSpPr>
              <a:cxnSpLocks/>
            </p:cNvCxnSpPr>
            <p:nvPr/>
          </p:nvCxnSpPr>
          <p:spPr>
            <a:xfrm flipV="1">
              <a:off x="4420220" y="5897880"/>
              <a:ext cx="0" cy="853519"/>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625C8503-6347-4104-8B7F-FBF0C8731D49}"/>
                </a:ext>
              </a:extLst>
            </p:cNvPr>
            <p:cNvCxnSpPr>
              <a:cxnSpLocks/>
            </p:cNvCxnSpPr>
            <p:nvPr/>
          </p:nvCxnSpPr>
          <p:spPr>
            <a:xfrm>
              <a:off x="4420220" y="6115417"/>
              <a:ext cx="0" cy="198585"/>
            </a:xfrm>
            <a:prstGeom prst="line">
              <a:avLst/>
            </a:prstGeom>
            <a:ln w="952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9" name="Oval 88">
              <a:extLst>
                <a:ext uri="{FF2B5EF4-FFF2-40B4-BE49-F238E27FC236}">
                  <a16:creationId xmlns:a16="http://schemas.microsoft.com/office/drawing/2014/main" id="{44AFE7FD-0C4A-4569-BF4B-2E0AEDD8DE39}"/>
                </a:ext>
              </a:extLst>
            </p:cNvPr>
            <p:cNvSpPr/>
            <p:nvPr/>
          </p:nvSpPr>
          <p:spPr>
            <a:xfrm>
              <a:off x="3672523" y="7249804"/>
              <a:ext cx="216024" cy="21602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T</a:t>
              </a:r>
              <a:endParaRPr lang="en-CA" sz="1100" dirty="0">
                <a:solidFill>
                  <a:schemeClr val="tx1"/>
                </a:solidFill>
              </a:endParaRPr>
            </a:p>
          </p:txBody>
        </p:sp>
        <p:sp>
          <p:nvSpPr>
            <p:cNvPr id="102" name="Rectangle 101">
              <a:extLst>
                <a:ext uri="{FF2B5EF4-FFF2-40B4-BE49-F238E27FC236}">
                  <a16:creationId xmlns:a16="http://schemas.microsoft.com/office/drawing/2014/main" id="{FECF1155-DE16-47BC-A947-88C7377DC277}"/>
                </a:ext>
              </a:extLst>
            </p:cNvPr>
            <p:cNvSpPr/>
            <p:nvPr/>
          </p:nvSpPr>
          <p:spPr>
            <a:xfrm>
              <a:off x="2291320" y="7145423"/>
              <a:ext cx="1008112" cy="576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CA" sz="1100" dirty="0">
                  <a:solidFill>
                    <a:schemeClr val="tx1"/>
                  </a:solidFill>
                  <a:latin typeface="+mj-lt"/>
                </a:rPr>
                <a:t>conditioned</a:t>
              </a:r>
            </a:p>
            <a:p>
              <a:pPr algn="ctr"/>
              <a:r>
                <a:rPr lang="en-CA" sz="1100" dirty="0">
                  <a:solidFill>
                    <a:schemeClr val="tx1"/>
                  </a:solidFill>
                  <a:latin typeface="+mj-lt"/>
                </a:rPr>
                <a:t>environment</a:t>
              </a:r>
            </a:p>
          </p:txBody>
        </p:sp>
        <p:grpSp>
          <p:nvGrpSpPr>
            <p:cNvPr id="3" name="Group 2">
              <a:extLst>
                <a:ext uri="{FF2B5EF4-FFF2-40B4-BE49-F238E27FC236}">
                  <a16:creationId xmlns:a16="http://schemas.microsoft.com/office/drawing/2014/main" id="{EA1568FD-A04B-4DA7-A18C-961D9A2B4F86}"/>
                </a:ext>
              </a:extLst>
            </p:cNvPr>
            <p:cNvGrpSpPr/>
            <p:nvPr/>
          </p:nvGrpSpPr>
          <p:grpSpPr>
            <a:xfrm>
              <a:off x="2025288" y="5350867"/>
              <a:ext cx="2089365" cy="727218"/>
              <a:chOff x="-1578972" y="5571847"/>
              <a:chExt cx="2089365" cy="727218"/>
            </a:xfrm>
          </p:grpSpPr>
          <p:grpSp>
            <p:nvGrpSpPr>
              <p:cNvPr id="71" name="Group 70">
                <a:extLst>
                  <a:ext uri="{FF2B5EF4-FFF2-40B4-BE49-F238E27FC236}">
                    <a16:creationId xmlns:a16="http://schemas.microsoft.com/office/drawing/2014/main" id="{3538DA14-E222-44CD-AD00-22C0FE04B2B1}"/>
                  </a:ext>
                </a:extLst>
              </p:cNvPr>
              <p:cNvGrpSpPr/>
              <p:nvPr/>
            </p:nvGrpSpPr>
            <p:grpSpPr>
              <a:xfrm rot="5400000">
                <a:off x="-844305" y="5881583"/>
                <a:ext cx="342050" cy="439780"/>
                <a:chOff x="1376896" y="3239976"/>
                <a:chExt cx="216024" cy="288032"/>
              </a:xfrm>
            </p:grpSpPr>
            <p:sp>
              <p:nvSpPr>
                <p:cNvPr id="95" name="Arc 94">
                  <a:extLst>
                    <a:ext uri="{FF2B5EF4-FFF2-40B4-BE49-F238E27FC236}">
                      <a16:creationId xmlns:a16="http://schemas.microsoft.com/office/drawing/2014/main" id="{8669995F-F47D-48E7-BA09-A43B5FDA10FE}"/>
                    </a:ext>
                  </a:extLst>
                </p:cNvPr>
                <p:cNvSpPr/>
                <p:nvPr/>
              </p:nvSpPr>
              <p:spPr>
                <a:xfrm rot="16200000">
                  <a:off x="1376896" y="3311984"/>
                  <a:ext cx="216024" cy="216024"/>
                </a:xfrm>
                <a:prstGeom prst="arc">
                  <a:avLst>
                    <a:gd name="adj1" fmla="val 21565122"/>
                    <a:gd name="adj2" fmla="val 16530903"/>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cxnSp>
              <p:nvCxnSpPr>
                <p:cNvPr id="96" name="Straight Connector 95">
                  <a:extLst>
                    <a:ext uri="{FF2B5EF4-FFF2-40B4-BE49-F238E27FC236}">
                      <a16:creationId xmlns:a16="http://schemas.microsoft.com/office/drawing/2014/main" id="{A11909BA-17C7-4470-9C6C-1EFB5DEC1B3A}"/>
                    </a:ext>
                  </a:extLst>
                </p:cNvPr>
                <p:cNvCxnSpPr>
                  <a:cxnSpLocks/>
                </p:cNvCxnSpPr>
                <p:nvPr/>
              </p:nvCxnSpPr>
              <p:spPr>
                <a:xfrm rot="16200000">
                  <a:off x="1286886" y="3329986"/>
                  <a:ext cx="18002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986E2648-41D5-47F9-BCA9-822FC01E0A71}"/>
                    </a:ext>
                  </a:extLst>
                </p:cNvPr>
                <p:cNvCxnSpPr>
                  <a:cxnSpLocks/>
                </p:cNvCxnSpPr>
                <p:nvPr/>
              </p:nvCxnSpPr>
              <p:spPr>
                <a:xfrm rot="16200000" flipV="1">
                  <a:off x="1430902" y="3185970"/>
                  <a:ext cx="0" cy="10801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B873DDBE-B73E-4293-8AFD-8B5B76DAA31E}"/>
                    </a:ext>
                  </a:extLst>
                </p:cNvPr>
                <p:cNvCxnSpPr>
                  <a:cxnSpLocks/>
                </p:cNvCxnSpPr>
                <p:nvPr/>
              </p:nvCxnSpPr>
              <p:spPr>
                <a:xfrm rot="16200000">
                  <a:off x="1448904" y="3275980"/>
                  <a:ext cx="72008"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8" name="Rectangle 77">
                <a:extLst>
                  <a:ext uri="{FF2B5EF4-FFF2-40B4-BE49-F238E27FC236}">
                    <a16:creationId xmlns:a16="http://schemas.microsoft.com/office/drawing/2014/main" id="{66E32085-978D-424E-8B65-2068AE0CD30B}"/>
                  </a:ext>
                </a:extLst>
              </p:cNvPr>
              <p:cNvSpPr/>
              <p:nvPr/>
            </p:nvSpPr>
            <p:spPr>
              <a:xfrm>
                <a:off x="-153916" y="5940424"/>
                <a:ext cx="144016" cy="332075"/>
              </a:xfrm>
              <a:prstGeom prst="rect">
                <a:avLst/>
              </a:prstGeom>
              <a:solidFill>
                <a:schemeClr val="bg1"/>
              </a:solidFill>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solidFill>
                    <a:schemeClr val="tx1"/>
                  </a:solidFill>
                </a:endParaRPr>
              </a:p>
            </p:txBody>
          </p:sp>
          <p:sp>
            <p:nvSpPr>
              <p:cNvPr id="79" name="Rectangle 78">
                <a:extLst>
                  <a:ext uri="{FF2B5EF4-FFF2-40B4-BE49-F238E27FC236}">
                    <a16:creationId xmlns:a16="http://schemas.microsoft.com/office/drawing/2014/main" id="{2DB3383E-47DB-43C8-829D-396F8D20194E}"/>
                  </a:ext>
                </a:extLst>
              </p:cNvPr>
              <p:cNvSpPr/>
              <p:nvPr/>
            </p:nvSpPr>
            <p:spPr>
              <a:xfrm>
                <a:off x="134116" y="5940424"/>
                <a:ext cx="144016" cy="332075"/>
              </a:xfrm>
              <a:prstGeom prst="rect">
                <a:avLst/>
              </a:prstGeom>
              <a:solidFill>
                <a:schemeClr val="bg1"/>
              </a:solidFill>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solidFill>
                    <a:schemeClr val="tx1"/>
                  </a:solidFill>
                </a:endParaRPr>
              </a:p>
            </p:txBody>
          </p:sp>
          <p:sp>
            <p:nvSpPr>
              <p:cNvPr id="86" name="Rectangle 85">
                <a:extLst>
                  <a:ext uri="{FF2B5EF4-FFF2-40B4-BE49-F238E27FC236}">
                    <a16:creationId xmlns:a16="http://schemas.microsoft.com/office/drawing/2014/main" id="{ECAEF05E-7901-4ED0-9341-89F868E1E457}"/>
                  </a:ext>
                </a:extLst>
              </p:cNvPr>
              <p:cNvSpPr/>
              <p:nvPr/>
            </p:nvSpPr>
            <p:spPr>
              <a:xfrm>
                <a:off x="-933176" y="5571847"/>
                <a:ext cx="576064" cy="28803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mj-lt"/>
                  </a:rPr>
                  <a:t>supply</a:t>
                </a:r>
              </a:p>
              <a:p>
                <a:pPr algn="ctr"/>
                <a:r>
                  <a:rPr lang="en-US" sz="1000" dirty="0">
                    <a:solidFill>
                      <a:schemeClr val="tx1"/>
                    </a:solidFill>
                    <a:latin typeface="+mj-lt"/>
                  </a:rPr>
                  <a:t>fan</a:t>
                </a:r>
              </a:p>
            </p:txBody>
          </p:sp>
          <p:sp>
            <p:nvSpPr>
              <p:cNvPr id="87" name="Rectangle 86">
                <a:extLst>
                  <a:ext uri="{FF2B5EF4-FFF2-40B4-BE49-F238E27FC236}">
                    <a16:creationId xmlns:a16="http://schemas.microsoft.com/office/drawing/2014/main" id="{63FFA229-0BF7-4626-A679-9B1B90BAF6A7}"/>
                  </a:ext>
                </a:extLst>
              </p:cNvPr>
              <p:cNvSpPr/>
              <p:nvPr/>
            </p:nvSpPr>
            <p:spPr>
              <a:xfrm>
                <a:off x="-365510" y="5623465"/>
                <a:ext cx="576064" cy="28803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mj-lt"/>
                  </a:rPr>
                  <a:t>HC</a:t>
                </a:r>
              </a:p>
            </p:txBody>
          </p:sp>
          <p:sp>
            <p:nvSpPr>
              <p:cNvPr id="88" name="Rectangle 87">
                <a:extLst>
                  <a:ext uri="{FF2B5EF4-FFF2-40B4-BE49-F238E27FC236}">
                    <a16:creationId xmlns:a16="http://schemas.microsoft.com/office/drawing/2014/main" id="{132AAD88-014F-4C3A-9BAF-FC505ACFB08F}"/>
                  </a:ext>
                </a:extLst>
              </p:cNvPr>
              <p:cNvSpPr/>
              <p:nvPr/>
            </p:nvSpPr>
            <p:spPr>
              <a:xfrm>
                <a:off x="-65671" y="5628227"/>
                <a:ext cx="576064" cy="28803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mj-lt"/>
                  </a:rPr>
                  <a:t>CC</a:t>
                </a:r>
              </a:p>
            </p:txBody>
          </p:sp>
          <p:sp>
            <p:nvSpPr>
              <p:cNvPr id="106" name="Rectangle 105">
                <a:extLst>
                  <a:ext uri="{FF2B5EF4-FFF2-40B4-BE49-F238E27FC236}">
                    <a16:creationId xmlns:a16="http://schemas.microsoft.com/office/drawing/2014/main" id="{631BCED8-0A02-4431-B215-C1A7308EE4BC}"/>
                  </a:ext>
                </a:extLst>
              </p:cNvPr>
              <p:cNvSpPr/>
              <p:nvPr/>
            </p:nvSpPr>
            <p:spPr>
              <a:xfrm>
                <a:off x="-1253210" y="5930900"/>
                <a:ext cx="144016" cy="341600"/>
              </a:xfrm>
              <a:prstGeom prst="rect">
                <a:avLst/>
              </a:prstGeom>
              <a:solidFill>
                <a:schemeClr val="bg1"/>
              </a:solidFill>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solidFill>
                    <a:schemeClr val="tx1"/>
                  </a:solidFill>
                </a:endParaRPr>
              </a:p>
            </p:txBody>
          </p:sp>
          <p:sp>
            <p:nvSpPr>
              <p:cNvPr id="109" name="Rectangle 108">
                <a:extLst>
                  <a:ext uri="{FF2B5EF4-FFF2-40B4-BE49-F238E27FC236}">
                    <a16:creationId xmlns:a16="http://schemas.microsoft.com/office/drawing/2014/main" id="{3F2FC5FD-EE96-47EF-82A9-A6A17310F034}"/>
                  </a:ext>
                </a:extLst>
              </p:cNvPr>
              <p:cNvSpPr/>
              <p:nvPr/>
            </p:nvSpPr>
            <p:spPr>
              <a:xfrm>
                <a:off x="-1397226" y="5908675"/>
                <a:ext cx="1851251" cy="39039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11" name="Rectangle 110">
                <a:extLst>
                  <a:ext uri="{FF2B5EF4-FFF2-40B4-BE49-F238E27FC236}">
                    <a16:creationId xmlns:a16="http://schemas.microsoft.com/office/drawing/2014/main" id="{AFC1713E-F590-45D4-81DC-F94EE943DAF9}"/>
                  </a:ext>
                </a:extLst>
              </p:cNvPr>
              <p:cNvSpPr/>
              <p:nvPr/>
            </p:nvSpPr>
            <p:spPr>
              <a:xfrm>
                <a:off x="-1578972" y="5614709"/>
                <a:ext cx="774627" cy="28803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mj-lt"/>
                  </a:rPr>
                  <a:t>air filter</a:t>
                </a:r>
              </a:p>
            </p:txBody>
          </p:sp>
        </p:grpSp>
        <p:cxnSp>
          <p:nvCxnSpPr>
            <p:cNvPr id="114" name="Straight Connector 113">
              <a:extLst>
                <a:ext uri="{FF2B5EF4-FFF2-40B4-BE49-F238E27FC236}">
                  <a16:creationId xmlns:a16="http://schemas.microsoft.com/office/drawing/2014/main" id="{55CB7777-4568-443F-AE73-D8E50C9FF867}"/>
                </a:ext>
              </a:extLst>
            </p:cNvPr>
            <p:cNvCxnSpPr>
              <a:cxnSpLocks/>
            </p:cNvCxnSpPr>
            <p:nvPr/>
          </p:nvCxnSpPr>
          <p:spPr>
            <a:xfrm flipH="1">
              <a:off x="1827933" y="5899879"/>
              <a:ext cx="370437" cy="0"/>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3F193328-1CAB-4DA9-B5C6-8CB7F90398FB}"/>
                </a:ext>
              </a:extLst>
            </p:cNvPr>
            <p:cNvCxnSpPr>
              <a:cxnSpLocks/>
            </p:cNvCxnSpPr>
            <p:nvPr/>
          </p:nvCxnSpPr>
          <p:spPr>
            <a:xfrm flipH="1">
              <a:off x="4065270" y="5899879"/>
              <a:ext cx="363335" cy="0"/>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28210CF3-CE5A-4501-B70C-AA5530E564C7}"/>
                </a:ext>
              </a:extLst>
            </p:cNvPr>
            <p:cNvCxnSpPr>
              <a:cxnSpLocks/>
            </p:cNvCxnSpPr>
            <p:nvPr/>
          </p:nvCxnSpPr>
          <p:spPr>
            <a:xfrm flipV="1">
              <a:off x="1827932" y="6191617"/>
              <a:ext cx="0" cy="198585"/>
            </a:xfrm>
            <a:prstGeom prst="line">
              <a:avLst/>
            </a:prstGeom>
            <a:ln w="952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8" name="Rectangle 127">
              <a:extLst>
                <a:ext uri="{FF2B5EF4-FFF2-40B4-BE49-F238E27FC236}">
                  <a16:creationId xmlns:a16="http://schemas.microsoft.com/office/drawing/2014/main" id="{634CE1CF-0A2D-4E1F-969C-61EB327BEB31}"/>
                </a:ext>
              </a:extLst>
            </p:cNvPr>
            <p:cNvSpPr/>
            <p:nvPr/>
          </p:nvSpPr>
          <p:spPr>
            <a:xfrm>
              <a:off x="3964186" y="6131406"/>
              <a:ext cx="955559"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en-CA" sz="900" dirty="0">
                  <a:solidFill>
                    <a:schemeClr val="tx1"/>
                  </a:solidFill>
                  <a:latin typeface="+mj-lt"/>
                </a:rPr>
                <a:t>supply</a:t>
              </a:r>
            </a:p>
          </p:txBody>
        </p:sp>
        <p:sp>
          <p:nvSpPr>
            <p:cNvPr id="130" name="Rectangle 129">
              <a:extLst>
                <a:ext uri="{FF2B5EF4-FFF2-40B4-BE49-F238E27FC236}">
                  <a16:creationId xmlns:a16="http://schemas.microsoft.com/office/drawing/2014/main" id="{C40F3EFE-F07E-43B1-8C2C-C8A3B82AD03F}"/>
                </a:ext>
              </a:extLst>
            </p:cNvPr>
            <p:cNvSpPr/>
            <p:nvPr/>
          </p:nvSpPr>
          <p:spPr>
            <a:xfrm>
              <a:off x="814586" y="6125056"/>
              <a:ext cx="955559"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en-CA" sz="900" dirty="0">
                  <a:solidFill>
                    <a:schemeClr val="tx1"/>
                  </a:solidFill>
                  <a:latin typeface="+mj-lt"/>
                </a:rPr>
                <a:t>return</a:t>
              </a:r>
            </a:p>
          </p:txBody>
        </p:sp>
      </p:grpSp>
    </p:spTree>
    <p:extLst>
      <p:ext uri="{BB962C8B-B14F-4D97-AF65-F5344CB8AC3E}">
        <p14:creationId xmlns:p14="http://schemas.microsoft.com/office/powerpoint/2010/main" val="37802219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TextBox 178">
            <a:extLst>
              <a:ext uri="{FF2B5EF4-FFF2-40B4-BE49-F238E27FC236}">
                <a16:creationId xmlns:a16="http://schemas.microsoft.com/office/drawing/2014/main" id="{1F9F935E-C253-450F-A1F5-AB5DDBFCC246}"/>
              </a:ext>
            </a:extLst>
          </p:cNvPr>
          <p:cNvSpPr txBox="1"/>
          <p:nvPr/>
        </p:nvSpPr>
        <p:spPr>
          <a:xfrm>
            <a:off x="404788" y="298024"/>
            <a:ext cx="5616624" cy="6186309"/>
          </a:xfrm>
          <a:prstGeom prst="rect">
            <a:avLst/>
          </a:prstGeom>
          <a:noFill/>
        </p:spPr>
        <p:txBody>
          <a:bodyPr wrap="square" rtlCol="0">
            <a:spAutoFit/>
          </a:bodyPr>
          <a:lstStyle/>
          <a:p>
            <a:pPr algn="just"/>
            <a:r>
              <a:rPr lang="en-CA" sz="1100" dirty="0">
                <a:latin typeface="Cambria" panose="02040503050406030204" pitchFamily="18" charset="0"/>
                <a:ea typeface="Cambria" panose="02040503050406030204" pitchFamily="18" charset="0"/>
              </a:rPr>
              <a:t>In the schematic below, an additional modification is made to the air-based system: ventilation and exhaust capability is added (with possibility to operate in air-side economizer mode). The unit is now a basic “rooftop unit”. This unit now has basic capabilities to provide heating and cooling to maintain reasonable thermal comfort, and ventilation to maintain reasonable indoor air quality.</a:t>
            </a:r>
          </a:p>
          <a:p>
            <a:pPr algn="just"/>
            <a:endParaRPr lang="en-CA" sz="1100" dirty="0">
              <a:latin typeface="Cambria" panose="02040503050406030204" pitchFamily="18" charset="0"/>
              <a:ea typeface="Cambria" panose="02040503050406030204" pitchFamily="18" charset="0"/>
            </a:endParaRPr>
          </a:p>
          <a:p>
            <a:pPr algn="just"/>
            <a:endParaRPr lang="en-CA" sz="1100" dirty="0">
              <a:latin typeface="Cambria" panose="02040503050406030204" pitchFamily="18" charset="0"/>
              <a:ea typeface="Cambria" panose="02040503050406030204" pitchFamily="18" charset="0"/>
            </a:endParaRPr>
          </a:p>
          <a:p>
            <a:pPr algn="just"/>
            <a:endParaRPr lang="en-CA" sz="1100" dirty="0">
              <a:latin typeface="Cambria" panose="02040503050406030204" pitchFamily="18" charset="0"/>
              <a:ea typeface="Cambria" panose="02040503050406030204" pitchFamily="18" charset="0"/>
            </a:endParaRPr>
          </a:p>
          <a:p>
            <a:pPr algn="just"/>
            <a:endParaRPr lang="en-CA" sz="1100" dirty="0">
              <a:latin typeface="Cambria" panose="02040503050406030204" pitchFamily="18" charset="0"/>
              <a:ea typeface="Cambria" panose="02040503050406030204" pitchFamily="18" charset="0"/>
            </a:endParaRPr>
          </a:p>
          <a:p>
            <a:pPr algn="just"/>
            <a:endParaRPr lang="en-CA" sz="1100" dirty="0">
              <a:latin typeface="Cambria" panose="02040503050406030204" pitchFamily="18" charset="0"/>
              <a:ea typeface="Cambria" panose="02040503050406030204" pitchFamily="18" charset="0"/>
            </a:endParaRPr>
          </a:p>
          <a:p>
            <a:pPr algn="just"/>
            <a:endParaRPr lang="en-CA" sz="1100" dirty="0">
              <a:latin typeface="Cambria" panose="02040503050406030204" pitchFamily="18" charset="0"/>
              <a:ea typeface="Cambria" panose="02040503050406030204" pitchFamily="18" charset="0"/>
            </a:endParaRPr>
          </a:p>
          <a:p>
            <a:pPr algn="just"/>
            <a:endParaRPr lang="en-CA" sz="1100" dirty="0">
              <a:latin typeface="Cambria" panose="02040503050406030204" pitchFamily="18" charset="0"/>
              <a:ea typeface="Cambria" panose="02040503050406030204" pitchFamily="18" charset="0"/>
            </a:endParaRPr>
          </a:p>
          <a:p>
            <a:pPr algn="just"/>
            <a:endParaRPr lang="en-CA" sz="1100" dirty="0">
              <a:latin typeface="Cambria" panose="02040503050406030204" pitchFamily="18" charset="0"/>
              <a:ea typeface="Cambria" panose="02040503050406030204" pitchFamily="18" charset="0"/>
            </a:endParaRPr>
          </a:p>
          <a:p>
            <a:pPr algn="just"/>
            <a:endParaRPr lang="en-CA" sz="1100" dirty="0">
              <a:latin typeface="Cambria" panose="02040503050406030204" pitchFamily="18" charset="0"/>
              <a:ea typeface="Cambria" panose="02040503050406030204" pitchFamily="18" charset="0"/>
            </a:endParaRPr>
          </a:p>
          <a:p>
            <a:pPr algn="just"/>
            <a:endParaRPr lang="en-CA" sz="1100" dirty="0">
              <a:latin typeface="Cambria" panose="02040503050406030204" pitchFamily="18" charset="0"/>
              <a:ea typeface="Cambria" panose="02040503050406030204" pitchFamily="18" charset="0"/>
            </a:endParaRPr>
          </a:p>
          <a:p>
            <a:pPr algn="just"/>
            <a:endParaRPr lang="en-CA" sz="1100" dirty="0">
              <a:latin typeface="Cambria" panose="02040503050406030204" pitchFamily="18" charset="0"/>
              <a:ea typeface="Cambria" panose="02040503050406030204" pitchFamily="18" charset="0"/>
            </a:endParaRPr>
          </a:p>
          <a:p>
            <a:pPr algn="just"/>
            <a:endParaRPr lang="en-CA" sz="1100" dirty="0">
              <a:latin typeface="Cambria" panose="02040503050406030204" pitchFamily="18" charset="0"/>
              <a:ea typeface="Cambria" panose="02040503050406030204" pitchFamily="18" charset="0"/>
            </a:endParaRPr>
          </a:p>
          <a:p>
            <a:pPr algn="just"/>
            <a:endParaRPr lang="en-CA" sz="1100" dirty="0">
              <a:latin typeface="Cambria" panose="02040503050406030204" pitchFamily="18" charset="0"/>
              <a:ea typeface="Cambria" panose="02040503050406030204" pitchFamily="18" charset="0"/>
            </a:endParaRPr>
          </a:p>
          <a:p>
            <a:pPr algn="just"/>
            <a:endParaRPr lang="en-CA" sz="1100" dirty="0">
              <a:latin typeface="Cambria" panose="02040503050406030204" pitchFamily="18" charset="0"/>
              <a:ea typeface="Cambria" panose="02040503050406030204" pitchFamily="18" charset="0"/>
            </a:endParaRPr>
          </a:p>
          <a:p>
            <a:pPr algn="just"/>
            <a:endParaRPr lang="en-CA" sz="1100" dirty="0">
              <a:latin typeface="Cambria" panose="02040503050406030204" pitchFamily="18" charset="0"/>
              <a:ea typeface="Cambria" panose="02040503050406030204" pitchFamily="18" charset="0"/>
            </a:endParaRPr>
          </a:p>
          <a:p>
            <a:pPr algn="just"/>
            <a:endParaRPr lang="en-CA" sz="1100" dirty="0">
              <a:latin typeface="Cambria" panose="02040503050406030204" pitchFamily="18" charset="0"/>
              <a:ea typeface="Cambria" panose="02040503050406030204" pitchFamily="18" charset="0"/>
            </a:endParaRPr>
          </a:p>
          <a:p>
            <a:pPr algn="just"/>
            <a:endParaRPr lang="en-CA" sz="1100" dirty="0">
              <a:latin typeface="Cambria" panose="02040503050406030204" pitchFamily="18" charset="0"/>
              <a:ea typeface="Cambria" panose="02040503050406030204" pitchFamily="18" charset="0"/>
            </a:endParaRPr>
          </a:p>
          <a:p>
            <a:pPr algn="just"/>
            <a:endParaRPr lang="en-CA" sz="1100" dirty="0">
              <a:latin typeface="Cambria" panose="02040503050406030204" pitchFamily="18" charset="0"/>
              <a:ea typeface="Cambria" panose="02040503050406030204" pitchFamily="18" charset="0"/>
            </a:endParaRPr>
          </a:p>
          <a:p>
            <a:pPr algn="just"/>
            <a:endParaRPr lang="en-CA" sz="1100" dirty="0">
              <a:latin typeface="Cambria" panose="02040503050406030204" pitchFamily="18" charset="0"/>
              <a:ea typeface="Cambria" panose="02040503050406030204" pitchFamily="18" charset="0"/>
            </a:endParaRPr>
          </a:p>
          <a:p>
            <a:pPr algn="just"/>
            <a:endParaRPr lang="en-CA" sz="1100" dirty="0">
              <a:latin typeface="Cambria" panose="02040503050406030204" pitchFamily="18" charset="0"/>
              <a:ea typeface="Cambria" panose="02040503050406030204" pitchFamily="18" charset="0"/>
            </a:endParaRPr>
          </a:p>
          <a:p>
            <a:pPr algn="just"/>
            <a:r>
              <a:rPr lang="en-CA" sz="1100" dirty="0">
                <a:latin typeface="Cambria" panose="02040503050406030204" pitchFamily="18" charset="0"/>
                <a:ea typeface="Cambria" panose="02040503050406030204" pitchFamily="18" charset="0"/>
              </a:rPr>
              <a:t>There is only one fan indicated in the above system. We should realize this fan now needs such capacity so it can accomplish it’s three “jobs”. It must be capable of delivering sufficient supply air during </a:t>
            </a:r>
            <a:r>
              <a:rPr lang="en-CA" sz="1100" u="sng" dirty="0">
                <a:latin typeface="Cambria" panose="02040503050406030204" pitchFamily="18" charset="0"/>
                <a:ea typeface="Cambria" panose="02040503050406030204" pitchFamily="18" charset="0"/>
              </a:rPr>
              <a:t>peak heating conditions</a:t>
            </a:r>
            <a:r>
              <a:rPr lang="en-CA" sz="1100" dirty="0">
                <a:latin typeface="Cambria" panose="02040503050406030204" pitchFamily="18" charset="0"/>
                <a:ea typeface="Cambria" panose="02040503050406030204" pitchFamily="18" charset="0"/>
              </a:rPr>
              <a:t> and </a:t>
            </a:r>
            <a:r>
              <a:rPr lang="en-CA" sz="1100" u="sng" dirty="0">
                <a:latin typeface="Cambria" panose="02040503050406030204" pitchFamily="18" charset="0"/>
                <a:ea typeface="Cambria" panose="02040503050406030204" pitchFamily="18" charset="0"/>
              </a:rPr>
              <a:t>peak cooling conditions,</a:t>
            </a:r>
            <a:r>
              <a:rPr lang="en-CA" sz="1100" dirty="0">
                <a:latin typeface="Cambria" panose="02040503050406030204" pitchFamily="18" charset="0"/>
                <a:ea typeface="Cambria" panose="02040503050406030204" pitchFamily="18" charset="0"/>
              </a:rPr>
              <a:t> and it must provide sufficient air for ventilation (indoor air quality)</a:t>
            </a:r>
          </a:p>
          <a:p>
            <a:pPr algn="just"/>
            <a:endParaRPr lang="en-CA" sz="1100" dirty="0">
              <a:latin typeface="Cambria" panose="02040503050406030204" pitchFamily="18" charset="0"/>
              <a:ea typeface="Cambria" panose="02040503050406030204" pitchFamily="18" charset="0"/>
            </a:endParaRPr>
          </a:p>
          <a:p>
            <a:pPr algn="just"/>
            <a:r>
              <a:rPr lang="en-CA" sz="1100" i="1" dirty="0">
                <a:latin typeface="Cambria" panose="02040503050406030204" pitchFamily="18" charset="0"/>
                <a:ea typeface="Cambria" panose="02040503050406030204" pitchFamily="18" charset="0"/>
              </a:rPr>
              <a:t>In many HVAC systems, the supply fan runs at a constant speed when turned on. (We can think of this as an on/off fan control.) Given that the fan in the above system has three jobs (i.e. heating, cooling, ventilation—but not all three simultaneously), how should the “design circulation rate”  (e.g. L/s of airflow) be determined?</a:t>
            </a:r>
            <a:endParaRPr lang="en-CA" sz="1100" dirty="0">
              <a:latin typeface="Cambria" panose="02040503050406030204" pitchFamily="18" charset="0"/>
              <a:ea typeface="Cambria" panose="02040503050406030204" pitchFamily="18" charset="0"/>
            </a:endParaRPr>
          </a:p>
          <a:p>
            <a:pPr algn="just"/>
            <a:endParaRPr lang="en-CA" sz="1100" dirty="0">
              <a:latin typeface="Cambria" panose="02040503050406030204" pitchFamily="18" charset="0"/>
              <a:ea typeface="Cambria" panose="02040503050406030204" pitchFamily="18" charset="0"/>
            </a:endParaRPr>
          </a:p>
        </p:txBody>
      </p:sp>
      <p:sp>
        <p:nvSpPr>
          <p:cNvPr id="2" name="Slide Number Placeholder 1">
            <a:extLst>
              <a:ext uri="{FF2B5EF4-FFF2-40B4-BE49-F238E27FC236}">
                <a16:creationId xmlns:a16="http://schemas.microsoft.com/office/drawing/2014/main" id="{1D10C2B1-5081-4657-AF0F-8BE7BC3A13EF}"/>
              </a:ext>
            </a:extLst>
          </p:cNvPr>
          <p:cNvSpPr>
            <a:spLocks noGrp="1"/>
          </p:cNvSpPr>
          <p:nvPr>
            <p:ph type="sldNum" sz="quarter" idx="12"/>
          </p:nvPr>
        </p:nvSpPr>
        <p:spPr/>
        <p:txBody>
          <a:bodyPr/>
          <a:lstStyle/>
          <a:p>
            <a:fld id="{2812F1FA-390A-41C6-A5B6-DA577902550D}" type="slidenum">
              <a:rPr lang="en-CA" smtClean="0"/>
              <a:pPr/>
              <a:t>13</a:t>
            </a:fld>
            <a:endParaRPr lang="en-CA" dirty="0"/>
          </a:p>
        </p:txBody>
      </p:sp>
      <p:sp>
        <p:nvSpPr>
          <p:cNvPr id="170" name="TextBox 169">
            <a:extLst>
              <a:ext uri="{FF2B5EF4-FFF2-40B4-BE49-F238E27FC236}">
                <a16:creationId xmlns:a16="http://schemas.microsoft.com/office/drawing/2014/main" id="{5EED828F-D518-418B-ADD2-AF1D9BE28AE0}"/>
              </a:ext>
            </a:extLst>
          </p:cNvPr>
          <p:cNvSpPr txBox="1"/>
          <p:nvPr/>
        </p:nvSpPr>
        <p:spPr>
          <a:xfrm>
            <a:off x="2404540" y="1681826"/>
            <a:ext cx="325730" cy="230832"/>
          </a:xfrm>
          <a:prstGeom prst="rect">
            <a:avLst/>
          </a:prstGeom>
          <a:noFill/>
        </p:spPr>
        <p:txBody>
          <a:bodyPr wrap="none" rtlCol="0">
            <a:spAutoFit/>
          </a:bodyPr>
          <a:lstStyle/>
          <a:p>
            <a:r>
              <a:rPr lang="en-CA" sz="900" dirty="0">
                <a:latin typeface="+mj-lt"/>
              </a:rPr>
              <a:t>OA</a:t>
            </a:r>
          </a:p>
        </p:txBody>
      </p:sp>
      <p:sp>
        <p:nvSpPr>
          <p:cNvPr id="172" name="TextBox 171">
            <a:extLst>
              <a:ext uri="{FF2B5EF4-FFF2-40B4-BE49-F238E27FC236}">
                <a16:creationId xmlns:a16="http://schemas.microsoft.com/office/drawing/2014/main" id="{62D1D9A2-55D1-4AE8-A3E3-B70CD884C672}"/>
              </a:ext>
            </a:extLst>
          </p:cNvPr>
          <p:cNvSpPr txBox="1"/>
          <p:nvPr/>
        </p:nvSpPr>
        <p:spPr>
          <a:xfrm>
            <a:off x="2125141" y="2156489"/>
            <a:ext cx="306494" cy="230832"/>
          </a:xfrm>
          <a:prstGeom prst="rect">
            <a:avLst/>
          </a:prstGeom>
          <a:noFill/>
        </p:spPr>
        <p:txBody>
          <a:bodyPr wrap="none" rtlCol="0">
            <a:spAutoFit/>
          </a:bodyPr>
          <a:lstStyle/>
          <a:p>
            <a:r>
              <a:rPr lang="en-CA" sz="900" dirty="0">
                <a:latin typeface="+mj-lt"/>
              </a:rPr>
              <a:t>EA</a:t>
            </a:r>
          </a:p>
        </p:txBody>
      </p:sp>
      <p:grpSp>
        <p:nvGrpSpPr>
          <p:cNvPr id="4" name="Group 3">
            <a:extLst>
              <a:ext uri="{FF2B5EF4-FFF2-40B4-BE49-F238E27FC236}">
                <a16:creationId xmlns:a16="http://schemas.microsoft.com/office/drawing/2014/main" id="{F65E7BE9-7C1F-4182-A80D-0706587D1970}"/>
              </a:ext>
            </a:extLst>
          </p:cNvPr>
          <p:cNvGrpSpPr/>
          <p:nvPr/>
        </p:nvGrpSpPr>
        <p:grpSpPr>
          <a:xfrm rot="10800000">
            <a:off x="3693192" y="1849779"/>
            <a:ext cx="504056" cy="648072"/>
            <a:chOff x="1376896" y="3239976"/>
            <a:chExt cx="216024" cy="288032"/>
          </a:xfrm>
        </p:grpSpPr>
        <p:sp>
          <p:nvSpPr>
            <p:cNvPr id="5" name="Arc 4">
              <a:extLst>
                <a:ext uri="{FF2B5EF4-FFF2-40B4-BE49-F238E27FC236}">
                  <a16:creationId xmlns:a16="http://schemas.microsoft.com/office/drawing/2014/main" id="{C76999FC-2AD6-4D3B-90F8-7624758FDF82}"/>
                </a:ext>
              </a:extLst>
            </p:cNvPr>
            <p:cNvSpPr/>
            <p:nvPr/>
          </p:nvSpPr>
          <p:spPr>
            <a:xfrm rot="16200000">
              <a:off x="1376896" y="3311984"/>
              <a:ext cx="216024" cy="216024"/>
            </a:xfrm>
            <a:prstGeom prst="arc">
              <a:avLst>
                <a:gd name="adj1" fmla="val 21565122"/>
                <a:gd name="adj2" fmla="val 16530903"/>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cxnSp>
          <p:nvCxnSpPr>
            <p:cNvPr id="6" name="Straight Connector 5">
              <a:extLst>
                <a:ext uri="{FF2B5EF4-FFF2-40B4-BE49-F238E27FC236}">
                  <a16:creationId xmlns:a16="http://schemas.microsoft.com/office/drawing/2014/main" id="{6F4E8E65-F9AE-4025-8765-429E6FBB3C9F}"/>
                </a:ext>
              </a:extLst>
            </p:cNvPr>
            <p:cNvCxnSpPr>
              <a:cxnSpLocks/>
            </p:cNvCxnSpPr>
            <p:nvPr/>
          </p:nvCxnSpPr>
          <p:spPr>
            <a:xfrm rot="16200000">
              <a:off x="1286886" y="3329986"/>
              <a:ext cx="18002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95C7289-0E13-4188-82BD-CF54C1B26E81}"/>
                </a:ext>
              </a:extLst>
            </p:cNvPr>
            <p:cNvCxnSpPr>
              <a:cxnSpLocks/>
            </p:cNvCxnSpPr>
            <p:nvPr/>
          </p:nvCxnSpPr>
          <p:spPr>
            <a:xfrm rot="16200000" flipV="1">
              <a:off x="1430902" y="3185970"/>
              <a:ext cx="0" cy="10801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4EF875C-ADDB-44E6-979E-E260E51D0B5C}"/>
                </a:ext>
              </a:extLst>
            </p:cNvPr>
            <p:cNvCxnSpPr>
              <a:cxnSpLocks/>
            </p:cNvCxnSpPr>
            <p:nvPr/>
          </p:nvCxnSpPr>
          <p:spPr>
            <a:xfrm rot="16200000">
              <a:off x="1448904" y="3275980"/>
              <a:ext cx="72008"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6" name="Group 145">
            <a:extLst>
              <a:ext uri="{FF2B5EF4-FFF2-40B4-BE49-F238E27FC236}">
                <a16:creationId xmlns:a16="http://schemas.microsoft.com/office/drawing/2014/main" id="{99E55579-314D-414D-BA5B-BEBE6D64F19C}"/>
              </a:ext>
            </a:extLst>
          </p:cNvPr>
          <p:cNvGrpSpPr/>
          <p:nvPr/>
        </p:nvGrpSpPr>
        <p:grpSpPr>
          <a:xfrm>
            <a:off x="3352202" y="1650870"/>
            <a:ext cx="254698" cy="830315"/>
            <a:chOff x="2853060" y="4500113"/>
            <a:chExt cx="254698" cy="864099"/>
          </a:xfrm>
        </p:grpSpPr>
        <p:sp>
          <p:nvSpPr>
            <p:cNvPr id="11" name="Rectangle 10">
              <a:extLst>
                <a:ext uri="{FF2B5EF4-FFF2-40B4-BE49-F238E27FC236}">
                  <a16:creationId xmlns:a16="http://schemas.microsoft.com/office/drawing/2014/main" id="{DB1EE015-EA8B-42DD-8F62-74A034D6988E}"/>
                </a:ext>
              </a:extLst>
            </p:cNvPr>
            <p:cNvSpPr/>
            <p:nvPr/>
          </p:nvSpPr>
          <p:spPr>
            <a:xfrm>
              <a:off x="3035750" y="4500116"/>
              <a:ext cx="72008" cy="864096"/>
            </a:xfrm>
            <a:prstGeom prst="rect">
              <a:avLst/>
            </a:prstGeom>
            <a:pattFill prst="dkHorz">
              <a:fgClr>
                <a:srgbClr val="FFA7A7"/>
              </a:fgClr>
              <a:bgClr>
                <a:schemeClr val="bg1"/>
              </a:bgClr>
            </a:pattFill>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39" name="Rectangle 38">
              <a:extLst>
                <a:ext uri="{FF2B5EF4-FFF2-40B4-BE49-F238E27FC236}">
                  <a16:creationId xmlns:a16="http://schemas.microsoft.com/office/drawing/2014/main" id="{9CE57BBA-0ADB-4CCF-ADF2-10869C0434C5}"/>
                </a:ext>
              </a:extLst>
            </p:cNvPr>
            <p:cNvSpPr/>
            <p:nvPr/>
          </p:nvSpPr>
          <p:spPr>
            <a:xfrm>
              <a:off x="2853060" y="4500113"/>
              <a:ext cx="72008" cy="864096"/>
            </a:xfrm>
            <a:prstGeom prst="rect">
              <a:avLst/>
            </a:prstGeom>
            <a:pattFill prst="dkHorz">
              <a:fgClr>
                <a:schemeClr val="accent1">
                  <a:lumMod val="60000"/>
                  <a:lumOff val="40000"/>
                </a:schemeClr>
              </a:fgClr>
              <a:bgClr>
                <a:schemeClr val="bg1"/>
              </a:bgClr>
            </a:pattFill>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solidFill>
                  <a:schemeClr val="tx1"/>
                </a:solidFill>
              </a:endParaRPr>
            </a:p>
          </p:txBody>
        </p:sp>
      </p:grpSp>
      <p:cxnSp>
        <p:nvCxnSpPr>
          <p:cNvPr id="62" name="Straight Connector 61">
            <a:extLst>
              <a:ext uri="{FF2B5EF4-FFF2-40B4-BE49-F238E27FC236}">
                <a16:creationId xmlns:a16="http://schemas.microsoft.com/office/drawing/2014/main" id="{72EFC376-6858-4AEE-BFB1-32B54415BD5C}"/>
              </a:ext>
            </a:extLst>
          </p:cNvPr>
          <p:cNvCxnSpPr>
            <a:cxnSpLocks/>
          </p:cNvCxnSpPr>
          <p:nvPr/>
        </p:nvCxnSpPr>
        <p:spPr>
          <a:xfrm flipV="1">
            <a:off x="4288306" y="1633755"/>
            <a:ext cx="0" cy="86409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9A54905D-7A44-4D7D-BD13-143494CDBE9A}"/>
              </a:ext>
            </a:extLst>
          </p:cNvPr>
          <p:cNvCxnSpPr>
            <a:cxnSpLocks/>
          </p:cNvCxnSpPr>
          <p:nvPr/>
        </p:nvCxnSpPr>
        <p:spPr>
          <a:xfrm>
            <a:off x="2200074" y="2065803"/>
            <a:ext cx="41136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3EEFA162-8AD3-4FCC-BCE4-6966796C55FD}"/>
              </a:ext>
            </a:extLst>
          </p:cNvPr>
          <p:cNvCxnSpPr>
            <a:cxnSpLocks/>
          </p:cNvCxnSpPr>
          <p:nvPr/>
        </p:nvCxnSpPr>
        <p:spPr>
          <a:xfrm>
            <a:off x="2416098" y="2013347"/>
            <a:ext cx="0" cy="9644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7A1B4B2C-A534-4A48-8FA5-219A6CEA23B4}"/>
              </a:ext>
            </a:extLst>
          </p:cNvPr>
          <p:cNvCxnSpPr>
            <a:cxnSpLocks/>
          </p:cNvCxnSpPr>
          <p:nvPr/>
        </p:nvCxnSpPr>
        <p:spPr>
          <a:xfrm>
            <a:off x="2416098" y="1633755"/>
            <a:ext cx="0" cy="5217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8371BD6A-D284-4703-9467-20A66A3D1581}"/>
              </a:ext>
            </a:extLst>
          </p:cNvPr>
          <p:cNvCxnSpPr>
            <a:cxnSpLocks/>
          </p:cNvCxnSpPr>
          <p:nvPr/>
        </p:nvCxnSpPr>
        <p:spPr>
          <a:xfrm>
            <a:off x="2416098" y="2439591"/>
            <a:ext cx="0" cy="582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C1515ECA-0083-47BB-88DD-0430F7ECED91}"/>
              </a:ext>
            </a:extLst>
          </p:cNvPr>
          <p:cNvCxnSpPr>
            <a:cxnSpLocks/>
          </p:cNvCxnSpPr>
          <p:nvPr/>
        </p:nvCxnSpPr>
        <p:spPr>
          <a:xfrm>
            <a:off x="2200074" y="2497851"/>
            <a:ext cx="43204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81D4FD48-E454-45D9-A3DA-B81E1305E1EE}"/>
              </a:ext>
            </a:extLst>
          </p:cNvPr>
          <p:cNvCxnSpPr>
            <a:cxnSpLocks/>
          </p:cNvCxnSpPr>
          <p:nvPr/>
        </p:nvCxnSpPr>
        <p:spPr>
          <a:xfrm>
            <a:off x="2200074" y="1633755"/>
            <a:ext cx="208823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FD1DB860-7215-49F3-9904-9A8059C0DBB0}"/>
              </a:ext>
            </a:extLst>
          </p:cNvPr>
          <p:cNvCxnSpPr>
            <a:cxnSpLocks/>
          </p:cNvCxnSpPr>
          <p:nvPr/>
        </p:nvCxnSpPr>
        <p:spPr>
          <a:xfrm>
            <a:off x="2920154" y="2497851"/>
            <a:ext cx="100811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123DC5A0-AC9C-47D9-9513-26948F63DAA5}"/>
              </a:ext>
            </a:extLst>
          </p:cNvPr>
          <p:cNvCxnSpPr>
            <a:cxnSpLocks/>
          </p:cNvCxnSpPr>
          <p:nvPr/>
        </p:nvCxnSpPr>
        <p:spPr>
          <a:xfrm flipH="1">
            <a:off x="2128066" y="1633755"/>
            <a:ext cx="72008" cy="1440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FF6450A1-970B-4826-8FD0-6A8FD2C3696B}"/>
              </a:ext>
            </a:extLst>
          </p:cNvPr>
          <p:cNvCxnSpPr>
            <a:cxnSpLocks/>
          </p:cNvCxnSpPr>
          <p:nvPr/>
        </p:nvCxnSpPr>
        <p:spPr>
          <a:xfrm>
            <a:off x="2200074" y="1921787"/>
            <a:ext cx="0" cy="1440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979A4165-569F-467C-8B4C-720548F380A8}"/>
              </a:ext>
            </a:extLst>
          </p:cNvPr>
          <p:cNvCxnSpPr>
            <a:cxnSpLocks/>
          </p:cNvCxnSpPr>
          <p:nvPr/>
        </p:nvCxnSpPr>
        <p:spPr>
          <a:xfrm>
            <a:off x="2200074" y="2353835"/>
            <a:ext cx="0" cy="1440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F12C876F-3AD4-421D-8A56-47B3227B742C}"/>
              </a:ext>
            </a:extLst>
          </p:cNvPr>
          <p:cNvCxnSpPr>
            <a:cxnSpLocks/>
          </p:cNvCxnSpPr>
          <p:nvPr/>
        </p:nvCxnSpPr>
        <p:spPr>
          <a:xfrm flipH="1">
            <a:off x="2128066" y="2065803"/>
            <a:ext cx="72008" cy="1440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278AF534-5AA2-4E99-B9FC-9629121149E5}"/>
              </a:ext>
            </a:extLst>
          </p:cNvPr>
          <p:cNvCxnSpPr>
            <a:cxnSpLocks/>
          </p:cNvCxnSpPr>
          <p:nvPr/>
        </p:nvCxnSpPr>
        <p:spPr>
          <a:xfrm>
            <a:off x="4216298" y="2497851"/>
            <a:ext cx="7200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5909204D-4688-44AA-87C4-AC9CEE14EF3E}"/>
              </a:ext>
            </a:extLst>
          </p:cNvPr>
          <p:cNvCxnSpPr>
            <a:cxnSpLocks/>
          </p:cNvCxnSpPr>
          <p:nvPr/>
        </p:nvCxnSpPr>
        <p:spPr>
          <a:xfrm>
            <a:off x="2128066" y="1777771"/>
            <a:ext cx="72008" cy="144016"/>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FDB131FC-341F-47FD-9DA5-95CF1439BEFF}"/>
              </a:ext>
            </a:extLst>
          </p:cNvPr>
          <p:cNvCxnSpPr>
            <a:cxnSpLocks/>
          </p:cNvCxnSpPr>
          <p:nvPr/>
        </p:nvCxnSpPr>
        <p:spPr>
          <a:xfrm>
            <a:off x="2128066" y="2209819"/>
            <a:ext cx="72008" cy="144016"/>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26786036-5AFC-44F8-AA3A-AA837FE4F69B}"/>
              </a:ext>
            </a:extLst>
          </p:cNvPr>
          <p:cNvCxnSpPr>
            <a:cxnSpLocks/>
          </p:cNvCxnSpPr>
          <p:nvPr/>
        </p:nvCxnSpPr>
        <p:spPr>
          <a:xfrm>
            <a:off x="2632122" y="2497851"/>
            <a:ext cx="288032" cy="0"/>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C9A722FB-A843-40DA-8A87-B3C4AEE50F36}"/>
              </a:ext>
            </a:extLst>
          </p:cNvPr>
          <p:cNvCxnSpPr>
            <a:cxnSpLocks/>
          </p:cNvCxnSpPr>
          <p:nvPr/>
        </p:nvCxnSpPr>
        <p:spPr>
          <a:xfrm>
            <a:off x="2632122" y="2497851"/>
            <a:ext cx="0" cy="6362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2C61C10A-BEE8-4B2F-9DEA-D07E40706B1B}"/>
              </a:ext>
            </a:extLst>
          </p:cNvPr>
          <p:cNvCxnSpPr>
            <a:cxnSpLocks/>
          </p:cNvCxnSpPr>
          <p:nvPr/>
        </p:nvCxnSpPr>
        <p:spPr>
          <a:xfrm>
            <a:off x="2920154" y="2497851"/>
            <a:ext cx="0" cy="6362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78C4C891-D179-4B89-956C-9BDD81121CE8}"/>
              </a:ext>
            </a:extLst>
          </p:cNvPr>
          <p:cNvCxnSpPr>
            <a:cxnSpLocks/>
          </p:cNvCxnSpPr>
          <p:nvPr/>
        </p:nvCxnSpPr>
        <p:spPr>
          <a:xfrm>
            <a:off x="3928266" y="2497851"/>
            <a:ext cx="0" cy="6362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25E046F3-7F03-45B0-BB74-DFACA30358D9}"/>
              </a:ext>
            </a:extLst>
          </p:cNvPr>
          <p:cNvCxnSpPr>
            <a:cxnSpLocks/>
          </p:cNvCxnSpPr>
          <p:nvPr/>
        </p:nvCxnSpPr>
        <p:spPr>
          <a:xfrm>
            <a:off x="4216298" y="2497851"/>
            <a:ext cx="0" cy="6362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58" name="Rectangle 157">
            <a:extLst>
              <a:ext uri="{FF2B5EF4-FFF2-40B4-BE49-F238E27FC236}">
                <a16:creationId xmlns:a16="http://schemas.microsoft.com/office/drawing/2014/main" id="{3C56BC17-735E-40F5-B333-B1B7EC7DDC21}"/>
              </a:ext>
            </a:extLst>
          </p:cNvPr>
          <p:cNvSpPr/>
          <p:nvPr/>
        </p:nvSpPr>
        <p:spPr>
          <a:xfrm>
            <a:off x="3128042" y="1653251"/>
            <a:ext cx="108049" cy="830312"/>
          </a:xfrm>
          <a:prstGeom prst="rect">
            <a:avLst/>
          </a:prstGeom>
          <a:pattFill prst="ltDnDiag">
            <a:fgClr>
              <a:schemeClr val="tx1">
                <a:lumMod val="50000"/>
                <a:lumOff val="50000"/>
              </a:schemeClr>
            </a:fgClr>
            <a:bgClr>
              <a:schemeClr val="bg1"/>
            </a:bgClr>
          </a:pattFill>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solidFill>
                <a:schemeClr val="tx1"/>
              </a:solidFill>
            </a:endParaRPr>
          </a:p>
        </p:txBody>
      </p:sp>
      <p:sp>
        <p:nvSpPr>
          <p:cNvPr id="159" name="TextBox 158">
            <a:extLst>
              <a:ext uri="{FF2B5EF4-FFF2-40B4-BE49-F238E27FC236}">
                <a16:creationId xmlns:a16="http://schemas.microsoft.com/office/drawing/2014/main" id="{A6C690E9-C7E6-4F5B-8E3A-E2BA5F0E7CB2}"/>
              </a:ext>
            </a:extLst>
          </p:cNvPr>
          <p:cNvSpPr txBox="1"/>
          <p:nvPr/>
        </p:nvSpPr>
        <p:spPr>
          <a:xfrm>
            <a:off x="2944689" y="1381788"/>
            <a:ext cx="407484" cy="230832"/>
          </a:xfrm>
          <a:prstGeom prst="rect">
            <a:avLst/>
          </a:prstGeom>
          <a:noFill/>
        </p:spPr>
        <p:txBody>
          <a:bodyPr wrap="none" rtlCol="0">
            <a:spAutoFit/>
          </a:bodyPr>
          <a:lstStyle/>
          <a:p>
            <a:r>
              <a:rPr lang="en-CA" sz="900" dirty="0">
                <a:latin typeface="+mj-lt"/>
              </a:rPr>
              <a:t>filter</a:t>
            </a:r>
          </a:p>
        </p:txBody>
      </p:sp>
      <p:sp>
        <p:nvSpPr>
          <p:cNvPr id="162" name="TextBox 161">
            <a:extLst>
              <a:ext uri="{FF2B5EF4-FFF2-40B4-BE49-F238E27FC236}">
                <a16:creationId xmlns:a16="http://schemas.microsoft.com/office/drawing/2014/main" id="{9DAF9E89-A652-4F9B-B664-92A17892E198}"/>
              </a:ext>
            </a:extLst>
          </p:cNvPr>
          <p:cNvSpPr txBox="1"/>
          <p:nvPr/>
        </p:nvSpPr>
        <p:spPr>
          <a:xfrm>
            <a:off x="3239963" y="1381788"/>
            <a:ext cx="309700" cy="230832"/>
          </a:xfrm>
          <a:prstGeom prst="rect">
            <a:avLst/>
          </a:prstGeom>
          <a:noFill/>
        </p:spPr>
        <p:txBody>
          <a:bodyPr wrap="none" rtlCol="0">
            <a:spAutoFit/>
          </a:bodyPr>
          <a:lstStyle/>
          <a:p>
            <a:r>
              <a:rPr lang="en-CA" sz="900" dirty="0">
                <a:latin typeface="+mj-lt"/>
              </a:rPr>
              <a:t>CC</a:t>
            </a:r>
          </a:p>
        </p:txBody>
      </p:sp>
      <p:sp>
        <p:nvSpPr>
          <p:cNvPr id="164" name="TextBox 163">
            <a:extLst>
              <a:ext uri="{FF2B5EF4-FFF2-40B4-BE49-F238E27FC236}">
                <a16:creationId xmlns:a16="http://schemas.microsoft.com/office/drawing/2014/main" id="{0C905DF3-B434-422F-9AE8-09C5F9118B10}"/>
              </a:ext>
            </a:extLst>
          </p:cNvPr>
          <p:cNvSpPr txBox="1"/>
          <p:nvPr/>
        </p:nvSpPr>
        <p:spPr>
          <a:xfrm>
            <a:off x="3430463" y="1381788"/>
            <a:ext cx="319318" cy="230832"/>
          </a:xfrm>
          <a:prstGeom prst="rect">
            <a:avLst/>
          </a:prstGeom>
          <a:noFill/>
        </p:spPr>
        <p:txBody>
          <a:bodyPr wrap="none" rtlCol="0">
            <a:spAutoFit/>
          </a:bodyPr>
          <a:lstStyle/>
          <a:p>
            <a:r>
              <a:rPr lang="en-CA" sz="900" dirty="0">
                <a:latin typeface="+mj-lt"/>
              </a:rPr>
              <a:t>HC</a:t>
            </a:r>
          </a:p>
        </p:txBody>
      </p:sp>
      <p:sp>
        <p:nvSpPr>
          <p:cNvPr id="166" name="TextBox 165">
            <a:extLst>
              <a:ext uri="{FF2B5EF4-FFF2-40B4-BE49-F238E27FC236}">
                <a16:creationId xmlns:a16="http://schemas.microsoft.com/office/drawing/2014/main" id="{76E32774-6E0F-447F-AA5B-4656481C2717}"/>
              </a:ext>
            </a:extLst>
          </p:cNvPr>
          <p:cNvSpPr txBox="1"/>
          <p:nvPr/>
        </p:nvSpPr>
        <p:spPr>
          <a:xfrm>
            <a:off x="3792413" y="1967576"/>
            <a:ext cx="290464" cy="230832"/>
          </a:xfrm>
          <a:prstGeom prst="rect">
            <a:avLst/>
          </a:prstGeom>
          <a:noFill/>
        </p:spPr>
        <p:txBody>
          <a:bodyPr wrap="none" rtlCol="0">
            <a:spAutoFit/>
          </a:bodyPr>
          <a:lstStyle/>
          <a:p>
            <a:r>
              <a:rPr lang="en-CA" sz="900" dirty="0">
                <a:latin typeface="+mj-lt"/>
              </a:rPr>
              <a:t>SF</a:t>
            </a:r>
          </a:p>
        </p:txBody>
      </p:sp>
      <p:cxnSp>
        <p:nvCxnSpPr>
          <p:cNvPr id="174" name="Straight Arrow Connector 173">
            <a:extLst>
              <a:ext uri="{FF2B5EF4-FFF2-40B4-BE49-F238E27FC236}">
                <a16:creationId xmlns:a16="http://schemas.microsoft.com/office/drawing/2014/main" id="{26BEEDD1-0167-4DFA-BAAC-007A8D48A62C}"/>
              </a:ext>
            </a:extLst>
          </p:cNvPr>
          <p:cNvCxnSpPr>
            <a:cxnSpLocks/>
          </p:cNvCxnSpPr>
          <p:nvPr/>
        </p:nvCxnSpPr>
        <p:spPr>
          <a:xfrm flipV="1">
            <a:off x="2775618" y="2529552"/>
            <a:ext cx="0" cy="20955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5" name="Straight Arrow Connector 174">
            <a:extLst>
              <a:ext uri="{FF2B5EF4-FFF2-40B4-BE49-F238E27FC236}">
                <a16:creationId xmlns:a16="http://schemas.microsoft.com/office/drawing/2014/main" id="{E9B9C25A-156B-4893-9B92-7590C6A93C4D}"/>
              </a:ext>
            </a:extLst>
          </p:cNvPr>
          <p:cNvCxnSpPr>
            <a:cxnSpLocks/>
          </p:cNvCxnSpPr>
          <p:nvPr/>
        </p:nvCxnSpPr>
        <p:spPr>
          <a:xfrm>
            <a:off x="4066256" y="2529552"/>
            <a:ext cx="0" cy="20955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1" name="TextBox 180">
            <a:extLst>
              <a:ext uri="{FF2B5EF4-FFF2-40B4-BE49-F238E27FC236}">
                <a16:creationId xmlns:a16="http://schemas.microsoft.com/office/drawing/2014/main" id="{B973BBCB-9E6D-4677-8E9C-A0A684709657}"/>
              </a:ext>
            </a:extLst>
          </p:cNvPr>
          <p:cNvSpPr txBox="1"/>
          <p:nvPr/>
        </p:nvSpPr>
        <p:spPr>
          <a:xfrm>
            <a:off x="2681956" y="2005676"/>
            <a:ext cx="447558" cy="230832"/>
          </a:xfrm>
          <a:prstGeom prst="rect">
            <a:avLst/>
          </a:prstGeom>
          <a:noFill/>
        </p:spPr>
        <p:txBody>
          <a:bodyPr wrap="none" rtlCol="0">
            <a:spAutoFit/>
          </a:bodyPr>
          <a:lstStyle/>
          <a:p>
            <a:r>
              <a:rPr lang="en-CA" sz="900" dirty="0">
                <a:latin typeface="+mj-lt"/>
              </a:rPr>
              <a:t>recirc</a:t>
            </a:r>
          </a:p>
        </p:txBody>
      </p:sp>
      <p:sp>
        <p:nvSpPr>
          <p:cNvPr id="184" name="TextBox 183">
            <a:extLst>
              <a:ext uri="{FF2B5EF4-FFF2-40B4-BE49-F238E27FC236}">
                <a16:creationId xmlns:a16="http://schemas.microsoft.com/office/drawing/2014/main" id="{FCBD10F9-3C03-4336-A7F4-5B298ADF5DF2}"/>
              </a:ext>
            </a:extLst>
          </p:cNvPr>
          <p:cNvSpPr txBox="1"/>
          <p:nvPr/>
        </p:nvSpPr>
        <p:spPr>
          <a:xfrm>
            <a:off x="4197556" y="2632311"/>
            <a:ext cx="484428" cy="230832"/>
          </a:xfrm>
          <a:prstGeom prst="rect">
            <a:avLst/>
          </a:prstGeom>
          <a:noFill/>
        </p:spPr>
        <p:txBody>
          <a:bodyPr wrap="none" rtlCol="0">
            <a:spAutoFit/>
          </a:bodyPr>
          <a:lstStyle/>
          <a:p>
            <a:r>
              <a:rPr lang="en-CA" sz="900" dirty="0">
                <a:latin typeface="+mj-lt"/>
              </a:rPr>
              <a:t>supply</a:t>
            </a:r>
          </a:p>
        </p:txBody>
      </p:sp>
      <p:cxnSp>
        <p:nvCxnSpPr>
          <p:cNvPr id="192" name="Straight Connector 191">
            <a:extLst>
              <a:ext uri="{FF2B5EF4-FFF2-40B4-BE49-F238E27FC236}">
                <a16:creationId xmlns:a16="http://schemas.microsoft.com/office/drawing/2014/main" id="{DA406B77-E984-4256-A8B9-3A7298EADF9E}"/>
              </a:ext>
            </a:extLst>
          </p:cNvPr>
          <p:cNvCxnSpPr>
            <a:cxnSpLocks/>
          </p:cNvCxnSpPr>
          <p:nvPr/>
        </p:nvCxnSpPr>
        <p:spPr>
          <a:xfrm>
            <a:off x="2615611" y="2519916"/>
            <a:ext cx="0" cy="8191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5DD866FC-FD4A-4B1A-8A54-992D60871108}"/>
              </a:ext>
            </a:extLst>
          </p:cNvPr>
          <p:cNvCxnSpPr>
            <a:cxnSpLocks/>
          </p:cNvCxnSpPr>
          <p:nvPr/>
        </p:nvCxnSpPr>
        <p:spPr>
          <a:xfrm>
            <a:off x="2936286" y="2519916"/>
            <a:ext cx="0" cy="8191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C8AEDC89-F988-492D-90C5-154D3A54FE7F}"/>
              </a:ext>
            </a:extLst>
          </p:cNvPr>
          <p:cNvCxnSpPr>
            <a:cxnSpLocks/>
          </p:cNvCxnSpPr>
          <p:nvPr/>
        </p:nvCxnSpPr>
        <p:spPr>
          <a:xfrm>
            <a:off x="3911011" y="2513566"/>
            <a:ext cx="0" cy="8191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CEBBC751-C077-4EFB-880D-D1D52E631728}"/>
              </a:ext>
            </a:extLst>
          </p:cNvPr>
          <p:cNvCxnSpPr>
            <a:cxnSpLocks/>
          </p:cNvCxnSpPr>
          <p:nvPr/>
        </p:nvCxnSpPr>
        <p:spPr>
          <a:xfrm>
            <a:off x="4231686" y="2513566"/>
            <a:ext cx="0" cy="8191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6" name="Rectangle 185">
            <a:extLst>
              <a:ext uri="{FF2B5EF4-FFF2-40B4-BE49-F238E27FC236}">
                <a16:creationId xmlns:a16="http://schemas.microsoft.com/office/drawing/2014/main" id="{C93DAAC6-16FA-4F10-8D6C-7DBD2CC3976C}"/>
              </a:ext>
            </a:extLst>
          </p:cNvPr>
          <p:cNvSpPr/>
          <p:nvPr/>
        </p:nvSpPr>
        <p:spPr>
          <a:xfrm>
            <a:off x="688016" y="2949649"/>
            <a:ext cx="4811084" cy="1209601"/>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mj-lt"/>
            </a:endParaRPr>
          </a:p>
        </p:txBody>
      </p:sp>
      <p:sp>
        <p:nvSpPr>
          <p:cNvPr id="190" name="Rectangle 189">
            <a:extLst>
              <a:ext uri="{FF2B5EF4-FFF2-40B4-BE49-F238E27FC236}">
                <a16:creationId xmlns:a16="http://schemas.microsoft.com/office/drawing/2014/main" id="{475D7D00-C161-4D93-A0EC-EBFAEF43CFF5}"/>
              </a:ext>
            </a:extLst>
          </p:cNvPr>
          <p:cNvSpPr/>
          <p:nvPr/>
        </p:nvSpPr>
        <p:spPr>
          <a:xfrm>
            <a:off x="2154841" y="3384822"/>
            <a:ext cx="1008112" cy="576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CA" sz="1100" dirty="0">
                <a:solidFill>
                  <a:schemeClr val="tx1"/>
                </a:solidFill>
                <a:latin typeface="+mj-lt"/>
              </a:rPr>
              <a:t>conditioned</a:t>
            </a:r>
          </a:p>
          <a:p>
            <a:pPr algn="ctr"/>
            <a:r>
              <a:rPr lang="en-CA" sz="1100" dirty="0">
                <a:solidFill>
                  <a:schemeClr val="tx1"/>
                </a:solidFill>
                <a:latin typeface="+mj-lt"/>
              </a:rPr>
              <a:t>environment</a:t>
            </a:r>
          </a:p>
        </p:txBody>
      </p:sp>
      <p:sp>
        <p:nvSpPr>
          <p:cNvPr id="188" name="Oval 187">
            <a:extLst>
              <a:ext uri="{FF2B5EF4-FFF2-40B4-BE49-F238E27FC236}">
                <a16:creationId xmlns:a16="http://schemas.microsoft.com/office/drawing/2014/main" id="{6C0C95F0-22ED-4340-8172-2DE557E7F788}"/>
              </a:ext>
            </a:extLst>
          </p:cNvPr>
          <p:cNvSpPr/>
          <p:nvPr/>
        </p:nvSpPr>
        <p:spPr>
          <a:xfrm>
            <a:off x="3650344" y="3461263"/>
            <a:ext cx="216024" cy="21602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T</a:t>
            </a:r>
            <a:endParaRPr lang="en-CA" sz="1100" dirty="0">
              <a:solidFill>
                <a:schemeClr val="tx1"/>
              </a:solidFill>
            </a:endParaRPr>
          </a:p>
        </p:txBody>
      </p:sp>
      <p:sp>
        <p:nvSpPr>
          <p:cNvPr id="198" name="TextBox 197">
            <a:extLst>
              <a:ext uri="{FF2B5EF4-FFF2-40B4-BE49-F238E27FC236}">
                <a16:creationId xmlns:a16="http://schemas.microsoft.com/office/drawing/2014/main" id="{133D0602-431F-44AC-8B76-63512BCFA91F}"/>
              </a:ext>
            </a:extLst>
          </p:cNvPr>
          <p:cNvSpPr txBox="1"/>
          <p:nvPr/>
        </p:nvSpPr>
        <p:spPr>
          <a:xfrm>
            <a:off x="2886916" y="2620881"/>
            <a:ext cx="479618" cy="230832"/>
          </a:xfrm>
          <a:prstGeom prst="rect">
            <a:avLst/>
          </a:prstGeom>
          <a:noFill/>
        </p:spPr>
        <p:txBody>
          <a:bodyPr wrap="none" rtlCol="0">
            <a:spAutoFit/>
          </a:bodyPr>
          <a:lstStyle/>
          <a:p>
            <a:r>
              <a:rPr lang="en-CA" sz="900" dirty="0">
                <a:latin typeface="+mj-lt"/>
              </a:rPr>
              <a:t>return</a:t>
            </a:r>
          </a:p>
        </p:txBody>
      </p:sp>
      <p:graphicFrame>
        <p:nvGraphicFramePr>
          <p:cNvPr id="202" name="Object 201">
            <a:extLst>
              <a:ext uri="{FF2B5EF4-FFF2-40B4-BE49-F238E27FC236}">
                <a16:creationId xmlns:a16="http://schemas.microsoft.com/office/drawing/2014/main" id="{DDA87901-11B6-4B3C-9602-440ED9C68FE8}"/>
              </a:ext>
            </a:extLst>
          </p:cNvPr>
          <p:cNvGraphicFramePr>
            <a:graphicFrameLocks noChangeAspect="1"/>
          </p:cNvGraphicFramePr>
          <p:nvPr>
            <p:extLst>
              <p:ext uri="{D42A27DB-BD31-4B8C-83A1-F6EECF244321}">
                <p14:modId xmlns:p14="http://schemas.microsoft.com/office/powerpoint/2010/main" val="3759306434"/>
              </p:ext>
            </p:extLst>
          </p:nvPr>
        </p:nvGraphicFramePr>
        <p:xfrm>
          <a:off x="4430812" y="6569472"/>
          <a:ext cx="1334988" cy="1727631"/>
        </p:xfrm>
        <a:graphic>
          <a:graphicData uri="http://schemas.openxmlformats.org/presentationml/2006/ole">
            <mc:AlternateContent xmlns:mc="http://schemas.openxmlformats.org/markup-compatibility/2006">
              <mc:Choice xmlns:v="urn:schemas-microsoft-com:vml" Requires="v">
                <p:oleObj name="Acrobat Document" r:id="rId2" imgW="2914650" imgH="3771900" progId="AcroExch.Document.DC">
                  <p:embed/>
                </p:oleObj>
              </mc:Choice>
              <mc:Fallback>
                <p:oleObj name="Acrobat Document" r:id="rId2" imgW="2914650" imgH="3771900" progId="AcroExch.Document.DC">
                  <p:embed/>
                  <p:pic>
                    <p:nvPicPr>
                      <p:cNvPr id="3" name="Object 2">
                        <a:extLst>
                          <a:ext uri="{FF2B5EF4-FFF2-40B4-BE49-F238E27FC236}">
                            <a16:creationId xmlns:a16="http://schemas.microsoft.com/office/drawing/2014/main" id="{0E018F05-9796-499D-B3D2-0BC187BCE3F6}"/>
                          </a:ext>
                        </a:extLst>
                      </p:cNvPr>
                      <p:cNvPicPr/>
                      <p:nvPr/>
                    </p:nvPicPr>
                    <p:blipFill>
                      <a:blip r:embed="rId3"/>
                      <a:stretch>
                        <a:fillRect/>
                      </a:stretch>
                    </p:blipFill>
                    <p:spPr>
                      <a:xfrm>
                        <a:off x="4430812" y="6569472"/>
                        <a:ext cx="1334988" cy="1727631"/>
                      </a:xfrm>
                      <a:prstGeom prst="rect">
                        <a:avLst/>
                      </a:prstGeom>
                      <a:ln>
                        <a:solidFill>
                          <a:schemeClr val="tx1">
                            <a:lumMod val="50000"/>
                            <a:lumOff val="50000"/>
                          </a:schemeClr>
                        </a:solidFill>
                      </a:ln>
                    </p:spPr>
                  </p:pic>
                </p:oleObj>
              </mc:Fallback>
            </mc:AlternateContent>
          </a:graphicData>
        </a:graphic>
      </p:graphicFrame>
      <p:sp>
        <p:nvSpPr>
          <p:cNvPr id="204" name="TextBox 203">
            <a:extLst>
              <a:ext uri="{FF2B5EF4-FFF2-40B4-BE49-F238E27FC236}">
                <a16:creationId xmlns:a16="http://schemas.microsoft.com/office/drawing/2014/main" id="{D0EE95E1-4448-41D3-A157-01E9C5B86BE1}"/>
              </a:ext>
            </a:extLst>
          </p:cNvPr>
          <p:cNvSpPr txBox="1"/>
          <p:nvPr/>
        </p:nvSpPr>
        <p:spPr>
          <a:xfrm>
            <a:off x="546100" y="6672213"/>
            <a:ext cx="3898900" cy="1446550"/>
          </a:xfrm>
          <a:prstGeom prst="rect">
            <a:avLst/>
          </a:prstGeom>
          <a:noFill/>
        </p:spPr>
        <p:txBody>
          <a:bodyPr wrap="square">
            <a:spAutoFit/>
          </a:bodyPr>
          <a:lstStyle/>
          <a:p>
            <a:r>
              <a:rPr lang="en-US" sz="1100" b="1" dirty="0">
                <a:latin typeface="Cambria" panose="02040503050406030204" pitchFamily="18" charset="0"/>
                <a:ea typeface="Cambria" panose="02040503050406030204" pitchFamily="18" charset="0"/>
              </a:rPr>
              <a:t>Optional: </a:t>
            </a:r>
          </a:p>
          <a:p>
            <a:endParaRPr lang="en-US" sz="1100" dirty="0">
              <a:latin typeface="Cambria" panose="02040503050406030204" pitchFamily="18" charset="0"/>
              <a:ea typeface="Cambria" panose="02040503050406030204" pitchFamily="18" charset="0"/>
            </a:endParaRPr>
          </a:p>
          <a:p>
            <a:r>
              <a:rPr lang="en-US" sz="1100" dirty="0">
                <a:latin typeface="Cambria" panose="02040503050406030204" pitchFamily="18" charset="0"/>
                <a:ea typeface="Cambria" panose="02040503050406030204" pitchFamily="18" charset="0"/>
              </a:rPr>
              <a:t>Example manufacturer’s technical info for packaged rooftop unit air-conditioners. </a:t>
            </a:r>
          </a:p>
          <a:p>
            <a:endParaRPr lang="en-US" sz="1100" dirty="0">
              <a:latin typeface="Cambria" panose="02040503050406030204" pitchFamily="18" charset="0"/>
              <a:ea typeface="Cambria" panose="02040503050406030204" pitchFamily="18" charset="0"/>
            </a:endParaRPr>
          </a:p>
          <a:p>
            <a:r>
              <a:rPr lang="en-CA" sz="1100" dirty="0">
                <a:latin typeface="Cambria" panose="02040503050406030204" pitchFamily="18" charset="0"/>
                <a:ea typeface="Cambria" panose="02040503050406030204" pitchFamily="18" charset="0"/>
                <a:hlinkClick r:id="rId4"/>
              </a:rPr>
              <a:t>https://docs.jci.com/ductedsystems/1068152-YTG-Z-0120</a:t>
            </a:r>
            <a:endParaRPr lang="en-US" sz="1100" dirty="0">
              <a:latin typeface="Cambria" panose="02040503050406030204" pitchFamily="18" charset="0"/>
              <a:ea typeface="Cambria" panose="02040503050406030204" pitchFamily="18" charset="0"/>
            </a:endParaRPr>
          </a:p>
          <a:p>
            <a:endParaRPr lang="en-US" sz="1100" dirty="0">
              <a:latin typeface="Cambria" panose="02040503050406030204" pitchFamily="18" charset="0"/>
              <a:ea typeface="Cambria" panose="02040503050406030204" pitchFamily="18" charset="0"/>
            </a:endParaRPr>
          </a:p>
          <a:p>
            <a:r>
              <a:rPr lang="en-US" sz="1100" dirty="0">
                <a:latin typeface="Cambria" panose="02040503050406030204" pitchFamily="18" charset="0"/>
                <a:ea typeface="Cambria" panose="02040503050406030204" pitchFamily="18" charset="0"/>
              </a:rPr>
              <a:t>(Note: It's a very large and detailed document.)</a:t>
            </a:r>
            <a:endParaRPr lang="en-CA" sz="1100" dirty="0">
              <a:latin typeface="Cambria" panose="02040503050406030204" pitchFamily="18" charset="0"/>
              <a:ea typeface="Cambria" panose="02040503050406030204" pitchFamily="18" charset="0"/>
            </a:endParaRPr>
          </a:p>
        </p:txBody>
      </p:sp>
      <p:sp>
        <p:nvSpPr>
          <p:cNvPr id="207" name="Rectangle 206">
            <a:extLst>
              <a:ext uri="{FF2B5EF4-FFF2-40B4-BE49-F238E27FC236}">
                <a16:creationId xmlns:a16="http://schemas.microsoft.com/office/drawing/2014/main" id="{44AD3842-9D17-407C-8B82-662B304CA000}"/>
              </a:ext>
            </a:extLst>
          </p:cNvPr>
          <p:cNvSpPr/>
          <p:nvPr/>
        </p:nvSpPr>
        <p:spPr>
          <a:xfrm>
            <a:off x="469900" y="6426200"/>
            <a:ext cx="5461000" cy="2057400"/>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71" name="Group 70">
            <a:extLst>
              <a:ext uri="{FF2B5EF4-FFF2-40B4-BE49-F238E27FC236}">
                <a16:creationId xmlns:a16="http://schemas.microsoft.com/office/drawing/2014/main" id="{6CF3A6A5-3B9F-4EEB-A835-0511B3295EF4}"/>
              </a:ext>
            </a:extLst>
          </p:cNvPr>
          <p:cNvGrpSpPr/>
          <p:nvPr/>
        </p:nvGrpSpPr>
        <p:grpSpPr>
          <a:xfrm rot="6786622">
            <a:off x="2363295" y="1682120"/>
            <a:ext cx="95168" cy="181597"/>
            <a:chOff x="2853060" y="4140076"/>
            <a:chExt cx="144016" cy="288032"/>
          </a:xfrm>
        </p:grpSpPr>
        <p:cxnSp>
          <p:nvCxnSpPr>
            <p:cNvPr id="73" name="Straight Connector 72">
              <a:extLst>
                <a:ext uri="{FF2B5EF4-FFF2-40B4-BE49-F238E27FC236}">
                  <a16:creationId xmlns:a16="http://schemas.microsoft.com/office/drawing/2014/main" id="{873EE4ED-9F0E-41F8-89CD-3DC60B463371}"/>
                </a:ext>
              </a:extLst>
            </p:cNvPr>
            <p:cNvCxnSpPr>
              <a:cxnSpLocks/>
            </p:cNvCxnSpPr>
            <p:nvPr/>
          </p:nvCxnSpPr>
          <p:spPr>
            <a:xfrm flipV="1">
              <a:off x="2853060" y="4284092"/>
              <a:ext cx="72008" cy="144016"/>
            </a:xfrm>
            <a:prstGeom prst="line">
              <a:avLst/>
            </a:prstGeom>
            <a:ln w="9525">
              <a:solidFill>
                <a:schemeClr val="tx1"/>
              </a:solidFill>
              <a:headEnd type="none" w="sm" len="sm"/>
              <a:tailEnd type="oval" w="sm" len="sm"/>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9997356F-A313-49B3-9990-605E4BAAC1FA}"/>
                </a:ext>
              </a:extLst>
            </p:cNvPr>
            <p:cNvCxnSpPr>
              <a:cxnSpLocks/>
            </p:cNvCxnSpPr>
            <p:nvPr/>
          </p:nvCxnSpPr>
          <p:spPr>
            <a:xfrm flipH="1">
              <a:off x="2925068" y="4140076"/>
              <a:ext cx="72008" cy="144016"/>
            </a:xfrm>
            <a:prstGeom prst="line">
              <a:avLst/>
            </a:prstGeom>
            <a:ln w="9525">
              <a:solidFill>
                <a:schemeClr val="tx1"/>
              </a:solidFill>
              <a:headEnd type="none" w="sm" len="sm"/>
              <a:tailEnd type="oval" w="sm" len="sm"/>
            </a:ln>
          </p:spPr>
          <p:style>
            <a:lnRef idx="1">
              <a:schemeClr val="accent1"/>
            </a:lnRef>
            <a:fillRef idx="0">
              <a:schemeClr val="accent1"/>
            </a:fillRef>
            <a:effectRef idx="0">
              <a:schemeClr val="accent1"/>
            </a:effectRef>
            <a:fontRef idx="minor">
              <a:schemeClr val="tx1"/>
            </a:fontRef>
          </p:style>
        </p:cxnSp>
      </p:grpSp>
      <p:grpSp>
        <p:nvGrpSpPr>
          <p:cNvPr id="96" name="Group 95">
            <a:extLst>
              <a:ext uri="{FF2B5EF4-FFF2-40B4-BE49-F238E27FC236}">
                <a16:creationId xmlns:a16="http://schemas.microsoft.com/office/drawing/2014/main" id="{69761988-0F4F-4754-A486-57EB81A8ACDF}"/>
              </a:ext>
            </a:extLst>
          </p:cNvPr>
          <p:cNvGrpSpPr/>
          <p:nvPr/>
        </p:nvGrpSpPr>
        <p:grpSpPr>
          <a:xfrm rot="6786622">
            <a:off x="2371628" y="1845235"/>
            <a:ext cx="95168" cy="181597"/>
            <a:chOff x="2853060" y="4140076"/>
            <a:chExt cx="144016" cy="288032"/>
          </a:xfrm>
        </p:grpSpPr>
        <p:cxnSp>
          <p:nvCxnSpPr>
            <p:cNvPr id="97" name="Straight Connector 96">
              <a:extLst>
                <a:ext uri="{FF2B5EF4-FFF2-40B4-BE49-F238E27FC236}">
                  <a16:creationId xmlns:a16="http://schemas.microsoft.com/office/drawing/2014/main" id="{BD24AEE6-B6E0-47D6-8C4E-3EC81A5132FD}"/>
                </a:ext>
              </a:extLst>
            </p:cNvPr>
            <p:cNvCxnSpPr>
              <a:cxnSpLocks/>
            </p:cNvCxnSpPr>
            <p:nvPr/>
          </p:nvCxnSpPr>
          <p:spPr>
            <a:xfrm flipV="1">
              <a:off x="2853060" y="4284092"/>
              <a:ext cx="72008" cy="144016"/>
            </a:xfrm>
            <a:prstGeom prst="line">
              <a:avLst/>
            </a:prstGeom>
            <a:ln w="9525">
              <a:solidFill>
                <a:schemeClr val="tx1"/>
              </a:solidFill>
              <a:headEnd type="none" w="sm" len="sm"/>
              <a:tailEnd type="oval" w="sm" len="sm"/>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11A9B384-94DF-47E6-B135-418FA59C2D87}"/>
                </a:ext>
              </a:extLst>
            </p:cNvPr>
            <p:cNvCxnSpPr>
              <a:cxnSpLocks/>
            </p:cNvCxnSpPr>
            <p:nvPr/>
          </p:nvCxnSpPr>
          <p:spPr>
            <a:xfrm flipH="1">
              <a:off x="2925068" y="4140076"/>
              <a:ext cx="72008" cy="144016"/>
            </a:xfrm>
            <a:prstGeom prst="line">
              <a:avLst/>
            </a:prstGeom>
            <a:ln w="9525">
              <a:solidFill>
                <a:schemeClr val="tx1"/>
              </a:solidFill>
              <a:headEnd type="none" w="sm" len="sm"/>
              <a:tailEnd type="oval" w="sm" len="sm"/>
            </a:ln>
          </p:spPr>
          <p:style>
            <a:lnRef idx="1">
              <a:schemeClr val="accent1"/>
            </a:lnRef>
            <a:fillRef idx="0">
              <a:schemeClr val="accent1"/>
            </a:fillRef>
            <a:effectRef idx="0">
              <a:schemeClr val="accent1"/>
            </a:effectRef>
            <a:fontRef idx="minor">
              <a:schemeClr val="tx1"/>
            </a:fontRef>
          </p:style>
        </p:cxnSp>
      </p:grpSp>
      <p:grpSp>
        <p:nvGrpSpPr>
          <p:cNvPr id="100" name="Group 99">
            <a:extLst>
              <a:ext uri="{FF2B5EF4-FFF2-40B4-BE49-F238E27FC236}">
                <a16:creationId xmlns:a16="http://schemas.microsoft.com/office/drawing/2014/main" id="{435E6D17-DF4C-4BEE-87AC-AF19F5066956}"/>
              </a:ext>
            </a:extLst>
          </p:cNvPr>
          <p:cNvGrpSpPr/>
          <p:nvPr/>
        </p:nvGrpSpPr>
        <p:grpSpPr>
          <a:xfrm rot="7590873">
            <a:off x="2364485" y="2103602"/>
            <a:ext cx="95168" cy="181597"/>
            <a:chOff x="2853060" y="4140076"/>
            <a:chExt cx="144016" cy="288032"/>
          </a:xfrm>
        </p:grpSpPr>
        <p:cxnSp>
          <p:nvCxnSpPr>
            <p:cNvPr id="106" name="Straight Connector 105">
              <a:extLst>
                <a:ext uri="{FF2B5EF4-FFF2-40B4-BE49-F238E27FC236}">
                  <a16:creationId xmlns:a16="http://schemas.microsoft.com/office/drawing/2014/main" id="{1B7A3251-8BBA-424F-9D5B-422439780780}"/>
                </a:ext>
              </a:extLst>
            </p:cNvPr>
            <p:cNvCxnSpPr>
              <a:cxnSpLocks/>
            </p:cNvCxnSpPr>
            <p:nvPr/>
          </p:nvCxnSpPr>
          <p:spPr>
            <a:xfrm flipV="1">
              <a:off x="2853060" y="4284092"/>
              <a:ext cx="72008" cy="144016"/>
            </a:xfrm>
            <a:prstGeom prst="line">
              <a:avLst/>
            </a:prstGeom>
            <a:ln w="9525">
              <a:solidFill>
                <a:schemeClr val="tx1"/>
              </a:solidFill>
              <a:headEnd type="none" w="sm" len="sm"/>
              <a:tailEnd type="oval" w="sm" len="sm"/>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467DD78C-0EEB-4237-9BE8-588E9F91B857}"/>
                </a:ext>
              </a:extLst>
            </p:cNvPr>
            <p:cNvCxnSpPr>
              <a:cxnSpLocks/>
            </p:cNvCxnSpPr>
            <p:nvPr/>
          </p:nvCxnSpPr>
          <p:spPr>
            <a:xfrm flipH="1">
              <a:off x="2925068" y="4140076"/>
              <a:ext cx="72008" cy="144016"/>
            </a:xfrm>
            <a:prstGeom prst="line">
              <a:avLst/>
            </a:prstGeom>
            <a:ln w="9525">
              <a:solidFill>
                <a:schemeClr val="tx1"/>
              </a:solidFill>
              <a:headEnd type="none" w="sm" len="sm"/>
              <a:tailEnd type="oval" w="sm" len="sm"/>
            </a:ln>
          </p:spPr>
          <p:style>
            <a:lnRef idx="1">
              <a:schemeClr val="accent1"/>
            </a:lnRef>
            <a:fillRef idx="0">
              <a:schemeClr val="accent1"/>
            </a:fillRef>
            <a:effectRef idx="0">
              <a:schemeClr val="accent1"/>
            </a:effectRef>
            <a:fontRef idx="minor">
              <a:schemeClr val="tx1"/>
            </a:fontRef>
          </p:style>
        </p:cxnSp>
      </p:grpSp>
      <p:grpSp>
        <p:nvGrpSpPr>
          <p:cNvPr id="102" name="Group 101">
            <a:extLst>
              <a:ext uri="{FF2B5EF4-FFF2-40B4-BE49-F238E27FC236}">
                <a16:creationId xmlns:a16="http://schemas.microsoft.com/office/drawing/2014/main" id="{16F7E94E-FA31-4C32-BAD7-8D57C03A0805}"/>
              </a:ext>
            </a:extLst>
          </p:cNvPr>
          <p:cNvGrpSpPr/>
          <p:nvPr/>
        </p:nvGrpSpPr>
        <p:grpSpPr>
          <a:xfrm rot="7696845">
            <a:off x="2372818" y="2266717"/>
            <a:ext cx="95168" cy="181597"/>
            <a:chOff x="2853060" y="4140076"/>
            <a:chExt cx="144016" cy="288032"/>
          </a:xfrm>
        </p:grpSpPr>
        <p:cxnSp>
          <p:nvCxnSpPr>
            <p:cNvPr id="104" name="Straight Connector 103">
              <a:extLst>
                <a:ext uri="{FF2B5EF4-FFF2-40B4-BE49-F238E27FC236}">
                  <a16:creationId xmlns:a16="http://schemas.microsoft.com/office/drawing/2014/main" id="{239BBCBE-D256-4175-9AF5-97B617D9029C}"/>
                </a:ext>
              </a:extLst>
            </p:cNvPr>
            <p:cNvCxnSpPr>
              <a:cxnSpLocks/>
            </p:cNvCxnSpPr>
            <p:nvPr/>
          </p:nvCxnSpPr>
          <p:spPr>
            <a:xfrm flipV="1">
              <a:off x="2853060" y="4284092"/>
              <a:ext cx="72008" cy="144016"/>
            </a:xfrm>
            <a:prstGeom prst="line">
              <a:avLst/>
            </a:prstGeom>
            <a:ln w="9525">
              <a:solidFill>
                <a:schemeClr val="tx1"/>
              </a:solidFill>
              <a:headEnd type="none" w="sm" len="sm"/>
              <a:tailEnd type="oval" w="sm" len="sm"/>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90327178-E4E8-46B8-AC89-83FE5C2C69C2}"/>
                </a:ext>
              </a:extLst>
            </p:cNvPr>
            <p:cNvCxnSpPr>
              <a:cxnSpLocks/>
            </p:cNvCxnSpPr>
            <p:nvPr/>
          </p:nvCxnSpPr>
          <p:spPr>
            <a:xfrm flipH="1">
              <a:off x="2925068" y="4140076"/>
              <a:ext cx="72008" cy="144016"/>
            </a:xfrm>
            <a:prstGeom prst="line">
              <a:avLst/>
            </a:prstGeom>
            <a:ln w="9525">
              <a:solidFill>
                <a:schemeClr val="tx1"/>
              </a:solidFill>
              <a:headEnd type="none" w="sm" len="sm"/>
              <a:tailEnd type="oval" w="sm" len="sm"/>
            </a:ln>
          </p:spPr>
          <p:style>
            <a:lnRef idx="1">
              <a:schemeClr val="accent1"/>
            </a:lnRef>
            <a:fillRef idx="0">
              <a:schemeClr val="accent1"/>
            </a:fillRef>
            <a:effectRef idx="0">
              <a:schemeClr val="accent1"/>
            </a:effectRef>
            <a:fontRef idx="minor">
              <a:schemeClr val="tx1"/>
            </a:fontRef>
          </p:style>
        </p:cxnSp>
      </p:grpSp>
      <p:cxnSp>
        <p:nvCxnSpPr>
          <p:cNvPr id="116" name="Straight Connector 115">
            <a:extLst>
              <a:ext uri="{FF2B5EF4-FFF2-40B4-BE49-F238E27FC236}">
                <a16:creationId xmlns:a16="http://schemas.microsoft.com/office/drawing/2014/main" id="{C4AD2F34-E41A-4B5B-B1A1-1243181BAC76}"/>
              </a:ext>
            </a:extLst>
          </p:cNvPr>
          <p:cNvCxnSpPr>
            <a:cxnSpLocks/>
          </p:cNvCxnSpPr>
          <p:nvPr/>
        </p:nvCxnSpPr>
        <p:spPr>
          <a:xfrm>
            <a:off x="2609850" y="2065108"/>
            <a:ext cx="73025" cy="6849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1E9E4F4E-D01D-4841-8856-487FFD3E4D56}"/>
              </a:ext>
            </a:extLst>
          </p:cNvPr>
          <p:cNvCxnSpPr>
            <a:cxnSpLocks/>
          </p:cNvCxnSpPr>
          <p:nvPr/>
        </p:nvCxnSpPr>
        <p:spPr>
          <a:xfrm>
            <a:off x="2870199" y="2366732"/>
            <a:ext cx="76410" cy="7166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031962CC-084D-47ED-B329-471AFF48D93A}"/>
              </a:ext>
            </a:extLst>
          </p:cNvPr>
          <p:cNvCxnSpPr>
            <a:cxnSpLocks/>
          </p:cNvCxnSpPr>
          <p:nvPr/>
        </p:nvCxnSpPr>
        <p:spPr>
          <a:xfrm>
            <a:off x="2941436" y="2428448"/>
            <a:ext cx="0" cy="7345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19" name="Group 118">
            <a:extLst>
              <a:ext uri="{FF2B5EF4-FFF2-40B4-BE49-F238E27FC236}">
                <a16:creationId xmlns:a16="http://schemas.microsoft.com/office/drawing/2014/main" id="{6229D32A-14C7-4D4C-8982-337C85852EAE}"/>
              </a:ext>
            </a:extLst>
          </p:cNvPr>
          <p:cNvGrpSpPr/>
          <p:nvPr/>
        </p:nvGrpSpPr>
        <p:grpSpPr>
          <a:xfrm rot="19973613">
            <a:off x="2679844" y="2087808"/>
            <a:ext cx="95168" cy="181597"/>
            <a:chOff x="2853060" y="4140076"/>
            <a:chExt cx="144016" cy="288032"/>
          </a:xfrm>
        </p:grpSpPr>
        <p:cxnSp>
          <p:nvCxnSpPr>
            <p:cNvPr id="120" name="Straight Connector 119">
              <a:extLst>
                <a:ext uri="{FF2B5EF4-FFF2-40B4-BE49-F238E27FC236}">
                  <a16:creationId xmlns:a16="http://schemas.microsoft.com/office/drawing/2014/main" id="{FE065DF2-415D-41D6-87B9-063F0A59C27E}"/>
                </a:ext>
              </a:extLst>
            </p:cNvPr>
            <p:cNvCxnSpPr>
              <a:cxnSpLocks/>
            </p:cNvCxnSpPr>
            <p:nvPr/>
          </p:nvCxnSpPr>
          <p:spPr>
            <a:xfrm flipV="1">
              <a:off x="2853060" y="4284092"/>
              <a:ext cx="72008" cy="144016"/>
            </a:xfrm>
            <a:prstGeom prst="line">
              <a:avLst/>
            </a:prstGeom>
            <a:ln w="9525">
              <a:solidFill>
                <a:schemeClr val="tx1"/>
              </a:solidFill>
              <a:headEnd type="none" w="sm" len="sm"/>
              <a:tailEnd type="oval" w="sm" len="sm"/>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41DBDBF8-3002-4162-A9D9-600A0C52419B}"/>
                </a:ext>
              </a:extLst>
            </p:cNvPr>
            <p:cNvCxnSpPr>
              <a:cxnSpLocks/>
            </p:cNvCxnSpPr>
            <p:nvPr/>
          </p:nvCxnSpPr>
          <p:spPr>
            <a:xfrm flipH="1">
              <a:off x="2925068" y="4140076"/>
              <a:ext cx="72008" cy="144016"/>
            </a:xfrm>
            <a:prstGeom prst="line">
              <a:avLst/>
            </a:prstGeom>
            <a:ln w="9525">
              <a:solidFill>
                <a:schemeClr val="tx1"/>
              </a:solidFill>
              <a:headEnd type="none" w="sm" len="sm"/>
              <a:tailEnd type="oval" w="sm" len="sm"/>
            </a:ln>
          </p:spPr>
          <p:style>
            <a:lnRef idx="1">
              <a:schemeClr val="accent1"/>
            </a:lnRef>
            <a:fillRef idx="0">
              <a:schemeClr val="accent1"/>
            </a:fillRef>
            <a:effectRef idx="0">
              <a:schemeClr val="accent1"/>
            </a:effectRef>
            <a:fontRef idx="minor">
              <a:schemeClr val="tx1"/>
            </a:fontRef>
          </p:style>
        </p:cxnSp>
      </p:grpSp>
      <p:grpSp>
        <p:nvGrpSpPr>
          <p:cNvPr id="123" name="Group 122">
            <a:extLst>
              <a:ext uri="{FF2B5EF4-FFF2-40B4-BE49-F238E27FC236}">
                <a16:creationId xmlns:a16="http://schemas.microsoft.com/office/drawing/2014/main" id="{F15FC16F-4358-4149-BC2D-547CC94D0F56}"/>
              </a:ext>
            </a:extLst>
          </p:cNvPr>
          <p:cNvGrpSpPr/>
          <p:nvPr/>
        </p:nvGrpSpPr>
        <p:grpSpPr>
          <a:xfrm rot="19944334">
            <a:off x="2771919" y="2216396"/>
            <a:ext cx="95168" cy="181597"/>
            <a:chOff x="2853060" y="4140076"/>
            <a:chExt cx="144016" cy="288032"/>
          </a:xfrm>
        </p:grpSpPr>
        <p:cxnSp>
          <p:nvCxnSpPr>
            <p:cNvPr id="124" name="Straight Connector 123">
              <a:extLst>
                <a:ext uri="{FF2B5EF4-FFF2-40B4-BE49-F238E27FC236}">
                  <a16:creationId xmlns:a16="http://schemas.microsoft.com/office/drawing/2014/main" id="{81DA4A16-3C96-437E-B89A-187F7C2110AB}"/>
                </a:ext>
              </a:extLst>
            </p:cNvPr>
            <p:cNvCxnSpPr>
              <a:cxnSpLocks/>
            </p:cNvCxnSpPr>
            <p:nvPr/>
          </p:nvCxnSpPr>
          <p:spPr>
            <a:xfrm flipV="1">
              <a:off x="2853060" y="4284092"/>
              <a:ext cx="72008" cy="144016"/>
            </a:xfrm>
            <a:prstGeom prst="line">
              <a:avLst/>
            </a:prstGeom>
            <a:ln w="9525">
              <a:solidFill>
                <a:schemeClr val="tx1"/>
              </a:solidFill>
              <a:headEnd type="none" w="sm" len="sm"/>
              <a:tailEnd type="oval" w="sm" len="sm"/>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E92F6AF0-9325-43E5-B890-E85672ED63F7}"/>
                </a:ext>
              </a:extLst>
            </p:cNvPr>
            <p:cNvCxnSpPr>
              <a:cxnSpLocks/>
            </p:cNvCxnSpPr>
            <p:nvPr/>
          </p:nvCxnSpPr>
          <p:spPr>
            <a:xfrm flipH="1">
              <a:off x="2925068" y="4140076"/>
              <a:ext cx="72008" cy="144016"/>
            </a:xfrm>
            <a:prstGeom prst="line">
              <a:avLst/>
            </a:prstGeom>
            <a:ln w="9525">
              <a:solidFill>
                <a:schemeClr val="tx1"/>
              </a:solidFill>
              <a:headEnd type="none" w="sm" len="sm"/>
              <a:tailEnd type="oval" w="sm" len="sm"/>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705793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5AA2DD5-C405-4AE2-971C-A1995B716881}"/>
              </a:ext>
            </a:extLst>
          </p:cNvPr>
          <p:cNvSpPr>
            <a:spLocks noGrp="1"/>
          </p:cNvSpPr>
          <p:nvPr>
            <p:ph type="sldNum" sz="quarter" idx="12"/>
          </p:nvPr>
        </p:nvSpPr>
        <p:spPr/>
        <p:txBody>
          <a:bodyPr/>
          <a:lstStyle/>
          <a:p>
            <a:fld id="{2812F1FA-390A-41C6-A5B6-DA577902550D}" type="slidenum">
              <a:rPr lang="en-CA" smtClean="0"/>
              <a:pPr/>
              <a:t>14</a:t>
            </a:fld>
            <a:endParaRPr lang="en-CA" dirty="0"/>
          </a:p>
        </p:txBody>
      </p:sp>
      <p:sp>
        <p:nvSpPr>
          <p:cNvPr id="25" name="TextBox 24">
            <a:extLst>
              <a:ext uri="{FF2B5EF4-FFF2-40B4-BE49-F238E27FC236}">
                <a16:creationId xmlns:a16="http://schemas.microsoft.com/office/drawing/2014/main" id="{734EF2BF-F487-489F-8E02-D477AE8E9437}"/>
              </a:ext>
            </a:extLst>
          </p:cNvPr>
          <p:cNvSpPr txBox="1"/>
          <p:nvPr/>
        </p:nvSpPr>
        <p:spPr>
          <a:xfrm>
            <a:off x="157131" y="2093631"/>
            <a:ext cx="979961" cy="261610"/>
          </a:xfrm>
          <a:prstGeom prst="rect">
            <a:avLst/>
          </a:prstGeom>
          <a:noFill/>
        </p:spPr>
        <p:txBody>
          <a:bodyPr wrap="square" rtlCol="0">
            <a:spAutoFit/>
          </a:bodyPr>
          <a:lstStyle/>
          <a:p>
            <a:pPr algn="ctr"/>
            <a:r>
              <a:rPr lang="en-CA" sz="1050" b="1" dirty="0">
                <a:latin typeface="+mj-lt"/>
              </a:rPr>
              <a:t>outdoor air</a:t>
            </a:r>
          </a:p>
        </p:txBody>
      </p:sp>
      <p:sp>
        <p:nvSpPr>
          <p:cNvPr id="26" name="TextBox 25">
            <a:extLst>
              <a:ext uri="{FF2B5EF4-FFF2-40B4-BE49-F238E27FC236}">
                <a16:creationId xmlns:a16="http://schemas.microsoft.com/office/drawing/2014/main" id="{89737C1A-F8EA-4294-BC11-46EF639436BC}"/>
              </a:ext>
            </a:extLst>
          </p:cNvPr>
          <p:cNvSpPr txBox="1"/>
          <p:nvPr/>
        </p:nvSpPr>
        <p:spPr>
          <a:xfrm>
            <a:off x="219727" y="2634874"/>
            <a:ext cx="795410" cy="261610"/>
          </a:xfrm>
          <a:prstGeom prst="rect">
            <a:avLst/>
          </a:prstGeom>
          <a:noFill/>
        </p:spPr>
        <p:txBody>
          <a:bodyPr wrap="none" rtlCol="0">
            <a:spAutoFit/>
          </a:bodyPr>
          <a:lstStyle/>
          <a:p>
            <a:pPr algn="ctr"/>
            <a:r>
              <a:rPr lang="en-CA" sz="1050" b="1" dirty="0">
                <a:latin typeface="+mj-lt"/>
              </a:rPr>
              <a:t>exhaust air</a:t>
            </a:r>
          </a:p>
        </p:txBody>
      </p:sp>
      <p:sp>
        <p:nvSpPr>
          <p:cNvPr id="102" name="TextBox 101">
            <a:extLst>
              <a:ext uri="{FF2B5EF4-FFF2-40B4-BE49-F238E27FC236}">
                <a16:creationId xmlns:a16="http://schemas.microsoft.com/office/drawing/2014/main" id="{3DE4095E-70C5-464E-AC17-38A3FB13A4FC}"/>
              </a:ext>
            </a:extLst>
          </p:cNvPr>
          <p:cNvSpPr txBox="1"/>
          <p:nvPr/>
        </p:nvSpPr>
        <p:spPr>
          <a:xfrm>
            <a:off x="3346355" y="3491053"/>
            <a:ext cx="1008113" cy="430887"/>
          </a:xfrm>
          <a:prstGeom prst="rect">
            <a:avLst/>
          </a:prstGeom>
          <a:noFill/>
        </p:spPr>
        <p:txBody>
          <a:bodyPr wrap="square" rtlCol="0">
            <a:spAutoFit/>
          </a:bodyPr>
          <a:lstStyle/>
          <a:p>
            <a:pPr algn="ctr"/>
            <a:r>
              <a:rPr lang="en-CA" sz="1050" b="1" dirty="0">
                <a:latin typeface="+mj-lt"/>
              </a:rPr>
              <a:t>supply</a:t>
            </a:r>
          </a:p>
          <a:p>
            <a:pPr algn="ctr"/>
            <a:r>
              <a:rPr lang="en-CA" sz="1050" b="1" dirty="0">
                <a:latin typeface="+mj-lt"/>
              </a:rPr>
              <a:t>air</a:t>
            </a:r>
          </a:p>
        </p:txBody>
      </p:sp>
      <p:sp>
        <p:nvSpPr>
          <p:cNvPr id="103" name="TextBox 102">
            <a:extLst>
              <a:ext uri="{FF2B5EF4-FFF2-40B4-BE49-F238E27FC236}">
                <a16:creationId xmlns:a16="http://schemas.microsoft.com/office/drawing/2014/main" id="{1E2D5B52-FE82-4372-8F85-EA20F9C08180}"/>
              </a:ext>
            </a:extLst>
          </p:cNvPr>
          <p:cNvSpPr txBox="1"/>
          <p:nvPr/>
        </p:nvSpPr>
        <p:spPr>
          <a:xfrm>
            <a:off x="1350397" y="3462499"/>
            <a:ext cx="1355641" cy="430887"/>
          </a:xfrm>
          <a:prstGeom prst="rect">
            <a:avLst/>
          </a:prstGeom>
          <a:noFill/>
        </p:spPr>
        <p:txBody>
          <a:bodyPr wrap="square" rtlCol="0">
            <a:spAutoFit/>
          </a:bodyPr>
          <a:lstStyle/>
          <a:p>
            <a:pPr algn="ctr"/>
            <a:r>
              <a:rPr lang="en-CA" sz="1050" b="1" dirty="0">
                <a:latin typeface="+mj-lt"/>
              </a:rPr>
              <a:t>return</a:t>
            </a:r>
          </a:p>
          <a:p>
            <a:pPr algn="ctr"/>
            <a:r>
              <a:rPr lang="en-CA" sz="1050" b="1" dirty="0">
                <a:latin typeface="+mj-lt"/>
              </a:rPr>
              <a:t>air</a:t>
            </a:r>
          </a:p>
        </p:txBody>
      </p:sp>
      <p:sp>
        <p:nvSpPr>
          <p:cNvPr id="116" name="Freeform: Shape 115">
            <a:extLst>
              <a:ext uri="{FF2B5EF4-FFF2-40B4-BE49-F238E27FC236}">
                <a16:creationId xmlns:a16="http://schemas.microsoft.com/office/drawing/2014/main" id="{9F7EB5AE-ECD0-416E-8697-13EA063F939F}"/>
              </a:ext>
            </a:extLst>
          </p:cNvPr>
          <p:cNvSpPr/>
          <p:nvPr/>
        </p:nvSpPr>
        <p:spPr>
          <a:xfrm>
            <a:off x="994410" y="2169830"/>
            <a:ext cx="346710" cy="57568"/>
          </a:xfrm>
          <a:custGeom>
            <a:avLst/>
            <a:gdLst>
              <a:gd name="connsiteX0" fmla="*/ 0 w 1054100"/>
              <a:gd name="connsiteY0" fmla="*/ 158750 h 158750"/>
              <a:gd name="connsiteX1" fmla="*/ 749300 w 1054100"/>
              <a:gd name="connsiteY1" fmla="*/ 107950 h 158750"/>
              <a:gd name="connsiteX2" fmla="*/ 1054100 w 1054100"/>
              <a:gd name="connsiteY2" fmla="*/ 0 h 158750"/>
            </a:gdLst>
            <a:ahLst/>
            <a:cxnLst>
              <a:cxn ang="0">
                <a:pos x="connsiteX0" y="connsiteY0"/>
              </a:cxn>
              <a:cxn ang="0">
                <a:pos x="connsiteX1" y="connsiteY1"/>
              </a:cxn>
              <a:cxn ang="0">
                <a:pos x="connsiteX2" y="connsiteY2"/>
              </a:cxn>
            </a:cxnLst>
            <a:rect l="l" t="t" r="r" b="b"/>
            <a:pathLst>
              <a:path w="1054100" h="158750">
                <a:moveTo>
                  <a:pt x="0" y="158750"/>
                </a:moveTo>
                <a:cubicBezTo>
                  <a:pt x="286808" y="146579"/>
                  <a:pt x="573617" y="134408"/>
                  <a:pt x="749300" y="107950"/>
                </a:cubicBezTo>
                <a:cubicBezTo>
                  <a:pt x="924983" y="81492"/>
                  <a:pt x="989541" y="40746"/>
                  <a:pt x="1054100" y="0"/>
                </a:cubicBezTo>
              </a:path>
            </a:pathLst>
          </a:custGeom>
          <a:noFill/>
          <a:ln w="19050">
            <a:solidFill>
              <a:schemeClr val="tx1"/>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200"/>
          </a:p>
        </p:txBody>
      </p:sp>
      <p:sp>
        <p:nvSpPr>
          <p:cNvPr id="117" name="Freeform: Shape 116">
            <a:extLst>
              <a:ext uri="{FF2B5EF4-FFF2-40B4-BE49-F238E27FC236}">
                <a16:creationId xmlns:a16="http://schemas.microsoft.com/office/drawing/2014/main" id="{58A64538-4752-4BD5-AFC0-595EF53DDC11}"/>
              </a:ext>
            </a:extLst>
          </p:cNvPr>
          <p:cNvSpPr/>
          <p:nvPr/>
        </p:nvSpPr>
        <p:spPr>
          <a:xfrm>
            <a:off x="982979" y="2746316"/>
            <a:ext cx="366033" cy="45719"/>
          </a:xfrm>
          <a:custGeom>
            <a:avLst/>
            <a:gdLst>
              <a:gd name="connsiteX0" fmla="*/ 0 w 1054100"/>
              <a:gd name="connsiteY0" fmla="*/ 158750 h 158750"/>
              <a:gd name="connsiteX1" fmla="*/ 749300 w 1054100"/>
              <a:gd name="connsiteY1" fmla="*/ 107950 h 158750"/>
              <a:gd name="connsiteX2" fmla="*/ 1054100 w 1054100"/>
              <a:gd name="connsiteY2" fmla="*/ 0 h 158750"/>
            </a:gdLst>
            <a:ahLst/>
            <a:cxnLst>
              <a:cxn ang="0">
                <a:pos x="connsiteX0" y="connsiteY0"/>
              </a:cxn>
              <a:cxn ang="0">
                <a:pos x="connsiteX1" y="connsiteY1"/>
              </a:cxn>
              <a:cxn ang="0">
                <a:pos x="connsiteX2" y="connsiteY2"/>
              </a:cxn>
            </a:cxnLst>
            <a:rect l="l" t="t" r="r" b="b"/>
            <a:pathLst>
              <a:path w="1054100" h="158750">
                <a:moveTo>
                  <a:pt x="0" y="158750"/>
                </a:moveTo>
                <a:cubicBezTo>
                  <a:pt x="286808" y="146579"/>
                  <a:pt x="573617" y="134408"/>
                  <a:pt x="749300" y="107950"/>
                </a:cubicBezTo>
                <a:cubicBezTo>
                  <a:pt x="924983" y="81492"/>
                  <a:pt x="989541" y="40746"/>
                  <a:pt x="1054100" y="0"/>
                </a:cubicBezTo>
              </a:path>
            </a:pathLst>
          </a:custGeom>
          <a:noFill/>
          <a:ln w="19050">
            <a:solidFill>
              <a:schemeClr val="tx1"/>
            </a:solidFill>
            <a:headEnd type="triangle"/>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200"/>
          </a:p>
        </p:txBody>
      </p:sp>
      <p:sp>
        <p:nvSpPr>
          <p:cNvPr id="121" name="TextBox 120">
            <a:extLst>
              <a:ext uri="{FF2B5EF4-FFF2-40B4-BE49-F238E27FC236}">
                <a16:creationId xmlns:a16="http://schemas.microsoft.com/office/drawing/2014/main" id="{DD1B1711-2777-4F95-A0DE-16B2733A48CB}"/>
              </a:ext>
            </a:extLst>
          </p:cNvPr>
          <p:cNvSpPr txBox="1"/>
          <p:nvPr/>
        </p:nvSpPr>
        <p:spPr>
          <a:xfrm>
            <a:off x="2516648" y="3281147"/>
            <a:ext cx="1037084" cy="430887"/>
          </a:xfrm>
          <a:prstGeom prst="rect">
            <a:avLst/>
          </a:prstGeom>
          <a:noFill/>
        </p:spPr>
        <p:txBody>
          <a:bodyPr wrap="square" rtlCol="0">
            <a:spAutoFit/>
          </a:bodyPr>
          <a:lstStyle/>
          <a:p>
            <a:pPr algn="ctr"/>
            <a:r>
              <a:rPr lang="en-CA" sz="1050" b="1" dirty="0">
                <a:latin typeface="+mj-lt"/>
              </a:rPr>
              <a:t>condensate</a:t>
            </a:r>
          </a:p>
          <a:p>
            <a:pPr algn="ctr"/>
            <a:r>
              <a:rPr lang="en-CA" sz="1050" b="1" dirty="0">
                <a:latin typeface="+mj-lt"/>
              </a:rPr>
              <a:t>drain</a:t>
            </a:r>
          </a:p>
        </p:txBody>
      </p:sp>
      <p:grpSp>
        <p:nvGrpSpPr>
          <p:cNvPr id="155" name="Group 154">
            <a:extLst>
              <a:ext uri="{FF2B5EF4-FFF2-40B4-BE49-F238E27FC236}">
                <a16:creationId xmlns:a16="http://schemas.microsoft.com/office/drawing/2014/main" id="{10137ECB-F410-4EAD-AED4-17CBF43F75D3}"/>
              </a:ext>
            </a:extLst>
          </p:cNvPr>
          <p:cNvGrpSpPr/>
          <p:nvPr/>
        </p:nvGrpSpPr>
        <p:grpSpPr>
          <a:xfrm>
            <a:off x="4094362" y="3122645"/>
            <a:ext cx="1656184" cy="1014971"/>
            <a:chOff x="6877477" y="2585616"/>
            <a:chExt cx="1656184" cy="1014971"/>
          </a:xfrm>
        </p:grpSpPr>
        <p:sp>
          <p:nvSpPr>
            <p:cNvPr id="119" name="TextBox 118">
              <a:extLst>
                <a:ext uri="{FF2B5EF4-FFF2-40B4-BE49-F238E27FC236}">
                  <a16:creationId xmlns:a16="http://schemas.microsoft.com/office/drawing/2014/main" id="{44810776-63F1-4E66-A890-62289C581C2E}"/>
                </a:ext>
              </a:extLst>
            </p:cNvPr>
            <p:cNvSpPr txBox="1"/>
            <p:nvPr/>
          </p:nvSpPr>
          <p:spPr>
            <a:xfrm>
              <a:off x="6877477" y="3338977"/>
              <a:ext cx="1656184" cy="261610"/>
            </a:xfrm>
            <a:prstGeom prst="rect">
              <a:avLst/>
            </a:prstGeom>
            <a:noFill/>
          </p:spPr>
          <p:txBody>
            <a:bodyPr wrap="square" rtlCol="0">
              <a:spAutoFit/>
            </a:bodyPr>
            <a:lstStyle/>
            <a:p>
              <a:r>
                <a:rPr lang="en-CA" sz="1050" b="1" dirty="0">
                  <a:latin typeface="+mj-lt"/>
                </a:rPr>
                <a:t>heating coil</a:t>
              </a:r>
            </a:p>
          </p:txBody>
        </p:sp>
        <p:sp>
          <p:nvSpPr>
            <p:cNvPr id="122" name="TextBox 121">
              <a:extLst>
                <a:ext uri="{FF2B5EF4-FFF2-40B4-BE49-F238E27FC236}">
                  <a16:creationId xmlns:a16="http://schemas.microsoft.com/office/drawing/2014/main" id="{6663FFF5-5C7E-4994-AA3D-083918E1904B}"/>
                </a:ext>
              </a:extLst>
            </p:cNvPr>
            <p:cNvSpPr txBox="1"/>
            <p:nvPr/>
          </p:nvSpPr>
          <p:spPr>
            <a:xfrm>
              <a:off x="7112944" y="2585616"/>
              <a:ext cx="1159997" cy="430887"/>
            </a:xfrm>
            <a:prstGeom prst="rect">
              <a:avLst/>
            </a:prstGeom>
            <a:noFill/>
          </p:spPr>
          <p:txBody>
            <a:bodyPr wrap="square" rtlCol="0">
              <a:spAutoFit/>
            </a:bodyPr>
            <a:lstStyle/>
            <a:p>
              <a:r>
                <a:rPr lang="en-CA" sz="1050" b="1" dirty="0">
                  <a:latin typeface="+mj-lt"/>
                </a:rPr>
                <a:t>refrigerant</a:t>
              </a:r>
            </a:p>
            <a:p>
              <a:r>
                <a:rPr lang="en-CA" sz="1050" b="1" dirty="0">
                  <a:latin typeface="+mj-lt"/>
                </a:rPr>
                <a:t>compressor</a:t>
              </a:r>
            </a:p>
          </p:txBody>
        </p:sp>
        <p:cxnSp>
          <p:nvCxnSpPr>
            <p:cNvPr id="125" name="Straight Arrow Connector 124">
              <a:extLst>
                <a:ext uri="{FF2B5EF4-FFF2-40B4-BE49-F238E27FC236}">
                  <a16:creationId xmlns:a16="http://schemas.microsoft.com/office/drawing/2014/main" id="{4987FA87-247A-4AC5-8D28-D14A69C770C8}"/>
                </a:ext>
              </a:extLst>
            </p:cNvPr>
            <p:cNvCxnSpPr>
              <a:cxnSpLocks/>
            </p:cNvCxnSpPr>
            <p:nvPr/>
          </p:nvCxnSpPr>
          <p:spPr>
            <a:xfrm flipH="1" flipV="1">
              <a:off x="6984300" y="2604999"/>
              <a:ext cx="154182" cy="722340"/>
            </a:xfrm>
            <a:prstGeom prst="straightConnector1">
              <a:avLst/>
            </a:prstGeom>
            <a:ln>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grpSp>
      <p:cxnSp>
        <p:nvCxnSpPr>
          <p:cNvPr id="131" name="Straight Arrow Connector 130">
            <a:extLst>
              <a:ext uri="{FF2B5EF4-FFF2-40B4-BE49-F238E27FC236}">
                <a16:creationId xmlns:a16="http://schemas.microsoft.com/office/drawing/2014/main" id="{230AB94F-7DAC-4C3A-8169-EE78F1289CAB}"/>
              </a:ext>
            </a:extLst>
          </p:cNvPr>
          <p:cNvCxnSpPr>
            <a:cxnSpLocks/>
          </p:cNvCxnSpPr>
          <p:nvPr/>
        </p:nvCxnSpPr>
        <p:spPr>
          <a:xfrm flipV="1">
            <a:off x="2022280" y="3945535"/>
            <a:ext cx="0" cy="288032"/>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2" name="Straight Arrow Connector 131">
            <a:extLst>
              <a:ext uri="{FF2B5EF4-FFF2-40B4-BE49-F238E27FC236}">
                <a16:creationId xmlns:a16="http://schemas.microsoft.com/office/drawing/2014/main" id="{D253D4DE-DFD0-44D6-B4FC-464B43BDC27C}"/>
              </a:ext>
            </a:extLst>
          </p:cNvPr>
          <p:cNvCxnSpPr>
            <a:cxnSpLocks/>
          </p:cNvCxnSpPr>
          <p:nvPr/>
        </p:nvCxnSpPr>
        <p:spPr>
          <a:xfrm>
            <a:off x="3843153" y="3948462"/>
            <a:ext cx="0" cy="288032"/>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3" name="TextBox 122">
            <a:extLst>
              <a:ext uri="{FF2B5EF4-FFF2-40B4-BE49-F238E27FC236}">
                <a16:creationId xmlns:a16="http://schemas.microsoft.com/office/drawing/2014/main" id="{C5A3FCC4-E4FB-4FF0-9647-C2EF1E54190A}"/>
              </a:ext>
            </a:extLst>
          </p:cNvPr>
          <p:cNvSpPr txBox="1"/>
          <p:nvPr/>
        </p:nvSpPr>
        <p:spPr>
          <a:xfrm>
            <a:off x="5308728" y="1826383"/>
            <a:ext cx="939672" cy="430887"/>
          </a:xfrm>
          <a:prstGeom prst="rect">
            <a:avLst/>
          </a:prstGeom>
          <a:noFill/>
        </p:spPr>
        <p:txBody>
          <a:bodyPr wrap="square" rtlCol="0">
            <a:spAutoFit/>
          </a:bodyPr>
          <a:lstStyle/>
          <a:p>
            <a:r>
              <a:rPr lang="en-CA" sz="1050" b="1" dirty="0">
                <a:latin typeface="+mj-lt"/>
              </a:rPr>
              <a:t>condenser</a:t>
            </a:r>
          </a:p>
          <a:p>
            <a:r>
              <a:rPr lang="en-CA" sz="1050" b="1" dirty="0">
                <a:latin typeface="+mj-lt"/>
              </a:rPr>
              <a:t>coil</a:t>
            </a:r>
          </a:p>
        </p:txBody>
      </p:sp>
      <p:grpSp>
        <p:nvGrpSpPr>
          <p:cNvPr id="133" name="Group 132">
            <a:extLst>
              <a:ext uri="{FF2B5EF4-FFF2-40B4-BE49-F238E27FC236}">
                <a16:creationId xmlns:a16="http://schemas.microsoft.com/office/drawing/2014/main" id="{0F1589BD-A897-4B0C-A03D-F79B337E691B}"/>
              </a:ext>
            </a:extLst>
          </p:cNvPr>
          <p:cNvGrpSpPr/>
          <p:nvPr/>
        </p:nvGrpSpPr>
        <p:grpSpPr>
          <a:xfrm>
            <a:off x="5371459" y="2477159"/>
            <a:ext cx="368941" cy="149019"/>
            <a:chOff x="9192344" y="3068960"/>
            <a:chExt cx="504056" cy="288032"/>
          </a:xfrm>
        </p:grpSpPr>
        <p:cxnSp>
          <p:nvCxnSpPr>
            <p:cNvPr id="134" name="Straight Arrow Connector 133">
              <a:extLst>
                <a:ext uri="{FF2B5EF4-FFF2-40B4-BE49-F238E27FC236}">
                  <a16:creationId xmlns:a16="http://schemas.microsoft.com/office/drawing/2014/main" id="{70D659A1-0C70-4EA3-9FF2-AECEEE5BCF80}"/>
                </a:ext>
              </a:extLst>
            </p:cNvPr>
            <p:cNvCxnSpPr/>
            <p:nvPr/>
          </p:nvCxnSpPr>
          <p:spPr>
            <a:xfrm flipH="1">
              <a:off x="9192344" y="3068960"/>
              <a:ext cx="504056"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5" name="Straight Arrow Connector 134">
              <a:extLst>
                <a:ext uri="{FF2B5EF4-FFF2-40B4-BE49-F238E27FC236}">
                  <a16:creationId xmlns:a16="http://schemas.microsoft.com/office/drawing/2014/main" id="{7F7B050B-9BE2-442D-AE2D-A5B2A5162B46}"/>
                </a:ext>
              </a:extLst>
            </p:cNvPr>
            <p:cNvCxnSpPr/>
            <p:nvPr/>
          </p:nvCxnSpPr>
          <p:spPr>
            <a:xfrm flipH="1">
              <a:off x="9192344" y="3356992"/>
              <a:ext cx="504056"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39" name="TextBox 138">
            <a:extLst>
              <a:ext uri="{FF2B5EF4-FFF2-40B4-BE49-F238E27FC236}">
                <a16:creationId xmlns:a16="http://schemas.microsoft.com/office/drawing/2014/main" id="{11840177-D25B-4BBA-83BB-4DA9C751245F}"/>
              </a:ext>
            </a:extLst>
          </p:cNvPr>
          <p:cNvSpPr txBox="1"/>
          <p:nvPr/>
        </p:nvSpPr>
        <p:spPr>
          <a:xfrm>
            <a:off x="5363323" y="2631593"/>
            <a:ext cx="761252" cy="369332"/>
          </a:xfrm>
          <a:prstGeom prst="rect">
            <a:avLst/>
          </a:prstGeom>
          <a:noFill/>
        </p:spPr>
        <p:txBody>
          <a:bodyPr wrap="square" rtlCol="0">
            <a:spAutoFit/>
          </a:bodyPr>
          <a:lstStyle/>
          <a:p>
            <a:r>
              <a:rPr lang="en-CA" sz="900" b="1" dirty="0">
                <a:latin typeface="+mj-lt"/>
              </a:rPr>
              <a:t>condenser</a:t>
            </a:r>
          </a:p>
          <a:p>
            <a:r>
              <a:rPr lang="en-CA" sz="900" b="1" dirty="0">
                <a:latin typeface="+mj-lt"/>
              </a:rPr>
              <a:t>airflow</a:t>
            </a:r>
          </a:p>
        </p:txBody>
      </p:sp>
      <p:sp>
        <p:nvSpPr>
          <p:cNvPr id="141" name="TextBox 140">
            <a:extLst>
              <a:ext uri="{FF2B5EF4-FFF2-40B4-BE49-F238E27FC236}">
                <a16:creationId xmlns:a16="http://schemas.microsoft.com/office/drawing/2014/main" id="{863CE6B6-532B-435C-82CC-564E32FAE78C}"/>
              </a:ext>
            </a:extLst>
          </p:cNvPr>
          <p:cNvSpPr txBox="1"/>
          <p:nvPr/>
        </p:nvSpPr>
        <p:spPr>
          <a:xfrm>
            <a:off x="4497197" y="2379728"/>
            <a:ext cx="1012607" cy="215444"/>
          </a:xfrm>
          <a:prstGeom prst="rect">
            <a:avLst/>
          </a:prstGeom>
          <a:noFill/>
        </p:spPr>
        <p:txBody>
          <a:bodyPr wrap="square" rtlCol="0">
            <a:spAutoFit/>
          </a:bodyPr>
          <a:lstStyle/>
          <a:p>
            <a:r>
              <a:rPr lang="en-CA" sz="800" b="1" dirty="0">
                <a:latin typeface="+mj-lt"/>
              </a:rPr>
              <a:t>expander</a:t>
            </a:r>
          </a:p>
        </p:txBody>
      </p:sp>
      <p:sp>
        <p:nvSpPr>
          <p:cNvPr id="27" name="TextBox 26">
            <a:extLst>
              <a:ext uri="{FF2B5EF4-FFF2-40B4-BE49-F238E27FC236}">
                <a16:creationId xmlns:a16="http://schemas.microsoft.com/office/drawing/2014/main" id="{42BBE35F-47EC-4CAF-A93D-3D3E6CF5BB99}"/>
              </a:ext>
            </a:extLst>
          </p:cNvPr>
          <p:cNvSpPr txBox="1"/>
          <p:nvPr/>
        </p:nvSpPr>
        <p:spPr>
          <a:xfrm>
            <a:off x="1886340" y="586788"/>
            <a:ext cx="1080120" cy="261610"/>
          </a:xfrm>
          <a:prstGeom prst="rect">
            <a:avLst/>
          </a:prstGeom>
          <a:noFill/>
        </p:spPr>
        <p:txBody>
          <a:bodyPr wrap="square" rtlCol="0">
            <a:spAutoFit/>
          </a:bodyPr>
          <a:lstStyle/>
          <a:p>
            <a:pPr algn="ctr"/>
            <a:r>
              <a:rPr lang="en-CA" sz="1050" b="1" dirty="0">
                <a:solidFill>
                  <a:schemeClr val="tx1">
                    <a:lumMod val="85000"/>
                    <a:lumOff val="15000"/>
                  </a:schemeClr>
                </a:solidFill>
                <a:latin typeface="+mj-lt"/>
              </a:rPr>
              <a:t>air filter</a:t>
            </a:r>
          </a:p>
        </p:txBody>
      </p:sp>
      <p:sp>
        <p:nvSpPr>
          <p:cNvPr id="28" name="TextBox 27">
            <a:extLst>
              <a:ext uri="{FF2B5EF4-FFF2-40B4-BE49-F238E27FC236}">
                <a16:creationId xmlns:a16="http://schemas.microsoft.com/office/drawing/2014/main" id="{4A6248EA-77EC-49CF-ACFC-2EB8450D61BF}"/>
              </a:ext>
            </a:extLst>
          </p:cNvPr>
          <p:cNvSpPr txBox="1"/>
          <p:nvPr/>
        </p:nvSpPr>
        <p:spPr>
          <a:xfrm>
            <a:off x="2141605" y="1133582"/>
            <a:ext cx="1656184" cy="261610"/>
          </a:xfrm>
          <a:prstGeom prst="rect">
            <a:avLst/>
          </a:prstGeom>
          <a:noFill/>
        </p:spPr>
        <p:txBody>
          <a:bodyPr wrap="square" rtlCol="0">
            <a:spAutoFit/>
          </a:bodyPr>
          <a:lstStyle/>
          <a:p>
            <a:pPr algn="ctr"/>
            <a:r>
              <a:rPr lang="en-CA" sz="1050" b="1" dirty="0">
                <a:latin typeface="+mj-lt"/>
              </a:rPr>
              <a:t>cooling coil</a:t>
            </a:r>
          </a:p>
        </p:txBody>
      </p:sp>
      <p:sp>
        <p:nvSpPr>
          <p:cNvPr id="29" name="TextBox 28">
            <a:extLst>
              <a:ext uri="{FF2B5EF4-FFF2-40B4-BE49-F238E27FC236}">
                <a16:creationId xmlns:a16="http://schemas.microsoft.com/office/drawing/2014/main" id="{760736FF-F198-4402-87B2-1C715FAD6E96}"/>
              </a:ext>
            </a:extLst>
          </p:cNvPr>
          <p:cNvSpPr txBox="1"/>
          <p:nvPr/>
        </p:nvSpPr>
        <p:spPr>
          <a:xfrm>
            <a:off x="1268857" y="1088458"/>
            <a:ext cx="1098683" cy="430887"/>
          </a:xfrm>
          <a:prstGeom prst="rect">
            <a:avLst/>
          </a:prstGeom>
          <a:noFill/>
        </p:spPr>
        <p:txBody>
          <a:bodyPr wrap="square" rtlCol="0">
            <a:spAutoFit/>
          </a:bodyPr>
          <a:lstStyle/>
          <a:p>
            <a:pPr algn="r"/>
            <a:r>
              <a:rPr lang="en-CA" sz="1050" b="1" dirty="0">
                <a:latin typeface="+mj-lt"/>
              </a:rPr>
              <a:t>mixing dampers</a:t>
            </a:r>
          </a:p>
          <a:p>
            <a:pPr algn="r"/>
            <a:r>
              <a:rPr lang="en-CA" sz="1050" b="1" dirty="0">
                <a:latin typeface="+mj-lt"/>
              </a:rPr>
              <a:t>(economizer)</a:t>
            </a:r>
          </a:p>
        </p:txBody>
      </p:sp>
      <p:sp>
        <p:nvSpPr>
          <p:cNvPr id="30" name="Right Brace 29">
            <a:extLst>
              <a:ext uri="{FF2B5EF4-FFF2-40B4-BE49-F238E27FC236}">
                <a16:creationId xmlns:a16="http://schemas.microsoft.com/office/drawing/2014/main" id="{BDA59398-44F1-453F-8777-497378135BAB}"/>
              </a:ext>
            </a:extLst>
          </p:cNvPr>
          <p:cNvSpPr/>
          <p:nvPr/>
        </p:nvSpPr>
        <p:spPr>
          <a:xfrm rot="16200000">
            <a:off x="1867894" y="1344468"/>
            <a:ext cx="107579" cy="471470"/>
          </a:xfrm>
          <a:prstGeom prst="rightBrace">
            <a:avLst>
              <a:gd name="adj1" fmla="val 37859"/>
              <a:gd name="adj2" fmla="val 50000"/>
            </a:avLst>
          </a:prstGeom>
          <a:ln w="63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sz="1200"/>
          </a:p>
        </p:txBody>
      </p:sp>
      <p:sp>
        <p:nvSpPr>
          <p:cNvPr id="118" name="TextBox 117">
            <a:extLst>
              <a:ext uri="{FF2B5EF4-FFF2-40B4-BE49-F238E27FC236}">
                <a16:creationId xmlns:a16="http://schemas.microsoft.com/office/drawing/2014/main" id="{07689EA6-532D-4C30-90CA-EAF383A13DE1}"/>
              </a:ext>
            </a:extLst>
          </p:cNvPr>
          <p:cNvSpPr txBox="1"/>
          <p:nvPr/>
        </p:nvSpPr>
        <p:spPr>
          <a:xfrm>
            <a:off x="2615806" y="646096"/>
            <a:ext cx="1573912" cy="261610"/>
          </a:xfrm>
          <a:prstGeom prst="rect">
            <a:avLst/>
          </a:prstGeom>
          <a:noFill/>
        </p:spPr>
        <p:txBody>
          <a:bodyPr wrap="square" rtlCol="0">
            <a:spAutoFit/>
          </a:bodyPr>
          <a:lstStyle/>
          <a:p>
            <a:pPr algn="ctr"/>
            <a:r>
              <a:rPr lang="en-CA" sz="1050" b="1" dirty="0">
                <a:latin typeface="+mj-lt"/>
              </a:rPr>
              <a:t>supply fan + motor</a:t>
            </a:r>
          </a:p>
        </p:txBody>
      </p:sp>
      <p:sp>
        <p:nvSpPr>
          <p:cNvPr id="124" name="TextBox 123">
            <a:extLst>
              <a:ext uri="{FF2B5EF4-FFF2-40B4-BE49-F238E27FC236}">
                <a16:creationId xmlns:a16="http://schemas.microsoft.com/office/drawing/2014/main" id="{AFFB36C3-72D2-4AA1-B0F5-DE29F85B95CE}"/>
              </a:ext>
            </a:extLst>
          </p:cNvPr>
          <p:cNvSpPr txBox="1"/>
          <p:nvPr/>
        </p:nvSpPr>
        <p:spPr>
          <a:xfrm>
            <a:off x="5206256" y="1277792"/>
            <a:ext cx="1296144" cy="430887"/>
          </a:xfrm>
          <a:prstGeom prst="rect">
            <a:avLst/>
          </a:prstGeom>
          <a:noFill/>
        </p:spPr>
        <p:txBody>
          <a:bodyPr wrap="square" rtlCol="0">
            <a:spAutoFit/>
          </a:bodyPr>
          <a:lstStyle/>
          <a:p>
            <a:r>
              <a:rPr lang="en-CA" sz="1050" b="1" dirty="0">
                <a:latin typeface="+mj-lt"/>
              </a:rPr>
              <a:t>condenser fan</a:t>
            </a:r>
          </a:p>
          <a:p>
            <a:r>
              <a:rPr lang="en-CA" sz="1050" b="1" dirty="0">
                <a:latin typeface="+mj-lt"/>
              </a:rPr>
              <a:t>+ motor</a:t>
            </a:r>
          </a:p>
        </p:txBody>
      </p:sp>
      <p:grpSp>
        <p:nvGrpSpPr>
          <p:cNvPr id="192" name="Group 191">
            <a:extLst>
              <a:ext uri="{FF2B5EF4-FFF2-40B4-BE49-F238E27FC236}">
                <a16:creationId xmlns:a16="http://schemas.microsoft.com/office/drawing/2014/main" id="{A613B0A3-4F29-4ECF-AACE-798CE23D0FD6}"/>
              </a:ext>
            </a:extLst>
          </p:cNvPr>
          <p:cNvGrpSpPr/>
          <p:nvPr/>
        </p:nvGrpSpPr>
        <p:grpSpPr>
          <a:xfrm>
            <a:off x="4924761" y="1522548"/>
            <a:ext cx="317799" cy="243296"/>
            <a:chOff x="5789631" y="43658"/>
            <a:chExt cx="642019" cy="432048"/>
          </a:xfrm>
        </p:grpSpPr>
        <p:cxnSp>
          <p:nvCxnSpPr>
            <p:cNvPr id="126" name="Straight Arrow Connector 125">
              <a:extLst>
                <a:ext uri="{FF2B5EF4-FFF2-40B4-BE49-F238E27FC236}">
                  <a16:creationId xmlns:a16="http://schemas.microsoft.com/office/drawing/2014/main" id="{48280C80-D5E2-4492-9130-ADE024067DE3}"/>
                </a:ext>
              </a:extLst>
            </p:cNvPr>
            <p:cNvCxnSpPr>
              <a:cxnSpLocks/>
            </p:cNvCxnSpPr>
            <p:nvPr/>
          </p:nvCxnSpPr>
          <p:spPr>
            <a:xfrm flipH="1">
              <a:off x="5789631" y="43658"/>
              <a:ext cx="144015" cy="432048"/>
            </a:xfrm>
            <a:prstGeom prst="straightConnector1">
              <a:avLst/>
            </a:prstGeom>
            <a:ln>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27" name="Straight Arrow Connector 126">
              <a:extLst>
                <a:ext uri="{FF2B5EF4-FFF2-40B4-BE49-F238E27FC236}">
                  <a16:creationId xmlns:a16="http://schemas.microsoft.com/office/drawing/2014/main" id="{3DE7B5C1-8DB5-483A-A8C2-E646BE5141D8}"/>
                </a:ext>
              </a:extLst>
            </p:cNvPr>
            <p:cNvCxnSpPr>
              <a:cxnSpLocks/>
            </p:cNvCxnSpPr>
            <p:nvPr/>
          </p:nvCxnSpPr>
          <p:spPr>
            <a:xfrm flipH="1">
              <a:off x="5933646" y="43658"/>
              <a:ext cx="498004" cy="0"/>
            </a:xfrm>
            <a:prstGeom prst="straightConnector1">
              <a:avLst/>
            </a:prstGeom>
            <a:ln>
              <a:solidFill>
                <a:schemeClr val="tx1"/>
              </a:solidFill>
              <a:tailEnd type="none" w="sm" len="sm"/>
            </a:ln>
          </p:spPr>
          <p:style>
            <a:lnRef idx="1">
              <a:schemeClr val="accent1"/>
            </a:lnRef>
            <a:fillRef idx="0">
              <a:schemeClr val="accent1"/>
            </a:fillRef>
            <a:effectRef idx="0">
              <a:schemeClr val="accent1"/>
            </a:effectRef>
            <a:fontRef idx="minor">
              <a:schemeClr val="tx1"/>
            </a:fontRef>
          </p:style>
        </p:cxnSp>
      </p:grpSp>
      <p:cxnSp>
        <p:nvCxnSpPr>
          <p:cNvPr id="128" name="Straight Arrow Connector 127">
            <a:extLst>
              <a:ext uri="{FF2B5EF4-FFF2-40B4-BE49-F238E27FC236}">
                <a16:creationId xmlns:a16="http://schemas.microsoft.com/office/drawing/2014/main" id="{01DC50D9-4BBC-429A-A2D6-93A72A1C4E6C}"/>
              </a:ext>
            </a:extLst>
          </p:cNvPr>
          <p:cNvCxnSpPr>
            <a:cxnSpLocks/>
          </p:cNvCxnSpPr>
          <p:nvPr/>
        </p:nvCxnSpPr>
        <p:spPr>
          <a:xfrm>
            <a:off x="3385753" y="937078"/>
            <a:ext cx="208319" cy="859226"/>
          </a:xfrm>
          <a:prstGeom prst="straightConnector1">
            <a:avLst/>
          </a:prstGeom>
          <a:ln>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29" name="Straight Arrow Connector 128">
            <a:extLst>
              <a:ext uri="{FF2B5EF4-FFF2-40B4-BE49-F238E27FC236}">
                <a16:creationId xmlns:a16="http://schemas.microsoft.com/office/drawing/2014/main" id="{ECF5CE90-588D-460C-A652-60D9F8D9C598}"/>
              </a:ext>
            </a:extLst>
          </p:cNvPr>
          <p:cNvCxnSpPr>
            <a:cxnSpLocks/>
          </p:cNvCxnSpPr>
          <p:nvPr/>
        </p:nvCxnSpPr>
        <p:spPr>
          <a:xfrm>
            <a:off x="2933693" y="1421614"/>
            <a:ext cx="0" cy="288032"/>
          </a:xfrm>
          <a:prstGeom prst="straightConnector1">
            <a:avLst/>
          </a:prstGeom>
          <a:ln>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30" name="Straight Arrow Connector 129">
            <a:extLst>
              <a:ext uri="{FF2B5EF4-FFF2-40B4-BE49-F238E27FC236}">
                <a16:creationId xmlns:a16="http://schemas.microsoft.com/office/drawing/2014/main" id="{5048B749-83B1-4CB9-B1A3-9E391168AF9F}"/>
              </a:ext>
            </a:extLst>
          </p:cNvPr>
          <p:cNvCxnSpPr>
            <a:cxnSpLocks/>
          </p:cNvCxnSpPr>
          <p:nvPr/>
        </p:nvCxnSpPr>
        <p:spPr>
          <a:xfrm>
            <a:off x="2476121" y="816428"/>
            <a:ext cx="0" cy="864664"/>
          </a:xfrm>
          <a:prstGeom prst="straightConnector1">
            <a:avLst/>
          </a:prstGeom>
          <a:ln>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grpSp>
        <p:nvGrpSpPr>
          <p:cNvPr id="136" name="Group 135">
            <a:extLst>
              <a:ext uri="{FF2B5EF4-FFF2-40B4-BE49-F238E27FC236}">
                <a16:creationId xmlns:a16="http://schemas.microsoft.com/office/drawing/2014/main" id="{476E1BF6-12DF-4F23-A043-1B8C5C8C02D9}"/>
              </a:ext>
            </a:extLst>
          </p:cNvPr>
          <p:cNvGrpSpPr/>
          <p:nvPr/>
        </p:nvGrpSpPr>
        <p:grpSpPr>
          <a:xfrm rot="5400000">
            <a:off x="4440539" y="1395117"/>
            <a:ext cx="504056" cy="162726"/>
            <a:chOff x="9344744" y="3221360"/>
            <a:chExt cx="504056" cy="288032"/>
          </a:xfrm>
        </p:grpSpPr>
        <p:cxnSp>
          <p:nvCxnSpPr>
            <p:cNvPr id="137" name="Straight Arrow Connector 136">
              <a:extLst>
                <a:ext uri="{FF2B5EF4-FFF2-40B4-BE49-F238E27FC236}">
                  <a16:creationId xmlns:a16="http://schemas.microsoft.com/office/drawing/2014/main" id="{DE04BF19-1366-40EC-BE0C-AEED31910665}"/>
                </a:ext>
              </a:extLst>
            </p:cNvPr>
            <p:cNvCxnSpPr/>
            <p:nvPr/>
          </p:nvCxnSpPr>
          <p:spPr>
            <a:xfrm flipH="1">
              <a:off x="9344744" y="3221360"/>
              <a:ext cx="504056"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8" name="Straight Arrow Connector 137">
              <a:extLst>
                <a:ext uri="{FF2B5EF4-FFF2-40B4-BE49-F238E27FC236}">
                  <a16:creationId xmlns:a16="http://schemas.microsoft.com/office/drawing/2014/main" id="{427D19D3-9CE1-47CE-9974-03B66F9B7E85}"/>
                </a:ext>
              </a:extLst>
            </p:cNvPr>
            <p:cNvCxnSpPr/>
            <p:nvPr/>
          </p:nvCxnSpPr>
          <p:spPr>
            <a:xfrm flipH="1">
              <a:off x="9344744" y="3509392"/>
              <a:ext cx="504056"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40" name="TextBox 139">
            <a:extLst>
              <a:ext uri="{FF2B5EF4-FFF2-40B4-BE49-F238E27FC236}">
                <a16:creationId xmlns:a16="http://schemas.microsoft.com/office/drawing/2014/main" id="{541B0BBC-9BEE-4D9F-B47E-98E9A3738D5A}"/>
              </a:ext>
            </a:extLst>
          </p:cNvPr>
          <p:cNvSpPr txBox="1"/>
          <p:nvPr/>
        </p:nvSpPr>
        <p:spPr>
          <a:xfrm>
            <a:off x="3905982" y="778310"/>
            <a:ext cx="1584176" cy="369332"/>
          </a:xfrm>
          <a:prstGeom prst="rect">
            <a:avLst/>
          </a:prstGeom>
          <a:noFill/>
        </p:spPr>
        <p:txBody>
          <a:bodyPr wrap="square" rtlCol="0">
            <a:spAutoFit/>
          </a:bodyPr>
          <a:lstStyle/>
          <a:p>
            <a:pPr algn="ctr"/>
            <a:r>
              <a:rPr lang="en-CA" sz="900" b="1" dirty="0">
                <a:latin typeface="+mj-lt"/>
              </a:rPr>
              <a:t>condenser</a:t>
            </a:r>
          </a:p>
          <a:p>
            <a:pPr algn="ctr"/>
            <a:r>
              <a:rPr lang="en-CA" sz="900" b="1" dirty="0">
                <a:latin typeface="+mj-lt"/>
              </a:rPr>
              <a:t>airflow</a:t>
            </a:r>
          </a:p>
        </p:txBody>
      </p:sp>
      <p:sp>
        <p:nvSpPr>
          <p:cNvPr id="142" name="TextBox 141">
            <a:extLst>
              <a:ext uri="{FF2B5EF4-FFF2-40B4-BE49-F238E27FC236}">
                <a16:creationId xmlns:a16="http://schemas.microsoft.com/office/drawing/2014/main" id="{2B613AAF-5B7A-439B-8C3A-CF6C7B4084B3}"/>
              </a:ext>
            </a:extLst>
          </p:cNvPr>
          <p:cNvSpPr txBox="1"/>
          <p:nvPr/>
        </p:nvSpPr>
        <p:spPr>
          <a:xfrm>
            <a:off x="3406500" y="1049574"/>
            <a:ext cx="1085478" cy="430887"/>
          </a:xfrm>
          <a:prstGeom prst="rect">
            <a:avLst/>
          </a:prstGeom>
          <a:noFill/>
        </p:spPr>
        <p:txBody>
          <a:bodyPr wrap="square" rtlCol="0">
            <a:spAutoFit/>
          </a:bodyPr>
          <a:lstStyle/>
          <a:p>
            <a:pPr algn="ctr"/>
            <a:r>
              <a:rPr lang="en-CA" sz="1050" b="1" dirty="0">
                <a:solidFill>
                  <a:schemeClr val="accent6">
                    <a:lumMod val="75000"/>
                  </a:schemeClr>
                </a:solidFill>
                <a:latin typeface="+mj-lt"/>
              </a:rPr>
              <a:t>refrigerant</a:t>
            </a:r>
          </a:p>
          <a:p>
            <a:pPr algn="ctr"/>
            <a:r>
              <a:rPr lang="en-CA" sz="1050" b="1" dirty="0">
                <a:solidFill>
                  <a:schemeClr val="accent6">
                    <a:lumMod val="75000"/>
                  </a:schemeClr>
                </a:solidFill>
                <a:latin typeface="+mj-lt"/>
              </a:rPr>
              <a:t>piping</a:t>
            </a:r>
          </a:p>
        </p:txBody>
      </p:sp>
      <p:cxnSp>
        <p:nvCxnSpPr>
          <p:cNvPr id="144" name="Straight Arrow Connector 143">
            <a:extLst>
              <a:ext uri="{FF2B5EF4-FFF2-40B4-BE49-F238E27FC236}">
                <a16:creationId xmlns:a16="http://schemas.microsoft.com/office/drawing/2014/main" id="{5981B671-1F5F-4512-9E85-0263994F5887}"/>
              </a:ext>
            </a:extLst>
          </p:cNvPr>
          <p:cNvCxnSpPr>
            <a:cxnSpLocks/>
          </p:cNvCxnSpPr>
          <p:nvPr/>
        </p:nvCxnSpPr>
        <p:spPr>
          <a:xfrm>
            <a:off x="3989871" y="1464983"/>
            <a:ext cx="0" cy="312271"/>
          </a:xfrm>
          <a:prstGeom prst="straightConnector1">
            <a:avLst/>
          </a:prstGeom>
          <a:ln>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3924EC75-DC00-4DEA-86D7-5E850F933185}"/>
              </a:ext>
            </a:extLst>
          </p:cNvPr>
          <p:cNvGrpSpPr/>
          <p:nvPr/>
        </p:nvGrpSpPr>
        <p:grpSpPr>
          <a:xfrm rot="9573384">
            <a:off x="1690361" y="2306677"/>
            <a:ext cx="254504" cy="659218"/>
            <a:chOff x="2853060" y="4121790"/>
            <a:chExt cx="116102" cy="306318"/>
          </a:xfrm>
        </p:grpSpPr>
        <p:cxnSp>
          <p:nvCxnSpPr>
            <p:cNvPr id="4" name="Straight Connector 3">
              <a:extLst>
                <a:ext uri="{FF2B5EF4-FFF2-40B4-BE49-F238E27FC236}">
                  <a16:creationId xmlns:a16="http://schemas.microsoft.com/office/drawing/2014/main" id="{A18E49B9-F2A3-4515-934B-FD3D5DD4382C}"/>
                </a:ext>
              </a:extLst>
            </p:cNvPr>
            <p:cNvCxnSpPr>
              <a:cxnSpLocks/>
            </p:cNvCxnSpPr>
            <p:nvPr/>
          </p:nvCxnSpPr>
          <p:spPr>
            <a:xfrm flipV="1">
              <a:off x="2853060" y="4284092"/>
              <a:ext cx="72008" cy="144016"/>
            </a:xfrm>
            <a:prstGeom prst="line">
              <a:avLst/>
            </a:prstGeom>
            <a:ln w="19050">
              <a:solidFill>
                <a:schemeClr val="bg1"/>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7F3E8E87-C123-40AC-9385-10EDD3C30318}"/>
                </a:ext>
              </a:extLst>
            </p:cNvPr>
            <p:cNvCxnSpPr>
              <a:cxnSpLocks/>
            </p:cNvCxnSpPr>
            <p:nvPr/>
          </p:nvCxnSpPr>
          <p:spPr>
            <a:xfrm rot="12249608" flipV="1">
              <a:off x="2959169" y="4121790"/>
              <a:ext cx="9993" cy="171915"/>
            </a:xfrm>
            <a:prstGeom prst="line">
              <a:avLst/>
            </a:prstGeom>
            <a:ln w="19050">
              <a:solidFill>
                <a:srgbClr val="7030A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4413915E-1E51-41FA-AFFC-958EDEFDDA1E}"/>
              </a:ext>
            </a:extLst>
          </p:cNvPr>
          <p:cNvGrpSpPr/>
          <p:nvPr/>
        </p:nvGrpSpPr>
        <p:grpSpPr>
          <a:xfrm>
            <a:off x="3031995" y="1878215"/>
            <a:ext cx="2079487" cy="1095747"/>
            <a:chOff x="4701601" y="1052736"/>
            <a:chExt cx="2186487" cy="1152128"/>
          </a:xfrm>
        </p:grpSpPr>
        <p:cxnSp>
          <p:nvCxnSpPr>
            <p:cNvPr id="7" name="Straight Connector 6">
              <a:extLst>
                <a:ext uri="{FF2B5EF4-FFF2-40B4-BE49-F238E27FC236}">
                  <a16:creationId xmlns:a16="http://schemas.microsoft.com/office/drawing/2014/main" id="{B79596B4-3B25-4A91-BE45-958756264F00}"/>
                </a:ext>
              </a:extLst>
            </p:cNvPr>
            <p:cNvCxnSpPr>
              <a:cxnSpLocks/>
            </p:cNvCxnSpPr>
            <p:nvPr/>
          </p:nvCxnSpPr>
          <p:spPr>
            <a:xfrm>
              <a:off x="6744072" y="1268760"/>
              <a:ext cx="144016" cy="0"/>
            </a:xfrm>
            <a:prstGeom prst="line">
              <a:avLst/>
            </a:prstGeom>
            <a:ln w="12700">
              <a:solidFill>
                <a:schemeClr val="accent6">
                  <a:lumMod val="40000"/>
                  <a:lumOff val="6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173A12D-6957-4883-BA21-9A93E85E6948}"/>
                </a:ext>
              </a:extLst>
            </p:cNvPr>
            <p:cNvCxnSpPr>
              <a:cxnSpLocks/>
            </p:cNvCxnSpPr>
            <p:nvPr/>
          </p:nvCxnSpPr>
          <p:spPr>
            <a:xfrm>
              <a:off x="6744072" y="2204864"/>
              <a:ext cx="144016" cy="0"/>
            </a:xfrm>
            <a:prstGeom prst="line">
              <a:avLst/>
            </a:prstGeom>
            <a:ln w="12700">
              <a:solidFill>
                <a:schemeClr val="accent6">
                  <a:lumMod val="40000"/>
                  <a:lumOff val="6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473CF39-D76F-4326-A128-AE95B99465BA}"/>
                </a:ext>
              </a:extLst>
            </p:cNvPr>
            <p:cNvCxnSpPr>
              <a:cxnSpLocks/>
            </p:cNvCxnSpPr>
            <p:nvPr/>
          </p:nvCxnSpPr>
          <p:spPr>
            <a:xfrm flipV="1">
              <a:off x="6744072" y="1268760"/>
              <a:ext cx="0" cy="288032"/>
            </a:xfrm>
            <a:prstGeom prst="line">
              <a:avLst/>
            </a:prstGeom>
            <a:ln w="12700">
              <a:solidFill>
                <a:schemeClr val="accent6">
                  <a:lumMod val="40000"/>
                  <a:lumOff val="6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C43C480-00C3-46A2-8622-B768FB8CBF8E}"/>
                </a:ext>
              </a:extLst>
            </p:cNvPr>
            <p:cNvCxnSpPr>
              <a:cxnSpLocks/>
            </p:cNvCxnSpPr>
            <p:nvPr/>
          </p:nvCxnSpPr>
          <p:spPr>
            <a:xfrm>
              <a:off x="6600056" y="1988840"/>
              <a:ext cx="144016" cy="0"/>
            </a:xfrm>
            <a:prstGeom prst="line">
              <a:avLst/>
            </a:prstGeom>
            <a:ln w="12700">
              <a:solidFill>
                <a:schemeClr val="accent6">
                  <a:lumMod val="40000"/>
                  <a:lumOff val="6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FB648FE-A02E-43CE-93BA-EB9EFF1C537C}"/>
                </a:ext>
              </a:extLst>
            </p:cNvPr>
            <p:cNvCxnSpPr>
              <a:cxnSpLocks/>
            </p:cNvCxnSpPr>
            <p:nvPr/>
          </p:nvCxnSpPr>
          <p:spPr>
            <a:xfrm flipV="1">
              <a:off x="6744072" y="1988840"/>
              <a:ext cx="0" cy="216024"/>
            </a:xfrm>
            <a:prstGeom prst="line">
              <a:avLst/>
            </a:prstGeom>
            <a:ln w="12700">
              <a:solidFill>
                <a:schemeClr val="accent6">
                  <a:lumMod val="40000"/>
                  <a:lumOff val="6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845AC5E-41C2-4EEF-AAC0-035B32B2DFD2}"/>
                </a:ext>
              </a:extLst>
            </p:cNvPr>
            <p:cNvCxnSpPr>
              <a:cxnSpLocks/>
            </p:cNvCxnSpPr>
            <p:nvPr/>
          </p:nvCxnSpPr>
          <p:spPr>
            <a:xfrm>
              <a:off x="5951984" y="1556792"/>
              <a:ext cx="792088" cy="0"/>
            </a:xfrm>
            <a:prstGeom prst="line">
              <a:avLst/>
            </a:prstGeom>
            <a:ln w="12700">
              <a:solidFill>
                <a:schemeClr val="accent6">
                  <a:lumMod val="40000"/>
                  <a:lumOff val="6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6397E33-0205-40E9-B35A-5C3D5DE3B831}"/>
                </a:ext>
              </a:extLst>
            </p:cNvPr>
            <p:cNvCxnSpPr>
              <a:cxnSpLocks/>
            </p:cNvCxnSpPr>
            <p:nvPr/>
          </p:nvCxnSpPr>
          <p:spPr>
            <a:xfrm>
              <a:off x="4701601" y="1052736"/>
              <a:ext cx="1250383" cy="0"/>
            </a:xfrm>
            <a:prstGeom prst="line">
              <a:avLst/>
            </a:prstGeom>
            <a:ln w="12700">
              <a:solidFill>
                <a:schemeClr val="accent6">
                  <a:lumMod val="40000"/>
                  <a:lumOff val="6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AB3E916-2723-4AE1-ABB0-6B1C4060E9E7}"/>
                </a:ext>
              </a:extLst>
            </p:cNvPr>
            <p:cNvCxnSpPr>
              <a:cxnSpLocks/>
            </p:cNvCxnSpPr>
            <p:nvPr/>
          </p:nvCxnSpPr>
          <p:spPr>
            <a:xfrm>
              <a:off x="4703987" y="1124744"/>
              <a:ext cx="1175989" cy="0"/>
            </a:xfrm>
            <a:prstGeom prst="line">
              <a:avLst/>
            </a:prstGeom>
            <a:ln w="12700">
              <a:solidFill>
                <a:schemeClr val="accent6">
                  <a:lumMod val="40000"/>
                  <a:lumOff val="6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BACDF0A-D68B-44D4-B5A6-3C6F06E257D9}"/>
                </a:ext>
              </a:extLst>
            </p:cNvPr>
            <p:cNvCxnSpPr>
              <a:cxnSpLocks/>
            </p:cNvCxnSpPr>
            <p:nvPr/>
          </p:nvCxnSpPr>
          <p:spPr>
            <a:xfrm>
              <a:off x="5879976" y="1124744"/>
              <a:ext cx="0" cy="504056"/>
            </a:xfrm>
            <a:prstGeom prst="line">
              <a:avLst/>
            </a:prstGeom>
            <a:ln w="12700">
              <a:solidFill>
                <a:schemeClr val="accent6">
                  <a:lumMod val="40000"/>
                  <a:lumOff val="6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98C2B54-5DCD-4543-892C-7AE332E46307}"/>
                </a:ext>
              </a:extLst>
            </p:cNvPr>
            <p:cNvCxnSpPr>
              <a:cxnSpLocks/>
            </p:cNvCxnSpPr>
            <p:nvPr/>
          </p:nvCxnSpPr>
          <p:spPr>
            <a:xfrm>
              <a:off x="5879976" y="1628800"/>
              <a:ext cx="288032" cy="0"/>
            </a:xfrm>
            <a:prstGeom prst="line">
              <a:avLst/>
            </a:prstGeom>
            <a:ln w="12700">
              <a:solidFill>
                <a:schemeClr val="accent6">
                  <a:lumMod val="40000"/>
                  <a:lumOff val="6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C0B04AC-156B-48B7-ABB1-06FDD1A86E2B}"/>
                </a:ext>
              </a:extLst>
            </p:cNvPr>
            <p:cNvCxnSpPr>
              <a:cxnSpLocks/>
            </p:cNvCxnSpPr>
            <p:nvPr/>
          </p:nvCxnSpPr>
          <p:spPr>
            <a:xfrm>
              <a:off x="6168008" y="1628800"/>
              <a:ext cx="0" cy="576064"/>
            </a:xfrm>
            <a:prstGeom prst="line">
              <a:avLst/>
            </a:prstGeom>
            <a:ln w="12700">
              <a:solidFill>
                <a:schemeClr val="accent6">
                  <a:lumMod val="40000"/>
                  <a:lumOff val="6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29C7A5E-5FAE-4F8F-B05E-4CA5A4D50C48}"/>
                </a:ext>
              </a:extLst>
            </p:cNvPr>
            <p:cNvCxnSpPr>
              <a:cxnSpLocks/>
            </p:cNvCxnSpPr>
            <p:nvPr/>
          </p:nvCxnSpPr>
          <p:spPr>
            <a:xfrm>
              <a:off x="6168008" y="2204864"/>
              <a:ext cx="144016" cy="0"/>
            </a:xfrm>
            <a:prstGeom prst="line">
              <a:avLst/>
            </a:prstGeom>
            <a:ln w="12700">
              <a:solidFill>
                <a:schemeClr val="accent6">
                  <a:lumMod val="40000"/>
                  <a:lumOff val="6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3E1032F-1133-49EC-AF4E-7912BDE59703}"/>
                </a:ext>
              </a:extLst>
            </p:cNvPr>
            <p:cNvCxnSpPr>
              <a:cxnSpLocks/>
            </p:cNvCxnSpPr>
            <p:nvPr/>
          </p:nvCxnSpPr>
          <p:spPr>
            <a:xfrm>
              <a:off x="5951984" y="1052736"/>
              <a:ext cx="0" cy="504056"/>
            </a:xfrm>
            <a:prstGeom prst="line">
              <a:avLst/>
            </a:prstGeom>
            <a:ln w="12700">
              <a:solidFill>
                <a:schemeClr val="accent6">
                  <a:lumMod val="40000"/>
                  <a:lumOff val="60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03AAAE67-2889-4A5A-A51D-0F1FE10E1A2F}"/>
                </a:ext>
              </a:extLst>
            </p:cNvPr>
            <p:cNvGrpSpPr/>
            <p:nvPr/>
          </p:nvGrpSpPr>
          <p:grpSpPr>
            <a:xfrm>
              <a:off x="6460504" y="1517511"/>
              <a:ext cx="86806" cy="86806"/>
              <a:chOff x="7320136" y="1758018"/>
              <a:chExt cx="86806" cy="86806"/>
            </a:xfrm>
          </p:grpSpPr>
          <p:cxnSp>
            <p:nvCxnSpPr>
              <p:cNvPr id="21" name="Straight Connector 20">
                <a:extLst>
                  <a:ext uri="{FF2B5EF4-FFF2-40B4-BE49-F238E27FC236}">
                    <a16:creationId xmlns:a16="http://schemas.microsoft.com/office/drawing/2014/main" id="{EC26AC9C-EC42-4B15-8A86-0D2E84200B89}"/>
                  </a:ext>
                </a:extLst>
              </p:cNvPr>
              <p:cNvCxnSpPr>
                <a:cxnSpLocks/>
                <a:stCxn id="22" idx="1"/>
                <a:endCxn id="22" idx="5"/>
              </p:cNvCxnSpPr>
              <p:nvPr/>
            </p:nvCxnSpPr>
            <p:spPr>
              <a:xfrm>
                <a:off x="7332848" y="1770730"/>
                <a:ext cx="61382" cy="61382"/>
              </a:xfrm>
              <a:prstGeom prst="line">
                <a:avLst/>
              </a:prstGeom>
              <a:ln w="127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AA3A45E5-3FCE-491C-8DEA-E5381C1FEEC6}"/>
                  </a:ext>
                </a:extLst>
              </p:cNvPr>
              <p:cNvSpPr/>
              <p:nvPr/>
            </p:nvSpPr>
            <p:spPr>
              <a:xfrm>
                <a:off x="7320136" y="1758018"/>
                <a:ext cx="86806" cy="8680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23" name="Straight Connector 22">
                <a:extLst>
                  <a:ext uri="{FF2B5EF4-FFF2-40B4-BE49-F238E27FC236}">
                    <a16:creationId xmlns:a16="http://schemas.microsoft.com/office/drawing/2014/main" id="{35545888-C896-4C9D-8808-0F59A8E388AF}"/>
                  </a:ext>
                </a:extLst>
              </p:cNvPr>
              <p:cNvCxnSpPr>
                <a:cxnSpLocks/>
                <a:stCxn id="22" idx="1"/>
                <a:endCxn id="22" idx="5"/>
              </p:cNvCxnSpPr>
              <p:nvPr/>
            </p:nvCxnSpPr>
            <p:spPr>
              <a:xfrm>
                <a:off x="7332848" y="1770730"/>
                <a:ext cx="61382" cy="613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4E6A09A-F3B3-4AB8-A631-DBC41152B02A}"/>
                  </a:ext>
                </a:extLst>
              </p:cNvPr>
              <p:cNvCxnSpPr>
                <a:cxnSpLocks/>
                <a:stCxn id="22" idx="7"/>
                <a:endCxn id="22" idx="3"/>
              </p:cNvCxnSpPr>
              <p:nvPr/>
            </p:nvCxnSpPr>
            <p:spPr>
              <a:xfrm flipH="1">
                <a:off x="7332848" y="1770730"/>
                <a:ext cx="61382" cy="613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33" name="Straight Connector 32">
            <a:extLst>
              <a:ext uri="{FF2B5EF4-FFF2-40B4-BE49-F238E27FC236}">
                <a16:creationId xmlns:a16="http://schemas.microsoft.com/office/drawing/2014/main" id="{8154CE59-AF27-480F-9086-6A12B8C85B07}"/>
              </a:ext>
            </a:extLst>
          </p:cNvPr>
          <p:cNvCxnSpPr>
            <a:cxnSpLocks/>
          </p:cNvCxnSpPr>
          <p:nvPr/>
        </p:nvCxnSpPr>
        <p:spPr>
          <a:xfrm flipH="1" flipV="1">
            <a:off x="1295104" y="1947284"/>
            <a:ext cx="277917" cy="486356"/>
          </a:xfrm>
          <a:prstGeom prst="line">
            <a:avLst/>
          </a:prstGeom>
          <a:ln w="1270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8E56F13-A0E3-4F73-B838-550C31228E79}"/>
              </a:ext>
            </a:extLst>
          </p:cNvPr>
          <p:cNvCxnSpPr>
            <a:cxnSpLocks/>
          </p:cNvCxnSpPr>
          <p:nvPr/>
        </p:nvCxnSpPr>
        <p:spPr>
          <a:xfrm flipH="1" flipV="1">
            <a:off x="1295104" y="2572598"/>
            <a:ext cx="277917" cy="486356"/>
          </a:xfrm>
          <a:prstGeom prst="line">
            <a:avLst/>
          </a:prstGeom>
          <a:ln w="1270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C4F9FF9-8ADB-4263-971A-5C03C710B459}"/>
              </a:ext>
            </a:extLst>
          </p:cNvPr>
          <p:cNvCxnSpPr>
            <a:cxnSpLocks/>
          </p:cNvCxnSpPr>
          <p:nvPr/>
        </p:nvCxnSpPr>
        <p:spPr>
          <a:xfrm flipV="1">
            <a:off x="1781460" y="1877804"/>
            <a:ext cx="0" cy="486356"/>
          </a:xfrm>
          <a:prstGeom prst="line">
            <a:avLst/>
          </a:prstGeom>
          <a:ln w="12700">
            <a:solidFill>
              <a:schemeClr val="bg1">
                <a:lumMod val="95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id="{DB45BFD7-B2F1-4E41-BDE4-F0806AF60F9D}"/>
              </a:ext>
            </a:extLst>
          </p:cNvPr>
          <p:cNvGrpSpPr/>
          <p:nvPr/>
        </p:nvGrpSpPr>
        <p:grpSpPr>
          <a:xfrm rot="10800000">
            <a:off x="3497764" y="2073927"/>
            <a:ext cx="416876" cy="535983"/>
            <a:chOff x="1376896" y="3239976"/>
            <a:chExt cx="216024" cy="288032"/>
          </a:xfrm>
        </p:grpSpPr>
        <p:sp>
          <p:nvSpPr>
            <p:cNvPr id="37" name="Arc 36">
              <a:extLst>
                <a:ext uri="{FF2B5EF4-FFF2-40B4-BE49-F238E27FC236}">
                  <a16:creationId xmlns:a16="http://schemas.microsoft.com/office/drawing/2014/main" id="{577817A4-8A6F-41B5-8927-25C19E93ADA6}"/>
                </a:ext>
              </a:extLst>
            </p:cNvPr>
            <p:cNvSpPr/>
            <p:nvPr/>
          </p:nvSpPr>
          <p:spPr>
            <a:xfrm rot="16200000">
              <a:off x="1376896" y="3311984"/>
              <a:ext cx="216024" cy="216024"/>
            </a:xfrm>
            <a:prstGeom prst="arc">
              <a:avLst>
                <a:gd name="adj1" fmla="val 21565122"/>
                <a:gd name="adj2" fmla="val 16530903"/>
              </a:avLst>
            </a:prstGeom>
            <a:ln w="158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sz="2400"/>
            </a:p>
          </p:txBody>
        </p:sp>
        <p:cxnSp>
          <p:nvCxnSpPr>
            <p:cNvPr id="38" name="Straight Connector 37">
              <a:extLst>
                <a:ext uri="{FF2B5EF4-FFF2-40B4-BE49-F238E27FC236}">
                  <a16:creationId xmlns:a16="http://schemas.microsoft.com/office/drawing/2014/main" id="{2D8D3692-B60F-4D78-98A6-98AB8D9F34B7}"/>
                </a:ext>
              </a:extLst>
            </p:cNvPr>
            <p:cNvCxnSpPr>
              <a:cxnSpLocks/>
            </p:cNvCxnSpPr>
            <p:nvPr/>
          </p:nvCxnSpPr>
          <p:spPr>
            <a:xfrm rot="16200000">
              <a:off x="1286886" y="3329986"/>
              <a:ext cx="18002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F3FDBAC1-8294-472A-AC7A-56903BAE2BCF}"/>
                </a:ext>
              </a:extLst>
            </p:cNvPr>
            <p:cNvCxnSpPr>
              <a:cxnSpLocks/>
            </p:cNvCxnSpPr>
            <p:nvPr/>
          </p:nvCxnSpPr>
          <p:spPr>
            <a:xfrm rot="16200000" flipV="1">
              <a:off x="1430902" y="3185970"/>
              <a:ext cx="0" cy="10801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CF6BFA83-5392-4CA7-AC47-6991467DEB10}"/>
                </a:ext>
              </a:extLst>
            </p:cNvPr>
            <p:cNvCxnSpPr>
              <a:cxnSpLocks/>
            </p:cNvCxnSpPr>
            <p:nvPr/>
          </p:nvCxnSpPr>
          <p:spPr>
            <a:xfrm rot="16200000">
              <a:off x="1448904" y="3275980"/>
              <a:ext cx="72008"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1" name="Straight Connector 40">
            <a:extLst>
              <a:ext uri="{FF2B5EF4-FFF2-40B4-BE49-F238E27FC236}">
                <a16:creationId xmlns:a16="http://schemas.microsoft.com/office/drawing/2014/main" id="{3DABB8E9-3744-44F5-B7E8-F948392B1DE2}"/>
              </a:ext>
            </a:extLst>
          </p:cNvPr>
          <p:cNvCxnSpPr>
            <a:cxnSpLocks/>
          </p:cNvCxnSpPr>
          <p:nvPr/>
        </p:nvCxnSpPr>
        <p:spPr>
          <a:xfrm flipV="1">
            <a:off x="1781460" y="1808325"/>
            <a:ext cx="0" cy="6947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F27DC6D2-DD6C-46CB-BAF0-C3D9FA086AF9}"/>
              </a:ext>
            </a:extLst>
          </p:cNvPr>
          <p:cNvSpPr/>
          <p:nvPr/>
        </p:nvSpPr>
        <p:spPr>
          <a:xfrm rot="16200000">
            <a:off x="3686990" y="2439490"/>
            <a:ext cx="208438" cy="891529"/>
          </a:xfrm>
          <a:prstGeom prst="rect">
            <a:avLst/>
          </a:prstGeom>
          <a:pattFill prst="dkVert">
            <a:fgClr>
              <a:srgbClr val="FFA7A7"/>
            </a:fgClr>
            <a:bgClr>
              <a:schemeClr val="bg1"/>
            </a:bgClr>
          </a:pattFill>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sz="2400"/>
          </a:p>
        </p:txBody>
      </p:sp>
      <p:sp>
        <p:nvSpPr>
          <p:cNvPr id="43" name="Rectangle 42">
            <a:extLst>
              <a:ext uri="{FF2B5EF4-FFF2-40B4-BE49-F238E27FC236}">
                <a16:creationId xmlns:a16="http://schemas.microsoft.com/office/drawing/2014/main" id="{119E12E6-0BCC-41F2-8E4D-0EC00648DB4A}"/>
              </a:ext>
            </a:extLst>
          </p:cNvPr>
          <p:cNvSpPr/>
          <p:nvPr/>
        </p:nvSpPr>
        <p:spPr>
          <a:xfrm>
            <a:off x="2823649" y="1822109"/>
            <a:ext cx="208438" cy="1250628"/>
          </a:xfrm>
          <a:prstGeom prst="rect">
            <a:avLst/>
          </a:prstGeom>
          <a:pattFill prst="dkHorz">
            <a:fgClr>
              <a:schemeClr val="accent1">
                <a:lumMod val="60000"/>
                <a:lumOff val="40000"/>
              </a:schemeClr>
            </a:fgClr>
            <a:bgClr>
              <a:schemeClr val="bg1"/>
            </a:bgClr>
          </a:pattFill>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sz="2400">
              <a:solidFill>
                <a:schemeClr val="tx1"/>
              </a:solidFill>
            </a:endParaRPr>
          </a:p>
        </p:txBody>
      </p:sp>
      <p:cxnSp>
        <p:nvCxnSpPr>
          <p:cNvPr id="47" name="Straight Connector 46">
            <a:extLst>
              <a:ext uri="{FF2B5EF4-FFF2-40B4-BE49-F238E27FC236}">
                <a16:creationId xmlns:a16="http://schemas.microsoft.com/office/drawing/2014/main" id="{7F90240C-C7F1-44A4-8AEC-CBEA9EB6754A}"/>
              </a:ext>
            </a:extLst>
          </p:cNvPr>
          <p:cNvCxnSpPr>
            <a:cxnSpLocks/>
          </p:cNvCxnSpPr>
          <p:nvPr/>
        </p:nvCxnSpPr>
        <p:spPr>
          <a:xfrm flipV="1">
            <a:off x="1781460" y="2364159"/>
            <a:ext cx="0" cy="26495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4E678D86-810A-4839-AAF9-BDFF801AED36}"/>
              </a:ext>
            </a:extLst>
          </p:cNvPr>
          <p:cNvCxnSpPr>
            <a:cxnSpLocks/>
          </p:cNvCxnSpPr>
          <p:nvPr/>
        </p:nvCxnSpPr>
        <p:spPr>
          <a:xfrm flipH="1">
            <a:off x="1573021" y="2433639"/>
            <a:ext cx="27791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3185C578-A81F-4D1E-93F8-C5599FF7079C}"/>
              </a:ext>
            </a:extLst>
          </p:cNvPr>
          <p:cNvCxnSpPr>
            <a:cxnSpLocks/>
          </p:cNvCxnSpPr>
          <p:nvPr/>
        </p:nvCxnSpPr>
        <p:spPr>
          <a:xfrm flipH="1">
            <a:off x="1573021" y="1808325"/>
            <a:ext cx="277917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75D1BB87-C7B2-4B55-A748-ACA411B711A0}"/>
              </a:ext>
            </a:extLst>
          </p:cNvPr>
          <p:cNvCxnSpPr>
            <a:cxnSpLocks/>
          </p:cNvCxnSpPr>
          <p:nvPr/>
        </p:nvCxnSpPr>
        <p:spPr>
          <a:xfrm flipH="1">
            <a:off x="1295104" y="2433639"/>
            <a:ext cx="277917" cy="13895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5FEBFA0A-27E8-47D2-92B5-00F5866D91C7}"/>
              </a:ext>
            </a:extLst>
          </p:cNvPr>
          <p:cNvCxnSpPr>
            <a:cxnSpLocks/>
          </p:cNvCxnSpPr>
          <p:nvPr/>
        </p:nvCxnSpPr>
        <p:spPr>
          <a:xfrm rot="19654793" flipV="1">
            <a:off x="2055811" y="2513037"/>
            <a:ext cx="0" cy="486356"/>
          </a:xfrm>
          <a:prstGeom prst="line">
            <a:avLst/>
          </a:prstGeom>
          <a:ln w="12700">
            <a:solidFill>
              <a:schemeClr val="bg1">
                <a:lumMod val="9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13F34949-DAF8-4A4B-801E-85ADBBADBA40}"/>
              </a:ext>
            </a:extLst>
          </p:cNvPr>
          <p:cNvCxnSpPr>
            <a:cxnSpLocks/>
          </p:cNvCxnSpPr>
          <p:nvPr/>
        </p:nvCxnSpPr>
        <p:spPr>
          <a:xfrm rot="19654793" flipV="1">
            <a:off x="1888189" y="2422809"/>
            <a:ext cx="0" cy="13895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09EE7F51-91AE-470D-BB44-C1A55A2B7D63}"/>
              </a:ext>
            </a:extLst>
          </p:cNvPr>
          <p:cNvCxnSpPr>
            <a:cxnSpLocks/>
          </p:cNvCxnSpPr>
          <p:nvPr/>
        </p:nvCxnSpPr>
        <p:spPr>
          <a:xfrm flipH="1" flipV="1">
            <a:off x="2186185" y="2961492"/>
            <a:ext cx="105205" cy="16564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6D93C158-5F19-4176-B99D-8A14E06CA77F}"/>
              </a:ext>
            </a:extLst>
          </p:cNvPr>
          <p:cNvCxnSpPr>
            <a:cxnSpLocks/>
          </p:cNvCxnSpPr>
          <p:nvPr/>
        </p:nvCxnSpPr>
        <p:spPr>
          <a:xfrm flipH="1">
            <a:off x="2267815" y="3128432"/>
            <a:ext cx="132010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AEC01F05-05E1-442E-A6EE-2751DEC64F76}"/>
              </a:ext>
            </a:extLst>
          </p:cNvPr>
          <p:cNvCxnSpPr>
            <a:cxnSpLocks/>
          </p:cNvCxnSpPr>
          <p:nvPr/>
        </p:nvCxnSpPr>
        <p:spPr>
          <a:xfrm>
            <a:off x="1573021" y="3128432"/>
            <a:ext cx="2084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FD2910EF-9EFB-4040-96EB-AAB123FE5C10}"/>
              </a:ext>
            </a:extLst>
          </p:cNvPr>
          <p:cNvCxnSpPr>
            <a:cxnSpLocks/>
          </p:cNvCxnSpPr>
          <p:nvPr/>
        </p:nvCxnSpPr>
        <p:spPr>
          <a:xfrm>
            <a:off x="1781460" y="3128432"/>
            <a:ext cx="0" cy="6947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CA40BBE3-37BC-4B5B-AAA9-BED6C6C2B3A1}"/>
              </a:ext>
            </a:extLst>
          </p:cNvPr>
          <p:cNvCxnSpPr>
            <a:cxnSpLocks/>
          </p:cNvCxnSpPr>
          <p:nvPr/>
        </p:nvCxnSpPr>
        <p:spPr>
          <a:xfrm>
            <a:off x="2267815" y="3128432"/>
            <a:ext cx="0" cy="6947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7C81CD00-2E08-4960-968D-8C9B32E5F79A}"/>
              </a:ext>
            </a:extLst>
          </p:cNvPr>
          <p:cNvCxnSpPr>
            <a:cxnSpLocks/>
          </p:cNvCxnSpPr>
          <p:nvPr/>
        </p:nvCxnSpPr>
        <p:spPr>
          <a:xfrm flipH="1">
            <a:off x="1295104" y="1808325"/>
            <a:ext cx="277917" cy="13895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3B5C1AB1-1C0B-46A9-8C9A-77BF08F7988F}"/>
              </a:ext>
            </a:extLst>
          </p:cNvPr>
          <p:cNvCxnSpPr>
            <a:cxnSpLocks/>
          </p:cNvCxnSpPr>
          <p:nvPr/>
        </p:nvCxnSpPr>
        <p:spPr>
          <a:xfrm flipV="1">
            <a:off x="1573021" y="3058953"/>
            <a:ext cx="0" cy="6947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3" name="Group 62">
            <a:extLst>
              <a:ext uri="{FF2B5EF4-FFF2-40B4-BE49-F238E27FC236}">
                <a16:creationId xmlns:a16="http://schemas.microsoft.com/office/drawing/2014/main" id="{1B62E288-F6CA-4CDA-B8F4-5CBBD2C17180}"/>
              </a:ext>
            </a:extLst>
          </p:cNvPr>
          <p:cNvGrpSpPr/>
          <p:nvPr/>
        </p:nvGrpSpPr>
        <p:grpSpPr>
          <a:xfrm>
            <a:off x="2390690" y="1824744"/>
            <a:ext cx="208438" cy="1287054"/>
            <a:chOff x="7680176" y="1700808"/>
            <a:chExt cx="216024" cy="1296144"/>
          </a:xfrm>
        </p:grpSpPr>
        <p:sp>
          <p:nvSpPr>
            <p:cNvPr id="64" name="Rectangle 63">
              <a:extLst>
                <a:ext uri="{FF2B5EF4-FFF2-40B4-BE49-F238E27FC236}">
                  <a16:creationId xmlns:a16="http://schemas.microsoft.com/office/drawing/2014/main" id="{9D4FAAD0-E608-4597-8B57-1DB7E385CB5A}"/>
                </a:ext>
              </a:extLst>
            </p:cNvPr>
            <p:cNvSpPr/>
            <p:nvPr/>
          </p:nvSpPr>
          <p:spPr>
            <a:xfrm>
              <a:off x="7680176" y="1700808"/>
              <a:ext cx="216024" cy="1296144"/>
            </a:xfrm>
            <a:prstGeom prst="rect">
              <a:avLst/>
            </a:prstGeom>
            <a:pattFill prst="ltDnDiag">
              <a:fgClr>
                <a:schemeClr val="tx1">
                  <a:lumMod val="50000"/>
                  <a:lumOff val="50000"/>
                </a:schemeClr>
              </a:fgClr>
              <a:bgClr>
                <a:schemeClr val="bg1"/>
              </a:bgClr>
            </a:pattFill>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sz="2400">
                <a:solidFill>
                  <a:schemeClr val="tx1"/>
                </a:solidFill>
              </a:endParaRPr>
            </a:p>
          </p:txBody>
        </p:sp>
        <p:cxnSp>
          <p:nvCxnSpPr>
            <p:cNvPr id="65" name="Straight Connector 64">
              <a:extLst>
                <a:ext uri="{FF2B5EF4-FFF2-40B4-BE49-F238E27FC236}">
                  <a16:creationId xmlns:a16="http://schemas.microsoft.com/office/drawing/2014/main" id="{969C6563-014B-4488-9797-6E69865AAFDB}"/>
                </a:ext>
              </a:extLst>
            </p:cNvPr>
            <p:cNvCxnSpPr/>
            <p:nvPr/>
          </p:nvCxnSpPr>
          <p:spPr>
            <a:xfrm>
              <a:off x="7680176" y="1772816"/>
              <a:ext cx="216024" cy="720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AC258D52-C506-40A3-96F8-135D786F732E}"/>
                </a:ext>
              </a:extLst>
            </p:cNvPr>
            <p:cNvCxnSpPr>
              <a:cxnSpLocks/>
            </p:cNvCxnSpPr>
            <p:nvPr/>
          </p:nvCxnSpPr>
          <p:spPr>
            <a:xfrm flipV="1">
              <a:off x="7680176" y="1844824"/>
              <a:ext cx="207640" cy="720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57C2C042-7EB3-49AE-AFFA-06D8B9B5BF09}"/>
                </a:ext>
              </a:extLst>
            </p:cNvPr>
            <p:cNvCxnSpPr/>
            <p:nvPr/>
          </p:nvCxnSpPr>
          <p:spPr>
            <a:xfrm>
              <a:off x="7680176" y="1916832"/>
              <a:ext cx="216024" cy="720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FD87A2F1-36BF-42A9-AC19-E1611F940C8B}"/>
                </a:ext>
              </a:extLst>
            </p:cNvPr>
            <p:cNvCxnSpPr>
              <a:cxnSpLocks/>
            </p:cNvCxnSpPr>
            <p:nvPr/>
          </p:nvCxnSpPr>
          <p:spPr>
            <a:xfrm flipV="1">
              <a:off x="7680176" y="1988840"/>
              <a:ext cx="207640" cy="720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647BD482-2243-45F1-87AC-5B36F0AF294E}"/>
                </a:ext>
              </a:extLst>
            </p:cNvPr>
            <p:cNvCxnSpPr/>
            <p:nvPr/>
          </p:nvCxnSpPr>
          <p:spPr>
            <a:xfrm>
              <a:off x="7680176" y="2060848"/>
              <a:ext cx="216024" cy="720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542DE832-07BB-469D-ACDF-CEC61D3F7B9F}"/>
                </a:ext>
              </a:extLst>
            </p:cNvPr>
            <p:cNvCxnSpPr>
              <a:cxnSpLocks/>
            </p:cNvCxnSpPr>
            <p:nvPr/>
          </p:nvCxnSpPr>
          <p:spPr>
            <a:xfrm flipV="1">
              <a:off x="7680176" y="2132856"/>
              <a:ext cx="207640" cy="720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A27B4C71-FBBD-4455-8165-651BCD340232}"/>
                </a:ext>
              </a:extLst>
            </p:cNvPr>
            <p:cNvCxnSpPr/>
            <p:nvPr/>
          </p:nvCxnSpPr>
          <p:spPr>
            <a:xfrm>
              <a:off x="7680176" y="2204864"/>
              <a:ext cx="216024" cy="720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20F66370-3877-47E6-98C9-BC6705BC227D}"/>
                </a:ext>
              </a:extLst>
            </p:cNvPr>
            <p:cNvCxnSpPr>
              <a:cxnSpLocks/>
            </p:cNvCxnSpPr>
            <p:nvPr/>
          </p:nvCxnSpPr>
          <p:spPr>
            <a:xfrm flipV="1">
              <a:off x="7680176" y="2276872"/>
              <a:ext cx="207640" cy="720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DD2D06BA-EE96-4C85-92FA-863439B0A4EC}"/>
                </a:ext>
              </a:extLst>
            </p:cNvPr>
            <p:cNvCxnSpPr/>
            <p:nvPr/>
          </p:nvCxnSpPr>
          <p:spPr>
            <a:xfrm>
              <a:off x="7680176" y="2348880"/>
              <a:ext cx="216024" cy="720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DACC5359-2289-4A92-B9A6-88D9E35624E4}"/>
                </a:ext>
              </a:extLst>
            </p:cNvPr>
            <p:cNvCxnSpPr>
              <a:cxnSpLocks/>
            </p:cNvCxnSpPr>
            <p:nvPr/>
          </p:nvCxnSpPr>
          <p:spPr>
            <a:xfrm flipV="1">
              <a:off x="7680176" y="2420888"/>
              <a:ext cx="207640" cy="720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D7F3D531-E7C9-4513-A241-2560E56890AE}"/>
                </a:ext>
              </a:extLst>
            </p:cNvPr>
            <p:cNvCxnSpPr/>
            <p:nvPr/>
          </p:nvCxnSpPr>
          <p:spPr>
            <a:xfrm>
              <a:off x="7680176" y="2492896"/>
              <a:ext cx="216024" cy="720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9CC0FF2E-0875-403E-A871-034167514069}"/>
                </a:ext>
              </a:extLst>
            </p:cNvPr>
            <p:cNvCxnSpPr>
              <a:cxnSpLocks/>
            </p:cNvCxnSpPr>
            <p:nvPr/>
          </p:nvCxnSpPr>
          <p:spPr>
            <a:xfrm flipV="1">
              <a:off x="7680176" y="2564904"/>
              <a:ext cx="207640" cy="720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8507DD42-6C24-4DAB-91A7-6116162BF425}"/>
                </a:ext>
              </a:extLst>
            </p:cNvPr>
            <p:cNvCxnSpPr/>
            <p:nvPr/>
          </p:nvCxnSpPr>
          <p:spPr>
            <a:xfrm>
              <a:off x="7680176" y="2636912"/>
              <a:ext cx="216024" cy="720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5B3B61BA-C3CB-42CF-A4CE-33096816896E}"/>
                </a:ext>
              </a:extLst>
            </p:cNvPr>
            <p:cNvCxnSpPr>
              <a:cxnSpLocks/>
            </p:cNvCxnSpPr>
            <p:nvPr/>
          </p:nvCxnSpPr>
          <p:spPr>
            <a:xfrm flipV="1">
              <a:off x="7680176" y="2708920"/>
              <a:ext cx="207640" cy="720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F618DDF7-730E-428A-A7B0-B644B8165B69}"/>
                </a:ext>
              </a:extLst>
            </p:cNvPr>
            <p:cNvCxnSpPr/>
            <p:nvPr/>
          </p:nvCxnSpPr>
          <p:spPr>
            <a:xfrm>
              <a:off x="7680176" y="2780928"/>
              <a:ext cx="216024" cy="720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9C09DFCB-60A2-4CD4-A508-4C992C6DFF68}"/>
                </a:ext>
              </a:extLst>
            </p:cNvPr>
            <p:cNvCxnSpPr>
              <a:cxnSpLocks/>
            </p:cNvCxnSpPr>
            <p:nvPr/>
          </p:nvCxnSpPr>
          <p:spPr>
            <a:xfrm flipV="1">
              <a:off x="7680176" y="2852936"/>
              <a:ext cx="207640" cy="720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81" name="Straight Connector 80">
            <a:extLst>
              <a:ext uri="{FF2B5EF4-FFF2-40B4-BE49-F238E27FC236}">
                <a16:creationId xmlns:a16="http://schemas.microsoft.com/office/drawing/2014/main" id="{9C38F030-A981-4751-BB99-50C0F398C316}"/>
              </a:ext>
            </a:extLst>
          </p:cNvPr>
          <p:cNvCxnSpPr>
            <a:cxnSpLocks/>
          </p:cNvCxnSpPr>
          <p:nvPr/>
        </p:nvCxnSpPr>
        <p:spPr>
          <a:xfrm>
            <a:off x="4282715" y="1808325"/>
            <a:ext cx="0" cy="132010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48489598-DA42-4012-8D02-63762CFB29FA}"/>
              </a:ext>
            </a:extLst>
          </p:cNvPr>
          <p:cNvCxnSpPr>
            <a:cxnSpLocks/>
          </p:cNvCxnSpPr>
          <p:nvPr/>
        </p:nvCxnSpPr>
        <p:spPr>
          <a:xfrm flipV="1">
            <a:off x="3310005" y="2503118"/>
            <a:ext cx="0" cy="625314"/>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83" name="Right Bracket 82">
            <a:extLst>
              <a:ext uri="{FF2B5EF4-FFF2-40B4-BE49-F238E27FC236}">
                <a16:creationId xmlns:a16="http://schemas.microsoft.com/office/drawing/2014/main" id="{5EA19DBC-C454-401D-BBB9-794809176DCC}"/>
              </a:ext>
            </a:extLst>
          </p:cNvPr>
          <p:cNvSpPr/>
          <p:nvPr/>
        </p:nvSpPr>
        <p:spPr>
          <a:xfrm rot="5400000">
            <a:off x="2897617" y="2850239"/>
            <a:ext cx="67564" cy="461248"/>
          </a:xfrm>
          <a:prstGeom prst="rightBracket">
            <a:avLst/>
          </a:prstGeom>
          <a:ln w="158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cxnSp>
        <p:nvCxnSpPr>
          <p:cNvPr id="84" name="Straight Connector 83">
            <a:extLst>
              <a:ext uri="{FF2B5EF4-FFF2-40B4-BE49-F238E27FC236}">
                <a16:creationId xmlns:a16="http://schemas.microsoft.com/office/drawing/2014/main" id="{5FEDE790-4932-41BF-9F20-0DA446F6E4BC}"/>
              </a:ext>
            </a:extLst>
          </p:cNvPr>
          <p:cNvCxnSpPr>
            <a:cxnSpLocks/>
          </p:cNvCxnSpPr>
          <p:nvPr/>
        </p:nvCxnSpPr>
        <p:spPr>
          <a:xfrm>
            <a:off x="3310005" y="2503118"/>
            <a:ext cx="391961"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767622EB-DD9B-4A72-9A44-3285E373F935}"/>
              </a:ext>
            </a:extLst>
          </p:cNvPr>
          <p:cNvCxnSpPr>
            <a:cxnSpLocks/>
          </p:cNvCxnSpPr>
          <p:nvPr/>
        </p:nvCxnSpPr>
        <p:spPr>
          <a:xfrm>
            <a:off x="3922538" y="2503118"/>
            <a:ext cx="36017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087047D8-F29A-482C-8159-97D4D03FF59B}"/>
              </a:ext>
            </a:extLst>
          </p:cNvPr>
          <p:cNvCxnSpPr>
            <a:cxnSpLocks/>
          </p:cNvCxnSpPr>
          <p:nvPr/>
        </p:nvCxnSpPr>
        <p:spPr>
          <a:xfrm>
            <a:off x="3587922" y="3128432"/>
            <a:ext cx="0" cy="6138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18919FFF-F20E-4911-9D47-A19BF15831B9}"/>
              </a:ext>
            </a:extLst>
          </p:cNvPr>
          <p:cNvCxnSpPr>
            <a:cxnSpLocks/>
          </p:cNvCxnSpPr>
          <p:nvPr/>
        </p:nvCxnSpPr>
        <p:spPr>
          <a:xfrm>
            <a:off x="4074277" y="3128432"/>
            <a:ext cx="0" cy="6138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6C0B0B0F-E7A4-40DC-BE06-9F288C190B3F}"/>
              </a:ext>
            </a:extLst>
          </p:cNvPr>
          <p:cNvCxnSpPr>
            <a:cxnSpLocks/>
          </p:cNvCxnSpPr>
          <p:nvPr/>
        </p:nvCxnSpPr>
        <p:spPr>
          <a:xfrm flipH="1">
            <a:off x="4074277" y="3128432"/>
            <a:ext cx="125062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C9B1D6BF-2D8F-4508-BC7E-3C9B32D8D34F}"/>
              </a:ext>
            </a:extLst>
          </p:cNvPr>
          <p:cNvCxnSpPr>
            <a:cxnSpLocks/>
          </p:cNvCxnSpPr>
          <p:nvPr/>
        </p:nvCxnSpPr>
        <p:spPr>
          <a:xfrm>
            <a:off x="5324905" y="1808325"/>
            <a:ext cx="0" cy="6947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0" name="Rectangle 89">
            <a:extLst>
              <a:ext uri="{FF2B5EF4-FFF2-40B4-BE49-F238E27FC236}">
                <a16:creationId xmlns:a16="http://schemas.microsoft.com/office/drawing/2014/main" id="{282C4CB3-3F07-4831-9C78-9FAC089F247A}"/>
              </a:ext>
            </a:extLst>
          </p:cNvPr>
          <p:cNvSpPr/>
          <p:nvPr/>
        </p:nvSpPr>
        <p:spPr>
          <a:xfrm>
            <a:off x="5090733" y="1846188"/>
            <a:ext cx="208438" cy="1250628"/>
          </a:xfrm>
          <a:prstGeom prst="rect">
            <a:avLst/>
          </a:prstGeom>
          <a:pattFill prst="dkHorz">
            <a:fgClr>
              <a:srgbClr val="800000"/>
            </a:fgClr>
            <a:bgClr>
              <a:schemeClr val="bg1"/>
            </a:bgClr>
          </a:pattFill>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sz="2400">
              <a:solidFill>
                <a:schemeClr val="tx1"/>
              </a:solidFill>
            </a:endParaRPr>
          </a:p>
        </p:txBody>
      </p:sp>
      <p:sp>
        <p:nvSpPr>
          <p:cNvPr id="91" name="Rectangle: Top Corners Rounded 90">
            <a:extLst>
              <a:ext uri="{FF2B5EF4-FFF2-40B4-BE49-F238E27FC236}">
                <a16:creationId xmlns:a16="http://schemas.microsoft.com/office/drawing/2014/main" id="{36F25AB7-61AA-441D-980D-3C47F6E4C59B}"/>
              </a:ext>
            </a:extLst>
          </p:cNvPr>
          <p:cNvSpPr/>
          <p:nvPr/>
        </p:nvSpPr>
        <p:spPr>
          <a:xfrm>
            <a:off x="4560632" y="2688029"/>
            <a:ext cx="277917" cy="416876"/>
          </a:xfrm>
          <a:prstGeom prst="round2Same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92" name="Straight Connector 91">
            <a:extLst>
              <a:ext uri="{FF2B5EF4-FFF2-40B4-BE49-F238E27FC236}">
                <a16:creationId xmlns:a16="http://schemas.microsoft.com/office/drawing/2014/main" id="{A00FA73A-C1C0-4250-9A89-7BD436D8C504}"/>
              </a:ext>
            </a:extLst>
          </p:cNvPr>
          <p:cNvCxnSpPr>
            <a:cxnSpLocks/>
          </p:cNvCxnSpPr>
          <p:nvPr/>
        </p:nvCxnSpPr>
        <p:spPr>
          <a:xfrm>
            <a:off x="4682096" y="1905532"/>
            <a:ext cx="0" cy="13895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3" name="Group 92">
            <a:extLst>
              <a:ext uri="{FF2B5EF4-FFF2-40B4-BE49-F238E27FC236}">
                <a16:creationId xmlns:a16="http://schemas.microsoft.com/office/drawing/2014/main" id="{B9DF1CB5-E0D0-4174-92A0-B10FB0DF0D85}"/>
              </a:ext>
            </a:extLst>
          </p:cNvPr>
          <p:cNvGrpSpPr/>
          <p:nvPr/>
        </p:nvGrpSpPr>
        <p:grpSpPr>
          <a:xfrm flipV="1">
            <a:off x="4374024" y="1894637"/>
            <a:ext cx="615762" cy="44114"/>
            <a:chOff x="8255795" y="2016633"/>
            <a:chExt cx="1693069" cy="45719"/>
          </a:xfrm>
          <a:solidFill>
            <a:schemeClr val="bg1"/>
          </a:solidFill>
        </p:grpSpPr>
        <p:sp>
          <p:nvSpPr>
            <p:cNvPr id="94" name="Oval 93">
              <a:extLst>
                <a:ext uri="{FF2B5EF4-FFF2-40B4-BE49-F238E27FC236}">
                  <a16:creationId xmlns:a16="http://schemas.microsoft.com/office/drawing/2014/main" id="{4DEBC1F2-BB64-45BD-9CF4-6E7A1ED71411}"/>
                </a:ext>
              </a:extLst>
            </p:cNvPr>
            <p:cNvSpPr/>
            <p:nvPr/>
          </p:nvSpPr>
          <p:spPr>
            <a:xfrm>
              <a:off x="8255795" y="2016633"/>
              <a:ext cx="844154" cy="45719"/>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5" name="Oval 94">
              <a:extLst>
                <a:ext uri="{FF2B5EF4-FFF2-40B4-BE49-F238E27FC236}">
                  <a16:creationId xmlns:a16="http://schemas.microsoft.com/office/drawing/2014/main" id="{877E4D59-3F6D-410C-9198-C7FC2094FD9A}"/>
                </a:ext>
              </a:extLst>
            </p:cNvPr>
            <p:cNvSpPr/>
            <p:nvPr/>
          </p:nvSpPr>
          <p:spPr>
            <a:xfrm>
              <a:off x="9104710" y="2016633"/>
              <a:ext cx="844154" cy="45719"/>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96" name="Rectangle: Rounded Corners 95">
            <a:extLst>
              <a:ext uri="{FF2B5EF4-FFF2-40B4-BE49-F238E27FC236}">
                <a16:creationId xmlns:a16="http://schemas.microsoft.com/office/drawing/2014/main" id="{60FF580F-EDEE-4688-8302-400FCFD23892}"/>
              </a:ext>
            </a:extLst>
          </p:cNvPr>
          <p:cNvSpPr/>
          <p:nvPr/>
        </p:nvSpPr>
        <p:spPr>
          <a:xfrm>
            <a:off x="4603425" y="1992794"/>
            <a:ext cx="156454" cy="216503"/>
          </a:xfrm>
          <a:prstGeom prst="roundRect">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97" name="Straight Connector 96">
            <a:extLst>
              <a:ext uri="{FF2B5EF4-FFF2-40B4-BE49-F238E27FC236}">
                <a16:creationId xmlns:a16="http://schemas.microsoft.com/office/drawing/2014/main" id="{89B90EC3-92F9-4840-BEDB-8963FFA031ED}"/>
              </a:ext>
            </a:extLst>
          </p:cNvPr>
          <p:cNvCxnSpPr>
            <a:cxnSpLocks/>
          </p:cNvCxnSpPr>
          <p:nvPr/>
        </p:nvCxnSpPr>
        <p:spPr>
          <a:xfrm flipH="1">
            <a:off x="5046988" y="1808325"/>
            <a:ext cx="27791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135BFE23-9C2D-4DFD-A03F-86E2E6924656}"/>
              </a:ext>
            </a:extLst>
          </p:cNvPr>
          <p:cNvCxnSpPr>
            <a:cxnSpLocks/>
          </p:cNvCxnSpPr>
          <p:nvPr/>
        </p:nvCxnSpPr>
        <p:spPr>
          <a:xfrm>
            <a:off x="5324905" y="3058953"/>
            <a:ext cx="0" cy="6947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38708A0E-2A80-4689-8501-39F849F6E343}"/>
              </a:ext>
            </a:extLst>
          </p:cNvPr>
          <p:cNvCxnSpPr>
            <a:cxnSpLocks/>
          </p:cNvCxnSpPr>
          <p:nvPr/>
        </p:nvCxnSpPr>
        <p:spPr>
          <a:xfrm>
            <a:off x="5324905" y="1877804"/>
            <a:ext cx="0" cy="1189238"/>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41922D5D-BD55-46A8-AEDF-733451986A52}"/>
              </a:ext>
            </a:extLst>
          </p:cNvPr>
          <p:cNvCxnSpPr>
            <a:cxnSpLocks/>
          </p:cNvCxnSpPr>
          <p:nvPr/>
        </p:nvCxnSpPr>
        <p:spPr>
          <a:xfrm>
            <a:off x="4352194" y="1808325"/>
            <a:ext cx="694793" cy="8089"/>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04" name="Group 103">
            <a:extLst>
              <a:ext uri="{FF2B5EF4-FFF2-40B4-BE49-F238E27FC236}">
                <a16:creationId xmlns:a16="http://schemas.microsoft.com/office/drawing/2014/main" id="{69F477D8-175C-4986-A720-9C37688EED57}"/>
              </a:ext>
            </a:extLst>
          </p:cNvPr>
          <p:cNvGrpSpPr/>
          <p:nvPr/>
        </p:nvGrpSpPr>
        <p:grpSpPr>
          <a:xfrm>
            <a:off x="1769187" y="3157065"/>
            <a:ext cx="2314221" cy="1269792"/>
            <a:chOff x="3662959" y="3155826"/>
            <a:chExt cx="3237904" cy="1115010"/>
          </a:xfrm>
        </p:grpSpPr>
        <p:grpSp>
          <p:nvGrpSpPr>
            <p:cNvPr id="105" name="Group 104">
              <a:extLst>
                <a:ext uri="{FF2B5EF4-FFF2-40B4-BE49-F238E27FC236}">
                  <a16:creationId xmlns:a16="http://schemas.microsoft.com/office/drawing/2014/main" id="{C3A0E16E-BD8D-412F-AAB7-D611F1B0F7E0}"/>
                </a:ext>
              </a:extLst>
            </p:cNvPr>
            <p:cNvGrpSpPr/>
            <p:nvPr/>
          </p:nvGrpSpPr>
          <p:grpSpPr>
            <a:xfrm>
              <a:off x="3662959" y="3160588"/>
              <a:ext cx="713763" cy="1110248"/>
              <a:chOff x="3786833" y="4939239"/>
              <a:chExt cx="540188" cy="1058089"/>
            </a:xfrm>
          </p:grpSpPr>
          <p:cxnSp>
            <p:nvCxnSpPr>
              <p:cNvPr id="109" name="Straight Connector 108">
                <a:extLst>
                  <a:ext uri="{FF2B5EF4-FFF2-40B4-BE49-F238E27FC236}">
                    <a16:creationId xmlns:a16="http://schemas.microsoft.com/office/drawing/2014/main" id="{1FB3B7E2-1A12-4BED-A23F-241882D4F596}"/>
                  </a:ext>
                </a:extLst>
              </p:cNvPr>
              <p:cNvCxnSpPr>
                <a:cxnSpLocks/>
              </p:cNvCxnSpPr>
              <p:nvPr/>
            </p:nvCxnSpPr>
            <p:spPr>
              <a:xfrm>
                <a:off x="4327021" y="4939239"/>
                <a:ext cx="0" cy="1058089"/>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21E2B182-8C8A-474C-A5A3-C64F41AE7FDD}"/>
                  </a:ext>
                </a:extLst>
              </p:cNvPr>
              <p:cNvCxnSpPr>
                <a:cxnSpLocks/>
              </p:cNvCxnSpPr>
              <p:nvPr/>
            </p:nvCxnSpPr>
            <p:spPr>
              <a:xfrm>
                <a:off x="3786833" y="4939239"/>
                <a:ext cx="0" cy="1058089"/>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06" name="Group 105">
              <a:extLst>
                <a:ext uri="{FF2B5EF4-FFF2-40B4-BE49-F238E27FC236}">
                  <a16:creationId xmlns:a16="http://schemas.microsoft.com/office/drawing/2014/main" id="{17E00BE3-E108-4932-9141-E0DF9B0B1E9A}"/>
                </a:ext>
              </a:extLst>
            </p:cNvPr>
            <p:cNvGrpSpPr/>
            <p:nvPr/>
          </p:nvGrpSpPr>
          <p:grpSpPr>
            <a:xfrm>
              <a:off x="6200428" y="3155826"/>
              <a:ext cx="700435" cy="1110248"/>
              <a:chOff x="3796921" y="4939239"/>
              <a:chExt cx="530100" cy="1058089"/>
            </a:xfrm>
          </p:grpSpPr>
          <p:cxnSp>
            <p:nvCxnSpPr>
              <p:cNvPr id="107" name="Straight Connector 106">
                <a:extLst>
                  <a:ext uri="{FF2B5EF4-FFF2-40B4-BE49-F238E27FC236}">
                    <a16:creationId xmlns:a16="http://schemas.microsoft.com/office/drawing/2014/main" id="{12A10350-1D12-4C1F-8E26-1F1FDA2E0B46}"/>
                  </a:ext>
                </a:extLst>
              </p:cNvPr>
              <p:cNvCxnSpPr>
                <a:cxnSpLocks/>
              </p:cNvCxnSpPr>
              <p:nvPr/>
            </p:nvCxnSpPr>
            <p:spPr>
              <a:xfrm>
                <a:off x="4327021" y="4939239"/>
                <a:ext cx="0" cy="1058089"/>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18E579CC-E6F8-4196-8145-25497648BD1C}"/>
                  </a:ext>
                </a:extLst>
              </p:cNvPr>
              <p:cNvCxnSpPr>
                <a:cxnSpLocks/>
              </p:cNvCxnSpPr>
              <p:nvPr/>
            </p:nvCxnSpPr>
            <p:spPr>
              <a:xfrm>
                <a:off x="3796921" y="4939239"/>
                <a:ext cx="0" cy="1058089"/>
              </a:xfrm>
              <a:prstGeom prst="line">
                <a:avLst/>
              </a:prstGeom>
              <a:ln w="95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sp>
        <p:nvSpPr>
          <p:cNvPr id="111" name="Rectangle 110">
            <a:extLst>
              <a:ext uri="{FF2B5EF4-FFF2-40B4-BE49-F238E27FC236}">
                <a16:creationId xmlns:a16="http://schemas.microsoft.com/office/drawing/2014/main" id="{770C5E33-BB29-4FAB-9B4F-EBB0EA1B96FC}"/>
              </a:ext>
            </a:extLst>
          </p:cNvPr>
          <p:cNvSpPr/>
          <p:nvPr/>
        </p:nvSpPr>
        <p:spPr>
          <a:xfrm>
            <a:off x="1614225" y="3144673"/>
            <a:ext cx="93948" cy="240314"/>
          </a:xfrm>
          <a:prstGeom prst="rect">
            <a:avLst/>
          </a:prstGeom>
          <a:solidFill>
            <a:schemeClr val="bg1">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2" name="Rectangle 111">
            <a:extLst>
              <a:ext uri="{FF2B5EF4-FFF2-40B4-BE49-F238E27FC236}">
                <a16:creationId xmlns:a16="http://schemas.microsoft.com/office/drawing/2014/main" id="{3886FEEE-B368-4E53-BC57-C537AB98954C}"/>
              </a:ext>
            </a:extLst>
          </p:cNvPr>
          <p:cNvSpPr/>
          <p:nvPr/>
        </p:nvSpPr>
        <p:spPr>
          <a:xfrm>
            <a:off x="5203288" y="3144673"/>
            <a:ext cx="93948" cy="240314"/>
          </a:xfrm>
          <a:prstGeom prst="rect">
            <a:avLst/>
          </a:prstGeom>
          <a:solidFill>
            <a:schemeClr val="bg1">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113" name="Straight Connector 112">
            <a:extLst>
              <a:ext uri="{FF2B5EF4-FFF2-40B4-BE49-F238E27FC236}">
                <a16:creationId xmlns:a16="http://schemas.microsoft.com/office/drawing/2014/main" id="{E9E55697-5937-4A57-85A6-2BEC0008C624}"/>
              </a:ext>
            </a:extLst>
          </p:cNvPr>
          <p:cNvCxnSpPr>
            <a:cxnSpLocks/>
          </p:cNvCxnSpPr>
          <p:nvPr/>
        </p:nvCxnSpPr>
        <p:spPr>
          <a:xfrm>
            <a:off x="5162442" y="3397534"/>
            <a:ext cx="126375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15D7BFEF-0B11-429B-B445-67759B2593FB}"/>
              </a:ext>
            </a:extLst>
          </p:cNvPr>
          <p:cNvCxnSpPr>
            <a:cxnSpLocks/>
          </p:cNvCxnSpPr>
          <p:nvPr/>
        </p:nvCxnSpPr>
        <p:spPr>
          <a:xfrm>
            <a:off x="0" y="3397534"/>
            <a:ext cx="175514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4299FD24-F17B-4847-B8AB-284A5F658218}"/>
              </a:ext>
            </a:extLst>
          </p:cNvPr>
          <p:cNvCxnSpPr>
            <a:cxnSpLocks/>
          </p:cNvCxnSpPr>
          <p:nvPr/>
        </p:nvCxnSpPr>
        <p:spPr>
          <a:xfrm flipV="1">
            <a:off x="3017844" y="3118855"/>
            <a:ext cx="0" cy="114937"/>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143" name="Oval 142">
            <a:extLst>
              <a:ext uri="{FF2B5EF4-FFF2-40B4-BE49-F238E27FC236}">
                <a16:creationId xmlns:a16="http://schemas.microsoft.com/office/drawing/2014/main" id="{A5522758-6A92-48B9-BADF-B80AF2ECE12A}"/>
              </a:ext>
            </a:extLst>
          </p:cNvPr>
          <p:cNvSpPr/>
          <p:nvPr/>
        </p:nvSpPr>
        <p:spPr>
          <a:xfrm>
            <a:off x="3601580" y="2167239"/>
            <a:ext cx="206957" cy="206957"/>
          </a:xfrm>
          <a:prstGeom prst="ellipse">
            <a:avLst/>
          </a:prstGeom>
          <a:solidFill>
            <a:schemeClr val="bg1">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145" name="Straight Connector 144">
            <a:extLst>
              <a:ext uri="{FF2B5EF4-FFF2-40B4-BE49-F238E27FC236}">
                <a16:creationId xmlns:a16="http://schemas.microsoft.com/office/drawing/2014/main" id="{31E895AF-45D5-4D85-8361-778E6F172B05}"/>
              </a:ext>
            </a:extLst>
          </p:cNvPr>
          <p:cNvCxnSpPr>
            <a:cxnSpLocks/>
          </p:cNvCxnSpPr>
          <p:nvPr/>
        </p:nvCxnSpPr>
        <p:spPr>
          <a:xfrm flipV="1">
            <a:off x="1781460" y="2955889"/>
            <a:ext cx="0" cy="1708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5E029A08-0348-47A4-B8C5-FBD56AF7B351}"/>
              </a:ext>
            </a:extLst>
          </p:cNvPr>
          <p:cNvCxnSpPr>
            <a:cxnSpLocks/>
          </p:cNvCxnSpPr>
          <p:nvPr/>
        </p:nvCxnSpPr>
        <p:spPr>
          <a:xfrm flipH="1">
            <a:off x="1781962" y="2612194"/>
            <a:ext cx="4522" cy="17941"/>
          </a:xfrm>
          <a:prstGeom prst="line">
            <a:avLst/>
          </a:prstGeom>
          <a:ln w="19050">
            <a:solidFill>
              <a:srgbClr val="7030A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149" name="TextBox 148">
            <a:extLst>
              <a:ext uri="{FF2B5EF4-FFF2-40B4-BE49-F238E27FC236}">
                <a16:creationId xmlns:a16="http://schemas.microsoft.com/office/drawing/2014/main" id="{E25631A7-CA01-414E-9F97-5078200F32C5}"/>
              </a:ext>
            </a:extLst>
          </p:cNvPr>
          <p:cNvSpPr txBox="1"/>
          <p:nvPr/>
        </p:nvSpPr>
        <p:spPr>
          <a:xfrm>
            <a:off x="1762103" y="2094646"/>
            <a:ext cx="360263" cy="253916"/>
          </a:xfrm>
          <a:prstGeom prst="rect">
            <a:avLst/>
          </a:prstGeom>
          <a:noFill/>
        </p:spPr>
        <p:txBody>
          <a:bodyPr wrap="square" rtlCol="0">
            <a:spAutoFit/>
          </a:bodyPr>
          <a:lstStyle/>
          <a:p>
            <a:r>
              <a:rPr lang="en-CA" sz="1050" b="1" dirty="0">
                <a:solidFill>
                  <a:schemeClr val="accent5">
                    <a:lumMod val="50000"/>
                  </a:schemeClr>
                </a:solidFill>
                <a:latin typeface="+mj-lt"/>
              </a:rPr>
              <a:t>A</a:t>
            </a:r>
          </a:p>
        </p:txBody>
      </p:sp>
      <p:sp>
        <p:nvSpPr>
          <p:cNvPr id="151" name="TextBox 150">
            <a:extLst>
              <a:ext uri="{FF2B5EF4-FFF2-40B4-BE49-F238E27FC236}">
                <a16:creationId xmlns:a16="http://schemas.microsoft.com/office/drawing/2014/main" id="{CCCBD1FA-7CA2-4F39-99B4-DBB49C347AE0}"/>
              </a:ext>
            </a:extLst>
          </p:cNvPr>
          <p:cNvSpPr txBox="1"/>
          <p:nvPr/>
        </p:nvSpPr>
        <p:spPr>
          <a:xfrm>
            <a:off x="1527190" y="2516851"/>
            <a:ext cx="360263" cy="253916"/>
          </a:xfrm>
          <a:prstGeom prst="rect">
            <a:avLst/>
          </a:prstGeom>
          <a:noFill/>
        </p:spPr>
        <p:txBody>
          <a:bodyPr wrap="square" rtlCol="0">
            <a:spAutoFit/>
          </a:bodyPr>
          <a:lstStyle/>
          <a:p>
            <a:r>
              <a:rPr lang="en-CA" sz="1050" b="1" dirty="0">
                <a:solidFill>
                  <a:srgbClr val="7030A0"/>
                </a:solidFill>
                <a:latin typeface="+mj-lt"/>
              </a:rPr>
              <a:t>C</a:t>
            </a:r>
          </a:p>
        </p:txBody>
      </p:sp>
      <p:grpSp>
        <p:nvGrpSpPr>
          <p:cNvPr id="169" name="Group 168">
            <a:extLst>
              <a:ext uri="{FF2B5EF4-FFF2-40B4-BE49-F238E27FC236}">
                <a16:creationId xmlns:a16="http://schemas.microsoft.com/office/drawing/2014/main" id="{060C0BC3-17E7-4EF0-B14F-0808D2289CF7}"/>
              </a:ext>
            </a:extLst>
          </p:cNvPr>
          <p:cNvGrpSpPr/>
          <p:nvPr/>
        </p:nvGrpSpPr>
        <p:grpSpPr>
          <a:xfrm rot="19948866">
            <a:off x="2045645" y="2735724"/>
            <a:ext cx="148705" cy="258199"/>
            <a:chOff x="2853049" y="4140076"/>
            <a:chExt cx="144027" cy="288023"/>
          </a:xfrm>
        </p:grpSpPr>
        <p:cxnSp>
          <p:nvCxnSpPr>
            <p:cNvPr id="170" name="Straight Connector 169">
              <a:extLst>
                <a:ext uri="{FF2B5EF4-FFF2-40B4-BE49-F238E27FC236}">
                  <a16:creationId xmlns:a16="http://schemas.microsoft.com/office/drawing/2014/main" id="{04248407-4C5C-46DB-96BE-BBB3FD24DA93}"/>
                </a:ext>
              </a:extLst>
            </p:cNvPr>
            <p:cNvCxnSpPr>
              <a:cxnSpLocks/>
            </p:cNvCxnSpPr>
            <p:nvPr/>
          </p:nvCxnSpPr>
          <p:spPr>
            <a:xfrm flipV="1">
              <a:off x="2853049" y="4284083"/>
              <a:ext cx="72008" cy="144016"/>
            </a:xfrm>
            <a:prstGeom prst="line">
              <a:avLst/>
            </a:prstGeom>
            <a:ln w="19050">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BA9945E8-889E-414C-8CDE-C915B51334B3}"/>
                </a:ext>
              </a:extLst>
            </p:cNvPr>
            <p:cNvCxnSpPr>
              <a:cxnSpLocks/>
            </p:cNvCxnSpPr>
            <p:nvPr/>
          </p:nvCxnSpPr>
          <p:spPr>
            <a:xfrm flipH="1">
              <a:off x="2925068" y="4140076"/>
              <a:ext cx="72008" cy="144016"/>
            </a:xfrm>
            <a:prstGeom prst="line">
              <a:avLst/>
            </a:prstGeom>
            <a:ln w="19050">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grpSp>
      <p:grpSp>
        <p:nvGrpSpPr>
          <p:cNvPr id="172" name="Group 171">
            <a:extLst>
              <a:ext uri="{FF2B5EF4-FFF2-40B4-BE49-F238E27FC236}">
                <a16:creationId xmlns:a16="http://schemas.microsoft.com/office/drawing/2014/main" id="{1C4CBBF0-9A40-437F-813F-407C4031EAB0}"/>
              </a:ext>
            </a:extLst>
          </p:cNvPr>
          <p:cNvGrpSpPr/>
          <p:nvPr/>
        </p:nvGrpSpPr>
        <p:grpSpPr>
          <a:xfrm rot="19999182">
            <a:off x="1919041" y="2522600"/>
            <a:ext cx="148705" cy="258199"/>
            <a:chOff x="2853049" y="4140076"/>
            <a:chExt cx="144027" cy="288023"/>
          </a:xfrm>
        </p:grpSpPr>
        <p:cxnSp>
          <p:nvCxnSpPr>
            <p:cNvPr id="173" name="Straight Connector 172">
              <a:extLst>
                <a:ext uri="{FF2B5EF4-FFF2-40B4-BE49-F238E27FC236}">
                  <a16:creationId xmlns:a16="http://schemas.microsoft.com/office/drawing/2014/main" id="{7BD635B6-9781-421B-8755-40DF4DB02A35}"/>
                </a:ext>
              </a:extLst>
            </p:cNvPr>
            <p:cNvCxnSpPr>
              <a:cxnSpLocks/>
            </p:cNvCxnSpPr>
            <p:nvPr/>
          </p:nvCxnSpPr>
          <p:spPr>
            <a:xfrm flipV="1">
              <a:off x="2853049" y="4284083"/>
              <a:ext cx="72008" cy="144016"/>
            </a:xfrm>
            <a:prstGeom prst="line">
              <a:avLst/>
            </a:prstGeom>
            <a:ln w="19050">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3A40A155-50D2-41BC-A313-72F844FB9035}"/>
                </a:ext>
              </a:extLst>
            </p:cNvPr>
            <p:cNvCxnSpPr>
              <a:cxnSpLocks/>
            </p:cNvCxnSpPr>
            <p:nvPr/>
          </p:nvCxnSpPr>
          <p:spPr>
            <a:xfrm flipH="1">
              <a:off x="2925068" y="4140076"/>
              <a:ext cx="72008" cy="144016"/>
            </a:xfrm>
            <a:prstGeom prst="line">
              <a:avLst/>
            </a:prstGeom>
            <a:ln w="19050">
              <a:solidFill>
                <a:srgbClr val="C0000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grpSp>
      <p:grpSp>
        <p:nvGrpSpPr>
          <p:cNvPr id="177" name="Group 176">
            <a:extLst>
              <a:ext uri="{FF2B5EF4-FFF2-40B4-BE49-F238E27FC236}">
                <a16:creationId xmlns:a16="http://schemas.microsoft.com/office/drawing/2014/main" id="{F12A3ABD-A5A6-432F-98DF-A7597CFE2C9F}"/>
              </a:ext>
            </a:extLst>
          </p:cNvPr>
          <p:cNvGrpSpPr/>
          <p:nvPr/>
        </p:nvGrpSpPr>
        <p:grpSpPr>
          <a:xfrm rot="10279803">
            <a:off x="1704726" y="2113027"/>
            <a:ext cx="148705" cy="258199"/>
            <a:chOff x="2853049" y="4140076"/>
            <a:chExt cx="144027" cy="288023"/>
          </a:xfrm>
        </p:grpSpPr>
        <p:cxnSp>
          <p:nvCxnSpPr>
            <p:cNvPr id="181" name="Straight Connector 180">
              <a:extLst>
                <a:ext uri="{FF2B5EF4-FFF2-40B4-BE49-F238E27FC236}">
                  <a16:creationId xmlns:a16="http://schemas.microsoft.com/office/drawing/2014/main" id="{49FA2C64-2EB1-4236-B69F-4E32B884C672}"/>
                </a:ext>
              </a:extLst>
            </p:cNvPr>
            <p:cNvCxnSpPr>
              <a:cxnSpLocks/>
            </p:cNvCxnSpPr>
            <p:nvPr/>
          </p:nvCxnSpPr>
          <p:spPr>
            <a:xfrm flipV="1">
              <a:off x="2853049" y="4284083"/>
              <a:ext cx="72008" cy="144016"/>
            </a:xfrm>
            <a:prstGeom prst="line">
              <a:avLst/>
            </a:prstGeom>
            <a:ln w="19050">
              <a:solidFill>
                <a:srgbClr val="0070C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55B9376D-6E6B-44E3-B5C0-5CED33D8874B}"/>
                </a:ext>
              </a:extLst>
            </p:cNvPr>
            <p:cNvCxnSpPr>
              <a:cxnSpLocks/>
            </p:cNvCxnSpPr>
            <p:nvPr/>
          </p:nvCxnSpPr>
          <p:spPr>
            <a:xfrm flipH="1">
              <a:off x="2925068" y="4140076"/>
              <a:ext cx="72008" cy="144016"/>
            </a:xfrm>
            <a:prstGeom prst="line">
              <a:avLst/>
            </a:prstGeom>
            <a:ln w="19050">
              <a:solidFill>
                <a:srgbClr val="0070C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grpSp>
      <p:grpSp>
        <p:nvGrpSpPr>
          <p:cNvPr id="186" name="Group 185">
            <a:extLst>
              <a:ext uri="{FF2B5EF4-FFF2-40B4-BE49-F238E27FC236}">
                <a16:creationId xmlns:a16="http://schemas.microsoft.com/office/drawing/2014/main" id="{68912DF4-F569-4745-AAD4-932BB267F817}"/>
              </a:ext>
            </a:extLst>
          </p:cNvPr>
          <p:cNvGrpSpPr/>
          <p:nvPr/>
        </p:nvGrpSpPr>
        <p:grpSpPr>
          <a:xfrm rot="10330412">
            <a:off x="1709491" y="1878475"/>
            <a:ext cx="148705" cy="258199"/>
            <a:chOff x="2853049" y="4140076"/>
            <a:chExt cx="144027" cy="288023"/>
          </a:xfrm>
        </p:grpSpPr>
        <p:cxnSp>
          <p:nvCxnSpPr>
            <p:cNvPr id="187" name="Straight Connector 186">
              <a:extLst>
                <a:ext uri="{FF2B5EF4-FFF2-40B4-BE49-F238E27FC236}">
                  <a16:creationId xmlns:a16="http://schemas.microsoft.com/office/drawing/2014/main" id="{72DB4EB5-EC39-469A-9589-2D1C9F0B7755}"/>
                </a:ext>
              </a:extLst>
            </p:cNvPr>
            <p:cNvCxnSpPr>
              <a:cxnSpLocks/>
            </p:cNvCxnSpPr>
            <p:nvPr/>
          </p:nvCxnSpPr>
          <p:spPr>
            <a:xfrm flipV="1">
              <a:off x="2853049" y="4284083"/>
              <a:ext cx="72008" cy="144016"/>
            </a:xfrm>
            <a:prstGeom prst="line">
              <a:avLst/>
            </a:prstGeom>
            <a:ln w="19050">
              <a:solidFill>
                <a:srgbClr val="0070C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453F547A-8639-4082-B8F8-349F156584EA}"/>
                </a:ext>
              </a:extLst>
            </p:cNvPr>
            <p:cNvCxnSpPr>
              <a:cxnSpLocks/>
            </p:cNvCxnSpPr>
            <p:nvPr/>
          </p:nvCxnSpPr>
          <p:spPr>
            <a:xfrm flipH="1">
              <a:off x="2925068" y="4140076"/>
              <a:ext cx="72008" cy="144016"/>
            </a:xfrm>
            <a:prstGeom prst="line">
              <a:avLst/>
            </a:prstGeom>
            <a:ln w="19050">
              <a:solidFill>
                <a:srgbClr val="0070C0"/>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grpSp>
      <p:sp>
        <p:nvSpPr>
          <p:cNvPr id="189" name="TextBox 188">
            <a:extLst>
              <a:ext uri="{FF2B5EF4-FFF2-40B4-BE49-F238E27FC236}">
                <a16:creationId xmlns:a16="http://schemas.microsoft.com/office/drawing/2014/main" id="{A6312F38-CA35-4FC5-9377-CE79AE3E84F7}"/>
              </a:ext>
            </a:extLst>
          </p:cNvPr>
          <p:cNvSpPr txBox="1"/>
          <p:nvPr/>
        </p:nvSpPr>
        <p:spPr>
          <a:xfrm>
            <a:off x="2077022" y="2660679"/>
            <a:ext cx="360263" cy="253916"/>
          </a:xfrm>
          <a:prstGeom prst="rect">
            <a:avLst/>
          </a:prstGeom>
          <a:noFill/>
        </p:spPr>
        <p:txBody>
          <a:bodyPr wrap="square" rtlCol="0">
            <a:spAutoFit/>
          </a:bodyPr>
          <a:lstStyle/>
          <a:p>
            <a:r>
              <a:rPr lang="en-CA" sz="1050" b="1" dirty="0">
                <a:solidFill>
                  <a:srgbClr val="C00000"/>
                </a:solidFill>
                <a:latin typeface="+mj-lt"/>
              </a:rPr>
              <a:t>B</a:t>
            </a:r>
          </a:p>
        </p:txBody>
      </p:sp>
      <p:sp>
        <p:nvSpPr>
          <p:cNvPr id="190" name="TextBox 189">
            <a:extLst>
              <a:ext uri="{FF2B5EF4-FFF2-40B4-BE49-F238E27FC236}">
                <a16:creationId xmlns:a16="http://schemas.microsoft.com/office/drawing/2014/main" id="{08EABBEB-C557-4B1A-AC3A-2A557F0CCB6B}"/>
              </a:ext>
            </a:extLst>
          </p:cNvPr>
          <p:cNvSpPr txBox="1"/>
          <p:nvPr/>
        </p:nvSpPr>
        <p:spPr>
          <a:xfrm>
            <a:off x="165420" y="401749"/>
            <a:ext cx="1144536" cy="1169551"/>
          </a:xfrm>
          <a:prstGeom prst="rect">
            <a:avLst/>
          </a:prstGeom>
          <a:noFill/>
        </p:spPr>
        <p:txBody>
          <a:bodyPr wrap="square" rtlCol="0">
            <a:spAutoFit/>
          </a:bodyPr>
          <a:lstStyle/>
          <a:p>
            <a:r>
              <a:rPr lang="en-CA" sz="1000" b="1" dirty="0">
                <a:latin typeface="+mj-lt"/>
              </a:rPr>
              <a:t>A = outdoor air</a:t>
            </a:r>
          </a:p>
          <a:p>
            <a:r>
              <a:rPr lang="en-CA" sz="1000" b="1" dirty="0">
                <a:latin typeface="+mj-lt"/>
              </a:rPr>
              <a:t>       damper</a:t>
            </a:r>
          </a:p>
          <a:p>
            <a:endParaRPr lang="en-CA" sz="1000" b="1" dirty="0">
              <a:latin typeface="+mj-lt"/>
            </a:endParaRPr>
          </a:p>
          <a:p>
            <a:r>
              <a:rPr lang="en-CA" sz="1000" b="1" dirty="0">
                <a:latin typeface="+mj-lt"/>
              </a:rPr>
              <a:t>B = recirculated</a:t>
            </a:r>
          </a:p>
          <a:p>
            <a:r>
              <a:rPr lang="en-CA" sz="1000" b="1" dirty="0">
                <a:latin typeface="+mj-lt"/>
              </a:rPr>
              <a:t>      air damper</a:t>
            </a:r>
          </a:p>
          <a:p>
            <a:endParaRPr lang="en-CA" sz="1000" b="1" dirty="0">
              <a:latin typeface="+mj-lt"/>
            </a:endParaRPr>
          </a:p>
          <a:p>
            <a:r>
              <a:rPr lang="en-CA" sz="1000" b="1" dirty="0">
                <a:latin typeface="+mj-lt"/>
              </a:rPr>
              <a:t>C = relief damper</a:t>
            </a:r>
          </a:p>
        </p:txBody>
      </p:sp>
      <p:sp>
        <p:nvSpPr>
          <p:cNvPr id="197" name="Right Brace 196">
            <a:extLst>
              <a:ext uri="{FF2B5EF4-FFF2-40B4-BE49-F238E27FC236}">
                <a16:creationId xmlns:a16="http://schemas.microsoft.com/office/drawing/2014/main" id="{A6AEDDAD-49EC-499D-B653-1C7BE433329E}"/>
              </a:ext>
            </a:extLst>
          </p:cNvPr>
          <p:cNvSpPr/>
          <p:nvPr/>
        </p:nvSpPr>
        <p:spPr>
          <a:xfrm>
            <a:off x="1250672" y="494111"/>
            <a:ext cx="109497" cy="970560"/>
          </a:xfrm>
          <a:prstGeom prst="rightBrace">
            <a:avLst>
              <a:gd name="adj1" fmla="val 37859"/>
              <a:gd name="adj2" fmla="val 75281"/>
            </a:avLst>
          </a:prstGeom>
          <a:ln w="63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sz="1200"/>
          </a:p>
        </p:txBody>
      </p:sp>
      <p:pic>
        <p:nvPicPr>
          <p:cNvPr id="199" name="Picture 198">
            <a:extLst>
              <a:ext uri="{FF2B5EF4-FFF2-40B4-BE49-F238E27FC236}">
                <a16:creationId xmlns:a16="http://schemas.microsoft.com/office/drawing/2014/main" id="{769AF08B-CAFD-43B7-9C1B-D76173ADD4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0833" y="5549011"/>
            <a:ext cx="4008196" cy="2320534"/>
          </a:xfrm>
          <a:prstGeom prst="rect">
            <a:avLst/>
          </a:prstGeom>
        </p:spPr>
      </p:pic>
      <p:sp>
        <p:nvSpPr>
          <p:cNvPr id="200" name="TextBox 199">
            <a:extLst>
              <a:ext uri="{FF2B5EF4-FFF2-40B4-BE49-F238E27FC236}">
                <a16:creationId xmlns:a16="http://schemas.microsoft.com/office/drawing/2014/main" id="{70CBC6C1-5D3E-475F-9342-9563CA81E472}"/>
              </a:ext>
            </a:extLst>
          </p:cNvPr>
          <p:cNvSpPr txBox="1"/>
          <p:nvPr/>
        </p:nvSpPr>
        <p:spPr>
          <a:xfrm>
            <a:off x="1370407" y="7956490"/>
            <a:ext cx="4824536" cy="400110"/>
          </a:xfrm>
          <a:prstGeom prst="rect">
            <a:avLst/>
          </a:prstGeom>
          <a:noFill/>
        </p:spPr>
        <p:txBody>
          <a:bodyPr wrap="square">
            <a:spAutoFit/>
          </a:bodyPr>
          <a:lstStyle/>
          <a:p>
            <a:r>
              <a:rPr lang="en-CA" sz="1000" dirty="0">
                <a:hlinkClick r:id="rId3"/>
              </a:rPr>
              <a:t>https://www.esmagazine.com/articles/97730-rooftop-unit-carrier</a:t>
            </a:r>
            <a:endParaRPr lang="en-CA" sz="1000" dirty="0"/>
          </a:p>
          <a:p>
            <a:endParaRPr lang="en-CA" sz="1000" dirty="0"/>
          </a:p>
        </p:txBody>
      </p:sp>
    </p:spTree>
    <p:extLst>
      <p:ext uri="{BB962C8B-B14F-4D97-AF65-F5344CB8AC3E}">
        <p14:creationId xmlns:p14="http://schemas.microsoft.com/office/powerpoint/2010/main" val="31370384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AF63131-500A-4874-B3B3-74397A52AE5F}"/>
              </a:ext>
            </a:extLst>
          </p:cNvPr>
          <p:cNvSpPr>
            <a:spLocks noGrp="1"/>
          </p:cNvSpPr>
          <p:nvPr>
            <p:ph type="sldNum" sz="quarter" idx="12"/>
          </p:nvPr>
        </p:nvSpPr>
        <p:spPr/>
        <p:txBody>
          <a:bodyPr/>
          <a:lstStyle/>
          <a:p>
            <a:fld id="{2812F1FA-390A-41C6-A5B6-DA577902550D}" type="slidenum">
              <a:rPr lang="en-CA" smtClean="0"/>
              <a:pPr/>
              <a:t>15</a:t>
            </a:fld>
            <a:endParaRPr lang="en-CA" dirty="0"/>
          </a:p>
        </p:txBody>
      </p:sp>
      <p:grpSp>
        <p:nvGrpSpPr>
          <p:cNvPr id="3" name="Group 2">
            <a:extLst>
              <a:ext uri="{FF2B5EF4-FFF2-40B4-BE49-F238E27FC236}">
                <a16:creationId xmlns:a16="http://schemas.microsoft.com/office/drawing/2014/main" id="{3728E3F4-6D87-489B-A1F4-80DE6FD7270F}"/>
              </a:ext>
            </a:extLst>
          </p:cNvPr>
          <p:cNvGrpSpPr/>
          <p:nvPr/>
        </p:nvGrpSpPr>
        <p:grpSpPr>
          <a:xfrm>
            <a:off x="260772" y="107628"/>
            <a:ext cx="5965856" cy="516486"/>
            <a:chOff x="260772" y="107628"/>
            <a:chExt cx="5965856" cy="516486"/>
          </a:xfrm>
        </p:grpSpPr>
        <p:sp>
          <p:nvSpPr>
            <p:cNvPr id="4" name="Rectangle 3">
              <a:extLst>
                <a:ext uri="{FF2B5EF4-FFF2-40B4-BE49-F238E27FC236}">
                  <a16:creationId xmlns:a16="http://schemas.microsoft.com/office/drawing/2014/main" id="{9F519865-31C2-40F0-AC70-DCCE8DC4C64D}"/>
                </a:ext>
              </a:extLst>
            </p:cNvPr>
            <p:cNvSpPr/>
            <p:nvPr/>
          </p:nvSpPr>
          <p:spPr>
            <a:xfrm>
              <a:off x="548804" y="107628"/>
              <a:ext cx="5677824" cy="5164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CA" sz="1400" b="1" u="sng" dirty="0">
                  <a:solidFill>
                    <a:schemeClr val="tx1"/>
                  </a:solidFill>
                  <a:latin typeface="Cambria" panose="02040503050406030204" pitchFamily="18" charset="0"/>
                  <a:ea typeface="Cambria" panose="02040503050406030204" pitchFamily="18" charset="0"/>
                  <a:cs typeface="Times New Roman" panose="02020603050405020304" pitchFamily="18" charset="0"/>
                </a:rPr>
                <a:t>Useful References</a:t>
              </a:r>
              <a:endParaRPr lang="en-CA" sz="1200" b="1" u="sng"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5" name="Oval 4">
              <a:extLst>
                <a:ext uri="{FF2B5EF4-FFF2-40B4-BE49-F238E27FC236}">
                  <a16:creationId xmlns:a16="http://schemas.microsoft.com/office/drawing/2014/main" id="{592A442C-639F-4C3F-A80B-271A6D43B6B8}"/>
                </a:ext>
              </a:extLst>
            </p:cNvPr>
            <p:cNvSpPr/>
            <p:nvPr/>
          </p:nvSpPr>
          <p:spPr>
            <a:xfrm>
              <a:off x="260772" y="107628"/>
              <a:ext cx="288032" cy="288032"/>
            </a:xfrm>
            <a:prstGeom prst="ellipse">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CA" sz="1400" b="1" dirty="0">
                  <a:solidFill>
                    <a:schemeClr val="tx1"/>
                  </a:solidFill>
                  <a:latin typeface="Cambria" panose="02040503050406030204" pitchFamily="18" charset="0"/>
                  <a:ea typeface="Cambria" panose="02040503050406030204" pitchFamily="18" charset="0"/>
                  <a:cs typeface="Sabon Next LT" panose="020B0502040204020203" pitchFamily="2" charset="0"/>
                </a:rPr>
                <a:t>3.</a:t>
              </a:r>
            </a:p>
          </p:txBody>
        </p:sp>
      </p:grpSp>
      <p:sp>
        <p:nvSpPr>
          <p:cNvPr id="14" name="Rectangle 13">
            <a:extLst>
              <a:ext uri="{FF2B5EF4-FFF2-40B4-BE49-F238E27FC236}">
                <a16:creationId xmlns:a16="http://schemas.microsoft.com/office/drawing/2014/main" id="{00329809-4B2A-4465-8114-A0675CC3BEC3}"/>
              </a:ext>
            </a:extLst>
          </p:cNvPr>
          <p:cNvSpPr/>
          <p:nvPr/>
        </p:nvSpPr>
        <p:spPr>
          <a:xfrm>
            <a:off x="548804" y="539676"/>
            <a:ext cx="5328592" cy="47525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It may be helpful at this point to revisit the PNNL </a:t>
            </a:r>
            <a:r>
              <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hlinkClick r:id="rId2"/>
              </a:rPr>
              <a:t>“Small Commercial Building Re-Tuning: A Primer”</a:t>
            </a:r>
            <a:r>
              <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 document (i.e. from MP-1). It’s recommended that you skim through </a:t>
            </a:r>
            <a:r>
              <a:rPr lang="en-CA" sz="11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Section 6.0</a:t>
            </a:r>
            <a:r>
              <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 “Heating, Ventilation, and Air-Conditioning”.</a:t>
            </a: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r>
              <a:rPr lang="en-CA" sz="1100" u="sng" dirty="0">
                <a:solidFill>
                  <a:schemeClr val="tx1"/>
                </a:solidFill>
                <a:latin typeface="Cambria" panose="02040503050406030204" pitchFamily="18" charset="0"/>
                <a:ea typeface="Cambria" panose="02040503050406030204" pitchFamily="18" charset="0"/>
                <a:cs typeface="Times New Roman" panose="02020603050405020304" pitchFamily="18" charset="0"/>
              </a:rPr>
              <a:t>Other Useful References</a:t>
            </a:r>
            <a:r>
              <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  (optional)</a:t>
            </a: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r>
              <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For additional information on certain material covered in this module, the following references may be useful:</a:t>
            </a: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r>
              <a:rPr lang="en-CA" sz="1100" dirty="0">
                <a:latin typeface="Cambria" panose="02040503050406030204" pitchFamily="18" charset="0"/>
                <a:ea typeface="Cambria" panose="02040503050406030204" pitchFamily="18" charset="0"/>
                <a:hlinkClick r:id="rId3"/>
              </a:rPr>
              <a:t>“Improving Fan System Performance: A Sourcebook for Industry”</a:t>
            </a:r>
            <a:r>
              <a:rPr lang="en-CA" sz="1100" dirty="0">
                <a:latin typeface="Cambria" panose="02040503050406030204" pitchFamily="18" charset="0"/>
                <a:ea typeface="Cambria" panose="02040503050406030204" pitchFamily="18" charset="0"/>
              </a:rPr>
              <a:t> </a:t>
            </a:r>
            <a:r>
              <a:rPr lang="en-CA" sz="1100" dirty="0">
                <a:solidFill>
                  <a:schemeClr val="tx1"/>
                </a:solidFill>
                <a:latin typeface="Cambria" panose="02040503050406030204" pitchFamily="18" charset="0"/>
                <a:ea typeface="Cambria" panose="02040503050406030204" pitchFamily="18" charset="0"/>
              </a:rPr>
              <a:t>(see Section 1)</a:t>
            </a:r>
          </a:p>
          <a:p>
            <a:pPr algn="just"/>
            <a:r>
              <a:rPr lang="en-CA" sz="1100" dirty="0">
                <a:solidFill>
                  <a:schemeClr val="tx1"/>
                </a:solidFill>
                <a:latin typeface="Cambria" panose="02040503050406030204" pitchFamily="18" charset="0"/>
                <a:ea typeface="Cambria" panose="02040503050406030204" pitchFamily="18" charset="0"/>
              </a:rPr>
              <a:t>US DOE, 2003. </a:t>
            </a:r>
          </a:p>
          <a:p>
            <a:pPr algn="just"/>
            <a:endParaRPr lang="en-CA" sz="1100" dirty="0">
              <a:latin typeface="Cambria" panose="02040503050406030204" pitchFamily="18" charset="0"/>
              <a:ea typeface="Cambria" panose="02040503050406030204" pitchFamily="18" charset="0"/>
            </a:endParaRPr>
          </a:p>
          <a:p>
            <a:pPr algn="just"/>
            <a:endParaRPr lang="en-CA" sz="1100" dirty="0">
              <a:latin typeface="Cambria" panose="02040503050406030204" pitchFamily="18" charset="0"/>
              <a:ea typeface="Cambria" panose="02040503050406030204" pitchFamily="18" charset="0"/>
            </a:endParaRPr>
          </a:p>
          <a:p>
            <a:pPr algn="just"/>
            <a:r>
              <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hlinkClick r:id="rId4"/>
              </a:rPr>
              <a:t>“Continuous Energy Improvement in Motor Driven Systems: A Guidebook for Industry”</a:t>
            </a:r>
            <a:r>
              <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 US DOE Office of Energy Efficiency and Renewable Energy, 2014.</a:t>
            </a:r>
            <a:endParaRPr lang="en-CA" sz="1100" dirty="0">
              <a:solidFill>
                <a:schemeClr val="tx1"/>
              </a:solidFill>
              <a:latin typeface="Cambria" panose="02040503050406030204" pitchFamily="18" charset="0"/>
              <a:ea typeface="Cambria" panose="02040503050406030204" pitchFamily="18" charset="0"/>
            </a:endParaRPr>
          </a:p>
          <a:p>
            <a:pPr algn="just"/>
            <a:endParaRPr lang="en-CA" sz="1100" dirty="0">
              <a:latin typeface="Cambria" panose="02040503050406030204" pitchFamily="18" charset="0"/>
              <a:ea typeface="Cambria" panose="02040503050406030204" pitchFamily="18" charset="0"/>
            </a:endParaRPr>
          </a:p>
          <a:p>
            <a:pPr algn="just"/>
            <a:endParaRPr lang="en-CA" sz="1100" dirty="0">
              <a:latin typeface="Cambria" panose="02040503050406030204" pitchFamily="18" charset="0"/>
              <a:ea typeface="Cambria" panose="02040503050406030204" pitchFamily="18" charset="0"/>
            </a:endParaRPr>
          </a:p>
          <a:p>
            <a:pPr algn="just"/>
            <a:r>
              <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hlinkClick r:id="rId5"/>
              </a:rPr>
              <a:t>“Improving Motor and Drive System Performance: A Sourcebook for Industry”</a:t>
            </a:r>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r>
              <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US DOE Office of Energy Efficiency and Renewable Energy, 2014.</a:t>
            </a: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p:txBody>
      </p:sp>
      <p:grpSp>
        <p:nvGrpSpPr>
          <p:cNvPr id="21" name="Group 20">
            <a:extLst>
              <a:ext uri="{FF2B5EF4-FFF2-40B4-BE49-F238E27FC236}">
                <a16:creationId xmlns:a16="http://schemas.microsoft.com/office/drawing/2014/main" id="{E9FCEFBE-F403-40DE-A09D-19BEDCD32F6C}"/>
              </a:ext>
            </a:extLst>
          </p:cNvPr>
          <p:cNvGrpSpPr/>
          <p:nvPr/>
        </p:nvGrpSpPr>
        <p:grpSpPr>
          <a:xfrm>
            <a:off x="764828" y="6588348"/>
            <a:ext cx="4874559" cy="1801270"/>
            <a:chOff x="692820" y="6372324"/>
            <a:chExt cx="4874559" cy="1801270"/>
          </a:xfrm>
        </p:grpSpPr>
        <p:pic>
          <p:nvPicPr>
            <p:cNvPr id="6" name="Picture 5">
              <a:extLst>
                <a:ext uri="{FF2B5EF4-FFF2-40B4-BE49-F238E27FC236}">
                  <a16:creationId xmlns:a16="http://schemas.microsoft.com/office/drawing/2014/main" id="{BB6D8F87-CB18-407E-A720-3D7203725D00}"/>
                </a:ext>
              </a:extLst>
            </p:cNvPr>
            <p:cNvPicPr>
              <a:picLocks noChangeAspect="1"/>
            </p:cNvPicPr>
            <p:nvPr/>
          </p:nvPicPr>
          <p:blipFill>
            <a:blip r:embed="rId6"/>
            <a:stretch>
              <a:fillRect/>
            </a:stretch>
          </p:blipFill>
          <p:spPr>
            <a:xfrm>
              <a:off x="692820" y="6377674"/>
              <a:ext cx="1392117" cy="1795920"/>
            </a:xfrm>
            <a:prstGeom prst="rect">
              <a:avLst/>
            </a:prstGeom>
            <a:ln>
              <a:solidFill>
                <a:schemeClr val="tx1"/>
              </a:solidFill>
            </a:ln>
          </p:spPr>
        </p:pic>
        <p:pic>
          <p:nvPicPr>
            <p:cNvPr id="7" name="Picture 6">
              <a:extLst>
                <a:ext uri="{FF2B5EF4-FFF2-40B4-BE49-F238E27FC236}">
                  <a16:creationId xmlns:a16="http://schemas.microsoft.com/office/drawing/2014/main" id="{E10417A6-5458-494B-B3F6-AEA3A7A2C86D}"/>
                </a:ext>
              </a:extLst>
            </p:cNvPr>
            <p:cNvPicPr>
              <a:picLocks noChangeAspect="1"/>
            </p:cNvPicPr>
            <p:nvPr/>
          </p:nvPicPr>
          <p:blipFill rotWithShape="1">
            <a:blip r:embed="rId7"/>
            <a:srcRect r="6068"/>
            <a:stretch/>
          </p:blipFill>
          <p:spPr>
            <a:xfrm>
              <a:off x="2456865" y="6372324"/>
              <a:ext cx="1331808" cy="1792391"/>
            </a:xfrm>
            <a:prstGeom prst="rect">
              <a:avLst/>
            </a:prstGeom>
            <a:ln>
              <a:solidFill>
                <a:schemeClr val="tx1"/>
              </a:solidFill>
            </a:ln>
          </p:spPr>
        </p:pic>
        <p:pic>
          <p:nvPicPr>
            <p:cNvPr id="9" name="Picture 8">
              <a:extLst>
                <a:ext uri="{FF2B5EF4-FFF2-40B4-BE49-F238E27FC236}">
                  <a16:creationId xmlns:a16="http://schemas.microsoft.com/office/drawing/2014/main" id="{4D809E62-7AF4-4BFF-83E1-B9F6C1F00100}"/>
                </a:ext>
              </a:extLst>
            </p:cNvPr>
            <p:cNvPicPr>
              <a:picLocks noChangeAspect="1"/>
            </p:cNvPicPr>
            <p:nvPr/>
          </p:nvPicPr>
          <p:blipFill rotWithShape="1">
            <a:blip r:embed="rId8"/>
            <a:srcRect l="2441" t="1536" r="2614" b="1379"/>
            <a:stretch/>
          </p:blipFill>
          <p:spPr>
            <a:xfrm>
              <a:off x="4221212" y="6377674"/>
              <a:ext cx="1346167" cy="1781692"/>
            </a:xfrm>
            <a:prstGeom prst="rect">
              <a:avLst/>
            </a:prstGeom>
            <a:ln>
              <a:solidFill>
                <a:schemeClr val="tx1"/>
              </a:solidFill>
            </a:ln>
          </p:spPr>
        </p:pic>
      </p:grpSp>
      <p:pic>
        <p:nvPicPr>
          <p:cNvPr id="19" name="Picture 18">
            <a:extLst>
              <a:ext uri="{FF2B5EF4-FFF2-40B4-BE49-F238E27FC236}">
                <a16:creationId xmlns:a16="http://schemas.microsoft.com/office/drawing/2014/main" id="{636FE0EA-544D-4B8E-BA80-B34B17FFFA3F}"/>
              </a:ext>
            </a:extLst>
          </p:cNvPr>
          <p:cNvPicPr>
            <a:picLocks noChangeAspect="1"/>
          </p:cNvPicPr>
          <p:nvPr/>
        </p:nvPicPr>
        <p:blipFill>
          <a:blip r:embed="rId9"/>
          <a:stretch>
            <a:fillRect/>
          </a:stretch>
        </p:blipFill>
        <p:spPr>
          <a:xfrm>
            <a:off x="2500060" y="1403772"/>
            <a:ext cx="1426080" cy="1800200"/>
          </a:xfrm>
          <a:prstGeom prst="rect">
            <a:avLst/>
          </a:prstGeom>
          <a:ln w="3175">
            <a:solidFill>
              <a:schemeClr val="tx1"/>
            </a:solidFill>
          </a:ln>
        </p:spPr>
      </p:pic>
    </p:spTree>
    <p:extLst>
      <p:ext uri="{BB962C8B-B14F-4D97-AF65-F5344CB8AC3E}">
        <p14:creationId xmlns:p14="http://schemas.microsoft.com/office/powerpoint/2010/main" val="27588473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A317BC6-2C69-41AC-99AC-047085271A69}"/>
              </a:ext>
            </a:extLst>
          </p:cNvPr>
          <p:cNvSpPr>
            <a:spLocks noGrp="1"/>
          </p:cNvSpPr>
          <p:nvPr>
            <p:ph type="sldNum" sz="quarter" idx="12"/>
          </p:nvPr>
        </p:nvSpPr>
        <p:spPr/>
        <p:txBody>
          <a:bodyPr/>
          <a:lstStyle/>
          <a:p>
            <a:fld id="{2812F1FA-390A-41C6-A5B6-DA577902550D}" type="slidenum">
              <a:rPr lang="en-CA" smtClean="0"/>
              <a:pPr/>
              <a:t>16</a:t>
            </a:fld>
            <a:endParaRPr lang="en-CA" dirty="0"/>
          </a:p>
        </p:txBody>
      </p:sp>
      <p:grpSp>
        <p:nvGrpSpPr>
          <p:cNvPr id="3" name="Group 2">
            <a:extLst>
              <a:ext uri="{FF2B5EF4-FFF2-40B4-BE49-F238E27FC236}">
                <a16:creationId xmlns:a16="http://schemas.microsoft.com/office/drawing/2014/main" id="{89FE60B2-096C-407F-BFDC-EFC3ADEBCE32}"/>
              </a:ext>
            </a:extLst>
          </p:cNvPr>
          <p:cNvGrpSpPr/>
          <p:nvPr/>
        </p:nvGrpSpPr>
        <p:grpSpPr>
          <a:xfrm>
            <a:off x="260772" y="107628"/>
            <a:ext cx="5965856" cy="516486"/>
            <a:chOff x="260772" y="107628"/>
            <a:chExt cx="5965856" cy="516486"/>
          </a:xfrm>
        </p:grpSpPr>
        <p:sp>
          <p:nvSpPr>
            <p:cNvPr id="4" name="Rectangle 3">
              <a:extLst>
                <a:ext uri="{FF2B5EF4-FFF2-40B4-BE49-F238E27FC236}">
                  <a16:creationId xmlns:a16="http://schemas.microsoft.com/office/drawing/2014/main" id="{4FDCC6E4-A241-4215-9800-BCDDC82616FA}"/>
                </a:ext>
              </a:extLst>
            </p:cNvPr>
            <p:cNvSpPr/>
            <p:nvPr/>
          </p:nvSpPr>
          <p:spPr>
            <a:xfrm>
              <a:off x="548804" y="107628"/>
              <a:ext cx="5677824" cy="5164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CA" sz="1400" b="1" u="sng" dirty="0">
                  <a:solidFill>
                    <a:schemeClr val="tx1"/>
                  </a:solidFill>
                  <a:latin typeface="Cambria" panose="02040503050406030204" pitchFamily="18" charset="0"/>
                  <a:ea typeface="Cambria" panose="02040503050406030204" pitchFamily="18" charset="0"/>
                  <a:cs typeface="Times New Roman" panose="02020603050405020304" pitchFamily="18" charset="0"/>
                </a:rPr>
                <a:t>HVAC Fans</a:t>
              </a:r>
              <a:endParaRPr lang="en-CA" sz="1200" b="1" u="sng"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5" name="Oval 4">
              <a:extLst>
                <a:ext uri="{FF2B5EF4-FFF2-40B4-BE49-F238E27FC236}">
                  <a16:creationId xmlns:a16="http://schemas.microsoft.com/office/drawing/2014/main" id="{03B56C96-02E6-4356-8AE1-893B0643824A}"/>
                </a:ext>
              </a:extLst>
            </p:cNvPr>
            <p:cNvSpPr/>
            <p:nvPr/>
          </p:nvSpPr>
          <p:spPr>
            <a:xfrm>
              <a:off x="260772" y="107628"/>
              <a:ext cx="288032" cy="288032"/>
            </a:xfrm>
            <a:prstGeom prst="ellipse">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CA" sz="1400" b="1" dirty="0">
                  <a:solidFill>
                    <a:schemeClr val="tx1"/>
                  </a:solidFill>
                  <a:latin typeface="Cambria" panose="02040503050406030204" pitchFamily="18" charset="0"/>
                  <a:ea typeface="Cambria" panose="02040503050406030204" pitchFamily="18" charset="0"/>
                  <a:cs typeface="Sabon Next LT" panose="020B0502040204020203" pitchFamily="2" charset="0"/>
                </a:rPr>
                <a:t>4.</a:t>
              </a:r>
            </a:p>
          </p:txBody>
        </p:sp>
      </p:grpSp>
      <mc:AlternateContent xmlns:mc="http://schemas.openxmlformats.org/markup-compatibility/2006" xmlns:a14="http://schemas.microsoft.com/office/drawing/2010/main">
        <mc:Choice Requires="a14">
          <p:sp>
            <p:nvSpPr>
              <p:cNvPr id="187" name="TextBox 186">
                <a:extLst>
                  <a:ext uri="{FF2B5EF4-FFF2-40B4-BE49-F238E27FC236}">
                    <a16:creationId xmlns:a16="http://schemas.microsoft.com/office/drawing/2014/main" id="{6A6F7053-267B-4202-B418-96BC3C63AEF7}"/>
                  </a:ext>
                </a:extLst>
              </p:cNvPr>
              <p:cNvSpPr txBox="1"/>
              <p:nvPr/>
            </p:nvSpPr>
            <p:spPr>
              <a:xfrm>
                <a:off x="1817638" y="1096690"/>
                <a:ext cx="1179285" cy="485518"/>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sSub>
                        <m:sSubPr>
                          <m:ctrlPr>
                            <a:rPr lang="en-CA" sz="1100" i="1" smtClean="0">
                              <a:latin typeface="Cambria Math" panose="02040503050406030204" pitchFamily="18" charset="0"/>
                            </a:rPr>
                          </m:ctrlPr>
                        </m:sSubPr>
                        <m:e>
                          <m:acc>
                            <m:accPr>
                              <m:chr m:val="̇"/>
                              <m:ctrlPr>
                                <a:rPr lang="en-CA" sz="1100" i="1">
                                  <a:latin typeface="Cambria Math" panose="02040503050406030204" pitchFamily="18" charset="0"/>
                                </a:rPr>
                              </m:ctrlPr>
                            </m:accPr>
                            <m:e>
                              <m:r>
                                <a:rPr lang="en-CA" sz="1100" i="1">
                                  <a:latin typeface="Cambria Math" panose="02040503050406030204" pitchFamily="18" charset="0"/>
                                </a:rPr>
                                <m:t>𝑊</m:t>
                              </m:r>
                            </m:e>
                          </m:acc>
                        </m:e>
                        <m:sub>
                          <m:r>
                            <a:rPr lang="en-CA" sz="1100" i="1">
                              <a:latin typeface="Cambria Math" panose="02040503050406030204" pitchFamily="18" charset="0"/>
                            </a:rPr>
                            <m:t>𝑠h</m:t>
                          </m:r>
                        </m:sub>
                      </m:sSub>
                      <m:r>
                        <a:rPr lang="en-CA" sz="1100" i="1">
                          <a:latin typeface="Cambria Math" panose="02040503050406030204" pitchFamily="18" charset="0"/>
                        </a:rPr>
                        <m:t>=</m:t>
                      </m:r>
                      <m:f>
                        <m:fPr>
                          <m:ctrlPr>
                            <a:rPr lang="en-CA" sz="1100" i="1">
                              <a:latin typeface="Cambria Math" panose="02040503050406030204" pitchFamily="18" charset="0"/>
                              <a:ea typeface="Cambria Math" panose="02040503050406030204" pitchFamily="18" charset="0"/>
                            </a:rPr>
                          </m:ctrlPr>
                        </m:fPr>
                        <m:num>
                          <m:r>
                            <a:rPr lang="en-CA" sz="1100" i="1">
                              <a:latin typeface="Cambria Math" panose="02040503050406030204" pitchFamily="18" charset="0"/>
                              <a:ea typeface="Cambria Math" panose="02040503050406030204" pitchFamily="18" charset="0"/>
                            </a:rPr>
                            <m:t>∆</m:t>
                          </m:r>
                          <m:r>
                            <a:rPr lang="en-CA" sz="1100" i="1">
                              <a:latin typeface="Cambria Math" panose="02040503050406030204" pitchFamily="18" charset="0"/>
                              <a:ea typeface="Cambria Math" panose="02040503050406030204" pitchFamily="18" charset="0"/>
                            </a:rPr>
                            <m:t>𝑃</m:t>
                          </m:r>
                          <m:r>
                            <a:rPr lang="en-CA" sz="1100" i="1">
                              <a:latin typeface="Cambria Math" panose="02040503050406030204" pitchFamily="18" charset="0"/>
                              <a:ea typeface="Cambria Math" panose="02040503050406030204" pitchFamily="18" charset="0"/>
                            </a:rPr>
                            <m:t>∙</m:t>
                          </m:r>
                          <m:acc>
                            <m:accPr>
                              <m:chr m:val="̇"/>
                              <m:ctrlPr>
                                <a:rPr lang="en-CA" sz="1100" i="1">
                                  <a:latin typeface="Cambria Math" panose="02040503050406030204" pitchFamily="18" charset="0"/>
                                  <a:ea typeface="Cambria" panose="02040503050406030204" pitchFamily="18" charset="0"/>
                                </a:rPr>
                              </m:ctrlPr>
                            </m:accPr>
                            <m:e>
                              <m:r>
                                <a:rPr lang="en-CA" sz="1100" i="1">
                                  <a:latin typeface="Cambria Math" panose="02040503050406030204" pitchFamily="18" charset="0"/>
                                  <a:ea typeface="Cambria" panose="02040503050406030204" pitchFamily="18" charset="0"/>
                                </a:rPr>
                                <m:t>𝑉</m:t>
                              </m:r>
                            </m:e>
                          </m:acc>
                        </m:num>
                        <m:den>
                          <m:sSub>
                            <m:sSubPr>
                              <m:ctrlPr>
                                <a:rPr lang="en-CA" sz="1100" b="0" i="1" smtClean="0">
                                  <a:latin typeface="Cambria Math" panose="02040503050406030204" pitchFamily="18" charset="0"/>
                                  <a:ea typeface="Cambria Math" panose="02040503050406030204" pitchFamily="18" charset="0"/>
                                </a:rPr>
                              </m:ctrlPr>
                            </m:sSubPr>
                            <m:e>
                              <m:r>
                                <a:rPr lang="en-CA" sz="1100" i="1">
                                  <a:latin typeface="Cambria Math" panose="02040503050406030204" pitchFamily="18" charset="0"/>
                                  <a:ea typeface="Cambria Math" panose="02040503050406030204" pitchFamily="18" charset="0"/>
                                </a:rPr>
                                <m:t>𝜂</m:t>
                              </m:r>
                            </m:e>
                            <m:sub>
                              <m:r>
                                <a:rPr lang="en-CA" sz="1100" b="0" i="1" smtClean="0">
                                  <a:latin typeface="Cambria Math" panose="02040503050406030204" pitchFamily="18" charset="0"/>
                                  <a:ea typeface="Cambria Math" panose="02040503050406030204" pitchFamily="18" charset="0"/>
                                </a:rPr>
                                <m:t>𝑓𝑎𝑛</m:t>
                              </m:r>
                            </m:sub>
                          </m:sSub>
                        </m:den>
                      </m:f>
                      <m:r>
                        <a:rPr lang="en-CA" sz="1100" i="1">
                          <a:latin typeface="Cambria Math" panose="02040503050406030204" pitchFamily="18" charset="0"/>
                        </a:rPr>
                        <m:t> </m:t>
                      </m:r>
                    </m:oMath>
                  </m:oMathPara>
                </a14:m>
                <a:endParaRPr lang="en-CA" sz="1100" dirty="0"/>
              </a:p>
            </p:txBody>
          </p:sp>
        </mc:Choice>
        <mc:Fallback xmlns="">
          <p:sp>
            <p:nvSpPr>
              <p:cNvPr id="187" name="TextBox 186">
                <a:extLst>
                  <a:ext uri="{FF2B5EF4-FFF2-40B4-BE49-F238E27FC236}">
                    <a16:creationId xmlns:a16="http://schemas.microsoft.com/office/drawing/2014/main" id="{6A6F7053-267B-4202-B418-96BC3C63AEF7}"/>
                  </a:ext>
                </a:extLst>
              </p:cNvPr>
              <p:cNvSpPr txBox="1">
                <a:spLocks noRot="1" noChangeAspect="1" noMove="1" noResize="1" noEditPoints="1" noAdjustHandles="1" noChangeArrowheads="1" noChangeShapeType="1" noTextEdit="1"/>
              </p:cNvSpPr>
              <p:nvPr/>
            </p:nvSpPr>
            <p:spPr>
              <a:xfrm>
                <a:off x="1817638" y="1096690"/>
                <a:ext cx="1179285" cy="485518"/>
              </a:xfrm>
              <a:prstGeom prst="rect">
                <a:avLst/>
              </a:prstGeom>
              <a:blipFill>
                <a:blip r:embed="rId2"/>
                <a:stretch>
                  <a:fillRect/>
                </a:stretch>
              </a:blipFill>
            </p:spPr>
            <p:txBody>
              <a:bodyPr/>
              <a:lstStyle/>
              <a:p>
                <a:r>
                  <a:rPr lang="en-CA">
                    <a:noFill/>
                  </a:rPr>
                  <a:t> </a:t>
                </a:r>
              </a:p>
            </p:txBody>
          </p:sp>
        </mc:Fallback>
      </mc:AlternateContent>
      <p:pic>
        <p:nvPicPr>
          <p:cNvPr id="204" name="Picture 203" descr="http://upload.wikimedia.org/wikipedia/commons/c/c5/Moto_Ventilateur.jpg">
            <a:extLst>
              <a:ext uri="{FF2B5EF4-FFF2-40B4-BE49-F238E27FC236}">
                <a16:creationId xmlns:a16="http://schemas.microsoft.com/office/drawing/2014/main" id="{2CEB4C23-2407-4643-BB28-D41A8B0D8EF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375" t="-17633" r="-8337" b="-10693"/>
          <a:stretch/>
        </p:blipFill>
        <p:spPr bwMode="auto">
          <a:xfrm>
            <a:off x="1560626" y="5930900"/>
            <a:ext cx="3462578" cy="2781300"/>
          </a:xfrm>
          <a:prstGeom prst="rect">
            <a:avLst/>
          </a:prstGeom>
          <a:noFill/>
          <a:ln w="19050">
            <a:noFill/>
          </a:ln>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0D68A203-95C9-4ED4-BDB4-0FF1AFF13E88}"/>
              </a:ext>
            </a:extLst>
          </p:cNvPr>
          <p:cNvGrpSpPr/>
          <p:nvPr/>
        </p:nvGrpSpPr>
        <p:grpSpPr>
          <a:xfrm>
            <a:off x="616205" y="2796509"/>
            <a:ext cx="5181996" cy="2588507"/>
            <a:chOff x="565820" y="687473"/>
            <a:chExt cx="5181996" cy="2588507"/>
          </a:xfrm>
        </p:grpSpPr>
        <p:sp>
          <p:nvSpPr>
            <p:cNvPr id="65" name="Rectangle 64">
              <a:extLst>
                <a:ext uri="{FF2B5EF4-FFF2-40B4-BE49-F238E27FC236}">
                  <a16:creationId xmlns:a16="http://schemas.microsoft.com/office/drawing/2014/main" id="{01011EF4-AD96-4F47-9EB2-6F90DE076E72}"/>
                </a:ext>
              </a:extLst>
            </p:cNvPr>
            <p:cNvSpPr/>
            <p:nvPr/>
          </p:nvSpPr>
          <p:spPr>
            <a:xfrm>
              <a:off x="980852" y="2915940"/>
              <a:ext cx="1300022" cy="36004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r>
                <a:rPr lang="en-US" sz="1050" dirty="0">
                  <a:solidFill>
                    <a:schemeClr val="tx1"/>
                  </a:solidFill>
                  <a:latin typeface="+mj-lt"/>
                </a:rPr>
                <a:t>fan &amp; motor</a:t>
              </a:r>
            </a:p>
          </p:txBody>
        </p:sp>
        <p:sp>
          <p:nvSpPr>
            <p:cNvPr id="8" name="Rectangle 7">
              <a:extLst>
                <a:ext uri="{FF2B5EF4-FFF2-40B4-BE49-F238E27FC236}">
                  <a16:creationId xmlns:a16="http://schemas.microsoft.com/office/drawing/2014/main" id="{500EC63C-DB39-4917-8DB1-D2BF206B50CA}"/>
                </a:ext>
              </a:extLst>
            </p:cNvPr>
            <p:cNvSpPr/>
            <p:nvPr/>
          </p:nvSpPr>
          <p:spPr>
            <a:xfrm rot="5400000">
              <a:off x="1680009" y="2695722"/>
              <a:ext cx="382910" cy="141684"/>
            </a:xfrm>
            <a:prstGeom prst="rect">
              <a:avLst/>
            </a:prstGeom>
            <a:pattFill prst="smGrid">
              <a:fgClr>
                <a:schemeClr val="tx1">
                  <a:lumMod val="50000"/>
                  <a:lumOff val="50000"/>
                </a:schemeClr>
              </a:fgClr>
              <a:bgClr>
                <a:schemeClr val="bg1"/>
              </a:bgClr>
            </a:pattFill>
            <a:ln w="952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600">
                <a:latin typeface="Technic" panose="00000400000000000000" pitchFamily="2" charset="2"/>
              </a:endParaRPr>
            </a:p>
          </p:txBody>
        </p:sp>
        <p:cxnSp>
          <p:nvCxnSpPr>
            <p:cNvPr id="9" name="Straight Arrow Connector 8">
              <a:extLst>
                <a:ext uri="{FF2B5EF4-FFF2-40B4-BE49-F238E27FC236}">
                  <a16:creationId xmlns:a16="http://schemas.microsoft.com/office/drawing/2014/main" id="{16FF5CFC-F41E-41ED-8DF6-4F4EABDFEEEF}"/>
                </a:ext>
              </a:extLst>
            </p:cNvPr>
            <p:cNvCxnSpPr/>
            <p:nvPr/>
          </p:nvCxnSpPr>
          <p:spPr>
            <a:xfrm flipH="1">
              <a:off x="2153098" y="2788282"/>
              <a:ext cx="233423" cy="0"/>
            </a:xfrm>
            <a:prstGeom prst="straightConnector1">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5348AF7-DC90-4235-8939-73D655137ACC}"/>
                </a:ext>
              </a:extLst>
            </p:cNvPr>
            <p:cNvCxnSpPr/>
            <p:nvPr/>
          </p:nvCxnSpPr>
          <p:spPr>
            <a:xfrm flipH="1">
              <a:off x="1032666" y="2088012"/>
              <a:ext cx="560216" cy="0"/>
            </a:xfrm>
            <a:prstGeom prst="lin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408504F1-3F9E-4BEC-9635-15231DB08668}"/>
                </a:ext>
              </a:extLst>
            </p:cNvPr>
            <p:cNvCxnSpPr/>
            <p:nvPr/>
          </p:nvCxnSpPr>
          <p:spPr>
            <a:xfrm>
              <a:off x="4160538" y="1387743"/>
              <a:ext cx="0" cy="186739"/>
            </a:xfrm>
            <a:prstGeom prst="straightConnector1">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7962D29-9EB6-4413-9483-94EF04353BA2}"/>
                </a:ext>
              </a:extLst>
            </p:cNvPr>
            <p:cNvCxnSpPr/>
            <p:nvPr/>
          </p:nvCxnSpPr>
          <p:spPr>
            <a:xfrm flipH="1">
              <a:off x="799243" y="1341058"/>
              <a:ext cx="840324" cy="0"/>
            </a:xfrm>
            <a:prstGeom prst="line">
              <a:avLst/>
            </a:prstGeom>
            <a:ln w="28575" cmpd="sng">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994755-0A5D-4C2B-B75A-8E6D0C8EB283}"/>
                </a:ext>
              </a:extLst>
            </p:cNvPr>
            <p:cNvCxnSpPr/>
            <p:nvPr/>
          </p:nvCxnSpPr>
          <p:spPr>
            <a:xfrm rot="16200000">
              <a:off x="1429486" y="1411085"/>
              <a:ext cx="326793" cy="0"/>
            </a:xfrm>
            <a:prstGeom prst="line">
              <a:avLst/>
            </a:prstGeom>
            <a:ln w="127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E71BBC1-8522-4E4E-BA36-DA2176A62BB9}"/>
                </a:ext>
              </a:extLst>
            </p:cNvPr>
            <p:cNvCxnSpPr/>
            <p:nvPr/>
          </p:nvCxnSpPr>
          <p:spPr>
            <a:xfrm flipH="1">
              <a:off x="799243" y="1481112"/>
              <a:ext cx="840324" cy="0"/>
            </a:xfrm>
            <a:prstGeom prst="line">
              <a:avLst/>
            </a:prstGeom>
            <a:ln w="28575" cmpd="sng">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9" name="Arc 18">
              <a:extLst>
                <a:ext uri="{FF2B5EF4-FFF2-40B4-BE49-F238E27FC236}">
                  <a16:creationId xmlns:a16="http://schemas.microsoft.com/office/drawing/2014/main" id="{3C540A76-B2AA-410D-A2F1-61D46141D4DA}"/>
                </a:ext>
              </a:extLst>
            </p:cNvPr>
            <p:cNvSpPr/>
            <p:nvPr/>
          </p:nvSpPr>
          <p:spPr>
            <a:xfrm>
              <a:off x="1546198" y="1341058"/>
              <a:ext cx="140054" cy="140054"/>
            </a:xfrm>
            <a:prstGeom prst="arc">
              <a:avLst/>
            </a:prstGeom>
            <a:ln w="28575" cmpd="sng">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sz="1600">
                <a:latin typeface="Technic" panose="00000400000000000000" pitchFamily="2" charset="2"/>
              </a:endParaRPr>
            </a:p>
          </p:txBody>
        </p:sp>
        <p:sp>
          <p:nvSpPr>
            <p:cNvPr id="20" name="Arc 19">
              <a:extLst>
                <a:ext uri="{FF2B5EF4-FFF2-40B4-BE49-F238E27FC236}">
                  <a16:creationId xmlns:a16="http://schemas.microsoft.com/office/drawing/2014/main" id="{17579601-00CA-4A5E-9E67-8EF73983839B}"/>
                </a:ext>
              </a:extLst>
            </p:cNvPr>
            <p:cNvSpPr/>
            <p:nvPr/>
          </p:nvSpPr>
          <p:spPr>
            <a:xfrm rot="5400000">
              <a:off x="1546198" y="1341058"/>
              <a:ext cx="140054" cy="140054"/>
            </a:xfrm>
            <a:prstGeom prst="arc">
              <a:avLst/>
            </a:prstGeom>
            <a:ln w="28575" cmpd="sng">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sz="1600">
                <a:latin typeface="Technic" panose="00000400000000000000" pitchFamily="2" charset="2"/>
              </a:endParaRPr>
            </a:p>
          </p:txBody>
        </p:sp>
        <p:cxnSp>
          <p:nvCxnSpPr>
            <p:cNvPr id="21" name="Straight Connector 20">
              <a:extLst>
                <a:ext uri="{FF2B5EF4-FFF2-40B4-BE49-F238E27FC236}">
                  <a16:creationId xmlns:a16="http://schemas.microsoft.com/office/drawing/2014/main" id="{E49D10C2-6497-4D89-BBB6-4AB903C789F9}"/>
                </a:ext>
              </a:extLst>
            </p:cNvPr>
            <p:cNvCxnSpPr/>
            <p:nvPr/>
          </p:nvCxnSpPr>
          <p:spPr>
            <a:xfrm rot="16200000">
              <a:off x="1476171" y="1411085"/>
              <a:ext cx="326793" cy="0"/>
            </a:xfrm>
            <a:prstGeom prst="line">
              <a:avLst/>
            </a:prstGeom>
            <a:ln w="127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B8AD988-35F6-4B29-8EDB-3FA698104401}"/>
                </a:ext>
              </a:extLst>
            </p:cNvPr>
            <p:cNvCxnSpPr/>
            <p:nvPr/>
          </p:nvCxnSpPr>
          <p:spPr>
            <a:xfrm rot="16200000">
              <a:off x="1382801" y="1411085"/>
              <a:ext cx="326793" cy="0"/>
            </a:xfrm>
            <a:prstGeom prst="line">
              <a:avLst/>
            </a:prstGeom>
            <a:ln w="127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CE4816A-FF43-43A6-8AEB-D0684DEDCA30}"/>
                </a:ext>
              </a:extLst>
            </p:cNvPr>
            <p:cNvCxnSpPr/>
            <p:nvPr/>
          </p:nvCxnSpPr>
          <p:spPr>
            <a:xfrm rot="16200000">
              <a:off x="1336117" y="1411085"/>
              <a:ext cx="326793" cy="0"/>
            </a:xfrm>
            <a:prstGeom prst="line">
              <a:avLst/>
            </a:prstGeom>
            <a:ln w="127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008DB08-4C4F-4819-9730-EF871603A280}"/>
                </a:ext>
              </a:extLst>
            </p:cNvPr>
            <p:cNvCxnSpPr/>
            <p:nvPr/>
          </p:nvCxnSpPr>
          <p:spPr>
            <a:xfrm rot="16200000">
              <a:off x="1289432" y="1411085"/>
              <a:ext cx="326793" cy="0"/>
            </a:xfrm>
            <a:prstGeom prst="line">
              <a:avLst/>
            </a:prstGeom>
            <a:ln w="127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6BD1A55-FB40-4F9A-8798-73322A597100}"/>
                </a:ext>
              </a:extLst>
            </p:cNvPr>
            <p:cNvCxnSpPr/>
            <p:nvPr/>
          </p:nvCxnSpPr>
          <p:spPr>
            <a:xfrm rot="16200000">
              <a:off x="1242747" y="1411085"/>
              <a:ext cx="326793" cy="0"/>
            </a:xfrm>
            <a:prstGeom prst="line">
              <a:avLst/>
            </a:prstGeom>
            <a:ln w="127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2FDFF1C-AD68-4BB0-954E-1B42D361E277}"/>
                </a:ext>
              </a:extLst>
            </p:cNvPr>
            <p:cNvCxnSpPr/>
            <p:nvPr/>
          </p:nvCxnSpPr>
          <p:spPr>
            <a:xfrm rot="16200000">
              <a:off x="1196063" y="1411085"/>
              <a:ext cx="326793" cy="0"/>
            </a:xfrm>
            <a:prstGeom prst="line">
              <a:avLst/>
            </a:prstGeom>
            <a:ln w="127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37F8BC8-2791-4FAD-999B-DFBC30111592}"/>
                </a:ext>
              </a:extLst>
            </p:cNvPr>
            <p:cNvCxnSpPr/>
            <p:nvPr/>
          </p:nvCxnSpPr>
          <p:spPr>
            <a:xfrm rot="16200000">
              <a:off x="1149378" y="1411085"/>
              <a:ext cx="326793" cy="0"/>
            </a:xfrm>
            <a:prstGeom prst="line">
              <a:avLst/>
            </a:prstGeom>
            <a:ln w="127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07C2F180-0AAA-4D8F-9458-89638D6E55CB}"/>
                </a:ext>
              </a:extLst>
            </p:cNvPr>
            <p:cNvCxnSpPr/>
            <p:nvPr/>
          </p:nvCxnSpPr>
          <p:spPr>
            <a:xfrm rot="16200000">
              <a:off x="1102693" y="1411085"/>
              <a:ext cx="326793" cy="0"/>
            </a:xfrm>
            <a:prstGeom prst="line">
              <a:avLst/>
            </a:prstGeom>
            <a:ln w="127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9" name="Arc 28">
              <a:extLst>
                <a:ext uri="{FF2B5EF4-FFF2-40B4-BE49-F238E27FC236}">
                  <a16:creationId xmlns:a16="http://schemas.microsoft.com/office/drawing/2014/main" id="{72F1C52F-FFF5-43E3-94A3-BB0C7F0366AF}"/>
                </a:ext>
              </a:extLst>
            </p:cNvPr>
            <p:cNvSpPr/>
            <p:nvPr/>
          </p:nvSpPr>
          <p:spPr>
            <a:xfrm rot="16200000">
              <a:off x="869270" y="2111355"/>
              <a:ext cx="326793" cy="280108"/>
            </a:xfrm>
            <a:prstGeom prst="arc">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sz="1600">
                <a:latin typeface="Technic" panose="00000400000000000000" pitchFamily="2" charset="2"/>
              </a:endParaRPr>
            </a:p>
          </p:txBody>
        </p:sp>
        <p:sp>
          <p:nvSpPr>
            <p:cNvPr id="30" name="Arc 29">
              <a:extLst>
                <a:ext uri="{FF2B5EF4-FFF2-40B4-BE49-F238E27FC236}">
                  <a16:creationId xmlns:a16="http://schemas.microsoft.com/office/drawing/2014/main" id="{2DB4A46C-7F05-459A-83A3-CEE07EE683FC}"/>
                </a:ext>
              </a:extLst>
            </p:cNvPr>
            <p:cNvSpPr/>
            <p:nvPr/>
          </p:nvSpPr>
          <p:spPr>
            <a:xfrm rot="16200000">
              <a:off x="775902" y="1877931"/>
              <a:ext cx="513531" cy="746954"/>
            </a:xfrm>
            <a:prstGeom prst="arc">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sz="1600">
                <a:latin typeface="Technic" panose="00000400000000000000" pitchFamily="2" charset="2"/>
              </a:endParaRPr>
            </a:p>
          </p:txBody>
        </p:sp>
        <p:cxnSp>
          <p:nvCxnSpPr>
            <p:cNvPr id="31" name="Straight Connector 30">
              <a:extLst>
                <a:ext uri="{FF2B5EF4-FFF2-40B4-BE49-F238E27FC236}">
                  <a16:creationId xmlns:a16="http://schemas.microsoft.com/office/drawing/2014/main" id="{2F53D9F4-DF65-4CEB-8B20-A08F8849C07E}"/>
                </a:ext>
              </a:extLst>
            </p:cNvPr>
            <p:cNvCxnSpPr/>
            <p:nvPr/>
          </p:nvCxnSpPr>
          <p:spPr>
            <a:xfrm flipH="1">
              <a:off x="1032667" y="1994643"/>
              <a:ext cx="513530" cy="0"/>
            </a:xfrm>
            <a:prstGeom prst="lin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32" name="Arc 31">
              <a:extLst>
                <a:ext uri="{FF2B5EF4-FFF2-40B4-BE49-F238E27FC236}">
                  <a16:creationId xmlns:a16="http://schemas.microsoft.com/office/drawing/2014/main" id="{6C7D6590-00DE-4DC8-A282-ACFF1FBC918C}"/>
                </a:ext>
              </a:extLst>
            </p:cNvPr>
            <p:cNvSpPr/>
            <p:nvPr/>
          </p:nvSpPr>
          <p:spPr>
            <a:xfrm rot="5400000">
              <a:off x="1522855" y="1924616"/>
              <a:ext cx="46685" cy="93369"/>
            </a:xfrm>
            <a:prstGeom prst="arc">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sz="1600">
                <a:latin typeface="Technic" panose="00000400000000000000" pitchFamily="2" charset="2"/>
              </a:endParaRPr>
            </a:p>
          </p:txBody>
        </p:sp>
        <p:sp>
          <p:nvSpPr>
            <p:cNvPr id="33" name="Arc 32">
              <a:extLst>
                <a:ext uri="{FF2B5EF4-FFF2-40B4-BE49-F238E27FC236}">
                  <a16:creationId xmlns:a16="http://schemas.microsoft.com/office/drawing/2014/main" id="{D8D015DB-7CC3-4EAD-9B2D-786FCBCF1022}"/>
                </a:ext>
              </a:extLst>
            </p:cNvPr>
            <p:cNvSpPr/>
            <p:nvPr/>
          </p:nvSpPr>
          <p:spPr>
            <a:xfrm>
              <a:off x="1499513" y="1947958"/>
              <a:ext cx="93369" cy="46685"/>
            </a:xfrm>
            <a:prstGeom prst="arc">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sz="1600">
                <a:latin typeface="Technic" panose="00000400000000000000" pitchFamily="2" charset="2"/>
              </a:endParaRPr>
            </a:p>
          </p:txBody>
        </p:sp>
        <p:sp>
          <p:nvSpPr>
            <p:cNvPr id="34" name="Arc 33">
              <a:extLst>
                <a:ext uri="{FF2B5EF4-FFF2-40B4-BE49-F238E27FC236}">
                  <a16:creationId xmlns:a16="http://schemas.microsoft.com/office/drawing/2014/main" id="{FA495631-46BF-4AA4-80DF-86E0092E0F3A}"/>
                </a:ext>
              </a:extLst>
            </p:cNvPr>
            <p:cNvSpPr/>
            <p:nvPr/>
          </p:nvSpPr>
          <p:spPr>
            <a:xfrm rot="5400000">
              <a:off x="1476171" y="1831247"/>
              <a:ext cx="233423" cy="280108"/>
            </a:xfrm>
            <a:prstGeom prst="arc">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sz="1600">
                <a:latin typeface="Technic" panose="00000400000000000000" pitchFamily="2" charset="2"/>
              </a:endParaRPr>
            </a:p>
          </p:txBody>
        </p:sp>
        <p:sp>
          <p:nvSpPr>
            <p:cNvPr id="35" name="Arc 34">
              <a:extLst>
                <a:ext uri="{FF2B5EF4-FFF2-40B4-BE49-F238E27FC236}">
                  <a16:creationId xmlns:a16="http://schemas.microsoft.com/office/drawing/2014/main" id="{7CC8D075-0A3A-42B4-BAF2-B361DA2195D2}"/>
                </a:ext>
              </a:extLst>
            </p:cNvPr>
            <p:cNvSpPr/>
            <p:nvPr/>
          </p:nvSpPr>
          <p:spPr>
            <a:xfrm>
              <a:off x="1452828" y="1854589"/>
              <a:ext cx="280108" cy="233423"/>
            </a:xfrm>
            <a:prstGeom prst="arc">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sz="1600">
                <a:latin typeface="Technic" panose="00000400000000000000" pitchFamily="2" charset="2"/>
              </a:endParaRPr>
            </a:p>
          </p:txBody>
        </p:sp>
        <p:cxnSp>
          <p:nvCxnSpPr>
            <p:cNvPr id="36" name="Straight Connector 35">
              <a:extLst>
                <a:ext uri="{FF2B5EF4-FFF2-40B4-BE49-F238E27FC236}">
                  <a16:creationId xmlns:a16="http://schemas.microsoft.com/office/drawing/2014/main" id="{A8AEC86D-55E6-41A8-BFCB-7741B1CBAFFB}"/>
                </a:ext>
              </a:extLst>
            </p:cNvPr>
            <p:cNvCxnSpPr/>
            <p:nvPr/>
          </p:nvCxnSpPr>
          <p:spPr>
            <a:xfrm flipH="1">
              <a:off x="705874" y="1947958"/>
              <a:ext cx="840324" cy="0"/>
            </a:xfrm>
            <a:prstGeom prst="lin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6519D67-26A0-436D-95EE-01887E854CAB}"/>
                </a:ext>
              </a:extLst>
            </p:cNvPr>
            <p:cNvCxnSpPr>
              <a:stCxn id="35" idx="0"/>
            </p:cNvCxnSpPr>
            <p:nvPr/>
          </p:nvCxnSpPr>
          <p:spPr>
            <a:xfrm flipH="1">
              <a:off x="705874" y="1854589"/>
              <a:ext cx="887008" cy="0"/>
            </a:xfrm>
            <a:prstGeom prst="lin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5B4A1C8-4906-46D5-B001-49E1BD3F46AF}"/>
                </a:ext>
              </a:extLst>
            </p:cNvPr>
            <p:cNvCxnSpPr/>
            <p:nvPr/>
          </p:nvCxnSpPr>
          <p:spPr>
            <a:xfrm>
              <a:off x="1779621" y="1714535"/>
              <a:ext cx="0" cy="88700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3313336-C774-4DE7-B12E-C4AABB84ED8C}"/>
                </a:ext>
              </a:extLst>
            </p:cNvPr>
            <p:cNvCxnSpPr/>
            <p:nvPr/>
          </p:nvCxnSpPr>
          <p:spPr>
            <a:xfrm>
              <a:off x="1079351" y="1714535"/>
              <a:ext cx="0" cy="126048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F32295D-69B6-43CD-8F92-158796763D90}"/>
                </a:ext>
              </a:extLst>
            </p:cNvPr>
            <p:cNvCxnSpPr/>
            <p:nvPr/>
          </p:nvCxnSpPr>
          <p:spPr>
            <a:xfrm>
              <a:off x="1779621" y="2554859"/>
              <a:ext cx="1774017"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B0C936F7-19C9-449F-9917-5AB7A4728D0A}"/>
                </a:ext>
              </a:extLst>
            </p:cNvPr>
            <p:cNvCxnSpPr/>
            <p:nvPr/>
          </p:nvCxnSpPr>
          <p:spPr>
            <a:xfrm>
              <a:off x="1079351" y="2975021"/>
              <a:ext cx="247428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E3580DC8-66F6-459C-8036-9CE9FD2D41D9}"/>
                </a:ext>
              </a:extLst>
            </p:cNvPr>
            <p:cNvCxnSpPr/>
            <p:nvPr/>
          </p:nvCxnSpPr>
          <p:spPr>
            <a:xfrm>
              <a:off x="1966359" y="2554859"/>
              <a:ext cx="0" cy="4668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F89BE099-5F81-410C-8CB0-EA957192F1EA}"/>
                </a:ext>
              </a:extLst>
            </p:cNvPr>
            <p:cNvCxnSpPr/>
            <p:nvPr/>
          </p:nvCxnSpPr>
          <p:spPr>
            <a:xfrm>
              <a:off x="1779621" y="2928336"/>
              <a:ext cx="0" cy="4668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4" name="Group 43">
              <a:extLst>
                <a:ext uri="{FF2B5EF4-FFF2-40B4-BE49-F238E27FC236}">
                  <a16:creationId xmlns:a16="http://schemas.microsoft.com/office/drawing/2014/main" id="{6B3E756D-4593-4CB2-A36D-1BEFC5B5EB4C}"/>
                </a:ext>
              </a:extLst>
            </p:cNvPr>
            <p:cNvGrpSpPr/>
            <p:nvPr/>
          </p:nvGrpSpPr>
          <p:grpSpPr>
            <a:xfrm>
              <a:off x="705874" y="2368120"/>
              <a:ext cx="140054" cy="140054"/>
              <a:chOff x="4524356" y="1219200"/>
              <a:chExt cx="781098" cy="476250"/>
            </a:xfrm>
          </p:grpSpPr>
          <p:grpSp>
            <p:nvGrpSpPr>
              <p:cNvPr id="45" name="Group 44">
                <a:extLst>
                  <a:ext uri="{FF2B5EF4-FFF2-40B4-BE49-F238E27FC236}">
                    <a16:creationId xmlns:a16="http://schemas.microsoft.com/office/drawing/2014/main" id="{113838FE-DE51-4517-ABC3-3C8630D5B527}"/>
                  </a:ext>
                </a:extLst>
              </p:cNvPr>
              <p:cNvGrpSpPr/>
              <p:nvPr/>
            </p:nvGrpSpPr>
            <p:grpSpPr>
              <a:xfrm>
                <a:off x="4524356" y="1219200"/>
                <a:ext cx="200045" cy="476250"/>
                <a:chOff x="4524358" y="1123950"/>
                <a:chExt cx="266717" cy="571500"/>
              </a:xfrm>
            </p:grpSpPr>
            <p:sp>
              <p:nvSpPr>
                <p:cNvPr id="52" name="Freeform 46">
                  <a:extLst>
                    <a:ext uri="{FF2B5EF4-FFF2-40B4-BE49-F238E27FC236}">
                      <a16:creationId xmlns:a16="http://schemas.microsoft.com/office/drawing/2014/main" id="{8C1E5876-4398-4D2B-8947-F0DEECE5452C}"/>
                    </a:ext>
                  </a:extLst>
                </p:cNvPr>
                <p:cNvSpPr/>
                <p:nvPr/>
              </p:nvSpPr>
              <p:spPr>
                <a:xfrm>
                  <a:off x="4524358" y="1123950"/>
                  <a:ext cx="133379" cy="552450"/>
                </a:xfrm>
                <a:custGeom>
                  <a:avLst/>
                  <a:gdLst>
                    <a:gd name="connsiteX0" fmla="*/ 133379 w 133379"/>
                    <a:gd name="connsiteY0" fmla="*/ 0 h 552450"/>
                    <a:gd name="connsiteX1" fmla="*/ 29 w 133379"/>
                    <a:gd name="connsiteY1" fmla="*/ 266700 h 552450"/>
                    <a:gd name="connsiteX2" fmla="*/ 123854 w 133379"/>
                    <a:gd name="connsiteY2" fmla="*/ 552450 h 552450"/>
                  </a:gdLst>
                  <a:ahLst/>
                  <a:cxnLst>
                    <a:cxn ang="0">
                      <a:pos x="connsiteX0" y="connsiteY0"/>
                    </a:cxn>
                    <a:cxn ang="0">
                      <a:pos x="connsiteX1" y="connsiteY1"/>
                    </a:cxn>
                    <a:cxn ang="0">
                      <a:pos x="connsiteX2" y="connsiteY2"/>
                    </a:cxn>
                  </a:cxnLst>
                  <a:rect l="l" t="t" r="r" b="b"/>
                  <a:pathLst>
                    <a:path w="133379" h="552450">
                      <a:moveTo>
                        <a:pt x="133379" y="0"/>
                      </a:moveTo>
                      <a:cubicBezTo>
                        <a:pt x="67497" y="87312"/>
                        <a:pt x="1616" y="174625"/>
                        <a:pt x="29" y="266700"/>
                      </a:cubicBezTo>
                      <a:cubicBezTo>
                        <a:pt x="-1559" y="358775"/>
                        <a:pt x="61147" y="455612"/>
                        <a:pt x="123854" y="552450"/>
                      </a:cubicBez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600">
                    <a:latin typeface="Technic" panose="00000400000000000000" pitchFamily="2" charset="2"/>
                  </a:endParaRPr>
                </a:p>
              </p:txBody>
            </p:sp>
            <p:sp>
              <p:nvSpPr>
                <p:cNvPr id="53" name="Freeform 47">
                  <a:extLst>
                    <a:ext uri="{FF2B5EF4-FFF2-40B4-BE49-F238E27FC236}">
                      <a16:creationId xmlns:a16="http://schemas.microsoft.com/office/drawing/2014/main" id="{13E9B791-9C21-46AB-AA7D-A83CAC37CA9D}"/>
                    </a:ext>
                  </a:extLst>
                </p:cNvPr>
                <p:cNvSpPr/>
                <p:nvPr/>
              </p:nvSpPr>
              <p:spPr>
                <a:xfrm flipH="1">
                  <a:off x="4648200" y="1143000"/>
                  <a:ext cx="142875" cy="552450"/>
                </a:xfrm>
                <a:custGeom>
                  <a:avLst/>
                  <a:gdLst>
                    <a:gd name="connsiteX0" fmla="*/ 133379 w 133379"/>
                    <a:gd name="connsiteY0" fmla="*/ 0 h 552450"/>
                    <a:gd name="connsiteX1" fmla="*/ 29 w 133379"/>
                    <a:gd name="connsiteY1" fmla="*/ 266700 h 552450"/>
                    <a:gd name="connsiteX2" fmla="*/ 123854 w 133379"/>
                    <a:gd name="connsiteY2" fmla="*/ 552450 h 552450"/>
                  </a:gdLst>
                  <a:ahLst/>
                  <a:cxnLst>
                    <a:cxn ang="0">
                      <a:pos x="connsiteX0" y="connsiteY0"/>
                    </a:cxn>
                    <a:cxn ang="0">
                      <a:pos x="connsiteX1" y="connsiteY1"/>
                    </a:cxn>
                    <a:cxn ang="0">
                      <a:pos x="connsiteX2" y="connsiteY2"/>
                    </a:cxn>
                  </a:cxnLst>
                  <a:rect l="l" t="t" r="r" b="b"/>
                  <a:pathLst>
                    <a:path w="133379" h="552450">
                      <a:moveTo>
                        <a:pt x="133379" y="0"/>
                      </a:moveTo>
                      <a:cubicBezTo>
                        <a:pt x="67497" y="87312"/>
                        <a:pt x="1616" y="174625"/>
                        <a:pt x="29" y="266700"/>
                      </a:cubicBezTo>
                      <a:cubicBezTo>
                        <a:pt x="-1559" y="358775"/>
                        <a:pt x="61147" y="455612"/>
                        <a:pt x="123854" y="552450"/>
                      </a:cubicBez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600">
                    <a:latin typeface="Technic" panose="00000400000000000000" pitchFamily="2" charset="2"/>
                  </a:endParaRPr>
                </a:p>
              </p:txBody>
            </p:sp>
          </p:grpSp>
          <p:grpSp>
            <p:nvGrpSpPr>
              <p:cNvPr id="46" name="Group 45">
                <a:extLst>
                  <a:ext uri="{FF2B5EF4-FFF2-40B4-BE49-F238E27FC236}">
                    <a16:creationId xmlns:a16="http://schemas.microsoft.com/office/drawing/2014/main" id="{2C18ED19-869A-446E-9342-005F114BACB9}"/>
                  </a:ext>
                </a:extLst>
              </p:cNvPr>
              <p:cNvGrpSpPr/>
              <p:nvPr/>
            </p:nvGrpSpPr>
            <p:grpSpPr>
              <a:xfrm>
                <a:off x="4829146" y="1219200"/>
                <a:ext cx="200054" cy="476250"/>
                <a:chOff x="4524346" y="1123950"/>
                <a:chExt cx="266729" cy="571500"/>
              </a:xfrm>
            </p:grpSpPr>
            <p:sp>
              <p:nvSpPr>
                <p:cNvPr id="50" name="Freeform 44">
                  <a:extLst>
                    <a:ext uri="{FF2B5EF4-FFF2-40B4-BE49-F238E27FC236}">
                      <a16:creationId xmlns:a16="http://schemas.microsoft.com/office/drawing/2014/main" id="{058074A3-0513-41B7-A8CF-DE4080865977}"/>
                    </a:ext>
                  </a:extLst>
                </p:cNvPr>
                <p:cNvSpPr/>
                <p:nvPr/>
              </p:nvSpPr>
              <p:spPr>
                <a:xfrm>
                  <a:off x="4524346" y="1123950"/>
                  <a:ext cx="133379" cy="552450"/>
                </a:xfrm>
                <a:custGeom>
                  <a:avLst/>
                  <a:gdLst>
                    <a:gd name="connsiteX0" fmla="*/ 133379 w 133379"/>
                    <a:gd name="connsiteY0" fmla="*/ 0 h 552450"/>
                    <a:gd name="connsiteX1" fmla="*/ 29 w 133379"/>
                    <a:gd name="connsiteY1" fmla="*/ 266700 h 552450"/>
                    <a:gd name="connsiteX2" fmla="*/ 123854 w 133379"/>
                    <a:gd name="connsiteY2" fmla="*/ 552450 h 552450"/>
                  </a:gdLst>
                  <a:ahLst/>
                  <a:cxnLst>
                    <a:cxn ang="0">
                      <a:pos x="connsiteX0" y="connsiteY0"/>
                    </a:cxn>
                    <a:cxn ang="0">
                      <a:pos x="connsiteX1" y="connsiteY1"/>
                    </a:cxn>
                    <a:cxn ang="0">
                      <a:pos x="connsiteX2" y="connsiteY2"/>
                    </a:cxn>
                  </a:cxnLst>
                  <a:rect l="l" t="t" r="r" b="b"/>
                  <a:pathLst>
                    <a:path w="133379" h="552450">
                      <a:moveTo>
                        <a:pt x="133379" y="0"/>
                      </a:moveTo>
                      <a:cubicBezTo>
                        <a:pt x="67497" y="87312"/>
                        <a:pt x="1616" y="174625"/>
                        <a:pt x="29" y="266700"/>
                      </a:cubicBezTo>
                      <a:cubicBezTo>
                        <a:pt x="-1559" y="358775"/>
                        <a:pt x="61147" y="455612"/>
                        <a:pt x="123854" y="552450"/>
                      </a:cubicBez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600">
                    <a:latin typeface="Technic" panose="00000400000000000000" pitchFamily="2" charset="2"/>
                  </a:endParaRPr>
                </a:p>
              </p:txBody>
            </p:sp>
            <p:sp>
              <p:nvSpPr>
                <p:cNvPr id="51" name="Freeform 45">
                  <a:extLst>
                    <a:ext uri="{FF2B5EF4-FFF2-40B4-BE49-F238E27FC236}">
                      <a16:creationId xmlns:a16="http://schemas.microsoft.com/office/drawing/2014/main" id="{0070C28C-BBA3-45AD-881D-D26001D100C1}"/>
                    </a:ext>
                  </a:extLst>
                </p:cNvPr>
                <p:cNvSpPr/>
                <p:nvPr/>
              </p:nvSpPr>
              <p:spPr>
                <a:xfrm flipH="1">
                  <a:off x="4648200" y="1143000"/>
                  <a:ext cx="142875" cy="552450"/>
                </a:xfrm>
                <a:custGeom>
                  <a:avLst/>
                  <a:gdLst>
                    <a:gd name="connsiteX0" fmla="*/ 133379 w 133379"/>
                    <a:gd name="connsiteY0" fmla="*/ 0 h 552450"/>
                    <a:gd name="connsiteX1" fmla="*/ 29 w 133379"/>
                    <a:gd name="connsiteY1" fmla="*/ 266700 h 552450"/>
                    <a:gd name="connsiteX2" fmla="*/ 123854 w 133379"/>
                    <a:gd name="connsiteY2" fmla="*/ 552450 h 552450"/>
                  </a:gdLst>
                  <a:ahLst/>
                  <a:cxnLst>
                    <a:cxn ang="0">
                      <a:pos x="connsiteX0" y="connsiteY0"/>
                    </a:cxn>
                    <a:cxn ang="0">
                      <a:pos x="connsiteX1" y="connsiteY1"/>
                    </a:cxn>
                    <a:cxn ang="0">
                      <a:pos x="connsiteX2" y="connsiteY2"/>
                    </a:cxn>
                  </a:cxnLst>
                  <a:rect l="l" t="t" r="r" b="b"/>
                  <a:pathLst>
                    <a:path w="133379" h="552450">
                      <a:moveTo>
                        <a:pt x="133379" y="0"/>
                      </a:moveTo>
                      <a:cubicBezTo>
                        <a:pt x="67497" y="87312"/>
                        <a:pt x="1616" y="174625"/>
                        <a:pt x="29" y="266700"/>
                      </a:cubicBezTo>
                      <a:cubicBezTo>
                        <a:pt x="-1559" y="358775"/>
                        <a:pt x="61147" y="455612"/>
                        <a:pt x="123854" y="552450"/>
                      </a:cubicBez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600">
                    <a:latin typeface="Technic" panose="00000400000000000000" pitchFamily="2" charset="2"/>
                  </a:endParaRPr>
                </a:p>
              </p:txBody>
            </p:sp>
          </p:grpSp>
          <p:grpSp>
            <p:nvGrpSpPr>
              <p:cNvPr id="47" name="Group 46">
                <a:extLst>
                  <a:ext uri="{FF2B5EF4-FFF2-40B4-BE49-F238E27FC236}">
                    <a16:creationId xmlns:a16="http://schemas.microsoft.com/office/drawing/2014/main" id="{9F678F32-E4E4-4C6B-83C5-FBB855F1AB76}"/>
                  </a:ext>
                </a:extLst>
              </p:cNvPr>
              <p:cNvGrpSpPr/>
              <p:nvPr/>
            </p:nvGrpSpPr>
            <p:grpSpPr>
              <a:xfrm>
                <a:off x="5105400" y="1219200"/>
                <a:ext cx="200054" cy="476250"/>
                <a:chOff x="4524346" y="1123950"/>
                <a:chExt cx="266729" cy="571500"/>
              </a:xfrm>
            </p:grpSpPr>
            <p:sp>
              <p:nvSpPr>
                <p:cNvPr id="48" name="Freeform 42">
                  <a:extLst>
                    <a:ext uri="{FF2B5EF4-FFF2-40B4-BE49-F238E27FC236}">
                      <a16:creationId xmlns:a16="http://schemas.microsoft.com/office/drawing/2014/main" id="{D56612FF-2B6E-4ECB-81DF-4FC79514FCF7}"/>
                    </a:ext>
                  </a:extLst>
                </p:cNvPr>
                <p:cNvSpPr/>
                <p:nvPr/>
              </p:nvSpPr>
              <p:spPr>
                <a:xfrm>
                  <a:off x="4524346" y="1123950"/>
                  <a:ext cx="133379" cy="552450"/>
                </a:xfrm>
                <a:custGeom>
                  <a:avLst/>
                  <a:gdLst>
                    <a:gd name="connsiteX0" fmla="*/ 133379 w 133379"/>
                    <a:gd name="connsiteY0" fmla="*/ 0 h 552450"/>
                    <a:gd name="connsiteX1" fmla="*/ 29 w 133379"/>
                    <a:gd name="connsiteY1" fmla="*/ 266700 h 552450"/>
                    <a:gd name="connsiteX2" fmla="*/ 123854 w 133379"/>
                    <a:gd name="connsiteY2" fmla="*/ 552450 h 552450"/>
                  </a:gdLst>
                  <a:ahLst/>
                  <a:cxnLst>
                    <a:cxn ang="0">
                      <a:pos x="connsiteX0" y="connsiteY0"/>
                    </a:cxn>
                    <a:cxn ang="0">
                      <a:pos x="connsiteX1" y="connsiteY1"/>
                    </a:cxn>
                    <a:cxn ang="0">
                      <a:pos x="connsiteX2" y="connsiteY2"/>
                    </a:cxn>
                  </a:cxnLst>
                  <a:rect l="l" t="t" r="r" b="b"/>
                  <a:pathLst>
                    <a:path w="133379" h="552450">
                      <a:moveTo>
                        <a:pt x="133379" y="0"/>
                      </a:moveTo>
                      <a:cubicBezTo>
                        <a:pt x="67497" y="87312"/>
                        <a:pt x="1616" y="174625"/>
                        <a:pt x="29" y="266700"/>
                      </a:cubicBezTo>
                      <a:cubicBezTo>
                        <a:pt x="-1559" y="358775"/>
                        <a:pt x="61147" y="455612"/>
                        <a:pt x="123854" y="552450"/>
                      </a:cubicBez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600">
                    <a:latin typeface="Technic" panose="00000400000000000000" pitchFamily="2" charset="2"/>
                  </a:endParaRPr>
                </a:p>
              </p:txBody>
            </p:sp>
            <p:sp>
              <p:nvSpPr>
                <p:cNvPr id="49" name="Freeform 43">
                  <a:extLst>
                    <a:ext uri="{FF2B5EF4-FFF2-40B4-BE49-F238E27FC236}">
                      <a16:creationId xmlns:a16="http://schemas.microsoft.com/office/drawing/2014/main" id="{463F7EA9-A003-4D37-97E4-2DEEF9409CB3}"/>
                    </a:ext>
                  </a:extLst>
                </p:cNvPr>
                <p:cNvSpPr/>
                <p:nvPr/>
              </p:nvSpPr>
              <p:spPr>
                <a:xfrm flipH="1">
                  <a:off x="4648200" y="1143000"/>
                  <a:ext cx="142875" cy="552450"/>
                </a:xfrm>
                <a:custGeom>
                  <a:avLst/>
                  <a:gdLst>
                    <a:gd name="connsiteX0" fmla="*/ 133379 w 133379"/>
                    <a:gd name="connsiteY0" fmla="*/ 0 h 552450"/>
                    <a:gd name="connsiteX1" fmla="*/ 29 w 133379"/>
                    <a:gd name="connsiteY1" fmla="*/ 266700 h 552450"/>
                    <a:gd name="connsiteX2" fmla="*/ 123854 w 133379"/>
                    <a:gd name="connsiteY2" fmla="*/ 552450 h 552450"/>
                  </a:gdLst>
                  <a:ahLst/>
                  <a:cxnLst>
                    <a:cxn ang="0">
                      <a:pos x="connsiteX0" y="connsiteY0"/>
                    </a:cxn>
                    <a:cxn ang="0">
                      <a:pos x="connsiteX1" y="connsiteY1"/>
                    </a:cxn>
                    <a:cxn ang="0">
                      <a:pos x="connsiteX2" y="connsiteY2"/>
                    </a:cxn>
                  </a:cxnLst>
                  <a:rect l="l" t="t" r="r" b="b"/>
                  <a:pathLst>
                    <a:path w="133379" h="552450">
                      <a:moveTo>
                        <a:pt x="133379" y="0"/>
                      </a:moveTo>
                      <a:cubicBezTo>
                        <a:pt x="67497" y="87312"/>
                        <a:pt x="1616" y="174625"/>
                        <a:pt x="29" y="266700"/>
                      </a:cubicBezTo>
                      <a:cubicBezTo>
                        <a:pt x="-1559" y="358775"/>
                        <a:pt x="61147" y="455612"/>
                        <a:pt x="123854" y="552450"/>
                      </a:cubicBez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600">
                    <a:latin typeface="Technic" panose="00000400000000000000" pitchFamily="2" charset="2"/>
                  </a:endParaRPr>
                </a:p>
              </p:txBody>
            </p:sp>
          </p:grpSp>
        </p:grpSp>
        <p:sp>
          <p:nvSpPr>
            <p:cNvPr id="54" name="Rectangle 53">
              <a:extLst>
                <a:ext uri="{FF2B5EF4-FFF2-40B4-BE49-F238E27FC236}">
                  <a16:creationId xmlns:a16="http://schemas.microsoft.com/office/drawing/2014/main" id="{1C55A775-217E-4ECA-A5AF-E9ACC24CF51C}"/>
                </a:ext>
              </a:extLst>
            </p:cNvPr>
            <p:cNvSpPr/>
            <p:nvPr/>
          </p:nvSpPr>
          <p:spPr>
            <a:xfrm>
              <a:off x="565820" y="2508174"/>
              <a:ext cx="326793" cy="46685"/>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600">
                <a:latin typeface="Technic" panose="00000400000000000000" pitchFamily="2" charset="2"/>
              </a:endParaRPr>
            </a:p>
          </p:txBody>
        </p:sp>
        <p:cxnSp>
          <p:nvCxnSpPr>
            <p:cNvPr id="55" name="Straight Connector 54">
              <a:extLst>
                <a:ext uri="{FF2B5EF4-FFF2-40B4-BE49-F238E27FC236}">
                  <a16:creationId xmlns:a16="http://schemas.microsoft.com/office/drawing/2014/main" id="{8444DDAD-70B1-439D-959E-0D848006BD4E}"/>
                </a:ext>
              </a:extLst>
            </p:cNvPr>
            <p:cNvCxnSpPr/>
            <p:nvPr/>
          </p:nvCxnSpPr>
          <p:spPr>
            <a:xfrm flipV="1">
              <a:off x="659189" y="2250050"/>
              <a:ext cx="0" cy="186739"/>
            </a:xfrm>
            <a:prstGeom prst="lin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8044C7D8-C139-440F-B20C-4C3B296F1099}"/>
                </a:ext>
              </a:extLst>
            </p:cNvPr>
            <p:cNvCxnSpPr/>
            <p:nvPr/>
          </p:nvCxnSpPr>
          <p:spPr>
            <a:xfrm flipV="1">
              <a:off x="892613" y="2250050"/>
              <a:ext cx="0" cy="186739"/>
            </a:xfrm>
            <a:prstGeom prst="lin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C9E8FAA6-BD70-4ABF-A175-A42C047A4658}"/>
                </a:ext>
              </a:extLst>
            </p:cNvPr>
            <p:cNvCxnSpPr/>
            <p:nvPr/>
          </p:nvCxnSpPr>
          <p:spPr>
            <a:xfrm>
              <a:off x="1079351" y="1714535"/>
              <a:ext cx="46685"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DF9C482A-BF44-4F84-87A0-CFB3F4A7F089}"/>
                </a:ext>
              </a:extLst>
            </p:cNvPr>
            <p:cNvCxnSpPr/>
            <p:nvPr/>
          </p:nvCxnSpPr>
          <p:spPr>
            <a:xfrm>
              <a:off x="1732936" y="1714535"/>
              <a:ext cx="46685"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D4C55FAD-4098-4325-8C25-3D32F1CE6C92}"/>
                </a:ext>
              </a:extLst>
            </p:cNvPr>
            <p:cNvCxnSpPr/>
            <p:nvPr/>
          </p:nvCxnSpPr>
          <p:spPr>
            <a:xfrm>
              <a:off x="985982" y="1201004"/>
              <a:ext cx="93369" cy="513531"/>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7D1EA8CC-A706-4850-A80B-29FC807EFA34}"/>
                </a:ext>
              </a:extLst>
            </p:cNvPr>
            <p:cNvCxnSpPr/>
            <p:nvPr/>
          </p:nvCxnSpPr>
          <p:spPr>
            <a:xfrm>
              <a:off x="985982" y="687473"/>
              <a:ext cx="0" cy="513531"/>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90BF610F-BCAF-4991-8424-09A7CD8426D5}"/>
                </a:ext>
              </a:extLst>
            </p:cNvPr>
            <p:cNvCxnSpPr/>
            <p:nvPr/>
          </p:nvCxnSpPr>
          <p:spPr>
            <a:xfrm flipH="1">
              <a:off x="1779621" y="1201004"/>
              <a:ext cx="93369" cy="513531"/>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D4EF8ABD-9035-4EDE-A7B9-A9271E411189}"/>
                </a:ext>
              </a:extLst>
            </p:cNvPr>
            <p:cNvCxnSpPr/>
            <p:nvPr/>
          </p:nvCxnSpPr>
          <p:spPr>
            <a:xfrm>
              <a:off x="1872990" y="967581"/>
              <a:ext cx="0" cy="23342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C8148CC3-12B2-46B0-8320-B8B0EE50548A}"/>
                </a:ext>
              </a:extLst>
            </p:cNvPr>
            <p:cNvCxnSpPr/>
            <p:nvPr/>
          </p:nvCxnSpPr>
          <p:spPr>
            <a:xfrm flipH="1">
              <a:off x="1872990" y="967581"/>
              <a:ext cx="1960755"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B03AD3E7-5AE4-4753-A679-28F43F7C33E2}"/>
                </a:ext>
              </a:extLst>
            </p:cNvPr>
            <p:cNvCxnSpPr/>
            <p:nvPr/>
          </p:nvCxnSpPr>
          <p:spPr>
            <a:xfrm flipH="1">
              <a:off x="985982" y="687473"/>
              <a:ext cx="406156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E2F96AD8-9F6D-4272-91FD-9C6FFF1EBD7C}"/>
                </a:ext>
              </a:extLst>
            </p:cNvPr>
            <p:cNvCxnSpPr>
              <a:cxnSpLocks/>
            </p:cNvCxnSpPr>
            <p:nvPr/>
          </p:nvCxnSpPr>
          <p:spPr>
            <a:xfrm>
              <a:off x="1568450" y="2456670"/>
              <a:ext cx="211171"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2CC9B1C5-AAF9-4308-8270-9E9F5505F760}"/>
                </a:ext>
              </a:extLst>
            </p:cNvPr>
            <p:cNvCxnSpPr/>
            <p:nvPr/>
          </p:nvCxnSpPr>
          <p:spPr>
            <a:xfrm flipV="1">
              <a:off x="4020484" y="1060950"/>
              <a:ext cx="0" cy="186739"/>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497DDE4A-28D5-4543-9A33-7713C5922EA6}"/>
                </a:ext>
              </a:extLst>
            </p:cNvPr>
            <p:cNvCxnSpPr/>
            <p:nvPr/>
          </p:nvCxnSpPr>
          <p:spPr>
            <a:xfrm flipV="1">
              <a:off x="4253907" y="1060950"/>
              <a:ext cx="0" cy="186739"/>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08C44BE5-9887-4FDC-A81B-7B2D8A9C7B86}"/>
                </a:ext>
              </a:extLst>
            </p:cNvPr>
            <p:cNvCxnSpPr/>
            <p:nvPr/>
          </p:nvCxnSpPr>
          <p:spPr>
            <a:xfrm flipV="1">
              <a:off x="4253907" y="967581"/>
              <a:ext cx="140054" cy="9880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58C8879C-05FA-41B9-AE72-4A75C7425F47}"/>
                </a:ext>
              </a:extLst>
            </p:cNvPr>
            <p:cNvCxnSpPr/>
            <p:nvPr/>
          </p:nvCxnSpPr>
          <p:spPr>
            <a:xfrm>
              <a:off x="4393961" y="967581"/>
              <a:ext cx="513531"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381BFC4F-63B3-428E-9290-D2871F76ADBF}"/>
                </a:ext>
              </a:extLst>
            </p:cNvPr>
            <p:cNvCxnSpPr/>
            <p:nvPr/>
          </p:nvCxnSpPr>
          <p:spPr>
            <a:xfrm flipV="1">
              <a:off x="5047546" y="1060950"/>
              <a:ext cx="0" cy="186739"/>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C8A3CB18-D48C-4303-BF53-69BE4F3B8936}"/>
                </a:ext>
              </a:extLst>
            </p:cNvPr>
            <p:cNvCxnSpPr/>
            <p:nvPr/>
          </p:nvCxnSpPr>
          <p:spPr>
            <a:xfrm flipH="1" flipV="1">
              <a:off x="4907492" y="967581"/>
              <a:ext cx="140054" cy="9880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6D965AE9-2D97-489B-915C-DE8824BD361B}"/>
                </a:ext>
              </a:extLst>
            </p:cNvPr>
            <p:cNvCxnSpPr/>
            <p:nvPr/>
          </p:nvCxnSpPr>
          <p:spPr>
            <a:xfrm flipV="1">
              <a:off x="5280970" y="874212"/>
              <a:ext cx="0" cy="37347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03092871-DF33-41FC-9A97-3D280F6250C7}"/>
                </a:ext>
              </a:extLst>
            </p:cNvPr>
            <p:cNvCxnSpPr/>
            <p:nvPr/>
          </p:nvCxnSpPr>
          <p:spPr>
            <a:xfrm flipH="1" flipV="1">
              <a:off x="5047546" y="687473"/>
              <a:ext cx="224305" cy="20081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E0C93734-6D13-4251-AA6E-23AB3DE7E8E3}"/>
                </a:ext>
              </a:extLst>
            </p:cNvPr>
            <p:cNvCxnSpPr/>
            <p:nvPr/>
          </p:nvCxnSpPr>
          <p:spPr>
            <a:xfrm>
              <a:off x="3553638" y="1247689"/>
              <a:ext cx="46684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C58DF4F1-8FA7-472D-835E-03B6347F54E6}"/>
                </a:ext>
              </a:extLst>
            </p:cNvPr>
            <p:cNvCxnSpPr/>
            <p:nvPr/>
          </p:nvCxnSpPr>
          <p:spPr>
            <a:xfrm>
              <a:off x="4253907" y="1247689"/>
              <a:ext cx="793639"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E820648F-AF63-4CEC-B355-D9A6F2AC9BED}"/>
                </a:ext>
              </a:extLst>
            </p:cNvPr>
            <p:cNvCxnSpPr/>
            <p:nvPr/>
          </p:nvCxnSpPr>
          <p:spPr>
            <a:xfrm>
              <a:off x="5280970" y="1247689"/>
              <a:ext cx="46684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87E37C61-B02E-43FE-8DDF-E30C6615464C}"/>
                </a:ext>
              </a:extLst>
            </p:cNvPr>
            <p:cNvCxnSpPr/>
            <p:nvPr/>
          </p:nvCxnSpPr>
          <p:spPr>
            <a:xfrm>
              <a:off x="3559073" y="1247689"/>
              <a:ext cx="0" cy="130717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E19EE7BB-AE60-41C2-B482-4F7213C62817}"/>
                </a:ext>
              </a:extLst>
            </p:cNvPr>
            <p:cNvCxnSpPr/>
            <p:nvPr/>
          </p:nvCxnSpPr>
          <p:spPr>
            <a:xfrm>
              <a:off x="3833745" y="967581"/>
              <a:ext cx="186739" cy="93369"/>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8F0E2FCF-C345-4195-BE0E-913EE0B1068C}"/>
                </a:ext>
              </a:extLst>
            </p:cNvPr>
            <p:cNvCxnSpPr/>
            <p:nvPr/>
          </p:nvCxnSpPr>
          <p:spPr>
            <a:xfrm>
              <a:off x="5747816" y="1247689"/>
              <a:ext cx="0" cy="1820701"/>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124EAF7A-B554-4880-A3D7-395B61F37A99}"/>
                </a:ext>
              </a:extLst>
            </p:cNvPr>
            <p:cNvCxnSpPr/>
            <p:nvPr/>
          </p:nvCxnSpPr>
          <p:spPr>
            <a:xfrm flipV="1">
              <a:off x="4020484" y="1191529"/>
              <a:ext cx="46685" cy="46685"/>
            </a:xfrm>
            <a:prstGeom prst="line">
              <a:avLst/>
            </a:prstGeom>
            <a:ln w="952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D70CFC75-45EF-4F42-9A77-D7A7F9BE1E6F}"/>
                </a:ext>
              </a:extLst>
            </p:cNvPr>
            <p:cNvCxnSpPr/>
            <p:nvPr/>
          </p:nvCxnSpPr>
          <p:spPr>
            <a:xfrm flipV="1">
              <a:off x="4067169" y="1191529"/>
              <a:ext cx="46685" cy="46685"/>
            </a:xfrm>
            <a:prstGeom prst="line">
              <a:avLst/>
            </a:prstGeom>
            <a:ln w="952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85DA84A0-6405-4EB5-966F-2AB49A3A4E82}"/>
                </a:ext>
              </a:extLst>
            </p:cNvPr>
            <p:cNvCxnSpPr/>
            <p:nvPr/>
          </p:nvCxnSpPr>
          <p:spPr>
            <a:xfrm flipV="1">
              <a:off x="4113853" y="1191529"/>
              <a:ext cx="46685" cy="46685"/>
            </a:xfrm>
            <a:prstGeom prst="line">
              <a:avLst/>
            </a:prstGeom>
            <a:ln w="952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D0408056-FB5F-4E84-B259-672EAB4FA6D3}"/>
                </a:ext>
              </a:extLst>
            </p:cNvPr>
            <p:cNvCxnSpPr/>
            <p:nvPr/>
          </p:nvCxnSpPr>
          <p:spPr>
            <a:xfrm flipV="1">
              <a:off x="4160538" y="1191529"/>
              <a:ext cx="46685" cy="46685"/>
            </a:xfrm>
            <a:prstGeom prst="line">
              <a:avLst/>
            </a:prstGeom>
            <a:ln w="952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01D718B3-F928-4604-868D-4CA6F847CFF1}"/>
                </a:ext>
              </a:extLst>
            </p:cNvPr>
            <p:cNvCxnSpPr/>
            <p:nvPr/>
          </p:nvCxnSpPr>
          <p:spPr>
            <a:xfrm flipV="1">
              <a:off x="4207223" y="1191529"/>
              <a:ext cx="46685" cy="46685"/>
            </a:xfrm>
            <a:prstGeom prst="line">
              <a:avLst/>
            </a:prstGeom>
            <a:ln w="952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5B7B444A-B1E8-4C63-88ED-1812FC689119}"/>
                </a:ext>
              </a:extLst>
            </p:cNvPr>
            <p:cNvCxnSpPr/>
            <p:nvPr/>
          </p:nvCxnSpPr>
          <p:spPr>
            <a:xfrm flipV="1">
              <a:off x="5047546" y="1191529"/>
              <a:ext cx="46685" cy="46685"/>
            </a:xfrm>
            <a:prstGeom prst="line">
              <a:avLst/>
            </a:prstGeom>
            <a:ln w="952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DC8200E6-A164-47E2-8FB1-D7D5C5D9048D}"/>
                </a:ext>
              </a:extLst>
            </p:cNvPr>
            <p:cNvCxnSpPr/>
            <p:nvPr/>
          </p:nvCxnSpPr>
          <p:spPr>
            <a:xfrm flipV="1">
              <a:off x="5094231" y="1191529"/>
              <a:ext cx="46685" cy="46685"/>
            </a:xfrm>
            <a:prstGeom prst="line">
              <a:avLst/>
            </a:prstGeom>
            <a:ln w="952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A1850E48-44AE-4DA2-9EBB-BC1BDB31DC62}"/>
                </a:ext>
              </a:extLst>
            </p:cNvPr>
            <p:cNvCxnSpPr/>
            <p:nvPr/>
          </p:nvCxnSpPr>
          <p:spPr>
            <a:xfrm flipV="1">
              <a:off x="5140916" y="1191529"/>
              <a:ext cx="46685" cy="46685"/>
            </a:xfrm>
            <a:prstGeom prst="line">
              <a:avLst/>
            </a:prstGeom>
            <a:ln w="952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FEE6F6BA-43D8-4DE5-8FD9-25CB310F3EA1}"/>
                </a:ext>
              </a:extLst>
            </p:cNvPr>
            <p:cNvCxnSpPr/>
            <p:nvPr/>
          </p:nvCxnSpPr>
          <p:spPr>
            <a:xfrm flipV="1">
              <a:off x="5187600" y="1191529"/>
              <a:ext cx="46685" cy="46685"/>
            </a:xfrm>
            <a:prstGeom prst="line">
              <a:avLst/>
            </a:prstGeom>
            <a:ln w="952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F5E74E90-DEF6-4AA8-8FFB-21F8877F577D}"/>
                </a:ext>
              </a:extLst>
            </p:cNvPr>
            <p:cNvCxnSpPr/>
            <p:nvPr/>
          </p:nvCxnSpPr>
          <p:spPr>
            <a:xfrm flipV="1">
              <a:off x="5234285" y="1191529"/>
              <a:ext cx="46685" cy="46685"/>
            </a:xfrm>
            <a:prstGeom prst="line">
              <a:avLst/>
            </a:prstGeom>
            <a:ln w="952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E4E4ACAE-276F-41B7-9423-43AF69E7109C}"/>
                </a:ext>
              </a:extLst>
            </p:cNvPr>
            <p:cNvCxnSpPr/>
            <p:nvPr/>
          </p:nvCxnSpPr>
          <p:spPr>
            <a:xfrm flipH="1">
              <a:off x="3543471" y="2601544"/>
              <a:ext cx="46685" cy="0"/>
            </a:xfrm>
            <a:prstGeom prst="line">
              <a:avLst/>
            </a:prstGeom>
            <a:ln w="952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A2F6892D-6050-458F-9045-049EE4515015}"/>
                </a:ext>
              </a:extLst>
            </p:cNvPr>
            <p:cNvCxnSpPr/>
            <p:nvPr/>
          </p:nvCxnSpPr>
          <p:spPr>
            <a:xfrm flipH="1">
              <a:off x="3543471" y="2648228"/>
              <a:ext cx="46685" cy="0"/>
            </a:xfrm>
            <a:prstGeom prst="line">
              <a:avLst/>
            </a:prstGeom>
            <a:ln w="952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FD4BF1DC-2304-46CE-9849-D120D7AD18CF}"/>
                </a:ext>
              </a:extLst>
            </p:cNvPr>
            <p:cNvCxnSpPr/>
            <p:nvPr/>
          </p:nvCxnSpPr>
          <p:spPr>
            <a:xfrm flipH="1">
              <a:off x="3543471" y="2694913"/>
              <a:ext cx="46685" cy="0"/>
            </a:xfrm>
            <a:prstGeom prst="line">
              <a:avLst/>
            </a:prstGeom>
            <a:ln w="952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223AA4F3-E369-4257-B5ED-3033C375872B}"/>
                </a:ext>
              </a:extLst>
            </p:cNvPr>
            <p:cNvCxnSpPr/>
            <p:nvPr/>
          </p:nvCxnSpPr>
          <p:spPr>
            <a:xfrm flipH="1">
              <a:off x="3543471" y="2741597"/>
              <a:ext cx="46685" cy="0"/>
            </a:xfrm>
            <a:prstGeom prst="line">
              <a:avLst/>
            </a:prstGeom>
            <a:ln w="952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8EBC15E5-2D74-4CB7-8A11-BD235748F3DC}"/>
                </a:ext>
              </a:extLst>
            </p:cNvPr>
            <p:cNvCxnSpPr/>
            <p:nvPr/>
          </p:nvCxnSpPr>
          <p:spPr>
            <a:xfrm flipH="1">
              <a:off x="3543471" y="2788282"/>
              <a:ext cx="46685" cy="0"/>
            </a:xfrm>
            <a:prstGeom prst="line">
              <a:avLst/>
            </a:prstGeom>
            <a:ln w="952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856EA50F-08AB-4D8F-8616-6BC421140DD3}"/>
                </a:ext>
              </a:extLst>
            </p:cNvPr>
            <p:cNvCxnSpPr/>
            <p:nvPr/>
          </p:nvCxnSpPr>
          <p:spPr>
            <a:xfrm flipH="1">
              <a:off x="3543471" y="2834967"/>
              <a:ext cx="46685" cy="0"/>
            </a:xfrm>
            <a:prstGeom prst="line">
              <a:avLst/>
            </a:prstGeom>
            <a:ln w="952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09ADAE1F-28F9-4173-85E1-ACC87979368C}"/>
                </a:ext>
              </a:extLst>
            </p:cNvPr>
            <p:cNvCxnSpPr/>
            <p:nvPr/>
          </p:nvCxnSpPr>
          <p:spPr>
            <a:xfrm flipH="1">
              <a:off x="3543471" y="2881651"/>
              <a:ext cx="46685" cy="0"/>
            </a:xfrm>
            <a:prstGeom prst="line">
              <a:avLst/>
            </a:prstGeom>
            <a:ln w="952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F81C3CF2-F45B-445A-A895-31B0844CA6DB}"/>
                </a:ext>
              </a:extLst>
            </p:cNvPr>
            <p:cNvCxnSpPr/>
            <p:nvPr/>
          </p:nvCxnSpPr>
          <p:spPr>
            <a:xfrm flipH="1">
              <a:off x="3543471" y="2928336"/>
              <a:ext cx="46685" cy="0"/>
            </a:xfrm>
            <a:prstGeom prst="line">
              <a:avLst/>
            </a:prstGeom>
            <a:ln w="952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1C9B57CF-164C-4E47-B655-E7823ED7AD3E}"/>
                </a:ext>
              </a:extLst>
            </p:cNvPr>
            <p:cNvCxnSpPr/>
            <p:nvPr/>
          </p:nvCxnSpPr>
          <p:spPr>
            <a:xfrm flipH="1">
              <a:off x="3543471" y="2980456"/>
              <a:ext cx="46685" cy="0"/>
            </a:xfrm>
            <a:prstGeom prst="line">
              <a:avLst/>
            </a:prstGeom>
            <a:ln w="952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DDB08A7C-777B-4B49-A34A-6E62E6151D8C}"/>
                </a:ext>
              </a:extLst>
            </p:cNvPr>
            <p:cNvCxnSpPr/>
            <p:nvPr/>
          </p:nvCxnSpPr>
          <p:spPr>
            <a:xfrm flipH="1">
              <a:off x="3543471" y="2554859"/>
              <a:ext cx="46685" cy="0"/>
            </a:xfrm>
            <a:prstGeom prst="line">
              <a:avLst/>
            </a:prstGeom>
            <a:ln w="952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9C02DEC8-05FB-4C63-B536-0D4CC16E6EF9}"/>
                </a:ext>
              </a:extLst>
            </p:cNvPr>
            <p:cNvCxnSpPr/>
            <p:nvPr/>
          </p:nvCxnSpPr>
          <p:spPr>
            <a:xfrm>
              <a:off x="3553638" y="2975021"/>
              <a:ext cx="0" cy="93369"/>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9362AAB6-E8A1-4E83-8856-5F48CB019034}"/>
                </a:ext>
              </a:extLst>
            </p:cNvPr>
            <p:cNvCxnSpPr/>
            <p:nvPr/>
          </p:nvCxnSpPr>
          <p:spPr>
            <a:xfrm>
              <a:off x="3553638" y="3068390"/>
              <a:ext cx="2194178"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27F4438B-238B-430E-A586-24316C567780}"/>
                </a:ext>
              </a:extLst>
            </p:cNvPr>
            <p:cNvCxnSpPr/>
            <p:nvPr/>
          </p:nvCxnSpPr>
          <p:spPr>
            <a:xfrm flipH="1">
              <a:off x="1126036" y="1714535"/>
              <a:ext cx="653585" cy="0"/>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52E24AFB-8788-41C7-9304-3D985DC1063C}"/>
                </a:ext>
              </a:extLst>
            </p:cNvPr>
            <p:cNvCxnSpPr/>
            <p:nvPr/>
          </p:nvCxnSpPr>
          <p:spPr>
            <a:xfrm flipH="1">
              <a:off x="985982" y="1201004"/>
              <a:ext cx="887008" cy="0"/>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25879CAC-03BA-4F0B-BB12-3836A0ED20F4}"/>
                </a:ext>
              </a:extLst>
            </p:cNvPr>
            <p:cNvCxnSpPr/>
            <p:nvPr/>
          </p:nvCxnSpPr>
          <p:spPr>
            <a:xfrm>
              <a:off x="1966359" y="2928336"/>
              <a:ext cx="0" cy="46685"/>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Arrow Connector 126">
              <a:extLst>
                <a:ext uri="{FF2B5EF4-FFF2-40B4-BE49-F238E27FC236}">
                  <a16:creationId xmlns:a16="http://schemas.microsoft.com/office/drawing/2014/main" id="{D60F4BE4-1542-40F6-AA9E-2940AC4DA5ED}"/>
                </a:ext>
              </a:extLst>
            </p:cNvPr>
            <p:cNvCxnSpPr/>
            <p:nvPr/>
          </p:nvCxnSpPr>
          <p:spPr>
            <a:xfrm>
              <a:off x="2433206" y="827527"/>
              <a:ext cx="326793" cy="0"/>
            </a:xfrm>
            <a:prstGeom prst="straightConnector1">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8" name="Straight Arrow Connector 127">
              <a:extLst>
                <a:ext uri="{FF2B5EF4-FFF2-40B4-BE49-F238E27FC236}">
                  <a16:creationId xmlns:a16="http://schemas.microsoft.com/office/drawing/2014/main" id="{CF43D2EB-7FED-4C61-B102-CE58B4760641}"/>
                </a:ext>
              </a:extLst>
            </p:cNvPr>
            <p:cNvCxnSpPr/>
            <p:nvPr/>
          </p:nvCxnSpPr>
          <p:spPr>
            <a:xfrm flipH="1">
              <a:off x="3787061" y="2741597"/>
              <a:ext cx="233423" cy="0"/>
            </a:xfrm>
            <a:prstGeom prst="straightConnector1">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9" name="Straight Arrow Connector 128">
              <a:extLst>
                <a:ext uri="{FF2B5EF4-FFF2-40B4-BE49-F238E27FC236}">
                  <a16:creationId xmlns:a16="http://schemas.microsoft.com/office/drawing/2014/main" id="{49F0CD37-A3EA-4A52-8A0E-E0571FB830CF}"/>
                </a:ext>
              </a:extLst>
            </p:cNvPr>
            <p:cNvCxnSpPr/>
            <p:nvPr/>
          </p:nvCxnSpPr>
          <p:spPr>
            <a:xfrm>
              <a:off x="5187600" y="1387743"/>
              <a:ext cx="0" cy="186739"/>
            </a:xfrm>
            <a:prstGeom prst="straightConnector1">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DA0B68F3-3070-4CF5-A799-E11A9B376384}"/>
                </a:ext>
              </a:extLst>
            </p:cNvPr>
            <p:cNvCxnSpPr/>
            <p:nvPr/>
          </p:nvCxnSpPr>
          <p:spPr>
            <a:xfrm>
              <a:off x="1225434" y="1783203"/>
              <a:ext cx="0" cy="373477"/>
            </a:xfrm>
            <a:prstGeom prst="line">
              <a:avLst/>
            </a:prstGeom>
            <a:ln w="127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88AD7D59-A0BA-4EE5-823F-18A4602807E7}"/>
                </a:ext>
              </a:extLst>
            </p:cNvPr>
            <p:cNvCxnSpPr/>
            <p:nvPr/>
          </p:nvCxnSpPr>
          <p:spPr>
            <a:xfrm>
              <a:off x="1272119" y="1783203"/>
              <a:ext cx="0" cy="373477"/>
            </a:xfrm>
            <a:prstGeom prst="line">
              <a:avLst/>
            </a:prstGeom>
            <a:ln w="127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03C9B79A-E10F-4E0B-BBD6-82FC14798037}"/>
                </a:ext>
              </a:extLst>
            </p:cNvPr>
            <p:cNvCxnSpPr/>
            <p:nvPr/>
          </p:nvCxnSpPr>
          <p:spPr>
            <a:xfrm>
              <a:off x="1318803" y="1783203"/>
              <a:ext cx="0" cy="373477"/>
            </a:xfrm>
            <a:prstGeom prst="line">
              <a:avLst/>
            </a:prstGeom>
            <a:ln w="127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830A9611-27DC-4928-80C3-76DF21D5EE6B}"/>
                </a:ext>
              </a:extLst>
            </p:cNvPr>
            <p:cNvCxnSpPr/>
            <p:nvPr/>
          </p:nvCxnSpPr>
          <p:spPr>
            <a:xfrm>
              <a:off x="1365488" y="1783203"/>
              <a:ext cx="0" cy="373477"/>
            </a:xfrm>
            <a:prstGeom prst="line">
              <a:avLst/>
            </a:prstGeom>
            <a:ln w="127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91008EF5-9534-4238-88AF-1B4B7DB9D286}"/>
                </a:ext>
              </a:extLst>
            </p:cNvPr>
            <p:cNvCxnSpPr/>
            <p:nvPr/>
          </p:nvCxnSpPr>
          <p:spPr>
            <a:xfrm>
              <a:off x="1412172" y="1783203"/>
              <a:ext cx="0" cy="373477"/>
            </a:xfrm>
            <a:prstGeom prst="line">
              <a:avLst/>
            </a:prstGeom>
            <a:ln w="127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1AD18318-FB86-42E2-987F-5C48AFDDC03B}"/>
                </a:ext>
              </a:extLst>
            </p:cNvPr>
            <p:cNvCxnSpPr/>
            <p:nvPr/>
          </p:nvCxnSpPr>
          <p:spPr>
            <a:xfrm>
              <a:off x="1458857" y="1783203"/>
              <a:ext cx="0" cy="373477"/>
            </a:xfrm>
            <a:prstGeom prst="line">
              <a:avLst/>
            </a:prstGeom>
            <a:ln w="127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F50B257E-5669-4A8F-B2C2-311876302668}"/>
                </a:ext>
              </a:extLst>
            </p:cNvPr>
            <p:cNvCxnSpPr/>
            <p:nvPr/>
          </p:nvCxnSpPr>
          <p:spPr>
            <a:xfrm>
              <a:off x="1505542" y="1783203"/>
              <a:ext cx="0" cy="373477"/>
            </a:xfrm>
            <a:prstGeom prst="line">
              <a:avLst/>
            </a:prstGeom>
            <a:ln w="127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52F68746-55FA-4AE8-96E7-ED7F68E6DF0C}"/>
                </a:ext>
              </a:extLst>
            </p:cNvPr>
            <p:cNvCxnSpPr/>
            <p:nvPr/>
          </p:nvCxnSpPr>
          <p:spPr>
            <a:xfrm>
              <a:off x="1552226" y="1783203"/>
              <a:ext cx="0" cy="373477"/>
            </a:xfrm>
            <a:prstGeom prst="line">
              <a:avLst/>
            </a:prstGeom>
            <a:ln w="127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DBB70FED-09F2-4A12-AB03-9C2BC1C650D7}"/>
                </a:ext>
              </a:extLst>
            </p:cNvPr>
            <p:cNvCxnSpPr/>
            <p:nvPr/>
          </p:nvCxnSpPr>
          <p:spPr>
            <a:xfrm>
              <a:off x="1598911" y="1783203"/>
              <a:ext cx="0" cy="373477"/>
            </a:xfrm>
            <a:prstGeom prst="line">
              <a:avLst/>
            </a:prstGeom>
            <a:ln w="127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8C8DB739-0805-4343-B0BC-CFEA3D5B2402}"/>
                </a:ext>
              </a:extLst>
            </p:cNvPr>
            <p:cNvCxnSpPr/>
            <p:nvPr/>
          </p:nvCxnSpPr>
          <p:spPr>
            <a:xfrm>
              <a:off x="1645596" y="1783203"/>
              <a:ext cx="0" cy="373477"/>
            </a:xfrm>
            <a:prstGeom prst="line">
              <a:avLst/>
            </a:prstGeom>
            <a:ln w="127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850B5D20-E1D0-4EC5-8870-BFE878428B63}"/>
                </a:ext>
              </a:extLst>
            </p:cNvPr>
            <p:cNvCxnSpPr/>
            <p:nvPr/>
          </p:nvCxnSpPr>
          <p:spPr>
            <a:xfrm rot="16200000">
              <a:off x="1048765" y="1411085"/>
              <a:ext cx="326793" cy="0"/>
            </a:xfrm>
            <a:prstGeom prst="line">
              <a:avLst/>
            </a:prstGeom>
            <a:ln w="127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030BF28B-88C5-468C-B21E-65C8A8B7C1B0}"/>
                </a:ext>
              </a:extLst>
            </p:cNvPr>
            <p:cNvCxnSpPr/>
            <p:nvPr/>
          </p:nvCxnSpPr>
          <p:spPr>
            <a:xfrm rot="16200000">
              <a:off x="997148" y="1411085"/>
              <a:ext cx="326793" cy="0"/>
            </a:xfrm>
            <a:prstGeom prst="line">
              <a:avLst/>
            </a:prstGeom>
            <a:ln w="127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0736E599-5DFE-42E6-AB17-749C1841CF86}"/>
                </a:ext>
              </a:extLst>
            </p:cNvPr>
            <p:cNvCxnSpPr>
              <a:cxnSpLocks/>
            </p:cNvCxnSpPr>
            <p:nvPr/>
          </p:nvCxnSpPr>
          <p:spPr>
            <a:xfrm>
              <a:off x="1085850" y="2456670"/>
              <a:ext cx="275431"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58" name="Group 157">
              <a:extLst>
                <a:ext uri="{FF2B5EF4-FFF2-40B4-BE49-F238E27FC236}">
                  <a16:creationId xmlns:a16="http://schemas.microsoft.com/office/drawing/2014/main" id="{CE2DE559-8986-49AA-8C4D-ADD3EBB78C00}"/>
                </a:ext>
              </a:extLst>
            </p:cNvPr>
            <p:cNvGrpSpPr/>
            <p:nvPr/>
          </p:nvGrpSpPr>
          <p:grpSpPr>
            <a:xfrm flipH="1">
              <a:off x="1139974" y="2388890"/>
              <a:ext cx="433209" cy="556985"/>
              <a:chOff x="1591300" y="5378995"/>
              <a:chExt cx="549920" cy="707043"/>
            </a:xfrm>
          </p:grpSpPr>
          <p:grpSp>
            <p:nvGrpSpPr>
              <p:cNvPr id="152" name="Group 151">
                <a:extLst>
                  <a:ext uri="{FF2B5EF4-FFF2-40B4-BE49-F238E27FC236}">
                    <a16:creationId xmlns:a16="http://schemas.microsoft.com/office/drawing/2014/main" id="{CD19D702-13EE-441C-8857-0313B9B84857}"/>
                  </a:ext>
                </a:extLst>
              </p:cNvPr>
              <p:cNvGrpSpPr/>
              <p:nvPr/>
            </p:nvGrpSpPr>
            <p:grpSpPr>
              <a:xfrm>
                <a:off x="1591300" y="5378995"/>
                <a:ext cx="549920" cy="707043"/>
                <a:chOff x="1376896" y="3239976"/>
                <a:chExt cx="216024" cy="288032"/>
              </a:xfrm>
            </p:grpSpPr>
            <p:sp>
              <p:nvSpPr>
                <p:cNvPr id="153" name="Arc 152">
                  <a:extLst>
                    <a:ext uri="{FF2B5EF4-FFF2-40B4-BE49-F238E27FC236}">
                      <a16:creationId xmlns:a16="http://schemas.microsoft.com/office/drawing/2014/main" id="{06A3404A-2745-4836-ACE9-D4D2D2D8A128}"/>
                    </a:ext>
                  </a:extLst>
                </p:cNvPr>
                <p:cNvSpPr/>
                <p:nvPr/>
              </p:nvSpPr>
              <p:spPr>
                <a:xfrm rot="16200000">
                  <a:off x="1376896" y="3311984"/>
                  <a:ext cx="216024" cy="216024"/>
                </a:xfrm>
                <a:prstGeom prst="arc">
                  <a:avLst>
                    <a:gd name="adj1" fmla="val 21565122"/>
                    <a:gd name="adj2" fmla="val 16530903"/>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cxnSp>
              <p:nvCxnSpPr>
                <p:cNvPr id="154" name="Straight Connector 153">
                  <a:extLst>
                    <a:ext uri="{FF2B5EF4-FFF2-40B4-BE49-F238E27FC236}">
                      <a16:creationId xmlns:a16="http://schemas.microsoft.com/office/drawing/2014/main" id="{E0BC6DCB-1755-41F5-8B2A-C472DED0621C}"/>
                    </a:ext>
                  </a:extLst>
                </p:cNvPr>
                <p:cNvCxnSpPr>
                  <a:cxnSpLocks/>
                </p:cNvCxnSpPr>
                <p:nvPr/>
              </p:nvCxnSpPr>
              <p:spPr>
                <a:xfrm rot="16200000">
                  <a:off x="1286886" y="3329986"/>
                  <a:ext cx="18002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ECD92E9A-83A1-4D05-BD16-7169F6E6386A}"/>
                    </a:ext>
                  </a:extLst>
                </p:cNvPr>
                <p:cNvCxnSpPr>
                  <a:cxnSpLocks/>
                </p:cNvCxnSpPr>
                <p:nvPr/>
              </p:nvCxnSpPr>
              <p:spPr>
                <a:xfrm rot="16200000" flipV="1">
                  <a:off x="1430902" y="3185970"/>
                  <a:ext cx="0" cy="10801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9C78E382-2956-4153-A788-FA60C79A3A12}"/>
                    </a:ext>
                  </a:extLst>
                </p:cNvPr>
                <p:cNvCxnSpPr>
                  <a:cxnSpLocks/>
                </p:cNvCxnSpPr>
                <p:nvPr/>
              </p:nvCxnSpPr>
              <p:spPr>
                <a:xfrm rot="16200000">
                  <a:off x="1448904" y="3275980"/>
                  <a:ext cx="72008"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57" name="Oval 156">
                <a:extLst>
                  <a:ext uri="{FF2B5EF4-FFF2-40B4-BE49-F238E27FC236}">
                    <a16:creationId xmlns:a16="http://schemas.microsoft.com/office/drawing/2014/main" id="{6F483473-624F-45A0-BFF4-B4C282F4789A}"/>
                  </a:ext>
                </a:extLst>
              </p:cNvPr>
              <p:cNvSpPr/>
              <p:nvPr/>
            </p:nvSpPr>
            <p:spPr>
              <a:xfrm>
                <a:off x="1741170" y="5680710"/>
                <a:ext cx="270510" cy="270510"/>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163" name="Rectangle 162">
              <a:extLst>
                <a:ext uri="{FF2B5EF4-FFF2-40B4-BE49-F238E27FC236}">
                  <a16:creationId xmlns:a16="http://schemas.microsoft.com/office/drawing/2014/main" id="{8D88A2E7-986F-43D7-B001-F52A107EE856}"/>
                </a:ext>
              </a:extLst>
            </p:cNvPr>
            <p:cNvSpPr/>
            <p:nvPr/>
          </p:nvSpPr>
          <p:spPr>
            <a:xfrm>
              <a:off x="1762016" y="2258025"/>
              <a:ext cx="611560" cy="36004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r>
                <a:rPr lang="en-US" sz="1050" dirty="0">
                  <a:solidFill>
                    <a:schemeClr val="tx1"/>
                  </a:solidFill>
                  <a:latin typeface="+mj-lt"/>
                </a:rPr>
                <a:t>filter</a:t>
              </a:r>
            </a:p>
          </p:txBody>
        </p:sp>
        <p:sp>
          <p:nvSpPr>
            <p:cNvPr id="164" name="Rectangle 163">
              <a:extLst>
                <a:ext uri="{FF2B5EF4-FFF2-40B4-BE49-F238E27FC236}">
                  <a16:creationId xmlns:a16="http://schemas.microsoft.com/office/drawing/2014/main" id="{46EB5B36-78DC-46A2-8B7A-389FDC389EEA}"/>
                </a:ext>
              </a:extLst>
            </p:cNvPr>
            <p:cNvSpPr/>
            <p:nvPr/>
          </p:nvSpPr>
          <p:spPr>
            <a:xfrm>
              <a:off x="1774567" y="1786481"/>
              <a:ext cx="611560" cy="36004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r>
                <a:rPr lang="en-US" sz="1050" dirty="0">
                  <a:solidFill>
                    <a:schemeClr val="tx1"/>
                  </a:solidFill>
                  <a:latin typeface="+mj-lt"/>
                </a:rPr>
                <a:t>HC</a:t>
              </a:r>
            </a:p>
          </p:txBody>
        </p:sp>
        <p:sp>
          <p:nvSpPr>
            <p:cNvPr id="165" name="Rectangle 164">
              <a:extLst>
                <a:ext uri="{FF2B5EF4-FFF2-40B4-BE49-F238E27FC236}">
                  <a16:creationId xmlns:a16="http://schemas.microsoft.com/office/drawing/2014/main" id="{2479D2AD-BDC9-4525-AADD-DDA7D6EDF8B8}"/>
                </a:ext>
              </a:extLst>
            </p:cNvPr>
            <p:cNvSpPr/>
            <p:nvPr/>
          </p:nvSpPr>
          <p:spPr>
            <a:xfrm>
              <a:off x="1824769" y="1250392"/>
              <a:ext cx="611560" cy="36004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r>
                <a:rPr lang="en-US" sz="1050" dirty="0">
                  <a:solidFill>
                    <a:schemeClr val="tx1"/>
                  </a:solidFill>
                  <a:latin typeface="+mj-lt"/>
                </a:rPr>
                <a:t>CC</a:t>
              </a:r>
            </a:p>
          </p:txBody>
        </p:sp>
        <p:sp>
          <p:nvSpPr>
            <p:cNvPr id="166" name="Rectangle 165">
              <a:extLst>
                <a:ext uri="{FF2B5EF4-FFF2-40B4-BE49-F238E27FC236}">
                  <a16:creationId xmlns:a16="http://schemas.microsoft.com/office/drawing/2014/main" id="{DF790A36-A006-4B61-B3CD-31BA872FD4B3}"/>
                </a:ext>
              </a:extLst>
            </p:cNvPr>
            <p:cNvSpPr/>
            <p:nvPr/>
          </p:nvSpPr>
          <p:spPr>
            <a:xfrm>
              <a:off x="4107184" y="1999841"/>
              <a:ext cx="611560" cy="36004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r>
                <a:rPr lang="en-US" sz="1050" dirty="0">
                  <a:solidFill>
                    <a:schemeClr val="tx1"/>
                  </a:solidFill>
                  <a:latin typeface="+mj-lt"/>
                </a:rPr>
                <a:t>conditioned</a:t>
              </a:r>
            </a:p>
            <a:p>
              <a:r>
                <a:rPr lang="en-US" sz="1050" dirty="0">
                  <a:solidFill>
                    <a:schemeClr val="tx1"/>
                  </a:solidFill>
                  <a:latin typeface="+mj-lt"/>
                </a:rPr>
                <a:t>space</a:t>
              </a:r>
            </a:p>
          </p:txBody>
        </p:sp>
        <p:sp>
          <p:nvSpPr>
            <p:cNvPr id="167" name="Oval 166">
              <a:extLst>
                <a:ext uri="{FF2B5EF4-FFF2-40B4-BE49-F238E27FC236}">
                  <a16:creationId xmlns:a16="http://schemas.microsoft.com/office/drawing/2014/main" id="{82C94CD9-3C2D-4D7C-B27E-DCD2234484B1}"/>
                </a:ext>
              </a:extLst>
            </p:cNvPr>
            <p:cNvSpPr/>
            <p:nvPr/>
          </p:nvSpPr>
          <p:spPr>
            <a:xfrm>
              <a:off x="5161682" y="2395821"/>
              <a:ext cx="216024" cy="21602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T</a:t>
              </a:r>
              <a:endParaRPr lang="en-CA" sz="1100" dirty="0">
                <a:solidFill>
                  <a:schemeClr val="tx1"/>
                </a:solidFill>
              </a:endParaRPr>
            </a:p>
          </p:txBody>
        </p:sp>
        <p:sp>
          <p:nvSpPr>
            <p:cNvPr id="209" name="Rectangle 208">
              <a:extLst>
                <a:ext uri="{FF2B5EF4-FFF2-40B4-BE49-F238E27FC236}">
                  <a16:creationId xmlns:a16="http://schemas.microsoft.com/office/drawing/2014/main" id="{C9BE8A49-1F88-4CB8-B025-FE6A4524E04E}"/>
                </a:ext>
              </a:extLst>
            </p:cNvPr>
            <p:cNvSpPr/>
            <p:nvPr/>
          </p:nvSpPr>
          <p:spPr>
            <a:xfrm>
              <a:off x="2421012" y="2267868"/>
              <a:ext cx="1300022" cy="36004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r>
                <a:rPr lang="en-US" sz="1050" dirty="0">
                  <a:solidFill>
                    <a:schemeClr val="tx1"/>
                  </a:solidFill>
                  <a:latin typeface="+mj-lt"/>
                </a:rPr>
                <a:t>return duct</a:t>
              </a:r>
            </a:p>
          </p:txBody>
        </p:sp>
        <p:sp>
          <p:nvSpPr>
            <p:cNvPr id="210" name="Rectangle 209">
              <a:extLst>
                <a:ext uri="{FF2B5EF4-FFF2-40B4-BE49-F238E27FC236}">
                  <a16:creationId xmlns:a16="http://schemas.microsoft.com/office/drawing/2014/main" id="{71025C25-B6BB-4AF8-83E2-0E48F5854D50}"/>
                </a:ext>
              </a:extLst>
            </p:cNvPr>
            <p:cNvSpPr/>
            <p:nvPr/>
          </p:nvSpPr>
          <p:spPr>
            <a:xfrm>
              <a:off x="2421012" y="899716"/>
              <a:ext cx="1300022" cy="36004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r>
                <a:rPr lang="en-US" sz="1050" dirty="0">
                  <a:solidFill>
                    <a:schemeClr val="tx1"/>
                  </a:solidFill>
                  <a:latin typeface="+mj-lt"/>
                </a:rPr>
                <a:t>supply duct</a:t>
              </a:r>
            </a:p>
          </p:txBody>
        </p:sp>
      </p:grpSp>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6855D866-C41E-4636-ABFB-2EC51879710D}"/>
                  </a:ext>
                </a:extLst>
              </p:cNvPr>
              <p:cNvSpPr/>
              <p:nvPr/>
            </p:nvSpPr>
            <p:spPr>
              <a:xfrm>
                <a:off x="548804" y="539676"/>
                <a:ext cx="5328592" cy="78359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Recall the fan shaft power equation (from Module EA1):</a:t>
                </a: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r>
                  <a:rPr lang="en-CA" sz="1100" dirty="0">
                    <a:solidFill>
                      <a:schemeClr val="tx1"/>
                    </a:solidFill>
                    <a:latin typeface="Cambria" panose="02040503050406030204" pitchFamily="18" charset="0"/>
                    <a:ea typeface="Cambria" panose="02040503050406030204" pitchFamily="18" charset="0"/>
                  </a:rPr>
                  <a:t>   Fan shaft power:</a:t>
                </a: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14:m>
                  <m:oMath xmlns:m="http://schemas.openxmlformats.org/officeDocument/2006/math">
                    <m:r>
                      <a:rPr lang="en-CA" sz="1100" i="1" smtClean="0">
                        <a:solidFill>
                          <a:schemeClr val="tx1"/>
                        </a:solidFill>
                        <a:latin typeface="Cambria Math" panose="02040503050406030204" pitchFamily="18" charset="0"/>
                        <a:ea typeface="Cambria Math" panose="02040503050406030204" pitchFamily="18" charset="0"/>
                      </a:rPr>
                      <m:t>∆</m:t>
                    </m:r>
                    <m:r>
                      <a:rPr lang="en-CA" sz="1100" i="1" smtClean="0">
                        <a:solidFill>
                          <a:schemeClr val="tx1"/>
                        </a:solidFill>
                        <a:latin typeface="Cambria Math" panose="02040503050406030204" pitchFamily="18" charset="0"/>
                        <a:ea typeface="Cambria Math" panose="02040503050406030204" pitchFamily="18" charset="0"/>
                      </a:rPr>
                      <m:t>𝑃</m:t>
                    </m:r>
                    <m:r>
                      <a:rPr lang="en-CA" sz="1100" b="0" i="1" smtClean="0">
                        <a:solidFill>
                          <a:schemeClr val="tx1"/>
                        </a:solidFill>
                        <a:latin typeface="Cambria Math" panose="02040503050406030204" pitchFamily="18" charset="0"/>
                        <a:ea typeface="Cambria Math" panose="02040503050406030204" pitchFamily="18" charset="0"/>
                      </a:rPr>
                      <m:t>=</m:t>
                    </m:r>
                    <m:r>
                      <a:rPr lang="en-CA" sz="1100" b="0" i="1" smtClean="0">
                        <a:solidFill>
                          <a:schemeClr val="tx1"/>
                        </a:solidFill>
                        <a:latin typeface="Cambria Math" panose="02040503050406030204" pitchFamily="18" charset="0"/>
                        <a:ea typeface="Cambria Math" panose="02040503050406030204" pitchFamily="18" charset="0"/>
                      </a:rPr>
                      <m:t>𝑝𝑟𝑒𝑠𝑠𝑢𝑟𝑒</m:t>
                    </m:r>
                    <m:r>
                      <a:rPr lang="en-CA" sz="1100" b="0" i="1" smtClean="0">
                        <a:solidFill>
                          <a:schemeClr val="tx1"/>
                        </a:solidFill>
                        <a:latin typeface="Cambria Math" panose="02040503050406030204" pitchFamily="18" charset="0"/>
                        <a:ea typeface="Cambria Math" panose="02040503050406030204" pitchFamily="18" charset="0"/>
                      </a:rPr>
                      <m:t> </m:t>
                    </m:r>
                    <m:r>
                      <a:rPr lang="en-CA" sz="1100" b="0" i="1" smtClean="0">
                        <a:solidFill>
                          <a:schemeClr val="tx1"/>
                        </a:solidFill>
                        <a:latin typeface="Cambria Math" panose="02040503050406030204" pitchFamily="18" charset="0"/>
                        <a:ea typeface="Cambria Math" panose="02040503050406030204" pitchFamily="18" charset="0"/>
                      </a:rPr>
                      <m:t>𝑟𝑖𝑠𝑒</m:t>
                    </m:r>
                    <m:r>
                      <a:rPr lang="en-CA" sz="1100" b="0" i="1" smtClean="0">
                        <a:solidFill>
                          <a:schemeClr val="tx1"/>
                        </a:solidFill>
                        <a:latin typeface="Cambria Math" panose="02040503050406030204" pitchFamily="18" charset="0"/>
                        <a:ea typeface="Cambria Math" panose="02040503050406030204" pitchFamily="18" charset="0"/>
                      </a:rPr>
                      <m:t> </m:t>
                    </m:r>
                    <m:r>
                      <a:rPr lang="en-CA" sz="1100" b="0" i="1" smtClean="0">
                        <a:solidFill>
                          <a:schemeClr val="tx1"/>
                        </a:solidFill>
                        <a:latin typeface="Cambria Math" panose="02040503050406030204" pitchFamily="18" charset="0"/>
                        <a:ea typeface="Cambria Math" panose="02040503050406030204" pitchFamily="18" charset="0"/>
                      </a:rPr>
                      <m:t>𝑎𝑐𝑟𝑜𝑠𝑠</m:t>
                    </m:r>
                    <m:r>
                      <a:rPr lang="en-CA" sz="1100" b="0" i="1" smtClean="0">
                        <a:solidFill>
                          <a:schemeClr val="tx1"/>
                        </a:solidFill>
                        <a:latin typeface="Cambria Math" panose="02040503050406030204" pitchFamily="18" charset="0"/>
                        <a:ea typeface="Cambria Math" panose="02040503050406030204" pitchFamily="18" charset="0"/>
                      </a:rPr>
                      <m:t> </m:t>
                    </m:r>
                    <m:r>
                      <a:rPr lang="en-CA" sz="1100" b="0" i="1" smtClean="0">
                        <a:solidFill>
                          <a:schemeClr val="tx1"/>
                        </a:solidFill>
                        <a:latin typeface="Cambria Math" panose="02040503050406030204" pitchFamily="18" charset="0"/>
                        <a:ea typeface="Cambria Math" panose="02040503050406030204" pitchFamily="18" charset="0"/>
                      </a:rPr>
                      <m:t>𝑓𝑎𝑛</m:t>
                    </m:r>
                  </m:oMath>
                </a14:m>
                <a:r>
                  <a:rPr lang="en-CA" sz="1100" b="0" i="1" dirty="0">
                    <a:solidFill>
                      <a:schemeClr val="tx1"/>
                    </a:solidFill>
                    <a:latin typeface="Cambria Math" panose="02040503050406030204" pitchFamily="18" charset="0"/>
                    <a:ea typeface="Cambria Math" panose="02040503050406030204" pitchFamily="18" charset="0"/>
                  </a:rPr>
                  <a:t> </a:t>
                </a:r>
                <a14:m>
                  <m:oMath xmlns:m="http://schemas.openxmlformats.org/officeDocument/2006/math">
                    <m:r>
                      <a:rPr lang="en-CA" sz="1100" b="0" i="1" smtClean="0">
                        <a:solidFill>
                          <a:schemeClr val="tx1"/>
                        </a:solidFill>
                        <a:latin typeface="Cambria Math" panose="02040503050406030204" pitchFamily="18" charset="0"/>
                        <a:ea typeface="Cambria Math" panose="02040503050406030204" pitchFamily="18" charset="0"/>
                      </a:rPr>
                      <m:t> (</m:t>
                    </m:r>
                    <m:r>
                      <a:rPr lang="en-CA" sz="1100" b="0" i="1" smtClean="0">
                        <a:solidFill>
                          <a:schemeClr val="tx1"/>
                        </a:solidFill>
                        <a:latin typeface="Cambria Math" panose="02040503050406030204" pitchFamily="18" charset="0"/>
                        <a:ea typeface="Cambria Math" panose="02040503050406030204" pitchFamily="18" charset="0"/>
                      </a:rPr>
                      <m:t>𝑓𝑎𝑛</m:t>
                    </m:r>
                    <m:r>
                      <a:rPr lang="en-CA" sz="1100" b="0" i="1" smtClean="0">
                        <a:solidFill>
                          <a:schemeClr val="tx1"/>
                        </a:solidFill>
                        <a:latin typeface="Cambria Math" panose="02040503050406030204" pitchFamily="18" charset="0"/>
                        <a:ea typeface="Cambria Math" panose="02040503050406030204" pitchFamily="18" charset="0"/>
                      </a:rPr>
                      <m:t> </m:t>
                    </m:r>
                    <m:r>
                      <a:rPr lang="en-CA" sz="1100" b="0" i="1" smtClean="0">
                        <a:solidFill>
                          <a:schemeClr val="tx1"/>
                        </a:solidFill>
                        <a:latin typeface="Cambria Math" panose="02040503050406030204" pitchFamily="18" charset="0"/>
                        <a:ea typeface="Cambria Math" panose="02040503050406030204" pitchFamily="18" charset="0"/>
                      </a:rPr>
                      <m:t>𝑖𝑛𝑙𝑒𝑡</m:t>
                    </m:r>
                    <m:r>
                      <a:rPr lang="en-CA" sz="1100" b="0" i="1" smtClean="0">
                        <a:solidFill>
                          <a:schemeClr val="tx1"/>
                        </a:solidFill>
                        <a:latin typeface="Cambria Math" panose="02040503050406030204" pitchFamily="18" charset="0"/>
                        <a:ea typeface="Cambria Math" panose="02040503050406030204" pitchFamily="18" charset="0"/>
                      </a:rPr>
                      <m:t> </m:t>
                    </m:r>
                    <m:r>
                      <a:rPr lang="en-CA" sz="1100" b="0" i="1" smtClean="0">
                        <a:solidFill>
                          <a:schemeClr val="tx1"/>
                        </a:solidFill>
                        <a:latin typeface="Cambria Math" panose="02040503050406030204" pitchFamily="18" charset="0"/>
                        <a:ea typeface="Cambria Math" panose="02040503050406030204" pitchFamily="18" charset="0"/>
                      </a:rPr>
                      <m:t>𝑡𝑜</m:t>
                    </m:r>
                    <m:r>
                      <a:rPr lang="en-CA" sz="1100" b="0" i="1" smtClean="0">
                        <a:solidFill>
                          <a:schemeClr val="tx1"/>
                        </a:solidFill>
                        <a:latin typeface="Cambria Math" panose="02040503050406030204" pitchFamily="18" charset="0"/>
                        <a:ea typeface="Cambria Math" panose="02040503050406030204" pitchFamily="18" charset="0"/>
                      </a:rPr>
                      <m:t> </m:t>
                    </m:r>
                    <m:r>
                      <a:rPr lang="en-CA" sz="1100" b="0" i="1" smtClean="0">
                        <a:solidFill>
                          <a:schemeClr val="tx1"/>
                        </a:solidFill>
                        <a:latin typeface="Cambria Math" panose="02040503050406030204" pitchFamily="18" charset="0"/>
                        <a:ea typeface="Cambria Math" panose="02040503050406030204" pitchFamily="18" charset="0"/>
                      </a:rPr>
                      <m:t>𝑓𝑎𝑛</m:t>
                    </m:r>
                    <m:r>
                      <a:rPr lang="en-CA" sz="1100" b="0" i="1" smtClean="0">
                        <a:solidFill>
                          <a:schemeClr val="tx1"/>
                        </a:solidFill>
                        <a:latin typeface="Cambria Math" panose="02040503050406030204" pitchFamily="18" charset="0"/>
                        <a:ea typeface="Cambria Math" panose="02040503050406030204" pitchFamily="18" charset="0"/>
                      </a:rPr>
                      <m:t> </m:t>
                    </m:r>
                    <m:r>
                      <a:rPr lang="en-CA" sz="1100" b="0" i="1" smtClean="0">
                        <a:solidFill>
                          <a:schemeClr val="tx1"/>
                        </a:solidFill>
                        <a:latin typeface="Cambria Math" panose="02040503050406030204" pitchFamily="18" charset="0"/>
                        <a:ea typeface="Cambria Math" panose="02040503050406030204" pitchFamily="18" charset="0"/>
                      </a:rPr>
                      <m:t>𝑜𝑢𝑡𝑙𝑒𝑡</m:t>
                    </m:r>
                    <m:r>
                      <a:rPr lang="en-CA" sz="1100" b="0" i="1" smtClean="0">
                        <a:solidFill>
                          <a:schemeClr val="tx1"/>
                        </a:solidFill>
                        <a:latin typeface="Cambria Math" panose="02040503050406030204" pitchFamily="18" charset="0"/>
                        <a:ea typeface="Cambria Math" panose="02040503050406030204" pitchFamily="18" charset="0"/>
                      </a:rPr>
                      <m:t>)</m:t>
                    </m:r>
                  </m:oMath>
                </a14:m>
                <a:endParaRPr lang="en-CA" sz="1100" dirty="0">
                  <a:solidFill>
                    <a:schemeClr val="tx1"/>
                  </a:solidFill>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14:m>
                  <m:oMathPara xmlns:m="http://schemas.openxmlformats.org/officeDocument/2006/math">
                    <m:oMathParaPr>
                      <m:jc m:val="left"/>
                    </m:oMathParaPr>
                    <m:oMath xmlns:m="http://schemas.openxmlformats.org/officeDocument/2006/math">
                      <m:acc>
                        <m:accPr>
                          <m:chr m:val="̇"/>
                          <m:ctrlPr>
                            <a:rPr lang="en-CA" sz="1100" i="1" smtClean="0">
                              <a:solidFill>
                                <a:schemeClr val="tx1"/>
                              </a:solidFill>
                              <a:latin typeface="Cambria Math" panose="02040503050406030204" pitchFamily="18" charset="0"/>
                              <a:ea typeface="Cambria" panose="02040503050406030204" pitchFamily="18" charset="0"/>
                            </a:rPr>
                          </m:ctrlPr>
                        </m:accPr>
                        <m:e>
                          <m:r>
                            <a:rPr lang="en-CA" sz="1100" i="1">
                              <a:solidFill>
                                <a:schemeClr val="tx1"/>
                              </a:solidFill>
                              <a:latin typeface="Cambria Math" panose="02040503050406030204" pitchFamily="18" charset="0"/>
                              <a:ea typeface="Cambria" panose="02040503050406030204" pitchFamily="18" charset="0"/>
                            </a:rPr>
                            <m:t>𝑉</m:t>
                          </m:r>
                        </m:e>
                      </m:acc>
                      <m:r>
                        <a:rPr lang="en-CA" sz="1100" b="0" i="1" smtClean="0">
                          <a:solidFill>
                            <a:schemeClr val="tx1"/>
                          </a:solidFill>
                          <a:latin typeface="Cambria Math" panose="02040503050406030204" pitchFamily="18" charset="0"/>
                          <a:ea typeface="Cambria" panose="02040503050406030204" pitchFamily="18" charset="0"/>
                        </a:rPr>
                        <m:t>=</m:t>
                      </m:r>
                      <m:r>
                        <a:rPr lang="en-CA" sz="1100" b="0" i="1" smtClean="0">
                          <a:solidFill>
                            <a:schemeClr val="tx1"/>
                          </a:solidFill>
                          <a:latin typeface="Cambria Math" panose="02040503050406030204" pitchFamily="18" charset="0"/>
                          <a:ea typeface="Cambria" panose="02040503050406030204" pitchFamily="18" charset="0"/>
                        </a:rPr>
                        <m:t>𝑓𝑙𝑜𝑤</m:t>
                      </m:r>
                      <m:r>
                        <a:rPr lang="en-CA" sz="1100" b="0" i="1" smtClean="0">
                          <a:solidFill>
                            <a:schemeClr val="tx1"/>
                          </a:solidFill>
                          <a:latin typeface="Cambria Math" panose="02040503050406030204" pitchFamily="18" charset="0"/>
                          <a:ea typeface="Cambria" panose="02040503050406030204" pitchFamily="18" charset="0"/>
                        </a:rPr>
                        <m:t> </m:t>
                      </m:r>
                      <m:r>
                        <a:rPr lang="en-CA" sz="1100" b="0" i="1" smtClean="0">
                          <a:solidFill>
                            <a:schemeClr val="tx1"/>
                          </a:solidFill>
                          <a:latin typeface="Cambria Math" panose="02040503050406030204" pitchFamily="18" charset="0"/>
                          <a:ea typeface="Cambria" panose="02040503050406030204" pitchFamily="18" charset="0"/>
                        </a:rPr>
                        <m:t>𝑟𝑎𝑡𝑒</m:t>
                      </m:r>
                      <m:r>
                        <a:rPr lang="en-CA" sz="1100" b="0" i="1" smtClean="0">
                          <a:solidFill>
                            <a:schemeClr val="tx1"/>
                          </a:solidFill>
                          <a:latin typeface="Cambria Math" panose="02040503050406030204" pitchFamily="18" charset="0"/>
                          <a:ea typeface="Cambria" panose="02040503050406030204" pitchFamily="18" charset="0"/>
                        </a:rPr>
                        <m:t> </m:t>
                      </m:r>
                      <m:r>
                        <a:rPr lang="en-CA" sz="1100" b="0" i="1" smtClean="0">
                          <a:solidFill>
                            <a:schemeClr val="tx1"/>
                          </a:solidFill>
                          <a:latin typeface="Cambria Math" panose="02040503050406030204" pitchFamily="18" charset="0"/>
                          <a:ea typeface="Cambria" panose="02040503050406030204" pitchFamily="18" charset="0"/>
                        </a:rPr>
                        <m:t>𝑡h𝑟𝑜𝑢𝑔h</m:t>
                      </m:r>
                      <m:r>
                        <a:rPr lang="en-CA" sz="1100" b="0" i="1" smtClean="0">
                          <a:solidFill>
                            <a:schemeClr val="tx1"/>
                          </a:solidFill>
                          <a:latin typeface="Cambria Math" panose="02040503050406030204" pitchFamily="18" charset="0"/>
                          <a:ea typeface="Cambria" panose="02040503050406030204" pitchFamily="18" charset="0"/>
                        </a:rPr>
                        <m:t> </m:t>
                      </m:r>
                      <m:r>
                        <a:rPr lang="en-CA" sz="1100" b="0" i="1" smtClean="0">
                          <a:solidFill>
                            <a:schemeClr val="tx1"/>
                          </a:solidFill>
                          <a:latin typeface="Cambria Math" panose="02040503050406030204" pitchFamily="18" charset="0"/>
                          <a:ea typeface="Cambria" panose="02040503050406030204" pitchFamily="18" charset="0"/>
                        </a:rPr>
                        <m:t>𝑓𝑎𝑛</m:t>
                      </m:r>
                    </m:oMath>
                  </m:oMathPara>
                </a14:m>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r>
                  <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For a steadily operating “closed-loop” circulation system, the pressure rise across the fan is the overall pressure drop through the duct system, and the volumetric flow rate through the fan is the overall flow rate through the duct system.</a:t>
                </a: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p:txBody>
          </p:sp>
        </mc:Choice>
        <mc:Fallback xmlns="">
          <p:sp>
            <p:nvSpPr>
              <p:cNvPr id="7" name="Rectangle 6">
                <a:extLst>
                  <a:ext uri="{FF2B5EF4-FFF2-40B4-BE49-F238E27FC236}">
                    <a16:creationId xmlns:a16="http://schemas.microsoft.com/office/drawing/2014/main" id="{6855D866-C41E-4636-ABFB-2EC51879710D}"/>
                  </a:ext>
                </a:extLst>
              </p:cNvPr>
              <p:cNvSpPr>
                <a:spLocks noRot="1" noChangeAspect="1" noMove="1" noResize="1" noEditPoints="1" noAdjustHandles="1" noChangeArrowheads="1" noChangeShapeType="1" noTextEdit="1"/>
              </p:cNvSpPr>
              <p:nvPr/>
            </p:nvSpPr>
            <p:spPr>
              <a:xfrm>
                <a:off x="548804" y="539676"/>
                <a:ext cx="5328592" cy="7835974"/>
              </a:xfrm>
              <a:prstGeom prst="rect">
                <a:avLst/>
              </a:prstGeom>
              <a:blipFill>
                <a:blip r:embed="rId4"/>
                <a:stretch>
                  <a:fillRect t="-78"/>
                </a:stretch>
              </a:blipFill>
              <a:ln>
                <a:noFill/>
              </a:ln>
            </p:spPr>
            <p:txBody>
              <a:bodyPr/>
              <a:lstStyle/>
              <a:p>
                <a:r>
                  <a:rPr lang="en-CA">
                    <a:noFill/>
                  </a:rPr>
                  <a:t> </a:t>
                </a:r>
              </a:p>
            </p:txBody>
          </p:sp>
        </mc:Fallback>
      </mc:AlternateContent>
      <p:grpSp>
        <p:nvGrpSpPr>
          <p:cNvPr id="150" name="Group 149">
            <a:extLst>
              <a:ext uri="{FF2B5EF4-FFF2-40B4-BE49-F238E27FC236}">
                <a16:creationId xmlns:a16="http://schemas.microsoft.com/office/drawing/2014/main" id="{F85D7384-C3BA-4805-B628-CC86C64C7AC9}"/>
              </a:ext>
            </a:extLst>
          </p:cNvPr>
          <p:cNvGrpSpPr/>
          <p:nvPr/>
        </p:nvGrpSpPr>
        <p:grpSpPr>
          <a:xfrm>
            <a:off x="4000301" y="878210"/>
            <a:ext cx="1800200" cy="1224136"/>
            <a:chOff x="3717156" y="6732364"/>
            <a:chExt cx="1800200" cy="1224136"/>
          </a:xfrm>
        </p:grpSpPr>
        <p:grpSp>
          <p:nvGrpSpPr>
            <p:cNvPr id="159" name="Group 158">
              <a:extLst>
                <a:ext uri="{FF2B5EF4-FFF2-40B4-BE49-F238E27FC236}">
                  <a16:creationId xmlns:a16="http://schemas.microsoft.com/office/drawing/2014/main" id="{9079370E-4FDD-4A59-B940-3661CB702D02}"/>
                </a:ext>
              </a:extLst>
            </p:cNvPr>
            <p:cNvGrpSpPr/>
            <p:nvPr/>
          </p:nvGrpSpPr>
          <p:grpSpPr>
            <a:xfrm>
              <a:off x="4509244" y="7092404"/>
              <a:ext cx="504056" cy="432048"/>
              <a:chOff x="3789164" y="7020396"/>
              <a:chExt cx="504056" cy="432048"/>
            </a:xfrm>
          </p:grpSpPr>
          <p:sp>
            <p:nvSpPr>
              <p:cNvPr id="176" name="Arc 175">
                <a:extLst>
                  <a:ext uri="{FF2B5EF4-FFF2-40B4-BE49-F238E27FC236}">
                    <a16:creationId xmlns:a16="http://schemas.microsoft.com/office/drawing/2014/main" id="{BE95EB9B-9B25-47F4-9E39-314B806330D5}"/>
                  </a:ext>
                </a:extLst>
              </p:cNvPr>
              <p:cNvSpPr/>
              <p:nvPr/>
            </p:nvSpPr>
            <p:spPr>
              <a:xfrm>
                <a:off x="3789164" y="7020396"/>
                <a:ext cx="432048" cy="432048"/>
              </a:xfrm>
              <a:prstGeom prst="arc">
                <a:avLst>
                  <a:gd name="adj1" fmla="val 10114"/>
                  <a:gd name="adj2" fmla="val 16177528"/>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cxnSp>
            <p:nvCxnSpPr>
              <p:cNvPr id="177" name="Straight Connector 176">
                <a:extLst>
                  <a:ext uri="{FF2B5EF4-FFF2-40B4-BE49-F238E27FC236}">
                    <a16:creationId xmlns:a16="http://schemas.microsoft.com/office/drawing/2014/main" id="{BDD319B0-79E1-41C2-A31C-867F15F8E327}"/>
                  </a:ext>
                </a:extLst>
              </p:cNvPr>
              <p:cNvCxnSpPr>
                <a:cxnSpLocks/>
              </p:cNvCxnSpPr>
              <p:nvPr/>
            </p:nvCxnSpPr>
            <p:spPr>
              <a:xfrm>
                <a:off x="4005188" y="7020396"/>
                <a:ext cx="28803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D8565395-000B-4638-B36A-D0F577113642}"/>
                  </a:ext>
                </a:extLst>
              </p:cNvPr>
              <p:cNvCxnSpPr>
                <a:cxnSpLocks/>
              </p:cNvCxnSpPr>
              <p:nvPr/>
            </p:nvCxnSpPr>
            <p:spPr>
              <a:xfrm>
                <a:off x="4221212" y="7236420"/>
                <a:ext cx="7200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A23D573B-E0A0-46C7-93C9-10C1F4C7A2F3}"/>
                  </a:ext>
                </a:extLst>
              </p:cNvPr>
              <p:cNvCxnSpPr>
                <a:cxnSpLocks/>
              </p:cNvCxnSpPr>
              <p:nvPr/>
            </p:nvCxnSpPr>
            <p:spPr>
              <a:xfrm>
                <a:off x="4293220" y="7020396"/>
                <a:ext cx="0" cy="21602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0" name="Rectangle 159">
              <a:extLst>
                <a:ext uri="{FF2B5EF4-FFF2-40B4-BE49-F238E27FC236}">
                  <a16:creationId xmlns:a16="http://schemas.microsoft.com/office/drawing/2014/main" id="{7781A399-8F9B-4CB6-8C61-FED12BBAD25A}"/>
                </a:ext>
              </a:extLst>
            </p:cNvPr>
            <p:cNvSpPr/>
            <p:nvPr/>
          </p:nvSpPr>
          <p:spPr>
            <a:xfrm>
              <a:off x="4581252" y="6732364"/>
              <a:ext cx="375424" cy="261610"/>
            </a:xfrm>
            <a:prstGeom prst="rect">
              <a:avLst/>
            </a:prstGeom>
          </p:spPr>
          <p:txBody>
            <a:bodyPr wrap="none">
              <a:spAutoFit/>
            </a:bodyPr>
            <a:lstStyle/>
            <a:p>
              <a:r>
                <a:rPr lang="en-CA" sz="1100" dirty="0">
                  <a:latin typeface="Cambria" panose="02040503050406030204" pitchFamily="18" charset="0"/>
                  <a:ea typeface="Cambria" panose="02040503050406030204" pitchFamily="18" charset="0"/>
                </a:rPr>
                <a:t>fan</a:t>
              </a:r>
            </a:p>
          </p:txBody>
        </p:sp>
        <mc:AlternateContent xmlns:mc="http://schemas.openxmlformats.org/markup-compatibility/2006" xmlns:a14="http://schemas.microsoft.com/office/drawing/2010/main">
          <mc:Choice Requires="a14">
            <p:sp>
              <p:nvSpPr>
                <p:cNvPr id="161" name="Rectangle 160">
                  <a:extLst>
                    <a:ext uri="{FF2B5EF4-FFF2-40B4-BE49-F238E27FC236}">
                      <a16:creationId xmlns:a16="http://schemas.microsoft.com/office/drawing/2014/main" id="{4BB74E36-6652-4302-86CD-73E441B7520A}"/>
                    </a:ext>
                  </a:extLst>
                </p:cNvPr>
                <p:cNvSpPr/>
                <p:nvPr/>
              </p:nvSpPr>
              <p:spPr>
                <a:xfrm>
                  <a:off x="4725268" y="7668468"/>
                  <a:ext cx="454932" cy="26693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CA" sz="1100" i="1">
                                <a:latin typeface="Cambria Math" panose="02040503050406030204" pitchFamily="18" charset="0"/>
                              </a:rPr>
                            </m:ctrlPr>
                          </m:sSubPr>
                          <m:e>
                            <m:acc>
                              <m:accPr>
                                <m:chr m:val="̇"/>
                                <m:ctrlPr>
                                  <a:rPr lang="en-CA" sz="1100" i="1">
                                    <a:latin typeface="Cambria Math" panose="02040503050406030204" pitchFamily="18" charset="0"/>
                                  </a:rPr>
                                </m:ctrlPr>
                              </m:accPr>
                              <m:e>
                                <m:r>
                                  <a:rPr lang="en-CA" sz="1100" i="1">
                                    <a:latin typeface="Cambria Math" panose="02040503050406030204" pitchFamily="18" charset="0"/>
                                  </a:rPr>
                                  <m:t>𝑊</m:t>
                                </m:r>
                              </m:e>
                            </m:acc>
                          </m:e>
                          <m:sub>
                            <m:r>
                              <a:rPr lang="en-CA" sz="1100" i="1">
                                <a:latin typeface="Cambria Math" panose="02040503050406030204" pitchFamily="18" charset="0"/>
                              </a:rPr>
                              <m:t>𝑠h</m:t>
                            </m:r>
                          </m:sub>
                        </m:sSub>
                      </m:oMath>
                    </m:oMathPara>
                  </a14:m>
                  <a:endParaRPr lang="en-CA" sz="1100" dirty="0"/>
                </a:p>
              </p:txBody>
            </p:sp>
          </mc:Choice>
          <mc:Fallback xmlns="">
            <p:sp>
              <p:nvSpPr>
                <p:cNvPr id="60" name="Rectangle 59">
                  <a:extLst>
                    <a:ext uri="{FF2B5EF4-FFF2-40B4-BE49-F238E27FC236}">
                      <a16:creationId xmlns:a16="http://schemas.microsoft.com/office/drawing/2014/main" id="{12E941EE-B111-474F-982D-1DADC4BEE2B1}"/>
                    </a:ext>
                  </a:extLst>
                </p:cNvPr>
                <p:cNvSpPr>
                  <a:spLocks noRot="1" noChangeAspect="1" noMove="1" noResize="1" noEditPoints="1" noAdjustHandles="1" noChangeArrowheads="1" noChangeShapeType="1" noTextEdit="1"/>
                </p:cNvSpPr>
                <p:nvPr/>
              </p:nvSpPr>
              <p:spPr>
                <a:xfrm>
                  <a:off x="4725268" y="7668468"/>
                  <a:ext cx="454932" cy="266933"/>
                </a:xfrm>
                <a:prstGeom prst="rect">
                  <a:avLst/>
                </a:prstGeom>
                <a:blipFill>
                  <a:blip r:embed="rId8"/>
                  <a:stretch>
                    <a:fillRect/>
                  </a:stretch>
                </a:blipFill>
              </p:spPr>
              <p:txBody>
                <a:bodyPr/>
                <a:lstStyle/>
                <a:p>
                  <a:r>
                    <a:rPr lang="en-CA">
                      <a:noFill/>
                    </a:rPr>
                    <a:t> </a:t>
                  </a:r>
                </a:p>
              </p:txBody>
            </p:sp>
          </mc:Fallback>
        </mc:AlternateContent>
        <p:cxnSp>
          <p:nvCxnSpPr>
            <p:cNvPr id="162" name="Straight Arrow Connector 161">
              <a:extLst>
                <a:ext uri="{FF2B5EF4-FFF2-40B4-BE49-F238E27FC236}">
                  <a16:creationId xmlns:a16="http://schemas.microsoft.com/office/drawing/2014/main" id="{CBFC469C-F31C-4406-9C2D-7137482355B8}"/>
                </a:ext>
              </a:extLst>
            </p:cNvPr>
            <p:cNvCxnSpPr>
              <a:cxnSpLocks/>
            </p:cNvCxnSpPr>
            <p:nvPr/>
          </p:nvCxnSpPr>
          <p:spPr>
            <a:xfrm flipV="1">
              <a:off x="4725268" y="7596460"/>
              <a:ext cx="0" cy="36004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CF058A20-5B93-4440-B957-6D3FF7178DBA}"/>
                </a:ext>
              </a:extLst>
            </p:cNvPr>
            <p:cNvCxnSpPr>
              <a:cxnSpLocks/>
            </p:cNvCxnSpPr>
            <p:nvPr/>
          </p:nvCxnSpPr>
          <p:spPr>
            <a:xfrm>
              <a:off x="4077196" y="7308428"/>
              <a:ext cx="432048" cy="0"/>
            </a:xfrm>
            <a:prstGeom prst="line">
              <a:avLst/>
            </a:prstGeom>
            <a:ln w="127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B944EEF1-FF9A-4192-8E82-BF51E3BA16EC}"/>
                </a:ext>
              </a:extLst>
            </p:cNvPr>
            <p:cNvCxnSpPr>
              <a:cxnSpLocks/>
            </p:cNvCxnSpPr>
            <p:nvPr/>
          </p:nvCxnSpPr>
          <p:spPr>
            <a:xfrm>
              <a:off x="5013300" y="7164412"/>
              <a:ext cx="504056" cy="0"/>
            </a:xfrm>
            <a:prstGeom prst="line">
              <a:avLst/>
            </a:prstGeom>
            <a:ln w="127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0" name="Straight Arrow Connector 169">
              <a:extLst>
                <a:ext uri="{FF2B5EF4-FFF2-40B4-BE49-F238E27FC236}">
                  <a16:creationId xmlns:a16="http://schemas.microsoft.com/office/drawing/2014/main" id="{CA02A89F-D671-4985-B7DE-4847D34EC352}"/>
                </a:ext>
              </a:extLst>
            </p:cNvPr>
            <p:cNvCxnSpPr>
              <a:cxnSpLocks/>
            </p:cNvCxnSpPr>
            <p:nvPr/>
          </p:nvCxnSpPr>
          <p:spPr>
            <a:xfrm>
              <a:off x="3717156" y="7308428"/>
              <a:ext cx="288032"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1" name="Rectangle 170">
                  <a:extLst>
                    <a:ext uri="{FF2B5EF4-FFF2-40B4-BE49-F238E27FC236}">
                      <a16:creationId xmlns:a16="http://schemas.microsoft.com/office/drawing/2014/main" id="{4817B9ED-1A7D-4E63-B30F-40ADAE563378}"/>
                    </a:ext>
                  </a:extLst>
                </p:cNvPr>
                <p:cNvSpPr/>
                <p:nvPr/>
              </p:nvSpPr>
              <p:spPr>
                <a:xfrm>
                  <a:off x="3717156" y="7020396"/>
                  <a:ext cx="309380" cy="26693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CA" sz="1100" i="1">
                                <a:latin typeface="Cambria Math" panose="02040503050406030204" pitchFamily="18" charset="0"/>
                                <a:ea typeface="Cambria" panose="02040503050406030204" pitchFamily="18" charset="0"/>
                              </a:rPr>
                            </m:ctrlPr>
                          </m:accPr>
                          <m:e>
                            <m:r>
                              <a:rPr lang="en-CA" sz="1100" i="1">
                                <a:latin typeface="Cambria Math" panose="02040503050406030204" pitchFamily="18" charset="0"/>
                                <a:ea typeface="Cambria" panose="02040503050406030204" pitchFamily="18" charset="0"/>
                              </a:rPr>
                              <m:t>𝑉</m:t>
                            </m:r>
                          </m:e>
                        </m:acc>
                      </m:oMath>
                    </m:oMathPara>
                  </a14:m>
                  <a:endParaRPr lang="en-CA" sz="1100" dirty="0"/>
                </a:p>
              </p:txBody>
            </p:sp>
          </mc:Choice>
          <mc:Fallback xmlns="">
            <p:sp>
              <p:nvSpPr>
                <p:cNvPr id="67" name="Rectangle 66">
                  <a:extLst>
                    <a:ext uri="{FF2B5EF4-FFF2-40B4-BE49-F238E27FC236}">
                      <a16:creationId xmlns:a16="http://schemas.microsoft.com/office/drawing/2014/main" id="{4EDFAB24-BB4F-4115-91D4-7BB33C7F9269}"/>
                    </a:ext>
                  </a:extLst>
                </p:cNvPr>
                <p:cNvSpPr>
                  <a:spLocks noRot="1" noChangeAspect="1" noMove="1" noResize="1" noEditPoints="1" noAdjustHandles="1" noChangeArrowheads="1" noChangeShapeType="1" noTextEdit="1"/>
                </p:cNvSpPr>
                <p:nvPr/>
              </p:nvSpPr>
              <p:spPr>
                <a:xfrm>
                  <a:off x="3717156" y="7020396"/>
                  <a:ext cx="309380" cy="266933"/>
                </a:xfrm>
                <a:prstGeom prst="rect">
                  <a:avLst/>
                </a:prstGeom>
                <a:blipFill>
                  <a:blip r:embed="rId7"/>
                  <a:stretch>
                    <a:fillRect/>
                  </a:stretch>
                </a:blipFill>
              </p:spPr>
              <p:txBody>
                <a:bodyPr/>
                <a:lstStyle/>
                <a:p>
                  <a:r>
                    <a:rPr lang="en-CA">
                      <a:noFill/>
                    </a:rPr>
                    <a:t> </a:t>
                  </a:r>
                </a:p>
              </p:txBody>
            </p:sp>
          </mc:Fallback>
        </mc:AlternateContent>
        <p:sp>
          <p:nvSpPr>
            <p:cNvPr id="172" name="Oval 171">
              <a:extLst>
                <a:ext uri="{FF2B5EF4-FFF2-40B4-BE49-F238E27FC236}">
                  <a16:creationId xmlns:a16="http://schemas.microsoft.com/office/drawing/2014/main" id="{0B034D25-C483-478A-9B4A-D2CC704BB920}"/>
                </a:ext>
              </a:extLst>
            </p:cNvPr>
            <p:cNvSpPr/>
            <p:nvPr/>
          </p:nvSpPr>
          <p:spPr>
            <a:xfrm>
              <a:off x="4221212" y="7380436"/>
              <a:ext cx="144016" cy="14401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100" dirty="0">
                  <a:solidFill>
                    <a:schemeClr val="tx1"/>
                  </a:solidFill>
                  <a:latin typeface="Cambria" panose="02040503050406030204" pitchFamily="18" charset="0"/>
                  <a:ea typeface="Cambria" panose="02040503050406030204" pitchFamily="18" charset="0"/>
                </a:rPr>
                <a:t>1</a:t>
              </a:r>
            </a:p>
          </p:txBody>
        </p:sp>
        <p:sp>
          <p:nvSpPr>
            <p:cNvPr id="173" name="Oval 172">
              <a:extLst>
                <a:ext uri="{FF2B5EF4-FFF2-40B4-BE49-F238E27FC236}">
                  <a16:creationId xmlns:a16="http://schemas.microsoft.com/office/drawing/2014/main" id="{975528A1-3646-423D-82D2-7DDB7DBB1A87}"/>
                </a:ext>
              </a:extLst>
            </p:cNvPr>
            <p:cNvSpPr/>
            <p:nvPr/>
          </p:nvSpPr>
          <p:spPr>
            <a:xfrm>
              <a:off x="5229324" y="7236420"/>
              <a:ext cx="144016" cy="14401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100" dirty="0">
                  <a:solidFill>
                    <a:schemeClr val="tx1"/>
                  </a:solidFill>
                  <a:latin typeface="Cambria" panose="02040503050406030204" pitchFamily="18" charset="0"/>
                  <a:ea typeface="Cambria" panose="02040503050406030204" pitchFamily="18" charset="0"/>
                </a:rPr>
                <a:t>2</a:t>
              </a:r>
            </a:p>
          </p:txBody>
        </p:sp>
        <mc:AlternateContent xmlns:mc="http://schemas.openxmlformats.org/markup-compatibility/2006" xmlns:a14="http://schemas.microsoft.com/office/drawing/2010/main">
          <mc:Choice Requires="a14">
            <p:sp>
              <p:nvSpPr>
                <p:cNvPr id="174" name="Rectangle 173">
                  <a:extLst>
                    <a:ext uri="{FF2B5EF4-FFF2-40B4-BE49-F238E27FC236}">
                      <a16:creationId xmlns:a16="http://schemas.microsoft.com/office/drawing/2014/main" id="{5289F690-51F4-42FF-9E86-6F397E00484C}"/>
                    </a:ext>
                  </a:extLst>
                </p:cNvPr>
                <p:cNvSpPr/>
                <p:nvPr/>
              </p:nvSpPr>
              <p:spPr>
                <a:xfrm>
                  <a:off x="4149204" y="7046818"/>
                  <a:ext cx="351635" cy="2616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CA" sz="1100" i="1" smtClean="0">
                                <a:latin typeface="Cambria Math" panose="02040503050406030204" pitchFamily="18" charset="0"/>
                                <a:ea typeface="Cambria Math" panose="02040503050406030204" pitchFamily="18" charset="0"/>
                              </a:rPr>
                            </m:ctrlPr>
                          </m:sSubPr>
                          <m:e>
                            <m:r>
                              <a:rPr lang="en-CA" sz="1100" b="0" i="1" smtClean="0">
                                <a:latin typeface="Cambria Math" panose="02040503050406030204" pitchFamily="18" charset="0"/>
                                <a:ea typeface="Cambria Math" panose="02040503050406030204" pitchFamily="18" charset="0"/>
                              </a:rPr>
                              <m:t>𝑃</m:t>
                            </m:r>
                          </m:e>
                          <m:sub>
                            <m:r>
                              <a:rPr lang="en-CA" sz="1100" b="0" i="1" smtClean="0">
                                <a:latin typeface="Cambria Math" panose="02040503050406030204" pitchFamily="18" charset="0"/>
                                <a:ea typeface="Cambria Math" panose="02040503050406030204" pitchFamily="18" charset="0"/>
                              </a:rPr>
                              <m:t>1</m:t>
                            </m:r>
                          </m:sub>
                        </m:sSub>
                      </m:oMath>
                    </m:oMathPara>
                  </a14:m>
                  <a:endParaRPr lang="en-CA" sz="1100" dirty="0"/>
                </a:p>
              </p:txBody>
            </p:sp>
          </mc:Choice>
          <mc:Fallback xmlns="">
            <p:sp>
              <p:nvSpPr>
                <p:cNvPr id="74" name="Rectangle 73">
                  <a:extLst>
                    <a:ext uri="{FF2B5EF4-FFF2-40B4-BE49-F238E27FC236}">
                      <a16:creationId xmlns:a16="http://schemas.microsoft.com/office/drawing/2014/main" id="{07C37981-8A39-4F31-9D7B-561556BF73DE}"/>
                    </a:ext>
                  </a:extLst>
                </p:cNvPr>
                <p:cNvSpPr>
                  <a:spLocks noRot="1" noChangeAspect="1" noMove="1" noResize="1" noEditPoints="1" noAdjustHandles="1" noChangeArrowheads="1" noChangeShapeType="1" noTextEdit="1"/>
                </p:cNvSpPr>
                <p:nvPr/>
              </p:nvSpPr>
              <p:spPr>
                <a:xfrm>
                  <a:off x="4149204" y="7046818"/>
                  <a:ext cx="351635" cy="261610"/>
                </a:xfrm>
                <a:prstGeom prst="rect">
                  <a:avLst/>
                </a:prstGeom>
                <a:blipFill>
                  <a:blip r:embed="rId9"/>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75" name="Rectangle 174">
                  <a:extLst>
                    <a:ext uri="{FF2B5EF4-FFF2-40B4-BE49-F238E27FC236}">
                      <a16:creationId xmlns:a16="http://schemas.microsoft.com/office/drawing/2014/main" id="{D232F0DB-D362-486D-A568-642DFD263C8A}"/>
                    </a:ext>
                  </a:extLst>
                </p:cNvPr>
                <p:cNvSpPr/>
                <p:nvPr/>
              </p:nvSpPr>
              <p:spPr>
                <a:xfrm>
                  <a:off x="5157316" y="6876380"/>
                  <a:ext cx="351635" cy="2616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CA" sz="1100" i="1" smtClean="0">
                                <a:latin typeface="Cambria Math" panose="02040503050406030204" pitchFamily="18" charset="0"/>
                                <a:ea typeface="Cambria Math" panose="02040503050406030204" pitchFamily="18" charset="0"/>
                              </a:rPr>
                            </m:ctrlPr>
                          </m:sSubPr>
                          <m:e>
                            <m:r>
                              <a:rPr lang="en-CA" sz="1100" b="0" i="1" smtClean="0">
                                <a:latin typeface="Cambria Math" panose="02040503050406030204" pitchFamily="18" charset="0"/>
                                <a:ea typeface="Cambria Math" panose="02040503050406030204" pitchFamily="18" charset="0"/>
                              </a:rPr>
                              <m:t>𝑃</m:t>
                            </m:r>
                          </m:e>
                          <m:sub>
                            <m:r>
                              <a:rPr lang="en-CA" sz="1100" b="0" i="1" smtClean="0">
                                <a:latin typeface="Cambria Math" panose="02040503050406030204" pitchFamily="18" charset="0"/>
                                <a:ea typeface="Cambria Math" panose="02040503050406030204" pitchFamily="18" charset="0"/>
                              </a:rPr>
                              <m:t>2</m:t>
                            </m:r>
                          </m:sub>
                        </m:sSub>
                      </m:oMath>
                    </m:oMathPara>
                  </a14:m>
                  <a:endParaRPr lang="en-CA" sz="1100" dirty="0"/>
                </a:p>
              </p:txBody>
            </p:sp>
          </mc:Choice>
          <mc:Fallback xmlns="">
            <p:sp>
              <p:nvSpPr>
                <p:cNvPr id="75" name="Rectangle 74">
                  <a:extLst>
                    <a:ext uri="{FF2B5EF4-FFF2-40B4-BE49-F238E27FC236}">
                      <a16:creationId xmlns:a16="http://schemas.microsoft.com/office/drawing/2014/main" id="{28BFC6A7-94C3-43E2-BE87-83997133F10D}"/>
                    </a:ext>
                  </a:extLst>
                </p:cNvPr>
                <p:cNvSpPr>
                  <a:spLocks noRot="1" noChangeAspect="1" noMove="1" noResize="1" noEditPoints="1" noAdjustHandles="1" noChangeArrowheads="1" noChangeShapeType="1" noTextEdit="1"/>
                </p:cNvSpPr>
                <p:nvPr/>
              </p:nvSpPr>
              <p:spPr>
                <a:xfrm>
                  <a:off x="5157316" y="6876380"/>
                  <a:ext cx="351635" cy="261610"/>
                </a:xfrm>
                <a:prstGeom prst="rect">
                  <a:avLst/>
                </a:prstGeom>
                <a:blipFill>
                  <a:blip r:embed="rId6"/>
                  <a:stretch>
                    <a:fillRect/>
                  </a:stretch>
                </a:blipFill>
              </p:spPr>
              <p:txBody>
                <a:bodyPr/>
                <a:lstStyle/>
                <a:p>
                  <a:r>
                    <a:rPr lang="en-CA">
                      <a:noFill/>
                    </a:rPr>
                    <a:t> </a:t>
                  </a:r>
                </a:p>
              </p:txBody>
            </p:sp>
          </mc:Fallback>
        </mc:AlternateContent>
      </p:grpSp>
    </p:spTree>
    <p:extLst>
      <p:ext uri="{BB962C8B-B14F-4D97-AF65-F5344CB8AC3E}">
        <p14:creationId xmlns:p14="http://schemas.microsoft.com/office/powerpoint/2010/main" val="35632206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D7BC9D-54F7-486F-8403-875B28F19942}"/>
              </a:ext>
            </a:extLst>
          </p:cNvPr>
          <p:cNvSpPr>
            <a:spLocks noGrp="1"/>
          </p:cNvSpPr>
          <p:nvPr>
            <p:ph type="sldNum" sz="quarter" idx="12"/>
          </p:nvPr>
        </p:nvSpPr>
        <p:spPr/>
        <p:txBody>
          <a:bodyPr/>
          <a:lstStyle/>
          <a:p>
            <a:fld id="{2812F1FA-390A-41C6-A5B6-DA577902550D}" type="slidenum">
              <a:rPr lang="en-CA" smtClean="0"/>
              <a:pPr/>
              <a:t>17</a:t>
            </a:fld>
            <a:endParaRPr lang="en-CA" dirty="0"/>
          </a:p>
        </p:txBody>
      </p:sp>
      <p:grpSp>
        <p:nvGrpSpPr>
          <p:cNvPr id="12" name="Group 11">
            <a:extLst>
              <a:ext uri="{FF2B5EF4-FFF2-40B4-BE49-F238E27FC236}">
                <a16:creationId xmlns:a16="http://schemas.microsoft.com/office/drawing/2014/main" id="{56B2F3B3-0D25-43F1-A235-6CDA38672669}"/>
              </a:ext>
            </a:extLst>
          </p:cNvPr>
          <p:cNvGrpSpPr/>
          <p:nvPr/>
        </p:nvGrpSpPr>
        <p:grpSpPr>
          <a:xfrm>
            <a:off x="221297" y="1283334"/>
            <a:ext cx="5652771" cy="2653666"/>
            <a:chOff x="175259" y="2213609"/>
            <a:chExt cx="5652771" cy="2653666"/>
          </a:xfrm>
        </p:grpSpPr>
        <p:pic>
          <p:nvPicPr>
            <p:cNvPr id="13" name="Picture 12">
              <a:extLst>
                <a:ext uri="{FF2B5EF4-FFF2-40B4-BE49-F238E27FC236}">
                  <a16:creationId xmlns:a16="http://schemas.microsoft.com/office/drawing/2014/main" id="{FDB0FAAF-A81F-4823-A85B-D8AEF4C3D653}"/>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4499134" y="3144442"/>
              <a:ext cx="979170" cy="438150"/>
            </a:xfrm>
            <a:prstGeom prst="rect">
              <a:avLst/>
            </a:prstGeom>
          </p:spPr>
        </p:pic>
        <p:pic>
          <p:nvPicPr>
            <p:cNvPr id="14" name="Picture 13">
              <a:extLst>
                <a:ext uri="{FF2B5EF4-FFF2-40B4-BE49-F238E27FC236}">
                  <a16:creationId xmlns:a16="http://schemas.microsoft.com/office/drawing/2014/main" id="{0263830D-ADAC-48F5-BC0F-9FBC440CCB2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75259" y="2434591"/>
              <a:ext cx="3900017" cy="2432684"/>
            </a:xfrm>
            <a:prstGeom prst="rect">
              <a:avLst/>
            </a:prstGeom>
          </p:spPr>
        </p:pic>
        <p:pic>
          <p:nvPicPr>
            <p:cNvPr id="15" name="Picture 14">
              <a:extLst>
                <a:ext uri="{FF2B5EF4-FFF2-40B4-BE49-F238E27FC236}">
                  <a16:creationId xmlns:a16="http://schemas.microsoft.com/office/drawing/2014/main" id="{AE8872F0-9FF1-456D-B6F9-406581D8270F}"/>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5092700" y="2213609"/>
              <a:ext cx="735330" cy="1021081"/>
            </a:xfrm>
            <a:prstGeom prst="rect">
              <a:avLst/>
            </a:prstGeom>
          </p:spPr>
        </p:pic>
        <p:cxnSp>
          <p:nvCxnSpPr>
            <p:cNvPr id="16" name="Straight Connector 15">
              <a:extLst>
                <a:ext uri="{FF2B5EF4-FFF2-40B4-BE49-F238E27FC236}">
                  <a16:creationId xmlns:a16="http://schemas.microsoft.com/office/drawing/2014/main" id="{C32731D1-CEBC-415F-87AC-98CECB211D35}"/>
                </a:ext>
              </a:extLst>
            </p:cNvPr>
            <p:cNvCxnSpPr>
              <a:cxnSpLocks/>
            </p:cNvCxnSpPr>
            <p:nvPr/>
          </p:nvCxnSpPr>
          <p:spPr>
            <a:xfrm flipV="1">
              <a:off x="3822859" y="2616200"/>
              <a:ext cx="1346083" cy="437545"/>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785475D-BEF4-4630-9D30-C04E6FA8F194}"/>
                </a:ext>
              </a:extLst>
            </p:cNvPr>
            <p:cNvCxnSpPr>
              <a:cxnSpLocks/>
            </p:cNvCxnSpPr>
            <p:nvPr/>
          </p:nvCxnSpPr>
          <p:spPr>
            <a:xfrm flipV="1">
              <a:off x="4984750" y="3140076"/>
              <a:ext cx="454067" cy="14759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
        <p:nvSpPr>
          <p:cNvPr id="18" name="Rectangle 17">
            <a:extLst>
              <a:ext uri="{FF2B5EF4-FFF2-40B4-BE49-F238E27FC236}">
                <a16:creationId xmlns:a16="http://schemas.microsoft.com/office/drawing/2014/main" id="{5B5E190F-43CB-49D3-AD7D-71A0DB124837}"/>
              </a:ext>
            </a:extLst>
          </p:cNvPr>
          <p:cNvSpPr/>
          <p:nvPr/>
        </p:nvSpPr>
        <p:spPr>
          <a:xfrm>
            <a:off x="1058974" y="1191548"/>
            <a:ext cx="2210986" cy="17256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100" b="1" u="sng" dirty="0">
                <a:solidFill>
                  <a:schemeClr val="tx1"/>
                </a:solidFill>
                <a:ea typeface="Cambria" panose="02040503050406030204" pitchFamily="18" charset="0"/>
              </a:rPr>
              <a:t>TYPICAL CENTRIFUGAL FAN</a:t>
            </a:r>
          </a:p>
        </p:txBody>
      </p:sp>
      <p:pic>
        <p:nvPicPr>
          <p:cNvPr id="19" name="Picture 18">
            <a:extLst>
              <a:ext uri="{FF2B5EF4-FFF2-40B4-BE49-F238E27FC236}">
                <a16:creationId xmlns:a16="http://schemas.microsoft.com/office/drawing/2014/main" id="{D99413E0-D824-41D7-B628-35B8E0454F83}"/>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2414588" y="4137023"/>
            <a:ext cx="1884362" cy="1999001"/>
          </a:xfrm>
          <a:prstGeom prst="rect">
            <a:avLst/>
          </a:prstGeom>
        </p:spPr>
      </p:pic>
      <p:sp>
        <p:nvSpPr>
          <p:cNvPr id="20" name="TextBox 19">
            <a:extLst>
              <a:ext uri="{FF2B5EF4-FFF2-40B4-BE49-F238E27FC236}">
                <a16:creationId xmlns:a16="http://schemas.microsoft.com/office/drawing/2014/main" id="{20366F92-BE6D-47FE-8E94-34C6B2831E3A}"/>
              </a:ext>
            </a:extLst>
          </p:cNvPr>
          <p:cNvSpPr txBox="1"/>
          <p:nvPr/>
        </p:nvSpPr>
        <p:spPr>
          <a:xfrm>
            <a:off x="0" y="6659146"/>
            <a:ext cx="6426200" cy="338554"/>
          </a:xfrm>
          <a:prstGeom prst="rect">
            <a:avLst/>
          </a:prstGeom>
          <a:noFill/>
        </p:spPr>
        <p:txBody>
          <a:bodyPr wrap="square">
            <a:spAutoFit/>
          </a:bodyPr>
          <a:lstStyle/>
          <a:p>
            <a:pPr algn="ctr"/>
            <a:r>
              <a:rPr lang="en-CA" sz="800" dirty="0">
                <a:latin typeface="Cambria" panose="02040503050406030204" pitchFamily="18" charset="0"/>
                <a:ea typeface="Cambria" panose="02040503050406030204" pitchFamily="18" charset="0"/>
              </a:rPr>
              <a:t>Diagrams adapted from </a:t>
            </a:r>
            <a:r>
              <a:rPr lang="en-CA" sz="800" dirty="0" err="1">
                <a:latin typeface="Cambria" panose="02040503050406030204" pitchFamily="18" charset="0"/>
                <a:ea typeface="Cambria" panose="02040503050406030204" pitchFamily="18" charset="0"/>
              </a:rPr>
              <a:t>Aerovent</a:t>
            </a:r>
            <a:r>
              <a:rPr lang="en-CA" sz="800" dirty="0">
                <a:latin typeface="Cambria" panose="02040503050406030204" pitchFamily="18" charset="0"/>
                <a:ea typeface="Cambria" panose="02040503050406030204" pitchFamily="18" charset="0"/>
              </a:rPr>
              <a:t>, </a:t>
            </a:r>
            <a:r>
              <a:rPr lang="en-CA" sz="800" dirty="0">
                <a:latin typeface="Cambria" panose="02040503050406030204" pitchFamily="18" charset="0"/>
                <a:ea typeface="Cambria" panose="02040503050406030204" pitchFamily="18" charset="0"/>
                <a:hlinkClick r:id="rId6"/>
              </a:rPr>
              <a:t>https://www.aerovent.com/products/centrifugal-fans/</a:t>
            </a:r>
            <a:endParaRPr lang="en-CA" sz="800" dirty="0">
              <a:latin typeface="Cambria" panose="02040503050406030204" pitchFamily="18" charset="0"/>
              <a:ea typeface="Cambria" panose="02040503050406030204" pitchFamily="18" charset="0"/>
            </a:endParaRPr>
          </a:p>
          <a:p>
            <a:pPr algn="ctr"/>
            <a:endParaRPr lang="en-CA" sz="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086506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909786A-32C6-46E4-A174-EC2C58C07038}"/>
              </a:ext>
            </a:extLst>
          </p:cNvPr>
          <p:cNvSpPr>
            <a:spLocks noGrp="1"/>
          </p:cNvSpPr>
          <p:nvPr>
            <p:ph type="sldNum" sz="quarter" idx="12"/>
          </p:nvPr>
        </p:nvSpPr>
        <p:spPr/>
        <p:txBody>
          <a:bodyPr/>
          <a:lstStyle/>
          <a:p>
            <a:fld id="{2812F1FA-390A-41C6-A5B6-DA577902550D}" type="slidenum">
              <a:rPr lang="en-CA" smtClean="0"/>
              <a:pPr/>
              <a:t>18</a:t>
            </a:fld>
            <a:endParaRPr lang="en-CA" dirty="0"/>
          </a:p>
        </p:txBody>
      </p:sp>
      <p:grpSp>
        <p:nvGrpSpPr>
          <p:cNvPr id="136" name="Group 135">
            <a:extLst>
              <a:ext uri="{FF2B5EF4-FFF2-40B4-BE49-F238E27FC236}">
                <a16:creationId xmlns:a16="http://schemas.microsoft.com/office/drawing/2014/main" id="{FA420E29-5BC5-4EE6-A9C5-38318EE48159}"/>
              </a:ext>
            </a:extLst>
          </p:cNvPr>
          <p:cNvGrpSpPr/>
          <p:nvPr/>
        </p:nvGrpSpPr>
        <p:grpSpPr>
          <a:xfrm>
            <a:off x="373202" y="229685"/>
            <a:ext cx="5767247" cy="5237665"/>
            <a:chOff x="373202" y="350335"/>
            <a:chExt cx="5767247" cy="5237665"/>
          </a:xfrm>
        </p:grpSpPr>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6D228A7B-2950-4664-BBC7-15BA3EE4CB52}"/>
                    </a:ext>
                  </a:extLst>
                </p:cNvPr>
                <p:cNvSpPr/>
                <p:nvPr/>
              </p:nvSpPr>
              <p:spPr>
                <a:xfrm>
                  <a:off x="373202" y="350335"/>
                  <a:ext cx="5767247" cy="52376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CA" sz="1100" dirty="0">
                      <a:solidFill>
                        <a:schemeClr val="tx1"/>
                      </a:solidFill>
                      <a:latin typeface="Cambria" panose="02040503050406030204" pitchFamily="18" charset="0"/>
                    </a:rPr>
                    <a:t>Typical “Backward-Curved” Fan Performance:</a:t>
                  </a:r>
                </a:p>
                <a:p>
                  <a:endParaRPr lang="en-CA" sz="1100" dirty="0">
                    <a:solidFill>
                      <a:schemeClr val="tx1"/>
                    </a:solidFill>
                    <a:latin typeface="Cambria" panose="02040503050406030204" pitchFamily="18" charset="0"/>
                  </a:endParaRPr>
                </a:p>
                <a:p>
                  <a:endParaRPr lang="en-CA" sz="1100" dirty="0">
                    <a:solidFill>
                      <a:schemeClr val="tx1"/>
                    </a:solidFill>
                    <a:latin typeface="Cambria" panose="02040503050406030204" pitchFamily="18" charset="0"/>
                  </a:endParaRPr>
                </a:p>
                <a:p>
                  <a:endParaRPr lang="en-CA" sz="1100" dirty="0">
                    <a:solidFill>
                      <a:schemeClr val="tx1"/>
                    </a:solidFill>
                    <a:latin typeface="Cambria" panose="02040503050406030204" pitchFamily="18" charset="0"/>
                  </a:endParaRPr>
                </a:p>
                <a:p>
                  <a:endParaRPr lang="en-CA" sz="1100" dirty="0">
                    <a:solidFill>
                      <a:schemeClr val="tx1"/>
                    </a:solidFill>
                    <a:latin typeface="Cambria" panose="02040503050406030204" pitchFamily="18" charset="0"/>
                  </a:endParaRPr>
                </a:p>
                <a:p>
                  <a:endParaRPr lang="en-CA" sz="1100" dirty="0">
                    <a:solidFill>
                      <a:schemeClr val="tx1"/>
                    </a:solidFill>
                    <a:latin typeface="Cambria" panose="02040503050406030204" pitchFamily="18" charset="0"/>
                  </a:endParaRPr>
                </a:p>
                <a:p>
                  <a:endParaRPr lang="en-CA" sz="1100" dirty="0">
                    <a:solidFill>
                      <a:schemeClr val="tx1"/>
                    </a:solidFill>
                    <a:latin typeface="Cambria" panose="02040503050406030204" pitchFamily="18" charset="0"/>
                  </a:endParaRPr>
                </a:p>
                <a:p>
                  <a:endParaRPr lang="en-CA" sz="1100" dirty="0">
                    <a:solidFill>
                      <a:schemeClr val="tx1"/>
                    </a:solidFill>
                    <a:latin typeface="Cambria" panose="02040503050406030204" pitchFamily="18" charset="0"/>
                  </a:endParaRPr>
                </a:p>
                <a:p>
                  <a:endParaRPr lang="en-CA" sz="1100" dirty="0">
                    <a:solidFill>
                      <a:schemeClr val="tx1"/>
                    </a:solidFill>
                    <a:latin typeface="Cambria" panose="02040503050406030204" pitchFamily="18" charset="0"/>
                  </a:endParaRPr>
                </a:p>
                <a:p>
                  <a:endParaRPr lang="en-CA" sz="1100" dirty="0">
                    <a:solidFill>
                      <a:schemeClr val="tx1"/>
                    </a:solidFill>
                    <a:latin typeface="Cambria" panose="02040503050406030204" pitchFamily="18" charset="0"/>
                  </a:endParaRPr>
                </a:p>
                <a:p>
                  <a:endParaRPr lang="en-CA" sz="1100" dirty="0">
                    <a:solidFill>
                      <a:schemeClr val="tx1"/>
                    </a:solidFill>
                    <a:latin typeface="Cambria" panose="02040503050406030204" pitchFamily="18" charset="0"/>
                  </a:endParaRPr>
                </a:p>
                <a:p>
                  <a:endParaRPr lang="en-CA" sz="1100" dirty="0">
                    <a:solidFill>
                      <a:schemeClr val="tx1"/>
                    </a:solidFill>
                    <a:latin typeface="Cambria" panose="02040503050406030204" pitchFamily="18" charset="0"/>
                  </a:endParaRPr>
                </a:p>
                <a:p>
                  <a:endParaRPr lang="en-CA" sz="1100" dirty="0">
                    <a:solidFill>
                      <a:schemeClr val="tx1"/>
                    </a:solidFill>
                    <a:latin typeface="Cambria" panose="02040503050406030204" pitchFamily="18" charset="0"/>
                  </a:endParaRPr>
                </a:p>
                <a:p>
                  <a:endParaRPr lang="en-CA" sz="1100" dirty="0">
                    <a:solidFill>
                      <a:schemeClr val="tx1"/>
                    </a:solidFill>
                    <a:latin typeface="Cambria" panose="02040503050406030204" pitchFamily="18" charset="0"/>
                  </a:endParaRPr>
                </a:p>
                <a:p>
                  <a:endParaRPr lang="en-CA" sz="1100" dirty="0">
                    <a:solidFill>
                      <a:schemeClr val="tx1"/>
                    </a:solidFill>
                    <a:latin typeface="Cambria" panose="02040503050406030204" pitchFamily="18" charset="0"/>
                  </a:endParaRPr>
                </a:p>
                <a:p>
                  <a:endParaRPr lang="en-CA" sz="1100" dirty="0">
                    <a:solidFill>
                      <a:schemeClr val="tx1"/>
                    </a:solidFill>
                    <a:latin typeface="Cambria" panose="02040503050406030204" pitchFamily="18" charset="0"/>
                  </a:endParaRPr>
                </a:p>
                <a:p>
                  <a:endParaRPr lang="en-CA" sz="1100" dirty="0">
                    <a:solidFill>
                      <a:schemeClr val="tx1"/>
                    </a:solidFill>
                    <a:latin typeface="Cambria" panose="02040503050406030204" pitchFamily="18" charset="0"/>
                  </a:endParaRPr>
                </a:p>
                <a:p>
                  <a:endParaRPr lang="en-CA" sz="1100" dirty="0">
                    <a:solidFill>
                      <a:schemeClr val="tx1"/>
                    </a:solidFill>
                    <a:latin typeface="Cambria" panose="02040503050406030204" pitchFamily="18" charset="0"/>
                  </a:endParaRPr>
                </a:p>
                <a:p>
                  <a:endParaRPr lang="en-CA" sz="1100" dirty="0">
                    <a:solidFill>
                      <a:schemeClr val="tx1"/>
                    </a:solidFill>
                    <a:latin typeface="Cambria" panose="02040503050406030204" pitchFamily="18" charset="0"/>
                  </a:endParaRPr>
                </a:p>
                <a:p>
                  <a:endParaRPr lang="en-CA" sz="1100" dirty="0">
                    <a:solidFill>
                      <a:schemeClr val="tx1"/>
                    </a:solidFill>
                    <a:latin typeface="Cambria" panose="02040503050406030204" pitchFamily="18" charset="0"/>
                  </a:endParaRPr>
                </a:p>
                <a:p>
                  <a:endParaRPr lang="en-CA" sz="1100" dirty="0">
                    <a:solidFill>
                      <a:schemeClr val="tx1"/>
                    </a:solidFill>
                    <a:latin typeface="Cambria" panose="02040503050406030204" pitchFamily="18" charset="0"/>
                  </a:endParaRPr>
                </a:p>
                <a:p>
                  <a:endParaRPr lang="en-CA" sz="1100" dirty="0">
                    <a:solidFill>
                      <a:schemeClr val="tx1"/>
                    </a:solidFill>
                    <a:latin typeface="Cambria" panose="02040503050406030204" pitchFamily="18" charset="0"/>
                  </a:endParaRPr>
                </a:p>
                <a:p>
                  <a:pPr algn="just"/>
                  <a:r>
                    <a:rPr lang="en-CA" sz="1100" dirty="0">
                      <a:solidFill>
                        <a:schemeClr val="tx1"/>
                      </a:solidFill>
                      <a:latin typeface="Cambria" panose="02040503050406030204" pitchFamily="18" charset="0"/>
                      <a:ea typeface="Cambria" panose="02040503050406030204" pitchFamily="18" charset="0"/>
                    </a:rPr>
                    <a:t>While the fan is driven at constant rotational speed, it’s “performance curve” can be measured. This indicates the combinations of </a:t>
                  </a:r>
                  <a14:m>
                    <m:oMath xmlns:m="http://schemas.openxmlformats.org/officeDocument/2006/math">
                      <m:acc>
                        <m:accPr>
                          <m:chr m:val="̇"/>
                          <m:ctrlPr>
                            <a:rPr lang="en-CA" sz="1100" b="0" i="1" smtClean="0">
                              <a:solidFill>
                                <a:schemeClr val="tx1"/>
                              </a:solidFill>
                              <a:latin typeface="Cambria Math" panose="02040503050406030204" pitchFamily="18" charset="0"/>
                            </a:rPr>
                          </m:ctrlPr>
                        </m:accPr>
                        <m:e>
                          <m:r>
                            <a:rPr lang="en-CA" sz="1100" b="0" i="1" smtClean="0">
                              <a:solidFill>
                                <a:schemeClr val="tx1"/>
                              </a:solidFill>
                              <a:latin typeface="Cambria Math" panose="02040503050406030204" pitchFamily="18" charset="0"/>
                            </a:rPr>
                            <m:t>𝑉</m:t>
                          </m:r>
                        </m:e>
                      </m:acc>
                    </m:oMath>
                  </a14:m>
                  <a:r>
                    <a:rPr lang="en-CA" sz="1100" dirty="0">
                      <a:solidFill>
                        <a:schemeClr val="tx1"/>
                      </a:solidFill>
                      <a:latin typeface="Cambria" panose="02040503050406030204" pitchFamily="18" charset="0"/>
                      <a:ea typeface="Cambria" panose="02040503050406030204" pitchFamily="18" charset="0"/>
                    </a:rPr>
                    <a:t> and </a:t>
                  </a:r>
                  <a14:m>
                    <m:oMath xmlns:m="http://schemas.openxmlformats.org/officeDocument/2006/math">
                      <m:r>
                        <a:rPr lang="en-CA" sz="1100" i="1">
                          <a:solidFill>
                            <a:schemeClr val="tx1"/>
                          </a:solidFill>
                          <a:latin typeface="Cambria Math"/>
                          <a:ea typeface="Cambria Math"/>
                        </a:rPr>
                        <m:t>∆</m:t>
                      </m:r>
                      <m:r>
                        <a:rPr lang="en-CA" sz="1100" i="1">
                          <a:solidFill>
                            <a:schemeClr val="tx1"/>
                          </a:solidFill>
                          <a:latin typeface="Cambria Math"/>
                          <a:ea typeface="Cambria Math"/>
                        </a:rPr>
                        <m:t>𝑃</m:t>
                      </m:r>
                    </m:oMath>
                  </a14:m>
                  <a:r>
                    <a:rPr lang="en-CA" sz="1100" dirty="0">
                      <a:solidFill>
                        <a:schemeClr val="tx1"/>
                      </a:solidFill>
                      <a:latin typeface="Cambria" panose="02040503050406030204" pitchFamily="18" charset="0"/>
                    </a:rPr>
                    <a:t> that may be obtained at that speed.</a:t>
                  </a:r>
                </a:p>
                <a:p>
                  <a:endParaRPr lang="en-CA" sz="1100" dirty="0">
                    <a:solidFill>
                      <a:schemeClr val="tx1"/>
                    </a:solidFill>
                    <a:latin typeface="Cambria" panose="02040503050406030204" pitchFamily="18" charset="0"/>
                  </a:endParaRPr>
                </a:p>
                <a:p>
                  <a:endParaRPr lang="en-CA" sz="1100" dirty="0">
                    <a:solidFill>
                      <a:schemeClr val="tx1"/>
                    </a:solidFill>
                    <a:latin typeface="Cambria" panose="02040503050406030204" pitchFamily="18" charset="0"/>
                  </a:endParaRPr>
                </a:p>
                <a:p>
                  <a:endParaRPr lang="en-CA" sz="1100" dirty="0">
                    <a:solidFill>
                      <a:schemeClr val="tx1"/>
                    </a:solidFill>
                    <a:latin typeface="Cambria" panose="02040503050406030204" pitchFamily="18" charset="0"/>
                  </a:endParaRPr>
                </a:p>
                <a:p>
                  <a:endParaRPr lang="en-CA" sz="1100" dirty="0">
                    <a:solidFill>
                      <a:schemeClr val="tx1"/>
                    </a:solidFill>
                    <a:latin typeface="Cambria" panose="02040503050406030204" pitchFamily="18" charset="0"/>
                  </a:endParaRPr>
                </a:p>
                <a:p>
                  <a:endParaRPr lang="en-CA" sz="1100" dirty="0">
                    <a:solidFill>
                      <a:schemeClr val="tx1"/>
                    </a:solidFill>
                    <a:latin typeface="Cambria" panose="02040503050406030204" pitchFamily="18" charset="0"/>
                  </a:endParaRPr>
                </a:p>
                <a:p>
                  <a:r>
                    <a:rPr lang="en-CA" sz="1100" dirty="0">
                      <a:solidFill>
                        <a:schemeClr val="tx1"/>
                      </a:solidFill>
                      <a:latin typeface="Cambria" panose="02040503050406030204" pitchFamily="18" charset="0"/>
                    </a:rPr>
                    <a:t>Impact of Fan Speed (i.e. fan shaft speed):</a:t>
                  </a:r>
                </a:p>
                <a:p>
                  <a:endParaRPr lang="en-CA" sz="1100" dirty="0">
                    <a:solidFill>
                      <a:schemeClr val="tx1"/>
                    </a:solidFill>
                    <a:latin typeface="Cambria" panose="02040503050406030204" pitchFamily="18" charset="0"/>
                  </a:endParaRPr>
                </a:p>
              </p:txBody>
            </p:sp>
          </mc:Choice>
          <mc:Fallback xmlns="">
            <p:sp>
              <p:nvSpPr>
                <p:cNvPr id="12" name="Rectangle 11">
                  <a:extLst>
                    <a:ext uri="{FF2B5EF4-FFF2-40B4-BE49-F238E27FC236}">
                      <a16:creationId xmlns:a16="http://schemas.microsoft.com/office/drawing/2014/main" id="{6D228A7B-2950-4664-BBC7-15BA3EE4CB52}"/>
                    </a:ext>
                  </a:extLst>
                </p:cNvPr>
                <p:cNvSpPr>
                  <a:spLocks noRot="1" noChangeAspect="1" noMove="1" noResize="1" noEditPoints="1" noAdjustHandles="1" noChangeArrowheads="1" noChangeShapeType="1" noTextEdit="1"/>
                </p:cNvSpPr>
                <p:nvPr/>
              </p:nvSpPr>
              <p:spPr>
                <a:xfrm>
                  <a:off x="373202" y="350335"/>
                  <a:ext cx="5767247" cy="5237665"/>
                </a:xfrm>
                <a:prstGeom prst="rect">
                  <a:avLst/>
                </a:prstGeom>
                <a:blipFill>
                  <a:blip r:embed="rId2"/>
                  <a:stretch>
                    <a:fillRect t="-116"/>
                  </a:stretch>
                </a:blipFill>
                <a:ln>
                  <a:noFill/>
                </a:ln>
              </p:spPr>
              <p:txBody>
                <a:bodyPr/>
                <a:lstStyle/>
                <a:p>
                  <a:r>
                    <a:rPr lang="en-CA">
                      <a:noFill/>
                    </a:rPr>
                    <a:t> </a:t>
                  </a:r>
                </a:p>
              </p:txBody>
            </p:sp>
          </mc:Fallback>
        </mc:AlternateContent>
        <p:grpSp>
          <p:nvGrpSpPr>
            <p:cNvPr id="36" name="Group 35">
              <a:extLst>
                <a:ext uri="{FF2B5EF4-FFF2-40B4-BE49-F238E27FC236}">
                  <a16:creationId xmlns:a16="http://schemas.microsoft.com/office/drawing/2014/main" id="{4F2D1C42-B1E6-459E-A245-88D50FA15DEF}"/>
                </a:ext>
              </a:extLst>
            </p:cNvPr>
            <p:cNvGrpSpPr/>
            <p:nvPr/>
          </p:nvGrpSpPr>
          <p:grpSpPr>
            <a:xfrm>
              <a:off x="446663" y="883786"/>
              <a:ext cx="2925187" cy="2409033"/>
              <a:chOff x="528463" y="2674486"/>
              <a:chExt cx="4539936" cy="3738856"/>
            </a:xfrm>
          </p:grpSpPr>
          <p:cxnSp>
            <p:nvCxnSpPr>
              <p:cNvPr id="13" name="Straight Connector 12">
                <a:extLst>
                  <a:ext uri="{FF2B5EF4-FFF2-40B4-BE49-F238E27FC236}">
                    <a16:creationId xmlns:a16="http://schemas.microsoft.com/office/drawing/2014/main" id="{8A2ECE7A-3FEA-442A-A85A-50668B2C68D3}"/>
                  </a:ext>
                </a:extLst>
              </p:cNvPr>
              <p:cNvCxnSpPr/>
              <p:nvPr/>
            </p:nvCxnSpPr>
            <p:spPr>
              <a:xfrm>
                <a:off x="1259712" y="2674486"/>
                <a:ext cx="0" cy="3255398"/>
              </a:xfrm>
              <a:prstGeom prst="line">
                <a:avLst/>
              </a:prstGeom>
              <a:ln w="127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86FB75D-3B0D-478F-AA87-5BB6CFE49B5F}"/>
                  </a:ext>
                </a:extLst>
              </p:cNvPr>
              <p:cNvCxnSpPr>
                <a:cxnSpLocks/>
              </p:cNvCxnSpPr>
              <p:nvPr/>
            </p:nvCxnSpPr>
            <p:spPr>
              <a:xfrm flipH="1">
                <a:off x="1246067" y="5895870"/>
                <a:ext cx="3822332" cy="0"/>
              </a:xfrm>
              <a:prstGeom prst="line">
                <a:avLst/>
              </a:prstGeom>
              <a:ln w="127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C5518464-712F-4E7A-AFEA-91A3CBDFE32D}"/>
                  </a:ext>
                </a:extLst>
              </p:cNvPr>
              <p:cNvSpPr/>
              <p:nvPr/>
            </p:nvSpPr>
            <p:spPr>
              <a:xfrm>
                <a:off x="1255026" y="3541343"/>
                <a:ext cx="3257908" cy="2303812"/>
              </a:xfrm>
              <a:custGeom>
                <a:avLst/>
                <a:gdLst>
                  <a:gd name="connsiteX0" fmla="*/ 0 w 3761117"/>
                  <a:gd name="connsiteY0" fmla="*/ 213304 h 1783311"/>
                  <a:gd name="connsiteX1" fmla="*/ 508958 w 3761117"/>
                  <a:gd name="connsiteY1" fmla="*/ 75281 h 1783311"/>
                  <a:gd name="connsiteX2" fmla="*/ 1354347 w 3761117"/>
                  <a:gd name="connsiteY2" fmla="*/ 6270 h 1783311"/>
                  <a:gd name="connsiteX3" fmla="*/ 2139351 w 3761117"/>
                  <a:gd name="connsiteY3" fmla="*/ 230557 h 1783311"/>
                  <a:gd name="connsiteX4" fmla="*/ 2863970 w 3761117"/>
                  <a:gd name="connsiteY4" fmla="*/ 756768 h 1783311"/>
                  <a:gd name="connsiteX5" fmla="*/ 3761117 w 3761117"/>
                  <a:gd name="connsiteY5" fmla="*/ 1783311 h 1783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61117" h="1783311">
                    <a:moveTo>
                      <a:pt x="0" y="213304"/>
                    </a:moveTo>
                    <a:cubicBezTo>
                      <a:pt x="141617" y="161545"/>
                      <a:pt x="283234" y="109787"/>
                      <a:pt x="508958" y="75281"/>
                    </a:cubicBezTo>
                    <a:cubicBezTo>
                      <a:pt x="734682" y="40775"/>
                      <a:pt x="1082615" y="-19609"/>
                      <a:pt x="1354347" y="6270"/>
                    </a:cubicBezTo>
                    <a:cubicBezTo>
                      <a:pt x="1626079" y="32149"/>
                      <a:pt x="1887747" y="105474"/>
                      <a:pt x="2139351" y="230557"/>
                    </a:cubicBezTo>
                    <a:cubicBezTo>
                      <a:pt x="2390955" y="355640"/>
                      <a:pt x="2593676" y="497976"/>
                      <a:pt x="2863970" y="756768"/>
                    </a:cubicBezTo>
                    <a:cubicBezTo>
                      <a:pt x="3134264" y="1015560"/>
                      <a:pt x="3447690" y="1399435"/>
                      <a:pt x="3761117" y="1783311"/>
                    </a:cubicBezTo>
                  </a:path>
                </a:pathLst>
              </a:custGeom>
              <a:no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100" dirty="0">
                  <a:latin typeface="Cambria" panose="02040503050406030204" pitchFamily="18" charset="0"/>
                </a:endParaRP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F4AA5469-E549-4726-8528-E1352313AF18}"/>
                      </a:ext>
                    </a:extLst>
                  </p:cNvPr>
                  <p:cNvSpPr txBox="1"/>
                  <p:nvPr/>
                </p:nvSpPr>
                <p:spPr>
                  <a:xfrm>
                    <a:off x="2952977" y="5999058"/>
                    <a:ext cx="477675" cy="41428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CA" sz="1100" b="0" i="1" smtClean="0">
                                  <a:latin typeface="Cambria Math" panose="02040503050406030204" pitchFamily="18" charset="0"/>
                                </a:rPr>
                              </m:ctrlPr>
                            </m:accPr>
                            <m:e>
                              <m:r>
                                <a:rPr lang="en-CA" sz="1100" b="0" i="1" smtClean="0">
                                  <a:latin typeface="Cambria Math" panose="02040503050406030204" pitchFamily="18" charset="0"/>
                                </a:rPr>
                                <m:t>𝑉</m:t>
                              </m:r>
                            </m:e>
                          </m:acc>
                        </m:oMath>
                      </m:oMathPara>
                    </a14:m>
                    <a:endParaRPr lang="en-CA" sz="1100" dirty="0">
                      <a:latin typeface="Cambria" panose="02040503050406030204" pitchFamily="18" charset="0"/>
                    </a:endParaRPr>
                  </a:p>
                </p:txBody>
              </p:sp>
            </mc:Choice>
            <mc:Fallback xmlns="">
              <p:sp>
                <p:nvSpPr>
                  <p:cNvPr id="16" name="TextBox 15">
                    <a:extLst>
                      <a:ext uri="{FF2B5EF4-FFF2-40B4-BE49-F238E27FC236}">
                        <a16:creationId xmlns:a16="http://schemas.microsoft.com/office/drawing/2014/main" id="{F4AA5469-E549-4726-8528-E1352313AF18}"/>
                      </a:ext>
                    </a:extLst>
                  </p:cNvPr>
                  <p:cNvSpPr txBox="1">
                    <a:spLocks noRot="1" noChangeAspect="1" noMove="1" noResize="1" noEditPoints="1" noAdjustHandles="1" noChangeArrowheads="1" noChangeShapeType="1" noTextEdit="1"/>
                  </p:cNvSpPr>
                  <p:nvPr/>
                </p:nvSpPr>
                <p:spPr>
                  <a:xfrm>
                    <a:off x="2952977" y="5999058"/>
                    <a:ext cx="477675" cy="414284"/>
                  </a:xfrm>
                  <a:prstGeom prst="rect">
                    <a:avLst/>
                  </a:prstGeom>
                  <a:blipFill>
                    <a:blip r:embed="rId3"/>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793134F0-E708-4C85-B802-9DFC3DDA2384}"/>
                      </a:ext>
                    </a:extLst>
                  </p:cNvPr>
                  <p:cNvSpPr txBox="1"/>
                  <p:nvPr/>
                </p:nvSpPr>
                <p:spPr>
                  <a:xfrm>
                    <a:off x="528463" y="4060175"/>
                    <a:ext cx="605452" cy="40602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CA" sz="1100" b="0" i="1" smtClean="0">
                              <a:latin typeface="Cambria Math"/>
                              <a:ea typeface="Cambria Math"/>
                            </a:rPr>
                            <m:t>∆</m:t>
                          </m:r>
                          <m:r>
                            <a:rPr lang="en-CA" sz="1100" b="0" i="1" smtClean="0">
                              <a:latin typeface="Cambria Math"/>
                              <a:ea typeface="Cambria Math"/>
                            </a:rPr>
                            <m:t>𝑃</m:t>
                          </m:r>
                        </m:oMath>
                      </m:oMathPara>
                    </a14:m>
                    <a:endParaRPr lang="en-CA" sz="1100" dirty="0">
                      <a:latin typeface="Cambria" panose="02040503050406030204" pitchFamily="18" charset="0"/>
                    </a:endParaRPr>
                  </a:p>
                </p:txBody>
              </p:sp>
            </mc:Choice>
            <mc:Fallback xmlns="">
              <p:sp>
                <p:nvSpPr>
                  <p:cNvPr id="17" name="TextBox 16">
                    <a:extLst>
                      <a:ext uri="{FF2B5EF4-FFF2-40B4-BE49-F238E27FC236}">
                        <a16:creationId xmlns:a16="http://schemas.microsoft.com/office/drawing/2014/main" id="{793134F0-E708-4C85-B802-9DFC3DDA2384}"/>
                      </a:ext>
                    </a:extLst>
                  </p:cNvPr>
                  <p:cNvSpPr txBox="1">
                    <a:spLocks noRot="1" noChangeAspect="1" noMove="1" noResize="1" noEditPoints="1" noAdjustHandles="1" noChangeArrowheads="1" noChangeShapeType="1" noTextEdit="1"/>
                  </p:cNvSpPr>
                  <p:nvPr/>
                </p:nvSpPr>
                <p:spPr>
                  <a:xfrm>
                    <a:off x="528463" y="4060175"/>
                    <a:ext cx="605452" cy="406023"/>
                  </a:xfrm>
                  <a:prstGeom prst="rect">
                    <a:avLst/>
                  </a:prstGeom>
                  <a:blipFill>
                    <a:blip r:embed="rId4"/>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E32125A6-107F-41C4-8229-A5A84A0DDEA1}"/>
                      </a:ext>
                    </a:extLst>
                  </p:cNvPr>
                  <p:cNvSpPr txBox="1"/>
                  <p:nvPr/>
                </p:nvSpPr>
                <p:spPr>
                  <a:xfrm>
                    <a:off x="2668806" y="2740136"/>
                    <a:ext cx="1652951" cy="40602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CA" sz="1100" b="0" i="1" smtClean="0">
                              <a:latin typeface="Cambria Math"/>
                            </a:rPr>
                            <m:t>𝑁</m:t>
                          </m:r>
                          <m:r>
                            <a:rPr lang="en-CA" sz="1100" b="0" i="1" smtClean="0">
                              <a:latin typeface="Cambria Math"/>
                            </a:rPr>
                            <m:t>=</m:t>
                          </m:r>
                          <m:r>
                            <a:rPr lang="en-CA" sz="1100" b="0" i="1" smtClean="0">
                              <a:latin typeface="Cambria Math"/>
                            </a:rPr>
                            <m:t>𝑐𝑜𝑛𝑠𝑡𝑎𝑛𝑡</m:t>
                          </m:r>
                        </m:oMath>
                      </m:oMathPara>
                    </a14:m>
                    <a:endParaRPr lang="en-CA" sz="1100" dirty="0">
                      <a:latin typeface="Cambria" panose="02040503050406030204" pitchFamily="18" charset="0"/>
                    </a:endParaRPr>
                  </a:p>
                </p:txBody>
              </p:sp>
            </mc:Choice>
            <mc:Fallback xmlns="">
              <p:sp>
                <p:nvSpPr>
                  <p:cNvPr id="18" name="TextBox 17">
                    <a:extLst>
                      <a:ext uri="{FF2B5EF4-FFF2-40B4-BE49-F238E27FC236}">
                        <a16:creationId xmlns:a16="http://schemas.microsoft.com/office/drawing/2014/main" id="{E32125A6-107F-41C4-8229-A5A84A0DDEA1}"/>
                      </a:ext>
                    </a:extLst>
                  </p:cNvPr>
                  <p:cNvSpPr txBox="1">
                    <a:spLocks noRot="1" noChangeAspect="1" noMove="1" noResize="1" noEditPoints="1" noAdjustHandles="1" noChangeArrowheads="1" noChangeShapeType="1" noTextEdit="1"/>
                  </p:cNvSpPr>
                  <p:nvPr/>
                </p:nvSpPr>
                <p:spPr>
                  <a:xfrm>
                    <a:off x="2668806" y="2740136"/>
                    <a:ext cx="1652951" cy="406023"/>
                  </a:xfrm>
                  <a:prstGeom prst="rect">
                    <a:avLst/>
                  </a:prstGeom>
                  <a:blipFill>
                    <a:blip r:embed="rId5"/>
                    <a:stretch>
                      <a:fillRect/>
                    </a:stretch>
                  </a:blipFill>
                </p:spPr>
                <p:txBody>
                  <a:bodyPr/>
                  <a:lstStyle/>
                  <a:p>
                    <a:r>
                      <a:rPr lang="en-CA">
                        <a:noFill/>
                      </a:rPr>
                      <a:t> </a:t>
                    </a:r>
                  </a:p>
                </p:txBody>
              </p:sp>
            </mc:Fallback>
          </mc:AlternateContent>
          <p:sp>
            <p:nvSpPr>
              <p:cNvPr id="19" name="Freeform 18">
                <a:extLst>
                  <a:ext uri="{FF2B5EF4-FFF2-40B4-BE49-F238E27FC236}">
                    <a16:creationId xmlns:a16="http://schemas.microsoft.com/office/drawing/2014/main" id="{4E68F82D-DCD9-47B4-82BA-68D927489FCC}"/>
                  </a:ext>
                </a:extLst>
              </p:cNvPr>
              <p:cNvSpPr/>
              <p:nvPr/>
            </p:nvSpPr>
            <p:spPr>
              <a:xfrm rot="19451663">
                <a:off x="2839712" y="3308984"/>
                <a:ext cx="664839" cy="152755"/>
              </a:xfrm>
              <a:custGeom>
                <a:avLst/>
                <a:gdLst>
                  <a:gd name="connsiteX0" fmla="*/ 0 w 1538514"/>
                  <a:gd name="connsiteY0" fmla="*/ 159687 h 159687"/>
                  <a:gd name="connsiteX1" fmla="*/ 551543 w 1538514"/>
                  <a:gd name="connsiteY1" fmla="*/ 30 h 159687"/>
                  <a:gd name="connsiteX2" fmla="*/ 943429 w 1538514"/>
                  <a:gd name="connsiteY2" fmla="*/ 145172 h 159687"/>
                  <a:gd name="connsiteX3" fmla="*/ 1538514 w 1538514"/>
                  <a:gd name="connsiteY3" fmla="*/ 43572 h 159687"/>
                </a:gdLst>
                <a:ahLst/>
                <a:cxnLst>
                  <a:cxn ang="0">
                    <a:pos x="connsiteX0" y="connsiteY0"/>
                  </a:cxn>
                  <a:cxn ang="0">
                    <a:pos x="connsiteX1" y="connsiteY1"/>
                  </a:cxn>
                  <a:cxn ang="0">
                    <a:pos x="connsiteX2" y="connsiteY2"/>
                  </a:cxn>
                  <a:cxn ang="0">
                    <a:pos x="connsiteX3" y="connsiteY3"/>
                  </a:cxn>
                </a:cxnLst>
                <a:rect l="l" t="t" r="r" b="b"/>
                <a:pathLst>
                  <a:path w="1538514" h="159687">
                    <a:moveTo>
                      <a:pt x="0" y="159687"/>
                    </a:moveTo>
                    <a:cubicBezTo>
                      <a:pt x="197152" y="81068"/>
                      <a:pt x="394305" y="2449"/>
                      <a:pt x="551543" y="30"/>
                    </a:cubicBezTo>
                    <a:cubicBezTo>
                      <a:pt x="708781" y="-2389"/>
                      <a:pt x="778934" y="137915"/>
                      <a:pt x="943429" y="145172"/>
                    </a:cubicBezTo>
                    <a:cubicBezTo>
                      <a:pt x="1107924" y="152429"/>
                      <a:pt x="1323219" y="98000"/>
                      <a:pt x="1538514" y="43572"/>
                    </a:cubicBezTo>
                  </a:path>
                </a:pathLst>
              </a:cu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100">
                  <a:latin typeface="Cambria" panose="02040503050406030204" pitchFamily="18" charset="0"/>
                </a:endParaRPr>
              </a:p>
            </p:txBody>
          </p:sp>
        </p:grpSp>
      </p:grpSp>
      <p:cxnSp>
        <p:nvCxnSpPr>
          <p:cNvPr id="30" name="Straight Connector 29">
            <a:extLst>
              <a:ext uri="{FF2B5EF4-FFF2-40B4-BE49-F238E27FC236}">
                <a16:creationId xmlns:a16="http://schemas.microsoft.com/office/drawing/2014/main" id="{D1A5259C-81EF-42CC-9DEC-0986955C11DA}"/>
              </a:ext>
            </a:extLst>
          </p:cNvPr>
          <p:cNvCxnSpPr>
            <a:cxnSpLocks/>
          </p:cNvCxnSpPr>
          <p:nvPr/>
        </p:nvCxnSpPr>
        <p:spPr>
          <a:xfrm flipH="1">
            <a:off x="4459647" y="1768524"/>
            <a:ext cx="626703" cy="0"/>
          </a:xfrm>
          <a:prstGeom prst="line">
            <a:avLst/>
          </a:prstGeom>
          <a:ln w="952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37" name="Group 36">
            <a:extLst>
              <a:ext uri="{FF2B5EF4-FFF2-40B4-BE49-F238E27FC236}">
                <a16:creationId xmlns:a16="http://schemas.microsoft.com/office/drawing/2014/main" id="{3032374E-8D41-47D1-9A2D-B33E252AE583}"/>
              </a:ext>
            </a:extLst>
          </p:cNvPr>
          <p:cNvGrpSpPr/>
          <p:nvPr/>
        </p:nvGrpSpPr>
        <p:grpSpPr>
          <a:xfrm rot="5400000">
            <a:off x="4570107" y="1097916"/>
            <a:ext cx="433209" cy="556985"/>
            <a:chOff x="1591300" y="5378995"/>
            <a:chExt cx="549920" cy="707043"/>
          </a:xfrm>
        </p:grpSpPr>
        <p:grpSp>
          <p:nvGrpSpPr>
            <p:cNvPr id="38" name="Group 37">
              <a:extLst>
                <a:ext uri="{FF2B5EF4-FFF2-40B4-BE49-F238E27FC236}">
                  <a16:creationId xmlns:a16="http://schemas.microsoft.com/office/drawing/2014/main" id="{C412C124-AEDD-4531-8761-8A2C33D2854F}"/>
                </a:ext>
              </a:extLst>
            </p:cNvPr>
            <p:cNvGrpSpPr/>
            <p:nvPr/>
          </p:nvGrpSpPr>
          <p:grpSpPr>
            <a:xfrm>
              <a:off x="1591300" y="5378995"/>
              <a:ext cx="549920" cy="707043"/>
              <a:chOff x="1376896" y="3239976"/>
              <a:chExt cx="216024" cy="288032"/>
            </a:xfrm>
          </p:grpSpPr>
          <p:sp>
            <p:nvSpPr>
              <p:cNvPr id="40" name="Arc 39">
                <a:extLst>
                  <a:ext uri="{FF2B5EF4-FFF2-40B4-BE49-F238E27FC236}">
                    <a16:creationId xmlns:a16="http://schemas.microsoft.com/office/drawing/2014/main" id="{CE89CE3C-06A3-4071-8240-3042590ED6D9}"/>
                  </a:ext>
                </a:extLst>
              </p:cNvPr>
              <p:cNvSpPr/>
              <p:nvPr/>
            </p:nvSpPr>
            <p:spPr>
              <a:xfrm rot="16200000">
                <a:off x="1376896" y="3311984"/>
                <a:ext cx="216024" cy="216024"/>
              </a:xfrm>
              <a:prstGeom prst="arc">
                <a:avLst>
                  <a:gd name="adj1" fmla="val 21565122"/>
                  <a:gd name="adj2" fmla="val 16530903"/>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cxnSp>
            <p:nvCxnSpPr>
              <p:cNvPr id="41" name="Straight Connector 40">
                <a:extLst>
                  <a:ext uri="{FF2B5EF4-FFF2-40B4-BE49-F238E27FC236}">
                    <a16:creationId xmlns:a16="http://schemas.microsoft.com/office/drawing/2014/main" id="{8EDE5675-3B93-4528-9332-750545DFD52D}"/>
                  </a:ext>
                </a:extLst>
              </p:cNvPr>
              <p:cNvCxnSpPr>
                <a:cxnSpLocks/>
              </p:cNvCxnSpPr>
              <p:nvPr/>
            </p:nvCxnSpPr>
            <p:spPr>
              <a:xfrm rot="16200000">
                <a:off x="1286886" y="3329986"/>
                <a:ext cx="18002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4D0BF8E5-E151-4F68-A008-8940B415BF57}"/>
                  </a:ext>
                </a:extLst>
              </p:cNvPr>
              <p:cNvCxnSpPr>
                <a:cxnSpLocks/>
              </p:cNvCxnSpPr>
              <p:nvPr/>
            </p:nvCxnSpPr>
            <p:spPr>
              <a:xfrm rot="16200000" flipV="1">
                <a:off x="1430902" y="3185970"/>
                <a:ext cx="0" cy="10801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4581BBA4-1811-49D9-A98B-CFDFF20FCAB7}"/>
                  </a:ext>
                </a:extLst>
              </p:cNvPr>
              <p:cNvCxnSpPr>
                <a:cxnSpLocks/>
              </p:cNvCxnSpPr>
              <p:nvPr/>
            </p:nvCxnSpPr>
            <p:spPr>
              <a:xfrm rot="16200000">
                <a:off x="1448904" y="3275980"/>
                <a:ext cx="72008"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9" name="Oval 38">
              <a:extLst>
                <a:ext uri="{FF2B5EF4-FFF2-40B4-BE49-F238E27FC236}">
                  <a16:creationId xmlns:a16="http://schemas.microsoft.com/office/drawing/2014/main" id="{C828F2BE-0F91-402A-BF67-19158DBFF8FD}"/>
                </a:ext>
              </a:extLst>
            </p:cNvPr>
            <p:cNvSpPr/>
            <p:nvPr/>
          </p:nvSpPr>
          <p:spPr>
            <a:xfrm>
              <a:off x="1741170" y="5680710"/>
              <a:ext cx="270510" cy="270510"/>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cxnSp>
        <p:nvCxnSpPr>
          <p:cNvPr id="45" name="Straight Connector 44">
            <a:extLst>
              <a:ext uri="{FF2B5EF4-FFF2-40B4-BE49-F238E27FC236}">
                <a16:creationId xmlns:a16="http://schemas.microsoft.com/office/drawing/2014/main" id="{5FA460B1-879A-48F0-99D4-A92B9B72E643}"/>
              </a:ext>
            </a:extLst>
          </p:cNvPr>
          <p:cNvCxnSpPr/>
          <p:nvPr/>
        </p:nvCxnSpPr>
        <p:spPr>
          <a:xfrm>
            <a:off x="5010150" y="1138237"/>
            <a:ext cx="9810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DC7E1EBB-CEF6-4AC6-9036-551BF6387712}"/>
              </a:ext>
            </a:extLst>
          </p:cNvPr>
          <p:cNvCxnSpPr/>
          <p:nvPr/>
        </p:nvCxnSpPr>
        <p:spPr>
          <a:xfrm>
            <a:off x="5019675" y="1384934"/>
            <a:ext cx="9810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7" name="Group 56">
            <a:extLst>
              <a:ext uri="{FF2B5EF4-FFF2-40B4-BE49-F238E27FC236}">
                <a16:creationId xmlns:a16="http://schemas.microsoft.com/office/drawing/2014/main" id="{EEAAC49A-966F-4D6D-96FB-1CBBF69C4943}"/>
              </a:ext>
            </a:extLst>
          </p:cNvPr>
          <p:cNvGrpSpPr/>
          <p:nvPr/>
        </p:nvGrpSpPr>
        <p:grpSpPr>
          <a:xfrm rot="18000000">
            <a:off x="5468526" y="1108512"/>
            <a:ext cx="144016" cy="288032"/>
            <a:chOff x="1196876" y="1475780"/>
            <a:chExt cx="144016" cy="288032"/>
          </a:xfrm>
        </p:grpSpPr>
        <p:cxnSp>
          <p:nvCxnSpPr>
            <p:cNvPr id="79" name="Straight Connector 78">
              <a:extLst>
                <a:ext uri="{FF2B5EF4-FFF2-40B4-BE49-F238E27FC236}">
                  <a16:creationId xmlns:a16="http://schemas.microsoft.com/office/drawing/2014/main" id="{0297E818-BA62-4792-9DB6-52BF0C35269A}"/>
                </a:ext>
              </a:extLst>
            </p:cNvPr>
            <p:cNvCxnSpPr>
              <a:cxnSpLocks/>
            </p:cNvCxnSpPr>
            <p:nvPr/>
          </p:nvCxnSpPr>
          <p:spPr>
            <a:xfrm>
              <a:off x="1196876" y="1475780"/>
              <a:ext cx="72008" cy="144016"/>
            </a:xfrm>
            <a:prstGeom prst="line">
              <a:avLst/>
            </a:prstGeom>
            <a:ln w="19050">
              <a:solidFill>
                <a:schemeClr val="tx1"/>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E216DC06-67C1-4DF1-A422-1692944099FF}"/>
                </a:ext>
              </a:extLst>
            </p:cNvPr>
            <p:cNvCxnSpPr>
              <a:cxnSpLocks/>
            </p:cNvCxnSpPr>
            <p:nvPr/>
          </p:nvCxnSpPr>
          <p:spPr>
            <a:xfrm rot="10800000">
              <a:off x="1268884" y="1619796"/>
              <a:ext cx="72008" cy="144016"/>
            </a:xfrm>
            <a:prstGeom prst="line">
              <a:avLst/>
            </a:prstGeom>
            <a:ln w="19050">
              <a:solidFill>
                <a:schemeClr val="tx1"/>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grpSp>
      <p:cxnSp>
        <p:nvCxnSpPr>
          <p:cNvPr id="72" name="Straight Connector 71">
            <a:extLst>
              <a:ext uri="{FF2B5EF4-FFF2-40B4-BE49-F238E27FC236}">
                <a16:creationId xmlns:a16="http://schemas.microsoft.com/office/drawing/2014/main" id="{C89AAF55-E104-46B1-AE10-772581110D81}"/>
              </a:ext>
            </a:extLst>
          </p:cNvPr>
          <p:cNvCxnSpPr>
            <a:cxnSpLocks/>
          </p:cNvCxnSpPr>
          <p:nvPr/>
        </p:nvCxnSpPr>
        <p:spPr>
          <a:xfrm>
            <a:off x="3857626" y="1396020"/>
            <a:ext cx="337182" cy="0"/>
          </a:xfrm>
          <a:prstGeom prst="line">
            <a:avLst/>
          </a:prstGeom>
          <a:ln w="952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87" name="Group 86">
            <a:extLst>
              <a:ext uri="{FF2B5EF4-FFF2-40B4-BE49-F238E27FC236}">
                <a16:creationId xmlns:a16="http://schemas.microsoft.com/office/drawing/2014/main" id="{0C170C43-F896-41E7-8E3A-964FA0DA858D}"/>
              </a:ext>
            </a:extLst>
          </p:cNvPr>
          <p:cNvGrpSpPr/>
          <p:nvPr/>
        </p:nvGrpSpPr>
        <p:grpSpPr>
          <a:xfrm>
            <a:off x="4160520" y="1279207"/>
            <a:ext cx="575310" cy="212407"/>
            <a:chOff x="3745230" y="1279207"/>
            <a:chExt cx="990600" cy="212407"/>
          </a:xfrm>
        </p:grpSpPr>
        <p:cxnSp>
          <p:nvCxnSpPr>
            <p:cNvPr id="85" name="Straight Connector 84">
              <a:extLst>
                <a:ext uri="{FF2B5EF4-FFF2-40B4-BE49-F238E27FC236}">
                  <a16:creationId xmlns:a16="http://schemas.microsoft.com/office/drawing/2014/main" id="{BA80C3DC-C919-40CF-81DC-9AB6D3D94711}"/>
                </a:ext>
              </a:extLst>
            </p:cNvPr>
            <p:cNvCxnSpPr/>
            <p:nvPr/>
          </p:nvCxnSpPr>
          <p:spPr>
            <a:xfrm>
              <a:off x="3745230" y="1279207"/>
              <a:ext cx="9810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9D8BE18C-3D75-4EB0-8D0A-86F3560D489B}"/>
                </a:ext>
              </a:extLst>
            </p:cNvPr>
            <p:cNvCxnSpPr/>
            <p:nvPr/>
          </p:nvCxnSpPr>
          <p:spPr>
            <a:xfrm>
              <a:off x="3754755" y="1491614"/>
              <a:ext cx="9810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88" name="TextBox 87">
                <a:extLst>
                  <a:ext uri="{FF2B5EF4-FFF2-40B4-BE49-F238E27FC236}">
                    <a16:creationId xmlns:a16="http://schemas.microsoft.com/office/drawing/2014/main" id="{132D3E0C-6848-43DB-896B-8E156917DCE8}"/>
                  </a:ext>
                </a:extLst>
              </p:cNvPr>
              <p:cNvSpPr txBox="1"/>
              <p:nvPr/>
            </p:nvSpPr>
            <p:spPr>
              <a:xfrm>
                <a:off x="4556701" y="1748043"/>
                <a:ext cx="390107" cy="2616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CA" sz="1100" b="0" i="1" smtClean="0">
                          <a:latin typeface="Cambria Math"/>
                          <a:ea typeface="Cambria Math"/>
                        </a:rPr>
                        <m:t>∆</m:t>
                      </m:r>
                      <m:r>
                        <a:rPr lang="en-CA" sz="1100" b="0" i="1" smtClean="0">
                          <a:latin typeface="Cambria Math"/>
                          <a:ea typeface="Cambria Math"/>
                        </a:rPr>
                        <m:t>𝑃</m:t>
                      </m:r>
                    </m:oMath>
                  </m:oMathPara>
                </a14:m>
                <a:endParaRPr lang="en-CA" sz="1100" dirty="0">
                  <a:latin typeface="Cambria" panose="02040503050406030204" pitchFamily="18" charset="0"/>
                </a:endParaRPr>
              </a:p>
            </p:txBody>
          </p:sp>
        </mc:Choice>
        <mc:Fallback xmlns="">
          <p:sp>
            <p:nvSpPr>
              <p:cNvPr id="88" name="TextBox 87">
                <a:extLst>
                  <a:ext uri="{FF2B5EF4-FFF2-40B4-BE49-F238E27FC236}">
                    <a16:creationId xmlns:a16="http://schemas.microsoft.com/office/drawing/2014/main" id="{132D3E0C-6848-43DB-896B-8E156917DCE8}"/>
                  </a:ext>
                </a:extLst>
              </p:cNvPr>
              <p:cNvSpPr txBox="1">
                <a:spLocks noRot="1" noChangeAspect="1" noMove="1" noResize="1" noEditPoints="1" noAdjustHandles="1" noChangeArrowheads="1" noChangeShapeType="1" noTextEdit="1"/>
              </p:cNvSpPr>
              <p:nvPr/>
            </p:nvSpPr>
            <p:spPr>
              <a:xfrm>
                <a:off x="4556701" y="1748043"/>
                <a:ext cx="390107" cy="261610"/>
              </a:xfrm>
              <a:prstGeom prst="rect">
                <a:avLst/>
              </a:prstGeom>
              <a:blipFill>
                <a:blip r:embed="rId6"/>
                <a:stretch>
                  <a:fillRect/>
                </a:stretch>
              </a:blipFill>
            </p:spPr>
            <p:txBody>
              <a:bodyPr/>
              <a:lstStyle/>
              <a:p>
                <a:r>
                  <a:rPr lang="en-CA">
                    <a:noFill/>
                  </a:rPr>
                  <a:t> </a:t>
                </a:r>
              </a:p>
            </p:txBody>
          </p:sp>
        </mc:Fallback>
      </mc:AlternateContent>
      <p:cxnSp>
        <p:nvCxnSpPr>
          <p:cNvPr id="89" name="Straight Connector 88">
            <a:extLst>
              <a:ext uri="{FF2B5EF4-FFF2-40B4-BE49-F238E27FC236}">
                <a16:creationId xmlns:a16="http://schemas.microsoft.com/office/drawing/2014/main" id="{5747047E-DD5B-40BB-A42A-4A600D26FEAE}"/>
              </a:ext>
            </a:extLst>
          </p:cNvPr>
          <p:cNvCxnSpPr>
            <a:cxnSpLocks/>
          </p:cNvCxnSpPr>
          <p:nvPr/>
        </p:nvCxnSpPr>
        <p:spPr>
          <a:xfrm flipV="1">
            <a:off x="4450418" y="1536475"/>
            <a:ext cx="0" cy="40939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69C16994-7DDE-4CA5-A3FB-AD26F5E47761}"/>
              </a:ext>
            </a:extLst>
          </p:cNvPr>
          <p:cNvCxnSpPr>
            <a:cxnSpLocks/>
          </p:cNvCxnSpPr>
          <p:nvPr/>
        </p:nvCxnSpPr>
        <p:spPr>
          <a:xfrm flipV="1">
            <a:off x="5102881" y="1443037"/>
            <a:ext cx="0" cy="50283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4" name="TextBox 93">
                <a:extLst>
                  <a:ext uri="{FF2B5EF4-FFF2-40B4-BE49-F238E27FC236}">
                    <a16:creationId xmlns:a16="http://schemas.microsoft.com/office/drawing/2014/main" id="{FAFC7833-7BD8-4108-9838-990F2365569D}"/>
                  </a:ext>
                </a:extLst>
              </p:cNvPr>
              <p:cNvSpPr txBox="1"/>
              <p:nvPr/>
            </p:nvSpPr>
            <p:spPr>
              <a:xfrm>
                <a:off x="3832422" y="1142402"/>
                <a:ext cx="307777" cy="26693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CA" sz="1100" b="0" i="1" smtClean="0">
                              <a:latin typeface="Cambria Math" panose="02040503050406030204" pitchFamily="18" charset="0"/>
                            </a:rPr>
                          </m:ctrlPr>
                        </m:accPr>
                        <m:e>
                          <m:r>
                            <a:rPr lang="en-CA" sz="1100" b="0" i="1" smtClean="0">
                              <a:latin typeface="Cambria Math" panose="02040503050406030204" pitchFamily="18" charset="0"/>
                            </a:rPr>
                            <m:t>𝑉</m:t>
                          </m:r>
                        </m:e>
                      </m:acc>
                    </m:oMath>
                  </m:oMathPara>
                </a14:m>
                <a:endParaRPr lang="en-CA" sz="1100" dirty="0">
                  <a:latin typeface="Cambria" panose="02040503050406030204" pitchFamily="18" charset="0"/>
                </a:endParaRPr>
              </a:p>
            </p:txBody>
          </p:sp>
        </mc:Choice>
        <mc:Fallback xmlns="">
          <p:sp>
            <p:nvSpPr>
              <p:cNvPr id="94" name="TextBox 93">
                <a:extLst>
                  <a:ext uri="{FF2B5EF4-FFF2-40B4-BE49-F238E27FC236}">
                    <a16:creationId xmlns:a16="http://schemas.microsoft.com/office/drawing/2014/main" id="{FAFC7833-7BD8-4108-9838-990F2365569D}"/>
                  </a:ext>
                </a:extLst>
              </p:cNvPr>
              <p:cNvSpPr txBox="1">
                <a:spLocks noRot="1" noChangeAspect="1" noMove="1" noResize="1" noEditPoints="1" noAdjustHandles="1" noChangeArrowheads="1" noChangeShapeType="1" noTextEdit="1"/>
              </p:cNvSpPr>
              <p:nvPr/>
            </p:nvSpPr>
            <p:spPr>
              <a:xfrm>
                <a:off x="3832422" y="1142402"/>
                <a:ext cx="307777" cy="266933"/>
              </a:xfrm>
              <a:prstGeom prst="rect">
                <a:avLst/>
              </a:prstGeom>
              <a:blipFill>
                <a:blip r:embed="rId7"/>
                <a:stretch>
                  <a:fillRect/>
                </a:stretch>
              </a:blipFill>
            </p:spPr>
            <p:txBody>
              <a:bodyPr/>
              <a:lstStyle/>
              <a:p>
                <a:r>
                  <a:rPr lang="en-CA">
                    <a:noFill/>
                  </a:rPr>
                  <a:t> </a:t>
                </a:r>
              </a:p>
            </p:txBody>
          </p:sp>
        </mc:Fallback>
      </mc:AlternateContent>
      <p:sp>
        <p:nvSpPr>
          <p:cNvPr id="95" name="TextBox 94">
            <a:extLst>
              <a:ext uri="{FF2B5EF4-FFF2-40B4-BE49-F238E27FC236}">
                <a16:creationId xmlns:a16="http://schemas.microsoft.com/office/drawing/2014/main" id="{D97B4FE1-5D3F-47D6-BD35-6748EE24D485}"/>
              </a:ext>
            </a:extLst>
          </p:cNvPr>
          <p:cNvSpPr txBox="1"/>
          <p:nvPr/>
        </p:nvSpPr>
        <p:spPr>
          <a:xfrm>
            <a:off x="5221399" y="883223"/>
            <a:ext cx="591829" cy="246221"/>
          </a:xfrm>
          <a:prstGeom prst="rect">
            <a:avLst/>
          </a:prstGeom>
          <a:noFill/>
        </p:spPr>
        <p:txBody>
          <a:bodyPr wrap="none" rtlCol="0">
            <a:spAutoFit/>
          </a:bodyPr>
          <a:lstStyle/>
          <a:p>
            <a:r>
              <a:rPr lang="en-CA" sz="1000" b="0" dirty="0"/>
              <a:t>damper</a:t>
            </a:r>
            <a:endParaRPr lang="en-CA" sz="1000" dirty="0">
              <a:latin typeface="Cambria" panose="02040503050406030204" pitchFamily="18" charset="0"/>
            </a:endParaRPr>
          </a:p>
        </p:txBody>
      </p:sp>
      <mc:AlternateContent xmlns:mc="http://schemas.openxmlformats.org/markup-compatibility/2006" xmlns:a14="http://schemas.microsoft.com/office/drawing/2010/main">
        <mc:Choice Requires="a14">
          <p:sp>
            <p:nvSpPr>
              <p:cNvPr id="97" name="TextBox 96">
                <a:extLst>
                  <a:ext uri="{FF2B5EF4-FFF2-40B4-BE49-F238E27FC236}">
                    <a16:creationId xmlns:a16="http://schemas.microsoft.com/office/drawing/2014/main" id="{527A2678-72A0-423B-896C-8310338F8F71}"/>
                  </a:ext>
                </a:extLst>
              </p:cNvPr>
              <p:cNvSpPr txBox="1"/>
              <p:nvPr/>
            </p:nvSpPr>
            <p:spPr>
              <a:xfrm>
                <a:off x="3964099" y="2435798"/>
                <a:ext cx="1615507" cy="430887"/>
              </a:xfrm>
              <a:prstGeom prst="rect">
                <a:avLst/>
              </a:prstGeom>
              <a:noFill/>
            </p:spPr>
            <p:txBody>
              <a:bodyPr wrap="none" rtlCol="0">
                <a:spAutoFit/>
              </a:bodyPr>
              <a:lstStyle/>
              <a:p>
                <a14:m>
                  <m:oMath xmlns:m="http://schemas.openxmlformats.org/officeDocument/2006/math">
                    <m:r>
                      <a:rPr lang="en-CA" sz="1100" b="0" i="1" smtClean="0">
                        <a:latin typeface="Cambria Math"/>
                      </a:rPr>
                      <m:t>𝑁</m:t>
                    </m:r>
                    <m:r>
                      <a:rPr lang="en-CA" sz="1100" b="0" i="1" smtClean="0">
                        <a:latin typeface="Cambria Math"/>
                      </a:rPr>
                      <m:t>=</m:t>
                    </m:r>
                  </m:oMath>
                </a14:m>
                <a:r>
                  <a:rPr lang="en-CA" sz="1100" dirty="0">
                    <a:latin typeface="Cambria" panose="02040503050406030204" pitchFamily="18" charset="0"/>
                  </a:rPr>
                  <a:t> fan shaft rotational</a:t>
                </a:r>
              </a:p>
              <a:p>
                <a:r>
                  <a:rPr lang="en-CA" sz="1100" dirty="0">
                    <a:latin typeface="Cambria" panose="02040503050406030204" pitchFamily="18" charset="0"/>
                  </a:rPr>
                  <a:t>         speed (e.g. rpm)</a:t>
                </a:r>
              </a:p>
            </p:txBody>
          </p:sp>
        </mc:Choice>
        <mc:Fallback xmlns="">
          <p:sp>
            <p:nvSpPr>
              <p:cNvPr id="97" name="TextBox 96">
                <a:extLst>
                  <a:ext uri="{FF2B5EF4-FFF2-40B4-BE49-F238E27FC236}">
                    <a16:creationId xmlns:a16="http://schemas.microsoft.com/office/drawing/2014/main" id="{527A2678-72A0-423B-896C-8310338F8F71}"/>
                  </a:ext>
                </a:extLst>
              </p:cNvPr>
              <p:cNvSpPr txBox="1">
                <a:spLocks noRot="1" noChangeAspect="1" noMove="1" noResize="1" noEditPoints="1" noAdjustHandles="1" noChangeArrowheads="1" noChangeShapeType="1" noTextEdit="1"/>
              </p:cNvSpPr>
              <p:nvPr/>
            </p:nvSpPr>
            <p:spPr>
              <a:xfrm>
                <a:off x="3964099" y="2435798"/>
                <a:ext cx="1615507" cy="430887"/>
              </a:xfrm>
              <a:prstGeom prst="rect">
                <a:avLst/>
              </a:prstGeom>
              <a:blipFill>
                <a:blip r:embed="rId8"/>
                <a:stretch>
                  <a:fillRect t="-1429" b="-10000"/>
                </a:stretch>
              </a:blipFill>
            </p:spPr>
            <p:txBody>
              <a:bodyPr/>
              <a:lstStyle/>
              <a:p>
                <a:r>
                  <a:rPr lang="en-CA">
                    <a:noFill/>
                  </a:rPr>
                  <a:t> </a:t>
                </a:r>
              </a:p>
            </p:txBody>
          </p:sp>
        </mc:Fallback>
      </mc:AlternateContent>
      <p:cxnSp>
        <p:nvCxnSpPr>
          <p:cNvPr id="140" name="Straight Connector 139">
            <a:extLst>
              <a:ext uri="{FF2B5EF4-FFF2-40B4-BE49-F238E27FC236}">
                <a16:creationId xmlns:a16="http://schemas.microsoft.com/office/drawing/2014/main" id="{C36C85F8-392F-4D1B-BB75-1E2285997518}"/>
              </a:ext>
            </a:extLst>
          </p:cNvPr>
          <p:cNvCxnSpPr/>
          <p:nvPr/>
        </p:nvCxnSpPr>
        <p:spPr>
          <a:xfrm>
            <a:off x="1888467" y="5815014"/>
            <a:ext cx="0" cy="2097530"/>
          </a:xfrm>
          <a:prstGeom prst="line">
            <a:avLst/>
          </a:prstGeom>
          <a:ln w="127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1FC31C33-80FC-4629-8C85-DFABC957B81C}"/>
              </a:ext>
            </a:extLst>
          </p:cNvPr>
          <p:cNvCxnSpPr>
            <a:cxnSpLocks/>
          </p:cNvCxnSpPr>
          <p:nvPr/>
        </p:nvCxnSpPr>
        <p:spPr>
          <a:xfrm flipH="1">
            <a:off x="1879675" y="7890628"/>
            <a:ext cx="2816187" cy="0"/>
          </a:xfrm>
          <a:prstGeom prst="line">
            <a:avLst/>
          </a:prstGeom>
          <a:ln w="127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42" name="Freeform 14">
            <a:extLst>
              <a:ext uri="{FF2B5EF4-FFF2-40B4-BE49-F238E27FC236}">
                <a16:creationId xmlns:a16="http://schemas.microsoft.com/office/drawing/2014/main" id="{A0A5D995-8116-4807-9BB9-3C2AB1A4FB2B}"/>
              </a:ext>
            </a:extLst>
          </p:cNvPr>
          <p:cNvSpPr/>
          <p:nvPr/>
        </p:nvSpPr>
        <p:spPr>
          <a:xfrm>
            <a:off x="1885448" y="6422102"/>
            <a:ext cx="2030485" cy="1435847"/>
          </a:xfrm>
          <a:custGeom>
            <a:avLst/>
            <a:gdLst>
              <a:gd name="connsiteX0" fmla="*/ 0 w 3761117"/>
              <a:gd name="connsiteY0" fmla="*/ 213304 h 1783311"/>
              <a:gd name="connsiteX1" fmla="*/ 508958 w 3761117"/>
              <a:gd name="connsiteY1" fmla="*/ 75281 h 1783311"/>
              <a:gd name="connsiteX2" fmla="*/ 1354347 w 3761117"/>
              <a:gd name="connsiteY2" fmla="*/ 6270 h 1783311"/>
              <a:gd name="connsiteX3" fmla="*/ 2139351 w 3761117"/>
              <a:gd name="connsiteY3" fmla="*/ 230557 h 1783311"/>
              <a:gd name="connsiteX4" fmla="*/ 2863970 w 3761117"/>
              <a:gd name="connsiteY4" fmla="*/ 756768 h 1783311"/>
              <a:gd name="connsiteX5" fmla="*/ 3761117 w 3761117"/>
              <a:gd name="connsiteY5" fmla="*/ 1783311 h 1783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61117" h="1783311">
                <a:moveTo>
                  <a:pt x="0" y="213304"/>
                </a:moveTo>
                <a:cubicBezTo>
                  <a:pt x="141617" y="161545"/>
                  <a:pt x="283234" y="109787"/>
                  <a:pt x="508958" y="75281"/>
                </a:cubicBezTo>
                <a:cubicBezTo>
                  <a:pt x="734682" y="40775"/>
                  <a:pt x="1082615" y="-19609"/>
                  <a:pt x="1354347" y="6270"/>
                </a:cubicBezTo>
                <a:cubicBezTo>
                  <a:pt x="1626079" y="32149"/>
                  <a:pt x="1887747" y="105474"/>
                  <a:pt x="2139351" y="230557"/>
                </a:cubicBezTo>
                <a:cubicBezTo>
                  <a:pt x="2390955" y="355640"/>
                  <a:pt x="2593676" y="497976"/>
                  <a:pt x="2863970" y="756768"/>
                </a:cubicBezTo>
                <a:cubicBezTo>
                  <a:pt x="3134264" y="1015560"/>
                  <a:pt x="3447690" y="1399435"/>
                  <a:pt x="3761117" y="1783311"/>
                </a:cubicBezTo>
              </a:path>
            </a:pathLst>
          </a:custGeom>
          <a:no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100" dirty="0">
              <a:latin typeface="Cambria" panose="02040503050406030204" pitchFamily="18" charset="0"/>
            </a:endParaRPr>
          </a:p>
        </p:txBody>
      </p:sp>
      <mc:AlternateContent xmlns:mc="http://schemas.openxmlformats.org/markup-compatibility/2006" xmlns:a14="http://schemas.microsoft.com/office/drawing/2010/main">
        <mc:Choice Requires="a14">
          <p:sp>
            <p:nvSpPr>
              <p:cNvPr id="143" name="TextBox 142">
                <a:extLst>
                  <a:ext uri="{FF2B5EF4-FFF2-40B4-BE49-F238E27FC236}">
                    <a16:creationId xmlns:a16="http://schemas.microsoft.com/office/drawing/2014/main" id="{CB0CC94C-2733-4D6B-A518-B5668E07B50B}"/>
                  </a:ext>
                </a:extLst>
              </p:cNvPr>
              <p:cNvSpPr txBox="1"/>
              <p:nvPr/>
            </p:nvSpPr>
            <p:spPr>
              <a:xfrm>
                <a:off x="2979477" y="7957114"/>
                <a:ext cx="307777" cy="26693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CA" sz="1100" b="0" i="1" smtClean="0">
                              <a:latin typeface="Cambria Math" panose="02040503050406030204" pitchFamily="18" charset="0"/>
                            </a:rPr>
                          </m:ctrlPr>
                        </m:accPr>
                        <m:e>
                          <m:r>
                            <a:rPr lang="en-CA" sz="1100" b="0" i="1" smtClean="0">
                              <a:latin typeface="Cambria Math" panose="02040503050406030204" pitchFamily="18" charset="0"/>
                            </a:rPr>
                            <m:t>𝑉</m:t>
                          </m:r>
                        </m:e>
                      </m:acc>
                    </m:oMath>
                  </m:oMathPara>
                </a14:m>
                <a:endParaRPr lang="en-CA" sz="1100" dirty="0">
                  <a:latin typeface="Cambria" panose="02040503050406030204" pitchFamily="18" charset="0"/>
                </a:endParaRPr>
              </a:p>
            </p:txBody>
          </p:sp>
        </mc:Choice>
        <mc:Fallback xmlns="">
          <p:sp>
            <p:nvSpPr>
              <p:cNvPr id="143" name="TextBox 142">
                <a:extLst>
                  <a:ext uri="{FF2B5EF4-FFF2-40B4-BE49-F238E27FC236}">
                    <a16:creationId xmlns:a16="http://schemas.microsoft.com/office/drawing/2014/main" id="{CB0CC94C-2733-4D6B-A518-B5668E07B50B}"/>
                  </a:ext>
                </a:extLst>
              </p:cNvPr>
              <p:cNvSpPr txBox="1">
                <a:spLocks noRot="1" noChangeAspect="1" noMove="1" noResize="1" noEditPoints="1" noAdjustHandles="1" noChangeArrowheads="1" noChangeShapeType="1" noTextEdit="1"/>
              </p:cNvSpPr>
              <p:nvPr/>
            </p:nvSpPr>
            <p:spPr>
              <a:xfrm>
                <a:off x="2979477" y="7957114"/>
                <a:ext cx="307777" cy="266933"/>
              </a:xfrm>
              <a:prstGeom prst="rect">
                <a:avLst/>
              </a:prstGeom>
              <a:blipFill>
                <a:blip r:embed="rId7"/>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44" name="TextBox 143">
                <a:extLst>
                  <a:ext uri="{FF2B5EF4-FFF2-40B4-BE49-F238E27FC236}">
                    <a16:creationId xmlns:a16="http://schemas.microsoft.com/office/drawing/2014/main" id="{9FBA23F8-B803-4680-919A-9A7E03BA3731}"/>
                  </a:ext>
                </a:extLst>
              </p:cNvPr>
              <p:cNvSpPr txBox="1"/>
              <p:nvPr/>
            </p:nvSpPr>
            <p:spPr>
              <a:xfrm>
                <a:off x="1385033" y="6686330"/>
                <a:ext cx="390107" cy="2616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CA" sz="1100" b="0" i="1" smtClean="0">
                          <a:latin typeface="Cambria Math"/>
                          <a:ea typeface="Cambria Math"/>
                        </a:rPr>
                        <m:t>∆</m:t>
                      </m:r>
                      <m:r>
                        <a:rPr lang="en-CA" sz="1100" b="0" i="1" smtClean="0">
                          <a:latin typeface="Cambria Math"/>
                          <a:ea typeface="Cambria Math"/>
                        </a:rPr>
                        <m:t>𝑃</m:t>
                      </m:r>
                    </m:oMath>
                  </m:oMathPara>
                </a14:m>
                <a:endParaRPr lang="en-CA" sz="1100" dirty="0">
                  <a:latin typeface="Cambria" panose="02040503050406030204" pitchFamily="18" charset="0"/>
                </a:endParaRPr>
              </a:p>
            </p:txBody>
          </p:sp>
        </mc:Choice>
        <mc:Fallback xmlns="">
          <p:sp>
            <p:nvSpPr>
              <p:cNvPr id="144" name="TextBox 143">
                <a:extLst>
                  <a:ext uri="{FF2B5EF4-FFF2-40B4-BE49-F238E27FC236}">
                    <a16:creationId xmlns:a16="http://schemas.microsoft.com/office/drawing/2014/main" id="{9FBA23F8-B803-4680-919A-9A7E03BA3731}"/>
                  </a:ext>
                </a:extLst>
              </p:cNvPr>
              <p:cNvSpPr txBox="1">
                <a:spLocks noRot="1" noChangeAspect="1" noMove="1" noResize="1" noEditPoints="1" noAdjustHandles="1" noChangeArrowheads="1" noChangeShapeType="1" noTextEdit="1"/>
              </p:cNvSpPr>
              <p:nvPr/>
            </p:nvSpPr>
            <p:spPr>
              <a:xfrm>
                <a:off x="1385033" y="6686330"/>
                <a:ext cx="390107" cy="261610"/>
              </a:xfrm>
              <a:prstGeom prst="rect">
                <a:avLst/>
              </a:prstGeom>
              <a:blipFill>
                <a:blip r:embed="rId9"/>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45" name="TextBox 144">
                <a:extLst>
                  <a:ext uri="{FF2B5EF4-FFF2-40B4-BE49-F238E27FC236}">
                    <a16:creationId xmlns:a16="http://schemas.microsoft.com/office/drawing/2014/main" id="{3F8143CB-4E62-409A-9CDF-762D3893F601}"/>
                  </a:ext>
                </a:extLst>
              </p:cNvPr>
              <p:cNvSpPr txBox="1"/>
              <p:nvPr/>
            </p:nvSpPr>
            <p:spPr>
              <a:xfrm>
                <a:off x="2702548" y="6973975"/>
                <a:ext cx="367857" cy="2616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CA" sz="1100" b="0" i="1" smtClean="0">
                              <a:latin typeface="Cambria Math" panose="02040503050406030204" pitchFamily="18" charset="0"/>
                            </a:rPr>
                          </m:ctrlPr>
                        </m:sSubPr>
                        <m:e>
                          <m:r>
                            <a:rPr lang="en-CA" sz="1100" b="0" i="1" smtClean="0">
                              <a:latin typeface="Cambria Math"/>
                            </a:rPr>
                            <m:t>𝑁</m:t>
                          </m:r>
                        </m:e>
                        <m:sub>
                          <m:r>
                            <a:rPr lang="en-CA" sz="1100" b="0" i="1" smtClean="0">
                              <a:latin typeface="Cambria Math" panose="02040503050406030204" pitchFamily="18" charset="0"/>
                            </a:rPr>
                            <m:t>1</m:t>
                          </m:r>
                        </m:sub>
                      </m:sSub>
                    </m:oMath>
                  </m:oMathPara>
                </a14:m>
                <a:endParaRPr lang="en-CA" sz="1100" dirty="0">
                  <a:latin typeface="Cambria" panose="02040503050406030204" pitchFamily="18" charset="0"/>
                </a:endParaRPr>
              </a:p>
            </p:txBody>
          </p:sp>
        </mc:Choice>
        <mc:Fallback xmlns="">
          <p:sp>
            <p:nvSpPr>
              <p:cNvPr id="145" name="TextBox 144">
                <a:extLst>
                  <a:ext uri="{FF2B5EF4-FFF2-40B4-BE49-F238E27FC236}">
                    <a16:creationId xmlns:a16="http://schemas.microsoft.com/office/drawing/2014/main" id="{3F8143CB-4E62-409A-9CDF-762D3893F601}"/>
                  </a:ext>
                </a:extLst>
              </p:cNvPr>
              <p:cNvSpPr txBox="1">
                <a:spLocks noRot="1" noChangeAspect="1" noMove="1" noResize="1" noEditPoints="1" noAdjustHandles="1" noChangeArrowheads="1" noChangeShapeType="1" noTextEdit="1"/>
              </p:cNvSpPr>
              <p:nvPr/>
            </p:nvSpPr>
            <p:spPr>
              <a:xfrm>
                <a:off x="2702548" y="6973975"/>
                <a:ext cx="367857" cy="261610"/>
              </a:xfrm>
              <a:prstGeom prst="rect">
                <a:avLst/>
              </a:prstGeom>
              <a:blipFill>
                <a:blip r:embed="rId10"/>
                <a:stretch>
                  <a:fillRect/>
                </a:stretch>
              </a:blipFill>
            </p:spPr>
            <p:txBody>
              <a:bodyPr/>
              <a:lstStyle/>
              <a:p>
                <a:r>
                  <a:rPr lang="en-CA">
                    <a:noFill/>
                  </a:rPr>
                  <a:t> </a:t>
                </a:r>
              </a:p>
            </p:txBody>
          </p:sp>
        </mc:Fallback>
      </mc:AlternateContent>
      <p:sp>
        <p:nvSpPr>
          <p:cNvPr id="147" name="Freeform 14">
            <a:extLst>
              <a:ext uri="{FF2B5EF4-FFF2-40B4-BE49-F238E27FC236}">
                <a16:creationId xmlns:a16="http://schemas.microsoft.com/office/drawing/2014/main" id="{EF08141B-2EF6-4A96-941E-CAE33D8996E8}"/>
              </a:ext>
            </a:extLst>
          </p:cNvPr>
          <p:cNvSpPr/>
          <p:nvPr/>
        </p:nvSpPr>
        <p:spPr>
          <a:xfrm>
            <a:off x="1885448" y="6745410"/>
            <a:ext cx="1573285" cy="1112540"/>
          </a:xfrm>
          <a:custGeom>
            <a:avLst/>
            <a:gdLst>
              <a:gd name="connsiteX0" fmla="*/ 0 w 3761117"/>
              <a:gd name="connsiteY0" fmla="*/ 213304 h 1783311"/>
              <a:gd name="connsiteX1" fmla="*/ 508958 w 3761117"/>
              <a:gd name="connsiteY1" fmla="*/ 75281 h 1783311"/>
              <a:gd name="connsiteX2" fmla="*/ 1354347 w 3761117"/>
              <a:gd name="connsiteY2" fmla="*/ 6270 h 1783311"/>
              <a:gd name="connsiteX3" fmla="*/ 2139351 w 3761117"/>
              <a:gd name="connsiteY3" fmla="*/ 230557 h 1783311"/>
              <a:gd name="connsiteX4" fmla="*/ 2863970 w 3761117"/>
              <a:gd name="connsiteY4" fmla="*/ 756768 h 1783311"/>
              <a:gd name="connsiteX5" fmla="*/ 3761117 w 3761117"/>
              <a:gd name="connsiteY5" fmla="*/ 1783311 h 1783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61117" h="1783311">
                <a:moveTo>
                  <a:pt x="0" y="213304"/>
                </a:moveTo>
                <a:cubicBezTo>
                  <a:pt x="141617" y="161545"/>
                  <a:pt x="283234" y="109787"/>
                  <a:pt x="508958" y="75281"/>
                </a:cubicBezTo>
                <a:cubicBezTo>
                  <a:pt x="734682" y="40775"/>
                  <a:pt x="1082615" y="-19609"/>
                  <a:pt x="1354347" y="6270"/>
                </a:cubicBezTo>
                <a:cubicBezTo>
                  <a:pt x="1626079" y="32149"/>
                  <a:pt x="1887747" y="105474"/>
                  <a:pt x="2139351" y="230557"/>
                </a:cubicBezTo>
                <a:cubicBezTo>
                  <a:pt x="2390955" y="355640"/>
                  <a:pt x="2593676" y="497976"/>
                  <a:pt x="2863970" y="756768"/>
                </a:cubicBezTo>
                <a:cubicBezTo>
                  <a:pt x="3134264" y="1015560"/>
                  <a:pt x="3447690" y="1399435"/>
                  <a:pt x="3761117" y="1783311"/>
                </a:cubicBezTo>
              </a:path>
            </a:pathLst>
          </a:custGeom>
          <a:no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100" dirty="0">
              <a:latin typeface="Cambria" panose="02040503050406030204" pitchFamily="18" charset="0"/>
            </a:endParaRPr>
          </a:p>
        </p:txBody>
      </p:sp>
      <p:sp>
        <p:nvSpPr>
          <p:cNvPr id="148" name="Freeform 14">
            <a:extLst>
              <a:ext uri="{FF2B5EF4-FFF2-40B4-BE49-F238E27FC236}">
                <a16:creationId xmlns:a16="http://schemas.microsoft.com/office/drawing/2014/main" id="{02FC113A-5B34-4456-BF6A-4E7117E5044B}"/>
              </a:ext>
            </a:extLst>
          </p:cNvPr>
          <p:cNvSpPr/>
          <p:nvPr/>
        </p:nvSpPr>
        <p:spPr>
          <a:xfrm>
            <a:off x="1885447" y="6112435"/>
            <a:ext cx="2468399" cy="1745515"/>
          </a:xfrm>
          <a:custGeom>
            <a:avLst/>
            <a:gdLst>
              <a:gd name="connsiteX0" fmla="*/ 0 w 3761117"/>
              <a:gd name="connsiteY0" fmla="*/ 213304 h 1783311"/>
              <a:gd name="connsiteX1" fmla="*/ 508958 w 3761117"/>
              <a:gd name="connsiteY1" fmla="*/ 75281 h 1783311"/>
              <a:gd name="connsiteX2" fmla="*/ 1354347 w 3761117"/>
              <a:gd name="connsiteY2" fmla="*/ 6270 h 1783311"/>
              <a:gd name="connsiteX3" fmla="*/ 2139351 w 3761117"/>
              <a:gd name="connsiteY3" fmla="*/ 230557 h 1783311"/>
              <a:gd name="connsiteX4" fmla="*/ 2863970 w 3761117"/>
              <a:gd name="connsiteY4" fmla="*/ 756768 h 1783311"/>
              <a:gd name="connsiteX5" fmla="*/ 3761117 w 3761117"/>
              <a:gd name="connsiteY5" fmla="*/ 1783311 h 1783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61117" h="1783311">
                <a:moveTo>
                  <a:pt x="0" y="213304"/>
                </a:moveTo>
                <a:cubicBezTo>
                  <a:pt x="141617" y="161545"/>
                  <a:pt x="283234" y="109787"/>
                  <a:pt x="508958" y="75281"/>
                </a:cubicBezTo>
                <a:cubicBezTo>
                  <a:pt x="734682" y="40775"/>
                  <a:pt x="1082615" y="-19609"/>
                  <a:pt x="1354347" y="6270"/>
                </a:cubicBezTo>
                <a:cubicBezTo>
                  <a:pt x="1626079" y="32149"/>
                  <a:pt x="1887747" y="105474"/>
                  <a:pt x="2139351" y="230557"/>
                </a:cubicBezTo>
                <a:cubicBezTo>
                  <a:pt x="2390955" y="355640"/>
                  <a:pt x="2593676" y="497976"/>
                  <a:pt x="2863970" y="756768"/>
                </a:cubicBezTo>
                <a:cubicBezTo>
                  <a:pt x="3134264" y="1015560"/>
                  <a:pt x="3447690" y="1399435"/>
                  <a:pt x="3761117" y="1783311"/>
                </a:cubicBezTo>
              </a:path>
            </a:pathLst>
          </a:custGeom>
          <a:no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100" dirty="0">
              <a:latin typeface="Cambria" panose="02040503050406030204" pitchFamily="18" charset="0"/>
            </a:endParaRPr>
          </a:p>
        </p:txBody>
      </p:sp>
      <mc:AlternateContent xmlns:mc="http://schemas.openxmlformats.org/markup-compatibility/2006" xmlns:a14="http://schemas.microsoft.com/office/drawing/2010/main">
        <mc:Choice Requires="a14">
          <p:sp>
            <p:nvSpPr>
              <p:cNvPr id="150" name="TextBox 149">
                <a:extLst>
                  <a:ext uri="{FF2B5EF4-FFF2-40B4-BE49-F238E27FC236}">
                    <a16:creationId xmlns:a16="http://schemas.microsoft.com/office/drawing/2014/main" id="{9203A095-990F-45D1-AF9E-36D8375CC0B4}"/>
                  </a:ext>
                </a:extLst>
              </p:cNvPr>
              <p:cNvSpPr txBox="1"/>
              <p:nvPr/>
            </p:nvSpPr>
            <p:spPr>
              <a:xfrm>
                <a:off x="2817297" y="6540083"/>
                <a:ext cx="367857" cy="2616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CA" sz="1100" b="0" i="1" smtClean="0">
                              <a:latin typeface="Cambria Math" panose="02040503050406030204" pitchFamily="18" charset="0"/>
                            </a:rPr>
                          </m:ctrlPr>
                        </m:sSubPr>
                        <m:e>
                          <m:r>
                            <a:rPr lang="en-CA" sz="1100" b="0" i="1" smtClean="0">
                              <a:latin typeface="Cambria Math"/>
                            </a:rPr>
                            <m:t>𝑁</m:t>
                          </m:r>
                        </m:e>
                        <m:sub>
                          <m:r>
                            <a:rPr lang="en-CA" sz="1100" b="0" i="1" smtClean="0">
                              <a:latin typeface="Cambria Math" panose="02040503050406030204" pitchFamily="18" charset="0"/>
                            </a:rPr>
                            <m:t>2</m:t>
                          </m:r>
                        </m:sub>
                      </m:sSub>
                    </m:oMath>
                  </m:oMathPara>
                </a14:m>
                <a:endParaRPr lang="en-CA" sz="1100" dirty="0">
                  <a:latin typeface="Cambria" panose="02040503050406030204" pitchFamily="18" charset="0"/>
                </a:endParaRPr>
              </a:p>
            </p:txBody>
          </p:sp>
        </mc:Choice>
        <mc:Fallback xmlns="">
          <p:sp>
            <p:nvSpPr>
              <p:cNvPr id="150" name="TextBox 149">
                <a:extLst>
                  <a:ext uri="{FF2B5EF4-FFF2-40B4-BE49-F238E27FC236}">
                    <a16:creationId xmlns:a16="http://schemas.microsoft.com/office/drawing/2014/main" id="{9203A095-990F-45D1-AF9E-36D8375CC0B4}"/>
                  </a:ext>
                </a:extLst>
              </p:cNvPr>
              <p:cNvSpPr txBox="1">
                <a:spLocks noRot="1" noChangeAspect="1" noMove="1" noResize="1" noEditPoints="1" noAdjustHandles="1" noChangeArrowheads="1" noChangeShapeType="1" noTextEdit="1"/>
              </p:cNvSpPr>
              <p:nvPr/>
            </p:nvSpPr>
            <p:spPr>
              <a:xfrm>
                <a:off x="2817297" y="6540083"/>
                <a:ext cx="367857" cy="261610"/>
              </a:xfrm>
              <a:prstGeom prst="rect">
                <a:avLst/>
              </a:prstGeom>
              <a:blipFill>
                <a:blip r:embed="rId11"/>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51" name="TextBox 150">
                <a:extLst>
                  <a:ext uri="{FF2B5EF4-FFF2-40B4-BE49-F238E27FC236}">
                    <a16:creationId xmlns:a16="http://schemas.microsoft.com/office/drawing/2014/main" id="{3C601D2E-CA62-46CD-BF2B-3E62BB456F2C}"/>
                  </a:ext>
                </a:extLst>
              </p:cNvPr>
              <p:cNvSpPr txBox="1"/>
              <p:nvPr/>
            </p:nvSpPr>
            <p:spPr>
              <a:xfrm>
                <a:off x="2948182" y="6208389"/>
                <a:ext cx="367857" cy="2616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CA" sz="1100" b="0" i="1" smtClean="0">
                              <a:latin typeface="Cambria Math" panose="02040503050406030204" pitchFamily="18" charset="0"/>
                            </a:rPr>
                          </m:ctrlPr>
                        </m:sSubPr>
                        <m:e>
                          <m:r>
                            <a:rPr lang="en-CA" sz="1100" b="0" i="1" smtClean="0">
                              <a:latin typeface="Cambria Math"/>
                            </a:rPr>
                            <m:t>𝑁</m:t>
                          </m:r>
                        </m:e>
                        <m:sub>
                          <m:r>
                            <a:rPr lang="en-CA" sz="1100" b="0" i="1" smtClean="0">
                              <a:latin typeface="Cambria Math" panose="02040503050406030204" pitchFamily="18" charset="0"/>
                            </a:rPr>
                            <m:t>3</m:t>
                          </m:r>
                        </m:sub>
                      </m:sSub>
                    </m:oMath>
                  </m:oMathPara>
                </a14:m>
                <a:endParaRPr lang="en-CA" sz="1100" dirty="0">
                  <a:latin typeface="Cambria" panose="02040503050406030204" pitchFamily="18" charset="0"/>
                </a:endParaRPr>
              </a:p>
            </p:txBody>
          </p:sp>
        </mc:Choice>
        <mc:Fallback xmlns="">
          <p:sp>
            <p:nvSpPr>
              <p:cNvPr id="151" name="TextBox 150">
                <a:extLst>
                  <a:ext uri="{FF2B5EF4-FFF2-40B4-BE49-F238E27FC236}">
                    <a16:creationId xmlns:a16="http://schemas.microsoft.com/office/drawing/2014/main" id="{3C601D2E-CA62-46CD-BF2B-3E62BB456F2C}"/>
                  </a:ext>
                </a:extLst>
              </p:cNvPr>
              <p:cNvSpPr txBox="1">
                <a:spLocks noRot="1" noChangeAspect="1" noMove="1" noResize="1" noEditPoints="1" noAdjustHandles="1" noChangeArrowheads="1" noChangeShapeType="1" noTextEdit="1"/>
              </p:cNvSpPr>
              <p:nvPr/>
            </p:nvSpPr>
            <p:spPr>
              <a:xfrm>
                <a:off x="2948182" y="6208389"/>
                <a:ext cx="367857" cy="261610"/>
              </a:xfrm>
              <a:prstGeom prst="rect">
                <a:avLst/>
              </a:prstGeom>
              <a:blipFill>
                <a:blip r:embed="rId12"/>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52" name="TextBox 151">
                <a:extLst>
                  <a:ext uri="{FF2B5EF4-FFF2-40B4-BE49-F238E27FC236}">
                    <a16:creationId xmlns:a16="http://schemas.microsoft.com/office/drawing/2014/main" id="{A6018B78-C029-4184-A900-A762B9327565}"/>
                  </a:ext>
                </a:extLst>
              </p:cNvPr>
              <p:cNvSpPr txBox="1"/>
              <p:nvPr/>
            </p:nvSpPr>
            <p:spPr>
              <a:xfrm>
                <a:off x="3862435" y="6287791"/>
                <a:ext cx="1048172" cy="2616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CA" sz="1100" i="1" smtClean="0">
                              <a:latin typeface="Cambria Math" panose="02040503050406030204" pitchFamily="18" charset="0"/>
                            </a:rPr>
                          </m:ctrlPr>
                        </m:sSubPr>
                        <m:e>
                          <m:r>
                            <a:rPr lang="en-CA" sz="1100" b="0" i="1" smtClean="0">
                              <a:latin typeface="Cambria Math"/>
                            </a:rPr>
                            <m:t>𝑁</m:t>
                          </m:r>
                        </m:e>
                        <m:sub>
                          <m:r>
                            <a:rPr lang="en-CA" sz="1100" b="0" i="1" smtClean="0">
                              <a:latin typeface="Cambria Math"/>
                            </a:rPr>
                            <m:t>1</m:t>
                          </m:r>
                        </m:sub>
                      </m:sSub>
                      <m:r>
                        <a:rPr lang="en-CA" sz="1100" b="0" i="1" smtClean="0">
                          <a:latin typeface="Cambria Math"/>
                        </a:rPr>
                        <m:t>&lt;</m:t>
                      </m:r>
                      <m:sSub>
                        <m:sSubPr>
                          <m:ctrlPr>
                            <a:rPr lang="en-CA" sz="1100" i="1">
                              <a:latin typeface="Cambria Math" panose="02040503050406030204" pitchFamily="18" charset="0"/>
                            </a:rPr>
                          </m:ctrlPr>
                        </m:sSubPr>
                        <m:e>
                          <m:r>
                            <a:rPr lang="en-CA" sz="1100" i="1">
                              <a:latin typeface="Cambria Math"/>
                            </a:rPr>
                            <m:t>𝑁</m:t>
                          </m:r>
                        </m:e>
                        <m:sub>
                          <m:r>
                            <a:rPr lang="en-CA" sz="1100" b="0" i="1" smtClean="0">
                              <a:latin typeface="Cambria Math"/>
                            </a:rPr>
                            <m:t>2</m:t>
                          </m:r>
                        </m:sub>
                      </m:sSub>
                      <m:r>
                        <a:rPr lang="en-CA" sz="1100" b="0" i="1" smtClean="0">
                          <a:latin typeface="Cambria Math"/>
                        </a:rPr>
                        <m:t>&lt;</m:t>
                      </m:r>
                      <m:sSub>
                        <m:sSubPr>
                          <m:ctrlPr>
                            <a:rPr lang="en-CA" sz="1100" i="1">
                              <a:latin typeface="Cambria Math" panose="02040503050406030204" pitchFamily="18" charset="0"/>
                            </a:rPr>
                          </m:ctrlPr>
                        </m:sSubPr>
                        <m:e>
                          <m:r>
                            <a:rPr lang="en-CA" sz="1100" i="1">
                              <a:latin typeface="Cambria Math"/>
                            </a:rPr>
                            <m:t>𝑁</m:t>
                          </m:r>
                        </m:e>
                        <m:sub>
                          <m:r>
                            <a:rPr lang="en-CA" sz="1100" b="0" i="1" smtClean="0">
                              <a:latin typeface="Cambria Math"/>
                            </a:rPr>
                            <m:t>3</m:t>
                          </m:r>
                        </m:sub>
                      </m:sSub>
                    </m:oMath>
                  </m:oMathPara>
                </a14:m>
                <a:endParaRPr lang="en-CA" sz="1100" dirty="0">
                  <a:latin typeface="Cambria" panose="02040503050406030204" pitchFamily="18" charset="0"/>
                </a:endParaRPr>
              </a:p>
            </p:txBody>
          </p:sp>
        </mc:Choice>
        <mc:Fallback xmlns="">
          <p:sp>
            <p:nvSpPr>
              <p:cNvPr id="152" name="TextBox 151">
                <a:extLst>
                  <a:ext uri="{FF2B5EF4-FFF2-40B4-BE49-F238E27FC236}">
                    <a16:creationId xmlns:a16="http://schemas.microsoft.com/office/drawing/2014/main" id="{A6018B78-C029-4184-A900-A762B9327565}"/>
                  </a:ext>
                </a:extLst>
              </p:cNvPr>
              <p:cNvSpPr txBox="1">
                <a:spLocks noRot="1" noChangeAspect="1" noMove="1" noResize="1" noEditPoints="1" noAdjustHandles="1" noChangeArrowheads="1" noChangeShapeType="1" noTextEdit="1"/>
              </p:cNvSpPr>
              <p:nvPr/>
            </p:nvSpPr>
            <p:spPr>
              <a:xfrm>
                <a:off x="3862435" y="6287791"/>
                <a:ext cx="1048172" cy="261610"/>
              </a:xfrm>
              <a:prstGeom prst="rect">
                <a:avLst/>
              </a:prstGeom>
              <a:blipFill>
                <a:blip r:embed="rId13"/>
                <a:stretch>
                  <a:fillRect/>
                </a:stretch>
              </a:blipFill>
            </p:spPr>
            <p:txBody>
              <a:bodyPr/>
              <a:lstStyle/>
              <a:p>
                <a:r>
                  <a:rPr lang="en-CA">
                    <a:noFill/>
                  </a:rPr>
                  <a:t> </a:t>
                </a:r>
              </a:p>
            </p:txBody>
          </p:sp>
        </mc:Fallback>
      </mc:AlternateContent>
      <p:sp>
        <p:nvSpPr>
          <p:cNvPr id="153" name="Rectangle 152">
            <a:extLst>
              <a:ext uri="{FF2B5EF4-FFF2-40B4-BE49-F238E27FC236}">
                <a16:creationId xmlns:a16="http://schemas.microsoft.com/office/drawing/2014/main" id="{84E7F7F1-C4C7-4B79-87B7-408448F0532C}"/>
              </a:ext>
            </a:extLst>
          </p:cNvPr>
          <p:cNvSpPr/>
          <p:nvPr/>
        </p:nvSpPr>
        <p:spPr>
          <a:xfrm rot="3425947">
            <a:off x="2862040" y="7320883"/>
            <a:ext cx="510632" cy="2868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CA" sz="1100" dirty="0">
                <a:solidFill>
                  <a:schemeClr val="tx1"/>
                </a:solidFill>
                <a:latin typeface="Cambria" panose="02040503050406030204" pitchFamily="18" charset="0"/>
              </a:rPr>
              <a:t>slow</a:t>
            </a:r>
          </a:p>
        </p:txBody>
      </p:sp>
      <p:sp>
        <p:nvSpPr>
          <p:cNvPr id="154" name="Rectangle 153">
            <a:extLst>
              <a:ext uri="{FF2B5EF4-FFF2-40B4-BE49-F238E27FC236}">
                <a16:creationId xmlns:a16="http://schemas.microsoft.com/office/drawing/2014/main" id="{12669182-1545-4EA4-93E6-CCEBC32110DD}"/>
              </a:ext>
            </a:extLst>
          </p:cNvPr>
          <p:cNvSpPr/>
          <p:nvPr/>
        </p:nvSpPr>
        <p:spPr>
          <a:xfrm rot="3205477">
            <a:off x="3364061" y="6709490"/>
            <a:ext cx="573386" cy="3442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CA" sz="1100" dirty="0">
                <a:solidFill>
                  <a:schemeClr val="tx1"/>
                </a:solidFill>
                <a:latin typeface="Cambria" panose="02040503050406030204" pitchFamily="18" charset="0"/>
              </a:rPr>
              <a:t>fast</a:t>
            </a:r>
          </a:p>
        </p:txBody>
      </p:sp>
      <p:sp>
        <p:nvSpPr>
          <p:cNvPr id="155" name="Rectangle 154">
            <a:extLst>
              <a:ext uri="{FF2B5EF4-FFF2-40B4-BE49-F238E27FC236}">
                <a16:creationId xmlns:a16="http://schemas.microsoft.com/office/drawing/2014/main" id="{F09AA22A-A2EB-4226-BAF5-C830C41681A5}"/>
              </a:ext>
            </a:extLst>
          </p:cNvPr>
          <p:cNvSpPr/>
          <p:nvPr/>
        </p:nvSpPr>
        <p:spPr>
          <a:xfrm rot="3425947">
            <a:off x="3138153" y="6989188"/>
            <a:ext cx="510632" cy="2868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CA" sz="1100" dirty="0">
                <a:solidFill>
                  <a:schemeClr val="tx1"/>
                </a:solidFill>
                <a:latin typeface="Cambria" panose="02040503050406030204" pitchFamily="18" charset="0"/>
              </a:rPr>
              <a:t>med</a:t>
            </a:r>
          </a:p>
        </p:txBody>
      </p:sp>
    </p:spTree>
    <p:extLst>
      <p:ext uri="{BB962C8B-B14F-4D97-AF65-F5344CB8AC3E}">
        <p14:creationId xmlns:p14="http://schemas.microsoft.com/office/powerpoint/2010/main" val="31799052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CC979D1-D7CC-4DF7-85B2-9195BCAFFAAE}"/>
              </a:ext>
            </a:extLst>
          </p:cNvPr>
          <p:cNvSpPr>
            <a:spLocks noGrp="1"/>
          </p:cNvSpPr>
          <p:nvPr>
            <p:ph type="sldNum" sz="quarter" idx="12"/>
          </p:nvPr>
        </p:nvSpPr>
        <p:spPr/>
        <p:txBody>
          <a:bodyPr/>
          <a:lstStyle/>
          <a:p>
            <a:fld id="{2812F1FA-390A-41C6-A5B6-DA577902550D}" type="slidenum">
              <a:rPr lang="en-CA" smtClean="0"/>
              <a:pPr/>
              <a:t>19</a:t>
            </a:fld>
            <a:endParaRPr lang="en-CA" dirty="0"/>
          </a:p>
        </p:txBody>
      </p:sp>
      <p:grpSp>
        <p:nvGrpSpPr>
          <p:cNvPr id="59" name="Group 58">
            <a:extLst>
              <a:ext uri="{FF2B5EF4-FFF2-40B4-BE49-F238E27FC236}">
                <a16:creationId xmlns:a16="http://schemas.microsoft.com/office/drawing/2014/main" id="{7C71DC87-A68E-4A38-BF29-2183CA39897C}"/>
              </a:ext>
            </a:extLst>
          </p:cNvPr>
          <p:cNvGrpSpPr/>
          <p:nvPr/>
        </p:nvGrpSpPr>
        <p:grpSpPr>
          <a:xfrm>
            <a:off x="1247537" y="491530"/>
            <a:ext cx="3744416" cy="1872208"/>
            <a:chOff x="1196737" y="1545630"/>
            <a:chExt cx="3744416" cy="1872208"/>
          </a:xfrm>
        </p:grpSpPr>
        <p:grpSp>
          <p:nvGrpSpPr>
            <p:cNvPr id="3" name="Group 2">
              <a:extLst>
                <a:ext uri="{FF2B5EF4-FFF2-40B4-BE49-F238E27FC236}">
                  <a16:creationId xmlns:a16="http://schemas.microsoft.com/office/drawing/2014/main" id="{CA03A0C3-E9CA-46FA-ACD4-150ABA00B6F8}"/>
                </a:ext>
              </a:extLst>
            </p:cNvPr>
            <p:cNvGrpSpPr/>
            <p:nvPr/>
          </p:nvGrpSpPr>
          <p:grpSpPr>
            <a:xfrm>
              <a:off x="1196737" y="1545630"/>
              <a:ext cx="3744416" cy="1872208"/>
              <a:chOff x="7045087" y="548680"/>
              <a:chExt cx="3744416" cy="1872208"/>
            </a:xfrm>
          </p:grpSpPr>
          <p:sp>
            <p:nvSpPr>
              <p:cNvPr id="4" name="Rectangle 3">
                <a:extLst>
                  <a:ext uri="{FF2B5EF4-FFF2-40B4-BE49-F238E27FC236}">
                    <a16:creationId xmlns:a16="http://schemas.microsoft.com/office/drawing/2014/main" id="{DC8632D9-0243-4F3D-952C-18EE8CE1F555}"/>
                  </a:ext>
                </a:extLst>
              </p:cNvPr>
              <p:cNvSpPr/>
              <p:nvPr/>
            </p:nvSpPr>
            <p:spPr>
              <a:xfrm>
                <a:off x="7981191" y="1772816"/>
                <a:ext cx="72008" cy="288032"/>
              </a:xfrm>
              <a:prstGeom prst="rect">
                <a:avLst/>
              </a:prstGeom>
              <a:solidFill>
                <a:schemeClr val="bg1">
                  <a:lumMod val="6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600">
                  <a:latin typeface="Cambria" panose="02040503050406030204" pitchFamily="18" charset="0"/>
                </a:endParaRPr>
              </a:p>
            </p:txBody>
          </p:sp>
          <p:cxnSp>
            <p:nvCxnSpPr>
              <p:cNvPr id="5" name="Straight Connector 4">
                <a:extLst>
                  <a:ext uri="{FF2B5EF4-FFF2-40B4-BE49-F238E27FC236}">
                    <a16:creationId xmlns:a16="http://schemas.microsoft.com/office/drawing/2014/main" id="{8D9BC34A-0A7E-453F-85B5-420D6A0908E7}"/>
                  </a:ext>
                </a:extLst>
              </p:cNvPr>
              <p:cNvCxnSpPr/>
              <p:nvPr/>
            </p:nvCxnSpPr>
            <p:spPr>
              <a:xfrm flipV="1">
                <a:off x="7261111" y="548680"/>
                <a:ext cx="0" cy="936104"/>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5C7576C0-BCF7-4F10-A924-BCF976E5D6FF}"/>
                  </a:ext>
                </a:extLst>
              </p:cNvPr>
              <p:cNvCxnSpPr/>
              <p:nvPr/>
            </p:nvCxnSpPr>
            <p:spPr>
              <a:xfrm>
                <a:off x="7261111" y="548680"/>
                <a:ext cx="324036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40EF267-3046-41A8-8E33-C7C88174DE4D}"/>
                  </a:ext>
                </a:extLst>
              </p:cNvPr>
              <p:cNvCxnSpPr/>
              <p:nvPr/>
            </p:nvCxnSpPr>
            <p:spPr>
              <a:xfrm flipV="1">
                <a:off x="7549143" y="836712"/>
                <a:ext cx="0" cy="64807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B0596BD-E55E-4DBB-AEB5-AE3034587716}"/>
                  </a:ext>
                </a:extLst>
              </p:cNvPr>
              <p:cNvCxnSpPr/>
              <p:nvPr/>
            </p:nvCxnSpPr>
            <p:spPr>
              <a:xfrm flipH="1">
                <a:off x="7549145" y="836712"/>
                <a:ext cx="187220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D235076-18DA-4313-A004-05E0EEFCEB6F}"/>
                  </a:ext>
                </a:extLst>
              </p:cNvPr>
              <p:cNvCxnSpPr/>
              <p:nvPr/>
            </p:nvCxnSpPr>
            <p:spPr>
              <a:xfrm>
                <a:off x="9421351" y="836712"/>
                <a:ext cx="1" cy="216024"/>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CFF4371-23EF-4757-9638-C2E844DC18F5}"/>
                  </a:ext>
                </a:extLst>
              </p:cNvPr>
              <p:cNvCxnSpPr/>
              <p:nvPr/>
            </p:nvCxnSpPr>
            <p:spPr>
              <a:xfrm>
                <a:off x="9709383" y="836712"/>
                <a:ext cx="0" cy="216024"/>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D8B8BB8-7177-4ADB-9F39-13872AA1D0EE}"/>
                  </a:ext>
                </a:extLst>
              </p:cNvPr>
              <p:cNvCxnSpPr/>
              <p:nvPr/>
            </p:nvCxnSpPr>
            <p:spPr>
              <a:xfrm>
                <a:off x="9133319" y="1052736"/>
                <a:ext cx="28803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A844987-EB4A-47EB-A42D-28C681BA8BBC}"/>
                  </a:ext>
                </a:extLst>
              </p:cNvPr>
              <p:cNvCxnSpPr/>
              <p:nvPr/>
            </p:nvCxnSpPr>
            <p:spPr>
              <a:xfrm>
                <a:off x="9141703" y="1052736"/>
                <a:ext cx="0" cy="72008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8E3B1F7-B683-4DFC-8CE2-43AA9ECD2DB9}"/>
                  </a:ext>
                </a:extLst>
              </p:cNvPr>
              <p:cNvCxnSpPr/>
              <p:nvPr/>
            </p:nvCxnSpPr>
            <p:spPr>
              <a:xfrm>
                <a:off x="7549143" y="1772816"/>
                <a:ext cx="158417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AA0446E-F1FE-4EB1-B494-085081E49738}"/>
                  </a:ext>
                </a:extLst>
              </p:cNvPr>
              <p:cNvCxnSpPr/>
              <p:nvPr/>
            </p:nvCxnSpPr>
            <p:spPr>
              <a:xfrm>
                <a:off x="7549143" y="2060848"/>
                <a:ext cx="158417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16F5830-6901-442F-AE8A-2D9278715AAC}"/>
                  </a:ext>
                </a:extLst>
              </p:cNvPr>
              <p:cNvCxnSpPr/>
              <p:nvPr/>
            </p:nvCxnSpPr>
            <p:spPr>
              <a:xfrm>
                <a:off x="9709383" y="1052736"/>
                <a:ext cx="50405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081C68A-13DA-4B44-ACCA-A3F678BA07FD}"/>
                  </a:ext>
                </a:extLst>
              </p:cNvPr>
              <p:cNvCxnSpPr/>
              <p:nvPr/>
            </p:nvCxnSpPr>
            <p:spPr>
              <a:xfrm>
                <a:off x="9133319" y="2060848"/>
                <a:ext cx="0" cy="36004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8704F9A-5833-4F8E-BFE4-B757FA652A9F}"/>
                  </a:ext>
                </a:extLst>
              </p:cNvPr>
              <p:cNvCxnSpPr/>
              <p:nvPr/>
            </p:nvCxnSpPr>
            <p:spPr>
              <a:xfrm flipH="1">
                <a:off x="9133319" y="2420888"/>
                <a:ext cx="165618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23AED15-F071-42EC-96F6-901A415375AF}"/>
                  </a:ext>
                </a:extLst>
              </p:cNvPr>
              <p:cNvCxnSpPr/>
              <p:nvPr/>
            </p:nvCxnSpPr>
            <p:spPr>
              <a:xfrm>
                <a:off x="10789503" y="1052736"/>
                <a:ext cx="0" cy="136815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DA07311-24F9-46ED-BBB0-07A08D3BB0BB}"/>
                  </a:ext>
                </a:extLst>
              </p:cNvPr>
              <p:cNvCxnSpPr/>
              <p:nvPr/>
            </p:nvCxnSpPr>
            <p:spPr>
              <a:xfrm>
                <a:off x="10213439" y="836712"/>
                <a:ext cx="0" cy="216024"/>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3D990CF-B6FA-4016-858F-E2D21FB797C8}"/>
                  </a:ext>
                </a:extLst>
              </p:cNvPr>
              <p:cNvCxnSpPr/>
              <p:nvPr/>
            </p:nvCxnSpPr>
            <p:spPr>
              <a:xfrm>
                <a:off x="9709383" y="836712"/>
                <a:ext cx="50405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DA73581-7D35-42B2-968E-6C5E3AAF9142}"/>
                  </a:ext>
                </a:extLst>
              </p:cNvPr>
              <p:cNvCxnSpPr/>
              <p:nvPr/>
            </p:nvCxnSpPr>
            <p:spPr>
              <a:xfrm>
                <a:off x="10501471" y="548680"/>
                <a:ext cx="0" cy="50405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2995F4C-AB34-4490-8070-0AD40CB96FD8}"/>
                  </a:ext>
                </a:extLst>
              </p:cNvPr>
              <p:cNvCxnSpPr/>
              <p:nvPr/>
            </p:nvCxnSpPr>
            <p:spPr>
              <a:xfrm>
                <a:off x="10501471" y="1052736"/>
                <a:ext cx="28803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871145F2-A531-40CE-8614-02E945C4A64A}"/>
                  </a:ext>
                </a:extLst>
              </p:cNvPr>
              <p:cNvCxnSpPr/>
              <p:nvPr/>
            </p:nvCxnSpPr>
            <p:spPr>
              <a:xfrm>
                <a:off x="9565367" y="1052736"/>
                <a:ext cx="0" cy="216024"/>
              </a:xfrm>
              <a:prstGeom prst="straightConnector1">
                <a:avLst/>
              </a:prstGeom>
              <a:ln w="9525">
                <a:solidFill>
                  <a:schemeClr val="accent2">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677B0E5F-5A9C-40D6-B606-420CC8D9ECEB}"/>
                  </a:ext>
                </a:extLst>
              </p:cNvPr>
              <p:cNvCxnSpPr/>
              <p:nvPr/>
            </p:nvCxnSpPr>
            <p:spPr>
              <a:xfrm>
                <a:off x="10357455" y="1052736"/>
                <a:ext cx="0" cy="216024"/>
              </a:xfrm>
              <a:prstGeom prst="straightConnector1">
                <a:avLst/>
              </a:prstGeom>
              <a:ln w="9525">
                <a:solidFill>
                  <a:schemeClr val="accent2">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D511F3CF-C042-4B2B-827E-CFABA863B292}"/>
                  </a:ext>
                </a:extLst>
              </p:cNvPr>
              <p:cNvCxnSpPr/>
              <p:nvPr/>
            </p:nvCxnSpPr>
            <p:spPr>
              <a:xfrm flipH="1">
                <a:off x="9061311" y="1916832"/>
                <a:ext cx="216024" cy="0"/>
              </a:xfrm>
              <a:prstGeom prst="straightConnector1">
                <a:avLst/>
              </a:prstGeom>
              <a:ln w="9525">
                <a:solidFill>
                  <a:schemeClr val="accent2">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F6616C51-B07E-4B35-8BC5-A619E95D1C6D}"/>
                  </a:ext>
                </a:extLst>
              </p:cNvPr>
              <p:cNvGrpSpPr/>
              <p:nvPr/>
            </p:nvGrpSpPr>
            <p:grpSpPr>
              <a:xfrm>
                <a:off x="7045087" y="1196752"/>
                <a:ext cx="467097" cy="216024"/>
                <a:chOff x="4788024" y="1196752"/>
                <a:chExt cx="467097" cy="216024"/>
              </a:xfrm>
            </p:grpSpPr>
            <p:sp>
              <p:nvSpPr>
                <p:cNvPr id="34" name="Right Bracket 33">
                  <a:extLst>
                    <a:ext uri="{FF2B5EF4-FFF2-40B4-BE49-F238E27FC236}">
                      <a16:creationId xmlns:a16="http://schemas.microsoft.com/office/drawing/2014/main" id="{44D0F407-98C5-4B6B-86D3-69145B404DAC}"/>
                    </a:ext>
                  </a:extLst>
                </p:cNvPr>
                <p:cNvSpPr/>
                <p:nvPr/>
              </p:nvSpPr>
              <p:spPr>
                <a:xfrm>
                  <a:off x="4788024" y="1268760"/>
                  <a:ext cx="467097" cy="72008"/>
                </a:xfrm>
                <a:prstGeom prst="rightBracket">
                  <a:avLst>
                    <a:gd name="adj" fmla="val 13625"/>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sz="1600">
                    <a:latin typeface="Cambria" panose="02040503050406030204" pitchFamily="18" charset="0"/>
                  </a:endParaRPr>
                </a:p>
              </p:txBody>
            </p:sp>
            <p:cxnSp>
              <p:nvCxnSpPr>
                <p:cNvPr id="35" name="Straight Connector 34">
                  <a:extLst>
                    <a:ext uri="{FF2B5EF4-FFF2-40B4-BE49-F238E27FC236}">
                      <a16:creationId xmlns:a16="http://schemas.microsoft.com/office/drawing/2014/main" id="{A7C9B7A7-87CE-43E2-ACFF-D2C517285250}"/>
                    </a:ext>
                  </a:extLst>
                </p:cNvPr>
                <p:cNvCxnSpPr/>
                <p:nvPr/>
              </p:nvCxnSpPr>
              <p:spPr>
                <a:xfrm flipV="1">
                  <a:off x="5220072" y="1196753"/>
                  <a:ext cx="0" cy="21602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4ED3FCD0-877C-45A9-946D-E9E41F73D177}"/>
                    </a:ext>
                  </a:extLst>
                </p:cNvPr>
                <p:cNvCxnSpPr/>
                <p:nvPr/>
              </p:nvCxnSpPr>
              <p:spPr>
                <a:xfrm flipV="1">
                  <a:off x="5148064" y="1196752"/>
                  <a:ext cx="0" cy="21602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A66F7943-3FB1-480F-8362-579C43378A2F}"/>
                    </a:ext>
                  </a:extLst>
                </p:cNvPr>
                <p:cNvCxnSpPr/>
                <p:nvPr/>
              </p:nvCxnSpPr>
              <p:spPr>
                <a:xfrm flipV="1">
                  <a:off x="5076056" y="1196752"/>
                  <a:ext cx="0" cy="21602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6CB037D-0F1B-4233-AB50-E8C331A21C38}"/>
                    </a:ext>
                  </a:extLst>
                </p:cNvPr>
                <p:cNvCxnSpPr/>
                <p:nvPr/>
              </p:nvCxnSpPr>
              <p:spPr>
                <a:xfrm flipV="1">
                  <a:off x="5184254" y="1196753"/>
                  <a:ext cx="0" cy="21602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1FA006F0-58B2-4D66-A95E-FC9F06CFAE14}"/>
                    </a:ext>
                  </a:extLst>
                </p:cNvPr>
                <p:cNvCxnSpPr/>
                <p:nvPr/>
              </p:nvCxnSpPr>
              <p:spPr>
                <a:xfrm flipV="1">
                  <a:off x="5112246" y="1196753"/>
                  <a:ext cx="0" cy="21602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 name="Group 26">
                <a:extLst>
                  <a:ext uri="{FF2B5EF4-FFF2-40B4-BE49-F238E27FC236}">
                    <a16:creationId xmlns:a16="http://schemas.microsoft.com/office/drawing/2014/main" id="{45701F3F-9A50-4483-B6AE-21ECD63AB517}"/>
                  </a:ext>
                </a:extLst>
              </p:cNvPr>
              <p:cNvGrpSpPr/>
              <p:nvPr/>
            </p:nvGrpSpPr>
            <p:grpSpPr>
              <a:xfrm>
                <a:off x="7045087" y="908720"/>
                <a:ext cx="467097" cy="216024"/>
                <a:chOff x="4788024" y="1196752"/>
                <a:chExt cx="467097" cy="216024"/>
              </a:xfrm>
            </p:grpSpPr>
            <p:sp>
              <p:nvSpPr>
                <p:cNvPr id="28" name="Right Bracket 27">
                  <a:extLst>
                    <a:ext uri="{FF2B5EF4-FFF2-40B4-BE49-F238E27FC236}">
                      <a16:creationId xmlns:a16="http://schemas.microsoft.com/office/drawing/2014/main" id="{C6BE2D24-3BAE-485E-8449-CEDEE4B1FEDB}"/>
                    </a:ext>
                  </a:extLst>
                </p:cNvPr>
                <p:cNvSpPr/>
                <p:nvPr/>
              </p:nvSpPr>
              <p:spPr>
                <a:xfrm>
                  <a:off x="4788024" y="1268760"/>
                  <a:ext cx="467097" cy="72008"/>
                </a:xfrm>
                <a:prstGeom prst="rightBracket">
                  <a:avLst>
                    <a:gd name="adj" fmla="val 13625"/>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sz="1600">
                    <a:latin typeface="Cambria" panose="02040503050406030204" pitchFamily="18" charset="0"/>
                  </a:endParaRPr>
                </a:p>
              </p:txBody>
            </p:sp>
            <p:cxnSp>
              <p:nvCxnSpPr>
                <p:cNvPr id="29" name="Straight Connector 28">
                  <a:extLst>
                    <a:ext uri="{FF2B5EF4-FFF2-40B4-BE49-F238E27FC236}">
                      <a16:creationId xmlns:a16="http://schemas.microsoft.com/office/drawing/2014/main" id="{B6B9DB78-C7E8-4C2C-AEC1-03A267C34D4B}"/>
                    </a:ext>
                  </a:extLst>
                </p:cNvPr>
                <p:cNvCxnSpPr/>
                <p:nvPr/>
              </p:nvCxnSpPr>
              <p:spPr>
                <a:xfrm flipV="1">
                  <a:off x="5220072" y="1196753"/>
                  <a:ext cx="0" cy="21602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9D2EBAD-71F4-43CC-A768-C5D7626116AB}"/>
                    </a:ext>
                  </a:extLst>
                </p:cNvPr>
                <p:cNvCxnSpPr/>
                <p:nvPr/>
              </p:nvCxnSpPr>
              <p:spPr>
                <a:xfrm flipV="1">
                  <a:off x="5148064" y="1196752"/>
                  <a:ext cx="0" cy="21602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351DE61-4D86-4834-8273-745A07D6A261}"/>
                    </a:ext>
                  </a:extLst>
                </p:cNvPr>
                <p:cNvCxnSpPr/>
                <p:nvPr/>
              </p:nvCxnSpPr>
              <p:spPr>
                <a:xfrm flipV="1">
                  <a:off x="5076056" y="1196752"/>
                  <a:ext cx="0" cy="21602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0FFA41F-1ABF-49A3-BB1D-80F32DFD1B63}"/>
                    </a:ext>
                  </a:extLst>
                </p:cNvPr>
                <p:cNvCxnSpPr/>
                <p:nvPr/>
              </p:nvCxnSpPr>
              <p:spPr>
                <a:xfrm flipV="1">
                  <a:off x="5184254" y="1196753"/>
                  <a:ext cx="0" cy="21602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596ECA6-FFA4-44C0-91A5-D0A8A732DA76}"/>
                    </a:ext>
                  </a:extLst>
                </p:cNvPr>
                <p:cNvCxnSpPr/>
                <p:nvPr/>
              </p:nvCxnSpPr>
              <p:spPr>
                <a:xfrm flipV="1">
                  <a:off x="5112246" y="1196753"/>
                  <a:ext cx="0" cy="21602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40" name="Group 39">
              <a:extLst>
                <a:ext uri="{FF2B5EF4-FFF2-40B4-BE49-F238E27FC236}">
                  <a16:creationId xmlns:a16="http://schemas.microsoft.com/office/drawing/2014/main" id="{7FD3C946-D78B-410B-9723-1BFC5AD93A02}"/>
                </a:ext>
              </a:extLst>
            </p:cNvPr>
            <p:cNvGrpSpPr/>
            <p:nvPr/>
          </p:nvGrpSpPr>
          <p:grpSpPr>
            <a:xfrm>
              <a:off x="1424635" y="2487613"/>
              <a:ext cx="533705" cy="686195"/>
              <a:chOff x="1591300" y="5378995"/>
              <a:chExt cx="549920" cy="707043"/>
            </a:xfrm>
          </p:grpSpPr>
          <p:grpSp>
            <p:nvGrpSpPr>
              <p:cNvPr id="41" name="Group 40">
                <a:extLst>
                  <a:ext uri="{FF2B5EF4-FFF2-40B4-BE49-F238E27FC236}">
                    <a16:creationId xmlns:a16="http://schemas.microsoft.com/office/drawing/2014/main" id="{C6ECD09F-D837-4FC8-A983-30B166999FEC}"/>
                  </a:ext>
                </a:extLst>
              </p:cNvPr>
              <p:cNvGrpSpPr/>
              <p:nvPr/>
            </p:nvGrpSpPr>
            <p:grpSpPr>
              <a:xfrm>
                <a:off x="1591300" y="5378995"/>
                <a:ext cx="549920" cy="707043"/>
                <a:chOff x="1376896" y="3239976"/>
                <a:chExt cx="216024" cy="288032"/>
              </a:xfrm>
            </p:grpSpPr>
            <p:sp>
              <p:nvSpPr>
                <p:cNvPr id="43" name="Arc 42">
                  <a:extLst>
                    <a:ext uri="{FF2B5EF4-FFF2-40B4-BE49-F238E27FC236}">
                      <a16:creationId xmlns:a16="http://schemas.microsoft.com/office/drawing/2014/main" id="{58072314-B16F-4694-B380-E356737E9A77}"/>
                    </a:ext>
                  </a:extLst>
                </p:cNvPr>
                <p:cNvSpPr/>
                <p:nvPr/>
              </p:nvSpPr>
              <p:spPr>
                <a:xfrm rot="16200000">
                  <a:off x="1376896" y="3311984"/>
                  <a:ext cx="216024" cy="216024"/>
                </a:xfrm>
                <a:prstGeom prst="arc">
                  <a:avLst>
                    <a:gd name="adj1" fmla="val 21565122"/>
                    <a:gd name="adj2" fmla="val 16530903"/>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cxnSp>
              <p:nvCxnSpPr>
                <p:cNvPr id="44" name="Straight Connector 43">
                  <a:extLst>
                    <a:ext uri="{FF2B5EF4-FFF2-40B4-BE49-F238E27FC236}">
                      <a16:creationId xmlns:a16="http://schemas.microsoft.com/office/drawing/2014/main" id="{49821052-1EA3-4EF4-97CF-D2C99829409E}"/>
                    </a:ext>
                  </a:extLst>
                </p:cNvPr>
                <p:cNvCxnSpPr>
                  <a:cxnSpLocks/>
                </p:cNvCxnSpPr>
                <p:nvPr/>
              </p:nvCxnSpPr>
              <p:spPr>
                <a:xfrm rot="16200000">
                  <a:off x="1286886" y="3329986"/>
                  <a:ext cx="18002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ED98B095-D559-4353-9F71-A70C9D247B9B}"/>
                    </a:ext>
                  </a:extLst>
                </p:cNvPr>
                <p:cNvCxnSpPr>
                  <a:cxnSpLocks/>
                </p:cNvCxnSpPr>
                <p:nvPr/>
              </p:nvCxnSpPr>
              <p:spPr>
                <a:xfrm rot="16200000" flipV="1">
                  <a:off x="1430902" y="3185970"/>
                  <a:ext cx="0" cy="10801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BE3195F-6D13-45F9-BE61-13AFAB76823D}"/>
                    </a:ext>
                  </a:extLst>
                </p:cNvPr>
                <p:cNvCxnSpPr>
                  <a:cxnSpLocks/>
                </p:cNvCxnSpPr>
                <p:nvPr/>
              </p:nvCxnSpPr>
              <p:spPr>
                <a:xfrm rot="16200000">
                  <a:off x="1448904" y="3275980"/>
                  <a:ext cx="72008"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2" name="Oval 41">
                <a:extLst>
                  <a:ext uri="{FF2B5EF4-FFF2-40B4-BE49-F238E27FC236}">
                    <a16:creationId xmlns:a16="http://schemas.microsoft.com/office/drawing/2014/main" id="{85C40F4D-A94B-4CC0-A5B0-E4514576AA11}"/>
                  </a:ext>
                </a:extLst>
              </p:cNvPr>
              <p:cNvSpPr/>
              <p:nvPr/>
            </p:nvSpPr>
            <p:spPr>
              <a:xfrm>
                <a:off x="1741170" y="5680710"/>
                <a:ext cx="270510" cy="270510"/>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sp>
        <p:nvSpPr>
          <p:cNvPr id="60" name="TextBox 59">
            <a:extLst>
              <a:ext uri="{FF2B5EF4-FFF2-40B4-BE49-F238E27FC236}">
                <a16:creationId xmlns:a16="http://schemas.microsoft.com/office/drawing/2014/main" id="{388E6271-F452-4B89-85D8-434D1534D5F7}"/>
              </a:ext>
            </a:extLst>
          </p:cNvPr>
          <p:cNvSpPr txBox="1"/>
          <p:nvPr/>
        </p:nvSpPr>
        <p:spPr>
          <a:xfrm>
            <a:off x="587668" y="3082603"/>
            <a:ext cx="5388205" cy="769441"/>
          </a:xfrm>
          <a:prstGeom prst="rect">
            <a:avLst/>
          </a:prstGeom>
          <a:noFill/>
        </p:spPr>
        <p:txBody>
          <a:bodyPr wrap="square" rtlCol="0">
            <a:spAutoFit/>
          </a:bodyPr>
          <a:lstStyle/>
          <a:p>
            <a:pPr algn="just"/>
            <a:r>
              <a:rPr lang="en-CA" sz="1100" dirty="0">
                <a:latin typeface="Cambria" panose="02040503050406030204" pitchFamily="18" charset="0"/>
                <a:ea typeface="Cambria" panose="02040503050406030204" pitchFamily="18" charset="0"/>
              </a:rPr>
              <a:t>A particular duct system will produce a pressure drop (air flow resistance) which depends of the amount of air flow through that system. In general, the pressure drop is approximately proportional to the square of the airflow rate.</a:t>
            </a:r>
          </a:p>
          <a:p>
            <a:pPr algn="just"/>
            <a:endParaRPr lang="en-CA" sz="1100" dirty="0">
              <a:latin typeface="Cambria" panose="02040503050406030204" pitchFamily="18" charset="0"/>
              <a:ea typeface="Cambria" panose="02040503050406030204" pitchFamily="18" charset="0"/>
            </a:endParaRPr>
          </a:p>
        </p:txBody>
      </p:sp>
      <p:grpSp>
        <p:nvGrpSpPr>
          <p:cNvPr id="70" name="Group 69">
            <a:extLst>
              <a:ext uri="{FF2B5EF4-FFF2-40B4-BE49-F238E27FC236}">
                <a16:creationId xmlns:a16="http://schemas.microsoft.com/office/drawing/2014/main" id="{EE95981C-233D-41A8-A357-A8A314FF4A77}"/>
              </a:ext>
            </a:extLst>
          </p:cNvPr>
          <p:cNvGrpSpPr/>
          <p:nvPr/>
        </p:nvGrpSpPr>
        <p:grpSpPr>
          <a:xfrm>
            <a:off x="935613" y="4557152"/>
            <a:ext cx="4015810" cy="3255332"/>
            <a:chOff x="783213" y="4649336"/>
            <a:chExt cx="2925187" cy="2371241"/>
          </a:xfrm>
        </p:grpSpPr>
        <p:grpSp>
          <p:nvGrpSpPr>
            <p:cNvPr id="61" name="Group 60">
              <a:extLst>
                <a:ext uri="{FF2B5EF4-FFF2-40B4-BE49-F238E27FC236}">
                  <a16:creationId xmlns:a16="http://schemas.microsoft.com/office/drawing/2014/main" id="{049AED0F-41B8-4DA6-B2AF-424A2F89F45E}"/>
                </a:ext>
              </a:extLst>
            </p:cNvPr>
            <p:cNvGrpSpPr/>
            <p:nvPr/>
          </p:nvGrpSpPr>
          <p:grpSpPr>
            <a:xfrm>
              <a:off x="783213" y="4649336"/>
              <a:ext cx="2925187" cy="2371241"/>
              <a:chOff x="528463" y="2674486"/>
              <a:chExt cx="4539936" cy="3680202"/>
            </a:xfrm>
          </p:grpSpPr>
          <p:cxnSp>
            <p:nvCxnSpPr>
              <p:cNvPr id="62" name="Straight Connector 61">
                <a:extLst>
                  <a:ext uri="{FF2B5EF4-FFF2-40B4-BE49-F238E27FC236}">
                    <a16:creationId xmlns:a16="http://schemas.microsoft.com/office/drawing/2014/main" id="{902481C7-FABF-4829-BB61-19993F1C0F29}"/>
                  </a:ext>
                </a:extLst>
              </p:cNvPr>
              <p:cNvCxnSpPr/>
              <p:nvPr/>
            </p:nvCxnSpPr>
            <p:spPr>
              <a:xfrm>
                <a:off x="1259712" y="2674486"/>
                <a:ext cx="0" cy="3255398"/>
              </a:xfrm>
              <a:prstGeom prst="line">
                <a:avLst/>
              </a:prstGeom>
              <a:ln w="127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633EC96C-1295-4A76-A45A-1BD932A5BC76}"/>
                  </a:ext>
                </a:extLst>
              </p:cNvPr>
              <p:cNvCxnSpPr>
                <a:cxnSpLocks/>
              </p:cNvCxnSpPr>
              <p:nvPr/>
            </p:nvCxnSpPr>
            <p:spPr>
              <a:xfrm flipH="1">
                <a:off x="1246067" y="5895870"/>
                <a:ext cx="3822332" cy="0"/>
              </a:xfrm>
              <a:prstGeom prst="line">
                <a:avLst/>
              </a:prstGeom>
              <a:ln w="127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64" name="Freeform 14">
                <a:extLst>
                  <a:ext uri="{FF2B5EF4-FFF2-40B4-BE49-F238E27FC236}">
                    <a16:creationId xmlns:a16="http://schemas.microsoft.com/office/drawing/2014/main" id="{63ED3A1C-3B43-4BC3-AF28-A65A03B1F006}"/>
                  </a:ext>
                </a:extLst>
              </p:cNvPr>
              <p:cNvSpPr/>
              <p:nvPr/>
            </p:nvSpPr>
            <p:spPr>
              <a:xfrm>
                <a:off x="1255026" y="3541343"/>
                <a:ext cx="3257908" cy="2303812"/>
              </a:xfrm>
              <a:custGeom>
                <a:avLst/>
                <a:gdLst>
                  <a:gd name="connsiteX0" fmla="*/ 0 w 3761117"/>
                  <a:gd name="connsiteY0" fmla="*/ 213304 h 1783311"/>
                  <a:gd name="connsiteX1" fmla="*/ 508958 w 3761117"/>
                  <a:gd name="connsiteY1" fmla="*/ 75281 h 1783311"/>
                  <a:gd name="connsiteX2" fmla="*/ 1354347 w 3761117"/>
                  <a:gd name="connsiteY2" fmla="*/ 6270 h 1783311"/>
                  <a:gd name="connsiteX3" fmla="*/ 2139351 w 3761117"/>
                  <a:gd name="connsiteY3" fmla="*/ 230557 h 1783311"/>
                  <a:gd name="connsiteX4" fmla="*/ 2863970 w 3761117"/>
                  <a:gd name="connsiteY4" fmla="*/ 756768 h 1783311"/>
                  <a:gd name="connsiteX5" fmla="*/ 3761117 w 3761117"/>
                  <a:gd name="connsiteY5" fmla="*/ 1783311 h 1783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61117" h="1783311">
                    <a:moveTo>
                      <a:pt x="0" y="213304"/>
                    </a:moveTo>
                    <a:cubicBezTo>
                      <a:pt x="141617" y="161545"/>
                      <a:pt x="283234" y="109787"/>
                      <a:pt x="508958" y="75281"/>
                    </a:cubicBezTo>
                    <a:cubicBezTo>
                      <a:pt x="734682" y="40775"/>
                      <a:pt x="1082615" y="-19609"/>
                      <a:pt x="1354347" y="6270"/>
                    </a:cubicBezTo>
                    <a:cubicBezTo>
                      <a:pt x="1626079" y="32149"/>
                      <a:pt x="1887747" y="105474"/>
                      <a:pt x="2139351" y="230557"/>
                    </a:cubicBezTo>
                    <a:cubicBezTo>
                      <a:pt x="2390955" y="355640"/>
                      <a:pt x="2593676" y="497976"/>
                      <a:pt x="2863970" y="756768"/>
                    </a:cubicBezTo>
                    <a:cubicBezTo>
                      <a:pt x="3134264" y="1015560"/>
                      <a:pt x="3447690" y="1399435"/>
                      <a:pt x="3761117" y="1783311"/>
                    </a:cubicBezTo>
                  </a:path>
                </a:pathLst>
              </a:custGeom>
              <a:no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100" dirty="0">
                  <a:latin typeface="Cambria" panose="02040503050406030204" pitchFamily="18" charset="0"/>
                </a:endParaRPr>
              </a:p>
            </p:txBody>
          </p:sp>
          <mc:AlternateContent xmlns:mc="http://schemas.openxmlformats.org/markup-compatibility/2006" xmlns:a14="http://schemas.microsoft.com/office/drawing/2010/main">
            <mc:Choice Requires="a14">
              <p:sp>
                <p:nvSpPr>
                  <p:cNvPr id="65" name="TextBox 64">
                    <a:extLst>
                      <a:ext uri="{FF2B5EF4-FFF2-40B4-BE49-F238E27FC236}">
                        <a16:creationId xmlns:a16="http://schemas.microsoft.com/office/drawing/2014/main" id="{C285D935-8589-48CD-91A5-19078F3B6261}"/>
                      </a:ext>
                    </a:extLst>
                  </p:cNvPr>
                  <p:cNvSpPr txBox="1"/>
                  <p:nvPr/>
                </p:nvSpPr>
                <p:spPr>
                  <a:xfrm>
                    <a:off x="3100655" y="5999058"/>
                    <a:ext cx="387380" cy="35563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CA" sz="1400" b="0" i="1" smtClean="0">
                                  <a:latin typeface="Cambria Math" panose="02040503050406030204" pitchFamily="18" charset="0"/>
                                </a:rPr>
                              </m:ctrlPr>
                            </m:accPr>
                            <m:e>
                              <m:r>
                                <a:rPr lang="en-CA" sz="1400" b="0" i="1" smtClean="0">
                                  <a:latin typeface="Cambria Math" panose="02040503050406030204" pitchFamily="18" charset="0"/>
                                </a:rPr>
                                <m:t>𝑉</m:t>
                              </m:r>
                            </m:e>
                          </m:acc>
                        </m:oMath>
                      </m:oMathPara>
                    </a14:m>
                    <a:endParaRPr lang="en-CA" sz="1400" dirty="0">
                      <a:latin typeface="Cambria" panose="02040503050406030204" pitchFamily="18" charset="0"/>
                    </a:endParaRPr>
                  </a:p>
                </p:txBody>
              </p:sp>
            </mc:Choice>
            <mc:Fallback xmlns="">
              <p:sp>
                <p:nvSpPr>
                  <p:cNvPr id="65" name="TextBox 64">
                    <a:extLst>
                      <a:ext uri="{FF2B5EF4-FFF2-40B4-BE49-F238E27FC236}">
                        <a16:creationId xmlns:a16="http://schemas.microsoft.com/office/drawing/2014/main" id="{C285D935-8589-48CD-91A5-19078F3B6261}"/>
                      </a:ext>
                    </a:extLst>
                  </p:cNvPr>
                  <p:cNvSpPr txBox="1">
                    <a:spLocks noRot="1" noChangeAspect="1" noMove="1" noResize="1" noEditPoints="1" noAdjustHandles="1" noChangeArrowheads="1" noChangeShapeType="1" noTextEdit="1"/>
                  </p:cNvSpPr>
                  <p:nvPr/>
                </p:nvSpPr>
                <p:spPr>
                  <a:xfrm>
                    <a:off x="3100655" y="5999058"/>
                    <a:ext cx="387380" cy="355630"/>
                  </a:xfrm>
                  <a:prstGeom prst="rect">
                    <a:avLst/>
                  </a:prstGeom>
                  <a:blipFill>
                    <a:blip r:embed="rId2"/>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D9AC51D0-6FB6-46C6-B7D0-7880FB3B0AA1}"/>
                      </a:ext>
                    </a:extLst>
                  </p:cNvPr>
                  <p:cNvSpPr txBox="1"/>
                  <p:nvPr/>
                </p:nvSpPr>
                <p:spPr>
                  <a:xfrm>
                    <a:off x="528463" y="4060176"/>
                    <a:ext cx="505464" cy="34794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CA" sz="1400" b="0" i="1" smtClean="0">
                              <a:latin typeface="Cambria Math"/>
                              <a:ea typeface="Cambria Math"/>
                            </a:rPr>
                            <m:t>∆</m:t>
                          </m:r>
                          <m:r>
                            <a:rPr lang="en-CA" sz="1400" b="0" i="1" smtClean="0">
                              <a:latin typeface="Cambria Math"/>
                              <a:ea typeface="Cambria Math"/>
                            </a:rPr>
                            <m:t>𝑃</m:t>
                          </m:r>
                        </m:oMath>
                      </m:oMathPara>
                    </a14:m>
                    <a:endParaRPr lang="en-CA" sz="1400" dirty="0">
                      <a:latin typeface="Cambria" panose="02040503050406030204" pitchFamily="18" charset="0"/>
                    </a:endParaRPr>
                  </a:p>
                </p:txBody>
              </p:sp>
            </mc:Choice>
            <mc:Fallback xmlns="">
              <p:sp>
                <p:nvSpPr>
                  <p:cNvPr id="66" name="TextBox 65">
                    <a:extLst>
                      <a:ext uri="{FF2B5EF4-FFF2-40B4-BE49-F238E27FC236}">
                        <a16:creationId xmlns:a16="http://schemas.microsoft.com/office/drawing/2014/main" id="{D9AC51D0-6FB6-46C6-B7D0-7880FB3B0AA1}"/>
                      </a:ext>
                    </a:extLst>
                  </p:cNvPr>
                  <p:cNvSpPr txBox="1">
                    <a:spLocks noRot="1" noChangeAspect="1" noMove="1" noResize="1" noEditPoints="1" noAdjustHandles="1" noChangeArrowheads="1" noChangeShapeType="1" noTextEdit="1"/>
                  </p:cNvSpPr>
                  <p:nvPr/>
                </p:nvSpPr>
                <p:spPr>
                  <a:xfrm>
                    <a:off x="528463" y="4060176"/>
                    <a:ext cx="505464" cy="347947"/>
                  </a:xfrm>
                  <a:prstGeom prst="rect">
                    <a:avLst/>
                  </a:prstGeom>
                  <a:blipFill>
                    <a:blip r:embed="rId3"/>
                    <a:stretch>
                      <a:fillRect/>
                    </a:stretch>
                  </a:blipFill>
                </p:spPr>
                <p:txBody>
                  <a:bodyPr/>
                  <a:lstStyle/>
                  <a:p>
                    <a:r>
                      <a:rPr lang="en-CA">
                        <a:noFill/>
                      </a:rPr>
                      <a:t> </a:t>
                    </a:r>
                  </a:p>
                </p:txBody>
              </p:sp>
            </mc:Fallback>
          </mc:AlternateContent>
        </p:grpSp>
        <p:sp>
          <p:nvSpPr>
            <p:cNvPr id="69" name="Freeform 48">
              <a:extLst>
                <a:ext uri="{FF2B5EF4-FFF2-40B4-BE49-F238E27FC236}">
                  <a16:creationId xmlns:a16="http://schemas.microsoft.com/office/drawing/2014/main" id="{422ACBE2-25AE-41AC-BE9D-E8ACAA687C11}"/>
                </a:ext>
              </a:extLst>
            </p:cNvPr>
            <p:cNvSpPr/>
            <p:nvPr/>
          </p:nvSpPr>
          <p:spPr>
            <a:xfrm>
              <a:off x="1266903" y="4749800"/>
              <a:ext cx="1920797" cy="1965672"/>
            </a:xfrm>
            <a:custGeom>
              <a:avLst/>
              <a:gdLst>
                <a:gd name="connsiteX0" fmla="*/ 0 w 2496457"/>
                <a:gd name="connsiteY0" fmla="*/ 2815772 h 2815772"/>
                <a:gd name="connsiteX1" fmla="*/ 333828 w 2496457"/>
                <a:gd name="connsiteY1" fmla="*/ 2728686 h 2815772"/>
                <a:gd name="connsiteX2" fmla="*/ 754743 w 2496457"/>
                <a:gd name="connsiteY2" fmla="*/ 2481943 h 2815772"/>
                <a:gd name="connsiteX3" fmla="*/ 1277257 w 2496457"/>
                <a:gd name="connsiteY3" fmla="*/ 2002972 h 2815772"/>
                <a:gd name="connsiteX4" fmla="*/ 2002971 w 2496457"/>
                <a:gd name="connsiteY4" fmla="*/ 1030515 h 2815772"/>
                <a:gd name="connsiteX5" fmla="*/ 2496457 w 2496457"/>
                <a:gd name="connsiteY5" fmla="*/ 0 h 2815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96457" h="2815772">
                  <a:moveTo>
                    <a:pt x="0" y="2815772"/>
                  </a:moveTo>
                  <a:cubicBezTo>
                    <a:pt x="104019" y="2800048"/>
                    <a:pt x="208038" y="2784324"/>
                    <a:pt x="333828" y="2728686"/>
                  </a:cubicBezTo>
                  <a:cubicBezTo>
                    <a:pt x="459618" y="2673048"/>
                    <a:pt x="597505" y="2602895"/>
                    <a:pt x="754743" y="2481943"/>
                  </a:cubicBezTo>
                  <a:cubicBezTo>
                    <a:pt x="911981" y="2360991"/>
                    <a:pt x="1069219" y="2244877"/>
                    <a:pt x="1277257" y="2002972"/>
                  </a:cubicBezTo>
                  <a:cubicBezTo>
                    <a:pt x="1485295" y="1761067"/>
                    <a:pt x="1799771" y="1364344"/>
                    <a:pt x="2002971" y="1030515"/>
                  </a:cubicBezTo>
                  <a:cubicBezTo>
                    <a:pt x="2206171" y="696686"/>
                    <a:pt x="2351314" y="348343"/>
                    <a:pt x="2496457" y="0"/>
                  </a:cubicBezTo>
                </a:path>
              </a:pathLst>
            </a:cu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600">
                <a:latin typeface="Cambria" panose="02040503050406030204" pitchFamily="18" charset="0"/>
              </a:endParaRPr>
            </a:p>
          </p:txBody>
        </p:sp>
      </p:grpSp>
      <p:sp>
        <p:nvSpPr>
          <p:cNvPr id="71" name="TextBox 70">
            <a:extLst>
              <a:ext uri="{FF2B5EF4-FFF2-40B4-BE49-F238E27FC236}">
                <a16:creationId xmlns:a16="http://schemas.microsoft.com/office/drawing/2014/main" id="{2A6562EC-8A7C-4EF2-BDD9-587570F0CF88}"/>
              </a:ext>
            </a:extLst>
          </p:cNvPr>
          <p:cNvSpPr txBox="1"/>
          <p:nvPr/>
        </p:nvSpPr>
        <p:spPr>
          <a:xfrm>
            <a:off x="1889236" y="4440701"/>
            <a:ext cx="1571264" cy="261610"/>
          </a:xfrm>
          <a:prstGeom prst="rect">
            <a:avLst/>
          </a:prstGeom>
          <a:noFill/>
        </p:spPr>
        <p:txBody>
          <a:bodyPr wrap="none" rtlCol="0">
            <a:spAutoFit/>
          </a:bodyPr>
          <a:lstStyle/>
          <a:p>
            <a:r>
              <a:rPr lang="en-CA" sz="1100" dirty="0">
                <a:latin typeface="Cambria Math"/>
              </a:rPr>
              <a:t>fan curve at speed =  N</a:t>
            </a:r>
            <a:endParaRPr lang="en-CA" sz="1100" b="0" dirty="0">
              <a:latin typeface="Cambria Math"/>
            </a:endParaRPr>
          </a:p>
        </p:txBody>
      </p:sp>
      <p:sp>
        <p:nvSpPr>
          <p:cNvPr id="73" name="Freeform: Shape 72">
            <a:extLst>
              <a:ext uri="{FF2B5EF4-FFF2-40B4-BE49-F238E27FC236}">
                <a16:creationId xmlns:a16="http://schemas.microsoft.com/office/drawing/2014/main" id="{53C2175F-D9BF-4654-B1B7-B819196B246A}"/>
              </a:ext>
            </a:extLst>
          </p:cNvPr>
          <p:cNvSpPr/>
          <p:nvPr/>
        </p:nvSpPr>
        <p:spPr>
          <a:xfrm>
            <a:off x="2381236" y="4727465"/>
            <a:ext cx="107964" cy="584200"/>
          </a:xfrm>
          <a:custGeom>
            <a:avLst/>
            <a:gdLst>
              <a:gd name="connsiteX0" fmla="*/ 114314 w 121272"/>
              <a:gd name="connsiteY0" fmla="*/ 0 h 831850"/>
              <a:gd name="connsiteX1" fmla="*/ 14 w 121272"/>
              <a:gd name="connsiteY1" fmla="*/ 419100 h 831850"/>
              <a:gd name="connsiteX2" fmla="*/ 120664 w 121272"/>
              <a:gd name="connsiteY2" fmla="*/ 342900 h 831850"/>
              <a:gd name="connsiteX3" fmla="*/ 38114 w 121272"/>
              <a:gd name="connsiteY3" fmla="*/ 831850 h 831850"/>
            </a:gdLst>
            <a:ahLst/>
            <a:cxnLst>
              <a:cxn ang="0">
                <a:pos x="connsiteX0" y="connsiteY0"/>
              </a:cxn>
              <a:cxn ang="0">
                <a:pos x="connsiteX1" y="connsiteY1"/>
              </a:cxn>
              <a:cxn ang="0">
                <a:pos x="connsiteX2" y="connsiteY2"/>
              </a:cxn>
              <a:cxn ang="0">
                <a:pos x="connsiteX3" y="connsiteY3"/>
              </a:cxn>
            </a:cxnLst>
            <a:rect l="l" t="t" r="r" b="b"/>
            <a:pathLst>
              <a:path w="121272" h="831850">
                <a:moveTo>
                  <a:pt x="114314" y="0"/>
                </a:moveTo>
                <a:cubicBezTo>
                  <a:pt x="56635" y="180975"/>
                  <a:pt x="-1044" y="361950"/>
                  <a:pt x="14" y="419100"/>
                </a:cubicBezTo>
                <a:cubicBezTo>
                  <a:pt x="1072" y="476250"/>
                  <a:pt x="114314" y="274108"/>
                  <a:pt x="120664" y="342900"/>
                </a:cubicBezTo>
                <a:cubicBezTo>
                  <a:pt x="127014" y="411692"/>
                  <a:pt x="82564" y="621771"/>
                  <a:pt x="38114" y="83185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4" name="TextBox 73">
            <a:extLst>
              <a:ext uri="{FF2B5EF4-FFF2-40B4-BE49-F238E27FC236}">
                <a16:creationId xmlns:a16="http://schemas.microsoft.com/office/drawing/2014/main" id="{E1B1D097-0A71-4A5D-8F61-59DA870700C0}"/>
              </a:ext>
            </a:extLst>
          </p:cNvPr>
          <p:cNvSpPr txBox="1"/>
          <p:nvPr/>
        </p:nvSpPr>
        <p:spPr>
          <a:xfrm>
            <a:off x="4670536" y="5024901"/>
            <a:ext cx="1088760" cy="261610"/>
          </a:xfrm>
          <a:prstGeom prst="rect">
            <a:avLst/>
          </a:prstGeom>
          <a:noFill/>
        </p:spPr>
        <p:txBody>
          <a:bodyPr wrap="none" rtlCol="0">
            <a:spAutoFit/>
          </a:bodyPr>
          <a:lstStyle/>
          <a:p>
            <a:r>
              <a:rPr lang="en-CA" sz="1100" dirty="0">
                <a:latin typeface="Cambria Math"/>
              </a:rPr>
              <a:t>“system curve”</a:t>
            </a:r>
            <a:endParaRPr lang="en-CA" sz="1100" b="0" dirty="0">
              <a:latin typeface="Cambria Math"/>
            </a:endParaRPr>
          </a:p>
        </p:txBody>
      </p:sp>
      <p:sp>
        <p:nvSpPr>
          <p:cNvPr id="75" name="Freeform: Shape 74">
            <a:extLst>
              <a:ext uri="{FF2B5EF4-FFF2-40B4-BE49-F238E27FC236}">
                <a16:creationId xmlns:a16="http://schemas.microsoft.com/office/drawing/2014/main" id="{346221C2-E1B4-4FA2-8A72-3D517B0F498B}"/>
              </a:ext>
            </a:extLst>
          </p:cNvPr>
          <p:cNvSpPr/>
          <p:nvPr/>
        </p:nvSpPr>
        <p:spPr>
          <a:xfrm>
            <a:off x="4000500" y="5191015"/>
            <a:ext cx="692150" cy="147007"/>
          </a:xfrm>
          <a:custGeom>
            <a:avLst/>
            <a:gdLst>
              <a:gd name="connsiteX0" fmla="*/ 692150 w 692150"/>
              <a:gd name="connsiteY0" fmla="*/ 0 h 147007"/>
              <a:gd name="connsiteX1" fmla="*/ 450850 w 692150"/>
              <a:gd name="connsiteY1" fmla="*/ 50800 h 147007"/>
              <a:gd name="connsiteX2" fmla="*/ 520700 w 692150"/>
              <a:gd name="connsiteY2" fmla="*/ 133350 h 147007"/>
              <a:gd name="connsiteX3" fmla="*/ 0 w 692150"/>
              <a:gd name="connsiteY3" fmla="*/ 146050 h 147007"/>
            </a:gdLst>
            <a:ahLst/>
            <a:cxnLst>
              <a:cxn ang="0">
                <a:pos x="connsiteX0" y="connsiteY0"/>
              </a:cxn>
              <a:cxn ang="0">
                <a:pos x="connsiteX1" y="connsiteY1"/>
              </a:cxn>
              <a:cxn ang="0">
                <a:pos x="connsiteX2" y="connsiteY2"/>
              </a:cxn>
              <a:cxn ang="0">
                <a:pos x="connsiteX3" y="connsiteY3"/>
              </a:cxn>
            </a:cxnLst>
            <a:rect l="l" t="t" r="r" b="b"/>
            <a:pathLst>
              <a:path w="692150" h="147007">
                <a:moveTo>
                  <a:pt x="692150" y="0"/>
                </a:moveTo>
                <a:cubicBezTo>
                  <a:pt x="585787" y="14287"/>
                  <a:pt x="479425" y="28575"/>
                  <a:pt x="450850" y="50800"/>
                </a:cubicBezTo>
                <a:cubicBezTo>
                  <a:pt x="422275" y="73025"/>
                  <a:pt x="595842" y="117475"/>
                  <a:pt x="520700" y="133350"/>
                </a:cubicBezTo>
                <a:cubicBezTo>
                  <a:pt x="445558" y="149225"/>
                  <a:pt x="222779" y="147637"/>
                  <a:pt x="0" y="14605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8" name="Oval 57">
            <a:extLst>
              <a:ext uri="{FF2B5EF4-FFF2-40B4-BE49-F238E27FC236}">
                <a16:creationId xmlns:a16="http://schemas.microsoft.com/office/drawing/2014/main" id="{0A87214C-84F8-418D-B0B1-ADBB679C13B6}"/>
              </a:ext>
            </a:extLst>
          </p:cNvPr>
          <p:cNvSpPr/>
          <p:nvPr/>
        </p:nvSpPr>
        <p:spPr>
          <a:xfrm>
            <a:off x="3524799" y="5873888"/>
            <a:ext cx="62951" cy="6295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600">
              <a:latin typeface="Cambria" panose="02040503050406030204" pitchFamily="18" charset="0"/>
            </a:endParaRPr>
          </a:p>
        </p:txBody>
      </p:sp>
      <p:sp>
        <p:nvSpPr>
          <p:cNvPr id="76" name="TextBox 75">
            <a:extLst>
              <a:ext uri="{FF2B5EF4-FFF2-40B4-BE49-F238E27FC236}">
                <a16:creationId xmlns:a16="http://schemas.microsoft.com/office/drawing/2014/main" id="{79D2469A-0293-45E2-BE4E-D4F8780BCF69}"/>
              </a:ext>
            </a:extLst>
          </p:cNvPr>
          <p:cNvSpPr txBox="1"/>
          <p:nvPr/>
        </p:nvSpPr>
        <p:spPr>
          <a:xfrm>
            <a:off x="4451797" y="5914200"/>
            <a:ext cx="1117614" cy="261610"/>
          </a:xfrm>
          <a:prstGeom prst="rect">
            <a:avLst/>
          </a:prstGeom>
          <a:noFill/>
        </p:spPr>
        <p:txBody>
          <a:bodyPr wrap="none" rtlCol="0">
            <a:spAutoFit/>
          </a:bodyPr>
          <a:lstStyle/>
          <a:p>
            <a:r>
              <a:rPr lang="en-CA" sz="1100" dirty="0">
                <a:latin typeface="Cambria Math"/>
              </a:rPr>
              <a:t>operating point</a:t>
            </a:r>
            <a:endParaRPr lang="en-CA" sz="1100" b="0" dirty="0">
              <a:latin typeface="Cambria Math"/>
            </a:endParaRPr>
          </a:p>
        </p:txBody>
      </p:sp>
      <p:sp>
        <p:nvSpPr>
          <p:cNvPr id="77" name="Freeform: Shape 76">
            <a:extLst>
              <a:ext uri="{FF2B5EF4-FFF2-40B4-BE49-F238E27FC236}">
                <a16:creationId xmlns:a16="http://schemas.microsoft.com/office/drawing/2014/main" id="{150D3329-9D4A-4D55-BB51-FD1714F4AF0D}"/>
              </a:ext>
            </a:extLst>
          </p:cNvPr>
          <p:cNvSpPr/>
          <p:nvPr/>
        </p:nvSpPr>
        <p:spPr>
          <a:xfrm>
            <a:off x="3649831" y="5886228"/>
            <a:ext cx="806823" cy="150607"/>
          </a:xfrm>
          <a:custGeom>
            <a:avLst/>
            <a:gdLst>
              <a:gd name="connsiteX0" fmla="*/ 806823 w 806823"/>
              <a:gd name="connsiteY0" fmla="*/ 150607 h 150607"/>
              <a:gd name="connsiteX1" fmla="*/ 500230 w 806823"/>
              <a:gd name="connsiteY1" fmla="*/ 112955 h 150607"/>
              <a:gd name="connsiteX2" fmla="*/ 532503 w 806823"/>
              <a:gd name="connsiteY2" fmla="*/ 32273 h 150607"/>
              <a:gd name="connsiteX3" fmla="*/ 0 w 806823"/>
              <a:gd name="connsiteY3" fmla="*/ 0 h 150607"/>
            </a:gdLst>
            <a:ahLst/>
            <a:cxnLst>
              <a:cxn ang="0">
                <a:pos x="connsiteX0" y="connsiteY0"/>
              </a:cxn>
              <a:cxn ang="0">
                <a:pos x="connsiteX1" y="connsiteY1"/>
              </a:cxn>
              <a:cxn ang="0">
                <a:pos x="connsiteX2" y="connsiteY2"/>
              </a:cxn>
              <a:cxn ang="0">
                <a:pos x="connsiteX3" y="connsiteY3"/>
              </a:cxn>
            </a:cxnLst>
            <a:rect l="l" t="t" r="r" b="b"/>
            <a:pathLst>
              <a:path w="806823" h="150607">
                <a:moveTo>
                  <a:pt x="806823" y="150607"/>
                </a:moveTo>
                <a:cubicBezTo>
                  <a:pt x="676386" y="141642"/>
                  <a:pt x="545950" y="132677"/>
                  <a:pt x="500230" y="112955"/>
                </a:cubicBezTo>
                <a:cubicBezTo>
                  <a:pt x="454510" y="93233"/>
                  <a:pt x="615875" y="51099"/>
                  <a:pt x="532503" y="32273"/>
                </a:cubicBezTo>
                <a:cubicBezTo>
                  <a:pt x="449131" y="13447"/>
                  <a:pt x="224565" y="6723"/>
                  <a:pt x="0"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3001841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3A8D2CF-FEFD-4C72-B8EC-4E55EC783C25}"/>
              </a:ext>
            </a:extLst>
          </p:cNvPr>
          <p:cNvSpPr>
            <a:spLocks noGrp="1"/>
          </p:cNvSpPr>
          <p:nvPr>
            <p:ph type="sldNum" sz="quarter" idx="12"/>
          </p:nvPr>
        </p:nvSpPr>
        <p:spPr/>
        <p:txBody>
          <a:bodyPr/>
          <a:lstStyle/>
          <a:p>
            <a:fld id="{2812F1FA-390A-41C6-A5B6-DA577902550D}" type="slidenum">
              <a:rPr lang="en-CA" smtClean="0"/>
              <a:pPr/>
              <a:t>2</a:t>
            </a:fld>
            <a:endParaRPr lang="en-CA" dirty="0"/>
          </a:p>
        </p:txBody>
      </p:sp>
      <p:sp>
        <p:nvSpPr>
          <p:cNvPr id="4" name="Rectangle 3">
            <a:extLst>
              <a:ext uri="{FF2B5EF4-FFF2-40B4-BE49-F238E27FC236}">
                <a16:creationId xmlns:a16="http://schemas.microsoft.com/office/drawing/2014/main" id="{A6F193F7-24FC-4A5A-BD9C-EE78CF148784}"/>
              </a:ext>
            </a:extLst>
          </p:cNvPr>
          <p:cNvSpPr/>
          <p:nvPr/>
        </p:nvSpPr>
        <p:spPr>
          <a:xfrm>
            <a:off x="0" y="455291"/>
            <a:ext cx="6426200" cy="5164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CA" sz="1400" b="1" u="sng" dirty="0">
                <a:solidFill>
                  <a:schemeClr val="tx1"/>
                </a:solidFill>
                <a:latin typeface="Cambria" panose="02040503050406030204" pitchFamily="18" charset="0"/>
                <a:ea typeface="Cambria" panose="02040503050406030204" pitchFamily="18" charset="0"/>
                <a:cs typeface="Times New Roman" panose="02020603050405020304" pitchFamily="18" charset="0"/>
              </a:rPr>
              <a:t>Module Overview</a:t>
            </a:r>
            <a:endParaRPr lang="en-CA" sz="1200" b="1" u="sng"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E17C579A-3C3A-4D6B-8235-A26ACC2AD5DB}"/>
              </a:ext>
            </a:extLst>
          </p:cNvPr>
          <p:cNvSpPr/>
          <p:nvPr/>
        </p:nvSpPr>
        <p:spPr>
          <a:xfrm>
            <a:off x="673100" y="1035546"/>
            <a:ext cx="4991100" cy="2970044"/>
          </a:xfrm>
          <a:prstGeom prst="rect">
            <a:avLst/>
          </a:prstGeom>
        </p:spPr>
        <p:txBody>
          <a:bodyPr wrap="square">
            <a:spAutoFit/>
          </a:bodyPr>
          <a:lstStyle/>
          <a:p>
            <a:pPr algn="just"/>
            <a:r>
              <a:rPr lang="en-CA" sz="1100" b="0" dirty="0">
                <a:latin typeface="Cambria Math" panose="02040503050406030204" pitchFamily="18" charset="0"/>
                <a:ea typeface="Cambria Math" panose="02040503050406030204" pitchFamily="18" charset="0"/>
                <a:cs typeface="Times New Roman" panose="02020603050405020304" pitchFamily="18" charset="0"/>
              </a:rPr>
              <a:t>This module discusses aspects of HVAC systems, with a focus on some basic calculations for centrifugal fans and AC induction motors.</a:t>
            </a:r>
            <a:endParaRPr lang="en-CA" sz="1100" b="0" dirty="0">
              <a:highlight>
                <a:srgbClr val="FFFF00"/>
              </a:highlight>
              <a:latin typeface="Cambria Math" panose="02040503050406030204" pitchFamily="18" charset="0"/>
              <a:ea typeface="Cambria Math" panose="02040503050406030204" pitchFamily="18" charset="0"/>
              <a:cs typeface="Times New Roman" panose="02020603050405020304" pitchFamily="18" charset="0"/>
            </a:endParaRPr>
          </a:p>
          <a:p>
            <a:pPr algn="just"/>
            <a:endParaRPr lang="en-CA" sz="1100" dirty="0">
              <a:latin typeface="Cambria Math" panose="02040503050406030204" pitchFamily="18" charset="0"/>
              <a:ea typeface="Cambria Math" panose="02040503050406030204" pitchFamily="18" charset="0"/>
              <a:cs typeface="Times New Roman" panose="02020603050405020304" pitchFamily="18" charset="0"/>
            </a:endParaRPr>
          </a:p>
          <a:p>
            <a:pPr algn="just"/>
            <a:endParaRPr lang="en-CA" sz="1100" dirty="0">
              <a:latin typeface="Cambria Math" panose="02040503050406030204" pitchFamily="18" charset="0"/>
              <a:ea typeface="Cambria Math" panose="02040503050406030204" pitchFamily="18" charset="0"/>
              <a:cs typeface="Times New Roman" panose="02020603050405020304" pitchFamily="18" charset="0"/>
            </a:endParaRPr>
          </a:p>
          <a:p>
            <a:pPr algn="just"/>
            <a:endParaRPr lang="en-CA" sz="1100" dirty="0">
              <a:latin typeface="Cambria Math" panose="02040503050406030204" pitchFamily="18" charset="0"/>
              <a:ea typeface="Cambria Math" panose="02040503050406030204" pitchFamily="18" charset="0"/>
              <a:cs typeface="Times New Roman" panose="02020603050405020304" pitchFamily="18" charset="0"/>
            </a:endParaRPr>
          </a:p>
          <a:p>
            <a:pPr algn="just"/>
            <a:endParaRPr lang="en-CA" sz="1100" dirty="0">
              <a:latin typeface="Cambria Math" panose="02040503050406030204" pitchFamily="18" charset="0"/>
              <a:ea typeface="Cambria Math" panose="02040503050406030204" pitchFamily="18" charset="0"/>
              <a:cs typeface="Times New Roman" panose="02020603050405020304" pitchFamily="18" charset="0"/>
            </a:endParaRPr>
          </a:p>
          <a:p>
            <a:pPr algn="just"/>
            <a:endParaRPr lang="en-CA" sz="1100" dirty="0">
              <a:latin typeface="Cambria Math" panose="02040503050406030204" pitchFamily="18" charset="0"/>
              <a:ea typeface="Cambria Math" panose="02040503050406030204" pitchFamily="18" charset="0"/>
              <a:cs typeface="Times New Roman" panose="02020603050405020304" pitchFamily="18" charset="0"/>
            </a:endParaRPr>
          </a:p>
          <a:p>
            <a:pPr algn="just"/>
            <a:r>
              <a:rPr lang="en-CA" sz="1100" dirty="0">
                <a:latin typeface="Cambria Math" panose="02040503050406030204" pitchFamily="18" charset="0"/>
                <a:ea typeface="Cambria Math" panose="02040503050406030204" pitchFamily="18" charset="0"/>
                <a:cs typeface="Times New Roman" panose="02020603050405020304" pitchFamily="18" charset="0"/>
              </a:rPr>
              <a:t>Relevant Course Intended Learning Outcomes:</a:t>
            </a:r>
          </a:p>
          <a:p>
            <a:pPr algn="just"/>
            <a:endParaRPr lang="en-CA" sz="1100" dirty="0">
              <a:latin typeface="Cambria Math" panose="02040503050406030204" pitchFamily="18" charset="0"/>
              <a:ea typeface="Cambria Math" panose="02040503050406030204" pitchFamily="18" charset="0"/>
              <a:cs typeface="Times New Roman" panose="02020603050405020304" pitchFamily="18" charset="0"/>
            </a:endParaRPr>
          </a:p>
          <a:p>
            <a:pPr marL="171450" indent="-171450" algn="just">
              <a:buFont typeface="Arial" panose="020B0604020202020204" pitchFamily="34" charset="0"/>
              <a:buChar char="•"/>
            </a:pPr>
            <a:r>
              <a:rPr lang="en-US" sz="1100" dirty="0">
                <a:effectLst/>
                <a:latin typeface="Cambria" panose="02040503050406030204" pitchFamily="18" charset="0"/>
                <a:ea typeface="Cambria" panose="02040503050406030204" pitchFamily="18" charset="0"/>
              </a:rPr>
              <a:t>Apply basic energy calculations to a variety of components and systems impacting building energy use.</a:t>
            </a:r>
          </a:p>
          <a:p>
            <a:pPr marL="171450" indent="-171450" algn="just">
              <a:buFont typeface="Arial" panose="020B0604020202020204" pitchFamily="34" charset="0"/>
              <a:buChar char="•"/>
            </a:pPr>
            <a:endParaRPr lang="en-US" sz="1100" dirty="0">
              <a:effectLst/>
              <a:latin typeface="Cambria" panose="02040503050406030204" pitchFamily="18" charset="0"/>
              <a:ea typeface="Cambria" panose="02040503050406030204" pitchFamily="18" charset="0"/>
            </a:endParaRPr>
          </a:p>
          <a:p>
            <a:pPr marL="171450" indent="-171450" algn="just">
              <a:buFont typeface="Arial" panose="020B0604020202020204" pitchFamily="34" charset="0"/>
              <a:buChar char="•"/>
            </a:pPr>
            <a:r>
              <a:rPr lang="en-US" sz="1100" dirty="0">
                <a:latin typeface="Cambria" panose="02040503050406030204" pitchFamily="18" charset="0"/>
                <a:ea typeface="Cambria" panose="02040503050406030204" pitchFamily="18" charset="0"/>
                <a:cs typeface="Times New Roman" panose="02020603050405020304" pitchFamily="18" charset="0"/>
              </a:rPr>
              <a:t>Recognize the interactive effects between different building components and systems as related to energy use.</a:t>
            </a:r>
          </a:p>
          <a:p>
            <a:pPr marL="171450" indent="-171450" algn="just">
              <a:buFont typeface="Arial" panose="020B0604020202020204" pitchFamily="34" charset="0"/>
              <a:buChar char="•"/>
            </a:pPr>
            <a:endParaRPr lang="en-US" sz="1100" dirty="0">
              <a:latin typeface="Cambria" panose="02040503050406030204" pitchFamily="18" charset="0"/>
              <a:ea typeface="Cambria" panose="02040503050406030204" pitchFamily="18" charset="0"/>
              <a:cs typeface="Times New Roman" panose="02020603050405020304" pitchFamily="18" charset="0"/>
            </a:endParaRPr>
          </a:p>
          <a:p>
            <a:pPr marL="171450" indent="-171450" algn="just">
              <a:buFont typeface="Arial" panose="020B0604020202020204" pitchFamily="34" charset="0"/>
              <a:buChar char="•"/>
            </a:pPr>
            <a:r>
              <a:rPr lang="en-US" sz="1100" dirty="0">
                <a:latin typeface="Cambria" panose="02040503050406030204" pitchFamily="18" charset="0"/>
                <a:ea typeface="Cambria" panose="02040503050406030204" pitchFamily="18" charset="0"/>
              </a:rPr>
              <a:t>A</a:t>
            </a:r>
            <a:r>
              <a:rPr lang="en-US" sz="1100" dirty="0">
                <a:effectLst/>
                <a:latin typeface="Cambria" panose="02040503050406030204" pitchFamily="18" charset="0"/>
                <a:ea typeface="Cambria" panose="02040503050406030204" pitchFamily="18" charset="0"/>
              </a:rPr>
              <a:t>pply simple analysis techniques in building energy auditing and simulation, </a:t>
            </a:r>
          </a:p>
          <a:p>
            <a:pPr marL="171450" indent="-171450" algn="just">
              <a:buFont typeface="Arial" panose="020B0604020202020204" pitchFamily="34" charset="0"/>
              <a:buChar char="•"/>
            </a:pPr>
            <a:endParaRPr lang="en-CA" sz="1100" dirty="0">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2148261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3AA0575-F72E-426F-9076-9FD3686A32C0}"/>
              </a:ext>
            </a:extLst>
          </p:cNvPr>
          <p:cNvSpPr>
            <a:spLocks noGrp="1"/>
          </p:cNvSpPr>
          <p:nvPr>
            <p:ph type="sldNum" sz="quarter" idx="12"/>
          </p:nvPr>
        </p:nvSpPr>
        <p:spPr/>
        <p:txBody>
          <a:bodyPr/>
          <a:lstStyle/>
          <a:p>
            <a:fld id="{2812F1FA-390A-41C6-A5B6-DA577902550D}" type="slidenum">
              <a:rPr lang="en-CA" smtClean="0"/>
              <a:pPr/>
              <a:t>20</a:t>
            </a:fld>
            <a:endParaRPr lang="en-CA" dirty="0"/>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CFEDC6D0-AA8A-49D4-ABFE-3346FC53837C}"/>
                  </a:ext>
                </a:extLst>
              </p:cNvPr>
              <p:cNvSpPr/>
              <p:nvPr/>
            </p:nvSpPr>
            <p:spPr>
              <a:xfrm>
                <a:off x="404788" y="562918"/>
                <a:ext cx="5602312" cy="39620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CA" sz="1100" dirty="0">
                    <a:solidFill>
                      <a:schemeClr val="tx1"/>
                    </a:solidFill>
                    <a:latin typeface="Cambria" panose="02040503050406030204" pitchFamily="18" charset="0"/>
                  </a:rPr>
                  <a:t>The Fan Laws are simplified </a:t>
                </a:r>
                <a:r>
                  <a:rPr lang="en-CA" sz="1100" u="sng" dirty="0">
                    <a:solidFill>
                      <a:schemeClr val="tx1"/>
                    </a:solidFill>
                    <a:latin typeface="Cambria" panose="02040503050406030204" pitchFamily="18" charset="0"/>
                  </a:rPr>
                  <a:t>theoretical</a:t>
                </a:r>
                <a:r>
                  <a:rPr lang="en-CA" sz="1100" dirty="0">
                    <a:solidFill>
                      <a:schemeClr val="tx1"/>
                    </a:solidFill>
                    <a:latin typeface="Cambria" panose="02040503050406030204" pitchFamily="18" charset="0"/>
                  </a:rPr>
                  <a:t> equations for predicting fan performance at differing operating conditions. If the performance is measured at one condition (e.g. speed), the equations can be used to predict the performance at another condition.</a:t>
                </a:r>
              </a:p>
              <a:p>
                <a:pPr algn="just"/>
                <a:endParaRPr lang="en-CA" sz="1100" dirty="0">
                  <a:solidFill>
                    <a:schemeClr val="tx1"/>
                  </a:solidFill>
                  <a:latin typeface="Cambria" panose="02040503050406030204" pitchFamily="18" charset="0"/>
                </a:endParaRPr>
              </a:p>
              <a:p>
                <a:pPr algn="just"/>
                <a:r>
                  <a:rPr lang="en-CA" sz="1100" dirty="0">
                    <a:solidFill>
                      <a:schemeClr val="tx1"/>
                    </a:solidFill>
                    <a:latin typeface="Cambria" panose="02040503050406030204" pitchFamily="18" charset="0"/>
                  </a:rPr>
                  <a:t>The Fan Laws include an assumption that </a:t>
                </a:r>
                <a14:m>
                  <m:oMath xmlns:m="http://schemas.openxmlformats.org/officeDocument/2006/math">
                    <m:sSub>
                      <m:sSubPr>
                        <m:ctrlPr>
                          <a:rPr lang="en-CA" sz="1100" i="1" smtClean="0">
                            <a:solidFill>
                              <a:schemeClr val="tx1"/>
                            </a:solidFill>
                            <a:latin typeface="Cambria Math" panose="02040503050406030204" pitchFamily="18" charset="0"/>
                            <a:ea typeface="Cambria Math"/>
                          </a:rPr>
                        </m:ctrlPr>
                      </m:sSubPr>
                      <m:e>
                        <m:r>
                          <a:rPr lang="en-CA" sz="1100" i="1">
                            <a:solidFill>
                              <a:schemeClr val="tx1"/>
                            </a:solidFill>
                            <a:latin typeface="Cambria Math"/>
                            <a:ea typeface="Cambria Math"/>
                          </a:rPr>
                          <m:t>𝜂</m:t>
                        </m:r>
                      </m:e>
                      <m:sub>
                        <m:r>
                          <a:rPr lang="en-CA" sz="1100" b="0" i="1" smtClean="0">
                            <a:solidFill>
                              <a:schemeClr val="tx1"/>
                            </a:solidFill>
                            <a:latin typeface="Cambria Math"/>
                            <a:ea typeface="Cambria Math"/>
                          </a:rPr>
                          <m:t>𝑓</m:t>
                        </m:r>
                      </m:sub>
                    </m:sSub>
                  </m:oMath>
                </a14:m>
                <a:r>
                  <a:rPr lang="en-CA" sz="1100" dirty="0">
                    <a:solidFill>
                      <a:schemeClr val="tx1"/>
                    </a:solidFill>
                    <a:latin typeface="Cambria" panose="02040503050406030204" pitchFamily="18" charset="0"/>
                  </a:rPr>
                  <a:t> (fan efficiency) is constant—so the equations are useful only within a limited range of operation. They also assume that the duct system characteristics are unchanged (except flowrate and pressure drop) and the system behaves approximately as </a:t>
                </a:r>
                <a14:m>
                  <m:oMath xmlns:m="http://schemas.openxmlformats.org/officeDocument/2006/math">
                    <m:r>
                      <a:rPr lang="en-CA" sz="1100" i="1">
                        <a:solidFill>
                          <a:schemeClr val="tx1"/>
                        </a:solidFill>
                        <a:latin typeface="Cambria Math"/>
                        <a:ea typeface="Cambria Math"/>
                      </a:rPr>
                      <m:t>∆</m:t>
                    </m:r>
                    <m:r>
                      <a:rPr lang="en-CA" sz="1100" i="1">
                        <a:solidFill>
                          <a:schemeClr val="tx1"/>
                        </a:solidFill>
                        <a:latin typeface="Cambria Math"/>
                        <a:ea typeface="Cambria Math"/>
                      </a:rPr>
                      <m:t>𝑃</m:t>
                    </m:r>
                    <m:r>
                      <a:rPr lang="en-CA" sz="1100" i="1" smtClean="0">
                        <a:solidFill>
                          <a:schemeClr val="tx1"/>
                        </a:solidFill>
                        <a:latin typeface="Cambria Math" panose="02040503050406030204" pitchFamily="18" charset="0"/>
                        <a:ea typeface="Cambria Math" panose="02040503050406030204" pitchFamily="18" charset="0"/>
                      </a:rPr>
                      <m:t>∝</m:t>
                    </m:r>
                    <m:sSup>
                      <m:sSupPr>
                        <m:ctrlPr>
                          <a:rPr lang="en-CA" sz="1100" i="1">
                            <a:solidFill>
                              <a:schemeClr val="tx1"/>
                            </a:solidFill>
                            <a:latin typeface="Cambria Math" panose="02040503050406030204" pitchFamily="18" charset="0"/>
                            <a:ea typeface="Cambria Math"/>
                          </a:rPr>
                        </m:ctrlPr>
                      </m:sSupPr>
                      <m:e>
                        <m:acc>
                          <m:accPr>
                            <m:chr m:val="̇"/>
                            <m:ctrlPr>
                              <a:rPr lang="en-CA" sz="1100" i="1" smtClean="0">
                                <a:solidFill>
                                  <a:schemeClr val="tx1"/>
                                </a:solidFill>
                                <a:latin typeface="Cambria Math" panose="02040503050406030204" pitchFamily="18" charset="0"/>
                                <a:ea typeface="Cambria Math"/>
                              </a:rPr>
                            </m:ctrlPr>
                          </m:accPr>
                          <m:e>
                            <m:r>
                              <a:rPr lang="en-CA" sz="1100" b="0" i="1" smtClean="0">
                                <a:solidFill>
                                  <a:schemeClr val="tx1"/>
                                </a:solidFill>
                                <a:latin typeface="Cambria Math" panose="02040503050406030204" pitchFamily="18" charset="0"/>
                                <a:ea typeface="Cambria Math"/>
                              </a:rPr>
                              <m:t>𝑉</m:t>
                            </m:r>
                          </m:e>
                        </m:acc>
                      </m:e>
                      <m:sup>
                        <m:r>
                          <a:rPr lang="en-CA" sz="1100" i="1">
                            <a:solidFill>
                              <a:schemeClr val="tx1"/>
                            </a:solidFill>
                            <a:latin typeface="Cambria Math"/>
                            <a:ea typeface="Cambria Math"/>
                          </a:rPr>
                          <m:t>2</m:t>
                        </m:r>
                      </m:sup>
                    </m:sSup>
                  </m:oMath>
                </a14:m>
                <a:r>
                  <a:rPr lang="en-CA" sz="1100" dirty="0">
                    <a:solidFill>
                      <a:schemeClr val="tx1"/>
                    </a:solidFill>
                    <a:latin typeface="Cambria" panose="02040503050406030204" pitchFamily="18" charset="0"/>
                  </a:rPr>
                  <a:t>.</a:t>
                </a:r>
              </a:p>
              <a:p>
                <a:pPr algn="just"/>
                <a:endParaRPr lang="en-CA" sz="1100" dirty="0">
                  <a:solidFill>
                    <a:schemeClr val="tx1"/>
                  </a:solidFill>
                  <a:latin typeface="Cambria" panose="02040503050406030204" pitchFamily="18" charset="0"/>
                </a:endParaRPr>
              </a:p>
              <a:p>
                <a:pPr algn="just"/>
                <a:endParaRPr lang="en-CA" sz="1100" dirty="0">
                  <a:solidFill>
                    <a:schemeClr val="tx1"/>
                  </a:solidFill>
                  <a:latin typeface="Cambria" panose="02040503050406030204" pitchFamily="18" charset="0"/>
                </a:endParaRPr>
              </a:p>
              <a:p>
                <a:pPr algn="just"/>
                <a:endParaRPr lang="en-CA" sz="1100" dirty="0">
                  <a:solidFill>
                    <a:schemeClr val="tx1"/>
                  </a:solidFill>
                  <a:latin typeface="Cambria" panose="02040503050406030204" pitchFamily="18" charset="0"/>
                </a:endParaRPr>
              </a:p>
              <a:p>
                <a:pPr algn="just"/>
                <a:endParaRPr lang="en-CA" sz="1100" dirty="0">
                  <a:solidFill>
                    <a:schemeClr val="tx1"/>
                  </a:solidFill>
                  <a:latin typeface="Cambria" panose="02040503050406030204" pitchFamily="18" charset="0"/>
                </a:endParaRPr>
              </a:p>
            </p:txBody>
          </p:sp>
        </mc:Choice>
        <mc:Fallback xmlns="">
          <p:sp>
            <p:nvSpPr>
              <p:cNvPr id="3" name="Rectangle 2">
                <a:extLst>
                  <a:ext uri="{FF2B5EF4-FFF2-40B4-BE49-F238E27FC236}">
                    <a16:creationId xmlns:a16="http://schemas.microsoft.com/office/drawing/2014/main" id="{CFEDC6D0-AA8A-49D4-ABFE-3346FC53837C}"/>
                  </a:ext>
                </a:extLst>
              </p:cNvPr>
              <p:cNvSpPr>
                <a:spLocks noRot="1" noChangeAspect="1" noMove="1" noResize="1" noEditPoints="1" noAdjustHandles="1" noChangeArrowheads="1" noChangeShapeType="1" noTextEdit="1"/>
              </p:cNvSpPr>
              <p:nvPr/>
            </p:nvSpPr>
            <p:spPr>
              <a:xfrm>
                <a:off x="404788" y="562918"/>
                <a:ext cx="5602312" cy="3962090"/>
              </a:xfrm>
              <a:prstGeom prst="rect">
                <a:avLst/>
              </a:prstGeom>
              <a:blipFill>
                <a:blip r:embed="rId2"/>
                <a:stretch>
                  <a:fillRect t="-154"/>
                </a:stretch>
              </a:blipFill>
              <a:ln>
                <a:noFill/>
              </a:ln>
            </p:spPr>
            <p:txBody>
              <a:bodyPr/>
              <a:lstStyle/>
              <a:p>
                <a:r>
                  <a:rPr lang="en-CA">
                    <a:noFill/>
                  </a:rPr>
                  <a:t> </a:t>
                </a:r>
              </a:p>
            </p:txBody>
          </p:sp>
        </mc:Fallback>
      </mc:AlternateContent>
      <p:grpSp>
        <p:nvGrpSpPr>
          <p:cNvPr id="15" name="Group 14">
            <a:extLst>
              <a:ext uri="{FF2B5EF4-FFF2-40B4-BE49-F238E27FC236}">
                <a16:creationId xmlns:a16="http://schemas.microsoft.com/office/drawing/2014/main" id="{DCEA5547-4DA6-44F6-B885-094AFD493391}"/>
              </a:ext>
            </a:extLst>
          </p:cNvPr>
          <p:cNvGrpSpPr/>
          <p:nvPr/>
        </p:nvGrpSpPr>
        <p:grpSpPr>
          <a:xfrm>
            <a:off x="499909" y="2298353"/>
            <a:ext cx="4225359" cy="1512168"/>
            <a:chOff x="2230681" y="3924548"/>
            <a:chExt cx="4225359" cy="1512168"/>
          </a:xfrm>
        </p:grpSpPr>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0ADE2ADE-4785-4A60-B16E-35CAD99E9DAE}"/>
                    </a:ext>
                  </a:extLst>
                </p:cNvPr>
                <p:cNvSpPr txBox="1"/>
                <p:nvPr/>
              </p:nvSpPr>
              <p:spPr>
                <a:xfrm>
                  <a:off x="2230681" y="4500612"/>
                  <a:ext cx="390107" cy="2616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l-GR" sz="1100" i="1">
                            <a:latin typeface="Cambria Math"/>
                            <a:ea typeface="Cambria Math"/>
                          </a:rPr>
                          <m:t>Δ</m:t>
                        </m:r>
                        <m:r>
                          <a:rPr lang="en-CA" sz="1100" i="1">
                            <a:latin typeface="Cambria Math"/>
                            <a:ea typeface="Cambria Math"/>
                          </a:rPr>
                          <m:t>𝑃</m:t>
                        </m:r>
                      </m:oMath>
                    </m:oMathPara>
                  </a14:m>
                  <a:endParaRPr lang="en-CA" sz="1100" dirty="0">
                    <a:latin typeface="Cambria" panose="02040503050406030204" pitchFamily="18" charset="0"/>
                  </a:endParaRPr>
                </a:p>
              </p:txBody>
            </p:sp>
          </mc:Choice>
          <mc:Fallback xmlns="">
            <p:sp>
              <p:nvSpPr>
                <p:cNvPr id="4" name="TextBox 3">
                  <a:extLst>
                    <a:ext uri="{FF2B5EF4-FFF2-40B4-BE49-F238E27FC236}">
                      <a16:creationId xmlns:a16="http://schemas.microsoft.com/office/drawing/2014/main" id="{0ADE2ADE-4785-4A60-B16E-35CAD99E9DAE}"/>
                    </a:ext>
                  </a:extLst>
                </p:cNvPr>
                <p:cNvSpPr txBox="1">
                  <a:spLocks noRot="1" noChangeAspect="1" noMove="1" noResize="1" noEditPoints="1" noAdjustHandles="1" noChangeArrowheads="1" noChangeShapeType="1" noTextEdit="1"/>
                </p:cNvSpPr>
                <p:nvPr/>
              </p:nvSpPr>
              <p:spPr>
                <a:xfrm>
                  <a:off x="2230681" y="4500612"/>
                  <a:ext cx="390107" cy="261610"/>
                </a:xfrm>
                <a:prstGeom prst="rect">
                  <a:avLst/>
                </a:prstGeom>
                <a:blipFill>
                  <a:blip r:embed="rId3"/>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02558867-E591-49B7-B10A-72E9FB512249}"/>
                    </a:ext>
                  </a:extLst>
                </p:cNvPr>
                <p:cNvSpPr txBox="1"/>
                <p:nvPr/>
              </p:nvSpPr>
              <p:spPr>
                <a:xfrm>
                  <a:off x="2302689" y="3924548"/>
                  <a:ext cx="321178" cy="261610"/>
                </a:xfrm>
                <a:prstGeom prst="rect">
                  <a:avLst/>
                </a:prstGeom>
                <a:noFill/>
              </p:spPr>
              <p:txBody>
                <a:bodyPr wrap="none" rtlCol="0">
                  <a:spAutoFit/>
                </a:bodyPr>
                <a:lstStyle/>
                <a:p>
                  <a14:m>
                    <m:oMath xmlns:m="http://schemas.openxmlformats.org/officeDocument/2006/math">
                      <m:r>
                        <a:rPr lang="en-CA" sz="1100" b="0" i="1" smtClean="0">
                          <a:latin typeface="Cambria Math"/>
                        </a:rPr>
                        <m:t>𝑁</m:t>
                      </m:r>
                    </m:oMath>
                  </a14:m>
                  <a:r>
                    <a:rPr lang="en-CA" sz="1100" dirty="0">
                      <a:latin typeface="Cambria" panose="02040503050406030204" pitchFamily="18" charset="0"/>
                    </a:rPr>
                    <a:t> </a:t>
                  </a:r>
                </a:p>
              </p:txBody>
            </p:sp>
          </mc:Choice>
          <mc:Fallback xmlns="">
            <p:sp>
              <p:nvSpPr>
                <p:cNvPr id="5" name="TextBox 4">
                  <a:extLst>
                    <a:ext uri="{FF2B5EF4-FFF2-40B4-BE49-F238E27FC236}">
                      <a16:creationId xmlns:a16="http://schemas.microsoft.com/office/drawing/2014/main" id="{02558867-E591-49B7-B10A-72E9FB512249}"/>
                    </a:ext>
                  </a:extLst>
                </p:cNvPr>
                <p:cNvSpPr txBox="1">
                  <a:spLocks noRot="1" noChangeAspect="1" noMove="1" noResize="1" noEditPoints="1" noAdjustHandles="1" noChangeArrowheads="1" noChangeShapeType="1" noTextEdit="1"/>
                </p:cNvSpPr>
                <p:nvPr/>
              </p:nvSpPr>
              <p:spPr>
                <a:xfrm>
                  <a:off x="2302689" y="3924548"/>
                  <a:ext cx="321178" cy="261610"/>
                </a:xfrm>
                <a:prstGeom prst="rect">
                  <a:avLst/>
                </a:prstGeom>
                <a:blipFill>
                  <a:blip r:embed="rId4"/>
                  <a:stretch>
                    <a:fillRect/>
                  </a:stretch>
                </a:blipFill>
              </p:spPr>
              <p:txBody>
                <a:bodyPr/>
                <a:lstStyle/>
                <a:p>
                  <a:r>
                    <a:rPr lang="en-CA">
                      <a:noFill/>
                    </a:rPr>
                    <a:t> </a:t>
                  </a:r>
                </a:p>
              </p:txBody>
            </p:sp>
          </mc:Fallback>
        </mc:AlternateContent>
        <p:sp>
          <p:nvSpPr>
            <p:cNvPr id="6" name="Rectangle 5">
              <a:extLst>
                <a:ext uri="{FF2B5EF4-FFF2-40B4-BE49-F238E27FC236}">
                  <a16:creationId xmlns:a16="http://schemas.microsoft.com/office/drawing/2014/main" id="{2876E819-B17C-4A8B-8C97-CE405BE5155B}"/>
                </a:ext>
              </a:extLst>
            </p:cNvPr>
            <p:cNvSpPr/>
            <p:nvPr/>
          </p:nvSpPr>
          <p:spPr>
            <a:xfrm>
              <a:off x="2734737" y="3924548"/>
              <a:ext cx="3505279" cy="648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CA" sz="1100" dirty="0">
                  <a:solidFill>
                    <a:schemeClr val="tx1"/>
                  </a:solidFill>
                  <a:latin typeface="Cambria" panose="02040503050406030204" pitchFamily="18" charset="0"/>
                </a:rPr>
                <a:t> =   shaft rotational speed    (e.g.  rpm  or  rad/s)</a:t>
              </a:r>
              <a:endParaRPr lang="en-CA" sz="1050" u="sng" dirty="0">
                <a:solidFill>
                  <a:schemeClr val="tx1"/>
                </a:solidFill>
                <a:latin typeface="Cambria" panose="02040503050406030204" pitchFamily="18" charset="0"/>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94884DC9-ED01-42DB-A8C2-914F4903607F}"/>
                    </a:ext>
                  </a:extLst>
                </p:cNvPr>
                <p:cNvSpPr txBox="1"/>
                <p:nvPr/>
              </p:nvSpPr>
              <p:spPr>
                <a:xfrm>
                  <a:off x="2302689" y="4212580"/>
                  <a:ext cx="307777" cy="266933"/>
                </a:xfrm>
                <a:prstGeom prst="rect">
                  <a:avLst/>
                </a:prstGeom>
                <a:noFill/>
              </p:spPr>
              <p:txBody>
                <a:bodyPr wrap="none" rtlCol="0">
                  <a:spAutoFit/>
                </a:bodyPr>
                <a:lstStyle/>
                <a:p>
                  <a14:m>
                    <m:oMath xmlns:m="http://schemas.openxmlformats.org/officeDocument/2006/math">
                      <m:acc>
                        <m:accPr>
                          <m:chr m:val="̇"/>
                          <m:ctrlPr>
                            <a:rPr lang="en-CA" sz="1100" b="0" i="1" smtClean="0">
                              <a:latin typeface="Cambria Math" panose="02040503050406030204" pitchFamily="18" charset="0"/>
                            </a:rPr>
                          </m:ctrlPr>
                        </m:accPr>
                        <m:e>
                          <m:r>
                            <a:rPr lang="en-CA" sz="1100" b="0" i="1" smtClean="0">
                              <a:latin typeface="Cambria Math" panose="02040503050406030204" pitchFamily="18" charset="0"/>
                            </a:rPr>
                            <m:t>𝑉</m:t>
                          </m:r>
                        </m:e>
                      </m:acc>
                    </m:oMath>
                  </a14:m>
                  <a:r>
                    <a:rPr lang="en-CA" sz="1100" dirty="0">
                      <a:latin typeface="Cambria" panose="02040503050406030204" pitchFamily="18" charset="0"/>
                    </a:rPr>
                    <a:t> </a:t>
                  </a:r>
                </a:p>
              </p:txBody>
            </p:sp>
          </mc:Choice>
          <mc:Fallback xmlns="">
            <p:sp>
              <p:nvSpPr>
                <p:cNvPr id="7" name="TextBox 6">
                  <a:extLst>
                    <a:ext uri="{FF2B5EF4-FFF2-40B4-BE49-F238E27FC236}">
                      <a16:creationId xmlns:a16="http://schemas.microsoft.com/office/drawing/2014/main" id="{94884DC9-ED01-42DB-A8C2-914F4903607F}"/>
                    </a:ext>
                  </a:extLst>
                </p:cNvPr>
                <p:cNvSpPr txBox="1">
                  <a:spLocks noRot="1" noChangeAspect="1" noMove="1" noResize="1" noEditPoints="1" noAdjustHandles="1" noChangeArrowheads="1" noChangeShapeType="1" noTextEdit="1"/>
                </p:cNvSpPr>
                <p:nvPr/>
              </p:nvSpPr>
              <p:spPr>
                <a:xfrm>
                  <a:off x="2302689" y="4212580"/>
                  <a:ext cx="307777" cy="266933"/>
                </a:xfrm>
                <a:prstGeom prst="rect">
                  <a:avLst/>
                </a:prstGeom>
                <a:blipFill>
                  <a:blip r:embed="rId5"/>
                  <a:stretch>
                    <a:fillRect/>
                  </a:stretch>
                </a:blipFill>
              </p:spPr>
              <p:txBody>
                <a:bodyPr/>
                <a:lstStyle/>
                <a:p>
                  <a:r>
                    <a:rPr lang="en-CA">
                      <a:noFill/>
                    </a:rPr>
                    <a:t> </a:t>
                  </a:r>
                </a:p>
              </p:txBody>
            </p:sp>
          </mc:Fallback>
        </mc:AlternateContent>
        <p:sp>
          <p:nvSpPr>
            <p:cNvPr id="8" name="Rectangle 7">
              <a:extLst>
                <a:ext uri="{FF2B5EF4-FFF2-40B4-BE49-F238E27FC236}">
                  <a16:creationId xmlns:a16="http://schemas.microsoft.com/office/drawing/2014/main" id="{ABFBA4F0-0A19-4BCB-8BB7-577439022643}"/>
                </a:ext>
              </a:extLst>
            </p:cNvPr>
            <p:cNvSpPr/>
            <p:nvPr/>
          </p:nvSpPr>
          <p:spPr>
            <a:xfrm>
              <a:off x="2734737" y="4212580"/>
              <a:ext cx="3505279" cy="648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CA" sz="1100" dirty="0">
                  <a:solidFill>
                    <a:schemeClr val="tx1"/>
                  </a:solidFill>
                  <a:latin typeface="Cambria" panose="02040503050406030204" pitchFamily="18" charset="0"/>
                </a:rPr>
                <a:t> =   volumetric </a:t>
              </a:r>
              <a:r>
                <a:rPr lang="en-CA" sz="1100" dirty="0" err="1">
                  <a:solidFill>
                    <a:schemeClr val="tx1"/>
                  </a:solidFill>
                  <a:latin typeface="Cambria" panose="02040503050406030204" pitchFamily="18" charset="0"/>
                </a:rPr>
                <a:t>flowrate</a:t>
              </a:r>
              <a:r>
                <a:rPr lang="en-CA" sz="1100" dirty="0">
                  <a:solidFill>
                    <a:schemeClr val="tx1"/>
                  </a:solidFill>
                  <a:latin typeface="Cambria" panose="02040503050406030204" pitchFamily="18" charset="0"/>
                </a:rPr>
                <a:t>   (e.g.  </a:t>
              </a:r>
              <a:r>
                <a:rPr lang="en-CA" sz="1100" dirty="0" err="1">
                  <a:solidFill>
                    <a:schemeClr val="tx1"/>
                  </a:solidFill>
                  <a:latin typeface="Cambria" panose="02040503050406030204" pitchFamily="18" charset="0"/>
                </a:rPr>
                <a:t>cfm</a:t>
              </a:r>
              <a:r>
                <a:rPr lang="en-CA" sz="1100" dirty="0">
                  <a:solidFill>
                    <a:schemeClr val="tx1"/>
                  </a:solidFill>
                  <a:latin typeface="Cambria" panose="02040503050406030204" pitchFamily="18" charset="0"/>
                </a:rPr>
                <a:t>  or  m</a:t>
              </a:r>
              <a:r>
                <a:rPr lang="en-CA" sz="1100" baseline="30000" dirty="0">
                  <a:solidFill>
                    <a:schemeClr val="tx1"/>
                  </a:solidFill>
                  <a:latin typeface="Cambria" panose="02040503050406030204" pitchFamily="18" charset="0"/>
                </a:rPr>
                <a:t>3</a:t>
              </a:r>
              <a:r>
                <a:rPr lang="en-CA" sz="1100" dirty="0">
                  <a:solidFill>
                    <a:schemeClr val="tx1"/>
                  </a:solidFill>
                  <a:latin typeface="Cambria" panose="02040503050406030204" pitchFamily="18" charset="0"/>
                </a:rPr>
                <a:t>/s)</a:t>
              </a:r>
              <a:endParaRPr lang="en-CA" sz="1050" u="sng" dirty="0">
                <a:solidFill>
                  <a:schemeClr val="tx1"/>
                </a:solidFill>
                <a:latin typeface="Cambria" panose="02040503050406030204" pitchFamily="18" charset="0"/>
              </a:endParaRPr>
            </a:p>
          </p:txBody>
        </p:sp>
        <p:sp>
          <p:nvSpPr>
            <p:cNvPr id="9" name="Rectangle 8">
              <a:extLst>
                <a:ext uri="{FF2B5EF4-FFF2-40B4-BE49-F238E27FC236}">
                  <a16:creationId xmlns:a16="http://schemas.microsoft.com/office/drawing/2014/main" id="{D889A206-EB49-45C7-801F-36D3581DB22B}"/>
                </a:ext>
              </a:extLst>
            </p:cNvPr>
            <p:cNvSpPr/>
            <p:nvPr/>
          </p:nvSpPr>
          <p:spPr>
            <a:xfrm>
              <a:off x="2734737" y="4500612"/>
              <a:ext cx="3721303" cy="648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CA" sz="1100" dirty="0">
                  <a:solidFill>
                    <a:schemeClr val="tx1"/>
                  </a:solidFill>
                  <a:latin typeface="Cambria" panose="02040503050406030204" pitchFamily="18" charset="0"/>
                </a:rPr>
                <a:t> =   pressure rise developed  (e.g.  in. </a:t>
              </a:r>
              <a:r>
                <a:rPr lang="en-CA" sz="1100" dirty="0" err="1">
                  <a:solidFill>
                    <a:schemeClr val="tx1"/>
                  </a:solidFill>
                  <a:latin typeface="Cambria" panose="02040503050406030204" pitchFamily="18" charset="0"/>
                </a:rPr>
                <a:t>w.g</a:t>
              </a:r>
              <a:r>
                <a:rPr lang="en-CA" sz="1100" dirty="0">
                  <a:solidFill>
                    <a:schemeClr val="tx1"/>
                  </a:solidFill>
                  <a:latin typeface="Cambria" panose="02040503050406030204" pitchFamily="18" charset="0"/>
                </a:rPr>
                <a:t>.  or  Pa)</a:t>
              </a:r>
              <a:endParaRPr lang="en-CA" sz="1050" u="sng" dirty="0">
                <a:solidFill>
                  <a:schemeClr val="tx1"/>
                </a:solidFill>
                <a:latin typeface="Cambria" panose="02040503050406030204" pitchFamily="18" charset="0"/>
              </a:endParaRP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443A8DE6-9024-4794-8178-20FBEC4A98BC}"/>
                    </a:ext>
                  </a:extLst>
                </p:cNvPr>
                <p:cNvSpPr txBox="1"/>
                <p:nvPr/>
              </p:nvSpPr>
              <p:spPr>
                <a:xfrm>
                  <a:off x="2258295" y="4788644"/>
                  <a:ext cx="453329" cy="26693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CA" sz="1100" i="1" smtClean="0">
                                <a:latin typeface="Cambria Math" panose="02040503050406030204" pitchFamily="18" charset="0"/>
                              </a:rPr>
                            </m:ctrlPr>
                          </m:sSubPr>
                          <m:e>
                            <m:acc>
                              <m:accPr>
                                <m:chr m:val="̇"/>
                                <m:ctrlPr>
                                  <a:rPr lang="en-CA" sz="1100" i="1" smtClean="0">
                                    <a:latin typeface="Cambria Math" panose="02040503050406030204" pitchFamily="18" charset="0"/>
                                  </a:rPr>
                                </m:ctrlPr>
                              </m:accPr>
                              <m:e>
                                <m:r>
                                  <a:rPr lang="en-CA" sz="1100" b="0" i="1" smtClean="0">
                                    <a:latin typeface="Cambria Math" panose="02040503050406030204" pitchFamily="18" charset="0"/>
                                  </a:rPr>
                                  <m:t>𝑊</m:t>
                                </m:r>
                              </m:e>
                            </m:acc>
                          </m:e>
                          <m:sub>
                            <m:r>
                              <a:rPr lang="en-CA" sz="1100" b="0" i="1" smtClean="0">
                                <a:latin typeface="Cambria Math"/>
                              </a:rPr>
                              <m:t>𝑠h</m:t>
                            </m:r>
                          </m:sub>
                        </m:sSub>
                      </m:oMath>
                    </m:oMathPara>
                  </a14:m>
                  <a:endParaRPr lang="en-CA" sz="1100" dirty="0">
                    <a:latin typeface="Cambria" panose="02040503050406030204" pitchFamily="18" charset="0"/>
                  </a:endParaRPr>
                </a:p>
              </p:txBody>
            </p:sp>
          </mc:Choice>
          <mc:Fallback xmlns="">
            <p:sp>
              <p:nvSpPr>
                <p:cNvPr id="10" name="TextBox 9">
                  <a:extLst>
                    <a:ext uri="{FF2B5EF4-FFF2-40B4-BE49-F238E27FC236}">
                      <a16:creationId xmlns:a16="http://schemas.microsoft.com/office/drawing/2014/main" id="{443A8DE6-9024-4794-8178-20FBEC4A98BC}"/>
                    </a:ext>
                  </a:extLst>
                </p:cNvPr>
                <p:cNvSpPr txBox="1">
                  <a:spLocks noRot="1" noChangeAspect="1" noMove="1" noResize="1" noEditPoints="1" noAdjustHandles="1" noChangeArrowheads="1" noChangeShapeType="1" noTextEdit="1"/>
                </p:cNvSpPr>
                <p:nvPr/>
              </p:nvSpPr>
              <p:spPr>
                <a:xfrm>
                  <a:off x="2258295" y="4788644"/>
                  <a:ext cx="453329" cy="266933"/>
                </a:xfrm>
                <a:prstGeom prst="rect">
                  <a:avLst/>
                </a:prstGeom>
                <a:blipFill>
                  <a:blip r:embed="rId6"/>
                  <a:stretch>
                    <a:fillRect/>
                  </a:stretch>
                </a:blipFill>
              </p:spPr>
              <p:txBody>
                <a:bodyPr/>
                <a:lstStyle/>
                <a:p>
                  <a:r>
                    <a:rPr lang="en-CA">
                      <a:noFill/>
                    </a:rPr>
                    <a:t> </a:t>
                  </a:r>
                </a:p>
              </p:txBody>
            </p:sp>
          </mc:Fallback>
        </mc:AlternateContent>
        <p:sp>
          <p:nvSpPr>
            <p:cNvPr id="11" name="Rectangle 10">
              <a:extLst>
                <a:ext uri="{FF2B5EF4-FFF2-40B4-BE49-F238E27FC236}">
                  <a16:creationId xmlns:a16="http://schemas.microsoft.com/office/drawing/2014/main" id="{83A9A0FD-1EBD-467A-8675-48F44EFA1543}"/>
                </a:ext>
              </a:extLst>
            </p:cNvPr>
            <p:cNvSpPr/>
            <p:nvPr/>
          </p:nvSpPr>
          <p:spPr>
            <a:xfrm>
              <a:off x="2734737" y="4788644"/>
              <a:ext cx="3073231" cy="648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CA" sz="1100" dirty="0">
                  <a:solidFill>
                    <a:schemeClr val="tx1"/>
                  </a:solidFill>
                  <a:latin typeface="Cambria" panose="02040503050406030204" pitchFamily="18" charset="0"/>
                </a:rPr>
                <a:t> =   required shaft power input  (e.g.  </a:t>
              </a:r>
              <a:r>
                <a:rPr lang="en-CA" sz="1100" dirty="0" err="1">
                  <a:solidFill>
                    <a:schemeClr val="tx1"/>
                  </a:solidFill>
                  <a:latin typeface="Cambria" panose="02040503050406030204" pitchFamily="18" charset="0"/>
                </a:rPr>
                <a:t>hp</a:t>
              </a:r>
              <a:r>
                <a:rPr lang="en-CA" sz="1100" dirty="0">
                  <a:solidFill>
                    <a:schemeClr val="tx1"/>
                  </a:solidFill>
                  <a:latin typeface="Cambria" panose="02040503050406030204" pitchFamily="18" charset="0"/>
                </a:rPr>
                <a:t>  or  W)</a:t>
              </a:r>
              <a:endParaRPr lang="en-CA" sz="1050" u="sng" dirty="0">
                <a:solidFill>
                  <a:schemeClr val="tx1"/>
                </a:solidFill>
                <a:latin typeface="Cambria" panose="02040503050406030204" pitchFamily="18" charset="0"/>
              </a:endParaRPr>
            </a:p>
          </p:txBody>
        </p:sp>
      </p:grpSp>
      <p:sp>
        <p:nvSpPr>
          <p:cNvPr id="13" name="Rectangle 12">
            <a:extLst>
              <a:ext uri="{FF2B5EF4-FFF2-40B4-BE49-F238E27FC236}">
                <a16:creationId xmlns:a16="http://schemas.microsoft.com/office/drawing/2014/main" id="{22C1D824-AC6B-4670-BC00-EBA5A58FAB68}"/>
              </a:ext>
            </a:extLst>
          </p:cNvPr>
          <p:cNvSpPr/>
          <p:nvPr/>
        </p:nvSpPr>
        <p:spPr>
          <a:xfrm>
            <a:off x="4869284" y="2914427"/>
            <a:ext cx="1224136" cy="648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CA" sz="1000" dirty="0">
                <a:solidFill>
                  <a:schemeClr val="tx1"/>
                </a:solidFill>
                <a:latin typeface="Cambria" panose="02040503050406030204" pitchFamily="18" charset="0"/>
              </a:rPr>
              <a:t>in. </a:t>
            </a:r>
            <a:r>
              <a:rPr lang="en-CA" sz="1000" dirty="0" err="1">
                <a:solidFill>
                  <a:schemeClr val="tx1"/>
                </a:solidFill>
                <a:latin typeface="Cambria" panose="02040503050406030204" pitchFamily="18" charset="0"/>
              </a:rPr>
              <a:t>w.g</a:t>
            </a:r>
            <a:r>
              <a:rPr lang="en-CA" sz="1000" dirty="0">
                <a:solidFill>
                  <a:schemeClr val="tx1"/>
                </a:solidFill>
                <a:latin typeface="Cambria" panose="02040503050406030204" pitchFamily="18" charset="0"/>
              </a:rPr>
              <a:t> = inches </a:t>
            </a:r>
          </a:p>
          <a:p>
            <a:r>
              <a:rPr lang="en-CA" sz="1000" dirty="0">
                <a:solidFill>
                  <a:schemeClr val="tx1"/>
                </a:solidFill>
                <a:latin typeface="Cambria" panose="02040503050406030204" pitchFamily="18" charset="0"/>
              </a:rPr>
              <a:t>of water gauge</a:t>
            </a:r>
            <a:endParaRPr lang="en-CA" sz="900" dirty="0">
              <a:solidFill>
                <a:schemeClr val="tx1"/>
              </a:solidFill>
              <a:latin typeface="Cambria" panose="02040503050406030204" pitchFamily="18" charset="0"/>
            </a:endParaRP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B35BF150-BA34-4912-9007-FC161D6C4BB7}"/>
                  </a:ext>
                </a:extLst>
              </p:cNvPr>
              <p:cNvSpPr txBox="1"/>
              <p:nvPr/>
            </p:nvSpPr>
            <p:spPr>
              <a:xfrm>
                <a:off x="3063586" y="4507235"/>
                <a:ext cx="1003800" cy="50616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CA" sz="1100" i="1" smtClean="0">
                              <a:latin typeface="Cambria Math" panose="02040503050406030204" pitchFamily="18" charset="0"/>
                            </a:rPr>
                          </m:ctrlPr>
                        </m:fPr>
                        <m:num>
                          <m:sSub>
                            <m:sSubPr>
                              <m:ctrlPr>
                                <a:rPr lang="en-CA" sz="1100" i="1">
                                  <a:latin typeface="Cambria Math" panose="02040503050406030204" pitchFamily="18" charset="0"/>
                                </a:rPr>
                              </m:ctrlPr>
                            </m:sSubPr>
                            <m:e>
                              <m:r>
                                <m:rPr>
                                  <m:sty m:val="p"/>
                                </m:rPr>
                                <a:rPr lang="el-GR" sz="1100" i="1" smtClean="0">
                                  <a:latin typeface="Cambria Math"/>
                                  <a:ea typeface="Cambria Math"/>
                                </a:rPr>
                                <m:t>Δ</m:t>
                              </m:r>
                              <m:r>
                                <a:rPr lang="en-CA" sz="1100" b="0" i="1" smtClean="0">
                                  <a:latin typeface="Cambria Math"/>
                                  <a:ea typeface="Cambria Math"/>
                                </a:rPr>
                                <m:t>𝑃</m:t>
                              </m:r>
                            </m:e>
                            <m:sub>
                              <m:r>
                                <a:rPr lang="en-CA" sz="1100" i="1">
                                  <a:latin typeface="Cambria Math"/>
                                </a:rPr>
                                <m:t>2</m:t>
                              </m:r>
                            </m:sub>
                          </m:sSub>
                        </m:num>
                        <m:den>
                          <m:sSub>
                            <m:sSubPr>
                              <m:ctrlPr>
                                <a:rPr lang="en-CA" sz="1100" i="1">
                                  <a:latin typeface="Cambria Math" panose="02040503050406030204" pitchFamily="18" charset="0"/>
                                </a:rPr>
                              </m:ctrlPr>
                            </m:sSubPr>
                            <m:e>
                              <m:r>
                                <m:rPr>
                                  <m:sty m:val="p"/>
                                </m:rPr>
                                <a:rPr lang="el-GR" sz="1100" i="1" smtClean="0">
                                  <a:latin typeface="Cambria Math"/>
                                  <a:ea typeface="Cambria Math"/>
                                </a:rPr>
                                <m:t>Δ</m:t>
                              </m:r>
                              <m:r>
                                <a:rPr lang="en-CA" sz="1100" b="0" i="1" smtClean="0">
                                  <a:latin typeface="Cambria Math"/>
                                  <a:ea typeface="Cambria Math"/>
                                </a:rPr>
                                <m:t>𝑃</m:t>
                              </m:r>
                            </m:e>
                            <m:sub>
                              <m:r>
                                <a:rPr lang="en-CA" sz="1100" i="1">
                                  <a:latin typeface="Cambria Math"/>
                                </a:rPr>
                                <m:t>1</m:t>
                              </m:r>
                            </m:sub>
                          </m:sSub>
                        </m:den>
                      </m:f>
                      <m:r>
                        <a:rPr lang="en-CA" sz="1100" b="0" i="1" smtClean="0">
                          <a:latin typeface="Cambria Math"/>
                        </a:rPr>
                        <m:t>=</m:t>
                      </m:r>
                      <m:sSup>
                        <m:sSupPr>
                          <m:ctrlPr>
                            <a:rPr lang="en-CA" sz="1100" b="0" i="1" smtClean="0">
                              <a:latin typeface="Cambria Math" panose="02040503050406030204" pitchFamily="18" charset="0"/>
                            </a:rPr>
                          </m:ctrlPr>
                        </m:sSupPr>
                        <m:e>
                          <m:d>
                            <m:dPr>
                              <m:ctrlPr>
                                <a:rPr lang="en-CA" sz="1100" b="0" i="1" smtClean="0">
                                  <a:latin typeface="Cambria Math" panose="02040503050406030204" pitchFamily="18" charset="0"/>
                                </a:rPr>
                              </m:ctrlPr>
                            </m:dPr>
                            <m:e>
                              <m:f>
                                <m:fPr>
                                  <m:ctrlPr>
                                    <a:rPr lang="en-CA" sz="1100" i="1">
                                      <a:latin typeface="Cambria Math" panose="02040503050406030204" pitchFamily="18" charset="0"/>
                                    </a:rPr>
                                  </m:ctrlPr>
                                </m:fPr>
                                <m:num>
                                  <m:sSub>
                                    <m:sSubPr>
                                      <m:ctrlPr>
                                        <a:rPr lang="en-CA" sz="1100" i="1">
                                          <a:latin typeface="Cambria Math" panose="02040503050406030204" pitchFamily="18" charset="0"/>
                                        </a:rPr>
                                      </m:ctrlPr>
                                    </m:sSubPr>
                                    <m:e>
                                      <m:r>
                                        <a:rPr lang="en-CA" sz="1100" i="1">
                                          <a:latin typeface="Cambria Math"/>
                                        </a:rPr>
                                        <m:t>𝑁</m:t>
                                      </m:r>
                                    </m:e>
                                    <m:sub>
                                      <m:r>
                                        <a:rPr lang="en-CA" sz="1100" i="1">
                                          <a:latin typeface="Cambria Math"/>
                                        </a:rPr>
                                        <m:t>2</m:t>
                                      </m:r>
                                    </m:sub>
                                  </m:sSub>
                                </m:num>
                                <m:den>
                                  <m:sSub>
                                    <m:sSubPr>
                                      <m:ctrlPr>
                                        <a:rPr lang="en-CA" sz="1100" i="1">
                                          <a:latin typeface="Cambria Math" panose="02040503050406030204" pitchFamily="18" charset="0"/>
                                        </a:rPr>
                                      </m:ctrlPr>
                                    </m:sSubPr>
                                    <m:e>
                                      <m:r>
                                        <a:rPr lang="en-CA" sz="1100" i="1">
                                          <a:latin typeface="Cambria Math"/>
                                        </a:rPr>
                                        <m:t>𝑁</m:t>
                                      </m:r>
                                    </m:e>
                                    <m:sub>
                                      <m:r>
                                        <a:rPr lang="en-CA" sz="1100" i="1">
                                          <a:latin typeface="Cambria Math"/>
                                        </a:rPr>
                                        <m:t>1</m:t>
                                      </m:r>
                                    </m:sub>
                                  </m:sSub>
                                </m:den>
                              </m:f>
                            </m:e>
                          </m:d>
                        </m:e>
                        <m:sup>
                          <m:r>
                            <a:rPr lang="en-CA" sz="1100" b="0" i="1" smtClean="0">
                              <a:latin typeface="Cambria Math"/>
                            </a:rPr>
                            <m:t>2</m:t>
                          </m:r>
                        </m:sup>
                      </m:sSup>
                    </m:oMath>
                  </m:oMathPara>
                </a14:m>
                <a:endParaRPr lang="en-CA" sz="1100" dirty="0">
                  <a:latin typeface="Cambria" panose="02040503050406030204" pitchFamily="18" charset="0"/>
                </a:endParaRPr>
              </a:p>
            </p:txBody>
          </p:sp>
        </mc:Choice>
        <mc:Fallback xmlns="">
          <p:sp>
            <p:nvSpPr>
              <p:cNvPr id="16" name="TextBox 15">
                <a:extLst>
                  <a:ext uri="{FF2B5EF4-FFF2-40B4-BE49-F238E27FC236}">
                    <a16:creationId xmlns:a16="http://schemas.microsoft.com/office/drawing/2014/main" id="{B35BF150-BA34-4912-9007-FC161D6C4BB7}"/>
                  </a:ext>
                </a:extLst>
              </p:cNvPr>
              <p:cNvSpPr txBox="1">
                <a:spLocks noRot="1" noChangeAspect="1" noMove="1" noResize="1" noEditPoints="1" noAdjustHandles="1" noChangeArrowheads="1" noChangeShapeType="1" noTextEdit="1"/>
              </p:cNvSpPr>
              <p:nvPr/>
            </p:nvSpPr>
            <p:spPr>
              <a:xfrm>
                <a:off x="3063586" y="4507235"/>
                <a:ext cx="1003800" cy="506164"/>
              </a:xfrm>
              <a:prstGeom prst="rect">
                <a:avLst/>
              </a:prstGeom>
              <a:blipFill>
                <a:blip r:embed="rId7"/>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78BCDB64-21EA-4757-983C-F60A05C1872A}"/>
                  </a:ext>
                </a:extLst>
              </p:cNvPr>
              <p:cNvSpPr txBox="1"/>
              <p:nvPr/>
            </p:nvSpPr>
            <p:spPr>
              <a:xfrm>
                <a:off x="3063586" y="3859163"/>
                <a:ext cx="689868" cy="47596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CA" sz="1100" i="1" smtClean="0">
                              <a:latin typeface="Cambria Math" panose="02040503050406030204" pitchFamily="18" charset="0"/>
                            </a:rPr>
                          </m:ctrlPr>
                        </m:fPr>
                        <m:num>
                          <m:sSub>
                            <m:sSubPr>
                              <m:ctrlPr>
                                <a:rPr lang="en-CA" sz="1100" i="1">
                                  <a:latin typeface="Cambria Math" panose="02040503050406030204" pitchFamily="18" charset="0"/>
                                </a:rPr>
                              </m:ctrlPr>
                            </m:sSubPr>
                            <m:e>
                              <m:acc>
                                <m:accPr>
                                  <m:chr m:val="̇"/>
                                  <m:ctrlPr>
                                    <a:rPr lang="en-CA" sz="1100" i="1" smtClean="0">
                                      <a:latin typeface="Cambria Math" panose="02040503050406030204" pitchFamily="18" charset="0"/>
                                    </a:rPr>
                                  </m:ctrlPr>
                                </m:accPr>
                                <m:e>
                                  <m:r>
                                    <a:rPr lang="en-CA" sz="1100" b="0" i="1" smtClean="0">
                                      <a:latin typeface="Cambria Math" panose="02040503050406030204" pitchFamily="18" charset="0"/>
                                    </a:rPr>
                                    <m:t>𝑉</m:t>
                                  </m:r>
                                </m:e>
                              </m:acc>
                            </m:e>
                            <m:sub>
                              <m:r>
                                <a:rPr lang="en-CA" sz="1100" i="1">
                                  <a:latin typeface="Cambria Math"/>
                                </a:rPr>
                                <m:t>2</m:t>
                              </m:r>
                            </m:sub>
                          </m:sSub>
                        </m:num>
                        <m:den>
                          <m:sSub>
                            <m:sSubPr>
                              <m:ctrlPr>
                                <a:rPr lang="en-CA" sz="1100" i="1">
                                  <a:latin typeface="Cambria Math" panose="02040503050406030204" pitchFamily="18" charset="0"/>
                                </a:rPr>
                              </m:ctrlPr>
                            </m:sSubPr>
                            <m:e>
                              <m:acc>
                                <m:accPr>
                                  <m:chr m:val="̇"/>
                                  <m:ctrlPr>
                                    <a:rPr lang="en-CA" sz="1100" i="1" smtClean="0">
                                      <a:latin typeface="Cambria Math" panose="02040503050406030204" pitchFamily="18" charset="0"/>
                                    </a:rPr>
                                  </m:ctrlPr>
                                </m:accPr>
                                <m:e>
                                  <m:r>
                                    <a:rPr lang="en-CA" sz="1100" b="0" i="1" smtClean="0">
                                      <a:latin typeface="Cambria Math" panose="02040503050406030204" pitchFamily="18" charset="0"/>
                                    </a:rPr>
                                    <m:t>𝑉</m:t>
                                  </m:r>
                                </m:e>
                              </m:acc>
                            </m:e>
                            <m:sub>
                              <m:r>
                                <a:rPr lang="en-CA" sz="1100" i="1">
                                  <a:latin typeface="Cambria Math"/>
                                </a:rPr>
                                <m:t>1</m:t>
                              </m:r>
                            </m:sub>
                          </m:sSub>
                        </m:den>
                      </m:f>
                      <m:r>
                        <a:rPr lang="en-CA" sz="1100" b="0" i="1" smtClean="0">
                          <a:latin typeface="Cambria Math"/>
                        </a:rPr>
                        <m:t>=</m:t>
                      </m:r>
                      <m:f>
                        <m:fPr>
                          <m:ctrlPr>
                            <a:rPr lang="en-CA" sz="1100" i="1">
                              <a:latin typeface="Cambria Math" panose="02040503050406030204" pitchFamily="18" charset="0"/>
                            </a:rPr>
                          </m:ctrlPr>
                        </m:fPr>
                        <m:num>
                          <m:sSub>
                            <m:sSubPr>
                              <m:ctrlPr>
                                <a:rPr lang="en-CA" sz="1100" i="1">
                                  <a:latin typeface="Cambria Math" panose="02040503050406030204" pitchFamily="18" charset="0"/>
                                </a:rPr>
                              </m:ctrlPr>
                            </m:sSubPr>
                            <m:e>
                              <m:r>
                                <a:rPr lang="en-CA" sz="1100" i="1">
                                  <a:latin typeface="Cambria Math"/>
                                </a:rPr>
                                <m:t>𝑁</m:t>
                              </m:r>
                            </m:e>
                            <m:sub>
                              <m:r>
                                <a:rPr lang="en-CA" sz="1100" i="1">
                                  <a:latin typeface="Cambria Math"/>
                                </a:rPr>
                                <m:t>2</m:t>
                              </m:r>
                            </m:sub>
                          </m:sSub>
                        </m:num>
                        <m:den>
                          <m:sSub>
                            <m:sSubPr>
                              <m:ctrlPr>
                                <a:rPr lang="en-CA" sz="1100" i="1">
                                  <a:latin typeface="Cambria Math" panose="02040503050406030204" pitchFamily="18" charset="0"/>
                                </a:rPr>
                              </m:ctrlPr>
                            </m:sSubPr>
                            <m:e>
                              <m:r>
                                <a:rPr lang="en-CA" sz="1100" i="1">
                                  <a:latin typeface="Cambria Math"/>
                                </a:rPr>
                                <m:t>𝑁</m:t>
                              </m:r>
                            </m:e>
                            <m:sub>
                              <m:r>
                                <a:rPr lang="en-CA" sz="1100" i="1">
                                  <a:latin typeface="Cambria Math"/>
                                </a:rPr>
                                <m:t>1</m:t>
                              </m:r>
                            </m:sub>
                          </m:sSub>
                        </m:den>
                      </m:f>
                    </m:oMath>
                  </m:oMathPara>
                </a14:m>
                <a:endParaRPr lang="en-CA" sz="1100" dirty="0">
                  <a:latin typeface="Cambria" panose="02040503050406030204" pitchFamily="18" charset="0"/>
                </a:endParaRPr>
              </a:p>
            </p:txBody>
          </p:sp>
        </mc:Choice>
        <mc:Fallback xmlns="">
          <p:sp>
            <p:nvSpPr>
              <p:cNvPr id="17" name="TextBox 16">
                <a:extLst>
                  <a:ext uri="{FF2B5EF4-FFF2-40B4-BE49-F238E27FC236}">
                    <a16:creationId xmlns:a16="http://schemas.microsoft.com/office/drawing/2014/main" id="{78BCDB64-21EA-4757-983C-F60A05C1872A}"/>
                  </a:ext>
                </a:extLst>
              </p:cNvPr>
              <p:cNvSpPr txBox="1">
                <a:spLocks noRot="1" noChangeAspect="1" noMove="1" noResize="1" noEditPoints="1" noAdjustHandles="1" noChangeArrowheads="1" noChangeShapeType="1" noTextEdit="1"/>
              </p:cNvSpPr>
              <p:nvPr/>
            </p:nvSpPr>
            <p:spPr>
              <a:xfrm>
                <a:off x="3063586" y="3859163"/>
                <a:ext cx="689868" cy="475964"/>
              </a:xfrm>
              <a:prstGeom prst="rect">
                <a:avLst/>
              </a:prstGeom>
              <a:blipFill>
                <a:blip r:embed="rId8"/>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012751C8-6EF6-4FEE-A7D5-5857D160E46C}"/>
                  </a:ext>
                </a:extLst>
              </p:cNvPr>
              <p:cNvSpPr txBox="1"/>
              <p:nvPr/>
            </p:nvSpPr>
            <p:spPr>
              <a:xfrm>
                <a:off x="3063586" y="5155307"/>
                <a:ext cx="1085618"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CA" sz="1100" i="1" smtClean="0">
                              <a:latin typeface="Cambria Math" panose="02040503050406030204" pitchFamily="18" charset="0"/>
                            </a:rPr>
                          </m:ctrlPr>
                        </m:fPr>
                        <m:num>
                          <m:sSub>
                            <m:sSubPr>
                              <m:ctrlPr>
                                <a:rPr lang="en-CA" sz="1100" i="1">
                                  <a:latin typeface="Cambria Math" panose="02040503050406030204" pitchFamily="18" charset="0"/>
                                </a:rPr>
                              </m:ctrlPr>
                            </m:sSubPr>
                            <m:e>
                              <m:sSub>
                                <m:sSubPr>
                                  <m:ctrlPr>
                                    <a:rPr lang="en-CA" sz="1100" i="1" smtClean="0">
                                      <a:latin typeface="Cambria Math" panose="02040503050406030204" pitchFamily="18" charset="0"/>
                                    </a:rPr>
                                  </m:ctrlPr>
                                </m:sSubPr>
                                <m:e>
                                  <m:acc>
                                    <m:accPr>
                                      <m:chr m:val="̇"/>
                                      <m:ctrlPr>
                                        <a:rPr lang="en-CA" sz="1100" i="1" smtClean="0">
                                          <a:latin typeface="Cambria Math" panose="02040503050406030204" pitchFamily="18" charset="0"/>
                                        </a:rPr>
                                      </m:ctrlPr>
                                    </m:accPr>
                                    <m:e>
                                      <m:r>
                                        <a:rPr lang="en-CA" sz="1100" b="0" i="1" smtClean="0">
                                          <a:latin typeface="Cambria Math" panose="02040503050406030204" pitchFamily="18" charset="0"/>
                                        </a:rPr>
                                        <m:t>𝑊</m:t>
                                      </m:r>
                                    </m:e>
                                  </m:acc>
                                </m:e>
                                <m:sub>
                                  <m:r>
                                    <a:rPr lang="en-CA" sz="1100" i="1">
                                      <a:latin typeface="Cambria Math"/>
                                    </a:rPr>
                                    <m:t>𝑠h</m:t>
                                  </m:r>
                                </m:sub>
                              </m:sSub>
                            </m:e>
                            <m:sub>
                              <m:r>
                                <a:rPr lang="en-CA" sz="1100" i="1">
                                  <a:latin typeface="Cambria Math"/>
                                </a:rPr>
                                <m:t>2</m:t>
                              </m:r>
                            </m:sub>
                          </m:sSub>
                        </m:num>
                        <m:den>
                          <m:sSub>
                            <m:sSubPr>
                              <m:ctrlPr>
                                <a:rPr lang="en-CA" sz="1100" i="1">
                                  <a:latin typeface="Cambria Math" panose="02040503050406030204" pitchFamily="18" charset="0"/>
                                </a:rPr>
                              </m:ctrlPr>
                            </m:sSubPr>
                            <m:e>
                              <m:sSub>
                                <m:sSubPr>
                                  <m:ctrlPr>
                                    <a:rPr lang="en-CA" sz="1100" i="1">
                                      <a:latin typeface="Cambria Math" panose="02040503050406030204" pitchFamily="18" charset="0"/>
                                    </a:rPr>
                                  </m:ctrlPr>
                                </m:sSubPr>
                                <m:e>
                                  <m:acc>
                                    <m:accPr>
                                      <m:chr m:val="̇"/>
                                      <m:ctrlPr>
                                        <a:rPr lang="en-CA" sz="1100" i="1">
                                          <a:latin typeface="Cambria Math" panose="02040503050406030204" pitchFamily="18" charset="0"/>
                                        </a:rPr>
                                      </m:ctrlPr>
                                    </m:accPr>
                                    <m:e>
                                      <m:r>
                                        <a:rPr lang="en-CA" sz="1100" i="1">
                                          <a:latin typeface="Cambria Math" panose="02040503050406030204" pitchFamily="18" charset="0"/>
                                        </a:rPr>
                                        <m:t>𝑊</m:t>
                                      </m:r>
                                    </m:e>
                                  </m:acc>
                                </m:e>
                                <m:sub>
                                  <m:r>
                                    <a:rPr lang="en-CA" sz="1100" i="1">
                                      <a:latin typeface="Cambria Math"/>
                                    </a:rPr>
                                    <m:t>𝑠h</m:t>
                                  </m:r>
                                </m:sub>
                              </m:sSub>
                            </m:e>
                            <m:sub>
                              <m:r>
                                <a:rPr lang="en-CA" sz="1100" b="0" i="1" smtClean="0">
                                  <a:latin typeface="Cambria Math" panose="02040503050406030204" pitchFamily="18" charset="0"/>
                                </a:rPr>
                                <m:t>1</m:t>
                              </m:r>
                            </m:sub>
                          </m:sSub>
                        </m:den>
                      </m:f>
                      <m:r>
                        <a:rPr lang="en-CA" sz="1100" b="0" i="1" smtClean="0">
                          <a:latin typeface="Cambria Math"/>
                        </a:rPr>
                        <m:t>=</m:t>
                      </m:r>
                      <m:sSup>
                        <m:sSupPr>
                          <m:ctrlPr>
                            <a:rPr lang="en-CA" sz="1100" b="0" i="1" smtClean="0">
                              <a:latin typeface="Cambria Math" panose="02040503050406030204" pitchFamily="18" charset="0"/>
                            </a:rPr>
                          </m:ctrlPr>
                        </m:sSupPr>
                        <m:e>
                          <m:d>
                            <m:dPr>
                              <m:ctrlPr>
                                <a:rPr lang="en-CA" sz="1100" b="0" i="1" smtClean="0">
                                  <a:latin typeface="Cambria Math" panose="02040503050406030204" pitchFamily="18" charset="0"/>
                                </a:rPr>
                              </m:ctrlPr>
                            </m:dPr>
                            <m:e>
                              <m:f>
                                <m:fPr>
                                  <m:ctrlPr>
                                    <a:rPr lang="en-CA" sz="1100" b="0" i="1" smtClean="0">
                                      <a:latin typeface="Cambria Math" panose="02040503050406030204" pitchFamily="18" charset="0"/>
                                    </a:rPr>
                                  </m:ctrlPr>
                                </m:fPr>
                                <m:num>
                                  <m:sSub>
                                    <m:sSubPr>
                                      <m:ctrlPr>
                                        <a:rPr lang="en-CA" sz="1100" b="0" i="1" smtClean="0">
                                          <a:latin typeface="Cambria Math" panose="02040503050406030204" pitchFamily="18" charset="0"/>
                                        </a:rPr>
                                      </m:ctrlPr>
                                    </m:sSubPr>
                                    <m:e>
                                      <m:r>
                                        <a:rPr lang="en-CA" sz="1100" b="0" i="1" smtClean="0">
                                          <a:latin typeface="Cambria Math"/>
                                        </a:rPr>
                                        <m:t>𝑁</m:t>
                                      </m:r>
                                    </m:e>
                                    <m:sub>
                                      <m:r>
                                        <a:rPr lang="en-CA" sz="1100" b="0" i="1" smtClean="0">
                                          <a:latin typeface="Cambria Math"/>
                                        </a:rPr>
                                        <m:t>2</m:t>
                                      </m:r>
                                    </m:sub>
                                  </m:sSub>
                                </m:num>
                                <m:den>
                                  <m:sSub>
                                    <m:sSubPr>
                                      <m:ctrlPr>
                                        <a:rPr lang="en-CA" sz="1100" i="1">
                                          <a:latin typeface="Cambria Math" panose="02040503050406030204" pitchFamily="18" charset="0"/>
                                        </a:rPr>
                                      </m:ctrlPr>
                                    </m:sSubPr>
                                    <m:e>
                                      <m:r>
                                        <a:rPr lang="en-CA" sz="1100" i="1">
                                          <a:latin typeface="Cambria Math"/>
                                        </a:rPr>
                                        <m:t>𝑁</m:t>
                                      </m:r>
                                    </m:e>
                                    <m:sub>
                                      <m:r>
                                        <a:rPr lang="en-CA" sz="1100" b="0" i="1" smtClean="0">
                                          <a:latin typeface="Cambria Math"/>
                                        </a:rPr>
                                        <m:t>1</m:t>
                                      </m:r>
                                    </m:sub>
                                  </m:sSub>
                                </m:den>
                              </m:f>
                            </m:e>
                          </m:d>
                        </m:e>
                        <m:sup>
                          <m:r>
                            <a:rPr lang="en-CA" sz="1100" b="0" i="1" smtClean="0">
                              <a:latin typeface="Cambria Math"/>
                            </a:rPr>
                            <m:t>3</m:t>
                          </m:r>
                        </m:sup>
                      </m:sSup>
                    </m:oMath>
                  </m:oMathPara>
                </a14:m>
                <a:endParaRPr lang="en-CA" sz="1100" dirty="0">
                  <a:latin typeface="Cambria" panose="02040503050406030204" pitchFamily="18" charset="0"/>
                </a:endParaRPr>
              </a:p>
            </p:txBody>
          </p:sp>
        </mc:Choice>
        <mc:Fallback xmlns="">
          <p:sp>
            <p:nvSpPr>
              <p:cNvPr id="18" name="TextBox 17">
                <a:extLst>
                  <a:ext uri="{FF2B5EF4-FFF2-40B4-BE49-F238E27FC236}">
                    <a16:creationId xmlns:a16="http://schemas.microsoft.com/office/drawing/2014/main" id="{012751C8-6EF6-4FEE-A7D5-5857D160E46C}"/>
                  </a:ext>
                </a:extLst>
              </p:cNvPr>
              <p:cNvSpPr txBox="1">
                <a:spLocks noRot="1" noChangeAspect="1" noMove="1" noResize="1" noEditPoints="1" noAdjustHandles="1" noChangeArrowheads="1" noChangeShapeType="1" noTextEdit="1"/>
              </p:cNvSpPr>
              <p:nvPr/>
            </p:nvSpPr>
            <p:spPr>
              <a:xfrm>
                <a:off x="3063586" y="5155307"/>
                <a:ext cx="1085618" cy="523220"/>
              </a:xfrm>
              <a:prstGeom prst="rect">
                <a:avLst/>
              </a:prstGeom>
              <a:blipFill>
                <a:blip r:embed="rId9"/>
                <a:stretch>
                  <a:fillRect/>
                </a:stretch>
              </a:blipFill>
            </p:spPr>
            <p:txBody>
              <a:bodyPr/>
              <a:lstStyle/>
              <a:p>
                <a:r>
                  <a:rPr lang="en-CA">
                    <a:noFill/>
                  </a:rPr>
                  <a:t> </a:t>
                </a:r>
              </a:p>
            </p:txBody>
          </p:sp>
        </mc:Fallback>
      </mc:AlternateContent>
      <p:sp>
        <p:nvSpPr>
          <p:cNvPr id="19" name="Rectangle 18">
            <a:extLst>
              <a:ext uri="{FF2B5EF4-FFF2-40B4-BE49-F238E27FC236}">
                <a16:creationId xmlns:a16="http://schemas.microsoft.com/office/drawing/2014/main" id="{59C51EC3-4B33-494B-8FB6-0902FCB4AB57}"/>
              </a:ext>
            </a:extLst>
          </p:cNvPr>
          <p:cNvSpPr/>
          <p:nvPr/>
        </p:nvSpPr>
        <p:spPr>
          <a:xfrm>
            <a:off x="687322" y="4003179"/>
            <a:ext cx="2088232"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CA" sz="1100" dirty="0">
                <a:solidFill>
                  <a:schemeClr val="tx1"/>
                </a:solidFill>
                <a:latin typeface="Cambria" panose="02040503050406030204" pitchFamily="18" charset="0"/>
              </a:rPr>
              <a:t>#1 - Volumetric Flow Rate:</a:t>
            </a:r>
          </a:p>
        </p:txBody>
      </p:sp>
      <p:sp>
        <p:nvSpPr>
          <p:cNvPr id="20" name="Rectangle 19">
            <a:extLst>
              <a:ext uri="{FF2B5EF4-FFF2-40B4-BE49-F238E27FC236}">
                <a16:creationId xmlns:a16="http://schemas.microsoft.com/office/drawing/2014/main" id="{4B93D5AD-9CD8-49EA-961A-350755EE6F38}"/>
              </a:ext>
            </a:extLst>
          </p:cNvPr>
          <p:cNvSpPr/>
          <p:nvPr/>
        </p:nvSpPr>
        <p:spPr>
          <a:xfrm>
            <a:off x="687322" y="4651251"/>
            <a:ext cx="2304256" cy="4713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CA" sz="1100" dirty="0">
                <a:solidFill>
                  <a:schemeClr val="tx1"/>
                </a:solidFill>
                <a:latin typeface="Cambria" panose="02040503050406030204" pitchFamily="18" charset="0"/>
              </a:rPr>
              <a:t>#2 - Pressure Increase Provided:</a:t>
            </a:r>
          </a:p>
        </p:txBody>
      </p:sp>
      <p:sp>
        <p:nvSpPr>
          <p:cNvPr id="21" name="Rectangle 20">
            <a:extLst>
              <a:ext uri="{FF2B5EF4-FFF2-40B4-BE49-F238E27FC236}">
                <a16:creationId xmlns:a16="http://schemas.microsoft.com/office/drawing/2014/main" id="{DABE5B7A-D724-4BFB-98B1-41AFCF793B0D}"/>
              </a:ext>
            </a:extLst>
          </p:cNvPr>
          <p:cNvSpPr/>
          <p:nvPr/>
        </p:nvSpPr>
        <p:spPr>
          <a:xfrm>
            <a:off x="687322" y="5299323"/>
            <a:ext cx="2448272" cy="391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CA" sz="1100" dirty="0">
                <a:solidFill>
                  <a:schemeClr val="tx1"/>
                </a:solidFill>
                <a:latin typeface="Cambria" panose="02040503050406030204" pitchFamily="18" charset="0"/>
              </a:rPr>
              <a:t>#3 - Required Shaft Power:</a:t>
            </a:r>
          </a:p>
        </p:txBody>
      </p:sp>
      <p:sp>
        <p:nvSpPr>
          <p:cNvPr id="23" name="Rectangle 22">
            <a:extLst>
              <a:ext uri="{FF2B5EF4-FFF2-40B4-BE49-F238E27FC236}">
                <a16:creationId xmlns:a16="http://schemas.microsoft.com/office/drawing/2014/main" id="{0CA48F24-E5F3-41A9-BC9C-825A5AF3DEBF}"/>
              </a:ext>
            </a:extLst>
          </p:cNvPr>
          <p:cNvSpPr/>
          <p:nvPr/>
        </p:nvSpPr>
        <p:spPr>
          <a:xfrm>
            <a:off x="548804" y="6516092"/>
            <a:ext cx="3024336" cy="7110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CA" sz="1100" dirty="0">
                <a:solidFill>
                  <a:schemeClr val="tx1"/>
                </a:solidFill>
                <a:latin typeface="Cambria" panose="02040503050406030204" pitchFamily="18" charset="0"/>
              </a:rPr>
              <a:t>Note: A simple means of achieving a permanent speed change is by changing diameter of pulleys on motor and fan shafts.</a:t>
            </a:r>
            <a:endParaRPr lang="en-CA" sz="1050" u="sng" dirty="0">
              <a:solidFill>
                <a:schemeClr val="tx1"/>
              </a:solidFill>
              <a:latin typeface="Cambria" panose="02040503050406030204" pitchFamily="18" charset="0"/>
            </a:endParaRPr>
          </a:p>
        </p:txBody>
      </p:sp>
      <p:pic>
        <p:nvPicPr>
          <p:cNvPr id="24" name="Picture 23">
            <a:extLst>
              <a:ext uri="{FF2B5EF4-FFF2-40B4-BE49-F238E27FC236}">
                <a16:creationId xmlns:a16="http://schemas.microsoft.com/office/drawing/2014/main" id="{0F9BBDB8-08AF-4891-B93B-E5AB8644992B}"/>
              </a:ext>
            </a:extLst>
          </p:cNvPr>
          <p:cNvPicPr>
            <a:picLocks noChangeAspect="1"/>
          </p:cNvPicPr>
          <p:nvPr/>
        </p:nvPicPr>
        <p:blipFill>
          <a:blip r:embed="rId10"/>
          <a:stretch>
            <a:fillRect/>
          </a:stretch>
        </p:blipFill>
        <p:spPr>
          <a:xfrm>
            <a:off x="4365104" y="5724252"/>
            <a:ext cx="1440160" cy="2409367"/>
          </a:xfrm>
          <a:prstGeom prst="rect">
            <a:avLst/>
          </a:prstGeom>
        </p:spPr>
      </p:pic>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DD026752-0B35-448B-A117-B3E0C189EA40}"/>
                  </a:ext>
                </a:extLst>
              </p:cNvPr>
              <p:cNvSpPr txBox="1"/>
              <p:nvPr/>
            </p:nvSpPr>
            <p:spPr>
              <a:xfrm>
                <a:off x="4653136" y="6156300"/>
                <a:ext cx="368562" cy="27514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CA" sz="1100" i="1" smtClean="0">
                              <a:latin typeface="Cambria Math" panose="02040503050406030204" pitchFamily="18" charset="0"/>
                            </a:rPr>
                          </m:ctrlPr>
                        </m:sSubPr>
                        <m:e>
                          <m:r>
                            <a:rPr lang="en-CA" sz="1100" b="0" i="1">
                              <a:latin typeface="Cambria Math"/>
                            </a:rPr>
                            <m:t>𝑁</m:t>
                          </m:r>
                        </m:e>
                        <m:sub>
                          <m:r>
                            <a:rPr lang="en-CA" sz="1100" b="0" i="1">
                              <a:latin typeface="Cambria Math"/>
                            </a:rPr>
                            <m:t>𝑓</m:t>
                          </m:r>
                        </m:sub>
                      </m:sSub>
                    </m:oMath>
                  </m:oMathPara>
                </a14:m>
                <a:endParaRPr lang="en-CA" sz="1100" dirty="0">
                  <a:latin typeface="Cambria" panose="02040503050406030204" pitchFamily="18" charset="0"/>
                </a:endParaRPr>
              </a:p>
            </p:txBody>
          </p:sp>
        </mc:Choice>
        <mc:Fallback xmlns="">
          <p:sp>
            <p:nvSpPr>
              <p:cNvPr id="25" name="TextBox 24">
                <a:extLst>
                  <a:ext uri="{FF2B5EF4-FFF2-40B4-BE49-F238E27FC236}">
                    <a16:creationId xmlns:a16="http://schemas.microsoft.com/office/drawing/2014/main" id="{DD026752-0B35-448B-A117-B3E0C189EA40}"/>
                  </a:ext>
                </a:extLst>
              </p:cNvPr>
              <p:cNvSpPr txBox="1">
                <a:spLocks noRot="1" noChangeAspect="1" noMove="1" noResize="1" noEditPoints="1" noAdjustHandles="1" noChangeArrowheads="1" noChangeShapeType="1" noTextEdit="1"/>
              </p:cNvSpPr>
              <p:nvPr/>
            </p:nvSpPr>
            <p:spPr>
              <a:xfrm>
                <a:off x="4653136" y="6156300"/>
                <a:ext cx="368562" cy="275140"/>
              </a:xfrm>
              <a:prstGeom prst="rect">
                <a:avLst/>
              </a:prstGeom>
              <a:blipFill>
                <a:blip r:embed="rId11"/>
                <a:stretch>
                  <a:fillRect b="-2222"/>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30A57547-3AE0-4AB8-90A8-5CB2C52266C5}"/>
                  </a:ext>
                </a:extLst>
              </p:cNvPr>
              <p:cNvSpPr txBox="1"/>
              <p:nvPr/>
            </p:nvSpPr>
            <p:spPr>
              <a:xfrm>
                <a:off x="4437112" y="8028508"/>
                <a:ext cx="409728" cy="2616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CA" sz="1100" i="1" smtClean="0">
                              <a:latin typeface="Cambria Math" panose="02040503050406030204" pitchFamily="18" charset="0"/>
                            </a:rPr>
                          </m:ctrlPr>
                        </m:sSubPr>
                        <m:e>
                          <m:r>
                            <a:rPr lang="en-CA" sz="1100" b="0" i="1">
                              <a:latin typeface="Cambria Math"/>
                            </a:rPr>
                            <m:t>𝑁</m:t>
                          </m:r>
                        </m:e>
                        <m:sub>
                          <m:r>
                            <a:rPr lang="en-CA" sz="1100" b="0" i="1" smtClean="0">
                              <a:latin typeface="Cambria Math"/>
                            </a:rPr>
                            <m:t>𝑚</m:t>
                          </m:r>
                        </m:sub>
                      </m:sSub>
                    </m:oMath>
                  </m:oMathPara>
                </a14:m>
                <a:endParaRPr lang="en-CA" sz="1100" dirty="0">
                  <a:latin typeface="Cambria" panose="02040503050406030204" pitchFamily="18" charset="0"/>
                </a:endParaRPr>
              </a:p>
            </p:txBody>
          </p:sp>
        </mc:Choice>
        <mc:Fallback xmlns="">
          <p:sp>
            <p:nvSpPr>
              <p:cNvPr id="26" name="TextBox 25">
                <a:extLst>
                  <a:ext uri="{FF2B5EF4-FFF2-40B4-BE49-F238E27FC236}">
                    <a16:creationId xmlns:a16="http://schemas.microsoft.com/office/drawing/2014/main" id="{30A57547-3AE0-4AB8-90A8-5CB2C52266C5}"/>
                  </a:ext>
                </a:extLst>
              </p:cNvPr>
              <p:cNvSpPr txBox="1">
                <a:spLocks noRot="1" noChangeAspect="1" noMove="1" noResize="1" noEditPoints="1" noAdjustHandles="1" noChangeArrowheads="1" noChangeShapeType="1" noTextEdit="1"/>
              </p:cNvSpPr>
              <p:nvPr/>
            </p:nvSpPr>
            <p:spPr>
              <a:xfrm>
                <a:off x="4437112" y="8028508"/>
                <a:ext cx="409728" cy="261610"/>
              </a:xfrm>
              <a:prstGeom prst="rect">
                <a:avLst/>
              </a:prstGeom>
              <a:blipFill>
                <a:blip r:embed="rId12"/>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149E0E2C-4F8E-487A-9FE1-C5F5885E9223}"/>
                  </a:ext>
                </a:extLst>
              </p:cNvPr>
              <p:cNvSpPr txBox="1"/>
              <p:nvPr/>
            </p:nvSpPr>
            <p:spPr>
              <a:xfrm>
                <a:off x="4005064" y="7668468"/>
                <a:ext cx="408381" cy="2616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CA" sz="1100" i="1" smtClean="0">
                              <a:latin typeface="Cambria Math" panose="02040503050406030204" pitchFamily="18" charset="0"/>
                            </a:rPr>
                          </m:ctrlPr>
                        </m:sSubPr>
                        <m:e>
                          <m:r>
                            <a:rPr lang="en-CA" sz="1100" b="0" i="1" smtClean="0">
                              <a:latin typeface="Cambria Math" panose="02040503050406030204" pitchFamily="18" charset="0"/>
                            </a:rPr>
                            <m:t>𝐷</m:t>
                          </m:r>
                        </m:e>
                        <m:sub>
                          <m:r>
                            <a:rPr lang="en-CA" sz="1100" b="0" i="1" smtClean="0">
                              <a:latin typeface="Cambria Math"/>
                            </a:rPr>
                            <m:t>𝑚</m:t>
                          </m:r>
                        </m:sub>
                      </m:sSub>
                    </m:oMath>
                  </m:oMathPara>
                </a14:m>
                <a:endParaRPr lang="en-CA" sz="1100" dirty="0">
                  <a:latin typeface="Cambria" panose="02040503050406030204" pitchFamily="18" charset="0"/>
                </a:endParaRPr>
              </a:p>
            </p:txBody>
          </p:sp>
        </mc:Choice>
        <mc:Fallback xmlns="">
          <p:sp>
            <p:nvSpPr>
              <p:cNvPr id="27" name="TextBox 26">
                <a:extLst>
                  <a:ext uri="{FF2B5EF4-FFF2-40B4-BE49-F238E27FC236}">
                    <a16:creationId xmlns:a16="http://schemas.microsoft.com/office/drawing/2014/main" id="{149E0E2C-4F8E-487A-9FE1-C5F5885E9223}"/>
                  </a:ext>
                </a:extLst>
              </p:cNvPr>
              <p:cNvSpPr txBox="1">
                <a:spLocks noRot="1" noChangeAspect="1" noMove="1" noResize="1" noEditPoints="1" noAdjustHandles="1" noChangeArrowheads="1" noChangeShapeType="1" noTextEdit="1"/>
              </p:cNvSpPr>
              <p:nvPr/>
            </p:nvSpPr>
            <p:spPr>
              <a:xfrm>
                <a:off x="4005064" y="7668468"/>
                <a:ext cx="408381" cy="261610"/>
              </a:xfrm>
              <a:prstGeom prst="rect">
                <a:avLst/>
              </a:prstGeom>
              <a:blipFill>
                <a:blip r:embed="rId13"/>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8EF8CF5F-0C61-441D-AB59-F988C59F7771}"/>
                  </a:ext>
                </a:extLst>
              </p:cNvPr>
              <p:cNvSpPr txBox="1"/>
              <p:nvPr/>
            </p:nvSpPr>
            <p:spPr>
              <a:xfrm>
                <a:off x="4149080" y="6300316"/>
                <a:ext cx="367215" cy="27514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CA" sz="1100" i="1" smtClean="0">
                              <a:latin typeface="Cambria Math" panose="02040503050406030204" pitchFamily="18" charset="0"/>
                            </a:rPr>
                          </m:ctrlPr>
                        </m:sSubPr>
                        <m:e>
                          <m:r>
                            <a:rPr lang="en-CA" sz="1100" b="0" i="1" smtClean="0">
                              <a:latin typeface="Cambria Math" panose="02040503050406030204" pitchFamily="18" charset="0"/>
                            </a:rPr>
                            <m:t>𝐷</m:t>
                          </m:r>
                        </m:e>
                        <m:sub>
                          <m:r>
                            <a:rPr lang="en-CA" sz="1100" b="0" i="1" smtClean="0">
                              <a:latin typeface="Cambria Math"/>
                            </a:rPr>
                            <m:t>𝑓</m:t>
                          </m:r>
                        </m:sub>
                      </m:sSub>
                    </m:oMath>
                  </m:oMathPara>
                </a14:m>
                <a:endParaRPr lang="en-CA" sz="1100" dirty="0">
                  <a:latin typeface="Cambria" panose="02040503050406030204" pitchFamily="18" charset="0"/>
                </a:endParaRPr>
              </a:p>
            </p:txBody>
          </p:sp>
        </mc:Choice>
        <mc:Fallback xmlns="">
          <p:sp>
            <p:nvSpPr>
              <p:cNvPr id="28" name="TextBox 27">
                <a:extLst>
                  <a:ext uri="{FF2B5EF4-FFF2-40B4-BE49-F238E27FC236}">
                    <a16:creationId xmlns:a16="http://schemas.microsoft.com/office/drawing/2014/main" id="{8EF8CF5F-0C61-441D-AB59-F988C59F7771}"/>
                  </a:ext>
                </a:extLst>
              </p:cNvPr>
              <p:cNvSpPr txBox="1">
                <a:spLocks noRot="1" noChangeAspect="1" noMove="1" noResize="1" noEditPoints="1" noAdjustHandles="1" noChangeArrowheads="1" noChangeShapeType="1" noTextEdit="1"/>
              </p:cNvSpPr>
              <p:nvPr/>
            </p:nvSpPr>
            <p:spPr>
              <a:xfrm>
                <a:off x="4149080" y="6300316"/>
                <a:ext cx="367215" cy="275140"/>
              </a:xfrm>
              <a:prstGeom prst="rect">
                <a:avLst/>
              </a:prstGeom>
              <a:blipFill>
                <a:blip r:embed="rId14"/>
                <a:stretch>
                  <a:fillRect b="-2222"/>
                </a:stretch>
              </a:blipFill>
            </p:spPr>
            <p:txBody>
              <a:bodyPr/>
              <a:lstStyle/>
              <a:p>
                <a:r>
                  <a:rPr lang="en-CA">
                    <a:noFill/>
                  </a:rPr>
                  <a:t> </a:t>
                </a:r>
              </a:p>
            </p:txBody>
          </p:sp>
        </mc:Fallback>
      </mc:AlternateContent>
      <p:sp>
        <p:nvSpPr>
          <p:cNvPr id="29" name="Rectangle 28">
            <a:extLst>
              <a:ext uri="{FF2B5EF4-FFF2-40B4-BE49-F238E27FC236}">
                <a16:creationId xmlns:a16="http://schemas.microsoft.com/office/drawing/2014/main" id="{944265CC-0D44-4AF5-95B9-4D377CBAE581}"/>
              </a:ext>
            </a:extLst>
          </p:cNvPr>
          <p:cNvSpPr/>
          <p:nvPr/>
        </p:nvSpPr>
        <p:spPr>
          <a:xfrm>
            <a:off x="836836" y="7380436"/>
            <a:ext cx="2977271" cy="6251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CA" sz="1100" dirty="0">
                <a:solidFill>
                  <a:schemeClr val="tx1"/>
                </a:solidFill>
                <a:latin typeface="Cambria" panose="02040503050406030204" pitchFamily="18" charset="0"/>
              </a:rPr>
              <a:t>Pulley Equation:</a:t>
            </a:r>
            <a:endParaRPr lang="en-CA" sz="1050" u="sng" dirty="0">
              <a:solidFill>
                <a:schemeClr val="tx1"/>
              </a:solidFill>
              <a:latin typeface="Cambria" panose="02040503050406030204" pitchFamily="18" charset="0"/>
            </a:endParaRPr>
          </a:p>
        </p:txBody>
      </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2D7AD7F9-79AE-4042-8BEA-1DA1ABD297CB}"/>
                  </a:ext>
                </a:extLst>
              </p:cNvPr>
              <p:cNvSpPr txBox="1"/>
              <p:nvPr/>
            </p:nvSpPr>
            <p:spPr>
              <a:xfrm>
                <a:off x="1988964" y="7380436"/>
                <a:ext cx="1298241" cy="27514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CA" sz="1100" i="1" smtClean="0">
                              <a:latin typeface="Cambria Math" panose="02040503050406030204" pitchFamily="18" charset="0"/>
                            </a:rPr>
                          </m:ctrlPr>
                        </m:sSubPr>
                        <m:e>
                          <m:r>
                            <a:rPr lang="en-CA" sz="1100" b="0" i="1" smtClean="0">
                              <a:latin typeface="Cambria Math" panose="02040503050406030204" pitchFamily="18" charset="0"/>
                            </a:rPr>
                            <m:t>𝐷</m:t>
                          </m:r>
                        </m:e>
                        <m:sub>
                          <m:r>
                            <a:rPr lang="en-CA" sz="1100" b="0" i="1" smtClean="0">
                              <a:latin typeface="Cambria Math"/>
                            </a:rPr>
                            <m:t>𝑓</m:t>
                          </m:r>
                        </m:sub>
                      </m:sSub>
                      <m:r>
                        <a:rPr lang="en-CA" sz="1100" i="1" smtClean="0">
                          <a:latin typeface="Cambria Math"/>
                          <a:ea typeface="Cambria Math"/>
                        </a:rPr>
                        <m:t>∙</m:t>
                      </m:r>
                      <m:sSub>
                        <m:sSubPr>
                          <m:ctrlPr>
                            <a:rPr lang="en-CA" sz="1100" i="1" smtClean="0">
                              <a:latin typeface="Cambria Math" panose="02040503050406030204" pitchFamily="18" charset="0"/>
                            </a:rPr>
                          </m:ctrlPr>
                        </m:sSubPr>
                        <m:e>
                          <m:r>
                            <a:rPr lang="en-CA" sz="1100" i="1">
                              <a:latin typeface="Cambria Math"/>
                            </a:rPr>
                            <m:t>𝑁</m:t>
                          </m:r>
                        </m:e>
                        <m:sub>
                          <m:r>
                            <a:rPr lang="en-CA" sz="1100" i="1">
                              <a:latin typeface="Cambria Math"/>
                            </a:rPr>
                            <m:t>𝑓</m:t>
                          </m:r>
                        </m:sub>
                      </m:sSub>
                      <m:r>
                        <a:rPr lang="en-CA" sz="1100" b="0" i="1" smtClean="0">
                          <a:latin typeface="Cambria Math"/>
                        </a:rPr>
                        <m:t>=</m:t>
                      </m:r>
                      <m:sSub>
                        <m:sSubPr>
                          <m:ctrlPr>
                            <a:rPr lang="en-CA" sz="1100" i="1">
                              <a:latin typeface="Cambria Math" panose="02040503050406030204" pitchFamily="18" charset="0"/>
                            </a:rPr>
                          </m:ctrlPr>
                        </m:sSubPr>
                        <m:e>
                          <m:r>
                            <a:rPr lang="en-CA" sz="1100" b="0" i="1" smtClean="0">
                              <a:latin typeface="Cambria Math" panose="02040503050406030204" pitchFamily="18" charset="0"/>
                            </a:rPr>
                            <m:t>𝐷</m:t>
                          </m:r>
                        </m:e>
                        <m:sub>
                          <m:r>
                            <a:rPr lang="en-CA" sz="1100" b="0" i="1" smtClean="0">
                              <a:latin typeface="Cambria Math"/>
                            </a:rPr>
                            <m:t>𝑚</m:t>
                          </m:r>
                        </m:sub>
                      </m:sSub>
                      <m:r>
                        <a:rPr lang="en-CA" sz="1100" i="1">
                          <a:latin typeface="Cambria Math"/>
                          <a:ea typeface="Cambria Math"/>
                        </a:rPr>
                        <m:t>∙</m:t>
                      </m:r>
                      <m:sSub>
                        <m:sSubPr>
                          <m:ctrlPr>
                            <a:rPr lang="en-CA" sz="1100" i="1">
                              <a:latin typeface="Cambria Math" panose="02040503050406030204" pitchFamily="18" charset="0"/>
                            </a:rPr>
                          </m:ctrlPr>
                        </m:sSubPr>
                        <m:e>
                          <m:r>
                            <a:rPr lang="en-CA" sz="1100" i="1">
                              <a:latin typeface="Cambria Math"/>
                            </a:rPr>
                            <m:t>𝑁</m:t>
                          </m:r>
                        </m:e>
                        <m:sub>
                          <m:r>
                            <a:rPr lang="en-CA" sz="1100" b="0" i="1" smtClean="0">
                              <a:latin typeface="Cambria Math"/>
                            </a:rPr>
                            <m:t>𝑚</m:t>
                          </m:r>
                        </m:sub>
                      </m:sSub>
                    </m:oMath>
                  </m:oMathPara>
                </a14:m>
                <a:endParaRPr lang="en-CA" sz="1100" dirty="0">
                  <a:latin typeface="Cambria" panose="02040503050406030204" pitchFamily="18" charset="0"/>
                </a:endParaRPr>
              </a:p>
            </p:txBody>
          </p:sp>
        </mc:Choice>
        <mc:Fallback xmlns="">
          <p:sp>
            <p:nvSpPr>
              <p:cNvPr id="30" name="TextBox 29">
                <a:extLst>
                  <a:ext uri="{FF2B5EF4-FFF2-40B4-BE49-F238E27FC236}">
                    <a16:creationId xmlns:a16="http://schemas.microsoft.com/office/drawing/2014/main" id="{2D7AD7F9-79AE-4042-8BEA-1DA1ABD297CB}"/>
                  </a:ext>
                </a:extLst>
              </p:cNvPr>
              <p:cNvSpPr txBox="1">
                <a:spLocks noRot="1" noChangeAspect="1" noMove="1" noResize="1" noEditPoints="1" noAdjustHandles="1" noChangeArrowheads="1" noChangeShapeType="1" noTextEdit="1"/>
              </p:cNvSpPr>
              <p:nvPr/>
            </p:nvSpPr>
            <p:spPr>
              <a:xfrm>
                <a:off x="1988964" y="7380436"/>
                <a:ext cx="1298241" cy="275140"/>
              </a:xfrm>
              <a:prstGeom prst="rect">
                <a:avLst/>
              </a:prstGeom>
              <a:blipFill>
                <a:blip r:embed="rId15"/>
                <a:stretch>
                  <a:fillRect b="-2222"/>
                </a:stretch>
              </a:blipFill>
            </p:spPr>
            <p:txBody>
              <a:bodyPr/>
              <a:lstStyle/>
              <a:p>
                <a:r>
                  <a:rPr lang="en-CA">
                    <a:noFill/>
                  </a:rPr>
                  <a:t> </a:t>
                </a:r>
              </a:p>
            </p:txBody>
          </p:sp>
        </mc:Fallback>
      </mc:AlternateContent>
      <p:grpSp>
        <p:nvGrpSpPr>
          <p:cNvPr id="31" name="Group 30">
            <a:extLst>
              <a:ext uri="{FF2B5EF4-FFF2-40B4-BE49-F238E27FC236}">
                <a16:creationId xmlns:a16="http://schemas.microsoft.com/office/drawing/2014/main" id="{2C8366D0-2A7D-416B-9EDB-CD436030C7B0}"/>
              </a:ext>
            </a:extLst>
          </p:cNvPr>
          <p:cNvGrpSpPr/>
          <p:nvPr/>
        </p:nvGrpSpPr>
        <p:grpSpPr>
          <a:xfrm>
            <a:off x="260772" y="107628"/>
            <a:ext cx="5965856" cy="516486"/>
            <a:chOff x="260772" y="107628"/>
            <a:chExt cx="5965856" cy="516486"/>
          </a:xfrm>
        </p:grpSpPr>
        <p:sp>
          <p:nvSpPr>
            <p:cNvPr id="32" name="Rectangle 31">
              <a:extLst>
                <a:ext uri="{FF2B5EF4-FFF2-40B4-BE49-F238E27FC236}">
                  <a16:creationId xmlns:a16="http://schemas.microsoft.com/office/drawing/2014/main" id="{5BCC91C6-5061-446F-85F0-856201893D91}"/>
                </a:ext>
              </a:extLst>
            </p:cNvPr>
            <p:cNvSpPr/>
            <p:nvPr/>
          </p:nvSpPr>
          <p:spPr>
            <a:xfrm>
              <a:off x="548804" y="107628"/>
              <a:ext cx="5677824" cy="5164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CA" sz="1400" b="1" u="sng" dirty="0">
                  <a:solidFill>
                    <a:schemeClr val="tx1"/>
                  </a:solidFill>
                  <a:latin typeface="Cambria" panose="02040503050406030204" pitchFamily="18" charset="0"/>
                  <a:ea typeface="Cambria" panose="02040503050406030204" pitchFamily="18" charset="0"/>
                  <a:cs typeface="Times New Roman" panose="02020603050405020304" pitchFamily="18" charset="0"/>
                </a:rPr>
                <a:t>Fans Laws for Shaft-Speed Changes</a:t>
              </a:r>
              <a:endParaRPr lang="en-CA" sz="1200" b="1" u="sng"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33" name="Oval 32">
              <a:extLst>
                <a:ext uri="{FF2B5EF4-FFF2-40B4-BE49-F238E27FC236}">
                  <a16:creationId xmlns:a16="http://schemas.microsoft.com/office/drawing/2014/main" id="{D6E63395-D5AF-4CDC-82A9-D6BF6548C2DC}"/>
                </a:ext>
              </a:extLst>
            </p:cNvPr>
            <p:cNvSpPr/>
            <p:nvPr/>
          </p:nvSpPr>
          <p:spPr>
            <a:xfrm>
              <a:off x="260772" y="107628"/>
              <a:ext cx="288032" cy="288032"/>
            </a:xfrm>
            <a:prstGeom prst="ellipse">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CA" sz="1400" b="1" dirty="0">
                  <a:solidFill>
                    <a:schemeClr val="tx1"/>
                  </a:solidFill>
                  <a:latin typeface="Cambria" panose="02040503050406030204" pitchFamily="18" charset="0"/>
                  <a:ea typeface="Cambria" panose="02040503050406030204" pitchFamily="18" charset="0"/>
                  <a:cs typeface="Sabon Next LT" panose="020B0502040204020203" pitchFamily="2" charset="0"/>
                </a:rPr>
                <a:t>5.</a:t>
              </a:r>
            </a:p>
          </p:txBody>
        </p:sp>
      </p:grpSp>
    </p:spTree>
    <p:extLst>
      <p:ext uri="{BB962C8B-B14F-4D97-AF65-F5344CB8AC3E}">
        <p14:creationId xmlns:p14="http://schemas.microsoft.com/office/powerpoint/2010/main" val="27672106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4708629-44A9-4E4E-AB47-DD92B6B1722F}"/>
              </a:ext>
            </a:extLst>
          </p:cNvPr>
          <p:cNvSpPr>
            <a:spLocks noGrp="1"/>
          </p:cNvSpPr>
          <p:nvPr>
            <p:ph type="sldNum" sz="quarter" idx="12"/>
          </p:nvPr>
        </p:nvSpPr>
        <p:spPr/>
        <p:txBody>
          <a:bodyPr/>
          <a:lstStyle/>
          <a:p>
            <a:fld id="{2812F1FA-390A-41C6-A5B6-DA577902550D}" type="slidenum">
              <a:rPr lang="en-CA" smtClean="0"/>
              <a:pPr/>
              <a:t>21</a:t>
            </a:fld>
            <a:endParaRPr lang="en-CA" dirty="0"/>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FC56CDB3-9956-4F4B-83ED-10A5B670192A}"/>
                  </a:ext>
                </a:extLst>
              </p:cNvPr>
              <p:cNvSpPr txBox="1"/>
              <p:nvPr/>
            </p:nvSpPr>
            <p:spPr>
              <a:xfrm>
                <a:off x="2243530" y="5851166"/>
                <a:ext cx="3420488" cy="50616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CA" sz="1100" i="1" smtClean="0">
                              <a:latin typeface="Cambria Math" panose="02040503050406030204" pitchFamily="18" charset="0"/>
                            </a:rPr>
                          </m:ctrlPr>
                        </m:sSubPr>
                        <m:e>
                          <m:r>
                            <m:rPr>
                              <m:sty m:val="p"/>
                            </m:rPr>
                            <a:rPr lang="el-GR" sz="1100" i="1">
                              <a:latin typeface="Cambria Math"/>
                              <a:ea typeface="Cambria Math"/>
                            </a:rPr>
                            <m:t>Δ</m:t>
                          </m:r>
                          <m:r>
                            <a:rPr lang="en-CA" sz="1100" i="1">
                              <a:latin typeface="Cambria Math"/>
                              <a:ea typeface="Cambria Math"/>
                            </a:rPr>
                            <m:t>𝑃</m:t>
                          </m:r>
                        </m:e>
                        <m:sub>
                          <m:r>
                            <a:rPr lang="en-CA" sz="1100" i="1">
                              <a:latin typeface="Cambria Math"/>
                            </a:rPr>
                            <m:t>2</m:t>
                          </m:r>
                        </m:sub>
                      </m:sSub>
                      <m:r>
                        <a:rPr lang="en-CA" sz="1100" b="0" i="1" smtClean="0">
                          <a:latin typeface="Cambria Math"/>
                        </a:rPr>
                        <m:t>=</m:t>
                      </m:r>
                      <m:sSub>
                        <m:sSubPr>
                          <m:ctrlPr>
                            <a:rPr lang="en-CA" sz="1100" i="1">
                              <a:latin typeface="Cambria Math" panose="02040503050406030204" pitchFamily="18" charset="0"/>
                            </a:rPr>
                          </m:ctrlPr>
                        </m:sSubPr>
                        <m:e>
                          <m:r>
                            <m:rPr>
                              <m:sty m:val="p"/>
                            </m:rPr>
                            <a:rPr lang="el-GR" sz="1100" i="1">
                              <a:latin typeface="Cambria Math"/>
                              <a:ea typeface="Cambria Math"/>
                            </a:rPr>
                            <m:t>Δ</m:t>
                          </m:r>
                          <m:r>
                            <a:rPr lang="en-CA" sz="1100" i="1">
                              <a:latin typeface="Cambria Math"/>
                              <a:ea typeface="Cambria Math"/>
                            </a:rPr>
                            <m:t>𝑃</m:t>
                          </m:r>
                        </m:e>
                        <m:sub>
                          <m:r>
                            <a:rPr lang="en-CA" sz="1100" i="1">
                              <a:latin typeface="Cambria Math"/>
                            </a:rPr>
                            <m:t>1</m:t>
                          </m:r>
                        </m:sub>
                      </m:sSub>
                      <m:sSup>
                        <m:sSupPr>
                          <m:ctrlPr>
                            <a:rPr lang="en-CA" sz="1100" b="0" i="1" smtClean="0">
                              <a:latin typeface="Cambria Math" panose="02040503050406030204" pitchFamily="18" charset="0"/>
                            </a:rPr>
                          </m:ctrlPr>
                        </m:sSupPr>
                        <m:e>
                          <m:d>
                            <m:dPr>
                              <m:ctrlPr>
                                <a:rPr lang="en-CA" sz="1100" b="0" i="1" smtClean="0">
                                  <a:latin typeface="Cambria Math" panose="02040503050406030204" pitchFamily="18" charset="0"/>
                                </a:rPr>
                              </m:ctrlPr>
                            </m:dPr>
                            <m:e>
                              <m:f>
                                <m:fPr>
                                  <m:ctrlPr>
                                    <a:rPr lang="en-CA" sz="1100" i="1">
                                      <a:latin typeface="Cambria Math" panose="02040503050406030204" pitchFamily="18" charset="0"/>
                                    </a:rPr>
                                  </m:ctrlPr>
                                </m:fPr>
                                <m:num>
                                  <m:sSub>
                                    <m:sSubPr>
                                      <m:ctrlPr>
                                        <a:rPr lang="en-CA" sz="1100" i="1">
                                          <a:latin typeface="Cambria Math" panose="02040503050406030204" pitchFamily="18" charset="0"/>
                                        </a:rPr>
                                      </m:ctrlPr>
                                    </m:sSubPr>
                                    <m:e>
                                      <m:r>
                                        <a:rPr lang="en-CA" sz="1100" i="1">
                                          <a:latin typeface="Cambria Math"/>
                                        </a:rPr>
                                        <m:t>𝑁</m:t>
                                      </m:r>
                                    </m:e>
                                    <m:sub>
                                      <m:r>
                                        <a:rPr lang="en-CA" sz="1100" i="1">
                                          <a:latin typeface="Cambria Math"/>
                                        </a:rPr>
                                        <m:t>2</m:t>
                                      </m:r>
                                    </m:sub>
                                  </m:sSub>
                                </m:num>
                                <m:den>
                                  <m:sSub>
                                    <m:sSubPr>
                                      <m:ctrlPr>
                                        <a:rPr lang="en-CA" sz="1100" i="1">
                                          <a:latin typeface="Cambria Math" panose="02040503050406030204" pitchFamily="18" charset="0"/>
                                        </a:rPr>
                                      </m:ctrlPr>
                                    </m:sSubPr>
                                    <m:e>
                                      <m:r>
                                        <a:rPr lang="en-CA" sz="1100" i="1">
                                          <a:latin typeface="Cambria Math"/>
                                        </a:rPr>
                                        <m:t>𝑁</m:t>
                                      </m:r>
                                    </m:e>
                                    <m:sub>
                                      <m:r>
                                        <a:rPr lang="en-CA" sz="1100" i="1">
                                          <a:latin typeface="Cambria Math"/>
                                        </a:rPr>
                                        <m:t>1</m:t>
                                      </m:r>
                                    </m:sub>
                                  </m:sSub>
                                </m:den>
                              </m:f>
                            </m:e>
                          </m:d>
                        </m:e>
                        <m:sup>
                          <m:r>
                            <a:rPr lang="en-CA" sz="1100" b="0" i="1" smtClean="0">
                              <a:latin typeface="Cambria Math"/>
                            </a:rPr>
                            <m:t>2</m:t>
                          </m:r>
                        </m:sup>
                      </m:sSup>
                      <m:r>
                        <a:rPr lang="en-CA" sz="1100" b="0" i="1" smtClean="0">
                          <a:latin typeface="Cambria Math" panose="02040503050406030204" pitchFamily="18" charset="0"/>
                        </a:rPr>
                        <m:t>=</m:t>
                      </m:r>
                      <m:d>
                        <m:dPr>
                          <m:ctrlPr>
                            <a:rPr lang="en-CA" sz="1100" b="0" i="1" smtClean="0">
                              <a:latin typeface="Cambria Math" panose="02040503050406030204" pitchFamily="18" charset="0"/>
                            </a:rPr>
                          </m:ctrlPr>
                        </m:dPr>
                        <m:e>
                          <m:r>
                            <a:rPr lang="en-CA" sz="1100" b="0" i="1" smtClean="0">
                              <a:latin typeface="Cambria Math" panose="02040503050406030204" pitchFamily="18" charset="0"/>
                            </a:rPr>
                            <m:t>600 </m:t>
                          </m:r>
                          <m:r>
                            <a:rPr lang="en-CA" sz="1100" b="0" i="1" smtClean="0">
                              <a:latin typeface="Cambria Math" panose="02040503050406030204" pitchFamily="18" charset="0"/>
                            </a:rPr>
                            <m:t>𝑃𝑎</m:t>
                          </m:r>
                        </m:e>
                      </m:d>
                      <m:sSup>
                        <m:sSupPr>
                          <m:ctrlPr>
                            <a:rPr lang="en-CA" sz="1100" i="1">
                              <a:latin typeface="Cambria Math" panose="02040503050406030204" pitchFamily="18" charset="0"/>
                            </a:rPr>
                          </m:ctrlPr>
                        </m:sSupPr>
                        <m:e>
                          <m:d>
                            <m:dPr>
                              <m:ctrlPr>
                                <a:rPr lang="en-CA" sz="1100" i="1">
                                  <a:latin typeface="Cambria Math" panose="02040503050406030204" pitchFamily="18" charset="0"/>
                                </a:rPr>
                              </m:ctrlPr>
                            </m:dPr>
                            <m:e>
                              <m:f>
                                <m:fPr>
                                  <m:ctrlPr>
                                    <a:rPr lang="en-CA" sz="1100" i="1">
                                      <a:latin typeface="Cambria Math" panose="02040503050406030204" pitchFamily="18" charset="0"/>
                                    </a:rPr>
                                  </m:ctrlPr>
                                </m:fPr>
                                <m:num>
                                  <m:r>
                                    <a:rPr lang="en-CA" sz="1100" b="0" i="1" smtClean="0">
                                      <a:latin typeface="Cambria Math" panose="02040503050406030204" pitchFamily="18" charset="0"/>
                                    </a:rPr>
                                    <m:t>944 </m:t>
                                  </m:r>
                                  <m:r>
                                    <a:rPr lang="en-CA" sz="1100" b="0" i="1" smtClean="0">
                                      <a:latin typeface="Cambria Math" panose="02040503050406030204" pitchFamily="18" charset="0"/>
                                    </a:rPr>
                                    <m:t>𝑟𝑝𝑚</m:t>
                                  </m:r>
                                </m:num>
                                <m:den>
                                  <m:r>
                                    <a:rPr lang="en-CA" sz="1100" b="0" i="1" smtClean="0">
                                      <a:latin typeface="Cambria Math" panose="02040503050406030204" pitchFamily="18" charset="0"/>
                                    </a:rPr>
                                    <m:t>850 </m:t>
                                  </m:r>
                                  <m:r>
                                    <a:rPr lang="en-CA" sz="1100" b="0" i="1" smtClean="0">
                                      <a:latin typeface="Cambria Math" panose="02040503050406030204" pitchFamily="18" charset="0"/>
                                    </a:rPr>
                                    <m:t>𝑟𝑝𝑚</m:t>
                                  </m:r>
                                </m:den>
                              </m:f>
                            </m:e>
                          </m:d>
                        </m:e>
                        <m:sup>
                          <m:r>
                            <a:rPr lang="en-CA" sz="1100" i="1">
                              <a:latin typeface="Cambria Math"/>
                            </a:rPr>
                            <m:t>2</m:t>
                          </m:r>
                        </m:sup>
                      </m:sSup>
                      <m:r>
                        <a:rPr lang="en-CA" sz="1100" b="0" i="1" smtClean="0">
                          <a:latin typeface="Cambria Math" panose="02040503050406030204" pitchFamily="18" charset="0"/>
                        </a:rPr>
                        <m:t>=</m:t>
                      </m:r>
                      <m:r>
                        <a:rPr lang="en-CA" sz="1100" b="1" i="1" smtClean="0">
                          <a:latin typeface="Cambria Math" panose="02040503050406030204" pitchFamily="18" charset="0"/>
                        </a:rPr>
                        <m:t>𝟕𝟒𝟎</m:t>
                      </m:r>
                      <m:r>
                        <a:rPr lang="en-CA" sz="1100" b="1" i="1" smtClean="0">
                          <a:latin typeface="Cambria Math" panose="02040503050406030204" pitchFamily="18" charset="0"/>
                        </a:rPr>
                        <m:t> </m:t>
                      </m:r>
                      <m:r>
                        <a:rPr lang="en-CA" sz="1100" b="1" i="1" smtClean="0">
                          <a:latin typeface="Cambria Math" panose="02040503050406030204" pitchFamily="18" charset="0"/>
                        </a:rPr>
                        <m:t>𝑷𝒂</m:t>
                      </m:r>
                    </m:oMath>
                  </m:oMathPara>
                </a14:m>
                <a:endParaRPr lang="en-CA" sz="1100" b="1" dirty="0">
                  <a:latin typeface="Cambria" panose="02040503050406030204" pitchFamily="18" charset="0"/>
                </a:endParaRPr>
              </a:p>
            </p:txBody>
          </p:sp>
        </mc:Choice>
        <mc:Fallback xmlns="">
          <p:sp>
            <p:nvSpPr>
              <p:cNvPr id="5" name="TextBox 4">
                <a:extLst>
                  <a:ext uri="{FF2B5EF4-FFF2-40B4-BE49-F238E27FC236}">
                    <a16:creationId xmlns:a16="http://schemas.microsoft.com/office/drawing/2014/main" id="{FC56CDB3-9956-4F4B-83ED-10A5B670192A}"/>
                  </a:ext>
                </a:extLst>
              </p:cNvPr>
              <p:cNvSpPr txBox="1">
                <a:spLocks noRot="1" noChangeAspect="1" noMove="1" noResize="1" noEditPoints="1" noAdjustHandles="1" noChangeArrowheads="1" noChangeShapeType="1" noTextEdit="1"/>
              </p:cNvSpPr>
              <p:nvPr/>
            </p:nvSpPr>
            <p:spPr>
              <a:xfrm>
                <a:off x="2243530" y="5851166"/>
                <a:ext cx="3420488" cy="506164"/>
              </a:xfrm>
              <a:prstGeom prst="rect">
                <a:avLst/>
              </a:prstGeom>
              <a:blipFill>
                <a:blip r:embed="rId2"/>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862BEE5B-75C3-4F9E-B95A-C99E991C6FC5}"/>
                  </a:ext>
                </a:extLst>
              </p:cNvPr>
              <p:cNvSpPr txBox="1"/>
              <p:nvPr/>
            </p:nvSpPr>
            <p:spPr>
              <a:xfrm>
                <a:off x="2243530" y="5072467"/>
                <a:ext cx="3405163" cy="48192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CA" sz="1100" i="1" smtClean="0">
                              <a:latin typeface="Cambria Math" panose="02040503050406030204" pitchFamily="18" charset="0"/>
                            </a:rPr>
                          </m:ctrlPr>
                        </m:sSubPr>
                        <m:e>
                          <m:r>
                            <a:rPr lang="en-CA" sz="1100" i="1">
                              <a:latin typeface="Cambria Math"/>
                            </a:rPr>
                            <m:t>𝑁</m:t>
                          </m:r>
                        </m:e>
                        <m:sub>
                          <m:r>
                            <a:rPr lang="en-CA" sz="1100" i="1">
                              <a:latin typeface="Cambria Math"/>
                            </a:rPr>
                            <m:t>2</m:t>
                          </m:r>
                        </m:sub>
                      </m:sSub>
                      <m:r>
                        <a:rPr lang="en-CA" sz="1100" b="0" i="1" smtClean="0">
                          <a:latin typeface="Cambria Math" panose="02040503050406030204" pitchFamily="18" charset="0"/>
                        </a:rPr>
                        <m:t>=</m:t>
                      </m:r>
                      <m:sSub>
                        <m:sSubPr>
                          <m:ctrlPr>
                            <a:rPr lang="en-CA" sz="1100" i="1">
                              <a:latin typeface="Cambria Math" panose="02040503050406030204" pitchFamily="18" charset="0"/>
                            </a:rPr>
                          </m:ctrlPr>
                        </m:sSubPr>
                        <m:e>
                          <m:r>
                            <a:rPr lang="en-CA" sz="1100" i="1">
                              <a:latin typeface="Cambria Math"/>
                            </a:rPr>
                            <m:t>𝑁</m:t>
                          </m:r>
                        </m:e>
                        <m:sub>
                          <m:r>
                            <a:rPr lang="en-CA" sz="1100" i="1">
                              <a:latin typeface="Cambria Math"/>
                            </a:rPr>
                            <m:t>1</m:t>
                          </m:r>
                        </m:sub>
                      </m:sSub>
                      <m:d>
                        <m:dPr>
                          <m:ctrlPr>
                            <a:rPr lang="en-CA" sz="1100" b="0" i="1" smtClean="0">
                              <a:latin typeface="Cambria Math" panose="02040503050406030204" pitchFamily="18" charset="0"/>
                            </a:rPr>
                          </m:ctrlPr>
                        </m:dPr>
                        <m:e>
                          <m:f>
                            <m:fPr>
                              <m:ctrlPr>
                                <a:rPr lang="en-CA" sz="1100" i="1">
                                  <a:latin typeface="Cambria Math" panose="02040503050406030204" pitchFamily="18" charset="0"/>
                                </a:rPr>
                              </m:ctrlPr>
                            </m:fPr>
                            <m:num>
                              <m:sSub>
                                <m:sSubPr>
                                  <m:ctrlPr>
                                    <a:rPr lang="en-CA" sz="1100" i="1">
                                      <a:latin typeface="Cambria Math" panose="02040503050406030204" pitchFamily="18" charset="0"/>
                                    </a:rPr>
                                  </m:ctrlPr>
                                </m:sSubPr>
                                <m:e>
                                  <m:acc>
                                    <m:accPr>
                                      <m:chr m:val="̇"/>
                                      <m:ctrlPr>
                                        <a:rPr lang="en-CA" sz="1100" i="1">
                                          <a:latin typeface="Cambria Math" panose="02040503050406030204" pitchFamily="18" charset="0"/>
                                        </a:rPr>
                                      </m:ctrlPr>
                                    </m:accPr>
                                    <m:e>
                                      <m:r>
                                        <a:rPr lang="en-CA" sz="1100" i="1">
                                          <a:latin typeface="Cambria Math" panose="02040503050406030204" pitchFamily="18" charset="0"/>
                                        </a:rPr>
                                        <m:t>𝑉</m:t>
                                      </m:r>
                                    </m:e>
                                  </m:acc>
                                </m:e>
                                <m:sub>
                                  <m:r>
                                    <a:rPr lang="en-CA" sz="1100" i="1">
                                      <a:latin typeface="Cambria Math"/>
                                    </a:rPr>
                                    <m:t>2</m:t>
                                  </m:r>
                                </m:sub>
                              </m:sSub>
                            </m:num>
                            <m:den>
                              <m:sSub>
                                <m:sSubPr>
                                  <m:ctrlPr>
                                    <a:rPr lang="en-CA" sz="1100" i="1">
                                      <a:latin typeface="Cambria Math" panose="02040503050406030204" pitchFamily="18" charset="0"/>
                                    </a:rPr>
                                  </m:ctrlPr>
                                </m:sSubPr>
                                <m:e>
                                  <m:acc>
                                    <m:accPr>
                                      <m:chr m:val="̇"/>
                                      <m:ctrlPr>
                                        <a:rPr lang="en-CA" sz="1100" i="1">
                                          <a:latin typeface="Cambria Math" panose="02040503050406030204" pitchFamily="18" charset="0"/>
                                        </a:rPr>
                                      </m:ctrlPr>
                                    </m:accPr>
                                    <m:e>
                                      <m:r>
                                        <a:rPr lang="en-CA" sz="1100" i="1">
                                          <a:latin typeface="Cambria Math" panose="02040503050406030204" pitchFamily="18" charset="0"/>
                                        </a:rPr>
                                        <m:t>𝑉</m:t>
                                      </m:r>
                                    </m:e>
                                  </m:acc>
                                </m:e>
                                <m:sub>
                                  <m:r>
                                    <a:rPr lang="en-CA" sz="1100" i="1">
                                      <a:latin typeface="Cambria Math"/>
                                    </a:rPr>
                                    <m:t>1</m:t>
                                  </m:r>
                                </m:sub>
                              </m:sSub>
                            </m:den>
                          </m:f>
                        </m:e>
                      </m:d>
                      <m:r>
                        <a:rPr lang="en-CA" sz="1100" b="0" i="1" smtClean="0">
                          <a:latin typeface="Cambria Math"/>
                        </a:rPr>
                        <m:t>=</m:t>
                      </m:r>
                      <m:d>
                        <m:dPr>
                          <m:ctrlPr>
                            <a:rPr lang="en-CA" sz="1100" b="0" i="1" smtClean="0">
                              <a:latin typeface="Cambria Math" panose="02040503050406030204" pitchFamily="18" charset="0"/>
                            </a:rPr>
                          </m:ctrlPr>
                        </m:dPr>
                        <m:e>
                          <m:r>
                            <a:rPr lang="en-CA" sz="1100" b="0" i="1" smtClean="0">
                              <a:latin typeface="Cambria Math" panose="02040503050406030204" pitchFamily="18" charset="0"/>
                            </a:rPr>
                            <m:t>850 </m:t>
                          </m:r>
                          <m:r>
                            <a:rPr lang="en-CA" sz="1100" b="0" i="1" smtClean="0">
                              <a:latin typeface="Cambria Math" panose="02040503050406030204" pitchFamily="18" charset="0"/>
                            </a:rPr>
                            <m:t>𝑟𝑝𝑚</m:t>
                          </m:r>
                        </m:e>
                      </m:d>
                      <m:d>
                        <m:dPr>
                          <m:ctrlPr>
                            <a:rPr lang="en-CA" sz="1100" i="1">
                              <a:latin typeface="Cambria Math" panose="02040503050406030204" pitchFamily="18" charset="0"/>
                            </a:rPr>
                          </m:ctrlPr>
                        </m:dPr>
                        <m:e>
                          <m:f>
                            <m:fPr>
                              <m:ctrlPr>
                                <a:rPr lang="en-CA" sz="1100" i="1">
                                  <a:latin typeface="Cambria Math" panose="02040503050406030204" pitchFamily="18" charset="0"/>
                                </a:rPr>
                              </m:ctrlPr>
                            </m:fPr>
                            <m:num>
                              <m:r>
                                <a:rPr lang="en-CA" sz="1100" b="0" i="1" smtClean="0">
                                  <a:latin typeface="Cambria Math" panose="02040503050406030204" pitchFamily="18" charset="0"/>
                                </a:rPr>
                                <m:t>2000</m:t>
                              </m:r>
                              <m:f>
                                <m:fPr>
                                  <m:type m:val="lin"/>
                                  <m:ctrlPr>
                                    <a:rPr lang="en-CA" sz="1100" i="1">
                                      <a:latin typeface="Cambria Math" panose="02040503050406030204" pitchFamily="18" charset="0"/>
                                    </a:rPr>
                                  </m:ctrlPr>
                                </m:fPr>
                                <m:num>
                                  <m:r>
                                    <a:rPr lang="en-CA" sz="1100" i="1">
                                      <a:latin typeface="Cambria Math" panose="02040503050406030204" pitchFamily="18" charset="0"/>
                                    </a:rPr>
                                    <m:t>𝐿</m:t>
                                  </m:r>
                                </m:num>
                                <m:den>
                                  <m:r>
                                    <a:rPr lang="en-CA" sz="1100" i="1">
                                      <a:latin typeface="Cambria Math" panose="02040503050406030204" pitchFamily="18" charset="0"/>
                                    </a:rPr>
                                    <m:t>𝑠</m:t>
                                  </m:r>
                                </m:den>
                              </m:f>
                            </m:num>
                            <m:den>
                              <m:r>
                                <a:rPr lang="en-CA" sz="1100" b="0" i="1" smtClean="0">
                                  <a:latin typeface="Cambria Math" panose="02040503050406030204" pitchFamily="18" charset="0"/>
                                </a:rPr>
                                <m:t>1800 </m:t>
                              </m:r>
                              <m:f>
                                <m:fPr>
                                  <m:type m:val="lin"/>
                                  <m:ctrlPr>
                                    <a:rPr lang="en-CA" sz="1100" b="0" i="1" smtClean="0">
                                      <a:latin typeface="Cambria Math" panose="02040503050406030204" pitchFamily="18" charset="0"/>
                                    </a:rPr>
                                  </m:ctrlPr>
                                </m:fPr>
                                <m:num>
                                  <m:r>
                                    <a:rPr lang="en-CA" sz="1100" b="0" i="1" smtClean="0">
                                      <a:latin typeface="Cambria Math" panose="02040503050406030204" pitchFamily="18" charset="0"/>
                                    </a:rPr>
                                    <m:t>𝐿</m:t>
                                  </m:r>
                                </m:num>
                                <m:den>
                                  <m:r>
                                    <a:rPr lang="en-CA" sz="1100" b="0" i="1" smtClean="0">
                                      <a:latin typeface="Cambria Math" panose="02040503050406030204" pitchFamily="18" charset="0"/>
                                    </a:rPr>
                                    <m:t>𝑠</m:t>
                                  </m:r>
                                </m:den>
                              </m:f>
                            </m:den>
                          </m:f>
                        </m:e>
                      </m:d>
                      <m:r>
                        <a:rPr lang="en-CA" sz="1100" b="0" i="1" smtClean="0">
                          <a:latin typeface="Cambria Math" panose="02040503050406030204" pitchFamily="18" charset="0"/>
                        </a:rPr>
                        <m:t>=</m:t>
                      </m:r>
                      <m:r>
                        <a:rPr lang="en-CA" sz="1100" b="1" i="1" smtClean="0">
                          <a:latin typeface="Cambria Math" panose="02040503050406030204" pitchFamily="18" charset="0"/>
                        </a:rPr>
                        <m:t>𝟗𝟒𝟒</m:t>
                      </m:r>
                      <m:r>
                        <a:rPr lang="en-CA" sz="1100" b="1" i="1" smtClean="0">
                          <a:latin typeface="Cambria Math" panose="02040503050406030204" pitchFamily="18" charset="0"/>
                        </a:rPr>
                        <m:t> </m:t>
                      </m:r>
                      <m:r>
                        <a:rPr lang="en-CA" sz="1100" b="1" i="1" smtClean="0">
                          <a:latin typeface="Cambria Math" panose="02040503050406030204" pitchFamily="18" charset="0"/>
                        </a:rPr>
                        <m:t>𝒓𝒑𝒎</m:t>
                      </m:r>
                    </m:oMath>
                  </m:oMathPara>
                </a14:m>
                <a:endParaRPr lang="en-CA" sz="1100" b="1" dirty="0">
                  <a:latin typeface="Cambria" panose="02040503050406030204" pitchFamily="18" charset="0"/>
                </a:endParaRPr>
              </a:p>
            </p:txBody>
          </p:sp>
        </mc:Choice>
        <mc:Fallback xmlns="">
          <p:sp>
            <p:nvSpPr>
              <p:cNvPr id="7" name="TextBox 6">
                <a:extLst>
                  <a:ext uri="{FF2B5EF4-FFF2-40B4-BE49-F238E27FC236}">
                    <a16:creationId xmlns:a16="http://schemas.microsoft.com/office/drawing/2014/main" id="{862BEE5B-75C3-4F9E-B95A-C99E991C6FC5}"/>
                  </a:ext>
                </a:extLst>
              </p:cNvPr>
              <p:cNvSpPr txBox="1">
                <a:spLocks noRot="1" noChangeAspect="1" noMove="1" noResize="1" noEditPoints="1" noAdjustHandles="1" noChangeArrowheads="1" noChangeShapeType="1" noTextEdit="1"/>
              </p:cNvSpPr>
              <p:nvPr/>
            </p:nvSpPr>
            <p:spPr>
              <a:xfrm>
                <a:off x="2243530" y="5072467"/>
                <a:ext cx="3405163" cy="481927"/>
              </a:xfrm>
              <a:prstGeom prst="rect">
                <a:avLst/>
              </a:prstGeom>
              <a:blipFill>
                <a:blip r:embed="rId3"/>
                <a:stretch>
                  <a:fillRect t="-45570" b="-73418"/>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09DB766C-735A-4E9E-9D26-B64FC117638C}"/>
                  </a:ext>
                </a:extLst>
              </p:cNvPr>
              <p:cNvSpPr txBox="1"/>
              <p:nvPr/>
            </p:nvSpPr>
            <p:spPr>
              <a:xfrm>
                <a:off x="2243530" y="6702438"/>
                <a:ext cx="3647793" cy="50616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CA" sz="1100" i="1" smtClean="0">
                              <a:latin typeface="Cambria Math" panose="02040503050406030204" pitchFamily="18" charset="0"/>
                            </a:rPr>
                          </m:ctrlPr>
                        </m:sSubPr>
                        <m:e>
                          <m:sSub>
                            <m:sSubPr>
                              <m:ctrlPr>
                                <a:rPr lang="en-CA" sz="1100" i="1">
                                  <a:latin typeface="Cambria Math" panose="02040503050406030204" pitchFamily="18" charset="0"/>
                                </a:rPr>
                              </m:ctrlPr>
                            </m:sSubPr>
                            <m:e>
                              <m:acc>
                                <m:accPr>
                                  <m:chr m:val="̇"/>
                                  <m:ctrlPr>
                                    <a:rPr lang="en-CA" sz="1100" i="1">
                                      <a:latin typeface="Cambria Math" panose="02040503050406030204" pitchFamily="18" charset="0"/>
                                    </a:rPr>
                                  </m:ctrlPr>
                                </m:accPr>
                                <m:e>
                                  <m:r>
                                    <a:rPr lang="en-CA" sz="1100" i="1">
                                      <a:latin typeface="Cambria Math" panose="02040503050406030204" pitchFamily="18" charset="0"/>
                                    </a:rPr>
                                    <m:t>𝑊</m:t>
                                  </m:r>
                                </m:e>
                              </m:acc>
                            </m:e>
                            <m:sub>
                              <m:r>
                                <a:rPr lang="en-CA" sz="1100" i="1">
                                  <a:latin typeface="Cambria Math"/>
                                </a:rPr>
                                <m:t>𝑠h</m:t>
                              </m:r>
                            </m:sub>
                          </m:sSub>
                        </m:e>
                        <m:sub>
                          <m:r>
                            <a:rPr lang="en-CA" sz="1100" i="1">
                              <a:latin typeface="Cambria Math"/>
                            </a:rPr>
                            <m:t>2</m:t>
                          </m:r>
                        </m:sub>
                      </m:sSub>
                      <m:r>
                        <a:rPr lang="en-CA" sz="1100" b="0" i="1" smtClean="0">
                          <a:latin typeface="Cambria Math"/>
                        </a:rPr>
                        <m:t>=</m:t>
                      </m:r>
                      <m:sSub>
                        <m:sSubPr>
                          <m:ctrlPr>
                            <a:rPr lang="en-CA" sz="1100" i="1">
                              <a:latin typeface="Cambria Math" panose="02040503050406030204" pitchFamily="18" charset="0"/>
                            </a:rPr>
                          </m:ctrlPr>
                        </m:sSubPr>
                        <m:e>
                          <m:sSub>
                            <m:sSubPr>
                              <m:ctrlPr>
                                <a:rPr lang="en-CA" sz="1100" i="1">
                                  <a:latin typeface="Cambria Math" panose="02040503050406030204" pitchFamily="18" charset="0"/>
                                </a:rPr>
                              </m:ctrlPr>
                            </m:sSubPr>
                            <m:e>
                              <m:acc>
                                <m:accPr>
                                  <m:chr m:val="̇"/>
                                  <m:ctrlPr>
                                    <a:rPr lang="en-CA" sz="1100" i="1">
                                      <a:latin typeface="Cambria Math" panose="02040503050406030204" pitchFamily="18" charset="0"/>
                                    </a:rPr>
                                  </m:ctrlPr>
                                </m:accPr>
                                <m:e>
                                  <m:r>
                                    <a:rPr lang="en-CA" sz="1100" i="1">
                                      <a:latin typeface="Cambria Math" panose="02040503050406030204" pitchFamily="18" charset="0"/>
                                    </a:rPr>
                                    <m:t>𝑊</m:t>
                                  </m:r>
                                </m:e>
                              </m:acc>
                            </m:e>
                            <m:sub>
                              <m:r>
                                <a:rPr lang="en-CA" sz="1100" i="1">
                                  <a:latin typeface="Cambria Math"/>
                                </a:rPr>
                                <m:t>𝑠h</m:t>
                              </m:r>
                            </m:sub>
                          </m:sSub>
                        </m:e>
                        <m:sub>
                          <m:r>
                            <a:rPr lang="en-CA" sz="1100" i="1">
                              <a:latin typeface="Cambria Math" panose="02040503050406030204" pitchFamily="18" charset="0"/>
                            </a:rPr>
                            <m:t>1</m:t>
                          </m:r>
                        </m:sub>
                      </m:sSub>
                      <m:sSup>
                        <m:sSupPr>
                          <m:ctrlPr>
                            <a:rPr lang="en-CA" sz="1100" b="0" i="1" smtClean="0">
                              <a:latin typeface="Cambria Math" panose="02040503050406030204" pitchFamily="18" charset="0"/>
                            </a:rPr>
                          </m:ctrlPr>
                        </m:sSupPr>
                        <m:e>
                          <m:d>
                            <m:dPr>
                              <m:ctrlPr>
                                <a:rPr lang="en-CA" sz="1100" b="0" i="1" smtClean="0">
                                  <a:latin typeface="Cambria Math" panose="02040503050406030204" pitchFamily="18" charset="0"/>
                                </a:rPr>
                              </m:ctrlPr>
                            </m:dPr>
                            <m:e>
                              <m:f>
                                <m:fPr>
                                  <m:ctrlPr>
                                    <a:rPr lang="en-CA" sz="1100" b="0" i="1" smtClean="0">
                                      <a:latin typeface="Cambria Math" panose="02040503050406030204" pitchFamily="18" charset="0"/>
                                    </a:rPr>
                                  </m:ctrlPr>
                                </m:fPr>
                                <m:num>
                                  <m:sSub>
                                    <m:sSubPr>
                                      <m:ctrlPr>
                                        <a:rPr lang="en-CA" sz="1100" b="0" i="1" smtClean="0">
                                          <a:latin typeface="Cambria Math" panose="02040503050406030204" pitchFamily="18" charset="0"/>
                                        </a:rPr>
                                      </m:ctrlPr>
                                    </m:sSubPr>
                                    <m:e>
                                      <m:r>
                                        <a:rPr lang="en-CA" sz="1100" b="0" i="1" smtClean="0">
                                          <a:latin typeface="Cambria Math"/>
                                        </a:rPr>
                                        <m:t>𝑁</m:t>
                                      </m:r>
                                    </m:e>
                                    <m:sub>
                                      <m:r>
                                        <a:rPr lang="en-CA" sz="1100" b="0" i="1" smtClean="0">
                                          <a:latin typeface="Cambria Math"/>
                                        </a:rPr>
                                        <m:t>2</m:t>
                                      </m:r>
                                    </m:sub>
                                  </m:sSub>
                                </m:num>
                                <m:den>
                                  <m:sSub>
                                    <m:sSubPr>
                                      <m:ctrlPr>
                                        <a:rPr lang="en-CA" sz="1100" i="1">
                                          <a:latin typeface="Cambria Math" panose="02040503050406030204" pitchFamily="18" charset="0"/>
                                        </a:rPr>
                                      </m:ctrlPr>
                                    </m:sSubPr>
                                    <m:e>
                                      <m:r>
                                        <a:rPr lang="en-CA" sz="1100" i="1">
                                          <a:latin typeface="Cambria Math"/>
                                        </a:rPr>
                                        <m:t>𝑁</m:t>
                                      </m:r>
                                    </m:e>
                                    <m:sub>
                                      <m:r>
                                        <a:rPr lang="en-CA" sz="1100" b="0" i="1" smtClean="0">
                                          <a:latin typeface="Cambria Math"/>
                                        </a:rPr>
                                        <m:t>1</m:t>
                                      </m:r>
                                    </m:sub>
                                  </m:sSub>
                                </m:den>
                              </m:f>
                            </m:e>
                          </m:d>
                        </m:e>
                        <m:sup>
                          <m:r>
                            <a:rPr lang="en-CA" sz="1100" b="0" i="1" smtClean="0">
                              <a:latin typeface="Cambria Math"/>
                            </a:rPr>
                            <m:t>3</m:t>
                          </m:r>
                        </m:sup>
                      </m:sSup>
                      <m:r>
                        <a:rPr lang="en-CA" sz="1100" b="0" i="1" smtClean="0">
                          <a:latin typeface="Cambria Math" panose="02040503050406030204" pitchFamily="18" charset="0"/>
                        </a:rPr>
                        <m:t>=</m:t>
                      </m:r>
                      <m:d>
                        <m:dPr>
                          <m:ctrlPr>
                            <a:rPr lang="en-CA" sz="1100" b="0" i="1" smtClean="0">
                              <a:latin typeface="Cambria Math" panose="02040503050406030204" pitchFamily="18" charset="0"/>
                            </a:rPr>
                          </m:ctrlPr>
                        </m:dPr>
                        <m:e>
                          <m:r>
                            <a:rPr lang="en-CA" sz="1100" b="0" i="1" smtClean="0">
                              <a:latin typeface="Cambria Math" panose="02040503050406030204" pitchFamily="18" charset="0"/>
                            </a:rPr>
                            <m:t>2400 </m:t>
                          </m:r>
                          <m:r>
                            <a:rPr lang="en-CA" sz="1100" b="0" i="1" smtClean="0">
                              <a:latin typeface="Cambria Math" panose="02040503050406030204" pitchFamily="18" charset="0"/>
                            </a:rPr>
                            <m:t>𝑊</m:t>
                          </m:r>
                        </m:e>
                      </m:d>
                      <m:sSup>
                        <m:sSupPr>
                          <m:ctrlPr>
                            <a:rPr lang="en-CA" sz="1100" i="1">
                              <a:latin typeface="Cambria Math" panose="02040503050406030204" pitchFamily="18" charset="0"/>
                            </a:rPr>
                          </m:ctrlPr>
                        </m:sSupPr>
                        <m:e>
                          <m:d>
                            <m:dPr>
                              <m:ctrlPr>
                                <a:rPr lang="en-CA" sz="1100" i="1">
                                  <a:latin typeface="Cambria Math" panose="02040503050406030204" pitchFamily="18" charset="0"/>
                                </a:rPr>
                              </m:ctrlPr>
                            </m:dPr>
                            <m:e>
                              <m:f>
                                <m:fPr>
                                  <m:ctrlPr>
                                    <a:rPr lang="en-CA" sz="1100" i="1">
                                      <a:latin typeface="Cambria Math" panose="02040503050406030204" pitchFamily="18" charset="0"/>
                                    </a:rPr>
                                  </m:ctrlPr>
                                </m:fPr>
                                <m:num>
                                  <m:r>
                                    <a:rPr lang="en-CA" sz="1100" i="1">
                                      <a:latin typeface="Cambria Math" panose="02040503050406030204" pitchFamily="18" charset="0"/>
                                    </a:rPr>
                                    <m:t>944 </m:t>
                                  </m:r>
                                  <m:r>
                                    <a:rPr lang="en-CA" sz="1100" i="1">
                                      <a:latin typeface="Cambria Math" panose="02040503050406030204" pitchFamily="18" charset="0"/>
                                    </a:rPr>
                                    <m:t>𝑟𝑝𝑚</m:t>
                                  </m:r>
                                </m:num>
                                <m:den>
                                  <m:r>
                                    <a:rPr lang="en-CA" sz="1100" i="1">
                                      <a:latin typeface="Cambria Math" panose="02040503050406030204" pitchFamily="18" charset="0"/>
                                    </a:rPr>
                                    <m:t>850 </m:t>
                                  </m:r>
                                  <m:r>
                                    <a:rPr lang="en-CA" sz="1100" i="1">
                                      <a:latin typeface="Cambria Math" panose="02040503050406030204" pitchFamily="18" charset="0"/>
                                    </a:rPr>
                                    <m:t>𝑟𝑝𝑚</m:t>
                                  </m:r>
                                </m:den>
                              </m:f>
                            </m:e>
                          </m:d>
                        </m:e>
                        <m:sup>
                          <m:r>
                            <a:rPr lang="en-CA" sz="1100" b="0" i="1" smtClean="0">
                              <a:latin typeface="Cambria Math" panose="02040503050406030204" pitchFamily="18" charset="0"/>
                            </a:rPr>
                            <m:t>3</m:t>
                          </m:r>
                        </m:sup>
                      </m:sSup>
                      <m:r>
                        <a:rPr lang="en-CA" sz="1100" b="0" i="1" smtClean="0">
                          <a:latin typeface="Cambria Math" panose="02040503050406030204" pitchFamily="18" charset="0"/>
                        </a:rPr>
                        <m:t>=</m:t>
                      </m:r>
                      <m:r>
                        <a:rPr lang="en-CA" sz="1100" b="1" i="1" smtClean="0">
                          <a:latin typeface="Cambria Math" panose="02040503050406030204" pitchFamily="18" charset="0"/>
                        </a:rPr>
                        <m:t>𝟑𝟐𝟖𝟖</m:t>
                      </m:r>
                      <m:r>
                        <a:rPr lang="en-CA" sz="1100" b="1" i="1" smtClean="0">
                          <a:latin typeface="Cambria Math" panose="02040503050406030204" pitchFamily="18" charset="0"/>
                        </a:rPr>
                        <m:t> </m:t>
                      </m:r>
                      <m:r>
                        <a:rPr lang="en-CA" sz="1100" b="1" i="1" smtClean="0">
                          <a:latin typeface="Cambria Math" panose="02040503050406030204" pitchFamily="18" charset="0"/>
                        </a:rPr>
                        <m:t>𝑾</m:t>
                      </m:r>
                    </m:oMath>
                  </m:oMathPara>
                </a14:m>
                <a:endParaRPr lang="en-CA" sz="1100" b="1" dirty="0">
                  <a:latin typeface="Cambria" panose="02040503050406030204" pitchFamily="18" charset="0"/>
                </a:endParaRPr>
              </a:p>
            </p:txBody>
          </p:sp>
        </mc:Choice>
        <mc:Fallback xmlns="">
          <p:sp>
            <p:nvSpPr>
              <p:cNvPr id="9" name="TextBox 8">
                <a:extLst>
                  <a:ext uri="{FF2B5EF4-FFF2-40B4-BE49-F238E27FC236}">
                    <a16:creationId xmlns:a16="http://schemas.microsoft.com/office/drawing/2014/main" id="{09DB766C-735A-4E9E-9D26-B64FC117638C}"/>
                  </a:ext>
                </a:extLst>
              </p:cNvPr>
              <p:cNvSpPr txBox="1">
                <a:spLocks noRot="1" noChangeAspect="1" noMove="1" noResize="1" noEditPoints="1" noAdjustHandles="1" noChangeArrowheads="1" noChangeShapeType="1" noTextEdit="1"/>
              </p:cNvSpPr>
              <p:nvPr/>
            </p:nvSpPr>
            <p:spPr>
              <a:xfrm>
                <a:off x="2243530" y="6702438"/>
                <a:ext cx="3647793" cy="506164"/>
              </a:xfrm>
              <a:prstGeom prst="rect">
                <a:avLst/>
              </a:prstGeom>
              <a:blipFill>
                <a:blip r:embed="rId4"/>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B0B7A70C-C3BF-49E8-96A3-D75EDFD826AE}"/>
                  </a:ext>
                </a:extLst>
              </p:cNvPr>
              <p:cNvSpPr/>
              <p:nvPr/>
            </p:nvSpPr>
            <p:spPr>
              <a:xfrm>
                <a:off x="404788" y="277168"/>
                <a:ext cx="5602312" cy="39620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CA" sz="1100" u="sng" dirty="0">
                    <a:solidFill>
                      <a:schemeClr val="tx1"/>
                    </a:solidFill>
                    <a:latin typeface="Cambria" panose="02040503050406030204" pitchFamily="18" charset="0"/>
                  </a:rPr>
                  <a:t>Example Calculation</a:t>
                </a:r>
              </a:p>
              <a:p>
                <a:pPr algn="just"/>
                <a:endParaRPr lang="en-CA" sz="1100" dirty="0">
                  <a:solidFill>
                    <a:schemeClr val="tx1"/>
                  </a:solidFill>
                  <a:latin typeface="Cambria" panose="02040503050406030204" pitchFamily="18" charset="0"/>
                </a:endParaRPr>
              </a:p>
              <a:p>
                <a:pPr algn="just"/>
                <a:endParaRPr lang="en-CA" sz="1100" dirty="0">
                  <a:solidFill>
                    <a:schemeClr val="tx1"/>
                  </a:solidFill>
                  <a:latin typeface="Cambria" panose="02040503050406030204" pitchFamily="18" charset="0"/>
                </a:endParaRPr>
              </a:p>
              <a:p>
                <a:pPr algn="just"/>
                <a:r>
                  <a:rPr lang="en-CA" sz="1100" dirty="0">
                    <a:solidFill>
                      <a:schemeClr val="tx1"/>
                    </a:solidFill>
                    <a:latin typeface="Cambria" panose="02040503050406030204" pitchFamily="18" charset="0"/>
                  </a:rPr>
                  <a:t>When a fan is initially run at steady operation, the following values are determined:</a:t>
                </a:r>
              </a:p>
              <a:p>
                <a:pPr algn="just"/>
                <a:endParaRPr lang="en-CA" sz="1100" dirty="0">
                  <a:solidFill>
                    <a:schemeClr val="tx1"/>
                  </a:solidFill>
                  <a:latin typeface="Cambria" panose="02040503050406030204" pitchFamily="18" charset="0"/>
                </a:endParaRPr>
              </a:p>
              <a:p>
                <a:pPr algn="just"/>
                <a:r>
                  <a:rPr lang="en-CA" sz="1100" dirty="0">
                    <a:solidFill>
                      <a:schemeClr val="tx1"/>
                    </a:solidFill>
                    <a:latin typeface="Cambria" panose="02040503050406030204" pitchFamily="18" charset="0"/>
                  </a:rPr>
                  <a:t>	shaft speed 	=  850 rpm</a:t>
                </a:r>
              </a:p>
              <a:p>
                <a:pPr algn="just"/>
                <a:r>
                  <a:rPr lang="en-CA" sz="1100" dirty="0">
                    <a:solidFill>
                      <a:schemeClr val="tx1"/>
                    </a:solidFill>
                    <a:latin typeface="Cambria" panose="02040503050406030204" pitchFamily="18" charset="0"/>
                  </a:rPr>
                  <a:t>	air flow 	=  1800 L/s</a:t>
                </a:r>
              </a:p>
              <a:p>
                <a:pPr algn="just"/>
                <a:r>
                  <a:rPr lang="en-CA" sz="1100" dirty="0">
                    <a:solidFill>
                      <a:schemeClr val="tx1"/>
                    </a:solidFill>
                    <a:latin typeface="Cambria" panose="02040503050406030204" pitchFamily="18" charset="0"/>
                  </a:rPr>
                  <a:t>	pressure rise	=  600 Pa</a:t>
                </a:r>
              </a:p>
              <a:p>
                <a:pPr algn="just"/>
                <a:r>
                  <a:rPr lang="en-CA" sz="1100" dirty="0">
                    <a:solidFill>
                      <a:schemeClr val="tx1"/>
                    </a:solidFill>
                    <a:latin typeface="Cambria" panose="02040503050406030204" pitchFamily="18" charset="0"/>
                  </a:rPr>
                  <a:t>	shaft power	=  2400 W</a:t>
                </a:r>
              </a:p>
              <a:p>
                <a:pPr algn="just"/>
                <a:endParaRPr lang="en-CA" sz="1100" dirty="0">
                  <a:solidFill>
                    <a:schemeClr val="tx1"/>
                  </a:solidFill>
                  <a:latin typeface="Cambria" panose="02040503050406030204" pitchFamily="18" charset="0"/>
                </a:endParaRPr>
              </a:p>
              <a:p>
                <a:pPr algn="just"/>
                <a:endParaRPr lang="en-CA" sz="1100" dirty="0">
                  <a:solidFill>
                    <a:schemeClr val="tx1"/>
                  </a:solidFill>
                  <a:latin typeface="Cambria" panose="02040503050406030204" pitchFamily="18" charset="0"/>
                </a:endParaRPr>
              </a:p>
              <a:p>
                <a:pPr algn="just"/>
                <a:endParaRPr lang="en-CA" sz="1100" dirty="0">
                  <a:solidFill>
                    <a:schemeClr val="tx1"/>
                  </a:solidFill>
                  <a:latin typeface="Cambria" panose="02040503050406030204" pitchFamily="18" charset="0"/>
                </a:endParaRPr>
              </a:p>
              <a:p>
                <a:pPr algn="just"/>
                <a:r>
                  <a:rPr lang="en-CA" sz="1100" dirty="0">
                    <a:solidFill>
                      <a:schemeClr val="tx1"/>
                    </a:solidFill>
                    <a:latin typeface="Cambria" panose="02040503050406030204" pitchFamily="18" charset="0"/>
                  </a:rPr>
                  <a:t>Apply the Fan Laws to estimate the performance parameters if the fan speed is increased until the flow is 2000 L/s.</a:t>
                </a:r>
              </a:p>
              <a:p>
                <a:pPr algn="just"/>
                <a:endParaRPr lang="en-CA" sz="1100" dirty="0">
                  <a:solidFill>
                    <a:schemeClr val="tx1"/>
                  </a:solidFill>
                  <a:latin typeface="Cambria" panose="02040503050406030204" pitchFamily="18" charset="0"/>
                </a:endParaRPr>
              </a:p>
              <a:p>
                <a:pPr algn="just"/>
                <a:endParaRPr lang="en-CA" sz="1100" dirty="0">
                  <a:solidFill>
                    <a:schemeClr val="tx1"/>
                  </a:solidFill>
                  <a:latin typeface="Cambria" panose="02040503050406030204" pitchFamily="18" charset="0"/>
                </a:endParaRPr>
              </a:p>
              <a:p>
                <a:pPr algn="just"/>
                <a:endParaRPr lang="en-CA" sz="1100" dirty="0">
                  <a:solidFill>
                    <a:schemeClr val="tx1"/>
                  </a:solidFill>
                  <a:latin typeface="Cambria" panose="02040503050406030204" pitchFamily="18" charset="0"/>
                </a:endParaRPr>
              </a:p>
              <a:p>
                <a:pPr algn="just"/>
                <a:r>
                  <a:rPr lang="en-CA" sz="1100" dirty="0">
                    <a:solidFill>
                      <a:schemeClr val="tx1"/>
                    </a:solidFill>
                    <a:latin typeface="Cambria" panose="02040503050406030204" pitchFamily="18" charset="0"/>
                  </a:rPr>
                  <a:t>Condition 1 (above):		</a:t>
                </a:r>
                <a14:m>
                  <m:oMath xmlns:m="http://schemas.openxmlformats.org/officeDocument/2006/math">
                    <m:sSub>
                      <m:sSubPr>
                        <m:ctrlPr>
                          <a:rPr lang="en-CA" sz="1100" i="1">
                            <a:solidFill>
                              <a:schemeClr val="tx1"/>
                            </a:solidFill>
                            <a:latin typeface="Cambria Math" panose="02040503050406030204" pitchFamily="18" charset="0"/>
                          </a:rPr>
                        </m:ctrlPr>
                      </m:sSubPr>
                      <m:e>
                        <m:r>
                          <a:rPr lang="en-CA" sz="1100" i="1">
                            <a:solidFill>
                              <a:schemeClr val="tx1"/>
                            </a:solidFill>
                            <a:latin typeface="Cambria Math"/>
                          </a:rPr>
                          <m:t>𝑁</m:t>
                        </m:r>
                      </m:e>
                      <m:sub>
                        <m:r>
                          <a:rPr lang="en-CA" sz="1100" i="1">
                            <a:solidFill>
                              <a:schemeClr val="tx1"/>
                            </a:solidFill>
                            <a:latin typeface="Cambria Math"/>
                          </a:rPr>
                          <m:t>1</m:t>
                        </m:r>
                      </m:sub>
                    </m:sSub>
                    <m:r>
                      <a:rPr lang="en-CA" sz="1100" b="0" i="1" smtClean="0">
                        <a:solidFill>
                          <a:schemeClr val="tx1"/>
                        </a:solidFill>
                        <a:latin typeface="Cambria Math" panose="02040503050406030204" pitchFamily="18" charset="0"/>
                      </a:rPr>
                      <m:t>=850 </m:t>
                    </m:r>
                    <m:r>
                      <a:rPr lang="en-CA" sz="1100" b="0" i="1" smtClean="0">
                        <a:solidFill>
                          <a:schemeClr val="tx1"/>
                        </a:solidFill>
                        <a:latin typeface="Cambria Math" panose="02040503050406030204" pitchFamily="18" charset="0"/>
                      </a:rPr>
                      <m:t>𝑟𝑝𝑚</m:t>
                    </m:r>
                  </m:oMath>
                </a14:m>
                <a:endParaRPr lang="en-CA" sz="1100" dirty="0">
                  <a:solidFill>
                    <a:schemeClr val="tx1"/>
                  </a:solidFill>
                  <a:latin typeface="Cambria" panose="02040503050406030204" pitchFamily="18" charset="0"/>
                </a:endParaRPr>
              </a:p>
              <a:p>
                <a:pPr algn="just"/>
                <a:r>
                  <a:rPr lang="en-CA" sz="1100" dirty="0">
                    <a:solidFill>
                      <a:schemeClr val="tx1"/>
                    </a:solidFill>
                  </a:rPr>
                  <a:t>				</a:t>
                </a:r>
                <a14:m>
                  <m:oMath xmlns:m="http://schemas.openxmlformats.org/officeDocument/2006/math">
                    <m:sSub>
                      <m:sSubPr>
                        <m:ctrlPr>
                          <a:rPr lang="en-CA" sz="1100" i="1" smtClean="0">
                            <a:solidFill>
                              <a:schemeClr val="tx1"/>
                            </a:solidFill>
                            <a:latin typeface="Cambria Math" panose="02040503050406030204" pitchFamily="18" charset="0"/>
                          </a:rPr>
                        </m:ctrlPr>
                      </m:sSubPr>
                      <m:e>
                        <m:acc>
                          <m:accPr>
                            <m:chr m:val="̇"/>
                            <m:ctrlPr>
                              <a:rPr lang="en-CA" sz="1100" i="1" smtClean="0">
                                <a:solidFill>
                                  <a:schemeClr val="tx1"/>
                                </a:solidFill>
                                <a:latin typeface="Cambria Math" panose="02040503050406030204" pitchFamily="18" charset="0"/>
                              </a:rPr>
                            </m:ctrlPr>
                          </m:accPr>
                          <m:e>
                            <m:r>
                              <a:rPr lang="en-CA" sz="1100" b="0" i="1" smtClean="0">
                                <a:solidFill>
                                  <a:schemeClr val="tx1"/>
                                </a:solidFill>
                                <a:latin typeface="Cambria Math" panose="02040503050406030204" pitchFamily="18" charset="0"/>
                              </a:rPr>
                              <m:t>𝑉</m:t>
                            </m:r>
                          </m:e>
                        </m:acc>
                      </m:e>
                      <m:sub>
                        <m:r>
                          <a:rPr lang="en-CA" sz="1100" i="1">
                            <a:solidFill>
                              <a:schemeClr val="tx1"/>
                            </a:solidFill>
                            <a:latin typeface="Cambria Math"/>
                          </a:rPr>
                          <m:t>1</m:t>
                        </m:r>
                      </m:sub>
                    </m:sSub>
                    <m:r>
                      <a:rPr lang="en-CA" sz="1100" b="0" i="1" smtClean="0">
                        <a:solidFill>
                          <a:schemeClr val="tx1"/>
                        </a:solidFill>
                        <a:latin typeface="Cambria Math" panose="02040503050406030204" pitchFamily="18" charset="0"/>
                      </a:rPr>
                      <m:t>=1800 </m:t>
                    </m:r>
                    <m:f>
                      <m:fPr>
                        <m:type m:val="lin"/>
                        <m:ctrlPr>
                          <a:rPr lang="en-CA" sz="1100" b="0" i="1" smtClean="0">
                            <a:solidFill>
                              <a:schemeClr val="tx1"/>
                            </a:solidFill>
                            <a:latin typeface="Cambria Math" panose="02040503050406030204" pitchFamily="18" charset="0"/>
                          </a:rPr>
                        </m:ctrlPr>
                      </m:fPr>
                      <m:num>
                        <m:r>
                          <a:rPr lang="en-CA" sz="1100" b="0" i="1" smtClean="0">
                            <a:solidFill>
                              <a:schemeClr val="tx1"/>
                            </a:solidFill>
                            <a:latin typeface="Cambria Math" panose="02040503050406030204" pitchFamily="18" charset="0"/>
                          </a:rPr>
                          <m:t>𝐿</m:t>
                        </m:r>
                      </m:num>
                      <m:den>
                        <m:r>
                          <a:rPr lang="en-CA" sz="1100" b="0" i="1" smtClean="0">
                            <a:solidFill>
                              <a:schemeClr val="tx1"/>
                            </a:solidFill>
                            <a:latin typeface="Cambria Math" panose="02040503050406030204" pitchFamily="18" charset="0"/>
                          </a:rPr>
                          <m:t>𝑠</m:t>
                        </m:r>
                      </m:den>
                    </m:f>
                  </m:oMath>
                </a14:m>
                <a:endParaRPr lang="en-CA" sz="1100" b="0" dirty="0">
                  <a:solidFill>
                    <a:schemeClr val="tx1"/>
                  </a:solidFill>
                </a:endParaRPr>
              </a:p>
              <a:p>
                <a:pPr algn="just"/>
                <a:r>
                  <a:rPr lang="en-CA" sz="1100" dirty="0">
                    <a:solidFill>
                      <a:schemeClr val="tx1"/>
                    </a:solidFill>
                  </a:rPr>
                  <a:t>				</a:t>
                </a:r>
                <a14:m>
                  <m:oMath xmlns:m="http://schemas.openxmlformats.org/officeDocument/2006/math">
                    <m:sSub>
                      <m:sSubPr>
                        <m:ctrlPr>
                          <a:rPr lang="en-CA" sz="1100" i="1" smtClean="0">
                            <a:solidFill>
                              <a:schemeClr val="tx1"/>
                            </a:solidFill>
                            <a:latin typeface="Cambria Math" panose="02040503050406030204" pitchFamily="18" charset="0"/>
                          </a:rPr>
                        </m:ctrlPr>
                      </m:sSubPr>
                      <m:e>
                        <m:r>
                          <m:rPr>
                            <m:sty m:val="p"/>
                          </m:rPr>
                          <a:rPr lang="el-GR" sz="1100" i="1" smtClean="0">
                            <a:solidFill>
                              <a:schemeClr val="tx1"/>
                            </a:solidFill>
                            <a:latin typeface="Cambria Math"/>
                            <a:ea typeface="Cambria Math"/>
                          </a:rPr>
                          <m:t>Δ</m:t>
                        </m:r>
                        <m:r>
                          <a:rPr lang="en-CA" sz="1100" b="0" i="1" smtClean="0">
                            <a:solidFill>
                              <a:schemeClr val="tx1"/>
                            </a:solidFill>
                            <a:latin typeface="Cambria Math"/>
                            <a:ea typeface="Cambria Math"/>
                          </a:rPr>
                          <m:t>𝑃</m:t>
                        </m:r>
                      </m:e>
                      <m:sub>
                        <m:r>
                          <a:rPr lang="en-CA" sz="1100" i="1">
                            <a:solidFill>
                              <a:schemeClr val="tx1"/>
                            </a:solidFill>
                            <a:latin typeface="Cambria Math"/>
                          </a:rPr>
                          <m:t>1</m:t>
                        </m:r>
                      </m:sub>
                    </m:sSub>
                    <m:r>
                      <a:rPr lang="en-CA" sz="1100" b="0" i="1" smtClean="0">
                        <a:solidFill>
                          <a:schemeClr val="tx1"/>
                        </a:solidFill>
                        <a:latin typeface="Cambria Math" panose="02040503050406030204" pitchFamily="18" charset="0"/>
                      </a:rPr>
                      <m:t>=600 </m:t>
                    </m:r>
                    <m:r>
                      <a:rPr lang="en-CA" sz="1100" b="0" i="1" smtClean="0">
                        <a:solidFill>
                          <a:schemeClr val="tx1"/>
                        </a:solidFill>
                        <a:latin typeface="Cambria Math" panose="02040503050406030204" pitchFamily="18" charset="0"/>
                      </a:rPr>
                      <m:t>𝑃𝑎</m:t>
                    </m:r>
                  </m:oMath>
                </a14:m>
                <a:endParaRPr lang="en-CA" sz="1100" dirty="0">
                  <a:solidFill>
                    <a:schemeClr val="tx1"/>
                  </a:solidFill>
                  <a:latin typeface="Cambria" panose="02040503050406030204" pitchFamily="18" charset="0"/>
                </a:endParaRPr>
              </a:p>
              <a:p>
                <a:pPr algn="just"/>
                <a:r>
                  <a:rPr lang="en-CA" sz="1100" dirty="0">
                    <a:solidFill>
                      <a:schemeClr val="tx1"/>
                    </a:solidFill>
                  </a:rPr>
                  <a:t>				</a:t>
                </a:r>
                <a14:m>
                  <m:oMath xmlns:m="http://schemas.openxmlformats.org/officeDocument/2006/math">
                    <m:sSub>
                      <m:sSubPr>
                        <m:ctrlPr>
                          <a:rPr lang="en-CA" sz="1100" i="1" smtClean="0">
                            <a:solidFill>
                              <a:schemeClr val="tx1"/>
                            </a:solidFill>
                            <a:latin typeface="Cambria Math" panose="02040503050406030204" pitchFamily="18" charset="0"/>
                          </a:rPr>
                        </m:ctrlPr>
                      </m:sSubPr>
                      <m:e>
                        <m:sSub>
                          <m:sSubPr>
                            <m:ctrlPr>
                              <a:rPr lang="en-CA" sz="1100" i="1">
                                <a:solidFill>
                                  <a:schemeClr val="tx1"/>
                                </a:solidFill>
                                <a:latin typeface="Cambria Math" panose="02040503050406030204" pitchFamily="18" charset="0"/>
                              </a:rPr>
                            </m:ctrlPr>
                          </m:sSubPr>
                          <m:e>
                            <m:acc>
                              <m:accPr>
                                <m:chr m:val="̇"/>
                                <m:ctrlPr>
                                  <a:rPr lang="en-CA" sz="1100" i="1">
                                    <a:solidFill>
                                      <a:schemeClr val="tx1"/>
                                    </a:solidFill>
                                    <a:latin typeface="Cambria Math" panose="02040503050406030204" pitchFamily="18" charset="0"/>
                                  </a:rPr>
                                </m:ctrlPr>
                              </m:accPr>
                              <m:e>
                                <m:r>
                                  <a:rPr lang="en-CA" sz="1100" i="1">
                                    <a:solidFill>
                                      <a:schemeClr val="tx1"/>
                                    </a:solidFill>
                                    <a:latin typeface="Cambria Math" panose="02040503050406030204" pitchFamily="18" charset="0"/>
                                  </a:rPr>
                                  <m:t>𝑊</m:t>
                                </m:r>
                              </m:e>
                            </m:acc>
                          </m:e>
                          <m:sub>
                            <m:r>
                              <a:rPr lang="en-CA" sz="1100" i="1">
                                <a:solidFill>
                                  <a:schemeClr val="tx1"/>
                                </a:solidFill>
                                <a:latin typeface="Cambria Math"/>
                              </a:rPr>
                              <m:t>𝑠h</m:t>
                            </m:r>
                          </m:sub>
                        </m:sSub>
                      </m:e>
                      <m:sub>
                        <m:r>
                          <a:rPr lang="en-CA" sz="1100" b="0" i="1" smtClean="0">
                            <a:solidFill>
                              <a:schemeClr val="tx1"/>
                            </a:solidFill>
                            <a:latin typeface="Cambria Math" panose="02040503050406030204" pitchFamily="18" charset="0"/>
                          </a:rPr>
                          <m:t>1</m:t>
                        </m:r>
                      </m:sub>
                    </m:sSub>
                    <m:r>
                      <a:rPr lang="en-CA" sz="1100" b="0" i="1" smtClean="0">
                        <a:solidFill>
                          <a:schemeClr val="tx1"/>
                        </a:solidFill>
                        <a:latin typeface="Cambria Math" panose="02040503050406030204" pitchFamily="18" charset="0"/>
                      </a:rPr>
                      <m:t>=2400 </m:t>
                    </m:r>
                    <m:r>
                      <a:rPr lang="en-CA" sz="1100" b="0" i="1" smtClean="0">
                        <a:solidFill>
                          <a:schemeClr val="tx1"/>
                        </a:solidFill>
                        <a:latin typeface="Cambria Math" panose="02040503050406030204" pitchFamily="18" charset="0"/>
                      </a:rPr>
                      <m:t>𝑊</m:t>
                    </m:r>
                  </m:oMath>
                </a14:m>
                <a:endParaRPr lang="en-CA" sz="1100" dirty="0">
                  <a:solidFill>
                    <a:schemeClr val="tx1"/>
                  </a:solidFill>
                  <a:latin typeface="Cambria" panose="02040503050406030204" pitchFamily="18" charset="0"/>
                </a:endParaRPr>
              </a:p>
              <a:p>
                <a:pPr algn="just"/>
                <a:endParaRPr lang="en-CA" sz="1100" dirty="0">
                  <a:solidFill>
                    <a:schemeClr val="tx1"/>
                  </a:solidFill>
                  <a:latin typeface="Cambria" panose="02040503050406030204" pitchFamily="18" charset="0"/>
                </a:endParaRPr>
              </a:p>
              <a:p>
                <a:pPr algn="just"/>
                <a:endParaRPr lang="en-CA" sz="1100" dirty="0">
                  <a:solidFill>
                    <a:schemeClr val="tx1"/>
                  </a:solidFill>
                  <a:latin typeface="Cambria" panose="02040503050406030204" pitchFamily="18" charset="0"/>
                </a:endParaRPr>
              </a:p>
              <a:p>
                <a:pPr algn="just"/>
                <a:endParaRPr lang="en-CA" sz="1100" dirty="0">
                  <a:solidFill>
                    <a:schemeClr val="tx1"/>
                  </a:solidFill>
                  <a:latin typeface="Cambria" panose="02040503050406030204" pitchFamily="18" charset="0"/>
                </a:endParaRPr>
              </a:p>
              <a:p>
                <a:pPr algn="just"/>
                <a:r>
                  <a:rPr lang="en-CA" sz="1100" dirty="0">
                    <a:solidFill>
                      <a:schemeClr val="tx1"/>
                    </a:solidFill>
                    <a:latin typeface="Cambria" panose="02040503050406030204" pitchFamily="18" charset="0"/>
                  </a:rPr>
                  <a:t>Condition 2:			</a:t>
                </a:r>
                <a:r>
                  <a:rPr lang="en-CA" sz="1100" dirty="0">
                    <a:solidFill>
                      <a:schemeClr val="tx1"/>
                    </a:solidFill>
                  </a:rPr>
                  <a:t> </a:t>
                </a:r>
                <a14:m>
                  <m:oMath xmlns:m="http://schemas.openxmlformats.org/officeDocument/2006/math">
                    <m:sSub>
                      <m:sSubPr>
                        <m:ctrlPr>
                          <a:rPr lang="en-CA" sz="1100" i="1" smtClean="0">
                            <a:solidFill>
                              <a:schemeClr val="tx1"/>
                            </a:solidFill>
                            <a:latin typeface="Cambria Math" panose="02040503050406030204" pitchFamily="18" charset="0"/>
                          </a:rPr>
                        </m:ctrlPr>
                      </m:sSubPr>
                      <m:e>
                        <m:acc>
                          <m:accPr>
                            <m:chr m:val="̇"/>
                            <m:ctrlPr>
                              <a:rPr lang="en-CA" sz="1100" i="1" smtClean="0">
                                <a:solidFill>
                                  <a:schemeClr val="tx1"/>
                                </a:solidFill>
                                <a:latin typeface="Cambria Math" panose="02040503050406030204" pitchFamily="18" charset="0"/>
                              </a:rPr>
                            </m:ctrlPr>
                          </m:accPr>
                          <m:e>
                            <m:r>
                              <a:rPr lang="en-CA" sz="1100" b="0" i="1" smtClean="0">
                                <a:solidFill>
                                  <a:schemeClr val="tx1"/>
                                </a:solidFill>
                                <a:latin typeface="Cambria Math" panose="02040503050406030204" pitchFamily="18" charset="0"/>
                              </a:rPr>
                              <m:t>𝑉</m:t>
                            </m:r>
                          </m:e>
                        </m:acc>
                      </m:e>
                      <m:sub>
                        <m:r>
                          <a:rPr lang="en-CA" sz="1100" b="0" i="1" smtClean="0">
                            <a:solidFill>
                              <a:schemeClr val="tx1"/>
                            </a:solidFill>
                            <a:latin typeface="Cambria Math" panose="02040503050406030204" pitchFamily="18" charset="0"/>
                          </a:rPr>
                          <m:t>2</m:t>
                        </m:r>
                      </m:sub>
                    </m:sSub>
                    <m:r>
                      <a:rPr lang="en-CA" sz="1100" b="0" i="1" smtClean="0">
                        <a:solidFill>
                          <a:schemeClr val="tx1"/>
                        </a:solidFill>
                        <a:latin typeface="Cambria Math" panose="02040503050406030204" pitchFamily="18" charset="0"/>
                      </a:rPr>
                      <m:t>=</m:t>
                    </m:r>
                    <m:r>
                      <a:rPr lang="en-CA" sz="1100" b="1" i="1" smtClean="0">
                        <a:solidFill>
                          <a:schemeClr val="tx1"/>
                        </a:solidFill>
                        <a:latin typeface="Cambria Math" panose="02040503050406030204" pitchFamily="18" charset="0"/>
                      </a:rPr>
                      <m:t>𝟐𝟎𝟎𝟎</m:t>
                    </m:r>
                    <m:f>
                      <m:fPr>
                        <m:type m:val="lin"/>
                        <m:ctrlPr>
                          <a:rPr lang="en-CA" sz="1100" b="1" i="1">
                            <a:solidFill>
                              <a:schemeClr val="tx1"/>
                            </a:solidFill>
                            <a:latin typeface="Cambria Math" panose="02040503050406030204" pitchFamily="18" charset="0"/>
                          </a:rPr>
                        </m:ctrlPr>
                      </m:fPr>
                      <m:num>
                        <m:r>
                          <a:rPr lang="en-CA" sz="1100" b="1" i="1">
                            <a:solidFill>
                              <a:schemeClr val="tx1"/>
                            </a:solidFill>
                            <a:latin typeface="Cambria Math" panose="02040503050406030204" pitchFamily="18" charset="0"/>
                          </a:rPr>
                          <m:t>𝑳</m:t>
                        </m:r>
                      </m:num>
                      <m:den>
                        <m:r>
                          <a:rPr lang="en-CA" sz="1100" b="1" i="1">
                            <a:solidFill>
                              <a:schemeClr val="tx1"/>
                            </a:solidFill>
                            <a:latin typeface="Cambria Math" panose="02040503050406030204" pitchFamily="18" charset="0"/>
                          </a:rPr>
                          <m:t>𝒔</m:t>
                        </m:r>
                      </m:den>
                    </m:f>
                  </m:oMath>
                </a14:m>
                <a:endParaRPr lang="en-CA" sz="1100" b="1" dirty="0">
                  <a:solidFill>
                    <a:schemeClr val="tx1"/>
                  </a:solidFill>
                  <a:latin typeface="Cambria" panose="02040503050406030204" pitchFamily="18" charset="0"/>
                </a:endParaRPr>
              </a:p>
            </p:txBody>
          </p:sp>
        </mc:Choice>
        <mc:Fallback xmlns="">
          <p:sp>
            <p:nvSpPr>
              <p:cNvPr id="17" name="Rectangle 16">
                <a:extLst>
                  <a:ext uri="{FF2B5EF4-FFF2-40B4-BE49-F238E27FC236}">
                    <a16:creationId xmlns:a16="http://schemas.microsoft.com/office/drawing/2014/main" id="{B0B7A70C-C3BF-49E8-96A3-D75EDFD826AE}"/>
                  </a:ext>
                </a:extLst>
              </p:cNvPr>
              <p:cNvSpPr>
                <a:spLocks noRot="1" noChangeAspect="1" noMove="1" noResize="1" noEditPoints="1" noAdjustHandles="1" noChangeArrowheads="1" noChangeShapeType="1" noTextEdit="1"/>
              </p:cNvSpPr>
              <p:nvPr/>
            </p:nvSpPr>
            <p:spPr>
              <a:xfrm>
                <a:off x="404788" y="277168"/>
                <a:ext cx="5602312" cy="3962090"/>
              </a:xfrm>
              <a:prstGeom prst="rect">
                <a:avLst/>
              </a:prstGeom>
              <a:blipFill>
                <a:blip r:embed="rId5"/>
                <a:stretch>
                  <a:fillRect t="-154" b="-18308"/>
                </a:stretch>
              </a:blipFill>
              <a:ln>
                <a:noFill/>
              </a:ln>
            </p:spPr>
            <p:txBody>
              <a:bodyPr/>
              <a:lstStyle/>
              <a:p>
                <a:r>
                  <a:rPr lang="en-CA">
                    <a:noFill/>
                  </a:rPr>
                  <a:t> </a:t>
                </a:r>
              </a:p>
            </p:txBody>
          </p:sp>
        </mc:Fallback>
      </mc:AlternateContent>
    </p:spTree>
    <p:extLst>
      <p:ext uri="{BB962C8B-B14F-4D97-AF65-F5344CB8AC3E}">
        <p14:creationId xmlns:p14="http://schemas.microsoft.com/office/powerpoint/2010/main" val="26178427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A2188CA-DE57-4A22-BDB3-9FC82BD90DB9}"/>
              </a:ext>
            </a:extLst>
          </p:cNvPr>
          <p:cNvSpPr/>
          <p:nvPr/>
        </p:nvSpPr>
        <p:spPr>
          <a:xfrm>
            <a:off x="404036" y="6544340"/>
            <a:ext cx="5648621" cy="178627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Slide Number Placeholder 1">
            <a:extLst>
              <a:ext uri="{FF2B5EF4-FFF2-40B4-BE49-F238E27FC236}">
                <a16:creationId xmlns:a16="http://schemas.microsoft.com/office/drawing/2014/main" id="{EA317BC6-2C69-41AC-99AC-047085271A69}"/>
              </a:ext>
            </a:extLst>
          </p:cNvPr>
          <p:cNvSpPr>
            <a:spLocks noGrp="1"/>
          </p:cNvSpPr>
          <p:nvPr>
            <p:ph type="sldNum" sz="quarter" idx="12"/>
          </p:nvPr>
        </p:nvSpPr>
        <p:spPr/>
        <p:txBody>
          <a:bodyPr/>
          <a:lstStyle/>
          <a:p>
            <a:fld id="{2812F1FA-390A-41C6-A5B6-DA577902550D}" type="slidenum">
              <a:rPr lang="en-CA" smtClean="0"/>
              <a:pPr/>
              <a:t>22</a:t>
            </a:fld>
            <a:endParaRPr lang="en-CA" dirty="0"/>
          </a:p>
        </p:txBody>
      </p:sp>
      <p:grpSp>
        <p:nvGrpSpPr>
          <p:cNvPr id="3" name="Group 2">
            <a:extLst>
              <a:ext uri="{FF2B5EF4-FFF2-40B4-BE49-F238E27FC236}">
                <a16:creationId xmlns:a16="http://schemas.microsoft.com/office/drawing/2014/main" id="{89FE60B2-096C-407F-BFDC-EFC3ADEBCE32}"/>
              </a:ext>
            </a:extLst>
          </p:cNvPr>
          <p:cNvGrpSpPr/>
          <p:nvPr/>
        </p:nvGrpSpPr>
        <p:grpSpPr>
          <a:xfrm>
            <a:off x="260772" y="107628"/>
            <a:ext cx="5965856" cy="516486"/>
            <a:chOff x="260772" y="107628"/>
            <a:chExt cx="5965856" cy="516486"/>
          </a:xfrm>
        </p:grpSpPr>
        <p:sp>
          <p:nvSpPr>
            <p:cNvPr id="4" name="Rectangle 3">
              <a:extLst>
                <a:ext uri="{FF2B5EF4-FFF2-40B4-BE49-F238E27FC236}">
                  <a16:creationId xmlns:a16="http://schemas.microsoft.com/office/drawing/2014/main" id="{4FDCC6E4-A241-4215-9800-BCDDC82616FA}"/>
                </a:ext>
              </a:extLst>
            </p:cNvPr>
            <p:cNvSpPr/>
            <p:nvPr/>
          </p:nvSpPr>
          <p:spPr>
            <a:xfrm>
              <a:off x="548804" y="107628"/>
              <a:ext cx="5677824" cy="5164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CA" sz="1400" b="1" u="sng" dirty="0">
                  <a:solidFill>
                    <a:schemeClr val="tx1"/>
                  </a:solidFill>
                  <a:latin typeface="Cambria" panose="02040503050406030204" pitchFamily="18" charset="0"/>
                  <a:ea typeface="Cambria" panose="02040503050406030204" pitchFamily="18" charset="0"/>
                  <a:cs typeface="Times New Roman" panose="02020603050405020304" pitchFamily="18" charset="0"/>
                </a:rPr>
                <a:t>Electric Motors for HVAC Fans and Pumps</a:t>
              </a:r>
              <a:endParaRPr lang="en-CA" sz="1200" b="1" u="sng"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5" name="Oval 4">
              <a:extLst>
                <a:ext uri="{FF2B5EF4-FFF2-40B4-BE49-F238E27FC236}">
                  <a16:creationId xmlns:a16="http://schemas.microsoft.com/office/drawing/2014/main" id="{03B56C96-02E6-4356-8AE1-893B0643824A}"/>
                </a:ext>
              </a:extLst>
            </p:cNvPr>
            <p:cNvSpPr/>
            <p:nvPr/>
          </p:nvSpPr>
          <p:spPr>
            <a:xfrm>
              <a:off x="260772" y="107628"/>
              <a:ext cx="288032" cy="288032"/>
            </a:xfrm>
            <a:prstGeom prst="ellipse">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CA" sz="1400" b="1" dirty="0">
                  <a:solidFill>
                    <a:schemeClr val="tx1"/>
                  </a:solidFill>
                  <a:latin typeface="Cambria" panose="02040503050406030204" pitchFamily="18" charset="0"/>
                  <a:ea typeface="Cambria" panose="02040503050406030204" pitchFamily="18" charset="0"/>
                  <a:cs typeface="Sabon Next LT" panose="020B0502040204020203" pitchFamily="2" charset="0"/>
                </a:rPr>
                <a:t>6.</a:t>
              </a:r>
            </a:p>
          </p:txBody>
        </p:sp>
      </p:grpSp>
      <p:sp>
        <p:nvSpPr>
          <p:cNvPr id="7" name="Rectangle 6">
            <a:extLst>
              <a:ext uri="{FF2B5EF4-FFF2-40B4-BE49-F238E27FC236}">
                <a16:creationId xmlns:a16="http://schemas.microsoft.com/office/drawing/2014/main" id="{AEE24F34-7ABA-4B7D-AF13-FB998217EE43}"/>
              </a:ext>
            </a:extLst>
          </p:cNvPr>
          <p:cNvSpPr/>
          <p:nvPr/>
        </p:nvSpPr>
        <p:spPr>
          <a:xfrm>
            <a:off x="548804" y="539677"/>
            <a:ext cx="5472608" cy="75608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This discussion will be concerned with alternating current (AC), three-phase, induction motors (i.e. “squirrel cage” motors). This type of motor is commonly used in building HVAC equipment where motor size of ≈1 hp (0.75 kW) or larger is required.</a:t>
            </a: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r>
              <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AC Induction Motors:</a:t>
            </a:r>
          </a:p>
          <a:p>
            <a:pPr marL="273050" indent="-273050" algn="just">
              <a:spcBef>
                <a:spcPts val="1200"/>
              </a:spcBef>
              <a:buFont typeface="Arial" pitchFamily="34" charset="0"/>
              <a:buChar char="•"/>
            </a:pPr>
            <a:r>
              <a:rPr lang="en-US" sz="1100" dirty="0">
                <a:solidFill>
                  <a:schemeClr val="tx1"/>
                </a:solidFill>
                <a:latin typeface="Cambria" panose="02040503050406030204" pitchFamily="18" charset="0"/>
              </a:rPr>
              <a:t>The rotor lies within a magnetic field created by the stator windings. An electric current is induced within the rotor and the resulting force (torque) causes the rotor to turn.</a:t>
            </a:r>
          </a:p>
          <a:p>
            <a:pPr marL="273050" indent="-273050" algn="just">
              <a:spcBef>
                <a:spcPts val="1200"/>
              </a:spcBef>
              <a:buFont typeface="Arial" pitchFamily="34" charset="0"/>
              <a:buChar char="•"/>
            </a:pPr>
            <a:r>
              <a:rPr lang="en-US" sz="1100" dirty="0">
                <a:solidFill>
                  <a:schemeClr val="tx1"/>
                </a:solidFill>
                <a:latin typeface="Cambria" panose="02040503050406030204" pitchFamily="18" charset="0"/>
              </a:rPr>
              <a:t>The rotational speed of the </a:t>
            </a:r>
            <a:r>
              <a:rPr lang="en-US" sz="1100" u="sng" dirty="0">
                <a:solidFill>
                  <a:schemeClr val="tx1"/>
                </a:solidFill>
                <a:latin typeface="Cambria" panose="02040503050406030204" pitchFamily="18" charset="0"/>
              </a:rPr>
              <a:t>magnetic field</a:t>
            </a:r>
            <a:r>
              <a:rPr lang="en-US" sz="1100" dirty="0">
                <a:solidFill>
                  <a:schemeClr val="tx1"/>
                </a:solidFill>
                <a:latin typeface="Cambria" panose="02040503050406030204" pitchFamily="18" charset="0"/>
              </a:rPr>
              <a:t> is called the “Synchronous Speed”.</a:t>
            </a:r>
          </a:p>
          <a:p>
            <a:pPr marL="273050" indent="-273050" algn="just">
              <a:spcBef>
                <a:spcPts val="1200"/>
              </a:spcBef>
              <a:buFont typeface="Arial" pitchFamily="34" charset="0"/>
              <a:buChar char="•"/>
            </a:pPr>
            <a:r>
              <a:rPr lang="en-US" sz="1100" dirty="0">
                <a:solidFill>
                  <a:schemeClr val="tx1"/>
                </a:solidFill>
                <a:latin typeface="Cambria" panose="02040503050406030204" pitchFamily="18" charset="0"/>
              </a:rPr>
              <a:t>During operation, the rotor spins at a speed (rpm) slightly slower than the synchronous speed. The difference between the synchronous speed and rotor speed is referred to as the “slip”.</a:t>
            </a:r>
          </a:p>
        </p:txBody>
      </p:sp>
      <p:grpSp>
        <p:nvGrpSpPr>
          <p:cNvPr id="88" name="Group 87">
            <a:extLst>
              <a:ext uri="{FF2B5EF4-FFF2-40B4-BE49-F238E27FC236}">
                <a16:creationId xmlns:a16="http://schemas.microsoft.com/office/drawing/2014/main" id="{C64BD73E-74D7-4A16-888D-E5C9AC37496C}"/>
              </a:ext>
            </a:extLst>
          </p:cNvPr>
          <p:cNvGrpSpPr/>
          <p:nvPr/>
        </p:nvGrpSpPr>
        <p:grpSpPr>
          <a:xfrm>
            <a:off x="836836" y="1475780"/>
            <a:ext cx="4248472" cy="2160240"/>
            <a:chOff x="692820" y="1691804"/>
            <a:chExt cx="4248472" cy="2160240"/>
          </a:xfrm>
        </p:grpSpPr>
        <p:cxnSp>
          <p:nvCxnSpPr>
            <p:cNvPr id="65" name="Straight Arrow Connector 64">
              <a:extLst>
                <a:ext uri="{FF2B5EF4-FFF2-40B4-BE49-F238E27FC236}">
                  <a16:creationId xmlns:a16="http://schemas.microsoft.com/office/drawing/2014/main" id="{533C1CB5-D61E-4405-AD2B-4770123F0077}"/>
                </a:ext>
              </a:extLst>
            </p:cNvPr>
            <p:cNvCxnSpPr>
              <a:cxnSpLocks/>
            </p:cNvCxnSpPr>
            <p:nvPr/>
          </p:nvCxnSpPr>
          <p:spPr>
            <a:xfrm flipV="1">
              <a:off x="1772940" y="1907828"/>
              <a:ext cx="0" cy="720080"/>
            </a:xfrm>
            <a:prstGeom prst="straightConnector1">
              <a:avLst/>
            </a:prstGeom>
            <a:ln>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pic>
          <p:nvPicPr>
            <p:cNvPr id="13" name="Picture 2">
              <a:extLst>
                <a:ext uri="{FF2B5EF4-FFF2-40B4-BE49-F238E27FC236}">
                  <a16:creationId xmlns:a16="http://schemas.microsoft.com/office/drawing/2014/main" id="{6B225218-81E4-468C-BB6E-57503BF607C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85108" y="2253579"/>
              <a:ext cx="936104" cy="898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ctangle 19">
              <a:extLst>
                <a:ext uri="{FF2B5EF4-FFF2-40B4-BE49-F238E27FC236}">
                  <a16:creationId xmlns:a16="http://schemas.microsoft.com/office/drawing/2014/main" id="{B1F161E3-CA2D-4865-8F3E-736F20408F80}"/>
                </a:ext>
              </a:extLst>
            </p:cNvPr>
            <p:cNvSpPr/>
            <p:nvPr/>
          </p:nvSpPr>
          <p:spPr>
            <a:xfrm>
              <a:off x="4221212" y="2339876"/>
              <a:ext cx="720080" cy="576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Cambria" panose="02040503050406030204" pitchFamily="18" charset="0"/>
                  <a:cs typeface="Arial" pitchFamily="34" charset="0"/>
                </a:rPr>
                <a:t>3-phase</a:t>
              </a:r>
            </a:p>
            <a:p>
              <a:pPr algn="ctr"/>
              <a:r>
                <a:rPr lang="en-US" sz="1000" dirty="0">
                  <a:solidFill>
                    <a:schemeClr val="tx1"/>
                  </a:solidFill>
                  <a:latin typeface="Cambria" panose="02040503050406030204" pitchFamily="18" charset="0"/>
                  <a:cs typeface="Arial" pitchFamily="34" charset="0"/>
                </a:rPr>
                <a:t>motor</a:t>
              </a:r>
              <a:endParaRPr lang="en-CA" sz="1000" i="1" baseline="-25000" dirty="0">
                <a:latin typeface="Cambria" panose="02040503050406030204" pitchFamily="18" charset="0"/>
              </a:endParaRPr>
            </a:p>
          </p:txBody>
        </p:sp>
        <p:cxnSp>
          <p:nvCxnSpPr>
            <p:cNvPr id="23" name="Straight Arrow Connector 22">
              <a:extLst>
                <a:ext uri="{FF2B5EF4-FFF2-40B4-BE49-F238E27FC236}">
                  <a16:creationId xmlns:a16="http://schemas.microsoft.com/office/drawing/2014/main" id="{642AFF59-04E5-44CE-9842-744B7AD82190}"/>
                </a:ext>
              </a:extLst>
            </p:cNvPr>
            <p:cNvCxnSpPr>
              <a:cxnSpLocks/>
            </p:cNvCxnSpPr>
            <p:nvPr/>
          </p:nvCxnSpPr>
          <p:spPr>
            <a:xfrm flipV="1">
              <a:off x="1772940" y="2771924"/>
              <a:ext cx="0" cy="720080"/>
            </a:xfrm>
            <a:prstGeom prst="straightConnector1">
              <a:avLst/>
            </a:prstGeom>
            <a:ln>
              <a:solidFill>
                <a:schemeClr val="tx1"/>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 name="Oval 23">
                  <a:extLst>
                    <a:ext uri="{FF2B5EF4-FFF2-40B4-BE49-F238E27FC236}">
                      <a16:creationId xmlns:a16="http://schemas.microsoft.com/office/drawing/2014/main" id="{306DFFD8-085D-40FF-B92B-743764F10A0E}"/>
                    </a:ext>
                  </a:extLst>
                </p:cNvPr>
                <p:cNvSpPr/>
                <p:nvPr/>
              </p:nvSpPr>
              <p:spPr>
                <a:xfrm>
                  <a:off x="1628924" y="2123852"/>
                  <a:ext cx="288032" cy="288032"/>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just"/>
                  <a14:m>
                    <m:oMathPara xmlns:m="http://schemas.openxmlformats.org/officeDocument/2006/math">
                      <m:oMathParaPr>
                        <m:jc m:val="center"/>
                      </m:oMathParaPr>
                      <m:oMath xmlns:m="http://schemas.openxmlformats.org/officeDocument/2006/math">
                        <m:sSub>
                          <m:sSubPr>
                            <m:ctrlPr>
                              <a:rPr lang="en-CA" sz="1000" b="1" i="1" smtClean="0">
                                <a:solidFill>
                                  <a:schemeClr val="tx1"/>
                                </a:solidFill>
                                <a:latin typeface="Cambria Math" panose="02040503050406030204" pitchFamily="18" charset="0"/>
                              </a:rPr>
                            </m:ctrlPr>
                          </m:sSubPr>
                          <m:e>
                            <m:r>
                              <a:rPr lang="en-CA" sz="1000" b="1" i="1" smtClean="0">
                                <a:solidFill>
                                  <a:schemeClr val="tx1"/>
                                </a:solidFill>
                                <a:latin typeface="Cambria Math"/>
                              </a:rPr>
                              <m:t>  </m:t>
                            </m:r>
                            <m:r>
                              <a:rPr lang="en-CA" sz="1000" b="1" i="1" smtClean="0">
                                <a:solidFill>
                                  <a:schemeClr val="tx1"/>
                                </a:solidFill>
                                <a:latin typeface="Cambria Math"/>
                              </a:rPr>
                              <m:t>𝑽</m:t>
                            </m:r>
                          </m:e>
                          <m:sub>
                            <m:r>
                              <a:rPr lang="en-CA" sz="1000" b="1" i="1" smtClean="0">
                                <a:solidFill>
                                  <a:schemeClr val="tx1"/>
                                </a:solidFill>
                                <a:latin typeface="Cambria Math"/>
                              </a:rPr>
                              <m:t>𝑨𝑩</m:t>
                            </m:r>
                          </m:sub>
                        </m:sSub>
                      </m:oMath>
                    </m:oMathPara>
                  </a14:m>
                  <a:endParaRPr lang="en-CA" sz="1000" b="1" dirty="0">
                    <a:solidFill>
                      <a:schemeClr val="tx1"/>
                    </a:solidFill>
                    <a:latin typeface="Cambria" panose="02040503050406030204" pitchFamily="18" charset="0"/>
                  </a:endParaRPr>
                </a:p>
              </p:txBody>
            </p:sp>
          </mc:Choice>
          <mc:Fallback xmlns="">
            <p:sp>
              <p:nvSpPr>
                <p:cNvPr id="24" name="Oval 23">
                  <a:extLst>
                    <a:ext uri="{FF2B5EF4-FFF2-40B4-BE49-F238E27FC236}">
                      <a16:creationId xmlns:a16="http://schemas.microsoft.com/office/drawing/2014/main" id="{306DFFD8-085D-40FF-B92B-743764F10A0E}"/>
                    </a:ext>
                  </a:extLst>
                </p:cNvPr>
                <p:cNvSpPr>
                  <a:spLocks noRot="1" noChangeAspect="1" noMove="1" noResize="1" noEditPoints="1" noAdjustHandles="1" noChangeArrowheads="1" noChangeShapeType="1" noTextEdit="1"/>
                </p:cNvSpPr>
                <p:nvPr/>
              </p:nvSpPr>
              <p:spPr>
                <a:xfrm>
                  <a:off x="1628924" y="2123852"/>
                  <a:ext cx="288032" cy="288032"/>
                </a:xfrm>
                <a:prstGeom prst="ellipse">
                  <a:avLst/>
                </a:prstGeom>
                <a:blipFill>
                  <a:blip r:embed="rId3"/>
                  <a:stretch>
                    <a:fillRect l="-2041" r="-2041"/>
                  </a:stretch>
                </a:blipFill>
                <a:ln w="12700">
                  <a:solidFill>
                    <a:schemeClr val="tx1"/>
                  </a:solidFill>
                </a:ln>
              </p:spPr>
              <p:txBody>
                <a:bodyPr/>
                <a:lstStyle/>
                <a:p>
                  <a:r>
                    <a:rPr lang="en-CA">
                      <a:noFill/>
                    </a:rPr>
                    <a:t> </a:t>
                  </a:r>
                </a:p>
              </p:txBody>
            </p:sp>
          </mc:Fallback>
        </mc:AlternateContent>
        <p:cxnSp>
          <p:nvCxnSpPr>
            <p:cNvPr id="30" name="Straight Arrow Connector 29">
              <a:extLst>
                <a:ext uri="{FF2B5EF4-FFF2-40B4-BE49-F238E27FC236}">
                  <a16:creationId xmlns:a16="http://schemas.microsoft.com/office/drawing/2014/main" id="{59CC91D5-B932-497C-96F7-F5F73CF64529}"/>
                </a:ext>
              </a:extLst>
            </p:cNvPr>
            <p:cNvCxnSpPr>
              <a:cxnSpLocks/>
            </p:cNvCxnSpPr>
            <p:nvPr/>
          </p:nvCxnSpPr>
          <p:spPr>
            <a:xfrm flipV="1">
              <a:off x="3933180" y="3059956"/>
              <a:ext cx="0" cy="504056"/>
            </a:xfrm>
            <a:prstGeom prst="straightConnector1">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8630D2D9-35FB-4A75-8C4F-13224D4E359D}"/>
                    </a:ext>
                  </a:extLst>
                </p:cNvPr>
                <p:cNvSpPr txBox="1"/>
                <p:nvPr/>
              </p:nvSpPr>
              <p:spPr>
                <a:xfrm>
                  <a:off x="2853060" y="3605823"/>
                  <a:ext cx="334259" cy="2462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CA" sz="1000" b="1" i="1" smtClean="0">
                                <a:latin typeface="Cambria Math" panose="02040503050406030204" pitchFamily="18" charset="0"/>
                              </a:rPr>
                            </m:ctrlPr>
                          </m:sSubPr>
                          <m:e>
                            <m:r>
                              <a:rPr lang="en-CA" sz="1000" b="1" i="1" smtClean="0">
                                <a:latin typeface="Cambria Math"/>
                              </a:rPr>
                              <m:t>𝑰</m:t>
                            </m:r>
                          </m:e>
                          <m:sub>
                            <m:r>
                              <a:rPr lang="en-CA" sz="1000" b="1" i="1" smtClean="0">
                                <a:latin typeface="Cambria Math"/>
                              </a:rPr>
                              <m:t>𝑪</m:t>
                            </m:r>
                          </m:sub>
                        </m:sSub>
                      </m:oMath>
                    </m:oMathPara>
                  </a14:m>
                  <a:endParaRPr lang="en-CA" sz="1000" b="1" dirty="0">
                    <a:latin typeface="Cambria" panose="02040503050406030204" pitchFamily="18" charset="0"/>
                  </a:endParaRPr>
                </a:p>
              </p:txBody>
            </p:sp>
          </mc:Choice>
          <mc:Fallback xmlns="">
            <p:sp>
              <p:nvSpPr>
                <p:cNvPr id="36" name="TextBox 35">
                  <a:extLst>
                    <a:ext uri="{FF2B5EF4-FFF2-40B4-BE49-F238E27FC236}">
                      <a16:creationId xmlns:a16="http://schemas.microsoft.com/office/drawing/2014/main" id="{8630D2D9-35FB-4A75-8C4F-13224D4E359D}"/>
                    </a:ext>
                  </a:extLst>
                </p:cNvPr>
                <p:cNvSpPr txBox="1">
                  <a:spLocks noRot="1" noChangeAspect="1" noMove="1" noResize="1" noEditPoints="1" noAdjustHandles="1" noChangeArrowheads="1" noChangeShapeType="1" noTextEdit="1"/>
                </p:cNvSpPr>
                <p:nvPr/>
              </p:nvSpPr>
              <p:spPr>
                <a:xfrm>
                  <a:off x="2853060" y="3605823"/>
                  <a:ext cx="334259" cy="246221"/>
                </a:xfrm>
                <a:prstGeom prst="rect">
                  <a:avLst/>
                </a:prstGeom>
                <a:blipFill>
                  <a:blip r:embed="rId4"/>
                  <a:stretch>
                    <a:fillRect/>
                  </a:stretch>
                </a:blipFill>
              </p:spPr>
              <p:txBody>
                <a:bodyPr/>
                <a:lstStyle/>
                <a:p>
                  <a:r>
                    <a:rPr lang="en-CA">
                      <a:noFill/>
                    </a:rPr>
                    <a:t> </a:t>
                  </a:r>
                </a:p>
              </p:txBody>
            </p:sp>
          </mc:Fallback>
        </mc:AlternateContent>
        <p:sp>
          <p:nvSpPr>
            <p:cNvPr id="40" name="Rectangle 39">
              <a:extLst>
                <a:ext uri="{FF2B5EF4-FFF2-40B4-BE49-F238E27FC236}">
                  <a16:creationId xmlns:a16="http://schemas.microsoft.com/office/drawing/2014/main" id="{6E7E8DC0-F4FD-4C12-A9A4-D6D0971920DF}"/>
                </a:ext>
              </a:extLst>
            </p:cNvPr>
            <p:cNvSpPr/>
            <p:nvPr/>
          </p:nvSpPr>
          <p:spPr>
            <a:xfrm>
              <a:off x="692820" y="3419996"/>
              <a:ext cx="936104" cy="28803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en-US" sz="1050" dirty="0">
                  <a:solidFill>
                    <a:schemeClr val="tx1"/>
                  </a:solidFill>
                  <a:latin typeface="Cambria" panose="02040503050406030204" pitchFamily="18" charset="0"/>
                  <a:cs typeface="Arial" pitchFamily="34" charset="0"/>
                </a:rPr>
                <a:t>LINE C</a:t>
              </a:r>
              <a:endParaRPr lang="en-CA" sz="1050" i="1" baseline="-25000" dirty="0">
                <a:latin typeface="Cambria" panose="02040503050406030204" pitchFamily="18" charset="0"/>
              </a:endParaRPr>
            </a:p>
          </p:txBody>
        </p:sp>
        <p:cxnSp>
          <p:nvCxnSpPr>
            <p:cNvPr id="41" name="Straight Arrow Connector 40">
              <a:extLst>
                <a:ext uri="{FF2B5EF4-FFF2-40B4-BE49-F238E27FC236}">
                  <a16:creationId xmlns:a16="http://schemas.microsoft.com/office/drawing/2014/main" id="{6733D97D-0D1A-42D3-AC41-172FBE113F64}"/>
                </a:ext>
              </a:extLst>
            </p:cNvPr>
            <p:cNvCxnSpPr>
              <a:cxnSpLocks/>
            </p:cNvCxnSpPr>
            <p:nvPr/>
          </p:nvCxnSpPr>
          <p:spPr>
            <a:xfrm flipV="1">
              <a:off x="3933180" y="1835820"/>
              <a:ext cx="0" cy="504056"/>
            </a:xfrm>
            <a:prstGeom prst="straightConnector1">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1DA6516A-EAE9-444B-AAC5-095AA090CEF9}"/>
                </a:ext>
              </a:extLst>
            </p:cNvPr>
            <p:cNvCxnSpPr>
              <a:cxnSpLocks/>
            </p:cNvCxnSpPr>
            <p:nvPr/>
          </p:nvCxnSpPr>
          <p:spPr>
            <a:xfrm>
              <a:off x="1772940" y="2699916"/>
              <a:ext cx="1575792" cy="0"/>
            </a:xfrm>
            <a:prstGeom prst="straightConnector1">
              <a:avLst/>
            </a:prstGeom>
            <a:ln w="12700">
              <a:solidFill>
                <a:schemeClr val="tx1"/>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98F7B8C8-30D1-485B-8C6E-9DA69AC58573}"/>
                </a:ext>
              </a:extLst>
            </p:cNvPr>
            <p:cNvCxnSpPr>
              <a:cxnSpLocks/>
            </p:cNvCxnSpPr>
            <p:nvPr/>
          </p:nvCxnSpPr>
          <p:spPr>
            <a:xfrm>
              <a:off x="1772940" y="3564012"/>
              <a:ext cx="2168624" cy="0"/>
            </a:xfrm>
            <a:prstGeom prst="straightConnector1">
              <a:avLst/>
            </a:prstGeom>
            <a:ln w="12700">
              <a:solidFill>
                <a:schemeClr val="tx1"/>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B1066343-D59C-4C4D-859A-6467D0553E71}"/>
                </a:ext>
              </a:extLst>
            </p:cNvPr>
            <p:cNvCxnSpPr>
              <a:cxnSpLocks/>
            </p:cNvCxnSpPr>
            <p:nvPr/>
          </p:nvCxnSpPr>
          <p:spPr>
            <a:xfrm>
              <a:off x="1772940" y="1835820"/>
              <a:ext cx="2168624" cy="0"/>
            </a:xfrm>
            <a:prstGeom prst="straightConnector1">
              <a:avLst/>
            </a:prstGeom>
            <a:ln w="12700">
              <a:solidFill>
                <a:schemeClr val="tx1"/>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F56B06A9-D38C-4A70-A14C-095683F66214}"/>
                </a:ext>
              </a:extLst>
            </p:cNvPr>
            <p:cNvSpPr/>
            <p:nvPr/>
          </p:nvSpPr>
          <p:spPr>
            <a:xfrm>
              <a:off x="692820" y="2555900"/>
              <a:ext cx="936104" cy="28803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en-US" sz="1050" dirty="0">
                  <a:solidFill>
                    <a:schemeClr val="tx1"/>
                  </a:solidFill>
                  <a:latin typeface="Cambria" panose="02040503050406030204" pitchFamily="18" charset="0"/>
                  <a:cs typeface="Arial" pitchFamily="34" charset="0"/>
                </a:rPr>
                <a:t>LINE B</a:t>
              </a:r>
              <a:endParaRPr lang="en-CA" sz="1050" i="1" baseline="-25000" dirty="0">
                <a:latin typeface="Cambria" panose="02040503050406030204" pitchFamily="18" charset="0"/>
              </a:endParaRPr>
            </a:p>
          </p:txBody>
        </p:sp>
        <p:sp>
          <p:nvSpPr>
            <p:cNvPr id="57" name="Rectangle 56">
              <a:extLst>
                <a:ext uri="{FF2B5EF4-FFF2-40B4-BE49-F238E27FC236}">
                  <a16:creationId xmlns:a16="http://schemas.microsoft.com/office/drawing/2014/main" id="{595789F3-BE01-4642-9AFE-04D59CA5760F}"/>
                </a:ext>
              </a:extLst>
            </p:cNvPr>
            <p:cNvSpPr/>
            <p:nvPr/>
          </p:nvSpPr>
          <p:spPr>
            <a:xfrm>
              <a:off x="692820" y="1691804"/>
              <a:ext cx="936104" cy="28803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en-US" sz="1050" dirty="0">
                  <a:solidFill>
                    <a:schemeClr val="tx1"/>
                  </a:solidFill>
                  <a:latin typeface="Cambria" panose="02040503050406030204" pitchFamily="18" charset="0"/>
                  <a:cs typeface="Arial" pitchFamily="34" charset="0"/>
                </a:rPr>
                <a:t>LINE A</a:t>
              </a:r>
              <a:endParaRPr lang="en-CA" sz="1050" i="1" baseline="-25000" dirty="0">
                <a:latin typeface="Cambria" panose="02040503050406030204" pitchFamily="18" charset="0"/>
              </a:endParaRPr>
            </a:p>
          </p:txBody>
        </p:sp>
        <mc:AlternateContent xmlns:mc="http://schemas.openxmlformats.org/markup-compatibility/2006" xmlns:a14="http://schemas.microsoft.com/office/drawing/2010/main">
          <mc:Choice Requires="a14">
            <p:sp>
              <p:nvSpPr>
                <p:cNvPr id="60" name="Oval 59">
                  <a:extLst>
                    <a:ext uri="{FF2B5EF4-FFF2-40B4-BE49-F238E27FC236}">
                      <a16:creationId xmlns:a16="http://schemas.microsoft.com/office/drawing/2014/main" id="{E65D3473-ECFE-41E3-99CD-B2630829CECF}"/>
                    </a:ext>
                  </a:extLst>
                </p:cNvPr>
                <p:cNvSpPr/>
                <p:nvPr/>
              </p:nvSpPr>
              <p:spPr>
                <a:xfrm>
                  <a:off x="1628924" y="2987948"/>
                  <a:ext cx="288032" cy="288032"/>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just"/>
                  <a14:m>
                    <m:oMathPara xmlns:m="http://schemas.openxmlformats.org/officeDocument/2006/math">
                      <m:oMathParaPr>
                        <m:jc m:val="center"/>
                      </m:oMathParaPr>
                      <m:oMath xmlns:m="http://schemas.openxmlformats.org/officeDocument/2006/math">
                        <m:sSub>
                          <m:sSubPr>
                            <m:ctrlPr>
                              <a:rPr lang="en-CA" sz="1000" b="1" i="1" smtClean="0">
                                <a:solidFill>
                                  <a:schemeClr val="tx1"/>
                                </a:solidFill>
                                <a:latin typeface="Cambria Math" panose="02040503050406030204" pitchFamily="18" charset="0"/>
                              </a:rPr>
                            </m:ctrlPr>
                          </m:sSubPr>
                          <m:e>
                            <m:r>
                              <a:rPr lang="en-CA" sz="1000" b="1" i="1" smtClean="0">
                                <a:solidFill>
                                  <a:schemeClr val="tx1"/>
                                </a:solidFill>
                                <a:latin typeface="Cambria Math"/>
                              </a:rPr>
                              <m:t>  </m:t>
                            </m:r>
                            <m:r>
                              <a:rPr lang="en-CA" sz="1000" b="1" i="1" smtClean="0">
                                <a:solidFill>
                                  <a:schemeClr val="tx1"/>
                                </a:solidFill>
                                <a:latin typeface="Cambria Math"/>
                              </a:rPr>
                              <m:t>𝑽</m:t>
                            </m:r>
                          </m:e>
                          <m:sub>
                            <m:r>
                              <a:rPr lang="en-CA" sz="1000" b="1" i="1" smtClean="0">
                                <a:solidFill>
                                  <a:schemeClr val="tx1"/>
                                </a:solidFill>
                                <a:latin typeface="Cambria Math"/>
                              </a:rPr>
                              <m:t>𝑩</m:t>
                            </m:r>
                            <m:r>
                              <a:rPr lang="en-CA" sz="1000" b="1" i="1" smtClean="0">
                                <a:solidFill>
                                  <a:schemeClr val="tx1"/>
                                </a:solidFill>
                                <a:latin typeface="Cambria Math" panose="02040503050406030204" pitchFamily="18" charset="0"/>
                              </a:rPr>
                              <m:t>𝑪</m:t>
                            </m:r>
                          </m:sub>
                        </m:sSub>
                      </m:oMath>
                    </m:oMathPara>
                  </a14:m>
                  <a:endParaRPr lang="en-CA" sz="1000" b="1" dirty="0">
                    <a:solidFill>
                      <a:schemeClr val="tx1"/>
                    </a:solidFill>
                    <a:latin typeface="Cambria" panose="02040503050406030204" pitchFamily="18" charset="0"/>
                  </a:endParaRPr>
                </a:p>
              </p:txBody>
            </p:sp>
          </mc:Choice>
          <mc:Fallback xmlns="">
            <p:sp>
              <p:nvSpPr>
                <p:cNvPr id="60" name="Oval 59">
                  <a:extLst>
                    <a:ext uri="{FF2B5EF4-FFF2-40B4-BE49-F238E27FC236}">
                      <a16:creationId xmlns:a16="http://schemas.microsoft.com/office/drawing/2014/main" id="{E65D3473-ECFE-41E3-99CD-B2630829CECF}"/>
                    </a:ext>
                  </a:extLst>
                </p:cNvPr>
                <p:cNvSpPr>
                  <a:spLocks noRot="1" noChangeAspect="1" noMove="1" noResize="1" noEditPoints="1" noAdjustHandles="1" noChangeArrowheads="1" noChangeShapeType="1" noTextEdit="1"/>
                </p:cNvSpPr>
                <p:nvPr/>
              </p:nvSpPr>
              <p:spPr>
                <a:xfrm>
                  <a:off x="1628924" y="2987948"/>
                  <a:ext cx="288032" cy="288032"/>
                </a:xfrm>
                <a:prstGeom prst="ellipse">
                  <a:avLst/>
                </a:prstGeom>
                <a:blipFill>
                  <a:blip r:embed="rId5"/>
                  <a:stretch>
                    <a:fillRect l="-2041"/>
                  </a:stretch>
                </a:blipFill>
                <a:ln w="12700">
                  <a:solidFill>
                    <a:schemeClr val="tx1"/>
                  </a:solidFill>
                </a:ln>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61" name="Oval 60">
                  <a:extLst>
                    <a:ext uri="{FF2B5EF4-FFF2-40B4-BE49-F238E27FC236}">
                      <a16:creationId xmlns:a16="http://schemas.microsoft.com/office/drawing/2014/main" id="{3C78D5BF-69A5-45EB-AE7C-2105589AC5FF}"/>
                    </a:ext>
                  </a:extLst>
                </p:cNvPr>
                <p:cNvSpPr/>
                <p:nvPr/>
              </p:nvSpPr>
              <p:spPr>
                <a:xfrm>
                  <a:off x="2132980" y="2987948"/>
                  <a:ext cx="288032" cy="288032"/>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just"/>
                  <a14:m>
                    <m:oMathPara xmlns:m="http://schemas.openxmlformats.org/officeDocument/2006/math">
                      <m:oMathParaPr>
                        <m:jc m:val="center"/>
                      </m:oMathParaPr>
                      <m:oMath xmlns:m="http://schemas.openxmlformats.org/officeDocument/2006/math">
                        <m:sSub>
                          <m:sSubPr>
                            <m:ctrlPr>
                              <a:rPr lang="en-CA" sz="1000" b="1" i="1" smtClean="0">
                                <a:solidFill>
                                  <a:schemeClr val="tx1"/>
                                </a:solidFill>
                                <a:latin typeface="Cambria Math" panose="02040503050406030204" pitchFamily="18" charset="0"/>
                              </a:rPr>
                            </m:ctrlPr>
                          </m:sSubPr>
                          <m:e>
                            <m:r>
                              <a:rPr lang="en-CA" sz="1000" b="1" i="1" smtClean="0">
                                <a:solidFill>
                                  <a:schemeClr val="tx1"/>
                                </a:solidFill>
                                <a:latin typeface="Cambria Math"/>
                              </a:rPr>
                              <m:t>  </m:t>
                            </m:r>
                            <m:r>
                              <a:rPr lang="en-CA" sz="1000" b="1" i="1" smtClean="0">
                                <a:solidFill>
                                  <a:schemeClr val="tx1"/>
                                </a:solidFill>
                                <a:latin typeface="Cambria Math"/>
                              </a:rPr>
                              <m:t>𝑽</m:t>
                            </m:r>
                          </m:e>
                          <m:sub>
                            <m:r>
                              <a:rPr lang="en-CA" sz="1000" b="1" i="1" smtClean="0">
                                <a:solidFill>
                                  <a:schemeClr val="tx1"/>
                                </a:solidFill>
                                <a:latin typeface="Cambria Math" panose="02040503050406030204" pitchFamily="18" charset="0"/>
                              </a:rPr>
                              <m:t>𝑨𝑪</m:t>
                            </m:r>
                          </m:sub>
                        </m:sSub>
                      </m:oMath>
                    </m:oMathPara>
                  </a14:m>
                  <a:endParaRPr lang="en-CA" sz="1000" b="1" dirty="0">
                    <a:solidFill>
                      <a:schemeClr val="tx1"/>
                    </a:solidFill>
                    <a:latin typeface="Cambria" panose="02040503050406030204" pitchFamily="18" charset="0"/>
                  </a:endParaRPr>
                </a:p>
              </p:txBody>
            </p:sp>
          </mc:Choice>
          <mc:Fallback xmlns="">
            <p:sp>
              <p:nvSpPr>
                <p:cNvPr id="61" name="Oval 60">
                  <a:extLst>
                    <a:ext uri="{FF2B5EF4-FFF2-40B4-BE49-F238E27FC236}">
                      <a16:creationId xmlns:a16="http://schemas.microsoft.com/office/drawing/2014/main" id="{3C78D5BF-69A5-45EB-AE7C-2105589AC5FF}"/>
                    </a:ext>
                  </a:extLst>
                </p:cNvPr>
                <p:cNvSpPr>
                  <a:spLocks noRot="1" noChangeAspect="1" noMove="1" noResize="1" noEditPoints="1" noAdjustHandles="1" noChangeArrowheads="1" noChangeShapeType="1" noTextEdit="1"/>
                </p:cNvSpPr>
                <p:nvPr/>
              </p:nvSpPr>
              <p:spPr>
                <a:xfrm>
                  <a:off x="2132980" y="2987948"/>
                  <a:ext cx="288032" cy="288032"/>
                </a:xfrm>
                <a:prstGeom prst="ellipse">
                  <a:avLst/>
                </a:prstGeom>
                <a:blipFill>
                  <a:blip r:embed="rId6"/>
                  <a:stretch>
                    <a:fillRect l="-2041"/>
                  </a:stretch>
                </a:blipFill>
                <a:ln w="12700">
                  <a:solidFill>
                    <a:schemeClr val="tx1"/>
                  </a:solidFill>
                </a:ln>
              </p:spPr>
              <p:txBody>
                <a:bodyPr/>
                <a:lstStyle/>
                <a:p>
                  <a:r>
                    <a:rPr lang="en-CA">
                      <a:noFill/>
                    </a:rPr>
                    <a:t> </a:t>
                  </a:r>
                </a:p>
              </p:txBody>
            </p:sp>
          </mc:Fallback>
        </mc:AlternateContent>
        <p:cxnSp>
          <p:nvCxnSpPr>
            <p:cNvPr id="67" name="Straight Arrow Connector 66">
              <a:extLst>
                <a:ext uri="{FF2B5EF4-FFF2-40B4-BE49-F238E27FC236}">
                  <a16:creationId xmlns:a16="http://schemas.microsoft.com/office/drawing/2014/main" id="{54AFD1AA-C0F2-42A9-BC25-B0F09BB8F356}"/>
                </a:ext>
              </a:extLst>
            </p:cNvPr>
            <p:cNvCxnSpPr>
              <a:cxnSpLocks/>
              <a:endCxn id="61" idx="3"/>
            </p:cNvCxnSpPr>
            <p:nvPr/>
          </p:nvCxnSpPr>
          <p:spPr>
            <a:xfrm flipV="1">
              <a:off x="1844948" y="3233799"/>
              <a:ext cx="330213" cy="258206"/>
            </a:xfrm>
            <a:prstGeom prst="straightConnector1">
              <a:avLst/>
            </a:prstGeom>
            <a:ln>
              <a:solidFill>
                <a:schemeClr val="tx1"/>
              </a:solidFill>
              <a:headEnd type="triangle" w="sm" len="sm"/>
              <a:tailEnd type="none" w="sm" len="sm"/>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8B6235C5-3EE5-46E6-9A0B-3A900936FC91}"/>
                </a:ext>
              </a:extLst>
            </p:cNvPr>
            <p:cNvCxnSpPr>
              <a:cxnSpLocks/>
            </p:cNvCxnSpPr>
            <p:nvPr/>
          </p:nvCxnSpPr>
          <p:spPr>
            <a:xfrm flipV="1">
              <a:off x="2276996" y="2771924"/>
              <a:ext cx="0" cy="216024"/>
            </a:xfrm>
            <a:prstGeom prst="straightConnector1">
              <a:avLst/>
            </a:prstGeom>
            <a:ln>
              <a:solidFill>
                <a:schemeClr val="tx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6CB1DFF7-4455-4430-AE26-165ECE523A07}"/>
                </a:ext>
              </a:extLst>
            </p:cNvPr>
            <p:cNvCxnSpPr>
              <a:cxnSpLocks/>
            </p:cNvCxnSpPr>
            <p:nvPr/>
          </p:nvCxnSpPr>
          <p:spPr>
            <a:xfrm flipV="1">
              <a:off x="2276996" y="2267868"/>
              <a:ext cx="0" cy="360040"/>
            </a:xfrm>
            <a:prstGeom prst="straightConnector1">
              <a:avLst/>
            </a:prstGeom>
            <a:ln>
              <a:solidFill>
                <a:schemeClr val="tx1"/>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03482377-4B8F-4615-AEB9-F823E9ECA826}"/>
                </a:ext>
              </a:extLst>
            </p:cNvPr>
            <p:cNvCxnSpPr>
              <a:cxnSpLocks/>
            </p:cNvCxnSpPr>
            <p:nvPr/>
          </p:nvCxnSpPr>
          <p:spPr>
            <a:xfrm>
              <a:off x="1844948" y="1907828"/>
              <a:ext cx="432048" cy="360040"/>
            </a:xfrm>
            <a:prstGeom prst="straightConnector1">
              <a:avLst/>
            </a:prstGeom>
            <a:ln>
              <a:solidFill>
                <a:schemeClr val="tx1"/>
              </a:solidFill>
              <a:headEnd type="triangle" w="sm" len="sm"/>
              <a:tailEnd type="none" w="sm" len="sm"/>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7B5072E9-953A-4335-A8C3-C668162EE0AC}"/>
                </a:ext>
              </a:extLst>
            </p:cNvPr>
            <p:cNvCxnSpPr>
              <a:cxnSpLocks/>
            </p:cNvCxnSpPr>
            <p:nvPr/>
          </p:nvCxnSpPr>
          <p:spPr>
            <a:xfrm flipH="1">
              <a:off x="2853060" y="3636020"/>
              <a:ext cx="317859" cy="0"/>
            </a:xfrm>
            <a:prstGeom prst="straightConnector1">
              <a:avLst/>
            </a:prstGeom>
            <a:ln>
              <a:solidFill>
                <a:schemeClr val="tx1"/>
              </a:solidFill>
              <a:headEnd type="triangle" w="sm" len="sm"/>
              <a:tailEnd type="none" w="sm" len="sm"/>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74651892-51E4-4B89-8E23-07CDAC74503C}"/>
                </a:ext>
              </a:extLst>
            </p:cNvPr>
            <p:cNvCxnSpPr>
              <a:cxnSpLocks/>
            </p:cNvCxnSpPr>
            <p:nvPr/>
          </p:nvCxnSpPr>
          <p:spPr>
            <a:xfrm flipH="1">
              <a:off x="2853060" y="2771924"/>
              <a:ext cx="317859" cy="0"/>
            </a:xfrm>
            <a:prstGeom prst="straightConnector1">
              <a:avLst/>
            </a:prstGeom>
            <a:ln>
              <a:solidFill>
                <a:schemeClr val="tx1"/>
              </a:solidFill>
              <a:headEnd type="triangle" w="sm" len="sm"/>
              <a:tailEnd type="none" w="sm" len="sm"/>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40A33700-63B4-46A9-A920-CACC30BF9448}"/>
                </a:ext>
              </a:extLst>
            </p:cNvPr>
            <p:cNvCxnSpPr>
              <a:cxnSpLocks/>
            </p:cNvCxnSpPr>
            <p:nvPr/>
          </p:nvCxnSpPr>
          <p:spPr>
            <a:xfrm flipH="1">
              <a:off x="2853060" y="1907828"/>
              <a:ext cx="317859" cy="0"/>
            </a:xfrm>
            <a:prstGeom prst="straightConnector1">
              <a:avLst/>
            </a:prstGeom>
            <a:ln>
              <a:solidFill>
                <a:schemeClr val="tx1"/>
              </a:solidFill>
              <a:headEnd type="triangle" w="sm" len="sm"/>
              <a:tailEnd type="none" w="sm" len="sm"/>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3" name="TextBox 82">
                  <a:extLst>
                    <a:ext uri="{FF2B5EF4-FFF2-40B4-BE49-F238E27FC236}">
                      <a16:creationId xmlns:a16="http://schemas.microsoft.com/office/drawing/2014/main" id="{700A658E-892F-4FBE-B5E7-CA7D143F57D1}"/>
                    </a:ext>
                  </a:extLst>
                </p:cNvPr>
                <p:cNvSpPr txBox="1"/>
                <p:nvPr/>
              </p:nvSpPr>
              <p:spPr>
                <a:xfrm>
                  <a:off x="2853060" y="2771924"/>
                  <a:ext cx="342273" cy="2462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CA" sz="1000" b="1" i="1" smtClean="0">
                                <a:latin typeface="Cambria Math" panose="02040503050406030204" pitchFamily="18" charset="0"/>
                              </a:rPr>
                            </m:ctrlPr>
                          </m:sSubPr>
                          <m:e>
                            <m:r>
                              <a:rPr lang="en-CA" sz="1000" b="1" i="1" smtClean="0">
                                <a:latin typeface="Cambria Math"/>
                              </a:rPr>
                              <m:t>𝑰</m:t>
                            </m:r>
                          </m:e>
                          <m:sub>
                            <m:r>
                              <a:rPr lang="en-CA" sz="1000" b="1" i="1" smtClean="0">
                                <a:latin typeface="Cambria Math" panose="02040503050406030204" pitchFamily="18" charset="0"/>
                              </a:rPr>
                              <m:t>𝑩</m:t>
                            </m:r>
                          </m:sub>
                        </m:sSub>
                      </m:oMath>
                    </m:oMathPara>
                  </a14:m>
                  <a:endParaRPr lang="en-CA" sz="1000" b="1" dirty="0">
                    <a:latin typeface="Cambria" panose="02040503050406030204" pitchFamily="18" charset="0"/>
                  </a:endParaRPr>
                </a:p>
              </p:txBody>
            </p:sp>
          </mc:Choice>
          <mc:Fallback xmlns="">
            <p:sp>
              <p:nvSpPr>
                <p:cNvPr id="83" name="TextBox 82">
                  <a:extLst>
                    <a:ext uri="{FF2B5EF4-FFF2-40B4-BE49-F238E27FC236}">
                      <a16:creationId xmlns:a16="http://schemas.microsoft.com/office/drawing/2014/main" id="{700A658E-892F-4FBE-B5E7-CA7D143F57D1}"/>
                    </a:ext>
                  </a:extLst>
                </p:cNvPr>
                <p:cNvSpPr txBox="1">
                  <a:spLocks noRot="1" noChangeAspect="1" noMove="1" noResize="1" noEditPoints="1" noAdjustHandles="1" noChangeArrowheads="1" noChangeShapeType="1" noTextEdit="1"/>
                </p:cNvSpPr>
                <p:nvPr/>
              </p:nvSpPr>
              <p:spPr>
                <a:xfrm>
                  <a:off x="2853060" y="2771924"/>
                  <a:ext cx="342273" cy="246221"/>
                </a:xfrm>
                <a:prstGeom prst="rect">
                  <a:avLst/>
                </a:prstGeom>
                <a:blipFill>
                  <a:blip r:embed="rId7"/>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84" name="TextBox 83">
                  <a:extLst>
                    <a:ext uri="{FF2B5EF4-FFF2-40B4-BE49-F238E27FC236}">
                      <a16:creationId xmlns:a16="http://schemas.microsoft.com/office/drawing/2014/main" id="{39916C50-639A-415C-81CB-0AE44EFFB714}"/>
                    </a:ext>
                  </a:extLst>
                </p:cNvPr>
                <p:cNvSpPr txBox="1"/>
                <p:nvPr/>
              </p:nvSpPr>
              <p:spPr>
                <a:xfrm>
                  <a:off x="2853060" y="1877631"/>
                  <a:ext cx="342273" cy="2462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CA" sz="1000" b="1" i="1" smtClean="0">
                                <a:latin typeface="Cambria Math" panose="02040503050406030204" pitchFamily="18" charset="0"/>
                              </a:rPr>
                            </m:ctrlPr>
                          </m:sSubPr>
                          <m:e>
                            <m:r>
                              <a:rPr lang="en-CA" sz="1000" b="1" i="1" smtClean="0">
                                <a:latin typeface="Cambria Math"/>
                              </a:rPr>
                              <m:t>𝑰</m:t>
                            </m:r>
                          </m:e>
                          <m:sub>
                            <m:r>
                              <a:rPr lang="en-CA" sz="1000" b="1" i="1" smtClean="0">
                                <a:latin typeface="Cambria Math" panose="02040503050406030204" pitchFamily="18" charset="0"/>
                              </a:rPr>
                              <m:t>𝑨</m:t>
                            </m:r>
                          </m:sub>
                        </m:sSub>
                      </m:oMath>
                    </m:oMathPara>
                  </a14:m>
                  <a:endParaRPr lang="en-CA" sz="1000" b="1" dirty="0">
                    <a:latin typeface="Cambria" panose="02040503050406030204" pitchFamily="18" charset="0"/>
                  </a:endParaRPr>
                </a:p>
              </p:txBody>
            </p:sp>
          </mc:Choice>
          <mc:Fallback xmlns="">
            <p:sp>
              <p:nvSpPr>
                <p:cNvPr id="84" name="TextBox 83">
                  <a:extLst>
                    <a:ext uri="{FF2B5EF4-FFF2-40B4-BE49-F238E27FC236}">
                      <a16:creationId xmlns:a16="http://schemas.microsoft.com/office/drawing/2014/main" id="{39916C50-639A-415C-81CB-0AE44EFFB714}"/>
                    </a:ext>
                  </a:extLst>
                </p:cNvPr>
                <p:cNvSpPr txBox="1">
                  <a:spLocks noRot="1" noChangeAspect="1" noMove="1" noResize="1" noEditPoints="1" noAdjustHandles="1" noChangeArrowheads="1" noChangeShapeType="1" noTextEdit="1"/>
                </p:cNvSpPr>
                <p:nvPr/>
              </p:nvSpPr>
              <p:spPr>
                <a:xfrm>
                  <a:off x="2853060" y="1877631"/>
                  <a:ext cx="342273" cy="246221"/>
                </a:xfrm>
                <a:prstGeom prst="rect">
                  <a:avLst/>
                </a:prstGeom>
                <a:blipFill>
                  <a:blip r:embed="rId8"/>
                  <a:stretch>
                    <a:fillRect/>
                  </a:stretch>
                </a:blipFill>
              </p:spPr>
              <p:txBody>
                <a:bodyPr/>
                <a:lstStyle/>
                <a:p>
                  <a:r>
                    <a:rPr lang="en-CA">
                      <a:noFill/>
                    </a:rPr>
                    <a:t> </a:t>
                  </a:r>
                </a:p>
              </p:txBody>
            </p:sp>
          </mc:Fallback>
        </mc:AlternateContent>
      </p:grpSp>
      <p:sp>
        <p:nvSpPr>
          <p:cNvPr id="62" name="TextBox 61">
            <a:extLst>
              <a:ext uri="{FF2B5EF4-FFF2-40B4-BE49-F238E27FC236}">
                <a16:creationId xmlns:a16="http://schemas.microsoft.com/office/drawing/2014/main" id="{49CEDF41-3F8F-40D7-879C-8A41D3C7A1EB}"/>
              </a:ext>
            </a:extLst>
          </p:cNvPr>
          <p:cNvSpPr txBox="1"/>
          <p:nvPr/>
        </p:nvSpPr>
        <p:spPr>
          <a:xfrm>
            <a:off x="3184698" y="6398059"/>
            <a:ext cx="2732212" cy="1785104"/>
          </a:xfrm>
          <a:prstGeom prst="rect">
            <a:avLst/>
          </a:prstGeom>
          <a:noFill/>
        </p:spPr>
        <p:txBody>
          <a:bodyPr wrap="square">
            <a:spAutoFit/>
          </a:bodyPr>
          <a:lstStyle/>
          <a:p>
            <a:pPr marL="180975" indent="-180975"/>
            <a:endParaRPr lang="en-CA" sz="1100" i="1"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marL="180975" indent="-180975"/>
            <a:r>
              <a:rPr lang="en-CA" sz="11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VIDEO:</a:t>
            </a:r>
          </a:p>
          <a:p>
            <a:endParaRPr lang="en-US" sz="1100" dirty="0">
              <a:latin typeface="Cambria" panose="02040503050406030204" pitchFamily="18" charset="0"/>
              <a:ea typeface="Cambria" panose="02040503050406030204" pitchFamily="18" charset="0"/>
            </a:endParaRPr>
          </a:p>
          <a:p>
            <a:r>
              <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Watch the following brief video about AC induction motors:</a:t>
            </a:r>
            <a:endParaRPr lang="en-US" sz="1100" dirty="0">
              <a:latin typeface="Cambria" panose="02040503050406030204" pitchFamily="18" charset="0"/>
              <a:ea typeface="Cambria" panose="02040503050406030204" pitchFamily="18" charset="0"/>
            </a:endParaRPr>
          </a:p>
          <a:p>
            <a:endParaRPr lang="en-US" sz="1100" dirty="0">
              <a:latin typeface="Cambria" panose="02040503050406030204" pitchFamily="18" charset="0"/>
              <a:ea typeface="Cambria" panose="02040503050406030204" pitchFamily="18" charset="0"/>
            </a:endParaRPr>
          </a:p>
          <a:p>
            <a:r>
              <a:rPr lang="en-US" sz="1100" b="1" dirty="0">
                <a:latin typeface="Cambria" panose="02040503050406030204" pitchFamily="18" charset="0"/>
                <a:ea typeface="Cambria" panose="02040503050406030204" pitchFamily="18" charset="0"/>
              </a:rPr>
              <a:t>“How does an induction motor work” (11 mins)</a:t>
            </a:r>
          </a:p>
          <a:p>
            <a:r>
              <a:rPr lang="en-US" sz="1100" dirty="0">
                <a:latin typeface="Cambria" panose="02040503050406030204" pitchFamily="18" charset="0"/>
                <a:ea typeface="Cambria" panose="02040503050406030204" pitchFamily="18" charset="0"/>
              </a:rPr>
              <a:t>The Engineering Mindset, 2017.</a:t>
            </a:r>
          </a:p>
          <a:p>
            <a:r>
              <a:rPr lang="en-CA" sz="1100" dirty="0">
                <a:latin typeface="Cambria" panose="02040503050406030204" pitchFamily="18" charset="0"/>
                <a:ea typeface="Cambria" panose="02040503050406030204" pitchFamily="18" charset="0"/>
                <a:hlinkClick r:id="rId9"/>
              </a:rPr>
              <a:t>https://youtu.be/N7TZ4gm3aUg</a:t>
            </a:r>
            <a:r>
              <a:rPr lang="en-CA" sz="1100" dirty="0">
                <a:latin typeface="Cambria" panose="02040503050406030204" pitchFamily="18" charset="0"/>
                <a:ea typeface="Cambria" panose="02040503050406030204" pitchFamily="18" charset="0"/>
              </a:rPr>
              <a:t> </a:t>
            </a:r>
          </a:p>
        </p:txBody>
      </p:sp>
      <p:pic>
        <p:nvPicPr>
          <p:cNvPr id="14" name="Picture 13">
            <a:extLst>
              <a:ext uri="{FF2B5EF4-FFF2-40B4-BE49-F238E27FC236}">
                <a16:creationId xmlns:a16="http://schemas.microsoft.com/office/drawing/2014/main" id="{57D66BCB-26CB-4BB2-BFC5-FB6C3E7FB28F}"/>
              </a:ext>
            </a:extLst>
          </p:cNvPr>
          <p:cNvPicPr>
            <a:picLocks noChangeAspect="1"/>
          </p:cNvPicPr>
          <p:nvPr/>
        </p:nvPicPr>
        <p:blipFill>
          <a:blip r:embed="rId10"/>
          <a:stretch>
            <a:fillRect/>
          </a:stretch>
        </p:blipFill>
        <p:spPr>
          <a:xfrm>
            <a:off x="626129" y="6732364"/>
            <a:ext cx="2304256" cy="1296144"/>
          </a:xfrm>
          <a:prstGeom prst="rect">
            <a:avLst/>
          </a:prstGeom>
          <a:ln>
            <a:solidFill>
              <a:schemeClr val="tx1"/>
            </a:solidFill>
          </a:ln>
        </p:spPr>
      </p:pic>
    </p:spTree>
    <p:extLst>
      <p:ext uri="{BB962C8B-B14F-4D97-AF65-F5344CB8AC3E}">
        <p14:creationId xmlns:p14="http://schemas.microsoft.com/office/powerpoint/2010/main" val="4133451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32E451A-0B59-4230-B7B4-4FCD32977B74}"/>
              </a:ext>
            </a:extLst>
          </p:cNvPr>
          <p:cNvSpPr>
            <a:spLocks noGrp="1"/>
          </p:cNvSpPr>
          <p:nvPr>
            <p:ph type="sldNum" sz="quarter" idx="12"/>
          </p:nvPr>
        </p:nvSpPr>
        <p:spPr/>
        <p:txBody>
          <a:bodyPr/>
          <a:lstStyle/>
          <a:p>
            <a:fld id="{2812F1FA-390A-41C6-A5B6-DA577902550D}" type="slidenum">
              <a:rPr lang="en-CA" smtClean="0"/>
              <a:pPr/>
              <a:t>23</a:t>
            </a:fld>
            <a:endParaRPr lang="en-CA" dirty="0"/>
          </a:p>
        </p:txBody>
      </p:sp>
      <p:grpSp>
        <p:nvGrpSpPr>
          <p:cNvPr id="3" name="Group 2">
            <a:extLst>
              <a:ext uri="{FF2B5EF4-FFF2-40B4-BE49-F238E27FC236}">
                <a16:creationId xmlns:a16="http://schemas.microsoft.com/office/drawing/2014/main" id="{D6F19A1D-8F59-438B-8B22-5CAEEF11B3B4}"/>
              </a:ext>
            </a:extLst>
          </p:cNvPr>
          <p:cNvGrpSpPr/>
          <p:nvPr/>
        </p:nvGrpSpPr>
        <p:grpSpPr>
          <a:xfrm>
            <a:off x="1988964" y="1043732"/>
            <a:ext cx="648072" cy="432048"/>
            <a:chOff x="1916956" y="6588348"/>
            <a:chExt cx="648072" cy="432048"/>
          </a:xfrm>
        </p:grpSpPr>
        <p:cxnSp>
          <p:nvCxnSpPr>
            <p:cNvPr id="4" name="Straight Connector 3">
              <a:extLst>
                <a:ext uri="{FF2B5EF4-FFF2-40B4-BE49-F238E27FC236}">
                  <a16:creationId xmlns:a16="http://schemas.microsoft.com/office/drawing/2014/main" id="{9E8C231E-153F-4E00-8590-6B109AE6D8F5}"/>
                </a:ext>
              </a:extLst>
            </p:cNvPr>
            <p:cNvCxnSpPr>
              <a:cxnSpLocks/>
            </p:cNvCxnSpPr>
            <p:nvPr/>
          </p:nvCxnSpPr>
          <p:spPr>
            <a:xfrm>
              <a:off x="1916956" y="6588348"/>
              <a:ext cx="648072" cy="0"/>
            </a:xfrm>
            <a:prstGeom prst="line">
              <a:avLst/>
            </a:prstGeom>
            <a:ln w="12700">
              <a:solidFill>
                <a:schemeClr val="tx1"/>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C967D871-D2C4-46E6-9047-F44693DE7733}"/>
                </a:ext>
              </a:extLst>
            </p:cNvPr>
            <p:cNvCxnSpPr>
              <a:cxnSpLocks/>
            </p:cNvCxnSpPr>
            <p:nvPr/>
          </p:nvCxnSpPr>
          <p:spPr>
            <a:xfrm>
              <a:off x="1916956" y="6804372"/>
              <a:ext cx="648072" cy="0"/>
            </a:xfrm>
            <a:prstGeom prst="line">
              <a:avLst/>
            </a:prstGeom>
            <a:ln w="12700">
              <a:solidFill>
                <a:schemeClr val="tx1"/>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E3CC1A6-6F15-4A61-974D-22AB41968133}"/>
                </a:ext>
              </a:extLst>
            </p:cNvPr>
            <p:cNvCxnSpPr>
              <a:cxnSpLocks/>
            </p:cNvCxnSpPr>
            <p:nvPr/>
          </p:nvCxnSpPr>
          <p:spPr>
            <a:xfrm>
              <a:off x="1916956" y="7020396"/>
              <a:ext cx="648072" cy="0"/>
            </a:xfrm>
            <a:prstGeom prst="line">
              <a:avLst/>
            </a:prstGeom>
            <a:ln w="12700">
              <a:solidFill>
                <a:schemeClr val="tx1"/>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7" name="Straight Arrow Connector 6">
            <a:extLst>
              <a:ext uri="{FF2B5EF4-FFF2-40B4-BE49-F238E27FC236}">
                <a16:creationId xmlns:a16="http://schemas.microsoft.com/office/drawing/2014/main" id="{2F2133F0-7051-4EC1-87A8-A1BE1E7A9960}"/>
              </a:ext>
            </a:extLst>
          </p:cNvPr>
          <p:cNvCxnSpPr>
            <a:cxnSpLocks/>
          </p:cNvCxnSpPr>
          <p:nvPr/>
        </p:nvCxnSpPr>
        <p:spPr>
          <a:xfrm>
            <a:off x="1196876" y="1259756"/>
            <a:ext cx="57606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FAB11EA3-4F87-4066-B6B4-2E38E0F27EAF}"/>
                  </a:ext>
                </a:extLst>
              </p:cNvPr>
              <p:cNvSpPr/>
              <p:nvPr/>
            </p:nvSpPr>
            <p:spPr>
              <a:xfrm>
                <a:off x="4941292" y="1115740"/>
                <a:ext cx="453329" cy="266933"/>
              </a:xfrm>
              <a:prstGeom prst="rect">
                <a:avLst/>
              </a:prstGeom>
            </p:spPr>
            <p:txBody>
              <a:bodyPr wrap="none">
                <a:spAutoFit/>
              </a:bodyPr>
              <a:lstStyle/>
              <a:p>
                <a:pPr algn="just"/>
                <a14:m>
                  <m:oMathPara xmlns:m="http://schemas.openxmlformats.org/officeDocument/2006/math">
                    <m:oMathParaPr>
                      <m:jc m:val="left"/>
                    </m:oMathParaPr>
                    <m:oMath xmlns:m="http://schemas.openxmlformats.org/officeDocument/2006/math">
                      <m:sSub>
                        <m:sSubPr>
                          <m:ctrlPr>
                            <a:rPr lang="en-CA" sz="1100" i="1" smtClean="0">
                              <a:latin typeface="Cambria Math" panose="02040503050406030204" pitchFamily="18" charset="0"/>
                              <a:ea typeface="Cambria Math" panose="02040503050406030204" pitchFamily="18" charset="0"/>
                            </a:rPr>
                          </m:ctrlPr>
                        </m:sSubPr>
                        <m:e>
                          <m:acc>
                            <m:accPr>
                              <m:chr m:val="̇"/>
                              <m:ctrlPr>
                                <a:rPr lang="en-CA" sz="1100" i="1">
                                  <a:latin typeface="Cambria Math" panose="02040503050406030204" pitchFamily="18" charset="0"/>
                                  <a:ea typeface="Cambria Math" panose="02040503050406030204" pitchFamily="18" charset="0"/>
                                </a:rPr>
                              </m:ctrlPr>
                            </m:accPr>
                            <m:e>
                              <m:r>
                                <a:rPr lang="en-CA" sz="1100" i="1">
                                  <a:latin typeface="Cambria Math" panose="02040503050406030204" pitchFamily="18" charset="0"/>
                                  <a:ea typeface="Cambria Math" panose="02040503050406030204" pitchFamily="18" charset="0"/>
                                </a:rPr>
                                <m:t>𝑊</m:t>
                              </m:r>
                            </m:e>
                          </m:acc>
                        </m:e>
                        <m:sub>
                          <m:r>
                            <a:rPr lang="en-CA" sz="1100" i="1">
                              <a:latin typeface="Cambria Math" panose="02040503050406030204" pitchFamily="18" charset="0"/>
                              <a:ea typeface="Cambria Math" panose="02040503050406030204" pitchFamily="18" charset="0"/>
                            </a:rPr>
                            <m:t>𝑠h</m:t>
                          </m:r>
                        </m:sub>
                      </m:sSub>
                    </m:oMath>
                  </m:oMathPara>
                </a14:m>
                <a:endParaRPr lang="en-CA" sz="1100" dirty="0">
                  <a:latin typeface="Cambria Math" panose="02040503050406030204" pitchFamily="18" charset="0"/>
                  <a:ea typeface="Cambria Math" panose="02040503050406030204" pitchFamily="18" charset="0"/>
                  <a:cs typeface="Times New Roman" panose="02020603050405020304" pitchFamily="18" charset="0"/>
                </a:endParaRPr>
              </a:p>
            </p:txBody>
          </p:sp>
        </mc:Choice>
        <mc:Fallback xmlns="">
          <p:sp>
            <p:nvSpPr>
              <p:cNvPr id="8" name="Rectangle 7">
                <a:extLst>
                  <a:ext uri="{FF2B5EF4-FFF2-40B4-BE49-F238E27FC236}">
                    <a16:creationId xmlns:a16="http://schemas.microsoft.com/office/drawing/2014/main" id="{FAB11EA3-4F87-4066-B6B4-2E38E0F27EAF}"/>
                  </a:ext>
                </a:extLst>
              </p:cNvPr>
              <p:cNvSpPr>
                <a:spLocks noRot="1" noChangeAspect="1" noMove="1" noResize="1" noEditPoints="1" noAdjustHandles="1" noChangeArrowheads="1" noChangeShapeType="1" noTextEdit="1"/>
              </p:cNvSpPr>
              <p:nvPr/>
            </p:nvSpPr>
            <p:spPr>
              <a:xfrm>
                <a:off x="4941292" y="1115740"/>
                <a:ext cx="453329" cy="266933"/>
              </a:xfrm>
              <a:prstGeom prst="rect">
                <a:avLst/>
              </a:prstGeom>
              <a:blipFill>
                <a:blip r:embed="rId2"/>
                <a:stretch>
                  <a:fillRect/>
                </a:stretch>
              </a:blipFill>
            </p:spPr>
            <p:txBody>
              <a:bodyPr/>
              <a:lstStyle/>
              <a:p>
                <a:r>
                  <a:rPr lang="en-CA">
                    <a:noFill/>
                  </a:rPr>
                  <a:t> </a:t>
                </a:r>
              </a:p>
            </p:txBody>
          </p:sp>
        </mc:Fallback>
      </mc:AlternateContent>
      <p:sp>
        <p:nvSpPr>
          <p:cNvPr id="9" name="Cylinder 8">
            <a:extLst>
              <a:ext uri="{FF2B5EF4-FFF2-40B4-BE49-F238E27FC236}">
                <a16:creationId xmlns:a16="http://schemas.microsoft.com/office/drawing/2014/main" id="{CCF3FD15-24AF-4835-BE96-B01A392725CD}"/>
              </a:ext>
            </a:extLst>
          </p:cNvPr>
          <p:cNvSpPr/>
          <p:nvPr/>
        </p:nvSpPr>
        <p:spPr>
          <a:xfrm rot="5400000">
            <a:off x="2601032" y="647688"/>
            <a:ext cx="1008112" cy="1224136"/>
          </a:xfrm>
          <a:prstGeom prst="can">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Cylinder 9">
            <a:extLst>
              <a:ext uri="{FF2B5EF4-FFF2-40B4-BE49-F238E27FC236}">
                <a16:creationId xmlns:a16="http://schemas.microsoft.com/office/drawing/2014/main" id="{671A4C2B-C547-4760-A2FD-35A9ACA2B38B}"/>
              </a:ext>
            </a:extLst>
          </p:cNvPr>
          <p:cNvSpPr/>
          <p:nvPr/>
        </p:nvSpPr>
        <p:spPr>
          <a:xfrm rot="5400000">
            <a:off x="3897176" y="863712"/>
            <a:ext cx="144016" cy="792088"/>
          </a:xfrm>
          <a:prstGeom prst="can">
            <a:avLst>
              <a:gd name="adj" fmla="val 3117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Arc 10">
            <a:extLst>
              <a:ext uri="{FF2B5EF4-FFF2-40B4-BE49-F238E27FC236}">
                <a16:creationId xmlns:a16="http://schemas.microsoft.com/office/drawing/2014/main" id="{E9FD981C-8678-4512-B46A-C3DAF5597673}"/>
              </a:ext>
            </a:extLst>
          </p:cNvPr>
          <p:cNvSpPr/>
          <p:nvPr/>
        </p:nvSpPr>
        <p:spPr>
          <a:xfrm>
            <a:off x="3933180" y="1043732"/>
            <a:ext cx="144016" cy="432048"/>
          </a:xfrm>
          <a:prstGeom prst="arc">
            <a:avLst>
              <a:gd name="adj1" fmla="val 3534478"/>
              <a:gd name="adj2" fmla="val 18121165"/>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4F572832-A6D9-446E-8EDF-635E2E4DB04A}"/>
                  </a:ext>
                </a:extLst>
              </p:cNvPr>
              <p:cNvSpPr/>
              <p:nvPr/>
            </p:nvSpPr>
            <p:spPr>
              <a:xfrm>
                <a:off x="3789164" y="1475780"/>
                <a:ext cx="440698" cy="261610"/>
              </a:xfrm>
              <a:prstGeom prst="rect">
                <a:avLst/>
              </a:prstGeom>
            </p:spPr>
            <p:txBody>
              <a:bodyPr wrap="none">
                <a:spAutoFit/>
              </a:bodyPr>
              <a:lstStyle/>
              <a:p>
                <a:pPr algn="just"/>
                <a14:m>
                  <m:oMathPara xmlns:m="http://schemas.openxmlformats.org/officeDocument/2006/math">
                    <m:oMathParaPr>
                      <m:jc m:val="left"/>
                    </m:oMathParaPr>
                    <m:oMath xmlns:m="http://schemas.openxmlformats.org/officeDocument/2006/math">
                      <m:r>
                        <a:rPr lang="en-CA" sz="1100" i="1" smtClean="0">
                          <a:latin typeface="Cambria Math" panose="02040503050406030204" pitchFamily="18" charset="0"/>
                          <a:ea typeface="Cambria Math" panose="02040503050406030204" pitchFamily="18" charset="0"/>
                        </a:rPr>
                        <m:t>𝑁</m:t>
                      </m:r>
                      <m:r>
                        <a:rPr lang="en-CA" sz="1100" b="0" i="1" smtClean="0">
                          <a:latin typeface="Cambria Math" panose="02040503050406030204" pitchFamily="18" charset="0"/>
                          <a:ea typeface="Cambria Math" panose="02040503050406030204" pitchFamily="18" charset="0"/>
                        </a:rPr>
                        <m:t>,</m:t>
                      </m:r>
                      <m:r>
                        <a:rPr lang="en-CA" sz="1100" i="1">
                          <a:latin typeface="Cambria Math" panose="02040503050406030204" pitchFamily="18" charset="0"/>
                          <a:ea typeface="Cambria Math" panose="02040503050406030204" pitchFamily="18" charset="0"/>
                        </a:rPr>
                        <m:t>𝜏</m:t>
                      </m:r>
                    </m:oMath>
                  </m:oMathPara>
                </a14:m>
                <a:endParaRPr lang="en-CA" sz="1100" dirty="0">
                  <a:latin typeface="Cambria Math" panose="02040503050406030204" pitchFamily="18" charset="0"/>
                  <a:ea typeface="Cambria Math" panose="02040503050406030204" pitchFamily="18" charset="0"/>
                  <a:cs typeface="Times New Roman" panose="02020603050405020304" pitchFamily="18" charset="0"/>
                </a:endParaRPr>
              </a:p>
            </p:txBody>
          </p:sp>
        </mc:Choice>
        <mc:Fallback xmlns="">
          <p:sp>
            <p:nvSpPr>
              <p:cNvPr id="12" name="Rectangle 11">
                <a:extLst>
                  <a:ext uri="{FF2B5EF4-FFF2-40B4-BE49-F238E27FC236}">
                    <a16:creationId xmlns:a16="http://schemas.microsoft.com/office/drawing/2014/main" id="{4F572832-A6D9-446E-8EDF-635E2E4DB04A}"/>
                  </a:ext>
                </a:extLst>
              </p:cNvPr>
              <p:cNvSpPr>
                <a:spLocks noRot="1" noChangeAspect="1" noMove="1" noResize="1" noEditPoints="1" noAdjustHandles="1" noChangeArrowheads="1" noChangeShapeType="1" noTextEdit="1"/>
              </p:cNvSpPr>
              <p:nvPr/>
            </p:nvSpPr>
            <p:spPr>
              <a:xfrm>
                <a:off x="3789164" y="1475780"/>
                <a:ext cx="440698" cy="261610"/>
              </a:xfrm>
              <a:prstGeom prst="rect">
                <a:avLst/>
              </a:prstGeom>
              <a:blipFill>
                <a:blip r:embed="rId3"/>
                <a:stretch>
                  <a:fillRect/>
                </a:stretch>
              </a:blipFill>
            </p:spPr>
            <p:txBody>
              <a:bodyPr/>
              <a:lstStyle/>
              <a:p>
                <a:r>
                  <a:rPr lang="en-CA">
                    <a:noFill/>
                  </a:rPr>
                  <a:t> </a:t>
                </a:r>
              </a:p>
            </p:txBody>
          </p:sp>
        </mc:Fallback>
      </mc:AlternateContent>
      <p:cxnSp>
        <p:nvCxnSpPr>
          <p:cNvPr id="13" name="Straight Arrow Connector 12">
            <a:extLst>
              <a:ext uri="{FF2B5EF4-FFF2-40B4-BE49-F238E27FC236}">
                <a16:creationId xmlns:a16="http://schemas.microsoft.com/office/drawing/2014/main" id="{357D2182-69A2-4AAE-B425-129F6F61166F}"/>
              </a:ext>
            </a:extLst>
          </p:cNvPr>
          <p:cNvCxnSpPr>
            <a:cxnSpLocks/>
          </p:cNvCxnSpPr>
          <p:nvPr/>
        </p:nvCxnSpPr>
        <p:spPr>
          <a:xfrm>
            <a:off x="4437236" y="1259756"/>
            <a:ext cx="50405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77221088-18DD-45E4-BBFE-9E33E94C2031}"/>
              </a:ext>
            </a:extLst>
          </p:cNvPr>
          <p:cNvCxnSpPr>
            <a:cxnSpLocks/>
          </p:cNvCxnSpPr>
          <p:nvPr/>
        </p:nvCxnSpPr>
        <p:spPr>
          <a:xfrm>
            <a:off x="3069084" y="1835820"/>
            <a:ext cx="0" cy="64807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2F57FC2F-26AA-40B7-A367-8AD4927C8E6F}"/>
                  </a:ext>
                </a:extLst>
              </p:cNvPr>
              <p:cNvSpPr/>
              <p:nvPr/>
            </p:nvSpPr>
            <p:spPr>
              <a:xfrm>
                <a:off x="3069084" y="1979836"/>
                <a:ext cx="279648" cy="266933"/>
              </a:xfrm>
              <a:prstGeom prst="rect">
                <a:avLst/>
              </a:prstGeom>
            </p:spPr>
            <p:txBody>
              <a:bodyPr wrap="square">
                <a:spAutoFit/>
              </a:bodyPr>
              <a:lstStyle/>
              <a:p>
                <a:pPr algn="just"/>
                <a14:m>
                  <m:oMathPara xmlns:m="http://schemas.openxmlformats.org/officeDocument/2006/math">
                    <m:oMathParaPr>
                      <m:jc m:val="left"/>
                    </m:oMathParaPr>
                    <m:oMath xmlns:m="http://schemas.openxmlformats.org/officeDocument/2006/math">
                      <m:acc>
                        <m:accPr>
                          <m:chr m:val="̇"/>
                          <m:ctrlPr>
                            <a:rPr lang="en-CA" sz="1100" i="1" smtClean="0">
                              <a:latin typeface="Cambria Math" panose="02040503050406030204" pitchFamily="18" charset="0"/>
                              <a:ea typeface="Cambria Math" panose="02040503050406030204" pitchFamily="18" charset="0"/>
                            </a:rPr>
                          </m:ctrlPr>
                        </m:accPr>
                        <m:e>
                          <m:r>
                            <a:rPr lang="en-CA" sz="1100" b="0" i="1" smtClean="0">
                              <a:latin typeface="Cambria Math" panose="02040503050406030204" pitchFamily="18" charset="0"/>
                              <a:ea typeface="Cambria Math" panose="02040503050406030204" pitchFamily="18" charset="0"/>
                            </a:rPr>
                            <m:t>𝑄</m:t>
                          </m:r>
                        </m:e>
                      </m:acc>
                    </m:oMath>
                  </m:oMathPara>
                </a14:m>
                <a:endParaRPr lang="en-CA" sz="1100" dirty="0">
                  <a:latin typeface="Cambria Math" panose="02040503050406030204" pitchFamily="18" charset="0"/>
                  <a:ea typeface="Cambria Math" panose="02040503050406030204" pitchFamily="18" charset="0"/>
                  <a:cs typeface="Times New Roman" panose="02020603050405020304" pitchFamily="18" charset="0"/>
                </a:endParaRPr>
              </a:p>
            </p:txBody>
          </p:sp>
        </mc:Choice>
        <mc:Fallback xmlns="">
          <p:sp>
            <p:nvSpPr>
              <p:cNvPr id="15" name="Rectangle 14">
                <a:extLst>
                  <a:ext uri="{FF2B5EF4-FFF2-40B4-BE49-F238E27FC236}">
                    <a16:creationId xmlns:a16="http://schemas.microsoft.com/office/drawing/2014/main" id="{2F57FC2F-26AA-40B7-A367-8AD4927C8E6F}"/>
                  </a:ext>
                </a:extLst>
              </p:cNvPr>
              <p:cNvSpPr>
                <a:spLocks noRot="1" noChangeAspect="1" noMove="1" noResize="1" noEditPoints="1" noAdjustHandles="1" noChangeArrowheads="1" noChangeShapeType="1" noTextEdit="1"/>
              </p:cNvSpPr>
              <p:nvPr/>
            </p:nvSpPr>
            <p:spPr>
              <a:xfrm>
                <a:off x="3069084" y="1979836"/>
                <a:ext cx="279648" cy="266933"/>
              </a:xfrm>
              <a:prstGeom prst="rect">
                <a:avLst/>
              </a:prstGeom>
              <a:blipFill>
                <a:blip r:embed="rId4"/>
                <a:stretch>
                  <a:fillRect r="-2174"/>
                </a:stretch>
              </a:blipFill>
            </p:spPr>
            <p:txBody>
              <a:bodyPr/>
              <a:lstStyle/>
              <a:p>
                <a:r>
                  <a:rPr lang="en-CA">
                    <a:noFill/>
                  </a:rPr>
                  <a:t> </a:t>
                </a:r>
              </a:p>
            </p:txBody>
          </p:sp>
        </mc:Fallback>
      </mc:AlternateContent>
      <p:sp>
        <p:nvSpPr>
          <p:cNvPr id="16" name="Rectangle 15">
            <a:extLst>
              <a:ext uri="{FF2B5EF4-FFF2-40B4-BE49-F238E27FC236}">
                <a16:creationId xmlns:a16="http://schemas.microsoft.com/office/drawing/2014/main" id="{15C672EB-318B-4438-B8E6-4A269A0BEEFC}"/>
              </a:ext>
            </a:extLst>
          </p:cNvPr>
          <p:cNvSpPr/>
          <p:nvPr/>
        </p:nvSpPr>
        <p:spPr>
          <a:xfrm>
            <a:off x="3645148" y="611684"/>
            <a:ext cx="792088"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latin typeface="Cambria" panose="02040503050406030204" pitchFamily="18" charset="0"/>
                <a:cs typeface="Arial" pitchFamily="34" charset="0"/>
              </a:rPr>
              <a:t>rotor</a:t>
            </a:r>
            <a:endParaRPr lang="en-CA" sz="1100" i="1" baseline="-25000" dirty="0">
              <a:latin typeface="Cambria" panose="02040503050406030204" pitchFamily="18" charset="0"/>
            </a:endParaRPr>
          </a:p>
        </p:txBody>
      </p:sp>
      <p:sp>
        <p:nvSpPr>
          <p:cNvPr id="17" name="Rectangle 16">
            <a:extLst>
              <a:ext uri="{FF2B5EF4-FFF2-40B4-BE49-F238E27FC236}">
                <a16:creationId xmlns:a16="http://schemas.microsoft.com/office/drawing/2014/main" id="{162C418A-E772-4D80-9C04-79CE08512E27}"/>
              </a:ext>
            </a:extLst>
          </p:cNvPr>
          <p:cNvSpPr/>
          <p:nvPr/>
        </p:nvSpPr>
        <p:spPr>
          <a:xfrm>
            <a:off x="2637036" y="251644"/>
            <a:ext cx="792088" cy="576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latin typeface="Cambria" panose="02040503050406030204" pitchFamily="18" charset="0"/>
                <a:cs typeface="Arial" pitchFamily="34" charset="0"/>
              </a:rPr>
              <a:t>stator</a:t>
            </a:r>
            <a:endParaRPr lang="en-CA" sz="1100" i="1" baseline="-25000" dirty="0">
              <a:latin typeface="Cambria" panose="02040503050406030204" pitchFamily="18" charset="0"/>
            </a:endParaRPr>
          </a:p>
        </p:txBody>
      </p:sp>
      <mc:AlternateContent xmlns:mc="http://schemas.openxmlformats.org/markup-compatibility/2006" xmlns:a14="http://schemas.microsoft.com/office/drawing/2010/main">
        <mc:Choice Requires="a14">
          <p:sp>
            <p:nvSpPr>
              <p:cNvPr id="18" name="Rectangle 17">
                <a:extLst>
                  <a:ext uri="{FF2B5EF4-FFF2-40B4-BE49-F238E27FC236}">
                    <a16:creationId xmlns:a16="http://schemas.microsoft.com/office/drawing/2014/main" id="{3225232F-18EC-427E-AD9B-6ED7BCE8128F}"/>
                  </a:ext>
                </a:extLst>
              </p:cNvPr>
              <p:cNvSpPr/>
              <p:nvPr/>
            </p:nvSpPr>
            <p:spPr>
              <a:xfrm>
                <a:off x="774798" y="1115740"/>
                <a:ext cx="433388" cy="266933"/>
              </a:xfrm>
              <a:prstGeom prst="rect">
                <a:avLst/>
              </a:prstGeom>
            </p:spPr>
            <p:txBody>
              <a:bodyPr wrap="none">
                <a:spAutoFit/>
              </a:bodyPr>
              <a:lstStyle/>
              <a:p>
                <a:pPr algn="just"/>
                <a14:m>
                  <m:oMathPara xmlns:m="http://schemas.openxmlformats.org/officeDocument/2006/math">
                    <m:oMathParaPr>
                      <m:jc m:val="left"/>
                    </m:oMathParaPr>
                    <m:oMath xmlns:m="http://schemas.openxmlformats.org/officeDocument/2006/math">
                      <m:sSub>
                        <m:sSubPr>
                          <m:ctrlPr>
                            <a:rPr lang="en-CA" sz="1100" i="1" smtClean="0">
                              <a:latin typeface="Cambria Math" panose="02040503050406030204" pitchFamily="18" charset="0"/>
                              <a:ea typeface="Cambria Math" panose="02040503050406030204" pitchFamily="18" charset="0"/>
                            </a:rPr>
                          </m:ctrlPr>
                        </m:sSubPr>
                        <m:e>
                          <m:acc>
                            <m:accPr>
                              <m:chr m:val="̇"/>
                              <m:ctrlPr>
                                <a:rPr lang="en-CA" sz="1100" i="1">
                                  <a:latin typeface="Cambria Math" panose="02040503050406030204" pitchFamily="18" charset="0"/>
                                  <a:ea typeface="Cambria Math" panose="02040503050406030204" pitchFamily="18" charset="0"/>
                                </a:rPr>
                              </m:ctrlPr>
                            </m:accPr>
                            <m:e>
                              <m:r>
                                <a:rPr lang="en-CA" sz="1100" i="1">
                                  <a:latin typeface="Cambria Math" panose="02040503050406030204" pitchFamily="18" charset="0"/>
                                  <a:ea typeface="Cambria Math" panose="02040503050406030204" pitchFamily="18" charset="0"/>
                                </a:rPr>
                                <m:t>𝑊</m:t>
                              </m:r>
                            </m:e>
                          </m:acc>
                        </m:e>
                        <m:sub>
                          <m:r>
                            <a:rPr lang="en-CA" sz="1100" b="0" i="1" smtClean="0">
                              <a:latin typeface="Cambria Math" panose="02040503050406030204" pitchFamily="18" charset="0"/>
                              <a:ea typeface="Cambria Math" panose="02040503050406030204" pitchFamily="18" charset="0"/>
                            </a:rPr>
                            <m:t>𝑒𝑙</m:t>
                          </m:r>
                        </m:sub>
                      </m:sSub>
                    </m:oMath>
                  </m:oMathPara>
                </a14:m>
                <a:endParaRPr lang="en-CA" sz="1100" dirty="0">
                  <a:latin typeface="Cambria Math" panose="02040503050406030204" pitchFamily="18" charset="0"/>
                  <a:ea typeface="Cambria Math" panose="02040503050406030204" pitchFamily="18" charset="0"/>
                  <a:cs typeface="Times New Roman" panose="02020603050405020304" pitchFamily="18" charset="0"/>
                </a:endParaRPr>
              </a:p>
            </p:txBody>
          </p:sp>
        </mc:Choice>
        <mc:Fallback xmlns="">
          <p:sp>
            <p:nvSpPr>
              <p:cNvPr id="18" name="Rectangle 17">
                <a:extLst>
                  <a:ext uri="{FF2B5EF4-FFF2-40B4-BE49-F238E27FC236}">
                    <a16:creationId xmlns:a16="http://schemas.microsoft.com/office/drawing/2014/main" id="{3225232F-18EC-427E-AD9B-6ED7BCE8128F}"/>
                  </a:ext>
                </a:extLst>
              </p:cNvPr>
              <p:cNvSpPr>
                <a:spLocks noRot="1" noChangeAspect="1" noMove="1" noResize="1" noEditPoints="1" noAdjustHandles="1" noChangeArrowheads="1" noChangeShapeType="1" noTextEdit="1"/>
              </p:cNvSpPr>
              <p:nvPr/>
            </p:nvSpPr>
            <p:spPr>
              <a:xfrm>
                <a:off x="774798" y="1115740"/>
                <a:ext cx="433388" cy="266933"/>
              </a:xfrm>
              <a:prstGeom prst="rect">
                <a:avLst/>
              </a:prstGeom>
              <a:blipFill>
                <a:blip r:embed="rId5"/>
                <a:stretch>
                  <a:fillRect/>
                </a:stretch>
              </a:blipFill>
            </p:spPr>
            <p:txBody>
              <a:bodyPr/>
              <a:lstStyle/>
              <a:p>
                <a:r>
                  <a:rPr lang="en-CA">
                    <a:noFill/>
                  </a:rPr>
                  <a:t> </a:t>
                </a:r>
              </a:p>
            </p:txBody>
          </p:sp>
        </mc:Fallback>
      </mc:AlternateContent>
      <p:sp>
        <p:nvSpPr>
          <p:cNvPr id="19" name="Rectangle 18">
            <a:extLst>
              <a:ext uri="{FF2B5EF4-FFF2-40B4-BE49-F238E27FC236}">
                <a16:creationId xmlns:a16="http://schemas.microsoft.com/office/drawing/2014/main" id="{6BE1472D-7239-4578-B026-976EBE4DEC1B}"/>
              </a:ext>
            </a:extLst>
          </p:cNvPr>
          <p:cNvSpPr/>
          <p:nvPr/>
        </p:nvSpPr>
        <p:spPr>
          <a:xfrm>
            <a:off x="548804" y="1547788"/>
            <a:ext cx="792088" cy="576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latin typeface="Cambria" panose="02040503050406030204" pitchFamily="18" charset="0"/>
                <a:cs typeface="Arial" pitchFamily="34" charset="0"/>
              </a:rPr>
              <a:t>electric</a:t>
            </a:r>
            <a:endParaRPr lang="en-CA" sz="1100" dirty="0">
              <a:solidFill>
                <a:schemeClr val="tx1"/>
              </a:solidFill>
              <a:latin typeface="Cambria" panose="02040503050406030204" pitchFamily="18" charset="0"/>
              <a:cs typeface="Arial" pitchFamily="34" charset="0"/>
            </a:endParaRPr>
          </a:p>
          <a:p>
            <a:pPr algn="ctr"/>
            <a:r>
              <a:rPr lang="en-CA" sz="1100" dirty="0">
                <a:solidFill>
                  <a:schemeClr val="tx1"/>
                </a:solidFill>
                <a:latin typeface="Cambria" panose="02040503050406030204" pitchFamily="18" charset="0"/>
                <a:cs typeface="Arial" pitchFamily="34" charset="0"/>
              </a:rPr>
              <a:t>input</a:t>
            </a:r>
          </a:p>
          <a:p>
            <a:pPr algn="ctr"/>
            <a:r>
              <a:rPr lang="en-CA" sz="1100" dirty="0">
                <a:solidFill>
                  <a:schemeClr val="tx1"/>
                </a:solidFill>
                <a:latin typeface="Cambria" panose="02040503050406030204" pitchFamily="18" charset="0"/>
                <a:cs typeface="Arial" pitchFamily="34" charset="0"/>
              </a:rPr>
              <a:t>power</a:t>
            </a:r>
            <a:endParaRPr lang="en-US" sz="1100" dirty="0">
              <a:solidFill>
                <a:schemeClr val="tx1"/>
              </a:solidFill>
              <a:latin typeface="Cambria" panose="02040503050406030204" pitchFamily="18" charset="0"/>
              <a:cs typeface="Arial" pitchFamily="34" charset="0"/>
            </a:endParaRPr>
          </a:p>
        </p:txBody>
      </p:sp>
      <p:sp>
        <p:nvSpPr>
          <p:cNvPr id="20" name="Rectangle 19">
            <a:extLst>
              <a:ext uri="{FF2B5EF4-FFF2-40B4-BE49-F238E27FC236}">
                <a16:creationId xmlns:a16="http://schemas.microsoft.com/office/drawing/2014/main" id="{44E9B118-613B-431D-8173-1EEDC3212E04}"/>
              </a:ext>
            </a:extLst>
          </p:cNvPr>
          <p:cNvSpPr/>
          <p:nvPr/>
        </p:nvSpPr>
        <p:spPr>
          <a:xfrm>
            <a:off x="4581252" y="1547788"/>
            <a:ext cx="1224136" cy="576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100" dirty="0">
                <a:solidFill>
                  <a:schemeClr val="tx1"/>
                </a:solidFill>
                <a:latin typeface="Cambria" panose="02040503050406030204" pitchFamily="18" charset="0"/>
                <a:cs typeface="Arial" pitchFamily="34" charset="0"/>
              </a:rPr>
              <a:t>“shaft power”</a:t>
            </a:r>
          </a:p>
          <a:p>
            <a:pPr algn="ctr"/>
            <a:r>
              <a:rPr lang="en-CA" sz="1100" dirty="0">
                <a:solidFill>
                  <a:schemeClr val="tx1"/>
                </a:solidFill>
                <a:latin typeface="Cambria" panose="02040503050406030204" pitchFamily="18" charset="0"/>
                <a:cs typeface="Arial" pitchFamily="34" charset="0"/>
              </a:rPr>
              <a:t>or</a:t>
            </a:r>
          </a:p>
          <a:p>
            <a:pPr algn="ctr"/>
            <a:r>
              <a:rPr lang="en-CA" sz="1100" dirty="0">
                <a:solidFill>
                  <a:schemeClr val="tx1"/>
                </a:solidFill>
                <a:latin typeface="Cambria" panose="02040503050406030204" pitchFamily="18" charset="0"/>
                <a:cs typeface="Arial" pitchFamily="34" charset="0"/>
              </a:rPr>
              <a:t>“brake power”</a:t>
            </a:r>
            <a:endParaRPr lang="en-US" sz="1100" dirty="0">
              <a:solidFill>
                <a:schemeClr val="tx1"/>
              </a:solidFill>
              <a:latin typeface="Cambria" panose="02040503050406030204" pitchFamily="18" charset="0"/>
              <a:cs typeface="Arial" pitchFamily="34" charset="0"/>
            </a:endParaRPr>
          </a:p>
        </p:txBody>
      </p:sp>
      <p:sp>
        <p:nvSpPr>
          <p:cNvPr id="22" name="Rectangle 21">
            <a:extLst>
              <a:ext uri="{FF2B5EF4-FFF2-40B4-BE49-F238E27FC236}">
                <a16:creationId xmlns:a16="http://schemas.microsoft.com/office/drawing/2014/main" id="{F16D6196-7F3E-437E-BA6F-E513BF697AC3}"/>
              </a:ext>
            </a:extLst>
          </p:cNvPr>
          <p:cNvSpPr/>
          <p:nvPr/>
        </p:nvSpPr>
        <p:spPr>
          <a:xfrm>
            <a:off x="2709044" y="2555900"/>
            <a:ext cx="792088"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100" dirty="0">
                <a:solidFill>
                  <a:schemeClr val="tx1"/>
                </a:solidFill>
                <a:latin typeface="Cambria" panose="02040503050406030204" pitchFamily="18" charset="0"/>
                <a:cs typeface="Arial" pitchFamily="34" charset="0"/>
              </a:rPr>
              <a:t>“losses”</a:t>
            </a:r>
            <a:endParaRPr lang="en-US" sz="1100" dirty="0">
              <a:solidFill>
                <a:schemeClr val="tx1"/>
              </a:solidFill>
              <a:latin typeface="Cambria" panose="02040503050406030204" pitchFamily="18" charset="0"/>
              <a:cs typeface="Arial" pitchFamily="34" charset="0"/>
            </a:endParaRPr>
          </a:p>
        </p:txBody>
      </p:sp>
      <mc:AlternateContent xmlns:mc="http://schemas.openxmlformats.org/markup-compatibility/2006" xmlns:a14="http://schemas.microsoft.com/office/drawing/2010/main">
        <mc:Choice Requires="a14">
          <p:sp>
            <p:nvSpPr>
              <p:cNvPr id="23" name="Rectangle 22">
                <a:extLst>
                  <a:ext uri="{FF2B5EF4-FFF2-40B4-BE49-F238E27FC236}">
                    <a16:creationId xmlns:a16="http://schemas.microsoft.com/office/drawing/2014/main" id="{E7527875-B450-4628-BB94-50C45B14C40C}"/>
                  </a:ext>
                </a:extLst>
              </p:cNvPr>
              <p:cNvSpPr/>
              <p:nvPr/>
            </p:nvSpPr>
            <p:spPr>
              <a:xfrm>
                <a:off x="548804" y="251644"/>
                <a:ext cx="5043922" cy="81367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US" sz="1100" u="sng" dirty="0">
                    <a:solidFill>
                      <a:schemeClr val="tx1"/>
                    </a:solidFill>
                    <a:latin typeface="Cambria" panose="02040503050406030204" pitchFamily="18" charset="0"/>
                    <a:ea typeface="Cambria" panose="02040503050406030204" pitchFamily="18" charset="0"/>
                    <a:cs typeface="Times New Roman" panose="02020603050405020304" pitchFamily="18" charset="0"/>
                  </a:rPr>
                  <a:t>Terminology</a:t>
                </a: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r>
                  <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Metric Units:		</a:t>
                </a:r>
                <a14:m>
                  <m:oMath xmlns:m="http://schemas.openxmlformats.org/officeDocument/2006/math">
                    <m:r>
                      <a:rPr lang="en-CA" sz="1100" i="1" smtClean="0">
                        <a:solidFill>
                          <a:schemeClr val="tx1"/>
                        </a:solidFill>
                        <a:latin typeface="Cambria Math" panose="02040503050406030204" pitchFamily="18" charset="0"/>
                        <a:ea typeface="Cambria Math" panose="02040503050406030204" pitchFamily="18" charset="0"/>
                      </a:rPr>
                      <m:t>𝑁</m:t>
                    </m:r>
                    <m:r>
                      <a:rPr lang="en-CA" sz="1100" b="0" i="1" smtClean="0">
                        <a:solidFill>
                          <a:schemeClr val="tx1"/>
                        </a:solidFill>
                        <a:latin typeface="Cambria Math" panose="02040503050406030204" pitchFamily="18" charset="0"/>
                        <a:ea typeface="Cambria Math" panose="02040503050406030204" pitchFamily="18" charset="0"/>
                      </a:rPr>
                      <m:t>=</m:t>
                    </m:r>
                  </m:oMath>
                </a14:m>
                <a:r>
                  <a:rPr lang="en-CA" sz="1100" dirty="0">
                    <a:solidFill>
                      <a:schemeClr val="tx1"/>
                    </a:solidFill>
                    <a:latin typeface="Cambria Math" panose="02040503050406030204" pitchFamily="18" charset="0"/>
                    <a:ea typeface="Cambria Math" panose="02040503050406030204" pitchFamily="18" charset="0"/>
                    <a:cs typeface="Times New Roman" panose="02020603050405020304" pitchFamily="18" charset="0"/>
                  </a:rPr>
                  <a:t> rotational speed (rad/s)</a:t>
                </a:r>
              </a:p>
              <a:p>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r>
                  <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14:m>
                  <m:oMath xmlns:m="http://schemas.openxmlformats.org/officeDocument/2006/math">
                    <m:r>
                      <a:rPr lang="en-CA" sz="1100" i="1" smtClean="0">
                        <a:solidFill>
                          <a:schemeClr val="tx1"/>
                        </a:solidFill>
                        <a:latin typeface="Cambria Math" panose="02040503050406030204" pitchFamily="18" charset="0"/>
                        <a:ea typeface="Cambria Math" panose="02040503050406030204" pitchFamily="18" charset="0"/>
                      </a:rPr>
                      <m:t>𝜏</m:t>
                    </m:r>
                    <m:r>
                      <a:rPr lang="en-CA" sz="1100" b="0" i="1" smtClean="0">
                        <a:solidFill>
                          <a:schemeClr val="tx1"/>
                        </a:solidFill>
                        <a:latin typeface="Cambria Math" panose="02040503050406030204" pitchFamily="18" charset="0"/>
                        <a:ea typeface="Cambria Math" panose="02040503050406030204" pitchFamily="18" charset="0"/>
                      </a:rPr>
                      <m:t> =</m:t>
                    </m:r>
                  </m:oMath>
                </a14:m>
                <a:r>
                  <a:rPr lang="en-CA" sz="1100" dirty="0">
                    <a:solidFill>
                      <a:schemeClr val="tx1"/>
                    </a:solidFill>
                    <a:latin typeface="Cambria Math" panose="02040503050406030204" pitchFamily="18" charset="0"/>
                    <a:ea typeface="Cambria Math" panose="02040503050406030204" pitchFamily="18" charset="0"/>
                    <a:cs typeface="Times New Roman" panose="02020603050405020304" pitchFamily="18" charset="0"/>
                  </a:rPr>
                  <a:t>  torque (</a:t>
                </a:r>
                <a14:m>
                  <m:oMath xmlns:m="http://schemas.openxmlformats.org/officeDocument/2006/math">
                    <m:r>
                      <a:rPr lang="en-CA" sz="11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𝑁</m:t>
                    </m:r>
                    <m:r>
                      <a:rPr lang="en-CA" sz="11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r>
                      <a:rPr lang="en-CA" sz="11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𝑚</m:t>
                    </m:r>
                  </m:oMath>
                </a14:m>
                <a:r>
                  <a:rPr lang="en-CA" sz="1100" dirty="0">
                    <a:solidFill>
                      <a:schemeClr val="tx1"/>
                    </a:solidFill>
                    <a:latin typeface="Cambria Math" panose="02040503050406030204" pitchFamily="18" charset="0"/>
                    <a:ea typeface="Cambria Math" panose="02040503050406030204" pitchFamily="18" charset="0"/>
                    <a:cs typeface="Times New Roman" panose="02020603050405020304" pitchFamily="18" charset="0"/>
                  </a:rPr>
                  <a:t>)</a:t>
                </a:r>
              </a:p>
              <a:p>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r>
                  <a:rPr lang="en-CA" sz="1100" dirty="0">
                    <a:solidFill>
                      <a:schemeClr val="tx1"/>
                    </a:solidFill>
                    <a:ea typeface="Cambria Math" panose="02040503050406030204" pitchFamily="18" charset="0"/>
                  </a:rPr>
                  <a:t>			</a:t>
                </a:r>
                <a14:m>
                  <m:oMath xmlns:m="http://schemas.openxmlformats.org/officeDocument/2006/math">
                    <m:sSub>
                      <m:sSubPr>
                        <m:ctrlPr>
                          <a:rPr lang="en-CA" sz="1100" i="1" smtClean="0">
                            <a:solidFill>
                              <a:schemeClr val="tx1"/>
                            </a:solidFill>
                            <a:latin typeface="Cambria Math" panose="02040503050406030204" pitchFamily="18" charset="0"/>
                            <a:ea typeface="Cambria Math" panose="02040503050406030204" pitchFamily="18" charset="0"/>
                          </a:rPr>
                        </m:ctrlPr>
                      </m:sSubPr>
                      <m:e>
                        <m:acc>
                          <m:accPr>
                            <m:chr m:val="̇"/>
                            <m:ctrlPr>
                              <a:rPr lang="en-CA" sz="1100" i="1">
                                <a:solidFill>
                                  <a:schemeClr val="tx1"/>
                                </a:solidFill>
                                <a:latin typeface="Cambria Math" panose="02040503050406030204" pitchFamily="18" charset="0"/>
                                <a:ea typeface="Cambria Math" panose="02040503050406030204" pitchFamily="18" charset="0"/>
                              </a:rPr>
                            </m:ctrlPr>
                          </m:accPr>
                          <m:e>
                            <m:r>
                              <a:rPr lang="en-CA" sz="1100" i="1">
                                <a:solidFill>
                                  <a:schemeClr val="tx1"/>
                                </a:solidFill>
                                <a:latin typeface="Cambria Math" panose="02040503050406030204" pitchFamily="18" charset="0"/>
                                <a:ea typeface="Cambria Math" panose="02040503050406030204" pitchFamily="18" charset="0"/>
                              </a:rPr>
                              <m:t>𝑊</m:t>
                            </m:r>
                          </m:e>
                        </m:acc>
                      </m:e>
                      <m:sub>
                        <m:r>
                          <a:rPr lang="en-CA" sz="1100" i="1">
                            <a:solidFill>
                              <a:schemeClr val="tx1"/>
                            </a:solidFill>
                            <a:latin typeface="Cambria Math" panose="02040503050406030204" pitchFamily="18" charset="0"/>
                            <a:ea typeface="Cambria Math" panose="02040503050406030204" pitchFamily="18" charset="0"/>
                          </a:rPr>
                          <m:t>𝑠h</m:t>
                        </m:r>
                      </m:sub>
                    </m:sSub>
                    <m:r>
                      <a:rPr lang="en-CA" sz="1100" i="1">
                        <a:solidFill>
                          <a:schemeClr val="tx1"/>
                        </a:solidFill>
                        <a:latin typeface="Cambria Math" panose="02040503050406030204" pitchFamily="18" charset="0"/>
                        <a:ea typeface="Cambria Math" panose="02040503050406030204" pitchFamily="18" charset="0"/>
                      </a:rPr>
                      <m:t>=</m:t>
                    </m:r>
                    <m:r>
                      <a:rPr lang="en-CA" sz="1100" i="1">
                        <a:solidFill>
                          <a:schemeClr val="tx1"/>
                        </a:solidFill>
                        <a:latin typeface="Cambria Math" panose="02040503050406030204" pitchFamily="18" charset="0"/>
                        <a:ea typeface="Cambria Math" panose="02040503050406030204" pitchFamily="18" charset="0"/>
                      </a:rPr>
                      <m:t>𝜏</m:t>
                    </m:r>
                    <m:r>
                      <a:rPr lang="en-CA" sz="1100" i="1">
                        <a:solidFill>
                          <a:schemeClr val="tx1"/>
                        </a:solidFill>
                        <a:latin typeface="Cambria Math" panose="02040503050406030204" pitchFamily="18" charset="0"/>
                        <a:ea typeface="Cambria Math" panose="02040503050406030204" pitchFamily="18" charset="0"/>
                      </a:rPr>
                      <m:t>∙</m:t>
                    </m:r>
                    <m:r>
                      <a:rPr lang="en-CA" sz="1100" i="1">
                        <a:solidFill>
                          <a:schemeClr val="tx1"/>
                        </a:solidFill>
                        <a:latin typeface="Cambria Math" panose="02040503050406030204" pitchFamily="18" charset="0"/>
                        <a:ea typeface="Cambria Math" panose="02040503050406030204" pitchFamily="18" charset="0"/>
                      </a:rPr>
                      <m:t>𝑁</m:t>
                    </m:r>
                    <m:r>
                      <a:rPr lang="en-CA" sz="1100" b="0" i="1" smtClean="0">
                        <a:solidFill>
                          <a:schemeClr val="tx1"/>
                        </a:solidFill>
                        <a:latin typeface="Cambria Math" panose="02040503050406030204" pitchFamily="18" charset="0"/>
                        <a:ea typeface="Cambria Math" panose="02040503050406030204" pitchFamily="18" charset="0"/>
                      </a:rPr>
                      <m:t>    </m:t>
                    </m:r>
                    <m:d>
                      <m:dPr>
                        <m:ctrlPr>
                          <a:rPr lang="en-CA" sz="1100" b="0" i="1" smtClean="0">
                            <a:solidFill>
                              <a:schemeClr val="tx1"/>
                            </a:solidFill>
                            <a:latin typeface="Cambria Math" panose="02040503050406030204" pitchFamily="18" charset="0"/>
                            <a:ea typeface="Cambria Math" panose="02040503050406030204" pitchFamily="18" charset="0"/>
                          </a:rPr>
                        </m:ctrlPr>
                      </m:dPr>
                      <m:e>
                        <m:r>
                          <a:rPr lang="en-CA" sz="1100" b="0" i="1" smtClean="0">
                            <a:solidFill>
                              <a:schemeClr val="tx1"/>
                            </a:solidFill>
                            <a:latin typeface="Cambria Math" panose="02040503050406030204" pitchFamily="18" charset="0"/>
                            <a:ea typeface="Cambria Math" panose="02040503050406030204" pitchFamily="18" charset="0"/>
                          </a:rPr>
                          <m:t>𝑊</m:t>
                        </m:r>
                      </m:e>
                    </m:d>
                  </m:oMath>
                </a14:m>
                <a:endParaRPr lang="en-CA" sz="1100" dirty="0">
                  <a:solidFill>
                    <a:schemeClr val="tx1"/>
                  </a:solidFill>
                  <a:latin typeface="Cambria Math" panose="02040503050406030204" pitchFamily="18" charset="0"/>
                  <a:ea typeface="Cambria Math" panose="02040503050406030204" pitchFamily="18" charset="0"/>
                  <a:cs typeface="Times New Roman" panose="02020603050405020304" pitchFamily="18" charset="0"/>
                </a:endParaRPr>
              </a:p>
              <a:p>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r>
                  <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I-P Units:		</a:t>
                </a:r>
                <a14:m>
                  <m:oMath xmlns:m="http://schemas.openxmlformats.org/officeDocument/2006/math">
                    <m:r>
                      <a:rPr lang="en-CA" sz="1100" i="1" smtClean="0">
                        <a:solidFill>
                          <a:schemeClr val="tx1"/>
                        </a:solidFill>
                        <a:latin typeface="Cambria Math"/>
                        <a:ea typeface="Cambria Math"/>
                      </a:rPr>
                      <m:t>𝑟𝑝𝑚</m:t>
                    </m:r>
                    <m:r>
                      <a:rPr lang="en-CA" sz="1100" b="0" i="1" smtClean="0">
                        <a:solidFill>
                          <a:schemeClr val="tx1"/>
                        </a:solidFill>
                        <a:latin typeface="Cambria Math" panose="02040503050406030204" pitchFamily="18" charset="0"/>
                        <a:ea typeface="Cambria Math"/>
                      </a:rPr>
                      <m:t>=</m:t>
                    </m:r>
                  </m:oMath>
                </a14:m>
                <a:r>
                  <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 revolutions per minute</a:t>
                </a: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r>
                  <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CA" sz="1100" dirty="0">
                    <a:solidFill>
                      <a:schemeClr val="tx1"/>
                    </a:solidFill>
                    <a:ea typeface="Cambria Math" panose="02040503050406030204" pitchFamily="18" charset="0"/>
                  </a:rPr>
                  <a:t>	</a:t>
                </a:r>
                <a14:m>
                  <m:oMath xmlns:m="http://schemas.openxmlformats.org/officeDocument/2006/math">
                    <m:r>
                      <a:rPr lang="en-CA" sz="1100" i="1" smtClean="0">
                        <a:solidFill>
                          <a:schemeClr val="tx1"/>
                        </a:solidFill>
                        <a:latin typeface="Cambria Math" panose="02040503050406030204" pitchFamily="18" charset="0"/>
                        <a:ea typeface="Cambria Math" panose="02040503050406030204" pitchFamily="18" charset="0"/>
                      </a:rPr>
                      <m:t>𝜏</m:t>
                    </m:r>
                    <m:r>
                      <a:rPr lang="en-CA" sz="1100" b="0" i="1" smtClean="0">
                        <a:solidFill>
                          <a:schemeClr val="tx1"/>
                        </a:solidFill>
                        <a:latin typeface="Cambria Math" panose="02040503050406030204" pitchFamily="18" charset="0"/>
                        <a:ea typeface="Cambria Math" panose="02040503050406030204" pitchFamily="18" charset="0"/>
                      </a:rPr>
                      <m:t>=</m:t>
                    </m:r>
                  </m:oMath>
                </a14:m>
                <a:r>
                  <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 torque (</a:t>
                </a:r>
                <a14:m>
                  <m:oMath xmlns:m="http://schemas.openxmlformats.org/officeDocument/2006/math">
                    <m:r>
                      <a:rPr lang="en-CA" sz="1100" b="0" i="1"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t>𝑓𝑡</m:t>
                    </m:r>
                    <m:r>
                      <a:rPr lang="en-CA" sz="11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r>
                      <a:rPr lang="en-CA" sz="11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𝑙𝑏</m:t>
                    </m:r>
                  </m:oMath>
                </a14:m>
                <a:r>
                  <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a:t>
                </a: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r>
                  <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p>
              <a:p>
                <a:pPr algn="just"/>
                <a:r>
                  <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14:m>
                  <m:oMath xmlns:m="http://schemas.openxmlformats.org/officeDocument/2006/math">
                    <m:sSub>
                      <m:sSubPr>
                        <m:ctrlPr>
                          <a:rPr lang="en-CA" sz="1100" i="1" smtClean="0">
                            <a:solidFill>
                              <a:schemeClr val="tx1"/>
                            </a:solidFill>
                            <a:latin typeface="Cambria Math" panose="02040503050406030204" pitchFamily="18" charset="0"/>
                            <a:ea typeface="Cambria Math" panose="02040503050406030204" pitchFamily="18" charset="0"/>
                          </a:rPr>
                        </m:ctrlPr>
                      </m:sSubPr>
                      <m:e>
                        <m:acc>
                          <m:accPr>
                            <m:chr m:val="̇"/>
                            <m:ctrlPr>
                              <a:rPr lang="en-CA" sz="1100" i="1">
                                <a:solidFill>
                                  <a:schemeClr val="tx1"/>
                                </a:solidFill>
                                <a:latin typeface="Cambria Math" panose="02040503050406030204" pitchFamily="18" charset="0"/>
                                <a:ea typeface="Cambria Math" panose="02040503050406030204" pitchFamily="18" charset="0"/>
                              </a:rPr>
                            </m:ctrlPr>
                          </m:accPr>
                          <m:e>
                            <m:r>
                              <a:rPr lang="en-CA" sz="1100" i="1">
                                <a:solidFill>
                                  <a:schemeClr val="tx1"/>
                                </a:solidFill>
                                <a:latin typeface="Cambria Math" panose="02040503050406030204" pitchFamily="18" charset="0"/>
                                <a:ea typeface="Cambria Math" panose="02040503050406030204" pitchFamily="18" charset="0"/>
                              </a:rPr>
                              <m:t>𝑊</m:t>
                            </m:r>
                          </m:e>
                        </m:acc>
                      </m:e>
                      <m:sub>
                        <m:r>
                          <a:rPr lang="en-CA" sz="1100" i="1">
                            <a:solidFill>
                              <a:schemeClr val="tx1"/>
                            </a:solidFill>
                            <a:latin typeface="Cambria Math" panose="02040503050406030204" pitchFamily="18" charset="0"/>
                            <a:ea typeface="Cambria Math" panose="02040503050406030204" pitchFamily="18" charset="0"/>
                          </a:rPr>
                          <m:t>𝑠h</m:t>
                        </m:r>
                      </m:sub>
                    </m:sSub>
                    <m:r>
                      <a:rPr lang="en-CA" sz="1100" b="0" i="1" smtClean="0">
                        <a:solidFill>
                          <a:schemeClr val="tx1"/>
                        </a:solidFill>
                        <a:latin typeface="Cambria Math" panose="02040503050406030204" pitchFamily="18" charset="0"/>
                        <a:ea typeface="Cambria Math" panose="02040503050406030204" pitchFamily="18" charset="0"/>
                      </a:rPr>
                      <m:t> =</m:t>
                    </m:r>
                  </m:oMath>
                </a14:m>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r>
                  <a:rPr lang="en-CA" sz="1100" dirty="0">
                    <a:solidFill>
                      <a:schemeClr val="tx1"/>
                    </a:solidFill>
                    <a:latin typeface="Cambria" panose="02040503050406030204" pitchFamily="18" charset="0"/>
                  </a:rPr>
                  <a:t>Conversion :	1 horsepower  =  1 hp  ≈  746 watts  =  0.746 kW</a:t>
                </a:r>
                <a:endParaRPr lang="en-CA" sz="1050" dirty="0">
                  <a:solidFill>
                    <a:schemeClr val="tx1"/>
                  </a:solidFill>
                  <a:latin typeface="Cambria" panose="02040503050406030204" pitchFamily="18" charset="0"/>
                </a:endParaRP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r>
                  <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The delivered shaft power might sometime  be referred to as “brake power”, “brake horsepower” (bhp), or mechanical power.</a:t>
                </a: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p:txBody>
          </p:sp>
        </mc:Choice>
        <mc:Fallback xmlns="">
          <p:sp>
            <p:nvSpPr>
              <p:cNvPr id="23" name="Rectangle 22">
                <a:extLst>
                  <a:ext uri="{FF2B5EF4-FFF2-40B4-BE49-F238E27FC236}">
                    <a16:creationId xmlns:a16="http://schemas.microsoft.com/office/drawing/2014/main" id="{E7527875-B450-4628-BB94-50C45B14C40C}"/>
                  </a:ext>
                </a:extLst>
              </p:cNvPr>
              <p:cNvSpPr>
                <a:spLocks noRot="1" noChangeAspect="1" noMove="1" noResize="1" noEditPoints="1" noAdjustHandles="1" noChangeArrowheads="1" noChangeShapeType="1" noTextEdit="1"/>
              </p:cNvSpPr>
              <p:nvPr/>
            </p:nvSpPr>
            <p:spPr>
              <a:xfrm>
                <a:off x="548804" y="251644"/>
                <a:ext cx="5043922" cy="8136706"/>
              </a:xfrm>
              <a:prstGeom prst="rect">
                <a:avLst/>
              </a:prstGeom>
              <a:blipFill>
                <a:blip r:embed="rId6"/>
                <a:stretch>
                  <a:fillRect t="-75"/>
                </a:stretch>
              </a:blipFill>
              <a:ln>
                <a:noFill/>
              </a:ln>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0A02BB7E-905E-4C2F-AD13-9FF60F7A3E8A}"/>
                  </a:ext>
                </a:extLst>
              </p:cNvPr>
              <p:cNvSpPr txBox="1"/>
              <p:nvPr/>
            </p:nvSpPr>
            <p:spPr>
              <a:xfrm>
                <a:off x="2416596" y="5732437"/>
                <a:ext cx="1103700" cy="3822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CA" sz="1100" i="1" smtClean="0">
                              <a:latin typeface="Cambria Math" panose="02040503050406030204" pitchFamily="18" charset="0"/>
                            </a:rPr>
                          </m:ctrlPr>
                        </m:fPr>
                        <m:num>
                          <m:r>
                            <a:rPr lang="en-CA" sz="1100" b="0" i="1" smtClean="0">
                              <a:latin typeface="Cambria Math"/>
                            </a:rPr>
                            <m:t> </m:t>
                          </m:r>
                          <m:r>
                            <a:rPr lang="en-CA" sz="1100" i="1" smtClean="0">
                              <a:latin typeface="Cambria Math" panose="02040503050406030204" pitchFamily="18" charset="0"/>
                              <a:ea typeface="Cambria Math" panose="02040503050406030204" pitchFamily="18" charset="0"/>
                            </a:rPr>
                            <m:t>𝜏</m:t>
                          </m:r>
                          <m:r>
                            <a:rPr lang="en-CA" sz="1100" i="1" smtClean="0">
                              <a:latin typeface="Cambria Math" panose="02040503050406030204" pitchFamily="18" charset="0"/>
                              <a:ea typeface="Cambria Math" panose="02040503050406030204" pitchFamily="18" charset="0"/>
                            </a:rPr>
                            <m:t>∙</m:t>
                          </m:r>
                          <m:r>
                            <a:rPr lang="en-CA" sz="1100" i="1">
                              <a:latin typeface="Cambria Math"/>
                              <a:ea typeface="Cambria Math"/>
                            </a:rPr>
                            <m:t>𝑟𝑝𝑚</m:t>
                          </m:r>
                        </m:num>
                        <m:den>
                          <m:r>
                            <a:rPr lang="en-CA" sz="1100" i="1">
                              <a:latin typeface="Cambria Math"/>
                            </a:rPr>
                            <m:t>5252 </m:t>
                          </m:r>
                        </m:den>
                      </m:f>
                      <m:r>
                        <a:rPr lang="en-CA" sz="1100" b="0" i="1" smtClean="0">
                          <a:latin typeface="Cambria Math" panose="02040503050406030204" pitchFamily="18" charset="0"/>
                        </a:rPr>
                        <m:t>   </m:t>
                      </m:r>
                      <m:d>
                        <m:dPr>
                          <m:ctrlPr>
                            <a:rPr lang="en-CA" sz="1100" b="0" i="1" smtClean="0">
                              <a:latin typeface="Cambria Math" panose="02040503050406030204" pitchFamily="18" charset="0"/>
                            </a:rPr>
                          </m:ctrlPr>
                        </m:dPr>
                        <m:e>
                          <m:r>
                            <a:rPr lang="en-CA" sz="1100" b="0" i="1" smtClean="0">
                              <a:latin typeface="Cambria Math" panose="02040503050406030204" pitchFamily="18" charset="0"/>
                            </a:rPr>
                            <m:t>h𝑝</m:t>
                          </m:r>
                        </m:e>
                      </m:d>
                    </m:oMath>
                  </m:oMathPara>
                </a14:m>
                <a:endParaRPr lang="en-CA" sz="1100" dirty="0">
                  <a:latin typeface="Cambria" panose="02040503050406030204" pitchFamily="18" charset="0"/>
                </a:endParaRPr>
              </a:p>
            </p:txBody>
          </p:sp>
        </mc:Choice>
        <mc:Fallback xmlns="">
          <p:sp>
            <p:nvSpPr>
              <p:cNvPr id="24" name="TextBox 23">
                <a:extLst>
                  <a:ext uri="{FF2B5EF4-FFF2-40B4-BE49-F238E27FC236}">
                    <a16:creationId xmlns:a16="http://schemas.microsoft.com/office/drawing/2014/main" id="{0A02BB7E-905E-4C2F-AD13-9FF60F7A3E8A}"/>
                  </a:ext>
                </a:extLst>
              </p:cNvPr>
              <p:cNvSpPr txBox="1">
                <a:spLocks noRot="1" noChangeAspect="1" noMove="1" noResize="1" noEditPoints="1" noAdjustHandles="1" noChangeArrowheads="1" noChangeShapeType="1" noTextEdit="1"/>
              </p:cNvSpPr>
              <p:nvPr/>
            </p:nvSpPr>
            <p:spPr>
              <a:xfrm>
                <a:off x="2416596" y="5732437"/>
                <a:ext cx="1103700" cy="382221"/>
              </a:xfrm>
              <a:prstGeom prst="rect">
                <a:avLst/>
              </a:prstGeom>
              <a:blipFill>
                <a:blip r:embed="rId7"/>
                <a:stretch>
                  <a:fillRect/>
                </a:stretch>
              </a:blipFill>
            </p:spPr>
            <p:txBody>
              <a:bodyPr/>
              <a:lstStyle/>
              <a:p>
                <a:r>
                  <a:rPr lang="en-CA">
                    <a:noFill/>
                  </a:rPr>
                  <a:t> </a:t>
                </a:r>
              </a:p>
            </p:txBody>
          </p:sp>
        </mc:Fallback>
      </mc:AlternateContent>
    </p:spTree>
    <p:extLst>
      <p:ext uri="{BB962C8B-B14F-4D97-AF65-F5344CB8AC3E}">
        <p14:creationId xmlns:p14="http://schemas.microsoft.com/office/powerpoint/2010/main" val="5634006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847B9AD-E17E-4D88-9C67-9573F74D355C}"/>
              </a:ext>
            </a:extLst>
          </p:cNvPr>
          <p:cNvSpPr>
            <a:spLocks noGrp="1"/>
          </p:cNvSpPr>
          <p:nvPr>
            <p:ph type="sldNum" sz="quarter" idx="12"/>
          </p:nvPr>
        </p:nvSpPr>
        <p:spPr/>
        <p:txBody>
          <a:bodyPr/>
          <a:lstStyle/>
          <a:p>
            <a:fld id="{2812F1FA-390A-41C6-A5B6-DA577902550D}" type="slidenum">
              <a:rPr lang="en-CA" smtClean="0"/>
              <a:pPr/>
              <a:t>24</a:t>
            </a:fld>
            <a:endParaRPr lang="en-CA" dirty="0"/>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6850C79B-DD2B-4BA6-A784-39B1C27FCB91}"/>
                  </a:ext>
                </a:extLst>
              </p:cNvPr>
              <p:cNvSpPr/>
              <p:nvPr/>
            </p:nvSpPr>
            <p:spPr>
              <a:xfrm>
                <a:off x="476796" y="179636"/>
                <a:ext cx="5328592" cy="77048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US" sz="11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Rated Output</a:t>
                </a:r>
              </a:p>
              <a:p>
                <a:pPr algn="just"/>
                <a:r>
                  <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p>
              <a:p>
                <a:pPr algn="just"/>
                <a:r>
                  <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or 	Rated Power</a:t>
                </a:r>
              </a:p>
              <a:p>
                <a:pPr algn="just">
                  <a:spcBef>
                    <a:spcPts val="600"/>
                  </a:spcBef>
                </a:pPr>
                <a:r>
                  <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	Motor Size</a:t>
                </a:r>
              </a:p>
              <a:p>
                <a:pPr algn="just">
                  <a:spcBef>
                    <a:spcPts val="600"/>
                  </a:spcBef>
                </a:pPr>
                <a:r>
                  <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	Motor hp</a:t>
                </a:r>
              </a:p>
              <a:p>
                <a:pPr algn="just">
                  <a:spcBef>
                    <a:spcPts val="600"/>
                  </a:spcBef>
                </a:pPr>
                <a:r>
                  <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	Motor kW</a:t>
                </a:r>
              </a:p>
              <a:p>
                <a:pPr algn="just">
                  <a:spcBef>
                    <a:spcPts val="600"/>
                  </a:spcBef>
                </a:pPr>
                <a:r>
                  <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	Motor Capacity</a:t>
                </a: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r>
                  <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	e.g.  “10 hp motor” (or  “7.5 kW motor”) refers to the motor’s nominal capacity.</a:t>
                </a: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r>
                  <a:rPr lang="en-US" sz="11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Synchronous Speed, </a:t>
                </a:r>
                <a14:m>
                  <m:oMath xmlns:m="http://schemas.openxmlformats.org/officeDocument/2006/math">
                    <m:sSub>
                      <m:sSubPr>
                        <m:ctrlPr>
                          <a:rPr lang="en-CA" sz="1100" b="1" i="1"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ctrlPr>
                      </m:sSubPr>
                      <m:e>
                        <m:r>
                          <a:rPr lang="en-CA" sz="1100" b="1" i="1"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t>𝑵</m:t>
                        </m:r>
                      </m:e>
                      <m:sub>
                        <m:r>
                          <a:rPr lang="en-CA" sz="1100" b="1" i="1"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t>𝒔</m:t>
                        </m:r>
                      </m:sub>
                    </m:sSub>
                  </m:oMath>
                </a14:m>
                <a:r>
                  <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marL="171450" indent="-171450" algn="just">
                  <a:buFont typeface="Arial" panose="020B0604020202020204" pitchFamily="34" charset="0"/>
                  <a:buChar char="•"/>
                </a:pPr>
                <a:r>
                  <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Rotating speed of the magnetic field. Depends on construction of the stator (number of poles) and the frequency of the AC power supply to the motor. If the power frequency is constant, then synchronous speed is constant.</a:t>
                </a:r>
              </a:p>
              <a:p>
                <a:pPr marL="171450" indent="-171450" algn="just">
                  <a:buFont typeface="Arial" panose="020B0604020202020204" pitchFamily="34" charset="0"/>
                  <a:buChar char="•"/>
                </a:pPr>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marL="171450" indent="-171450" algn="just">
                  <a:buFont typeface="Arial" panose="020B0604020202020204" pitchFamily="34" charset="0"/>
                  <a:buChar char="•"/>
                </a:pPr>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marL="171450" indent="-171450" algn="just">
                  <a:buFont typeface="Arial" panose="020B0604020202020204" pitchFamily="34" charset="0"/>
                  <a:buChar char="•"/>
                </a:pPr>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marL="171450" indent="-171450" algn="just">
                  <a:buFont typeface="Arial" panose="020B0604020202020204" pitchFamily="34" charset="0"/>
                  <a:buChar char="•"/>
                </a:pPr>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marL="171450" indent="-171450" algn="just">
                  <a:buFont typeface="Arial" panose="020B0604020202020204" pitchFamily="34" charset="0"/>
                  <a:buChar char="•"/>
                </a:pPr>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marL="171450" indent="-171450" algn="just">
                  <a:buFont typeface="Arial" panose="020B0604020202020204" pitchFamily="34" charset="0"/>
                  <a:buChar char="•"/>
                </a:pPr>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marL="171450" indent="-171450" algn="just">
                  <a:buFont typeface="Arial" panose="020B0604020202020204" pitchFamily="34" charset="0"/>
                  <a:buChar char="•"/>
                </a:pPr>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marL="171450" indent="-171450" algn="just">
                  <a:buFont typeface="Arial" panose="020B0604020202020204" pitchFamily="34" charset="0"/>
                  <a:buChar char="•"/>
                </a:pPr>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marL="171450" indent="-171450" algn="just">
                  <a:buFont typeface="Arial" panose="020B0604020202020204" pitchFamily="34" charset="0"/>
                  <a:buChar char="•"/>
                </a:pPr>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marL="171450" indent="-171450" algn="just">
                  <a:buFont typeface="Arial" panose="020B0604020202020204" pitchFamily="34" charset="0"/>
                  <a:buChar char="•"/>
                </a:pPr>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marL="171450" indent="-171450" algn="just">
                  <a:buFont typeface="Arial" panose="020B0604020202020204" pitchFamily="34" charset="0"/>
                  <a:buChar char="•"/>
                </a:pPr>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marL="171450" indent="-171450" algn="just">
                  <a:buFont typeface="Arial" panose="020B0604020202020204" pitchFamily="34" charset="0"/>
                  <a:buChar char="•"/>
                </a:pPr>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r>
                  <a:rPr lang="en-US" sz="11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Rotor Speed, </a:t>
                </a:r>
                <a14:m>
                  <m:oMath xmlns:m="http://schemas.openxmlformats.org/officeDocument/2006/math">
                    <m:r>
                      <a:rPr lang="en-US" sz="1100" b="1" i="1" dirty="0"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t>𝑵</m:t>
                    </m:r>
                  </m:oMath>
                </a14:m>
                <a:r>
                  <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	(or simply  “Speed”)	</a:t>
                </a: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marL="171450" indent="-171450" algn="just">
                  <a:buFont typeface="Arial" panose="020B0604020202020204" pitchFamily="34" charset="0"/>
                  <a:buChar char="•"/>
                </a:pPr>
                <a:r>
                  <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Rotating speed of the rotor. Depends on synchronous speed and load.</a:t>
                </a:r>
              </a:p>
              <a:p>
                <a:pPr marL="171450" indent="-171450" algn="just">
                  <a:buFont typeface="Arial" panose="020B0604020202020204" pitchFamily="34" charset="0"/>
                  <a:buChar char="•"/>
                </a:pPr>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r>
                  <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      Conversion:</a:t>
                </a: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marL="171450" indent="-171450" algn="just">
                  <a:buFont typeface="Arial" panose="020B0604020202020204" pitchFamily="34" charset="0"/>
                  <a:buChar char="•"/>
                </a:pPr>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marL="171450" indent="-171450" algn="just">
                  <a:buFont typeface="Arial" panose="020B0604020202020204" pitchFamily="34" charset="0"/>
                  <a:buChar char="•"/>
                </a:pPr>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marL="171450" indent="-171450" algn="just">
                  <a:buFont typeface="Arial" panose="020B0604020202020204" pitchFamily="34" charset="0"/>
                  <a:buChar char="•"/>
                </a:pPr>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marL="171450" indent="-171450" algn="just">
                  <a:buFont typeface="Arial" panose="020B0604020202020204" pitchFamily="34" charset="0"/>
                  <a:buChar char="•"/>
                </a:pPr>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marL="171450" indent="-171450" algn="just">
                  <a:buFont typeface="Arial" panose="020B0604020202020204" pitchFamily="34" charset="0"/>
                  <a:buChar char="•"/>
                </a:pPr>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marL="171450" indent="-171450" algn="just">
                  <a:buFont typeface="Arial" panose="020B0604020202020204" pitchFamily="34" charset="0"/>
                  <a:buChar char="•"/>
                </a:pPr>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marL="171450" indent="-171450" algn="just">
                  <a:buFont typeface="Arial" panose="020B0604020202020204" pitchFamily="34" charset="0"/>
                  <a:buChar char="•"/>
                </a:pPr>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marL="171450" indent="-171450" algn="just">
                  <a:buFont typeface="Arial" panose="020B0604020202020204" pitchFamily="34" charset="0"/>
                  <a:buChar char="•"/>
                </a:pPr>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marL="171450" indent="-171450" algn="just">
                  <a:buFont typeface="Arial" panose="020B0604020202020204" pitchFamily="34" charset="0"/>
                  <a:buChar char="•"/>
                </a:pPr>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marL="171450" indent="-171450" algn="just">
                  <a:buFont typeface="Arial" panose="020B0604020202020204" pitchFamily="34" charset="0"/>
                  <a:buChar char="•"/>
                </a:pPr>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marL="171450" indent="-171450" algn="just">
                  <a:buFont typeface="Arial" panose="020B0604020202020204" pitchFamily="34" charset="0"/>
                  <a:buChar char="•"/>
                </a:pPr>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marL="171450" indent="-171450" algn="just">
                  <a:buFont typeface="Arial" panose="020B0604020202020204" pitchFamily="34" charset="0"/>
                  <a:buChar char="•"/>
                </a:pPr>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marL="171450" indent="-171450" algn="just">
                  <a:buFont typeface="Arial" panose="020B0604020202020204" pitchFamily="34" charset="0"/>
                  <a:buChar char="•"/>
                </a:pPr>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marL="171450" indent="-171450" algn="just">
                  <a:buFont typeface="Arial" panose="020B0604020202020204" pitchFamily="34" charset="0"/>
                  <a:buChar char="•"/>
                </a:pPr>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p:txBody>
          </p:sp>
        </mc:Choice>
        <mc:Fallback xmlns="">
          <p:sp>
            <p:nvSpPr>
              <p:cNvPr id="3" name="Rectangle 2">
                <a:extLst>
                  <a:ext uri="{FF2B5EF4-FFF2-40B4-BE49-F238E27FC236}">
                    <a16:creationId xmlns:a16="http://schemas.microsoft.com/office/drawing/2014/main" id="{6850C79B-DD2B-4BA6-A784-39B1C27FCB91}"/>
                  </a:ext>
                </a:extLst>
              </p:cNvPr>
              <p:cNvSpPr>
                <a:spLocks noRot="1" noChangeAspect="1" noMove="1" noResize="1" noEditPoints="1" noAdjustHandles="1" noChangeArrowheads="1" noChangeShapeType="1" noTextEdit="1"/>
              </p:cNvSpPr>
              <p:nvPr/>
            </p:nvSpPr>
            <p:spPr>
              <a:xfrm>
                <a:off x="476796" y="179636"/>
                <a:ext cx="5328592" cy="7704856"/>
              </a:xfrm>
              <a:prstGeom prst="rect">
                <a:avLst/>
              </a:prstGeom>
              <a:blipFill>
                <a:blip r:embed="rId2"/>
                <a:stretch>
                  <a:fillRect t="-79"/>
                </a:stretch>
              </a:blipFill>
              <a:ln>
                <a:noFill/>
              </a:ln>
            </p:spPr>
            <p:txBody>
              <a:bodyPr/>
              <a:lstStyle/>
              <a:p>
                <a:r>
                  <a:rPr lang="en-CA">
                    <a:noFill/>
                  </a:rPr>
                  <a:t> </a:t>
                </a:r>
              </a:p>
            </p:txBody>
          </p:sp>
        </mc:Fallback>
      </mc:AlternateContent>
      <p:sp>
        <p:nvSpPr>
          <p:cNvPr id="7" name="Right Brace 6">
            <a:extLst>
              <a:ext uri="{FF2B5EF4-FFF2-40B4-BE49-F238E27FC236}">
                <a16:creationId xmlns:a16="http://schemas.microsoft.com/office/drawing/2014/main" id="{EF6B0768-B96C-4116-A6E9-169A837178F6}"/>
              </a:ext>
            </a:extLst>
          </p:cNvPr>
          <p:cNvSpPr/>
          <p:nvPr/>
        </p:nvSpPr>
        <p:spPr>
          <a:xfrm>
            <a:off x="2204988" y="304974"/>
            <a:ext cx="137914" cy="1358726"/>
          </a:xfrm>
          <a:prstGeom prst="rightBrace">
            <a:avLst>
              <a:gd name="adj1" fmla="val 30742"/>
              <a:gd name="adj2" fmla="val 57871"/>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8" name="Rectangle 7">
            <a:extLst>
              <a:ext uri="{FF2B5EF4-FFF2-40B4-BE49-F238E27FC236}">
                <a16:creationId xmlns:a16="http://schemas.microsoft.com/office/drawing/2014/main" id="{287C44F6-1204-4FD2-BDA9-052F0E546E8A}"/>
              </a:ext>
            </a:extLst>
          </p:cNvPr>
          <p:cNvSpPr/>
          <p:nvPr/>
        </p:nvSpPr>
        <p:spPr>
          <a:xfrm>
            <a:off x="2524770" y="781472"/>
            <a:ext cx="2808312" cy="864096"/>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100" dirty="0">
                <a:solidFill>
                  <a:schemeClr val="tx1"/>
                </a:solidFill>
                <a:latin typeface="Cambria" panose="02040503050406030204" pitchFamily="18" charset="0"/>
              </a:rPr>
              <a:t>All of these are equivalent terms referring to the nominal maximum output power that the motor can provide.</a:t>
            </a:r>
          </a:p>
          <a:p>
            <a:endParaRPr lang="en-US" sz="1100" dirty="0">
              <a:solidFill>
                <a:schemeClr val="tx1"/>
              </a:solidFill>
              <a:latin typeface="Cambria" panose="02040503050406030204" pitchFamily="18" charset="0"/>
            </a:endParaRPr>
          </a:p>
        </p:txBody>
      </p:sp>
      <p:sp>
        <p:nvSpPr>
          <p:cNvPr id="18" name="Rectangle 17">
            <a:extLst>
              <a:ext uri="{FF2B5EF4-FFF2-40B4-BE49-F238E27FC236}">
                <a16:creationId xmlns:a16="http://schemas.microsoft.com/office/drawing/2014/main" id="{713B233D-EB62-415A-A170-A6B33FDE68E5}"/>
              </a:ext>
            </a:extLst>
          </p:cNvPr>
          <p:cNvSpPr/>
          <p:nvPr/>
        </p:nvSpPr>
        <p:spPr>
          <a:xfrm>
            <a:off x="3213100" y="3986329"/>
            <a:ext cx="864096" cy="36004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pPr>
            <a:r>
              <a:rPr lang="en-US" sz="1100" dirty="0">
                <a:solidFill>
                  <a:schemeClr val="tx1"/>
                </a:solidFill>
                <a:latin typeface="Cambria" panose="02040503050406030204" pitchFamily="18" charset="0"/>
              </a:rPr>
              <a:t>At 60 Hz:</a:t>
            </a:r>
            <a:endParaRPr lang="en-US" sz="1100" dirty="0">
              <a:solidFill>
                <a:schemeClr val="tx1"/>
              </a:solidFill>
              <a:latin typeface="Cambria" panose="02040503050406030204" pitchFamily="18" charset="0"/>
              <a:sym typeface="Symbol"/>
            </a:endParaRPr>
          </a:p>
        </p:txBody>
      </p:sp>
      <mc:AlternateContent xmlns:mc="http://schemas.openxmlformats.org/markup-compatibility/2006" xmlns:a14="http://schemas.microsoft.com/office/drawing/2010/main">
        <mc:Choice Requires="a14">
          <p:graphicFrame>
            <p:nvGraphicFramePr>
              <p:cNvPr id="19" name="Table 18">
                <a:extLst>
                  <a:ext uri="{FF2B5EF4-FFF2-40B4-BE49-F238E27FC236}">
                    <a16:creationId xmlns:a16="http://schemas.microsoft.com/office/drawing/2014/main" id="{82F09086-E0F1-44F9-98BB-2F009440E403}"/>
                  </a:ext>
                </a:extLst>
              </p:cNvPr>
              <p:cNvGraphicFramePr>
                <a:graphicFrameLocks noGrp="1"/>
              </p:cNvGraphicFramePr>
              <p:nvPr/>
            </p:nvGraphicFramePr>
            <p:xfrm>
              <a:off x="4029720" y="3967279"/>
              <a:ext cx="1631652" cy="1018200"/>
            </p:xfrm>
            <a:graphic>
              <a:graphicData uri="http://schemas.openxmlformats.org/drawingml/2006/table">
                <a:tbl>
                  <a:tblPr firstRow="1" bandRow="1">
                    <a:tableStyleId>{5940675A-B579-460E-94D1-54222C63F5DA}</a:tableStyleId>
                  </a:tblPr>
                  <a:tblGrid>
                    <a:gridCol w="767556">
                      <a:extLst>
                        <a:ext uri="{9D8B030D-6E8A-4147-A177-3AD203B41FA5}">
                          <a16:colId xmlns:a16="http://schemas.microsoft.com/office/drawing/2014/main" val="20000"/>
                        </a:ext>
                      </a:extLst>
                    </a:gridCol>
                    <a:gridCol w="864096">
                      <a:extLst>
                        <a:ext uri="{9D8B030D-6E8A-4147-A177-3AD203B41FA5}">
                          <a16:colId xmlns:a16="http://schemas.microsoft.com/office/drawing/2014/main" val="20001"/>
                        </a:ext>
                      </a:extLst>
                    </a:gridCol>
                  </a:tblGrid>
                  <a:tr h="0">
                    <a:tc>
                      <a:txBody>
                        <a:bodyPr/>
                        <a:lstStyle/>
                        <a:p>
                          <a:pPr algn="ctr"/>
                          <a:r>
                            <a:rPr lang="en-US" sz="1100" b="1" dirty="0">
                              <a:latin typeface="Cambria" panose="02040503050406030204" pitchFamily="18" charset="0"/>
                              <a:ea typeface="Cambria" panose="02040503050406030204" pitchFamily="18" charset="0"/>
                            </a:rPr>
                            <a:t>Poles</a:t>
                          </a:r>
                          <a:endParaRPr lang="en-CA" sz="1100" b="1" dirty="0">
                            <a:latin typeface="Cambria" panose="02040503050406030204" pitchFamily="18" charset="0"/>
                            <a:ea typeface="Cambria" panose="02040503050406030204" pitchFamily="18" charset="0"/>
                          </a:endParaRPr>
                        </a:p>
                      </a:txBody>
                      <a:tcPr marT="18000" marB="18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14:m>
                            <m:oMath xmlns:m="http://schemas.openxmlformats.org/officeDocument/2006/math">
                              <m:sSub>
                                <m:sSubPr>
                                  <m:ctrlPr>
                                    <a:rPr lang="en-CA" sz="1100" b="1" i="1" smtClean="0">
                                      <a:latin typeface="Cambria Math" panose="02040503050406030204" pitchFamily="18" charset="0"/>
                                    </a:rPr>
                                  </m:ctrlPr>
                                </m:sSubPr>
                                <m:e>
                                  <m:r>
                                    <a:rPr lang="en-CA" sz="1100" b="1" i="1" smtClean="0">
                                      <a:latin typeface="Cambria Math" panose="02040503050406030204" pitchFamily="18" charset="0"/>
                                    </a:rPr>
                                    <m:t>𝑵</m:t>
                                  </m:r>
                                </m:e>
                                <m:sub>
                                  <m:r>
                                    <a:rPr lang="en-CA" sz="1100" b="1" i="1" smtClean="0">
                                      <a:latin typeface="Cambria Math" panose="02040503050406030204" pitchFamily="18" charset="0"/>
                                    </a:rPr>
                                    <m:t>𝒔</m:t>
                                  </m:r>
                                </m:sub>
                              </m:sSub>
                            </m:oMath>
                          </a14:m>
                          <a:r>
                            <a:rPr lang="en-US" sz="1100" b="1" dirty="0">
                              <a:latin typeface="Cambria" panose="02040503050406030204" pitchFamily="18" charset="0"/>
                              <a:ea typeface="Cambria" panose="02040503050406030204" pitchFamily="18" charset="0"/>
                            </a:rPr>
                            <a:t> (rpm)</a:t>
                          </a:r>
                          <a:endParaRPr lang="en-CA" sz="1100" b="1" dirty="0">
                            <a:latin typeface="Cambria" panose="02040503050406030204" pitchFamily="18" charset="0"/>
                            <a:ea typeface="Cambria" panose="02040503050406030204" pitchFamily="18" charset="0"/>
                          </a:endParaRPr>
                        </a:p>
                      </a:txBody>
                      <a:tcPr marT="18000" marB="18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0">
                    <a:tc>
                      <a:txBody>
                        <a:bodyPr/>
                        <a:lstStyle/>
                        <a:p>
                          <a:pPr algn="ctr"/>
                          <a:r>
                            <a:rPr lang="en-US" sz="1100" b="0" dirty="0">
                              <a:latin typeface="Cambria" panose="02040503050406030204" pitchFamily="18" charset="0"/>
                              <a:ea typeface="Cambria" panose="02040503050406030204" pitchFamily="18" charset="0"/>
                            </a:rPr>
                            <a:t>2</a:t>
                          </a:r>
                          <a:endParaRPr lang="en-CA" sz="1100" b="0" dirty="0">
                            <a:latin typeface="Cambria" panose="02040503050406030204" pitchFamily="18" charset="0"/>
                            <a:ea typeface="Cambria" panose="02040503050406030204" pitchFamily="18" charset="0"/>
                          </a:endParaRPr>
                        </a:p>
                      </a:txBody>
                      <a:tcPr marT="18000" marB="18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b="0" dirty="0">
                              <a:latin typeface="Cambria" panose="02040503050406030204" pitchFamily="18" charset="0"/>
                              <a:ea typeface="Cambria" panose="02040503050406030204" pitchFamily="18" charset="0"/>
                            </a:rPr>
                            <a:t>3600</a:t>
                          </a:r>
                          <a:endParaRPr lang="en-CA" sz="1100" b="0" dirty="0">
                            <a:latin typeface="Cambria" panose="02040503050406030204" pitchFamily="18" charset="0"/>
                            <a:ea typeface="Cambria" panose="02040503050406030204" pitchFamily="18" charset="0"/>
                          </a:endParaRPr>
                        </a:p>
                      </a:txBody>
                      <a:tcPr marT="18000" marB="18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0">
                    <a:tc>
                      <a:txBody>
                        <a:bodyPr/>
                        <a:lstStyle/>
                        <a:p>
                          <a:pPr algn="ctr"/>
                          <a:r>
                            <a:rPr lang="en-US" sz="1100" b="0" dirty="0">
                              <a:latin typeface="Cambria" panose="02040503050406030204" pitchFamily="18" charset="0"/>
                              <a:ea typeface="Cambria" panose="02040503050406030204" pitchFamily="18" charset="0"/>
                            </a:rPr>
                            <a:t>4</a:t>
                          </a:r>
                          <a:endParaRPr lang="en-CA" sz="1100" b="0" dirty="0">
                            <a:latin typeface="Cambria" panose="02040503050406030204" pitchFamily="18" charset="0"/>
                            <a:ea typeface="Cambria" panose="02040503050406030204" pitchFamily="18" charset="0"/>
                          </a:endParaRPr>
                        </a:p>
                      </a:txBody>
                      <a:tcPr marT="18000" marB="18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b="0" dirty="0">
                              <a:latin typeface="Cambria" panose="02040503050406030204" pitchFamily="18" charset="0"/>
                              <a:ea typeface="Cambria" panose="02040503050406030204" pitchFamily="18" charset="0"/>
                            </a:rPr>
                            <a:t>1800</a:t>
                          </a:r>
                          <a:endParaRPr lang="en-CA" sz="1100" b="0" dirty="0">
                            <a:latin typeface="Cambria" panose="02040503050406030204" pitchFamily="18" charset="0"/>
                            <a:ea typeface="Cambria" panose="02040503050406030204" pitchFamily="18" charset="0"/>
                          </a:endParaRPr>
                        </a:p>
                      </a:txBody>
                      <a:tcPr marT="18000" marB="18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0">
                    <a:tc>
                      <a:txBody>
                        <a:bodyPr/>
                        <a:lstStyle/>
                        <a:p>
                          <a:pPr algn="ctr"/>
                          <a:r>
                            <a:rPr lang="en-US" sz="1100" b="0" dirty="0">
                              <a:latin typeface="Cambria" panose="02040503050406030204" pitchFamily="18" charset="0"/>
                              <a:ea typeface="Cambria" panose="02040503050406030204" pitchFamily="18" charset="0"/>
                            </a:rPr>
                            <a:t>6</a:t>
                          </a:r>
                          <a:endParaRPr lang="en-CA" sz="1100" b="0" dirty="0">
                            <a:latin typeface="Cambria" panose="02040503050406030204" pitchFamily="18" charset="0"/>
                            <a:ea typeface="Cambria" panose="02040503050406030204" pitchFamily="18" charset="0"/>
                          </a:endParaRPr>
                        </a:p>
                      </a:txBody>
                      <a:tcPr marT="18000" marB="18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b="0" dirty="0">
                              <a:latin typeface="Cambria" panose="02040503050406030204" pitchFamily="18" charset="0"/>
                              <a:ea typeface="Cambria" panose="02040503050406030204" pitchFamily="18" charset="0"/>
                            </a:rPr>
                            <a:t>1200</a:t>
                          </a:r>
                          <a:endParaRPr lang="en-CA" sz="1100" b="0" dirty="0">
                            <a:latin typeface="Cambria" panose="02040503050406030204" pitchFamily="18" charset="0"/>
                            <a:ea typeface="Cambria" panose="02040503050406030204" pitchFamily="18" charset="0"/>
                          </a:endParaRPr>
                        </a:p>
                      </a:txBody>
                      <a:tcPr marT="18000" marB="18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0">
                    <a:tc>
                      <a:txBody>
                        <a:bodyPr/>
                        <a:lstStyle/>
                        <a:p>
                          <a:pPr algn="ctr"/>
                          <a:r>
                            <a:rPr lang="en-US" sz="1100" b="0" dirty="0">
                              <a:latin typeface="Cambria" panose="02040503050406030204" pitchFamily="18" charset="0"/>
                              <a:ea typeface="Cambria" panose="02040503050406030204" pitchFamily="18" charset="0"/>
                            </a:rPr>
                            <a:t>8</a:t>
                          </a:r>
                          <a:endParaRPr lang="en-CA" sz="1100" b="0" dirty="0">
                            <a:latin typeface="Cambria" panose="02040503050406030204" pitchFamily="18" charset="0"/>
                            <a:ea typeface="Cambria" panose="02040503050406030204" pitchFamily="18" charset="0"/>
                          </a:endParaRPr>
                        </a:p>
                      </a:txBody>
                      <a:tcPr marT="18000" marB="18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b="0" dirty="0">
                              <a:latin typeface="Cambria" panose="02040503050406030204" pitchFamily="18" charset="0"/>
                              <a:ea typeface="Cambria" panose="02040503050406030204" pitchFamily="18" charset="0"/>
                            </a:rPr>
                            <a:t>900</a:t>
                          </a:r>
                          <a:endParaRPr lang="en-CA" sz="1100" b="0" dirty="0">
                            <a:latin typeface="Cambria" panose="02040503050406030204" pitchFamily="18" charset="0"/>
                            <a:ea typeface="Cambria" panose="02040503050406030204" pitchFamily="18" charset="0"/>
                          </a:endParaRPr>
                        </a:p>
                      </a:txBody>
                      <a:tcPr marT="18000" marB="18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bl>
              </a:graphicData>
            </a:graphic>
          </p:graphicFrame>
        </mc:Choice>
        <mc:Fallback xmlns="">
          <p:graphicFrame>
            <p:nvGraphicFramePr>
              <p:cNvPr id="19" name="Table 18">
                <a:extLst>
                  <a:ext uri="{FF2B5EF4-FFF2-40B4-BE49-F238E27FC236}">
                    <a16:creationId xmlns:a16="http://schemas.microsoft.com/office/drawing/2014/main" id="{82F09086-E0F1-44F9-98BB-2F009440E403}"/>
                  </a:ext>
                </a:extLst>
              </p:cNvPr>
              <p:cNvGraphicFramePr>
                <a:graphicFrameLocks noGrp="1"/>
              </p:cNvGraphicFramePr>
              <p:nvPr>
                <p:extLst>
                  <p:ext uri="{D42A27DB-BD31-4B8C-83A1-F6EECF244321}">
                    <p14:modId xmlns:p14="http://schemas.microsoft.com/office/powerpoint/2010/main" val="4217445233"/>
                  </p:ext>
                </p:extLst>
              </p:nvPr>
            </p:nvGraphicFramePr>
            <p:xfrm>
              <a:off x="4029720" y="3967279"/>
              <a:ext cx="1631652" cy="1018200"/>
            </p:xfrm>
            <a:graphic>
              <a:graphicData uri="http://schemas.openxmlformats.org/drawingml/2006/table">
                <a:tbl>
                  <a:tblPr firstRow="1" bandRow="1">
                    <a:tableStyleId>{5940675A-B579-460E-94D1-54222C63F5DA}</a:tableStyleId>
                  </a:tblPr>
                  <a:tblGrid>
                    <a:gridCol w="767556">
                      <a:extLst>
                        <a:ext uri="{9D8B030D-6E8A-4147-A177-3AD203B41FA5}">
                          <a16:colId xmlns:a16="http://schemas.microsoft.com/office/drawing/2014/main" val="20000"/>
                        </a:ext>
                      </a:extLst>
                    </a:gridCol>
                    <a:gridCol w="864096">
                      <a:extLst>
                        <a:ext uri="{9D8B030D-6E8A-4147-A177-3AD203B41FA5}">
                          <a16:colId xmlns:a16="http://schemas.microsoft.com/office/drawing/2014/main" val="20001"/>
                        </a:ext>
                      </a:extLst>
                    </a:gridCol>
                  </a:tblGrid>
                  <a:tr h="203640">
                    <a:tc>
                      <a:txBody>
                        <a:bodyPr/>
                        <a:lstStyle/>
                        <a:p>
                          <a:pPr algn="ctr"/>
                          <a:r>
                            <a:rPr lang="en-US" sz="1100" b="1" dirty="0">
                              <a:latin typeface="Cambria" panose="02040503050406030204" pitchFamily="18" charset="0"/>
                              <a:ea typeface="Cambria" panose="02040503050406030204" pitchFamily="18" charset="0"/>
                            </a:rPr>
                            <a:t>Poles</a:t>
                          </a:r>
                          <a:endParaRPr lang="en-CA" sz="1100" b="1" dirty="0">
                            <a:latin typeface="Cambria" panose="02040503050406030204" pitchFamily="18" charset="0"/>
                            <a:ea typeface="Cambria" panose="02040503050406030204" pitchFamily="18" charset="0"/>
                          </a:endParaRPr>
                        </a:p>
                      </a:txBody>
                      <a:tcPr marT="18000" marB="18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marT="18000" marB="18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3"/>
                          <a:stretch>
                            <a:fillRect l="-89437" t="-14706" r="-1408" b="-426471"/>
                          </a:stretch>
                        </a:blipFill>
                      </a:tcPr>
                    </a:tc>
                    <a:extLst>
                      <a:ext uri="{0D108BD9-81ED-4DB2-BD59-A6C34878D82A}">
                        <a16:rowId xmlns:a16="http://schemas.microsoft.com/office/drawing/2014/main" val="10000"/>
                      </a:ext>
                    </a:extLst>
                  </a:tr>
                  <a:tr h="203640">
                    <a:tc>
                      <a:txBody>
                        <a:bodyPr/>
                        <a:lstStyle/>
                        <a:p>
                          <a:pPr algn="ctr"/>
                          <a:r>
                            <a:rPr lang="en-US" sz="1100" b="0" dirty="0">
                              <a:latin typeface="Cambria" panose="02040503050406030204" pitchFamily="18" charset="0"/>
                              <a:ea typeface="Cambria" panose="02040503050406030204" pitchFamily="18" charset="0"/>
                            </a:rPr>
                            <a:t>2</a:t>
                          </a:r>
                          <a:endParaRPr lang="en-CA" sz="1100" b="0" dirty="0">
                            <a:latin typeface="Cambria" panose="02040503050406030204" pitchFamily="18" charset="0"/>
                            <a:ea typeface="Cambria" panose="02040503050406030204" pitchFamily="18" charset="0"/>
                          </a:endParaRPr>
                        </a:p>
                      </a:txBody>
                      <a:tcPr marT="18000" marB="18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b="0" dirty="0">
                              <a:latin typeface="Cambria" panose="02040503050406030204" pitchFamily="18" charset="0"/>
                              <a:ea typeface="Cambria" panose="02040503050406030204" pitchFamily="18" charset="0"/>
                            </a:rPr>
                            <a:t>3600</a:t>
                          </a:r>
                          <a:endParaRPr lang="en-CA" sz="1100" b="0" dirty="0">
                            <a:latin typeface="Cambria" panose="02040503050406030204" pitchFamily="18" charset="0"/>
                            <a:ea typeface="Cambria" panose="02040503050406030204" pitchFamily="18" charset="0"/>
                          </a:endParaRPr>
                        </a:p>
                      </a:txBody>
                      <a:tcPr marT="18000" marB="18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03640">
                    <a:tc>
                      <a:txBody>
                        <a:bodyPr/>
                        <a:lstStyle/>
                        <a:p>
                          <a:pPr algn="ctr"/>
                          <a:r>
                            <a:rPr lang="en-US" sz="1100" b="0" dirty="0">
                              <a:latin typeface="Cambria" panose="02040503050406030204" pitchFamily="18" charset="0"/>
                              <a:ea typeface="Cambria" panose="02040503050406030204" pitchFamily="18" charset="0"/>
                            </a:rPr>
                            <a:t>4</a:t>
                          </a:r>
                          <a:endParaRPr lang="en-CA" sz="1100" b="0" dirty="0">
                            <a:latin typeface="Cambria" panose="02040503050406030204" pitchFamily="18" charset="0"/>
                            <a:ea typeface="Cambria" panose="02040503050406030204" pitchFamily="18" charset="0"/>
                          </a:endParaRPr>
                        </a:p>
                      </a:txBody>
                      <a:tcPr marT="18000" marB="18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b="0" dirty="0">
                              <a:latin typeface="Cambria" panose="02040503050406030204" pitchFamily="18" charset="0"/>
                              <a:ea typeface="Cambria" panose="02040503050406030204" pitchFamily="18" charset="0"/>
                            </a:rPr>
                            <a:t>1800</a:t>
                          </a:r>
                          <a:endParaRPr lang="en-CA" sz="1100" b="0" dirty="0">
                            <a:latin typeface="Cambria" panose="02040503050406030204" pitchFamily="18" charset="0"/>
                            <a:ea typeface="Cambria" panose="02040503050406030204" pitchFamily="18" charset="0"/>
                          </a:endParaRPr>
                        </a:p>
                      </a:txBody>
                      <a:tcPr marT="18000" marB="18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203640">
                    <a:tc>
                      <a:txBody>
                        <a:bodyPr/>
                        <a:lstStyle/>
                        <a:p>
                          <a:pPr algn="ctr"/>
                          <a:r>
                            <a:rPr lang="en-US" sz="1100" b="0" dirty="0">
                              <a:latin typeface="Cambria" panose="02040503050406030204" pitchFamily="18" charset="0"/>
                              <a:ea typeface="Cambria" panose="02040503050406030204" pitchFamily="18" charset="0"/>
                            </a:rPr>
                            <a:t>6</a:t>
                          </a:r>
                          <a:endParaRPr lang="en-CA" sz="1100" b="0" dirty="0">
                            <a:latin typeface="Cambria" panose="02040503050406030204" pitchFamily="18" charset="0"/>
                            <a:ea typeface="Cambria" panose="02040503050406030204" pitchFamily="18" charset="0"/>
                          </a:endParaRPr>
                        </a:p>
                      </a:txBody>
                      <a:tcPr marT="18000" marB="18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b="0" dirty="0">
                              <a:latin typeface="Cambria" panose="02040503050406030204" pitchFamily="18" charset="0"/>
                              <a:ea typeface="Cambria" panose="02040503050406030204" pitchFamily="18" charset="0"/>
                            </a:rPr>
                            <a:t>1200</a:t>
                          </a:r>
                          <a:endParaRPr lang="en-CA" sz="1100" b="0" dirty="0">
                            <a:latin typeface="Cambria" panose="02040503050406030204" pitchFamily="18" charset="0"/>
                            <a:ea typeface="Cambria" panose="02040503050406030204" pitchFamily="18" charset="0"/>
                          </a:endParaRPr>
                        </a:p>
                      </a:txBody>
                      <a:tcPr marT="18000" marB="18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203640">
                    <a:tc>
                      <a:txBody>
                        <a:bodyPr/>
                        <a:lstStyle/>
                        <a:p>
                          <a:pPr algn="ctr"/>
                          <a:r>
                            <a:rPr lang="en-US" sz="1100" b="0" dirty="0">
                              <a:latin typeface="Cambria" panose="02040503050406030204" pitchFamily="18" charset="0"/>
                              <a:ea typeface="Cambria" panose="02040503050406030204" pitchFamily="18" charset="0"/>
                            </a:rPr>
                            <a:t>8</a:t>
                          </a:r>
                          <a:endParaRPr lang="en-CA" sz="1100" b="0" dirty="0">
                            <a:latin typeface="Cambria" panose="02040503050406030204" pitchFamily="18" charset="0"/>
                            <a:ea typeface="Cambria" panose="02040503050406030204" pitchFamily="18" charset="0"/>
                          </a:endParaRPr>
                        </a:p>
                      </a:txBody>
                      <a:tcPr marT="18000" marB="18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100" b="0" dirty="0">
                              <a:latin typeface="Cambria" panose="02040503050406030204" pitchFamily="18" charset="0"/>
                              <a:ea typeface="Cambria" panose="02040503050406030204" pitchFamily="18" charset="0"/>
                            </a:rPr>
                            <a:t>900</a:t>
                          </a:r>
                          <a:endParaRPr lang="en-CA" sz="1100" b="0" dirty="0">
                            <a:latin typeface="Cambria" panose="02040503050406030204" pitchFamily="18" charset="0"/>
                            <a:ea typeface="Cambria" panose="02040503050406030204" pitchFamily="18" charset="0"/>
                          </a:endParaRPr>
                        </a:p>
                      </a:txBody>
                      <a:tcPr marT="18000" marB="18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bl>
              </a:graphicData>
            </a:graphic>
          </p:graphicFrame>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16D70282-F6E9-4377-8C38-080061697D4E}"/>
                  </a:ext>
                </a:extLst>
              </p:cNvPr>
              <p:cNvSpPr txBox="1"/>
              <p:nvPr/>
            </p:nvSpPr>
            <p:spPr>
              <a:xfrm>
                <a:off x="761903" y="3924052"/>
                <a:ext cx="1659109" cy="44383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CA" sz="1100" i="1" smtClean="0">
                              <a:latin typeface="Cambria Math" panose="02040503050406030204" pitchFamily="18" charset="0"/>
                            </a:rPr>
                          </m:ctrlPr>
                        </m:sSubPr>
                        <m:e>
                          <m:r>
                            <a:rPr lang="en-CA" sz="1100" b="0" i="1" smtClean="0">
                              <a:latin typeface="Cambria Math"/>
                            </a:rPr>
                            <m:t>𝑁</m:t>
                          </m:r>
                        </m:e>
                        <m:sub>
                          <m:r>
                            <a:rPr lang="en-CA" sz="1100" b="0" i="1" smtClean="0">
                              <a:latin typeface="Cambria Math"/>
                            </a:rPr>
                            <m:t>𝑠</m:t>
                          </m:r>
                        </m:sub>
                      </m:sSub>
                      <m:r>
                        <a:rPr lang="en-CA" sz="1100" b="0" i="1" smtClean="0">
                          <a:latin typeface="Cambria Math"/>
                        </a:rPr>
                        <m:t> = </m:t>
                      </m:r>
                      <m:f>
                        <m:fPr>
                          <m:ctrlPr>
                            <a:rPr lang="en-CA" sz="1100" b="0" i="1" smtClean="0">
                              <a:latin typeface="Cambria Math" panose="02040503050406030204" pitchFamily="18" charset="0"/>
                            </a:rPr>
                          </m:ctrlPr>
                        </m:fPr>
                        <m:num>
                          <m:r>
                            <a:rPr lang="en-CA" sz="1100" b="0" i="1" smtClean="0">
                              <a:latin typeface="Cambria Math"/>
                            </a:rPr>
                            <m:t>120 </m:t>
                          </m:r>
                          <m:r>
                            <a:rPr lang="en-CA" sz="1100" b="0" i="1" smtClean="0">
                              <a:latin typeface="Cambria Math" panose="02040503050406030204" pitchFamily="18" charset="0"/>
                              <a:ea typeface="Cambria Math" panose="02040503050406030204" pitchFamily="18" charset="0"/>
                            </a:rPr>
                            <m:t>∙</m:t>
                          </m:r>
                          <m:r>
                            <a:rPr lang="en-CA" sz="1100" b="0" i="1" smtClean="0">
                              <a:latin typeface="Cambria Math"/>
                              <a:ea typeface="Cambria Math"/>
                            </a:rPr>
                            <m:t>𝑓𝑟𝑒𝑞𝑢𝑒𝑛𝑐𝑦</m:t>
                          </m:r>
                        </m:num>
                        <m:den>
                          <m:r>
                            <a:rPr lang="en-CA" sz="1100" b="0" i="1" smtClean="0">
                              <a:latin typeface="Cambria Math"/>
                            </a:rPr>
                            <m:t>𝑛𝑢𝑚𝑏𝑒𝑟</m:t>
                          </m:r>
                          <m:r>
                            <a:rPr lang="en-CA" sz="1100" b="0" i="1" smtClean="0">
                              <a:latin typeface="Cambria Math"/>
                            </a:rPr>
                            <m:t> </m:t>
                          </m:r>
                          <m:r>
                            <a:rPr lang="en-CA" sz="1100" b="0" i="1" smtClean="0">
                              <a:latin typeface="Cambria Math"/>
                            </a:rPr>
                            <m:t>𝑜𝑓</m:t>
                          </m:r>
                          <m:r>
                            <a:rPr lang="en-CA" sz="1100" b="0" i="1" smtClean="0">
                              <a:latin typeface="Cambria Math"/>
                            </a:rPr>
                            <m:t> </m:t>
                          </m:r>
                          <m:r>
                            <a:rPr lang="en-CA" sz="1100" b="0" i="1" smtClean="0">
                              <a:latin typeface="Cambria Math"/>
                            </a:rPr>
                            <m:t>𝑝𝑜𝑙𝑒𝑠</m:t>
                          </m:r>
                        </m:den>
                      </m:f>
                    </m:oMath>
                  </m:oMathPara>
                </a14:m>
                <a:endParaRPr lang="en-CA" sz="1100" dirty="0">
                  <a:latin typeface="Cambria" panose="02040503050406030204" pitchFamily="18" charset="0"/>
                </a:endParaRPr>
              </a:p>
            </p:txBody>
          </p:sp>
        </mc:Choice>
        <mc:Fallback xmlns="">
          <p:sp>
            <p:nvSpPr>
              <p:cNvPr id="20" name="TextBox 19">
                <a:extLst>
                  <a:ext uri="{FF2B5EF4-FFF2-40B4-BE49-F238E27FC236}">
                    <a16:creationId xmlns:a16="http://schemas.microsoft.com/office/drawing/2014/main" id="{16D70282-F6E9-4377-8C38-080061697D4E}"/>
                  </a:ext>
                </a:extLst>
              </p:cNvPr>
              <p:cNvSpPr txBox="1">
                <a:spLocks noRot="1" noChangeAspect="1" noMove="1" noResize="1" noEditPoints="1" noAdjustHandles="1" noChangeArrowheads="1" noChangeShapeType="1" noTextEdit="1"/>
              </p:cNvSpPr>
              <p:nvPr/>
            </p:nvSpPr>
            <p:spPr>
              <a:xfrm>
                <a:off x="761903" y="3924052"/>
                <a:ext cx="1659109" cy="443839"/>
              </a:xfrm>
              <a:prstGeom prst="rect">
                <a:avLst/>
              </a:prstGeom>
              <a:blipFill>
                <a:blip r:embed="rId4"/>
                <a:stretch>
                  <a:fillRect b="-2740"/>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24" name="Rectangle 23">
                <a:extLst>
                  <a:ext uri="{FF2B5EF4-FFF2-40B4-BE49-F238E27FC236}">
                    <a16:creationId xmlns:a16="http://schemas.microsoft.com/office/drawing/2014/main" id="{079B1645-EF57-4F58-88F5-FD6B3B5CA21F}"/>
                  </a:ext>
                </a:extLst>
              </p:cNvPr>
              <p:cNvSpPr/>
              <p:nvPr/>
            </p:nvSpPr>
            <p:spPr>
              <a:xfrm>
                <a:off x="980852" y="7020396"/>
                <a:ext cx="4896544" cy="144016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14:m>
                  <m:oMathPara xmlns:m="http://schemas.openxmlformats.org/officeDocument/2006/math">
                    <m:oMathParaPr>
                      <m:jc m:val="left"/>
                    </m:oMathParaPr>
                    <m:oMath xmlns:m="http://schemas.openxmlformats.org/officeDocument/2006/math">
                      <m:r>
                        <a:rPr lang="en-CA" sz="1100" b="0" i="1" smtClean="0">
                          <a:solidFill>
                            <a:schemeClr val="tx1"/>
                          </a:solidFill>
                          <a:latin typeface="Cambria Math" panose="02040503050406030204" pitchFamily="18" charset="0"/>
                        </a:rPr>
                        <m:t>1 </m:t>
                      </m:r>
                      <m:r>
                        <a:rPr lang="en-CA" sz="1100" b="0" i="1" smtClean="0">
                          <a:solidFill>
                            <a:schemeClr val="tx1"/>
                          </a:solidFill>
                          <a:latin typeface="Cambria Math" panose="02040503050406030204" pitchFamily="18" charset="0"/>
                        </a:rPr>
                        <m:t>𝑟𝑒𝑣𝑜𝑙𝑢𝑡𝑖𝑜𝑛</m:t>
                      </m:r>
                      <m:r>
                        <a:rPr lang="en-CA" sz="1100" b="0" i="1" smtClean="0">
                          <a:solidFill>
                            <a:schemeClr val="tx1"/>
                          </a:solidFill>
                          <a:latin typeface="Cambria Math" panose="02040503050406030204" pitchFamily="18" charset="0"/>
                        </a:rPr>
                        <m:t>=2</m:t>
                      </m:r>
                      <m:r>
                        <a:rPr lang="en-CA" sz="1100" b="0" i="1" smtClean="0">
                          <a:solidFill>
                            <a:schemeClr val="tx1"/>
                          </a:solidFill>
                          <a:latin typeface="Cambria Math" panose="02040503050406030204" pitchFamily="18" charset="0"/>
                          <a:ea typeface="Cambria Math" panose="02040503050406030204" pitchFamily="18" charset="0"/>
                        </a:rPr>
                        <m:t>𝜋</m:t>
                      </m:r>
                      <m:r>
                        <a:rPr lang="en-CA" sz="1100" b="0" i="1" smtClean="0">
                          <a:solidFill>
                            <a:schemeClr val="tx1"/>
                          </a:solidFill>
                          <a:latin typeface="Cambria Math" panose="02040503050406030204" pitchFamily="18" charset="0"/>
                          <a:ea typeface="Cambria Math" panose="02040503050406030204" pitchFamily="18" charset="0"/>
                        </a:rPr>
                        <m:t> </m:t>
                      </m:r>
                      <m:r>
                        <a:rPr lang="en-CA" sz="1100" b="0" i="1" smtClean="0">
                          <a:solidFill>
                            <a:schemeClr val="tx1"/>
                          </a:solidFill>
                          <a:latin typeface="Cambria Math" panose="02040503050406030204" pitchFamily="18" charset="0"/>
                          <a:ea typeface="Cambria Math" panose="02040503050406030204" pitchFamily="18" charset="0"/>
                        </a:rPr>
                        <m:t>𝑟𝑎𝑑𝑖𝑎𝑛𝑠</m:t>
                      </m:r>
                    </m:oMath>
                  </m:oMathPara>
                </a14:m>
                <a:endParaRPr lang="en-US" sz="1100" dirty="0">
                  <a:solidFill>
                    <a:schemeClr val="tx1"/>
                  </a:solidFill>
                  <a:latin typeface="Cambria" panose="02040503050406030204" pitchFamily="18" charset="0"/>
                </a:endParaRPr>
              </a:p>
              <a:p>
                <a:endParaRPr lang="en-US" sz="1100" dirty="0">
                  <a:solidFill>
                    <a:schemeClr val="tx1"/>
                  </a:solidFill>
                  <a:latin typeface="Cambria" panose="02040503050406030204" pitchFamily="18" charset="0"/>
                </a:endParaRPr>
              </a:p>
              <a:p>
                <a:endParaRPr lang="en-US" sz="1100" dirty="0">
                  <a:solidFill>
                    <a:schemeClr val="tx1"/>
                  </a:solidFill>
                  <a:latin typeface="Cambria" panose="02040503050406030204" pitchFamily="18" charset="0"/>
                </a:endParaRPr>
              </a:p>
              <a:p>
                <a:pPr/>
                <a14:m>
                  <m:oMathPara xmlns:m="http://schemas.openxmlformats.org/officeDocument/2006/math">
                    <m:oMathParaPr>
                      <m:jc m:val="left"/>
                    </m:oMathParaPr>
                    <m:oMath xmlns:m="http://schemas.openxmlformats.org/officeDocument/2006/math">
                      <m:r>
                        <a:rPr lang="en-CA" sz="1100" b="0" i="1" smtClean="0">
                          <a:solidFill>
                            <a:schemeClr val="tx1"/>
                          </a:solidFill>
                          <a:latin typeface="Cambria Math" panose="02040503050406030204" pitchFamily="18" charset="0"/>
                        </a:rPr>
                        <m:t>1 </m:t>
                      </m:r>
                      <m:r>
                        <a:rPr lang="en-CA" sz="1100" b="0" i="1" smtClean="0">
                          <a:solidFill>
                            <a:schemeClr val="tx1"/>
                          </a:solidFill>
                          <a:latin typeface="Cambria Math" panose="02040503050406030204" pitchFamily="18" charset="0"/>
                        </a:rPr>
                        <m:t>𝑟𝑝𝑚</m:t>
                      </m:r>
                      <m:r>
                        <a:rPr lang="en-CA" sz="1100" b="0" i="1" smtClean="0">
                          <a:solidFill>
                            <a:schemeClr val="tx1"/>
                          </a:solidFill>
                          <a:latin typeface="Cambria Math" panose="02040503050406030204" pitchFamily="18" charset="0"/>
                        </a:rPr>
                        <m:t>=</m:t>
                      </m:r>
                      <m:f>
                        <m:fPr>
                          <m:ctrlPr>
                            <a:rPr lang="en-CA" sz="1100" b="0" i="1" smtClean="0">
                              <a:solidFill>
                                <a:schemeClr val="tx1"/>
                              </a:solidFill>
                              <a:latin typeface="Cambria Math" panose="02040503050406030204" pitchFamily="18" charset="0"/>
                              <a:ea typeface="Cambria Math" panose="02040503050406030204" pitchFamily="18" charset="0"/>
                            </a:rPr>
                          </m:ctrlPr>
                        </m:fPr>
                        <m:num>
                          <m:r>
                            <a:rPr lang="en-CA" sz="1100" i="1">
                              <a:solidFill>
                                <a:schemeClr val="tx1"/>
                              </a:solidFill>
                              <a:latin typeface="Cambria Math" panose="02040503050406030204" pitchFamily="18" charset="0"/>
                            </a:rPr>
                            <m:t>2</m:t>
                          </m:r>
                          <m:r>
                            <a:rPr lang="en-CA" sz="1100" i="1">
                              <a:solidFill>
                                <a:schemeClr val="tx1"/>
                              </a:solidFill>
                              <a:latin typeface="Cambria Math" panose="02040503050406030204" pitchFamily="18" charset="0"/>
                              <a:ea typeface="Cambria Math" panose="02040503050406030204" pitchFamily="18" charset="0"/>
                            </a:rPr>
                            <m:t>𝜋</m:t>
                          </m:r>
                          <m:r>
                            <a:rPr lang="en-CA" sz="1100" i="1">
                              <a:solidFill>
                                <a:schemeClr val="tx1"/>
                              </a:solidFill>
                              <a:latin typeface="Cambria Math" panose="02040503050406030204" pitchFamily="18" charset="0"/>
                              <a:ea typeface="Cambria Math" panose="02040503050406030204" pitchFamily="18" charset="0"/>
                            </a:rPr>
                            <m:t> </m:t>
                          </m:r>
                          <m:r>
                            <a:rPr lang="en-CA" sz="1100" i="1">
                              <a:solidFill>
                                <a:schemeClr val="tx1"/>
                              </a:solidFill>
                              <a:latin typeface="Cambria Math" panose="02040503050406030204" pitchFamily="18" charset="0"/>
                              <a:ea typeface="Cambria Math" panose="02040503050406030204" pitchFamily="18" charset="0"/>
                            </a:rPr>
                            <m:t>𝑟𝑎𝑑𝑖𝑎𝑛𝑠</m:t>
                          </m:r>
                        </m:num>
                        <m:den>
                          <m:r>
                            <a:rPr lang="en-CA" sz="1100" b="0" i="1" smtClean="0">
                              <a:solidFill>
                                <a:schemeClr val="tx1"/>
                              </a:solidFill>
                              <a:latin typeface="Cambria Math" panose="02040503050406030204" pitchFamily="18" charset="0"/>
                              <a:ea typeface="Cambria Math" panose="02040503050406030204" pitchFamily="18" charset="0"/>
                            </a:rPr>
                            <m:t>60 </m:t>
                          </m:r>
                          <m:r>
                            <a:rPr lang="en-CA" sz="1100" b="0" i="1" smtClean="0">
                              <a:solidFill>
                                <a:schemeClr val="tx1"/>
                              </a:solidFill>
                              <a:latin typeface="Cambria Math" panose="02040503050406030204" pitchFamily="18" charset="0"/>
                              <a:ea typeface="Cambria Math" panose="02040503050406030204" pitchFamily="18" charset="0"/>
                            </a:rPr>
                            <m:t>𝑠</m:t>
                          </m:r>
                        </m:den>
                      </m:f>
                      <m:r>
                        <a:rPr lang="en-CA" sz="1100" b="0" i="1" smtClean="0">
                          <a:solidFill>
                            <a:schemeClr val="tx1"/>
                          </a:solidFill>
                          <a:latin typeface="Cambria Math" panose="02040503050406030204" pitchFamily="18" charset="0"/>
                          <a:ea typeface="Cambria Math" panose="02040503050406030204" pitchFamily="18" charset="0"/>
                        </a:rPr>
                        <m:t>≈0.10472 </m:t>
                      </m:r>
                      <m:f>
                        <m:fPr>
                          <m:ctrlPr>
                            <a:rPr lang="en-CA" sz="1100" b="0" i="1" smtClean="0">
                              <a:solidFill>
                                <a:schemeClr val="tx1"/>
                              </a:solidFill>
                              <a:latin typeface="Cambria Math" panose="02040503050406030204" pitchFamily="18" charset="0"/>
                              <a:ea typeface="Cambria Math" panose="02040503050406030204" pitchFamily="18" charset="0"/>
                            </a:rPr>
                          </m:ctrlPr>
                        </m:fPr>
                        <m:num>
                          <m:r>
                            <a:rPr lang="en-CA" sz="1100" b="0" i="1" smtClean="0">
                              <a:solidFill>
                                <a:schemeClr val="tx1"/>
                              </a:solidFill>
                              <a:latin typeface="Cambria Math" panose="02040503050406030204" pitchFamily="18" charset="0"/>
                              <a:ea typeface="Cambria Math" panose="02040503050406030204" pitchFamily="18" charset="0"/>
                            </a:rPr>
                            <m:t>𝑟𝑎𝑑</m:t>
                          </m:r>
                        </m:num>
                        <m:den>
                          <m:r>
                            <a:rPr lang="en-CA" sz="1100" b="0" i="1" smtClean="0">
                              <a:solidFill>
                                <a:schemeClr val="tx1"/>
                              </a:solidFill>
                              <a:latin typeface="Cambria Math" panose="02040503050406030204" pitchFamily="18" charset="0"/>
                              <a:ea typeface="Cambria Math" panose="02040503050406030204" pitchFamily="18" charset="0"/>
                            </a:rPr>
                            <m:t>𝑠</m:t>
                          </m:r>
                        </m:den>
                      </m:f>
                      <m:r>
                        <a:rPr lang="en-CA" sz="1100" b="0" i="1" smtClean="0">
                          <a:solidFill>
                            <a:schemeClr val="tx1"/>
                          </a:solidFill>
                          <a:latin typeface="Cambria Math" panose="02040503050406030204" pitchFamily="18" charset="0"/>
                          <a:ea typeface="Cambria Math" panose="02040503050406030204" pitchFamily="18" charset="0"/>
                        </a:rPr>
                        <m:t>       →          1 </m:t>
                      </m:r>
                      <m:r>
                        <a:rPr lang="en-CA" sz="1100" b="0" i="1" smtClean="0">
                          <a:solidFill>
                            <a:schemeClr val="tx1"/>
                          </a:solidFill>
                          <a:latin typeface="Cambria Math" panose="02040503050406030204" pitchFamily="18" charset="0"/>
                          <a:ea typeface="Cambria Math" panose="02040503050406030204" pitchFamily="18" charset="0"/>
                        </a:rPr>
                        <m:t>𝑟𝑝𝑚</m:t>
                      </m:r>
                      <m:r>
                        <a:rPr lang="en-CA" sz="1100" b="0" i="1" smtClean="0">
                          <a:solidFill>
                            <a:schemeClr val="tx1"/>
                          </a:solidFill>
                          <a:latin typeface="Cambria Math" panose="02040503050406030204" pitchFamily="18" charset="0"/>
                          <a:ea typeface="Cambria Math" panose="02040503050406030204" pitchFamily="18" charset="0"/>
                        </a:rPr>
                        <m:t>≈0.10472 </m:t>
                      </m:r>
                      <m:f>
                        <m:fPr>
                          <m:type m:val="lin"/>
                          <m:ctrlPr>
                            <a:rPr lang="en-CA" sz="1100" b="0" i="1" smtClean="0">
                              <a:solidFill>
                                <a:schemeClr val="tx1"/>
                              </a:solidFill>
                              <a:latin typeface="Cambria Math" panose="02040503050406030204" pitchFamily="18" charset="0"/>
                              <a:ea typeface="Cambria Math" panose="02040503050406030204" pitchFamily="18" charset="0"/>
                            </a:rPr>
                          </m:ctrlPr>
                        </m:fPr>
                        <m:num>
                          <m:r>
                            <a:rPr lang="en-CA" sz="1100" b="0" i="1" smtClean="0">
                              <a:solidFill>
                                <a:schemeClr val="tx1"/>
                              </a:solidFill>
                              <a:latin typeface="Cambria Math" panose="02040503050406030204" pitchFamily="18" charset="0"/>
                              <a:ea typeface="Cambria Math" panose="02040503050406030204" pitchFamily="18" charset="0"/>
                            </a:rPr>
                            <m:t>𝑟𝑎𝑑</m:t>
                          </m:r>
                        </m:num>
                        <m:den>
                          <m:r>
                            <a:rPr lang="en-CA" sz="1100" b="0" i="1" smtClean="0">
                              <a:solidFill>
                                <a:schemeClr val="tx1"/>
                              </a:solidFill>
                              <a:latin typeface="Cambria Math" panose="02040503050406030204" pitchFamily="18" charset="0"/>
                              <a:ea typeface="Cambria Math" panose="02040503050406030204" pitchFamily="18" charset="0"/>
                            </a:rPr>
                            <m:t>𝑠</m:t>
                          </m:r>
                        </m:den>
                      </m:f>
                      <m:r>
                        <a:rPr lang="en-CA" sz="1100" b="0" i="1" smtClean="0">
                          <a:solidFill>
                            <a:schemeClr val="tx1"/>
                          </a:solidFill>
                          <a:latin typeface="Cambria Math" panose="02040503050406030204" pitchFamily="18" charset="0"/>
                          <a:ea typeface="Cambria Math" panose="02040503050406030204" pitchFamily="18" charset="0"/>
                        </a:rPr>
                        <m:t> </m:t>
                      </m:r>
                    </m:oMath>
                  </m:oMathPara>
                </a14:m>
                <a:endParaRPr lang="en-US" sz="1100" dirty="0">
                  <a:solidFill>
                    <a:schemeClr val="tx1"/>
                  </a:solidFill>
                  <a:latin typeface="Cambria" panose="02040503050406030204" pitchFamily="18" charset="0"/>
                </a:endParaRPr>
              </a:p>
              <a:p>
                <a:endParaRPr lang="en-US" sz="1100" dirty="0">
                  <a:solidFill>
                    <a:schemeClr val="tx1"/>
                  </a:solidFill>
                  <a:latin typeface="Cambria" panose="02040503050406030204" pitchFamily="18" charset="0"/>
                </a:endParaRPr>
              </a:p>
              <a:p>
                <a:endParaRPr lang="en-US" sz="1100" dirty="0">
                  <a:solidFill>
                    <a:schemeClr val="tx1"/>
                  </a:solidFill>
                  <a:latin typeface="Cambria" panose="02040503050406030204" pitchFamily="18" charset="0"/>
                </a:endParaRPr>
              </a:p>
              <a:p>
                <a:r>
                  <a:rPr lang="en-US" sz="1100" dirty="0">
                    <a:solidFill>
                      <a:schemeClr val="tx1"/>
                    </a:solidFill>
                    <a:latin typeface="Cambria" panose="02040503050406030204" pitchFamily="18" charset="0"/>
                  </a:rPr>
                  <a:t>e.g.	</a:t>
                </a:r>
                <a14:m>
                  <m:oMath xmlns:m="http://schemas.openxmlformats.org/officeDocument/2006/math">
                    <m:r>
                      <a:rPr lang="en-CA" sz="1100" b="0" i="1" smtClean="0">
                        <a:solidFill>
                          <a:schemeClr val="tx1"/>
                        </a:solidFill>
                        <a:latin typeface="Cambria Math" panose="02040503050406030204" pitchFamily="18" charset="0"/>
                      </a:rPr>
                      <m:t>1750 </m:t>
                    </m:r>
                    <m:r>
                      <a:rPr lang="en-CA" sz="1100" b="0" i="1" smtClean="0">
                        <a:solidFill>
                          <a:schemeClr val="tx1"/>
                        </a:solidFill>
                        <a:latin typeface="Cambria Math" panose="02040503050406030204" pitchFamily="18" charset="0"/>
                      </a:rPr>
                      <m:t>𝑟𝑝𝑚</m:t>
                    </m:r>
                    <m:r>
                      <a:rPr lang="en-CA" sz="1100" b="0" i="1" smtClean="0">
                        <a:solidFill>
                          <a:schemeClr val="tx1"/>
                        </a:solidFill>
                        <a:latin typeface="Cambria Math" panose="02040503050406030204" pitchFamily="18" charset="0"/>
                        <a:ea typeface="Cambria Math" panose="02040503050406030204" pitchFamily="18" charset="0"/>
                      </a:rPr>
                      <m:t>≈183.3 </m:t>
                    </m:r>
                    <m:f>
                      <m:fPr>
                        <m:type m:val="lin"/>
                        <m:ctrlPr>
                          <a:rPr lang="en-CA" sz="1100" b="0" i="1" smtClean="0">
                            <a:solidFill>
                              <a:schemeClr val="tx1"/>
                            </a:solidFill>
                            <a:latin typeface="Cambria Math" panose="02040503050406030204" pitchFamily="18" charset="0"/>
                            <a:ea typeface="Cambria Math" panose="02040503050406030204" pitchFamily="18" charset="0"/>
                          </a:rPr>
                        </m:ctrlPr>
                      </m:fPr>
                      <m:num>
                        <m:r>
                          <a:rPr lang="en-CA" sz="1100" b="0" i="1" smtClean="0">
                            <a:solidFill>
                              <a:schemeClr val="tx1"/>
                            </a:solidFill>
                            <a:latin typeface="Cambria Math" panose="02040503050406030204" pitchFamily="18" charset="0"/>
                            <a:ea typeface="Cambria Math" panose="02040503050406030204" pitchFamily="18" charset="0"/>
                          </a:rPr>
                          <m:t>𝑟𝑎𝑑</m:t>
                        </m:r>
                      </m:num>
                      <m:den>
                        <m:r>
                          <a:rPr lang="en-CA" sz="1100" b="0" i="1" smtClean="0">
                            <a:solidFill>
                              <a:schemeClr val="tx1"/>
                            </a:solidFill>
                            <a:latin typeface="Cambria Math" panose="02040503050406030204" pitchFamily="18" charset="0"/>
                            <a:ea typeface="Cambria Math" panose="02040503050406030204" pitchFamily="18" charset="0"/>
                          </a:rPr>
                          <m:t>𝑠</m:t>
                        </m:r>
                      </m:den>
                    </m:f>
                  </m:oMath>
                </a14:m>
                <a:endParaRPr lang="en-US" sz="1100" dirty="0">
                  <a:solidFill>
                    <a:schemeClr val="tx1"/>
                  </a:solidFill>
                  <a:latin typeface="Cambria" panose="02040503050406030204" pitchFamily="18" charset="0"/>
                </a:endParaRPr>
              </a:p>
            </p:txBody>
          </p:sp>
        </mc:Choice>
        <mc:Fallback xmlns="">
          <p:sp>
            <p:nvSpPr>
              <p:cNvPr id="24" name="Rectangle 23">
                <a:extLst>
                  <a:ext uri="{FF2B5EF4-FFF2-40B4-BE49-F238E27FC236}">
                    <a16:creationId xmlns:a16="http://schemas.microsoft.com/office/drawing/2014/main" id="{079B1645-EF57-4F58-88F5-FD6B3B5CA21F}"/>
                  </a:ext>
                </a:extLst>
              </p:cNvPr>
              <p:cNvSpPr>
                <a:spLocks noRot="1" noChangeAspect="1" noMove="1" noResize="1" noEditPoints="1" noAdjustHandles="1" noChangeArrowheads="1" noChangeShapeType="1" noTextEdit="1"/>
              </p:cNvSpPr>
              <p:nvPr/>
            </p:nvSpPr>
            <p:spPr>
              <a:xfrm>
                <a:off x="980852" y="7020396"/>
                <a:ext cx="4896544" cy="1440160"/>
              </a:xfrm>
              <a:prstGeom prst="rect">
                <a:avLst/>
              </a:prstGeom>
              <a:blipFill>
                <a:blip r:embed="rId5"/>
                <a:stretch>
                  <a:fillRect b="-24153"/>
                </a:stretch>
              </a:blipFill>
              <a:ln w="38100">
                <a:noFill/>
              </a:ln>
            </p:spPr>
            <p:txBody>
              <a:bodyPr/>
              <a:lstStyle/>
              <a:p>
                <a:r>
                  <a:rPr lang="en-CA">
                    <a:noFill/>
                  </a:rPr>
                  <a:t> </a:t>
                </a:r>
              </a:p>
            </p:txBody>
          </p:sp>
        </mc:Fallback>
      </mc:AlternateContent>
    </p:spTree>
    <p:extLst>
      <p:ext uri="{BB962C8B-B14F-4D97-AF65-F5344CB8AC3E}">
        <p14:creationId xmlns:p14="http://schemas.microsoft.com/office/powerpoint/2010/main" val="15922315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9E1478C-A1D1-4D8E-BD36-AB5618C9D471}"/>
              </a:ext>
            </a:extLst>
          </p:cNvPr>
          <p:cNvSpPr>
            <a:spLocks noGrp="1"/>
          </p:cNvSpPr>
          <p:nvPr>
            <p:ph type="sldNum" sz="quarter" idx="12"/>
          </p:nvPr>
        </p:nvSpPr>
        <p:spPr/>
        <p:txBody>
          <a:bodyPr/>
          <a:lstStyle/>
          <a:p>
            <a:fld id="{2812F1FA-390A-41C6-A5B6-DA577902550D}" type="slidenum">
              <a:rPr lang="en-CA" smtClean="0"/>
              <a:pPr/>
              <a:t>25</a:t>
            </a:fld>
            <a:endParaRPr lang="en-CA" dirty="0"/>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70F61DD9-B0E9-4C59-BE14-72F08FB58354}"/>
                  </a:ext>
                </a:extLst>
              </p:cNvPr>
              <p:cNvSpPr/>
              <p:nvPr/>
            </p:nvSpPr>
            <p:spPr>
              <a:xfrm>
                <a:off x="318046" y="185986"/>
                <a:ext cx="5703366" cy="77048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US" sz="11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Motor Efficiency , </a:t>
                </a:r>
                <a14:m>
                  <m:oMath xmlns:m="http://schemas.openxmlformats.org/officeDocument/2006/math">
                    <m:r>
                      <a:rPr lang="en-US" sz="1100" b="1" i="1" dirty="0"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𝜼</m:t>
                    </m:r>
                  </m:oMath>
                </a14:m>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lvl="1" algn="just"/>
                <a14:m>
                  <m:oMathPara xmlns:m="http://schemas.openxmlformats.org/officeDocument/2006/math">
                    <m:oMathParaPr>
                      <m:jc m:val="left"/>
                    </m:oMathParaPr>
                    <m:oMath xmlns:m="http://schemas.openxmlformats.org/officeDocument/2006/math">
                      <m:r>
                        <a:rPr lang="en-US" sz="110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𝜂</m:t>
                      </m:r>
                      <m:r>
                        <a:rPr lang="en-CA" sz="11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CA" sz="11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en-CA" sz="11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bPr>
                            <m:e>
                              <m:acc>
                                <m:accPr>
                                  <m:chr m:val="̇"/>
                                  <m:ctrlPr>
                                    <a:rPr lang="en-CA" sz="11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accPr>
                                <m:e>
                                  <m:r>
                                    <a:rPr lang="en-CA" sz="11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𝑊</m:t>
                                  </m:r>
                                </m:e>
                              </m:acc>
                            </m:e>
                            <m:sub>
                              <m:r>
                                <a:rPr lang="en-CA" sz="11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𝑠h</m:t>
                              </m:r>
                            </m:sub>
                          </m:sSub>
                        </m:num>
                        <m:den>
                          <m:sSub>
                            <m:sSubPr>
                              <m:ctrlPr>
                                <a:rPr lang="en-CA" sz="11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bPr>
                            <m:e>
                              <m:acc>
                                <m:accPr>
                                  <m:chr m:val="̇"/>
                                  <m:ctrlPr>
                                    <a:rPr lang="en-CA" sz="11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accPr>
                                <m:e>
                                  <m:r>
                                    <a:rPr lang="en-CA" sz="11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𝑊</m:t>
                                  </m:r>
                                </m:e>
                              </m:acc>
                            </m:e>
                            <m:sub>
                              <m:r>
                                <a:rPr lang="en-CA" sz="11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𝑒𝑙</m:t>
                              </m:r>
                            </m:sub>
                          </m:sSub>
                        </m:den>
                      </m:f>
                    </m:oMath>
                  </m:oMathPara>
                </a14:m>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r>
                  <a:rPr lang="en-US" sz="11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Slip</a:t>
                </a:r>
                <a:r>
                  <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marL="171450" indent="-171450" algn="just">
                  <a:buFont typeface="Arial" panose="020B0604020202020204" pitchFamily="34" charset="0"/>
                  <a:buChar char="•"/>
                </a:pPr>
                <a:r>
                  <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The rotor does not rotate at the synchronous speed but lags it slightly (i.e. rotor is slightly slower). The difference (in rad/s or rpm) is called the slip.</a:t>
                </a:r>
              </a:p>
              <a:p>
                <a:pPr marL="171450" indent="-171450" algn="just">
                  <a:buFont typeface="Arial" panose="020B0604020202020204" pitchFamily="34" charset="0"/>
                  <a:buChar char="•"/>
                </a:pPr>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marL="171450" indent="-171450" algn="just">
                  <a:buFont typeface="Arial" panose="020B0604020202020204" pitchFamily="34" charset="0"/>
                  <a:buChar char="•"/>
                </a:pPr>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lvl="2" algn="just"/>
                <a14:m>
                  <m:oMathPara xmlns:m="http://schemas.openxmlformats.org/officeDocument/2006/math">
                    <m:oMathParaPr>
                      <m:jc m:val="left"/>
                    </m:oMathParaPr>
                    <m:oMath xmlns:m="http://schemas.openxmlformats.org/officeDocument/2006/math">
                      <m:r>
                        <a:rPr lang="en-CA" sz="1100" b="0" i="1" smtClean="0">
                          <a:solidFill>
                            <a:schemeClr val="tx1"/>
                          </a:solidFill>
                          <a:latin typeface="Cambria Math"/>
                        </a:rPr>
                        <m:t>𝑠𝑙𝑖𝑝</m:t>
                      </m:r>
                      <m:r>
                        <a:rPr lang="en-CA" sz="1100" b="0" i="1" smtClean="0">
                          <a:solidFill>
                            <a:schemeClr val="tx1"/>
                          </a:solidFill>
                          <a:latin typeface="Cambria Math"/>
                        </a:rPr>
                        <m:t>=</m:t>
                      </m:r>
                      <m:sSub>
                        <m:sSubPr>
                          <m:ctrlPr>
                            <a:rPr lang="en-CA" sz="1100" i="1">
                              <a:solidFill>
                                <a:schemeClr val="tx1"/>
                              </a:solidFill>
                              <a:latin typeface="Cambria Math" panose="02040503050406030204" pitchFamily="18" charset="0"/>
                            </a:rPr>
                          </m:ctrlPr>
                        </m:sSubPr>
                        <m:e>
                          <m:r>
                            <a:rPr lang="en-CA" sz="1100" i="1">
                              <a:solidFill>
                                <a:schemeClr val="tx1"/>
                              </a:solidFill>
                              <a:latin typeface="Cambria Math"/>
                            </a:rPr>
                            <m:t>𝑁</m:t>
                          </m:r>
                        </m:e>
                        <m:sub>
                          <m:r>
                            <a:rPr lang="en-CA" sz="1100" i="1">
                              <a:solidFill>
                                <a:schemeClr val="tx1"/>
                              </a:solidFill>
                              <a:latin typeface="Cambria Math"/>
                            </a:rPr>
                            <m:t>𝑠</m:t>
                          </m:r>
                        </m:sub>
                      </m:sSub>
                      <m:r>
                        <a:rPr lang="en-CA" sz="1100" i="1">
                          <a:solidFill>
                            <a:schemeClr val="tx1"/>
                          </a:solidFill>
                          <a:latin typeface="Cambria Math"/>
                        </a:rPr>
                        <m:t>−</m:t>
                      </m:r>
                      <m:r>
                        <a:rPr lang="en-CA" sz="1100" i="1">
                          <a:solidFill>
                            <a:schemeClr val="tx1"/>
                          </a:solidFill>
                          <a:latin typeface="Cambria Math"/>
                        </a:rPr>
                        <m:t>𝑁</m:t>
                      </m:r>
                    </m:oMath>
                  </m:oMathPara>
                </a14:m>
                <a:endParaRPr lang="en-CA" sz="1100" dirty="0">
                  <a:solidFill>
                    <a:schemeClr val="tx1"/>
                  </a:solidFill>
                  <a:latin typeface="Cambria" panose="02040503050406030204" pitchFamily="18" charset="0"/>
                </a:endParaRP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1100" b="1"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r>
                  <a:rPr lang="en-US" sz="11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Torque-Speed Curve</a:t>
                </a:r>
              </a:p>
              <a:p>
                <a:pPr algn="just"/>
                <a:endParaRPr lang="en-US" sz="1100" b="1"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marL="171450" indent="-171450" algn="just">
                  <a:buFont typeface="Arial" panose="020B0604020202020204" pitchFamily="34" charset="0"/>
                  <a:buChar char="•"/>
                </a:pPr>
                <a:r>
                  <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The figure below shows the typical shape of a torque-speed curve for a “NEMA Design B” induction motor—a motor type frequently used to drive HVAC fans and pumps.</a:t>
                </a:r>
              </a:p>
              <a:p>
                <a:pPr marL="171450" indent="-171450" algn="just">
                  <a:buFont typeface="Arial" panose="020B0604020202020204" pitchFamily="34" charset="0"/>
                  <a:buChar char="•"/>
                </a:pPr>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marL="171450" indent="-171450" algn="just">
                  <a:buFont typeface="Arial" panose="020B0604020202020204" pitchFamily="34" charset="0"/>
                  <a:buChar char="•"/>
                </a:pPr>
                <a:r>
                  <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The horizontal axis indicates rotor speed as a percentage of the synchronous speed. The vertical axis indicates rotor torque as a percentage of “Full Load” torque.</a:t>
                </a:r>
              </a:p>
              <a:p>
                <a:pPr marL="171450" indent="-171450" algn="just">
                  <a:buFont typeface="Arial" panose="020B0604020202020204" pitchFamily="34" charset="0"/>
                  <a:buChar char="•"/>
                </a:pPr>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marL="171450" indent="-171450" algn="just">
                  <a:buFont typeface="Arial" panose="020B0604020202020204" pitchFamily="34" charset="0"/>
                  <a:buChar char="•"/>
                </a:pPr>
                <a:r>
                  <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The “Full-Load Torque” indicates the nominal maximum torque that the motor is rated to deliver on a continuous basis (i.e. once it has started and reached its running speed).</a:t>
                </a:r>
              </a:p>
              <a:p>
                <a:pPr marL="171450" indent="-171450" algn="just">
                  <a:buFont typeface="Arial" panose="020B0604020202020204" pitchFamily="34" charset="0"/>
                  <a:buChar char="•"/>
                </a:pPr>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marL="171450" indent="-171450" algn="just">
                  <a:buFont typeface="Arial" panose="020B0604020202020204" pitchFamily="34" charset="0"/>
                  <a:buChar char="•"/>
                </a:pPr>
                <a:r>
                  <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The motor’s “Rated Performance” is defined at the 100% Full Load Torque point or “Full Load Point” (FLP). At the FLP, the motor delivers 100% of its rated torque and the rotor speed is </a:t>
                </a:r>
                <a:r>
                  <a:rPr lang="en-US" sz="1100" u="sng" dirty="0">
                    <a:solidFill>
                      <a:schemeClr val="tx1"/>
                    </a:solidFill>
                    <a:latin typeface="Cambria" panose="02040503050406030204" pitchFamily="18" charset="0"/>
                    <a:ea typeface="Cambria" panose="02040503050406030204" pitchFamily="18" charset="0"/>
                    <a:cs typeface="Times New Roman" panose="02020603050405020304" pitchFamily="18" charset="0"/>
                  </a:rPr>
                  <a:t>slightly</a:t>
                </a:r>
                <a:r>
                  <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 less than the synchronous speed.</a:t>
                </a: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p:txBody>
          </p:sp>
        </mc:Choice>
        <mc:Fallback xmlns="">
          <p:sp>
            <p:nvSpPr>
              <p:cNvPr id="3" name="Rectangle 2">
                <a:extLst>
                  <a:ext uri="{FF2B5EF4-FFF2-40B4-BE49-F238E27FC236}">
                    <a16:creationId xmlns:a16="http://schemas.microsoft.com/office/drawing/2014/main" id="{70F61DD9-B0E9-4C59-BE14-72F08FB58354}"/>
                  </a:ext>
                </a:extLst>
              </p:cNvPr>
              <p:cNvSpPr>
                <a:spLocks noRot="1" noChangeAspect="1" noMove="1" noResize="1" noEditPoints="1" noAdjustHandles="1" noChangeArrowheads="1" noChangeShapeType="1" noTextEdit="1"/>
              </p:cNvSpPr>
              <p:nvPr/>
            </p:nvSpPr>
            <p:spPr>
              <a:xfrm>
                <a:off x="318046" y="185986"/>
                <a:ext cx="5703366" cy="7704856"/>
              </a:xfrm>
              <a:prstGeom prst="rect">
                <a:avLst/>
              </a:prstGeom>
              <a:blipFill>
                <a:blip r:embed="rId2"/>
                <a:stretch>
                  <a:fillRect t="-79"/>
                </a:stretch>
              </a:blipFill>
              <a:ln>
                <a:noFill/>
              </a:ln>
            </p:spPr>
            <p:txBody>
              <a:bodyPr/>
              <a:lstStyle/>
              <a:p>
                <a:r>
                  <a:rPr lang="en-CA">
                    <a:noFill/>
                  </a:rPr>
                  <a:t> </a:t>
                </a:r>
              </a:p>
            </p:txBody>
          </p:sp>
        </mc:Fallback>
      </mc:AlternateContent>
      <p:sp>
        <p:nvSpPr>
          <p:cNvPr id="8" name="TextBox 7">
            <a:extLst>
              <a:ext uri="{FF2B5EF4-FFF2-40B4-BE49-F238E27FC236}">
                <a16:creationId xmlns:a16="http://schemas.microsoft.com/office/drawing/2014/main" id="{5CDF8723-A08E-484B-9454-7460EC9413D2}"/>
              </a:ext>
            </a:extLst>
          </p:cNvPr>
          <p:cNvSpPr txBox="1"/>
          <p:nvPr/>
        </p:nvSpPr>
        <p:spPr>
          <a:xfrm>
            <a:off x="1860550" y="621010"/>
            <a:ext cx="4089400" cy="430887"/>
          </a:xfrm>
          <a:prstGeom prst="rect">
            <a:avLst/>
          </a:prstGeom>
          <a:noFill/>
        </p:spPr>
        <p:txBody>
          <a:bodyPr wrap="square">
            <a:spAutoFit/>
          </a:bodyPr>
          <a:lstStyle/>
          <a:p>
            <a:pPr algn="just"/>
            <a:r>
              <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Efficiency is </a:t>
            </a:r>
            <a:r>
              <a:rPr lang="en-US" sz="1100" u="sng" dirty="0">
                <a:solidFill>
                  <a:schemeClr val="tx1"/>
                </a:solidFill>
                <a:latin typeface="Cambria" panose="02040503050406030204" pitchFamily="18" charset="0"/>
                <a:ea typeface="Cambria" panose="02040503050406030204" pitchFamily="18" charset="0"/>
                <a:cs typeface="Times New Roman" panose="02020603050405020304" pitchFamily="18" charset="0"/>
              </a:rPr>
              <a:t>not</a:t>
            </a:r>
            <a:r>
              <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 fixed. It is impacted by operating conditions (including load).</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EEF819A1-4EE6-4E24-AB96-F3EB420198F2}"/>
                  </a:ext>
                </a:extLst>
              </p:cNvPr>
              <p:cNvSpPr txBox="1"/>
              <p:nvPr/>
            </p:nvSpPr>
            <p:spPr>
              <a:xfrm>
                <a:off x="2921000" y="2306484"/>
                <a:ext cx="1854200" cy="472694"/>
              </a:xfrm>
              <a:prstGeom prst="rect">
                <a:avLst/>
              </a:prstGeom>
              <a:noFill/>
            </p:spPr>
            <p:txBody>
              <a:bodyPr wrap="square">
                <a:spAutoFit/>
              </a:bodyPr>
              <a:lstStyle/>
              <a:p>
                <a:pPr algn="just"/>
                <a14:m>
                  <m:oMathPara xmlns:m="http://schemas.openxmlformats.org/officeDocument/2006/math">
                    <m:oMathParaPr>
                      <m:jc m:val="centerGroup"/>
                    </m:oMathParaPr>
                    <m:oMath xmlns:m="http://schemas.openxmlformats.org/officeDocument/2006/math">
                      <m:r>
                        <a:rPr lang="en-CA" sz="1100" b="0" i="1" smtClean="0">
                          <a:solidFill>
                            <a:schemeClr val="tx1"/>
                          </a:solidFill>
                          <a:latin typeface="Cambria Math"/>
                        </a:rPr>
                        <m:t>% </m:t>
                      </m:r>
                      <m:r>
                        <a:rPr lang="en-CA" sz="1100" b="0" i="1" smtClean="0">
                          <a:solidFill>
                            <a:schemeClr val="tx1"/>
                          </a:solidFill>
                          <a:latin typeface="Cambria Math"/>
                        </a:rPr>
                        <m:t>𝑠𝑙𝑖𝑝</m:t>
                      </m:r>
                      <m:r>
                        <a:rPr lang="en-CA" sz="1100" b="0" i="1" smtClean="0">
                          <a:solidFill>
                            <a:schemeClr val="tx1"/>
                          </a:solidFill>
                          <a:latin typeface="Cambria Math"/>
                        </a:rPr>
                        <m:t>= </m:t>
                      </m:r>
                      <m:d>
                        <m:dPr>
                          <m:ctrlPr>
                            <a:rPr lang="en-CA" sz="1100" b="0" i="1" smtClean="0">
                              <a:solidFill>
                                <a:schemeClr val="tx1"/>
                              </a:solidFill>
                              <a:latin typeface="Cambria Math" panose="02040503050406030204" pitchFamily="18" charset="0"/>
                            </a:rPr>
                          </m:ctrlPr>
                        </m:dPr>
                        <m:e>
                          <m:f>
                            <m:fPr>
                              <m:ctrlPr>
                                <a:rPr lang="en-CA" sz="1100" i="1">
                                  <a:solidFill>
                                    <a:schemeClr val="tx1"/>
                                  </a:solidFill>
                                  <a:latin typeface="Cambria Math" panose="02040503050406030204" pitchFamily="18" charset="0"/>
                                </a:rPr>
                              </m:ctrlPr>
                            </m:fPr>
                            <m:num>
                              <m:sSub>
                                <m:sSubPr>
                                  <m:ctrlPr>
                                    <a:rPr lang="en-CA" sz="1100" i="1">
                                      <a:solidFill>
                                        <a:schemeClr val="tx1"/>
                                      </a:solidFill>
                                      <a:latin typeface="Cambria Math" panose="02040503050406030204" pitchFamily="18" charset="0"/>
                                    </a:rPr>
                                  </m:ctrlPr>
                                </m:sSubPr>
                                <m:e>
                                  <m:r>
                                    <a:rPr lang="en-CA" sz="1100" i="1">
                                      <a:solidFill>
                                        <a:schemeClr val="tx1"/>
                                      </a:solidFill>
                                      <a:latin typeface="Cambria Math"/>
                                    </a:rPr>
                                    <m:t>𝑁</m:t>
                                  </m:r>
                                </m:e>
                                <m:sub>
                                  <m:r>
                                    <a:rPr lang="en-CA" sz="1100" i="1">
                                      <a:solidFill>
                                        <a:schemeClr val="tx1"/>
                                      </a:solidFill>
                                      <a:latin typeface="Cambria Math"/>
                                    </a:rPr>
                                    <m:t>𝑠</m:t>
                                  </m:r>
                                </m:sub>
                              </m:sSub>
                              <m:r>
                                <a:rPr lang="en-CA" sz="1100" i="1">
                                  <a:solidFill>
                                    <a:schemeClr val="tx1"/>
                                  </a:solidFill>
                                  <a:latin typeface="Cambria Math"/>
                                </a:rPr>
                                <m:t>−</m:t>
                              </m:r>
                              <m:r>
                                <a:rPr lang="en-CA" sz="1100" i="1">
                                  <a:solidFill>
                                    <a:schemeClr val="tx1"/>
                                  </a:solidFill>
                                  <a:latin typeface="Cambria Math"/>
                                </a:rPr>
                                <m:t>𝑁</m:t>
                              </m:r>
                            </m:num>
                            <m:den>
                              <m:sSub>
                                <m:sSubPr>
                                  <m:ctrlPr>
                                    <a:rPr lang="en-CA" sz="1100" i="1">
                                      <a:solidFill>
                                        <a:schemeClr val="tx1"/>
                                      </a:solidFill>
                                      <a:latin typeface="Cambria Math" panose="02040503050406030204" pitchFamily="18" charset="0"/>
                                    </a:rPr>
                                  </m:ctrlPr>
                                </m:sSubPr>
                                <m:e>
                                  <m:r>
                                    <a:rPr lang="en-CA" sz="1100" i="1">
                                      <a:solidFill>
                                        <a:schemeClr val="tx1"/>
                                      </a:solidFill>
                                      <a:latin typeface="Cambria Math"/>
                                    </a:rPr>
                                    <m:t>𝑁</m:t>
                                  </m:r>
                                </m:e>
                                <m:sub>
                                  <m:r>
                                    <a:rPr lang="en-CA" sz="1100" i="1">
                                      <a:solidFill>
                                        <a:schemeClr val="tx1"/>
                                      </a:solidFill>
                                      <a:latin typeface="Cambria Math"/>
                                    </a:rPr>
                                    <m:t>𝑠</m:t>
                                  </m:r>
                                </m:sub>
                              </m:sSub>
                            </m:den>
                          </m:f>
                        </m:e>
                      </m:d>
                      <m:r>
                        <a:rPr lang="en-CA" sz="1100" b="0" i="1" smtClean="0">
                          <a:solidFill>
                            <a:schemeClr val="tx1"/>
                          </a:solidFill>
                          <a:latin typeface="Cambria Math" panose="02040503050406030204" pitchFamily="18" charset="0"/>
                          <a:ea typeface="Cambria Math" panose="02040503050406030204" pitchFamily="18" charset="0"/>
                        </a:rPr>
                        <m:t>∙</m:t>
                      </m:r>
                      <m:r>
                        <a:rPr lang="en-CA" sz="1100" b="0" i="1" smtClean="0">
                          <a:solidFill>
                            <a:schemeClr val="tx1"/>
                          </a:solidFill>
                          <a:latin typeface="Cambria Math"/>
                          <a:ea typeface="Cambria Math"/>
                        </a:rPr>
                        <m:t>100%</m:t>
                      </m:r>
                    </m:oMath>
                  </m:oMathPara>
                </a14:m>
                <a:endParaRPr lang="en-CA" sz="1100" dirty="0">
                  <a:solidFill>
                    <a:schemeClr val="tx1"/>
                  </a:solidFill>
                  <a:latin typeface="Cambria" panose="02040503050406030204" pitchFamily="18" charset="0"/>
                </a:endParaRPr>
              </a:p>
            </p:txBody>
          </p:sp>
        </mc:Choice>
        <mc:Fallback xmlns="">
          <p:sp>
            <p:nvSpPr>
              <p:cNvPr id="10" name="TextBox 9">
                <a:extLst>
                  <a:ext uri="{FF2B5EF4-FFF2-40B4-BE49-F238E27FC236}">
                    <a16:creationId xmlns:a16="http://schemas.microsoft.com/office/drawing/2014/main" id="{EEF819A1-4EE6-4E24-AB96-F3EB420198F2}"/>
                  </a:ext>
                </a:extLst>
              </p:cNvPr>
              <p:cNvSpPr txBox="1">
                <a:spLocks noRot="1" noChangeAspect="1" noMove="1" noResize="1" noEditPoints="1" noAdjustHandles="1" noChangeArrowheads="1" noChangeShapeType="1" noTextEdit="1"/>
              </p:cNvSpPr>
              <p:nvPr/>
            </p:nvSpPr>
            <p:spPr>
              <a:xfrm>
                <a:off x="2921000" y="2306484"/>
                <a:ext cx="1854200" cy="472694"/>
              </a:xfrm>
              <a:prstGeom prst="rect">
                <a:avLst/>
              </a:prstGeom>
              <a:blipFill>
                <a:blip r:embed="rId3"/>
                <a:stretch>
                  <a:fillRect/>
                </a:stretch>
              </a:blipFill>
            </p:spPr>
            <p:txBody>
              <a:bodyPr/>
              <a:lstStyle/>
              <a:p>
                <a:r>
                  <a:rPr lang="en-CA">
                    <a:noFill/>
                  </a:rPr>
                  <a:t> </a:t>
                </a:r>
              </a:p>
            </p:txBody>
          </p:sp>
        </mc:Fallback>
      </mc:AlternateContent>
      <p:sp>
        <p:nvSpPr>
          <p:cNvPr id="33" name="Rectangle 32">
            <a:extLst>
              <a:ext uri="{FF2B5EF4-FFF2-40B4-BE49-F238E27FC236}">
                <a16:creationId xmlns:a16="http://schemas.microsoft.com/office/drawing/2014/main" id="{38675386-48E2-4DC4-991E-702BD1321B46}"/>
              </a:ext>
            </a:extLst>
          </p:cNvPr>
          <p:cNvSpPr/>
          <p:nvPr/>
        </p:nvSpPr>
        <p:spPr>
          <a:xfrm>
            <a:off x="4866794" y="6744986"/>
            <a:ext cx="1559406" cy="5506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CA" sz="800" dirty="0">
                <a:solidFill>
                  <a:schemeClr val="tx1"/>
                </a:solidFill>
                <a:latin typeface="Cambria" panose="02040503050406030204" pitchFamily="18" charset="0"/>
                <a:ea typeface="Cambria" panose="02040503050406030204" pitchFamily="18" charset="0"/>
                <a:cs typeface="Times New Roman" panose="02020603050405020304" pitchFamily="18" charset="0"/>
              </a:rPr>
              <a:t>Adapted from Fig 5. (</a:t>
            </a:r>
            <a:r>
              <a:rPr lang="en-CA" sz="8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pg</a:t>
            </a:r>
            <a:r>
              <a:rPr lang="en-CA" sz="800" dirty="0">
                <a:solidFill>
                  <a:schemeClr val="tx1"/>
                </a:solidFill>
                <a:latin typeface="Cambria" panose="02040503050406030204" pitchFamily="18" charset="0"/>
                <a:ea typeface="Cambria" panose="02040503050406030204" pitchFamily="18" charset="0"/>
                <a:cs typeface="Times New Roman" panose="02020603050405020304" pitchFamily="18" charset="0"/>
              </a:rPr>
              <a:t> 11) in “Improving Motor and Drive System Performance” (US DOE)</a:t>
            </a:r>
            <a:endParaRPr lang="en-CA" sz="800" dirty="0">
              <a:solidFill>
                <a:schemeClr val="tx1"/>
              </a:solidFill>
              <a:latin typeface="Cambria" panose="02040503050406030204" pitchFamily="18" charset="0"/>
            </a:endParaRPr>
          </a:p>
          <a:p>
            <a:endParaRPr lang="en-US" sz="8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p:txBody>
      </p:sp>
      <p:grpSp>
        <p:nvGrpSpPr>
          <p:cNvPr id="38" name="Group 37">
            <a:extLst>
              <a:ext uri="{FF2B5EF4-FFF2-40B4-BE49-F238E27FC236}">
                <a16:creationId xmlns:a16="http://schemas.microsoft.com/office/drawing/2014/main" id="{7B4A1AE1-052A-4408-B902-ED8ED409EDDB}"/>
              </a:ext>
            </a:extLst>
          </p:cNvPr>
          <p:cNvGrpSpPr/>
          <p:nvPr/>
        </p:nvGrpSpPr>
        <p:grpSpPr>
          <a:xfrm>
            <a:off x="584201" y="5636502"/>
            <a:ext cx="4007389" cy="2948698"/>
            <a:chOff x="584201" y="5636502"/>
            <a:chExt cx="4007389" cy="2948698"/>
          </a:xfrm>
        </p:grpSpPr>
        <p:pic>
          <p:nvPicPr>
            <p:cNvPr id="24" name="Picture 23">
              <a:extLst>
                <a:ext uri="{FF2B5EF4-FFF2-40B4-BE49-F238E27FC236}">
                  <a16:creationId xmlns:a16="http://schemas.microsoft.com/office/drawing/2014/main" id="{4FA73058-9135-443F-A93B-8CEB8C4DD3BC}"/>
                </a:ext>
              </a:extLst>
            </p:cNvPr>
            <p:cNvPicPr>
              <a:picLocks noChangeAspect="1"/>
            </p:cNvPicPr>
            <p:nvPr/>
          </p:nvPicPr>
          <p:blipFill rotWithShape="1">
            <a:blip r:embed="rId4"/>
            <a:srcRect l="10529" b="9246"/>
            <a:stretch/>
          </p:blipFill>
          <p:spPr>
            <a:xfrm>
              <a:off x="1416049" y="5636502"/>
              <a:ext cx="3175541" cy="2593099"/>
            </a:xfrm>
            <a:prstGeom prst="rect">
              <a:avLst/>
            </a:prstGeom>
          </p:spPr>
        </p:pic>
        <p:sp>
          <p:nvSpPr>
            <p:cNvPr id="25" name="Rectangle 24">
              <a:extLst>
                <a:ext uri="{FF2B5EF4-FFF2-40B4-BE49-F238E27FC236}">
                  <a16:creationId xmlns:a16="http://schemas.microsoft.com/office/drawing/2014/main" id="{416B7075-CD95-404B-8191-8AB6ABE7C702}"/>
                </a:ext>
              </a:extLst>
            </p:cNvPr>
            <p:cNvSpPr/>
            <p:nvPr/>
          </p:nvSpPr>
          <p:spPr>
            <a:xfrm>
              <a:off x="1746764" y="6394342"/>
              <a:ext cx="1149748" cy="2958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000"/>
            </a:p>
          </p:txBody>
        </p:sp>
        <p:sp>
          <p:nvSpPr>
            <p:cNvPr id="26" name="Rectangle 25">
              <a:extLst>
                <a:ext uri="{FF2B5EF4-FFF2-40B4-BE49-F238E27FC236}">
                  <a16:creationId xmlns:a16="http://schemas.microsoft.com/office/drawing/2014/main" id="{45A08F98-D8FA-4B0E-87F6-94468697D3E2}"/>
                </a:ext>
              </a:extLst>
            </p:cNvPr>
            <p:cNvSpPr/>
            <p:nvPr/>
          </p:nvSpPr>
          <p:spPr>
            <a:xfrm>
              <a:off x="1696659" y="6369423"/>
              <a:ext cx="1287845" cy="2744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CA" sz="1000" dirty="0">
                  <a:solidFill>
                    <a:schemeClr val="tx1"/>
                  </a:solidFill>
                  <a:ea typeface="Cambria" panose="02040503050406030204" pitchFamily="18" charset="0"/>
                  <a:cs typeface="Times New Roman" panose="02020603050405020304" pitchFamily="18" charset="0"/>
                </a:rPr>
                <a:t>Locked-Rotor Torque</a:t>
              </a:r>
              <a:endParaRPr lang="en-CA" sz="1000" dirty="0">
                <a:solidFill>
                  <a:schemeClr val="tx1"/>
                </a:solidFill>
              </a:endParaRPr>
            </a:p>
          </p:txBody>
        </p:sp>
        <p:cxnSp>
          <p:nvCxnSpPr>
            <p:cNvPr id="27" name="Straight Arrow Connector 26">
              <a:extLst>
                <a:ext uri="{FF2B5EF4-FFF2-40B4-BE49-F238E27FC236}">
                  <a16:creationId xmlns:a16="http://schemas.microsoft.com/office/drawing/2014/main" id="{C5ACEE1D-E7B6-43D8-9992-B270CD2C35F5}"/>
                </a:ext>
              </a:extLst>
            </p:cNvPr>
            <p:cNvCxnSpPr>
              <a:cxnSpLocks/>
            </p:cNvCxnSpPr>
            <p:nvPr/>
          </p:nvCxnSpPr>
          <p:spPr>
            <a:xfrm flipH="1">
              <a:off x="1736710" y="6564409"/>
              <a:ext cx="152575" cy="181121"/>
            </a:xfrm>
            <a:prstGeom prst="straightConnector1">
              <a:avLst/>
            </a:prstGeom>
            <a:ln w="15875">
              <a:solidFill>
                <a:srgbClr val="00A4E4"/>
              </a:solidFill>
              <a:tailEnd type="triangle"/>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12C65E9C-F533-4030-872D-46B6FB25D35A}"/>
                </a:ext>
              </a:extLst>
            </p:cNvPr>
            <p:cNvSpPr/>
            <p:nvPr/>
          </p:nvSpPr>
          <p:spPr>
            <a:xfrm>
              <a:off x="2965975" y="5892288"/>
              <a:ext cx="1149748" cy="1868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000"/>
            </a:p>
          </p:txBody>
        </p:sp>
        <p:sp>
          <p:nvSpPr>
            <p:cNvPr id="29" name="Rectangle 28">
              <a:extLst>
                <a:ext uri="{FF2B5EF4-FFF2-40B4-BE49-F238E27FC236}">
                  <a16:creationId xmlns:a16="http://schemas.microsoft.com/office/drawing/2014/main" id="{F6257644-5832-4E0F-834B-ABE77D0CF3AE}"/>
                </a:ext>
              </a:extLst>
            </p:cNvPr>
            <p:cNvSpPr/>
            <p:nvPr/>
          </p:nvSpPr>
          <p:spPr>
            <a:xfrm>
              <a:off x="2072526" y="6964426"/>
              <a:ext cx="1149748" cy="160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000"/>
            </a:p>
          </p:txBody>
        </p:sp>
        <p:sp>
          <p:nvSpPr>
            <p:cNvPr id="30" name="Rectangle 29">
              <a:extLst>
                <a:ext uri="{FF2B5EF4-FFF2-40B4-BE49-F238E27FC236}">
                  <a16:creationId xmlns:a16="http://schemas.microsoft.com/office/drawing/2014/main" id="{AEFE8695-4D25-44A5-8394-6F850E42BE0B}"/>
                </a:ext>
              </a:extLst>
            </p:cNvPr>
            <p:cNvSpPr/>
            <p:nvPr/>
          </p:nvSpPr>
          <p:spPr>
            <a:xfrm>
              <a:off x="1967330" y="7219757"/>
              <a:ext cx="1287845" cy="2744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CA" sz="1000" dirty="0">
                  <a:solidFill>
                    <a:schemeClr val="tx1"/>
                  </a:solidFill>
                  <a:ea typeface="Cambria" panose="02040503050406030204" pitchFamily="18" charset="0"/>
                  <a:cs typeface="Times New Roman" panose="02020603050405020304" pitchFamily="18" charset="0"/>
                </a:rPr>
                <a:t>Pull-Up Torque</a:t>
              </a:r>
              <a:endParaRPr lang="en-CA" sz="1000" dirty="0">
                <a:solidFill>
                  <a:schemeClr val="tx1"/>
                </a:solidFill>
              </a:endParaRPr>
            </a:p>
          </p:txBody>
        </p:sp>
        <p:cxnSp>
          <p:nvCxnSpPr>
            <p:cNvPr id="31" name="Straight Arrow Connector 30">
              <a:extLst>
                <a:ext uri="{FF2B5EF4-FFF2-40B4-BE49-F238E27FC236}">
                  <a16:creationId xmlns:a16="http://schemas.microsoft.com/office/drawing/2014/main" id="{2B5CFE0F-EC6B-4464-99E3-28ED14FD2333}"/>
                </a:ext>
              </a:extLst>
            </p:cNvPr>
            <p:cNvCxnSpPr>
              <a:cxnSpLocks/>
            </p:cNvCxnSpPr>
            <p:nvPr/>
          </p:nvCxnSpPr>
          <p:spPr>
            <a:xfrm flipV="1">
              <a:off x="2294071" y="6976410"/>
              <a:ext cx="0" cy="251500"/>
            </a:xfrm>
            <a:prstGeom prst="straightConnector1">
              <a:avLst/>
            </a:prstGeom>
            <a:ln w="15875">
              <a:solidFill>
                <a:srgbClr val="00A4E4"/>
              </a:solidFill>
              <a:tailEnd type="triangle"/>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78E944A7-EDAF-4F20-964F-BF16FD7147AF}"/>
                </a:ext>
              </a:extLst>
            </p:cNvPr>
            <p:cNvSpPr/>
            <p:nvPr/>
          </p:nvSpPr>
          <p:spPr>
            <a:xfrm>
              <a:off x="3451025" y="7177610"/>
              <a:ext cx="511398" cy="3161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000"/>
            </a:p>
          </p:txBody>
        </p:sp>
        <p:sp>
          <p:nvSpPr>
            <p:cNvPr id="20" name="Rectangle 19">
              <a:extLst>
                <a:ext uri="{FF2B5EF4-FFF2-40B4-BE49-F238E27FC236}">
                  <a16:creationId xmlns:a16="http://schemas.microsoft.com/office/drawing/2014/main" id="{495192BC-1868-4839-B6AF-A8FA22296882}"/>
                </a:ext>
              </a:extLst>
            </p:cNvPr>
            <p:cNvSpPr/>
            <p:nvPr/>
          </p:nvSpPr>
          <p:spPr>
            <a:xfrm>
              <a:off x="2025574" y="5838623"/>
              <a:ext cx="1287845" cy="2744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CA" sz="1000" dirty="0">
                  <a:solidFill>
                    <a:schemeClr val="tx1"/>
                  </a:solidFill>
                  <a:ea typeface="Cambria" panose="02040503050406030204" pitchFamily="18" charset="0"/>
                  <a:cs typeface="Times New Roman" panose="02020603050405020304" pitchFamily="18" charset="0"/>
                </a:rPr>
                <a:t>Breakdown Torque</a:t>
              </a:r>
              <a:endParaRPr lang="en-CA" sz="1000" dirty="0">
                <a:solidFill>
                  <a:schemeClr val="tx1"/>
                </a:solidFill>
              </a:endParaRPr>
            </a:p>
          </p:txBody>
        </p:sp>
        <p:cxnSp>
          <p:nvCxnSpPr>
            <p:cNvPr id="21" name="Straight Arrow Connector 20">
              <a:extLst>
                <a:ext uri="{FF2B5EF4-FFF2-40B4-BE49-F238E27FC236}">
                  <a16:creationId xmlns:a16="http://schemas.microsoft.com/office/drawing/2014/main" id="{39FF51B5-26A5-4612-8746-620A2BE1862D}"/>
                </a:ext>
              </a:extLst>
            </p:cNvPr>
            <p:cNvCxnSpPr>
              <a:cxnSpLocks/>
            </p:cNvCxnSpPr>
            <p:nvPr/>
          </p:nvCxnSpPr>
          <p:spPr>
            <a:xfrm flipV="1">
              <a:off x="3619427" y="7205396"/>
              <a:ext cx="319284" cy="194372"/>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Freeform: Shape 21">
              <a:extLst>
                <a:ext uri="{FF2B5EF4-FFF2-40B4-BE49-F238E27FC236}">
                  <a16:creationId xmlns:a16="http://schemas.microsoft.com/office/drawing/2014/main" id="{A44A5E5A-2805-4875-BE2C-FFDAF585D773}"/>
                </a:ext>
              </a:extLst>
            </p:cNvPr>
            <p:cNvSpPr/>
            <p:nvPr/>
          </p:nvSpPr>
          <p:spPr>
            <a:xfrm>
              <a:off x="3136282" y="5940671"/>
              <a:ext cx="352589" cy="137970"/>
            </a:xfrm>
            <a:custGeom>
              <a:avLst/>
              <a:gdLst>
                <a:gd name="connsiteX0" fmla="*/ 0 w 525780"/>
                <a:gd name="connsiteY0" fmla="*/ 9053 h 161453"/>
                <a:gd name="connsiteX1" fmla="*/ 434340 w 525780"/>
                <a:gd name="connsiteY1" fmla="*/ 16673 h 161453"/>
                <a:gd name="connsiteX2" fmla="*/ 525780 w 525780"/>
                <a:gd name="connsiteY2" fmla="*/ 161453 h 161453"/>
              </a:gdLst>
              <a:ahLst/>
              <a:cxnLst>
                <a:cxn ang="0">
                  <a:pos x="connsiteX0" y="connsiteY0"/>
                </a:cxn>
                <a:cxn ang="0">
                  <a:pos x="connsiteX1" y="connsiteY1"/>
                </a:cxn>
                <a:cxn ang="0">
                  <a:pos x="connsiteX2" y="connsiteY2"/>
                </a:cxn>
              </a:cxnLst>
              <a:rect l="l" t="t" r="r" b="b"/>
              <a:pathLst>
                <a:path w="525780" h="161453">
                  <a:moveTo>
                    <a:pt x="0" y="9053"/>
                  </a:moveTo>
                  <a:cubicBezTo>
                    <a:pt x="173355" y="163"/>
                    <a:pt x="346710" y="-8727"/>
                    <a:pt x="434340" y="16673"/>
                  </a:cubicBezTo>
                  <a:cubicBezTo>
                    <a:pt x="521970" y="42073"/>
                    <a:pt x="523875" y="101763"/>
                    <a:pt x="525780" y="161453"/>
                  </a:cubicBezTo>
                </a:path>
              </a:pathLst>
            </a:custGeom>
            <a:ln w="15875">
              <a:solidFill>
                <a:srgbClr val="00A4E4"/>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sz="2000">
                <a:solidFill>
                  <a:schemeClr val="tx1"/>
                </a:solidFill>
              </a:endParaRPr>
            </a:p>
          </p:txBody>
        </p:sp>
        <p:sp>
          <p:nvSpPr>
            <p:cNvPr id="23" name="Rectangle 22">
              <a:extLst>
                <a:ext uri="{FF2B5EF4-FFF2-40B4-BE49-F238E27FC236}">
                  <a16:creationId xmlns:a16="http://schemas.microsoft.com/office/drawing/2014/main" id="{D86CCCDE-948A-4141-BE5A-8BC4A482EFD9}"/>
                </a:ext>
              </a:extLst>
            </p:cNvPr>
            <p:cNvSpPr/>
            <p:nvPr/>
          </p:nvSpPr>
          <p:spPr>
            <a:xfrm>
              <a:off x="3002430" y="7249459"/>
              <a:ext cx="665342" cy="39283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CA" sz="1000" dirty="0">
                  <a:solidFill>
                    <a:schemeClr val="tx1"/>
                  </a:solidFill>
                  <a:ea typeface="Cambria" panose="02040503050406030204" pitchFamily="18" charset="0"/>
                  <a:cs typeface="Times New Roman" panose="02020603050405020304" pitchFamily="18" charset="0"/>
                </a:rPr>
                <a:t>Full Load</a:t>
              </a:r>
            </a:p>
            <a:p>
              <a:pPr algn="ctr"/>
              <a:r>
                <a:rPr lang="en-CA" sz="1000" dirty="0">
                  <a:solidFill>
                    <a:schemeClr val="tx1"/>
                  </a:solidFill>
                  <a:ea typeface="Cambria" panose="02040503050406030204" pitchFamily="18" charset="0"/>
                  <a:cs typeface="Times New Roman" panose="02020603050405020304" pitchFamily="18" charset="0"/>
                </a:rPr>
                <a:t> Torque</a:t>
              </a:r>
              <a:endParaRPr lang="en-CA" sz="1000" dirty="0">
                <a:solidFill>
                  <a:schemeClr val="tx1"/>
                </a:solidFill>
              </a:endParaRPr>
            </a:p>
          </p:txBody>
        </p:sp>
        <p:sp>
          <p:nvSpPr>
            <p:cNvPr id="18" name="Oval 17">
              <a:extLst>
                <a:ext uri="{FF2B5EF4-FFF2-40B4-BE49-F238E27FC236}">
                  <a16:creationId xmlns:a16="http://schemas.microsoft.com/office/drawing/2014/main" id="{4E1DDEE4-506E-4281-97A1-331F62899243}"/>
                </a:ext>
              </a:extLst>
            </p:cNvPr>
            <p:cNvSpPr/>
            <p:nvPr/>
          </p:nvSpPr>
          <p:spPr>
            <a:xfrm>
              <a:off x="3948451" y="7094570"/>
              <a:ext cx="111781" cy="111781"/>
            </a:xfrm>
            <a:prstGeom prst="ellipse">
              <a:avLst/>
            </a:prstGeom>
            <a:solidFill>
              <a:srgbClr val="00A4E4"/>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000">
                <a:solidFill>
                  <a:schemeClr val="tx1"/>
                </a:solidFill>
              </a:endParaRPr>
            </a:p>
          </p:txBody>
        </p:sp>
        <p:sp>
          <p:nvSpPr>
            <p:cNvPr id="16" name="Rectangle 15">
              <a:extLst>
                <a:ext uri="{FF2B5EF4-FFF2-40B4-BE49-F238E27FC236}">
                  <a16:creationId xmlns:a16="http://schemas.microsoft.com/office/drawing/2014/main" id="{D5847C27-EA88-42DE-8B98-1FC2873D964C}"/>
                </a:ext>
              </a:extLst>
            </p:cNvPr>
            <p:cNvSpPr/>
            <p:nvPr/>
          </p:nvSpPr>
          <p:spPr>
            <a:xfrm>
              <a:off x="3915910" y="6987597"/>
              <a:ext cx="665342" cy="39283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CA" sz="1200" b="1" dirty="0">
                  <a:solidFill>
                    <a:schemeClr val="tx1"/>
                  </a:solidFill>
                  <a:ea typeface="Cambria" panose="02040503050406030204" pitchFamily="18" charset="0"/>
                  <a:cs typeface="Times New Roman" panose="02020603050405020304" pitchFamily="18" charset="0"/>
                </a:rPr>
                <a:t>FLP</a:t>
              </a:r>
              <a:endParaRPr lang="en-CA" sz="1200" b="1" dirty="0">
                <a:solidFill>
                  <a:schemeClr val="tx1"/>
                </a:solidFill>
              </a:endParaRPr>
            </a:p>
          </p:txBody>
        </p:sp>
        <mc:AlternateContent xmlns:mc="http://schemas.openxmlformats.org/markup-compatibility/2006" xmlns:a14="http://schemas.microsoft.com/office/drawing/2010/main">
          <mc:Choice Requires="a14">
            <p:sp>
              <p:nvSpPr>
                <p:cNvPr id="35" name="Rectangle 34">
                  <a:extLst>
                    <a:ext uri="{FF2B5EF4-FFF2-40B4-BE49-F238E27FC236}">
                      <a16:creationId xmlns:a16="http://schemas.microsoft.com/office/drawing/2014/main" id="{DDF0E64B-1E4B-48B4-868A-2D92086B2744}"/>
                    </a:ext>
                  </a:extLst>
                </p:cNvPr>
                <p:cNvSpPr/>
                <p:nvPr/>
              </p:nvSpPr>
              <p:spPr>
                <a:xfrm>
                  <a:off x="1689101" y="8327823"/>
                  <a:ext cx="2559050" cy="2573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14:m>
                    <m:oMath xmlns:m="http://schemas.openxmlformats.org/officeDocument/2006/math">
                      <m:f>
                        <m:fPr>
                          <m:type m:val="lin"/>
                          <m:ctrlPr>
                            <a:rPr lang="en-CA" sz="1100" b="1" i="1"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ctrlPr>
                        </m:fPr>
                        <m:num>
                          <m:r>
                            <a:rPr lang="en-CA" sz="1100" b="1" i="1"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t>𝑵</m:t>
                          </m:r>
                        </m:num>
                        <m:den>
                          <m:sSub>
                            <m:sSubPr>
                              <m:ctrlPr>
                                <a:rPr lang="en-CA" sz="1100" b="1" i="1"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ctrlPr>
                            </m:sSubPr>
                            <m:e>
                              <m:r>
                                <a:rPr lang="en-CA" sz="1100" b="1" i="1"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t>𝑵</m:t>
                              </m:r>
                            </m:e>
                            <m:sub>
                              <m:r>
                                <a:rPr lang="en-CA" sz="1100" b="1" i="1"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t>𝒔</m:t>
                              </m:r>
                            </m:sub>
                          </m:sSub>
                        </m:den>
                      </m:f>
                    </m:oMath>
                  </a14:m>
                  <a:r>
                    <a:rPr lang="en-CA" sz="1100" b="1" dirty="0">
                      <a:solidFill>
                        <a:schemeClr val="tx1"/>
                      </a:solidFill>
                      <a:ea typeface="Cambria" panose="02040503050406030204" pitchFamily="18" charset="0"/>
                      <a:cs typeface="Times New Roman" panose="02020603050405020304" pitchFamily="18" charset="0"/>
                    </a:rPr>
                    <a:t> = Percent of Synchronous Speed</a:t>
                  </a:r>
                </a:p>
              </p:txBody>
            </p:sp>
          </mc:Choice>
          <mc:Fallback xmlns="">
            <p:sp>
              <p:nvSpPr>
                <p:cNvPr id="35" name="Rectangle 34">
                  <a:extLst>
                    <a:ext uri="{FF2B5EF4-FFF2-40B4-BE49-F238E27FC236}">
                      <a16:creationId xmlns:a16="http://schemas.microsoft.com/office/drawing/2014/main" id="{DDF0E64B-1E4B-48B4-868A-2D92086B2744}"/>
                    </a:ext>
                  </a:extLst>
                </p:cNvPr>
                <p:cNvSpPr>
                  <a:spLocks noRot="1" noChangeAspect="1" noMove="1" noResize="1" noEditPoints="1" noAdjustHandles="1" noChangeArrowheads="1" noChangeShapeType="1" noTextEdit="1"/>
                </p:cNvSpPr>
                <p:nvPr/>
              </p:nvSpPr>
              <p:spPr>
                <a:xfrm>
                  <a:off x="1689101" y="8327823"/>
                  <a:ext cx="2559050" cy="257377"/>
                </a:xfrm>
                <a:prstGeom prst="rect">
                  <a:avLst/>
                </a:prstGeom>
                <a:blipFill>
                  <a:blip r:embed="rId5"/>
                  <a:stretch>
                    <a:fillRect l="-1905" t="-90476" b="-145238"/>
                  </a:stretch>
                </a:blipFill>
                <a:ln>
                  <a:noFill/>
                </a:ln>
              </p:spPr>
              <p:txBody>
                <a:bodyPr/>
                <a:lstStyle/>
                <a:p>
                  <a:r>
                    <a:rPr lang="en-CA">
                      <a:noFill/>
                    </a:rPr>
                    <a:t> </a:t>
                  </a:r>
                </a:p>
              </p:txBody>
            </p:sp>
          </mc:Fallback>
        </mc:AlternateContent>
        <p:sp>
          <p:nvSpPr>
            <p:cNvPr id="36" name="Rectangle 35">
              <a:extLst>
                <a:ext uri="{FF2B5EF4-FFF2-40B4-BE49-F238E27FC236}">
                  <a16:creationId xmlns:a16="http://schemas.microsoft.com/office/drawing/2014/main" id="{33006701-599E-4B9C-92AD-DD71398811A7}"/>
                </a:ext>
              </a:extLst>
            </p:cNvPr>
            <p:cNvSpPr/>
            <p:nvPr/>
          </p:nvSpPr>
          <p:spPr>
            <a:xfrm>
              <a:off x="584201" y="6619673"/>
              <a:ext cx="793749" cy="4986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CA" sz="1100" b="1" dirty="0">
                  <a:solidFill>
                    <a:schemeClr val="tx1"/>
                  </a:solidFill>
                  <a:ea typeface="Cambria" panose="02040503050406030204" pitchFamily="18" charset="0"/>
                  <a:cs typeface="Times New Roman" panose="02020603050405020304" pitchFamily="18" charset="0"/>
                </a:rPr>
                <a:t>Percent of</a:t>
              </a:r>
            </a:p>
            <a:p>
              <a:pPr algn="ctr"/>
              <a:r>
                <a:rPr lang="en-CA" sz="1100" b="1" dirty="0">
                  <a:solidFill>
                    <a:schemeClr val="tx1"/>
                  </a:solidFill>
                  <a:ea typeface="Cambria" panose="02040503050406030204" pitchFamily="18" charset="0"/>
                  <a:cs typeface="Times New Roman" panose="02020603050405020304" pitchFamily="18" charset="0"/>
                </a:rPr>
                <a:t>Full Load</a:t>
              </a:r>
            </a:p>
            <a:p>
              <a:pPr algn="ctr"/>
              <a:r>
                <a:rPr lang="en-CA" sz="1100" b="1" dirty="0">
                  <a:solidFill>
                    <a:schemeClr val="tx1"/>
                  </a:solidFill>
                  <a:ea typeface="Cambria" panose="02040503050406030204" pitchFamily="18" charset="0"/>
                  <a:cs typeface="Times New Roman" panose="02020603050405020304" pitchFamily="18" charset="0"/>
                </a:rPr>
                <a:t>Torque</a:t>
              </a:r>
            </a:p>
          </p:txBody>
        </p:sp>
      </p:grpSp>
      <p:sp>
        <p:nvSpPr>
          <p:cNvPr id="34" name="Right Brace 33">
            <a:extLst>
              <a:ext uri="{FF2B5EF4-FFF2-40B4-BE49-F238E27FC236}">
                <a16:creationId xmlns:a16="http://schemas.microsoft.com/office/drawing/2014/main" id="{A2D82E05-3213-4554-A0D5-8E75479A066B}"/>
              </a:ext>
            </a:extLst>
          </p:cNvPr>
          <p:cNvSpPr/>
          <p:nvPr/>
        </p:nvSpPr>
        <p:spPr>
          <a:xfrm>
            <a:off x="4724400" y="5868268"/>
            <a:ext cx="144884" cy="2160240"/>
          </a:xfrm>
          <a:prstGeom prst="rightBrace">
            <a:avLst>
              <a:gd name="adj1" fmla="val 40151"/>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Tree>
    <p:extLst>
      <p:ext uri="{BB962C8B-B14F-4D97-AF65-F5344CB8AC3E}">
        <p14:creationId xmlns:p14="http://schemas.microsoft.com/office/powerpoint/2010/main" val="40955231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F957FD9-EAF1-45B8-9424-50F772B5EFC7}"/>
              </a:ext>
            </a:extLst>
          </p:cNvPr>
          <p:cNvSpPr>
            <a:spLocks noGrp="1"/>
          </p:cNvSpPr>
          <p:nvPr>
            <p:ph type="sldNum" sz="quarter" idx="12"/>
          </p:nvPr>
        </p:nvSpPr>
        <p:spPr/>
        <p:txBody>
          <a:bodyPr/>
          <a:lstStyle/>
          <a:p>
            <a:fld id="{2812F1FA-390A-41C6-A5B6-DA577902550D}" type="slidenum">
              <a:rPr lang="en-CA" smtClean="0"/>
              <a:pPr/>
              <a:t>26</a:t>
            </a:fld>
            <a:endParaRPr lang="en-CA" dirty="0"/>
          </a:p>
        </p:txBody>
      </p:sp>
      <mc:AlternateContent xmlns:mc="http://schemas.openxmlformats.org/markup-compatibility/2006" xmlns:a14="http://schemas.microsoft.com/office/drawing/2010/main">
        <mc:Choice Requires="a14">
          <p:sp>
            <p:nvSpPr>
              <p:cNvPr id="57" name="Rectangle 56">
                <a:extLst>
                  <a:ext uri="{FF2B5EF4-FFF2-40B4-BE49-F238E27FC236}">
                    <a16:creationId xmlns:a16="http://schemas.microsoft.com/office/drawing/2014/main" id="{3B46A126-A1B0-4B57-BBFE-B3F2BF21613A}"/>
                  </a:ext>
                </a:extLst>
              </p:cNvPr>
              <p:cNvSpPr/>
              <p:nvPr/>
            </p:nvSpPr>
            <p:spPr>
              <a:xfrm>
                <a:off x="318046" y="185986"/>
                <a:ext cx="5720804" cy="85262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US" sz="11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Rated Performance		</a:t>
                </a:r>
                <a:r>
                  <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(or “Full Load Performance”)</a:t>
                </a:r>
              </a:p>
              <a:p>
                <a:pPr algn="just"/>
                <a:endParaRPr lang="en-US" sz="1100" b="1"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marL="171450" indent="-171450" algn="just">
                  <a:buFont typeface="Arial" panose="020B0604020202020204" pitchFamily="34" charset="0"/>
                  <a:buChar char="•"/>
                </a:pPr>
                <a:r>
                  <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The motor’s operating characteristics when running steadily at the FLP are referred to as it’s “Rated Performance” or “Full-Load Performance” (or sometimes “Nameplate Performance”). When the motor is running at that condition, we say it is running at “full-load” or “100% load”. At that point, some key characteristics for energy analysis are:</a:t>
                </a:r>
              </a:p>
              <a:p>
                <a:pPr algn="just"/>
                <a:endParaRPr lang="en-US" sz="1100" b="1"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r>
                  <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	Rated Output 		= </a:t>
                </a:r>
                <a14:m>
                  <m:oMath xmlns:m="http://schemas.openxmlformats.org/officeDocument/2006/math">
                    <m:sSub>
                      <m:sSubPr>
                        <m:ctrlPr>
                          <a:rPr lang="en-CA" sz="1100" i="1" smtClean="0">
                            <a:solidFill>
                              <a:schemeClr val="tx1"/>
                            </a:solidFill>
                            <a:latin typeface="Cambria Math" panose="02040503050406030204" pitchFamily="18" charset="0"/>
                            <a:ea typeface="Cambria Math" panose="02040503050406030204" pitchFamily="18" charset="0"/>
                          </a:rPr>
                        </m:ctrlPr>
                      </m:sSubPr>
                      <m:e>
                        <m:acc>
                          <m:accPr>
                            <m:chr m:val="̇"/>
                            <m:ctrlPr>
                              <a:rPr lang="en-CA" sz="1100" i="1">
                                <a:solidFill>
                                  <a:schemeClr val="tx1"/>
                                </a:solidFill>
                                <a:latin typeface="Cambria Math" panose="02040503050406030204" pitchFamily="18" charset="0"/>
                                <a:ea typeface="Cambria Math" panose="02040503050406030204" pitchFamily="18" charset="0"/>
                              </a:rPr>
                            </m:ctrlPr>
                          </m:accPr>
                          <m:e>
                            <m:r>
                              <a:rPr lang="en-CA" sz="1100" i="1">
                                <a:solidFill>
                                  <a:schemeClr val="tx1"/>
                                </a:solidFill>
                                <a:latin typeface="Cambria Math" panose="02040503050406030204" pitchFamily="18" charset="0"/>
                                <a:ea typeface="Cambria Math" panose="02040503050406030204" pitchFamily="18" charset="0"/>
                              </a:rPr>
                              <m:t>𝑊</m:t>
                            </m:r>
                          </m:e>
                        </m:acc>
                      </m:e>
                      <m:sub>
                        <m:r>
                          <a:rPr lang="en-CA" sz="1100" i="1">
                            <a:solidFill>
                              <a:schemeClr val="tx1"/>
                            </a:solidFill>
                            <a:latin typeface="Cambria Math" panose="02040503050406030204" pitchFamily="18" charset="0"/>
                            <a:ea typeface="Cambria Math" panose="02040503050406030204" pitchFamily="18" charset="0"/>
                          </a:rPr>
                          <m:t>𝑠h</m:t>
                        </m:r>
                        <m:r>
                          <a:rPr lang="en-CA" sz="1100" b="0" i="1" smtClean="0">
                            <a:solidFill>
                              <a:schemeClr val="tx1"/>
                            </a:solidFill>
                            <a:latin typeface="Cambria Math" panose="02040503050406030204" pitchFamily="18" charset="0"/>
                            <a:ea typeface="Cambria Math" panose="02040503050406030204" pitchFamily="18" charset="0"/>
                          </a:rPr>
                          <m:t>,</m:t>
                        </m:r>
                        <m:r>
                          <a:rPr lang="en-CA" sz="1100" b="0" i="1" smtClean="0">
                            <a:solidFill>
                              <a:schemeClr val="tx1"/>
                            </a:solidFill>
                            <a:latin typeface="Cambria Math" panose="02040503050406030204" pitchFamily="18" charset="0"/>
                            <a:ea typeface="Cambria Math" panose="02040503050406030204" pitchFamily="18" charset="0"/>
                          </a:rPr>
                          <m:t>𝐹𝐿</m:t>
                        </m:r>
                      </m:sub>
                    </m:sSub>
                  </m:oMath>
                </a14:m>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r>
                  <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	Rated Speed 		= </a:t>
                </a:r>
                <a14:m>
                  <m:oMath xmlns:m="http://schemas.openxmlformats.org/officeDocument/2006/math">
                    <m:sSub>
                      <m:sSubPr>
                        <m:ctrlPr>
                          <a:rPr lang="en-CA" sz="1100" b="0" i="1" smtClean="0">
                            <a:solidFill>
                              <a:schemeClr val="tx1"/>
                            </a:solidFill>
                            <a:latin typeface="Cambria Math" panose="02040503050406030204" pitchFamily="18" charset="0"/>
                            <a:ea typeface="Cambria Math" panose="02040503050406030204" pitchFamily="18" charset="0"/>
                          </a:rPr>
                        </m:ctrlPr>
                      </m:sSubPr>
                      <m:e>
                        <m:r>
                          <a:rPr lang="en-CA" sz="1100" i="1">
                            <a:solidFill>
                              <a:schemeClr val="tx1"/>
                            </a:solidFill>
                            <a:latin typeface="Cambria Math" panose="02040503050406030204" pitchFamily="18" charset="0"/>
                            <a:ea typeface="Cambria Math" panose="02040503050406030204" pitchFamily="18" charset="0"/>
                          </a:rPr>
                          <m:t>𝑁</m:t>
                        </m:r>
                      </m:e>
                      <m:sub>
                        <m:r>
                          <a:rPr lang="en-CA" sz="1100" b="0" i="1" smtClean="0">
                            <a:solidFill>
                              <a:schemeClr val="tx1"/>
                            </a:solidFill>
                            <a:latin typeface="Cambria Math" panose="02040503050406030204" pitchFamily="18" charset="0"/>
                            <a:ea typeface="Cambria Math" panose="02040503050406030204" pitchFamily="18" charset="0"/>
                          </a:rPr>
                          <m:t>𝐹𝐿</m:t>
                        </m:r>
                      </m:sub>
                    </m:sSub>
                    <m:r>
                      <a:rPr lang="en-CA" sz="1100" b="0" i="1" smtClean="0">
                        <a:solidFill>
                          <a:schemeClr val="tx1"/>
                        </a:solidFill>
                        <a:latin typeface="Cambria Math" panose="02040503050406030204" pitchFamily="18" charset="0"/>
                        <a:ea typeface="Cambria Math" panose="02040503050406030204" pitchFamily="18" charset="0"/>
                      </a:rPr>
                      <m:t> </m:t>
                    </m:r>
                  </m:oMath>
                </a14:m>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r>
                  <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	Rated Efficiency 	= </a:t>
                </a:r>
                <a14:m>
                  <m:oMath xmlns:m="http://schemas.openxmlformats.org/officeDocument/2006/math">
                    <m:sSub>
                      <m:sSubPr>
                        <m:ctrlPr>
                          <a:rPr lang="en-CA" sz="11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sz="110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𝜂</m:t>
                        </m:r>
                      </m:e>
                      <m:sub>
                        <m:r>
                          <a:rPr lang="en-CA" sz="11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𝐹𝐿</m:t>
                        </m:r>
                      </m:sub>
                    </m:sSub>
                  </m:oMath>
                </a14:m>
                <a:r>
                  <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p>
              <a:p>
                <a:pPr algn="just"/>
                <a:endParaRPr lang="en-US" sz="1100" b="1"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1100" b="1"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1100" b="1"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1100" b="1"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r>
                  <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1100" u="sng" dirty="0">
                    <a:solidFill>
                      <a:schemeClr val="tx1"/>
                    </a:solidFill>
                    <a:latin typeface="Cambria" panose="02040503050406030204" pitchFamily="18" charset="0"/>
                    <a:ea typeface="Cambria" panose="02040503050406030204" pitchFamily="18" charset="0"/>
                    <a:cs typeface="Times New Roman" panose="02020603050405020304" pitchFamily="18" charset="0"/>
                  </a:rPr>
                  <a:t>Example</a:t>
                </a:r>
              </a:p>
              <a:p>
                <a:pPr algn="just"/>
                <a:endParaRPr lang="en-US" sz="1100" u="sng"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r>
                  <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	Rated Output = </a:t>
                </a:r>
                <a:r>
                  <a:rPr lang="en-US" sz="11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10 hp</a:t>
                </a: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r>
                  <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	Rated Speed  =   </a:t>
                </a:r>
                <a:r>
                  <a:rPr lang="en-US" sz="11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1750 rpm</a:t>
                </a: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r>
                  <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	Rated Efficiency = </a:t>
                </a:r>
                <a:r>
                  <a:rPr lang="en-US" sz="11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90%</a:t>
                </a: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r>
                  <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	4-pole, 60 Hz (</a:t>
                </a:r>
                <a:r>
                  <a:rPr lang="en-US" sz="11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1800 rpm synchronous speed</a:t>
                </a:r>
                <a:r>
                  <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a:t>
                </a:r>
              </a:p>
              <a:p>
                <a:pPr algn="just"/>
                <a:r>
                  <a:rPr lang="en-US" sz="1100" i="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p>
              <a:p>
                <a:pPr algn="just"/>
                <a:endParaRPr lang="en-US" sz="1100" b="1"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r>
                  <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	If this motor operates at full-load (i.e. at rated performance) then:</a:t>
                </a: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r>
                  <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14:m>
                  <m:oMath xmlns:m="http://schemas.openxmlformats.org/officeDocument/2006/math">
                    <m:sSub>
                      <m:sSubPr>
                        <m:ctrlPr>
                          <a:rPr lang="en-CA" sz="1100" i="1" smtClean="0">
                            <a:solidFill>
                              <a:schemeClr val="tx1"/>
                            </a:solidFill>
                            <a:latin typeface="Cambria Math" panose="02040503050406030204" pitchFamily="18" charset="0"/>
                            <a:ea typeface="Cambria Math" panose="02040503050406030204" pitchFamily="18" charset="0"/>
                          </a:rPr>
                        </m:ctrlPr>
                      </m:sSubPr>
                      <m:e>
                        <m:acc>
                          <m:accPr>
                            <m:chr m:val="̇"/>
                            <m:ctrlPr>
                              <a:rPr lang="en-CA" sz="1100" i="1">
                                <a:solidFill>
                                  <a:schemeClr val="tx1"/>
                                </a:solidFill>
                                <a:latin typeface="Cambria Math" panose="02040503050406030204" pitchFamily="18" charset="0"/>
                                <a:ea typeface="Cambria Math" panose="02040503050406030204" pitchFamily="18" charset="0"/>
                              </a:rPr>
                            </m:ctrlPr>
                          </m:accPr>
                          <m:e>
                            <m:r>
                              <a:rPr lang="en-CA" sz="1100" i="1">
                                <a:solidFill>
                                  <a:schemeClr val="tx1"/>
                                </a:solidFill>
                                <a:latin typeface="Cambria Math" panose="02040503050406030204" pitchFamily="18" charset="0"/>
                                <a:ea typeface="Cambria Math" panose="02040503050406030204" pitchFamily="18" charset="0"/>
                              </a:rPr>
                              <m:t>𝑊</m:t>
                            </m:r>
                          </m:e>
                        </m:acc>
                      </m:e>
                      <m:sub>
                        <m:r>
                          <a:rPr lang="en-CA" sz="1100" i="1">
                            <a:solidFill>
                              <a:schemeClr val="tx1"/>
                            </a:solidFill>
                            <a:latin typeface="Cambria Math" panose="02040503050406030204" pitchFamily="18" charset="0"/>
                            <a:ea typeface="Cambria Math" panose="02040503050406030204" pitchFamily="18" charset="0"/>
                          </a:rPr>
                          <m:t>𝑠h</m:t>
                        </m:r>
                      </m:sub>
                    </m:sSub>
                    <m:r>
                      <a:rPr lang="en-CA" sz="1100" b="0" i="1" smtClean="0">
                        <a:solidFill>
                          <a:schemeClr val="tx1"/>
                        </a:solidFill>
                        <a:latin typeface="Cambria Math" panose="02040503050406030204" pitchFamily="18" charset="0"/>
                        <a:ea typeface="Cambria Math" panose="02040503050406030204" pitchFamily="18" charset="0"/>
                      </a:rPr>
                      <m:t>=10 </m:t>
                    </m:r>
                    <m:r>
                      <a:rPr lang="en-CA" sz="1100" b="0" i="1" smtClean="0">
                        <a:solidFill>
                          <a:schemeClr val="tx1"/>
                        </a:solidFill>
                        <a:latin typeface="Cambria Math" panose="02040503050406030204" pitchFamily="18" charset="0"/>
                        <a:ea typeface="Cambria Math" panose="02040503050406030204" pitchFamily="18" charset="0"/>
                      </a:rPr>
                      <m:t>h𝑝</m:t>
                    </m:r>
                    <m:r>
                      <a:rPr lang="en-CA" sz="1100" b="0" i="1" smtClean="0">
                        <a:solidFill>
                          <a:schemeClr val="tx1"/>
                        </a:solidFill>
                        <a:latin typeface="Cambria Math" panose="02040503050406030204" pitchFamily="18" charset="0"/>
                        <a:ea typeface="Cambria Math" panose="02040503050406030204" pitchFamily="18" charset="0"/>
                      </a:rPr>
                      <m:t>=7460 </m:t>
                    </m:r>
                    <m:r>
                      <a:rPr lang="en-CA" sz="1100" b="0" i="1" smtClean="0">
                        <a:solidFill>
                          <a:schemeClr val="tx1"/>
                        </a:solidFill>
                        <a:latin typeface="Cambria Math" panose="02040503050406030204" pitchFamily="18" charset="0"/>
                        <a:ea typeface="Cambria Math" panose="02040503050406030204" pitchFamily="18" charset="0"/>
                      </a:rPr>
                      <m:t>𝑊</m:t>
                    </m:r>
                  </m:oMath>
                </a14:m>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r>
                  <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14:m>
                  <m:oMath xmlns:m="http://schemas.openxmlformats.org/officeDocument/2006/math">
                    <m:sSub>
                      <m:sSubPr>
                        <m:ctrlPr>
                          <a:rPr lang="en-CA" sz="1100" i="1" smtClean="0">
                            <a:solidFill>
                              <a:schemeClr val="tx1"/>
                            </a:solidFill>
                            <a:latin typeface="Cambria Math" panose="02040503050406030204" pitchFamily="18" charset="0"/>
                            <a:ea typeface="Cambria Math" panose="02040503050406030204" pitchFamily="18" charset="0"/>
                          </a:rPr>
                        </m:ctrlPr>
                      </m:sSubPr>
                      <m:e>
                        <m:acc>
                          <m:accPr>
                            <m:chr m:val="̇"/>
                            <m:ctrlPr>
                              <a:rPr lang="en-CA" sz="1100" i="1">
                                <a:solidFill>
                                  <a:schemeClr val="tx1"/>
                                </a:solidFill>
                                <a:latin typeface="Cambria Math" panose="02040503050406030204" pitchFamily="18" charset="0"/>
                                <a:ea typeface="Cambria Math" panose="02040503050406030204" pitchFamily="18" charset="0"/>
                              </a:rPr>
                            </m:ctrlPr>
                          </m:accPr>
                          <m:e>
                            <m:r>
                              <a:rPr lang="en-CA" sz="1100" i="1">
                                <a:solidFill>
                                  <a:schemeClr val="tx1"/>
                                </a:solidFill>
                                <a:latin typeface="Cambria Math" panose="02040503050406030204" pitchFamily="18" charset="0"/>
                                <a:ea typeface="Cambria Math" panose="02040503050406030204" pitchFamily="18" charset="0"/>
                              </a:rPr>
                              <m:t>𝑊</m:t>
                            </m:r>
                          </m:e>
                        </m:acc>
                      </m:e>
                      <m:sub>
                        <m:r>
                          <a:rPr lang="en-CA" sz="1100" b="0" i="1" smtClean="0">
                            <a:solidFill>
                              <a:schemeClr val="tx1"/>
                            </a:solidFill>
                            <a:latin typeface="Cambria Math" panose="02040503050406030204" pitchFamily="18" charset="0"/>
                            <a:ea typeface="Cambria Math" panose="02040503050406030204" pitchFamily="18" charset="0"/>
                          </a:rPr>
                          <m:t>𝑒𝑙</m:t>
                        </m:r>
                      </m:sub>
                    </m:sSub>
                    <m:r>
                      <a:rPr lang="en-CA" sz="1100" b="0" i="1" smtClean="0">
                        <a:solidFill>
                          <a:schemeClr val="tx1"/>
                        </a:solidFill>
                        <a:latin typeface="Cambria Math" panose="02040503050406030204" pitchFamily="18" charset="0"/>
                        <a:ea typeface="Cambria Math" panose="02040503050406030204" pitchFamily="18" charset="0"/>
                      </a:rPr>
                      <m:t>=</m:t>
                    </m:r>
                    <m:f>
                      <m:fPr>
                        <m:type m:val="lin"/>
                        <m:ctrlPr>
                          <a:rPr lang="en-CA" sz="1100" i="1" smtClean="0">
                            <a:solidFill>
                              <a:schemeClr val="tx1"/>
                            </a:solidFill>
                            <a:latin typeface="Cambria Math" panose="02040503050406030204" pitchFamily="18" charset="0"/>
                            <a:ea typeface="Cambria Math" panose="02040503050406030204" pitchFamily="18" charset="0"/>
                          </a:rPr>
                        </m:ctrlPr>
                      </m:fPr>
                      <m:num>
                        <m:sSub>
                          <m:sSubPr>
                            <m:ctrlPr>
                              <a:rPr lang="en-CA" sz="1100" i="1">
                                <a:solidFill>
                                  <a:schemeClr val="tx1"/>
                                </a:solidFill>
                                <a:latin typeface="Cambria Math" panose="02040503050406030204" pitchFamily="18" charset="0"/>
                                <a:ea typeface="Cambria Math" panose="02040503050406030204" pitchFamily="18" charset="0"/>
                              </a:rPr>
                            </m:ctrlPr>
                          </m:sSubPr>
                          <m:e>
                            <m:acc>
                              <m:accPr>
                                <m:chr m:val="̇"/>
                                <m:ctrlPr>
                                  <a:rPr lang="en-CA" sz="1100" i="1">
                                    <a:solidFill>
                                      <a:schemeClr val="tx1"/>
                                    </a:solidFill>
                                    <a:latin typeface="Cambria Math" panose="02040503050406030204" pitchFamily="18" charset="0"/>
                                    <a:ea typeface="Cambria Math" panose="02040503050406030204" pitchFamily="18" charset="0"/>
                                  </a:rPr>
                                </m:ctrlPr>
                              </m:accPr>
                              <m:e>
                                <m:r>
                                  <a:rPr lang="en-CA" sz="1100" i="1">
                                    <a:solidFill>
                                      <a:schemeClr val="tx1"/>
                                    </a:solidFill>
                                    <a:latin typeface="Cambria Math" panose="02040503050406030204" pitchFamily="18" charset="0"/>
                                    <a:ea typeface="Cambria Math" panose="02040503050406030204" pitchFamily="18" charset="0"/>
                                  </a:rPr>
                                  <m:t>𝑊</m:t>
                                </m:r>
                              </m:e>
                            </m:acc>
                          </m:e>
                          <m:sub>
                            <m:r>
                              <a:rPr lang="en-CA" sz="1100" i="1">
                                <a:solidFill>
                                  <a:schemeClr val="tx1"/>
                                </a:solidFill>
                                <a:latin typeface="Cambria Math" panose="02040503050406030204" pitchFamily="18" charset="0"/>
                                <a:ea typeface="Cambria Math" panose="02040503050406030204" pitchFamily="18" charset="0"/>
                              </a:rPr>
                              <m:t>𝑠h</m:t>
                            </m:r>
                          </m:sub>
                        </m:sSub>
                      </m:num>
                      <m:den>
                        <m:r>
                          <a:rPr lang="en-CA" sz="1100" i="1" smtClean="0">
                            <a:solidFill>
                              <a:schemeClr val="tx1"/>
                            </a:solidFill>
                            <a:latin typeface="Cambria Math" panose="02040503050406030204" pitchFamily="18" charset="0"/>
                            <a:ea typeface="Cambria Math" panose="02040503050406030204" pitchFamily="18" charset="0"/>
                          </a:rPr>
                          <m:t>𝜂</m:t>
                        </m:r>
                      </m:den>
                    </m:f>
                    <m:r>
                      <a:rPr lang="en-CA" sz="1100" b="0" i="1" smtClean="0">
                        <a:solidFill>
                          <a:schemeClr val="tx1"/>
                        </a:solidFill>
                        <a:latin typeface="Cambria Math" panose="02040503050406030204" pitchFamily="18" charset="0"/>
                        <a:ea typeface="Cambria Math" panose="02040503050406030204" pitchFamily="18" charset="0"/>
                      </a:rPr>
                      <m:t>=</m:t>
                    </m:r>
                    <m:f>
                      <m:fPr>
                        <m:type m:val="lin"/>
                        <m:ctrlPr>
                          <a:rPr lang="en-CA" sz="1100" b="0" i="1" smtClean="0">
                            <a:solidFill>
                              <a:schemeClr val="tx1"/>
                            </a:solidFill>
                            <a:latin typeface="Cambria Math" panose="02040503050406030204" pitchFamily="18" charset="0"/>
                            <a:ea typeface="Cambria Math" panose="02040503050406030204" pitchFamily="18" charset="0"/>
                          </a:rPr>
                        </m:ctrlPr>
                      </m:fPr>
                      <m:num>
                        <m:d>
                          <m:dPr>
                            <m:ctrlPr>
                              <a:rPr lang="en-CA" sz="1100" b="0" i="1" smtClean="0">
                                <a:solidFill>
                                  <a:schemeClr val="tx1"/>
                                </a:solidFill>
                                <a:latin typeface="Cambria Math" panose="02040503050406030204" pitchFamily="18" charset="0"/>
                                <a:ea typeface="Cambria Math" panose="02040503050406030204" pitchFamily="18" charset="0"/>
                              </a:rPr>
                            </m:ctrlPr>
                          </m:dPr>
                          <m:e>
                            <m:r>
                              <a:rPr lang="en-CA" sz="1100" i="1">
                                <a:solidFill>
                                  <a:schemeClr val="tx1"/>
                                </a:solidFill>
                                <a:latin typeface="Cambria Math" panose="02040503050406030204" pitchFamily="18" charset="0"/>
                                <a:ea typeface="Cambria Math" panose="02040503050406030204" pitchFamily="18" charset="0"/>
                              </a:rPr>
                              <m:t>7460 </m:t>
                            </m:r>
                            <m:r>
                              <a:rPr lang="en-CA" sz="1100" i="1">
                                <a:solidFill>
                                  <a:schemeClr val="tx1"/>
                                </a:solidFill>
                                <a:latin typeface="Cambria Math" panose="02040503050406030204" pitchFamily="18" charset="0"/>
                                <a:ea typeface="Cambria Math" panose="02040503050406030204" pitchFamily="18" charset="0"/>
                              </a:rPr>
                              <m:t>𝑊</m:t>
                            </m:r>
                          </m:e>
                        </m:d>
                      </m:num>
                      <m:den>
                        <m:r>
                          <a:rPr lang="en-CA" sz="1100" b="0" i="1" smtClean="0">
                            <a:solidFill>
                              <a:schemeClr val="tx1"/>
                            </a:solidFill>
                            <a:latin typeface="Cambria Math" panose="02040503050406030204" pitchFamily="18" charset="0"/>
                            <a:ea typeface="Cambria Math" panose="02040503050406030204" pitchFamily="18" charset="0"/>
                          </a:rPr>
                          <m:t>0.9</m:t>
                        </m:r>
                      </m:den>
                    </m:f>
                  </m:oMath>
                </a14:m>
                <a:endParaRPr lang="en-CA" sz="1100" b="0" i="1" dirty="0">
                  <a:solidFill>
                    <a:schemeClr val="tx1"/>
                  </a:solidFill>
                  <a:latin typeface="Cambria Math" panose="02040503050406030204" pitchFamily="18" charset="0"/>
                  <a:ea typeface="Cambria Math" panose="02040503050406030204" pitchFamily="18" charset="0"/>
                </a:endParaRPr>
              </a:p>
              <a:p>
                <a:pPr algn="just">
                  <a:spcBef>
                    <a:spcPts val="600"/>
                  </a:spcBef>
                </a:pPr>
                <a:r>
                  <a:rPr lang="en-CA" sz="1100" b="0" dirty="0">
                    <a:solidFill>
                      <a:schemeClr val="tx1"/>
                    </a:solidFill>
                    <a:ea typeface="Cambria Math" panose="02040503050406030204" pitchFamily="18" charset="0"/>
                  </a:rPr>
                  <a:t>		              </a:t>
                </a:r>
                <a14:m>
                  <m:oMath xmlns:m="http://schemas.openxmlformats.org/officeDocument/2006/math">
                    <m:r>
                      <a:rPr lang="en-CA" sz="1100" b="0" i="1" smtClean="0">
                        <a:solidFill>
                          <a:schemeClr val="tx1"/>
                        </a:solidFill>
                        <a:latin typeface="Cambria Math" panose="02040503050406030204" pitchFamily="18" charset="0"/>
                        <a:ea typeface="Cambria Math" panose="02040503050406030204" pitchFamily="18" charset="0"/>
                      </a:rPr>
                      <m:t>=8289 </m:t>
                    </m:r>
                    <m:r>
                      <a:rPr lang="en-CA" sz="1100" b="0" i="1" smtClean="0">
                        <a:solidFill>
                          <a:schemeClr val="tx1"/>
                        </a:solidFill>
                        <a:latin typeface="Cambria Math" panose="02040503050406030204" pitchFamily="18" charset="0"/>
                        <a:ea typeface="Cambria Math" panose="02040503050406030204" pitchFamily="18" charset="0"/>
                      </a:rPr>
                      <m:t>𝑊</m:t>
                    </m:r>
                  </m:oMath>
                </a14:m>
                <a:endParaRPr lang="en-CA" sz="1100" b="0" i="1" dirty="0">
                  <a:solidFill>
                    <a:schemeClr val="tx1"/>
                  </a:solidFill>
                  <a:latin typeface="Cambria Math" panose="02040503050406030204" pitchFamily="18" charset="0"/>
                  <a:ea typeface="Cambria Math" panose="02040503050406030204" pitchFamily="18" charset="0"/>
                </a:endParaRPr>
              </a:p>
              <a:p>
                <a:pPr algn="just"/>
                <a:endParaRPr lang="en-CA" sz="1100" i="1" dirty="0">
                  <a:solidFill>
                    <a:schemeClr val="tx1"/>
                  </a:solidFill>
                  <a:latin typeface="Cambria Math" panose="02040503050406030204" pitchFamily="18" charset="0"/>
                  <a:ea typeface="Cambria Math" panose="02040503050406030204" pitchFamily="18" charset="0"/>
                </a:endParaRPr>
              </a:p>
              <a:p>
                <a:pPr algn="just"/>
                <a:endParaRPr lang="en-CA" sz="1100" i="1" dirty="0">
                  <a:solidFill>
                    <a:schemeClr val="tx1"/>
                  </a:solidFill>
                  <a:latin typeface="Cambria Math" panose="02040503050406030204" pitchFamily="18" charset="0"/>
                  <a:ea typeface="Cambria Math" panose="02040503050406030204" pitchFamily="18" charset="0"/>
                </a:endParaRPr>
              </a:p>
              <a:p>
                <a:pPr algn="just"/>
                <a:r>
                  <a:rPr lang="en-CA" sz="1100" dirty="0">
                    <a:solidFill>
                      <a:schemeClr val="tx1"/>
                    </a:solidFill>
                    <a:ea typeface="Cambria Math" panose="02040503050406030204" pitchFamily="18" charset="0"/>
                  </a:rPr>
                  <a:t>	</a:t>
                </a:r>
                <a14:m>
                  <m:oMath xmlns:m="http://schemas.openxmlformats.org/officeDocument/2006/math">
                    <m:acc>
                      <m:accPr>
                        <m:chr m:val="̇"/>
                        <m:ctrlPr>
                          <a:rPr lang="en-CA" sz="1100" i="1">
                            <a:solidFill>
                              <a:schemeClr val="tx1"/>
                            </a:solidFill>
                            <a:latin typeface="Cambria Math" panose="02040503050406030204" pitchFamily="18" charset="0"/>
                            <a:ea typeface="Cambria Math" panose="02040503050406030204" pitchFamily="18" charset="0"/>
                          </a:rPr>
                        </m:ctrlPr>
                      </m:accPr>
                      <m:e>
                        <m:r>
                          <a:rPr lang="en-CA" sz="1100" b="0" i="1" smtClean="0">
                            <a:solidFill>
                              <a:schemeClr val="tx1"/>
                            </a:solidFill>
                            <a:latin typeface="Cambria Math" panose="02040503050406030204" pitchFamily="18" charset="0"/>
                            <a:ea typeface="Cambria Math" panose="02040503050406030204" pitchFamily="18" charset="0"/>
                          </a:rPr>
                          <m:t>𝑄</m:t>
                        </m:r>
                      </m:e>
                    </m:acc>
                    <m:r>
                      <a:rPr lang="en-CA" sz="1100" b="0" i="1" smtClean="0">
                        <a:solidFill>
                          <a:schemeClr val="tx1"/>
                        </a:solidFill>
                        <a:latin typeface="Cambria Math" panose="02040503050406030204" pitchFamily="18" charset="0"/>
                        <a:ea typeface="Cambria Math" panose="02040503050406030204" pitchFamily="18" charset="0"/>
                      </a:rPr>
                      <m:t>=8289−7460 </m:t>
                    </m:r>
                    <m:r>
                      <a:rPr lang="en-CA" sz="1100" b="0" i="1" smtClean="0">
                        <a:solidFill>
                          <a:schemeClr val="tx1"/>
                        </a:solidFill>
                        <a:latin typeface="Cambria Math" panose="02040503050406030204" pitchFamily="18" charset="0"/>
                        <a:ea typeface="Cambria Math" panose="02040503050406030204" pitchFamily="18" charset="0"/>
                      </a:rPr>
                      <m:t>𝑊</m:t>
                    </m:r>
                    <m:r>
                      <a:rPr lang="en-CA" sz="1100" b="0" i="1" smtClean="0">
                        <a:solidFill>
                          <a:schemeClr val="tx1"/>
                        </a:solidFill>
                        <a:latin typeface="Cambria Math" panose="02040503050406030204" pitchFamily="18" charset="0"/>
                        <a:ea typeface="Cambria Math" panose="02040503050406030204" pitchFamily="18" charset="0"/>
                      </a:rPr>
                      <m:t>=829 </m:t>
                    </m:r>
                    <m:r>
                      <a:rPr lang="en-CA" sz="1100" b="0" i="1" smtClean="0">
                        <a:solidFill>
                          <a:schemeClr val="tx1"/>
                        </a:solidFill>
                        <a:latin typeface="Cambria Math" panose="02040503050406030204" pitchFamily="18" charset="0"/>
                        <a:ea typeface="Cambria Math" panose="02040503050406030204" pitchFamily="18" charset="0"/>
                      </a:rPr>
                      <m:t>𝑊</m:t>
                    </m:r>
                  </m:oMath>
                </a14:m>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1100" b="1"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1100" b="1"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1100" b="1"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1100" b="1"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r>
                  <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14:m>
                  <m:oMath xmlns:m="http://schemas.openxmlformats.org/officeDocument/2006/math">
                    <m:r>
                      <a:rPr lang="en-CA" sz="1100" b="0" i="1"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t>𝑠𝑙𝑖𝑝</m:t>
                    </m:r>
                    <m:r>
                      <a:rPr lang="en-CA" sz="1100" b="0" i="1"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t>=1800−1750=50 </m:t>
                    </m:r>
                    <m:r>
                      <a:rPr lang="en-CA" sz="1100" b="0" i="1"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t>𝑟𝑝𝑚</m:t>
                    </m:r>
                  </m:oMath>
                </a14:m>
                <a:r>
                  <a:rPr lang="en-US" sz="11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p>
            </p:txBody>
          </p:sp>
        </mc:Choice>
        <mc:Fallback xmlns="">
          <p:sp>
            <p:nvSpPr>
              <p:cNvPr id="57" name="Rectangle 56">
                <a:extLst>
                  <a:ext uri="{FF2B5EF4-FFF2-40B4-BE49-F238E27FC236}">
                    <a16:creationId xmlns:a16="http://schemas.microsoft.com/office/drawing/2014/main" id="{3B46A126-A1B0-4B57-BBFE-B3F2BF21613A}"/>
                  </a:ext>
                </a:extLst>
              </p:cNvPr>
              <p:cNvSpPr>
                <a:spLocks noRot="1" noChangeAspect="1" noMove="1" noResize="1" noEditPoints="1" noAdjustHandles="1" noChangeArrowheads="1" noChangeShapeType="1" noTextEdit="1"/>
              </p:cNvSpPr>
              <p:nvPr/>
            </p:nvSpPr>
            <p:spPr>
              <a:xfrm>
                <a:off x="318046" y="185986"/>
                <a:ext cx="5720804" cy="8526214"/>
              </a:xfrm>
              <a:prstGeom prst="rect">
                <a:avLst/>
              </a:prstGeom>
              <a:blipFill>
                <a:blip r:embed="rId2"/>
                <a:stretch>
                  <a:fillRect t="-72"/>
                </a:stretch>
              </a:blipFill>
              <a:ln>
                <a:noFill/>
              </a:ln>
            </p:spPr>
            <p:txBody>
              <a:bodyPr/>
              <a:lstStyle/>
              <a:p>
                <a:r>
                  <a:rPr lang="en-CA">
                    <a:noFill/>
                  </a:rPr>
                  <a:t> </a:t>
                </a:r>
              </a:p>
            </p:txBody>
          </p:sp>
        </mc:Fallback>
      </mc:AlternateContent>
      <p:cxnSp>
        <p:nvCxnSpPr>
          <p:cNvPr id="102" name="Straight Arrow Connector 101">
            <a:extLst>
              <a:ext uri="{FF2B5EF4-FFF2-40B4-BE49-F238E27FC236}">
                <a16:creationId xmlns:a16="http://schemas.microsoft.com/office/drawing/2014/main" id="{5B7DFD4B-2507-4E68-8348-3C91FDE499D1}"/>
              </a:ext>
            </a:extLst>
          </p:cNvPr>
          <p:cNvCxnSpPr/>
          <p:nvPr/>
        </p:nvCxnSpPr>
        <p:spPr>
          <a:xfrm flipH="1">
            <a:off x="2631678" y="3692252"/>
            <a:ext cx="3556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3" name="Rectangle 102">
            <a:extLst>
              <a:ext uri="{FF2B5EF4-FFF2-40B4-BE49-F238E27FC236}">
                <a16:creationId xmlns:a16="http://schemas.microsoft.com/office/drawing/2014/main" id="{B32CDB00-74CC-4936-8ECA-0D0B93E07C64}"/>
              </a:ext>
            </a:extLst>
          </p:cNvPr>
          <p:cNvSpPr/>
          <p:nvPr/>
        </p:nvSpPr>
        <p:spPr>
          <a:xfrm>
            <a:off x="2829942" y="3392190"/>
            <a:ext cx="2796158" cy="576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latin typeface="Cambria" panose="02040503050406030204" pitchFamily="18" charset="0"/>
                <a:cs typeface="Arial" pitchFamily="34" charset="0"/>
              </a:rPr>
              <a:t>rotor speed (not synchronous speed)</a:t>
            </a:r>
          </a:p>
        </p:txBody>
      </p:sp>
      <mc:AlternateContent xmlns:mc="http://schemas.openxmlformats.org/markup-compatibility/2006" xmlns:a14="http://schemas.microsoft.com/office/drawing/2010/main">
        <mc:Choice Requires="a14">
          <p:sp>
            <p:nvSpPr>
              <p:cNvPr id="100" name="TextBox 99">
                <a:extLst>
                  <a:ext uri="{FF2B5EF4-FFF2-40B4-BE49-F238E27FC236}">
                    <a16:creationId xmlns:a16="http://schemas.microsoft.com/office/drawing/2014/main" id="{8CB9AB93-555B-4355-8F30-9BA8157133C7}"/>
                  </a:ext>
                </a:extLst>
              </p:cNvPr>
              <p:cNvSpPr txBox="1"/>
              <p:nvPr/>
            </p:nvSpPr>
            <p:spPr>
              <a:xfrm>
                <a:off x="764828" y="7031012"/>
                <a:ext cx="2838598" cy="46634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CA" sz="1100" i="1" smtClean="0">
                          <a:latin typeface="Cambria Math" panose="02040503050406030204" pitchFamily="18" charset="0"/>
                          <a:ea typeface="Cambria Math" panose="02040503050406030204" pitchFamily="18" charset="0"/>
                        </a:rPr>
                        <m:t>𝜏</m:t>
                      </m:r>
                      <m:r>
                        <a:rPr lang="en-CA" sz="1100" b="0" i="1" smtClean="0">
                          <a:latin typeface="Cambria Math" panose="02040503050406030204" pitchFamily="18" charset="0"/>
                          <a:ea typeface="Cambria Math" panose="02040503050406030204" pitchFamily="18" charset="0"/>
                        </a:rPr>
                        <m:t>=</m:t>
                      </m:r>
                      <m:f>
                        <m:fPr>
                          <m:ctrlPr>
                            <a:rPr lang="en-CA" sz="1100" b="0" i="1" smtClean="0">
                              <a:latin typeface="Cambria Math" panose="02040503050406030204" pitchFamily="18" charset="0"/>
                              <a:ea typeface="Cambria Math" panose="02040503050406030204" pitchFamily="18" charset="0"/>
                            </a:rPr>
                          </m:ctrlPr>
                        </m:fPr>
                        <m:num>
                          <m:sSub>
                            <m:sSubPr>
                              <m:ctrlPr>
                                <a:rPr lang="en-CA" sz="1100" i="1">
                                  <a:latin typeface="Cambria Math" panose="02040503050406030204" pitchFamily="18" charset="0"/>
                                  <a:ea typeface="Cambria Math" panose="02040503050406030204" pitchFamily="18" charset="0"/>
                                </a:rPr>
                              </m:ctrlPr>
                            </m:sSubPr>
                            <m:e>
                              <m:acc>
                                <m:accPr>
                                  <m:chr m:val="̇"/>
                                  <m:ctrlPr>
                                    <a:rPr lang="en-CA" sz="1100" i="1">
                                      <a:latin typeface="Cambria Math" panose="02040503050406030204" pitchFamily="18" charset="0"/>
                                      <a:ea typeface="Cambria Math" panose="02040503050406030204" pitchFamily="18" charset="0"/>
                                    </a:rPr>
                                  </m:ctrlPr>
                                </m:accPr>
                                <m:e>
                                  <m:r>
                                    <a:rPr lang="en-CA" sz="1100" i="1">
                                      <a:latin typeface="Cambria Math" panose="02040503050406030204" pitchFamily="18" charset="0"/>
                                      <a:ea typeface="Cambria Math" panose="02040503050406030204" pitchFamily="18" charset="0"/>
                                    </a:rPr>
                                    <m:t>𝑊</m:t>
                                  </m:r>
                                </m:e>
                              </m:acc>
                            </m:e>
                            <m:sub>
                              <m:r>
                                <a:rPr lang="en-CA" sz="1100" i="1">
                                  <a:latin typeface="Cambria Math" panose="02040503050406030204" pitchFamily="18" charset="0"/>
                                  <a:ea typeface="Cambria Math" panose="02040503050406030204" pitchFamily="18" charset="0"/>
                                </a:rPr>
                                <m:t>𝑠h</m:t>
                              </m:r>
                            </m:sub>
                          </m:sSub>
                          <m:r>
                            <a:rPr lang="en-CA" sz="1100" i="1">
                              <a:latin typeface="Cambria Math" panose="02040503050406030204" pitchFamily="18" charset="0"/>
                              <a:ea typeface="Cambria Math" panose="02040503050406030204" pitchFamily="18" charset="0"/>
                            </a:rPr>
                            <m:t>∙5252</m:t>
                          </m:r>
                        </m:num>
                        <m:den>
                          <m:r>
                            <a:rPr lang="en-CA" sz="1100" b="0" i="1" smtClean="0">
                              <a:latin typeface="Cambria Math" panose="02040503050406030204" pitchFamily="18" charset="0"/>
                              <a:ea typeface="Cambria Math" panose="02040503050406030204" pitchFamily="18" charset="0"/>
                            </a:rPr>
                            <m:t>𝑟𝑝𝑚</m:t>
                          </m:r>
                        </m:den>
                      </m:f>
                      <m:r>
                        <a:rPr lang="en-CA" sz="1100" b="0" i="1" smtClean="0">
                          <a:latin typeface="Cambria Math" panose="02040503050406030204" pitchFamily="18" charset="0"/>
                          <a:ea typeface="Cambria Math" panose="02040503050406030204" pitchFamily="18" charset="0"/>
                        </a:rPr>
                        <m:t>=</m:t>
                      </m:r>
                      <m:f>
                        <m:fPr>
                          <m:ctrlPr>
                            <a:rPr lang="en-CA" sz="1100" i="1">
                              <a:latin typeface="Cambria Math" panose="02040503050406030204" pitchFamily="18" charset="0"/>
                              <a:ea typeface="Cambria Math" panose="02040503050406030204" pitchFamily="18" charset="0"/>
                            </a:rPr>
                          </m:ctrlPr>
                        </m:fPr>
                        <m:num>
                          <m:d>
                            <m:dPr>
                              <m:ctrlPr>
                                <a:rPr lang="en-CA" sz="1100" b="0" i="1" smtClean="0">
                                  <a:latin typeface="Cambria Math" panose="02040503050406030204" pitchFamily="18" charset="0"/>
                                  <a:ea typeface="Cambria Math" panose="02040503050406030204" pitchFamily="18" charset="0"/>
                                </a:rPr>
                              </m:ctrlPr>
                            </m:dPr>
                            <m:e>
                              <m:r>
                                <a:rPr lang="en-CA" sz="1100" b="0" i="1" smtClean="0">
                                  <a:latin typeface="Cambria Math" panose="02040503050406030204" pitchFamily="18" charset="0"/>
                                  <a:ea typeface="Cambria Math" panose="02040503050406030204" pitchFamily="18" charset="0"/>
                                </a:rPr>
                                <m:t>10</m:t>
                              </m:r>
                            </m:e>
                          </m:d>
                          <m:r>
                            <a:rPr lang="en-CA" sz="1100" i="1">
                              <a:latin typeface="Cambria Math" panose="02040503050406030204" pitchFamily="18" charset="0"/>
                              <a:ea typeface="Cambria Math" panose="02040503050406030204" pitchFamily="18" charset="0"/>
                            </a:rPr>
                            <m:t>∙5252</m:t>
                          </m:r>
                        </m:num>
                        <m:den>
                          <m:d>
                            <m:dPr>
                              <m:ctrlPr>
                                <a:rPr lang="en-CA" sz="1100" b="0" i="1" smtClean="0">
                                  <a:latin typeface="Cambria Math" panose="02040503050406030204" pitchFamily="18" charset="0"/>
                                  <a:ea typeface="Cambria Math" panose="02040503050406030204" pitchFamily="18" charset="0"/>
                                </a:rPr>
                              </m:ctrlPr>
                            </m:dPr>
                            <m:e>
                              <m:r>
                                <a:rPr lang="en-CA" sz="1100" b="0" i="1" smtClean="0">
                                  <a:latin typeface="Cambria Math" panose="02040503050406030204" pitchFamily="18" charset="0"/>
                                  <a:ea typeface="Cambria Math" panose="02040503050406030204" pitchFamily="18" charset="0"/>
                                </a:rPr>
                                <m:t>1750</m:t>
                              </m:r>
                            </m:e>
                          </m:d>
                        </m:den>
                      </m:f>
                      <m:r>
                        <a:rPr lang="en-CA" sz="1100" b="0" i="1" smtClean="0">
                          <a:latin typeface="Cambria Math" panose="02040503050406030204" pitchFamily="18" charset="0"/>
                          <a:ea typeface="Cambria Math" panose="02040503050406030204" pitchFamily="18" charset="0"/>
                        </a:rPr>
                        <m:t>=30.0 </m:t>
                      </m:r>
                      <m:r>
                        <a:rPr lang="en-CA" sz="1100" b="0" i="1" smtClean="0">
                          <a:latin typeface="Cambria Math" panose="02040503050406030204" pitchFamily="18" charset="0"/>
                          <a:ea typeface="Cambria Math" panose="02040503050406030204" pitchFamily="18" charset="0"/>
                        </a:rPr>
                        <m:t>𝑓𝑡</m:t>
                      </m:r>
                      <m:r>
                        <a:rPr lang="en-CA" sz="1100" b="0" i="1" smtClean="0">
                          <a:latin typeface="Cambria Math" panose="02040503050406030204" pitchFamily="18" charset="0"/>
                          <a:ea typeface="Cambria Math" panose="02040503050406030204" pitchFamily="18" charset="0"/>
                        </a:rPr>
                        <m:t>∙</m:t>
                      </m:r>
                      <m:r>
                        <a:rPr lang="en-CA" sz="1100" b="0" i="1" smtClean="0">
                          <a:latin typeface="Cambria Math" panose="02040503050406030204" pitchFamily="18" charset="0"/>
                          <a:ea typeface="Cambria Math" panose="02040503050406030204" pitchFamily="18" charset="0"/>
                        </a:rPr>
                        <m:t>𝑙𝑏</m:t>
                      </m:r>
                    </m:oMath>
                  </m:oMathPara>
                </a14:m>
                <a:endParaRPr lang="en-CA" sz="1100" dirty="0">
                  <a:latin typeface="Cambria" panose="02040503050406030204" pitchFamily="18" charset="0"/>
                </a:endParaRPr>
              </a:p>
            </p:txBody>
          </p:sp>
        </mc:Choice>
        <mc:Fallback xmlns="">
          <p:sp>
            <p:nvSpPr>
              <p:cNvPr id="100" name="TextBox 99">
                <a:extLst>
                  <a:ext uri="{FF2B5EF4-FFF2-40B4-BE49-F238E27FC236}">
                    <a16:creationId xmlns:a16="http://schemas.microsoft.com/office/drawing/2014/main" id="{8CB9AB93-555B-4355-8F30-9BA8157133C7}"/>
                  </a:ext>
                </a:extLst>
              </p:cNvPr>
              <p:cNvSpPr txBox="1">
                <a:spLocks noRot="1" noChangeAspect="1" noMove="1" noResize="1" noEditPoints="1" noAdjustHandles="1" noChangeArrowheads="1" noChangeShapeType="1" noTextEdit="1"/>
              </p:cNvSpPr>
              <p:nvPr/>
            </p:nvSpPr>
            <p:spPr>
              <a:xfrm>
                <a:off x="764828" y="7031012"/>
                <a:ext cx="2838598" cy="466346"/>
              </a:xfrm>
              <a:prstGeom prst="rect">
                <a:avLst/>
              </a:prstGeom>
              <a:blipFill>
                <a:blip r:embed="rId3"/>
                <a:stretch>
                  <a:fillRect/>
                </a:stretch>
              </a:blipFill>
            </p:spPr>
            <p:txBody>
              <a:bodyPr/>
              <a:lstStyle/>
              <a:p>
                <a:r>
                  <a:rPr lang="en-CA">
                    <a:noFill/>
                  </a:rPr>
                  <a:t> </a:t>
                </a:r>
              </a:p>
            </p:txBody>
          </p:sp>
        </mc:Fallback>
      </mc:AlternateContent>
      <p:cxnSp>
        <p:nvCxnSpPr>
          <p:cNvPr id="104" name="Straight Arrow Connector 103">
            <a:extLst>
              <a:ext uri="{FF2B5EF4-FFF2-40B4-BE49-F238E27FC236}">
                <a16:creationId xmlns:a16="http://schemas.microsoft.com/office/drawing/2014/main" id="{2B7B0A68-02F4-4E9D-8FB2-35BACA74FF25}"/>
              </a:ext>
            </a:extLst>
          </p:cNvPr>
          <p:cNvCxnSpPr>
            <a:cxnSpLocks/>
          </p:cNvCxnSpPr>
          <p:nvPr/>
        </p:nvCxnSpPr>
        <p:spPr>
          <a:xfrm flipH="1">
            <a:off x="3789164" y="7254875"/>
            <a:ext cx="71298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5" name="Rectangle 104">
            <a:extLst>
              <a:ext uri="{FF2B5EF4-FFF2-40B4-BE49-F238E27FC236}">
                <a16:creationId xmlns:a16="http://schemas.microsoft.com/office/drawing/2014/main" id="{590E9FE5-0043-42DD-BA33-78F82326003D}"/>
              </a:ext>
            </a:extLst>
          </p:cNvPr>
          <p:cNvSpPr/>
          <p:nvPr/>
        </p:nvSpPr>
        <p:spPr>
          <a:xfrm>
            <a:off x="4592464" y="6961163"/>
            <a:ext cx="1224136" cy="576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dirty="0">
                <a:solidFill>
                  <a:schemeClr val="tx1"/>
                </a:solidFill>
                <a:latin typeface="Cambria" panose="02040503050406030204" pitchFamily="18" charset="0"/>
                <a:cs typeface="Arial" pitchFamily="34" charset="0"/>
              </a:rPr>
              <a:t>i.e. Rated Torque</a:t>
            </a:r>
          </a:p>
        </p:txBody>
      </p:sp>
      <p:cxnSp>
        <p:nvCxnSpPr>
          <p:cNvPr id="106" name="Straight Arrow Connector 105">
            <a:extLst>
              <a:ext uri="{FF2B5EF4-FFF2-40B4-BE49-F238E27FC236}">
                <a16:creationId xmlns:a16="http://schemas.microsoft.com/office/drawing/2014/main" id="{12192614-368D-4068-820E-588C90FB5A8E}"/>
              </a:ext>
            </a:extLst>
          </p:cNvPr>
          <p:cNvCxnSpPr>
            <a:cxnSpLocks/>
          </p:cNvCxnSpPr>
          <p:nvPr/>
        </p:nvCxnSpPr>
        <p:spPr>
          <a:xfrm flipH="1">
            <a:off x="3384550" y="8153400"/>
            <a:ext cx="114935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7" name="Rectangle 106">
            <a:extLst>
              <a:ext uri="{FF2B5EF4-FFF2-40B4-BE49-F238E27FC236}">
                <a16:creationId xmlns:a16="http://schemas.microsoft.com/office/drawing/2014/main" id="{56CBC006-F53A-4E75-8679-B2F144BFF9AA}"/>
              </a:ext>
            </a:extLst>
          </p:cNvPr>
          <p:cNvSpPr/>
          <p:nvPr/>
        </p:nvSpPr>
        <p:spPr>
          <a:xfrm>
            <a:off x="4586114" y="7878738"/>
            <a:ext cx="1567036" cy="576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dirty="0">
                <a:solidFill>
                  <a:schemeClr val="tx1"/>
                </a:solidFill>
                <a:latin typeface="Cambria" panose="02040503050406030204" pitchFamily="18" charset="0"/>
                <a:cs typeface="Arial" pitchFamily="34" charset="0"/>
              </a:rPr>
              <a:t>i.e. “Full-Load Slip”</a:t>
            </a:r>
          </a:p>
        </p:txBody>
      </p:sp>
      <p:grpSp>
        <p:nvGrpSpPr>
          <p:cNvPr id="115" name="Group 114">
            <a:extLst>
              <a:ext uri="{FF2B5EF4-FFF2-40B4-BE49-F238E27FC236}">
                <a16:creationId xmlns:a16="http://schemas.microsoft.com/office/drawing/2014/main" id="{817B4484-718F-4377-8BD0-8F33D46E7C02}"/>
              </a:ext>
            </a:extLst>
          </p:cNvPr>
          <p:cNvGrpSpPr/>
          <p:nvPr/>
        </p:nvGrpSpPr>
        <p:grpSpPr>
          <a:xfrm>
            <a:off x="3609256" y="5319813"/>
            <a:ext cx="2429565" cy="1353542"/>
            <a:chOff x="3780706" y="4754290"/>
            <a:chExt cx="2429565" cy="1353542"/>
          </a:xfrm>
        </p:grpSpPr>
        <p:grpSp>
          <p:nvGrpSpPr>
            <p:cNvPr id="110" name="Group 109">
              <a:extLst>
                <a:ext uri="{FF2B5EF4-FFF2-40B4-BE49-F238E27FC236}">
                  <a16:creationId xmlns:a16="http://schemas.microsoft.com/office/drawing/2014/main" id="{B584BFB5-E871-4B7C-A2A9-8895A3CEAD18}"/>
                </a:ext>
              </a:extLst>
            </p:cNvPr>
            <p:cNvGrpSpPr/>
            <p:nvPr/>
          </p:nvGrpSpPr>
          <p:grpSpPr>
            <a:xfrm>
              <a:off x="3983038" y="4754290"/>
              <a:ext cx="1858466" cy="1043260"/>
              <a:chOff x="6942138" y="5922690"/>
              <a:chExt cx="1858466" cy="1043260"/>
            </a:xfrm>
          </p:grpSpPr>
          <p:cxnSp>
            <p:nvCxnSpPr>
              <p:cNvPr id="83" name="Straight Arrow Connector 82">
                <a:extLst>
                  <a:ext uri="{FF2B5EF4-FFF2-40B4-BE49-F238E27FC236}">
                    <a16:creationId xmlns:a16="http://schemas.microsoft.com/office/drawing/2014/main" id="{BD256E84-B211-423A-9A2D-230D96A4A920}"/>
                  </a:ext>
                </a:extLst>
              </p:cNvPr>
              <p:cNvCxnSpPr>
                <a:cxnSpLocks/>
              </p:cNvCxnSpPr>
              <p:nvPr/>
            </p:nvCxnSpPr>
            <p:spPr>
              <a:xfrm>
                <a:off x="6942138" y="6282606"/>
                <a:ext cx="57606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4" name="Rectangle 83">
                    <a:extLst>
                      <a:ext uri="{FF2B5EF4-FFF2-40B4-BE49-F238E27FC236}">
                        <a16:creationId xmlns:a16="http://schemas.microsoft.com/office/drawing/2014/main" id="{A262F8F2-20FD-4D52-95FE-6C5B8F1AEEE9}"/>
                      </a:ext>
                    </a:extLst>
                  </p:cNvPr>
                  <p:cNvSpPr/>
                  <p:nvPr/>
                </p:nvSpPr>
                <p:spPr>
                  <a:xfrm>
                    <a:off x="8305304" y="5922690"/>
                    <a:ext cx="453329" cy="266933"/>
                  </a:xfrm>
                  <a:prstGeom prst="rect">
                    <a:avLst/>
                  </a:prstGeom>
                </p:spPr>
                <p:txBody>
                  <a:bodyPr wrap="none">
                    <a:spAutoFit/>
                  </a:bodyPr>
                  <a:lstStyle/>
                  <a:p>
                    <a:pPr algn="just"/>
                    <a14:m>
                      <m:oMathPara xmlns:m="http://schemas.openxmlformats.org/officeDocument/2006/math">
                        <m:oMathParaPr>
                          <m:jc m:val="left"/>
                        </m:oMathParaPr>
                        <m:oMath xmlns:m="http://schemas.openxmlformats.org/officeDocument/2006/math">
                          <m:sSub>
                            <m:sSubPr>
                              <m:ctrlPr>
                                <a:rPr lang="en-CA" sz="1100" i="1" smtClean="0">
                                  <a:latin typeface="Cambria Math" panose="02040503050406030204" pitchFamily="18" charset="0"/>
                                  <a:ea typeface="Cambria Math" panose="02040503050406030204" pitchFamily="18" charset="0"/>
                                </a:rPr>
                              </m:ctrlPr>
                            </m:sSubPr>
                            <m:e>
                              <m:acc>
                                <m:accPr>
                                  <m:chr m:val="̇"/>
                                  <m:ctrlPr>
                                    <a:rPr lang="en-CA" sz="1100" i="1">
                                      <a:latin typeface="Cambria Math" panose="02040503050406030204" pitchFamily="18" charset="0"/>
                                      <a:ea typeface="Cambria Math" panose="02040503050406030204" pitchFamily="18" charset="0"/>
                                    </a:rPr>
                                  </m:ctrlPr>
                                </m:accPr>
                                <m:e>
                                  <m:r>
                                    <a:rPr lang="en-CA" sz="1100" i="1">
                                      <a:latin typeface="Cambria Math" panose="02040503050406030204" pitchFamily="18" charset="0"/>
                                      <a:ea typeface="Cambria Math" panose="02040503050406030204" pitchFamily="18" charset="0"/>
                                    </a:rPr>
                                    <m:t>𝑊</m:t>
                                  </m:r>
                                </m:e>
                              </m:acc>
                            </m:e>
                            <m:sub>
                              <m:r>
                                <a:rPr lang="en-CA" sz="1100" i="1">
                                  <a:latin typeface="Cambria Math" panose="02040503050406030204" pitchFamily="18" charset="0"/>
                                  <a:ea typeface="Cambria Math" panose="02040503050406030204" pitchFamily="18" charset="0"/>
                                </a:rPr>
                                <m:t>𝑠h</m:t>
                              </m:r>
                            </m:sub>
                          </m:sSub>
                        </m:oMath>
                      </m:oMathPara>
                    </a14:m>
                    <a:endParaRPr lang="en-CA" sz="1100" dirty="0">
                      <a:latin typeface="Cambria Math" panose="02040503050406030204" pitchFamily="18" charset="0"/>
                      <a:ea typeface="Cambria Math" panose="02040503050406030204" pitchFamily="18" charset="0"/>
                      <a:cs typeface="Times New Roman" panose="02020603050405020304" pitchFamily="18" charset="0"/>
                    </a:endParaRPr>
                  </a:p>
                </p:txBody>
              </p:sp>
            </mc:Choice>
            <mc:Fallback xmlns="">
              <p:sp>
                <p:nvSpPr>
                  <p:cNvPr id="84" name="Rectangle 83">
                    <a:extLst>
                      <a:ext uri="{FF2B5EF4-FFF2-40B4-BE49-F238E27FC236}">
                        <a16:creationId xmlns:a16="http://schemas.microsoft.com/office/drawing/2014/main" id="{A262F8F2-20FD-4D52-95FE-6C5B8F1AEEE9}"/>
                      </a:ext>
                    </a:extLst>
                  </p:cNvPr>
                  <p:cNvSpPr>
                    <a:spLocks noRot="1" noChangeAspect="1" noMove="1" noResize="1" noEditPoints="1" noAdjustHandles="1" noChangeArrowheads="1" noChangeShapeType="1" noTextEdit="1"/>
                  </p:cNvSpPr>
                  <p:nvPr/>
                </p:nvSpPr>
                <p:spPr>
                  <a:xfrm>
                    <a:off x="8305304" y="5922690"/>
                    <a:ext cx="453329" cy="266933"/>
                  </a:xfrm>
                  <a:prstGeom prst="rect">
                    <a:avLst/>
                  </a:prstGeom>
                  <a:blipFill>
                    <a:blip r:embed="rId4"/>
                    <a:stretch>
                      <a:fillRect/>
                    </a:stretch>
                  </a:blipFill>
                </p:spPr>
                <p:txBody>
                  <a:bodyPr/>
                  <a:lstStyle/>
                  <a:p>
                    <a:r>
                      <a:rPr lang="en-CA">
                        <a:noFill/>
                      </a:rPr>
                      <a:t> </a:t>
                    </a:r>
                  </a:p>
                </p:txBody>
              </p:sp>
            </mc:Fallback>
          </mc:AlternateContent>
          <p:cxnSp>
            <p:nvCxnSpPr>
              <p:cNvPr id="89" name="Straight Arrow Connector 88">
                <a:extLst>
                  <a:ext uri="{FF2B5EF4-FFF2-40B4-BE49-F238E27FC236}">
                    <a16:creationId xmlns:a16="http://schemas.microsoft.com/office/drawing/2014/main" id="{428B5F0B-EAF1-4002-B85D-ACC2250DB72E}"/>
                  </a:ext>
                </a:extLst>
              </p:cNvPr>
              <p:cNvCxnSpPr>
                <a:cxnSpLocks/>
              </p:cNvCxnSpPr>
              <p:nvPr/>
            </p:nvCxnSpPr>
            <p:spPr>
              <a:xfrm>
                <a:off x="8296548" y="6244506"/>
                <a:ext cx="50405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0" name="Straight Arrow Connector 89">
                <a:extLst>
                  <a:ext uri="{FF2B5EF4-FFF2-40B4-BE49-F238E27FC236}">
                    <a16:creationId xmlns:a16="http://schemas.microsoft.com/office/drawing/2014/main" id="{47D8CB63-DFC8-462A-8D73-C67C6AC31E71}"/>
                  </a:ext>
                </a:extLst>
              </p:cNvPr>
              <p:cNvCxnSpPr>
                <a:cxnSpLocks/>
              </p:cNvCxnSpPr>
              <p:nvPr/>
            </p:nvCxnSpPr>
            <p:spPr>
              <a:xfrm>
                <a:off x="7938046" y="6566570"/>
                <a:ext cx="0" cy="39938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1" name="Rectangle 90">
                    <a:extLst>
                      <a:ext uri="{FF2B5EF4-FFF2-40B4-BE49-F238E27FC236}">
                        <a16:creationId xmlns:a16="http://schemas.microsoft.com/office/drawing/2014/main" id="{BC606902-681F-425B-9A57-419B21AB2287}"/>
                      </a:ext>
                    </a:extLst>
                  </p:cNvPr>
                  <p:cNvSpPr/>
                  <p:nvPr/>
                </p:nvSpPr>
                <p:spPr>
                  <a:xfrm>
                    <a:off x="7645946" y="6666136"/>
                    <a:ext cx="279648" cy="266933"/>
                  </a:xfrm>
                  <a:prstGeom prst="rect">
                    <a:avLst/>
                  </a:prstGeom>
                </p:spPr>
                <p:txBody>
                  <a:bodyPr wrap="square">
                    <a:spAutoFit/>
                  </a:bodyPr>
                  <a:lstStyle/>
                  <a:p>
                    <a:pPr algn="just"/>
                    <a14:m>
                      <m:oMathPara xmlns:m="http://schemas.openxmlformats.org/officeDocument/2006/math">
                        <m:oMathParaPr>
                          <m:jc m:val="left"/>
                        </m:oMathParaPr>
                        <m:oMath xmlns:m="http://schemas.openxmlformats.org/officeDocument/2006/math">
                          <m:acc>
                            <m:accPr>
                              <m:chr m:val="̇"/>
                              <m:ctrlPr>
                                <a:rPr lang="en-CA" sz="1100" i="1" smtClean="0">
                                  <a:latin typeface="Cambria Math" panose="02040503050406030204" pitchFamily="18" charset="0"/>
                                  <a:ea typeface="Cambria Math" panose="02040503050406030204" pitchFamily="18" charset="0"/>
                                </a:rPr>
                              </m:ctrlPr>
                            </m:accPr>
                            <m:e>
                              <m:r>
                                <a:rPr lang="en-CA" sz="1100" b="0" i="1" smtClean="0">
                                  <a:latin typeface="Cambria Math" panose="02040503050406030204" pitchFamily="18" charset="0"/>
                                  <a:ea typeface="Cambria Math" panose="02040503050406030204" pitchFamily="18" charset="0"/>
                                </a:rPr>
                                <m:t>𝑄</m:t>
                              </m:r>
                            </m:e>
                          </m:acc>
                        </m:oMath>
                      </m:oMathPara>
                    </a14:m>
                    <a:endParaRPr lang="en-CA" sz="1100" dirty="0">
                      <a:latin typeface="Cambria Math" panose="02040503050406030204" pitchFamily="18" charset="0"/>
                      <a:ea typeface="Cambria Math" panose="02040503050406030204" pitchFamily="18" charset="0"/>
                      <a:cs typeface="Times New Roman" panose="02020603050405020304" pitchFamily="18" charset="0"/>
                    </a:endParaRPr>
                  </a:p>
                </p:txBody>
              </p:sp>
            </mc:Choice>
            <mc:Fallback xmlns="">
              <p:sp>
                <p:nvSpPr>
                  <p:cNvPr id="91" name="Rectangle 90">
                    <a:extLst>
                      <a:ext uri="{FF2B5EF4-FFF2-40B4-BE49-F238E27FC236}">
                        <a16:creationId xmlns:a16="http://schemas.microsoft.com/office/drawing/2014/main" id="{BC606902-681F-425B-9A57-419B21AB2287}"/>
                      </a:ext>
                    </a:extLst>
                  </p:cNvPr>
                  <p:cNvSpPr>
                    <a:spLocks noRot="1" noChangeAspect="1" noMove="1" noResize="1" noEditPoints="1" noAdjustHandles="1" noChangeArrowheads="1" noChangeShapeType="1" noTextEdit="1"/>
                  </p:cNvSpPr>
                  <p:nvPr/>
                </p:nvSpPr>
                <p:spPr>
                  <a:xfrm>
                    <a:off x="7645946" y="6666136"/>
                    <a:ext cx="279648" cy="266933"/>
                  </a:xfrm>
                  <a:prstGeom prst="rect">
                    <a:avLst/>
                  </a:prstGeom>
                  <a:blipFill>
                    <a:blip r:embed="rId5"/>
                    <a:stretch>
                      <a:fillRect b="-2273"/>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94" name="Rectangle 93">
                    <a:extLst>
                      <a:ext uri="{FF2B5EF4-FFF2-40B4-BE49-F238E27FC236}">
                        <a16:creationId xmlns:a16="http://schemas.microsoft.com/office/drawing/2014/main" id="{52680DF9-E8FB-4D7D-900A-4921EF2266BF}"/>
                      </a:ext>
                    </a:extLst>
                  </p:cNvPr>
                  <p:cNvSpPr/>
                  <p:nvPr/>
                </p:nvSpPr>
                <p:spPr>
                  <a:xfrm>
                    <a:off x="6996310" y="5935390"/>
                    <a:ext cx="433388" cy="266933"/>
                  </a:xfrm>
                  <a:prstGeom prst="rect">
                    <a:avLst/>
                  </a:prstGeom>
                </p:spPr>
                <p:txBody>
                  <a:bodyPr wrap="none">
                    <a:spAutoFit/>
                  </a:bodyPr>
                  <a:lstStyle/>
                  <a:p>
                    <a:pPr algn="just"/>
                    <a14:m>
                      <m:oMathPara xmlns:m="http://schemas.openxmlformats.org/officeDocument/2006/math">
                        <m:oMathParaPr>
                          <m:jc m:val="left"/>
                        </m:oMathParaPr>
                        <m:oMath xmlns:m="http://schemas.openxmlformats.org/officeDocument/2006/math">
                          <m:sSub>
                            <m:sSubPr>
                              <m:ctrlPr>
                                <a:rPr lang="en-CA" sz="1100" i="1" smtClean="0">
                                  <a:latin typeface="Cambria Math" panose="02040503050406030204" pitchFamily="18" charset="0"/>
                                  <a:ea typeface="Cambria Math" panose="02040503050406030204" pitchFamily="18" charset="0"/>
                                </a:rPr>
                              </m:ctrlPr>
                            </m:sSubPr>
                            <m:e>
                              <m:acc>
                                <m:accPr>
                                  <m:chr m:val="̇"/>
                                  <m:ctrlPr>
                                    <a:rPr lang="en-CA" sz="1100" i="1">
                                      <a:latin typeface="Cambria Math" panose="02040503050406030204" pitchFamily="18" charset="0"/>
                                      <a:ea typeface="Cambria Math" panose="02040503050406030204" pitchFamily="18" charset="0"/>
                                    </a:rPr>
                                  </m:ctrlPr>
                                </m:accPr>
                                <m:e>
                                  <m:r>
                                    <a:rPr lang="en-CA" sz="1100" i="1">
                                      <a:latin typeface="Cambria Math" panose="02040503050406030204" pitchFamily="18" charset="0"/>
                                      <a:ea typeface="Cambria Math" panose="02040503050406030204" pitchFamily="18" charset="0"/>
                                    </a:rPr>
                                    <m:t>𝑊</m:t>
                                  </m:r>
                                </m:e>
                              </m:acc>
                            </m:e>
                            <m:sub>
                              <m:r>
                                <a:rPr lang="en-CA" sz="1100" b="0" i="1" smtClean="0">
                                  <a:latin typeface="Cambria Math" panose="02040503050406030204" pitchFamily="18" charset="0"/>
                                  <a:ea typeface="Cambria Math" panose="02040503050406030204" pitchFamily="18" charset="0"/>
                                </a:rPr>
                                <m:t>𝑒𝑙</m:t>
                              </m:r>
                            </m:sub>
                          </m:sSub>
                        </m:oMath>
                      </m:oMathPara>
                    </a14:m>
                    <a:endParaRPr lang="en-CA" sz="1100" dirty="0">
                      <a:latin typeface="Cambria Math" panose="02040503050406030204" pitchFamily="18" charset="0"/>
                      <a:ea typeface="Cambria Math" panose="02040503050406030204" pitchFamily="18" charset="0"/>
                      <a:cs typeface="Times New Roman" panose="02020603050405020304" pitchFamily="18" charset="0"/>
                    </a:endParaRPr>
                  </a:p>
                </p:txBody>
              </p:sp>
            </mc:Choice>
            <mc:Fallback xmlns="">
              <p:sp>
                <p:nvSpPr>
                  <p:cNvPr id="94" name="Rectangle 93">
                    <a:extLst>
                      <a:ext uri="{FF2B5EF4-FFF2-40B4-BE49-F238E27FC236}">
                        <a16:creationId xmlns:a16="http://schemas.microsoft.com/office/drawing/2014/main" id="{52680DF9-E8FB-4D7D-900A-4921EF2266BF}"/>
                      </a:ext>
                    </a:extLst>
                  </p:cNvPr>
                  <p:cNvSpPr>
                    <a:spLocks noRot="1" noChangeAspect="1" noMove="1" noResize="1" noEditPoints="1" noAdjustHandles="1" noChangeArrowheads="1" noChangeShapeType="1" noTextEdit="1"/>
                  </p:cNvSpPr>
                  <p:nvPr/>
                </p:nvSpPr>
                <p:spPr>
                  <a:xfrm>
                    <a:off x="6996310" y="5935390"/>
                    <a:ext cx="433388" cy="266933"/>
                  </a:xfrm>
                  <a:prstGeom prst="rect">
                    <a:avLst/>
                  </a:prstGeom>
                  <a:blipFill>
                    <a:blip r:embed="rId6"/>
                    <a:stretch>
                      <a:fillRect/>
                    </a:stretch>
                  </a:blipFill>
                </p:spPr>
                <p:txBody>
                  <a:bodyPr/>
                  <a:lstStyle/>
                  <a:p>
                    <a:r>
                      <a:rPr lang="en-CA">
                        <a:noFill/>
                      </a:rPr>
                      <a:t> </a:t>
                    </a:r>
                  </a:p>
                </p:txBody>
              </p:sp>
            </mc:Fallback>
          </mc:AlternateContent>
          <p:sp>
            <p:nvSpPr>
              <p:cNvPr id="98" name="Rectangle: Rounded Corners 97">
                <a:extLst>
                  <a:ext uri="{FF2B5EF4-FFF2-40B4-BE49-F238E27FC236}">
                    <a16:creationId xmlns:a16="http://schemas.microsoft.com/office/drawing/2014/main" id="{83EFF865-6405-41BD-86F5-E74B7F4561DF}"/>
                  </a:ext>
                </a:extLst>
              </p:cNvPr>
              <p:cNvSpPr/>
              <p:nvPr/>
            </p:nvSpPr>
            <p:spPr>
              <a:xfrm>
                <a:off x="7562850" y="6026150"/>
                <a:ext cx="711200" cy="4699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111" name="Rectangle 110">
              <a:extLst>
                <a:ext uri="{FF2B5EF4-FFF2-40B4-BE49-F238E27FC236}">
                  <a16:creationId xmlns:a16="http://schemas.microsoft.com/office/drawing/2014/main" id="{0FB2A909-E26D-49EB-9E2E-6D814DE86738}"/>
                </a:ext>
              </a:extLst>
            </p:cNvPr>
            <p:cNvSpPr/>
            <p:nvPr/>
          </p:nvSpPr>
          <p:spPr>
            <a:xfrm>
              <a:off x="3780706" y="5127650"/>
              <a:ext cx="792088"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100" dirty="0">
                  <a:solidFill>
                    <a:schemeClr val="tx1"/>
                  </a:solidFill>
                  <a:latin typeface="Cambria" panose="02040503050406030204" pitchFamily="18" charset="0"/>
                  <a:cs typeface="Arial" pitchFamily="34" charset="0"/>
                </a:rPr>
                <a:t>8289 W</a:t>
              </a:r>
              <a:endParaRPr lang="en-US" sz="1100" dirty="0">
                <a:solidFill>
                  <a:schemeClr val="tx1"/>
                </a:solidFill>
                <a:latin typeface="Cambria" panose="02040503050406030204" pitchFamily="18" charset="0"/>
                <a:cs typeface="Arial" pitchFamily="34" charset="0"/>
              </a:endParaRPr>
            </a:p>
          </p:txBody>
        </p:sp>
        <p:sp>
          <p:nvSpPr>
            <p:cNvPr id="112" name="Rectangle 111">
              <a:extLst>
                <a:ext uri="{FF2B5EF4-FFF2-40B4-BE49-F238E27FC236}">
                  <a16:creationId xmlns:a16="http://schemas.microsoft.com/office/drawing/2014/main" id="{D76C0807-5F5B-4921-AC02-ABF4783977C4}"/>
                </a:ext>
              </a:extLst>
            </p:cNvPr>
            <p:cNvSpPr/>
            <p:nvPr/>
          </p:nvSpPr>
          <p:spPr>
            <a:xfrm>
              <a:off x="5298356" y="5114950"/>
              <a:ext cx="792088"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100" dirty="0">
                  <a:solidFill>
                    <a:schemeClr val="tx1"/>
                  </a:solidFill>
                  <a:latin typeface="Cambria" panose="02040503050406030204" pitchFamily="18" charset="0"/>
                  <a:cs typeface="Arial" pitchFamily="34" charset="0"/>
                </a:rPr>
                <a:t>7460 W</a:t>
              </a:r>
              <a:endParaRPr lang="en-US" sz="1100" dirty="0">
                <a:solidFill>
                  <a:schemeClr val="tx1"/>
                </a:solidFill>
                <a:latin typeface="Cambria" panose="02040503050406030204" pitchFamily="18" charset="0"/>
                <a:cs typeface="Arial" pitchFamily="34" charset="0"/>
              </a:endParaRPr>
            </a:p>
          </p:txBody>
        </p:sp>
        <mc:AlternateContent xmlns:mc="http://schemas.openxmlformats.org/markup-compatibility/2006" xmlns:a14="http://schemas.microsoft.com/office/drawing/2010/main">
          <mc:Choice Requires="a14">
            <p:sp>
              <p:nvSpPr>
                <p:cNvPr id="113" name="TextBox 112">
                  <a:extLst>
                    <a:ext uri="{FF2B5EF4-FFF2-40B4-BE49-F238E27FC236}">
                      <a16:creationId xmlns:a16="http://schemas.microsoft.com/office/drawing/2014/main" id="{9A1E3CA3-2531-4DD4-B24E-5DB61ED97032}"/>
                    </a:ext>
                  </a:extLst>
                </p:cNvPr>
                <p:cNvSpPr txBox="1"/>
                <p:nvPr/>
              </p:nvSpPr>
              <p:spPr>
                <a:xfrm>
                  <a:off x="5337596" y="5357787"/>
                  <a:ext cx="872675" cy="43088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CA" sz="1100" b="0" i="1" smtClean="0">
                            <a:latin typeface="Cambria Math" panose="02040503050406030204" pitchFamily="18" charset="0"/>
                            <a:ea typeface="Cambria Math" panose="02040503050406030204" pitchFamily="18" charset="0"/>
                          </a:rPr>
                          <m:t>1750 </m:t>
                        </m:r>
                        <m:r>
                          <a:rPr lang="en-CA" sz="1100" b="0" i="1" smtClean="0">
                            <a:latin typeface="Cambria Math" panose="02040503050406030204" pitchFamily="18" charset="0"/>
                            <a:ea typeface="Cambria Math" panose="02040503050406030204" pitchFamily="18" charset="0"/>
                          </a:rPr>
                          <m:t>𝑟𝑝𝑚</m:t>
                        </m:r>
                      </m:oMath>
                    </m:oMathPara>
                  </a14:m>
                  <a:endParaRPr lang="en-CA" sz="1100" b="0" i="1" dirty="0">
                    <a:latin typeface="Cambria Math" panose="02040503050406030204" pitchFamily="18" charset="0"/>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CA" sz="1100" b="0" i="1" smtClean="0">
                            <a:latin typeface="Cambria Math" panose="02040503050406030204" pitchFamily="18" charset="0"/>
                            <a:ea typeface="Cambria Math" panose="02040503050406030204" pitchFamily="18" charset="0"/>
                          </a:rPr>
                          <m:t>30.0 </m:t>
                        </m:r>
                        <m:r>
                          <a:rPr lang="en-CA" sz="1100" b="0" i="1" smtClean="0">
                            <a:latin typeface="Cambria Math" panose="02040503050406030204" pitchFamily="18" charset="0"/>
                            <a:ea typeface="Cambria Math" panose="02040503050406030204" pitchFamily="18" charset="0"/>
                          </a:rPr>
                          <m:t>𝑓𝑡</m:t>
                        </m:r>
                        <m:r>
                          <a:rPr lang="en-CA" sz="1100" b="0" i="1" smtClean="0">
                            <a:latin typeface="Cambria Math" panose="02040503050406030204" pitchFamily="18" charset="0"/>
                            <a:ea typeface="Cambria Math" panose="02040503050406030204" pitchFamily="18" charset="0"/>
                          </a:rPr>
                          <m:t>∙</m:t>
                        </m:r>
                        <m:r>
                          <a:rPr lang="en-CA" sz="1100" b="0" i="1" smtClean="0">
                            <a:latin typeface="Cambria Math" panose="02040503050406030204" pitchFamily="18" charset="0"/>
                            <a:ea typeface="Cambria Math" panose="02040503050406030204" pitchFamily="18" charset="0"/>
                          </a:rPr>
                          <m:t>𝑙𝑏</m:t>
                        </m:r>
                      </m:oMath>
                    </m:oMathPara>
                  </a14:m>
                  <a:endParaRPr lang="en-CA" sz="1100" dirty="0">
                    <a:latin typeface="Cambria" panose="02040503050406030204" pitchFamily="18" charset="0"/>
                  </a:endParaRPr>
                </a:p>
              </p:txBody>
            </p:sp>
          </mc:Choice>
          <mc:Fallback xmlns="">
            <p:sp>
              <p:nvSpPr>
                <p:cNvPr id="113" name="TextBox 112">
                  <a:extLst>
                    <a:ext uri="{FF2B5EF4-FFF2-40B4-BE49-F238E27FC236}">
                      <a16:creationId xmlns:a16="http://schemas.microsoft.com/office/drawing/2014/main" id="{9A1E3CA3-2531-4DD4-B24E-5DB61ED97032}"/>
                    </a:ext>
                  </a:extLst>
                </p:cNvPr>
                <p:cNvSpPr txBox="1">
                  <a:spLocks noRot="1" noChangeAspect="1" noMove="1" noResize="1" noEditPoints="1" noAdjustHandles="1" noChangeArrowheads="1" noChangeShapeType="1" noTextEdit="1"/>
                </p:cNvSpPr>
                <p:nvPr/>
              </p:nvSpPr>
              <p:spPr>
                <a:xfrm>
                  <a:off x="5337596" y="5357787"/>
                  <a:ext cx="872675" cy="430887"/>
                </a:xfrm>
                <a:prstGeom prst="rect">
                  <a:avLst/>
                </a:prstGeom>
                <a:blipFill>
                  <a:blip r:embed="rId7"/>
                  <a:stretch>
                    <a:fillRect b="-4225"/>
                  </a:stretch>
                </a:blipFill>
              </p:spPr>
              <p:txBody>
                <a:bodyPr/>
                <a:lstStyle/>
                <a:p>
                  <a:r>
                    <a:rPr lang="en-CA">
                      <a:noFill/>
                    </a:rPr>
                    <a:t> </a:t>
                  </a:r>
                </a:p>
              </p:txBody>
            </p:sp>
          </mc:Fallback>
        </mc:AlternateContent>
        <p:sp>
          <p:nvSpPr>
            <p:cNvPr id="114" name="Rectangle 113">
              <a:extLst>
                <a:ext uri="{FF2B5EF4-FFF2-40B4-BE49-F238E27FC236}">
                  <a16:creationId xmlns:a16="http://schemas.microsoft.com/office/drawing/2014/main" id="{6DF06F54-6236-44E3-9D52-B4310A43AEA8}"/>
                </a:ext>
              </a:extLst>
            </p:cNvPr>
            <p:cNvSpPr/>
            <p:nvPr/>
          </p:nvSpPr>
          <p:spPr>
            <a:xfrm>
              <a:off x="4612556" y="5819800"/>
              <a:ext cx="792088"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100" dirty="0">
                  <a:solidFill>
                    <a:schemeClr val="tx1"/>
                  </a:solidFill>
                  <a:latin typeface="Cambria" panose="02040503050406030204" pitchFamily="18" charset="0"/>
                  <a:cs typeface="Arial" pitchFamily="34" charset="0"/>
                </a:rPr>
                <a:t>829 W</a:t>
              </a:r>
              <a:endParaRPr lang="en-US" sz="1100" dirty="0">
                <a:solidFill>
                  <a:schemeClr val="tx1"/>
                </a:solidFill>
                <a:latin typeface="Cambria" panose="02040503050406030204" pitchFamily="18" charset="0"/>
                <a:cs typeface="Arial" pitchFamily="34" charset="0"/>
              </a:endParaRPr>
            </a:p>
          </p:txBody>
        </p:sp>
      </p:grpSp>
    </p:spTree>
    <p:extLst>
      <p:ext uri="{BB962C8B-B14F-4D97-AF65-F5344CB8AC3E}">
        <p14:creationId xmlns:p14="http://schemas.microsoft.com/office/powerpoint/2010/main" val="10707251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A5EEE3E-E2CD-4E08-8CA9-8B29FF0905F9}"/>
              </a:ext>
            </a:extLst>
          </p:cNvPr>
          <p:cNvSpPr>
            <a:spLocks noGrp="1"/>
          </p:cNvSpPr>
          <p:nvPr>
            <p:ph type="sldNum" sz="quarter" idx="12"/>
          </p:nvPr>
        </p:nvSpPr>
        <p:spPr/>
        <p:txBody>
          <a:bodyPr/>
          <a:lstStyle/>
          <a:p>
            <a:fld id="{2812F1FA-390A-41C6-A5B6-DA577902550D}" type="slidenum">
              <a:rPr lang="en-CA" smtClean="0"/>
              <a:pPr/>
              <a:t>27</a:t>
            </a:fld>
            <a:endParaRPr lang="en-CA" dirty="0"/>
          </a:p>
        </p:txBody>
      </p:sp>
      <p:grpSp>
        <p:nvGrpSpPr>
          <p:cNvPr id="30" name="Group 29">
            <a:extLst>
              <a:ext uri="{FF2B5EF4-FFF2-40B4-BE49-F238E27FC236}">
                <a16:creationId xmlns:a16="http://schemas.microsoft.com/office/drawing/2014/main" id="{EE990C79-CEB9-4C36-8264-D0DD2C1C4A4A}"/>
              </a:ext>
            </a:extLst>
          </p:cNvPr>
          <p:cNvGrpSpPr/>
          <p:nvPr/>
        </p:nvGrpSpPr>
        <p:grpSpPr>
          <a:xfrm>
            <a:off x="260772" y="107628"/>
            <a:ext cx="5965856" cy="516486"/>
            <a:chOff x="260772" y="107628"/>
            <a:chExt cx="5965856" cy="516486"/>
          </a:xfrm>
        </p:grpSpPr>
        <p:sp>
          <p:nvSpPr>
            <p:cNvPr id="31" name="Rectangle 30">
              <a:extLst>
                <a:ext uri="{FF2B5EF4-FFF2-40B4-BE49-F238E27FC236}">
                  <a16:creationId xmlns:a16="http://schemas.microsoft.com/office/drawing/2014/main" id="{6A741A3E-AF90-4573-86F8-0646FE1869B6}"/>
                </a:ext>
              </a:extLst>
            </p:cNvPr>
            <p:cNvSpPr/>
            <p:nvPr/>
          </p:nvSpPr>
          <p:spPr>
            <a:xfrm>
              <a:off x="548804" y="107628"/>
              <a:ext cx="5677824" cy="5164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CA" sz="1400" b="1" u="sng" dirty="0">
                  <a:solidFill>
                    <a:schemeClr val="tx1"/>
                  </a:solidFill>
                  <a:latin typeface="Cambria" panose="02040503050406030204" pitchFamily="18" charset="0"/>
                  <a:ea typeface="Cambria" panose="02040503050406030204" pitchFamily="18" charset="0"/>
                  <a:cs typeface="Times New Roman" panose="02020603050405020304" pitchFamily="18" charset="0"/>
                </a:rPr>
                <a:t>Motor Speed and Shaft-Power at Part-Load</a:t>
              </a:r>
              <a:endParaRPr lang="en-CA" sz="1200" b="1" u="sng"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32" name="Oval 31">
              <a:extLst>
                <a:ext uri="{FF2B5EF4-FFF2-40B4-BE49-F238E27FC236}">
                  <a16:creationId xmlns:a16="http://schemas.microsoft.com/office/drawing/2014/main" id="{18B275C6-7FD1-43AC-A6BF-A0E7D60884D1}"/>
                </a:ext>
              </a:extLst>
            </p:cNvPr>
            <p:cNvSpPr/>
            <p:nvPr/>
          </p:nvSpPr>
          <p:spPr>
            <a:xfrm>
              <a:off x="260772" y="107628"/>
              <a:ext cx="288032" cy="288032"/>
            </a:xfrm>
            <a:prstGeom prst="ellipse">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CA" sz="1400" b="1" dirty="0">
                  <a:solidFill>
                    <a:schemeClr val="tx1"/>
                  </a:solidFill>
                  <a:latin typeface="Cambria" panose="02040503050406030204" pitchFamily="18" charset="0"/>
                  <a:ea typeface="Cambria" panose="02040503050406030204" pitchFamily="18" charset="0"/>
                  <a:cs typeface="Sabon Next LT" panose="020B0502040204020203" pitchFamily="2" charset="0"/>
                </a:rPr>
                <a:t>7.</a:t>
              </a:r>
            </a:p>
          </p:txBody>
        </p:sp>
      </p:grpSp>
      <mc:AlternateContent xmlns:mc="http://schemas.openxmlformats.org/markup-compatibility/2006" xmlns:a14="http://schemas.microsoft.com/office/drawing/2010/main">
        <mc:Choice Requires="a14">
          <p:sp>
            <p:nvSpPr>
              <p:cNvPr id="33" name="Rectangle 32">
                <a:extLst>
                  <a:ext uri="{FF2B5EF4-FFF2-40B4-BE49-F238E27FC236}">
                    <a16:creationId xmlns:a16="http://schemas.microsoft.com/office/drawing/2014/main" id="{18C5501F-8DD0-480F-928D-607E50F1A0E9}"/>
                  </a:ext>
                </a:extLst>
              </p:cNvPr>
              <p:cNvSpPr/>
              <p:nvPr/>
            </p:nvSpPr>
            <p:spPr>
              <a:xfrm>
                <a:off x="548804" y="571500"/>
                <a:ext cx="5356696" cy="8033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The Full Load Point (FLP) for a motor indicates its </a:t>
                </a:r>
                <a:r>
                  <a:rPr lang="en-US" sz="1100" u="sng" dirty="0">
                    <a:solidFill>
                      <a:schemeClr val="tx1"/>
                    </a:solidFill>
                    <a:latin typeface="Cambria" panose="02040503050406030204" pitchFamily="18" charset="0"/>
                    <a:ea typeface="Cambria" panose="02040503050406030204" pitchFamily="18" charset="0"/>
                    <a:cs typeface="Times New Roman" panose="02020603050405020304" pitchFamily="18" charset="0"/>
                  </a:rPr>
                  <a:t>capacity</a:t>
                </a:r>
                <a:r>
                  <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 However, motors in HVAC systems typically operate at a load below their capacity.</a:t>
                </a: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r>
                  <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A motor running at part-load means that it is delivering output power and torque below its rating even though the rotor has reached a steady running speed (which would be close to the synchronous speed). When running at part-load, the rotor’s speed will be slightly higher than the rated speed. (The rotor speed will increase toward the synchronous speed as the load decreases—that is, the slip will approach zero as the load approaches zero.)</a:t>
                </a: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r>
                  <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Note that the actual shaft power being delivered by a motor is sometimes referred to as the “brake power”.</a:t>
                </a: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r>
                  <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On the Torque-Speed Curve, let’s define the “Part-Load Region” to be the region between the FLP and the “Zero Load Point” (ZLP). (We can view the ZLP as representing  a situation where the motor is powered but its shaft is not coupled to a load and is spinning freely.)</a:t>
                </a: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r>
                  <a:rPr lang="en-US" sz="1100" i="1" dirty="0">
                    <a:solidFill>
                      <a:schemeClr val="tx1"/>
                    </a:solidFill>
                    <a:latin typeface="Cambria" panose="02040503050406030204" pitchFamily="18" charset="0"/>
                    <a:ea typeface="Cambria" panose="02040503050406030204" pitchFamily="18" charset="0"/>
                    <a:cs typeface="Times New Roman" panose="02020603050405020304" pitchFamily="18" charset="0"/>
                  </a:rPr>
                  <a:t>(Note: “RPP” and “ZLP” are terms being used for the sake of the present discussion. They are not industry terminology.)</a:t>
                </a:r>
              </a:p>
              <a:p>
                <a:pPr algn="just"/>
                <a:endParaRPr lang="en-US" sz="1100" i="1"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1100" i="1"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1100" i="1"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1100" i="1"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1100" i="1"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1100" i="1"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1100" i="1"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1100" i="1"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1100" i="1"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1100" i="1"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1100" i="1"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1100" i="1"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1100" i="1"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1100" i="1"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1100" i="1"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1100" i="1"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1100" i="1"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1100" i="1"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1100" i="1"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1100" i="1"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r>
                  <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In the part-load region, the relative change in the value </a:t>
                </a:r>
                <a14:m>
                  <m:oMath xmlns:m="http://schemas.openxmlformats.org/officeDocument/2006/math">
                    <m:f>
                      <m:fPr>
                        <m:type m:val="lin"/>
                        <m:ctrlPr>
                          <a:rPr lang="en-US" sz="1100" i="1"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ctrlPr>
                      </m:fPr>
                      <m:num>
                        <m:r>
                          <a:rPr lang="en-CA" sz="1100" b="0" i="1"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t>𝑁</m:t>
                        </m:r>
                      </m:num>
                      <m:den>
                        <m:sSub>
                          <m:sSubPr>
                            <m:ctrlPr>
                              <a:rPr lang="en-CA" sz="1100" b="0" i="1"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ctrlPr>
                          </m:sSubPr>
                          <m:e>
                            <m:r>
                              <a:rPr lang="en-CA" sz="1100" b="0" i="1"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t>𝑁</m:t>
                            </m:r>
                          </m:e>
                          <m:sub>
                            <m:r>
                              <a:rPr lang="en-CA" sz="1100" b="0" i="1"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t>𝑠</m:t>
                            </m:r>
                          </m:sub>
                        </m:sSub>
                      </m:den>
                    </m:f>
                  </m:oMath>
                </a14:m>
                <a:r>
                  <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 is typically very small, moving from perhaps 97% at FLP to 100% at ZLP In contrast, </a:t>
                </a:r>
                <a14:m>
                  <m:oMath xmlns:m="http://schemas.openxmlformats.org/officeDocument/2006/math">
                    <m:f>
                      <m:fPr>
                        <m:type m:val="lin"/>
                        <m:ctrlPr>
                          <a:rPr lang="en-US" sz="1100" i="1"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ctrlPr>
                      </m:fPr>
                      <m:num>
                        <m:r>
                          <a:rPr lang="en-CA" sz="11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𝜏</m:t>
                        </m:r>
                      </m:num>
                      <m:den>
                        <m:sSub>
                          <m:sSubPr>
                            <m:ctrlPr>
                              <a:rPr lang="en-CA" sz="11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CA" sz="11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𝜏</m:t>
                            </m:r>
                          </m:e>
                          <m:sub>
                            <m:r>
                              <a:rPr lang="en-CA" sz="11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𝐹𝐿</m:t>
                            </m:r>
                          </m:sub>
                        </m:sSub>
                      </m:den>
                    </m:f>
                  </m:oMath>
                </a14:m>
                <a:r>
                  <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 undergoes a dramatic change between those two points—from 100% at FLP to 0% at ZLP. Also, we should note that the shaft power would vary from its rated output value (at FLP) to </a:t>
                </a:r>
                <a:r>
                  <a:rPr lang="en-US" sz="1100" u="sng" dirty="0">
                    <a:solidFill>
                      <a:schemeClr val="tx1"/>
                    </a:solidFill>
                    <a:latin typeface="Cambria" panose="02040503050406030204" pitchFamily="18" charset="0"/>
                    <a:ea typeface="Cambria" panose="02040503050406030204" pitchFamily="18" charset="0"/>
                    <a:cs typeface="Times New Roman" panose="02020603050405020304" pitchFamily="18" charset="0"/>
                  </a:rPr>
                  <a:t>zero</a:t>
                </a:r>
                <a:r>
                  <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(ZLP) since </a:t>
                </a:r>
                <a14:m>
                  <m:oMath xmlns:m="http://schemas.openxmlformats.org/officeDocument/2006/math">
                    <m:sSub>
                      <m:sSubPr>
                        <m:ctrlPr>
                          <a:rPr lang="en-CA" sz="1100" i="1">
                            <a:solidFill>
                              <a:schemeClr val="tx1"/>
                            </a:solidFill>
                            <a:latin typeface="Cambria Math" panose="02040503050406030204" pitchFamily="18" charset="0"/>
                            <a:ea typeface="Cambria Math" panose="02040503050406030204" pitchFamily="18" charset="0"/>
                          </a:rPr>
                        </m:ctrlPr>
                      </m:sSubPr>
                      <m:e>
                        <m:acc>
                          <m:accPr>
                            <m:chr m:val="̇"/>
                            <m:ctrlPr>
                              <a:rPr lang="en-CA" sz="1100" i="1">
                                <a:solidFill>
                                  <a:schemeClr val="tx1"/>
                                </a:solidFill>
                                <a:latin typeface="Cambria Math" panose="02040503050406030204" pitchFamily="18" charset="0"/>
                                <a:ea typeface="Cambria Math" panose="02040503050406030204" pitchFamily="18" charset="0"/>
                              </a:rPr>
                            </m:ctrlPr>
                          </m:accPr>
                          <m:e>
                            <m:r>
                              <a:rPr lang="en-CA" sz="1100" i="1">
                                <a:solidFill>
                                  <a:schemeClr val="tx1"/>
                                </a:solidFill>
                                <a:latin typeface="Cambria Math" panose="02040503050406030204" pitchFamily="18" charset="0"/>
                                <a:ea typeface="Cambria Math" panose="02040503050406030204" pitchFamily="18" charset="0"/>
                              </a:rPr>
                              <m:t>𝑊</m:t>
                            </m:r>
                          </m:e>
                        </m:acc>
                      </m:e>
                      <m:sub>
                        <m:r>
                          <a:rPr lang="en-CA" sz="1100" i="1">
                            <a:solidFill>
                              <a:schemeClr val="tx1"/>
                            </a:solidFill>
                            <a:latin typeface="Cambria Math" panose="02040503050406030204" pitchFamily="18" charset="0"/>
                            <a:ea typeface="Cambria Math" panose="02040503050406030204" pitchFamily="18" charset="0"/>
                          </a:rPr>
                          <m:t>𝑠h</m:t>
                        </m:r>
                      </m:sub>
                    </m:sSub>
                    <m:r>
                      <a:rPr lang="en-CA" sz="1100" i="1">
                        <a:solidFill>
                          <a:schemeClr val="tx1"/>
                        </a:solidFill>
                        <a:latin typeface="Cambria Math" panose="02040503050406030204" pitchFamily="18" charset="0"/>
                        <a:ea typeface="Cambria Math" panose="02040503050406030204" pitchFamily="18" charset="0"/>
                      </a:rPr>
                      <m:t>=</m:t>
                    </m:r>
                    <m:r>
                      <a:rPr lang="en-CA" sz="1100" i="1">
                        <a:solidFill>
                          <a:schemeClr val="tx1"/>
                        </a:solidFill>
                        <a:latin typeface="Cambria Math" panose="02040503050406030204" pitchFamily="18" charset="0"/>
                        <a:ea typeface="Cambria Math" panose="02040503050406030204" pitchFamily="18" charset="0"/>
                      </a:rPr>
                      <m:t>𝜏</m:t>
                    </m:r>
                    <m:r>
                      <a:rPr lang="en-CA" sz="1100" i="1">
                        <a:solidFill>
                          <a:schemeClr val="tx1"/>
                        </a:solidFill>
                        <a:latin typeface="Cambria Math" panose="02040503050406030204" pitchFamily="18" charset="0"/>
                        <a:ea typeface="Cambria Math" panose="02040503050406030204" pitchFamily="18" charset="0"/>
                      </a:rPr>
                      <m:t>∙</m:t>
                    </m:r>
                    <m:r>
                      <a:rPr lang="en-CA" sz="1100" i="1">
                        <a:solidFill>
                          <a:schemeClr val="tx1"/>
                        </a:solidFill>
                        <a:latin typeface="Cambria Math" panose="02040503050406030204" pitchFamily="18" charset="0"/>
                        <a:ea typeface="Cambria Math" panose="02040503050406030204" pitchFamily="18" charset="0"/>
                      </a:rPr>
                      <m:t>𝑁</m:t>
                    </m:r>
                  </m:oMath>
                </a14:m>
                <a:r>
                  <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a:t>
                </a:r>
              </a:p>
            </p:txBody>
          </p:sp>
        </mc:Choice>
        <mc:Fallback xmlns="">
          <p:sp>
            <p:nvSpPr>
              <p:cNvPr id="33" name="Rectangle 32">
                <a:extLst>
                  <a:ext uri="{FF2B5EF4-FFF2-40B4-BE49-F238E27FC236}">
                    <a16:creationId xmlns:a16="http://schemas.microsoft.com/office/drawing/2014/main" id="{18C5501F-8DD0-480F-928D-607E50F1A0E9}"/>
                  </a:ext>
                </a:extLst>
              </p:cNvPr>
              <p:cNvSpPr>
                <a:spLocks noRot="1" noChangeAspect="1" noMove="1" noResize="1" noEditPoints="1" noAdjustHandles="1" noChangeArrowheads="1" noChangeShapeType="1" noTextEdit="1"/>
              </p:cNvSpPr>
              <p:nvPr/>
            </p:nvSpPr>
            <p:spPr>
              <a:xfrm>
                <a:off x="548804" y="571500"/>
                <a:ext cx="5356696" cy="8033072"/>
              </a:xfrm>
              <a:prstGeom prst="rect">
                <a:avLst/>
              </a:prstGeom>
              <a:blipFill>
                <a:blip r:embed="rId2"/>
                <a:stretch>
                  <a:fillRect t="-76"/>
                </a:stretch>
              </a:blipFill>
              <a:ln>
                <a:noFill/>
              </a:ln>
            </p:spPr>
            <p:txBody>
              <a:bodyPr/>
              <a:lstStyle/>
              <a:p>
                <a:r>
                  <a:rPr lang="en-CA">
                    <a:noFill/>
                  </a:rPr>
                  <a:t> </a:t>
                </a:r>
              </a:p>
            </p:txBody>
          </p:sp>
        </mc:Fallback>
      </mc:AlternateContent>
      <p:grpSp>
        <p:nvGrpSpPr>
          <p:cNvPr id="60" name="Group 59">
            <a:extLst>
              <a:ext uri="{FF2B5EF4-FFF2-40B4-BE49-F238E27FC236}">
                <a16:creationId xmlns:a16="http://schemas.microsoft.com/office/drawing/2014/main" id="{7AD9EFFE-7D21-48EF-B6EB-9C128559943B}"/>
              </a:ext>
            </a:extLst>
          </p:cNvPr>
          <p:cNvGrpSpPr/>
          <p:nvPr/>
        </p:nvGrpSpPr>
        <p:grpSpPr>
          <a:xfrm>
            <a:off x="692329" y="4209473"/>
            <a:ext cx="5457231" cy="3098955"/>
            <a:chOff x="848320" y="3445752"/>
            <a:chExt cx="5457231" cy="3098955"/>
          </a:xfrm>
        </p:grpSpPr>
        <p:pic>
          <p:nvPicPr>
            <p:cNvPr id="35" name="Picture 34">
              <a:extLst>
                <a:ext uri="{FF2B5EF4-FFF2-40B4-BE49-F238E27FC236}">
                  <a16:creationId xmlns:a16="http://schemas.microsoft.com/office/drawing/2014/main" id="{DD9006CB-390D-420D-90C1-CB54E0E1F0CB}"/>
                </a:ext>
              </a:extLst>
            </p:cNvPr>
            <p:cNvPicPr>
              <a:picLocks noChangeAspect="1"/>
            </p:cNvPicPr>
            <p:nvPr/>
          </p:nvPicPr>
          <p:blipFill rotWithShape="1">
            <a:blip r:embed="rId3"/>
            <a:srcRect l="10529" b="9246"/>
            <a:stretch/>
          </p:blipFill>
          <p:spPr>
            <a:xfrm>
              <a:off x="1295399" y="3445752"/>
              <a:ext cx="3175541" cy="2593099"/>
            </a:xfrm>
            <a:prstGeom prst="rect">
              <a:avLst/>
            </a:prstGeom>
          </p:spPr>
        </p:pic>
        <p:sp>
          <p:nvSpPr>
            <p:cNvPr id="36" name="Rectangle 35">
              <a:extLst>
                <a:ext uri="{FF2B5EF4-FFF2-40B4-BE49-F238E27FC236}">
                  <a16:creationId xmlns:a16="http://schemas.microsoft.com/office/drawing/2014/main" id="{FDCD139D-BA84-428D-94B4-DDC61D1C2D7F}"/>
                </a:ext>
              </a:extLst>
            </p:cNvPr>
            <p:cNvSpPr/>
            <p:nvPr/>
          </p:nvSpPr>
          <p:spPr>
            <a:xfrm>
              <a:off x="1626114" y="4203592"/>
              <a:ext cx="1149748" cy="2958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000"/>
            </a:p>
          </p:txBody>
        </p:sp>
        <p:sp>
          <p:nvSpPr>
            <p:cNvPr id="39" name="Rectangle 38">
              <a:extLst>
                <a:ext uri="{FF2B5EF4-FFF2-40B4-BE49-F238E27FC236}">
                  <a16:creationId xmlns:a16="http://schemas.microsoft.com/office/drawing/2014/main" id="{F3451798-51FC-4449-A24F-12CA55C69BA3}"/>
                </a:ext>
              </a:extLst>
            </p:cNvPr>
            <p:cNvSpPr/>
            <p:nvPr/>
          </p:nvSpPr>
          <p:spPr>
            <a:xfrm>
              <a:off x="2845325" y="3701538"/>
              <a:ext cx="1149748" cy="1868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000"/>
            </a:p>
          </p:txBody>
        </p:sp>
        <p:sp>
          <p:nvSpPr>
            <p:cNvPr id="40" name="Rectangle 39">
              <a:extLst>
                <a:ext uri="{FF2B5EF4-FFF2-40B4-BE49-F238E27FC236}">
                  <a16:creationId xmlns:a16="http://schemas.microsoft.com/office/drawing/2014/main" id="{4215C4B7-4C9D-4963-8611-C71D9A6D77E3}"/>
                </a:ext>
              </a:extLst>
            </p:cNvPr>
            <p:cNvSpPr/>
            <p:nvPr/>
          </p:nvSpPr>
          <p:spPr>
            <a:xfrm>
              <a:off x="1951876" y="4773676"/>
              <a:ext cx="1149748" cy="160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000"/>
            </a:p>
          </p:txBody>
        </p:sp>
        <p:sp>
          <p:nvSpPr>
            <p:cNvPr id="43" name="Rectangle 42">
              <a:extLst>
                <a:ext uri="{FF2B5EF4-FFF2-40B4-BE49-F238E27FC236}">
                  <a16:creationId xmlns:a16="http://schemas.microsoft.com/office/drawing/2014/main" id="{50A08A21-1B15-4F95-97FC-88B2A2A1A739}"/>
                </a:ext>
              </a:extLst>
            </p:cNvPr>
            <p:cNvSpPr/>
            <p:nvPr/>
          </p:nvSpPr>
          <p:spPr>
            <a:xfrm>
              <a:off x="3330375" y="4986860"/>
              <a:ext cx="511398" cy="3161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000"/>
            </a:p>
          </p:txBody>
        </p:sp>
        <p:sp>
          <p:nvSpPr>
            <p:cNvPr id="48" name="Oval 47">
              <a:extLst>
                <a:ext uri="{FF2B5EF4-FFF2-40B4-BE49-F238E27FC236}">
                  <a16:creationId xmlns:a16="http://schemas.microsoft.com/office/drawing/2014/main" id="{3DC889E7-DA54-4291-8FCB-4001C03CD115}"/>
                </a:ext>
              </a:extLst>
            </p:cNvPr>
            <p:cNvSpPr/>
            <p:nvPr/>
          </p:nvSpPr>
          <p:spPr>
            <a:xfrm>
              <a:off x="3827801" y="4903820"/>
              <a:ext cx="111781" cy="111781"/>
            </a:xfrm>
            <a:prstGeom prst="ellipse">
              <a:avLst/>
            </a:prstGeom>
            <a:solidFill>
              <a:srgbClr val="00A4E4"/>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000">
                <a:solidFill>
                  <a:schemeClr val="tx1"/>
                </a:solidFill>
              </a:endParaRPr>
            </a:p>
          </p:txBody>
        </p:sp>
        <p:sp>
          <p:nvSpPr>
            <p:cNvPr id="49" name="Rectangle 48">
              <a:extLst>
                <a:ext uri="{FF2B5EF4-FFF2-40B4-BE49-F238E27FC236}">
                  <a16:creationId xmlns:a16="http://schemas.microsoft.com/office/drawing/2014/main" id="{81E3A9A4-4ECE-44A9-8E5F-BDFE0E82EFB5}"/>
                </a:ext>
              </a:extLst>
            </p:cNvPr>
            <p:cNvSpPr/>
            <p:nvPr/>
          </p:nvSpPr>
          <p:spPr>
            <a:xfrm>
              <a:off x="3857173" y="4796847"/>
              <a:ext cx="665342" cy="39283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CA" sz="1200" b="1" dirty="0">
                  <a:solidFill>
                    <a:schemeClr val="tx1"/>
                  </a:solidFill>
                  <a:ea typeface="Cambria" panose="02040503050406030204" pitchFamily="18" charset="0"/>
                  <a:cs typeface="Times New Roman" panose="02020603050405020304" pitchFamily="18" charset="0"/>
                </a:rPr>
                <a:t>FLP</a:t>
              </a:r>
              <a:endParaRPr lang="en-CA" sz="1200" b="1" dirty="0">
                <a:solidFill>
                  <a:schemeClr val="tx1"/>
                </a:solidFill>
              </a:endParaRPr>
            </a:p>
          </p:txBody>
        </p:sp>
        <p:sp>
          <p:nvSpPr>
            <p:cNvPr id="53" name="Oval 52">
              <a:extLst>
                <a:ext uri="{FF2B5EF4-FFF2-40B4-BE49-F238E27FC236}">
                  <a16:creationId xmlns:a16="http://schemas.microsoft.com/office/drawing/2014/main" id="{3E0BF651-A54F-44ED-B399-934CD1AC45E1}"/>
                </a:ext>
              </a:extLst>
            </p:cNvPr>
            <p:cNvSpPr/>
            <p:nvPr/>
          </p:nvSpPr>
          <p:spPr>
            <a:xfrm>
              <a:off x="3910192" y="5762022"/>
              <a:ext cx="111781" cy="111781"/>
            </a:xfrm>
            <a:prstGeom prst="ellipse">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000">
                <a:solidFill>
                  <a:schemeClr val="tx1"/>
                </a:solidFill>
              </a:endParaRPr>
            </a:p>
          </p:txBody>
        </p:sp>
        <p:sp>
          <p:nvSpPr>
            <p:cNvPr id="54" name="Rectangle 53">
              <a:extLst>
                <a:ext uri="{FF2B5EF4-FFF2-40B4-BE49-F238E27FC236}">
                  <a16:creationId xmlns:a16="http://schemas.microsoft.com/office/drawing/2014/main" id="{4248E6B8-E7C8-4724-9919-13BA48F9D54F}"/>
                </a:ext>
              </a:extLst>
            </p:cNvPr>
            <p:cNvSpPr/>
            <p:nvPr/>
          </p:nvSpPr>
          <p:spPr>
            <a:xfrm>
              <a:off x="3938135" y="5666004"/>
              <a:ext cx="665342" cy="39283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CA" sz="1200" b="1" dirty="0">
                  <a:solidFill>
                    <a:schemeClr val="tx1"/>
                  </a:solidFill>
                  <a:ea typeface="Cambria" panose="02040503050406030204" pitchFamily="18" charset="0"/>
                  <a:cs typeface="Times New Roman" panose="02020603050405020304" pitchFamily="18" charset="0"/>
                </a:rPr>
                <a:t>ZLP</a:t>
              </a:r>
              <a:endParaRPr lang="en-CA" sz="1200" b="1" dirty="0">
                <a:solidFill>
                  <a:schemeClr val="tx1"/>
                </a:solidFill>
              </a:endParaRPr>
            </a:p>
          </p:txBody>
        </p:sp>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B066E36B-4310-4820-9E28-6AECFBE9F043}"/>
                    </a:ext>
                  </a:extLst>
                </p:cNvPr>
                <p:cNvSpPr txBox="1"/>
                <p:nvPr/>
              </p:nvSpPr>
              <p:spPr>
                <a:xfrm>
                  <a:off x="2405826" y="6106958"/>
                  <a:ext cx="970360" cy="43774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CA" sz="1100" b="1" i="1"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ctrlPr>
                          </m:fPr>
                          <m:num>
                            <m:r>
                              <a:rPr lang="en-CA" sz="1100" b="1" i="1">
                                <a:latin typeface="Cambria Math" panose="02040503050406030204" pitchFamily="18" charset="0"/>
                                <a:ea typeface="Cambria" panose="02040503050406030204" pitchFamily="18" charset="0"/>
                                <a:cs typeface="Times New Roman" panose="02020603050405020304" pitchFamily="18" charset="0"/>
                              </a:rPr>
                              <m:t>𝑵</m:t>
                            </m:r>
                          </m:num>
                          <m:den>
                            <m:sSub>
                              <m:sSubPr>
                                <m:ctrlPr>
                                  <a:rPr lang="en-CA" sz="1100" b="1" i="1">
                                    <a:latin typeface="Cambria Math" panose="02040503050406030204" pitchFamily="18" charset="0"/>
                                    <a:ea typeface="Cambria" panose="02040503050406030204" pitchFamily="18" charset="0"/>
                                    <a:cs typeface="Times New Roman" panose="02020603050405020304" pitchFamily="18" charset="0"/>
                                  </a:rPr>
                                </m:ctrlPr>
                              </m:sSubPr>
                              <m:e>
                                <m:r>
                                  <a:rPr lang="en-CA" sz="1100" b="1" i="1">
                                    <a:latin typeface="Cambria Math" panose="02040503050406030204" pitchFamily="18" charset="0"/>
                                    <a:ea typeface="Cambria" panose="02040503050406030204" pitchFamily="18" charset="0"/>
                                    <a:cs typeface="Times New Roman" panose="02020603050405020304" pitchFamily="18" charset="0"/>
                                  </a:rPr>
                                  <m:t>𝑵</m:t>
                                </m:r>
                              </m:e>
                              <m:sub>
                                <m:r>
                                  <a:rPr lang="en-CA" sz="1100" b="1" i="1">
                                    <a:latin typeface="Cambria Math" panose="02040503050406030204" pitchFamily="18" charset="0"/>
                                    <a:ea typeface="Cambria" panose="02040503050406030204" pitchFamily="18" charset="0"/>
                                    <a:cs typeface="Times New Roman" panose="02020603050405020304" pitchFamily="18" charset="0"/>
                                  </a:rPr>
                                  <m:t>𝒔</m:t>
                                </m:r>
                              </m:sub>
                            </m:sSub>
                          </m:den>
                        </m:f>
                        <m:r>
                          <a:rPr lang="en-CA" sz="1100" b="1" i="1" smtClean="0">
                            <a:latin typeface="Cambria Math" panose="02040503050406030204" pitchFamily="18" charset="0"/>
                            <a:ea typeface="Cambria" panose="02040503050406030204" pitchFamily="18" charset="0"/>
                            <a:cs typeface="Times New Roman" panose="02020603050405020304" pitchFamily="18" charset="0"/>
                          </a:rPr>
                          <m:t> </m:t>
                        </m:r>
                        <m:d>
                          <m:dPr>
                            <m:ctrlPr>
                              <a:rPr lang="en-CA" sz="1100" b="1" i="1">
                                <a:latin typeface="Cambria Math" panose="02040503050406030204" pitchFamily="18" charset="0"/>
                                <a:ea typeface="Cambria" panose="02040503050406030204" pitchFamily="18" charset="0"/>
                                <a:cs typeface="Times New Roman" panose="02020603050405020304" pitchFamily="18" charset="0"/>
                              </a:rPr>
                            </m:ctrlPr>
                          </m:dPr>
                          <m:e>
                            <m:r>
                              <a:rPr lang="en-CA" sz="1100" b="1" i="1">
                                <a:latin typeface="Cambria Math" panose="02040503050406030204" pitchFamily="18" charset="0"/>
                                <a:ea typeface="Cambria" panose="02040503050406030204" pitchFamily="18" charset="0"/>
                                <a:cs typeface="Times New Roman" panose="02020603050405020304" pitchFamily="18" charset="0"/>
                              </a:rPr>
                              <m:t>%</m:t>
                            </m:r>
                          </m:e>
                        </m:d>
                      </m:oMath>
                    </m:oMathPara>
                  </a14:m>
                  <a:endParaRPr lang="en-CA" sz="1100" dirty="0"/>
                </a:p>
              </p:txBody>
            </p:sp>
          </mc:Choice>
          <mc:Fallback xmlns="">
            <p:sp>
              <p:nvSpPr>
                <p:cNvPr id="56" name="TextBox 55">
                  <a:extLst>
                    <a:ext uri="{FF2B5EF4-FFF2-40B4-BE49-F238E27FC236}">
                      <a16:creationId xmlns:a16="http://schemas.microsoft.com/office/drawing/2014/main" id="{B066E36B-4310-4820-9E28-6AECFBE9F043}"/>
                    </a:ext>
                  </a:extLst>
                </p:cNvPr>
                <p:cNvSpPr txBox="1">
                  <a:spLocks noRot="1" noChangeAspect="1" noMove="1" noResize="1" noEditPoints="1" noAdjustHandles="1" noChangeArrowheads="1" noChangeShapeType="1" noTextEdit="1"/>
                </p:cNvSpPr>
                <p:nvPr/>
              </p:nvSpPr>
              <p:spPr>
                <a:xfrm>
                  <a:off x="2405826" y="6106958"/>
                  <a:ext cx="970360" cy="437749"/>
                </a:xfrm>
                <a:prstGeom prst="rect">
                  <a:avLst/>
                </a:prstGeom>
                <a:blipFill>
                  <a:blip r:embed="rId4"/>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86328D4C-97DD-4171-BCBB-F760F5682678}"/>
                    </a:ext>
                  </a:extLst>
                </p:cNvPr>
                <p:cNvSpPr txBox="1"/>
                <p:nvPr/>
              </p:nvSpPr>
              <p:spPr>
                <a:xfrm>
                  <a:off x="848320" y="4302756"/>
                  <a:ext cx="404217" cy="74982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CA" sz="1100" b="1" i="1"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ctrlPr>
                          </m:fPr>
                          <m:num>
                            <m:r>
                              <a:rPr lang="en-CA" sz="1100" b="1" i="1">
                                <a:latin typeface="Cambria Math" panose="02040503050406030204" pitchFamily="18" charset="0"/>
                                <a:ea typeface="Cambria Math" panose="02040503050406030204" pitchFamily="18" charset="0"/>
                                <a:cs typeface="Times New Roman" panose="02020603050405020304" pitchFamily="18" charset="0"/>
                              </a:rPr>
                              <m:t>𝝉</m:t>
                            </m:r>
                          </m:num>
                          <m:den>
                            <m:sSub>
                              <m:sSubPr>
                                <m:ctrlPr>
                                  <a:rPr lang="en-CA" sz="1100" b="1" i="1">
                                    <a:latin typeface="Cambria Math" panose="02040503050406030204" pitchFamily="18" charset="0"/>
                                    <a:ea typeface="Cambria" panose="02040503050406030204" pitchFamily="18" charset="0"/>
                                    <a:cs typeface="Times New Roman" panose="02020603050405020304" pitchFamily="18" charset="0"/>
                                  </a:rPr>
                                </m:ctrlPr>
                              </m:sSubPr>
                              <m:e>
                                <m:r>
                                  <a:rPr lang="en-CA" sz="1100" b="1" i="1">
                                    <a:latin typeface="Cambria Math" panose="02040503050406030204" pitchFamily="18" charset="0"/>
                                    <a:ea typeface="Cambria Math" panose="02040503050406030204" pitchFamily="18" charset="0"/>
                                    <a:cs typeface="Times New Roman" panose="02020603050405020304" pitchFamily="18" charset="0"/>
                                  </a:rPr>
                                  <m:t>𝝉</m:t>
                                </m:r>
                              </m:e>
                              <m:sub>
                                <m:r>
                                  <a:rPr lang="en-CA" sz="1100" b="1" i="1">
                                    <a:latin typeface="Cambria Math" panose="02040503050406030204" pitchFamily="18" charset="0"/>
                                    <a:ea typeface="Cambria" panose="02040503050406030204" pitchFamily="18" charset="0"/>
                                    <a:cs typeface="Times New Roman" panose="02020603050405020304" pitchFamily="18" charset="0"/>
                                  </a:rPr>
                                  <m:t>𝑭𝑳</m:t>
                                </m:r>
                              </m:sub>
                            </m:sSub>
                          </m:den>
                        </m:f>
                      </m:oMath>
                    </m:oMathPara>
                  </a14:m>
                  <a:endParaRPr lang="en-CA" sz="1100" b="1" i="1" dirty="0">
                    <a:solidFill>
                      <a:schemeClr val="tx1"/>
                    </a:solidFill>
                    <a:latin typeface="Cambria Math" panose="02040503050406030204" pitchFamily="18" charset="0"/>
                    <a:ea typeface="Cambria" panose="02040503050406030204" pitchFamily="18" charset="0"/>
                    <a:cs typeface="Times New Roman" panose="02020603050405020304" pitchFamily="18" charset="0"/>
                  </a:endParaRPr>
                </a:p>
                <a:p>
                  <a:endParaRPr lang="en-CA" sz="1100" b="1" i="1" dirty="0">
                    <a:solidFill>
                      <a:schemeClr val="tx1"/>
                    </a:solidFill>
                    <a:latin typeface="Cambria Math" panose="02040503050406030204" pitchFamily="18" charset="0"/>
                    <a:ea typeface="Cambria" panose="02040503050406030204" pitchFamily="18" charset="0"/>
                    <a:cs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d>
                          <m:dPr>
                            <m:ctrlPr>
                              <a:rPr lang="en-CA" sz="1100" b="1" i="1"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ctrlPr>
                          </m:dPr>
                          <m:e>
                            <m:r>
                              <a:rPr lang="en-CA" sz="1100" b="1" i="1"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t>%</m:t>
                            </m:r>
                          </m:e>
                        </m:d>
                      </m:oMath>
                    </m:oMathPara>
                  </a14:m>
                  <a:endParaRPr lang="en-CA" sz="1100" dirty="0"/>
                </a:p>
              </p:txBody>
            </p:sp>
          </mc:Choice>
          <mc:Fallback xmlns="">
            <p:sp>
              <p:nvSpPr>
                <p:cNvPr id="57" name="TextBox 56">
                  <a:extLst>
                    <a:ext uri="{FF2B5EF4-FFF2-40B4-BE49-F238E27FC236}">
                      <a16:creationId xmlns:a16="http://schemas.microsoft.com/office/drawing/2014/main" id="{86328D4C-97DD-4171-BCBB-F760F5682678}"/>
                    </a:ext>
                  </a:extLst>
                </p:cNvPr>
                <p:cNvSpPr txBox="1">
                  <a:spLocks noRot="1" noChangeAspect="1" noMove="1" noResize="1" noEditPoints="1" noAdjustHandles="1" noChangeArrowheads="1" noChangeShapeType="1" noTextEdit="1"/>
                </p:cNvSpPr>
                <p:nvPr/>
              </p:nvSpPr>
              <p:spPr>
                <a:xfrm>
                  <a:off x="848320" y="4302756"/>
                  <a:ext cx="404217" cy="749821"/>
                </a:xfrm>
                <a:prstGeom prst="rect">
                  <a:avLst/>
                </a:prstGeom>
                <a:blipFill>
                  <a:blip r:embed="rId5"/>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D8C08943-49B1-457E-9991-71824DAFF97C}"/>
                    </a:ext>
                  </a:extLst>
                </p:cNvPr>
                <p:cNvSpPr txBox="1"/>
                <p:nvPr/>
              </p:nvSpPr>
              <p:spPr>
                <a:xfrm>
                  <a:off x="4519613" y="3694892"/>
                  <a:ext cx="1785938" cy="938719"/>
                </a:xfrm>
                <a:prstGeom prst="rect">
                  <a:avLst/>
                </a:prstGeom>
                <a:noFill/>
              </p:spPr>
              <p:txBody>
                <a:bodyPr wrap="square">
                  <a:spAutoFit/>
                </a:bodyPr>
                <a:lstStyle/>
                <a:p>
                  <a14:m>
                    <m:oMath xmlns:m="http://schemas.openxmlformats.org/officeDocument/2006/math">
                      <m:r>
                        <a:rPr lang="en-CA" sz="1100" b="0" i="1" smtClean="0">
                          <a:latin typeface="Cambria Math" panose="02040503050406030204" pitchFamily="18" charset="0"/>
                          <a:ea typeface="Cambria" panose="02040503050406030204" pitchFamily="18" charset="0"/>
                          <a:cs typeface="Times New Roman" panose="02020603050405020304" pitchFamily="18" charset="0"/>
                        </a:rPr>
                        <m:t>𝑁</m:t>
                      </m:r>
                      <m:r>
                        <a:rPr lang="en-CA" sz="1100" b="0" i="0" smtClean="0">
                          <a:latin typeface="Cambria Math" panose="02040503050406030204" pitchFamily="18" charset="0"/>
                          <a:ea typeface="Cambria" panose="02040503050406030204" pitchFamily="18" charset="0"/>
                          <a:cs typeface="Times New Roman" panose="02020603050405020304" pitchFamily="18" charset="0"/>
                        </a:rPr>
                        <m:t>=</m:t>
                      </m:r>
                    </m:oMath>
                  </a14:m>
                  <a:r>
                    <a:rPr lang="en-CA" sz="1100" b="0" dirty="0">
                      <a:latin typeface="Cambria Math" panose="02040503050406030204" pitchFamily="18" charset="0"/>
                      <a:ea typeface="Cambria" panose="02040503050406030204" pitchFamily="18" charset="0"/>
                      <a:cs typeface="Times New Roman" panose="02020603050405020304" pitchFamily="18" charset="0"/>
                    </a:rPr>
                    <a:t> operating speed</a:t>
                  </a:r>
                </a:p>
                <a:p>
                  <a14:m>
                    <m:oMath xmlns:m="http://schemas.openxmlformats.org/officeDocument/2006/math">
                      <m:r>
                        <a:rPr lang="en-CA" sz="1100" b="0" i="1" smtClean="0">
                          <a:latin typeface="Cambria Math" panose="02040503050406030204" pitchFamily="18" charset="0"/>
                          <a:ea typeface="Cambria Math" panose="02040503050406030204" pitchFamily="18" charset="0"/>
                          <a:cs typeface="Times New Roman" panose="02020603050405020304" pitchFamily="18" charset="0"/>
                        </a:rPr>
                        <m:t>𝜏</m:t>
                      </m:r>
                      <m:r>
                        <a:rPr lang="en-CA" sz="1100" b="0" i="0" smtClean="0">
                          <a:latin typeface="Cambria Math" panose="02040503050406030204" pitchFamily="18" charset="0"/>
                          <a:ea typeface="Cambria Math" panose="02040503050406030204" pitchFamily="18" charset="0"/>
                          <a:cs typeface="Times New Roman" panose="02020603050405020304" pitchFamily="18" charset="0"/>
                        </a:rPr>
                        <m:t>=</m:t>
                      </m:r>
                    </m:oMath>
                  </a14:m>
                  <a:r>
                    <a:rPr lang="en-CA" sz="1100" dirty="0">
                      <a:latin typeface="Cambria Math" panose="02040503050406030204" pitchFamily="18" charset="0"/>
                      <a:ea typeface="Cambria" panose="02040503050406030204" pitchFamily="18" charset="0"/>
                      <a:cs typeface="Times New Roman" panose="02020603050405020304" pitchFamily="18" charset="0"/>
                    </a:rPr>
                    <a:t> operating torque</a:t>
                  </a:r>
                </a:p>
                <a:p>
                  <a:endParaRPr lang="en-CA" sz="1100" dirty="0">
                    <a:latin typeface="Cambria Math" panose="02040503050406030204" pitchFamily="18" charset="0"/>
                    <a:ea typeface="Cambria" panose="02040503050406030204" pitchFamily="18" charset="0"/>
                    <a:cs typeface="Times New Roman" panose="02020603050405020304" pitchFamily="18" charset="0"/>
                  </a:endParaRPr>
                </a:p>
                <a:p>
                  <a14:m>
                    <m:oMath xmlns:m="http://schemas.openxmlformats.org/officeDocument/2006/math">
                      <m:sSub>
                        <m:sSubPr>
                          <m:ctrlPr>
                            <a:rPr lang="en-CA" sz="1100" i="1" smtClean="0">
                              <a:latin typeface="Cambria Math" panose="02040503050406030204" pitchFamily="18" charset="0"/>
                              <a:ea typeface="Cambria" panose="02040503050406030204" pitchFamily="18" charset="0"/>
                              <a:cs typeface="Times New Roman" panose="02020603050405020304" pitchFamily="18" charset="0"/>
                            </a:rPr>
                          </m:ctrlPr>
                        </m:sSubPr>
                        <m:e>
                          <m:r>
                            <a:rPr lang="en-CA" sz="1100" b="0" i="1" smtClean="0">
                              <a:latin typeface="Cambria Math" panose="02040503050406030204" pitchFamily="18" charset="0"/>
                              <a:ea typeface="Cambria" panose="02040503050406030204" pitchFamily="18" charset="0"/>
                              <a:cs typeface="Times New Roman" panose="02020603050405020304" pitchFamily="18" charset="0"/>
                            </a:rPr>
                            <m:t>𝑁</m:t>
                          </m:r>
                        </m:e>
                        <m:sub>
                          <m:r>
                            <a:rPr lang="en-CA" sz="1100" b="0" i="1" smtClean="0">
                              <a:latin typeface="Cambria Math" panose="02040503050406030204" pitchFamily="18" charset="0"/>
                              <a:ea typeface="Cambria" panose="02040503050406030204" pitchFamily="18" charset="0"/>
                              <a:cs typeface="Times New Roman" panose="02020603050405020304" pitchFamily="18" charset="0"/>
                            </a:rPr>
                            <m:t>𝑠</m:t>
                          </m:r>
                        </m:sub>
                      </m:sSub>
                      <m:r>
                        <a:rPr lang="en-CA" sz="1100" b="0" i="0" smtClean="0">
                          <a:latin typeface="Cambria Math" panose="02040503050406030204" pitchFamily="18" charset="0"/>
                          <a:ea typeface="Cambria" panose="02040503050406030204" pitchFamily="18" charset="0"/>
                          <a:cs typeface="Times New Roman" panose="02020603050405020304" pitchFamily="18" charset="0"/>
                        </a:rPr>
                        <m:t>=</m:t>
                      </m:r>
                    </m:oMath>
                  </a14:m>
                  <a:r>
                    <a:rPr lang="en-CA" sz="1100" b="0" dirty="0">
                      <a:latin typeface="Cambria Math" panose="02040503050406030204" pitchFamily="18" charset="0"/>
                      <a:ea typeface="Cambria" panose="02040503050406030204" pitchFamily="18" charset="0"/>
                      <a:cs typeface="Times New Roman" panose="02020603050405020304" pitchFamily="18" charset="0"/>
                    </a:rPr>
                    <a:t> synchronous speed</a:t>
                  </a:r>
                </a:p>
                <a:p>
                  <a14:m>
                    <m:oMath xmlns:m="http://schemas.openxmlformats.org/officeDocument/2006/math">
                      <m:sSub>
                        <m:sSubPr>
                          <m:ctrlPr>
                            <a:rPr lang="en-CA" sz="1100" i="1" smtClean="0">
                              <a:latin typeface="Cambria Math" panose="02040503050406030204" pitchFamily="18" charset="0"/>
                              <a:ea typeface="Cambria" panose="02040503050406030204" pitchFamily="18" charset="0"/>
                              <a:cs typeface="Times New Roman" panose="02020603050405020304" pitchFamily="18" charset="0"/>
                            </a:rPr>
                          </m:ctrlPr>
                        </m:sSubPr>
                        <m:e>
                          <m:r>
                            <a:rPr lang="en-CA" sz="1100" b="0" i="1">
                              <a:latin typeface="Cambria Math" panose="02040503050406030204" pitchFamily="18" charset="0"/>
                              <a:ea typeface="Cambria Math" panose="02040503050406030204" pitchFamily="18" charset="0"/>
                              <a:cs typeface="Times New Roman" panose="02020603050405020304" pitchFamily="18" charset="0"/>
                            </a:rPr>
                            <m:t>𝜏</m:t>
                          </m:r>
                        </m:e>
                        <m:sub>
                          <m:r>
                            <a:rPr lang="en-CA" sz="1100" b="0" i="1">
                              <a:latin typeface="Cambria Math" panose="02040503050406030204" pitchFamily="18" charset="0"/>
                              <a:ea typeface="Cambria" panose="02040503050406030204" pitchFamily="18" charset="0"/>
                              <a:cs typeface="Times New Roman" panose="02020603050405020304" pitchFamily="18" charset="0"/>
                            </a:rPr>
                            <m:t>𝐹𝐿</m:t>
                          </m:r>
                        </m:sub>
                      </m:sSub>
                      <m:r>
                        <a:rPr lang="en-CA" sz="1100" b="0" i="1" smtClean="0">
                          <a:latin typeface="Cambria Math" panose="02040503050406030204" pitchFamily="18" charset="0"/>
                          <a:ea typeface="Cambria" panose="02040503050406030204" pitchFamily="18" charset="0"/>
                          <a:cs typeface="Times New Roman" panose="02020603050405020304" pitchFamily="18" charset="0"/>
                        </a:rPr>
                        <m:t>=</m:t>
                      </m:r>
                    </m:oMath>
                  </a14:m>
                  <a:r>
                    <a:rPr lang="en-CA" sz="1100" i="1" dirty="0">
                      <a:latin typeface="Cambria Math" panose="02040503050406030204" pitchFamily="18" charset="0"/>
                      <a:ea typeface="Cambria" panose="02040503050406030204" pitchFamily="18" charset="0"/>
                      <a:cs typeface="Times New Roman" panose="02020603050405020304" pitchFamily="18" charset="0"/>
                    </a:rPr>
                    <a:t> </a:t>
                  </a:r>
                  <a:r>
                    <a:rPr lang="en-CA" sz="1100" dirty="0">
                      <a:latin typeface="Cambria Math" panose="02040503050406030204" pitchFamily="18" charset="0"/>
                      <a:ea typeface="Cambria" panose="02040503050406030204" pitchFamily="18" charset="0"/>
                      <a:cs typeface="Times New Roman" panose="02020603050405020304" pitchFamily="18" charset="0"/>
                    </a:rPr>
                    <a:t>full-load torque</a:t>
                  </a:r>
                </a:p>
              </p:txBody>
            </p:sp>
          </mc:Choice>
          <mc:Fallback xmlns="">
            <p:sp>
              <p:nvSpPr>
                <p:cNvPr id="59" name="TextBox 58">
                  <a:extLst>
                    <a:ext uri="{FF2B5EF4-FFF2-40B4-BE49-F238E27FC236}">
                      <a16:creationId xmlns:a16="http://schemas.microsoft.com/office/drawing/2014/main" id="{D8C08943-49B1-457E-9991-71824DAFF97C}"/>
                    </a:ext>
                  </a:extLst>
                </p:cNvPr>
                <p:cNvSpPr txBox="1">
                  <a:spLocks noRot="1" noChangeAspect="1" noMove="1" noResize="1" noEditPoints="1" noAdjustHandles="1" noChangeArrowheads="1" noChangeShapeType="1" noTextEdit="1"/>
                </p:cNvSpPr>
                <p:nvPr/>
              </p:nvSpPr>
              <p:spPr>
                <a:xfrm>
                  <a:off x="4519613" y="3694892"/>
                  <a:ext cx="1785938" cy="938719"/>
                </a:xfrm>
                <a:prstGeom prst="rect">
                  <a:avLst/>
                </a:prstGeom>
                <a:blipFill>
                  <a:blip r:embed="rId6"/>
                  <a:stretch>
                    <a:fillRect t="-649" b="-3247"/>
                  </a:stretch>
                </a:blipFill>
              </p:spPr>
              <p:txBody>
                <a:bodyPr/>
                <a:lstStyle/>
                <a:p>
                  <a:r>
                    <a:rPr lang="en-CA">
                      <a:noFill/>
                    </a:rPr>
                    <a:t> </a:t>
                  </a:r>
                </a:p>
              </p:txBody>
            </p:sp>
          </mc:Fallback>
        </mc:AlternateContent>
      </p:grpSp>
      <p:sp>
        <p:nvSpPr>
          <p:cNvPr id="63" name="Right Brace 62">
            <a:extLst>
              <a:ext uri="{FF2B5EF4-FFF2-40B4-BE49-F238E27FC236}">
                <a16:creationId xmlns:a16="http://schemas.microsoft.com/office/drawing/2014/main" id="{DE817169-0539-4774-813F-9E1B5AB3F2E4}"/>
              </a:ext>
            </a:extLst>
          </p:cNvPr>
          <p:cNvSpPr/>
          <p:nvPr/>
        </p:nvSpPr>
        <p:spPr>
          <a:xfrm rot="10800000">
            <a:off x="3334866" y="5719689"/>
            <a:ext cx="204395" cy="844475"/>
          </a:xfrm>
          <a:prstGeom prst="rightBrace">
            <a:avLst>
              <a:gd name="adj1" fmla="val 8333"/>
              <a:gd name="adj2" fmla="val 67834"/>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64" name="TextBox 63">
            <a:extLst>
              <a:ext uri="{FF2B5EF4-FFF2-40B4-BE49-F238E27FC236}">
                <a16:creationId xmlns:a16="http://schemas.microsoft.com/office/drawing/2014/main" id="{4CD0F668-6335-4BF6-8748-4BB187945DAE}"/>
              </a:ext>
            </a:extLst>
          </p:cNvPr>
          <p:cNvSpPr txBox="1"/>
          <p:nvPr/>
        </p:nvSpPr>
        <p:spPr>
          <a:xfrm>
            <a:off x="2160098" y="5848141"/>
            <a:ext cx="1785938" cy="261610"/>
          </a:xfrm>
          <a:prstGeom prst="rect">
            <a:avLst/>
          </a:prstGeom>
          <a:noFill/>
        </p:spPr>
        <p:txBody>
          <a:bodyPr wrap="square">
            <a:spAutoFit/>
          </a:bodyPr>
          <a:lstStyle/>
          <a:p>
            <a:r>
              <a:rPr lang="en-CA" sz="1100" b="1" dirty="0">
                <a:ea typeface="Cambria" panose="02040503050406030204" pitchFamily="18" charset="0"/>
                <a:cs typeface="Times New Roman" panose="02020603050405020304" pitchFamily="18" charset="0"/>
              </a:rPr>
              <a:t>Part-Load Region</a:t>
            </a:r>
          </a:p>
        </p:txBody>
      </p:sp>
    </p:spTree>
    <p:extLst>
      <p:ext uri="{BB962C8B-B14F-4D97-AF65-F5344CB8AC3E}">
        <p14:creationId xmlns:p14="http://schemas.microsoft.com/office/powerpoint/2010/main" val="32875928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2CB4DD-719A-493D-9B37-E24CAB284D78}"/>
              </a:ext>
            </a:extLst>
          </p:cNvPr>
          <p:cNvSpPr>
            <a:spLocks noGrp="1"/>
          </p:cNvSpPr>
          <p:nvPr>
            <p:ph type="sldNum" sz="quarter" idx="12"/>
          </p:nvPr>
        </p:nvSpPr>
        <p:spPr/>
        <p:txBody>
          <a:bodyPr/>
          <a:lstStyle/>
          <a:p>
            <a:fld id="{2812F1FA-390A-41C6-A5B6-DA577902550D}" type="slidenum">
              <a:rPr lang="en-CA" smtClean="0"/>
              <a:pPr/>
              <a:t>28</a:t>
            </a:fld>
            <a:endParaRPr lang="en-CA" dirty="0"/>
          </a:p>
        </p:txBody>
      </p:sp>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BE8734ED-9065-4E4C-B077-02459405BAAD}"/>
                  </a:ext>
                </a:extLst>
              </p:cNvPr>
              <p:cNvSpPr/>
              <p:nvPr/>
            </p:nvSpPr>
            <p:spPr>
              <a:xfrm>
                <a:off x="498004" y="127000"/>
                <a:ext cx="5523408" cy="84055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At FLP:		</a:t>
                </a:r>
                <a14:m>
                  <m:oMath xmlns:m="http://schemas.openxmlformats.org/officeDocument/2006/math">
                    <m:r>
                      <a:rPr lang="en-CA" sz="1100" b="0" i="1" smtClean="0">
                        <a:solidFill>
                          <a:schemeClr val="tx1"/>
                        </a:solidFill>
                        <a:latin typeface="Cambria Math" panose="02040503050406030204" pitchFamily="18" charset="0"/>
                        <a:ea typeface="Cambria Math" panose="02040503050406030204" pitchFamily="18" charset="0"/>
                      </a:rPr>
                      <m:t>𝑁</m:t>
                    </m:r>
                    <m:r>
                      <a:rPr lang="en-CA" sz="1100" b="0" i="1" smtClean="0">
                        <a:solidFill>
                          <a:schemeClr val="tx1"/>
                        </a:solidFill>
                        <a:latin typeface="Cambria Math" panose="02040503050406030204" pitchFamily="18" charset="0"/>
                        <a:ea typeface="Cambria Math" panose="02040503050406030204" pitchFamily="18" charset="0"/>
                      </a:rPr>
                      <m:t>=</m:t>
                    </m:r>
                    <m:sSub>
                      <m:sSubPr>
                        <m:ctrlPr>
                          <a:rPr lang="en-CA" sz="1100" b="0" i="1" smtClean="0">
                            <a:solidFill>
                              <a:schemeClr val="tx1"/>
                            </a:solidFill>
                            <a:latin typeface="Cambria Math" panose="02040503050406030204" pitchFamily="18" charset="0"/>
                            <a:ea typeface="Cambria Math" panose="02040503050406030204" pitchFamily="18" charset="0"/>
                          </a:rPr>
                        </m:ctrlPr>
                      </m:sSubPr>
                      <m:e>
                        <m:r>
                          <a:rPr lang="en-CA" sz="1100" i="1">
                            <a:solidFill>
                              <a:schemeClr val="tx1"/>
                            </a:solidFill>
                            <a:latin typeface="Cambria Math" panose="02040503050406030204" pitchFamily="18" charset="0"/>
                            <a:ea typeface="Cambria Math" panose="02040503050406030204" pitchFamily="18" charset="0"/>
                          </a:rPr>
                          <m:t>𝑁</m:t>
                        </m:r>
                      </m:e>
                      <m:sub>
                        <m:r>
                          <a:rPr lang="en-CA" sz="1100" b="0" i="1" smtClean="0">
                            <a:solidFill>
                              <a:schemeClr val="tx1"/>
                            </a:solidFill>
                            <a:latin typeface="Cambria Math" panose="02040503050406030204" pitchFamily="18" charset="0"/>
                            <a:ea typeface="Cambria Math" panose="02040503050406030204" pitchFamily="18" charset="0"/>
                          </a:rPr>
                          <m:t>𝐹𝐿</m:t>
                        </m:r>
                      </m:sub>
                    </m:sSub>
                    <m:r>
                      <a:rPr lang="en-CA" sz="1100" b="0" i="1" smtClean="0">
                        <a:solidFill>
                          <a:schemeClr val="tx1"/>
                        </a:solidFill>
                        <a:latin typeface="Cambria Math" panose="02040503050406030204" pitchFamily="18" charset="0"/>
                        <a:ea typeface="Cambria Math" panose="02040503050406030204" pitchFamily="18" charset="0"/>
                      </a:rPr>
                      <m:t> </m:t>
                    </m:r>
                  </m:oMath>
                </a14:m>
                <a:endParaRPr lang="en-CA" sz="1100" dirty="0"/>
              </a:p>
              <a:p>
                <a:pPr algn="just"/>
                <a:br>
                  <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br>
                <a:r>
                  <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14:m>
                  <m:oMath xmlns:m="http://schemas.openxmlformats.org/officeDocument/2006/math">
                    <m:r>
                      <a:rPr lang="en-CA" sz="1100" i="1" smtClean="0">
                        <a:solidFill>
                          <a:schemeClr val="tx1"/>
                        </a:solidFill>
                        <a:latin typeface="Cambria Math" panose="02040503050406030204" pitchFamily="18" charset="0"/>
                        <a:ea typeface="Cambria Math" panose="02040503050406030204" pitchFamily="18" charset="0"/>
                      </a:rPr>
                      <m:t>𝜏</m:t>
                    </m:r>
                    <m:r>
                      <a:rPr lang="en-CA" sz="1100" i="1">
                        <a:solidFill>
                          <a:schemeClr val="tx1"/>
                        </a:solidFill>
                        <a:latin typeface="Cambria Math" panose="02040503050406030204" pitchFamily="18" charset="0"/>
                        <a:ea typeface="Cambria Math" panose="02040503050406030204" pitchFamily="18" charset="0"/>
                      </a:rPr>
                      <m:t>=</m:t>
                    </m:r>
                    <m:sSub>
                      <m:sSubPr>
                        <m:ctrlPr>
                          <a:rPr lang="en-CA" sz="1100" b="0" i="1" smtClean="0">
                            <a:solidFill>
                              <a:schemeClr val="tx1"/>
                            </a:solidFill>
                            <a:latin typeface="Cambria Math" panose="02040503050406030204" pitchFamily="18" charset="0"/>
                            <a:ea typeface="Cambria Math" panose="02040503050406030204" pitchFamily="18" charset="0"/>
                          </a:rPr>
                        </m:ctrlPr>
                      </m:sSubPr>
                      <m:e>
                        <m:r>
                          <a:rPr lang="en-CA" sz="1100" i="1">
                            <a:solidFill>
                              <a:schemeClr val="tx1"/>
                            </a:solidFill>
                            <a:latin typeface="Cambria Math" panose="02040503050406030204" pitchFamily="18" charset="0"/>
                            <a:ea typeface="Cambria Math" panose="02040503050406030204" pitchFamily="18" charset="0"/>
                          </a:rPr>
                          <m:t>𝜏</m:t>
                        </m:r>
                      </m:e>
                      <m:sub>
                        <m:r>
                          <a:rPr lang="en-CA" sz="1100" b="0" i="1" smtClean="0">
                            <a:solidFill>
                              <a:schemeClr val="tx1"/>
                            </a:solidFill>
                            <a:latin typeface="Cambria Math" panose="02040503050406030204" pitchFamily="18" charset="0"/>
                            <a:ea typeface="Cambria Math" panose="02040503050406030204" pitchFamily="18" charset="0"/>
                          </a:rPr>
                          <m:t>𝐹𝐿</m:t>
                        </m:r>
                      </m:sub>
                    </m:sSub>
                  </m:oMath>
                </a14:m>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r>
                  <a:rPr lang="en-CA" sz="1100" dirty="0">
                    <a:solidFill>
                      <a:schemeClr val="tx1"/>
                    </a:solidFill>
                    <a:ea typeface="Cambria Math" panose="02040503050406030204" pitchFamily="18" charset="0"/>
                  </a:rPr>
                  <a:t>		</a:t>
                </a:r>
                <a14:m>
                  <m:oMath xmlns:m="http://schemas.openxmlformats.org/officeDocument/2006/math">
                    <m:sSub>
                      <m:sSubPr>
                        <m:ctrlPr>
                          <a:rPr lang="en-CA" sz="1100" i="1" smtClean="0">
                            <a:solidFill>
                              <a:schemeClr val="tx1"/>
                            </a:solidFill>
                            <a:latin typeface="Cambria Math" panose="02040503050406030204" pitchFamily="18" charset="0"/>
                            <a:ea typeface="Cambria Math" panose="02040503050406030204" pitchFamily="18" charset="0"/>
                          </a:rPr>
                        </m:ctrlPr>
                      </m:sSubPr>
                      <m:e>
                        <m:acc>
                          <m:accPr>
                            <m:chr m:val="̇"/>
                            <m:ctrlPr>
                              <a:rPr lang="en-CA" sz="1100" i="1">
                                <a:solidFill>
                                  <a:schemeClr val="tx1"/>
                                </a:solidFill>
                                <a:latin typeface="Cambria Math" panose="02040503050406030204" pitchFamily="18" charset="0"/>
                                <a:ea typeface="Cambria Math" panose="02040503050406030204" pitchFamily="18" charset="0"/>
                              </a:rPr>
                            </m:ctrlPr>
                          </m:accPr>
                          <m:e>
                            <m:r>
                              <a:rPr lang="en-CA" sz="1100" i="1">
                                <a:solidFill>
                                  <a:schemeClr val="tx1"/>
                                </a:solidFill>
                                <a:latin typeface="Cambria Math" panose="02040503050406030204" pitchFamily="18" charset="0"/>
                                <a:ea typeface="Cambria Math" panose="02040503050406030204" pitchFamily="18" charset="0"/>
                              </a:rPr>
                              <m:t>𝑊</m:t>
                            </m:r>
                          </m:e>
                        </m:acc>
                      </m:e>
                      <m:sub>
                        <m:r>
                          <a:rPr lang="en-CA" sz="1100" i="1">
                            <a:solidFill>
                              <a:schemeClr val="tx1"/>
                            </a:solidFill>
                            <a:latin typeface="Cambria Math" panose="02040503050406030204" pitchFamily="18" charset="0"/>
                            <a:ea typeface="Cambria Math" panose="02040503050406030204" pitchFamily="18" charset="0"/>
                          </a:rPr>
                          <m:t>𝑠h</m:t>
                        </m:r>
                      </m:sub>
                    </m:sSub>
                    <m:r>
                      <a:rPr lang="en-CA" sz="1100" i="1">
                        <a:solidFill>
                          <a:schemeClr val="tx1"/>
                        </a:solidFill>
                        <a:latin typeface="Cambria Math" panose="02040503050406030204" pitchFamily="18" charset="0"/>
                        <a:ea typeface="Cambria Math" panose="02040503050406030204" pitchFamily="18" charset="0"/>
                      </a:rPr>
                      <m:t>=</m:t>
                    </m:r>
                    <m:sSub>
                      <m:sSubPr>
                        <m:ctrlPr>
                          <a:rPr lang="en-CA" sz="1100" i="1">
                            <a:solidFill>
                              <a:schemeClr val="tx1"/>
                            </a:solidFill>
                            <a:latin typeface="Cambria Math" panose="02040503050406030204" pitchFamily="18" charset="0"/>
                            <a:ea typeface="Cambria Math" panose="02040503050406030204" pitchFamily="18" charset="0"/>
                          </a:rPr>
                        </m:ctrlPr>
                      </m:sSubPr>
                      <m:e>
                        <m:acc>
                          <m:accPr>
                            <m:chr m:val="̇"/>
                            <m:ctrlPr>
                              <a:rPr lang="en-CA" sz="1100" i="1">
                                <a:solidFill>
                                  <a:schemeClr val="tx1"/>
                                </a:solidFill>
                                <a:latin typeface="Cambria Math" panose="02040503050406030204" pitchFamily="18" charset="0"/>
                                <a:ea typeface="Cambria Math" panose="02040503050406030204" pitchFamily="18" charset="0"/>
                              </a:rPr>
                            </m:ctrlPr>
                          </m:accPr>
                          <m:e>
                            <m:r>
                              <a:rPr lang="en-CA" sz="1100" i="1">
                                <a:solidFill>
                                  <a:schemeClr val="tx1"/>
                                </a:solidFill>
                                <a:latin typeface="Cambria Math" panose="02040503050406030204" pitchFamily="18" charset="0"/>
                                <a:ea typeface="Cambria Math" panose="02040503050406030204" pitchFamily="18" charset="0"/>
                              </a:rPr>
                              <m:t>𝑊</m:t>
                            </m:r>
                          </m:e>
                        </m:acc>
                      </m:e>
                      <m:sub>
                        <m:r>
                          <a:rPr lang="en-CA" sz="1100" i="1">
                            <a:solidFill>
                              <a:schemeClr val="tx1"/>
                            </a:solidFill>
                            <a:latin typeface="Cambria Math" panose="02040503050406030204" pitchFamily="18" charset="0"/>
                            <a:ea typeface="Cambria Math" panose="02040503050406030204" pitchFamily="18" charset="0"/>
                          </a:rPr>
                          <m:t>𝑠h</m:t>
                        </m:r>
                        <m:r>
                          <a:rPr lang="en-CA" sz="1100" i="1">
                            <a:solidFill>
                              <a:schemeClr val="tx1"/>
                            </a:solidFill>
                            <a:latin typeface="Cambria Math" panose="02040503050406030204" pitchFamily="18" charset="0"/>
                            <a:ea typeface="Cambria Math" panose="02040503050406030204" pitchFamily="18" charset="0"/>
                          </a:rPr>
                          <m:t>,</m:t>
                        </m:r>
                        <m:r>
                          <a:rPr lang="en-CA" sz="1100" i="1">
                            <a:solidFill>
                              <a:schemeClr val="tx1"/>
                            </a:solidFill>
                            <a:latin typeface="Cambria Math" panose="02040503050406030204" pitchFamily="18" charset="0"/>
                            <a:ea typeface="Cambria Math" panose="02040503050406030204" pitchFamily="18" charset="0"/>
                          </a:rPr>
                          <m:t>𝐹𝐿</m:t>
                        </m:r>
                      </m:sub>
                    </m:sSub>
                    <m:r>
                      <a:rPr lang="en-CA" sz="1100" b="0" i="1" smtClean="0">
                        <a:solidFill>
                          <a:schemeClr val="tx1"/>
                        </a:solidFill>
                        <a:latin typeface="Cambria Math" panose="02040503050406030204" pitchFamily="18" charset="0"/>
                        <a:ea typeface="Cambria Math" panose="02040503050406030204" pitchFamily="18" charset="0"/>
                      </a:rPr>
                      <m:t>=</m:t>
                    </m:r>
                    <m:sSub>
                      <m:sSubPr>
                        <m:ctrlPr>
                          <a:rPr lang="en-CA" sz="1100" i="1">
                            <a:solidFill>
                              <a:schemeClr val="tx1"/>
                            </a:solidFill>
                            <a:latin typeface="Cambria Math" panose="02040503050406030204" pitchFamily="18" charset="0"/>
                            <a:ea typeface="Cambria Math" panose="02040503050406030204" pitchFamily="18" charset="0"/>
                          </a:rPr>
                        </m:ctrlPr>
                      </m:sSubPr>
                      <m:e>
                        <m:r>
                          <a:rPr lang="en-CA" sz="1100" i="1">
                            <a:solidFill>
                              <a:schemeClr val="tx1"/>
                            </a:solidFill>
                            <a:latin typeface="Cambria Math" panose="02040503050406030204" pitchFamily="18" charset="0"/>
                            <a:ea typeface="Cambria Math" panose="02040503050406030204" pitchFamily="18" charset="0"/>
                          </a:rPr>
                          <m:t>𝜏</m:t>
                        </m:r>
                      </m:e>
                      <m:sub>
                        <m:r>
                          <a:rPr lang="en-CA" sz="1100" i="1">
                            <a:solidFill>
                              <a:schemeClr val="tx1"/>
                            </a:solidFill>
                            <a:latin typeface="Cambria Math" panose="02040503050406030204" pitchFamily="18" charset="0"/>
                            <a:ea typeface="Cambria Math" panose="02040503050406030204" pitchFamily="18" charset="0"/>
                          </a:rPr>
                          <m:t>𝐹𝐿</m:t>
                        </m:r>
                      </m:sub>
                    </m:sSub>
                    <m:r>
                      <a:rPr lang="en-CA" sz="1100" i="1" smtClean="0">
                        <a:solidFill>
                          <a:schemeClr val="tx1"/>
                        </a:solidFill>
                        <a:latin typeface="Cambria Math" panose="02040503050406030204" pitchFamily="18" charset="0"/>
                        <a:ea typeface="Cambria Math" panose="02040503050406030204" pitchFamily="18" charset="0"/>
                      </a:rPr>
                      <m:t>∙</m:t>
                    </m:r>
                    <m:sSub>
                      <m:sSubPr>
                        <m:ctrlPr>
                          <a:rPr lang="en-CA" sz="1100" i="1">
                            <a:solidFill>
                              <a:schemeClr val="tx1"/>
                            </a:solidFill>
                            <a:latin typeface="Cambria Math" panose="02040503050406030204" pitchFamily="18" charset="0"/>
                            <a:ea typeface="Cambria Math" panose="02040503050406030204" pitchFamily="18" charset="0"/>
                          </a:rPr>
                        </m:ctrlPr>
                      </m:sSubPr>
                      <m:e>
                        <m:r>
                          <a:rPr lang="en-CA" sz="1100" b="0" i="1" smtClean="0">
                            <a:solidFill>
                              <a:schemeClr val="tx1"/>
                            </a:solidFill>
                            <a:latin typeface="Cambria Math" panose="02040503050406030204" pitchFamily="18" charset="0"/>
                            <a:ea typeface="Cambria Math" panose="02040503050406030204" pitchFamily="18" charset="0"/>
                          </a:rPr>
                          <m:t>𝑁</m:t>
                        </m:r>
                      </m:e>
                      <m:sub>
                        <m:r>
                          <a:rPr lang="en-CA" sz="1100" i="1">
                            <a:solidFill>
                              <a:schemeClr val="tx1"/>
                            </a:solidFill>
                            <a:latin typeface="Cambria Math" panose="02040503050406030204" pitchFamily="18" charset="0"/>
                            <a:ea typeface="Cambria Math" panose="02040503050406030204" pitchFamily="18" charset="0"/>
                          </a:rPr>
                          <m:t>𝐹𝐿</m:t>
                        </m:r>
                      </m:sub>
                    </m:sSub>
                  </m:oMath>
                </a14:m>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1100" i="1"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1100" i="1"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r>
                  <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At ZLP:		</a:t>
                </a:r>
                <a14:m>
                  <m:oMath xmlns:m="http://schemas.openxmlformats.org/officeDocument/2006/math">
                    <m:r>
                      <a:rPr lang="en-CA" sz="1100" b="0" i="1" smtClean="0">
                        <a:solidFill>
                          <a:schemeClr val="tx1"/>
                        </a:solidFill>
                        <a:latin typeface="Cambria Math" panose="02040503050406030204" pitchFamily="18" charset="0"/>
                        <a:ea typeface="Cambria Math" panose="02040503050406030204" pitchFamily="18" charset="0"/>
                      </a:rPr>
                      <m:t>𝑁</m:t>
                    </m:r>
                    <m:r>
                      <a:rPr lang="en-CA" sz="1100" b="0" i="1" smtClean="0">
                        <a:solidFill>
                          <a:schemeClr val="tx1"/>
                        </a:solidFill>
                        <a:latin typeface="Cambria Math" panose="02040503050406030204" pitchFamily="18" charset="0"/>
                        <a:ea typeface="Cambria Math" panose="02040503050406030204" pitchFamily="18" charset="0"/>
                      </a:rPr>
                      <m:t>≈</m:t>
                    </m:r>
                    <m:sSub>
                      <m:sSubPr>
                        <m:ctrlPr>
                          <a:rPr lang="en-CA" sz="1100" b="0" i="1" smtClean="0">
                            <a:solidFill>
                              <a:schemeClr val="tx1"/>
                            </a:solidFill>
                            <a:latin typeface="Cambria Math" panose="02040503050406030204" pitchFamily="18" charset="0"/>
                            <a:ea typeface="Cambria Math" panose="02040503050406030204" pitchFamily="18" charset="0"/>
                          </a:rPr>
                        </m:ctrlPr>
                      </m:sSubPr>
                      <m:e>
                        <m:r>
                          <a:rPr lang="en-CA" sz="1100" i="1">
                            <a:solidFill>
                              <a:schemeClr val="tx1"/>
                            </a:solidFill>
                            <a:latin typeface="Cambria Math" panose="02040503050406030204" pitchFamily="18" charset="0"/>
                            <a:ea typeface="Cambria Math" panose="02040503050406030204" pitchFamily="18" charset="0"/>
                          </a:rPr>
                          <m:t>𝑁</m:t>
                        </m:r>
                      </m:e>
                      <m:sub>
                        <m:r>
                          <a:rPr lang="en-CA" sz="1100" b="0" i="1" smtClean="0">
                            <a:solidFill>
                              <a:schemeClr val="tx1"/>
                            </a:solidFill>
                            <a:latin typeface="Cambria Math" panose="02040503050406030204" pitchFamily="18" charset="0"/>
                            <a:ea typeface="Cambria Math" panose="02040503050406030204" pitchFamily="18" charset="0"/>
                          </a:rPr>
                          <m:t>𝑆</m:t>
                        </m:r>
                      </m:sub>
                    </m:sSub>
                    <m:r>
                      <a:rPr lang="en-CA" sz="1100" b="0" i="1" smtClean="0">
                        <a:solidFill>
                          <a:schemeClr val="tx1"/>
                        </a:solidFill>
                        <a:latin typeface="Cambria Math" panose="02040503050406030204" pitchFamily="18" charset="0"/>
                        <a:ea typeface="Cambria Math" panose="02040503050406030204" pitchFamily="18" charset="0"/>
                      </a:rPr>
                      <m:t> </m:t>
                    </m:r>
                  </m:oMath>
                </a14:m>
                <a:endParaRPr lang="en-CA" sz="1100" dirty="0"/>
              </a:p>
              <a:p>
                <a:pPr algn="just"/>
                <a:br>
                  <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br>
                <a:r>
                  <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14:m>
                  <m:oMath xmlns:m="http://schemas.openxmlformats.org/officeDocument/2006/math">
                    <m:r>
                      <a:rPr lang="en-CA" sz="1100" i="1" smtClean="0">
                        <a:solidFill>
                          <a:schemeClr val="tx1"/>
                        </a:solidFill>
                        <a:latin typeface="Cambria Math" panose="02040503050406030204" pitchFamily="18" charset="0"/>
                        <a:ea typeface="Cambria Math" panose="02040503050406030204" pitchFamily="18" charset="0"/>
                      </a:rPr>
                      <m:t>𝜏</m:t>
                    </m:r>
                    <m:r>
                      <a:rPr lang="en-CA" sz="1100" i="1">
                        <a:solidFill>
                          <a:schemeClr val="tx1"/>
                        </a:solidFill>
                        <a:latin typeface="Cambria Math" panose="02040503050406030204" pitchFamily="18" charset="0"/>
                        <a:ea typeface="Cambria Math" panose="02040503050406030204" pitchFamily="18" charset="0"/>
                      </a:rPr>
                      <m:t>=</m:t>
                    </m:r>
                    <m:r>
                      <a:rPr lang="en-CA" sz="1100" b="0" i="1" smtClean="0">
                        <a:solidFill>
                          <a:schemeClr val="tx1"/>
                        </a:solidFill>
                        <a:latin typeface="Cambria Math" panose="02040503050406030204" pitchFamily="18" charset="0"/>
                        <a:ea typeface="Cambria Math" panose="02040503050406030204" pitchFamily="18" charset="0"/>
                      </a:rPr>
                      <m:t>0</m:t>
                    </m:r>
                  </m:oMath>
                </a14:m>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r>
                  <a:rPr lang="en-CA" sz="1100" dirty="0">
                    <a:solidFill>
                      <a:schemeClr val="tx1"/>
                    </a:solidFill>
                    <a:ea typeface="Cambria Math" panose="02040503050406030204" pitchFamily="18" charset="0"/>
                  </a:rPr>
                  <a:t>		</a:t>
                </a:r>
                <a14:m>
                  <m:oMath xmlns:m="http://schemas.openxmlformats.org/officeDocument/2006/math">
                    <m:sSub>
                      <m:sSubPr>
                        <m:ctrlPr>
                          <a:rPr lang="en-CA" sz="1100" i="1" smtClean="0">
                            <a:solidFill>
                              <a:schemeClr val="tx1"/>
                            </a:solidFill>
                            <a:latin typeface="Cambria Math" panose="02040503050406030204" pitchFamily="18" charset="0"/>
                            <a:ea typeface="Cambria Math" panose="02040503050406030204" pitchFamily="18" charset="0"/>
                          </a:rPr>
                        </m:ctrlPr>
                      </m:sSubPr>
                      <m:e>
                        <m:acc>
                          <m:accPr>
                            <m:chr m:val="̇"/>
                            <m:ctrlPr>
                              <a:rPr lang="en-CA" sz="1100" i="1">
                                <a:solidFill>
                                  <a:schemeClr val="tx1"/>
                                </a:solidFill>
                                <a:latin typeface="Cambria Math" panose="02040503050406030204" pitchFamily="18" charset="0"/>
                                <a:ea typeface="Cambria Math" panose="02040503050406030204" pitchFamily="18" charset="0"/>
                              </a:rPr>
                            </m:ctrlPr>
                          </m:accPr>
                          <m:e>
                            <m:r>
                              <a:rPr lang="en-CA" sz="1100" i="1">
                                <a:solidFill>
                                  <a:schemeClr val="tx1"/>
                                </a:solidFill>
                                <a:latin typeface="Cambria Math" panose="02040503050406030204" pitchFamily="18" charset="0"/>
                                <a:ea typeface="Cambria Math" panose="02040503050406030204" pitchFamily="18" charset="0"/>
                              </a:rPr>
                              <m:t>𝑊</m:t>
                            </m:r>
                          </m:e>
                        </m:acc>
                      </m:e>
                      <m:sub>
                        <m:r>
                          <a:rPr lang="en-CA" sz="1100" i="1">
                            <a:solidFill>
                              <a:schemeClr val="tx1"/>
                            </a:solidFill>
                            <a:latin typeface="Cambria Math" panose="02040503050406030204" pitchFamily="18" charset="0"/>
                            <a:ea typeface="Cambria Math" panose="02040503050406030204" pitchFamily="18" charset="0"/>
                          </a:rPr>
                          <m:t>𝑠h</m:t>
                        </m:r>
                      </m:sub>
                    </m:sSub>
                    <m:r>
                      <a:rPr lang="en-CA" sz="1100" i="1">
                        <a:solidFill>
                          <a:schemeClr val="tx1"/>
                        </a:solidFill>
                        <a:latin typeface="Cambria Math" panose="02040503050406030204" pitchFamily="18" charset="0"/>
                        <a:ea typeface="Cambria Math" panose="02040503050406030204" pitchFamily="18" charset="0"/>
                      </a:rPr>
                      <m:t>=</m:t>
                    </m:r>
                    <m:r>
                      <a:rPr lang="en-CA" sz="1100" i="1" smtClean="0">
                        <a:solidFill>
                          <a:schemeClr val="tx1"/>
                        </a:solidFill>
                        <a:latin typeface="Cambria Math" panose="02040503050406030204" pitchFamily="18" charset="0"/>
                        <a:ea typeface="Cambria Math" panose="02040503050406030204" pitchFamily="18" charset="0"/>
                      </a:rPr>
                      <m:t>0</m:t>
                    </m:r>
                  </m:oMath>
                </a14:m>
                <a:endParaRPr lang="en-US" sz="1100" i="1"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1100" i="1"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1100" i="1"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1100" i="1"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r>
                  <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Since the relative change in the operating speed is very small in the part-load region, it is reasonable to approximate the torque and shaft power as being proportional to each other in this region. That is:</a:t>
                </a: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r>
                  <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14:m>
                  <m:oMath xmlns:m="http://schemas.openxmlformats.org/officeDocument/2006/math">
                    <m:r>
                      <a:rPr lang="en-CA" sz="1100" b="0" i="1"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t>𝑁</m:t>
                    </m:r>
                    <m:r>
                      <a:rPr lang="en-CA" sz="11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r>
                      <a:rPr lang="en-CA" sz="11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𝑐𝑜𝑛𝑠𝑡𝑎𝑛𝑡</m:t>
                    </m:r>
                    <m:r>
                      <a:rPr lang="en-CA" sz="11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sSub>
                      <m:sSubPr>
                        <m:ctrlPr>
                          <a:rPr lang="en-CA" sz="11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CA" sz="11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𝑁</m:t>
                        </m:r>
                      </m:e>
                      <m:sub>
                        <m:r>
                          <a:rPr lang="en-CA" sz="11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𝑠</m:t>
                        </m:r>
                      </m:sub>
                    </m:sSub>
                  </m:oMath>
                </a14:m>
                <a:r>
                  <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	(running speed is very close to </a:t>
                </a:r>
                <a14:m>
                  <m:oMath xmlns:m="http://schemas.openxmlformats.org/officeDocument/2006/math">
                    <m:sSub>
                      <m:sSubPr>
                        <m:ctrlPr>
                          <a:rPr lang="en-CA" sz="11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CA" sz="11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𝑁</m:t>
                        </m:r>
                      </m:e>
                      <m:sub>
                        <m:r>
                          <a:rPr lang="en-CA" sz="11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𝑠</m:t>
                        </m:r>
                      </m:sub>
                    </m:sSub>
                    <m:r>
                      <a:rPr lang="en-CA" sz="11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 </m:t>
                    </m:r>
                  </m:oMath>
                </a14:m>
                <a:r>
                  <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in the region)</a:t>
                </a: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r>
                  <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FLP:		</a:t>
                </a:r>
                <a14:m>
                  <m:oMath xmlns:m="http://schemas.openxmlformats.org/officeDocument/2006/math">
                    <m:sSub>
                      <m:sSubPr>
                        <m:ctrlPr>
                          <a:rPr lang="en-CA" sz="1100" i="1" smtClean="0">
                            <a:solidFill>
                              <a:schemeClr val="tx1"/>
                            </a:solidFill>
                            <a:latin typeface="Cambria Math" panose="02040503050406030204" pitchFamily="18" charset="0"/>
                            <a:ea typeface="Cambria Math" panose="02040503050406030204" pitchFamily="18" charset="0"/>
                          </a:rPr>
                        </m:ctrlPr>
                      </m:sSubPr>
                      <m:e>
                        <m:acc>
                          <m:accPr>
                            <m:chr m:val="̇"/>
                            <m:ctrlPr>
                              <a:rPr lang="en-CA" sz="1100" i="1">
                                <a:solidFill>
                                  <a:schemeClr val="tx1"/>
                                </a:solidFill>
                                <a:latin typeface="Cambria Math" panose="02040503050406030204" pitchFamily="18" charset="0"/>
                                <a:ea typeface="Cambria Math" panose="02040503050406030204" pitchFamily="18" charset="0"/>
                              </a:rPr>
                            </m:ctrlPr>
                          </m:accPr>
                          <m:e>
                            <m:r>
                              <a:rPr lang="en-CA" sz="1100" i="1">
                                <a:solidFill>
                                  <a:schemeClr val="tx1"/>
                                </a:solidFill>
                                <a:latin typeface="Cambria Math" panose="02040503050406030204" pitchFamily="18" charset="0"/>
                                <a:ea typeface="Cambria Math" panose="02040503050406030204" pitchFamily="18" charset="0"/>
                              </a:rPr>
                              <m:t>𝑊</m:t>
                            </m:r>
                          </m:e>
                        </m:acc>
                      </m:e>
                      <m:sub>
                        <m:r>
                          <a:rPr lang="en-CA" sz="1100" i="1">
                            <a:solidFill>
                              <a:schemeClr val="tx1"/>
                            </a:solidFill>
                            <a:latin typeface="Cambria Math" panose="02040503050406030204" pitchFamily="18" charset="0"/>
                            <a:ea typeface="Cambria Math" panose="02040503050406030204" pitchFamily="18" charset="0"/>
                          </a:rPr>
                          <m:t>𝑠h</m:t>
                        </m:r>
                      </m:sub>
                    </m:sSub>
                    <m:r>
                      <a:rPr lang="en-CA" sz="1100" b="0" i="1" smtClean="0">
                        <a:solidFill>
                          <a:schemeClr val="tx1"/>
                        </a:solidFill>
                        <a:latin typeface="Cambria Math" panose="02040503050406030204" pitchFamily="18" charset="0"/>
                        <a:ea typeface="Cambria Math" panose="02040503050406030204" pitchFamily="18" charset="0"/>
                      </a:rPr>
                      <m:t>=</m:t>
                    </m:r>
                    <m:r>
                      <a:rPr lang="en-CA" sz="1100" b="0" i="1" smtClean="0">
                        <a:solidFill>
                          <a:schemeClr val="tx1"/>
                        </a:solidFill>
                        <a:latin typeface="Cambria Math" panose="02040503050406030204" pitchFamily="18" charset="0"/>
                        <a:ea typeface="Cambria Math" panose="02040503050406030204" pitchFamily="18" charset="0"/>
                      </a:rPr>
                      <m:t>𝜏</m:t>
                    </m:r>
                    <m:r>
                      <a:rPr lang="en-CA" sz="1100" b="0" i="1" smtClean="0">
                        <a:solidFill>
                          <a:schemeClr val="tx1"/>
                        </a:solidFill>
                        <a:latin typeface="Cambria Math" panose="02040503050406030204" pitchFamily="18" charset="0"/>
                        <a:ea typeface="Cambria Math" panose="02040503050406030204" pitchFamily="18" charset="0"/>
                      </a:rPr>
                      <m:t>∙</m:t>
                    </m:r>
                    <m:r>
                      <a:rPr lang="en-CA" sz="1100" b="0" i="1" smtClean="0">
                        <a:solidFill>
                          <a:schemeClr val="tx1"/>
                        </a:solidFill>
                        <a:latin typeface="Cambria Math" panose="02040503050406030204" pitchFamily="18" charset="0"/>
                        <a:ea typeface="Cambria Math" panose="02040503050406030204" pitchFamily="18" charset="0"/>
                      </a:rPr>
                      <m:t>𝑁</m:t>
                    </m:r>
                    <m:r>
                      <a:rPr lang="en-CA" sz="1100" i="1">
                        <a:solidFill>
                          <a:schemeClr val="tx1"/>
                        </a:solidFill>
                        <a:latin typeface="Cambria Math" panose="02040503050406030204" pitchFamily="18" charset="0"/>
                        <a:ea typeface="Cambria Math" panose="02040503050406030204" pitchFamily="18" charset="0"/>
                      </a:rPr>
                      <m:t>=</m:t>
                    </m:r>
                    <m:sSub>
                      <m:sSubPr>
                        <m:ctrlPr>
                          <a:rPr lang="en-CA" sz="1100" i="1">
                            <a:solidFill>
                              <a:schemeClr val="tx1"/>
                            </a:solidFill>
                            <a:latin typeface="Cambria Math" panose="02040503050406030204" pitchFamily="18" charset="0"/>
                            <a:ea typeface="Cambria Math" panose="02040503050406030204" pitchFamily="18" charset="0"/>
                          </a:rPr>
                        </m:ctrlPr>
                      </m:sSubPr>
                      <m:e>
                        <m:r>
                          <a:rPr lang="en-CA" sz="1100" i="1">
                            <a:solidFill>
                              <a:schemeClr val="tx1"/>
                            </a:solidFill>
                            <a:latin typeface="Cambria Math" panose="02040503050406030204" pitchFamily="18" charset="0"/>
                            <a:ea typeface="Cambria Math" panose="02040503050406030204" pitchFamily="18" charset="0"/>
                          </a:rPr>
                          <m:t>𝜏</m:t>
                        </m:r>
                      </m:e>
                      <m:sub>
                        <m:r>
                          <a:rPr lang="en-CA" sz="1100" i="1">
                            <a:solidFill>
                              <a:schemeClr val="tx1"/>
                            </a:solidFill>
                            <a:latin typeface="Cambria Math" panose="02040503050406030204" pitchFamily="18" charset="0"/>
                            <a:ea typeface="Cambria Math" panose="02040503050406030204" pitchFamily="18" charset="0"/>
                          </a:rPr>
                          <m:t>𝐹𝐿</m:t>
                        </m:r>
                      </m:sub>
                    </m:sSub>
                    <m:r>
                      <a:rPr lang="en-CA" sz="1100" i="1" smtClean="0">
                        <a:solidFill>
                          <a:schemeClr val="tx1"/>
                        </a:solidFill>
                        <a:latin typeface="Cambria Math" panose="02040503050406030204" pitchFamily="18" charset="0"/>
                        <a:ea typeface="Cambria Math" panose="02040503050406030204" pitchFamily="18" charset="0"/>
                      </a:rPr>
                      <m:t>∙</m:t>
                    </m:r>
                    <m:sSub>
                      <m:sSubPr>
                        <m:ctrlPr>
                          <a:rPr lang="en-CA" sz="1100" i="1">
                            <a:solidFill>
                              <a:schemeClr val="tx1"/>
                            </a:solidFill>
                            <a:latin typeface="Cambria Math" panose="02040503050406030204" pitchFamily="18" charset="0"/>
                            <a:ea typeface="Cambria Math" panose="02040503050406030204" pitchFamily="18" charset="0"/>
                          </a:rPr>
                        </m:ctrlPr>
                      </m:sSubPr>
                      <m:e>
                        <m:r>
                          <a:rPr lang="en-CA" sz="1100" b="0" i="1" smtClean="0">
                            <a:solidFill>
                              <a:schemeClr val="tx1"/>
                            </a:solidFill>
                            <a:latin typeface="Cambria Math" panose="02040503050406030204" pitchFamily="18" charset="0"/>
                            <a:ea typeface="Cambria Math" panose="02040503050406030204" pitchFamily="18" charset="0"/>
                          </a:rPr>
                          <m:t>𝑁</m:t>
                        </m:r>
                      </m:e>
                      <m:sub>
                        <m:r>
                          <a:rPr lang="en-CA" sz="1100" i="1">
                            <a:solidFill>
                              <a:schemeClr val="tx1"/>
                            </a:solidFill>
                            <a:latin typeface="Cambria Math" panose="02040503050406030204" pitchFamily="18" charset="0"/>
                            <a:ea typeface="Cambria Math" panose="02040503050406030204" pitchFamily="18" charset="0"/>
                          </a:rPr>
                          <m:t>𝐹𝐿</m:t>
                        </m:r>
                      </m:sub>
                    </m:sSub>
                    <m:r>
                      <a:rPr lang="en-CA" sz="1100" i="1" smtClean="0">
                        <a:solidFill>
                          <a:schemeClr val="tx1"/>
                        </a:solidFill>
                        <a:latin typeface="Cambria Math" panose="02040503050406030204" pitchFamily="18" charset="0"/>
                        <a:ea typeface="Cambria Math" panose="02040503050406030204" pitchFamily="18" charset="0"/>
                      </a:rPr>
                      <m:t>≈</m:t>
                    </m:r>
                    <m:sSub>
                      <m:sSubPr>
                        <m:ctrlPr>
                          <a:rPr lang="en-CA" sz="1100" i="1">
                            <a:solidFill>
                              <a:schemeClr val="tx1"/>
                            </a:solidFill>
                            <a:latin typeface="Cambria Math" panose="02040503050406030204" pitchFamily="18" charset="0"/>
                            <a:ea typeface="Cambria Math" panose="02040503050406030204" pitchFamily="18" charset="0"/>
                          </a:rPr>
                        </m:ctrlPr>
                      </m:sSubPr>
                      <m:e>
                        <m:r>
                          <a:rPr lang="en-CA" sz="1100" i="1">
                            <a:solidFill>
                              <a:schemeClr val="tx1"/>
                            </a:solidFill>
                            <a:latin typeface="Cambria Math" panose="02040503050406030204" pitchFamily="18" charset="0"/>
                            <a:ea typeface="Cambria Math" panose="02040503050406030204" pitchFamily="18" charset="0"/>
                          </a:rPr>
                          <m:t>𝜏</m:t>
                        </m:r>
                      </m:e>
                      <m:sub>
                        <m:r>
                          <a:rPr lang="en-CA" sz="1100" i="1">
                            <a:solidFill>
                              <a:schemeClr val="tx1"/>
                            </a:solidFill>
                            <a:latin typeface="Cambria Math" panose="02040503050406030204" pitchFamily="18" charset="0"/>
                            <a:ea typeface="Cambria Math" panose="02040503050406030204" pitchFamily="18" charset="0"/>
                          </a:rPr>
                          <m:t>𝐹𝐿</m:t>
                        </m:r>
                      </m:sub>
                    </m:sSub>
                    <m:r>
                      <a:rPr lang="en-CA" sz="1100" i="1">
                        <a:solidFill>
                          <a:schemeClr val="tx1"/>
                        </a:solidFill>
                        <a:latin typeface="Cambria Math" panose="02040503050406030204" pitchFamily="18" charset="0"/>
                        <a:ea typeface="Cambria Math" panose="02040503050406030204" pitchFamily="18" charset="0"/>
                      </a:rPr>
                      <m:t>∙</m:t>
                    </m:r>
                    <m:sSub>
                      <m:sSubPr>
                        <m:ctrlPr>
                          <a:rPr lang="en-CA" sz="1100" i="1">
                            <a:solidFill>
                              <a:schemeClr val="tx1"/>
                            </a:solidFill>
                            <a:latin typeface="Cambria Math" panose="02040503050406030204" pitchFamily="18" charset="0"/>
                            <a:ea typeface="Cambria Math" panose="02040503050406030204" pitchFamily="18" charset="0"/>
                          </a:rPr>
                        </m:ctrlPr>
                      </m:sSubPr>
                      <m:e>
                        <m:r>
                          <a:rPr lang="en-CA" sz="1100" i="1">
                            <a:solidFill>
                              <a:schemeClr val="tx1"/>
                            </a:solidFill>
                            <a:latin typeface="Cambria Math" panose="02040503050406030204" pitchFamily="18" charset="0"/>
                            <a:ea typeface="Cambria Math" panose="02040503050406030204" pitchFamily="18" charset="0"/>
                          </a:rPr>
                          <m:t>𝑁</m:t>
                        </m:r>
                      </m:e>
                      <m:sub>
                        <m:r>
                          <a:rPr lang="en-CA" sz="1100" b="0" i="1" smtClean="0">
                            <a:solidFill>
                              <a:schemeClr val="tx1"/>
                            </a:solidFill>
                            <a:latin typeface="Cambria Math" panose="02040503050406030204" pitchFamily="18" charset="0"/>
                            <a:ea typeface="Cambria Math" panose="02040503050406030204" pitchFamily="18" charset="0"/>
                          </a:rPr>
                          <m:t>𝑠</m:t>
                        </m:r>
                        <m:r>
                          <a:rPr lang="en-CA" sz="1100" b="0" i="1" smtClean="0">
                            <a:solidFill>
                              <a:schemeClr val="tx1"/>
                            </a:solidFill>
                            <a:latin typeface="Cambria Math" panose="02040503050406030204" pitchFamily="18" charset="0"/>
                            <a:ea typeface="Cambria Math" panose="02040503050406030204" pitchFamily="18" charset="0"/>
                          </a:rPr>
                          <m:t>  </m:t>
                        </m:r>
                      </m:sub>
                    </m:sSub>
                  </m:oMath>
                </a14:m>
                <a:endParaRPr lang="en-CA" sz="1100" dirty="0">
                  <a:solidFill>
                    <a:schemeClr val="tx1"/>
                  </a:solidFill>
                  <a:latin typeface="Cambria" panose="02040503050406030204" pitchFamily="18" charset="0"/>
                  <a:ea typeface="Cambria Math" panose="02040503050406030204" pitchFamily="18" charset="0"/>
                </a:endParaRP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r>
                  <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ZLP:		</a:t>
                </a:r>
                <a14:m>
                  <m:oMath xmlns:m="http://schemas.openxmlformats.org/officeDocument/2006/math">
                    <m:sSub>
                      <m:sSubPr>
                        <m:ctrlPr>
                          <a:rPr lang="en-CA" sz="1100" i="1" smtClean="0">
                            <a:solidFill>
                              <a:schemeClr val="tx1"/>
                            </a:solidFill>
                            <a:latin typeface="Cambria Math" panose="02040503050406030204" pitchFamily="18" charset="0"/>
                            <a:ea typeface="Cambria Math" panose="02040503050406030204" pitchFamily="18" charset="0"/>
                          </a:rPr>
                        </m:ctrlPr>
                      </m:sSubPr>
                      <m:e>
                        <m:acc>
                          <m:accPr>
                            <m:chr m:val="̇"/>
                            <m:ctrlPr>
                              <a:rPr lang="en-CA" sz="1100" i="1">
                                <a:solidFill>
                                  <a:schemeClr val="tx1"/>
                                </a:solidFill>
                                <a:latin typeface="Cambria Math" panose="02040503050406030204" pitchFamily="18" charset="0"/>
                                <a:ea typeface="Cambria Math" panose="02040503050406030204" pitchFamily="18" charset="0"/>
                              </a:rPr>
                            </m:ctrlPr>
                          </m:accPr>
                          <m:e>
                            <m:r>
                              <a:rPr lang="en-CA" sz="1100" i="1">
                                <a:solidFill>
                                  <a:schemeClr val="tx1"/>
                                </a:solidFill>
                                <a:latin typeface="Cambria Math" panose="02040503050406030204" pitchFamily="18" charset="0"/>
                                <a:ea typeface="Cambria Math" panose="02040503050406030204" pitchFamily="18" charset="0"/>
                              </a:rPr>
                              <m:t>𝑊</m:t>
                            </m:r>
                          </m:e>
                        </m:acc>
                      </m:e>
                      <m:sub>
                        <m:r>
                          <a:rPr lang="en-CA" sz="1100" i="1">
                            <a:solidFill>
                              <a:schemeClr val="tx1"/>
                            </a:solidFill>
                            <a:latin typeface="Cambria Math" panose="02040503050406030204" pitchFamily="18" charset="0"/>
                            <a:ea typeface="Cambria Math" panose="02040503050406030204" pitchFamily="18" charset="0"/>
                          </a:rPr>
                          <m:t>𝑠h</m:t>
                        </m:r>
                      </m:sub>
                    </m:sSub>
                    <m:r>
                      <a:rPr lang="en-CA" sz="1100" i="1">
                        <a:solidFill>
                          <a:schemeClr val="tx1"/>
                        </a:solidFill>
                        <a:latin typeface="Cambria Math" panose="02040503050406030204" pitchFamily="18" charset="0"/>
                        <a:ea typeface="Cambria Math" panose="02040503050406030204" pitchFamily="18" charset="0"/>
                      </a:rPr>
                      <m:t>=</m:t>
                    </m:r>
                    <m:r>
                      <a:rPr lang="en-CA" sz="1100" i="1">
                        <a:solidFill>
                          <a:schemeClr val="tx1"/>
                        </a:solidFill>
                        <a:latin typeface="Cambria Math" panose="02040503050406030204" pitchFamily="18" charset="0"/>
                        <a:ea typeface="Cambria Math" panose="02040503050406030204" pitchFamily="18" charset="0"/>
                      </a:rPr>
                      <m:t>𝜏</m:t>
                    </m:r>
                    <m:r>
                      <a:rPr lang="en-CA" sz="1100" i="1">
                        <a:solidFill>
                          <a:schemeClr val="tx1"/>
                        </a:solidFill>
                        <a:latin typeface="Cambria Math" panose="02040503050406030204" pitchFamily="18" charset="0"/>
                        <a:ea typeface="Cambria Math" panose="02040503050406030204" pitchFamily="18" charset="0"/>
                      </a:rPr>
                      <m:t>∙</m:t>
                    </m:r>
                    <m:r>
                      <a:rPr lang="en-CA" sz="1100" i="1">
                        <a:solidFill>
                          <a:schemeClr val="tx1"/>
                        </a:solidFill>
                        <a:latin typeface="Cambria Math" panose="02040503050406030204" pitchFamily="18" charset="0"/>
                        <a:ea typeface="Cambria Math" panose="02040503050406030204" pitchFamily="18" charset="0"/>
                      </a:rPr>
                      <m:t>𝑁</m:t>
                    </m:r>
                    <m:r>
                      <a:rPr lang="en-CA" sz="1100" i="1">
                        <a:solidFill>
                          <a:schemeClr val="tx1"/>
                        </a:solidFill>
                        <a:latin typeface="Cambria Math" panose="02040503050406030204" pitchFamily="18" charset="0"/>
                        <a:ea typeface="Cambria Math" panose="02040503050406030204" pitchFamily="18" charset="0"/>
                      </a:rPr>
                      <m:t>=</m:t>
                    </m:r>
                    <m:sSub>
                      <m:sSubPr>
                        <m:ctrlPr>
                          <a:rPr lang="en-CA" sz="1100" i="1">
                            <a:solidFill>
                              <a:schemeClr val="tx1"/>
                            </a:solidFill>
                            <a:latin typeface="Cambria Math" panose="02040503050406030204" pitchFamily="18" charset="0"/>
                            <a:ea typeface="Cambria Math" panose="02040503050406030204" pitchFamily="18" charset="0"/>
                          </a:rPr>
                        </m:ctrlPr>
                      </m:sSubPr>
                      <m:e>
                        <m:r>
                          <a:rPr lang="en-CA" sz="1100" i="1">
                            <a:solidFill>
                              <a:schemeClr val="tx1"/>
                            </a:solidFill>
                            <a:latin typeface="Cambria Math" panose="02040503050406030204" pitchFamily="18" charset="0"/>
                            <a:ea typeface="Cambria Math" panose="02040503050406030204" pitchFamily="18" charset="0"/>
                          </a:rPr>
                          <m:t>𝜏</m:t>
                        </m:r>
                      </m:e>
                      <m:sub>
                        <m:r>
                          <a:rPr lang="en-CA" sz="1100" b="0" i="1" smtClean="0">
                            <a:solidFill>
                              <a:schemeClr val="tx1"/>
                            </a:solidFill>
                            <a:latin typeface="Cambria Math" panose="02040503050406030204" pitchFamily="18" charset="0"/>
                            <a:ea typeface="Cambria Math" panose="02040503050406030204" pitchFamily="18" charset="0"/>
                          </a:rPr>
                          <m:t>𝑍</m:t>
                        </m:r>
                        <m:r>
                          <a:rPr lang="en-CA" sz="1100" i="1">
                            <a:solidFill>
                              <a:schemeClr val="tx1"/>
                            </a:solidFill>
                            <a:latin typeface="Cambria Math" panose="02040503050406030204" pitchFamily="18" charset="0"/>
                            <a:ea typeface="Cambria Math" panose="02040503050406030204" pitchFamily="18" charset="0"/>
                          </a:rPr>
                          <m:t>𝐿</m:t>
                        </m:r>
                      </m:sub>
                    </m:sSub>
                    <m:r>
                      <a:rPr lang="en-CA" sz="1100" i="1" smtClean="0">
                        <a:solidFill>
                          <a:schemeClr val="tx1"/>
                        </a:solidFill>
                        <a:latin typeface="Cambria Math" panose="02040503050406030204" pitchFamily="18" charset="0"/>
                        <a:ea typeface="Cambria Math" panose="02040503050406030204" pitchFamily="18" charset="0"/>
                      </a:rPr>
                      <m:t>∙</m:t>
                    </m:r>
                    <m:sSub>
                      <m:sSubPr>
                        <m:ctrlPr>
                          <a:rPr lang="en-CA" sz="1100" i="1">
                            <a:solidFill>
                              <a:schemeClr val="tx1"/>
                            </a:solidFill>
                            <a:latin typeface="Cambria Math" panose="02040503050406030204" pitchFamily="18" charset="0"/>
                            <a:ea typeface="Cambria Math" panose="02040503050406030204" pitchFamily="18" charset="0"/>
                          </a:rPr>
                        </m:ctrlPr>
                      </m:sSubPr>
                      <m:e>
                        <m:r>
                          <a:rPr lang="en-CA" sz="1100" b="0" i="1" smtClean="0">
                            <a:solidFill>
                              <a:schemeClr val="tx1"/>
                            </a:solidFill>
                            <a:latin typeface="Cambria Math" panose="02040503050406030204" pitchFamily="18" charset="0"/>
                            <a:ea typeface="Cambria Math" panose="02040503050406030204" pitchFamily="18" charset="0"/>
                          </a:rPr>
                          <m:t>𝑁</m:t>
                        </m:r>
                      </m:e>
                      <m:sub>
                        <m:r>
                          <a:rPr lang="en-CA" sz="1100" b="0" i="1" smtClean="0">
                            <a:solidFill>
                              <a:schemeClr val="tx1"/>
                            </a:solidFill>
                            <a:latin typeface="Cambria Math" panose="02040503050406030204" pitchFamily="18" charset="0"/>
                            <a:ea typeface="Cambria Math" panose="02040503050406030204" pitchFamily="18" charset="0"/>
                          </a:rPr>
                          <m:t>𝑠</m:t>
                        </m:r>
                      </m:sub>
                    </m:sSub>
                  </m:oMath>
                </a14:m>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r>
                  <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14:m>
                  <m:oMath xmlns:m="http://schemas.openxmlformats.org/officeDocument/2006/math">
                    <m:r>
                      <a:rPr lang="en-US" sz="110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     In this region: 	</a:t>
                </a:r>
                <a:r>
                  <a:rPr lang="en-CA" sz="1100" dirty="0">
                    <a:solidFill>
                      <a:schemeClr val="tx1"/>
                    </a:solidFill>
                    <a:ea typeface="Cambria Math" panose="02040503050406030204" pitchFamily="18" charset="0"/>
                  </a:rPr>
                  <a:t> </a:t>
                </a:r>
                <a14:m>
                  <m:oMath xmlns:m="http://schemas.openxmlformats.org/officeDocument/2006/math">
                    <m:sSub>
                      <m:sSubPr>
                        <m:ctrlPr>
                          <a:rPr lang="en-CA" sz="1100" i="1">
                            <a:solidFill>
                              <a:schemeClr val="tx1"/>
                            </a:solidFill>
                            <a:latin typeface="Cambria Math" panose="02040503050406030204" pitchFamily="18" charset="0"/>
                            <a:ea typeface="Cambria Math" panose="02040503050406030204" pitchFamily="18" charset="0"/>
                          </a:rPr>
                        </m:ctrlPr>
                      </m:sSubPr>
                      <m:e>
                        <m:acc>
                          <m:accPr>
                            <m:chr m:val="̇"/>
                            <m:ctrlPr>
                              <a:rPr lang="en-CA" sz="1100" i="1">
                                <a:solidFill>
                                  <a:schemeClr val="tx1"/>
                                </a:solidFill>
                                <a:latin typeface="Cambria Math" panose="02040503050406030204" pitchFamily="18" charset="0"/>
                                <a:ea typeface="Cambria Math" panose="02040503050406030204" pitchFamily="18" charset="0"/>
                              </a:rPr>
                            </m:ctrlPr>
                          </m:accPr>
                          <m:e>
                            <m:r>
                              <a:rPr lang="en-CA" sz="1100" i="1">
                                <a:solidFill>
                                  <a:schemeClr val="tx1"/>
                                </a:solidFill>
                                <a:latin typeface="Cambria Math" panose="02040503050406030204" pitchFamily="18" charset="0"/>
                                <a:ea typeface="Cambria Math" panose="02040503050406030204" pitchFamily="18" charset="0"/>
                              </a:rPr>
                              <m:t>𝑊</m:t>
                            </m:r>
                          </m:e>
                        </m:acc>
                      </m:e>
                      <m:sub>
                        <m:r>
                          <a:rPr lang="en-CA" sz="1100" i="1">
                            <a:solidFill>
                              <a:schemeClr val="tx1"/>
                            </a:solidFill>
                            <a:latin typeface="Cambria Math" panose="02040503050406030204" pitchFamily="18" charset="0"/>
                            <a:ea typeface="Cambria Math" panose="02040503050406030204" pitchFamily="18" charset="0"/>
                          </a:rPr>
                          <m:t>𝑠h</m:t>
                        </m:r>
                      </m:sub>
                    </m:sSub>
                    <m:r>
                      <a:rPr lang="en-CA" sz="1100" i="1">
                        <a:solidFill>
                          <a:schemeClr val="tx1"/>
                        </a:solidFill>
                        <a:latin typeface="Cambria Math" panose="02040503050406030204" pitchFamily="18" charset="0"/>
                        <a:ea typeface="Cambria Math" panose="02040503050406030204" pitchFamily="18" charset="0"/>
                      </a:rPr>
                      <m:t> </m:t>
                    </m:r>
                    <m:r>
                      <a:rPr lang="en-CA" sz="1100" i="1" smtClean="0">
                        <a:solidFill>
                          <a:schemeClr val="tx1"/>
                        </a:solidFill>
                        <a:latin typeface="Cambria Math" panose="02040503050406030204" pitchFamily="18" charset="0"/>
                        <a:ea typeface="Cambria Math" panose="02040503050406030204" pitchFamily="18" charset="0"/>
                      </a:rPr>
                      <m:t>∝</m:t>
                    </m:r>
                    <m:r>
                      <a:rPr lang="en-CA" sz="1100" b="0" i="1" smtClean="0">
                        <a:solidFill>
                          <a:schemeClr val="tx1"/>
                        </a:solidFill>
                        <a:latin typeface="Cambria Math" panose="02040503050406030204" pitchFamily="18" charset="0"/>
                        <a:ea typeface="Cambria Math" panose="02040503050406030204" pitchFamily="18" charset="0"/>
                      </a:rPr>
                      <m:t>  </m:t>
                    </m:r>
                    <m:r>
                      <a:rPr lang="en-CA" sz="1100" b="0" i="1" smtClean="0">
                        <a:solidFill>
                          <a:schemeClr val="tx1"/>
                        </a:solidFill>
                        <a:latin typeface="Cambria Math" panose="02040503050406030204" pitchFamily="18" charset="0"/>
                        <a:ea typeface="Cambria Math" panose="02040503050406030204" pitchFamily="18" charset="0"/>
                      </a:rPr>
                      <m:t>𝜏</m:t>
                    </m:r>
                  </m:oMath>
                </a14:m>
                <a:r>
                  <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	(i.e. shaft power is approximately 						          	  proportional to torque)</a:t>
                </a: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r>
                  <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Now, the speed change in the part-load region is not actually zero. But what is being inferred in the above discussion is that the </a:t>
                </a:r>
                <a:r>
                  <a:rPr lang="en-US" sz="1100" u="sng" dirty="0">
                    <a:solidFill>
                      <a:schemeClr val="tx1"/>
                    </a:solidFill>
                    <a:latin typeface="Cambria" panose="02040503050406030204" pitchFamily="18" charset="0"/>
                    <a:ea typeface="Cambria" panose="02040503050406030204" pitchFamily="18" charset="0"/>
                    <a:cs typeface="Times New Roman" panose="02020603050405020304" pitchFamily="18" charset="0"/>
                  </a:rPr>
                  <a:t>relative</a:t>
                </a:r>
                <a:r>
                  <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 speed change is very small in this region, and therefore the change in shaft power between FLP and ZLP is </a:t>
                </a:r>
                <a:r>
                  <a:rPr lang="en-US" sz="1100" u="sng" dirty="0">
                    <a:solidFill>
                      <a:schemeClr val="tx1"/>
                    </a:solidFill>
                    <a:latin typeface="Cambria" panose="02040503050406030204" pitchFamily="18" charset="0"/>
                    <a:ea typeface="Cambria" panose="02040503050406030204" pitchFamily="18" charset="0"/>
                    <a:cs typeface="Times New Roman" panose="02020603050405020304" pitchFamily="18" charset="0"/>
                  </a:rPr>
                  <a:t>mostly</a:t>
                </a:r>
                <a:r>
                  <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 due to the change in delivered torque.</a:t>
                </a: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r>
                  <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Now let’s consider the speed change from the perspective of slip, </a:t>
                </a:r>
                <a14:m>
                  <m:oMath xmlns:m="http://schemas.openxmlformats.org/officeDocument/2006/math">
                    <m:sSub>
                      <m:sSubPr>
                        <m:ctrlPr>
                          <a:rPr lang="en-CA" sz="1100" b="0" i="1"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ctrlPr>
                      </m:sSubPr>
                      <m:e>
                        <m:r>
                          <a:rPr lang="en-CA" sz="1100" b="0" i="1"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t>𝑁</m:t>
                        </m:r>
                      </m:e>
                      <m:sub>
                        <m:r>
                          <a:rPr lang="en-CA" sz="1100" b="0" i="1"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t>𝑠</m:t>
                        </m:r>
                      </m:sub>
                    </m:sSub>
                    <m:r>
                      <a:rPr lang="en-CA" sz="1100" b="0" i="1"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t>−</m:t>
                    </m:r>
                    <m:r>
                      <a:rPr lang="en-CA" sz="1100" b="0" i="1"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t>𝑁</m:t>
                    </m:r>
                  </m:oMath>
                </a14:m>
                <a:r>
                  <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ZLP, slip is approximately zero. At FLP, the slip is the full load slip.</a:t>
                </a: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r>
                  <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ZLP:		</a:t>
                </a:r>
                <a14:m>
                  <m:oMath xmlns:m="http://schemas.openxmlformats.org/officeDocument/2006/math">
                    <m:r>
                      <a:rPr lang="en-CA" sz="1100" b="0" i="1"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t>𝑠𝑙𝑖𝑝</m:t>
                    </m:r>
                    <m:r>
                      <a:rPr lang="en-CA" sz="1100" b="0" i="0"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t>=</m:t>
                    </m:r>
                    <m:sSub>
                      <m:sSubPr>
                        <m:ctrlPr>
                          <a:rPr lang="en-CA" sz="1100" b="0" i="1"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ctrlPr>
                      </m:sSubPr>
                      <m:e>
                        <m:r>
                          <a:rPr lang="en-CA" sz="1100" b="0" i="1"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t>𝑁</m:t>
                        </m:r>
                      </m:e>
                      <m:sub>
                        <m:r>
                          <a:rPr lang="en-CA" sz="1100" b="0" i="1"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t>𝑠</m:t>
                        </m:r>
                      </m:sub>
                    </m:sSub>
                    <m:r>
                      <a:rPr lang="en-CA" sz="1100" b="0" i="1"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t>−</m:t>
                    </m:r>
                    <m:r>
                      <a:rPr lang="en-CA" sz="1100" b="0" i="1"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t>𝑁</m:t>
                    </m:r>
                    <m:r>
                      <a:rPr lang="en-CA" sz="1100" b="0" i="1"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t> ≈0</m:t>
                    </m:r>
                  </m:oMath>
                </a14:m>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r>
                  <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FLP:		</a:t>
                </a:r>
                <a14:m>
                  <m:oMath xmlns:m="http://schemas.openxmlformats.org/officeDocument/2006/math">
                    <m:r>
                      <a:rPr lang="en-CA" sz="1100" b="0" i="1"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t>𝑠𝑙𝑖</m:t>
                    </m:r>
                    <m:sSub>
                      <m:sSubPr>
                        <m:ctrlPr>
                          <a:rPr lang="en-CA" sz="1100" b="0" i="1"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ctrlPr>
                      </m:sSubPr>
                      <m:e>
                        <m:r>
                          <a:rPr lang="en-CA" sz="1100" b="0" i="1"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t>𝑝</m:t>
                        </m:r>
                      </m:e>
                      <m:sub>
                        <m:r>
                          <a:rPr lang="en-CA" sz="1100" b="0" i="1"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t>𝐹𝐿</m:t>
                        </m:r>
                      </m:sub>
                    </m:sSub>
                    <m:r>
                      <a:rPr lang="en-CA" sz="1100" b="0" i="1"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t>=</m:t>
                    </m:r>
                  </m:oMath>
                </a14:m>
                <a:r>
                  <a:rPr lang="en-CA" sz="1100" dirty="0">
                    <a:solidFill>
                      <a:schemeClr val="tx1"/>
                    </a:solidFill>
                    <a:ea typeface="Cambria" panose="02040503050406030204" pitchFamily="18" charset="0"/>
                    <a:cs typeface="Times New Roman" panose="02020603050405020304" pitchFamily="18" charset="0"/>
                  </a:rPr>
                  <a:t> </a:t>
                </a:r>
                <a14:m>
                  <m:oMath xmlns:m="http://schemas.openxmlformats.org/officeDocument/2006/math">
                    <m:sSub>
                      <m:sSubPr>
                        <m:ctrlPr>
                          <a:rPr lang="en-CA" sz="1100" i="1">
                            <a:solidFill>
                              <a:schemeClr val="tx1"/>
                            </a:solidFill>
                            <a:latin typeface="Cambria Math" panose="02040503050406030204" pitchFamily="18" charset="0"/>
                            <a:ea typeface="Cambria" panose="02040503050406030204" pitchFamily="18" charset="0"/>
                            <a:cs typeface="Times New Roman" panose="02020603050405020304" pitchFamily="18" charset="0"/>
                          </a:rPr>
                        </m:ctrlPr>
                      </m:sSubPr>
                      <m:e>
                        <m:r>
                          <a:rPr lang="en-CA" sz="1100" i="1">
                            <a:solidFill>
                              <a:schemeClr val="tx1"/>
                            </a:solidFill>
                            <a:latin typeface="Cambria Math" panose="02040503050406030204" pitchFamily="18" charset="0"/>
                            <a:ea typeface="Cambria" panose="02040503050406030204" pitchFamily="18" charset="0"/>
                            <a:cs typeface="Times New Roman" panose="02020603050405020304" pitchFamily="18" charset="0"/>
                          </a:rPr>
                          <m:t>𝑁</m:t>
                        </m:r>
                      </m:e>
                      <m:sub>
                        <m:r>
                          <a:rPr lang="en-CA" sz="1100" i="1">
                            <a:solidFill>
                              <a:schemeClr val="tx1"/>
                            </a:solidFill>
                            <a:latin typeface="Cambria Math" panose="02040503050406030204" pitchFamily="18" charset="0"/>
                            <a:ea typeface="Cambria" panose="02040503050406030204" pitchFamily="18" charset="0"/>
                            <a:cs typeface="Times New Roman" panose="02020603050405020304" pitchFamily="18" charset="0"/>
                          </a:rPr>
                          <m:t>𝑠</m:t>
                        </m:r>
                      </m:sub>
                    </m:sSub>
                    <m:r>
                      <a:rPr lang="en-CA" sz="1100" i="1">
                        <a:solidFill>
                          <a:schemeClr val="tx1"/>
                        </a:solidFill>
                        <a:latin typeface="Cambria Math" panose="02040503050406030204" pitchFamily="18" charset="0"/>
                        <a:ea typeface="Cambria" panose="02040503050406030204" pitchFamily="18" charset="0"/>
                        <a:cs typeface="Times New Roman" panose="02020603050405020304" pitchFamily="18" charset="0"/>
                      </a:rPr>
                      <m:t>−</m:t>
                    </m:r>
                    <m:sSub>
                      <m:sSubPr>
                        <m:ctrlPr>
                          <a:rPr lang="en-CA" sz="1100" b="0" i="1"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ctrlPr>
                      </m:sSubPr>
                      <m:e>
                        <m:r>
                          <a:rPr lang="en-CA" sz="1100" i="1">
                            <a:solidFill>
                              <a:schemeClr val="tx1"/>
                            </a:solidFill>
                            <a:latin typeface="Cambria Math" panose="02040503050406030204" pitchFamily="18" charset="0"/>
                            <a:ea typeface="Cambria" panose="02040503050406030204" pitchFamily="18" charset="0"/>
                            <a:cs typeface="Times New Roman" panose="02020603050405020304" pitchFamily="18" charset="0"/>
                          </a:rPr>
                          <m:t>𝑁</m:t>
                        </m:r>
                      </m:e>
                      <m:sub>
                        <m:r>
                          <a:rPr lang="en-CA" sz="1100" b="0" i="1"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t>𝐹𝐿</m:t>
                        </m:r>
                      </m:sub>
                    </m:sSub>
                    <m:r>
                      <a:rPr lang="en-CA" sz="1100" i="1">
                        <a:solidFill>
                          <a:schemeClr val="tx1"/>
                        </a:solidFill>
                        <a:latin typeface="Cambria Math" panose="02040503050406030204" pitchFamily="18" charset="0"/>
                        <a:ea typeface="Cambria" panose="02040503050406030204" pitchFamily="18" charset="0"/>
                        <a:cs typeface="Times New Roman" panose="02020603050405020304" pitchFamily="18" charset="0"/>
                      </a:rPr>
                      <m:t> </m:t>
                    </m:r>
                  </m:oMath>
                </a14:m>
                <a:r>
                  <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r>
                  <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Between FLP and ZLP, the slip varies from </a:t>
                </a:r>
                <a14:m>
                  <m:oMath xmlns:m="http://schemas.openxmlformats.org/officeDocument/2006/math">
                    <m:r>
                      <a:rPr lang="en-CA" sz="1100" b="0" i="1"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t>𝑠𝑙𝑖</m:t>
                    </m:r>
                    <m:sSub>
                      <m:sSubPr>
                        <m:ctrlPr>
                          <a:rPr lang="en-CA" sz="1100" b="0" i="1"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ctrlPr>
                      </m:sSubPr>
                      <m:e>
                        <m:r>
                          <a:rPr lang="en-CA" sz="1100" b="0" i="1"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t>𝑝</m:t>
                        </m:r>
                      </m:e>
                      <m:sub>
                        <m:r>
                          <a:rPr lang="en-CA" sz="1100" b="0" i="1"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t>𝐹𝐿</m:t>
                        </m:r>
                      </m:sub>
                    </m:sSub>
                  </m:oMath>
                </a14:m>
                <a:r>
                  <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 to 0, and we can say it varies from 100% of the full-load slip at FLP to 0% of the full-load slip at ZLP. In this region, the torque varies roughly linearly with the % of FL slip, from </a:t>
                </a:r>
                <a14:m>
                  <m:oMath xmlns:m="http://schemas.openxmlformats.org/officeDocument/2006/math">
                    <m:sSub>
                      <m:sSubPr>
                        <m:ctrlPr>
                          <a:rPr lang="en-CA" sz="1100" i="1">
                            <a:solidFill>
                              <a:schemeClr val="tx1"/>
                            </a:solidFill>
                            <a:latin typeface="Cambria Math" panose="02040503050406030204" pitchFamily="18" charset="0"/>
                            <a:ea typeface="Cambria Math" panose="02040503050406030204" pitchFamily="18" charset="0"/>
                          </a:rPr>
                        </m:ctrlPr>
                      </m:sSubPr>
                      <m:e>
                        <m:r>
                          <a:rPr lang="en-CA" sz="1100" i="1">
                            <a:solidFill>
                              <a:schemeClr val="tx1"/>
                            </a:solidFill>
                            <a:latin typeface="Cambria Math" panose="02040503050406030204" pitchFamily="18" charset="0"/>
                            <a:ea typeface="Cambria Math" panose="02040503050406030204" pitchFamily="18" charset="0"/>
                          </a:rPr>
                          <m:t>𝜏</m:t>
                        </m:r>
                        <m:r>
                          <a:rPr lang="en-CA" sz="1100" b="0" i="1" smtClean="0">
                            <a:solidFill>
                              <a:schemeClr val="tx1"/>
                            </a:solidFill>
                            <a:latin typeface="Cambria Math" panose="02040503050406030204" pitchFamily="18" charset="0"/>
                            <a:ea typeface="Cambria Math" panose="02040503050406030204" pitchFamily="18" charset="0"/>
                          </a:rPr>
                          <m:t>=</m:t>
                        </m:r>
                        <m:r>
                          <a:rPr lang="en-CA" sz="1100" i="1">
                            <a:solidFill>
                              <a:schemeClr val="tx1"/>
                            </a:solidFill>
                            <a:latin typeface="Cambria Math" panose="02040503050406030204" pitchFamily="18" charset="0"/>
                            <a:ea typeface="Cambria Math" panose="02040503050406030204" pitchFamily="18" charset="0"/>
                          </a:rPr>
                          <m:t>𝜏</m:t>
                        </m:r>
                      </m:e>
                      <m:sub>
                        <m:r>
                          <a:rPr lang="en-CA" sz="1100" i="1">
                            <a:solidFill>
                              <a:schemeClr val="tx1"/>
                            </a:solidFill>
                            <a:latin typeface="Cambria Math" panose="02040503050406030204" pitchFamily="18" charset="0"/>
                            <a:ea typeface="Cambria Math" panose="02040503050406030204" pitchFamily="18" charset="0"/>
                          </a:rPr>
                          <m:t>𝐹𝐿</m:t>
                        </m:r>
                      </m:sub>
                    </m:sSub>
                  </m:oMath>
                </a14:m>
                <a:r>
                  <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FLP to </a:t>
                </a:r>
                <a14:m>
                  <m:oMath xmlns:m="http://schemas.openxmlformats.org/officeDocument/2006/math">
                    <m:r>
                      <a:rPr lang="en-CA" sz="1100" i="1">
                        <a:solidFill>
                          <a:schemeClr val="tx1"/>
                        </a:solidFill>
                        <a:latin typeface="Cambria Math" panose="02040503050406030204" pitchFamily="18" charset="0"/>
                        <a:ea typeface="Cambria Math" panose="02040503050406030204" pitchFamily="18" charset="0"/>
                      </a:rPr>
                      <m:t>𝜏</m:t>
                    </m:r>
                    <m:r>
                      <a:rPr lang="en-CA" sz="1100" b="0" i="1" smtClean="0">
                        <a:solidFill>
                          <a:schemeClr val="tx1"/>
                        </a:solidFill>
                        <a:latin typeface="Cambria Math" panose="02040503050406030204" pitchFamily="18" charset="0"/>
                        <a:ea typeface="Cambria Math" panose="02040503050406030204" pitchFamily="18" charset="0"/>
                      </a:rPr>
                      <m:t>=0</m:t>
                    </m:r>
                  </m:oMath>
                </a14:m>
                <a:r>
                  <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ZLP.</a:t>
                </a: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p:txBody>
          </p:sp>
        </mc:Choice>
        <mc:Fallback xmlns="">
          <p:sp>
            <p:nvSpPr>
              <p:cNvPr id="17" name="Rectangle 16">
                <a:extLst>
                  <a:ext uri="{FF2B5EF4-FFF2-40B4-BE49-F238E27FC236}">
                    <a16:creationId xmlns:a16="http://schemas.microsoft.com/office/drawing/2014/main" id="{BE8734ED-9065-4E4C-B077-02459405BAAD}"/>
                  </a:ext>
                </a:extLst>
              </p:cNvPr>
              <p:cNvSpPr>
                <a:spLocks noRot="1" noChangeAspect="1" noMove="1" noResize="1" noEditPoints="1" noAdjustHandles="1" noChangeArrowheads="1" noChangeShapeType="1" noTextEdit="1"/>
              </p:cNvSpPr>
              <p:nvPr/>
            </p:nvSpPr>
            <p:spPr>
              <a:xfrm>
                <a:off x="498004" y="127000"/>
                <a:ext cx="5523408" cy="8405564"/>
              </a:xfrm>
              <a:prstGeom prst="rect">
                <a:avLst/>
              </a:prstGeom>
              <a:blipFill>
                <a:blip r:embed="rId2"/>
                <a:stretch>
                  <a:fillRect t="-73"/>
                </a:stretch>
              </a:blipFill>
              <a:ln>
                <a:noFill/>
              </a:ln>
            </p:spPr>
            <p:txBody>
              <a:bodyPr/>
              <a:lstStyle/>
              <a:p>
                <a:r>
                  <a:rPr lang="en-CA">
                    <a:noFill/>
                  </a:rPr>
                  <a:t> </a:t>
                </a:r>
              </a:p>
            </p:txBody>
          </p:sp>
        </mc:Fallback>
      </mc:AlternateContent>
    </p:spTree>
    <p:extLst>
      <p:ext uri="{BB962C8B-B14F-4D97-AF65-F5344CB8AC3E}">
        <p14:creationId xmlns:p14="http://schemas.microsoft.com/office/powerpoint/2010/main" val="10321605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0" name="Straight Connector 109">
            <a:extLst>
              <a:ext uri="{FF2B5EF4-FFF2-40B4-BE49-F238E27FC236}">
                <a16:creationId xmlns:a16="http://schemas.microsoft.com/office/drawing/2014/main" id="{E2BA6719-9CC3-4B08-8FAD-61A05B56AB0B}"/>
              </a:ext>
            </a:extLst>
          </p:cNvPr>
          <p:cNvCxnSpPr>
            <a:cxnSpLocks/>
          </p:cNvCxnSpPr>
          <p:nvPr/>
        </p:nvCxnSpPr>
        <p:spPr>
          <a:xfrm>
            <a:off x="2366906" y="2193744"/>
            <a:ext cx="2567933" cy="2428763"/>
          </a:xfrm>
          <a:prstGeom prst="line">
            <a:avLst/>
          </a:prstGeom>
          <a:ln w="28575">
            <a:solidFill>
              <a:srgbClr val="009EE2"/>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0F4BB899-94AA-4A58-A6D2-4958F4D98895}"/>
              </a:ext>
            </a:extLst>
          </p:cNvPr>
          <p:cNvSpPr>
            <a:spLocks noGrp="1"/>
          </p:cNvSpPr>
          <p:nvPr>
            <p:ph type="sldNum" sz="quarter" idx="12"/>
          </p:nvPr>
        </p:nvSpPr>
        <p:spPr/>
        <p:txBody>
          <a:bodyPr/>
          <a:lstStyle/>
          <a:p>
            <a:fld id="{2812F1FA-390A-41C6-A5B6-DA577902550D}" type="slidenum">
              <a:rPr lang="en-CA" smtClean="0"/>
              <a:pPr/>
              <a:t>29</a:t>
            </a:fld>
            <a:endParaRPr lang="en-CA" dirty="0"/>
          </a:p>
        </p:txBody>
      </p:sp>
      <p:cxnSp>
        <p:nvCxnSpPr>
          <p:cNvPr id="68" name="Straight Arrow Connector 67">
            <a:extLst>
              <a:ext uri="{FF2B5EF4-FFF2-40B4-BE49-F238E27FC236}">
                <a16:creationId xmlns:a16="http://schemas.microsoft.com/office/drawing/2014/main" id="{3CAEE23E-9C43-454E-A1AF-91AE63F7255F}"/>
              </a:ext>
            </a:extLst>
          </p:cNvPr>
          <p:cNvCxnSpPr>
            <a:cxnSpLocks/>
          </p:cNvCxnSpPr>
          <p:nvPr/>
        </p:nvCxnSpPr>
        <p:spPr>
          <a:xfrm flipV="1">
            <a:off x="1802284" y="1578674"/>
            <a:ext cx="0" cy="309634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8DE53DAF-4C0B-416B-8921-E5C84D9A74FB}"/>
              </a:ext>
            </a:extLst>
          </p:cNvPr>
          <p:cNvCxnSpPr>
            <a:cxnSpLocks/>
          </p:cNvCxnSpPr>
          <p:nvPr/>
        </p:nvCxnSpPr>
        <p:spPr>
          <a:xfrm>
            <a:off x="1730276" y="4603010"/>
            <a:ext cx="374441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4" name="Rectangle 73">
            <a:extLst>
              <a:ext uri="{FF2B5EF4-FFF2-40B4-BE49-F238E27FC236}">
                <a16:creationId xmlns:a16="http://schemas.microsoft.com/office/drawing/2014/main" id="{B5A45A5B-61FC-4017-BA1C-E5BA9526B16C}"/>
              </a:ext>
            </a:extLst>
          </p:cNvPr>
          <p:cNvSpPr/>
          <p:nvPr/>
        </p:nvSpPr>
        <p:spPr>
          <a:xfrm>
            <a:off x="498004" y="127000"/>
            <a:ext cx="5363046" cy="72199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Now putting all of this information together for the part-load region…</a:t>
            </a: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r>
              <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Below the horizontal axis is the same as before, but we’ve “zoomed in” to focus just on the part-load region. Further, we’ve now shown a straight-line connecting FLP and ZLP, indicating that torque and shaft-power in this region vary linearly from the rated performance at FLP to zero at ZLP.</a:t>
            </a: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r>
              <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Now, at FLP the slip is “100% of the full-load slip” and at ZLP the slip is 0% of the full-load slip. So now let’s transform the horizontal axis to indicate % of FL slip, which starts at 0% at ZLP and runs to 100% at FLP. The graph with this transformation is shown on the next page.</a:t>
            </a: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75" name="TextBox 74">
                <a:extLst>
                  <a:ext uri="{FF2B5EF4-FFF2-40B4-BE49-F238E27FC236}">
                    <a16:creationId xmlns:a16="http://schemas.microsoft.com/office/drawing/2014/main" id="{BC2A3FA0-CC14-41A9-8154-39A971372D29}"/>
                  </a:ext>
                </a:extLst>
              </p:cNvPr>
              <p:cNvSpPr txBox="1"/>
              <p:nvPr/>
            </p:nvSpPr>
            <p:spPr>
              <a:xfrm>
                <a:off x="463551" y="2800652"/>
                <a:ext cx="1028700" cy="964367"/>
              </a:xfrm>
              <a:prstGeom prst="rect">
                <a:avLst/>
              </a:prstGeom>
              <a:noFill/>
            </p:spPr>
            <p:txBody>
              <a:bodyPr wrap="square">
                <a:spAutoFit/>
              </a:bodyPr>
              <a:lstStyle/>
              <a:p>
                <a:pPr algn="ctr"/>
                <a14:m>
                  <m:oMathPara xmlns:m="http://schemas.openxmlformats.org/officeDocument/2006/math">
                    <m:oMathParaPr>
                      <m:jc m:val="centerGroup"/>
                    </m:oMathParaPr>
                    <m:oMath xmlns:m="http://schemas.openxmlformats.org/officeDocument/2006/math">
                      <m:f>
                        <m:fPr>
                          <m:type m:val="lin"/>
                          <m:ctrlPr>
                            <a:rPr lang="en-CA" sz="1100" b="1" i="1"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ctrlPr>
                        </m:fPr>
                        <m:num>
                          <m:r>
                            <a:rPr lang="en-CA" sz="1100" b="1" i="1">
                              <a:latin typeface="Cambria Math" panose="02040503050406030204" pitchFamily="18" charset="0"/>
                              <a:ea typeface="Cambria Math" panose="02040503050406030204" pitchFamily="18" charset="0"/>
                              <a:cs typeface="Times New Roman" panose="02020603050405020304" pitchFamily="18" charset="0"/>
                            </a:rPr>
                            <m:t>𝝉</m:t>
                          </m:r>
                        </m:num>
                        <m:den>
                          <m:sSub>
                            <m:sSubPr>
                              <m:ctrlPr>
                                <a:rPr lang="en-CA" sz="1100" b="1" i="1">
                                  <a:latin typeface="Cambria Math" panose="02040503050406030204" pitchFamily="18" charset="0"/>
                                  <a:ea typeface="Cambria" panose="02040503050406030204" pitchFamily="18" charset="0"/>
                                  <a:cs typeface="Times New Roman" panose="02020603050405020304" pitchFamily="18" charset="0"/>
                                </a:rPr>
                              </m:ctrlPr>
                            </m:sSubPr>
                            <m:e>
                              <m:r>
                                <a:rPr lang="en-CA" sz="1100" b="1" i="1">
                                  <a:latin typeface="Cambria Math" panose="02040503050406030204" pitchFamily="18" charset="0"/>
                                  <a:ea typeface="Cambria Math" panose="02040503050406030204" pitchFamily="18" charset="0"/>
                                  <a:cs typeface="Times New Roman" panose="02020603050405020304" pitchFamily="18" charset="0"/>
                                </a:rPr>
                                <m:t>𝝉</m:t>
                              </m:r>
                            </m:e>
                            <m:sub>
                              <m:r>
                                <a:rPr lang="en-CA" sz="1100" b="1" i="1">
                                  <a:latin typeface="Cambria Math" panose="02040503050406030204" pitchFamily="18" charset="0"/>
                                  <a:ea typeface="Cambria" panose="02040503050406030204" pitchFamily="18" charset="0"/>
                                  <a:cs typeface="Times New Roman" panose="02020603050405020304" pitchFamily="18" charset="0"/>
                                </a:rPr>
                                <m:t>𝑭𝑳</m:t>
                              </m:r>
                            </m:sub>
                          </m:sSub>
                        </m:den>
                      </m:f>
                    </m:oMath>
                  </m:oMathPara>
                </a14:m>
                <a:endParaRPr lang="en-CA" sz="1100" b="1" i="1" dirty="0">
                  <a:solidFill>
                    <a:schemeClr val="tx1"/>
                  </a:solidFill>
                  <a:latin typeface="Cambria Math" panose="02040503050406030204" pitchFamily="18" charset="0"/>
                  <a:ea typeface="Cambria" panose="02040503050406030204" pitchFamily="18" charset="0"/>
                  <a:cs typeface="Times New Roman" panose="02020603050405020304" pitchFamily="18" charset="0"/>
                </a:endParaRPr>
              </a:p>
              <a:p>
                <a:pPr algn="ctr"/>
                <a:endParaRPr lang="en-CA" sz="1100" b="1" i="1" dirty="0">
                  <a:latin typeface="Cambria Math" panose="02040503050406030204" pitchFamily="18" charset="0"/>
                  <a:ea typeface="Cambria" panose="02040503050406030204" pitchFamily="18" charset="0"/>
                  <a:cs typeface="Times New Roman" panose="02020603050405020304" pitchFamily="18" charset="0"/>
                </a:endParaRPr>
              </a:p>
              <a:p>
                <a:pPr algn="ctr"/>
                <a:r>
                  <a:rPr lang="en-CA" sz="1100" dirty="0">
                    <a:latin typeface="Cambria Math" panose="02040503050406030204" pitchFamily="18" charset="0"/>
                    <a:ea typeface="Cambria" panose="02040503050406030204" pitchFamily="18" charset="0"/>
                    <a:cs typeface="Times New Roman" panose="02020603050405020304" pitchFamily="18" charset="0"/>
                  </a:rPr>
                  <a:t>or</a:t>
                </a:r>
              </a:p>
              <a:p>
                <a:pPr algn="ctr"/>
                <a:endParaRPr lang="en-CA" sz="1100" dirty="0">
                  <a:solidFill>
                    <a:schemeClr val="tx1"/>
                  </a:solidFill>
                  <a:latin typeface="Cambria Math" panose="02040503050406030204" pitchFamily="18" charset="0"/>
                  <a:ea typeface="Cambria" panose="02040503050406030204" pitchFamily="18" charset="0"/>
                  <a:cs typeface="Times New Roman" panose="02020603050405020304" pitchFamily="18" charset="0"/>
                </a:endParaRPr>
              </a:p>
              <a:p>
                <a:pPr algn="ctr"/>
                <a14:m>
                  <m:oMathPara xmlns:m="http://schemas.openxmlformats.org/officeDocument/2006/math">
                    <m:oMathParaPr>
                      <m:jc m:val="centerGroup"/>
                    </m:oMathParaPr>
                    <m:oMath xmlns:m="http://schemas.openxmlformats.org/officeDocument/2006/math">
                      <m:f>
                        <m:fPr>
                          <m:type m:val="lin"/>
                          <m:ctrlPr>
                            <a:rPr lang="en-CA" sz="1100" b="1" i="1" smtClean="0">
                              <a:latin typeface="Cambria Math" panose="02040503050406030204" pitchFamily="18" charset="0"/>
                              <a:ea typeface="Cambria" panose="02040503050406030204" pitchFamily="18" charset="0"/>
                              <a:cs typeface="Times New Roman" panose="02020603050405020304" pitchFamily="18" charset="0"/>
                            </a:rPr>
                          </m:ctrlPr>
                        </m:fPr>
                        <m:num>
                          <m:sSub>
                            <m:sSubPr>
                              <m:ctrlPr>
                                <a:rPr lang="en-CA" sz="1100" b="1" i="1">
                                  <a:latin typeface="Cambria Math" panose="02040503050406030204" pitchFamily="18" charset="0"/>
                                  <a:ea typeface="Cambria Math" panose="02040503050406030204" pitchFamily="18" charset="0"/>
                                  <a:cs typeface="Times New Roman" panose="02020603050405020304" pitchFamily="18" charset="0"/>
                                </a:rPr>
                              </m:ctrlPr>
                            </m:sSubPr>
                            <m:e>
                              <m:acc>
                                <m:accPr>
                                  <m:chr m:val="̇"/>
                                  <m:ctrlPr>
                                    <a:rPr lang="en-CA" sz="1100" b="1" i="1">
                                      <a:latin typeface="Cambria Math" panose="02040503050406030204" pitchFamily="18" charset="0"/>
                                      <a:ea typeface="Cambria Math" panose="02040503050406030204" pitchFamily="18" charset="0"/>
                                      <a:cs typeface="Times New Roman" panose="02020603050405020304" pitchFamily="18" charset="0"/>
                                    </a:rPr>
                                  </m:ctrlPr>
                                </m:accPr>
                                <m:e>
                                  <m:r>
                                    <a:rPr lang="en-CA" sz="1100" b="1" i="1">
                                      <a:latin typeface="Cambria Math" panose="02040503050406030204" pitchFamily="18" charset="0"/>
                                      <a:ea typeface="Cambria Math" panose="02040503050406030204" pitchFamily="18" charset="0"/>
                                      <a:cs typeface="Times New Roman" panose="02020603050405020304" pitchFamily="18" charset="0"/>
                                    </a:rPr>
                                    <m:t>𝑾</m:t>
                                  </m:r>
                                </m:e>
                              </m:acc>
                            </m:e>
                            <m:sub>
                              <m:r>
                                <a:rPr lang="en-CA" sz="1100" b="1" i="1">
                                  <a:latin typeface="Cambria Math" panose="02040503050406030204" pitchFamily="18" charset="0"/>
                                  <a:ea typeface="Cambria Math" panose="02040503050406030204" pitchFamily="18" charset="0"/>
                                  <a:cs typeface="Times New Roman" panose="02020603050405020304" pitchFamily="18" charset="0"/>
                                </a:rPr>
                                <m:t>𝒔𝒉</m:t>
                              </m:r>
                            </m:sub>
                          </m:sSub>
                        </m:num>
                        <m:den>
                          <m:sSub>
                            <m:sSubPr>
                              <m:ctrlPr>
                                <a:rPr lang="en-CA" sz="1100" b="1" i="1">
                                  <a:latin typeface="Cambria Math" panose="02040503050406030204" pitchFamily="18" charset="0"/>
                                  <a:ea typeface="Cambria" panose="02040503050406030204" pitchFamily="18" charset="0"/>
                                  <a:cs typeface="Times New Roman" panose="02020603050405020304" pitchFamily="18" charset="0"/>
                                </a:rPr>
                              </m:ctrlPr>
                            </m:sSubPr>
                            <m:e>
                              <m:sSub>
                                <m:sSubPr>
                                  <m:ctrlPr>
                                    <a:rPr lang="en-CA" sz="1100" b="1" i="1">
                                      <a:latin typeface="Cambria Math" panose="02040503050406030204" pitchFamily="18" charset="0"/>
                                      <a:ea typeface="Cambria Math" panose="02040503050406030204" pitchFamily="18" charset="0"/>
                                      <a:cs typeface="Times New Roman" panose="02020603050405020304" pitchFamily="18" charset="0"/>
                                    </a:rPr>
                                  </m:ctrlPr>
                                </m:sSubPr>
                                <m:e>
                                  <m:acc>
                                    <m:accPr>
                                      <m:chr m:val="̇"/>
                                      <m:ctrlPr>
                                        <a:rPr lang="en-CA" sz="1100" b="1" i="1">
                                          <a:latin typeface="Cambria Math" panose="02040503050406030204" pitchFamily="18" charset="0"/>
                                          <a:ea typeface="Cambria Math" panose="02040503050406030204" pitchFamily="18" charset="0"/>
                                          <a:cs typeface="Times New Roman" panose="02020603050405020304" pitchFamily="18" charset="0"/>
                                        </a:rPr>
                                      </m:ctrlPr>
                                    </m:accPr>
                                    <m:e>
                                      <m:r>
                                        <a:rPr lang="en-CA" sz="1100" b="1" i="1">
                                          <a:latin typeface="Cambria Math" panose="02040503050406030204" pitchFamily="18" charset="0"/>
                                          <a:ea typeface="Cambria Math" panose="02040503050406030204" pitchFamily="18" charset="0"/>
                                          <a:cs typeface="Times New Roman" panose="02020603050405020304" pitchFamily="18" charset="0"/>
                                        </a:rPr>
                                        <m:t>𝑾</m:t>
                                      </m:r>
                                    </m:e>
                                  </m:acc>
                                </m:e>
                                <m:sub>
                                  <m:r>
                                    <a:rPr lang="en-CA" sz="1100" b="1" i="1">
                                      <a:latin typeface="Cambria Math" panose="02040503050406030204" pitchFamily="18" charset="0"/>
                                      <a:ea typeface="Cambria Math" panose="02040503050406030204" pitchFamily="18" charset="0"/>
                                      <a:cs typeface="Times New Roman" panose="02020603050405020304" pitchFamily="18" charset="0"/>
                                    </a:rPr>
                                    <m:t>𝒔𝒉</m:t>
                                  </m:r>
                                </m:sub>
                              </m:sSub>
                            </m:e>
                            <m:sub>
                              <m:r>
                                <a:rPr lang="en-CA" sz="1100" b="1" i="1">
                                  <a:latin typeface="Cambria Math" panose="02040503050406030204" pitchFamily="18" charset="0"/>
                                  <a:ea typeface="Cambria" panose="02040503050406030204" pitchFamily="18" charset="0"/>
                                  <a:cs typeface="Times New Roman" panose="02020603050405020304" pitchFamily="18" charset="0"/>
                                </a:rPr>
                                <m:t>𝑭𝑳</m:t>
                              </m:r>
                            </m:sub>
                          </m:sSub>
                        </m:den>
                      </m:f>
                    </m:oMath>
                  </m:oMathPara>
                </a14:m>
                <a:endParaRPr lang="en-CA" sz="1100" dirty="0">
                  <a:solidFill>
                    <a:schemeClr val="tx1"/>
                  </a:solidFill>
                  <a:latin typeface="Cambria Math" panose="02040503050406030204" pitchFamily="18" charset="0"/>
                  <a:ea typeface="Cambria" panose="02040503050406030204" pitchFamily="18" charset="0"/>
                  <a:cs typeface="Times New Roman" panose="02020603050405020304" pitchFamily="18" charset="0"/>
                </a:endParaRPr>
              </a:p>
            </p:txBody>
          </p:sp>
        </mc:Choice>
        <mc:Fallback xmlns="">
          <p:sp>
            <p:nvSpPr>
              <p:cNvPr id="75" name="TextBox 74">
                <a:extLst>
                  <a:ext uri="{FF2B5EF4-FFF2-40B4-BE49-F238E27FC236}">
                    <a16:creationId xmlns:a16="http://schemas.microsoft.com/office/drawing/2014/main" id="{BC2A3FA0-CC14-41A9-8154-39A971372D29}"/>
                  </a:ext>
                </a:extLst>
              </p:cNvPr>
              <p:cNvSpPr txBox="1">
                <a:spLocks noRot="1" noChangeAspect="1" noMove="1" noResize="1" noEditPoints="1" noAdjustHandles="1" noChangeArrowheads="1" noChangeShapeType="1" noTextEdit="1"/>
              </p:cNvSpPr>
              <p:nvPr/>
            </p:nvSpPr>
            <p:spPr>
              <a:xfrm>
                <a:off x="463551" y="2800652"/>
                <a:ext cx="1028700" cy="964367"/>
              </a:xfrm>
              <a:prstGeom prst="rect">
                <a:avLst/>
              </a:prstGeom>
              <a:blipFill>
                <a:blip r:embed="rId2"/>
                <a:stretch>
                  <a:fillRect t="-23899" r="-2367" b="-49686"/>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82" name="TextBox 81">
                <a:extLst>
                  <a:ext uri="{FF2B5EF4-FFF2-40B4-BE49-F238E27FC236}">
                    <a16:creationId xmlns:a16="http://schemas.microsoft.com/office/drawing/2014/main" id="{38554540-45C2-41BA-BD49-A6B81B7A9A6B}"/>
                  </a:ext>
                </a:extLst>
              </p:cNvPr>
              <p:cNvSpPr txBox="1"/>
              <p:nvPr/>
            </p:nvSpPr>
            <p:spPr>
              <a:xfrm>
                <a:off x="2171869" y="4703843"/>
                <a:ext cx="432048" cy="43781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CA" sz="1100" i="1"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ctrlPr>
                        </m:fPr>
                        <m:num>
                          <m:sSub>
                            <m:sSubPr>
                              <m:ctrlPr>
                                <a:rPr lang="en-CA" sz="1100" b="0" i="1"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ctrlPr>
                            </m:sSubPr>
                            <m:e>
                              <m:r>
                                <a:rPr lang="en-CA" sz="1100" b="0" i="1"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t>𝑁</m:t>
                              </m:r>
                            </m:e>
                            <m:sub>
                              <m:r>
                                <a:rPr lang="en-CA" sz="1100" b="0" i="1"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t>𝐹𝐿</m:t>
                              </m:r>
                            </m:sub>
                          </m:sSub>
                        </m:num>
                        <m:den>
                          <m:sSub>
                            <m:sSubPr>
                              <m:ctrlPr>
                                <a:rPr lang="en-CA" sz="1100" b="0" i="1" smtClean="0">
                                  <a:latin typeface="Cambria Math" panose="02040503050406030204" pitchFamily="18" charset="0"/>
                                  <a:ea typeface="Cambria" panose="02040503050406030204" pitchFamily="18" charset="0"/>
                                  <a:cs typeface="Times New Roman" panose="02020603050405020304" pitchFamily="18" charset="0"/>
                                </a:rPr>
                              </m:ctrlPr>
                            </m:sSubPr>
                            <m:e>
                              <m:r>
                                <a:rPr lang="en-CA" sz="1100" i="1" smtClean="0">
                                  <a:latin typeface="Cambria Math" panose="02040503050406030204" pitchFamily="18" charset="0"/>
                                  <a:ea typeface="Cambria" panose="02040503050406030204" pitchFamily="18" charset="0"/>
                                  <a:cs typeface="Times New Roman" panose="02020603050405020304" pitchFamily="18" charset="0"/>
                                </a:rPr>
                                <m:t>𝑁</m:t>
                              </m:r>
                            </m:e>
                            <m:sub>
                              <m:r>
                                <a:rPr lang="en-CA" sz="1100" b="0" i="1" smtClean="0">
                                  <a:latin typeface="Cambria Math" panose="02040503050406030204" pitchFamily="18" charset="0"/>
                                  <a:ea typeface="Cambria" panose="02040503050406030204" pitchFamily="18" charset="0"/>
                                  <a:cs typeface="Times New Roman" panose="02020603050405020304" pitchFamily="18" charset="0"/>
                                </a:rPr>
                                <m:t>𝑠</m:t>
                              </m:r>
                            </m:sub>
                          </m:sSub>
                        </m:den>
                      </m:f>
                    </m:oMath>
                  </m:oMathPara>
                </a14:m>
                <a:endParaRPr lang="en-CA" sz="1100" i="1" dirty="0">
                  <a:solidFill>
                    <a:schemeClr val="tx1"/>
                  </a:solidFill>
                  <a:latin typeface="Cambria Math" panose="02040503050406030204" pitchFamily="18" charset="0"/>
                  <a:ea typeface="Cambria" panose="02040503050406030204" pitchFamily="18" charset="0"/>
                  <a:cs typeface="Times New Roman" panose="02020603050405020304" pitchFamily="18" charset="0"/>
                </a:endParaRPr>
              </a:p>
            </p:txBody>
          </p:sp>
        </mc:Choice>
        <mc:Fallback xmlns="">
          <p:sp>
            <p:nvSpPr>
              <p:cNvPr id="82" name="TextBox 81">
                <a:extLst>
                  <a:ext uri="{FF2B5EF4-FFF2-40B4-BE49-F238E27FC236}">
                    <a16:creationId xmlns:a16="http://schemas.microsoft.com/office/drawing/2014/main" id="{38554540-45C2-41BA-BD49-A6B81B7A9A6B}"/>
                  </a:ext>
                </a:extLst>
              </p:cNvPr>
              <p:cNvSpPr txBox="1">
                <a:spLocks noRot="1" noChangeAspect="1" noMove="1" noResize="1" noEditPoints="1" noAdjustHandles="1" noChangeArrowheads="1" noChangeShapeType="1" noTextEdit="1"/>
              </p:cNvSpPr>
              <p:nvPr/>
            </p:nvSpPr>
            <p:spPr>
              <a:xfrm>
                <a:off x="2171869" y="4703843"/>
                <a:ext cx="432048" cy="437812"/>
              </a:xfrm>
              <a:prstGeom prst="rect">
                <a:avLst/>
              </a:prstGeom>
              <a:blipFill>
                <a:blip r:embed="rId3"/>
                <a:stretch>
                  <a:fillRect/>
                </a:stretch>
              </a:blipFill>
            </p:spPr>
            <p:txBody>
              <a:bodyPr/>
              <a:lstStyle/>
              <a:p>
                <a:r>
                  <a:rPr lang="en-CA">
                    <a:noFill/>
                  </a:rPr>
                  <a:t> </a:t>
                </a:r>
              </a:p>
            </p:txBody>
          </p:sp>
        </mc:Fallback>
      </mc:AlternateContent>
      <p:cxnSp>
        <p:nvCxnSpPr>
          <p:cNvPr id="88" name="Straight Connector 87">
            <a:extLst>
              <a:ext uri="{FF2B5EF4-FFF2-40B4-BE49-F238E27FC236}">
                <a16:creationId xmlns:a16="http://schemas.microsoft.com/office/drawing/2014/main" id="{C0B2609D-45AC-42A0-B98C-0AA0A250FFB5}"/>
              </a:ext>
            </a:extLst>
          </p:cNvPr>
          <p:cNvCxnSpPr>
            <a:cxnSpLocks/>
          </p:cNvCxnSpPr>
          <p:nvPr/>
        </p:nvCxnSpPr>
        <p:spPr>
          <a:xfrm>
            <a:off x="2378348" y="2239688"/>
            <a:ext cx="0" cy="243533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1" name="TextBox 90">
                <a:extLst>
                  <a:ext uri="{FF2B5EF4-FFF2-40B4-BE49-F238E27FC236}">
                    <a16:creationId xmlns:a16="http://schemas.microsoft.com/office/drawing/2014/main" id="{E48F54FD-E1A6-4834-9B70-0358F649FA86}"/>
                  </a:ext>
                </a:extLst>
              </p:cNvPr>
              <p:cNvSpPr txBox="1"/>
              <p:nvPr/>
            </p:nvSpPr>
            <p:spPr>
              <a:xfrm>
                <a:off x="4663513" y="4808124"/>
                <a:ext cx="495672" cy="2616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CA" sz="1100" b="0" i="1"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t>100%</m:t>
                      </m:r>
                    </m:oMath>
                  </m:oMathPara>
                </a14:m>
                <a:endParaRPr lang="en-CA" sz="1100" i="1" dirty="0">
                  <a:solidFill>
                    <a:schemeClr val="tx1"/>
                  </a:solidFill>
                  <a:latin typeface="Cambria Math" panose="02040503050406030204" pitchFamily="18" charset="0"/>
                  <a:ea typeface="Cambria" panose="02040503050406030204" pitchFamily="18" charset="0"/>
                  <a:cs typeface="Times New Roman" panose="02020603050405020304" pitchFamily="18" charset="0"/>
                </a:endParaRPr>
              </a:p>
            </p:txBody>
          </p:sp>
        </mc:Choice>
        <mc:Fallback xmlns="">
          <p:sp>
            <p:nvSpPr>
              <p:cNvPr id="91" name="TextBox 90">
                <a:extLst>
                  <a:ext uri="{FF2B5EF4-FFF2-40B4-BE49-F238E27FC236}">
                    <a16:creationId xmlns:a16="http://schemas.microsoft.com/office/drawing/2014/main" id="{E48F54FD-E1A6-4834-9B70-0358F649FA86}"/>
                  </a:ext>
                </a:extLst>
              </p:cNvPr>
              <p:cNvSpPr txBox="1">
                <a:spLocks noRot="1" noChangeAspect="1" noMove="1" noResize="1" noEditPoints="1" noAdjustHandles="1" noChangeArrowheads="1" noChangeShapeType="1" noTextEdit="1"/>
              </p:cNvSpPr>
              <p:nvPr/>
            </p:nvSpPr>
            <p:spPr>
              <a:xfrm>
                <a:off x="4663513" y="4808124"/>
                <a:ext cx="495672" cy="261610"/>
              </a:xfrm>
              <a:prstGeom prst="rect">
                <a:avLst/>
              </a:prstGeom>
              <a:blipFill>
                <a:blip r:embed="rId4"/>
                <a:stretch>
                  <a:fillRect r="-2469"/>
                </a:stretch>
              </a:blipFill>
            </p:spPr>
            <p:txBody>
              <a:bodyPr/>
              <a:lstStyle/>
              <a:p>
                <a:r>
                  <a:rPr lang="en-CA">
                    <a:noFill/>
                  </a:rPr>
                  <a:t> </a:t>
                </a:r>
              </a:p>
            </p:txBody>
          </p:sp>
        </mc:Fallback>
      </mc:AlternateContent>
      <p:sp>
        <p:nvSpPr>
          <p:cNvPr id="92" name="Oval 91">
            <a:extLst>
              <a:ext uri="{FF2B5EF4-FFF2-40B4-BE49-F238E27FC236}">
                <a16:creationId xmlns:a16="http://schemas.microsoft.com/office/drawing/2014/main" id="{19B5B82A-09F0-4135-85FD-FAC3151A57DA}"/>
              </a:ext>
            </a:extLst>
          </p:cNvPr>
          <p:cNvSpPr/>
          <p:nvPr/>
        </p:nvSpPr>
        <p:spPr>
          <a:xfrm>
            <a:off x="2322622" y="2132704"/>
            <a:ext cx="111781" cy="111781"/>
          </a:xfrm>
          <a:prstGeom prst="ellipse">
            <a:avLst/>
          </a:prstGeom>
          <a:solidFill>
            <a:srgbClr val="00A4E4"/>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000">
              <a:solidFill>
                <a:schemeClr val="tx1"/>
              </a:solidFill>
            </a:endParaRPr>
          </a:p>
        </p:txBody>
      </p:sp>
      <p:sp>
        <p:nvSpPr>
          <p:cNvPr id="93" name="Oval 92">
            <a:extLst>
              <a:ext uri="{FF2B5EF4-FFF2-40B4-BE49-F238E27FC236}">
                <a16:creationId xmlns:a16="http://schemas.microsoft.com/office/drawing/2014/main" id="{FE5E9330-BEC2-4B1B-98A6-7E169896713D}"/>
              </a:ext>
            </a:extLst>
          </p:cNvPr>
          <p:cNvSpPr/>
          <p:nvPr/>
        </p:nvSpPr>
        <p:spPr>
          <a:xfrm>
            <a:off x="4841620" y="4540007"/>
            <a:ext cx="111781" cy="111781"/>
          </a:xfrm>
          <a:prstGeom prst="ellipse">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000">
              <a:solidFill>
                <a:schemeClr val="tx1"/>
              </a:solidFill>
            </a:endParaRPr>
          </a:p>
        </p:txBody>
      </p:sp>
      <p:cxnSp>
        <p:nvCxnSpPr>
          <p:cNvPr id="94" name="Straight Connector 93">
            <a:extLst>
              <a:ext uri="{FF2B5EF4-FFF2-40B4-BE49-F238E27FC236}">
                <a16:creationId xmlns:a16="http://schemas.microsoft.com/office/drawing/2014/main" id="{083ABE48-F8A5-4A13-9A64-B229B5B374E1}"/>
              </a:ext>
            </a:extLst>
          </p:cNvPr>
          <p:cNvCxnSpPr>
            <a:cxnSpLocks/>
          </p:cNvCxnSpPr>
          <p:nvPr/>
        </p:nvCxnSpPr>
        <p:spPr>
          <a:xfrm>
            <a:off x="4902810" y="4617128"/>
            <a:ext cx="0" cy="194153"/>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49D101E2-E9D4-4E79-857C-51B72386A2B3}"/>
              </a:ext>
            </a:extLst>
          </p:cNvPr>
          <p:cNvCxnSpPr>
            <a:cxnSpLocks/>
          </p:cNvCxnSpPr>
          <p:nvPr/>
        </p:nvCxnSpPr>
        <p:spPr>
          <a:xfrm flipH="1">
            <a:off x="1716741" y="2189743"/>
            <a:ext cx="552496"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9" name="TextBox 98">
                <a:extLst>
                  <a:ext uri="{FF2B5EF4-FFF2-40B4-BE49-F238E27FC236}">
                    <a16:creationId xmlns:a16="http://schemas.microsoft.com/office/drawing/2014/main" id="{AF0E268A-A3AF-4B2D-9573-D6834EA1C6EC}"/>
                  </a:ext>
                </a:extLst>
              </p:cNvPr>
              <p:cNvSpPr txBox="1"/>
              <p:nvPr/>
            </p:nvSpPr>
            <p:spPr>
              <a:xfrm>
                <a:off x="1222859" y="2061338"/>
                <a:ext cx="495672" cy="2616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CA" sz="1100" b="0" i="1"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t>100%</m:t>
                      </m:r>
                    </m:oMath>
                  </m:oMathPara>
                </a14:m>
                <a:endParaRPr lang="en-CA" sz="1100" i="1" dirty="0">
                  <a:solidFill>
                    <a:schemeClr val="tx1"/>
                  </a:solidFill>
                  <a:latin typeface="Cambria Math" panose="02040503050406030204" pitchFamily="18" charset="0"/>
                  <a:ea typeface="Cambria" panose="02040503050406030204" pitchFamily="18" charset="0"/>
                  <a:cs typeface="Times New Roman" panose="02020603050405020304" pitchFamily="18" charset="0"/>
                </a:endParaRPr>
              </a:p>
            </p:txBody>
          </p:sp>
        </mc:Choice>
        <mc:Fallback xmlns="">
          <p:sp>
            <p:nvSpPr>
              <p:cNvPr id="99" name="TextBox 98">
                <a:extLst>
                  <a:ext uri="{FF2B5EF4-FFF2-40B4-BE49-F238E27FC236}">
                    <a16:creationId xmlns:a16="http://schemas.microsoft.com/office/drawing/2014/main" id="{AF0E268A-A3AF-4B2D-9573-D6834EA1C6EC}"/>
                  </a:ext>
                </a:extLst>
              </p:cNvPr>
              <p:cNvSpPr txBox="1">
                <a:spLocks noRot="1" noChangeAspect="1" noMove="1" noResize="1" noEditPoints="1" noAdjustHandles="1" noChangeArrowheads="1" noChangeShapeType="1" noTextEdit="1"/>
              </p:cNvSpPr>
              <p:nvPr/>
            </p:nvSpPr>
            <p:spPr>
              <a:xfrm>
                <a:off x="1222859" y="2061338"/>
                <a:ext cx="495672" cy="261610"/>
              </a:xfrm>
              <a:prstGeom prst="rect">
                <a:avLst/>
              </a:prstGeom>
              <a:blipFill>
                <a:blip r:embed="rId5"/>
                <a:stretch>
                  <a:fillRect r="-1235"/>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00" name="TextBox 99">
                <a:extLst>
                  <a:ext uri="{FF2B5EF4-FFF2-40B4-BE49-F238E27FC236}">
                    <a16:creationId xmlns:a16="http://schemas.microsoft.com/office/drawing/2014/main" id="{64F7C973-8AA0-4BB3-8458-8077E235A0C8}"/>
                  </a:ext>
                </a:extLst>
              </p:cNvPr>
              <p:cNvSpPr txBox="1"/>
              <p:nvPr/>
            </p:nvSpPr>
            <p:spPr>
              <a:xfrm>
                <a:off x="1337607" y="4451329"/>
                <a:ext cx="495672" cy="2616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CA" sz="1100" b="0" i="1"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t>0%</m:t>
                      </m:r>
                    </m:oMath>
                  </m:oMathPara>
                </a14:m>
                <a:endParaRPr lang="en-CA" sz="1100" i="1" dirty="0">
                  <a:solidFill>
                    <a:schemeClr val="tx1"/>
                  </a:solidFill>
                  <a:latin typeface="Cambria Math" panose="02040503050406030204" pitchFamily="18" charset="0"/>
                  <a:ea typeface="Cambria" panose="02040503050406030204" pitchFamily="18" charset="0"/>
                  <a:cs typeface="Times New Roman" panose="02020603050405020304" pitchFamily="18" charset="0"/>
                </a:endParaRPr>
              </a:p>
            </p:txBody>
          </p:sp>
        </mc:Choice>
        <mc:Fallback xmlns="">
          <p:sp>
            <p:nvSpPr>
              <p:cNvPr id="100" name="TextBox 99">
                <a:extLst>
                  <a:ext uri="{FF2B5EF4-FFF2-40B4-BE49-F238E27FC236}">
                    <a16:creationId xmlns:a16="http://schemas.microsoft.com/office/drawing/2014/main" id="{64F7C973-8AA0-4BB3-8458-8077E235A0C8}"/>
                  </a:ext>
                </a:extLst>
              </p:cNvPr>
              <p:cNvSpPr txBox="1">
                <a:spLocks noRot="1" noChangeAspect="1" noMove="1" noResize="1" noEditPoints="1" noAdjustHandles="1" noChangeArrowheads="1" noChangeShapeType="1" noTextEdit="1"/>
              </p:cNvSpPr>
              <p:nvPr/>
            </p:nvSpPr>
            <p:spPr>
              <a:xfrm>
                <a:off x="1337607" y="4451329"/>
                <a:ext cx="495672" cy="261610"/>
              </a:xfrm>
              <a:prstGeom prst="rect">
                <a:avLst/>
              </a:prstGeom>
              <a:blipFill>
                <a:blip r:embed="rId6"/>
                <a:stretch>
                  <a:fillRect/>
                </a:stretch>
              </a:blipFill>
            </p:spPr>
            <p:txBody>
              <a:bodyPr/>
              <a:lstStyle/>
              <a:p>
                <a:r>
                  <a:rPr lang="en-CA">
                    <a:noFill/>
                  </a:rPr>
                  <a:t> </a:t>
                </a:r>
              </a:p>
            </p:txBody>
          </p:sp>
        </mc:Fallback>
      </mc:AlternateContent>
      <p:sp>
        <p:nvSpPr>
          <p:cNvPr id="107" name="Rectangle 106">
            <a:extLst>
              <a:ext uri="{FF2B5EF4-FFF2-40B4-BE49-F238E27FC236}">
                <a16:creationId xmlns:a16="http://schemas.microsoft.com/office/drawing/2014/main" id="{1D8B10EF-9583-48D4-A811-45F2D182AD3B}"/>
              </a:ext>
            </a:extLst>
          </p:cNvPr>
          <p:cNvSpPr/>
          <p:nvPr/>
        </p:nvSpPr>
        <p:spPr>
          <a:xfrm>
            <a:off x="2272432" y="1931975"/>
            <a:ext cx="665342" cy="39283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CA" sz="1200" b="1" dirty="0">
                <a:solidFill>
                  <a:schemeClr val="tx1"/>
                </a:solidFill>
                <a:ea typeface="Cambria" panose="02040503050406030204" pitchFamily="18" charset="0"/>
                <a:cs typeface="Times New Roman" panose="02020603050405020304" pitchFamily="18" charset="0"/>
              </a:rPr>
              <a:t>FLP</a:t>
            </a:r>
            <a:endParaRPr lang="en-CA" sz="1200" b="1" dirty="0">
              <a:solidFill>
                <a:schemeClr val="tx1"/>
              </a:solidFill>
            </a:endParaRPr>
          </a:p>
        </p:txBody>
      </p:sp>
      <p:sp>
        <p:nvSpPr>
          <p:cNvPr id="108" name="Rectangle 107">
            <a:extLst>
              <a:ext uri="{FF2B5EF4-FFF2-40B4-BE49-F238E27FC236}">
                <a16:creationId xmlns:a16="http://schemas.microsoft.com/office/drawing/2014/main" id="{34E69D1D-98C7-4B07-BCE2-BA42FEBB1632}"/>
              </a:ext>
            </a:extLst>
          </p:cNvPr>
          <p:cNvSpPr/>
          <p:nvPr/>
        </p:nvSpPr>
        <p:spPr>
          <a:xfrm>
            <a:off x="4709244" y="4236232"/>
            <a:ext cx="665342" cy="39283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CA" sz="1200" b="1" dirty="0">
                <a:solidFill>
                  <a:schemeClr val="tx1"/>
                </a:solidFill>
                <a:ea typeface="Cambria" panose="02040503050406030204" pitchFamily="18" charset="0"/>
                <a:cs typeface="Times New Roman" panose="02020603050405020304" pitchFamily="18" charset="0"/>
              </a:rPr>
              <a:t>ZLP</a:t>
            </a:r>
            <a:endParaRPr lang="en-CA" sz="1200" b="1" dirty="0">
              <a:solidFill>
                <a:schemeClr val="tx1"/>
              </a:solidFill>
            </a:endParaRPr>
          </a:p>
        </p:txBody>
      </p:sp>
      <mc:AlternateContent xmlns:mc="http://schemas.openxmlformats.org/markup-compatibility/2006" xmlns:a14="http://schemas.microsoft.com/office/drawing/2010/main">
        <mc:Choice Requires="a14">
          <p:sp>
            <p:nvSpPr>
              <p:cNvPr id="109" name="Rectangle 108">
                <a:extLst>
                  <a:ext uri="{FF2B5EF4-FFF2-40B4-BE49-F238E27FC236}">
                    <a16:creationId xmlns:a16="http://schemas.microsoft.com/office/drawing/2014/main" id="{422FD5E5-8E08-4F8B-B4AC-F05D63D8B608}"/>
                  </a:ext>
                </a:extLst>
              </p:cNvPr>
              <p:cNvSpPr/>
              <p:nvPr/>
            </p:nvSpPr>
            <p:spPr>
              <a:xfrm>
                <a:off x="2349427" y="5322859"/>
                <a:ext cx="2559050" cy="2573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14:m>
                  <m:oMath xmlns:m="http://schemas.openxmlformats.org/officeDocument/2006/math">
                    <m:f>
                      <m:fPr>
                        <m:type m:val="lin"/>
                        <m:ctrlPr>
                          <a:rPr lang="en-CA" sz="1100" b="1" i="1"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ctrlPr>
                      </m:fPr>
                      <m:num>
                        <m:r>
                          <a:rPr lang="en-CA" sz="1100" b="1" i="1"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t>𝑵</m:t>
                        </m:r>
                      </m:num>
                      <m:den>
                        <m:sSub>
                          <m:sSubPr>
                            <m:ctrlPr>
                              <a:rPr lang="en-CA" sz="1100" b="1" i="1"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ctrlPr>
                          </m:sSubPr>
                          <m:e>
                            <m:r>
                              <a:rPr lang="en-CA" sz="1100" b="1" i="1"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t>𝑵</m:t>
                            </m:r>
                          </m:e>
                          <m:sub>
                            <m:r>
                              <a:rPr lang="en-CA" sz="1100" b="1" i="1"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t>𝒔</m:t>
                            </m:r>
                          </m:sub>
                        </m:sSub>
                      </m:den>
                    </m:f>
                  </m:oMath>
                </a14:m>
                <a:r>
                  <a:rPr lang="en-CA" sz="1100" b="1" dirty="0">
                    <a:solidFill>
                      <a:schemeClr val="tx1"/>
                    </a:solidFill>
                    <a:ea typeface="Cambria" panose="02040503050406030204" pitchFamily="18" charset="0"/>
                    <a:cs typeface="Times New Roman" panose="02020603050405020304" pitchFamily="18" charset="0"/>
                  </a:rPr>
                  <a:t>  = Percent of Synchronous Speed</a:t>
                </a:r>
              </a:p>
            </p:txBody>
          </p:sp>
        </mc:Choice>
        <mc:Fallback xmlns="">
          <p:sp>
            <p:nvSpPr>
              <p:cNvPr id="109" name="Rectangle 108">
                <a:extLst>
                  <a:ext uri="{FF2B5EF4-FFF2-40B4-BE49-F238E27FC236}">
                    <a16:creationId xmlns:a16="http://schemas.microsoft.com/office/drawing/2014/main" id="{422FD5E5-8E08-4F8B-B4AC-F05D63D8B608}"/>
                  </a:ext>
                </a:extLst>
              </p:cNvPr>
              <p:cNvSpPr>
                <a:spLocks noRot="1" noChangeAspect="1" noMove="1" noResize="1" noEditPoints="1" noAdjustHandles="1" noChangeArrowheads="1" noChangeShapeType="1" noTextEdit="1"/>
              </p:cNvSpPr>
              <p:nvPr/>
            </p:nvSpPr>
            <p:spPr>
              <a:xfrm>
                <a:off x="2349427" y="5322859"/>
                <a:ext cx="2559050" cy="257377"/>
              </a:xfrm>
              <a:prstGeom prst="rect">
                <a:avLst/>
              </a:prstGeom>
              <a:blipFill>
                <a:blip r:embed="rId7"/>
                <a:stretch>
                  <a:fillRect l="-1905" t="-90476" b="-145238"/>
                </a:stretch>
              </a:blipFill>
              <a:ln>
                <a:noFill/>
              </a:ln>
            </p:spPr>
            <p:txBody>
              <a:bodyPr/>
              <a:lstStyle/>
              <a:p>
                <a:r>
                  <a:rPr lang="en-CA">
                    <a:noFill/>
                  </a:rPr>
                  <a:t> </a:t>
                </a:r>
              </a:p>
            </p:txBody>
          </p:sp>
        </mc:Fallback>
      </mc:AlternateContent>
    </p:spTree>
    <p:extLst>
      <p:ext uri="{BB962C8B-B14F-4D97-AF65-F5344CB8AC3E}">
        <p14:creationId xmlns:p14="http://schemas.microsoft.com/office/powerpoint/2010/main" val="6131646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A317BC6-2C69-41AC-99AC-047085271A69}"/>
              </a:ext>
            </a:extLst>
          </p:cNvPr>
          <p:cNvSpPr>
            <a:spLocks noGrp="1"/>
          </p:cNvSpPr>
          <p:nvPr>
            <p:ph type="sldNum" sz="quarter" idx="12"/>
          </p:nvPr>
        </p:nvSpPr>
        <p:spPr/>
        <p:txBody>
          <a:bodyPr/>
          <a:lstStyle/>
          <a:p>
            <a:fld id="{2812F1FA-390A-41C6-A5B6-DA577902550D}" type="slidenum">
              <a:rPr lang="en-CA" smtClean="0"/>
              <a:pPr/>
              <a:t>3</a:t>
            </a:fld>
            <a:endParaRPr lang="en-CA" dirty="0"/>
          </a:p>
        </p:txBody>
      </p:sp>
      <p:grpSp>
        <p:nvGrpSpPr>
          <p:cNvPr id="3" name="Group 2">
            <a:extLst>
              <a:ext uri="{FF2B5EF4-FFF2-40B4-BE49-F238E27FC236}">
                <a16:creationId xmlns:a16="http://schemas.microsoft.com/office/drawing/2014/main" id="{89FE60B2-096C-407F-BFDC-EFC3ADEBCE32}"/>
              </a:ext>
            </a:extLst>
          </p:cNvPr>
          <p:cNvGrpSpPr/>
          <p:nvPr/>
        </p:nvGrpSpPr>
        <p:grpSpPr>
          <a:xfrm>
            <a:off x="260772" y="107628"/>
            <a:ext cx="5965856" cy="516486"/>
            <a:chOff x="260772" y="107628"/>
            <a:chExt cx="5965856" cy="516486"/>
          </a:xfrm>
        </p:grpSpPr>
        <p:sp>
          <p:nvSpPr>
            <p:cNvPr id="4" name="Rectangle 3">
              <a:extLst>
                <a:ext uri="{FF2B5EF4-FFF2-40B4-BE49-F238E27FC236}">
                  <a16:creationId xmlns:a16="http://schemas.microsoft.com/office/drawing/2014/main" id="{4FDCC6E4-A241-4215-9800-BCDDC82616FA}"/>
                </a:ext>
              </a:extLst>
            </p:cNvPr>
            <p:cNvSpPr/>
            <p:nvPr/>
          </p:nvSpPr>
          <p:spPr>
            <a:xfrm>
              <a:off x="548804" y="107628"/>
              <a:ext cx="5677824" cy="5164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CA" sz="1400" b="1" u="sng" dirty="0">
                  <a:solidFill>
                    <a:schemeClr val="tx1"/>
                  </a:solidFill>
                  <a:latin typeface="Cambria" panose="02040503050406030204" pitchFamily="18" charset="0"/>
                  <a:ea typeface="Cambria" panose="02040503050406030204" pitchFamily="18" charset="0"/>
                  <a:cs typeface="Times New Roman" panose="02020603050405020304" pitchFamily="18" charset="0"/>
                </a:rPr>
                <a:t>Roles of HVAC Systems</a:t>
              </a:r>
              <a:endParaRPr lang="en-CA" sz="1200" b="1" u="sng"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5" name="Oval 4">
              <a:extLst>
                <a:ext uri="{FF2B5EF4-FFF2-40B4-BE49-F238E27FC236}">
                  <a16:creationId xmlns:a16="http://schemas.microsoft.com/office/drawing/2014/main" id="{03B56C96-02E6-4356-8AE1-893B0643824A}"/>
                </a:ext>
              </a:extLst>
            </p:cNvPr>
            <p:cNvSpPr/>
            <p:nvPr/>
          </p:nvSpPr>
          <p:spPr>
            <a:xfrm>
              <a:off x="260772" y="107628"/>
              <a:ext cx="288032" cy="288032"/>
            </a:xfrm>
            <a:prstGeom prst="ellipse">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CA" sz="1400" b="1" dirty="0">
                  <a:solidFill>
                    <a:schemeClr val="tx1"/>
                  </a:solidFill>
                  <a:latin typeface="Cambria" panose="02040503050406030204" pitchFamily="18" charset="0"/>
                  <a:ea typeface="Cambria" panose="02040503050406030204" pitchFamily="18" charset="0"/>
                  <a:cs typeface="Sabon Next LT" panose="020B0502040204020203" pitchFamily="2" charset="0"/>
                </a:rPr>
                <a:t>1.</a:t>
              </a:r>
            </a:p>
          </p:txBody>
        </p:sp>
      </p:grpSp>
      <p:sp>
        <p:nvSpPr>
          <p:cNvPr id="7" name="Rectangle 6">
            <a:extLst>
              <a:ext uri="{FF2B5EF4-FFF2-40B4-BE49-F238E27FC236}">
                <a16:creationId xmlns:a16="http://schemas.microsoft.com/office/drawing/2014/main" id="{AEE24F34-7ABA-4B7D-AF13-FB998217EE43}"/>
              </a:ext>
            </a:extLst>
          </p:cNvPr>
          <p:cNvSpPr/>
          <p:nvPr/>
        </p:nvSpPr>
        <p:spPr>
          <a:xfrm>
            <a:off x="586904" y="584512"/>
            <a:ext cx="5314166" cy="75608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endParaRPr lang="en-US" sz="1100" b="1"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r>
              <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Some key needs addressed by HVAC systems:</a:t>
            </a: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marL="180975" lvl="1" algn="just"/>
            <a:r>
              <a:rPr lang="en-US" sz="1100" u="sng" dirty="0">
                <a:solidFill>
                  <a:schemeClr val="tx1"/>
                </a:solidFill>
                <a:latin typeface="Cambria" panose="02040503050406030204" pitchFamily="18" charset="0"/>
                <a:ea typeface="Cambria" panose="02040503050406030204" pitchFamily="18" charset="0"/>
                <a:cs typeface="Times New Roman" panose="02020603050405020304" pitchFamily="18" charset="0"/>
              </a:rPr>
              <a:t>1. Maintain Thermal Comfort Conditions</a:t>
            </a:r>
          </a:p>
          <a:p>
            <a:pPr marL="180975" lvl="1" algn="just">
              <a:spcBef>
                <a:spcPts val="600"/>
              </a:spcBef>
            </a:pPr>
            <a:r>
              <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Compensate for net energy losses/gains to maintain thermal comfort. Generally accomplished by heating, cooling, humidifying, dehumidifying, and inducing air-movement.</a:t>
            </a:r>
          </a:p>
          <a:p>
            <a:pPr marL="180975" lvl="1"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marL="180975" lvl="1"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marL="180975" lvl="1"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marL="180975" lvl="1" algn="just"/>
            <a:r>
              <a:rPr lang="en-US" sz="1100" u="sng" dirty="0">
                <a:solidFill>
                  <a:schemeClr val="tx1"/>
                </a:solidFill>
                <a:latin typeface="Cambria" panose="02040503050406030204" pitchFamily="18" charset="0"/>
                <a:ea typeface="Cambria" panose="02040503050406030204" pitchFamily="18" charset="0"/>
                <a:cs typeface="Times New Roman" panose="02020603050405020304" pitchFamily="18" charset="0"/>
              </a:rPr>
              <a:t>2. Maintain Acceptable Indoor Air Quality</a:t>
            </a:r>
          </a:p>
          <a:p>
            <a:pPr marL="180975" lvl="1" algn="just">
              <a:spcBef>
                <a:spcPts val="600"/>
              </a:spcBef>
            </a:pPr>
            <a:r>
              <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Compensate for “air pollutant generation” to maintain acceptable indoor air quality (IAQ). Generally accomplished by filtration, ventilation, and exhaust.</a:t>
            </a:r>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marL="180975" lvl="1"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marL="180975" lvl="1" algn="just"/>
            <a:r>
              <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HVAC designers generally refer to standards/guidelines to determine good-practice/design-criteria for thermal comfort and indoor air quality. For example:</a:t>
            </a:r>
          </a:p>
          <a:p>
            <a:pPr marL="180975" lvl="1"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marL="180975" lvl="1" algn="just"/>
            <a:r>
              <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1100" i="1" dirty="0">
                <a:solidFill>
                  <a:schemeClr val="tx1"/>
                </a:solidFill>
                <a:latin typeface="Cambria" panose="02040503050406030204" pitchFamily="18" charset="0"/>
                <a:ea typeface="Cambria" panose="02040503050406030204" pitchFamily="18" charset="0"/>
                <a:cs typeface="Times New Roman" panose="02020603050405020304" pitchFamily="18" charset="0"/>
              </a:rPr>
              <a:t>ASHRAE Standard 62.1 “Ventilation for Acceptable Indoor Air Quality”</a:t>
            </a:r>
          </a:p>
          <a:p>
            <a:pPr marL="536575" lvl="2" indent="-90488" algn="just">
              <a:spcBef>
                <a:spcPts val="600"/>
              </a:spcBef>
              <a:buFont typeface="Arial" panose="020B0604020202020204" pitchFamily="34" charset="0"/>
              <a:buChar char="•"/>
            </a:pPr>
            <a:r>
              <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Defines outdoor air ventilation rates expected to provide IAQ that will be acceptable to most people under normal circumstances.</a:t>
            </a:r>
          </a:p>
          <a:p>
            <a:pPr marL="536575" lvl="2" indent="-90488" algn="just">
              <a:spcBef>
                <a:spcPts val="600"/>
              </a:spcBef>
              <a:buFont typeface="Arial" panose="020B0604020202020204" pitchFamily="34" charset="0"/>
              <a:buChar char="•"/>
            </a:pPr>
            <a:r>
              <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For example: HVAC systems for office spaces will typically be designed to deliver about 8 to 10 L/s of outdoor per person.</a:t>
            </a: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r>
              <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Other needs met by HVAC may include health &amp; safety considerations, </a:t>
            </a:r>
            <a:r>
              <a:rPr lang="en-CA" sz="11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e.g</a:t>
            </a:r>
            <a:r>
              <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a:t>
            </a:r>
          </a:p>
          <a:p>
            <a:pPr marL="171450" indent="-171450" algn="just">
              <a:spcBef>
                <a:spcPts val="600"/>
              </a:spcBef>
              <a:buFont typeface="Arial" panose="020B0604020202020204" pitchFamily="34" charset="0"/>
              <a:buChar char="•"/>
            </a:pPr>
            <a:r>
              <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Pollutant extraction (e.g. fume hoods, welding hoods, kitchen smoke/fumes).</a:t>
            </a:r>
          </a:p>
          <a:p>
            <a:pPr marL="171450" indent="-171450" algn="just">
              <a:spcBef>
                <a:spcPts val="600"/>
              </a:spcBef>
              <a:buFont typeface="Arial" panose="020B0604020202020204" pitchFamily="34" charset="0"/>
              <a:buChar char="•"/>
            </a:pPr>
            <a:r>
              <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Fire safety/suppression (e.g. smoke control during fire event).</a:t>
            </a:r>
          </a:p>
          <a:p>
            <a:pPr algn="just">
              <a:spcBef>
                <a:spcPts val="600"/>
              </a:spcBef>
            </a:pPr>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9210027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15317FB2-3952-4D45-9C74-ED4FBEDE12A4}"/>
              </a:ext>
            </a:extLst>
          </p:cNvPr>
          <p:cNvSpPr/>
          <p:nvPr/>
        </p:nvSpPr>
        <p:spPr>
          <a:xfrm>
            <a:off x="250354" y="266962"/>
            <a:ext cx="5620675" cy="68386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CA" sz="1100" i="1" dirty="0">
                <a:solidFill>
                  <a:schemeClr val="tx1"/>
                </a:solidFill>
                <a:latin typeface="Cambria" panose="02040503050406030204" pitchFamily="18" charset="0"/>
                <a:ea typeface="Cambria" panose="02040503050406030204" pitchFamily="18" charset="0"/>
                <a:cs typeface="Times New Roman" panose="02020603050405020304" pitchFamily="18" charset="0"/>
              </a:rPr>
              <a:t>Note: All of the previous discussion is really meant just to get us to this graph…</a:t>
            </a: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r>
              <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For the motors under consideration: In the part-load region, it’s a good approximation that the actual load relative to full-load output (capacity) is equal to the actual slip relative to full-load slip.</a:t>
            </a: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r>
              <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We can call the ratio indicated above on the vertical axis “Part-Load Ratio” (PLR) or % of full-load.</a:t>
            </a:r>
          </a:p>
        </p:txBody>
      </p:sp>
      <p:cxnSp>
        <p:nvCxnSpPr>
          <p:cNvPr id="3" name="Straight Connector 2">
            <a:extLst>
              <a:ext uri="{FF2B5EF4-FFF2-40B4-BE49-F238E27FC236}">
                <a16:creationId xmlns:a16="http://schemas.microsoft.com/office/drawing/2014/main" id="{C3F4935D-90AD-4987-8E49-E384AA755134}"/>
              </a:ext>
            </a:extLst>
          </p:cNvPr>
          <p:cNvCxnSpPr>
            <a:cxnSpLocks/>
          </p:cNvCxnSpPr>
          <p:nvPr/>
        </p:nvCxnSpPr>
        <p:spPr>
          <a:xfrm flipV="1">
            <a:off x="1990165" y="1442757"/>
            <a:ext cx="2440642" cy="2347960"/>
          </a:xfrm>
          <a:prstGeom prst="line">
            <a:avLst/>
          </a:prstGeom>
          <a:ln w="28575">
            <a:solidFill>
              <a:srgbClr val="009EE2"/>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CDCA808C-1424-49BE-A8C0-12E3DE2825AB}"/>
              </a:ext>
            </a:extLst>
          </p:cNvPr>
          <p:cNvSpPr>
            <a:spLocks noGrp="1"/>
          </p:cNvSpPr>
          <p:nvPr>
            <p:ph type="sldNum" sz="quarter" idx="12"/>
          </p:nvPr>
        </p:nvSpPr>
        <p:spPr/>
        <p:txBody>
          <a:bodyPr/>
          <a:lstStyle/>
          <a:p>
            <a:fld id="{2812F1FA-390A-41C6-A5B6-DA577902550D}" type="slidenum">
              <a:rPr lang="en-CA" smtClean="0"/>
              <a:pPr/>
              <a:t>30</a:t>
            </a:fld>
            <a:endParaRPr lang="en-CA" dirty="0"/>
          </a:p>
        </p:txBody>
      </p:sp>
      <p:cxnSp>
        <p:nvCxnSpPr>
          <p:cNvPr id="4" name="Straight Arrow Connector 3">
            <a:extLst>
              <a:ext uri="{FF2B5EF4-FFF2-40B4-BE49-F238E27FC236}">
                <a16:creationId xmlns:a16="http://schemas.microsoft.com/office/drawing/2014/main" id="{936D600E-32E6-4437-B554-5C9BF9D9FAB2}"/>
              </a:ext>
            </a:extLst>
          </p:cNvPr>
          <p:cNvCxnSpPr>
            <a:cxnSpLocks/>
          </p:cNvCxnSpPr>
          <p:nvPr/>
        </p:nvCxnSpPr>
        <p:spPr>
          <a:xfrm flipV="1">
            <a:off x="1963649" y="1181101"/>
            <a:ext cx="0" cy="274295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EA5FC3FD-5B88-43B5-BC07-A615AE806FDA}"/>
              </a:ext>
            </a:extLst>
          </p:cNvPr>
          <p:cNvCxnSpPr>
            <a:cxnSpLocks/>
          </p:cNvCxnSpPr>
          <p:nvPr/>
        </p:nvCxnSpPr>
        <p:spPr>
          <a:xfrm>
            <a:off x="1807285" y="3796965"/>
            <a:ext cx="309282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D3D8604D-352A-46D4-A1C6-3ECF2D1FD32E}"/>
                  </a:ext>
                </a:extLst>
              </p:cNvPr>
              <p:cNvSpPr txBox="1"/>
              <p:nvPr/>
            </p:nvSpPr>
            <p:spPr>
              <a:xfrm>
                <a:off x="404788" y="2267868"/>
                <a:ext cx="1460748" cy="498983"/>
              </a:xfrm>
              <a:prstGeom prst="rect">
                <a:avLst/>
              </a:prstGeom>
              <a:noFill/>
            </p:spPr>
            <p:txBody>
              <a:bodyPr wrap="square">
                <a:spAutoFit/>
              </a:bodyPr>
              <a:lstStyle/>
              <a:p>
                <a:pPr algn="ctr"/>
                <a14:m>
                  <m:oMathPara xmlns:m="http://schemas.openxmlformats.org/officeDocument/2006/math">
                    <m:oMathParaPr>
                      <m:jc m:val="centerGroup"/>
                    </m:oMathParaPr>
                    <m:oMath xmlns:m="http://schemas.openxmlformats.org/officeDocument/2006/math">
                      <m:r>
                        <a:rPr lang="en-CA" sz="1100" b="1" i="1" smtClean="0">
                          <a:latin typeface="Cambria Math" panose="02040503050406030204" pitchFamily="18" charset="0"/>
                          <a:ea typeface="Cambria" panose="02040503050406030204" pitchFamily="18" charset="0"/>
                          <a:cs typeface="Times New Roman" panose="02020603050405020304" pitchFamily="18" charset="0"/>
                        </a:rPr>
                        <m:t>𝑷𝑳𝑹</m:t>
                      </m:r>
                      <m:r>
                        <a:rPr lang="en-CA" sz="1100" b="1" i="1" smtClean="0">
                          <a:latin typeface="Cambria Math" panose="02040503050406030204" pitchFamily="18" charset="0"/>
                          <a:ea typeface="Cambria" panose="02040503050406030204" pitchFamily="18" charset="0"/>
                          <a:cs typeface="Times New Roman" panose="02020603050405020304" pitchFamily="18" charset="0"/>
                        </a:rPr>
                        <m:t>=</m:t>
                      </m:r>
                      <m:f>
                        <m:fPr>
                          <m:ctrlPr>
                            <a:rPr lang="en-CA" sz="1100" b="1" i="1" smtClean="0">
                              <a:latin typeface="Cambria Math" panose="02040503050406030204" pitchFamily="18" charset="0"/>
                              <a:ea typeface="Cambria" panose="02040503050406030204" pitchFamily="18" charset="0"/>
                              <a:cs typeface="Times New Roman" panose="02020603050405020304" pitchFamily="18" charset="0"/>
                            </a:rPr>
                          </m:ctrlPr>
                        </m:fPr>
                        <m:num>
                          <m:sSub>
                            <m:sSubPr>
                              <m:ctrlPr>
                                <a:rPr lang="en-CA" sz="1100" b="1" i="1">
                                  <a:latin typeface="Cambria Math" panose="02040503050406030204" pitchFamily="18" charset="0"/>
                                  <a:ea typeface="Cambria Math" panose="02040503050406030204" pitchFamily="18" charset="0"/>
                                  <a:cs typeface="Times New Roman" panose="02020603050405020304" pitchFamily="18" charset="0"/>
                                </a:rPr>
                              </m:ctrlPr>
                            </m:sSubPr>
                            <m:e>
                              <m:acc>
                                <m:accPr>
                                  <m:chr m:val="̇"/>
                                  <m:ctrlPr>
                                    <a:rPr lang="en-CA" sz="1100" b="1" i="1">
                                      <a:latin typeface="Cambria Math" panose="02040503050406030204" pitchFamily="18" charset="0"/>
                                      <a:ea typeface="Cambria Math" panose="02040503050406030204" pitchFamily="18" charset="0"/>
                                      <a:cs typeface="Times New Roman" panose="02020603050405020304" pitchFamily="18" charset="0"/>
                                    </a:rPr>
                                  </m:ctrlPr>
                                </m:accPr>
                                <m:e>
                                  <m:r>
                                    <a:rPr lang="en-CA" sz="1100" b="1" i="1">
                                      <a:latin typeface="Cambria Math" panose="02040503050406030204" pitchFamily="18" charset="0"/>
                                      <a:ea typeface="Cambria Math" panose="02040503050406030204" pitchFamily="18" charset="0"/>
                                      <a:cs typeface="Times New Roman" panose="02020603050405020304" pitchFamily="18" charset="0"/>
                                    </a:rPr>
                                    <m:t>𝑾</m:t>
                                  </m:r>
                                </m:e>
                              </m:acc>
                            </m:e>
                            <m:sub>
                              <m:r>
                                <a:rPr lang="en-CA" sz="1100" b="1" i="1">
                                  <a:latin typeface="Cambria Math" panose="02040503050406030204" pitchFamily="18" charset="0"/>
                                  <a:ea typeface="Cambria Math" panose="02040503050406030204" pitchFamily="18" charset="0"/>
                                  <a:cs typeface="Times New Roman" panose="02020603050405020304" pitchFamily="18" charset="0"/>
                                </a:rPr>
                                <m:t>𝒔𝒉</m:t>
                              </m:r>
                            </m:sub>
                          </m:sSub>
                        </m:num>
                        <m:den>
                          <m:sSub>
                            <m:sSubPr>
                              <m:ctrlPr>
                                <a:rPr lang="en-CA" sz="1100" b="1" i="1">
                                  <a:latin typeface="Cambria Math" panose="02040503050406030204" pitchFamily="18" charset="0"/>
                                  <a:ea typeface="Cambria" panose="02040503050406030204" pitchFamily="18" charset="0"/>
                                  <a:cs typeface="Times New Roman" panose="02020603050405020304" pitchFamily="18" charset="0"/>
                                </a:rPr>
                              </m:ctrlPr>
                            </m:sSubPr>
                            <m:e>
                              <m:sSub>
                                <m:sSubPr>
                                  <m:ctrlPr>
                                    <a:rPr lang="en-CA" sz="1100" b="1" i="1">
                                      <a:latin typeface="Cambria Math" panose="02040503050406030204" pitchFamily="18" charset="0"/>
                                      <a:ea typeface="Cambria Math" panose="02040503050406030204" pitchFamily="18" charset="0"/>
                                      <a:cs typeface="Times New Roman" panose="02020603050405020304" pitchFamily="18" charset="0"/>
                                    </a:rPr>
                                  </m:ctrlPr>
                                </m:sSubPr>
                                <m:e>
                                  <m:acc>
                                    <m:accPr>
                                      <m:chr m:val="̇"/>
                                      <m:ctrlPr>
                                        <a:rPr lang="en-CA" sz="1100" b="1" i="1">
                                          <a:latin typeface="Cambria Math" panose="02040503050406030204" pitchFamily="18" charset="0"/>
                                          <a:ea typeface="Cambria Math" panose="02040503050406030204" pitchFamily="18" charset="0"/>
                                          <a:cs typeface="Times New Roman" panose="02020603050405020304" pitchFamily="18" charset="0"/>
                                        </a:rPr>
                                      </m:ctrlPr>
                                    </m:accPr>
                                    <m:e>
                                      <m:r>
                                        <a:rPr lang="en-CA" sz="1100" b="1" i="1">
                                          <a:latin typeface="Cambria Math" panose="02040503050406030204" pitchFamily="18" charset="0"/>
                                          <a:ea typeface="Cambria Math" panose="02040503050406030204" pitchFamily="18" charset="0"/>
                                          <a:cs typeface="Times New Roman" panose="02020603050405020304" pitchFamily="18" charset="0"/>
                                        </a:rPr>
                                        <m:t>𝑾</m:t>
                                      </m:r>
                                    </m:e>
                                  </m:acc>
                                </m:e>
                                <m:sub>
                                  <m:r>
                                    <a:rPr lang="en-CA" sz="1100" b="1" i="1">
                                      <a:latin typeface="Cambria Math" panose="02040503050406030204" pitchFamily="18" charset="0"/>
                                      <a:ea typeface="Cambria Math" panose="02040503050406030204" pitchFamily="18" charset="0"/>
                                      <a:cs typeface="Times New Roman" panose="02020603050405020304" pitchFamily="18" charset="0"/>
                                    </a:rPr>
                                    <m:t>𝒔𝒉</m:t>
                                  </m:r>
                                </m:sub>
                              </m:sSub>
                            </m:e>
                            <m:sub>
                              <m:r>
                                <a:rPr lang="en-CA" sz="1100" b="1" i="1">
                                  <a:latin typeface="Cambria Math" panose="02040503050406030204" pitchFamily="18" charset="0"/>
                                  <a:ea typeface="Cambria" panose="02040503050406030204" pitchFamily="18" charset="0"/>
                                  <a:cs typeface="Times New Roman" panose="02020603050405020304" pitchFamily="18" charset="0"/>
                                </a:rPr>
                                <m:t>𝑭𝑳</m:t>
                              </m:r>
                            </m:sub>
                          </m:sSub>
                        </m:den>
                      </m:f>
                    </m:oMath>
                  </m:oMathPara>
                </a14:m>
                <a:endParaRPr lang="en-CA" sz="1100" b="1" dirty="0">
                  <a:solidFill>
                    <a:schemeClr val="tx1"/>
                  </a:solidFill>
                  <a:latin typeface="Cambria Math" panose="02040503050406030204" pitchFamily="18" charset="0"/>
                  <a:ea typeface="Cambria" panose="02040503050406030204" pitchFamily="18" charset="0"/>
                  <a:cs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D3D8604D-352A-46D4-A1C6-3ECF2D1FD32E}"/>
                  </a:ext>
                </a:extLst>
              </p:cNvPr>
              <p:cNvSpPr txBox="1">
                <a:spLocks noRot="1" noChangeAspect="1" noMove="1" noResize="1" noEditPoints="1" noAdjustHandles="1" noChangeArrowheads="1" noChangeShapeType="1" noTextEdit="1"/>
              </p:cNvSpPr>
              <p:nvPr/>
            </p:nvSpPr>
            <p:spPr>
              <a:xfrm>
                <a:off x="404788" y="2267868"/>
                <a:ext cx="1460748" cy="498983"/>
              </a:xfrm>
              <a:prstGeom prst="rect">
                <a:avLst/>
              </a:prstGeom>
              <a:blipFill>
                <a:blip r:embed="rId2"/>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721FD744-4897-4344-879E-5B5071E70016}"/>
                  </a:ext>
                </a:extLst>
              </p:cNvPr>
              <p:cNvSpPr txBox="1"/>
              <p:nvPr/>
            </p:nvSpPr>
            <p:spPr>
              <a:xfrm>
                <a:off x="1628924" y="4284092"/>
                <a:ext cx="3140222" cy="44230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CA" sz="1100" b="1" i="1" smtClean="0">
                          <a:latin typeface="Cambria Math" panose="02040503050406030204" pitchFamily="18" charset="0"/>
                          <a:ea typeface="Cambria" panose="02040503050406030204" pitchFamily="18" charset="0"/>
                          <a:cs typeface="Times New Roman" panose="02020603050405020304" pitchFamily="18" charset="0"/>
                        </a:rPr>
                        <m:t>%</m:t>
                      </m:r>
                      <m:r>
                        <a:rPr lang="en-CA" sz="1100" b="1">
                          <a:latin typeface="Cambria Math" panose="02040503050406030204" pitchFamily="18" charset="0"/>
                          <a:ea typeface="Cambria" panose="02040503050406030204" pitchFamily="18" charset="0"/>
                          <a:cs typeface="Times New Roman" panose="02020603050405020304" pitchFamily="18" charset="0"/>
                        </a:rPr>
                        <m:t> </m:t>
                      </m:r>
                      <m:r>
                        <a:rPr lang="en-CA" sz="1100" b="1" i="1">
                          <a:latin typeface="Cambria Math" panose="02040503050406030204" pitchFamily="18" charset="0"/>
                          <a:ea typeface="Cambria" panose="02040503050406030204" pitchFamily="18" charset="0"/>
                          <a:cs typeface="Times New Roman" panose="02020603050405020304" pitchFamily="18" charset="0"/>
                        </a:rPr>
                        <m:t>𝐨𝐟</m:t>
                      </m:r>
                      <m:r>
                        <a:rPr lang="en-CA" sz="1100" b="1">
                          <a:latin typeface="Cambria Math" panose="02040503050406030204" pitchFamily="18" charset="0"/>
                          <a:ea typeface="Cambria" panose="02040503050406030204" pitchFamily="18" charset="0"/>
                          <a:cs typeface="Times New Roman" panose="02020603050405020304" pitchFamily="18" charset="0"/>
                        </a:rPr>
                        <m:t> </m:t>
                      </m:r>
                      <m:r>
                        <a:rPr lang="en-CA" sz="1100" b="1" i="1">
                          <a:latin typeface="Cambria Math" panose="02040503050406030204" pitchFamily="18" charset="0"/>
                          <a:ea typeface="Cambria" panose="02040503050406030204" pitchFamily="18" charset="0"/>
                          <a:cs typeface="Times New Roman" panose="02020603050405020304" pitchFamily="18" charset="0"/>
                        </a:rPr>
                        <m:t>𝐅𝐋</m:t>
                      </m:r>
                      <m:r>
                        <a:rPr lang="en-CA" sz="1100" b="1">
                          <a:latin typeface="Cambria Math" panose="02040503050406030204" pitchFamily="18" charset="0"/>
                          <a:ea typeface="Cambria" panose="02040503050406030204" pitchFamily="18" charset="0"/>
                          <a:cs typeface="Times New Roman" panose="02020603050405020304" pitchFamily="18" charset="0"/>
                        </a:rPr>
                        <m:t> </m:t>
                      </m:r>
                      <m:r>
                        <a:rPr lang="en-CA" sz="1100" b="1" i="1">
                          <a:latin typeface="Cambria Math" panose="02040503050406030204" pitchFamily="18" charset="0"/>
                          <a:ea typeface="Cambria" panose="02040503050406030204" pitchFamily="18" charset="0"/>
                          <a:cs typeface="Times New Roman" panose="02020603050405020304" pitchFamily="18" charset="0"/>
                        </a:rPr>
                        <m:t>𝒔𝒍𝒊𝒑</m:t>
                      </m:r>
                      <m:r>
                        <a:rPr lang="en-CA" sz="1100" b="1" i="1" smtClean="0">
                          <a:latin typeface="Cambria Math" panose="02040503050406030204" pitchFamily="18" charset="0"/>
                          <a:ea typeface="Cambria" panose="02040503050406030204" pitchFamily="18" charset="0"/>
                          <a:cs typeface="Times New Roman" panose="02020603050405020304" pitchFamily="18" charset="0"/>
                        </a:rPr>
                        <m:t> </m:t>
                      </m:r>
                      <m:r>
                        <a:rPr lang="en-CA" sz="1100" b="1" i="1">
                          <a:latin typeface="Cambria Math" panose="02040503050406030204" pitchFamily="18" charset="0"/>
                          <a:ea typeface="Cambria" panose="02040503050406030204" pitchFamily="18" charset="0"/>
                          <a:cs typeface="Times New Roman" panose="02020603050405020304" pitchFamily="18" charset="0"/>
                        </a:rPr>
                        <m:t>=</m:t>
                      </m:r>
                      <m:r>
                        <a:rPr lang="en-CA" sz="1100" b="1" i="1" smtClean="0">
                          <a:latin typeface="Cambria Math" panose="02040503050406030204" pitchFamily="18" charset="0"/>
                          <a:ea typeface="Cambria" panose="02040503050406030204" pitchFamily="18" charset="0"/>
                          <a:cs typeface="Times New Roman" panose="02020603050405020304" pitchFamily="18" charset="0"/>
                        </a:rPr>
                        <m:t> </m:t>
                      </m:r>
                      <m:f>
                        <m:fPr>
                          <m:ctrlPr>
                            <a:rPr lang="en-CA" sz="1100" b="1" i="1">
                              <a:latin typeface="Cambria Math" panose="02040503050406030204" pitchFamily="18" charset="0"/>
                              <a:ea typeface="Cambria" panose="02040503050406030204" pitchFamily="18" charset="0"/>
                              <a:cs typeface="Times New Roman" panose="02020603050405020304" pitchFamily="18" charset="0"/>
                            </a:rPr>
                          </m:ctrlPr>
                        </m:fPr>
                        <m:num>
                          <m:r>
                            <a:rPr lang="en-CA" sz="1100" b="1" i="1">
                              <a:latin typeface="Cambria Math" panose="02040503050406030204" pitchFamily="18" charset="0"/>
                              <a:ea typeface="Cambria" panose="02040503050406030204" pitchFamily="18" charset="0"/>
                              <a:cs typeface="Times New Roman" panose="02020603050405020304" pitchFamily="18" charset="0"/>
                            </a:rPr>
                            <m:t>𝒔𝒍𝒊𝒑</m:t>
                          </m:r>
                        </m:num>
                        <m:den>
                          <m:r>
                            <a:rPr lang="en-CA" sz="1100" b="1" i="1">
                              <a:latin typeface="Cambria Math" panose="02040503050406030204" pitchFamily="18" charset="0"/>
                              <a:ea typeface="Cambria" panose="02040503050406030204" pitchFamily="18" charset="0"/>
                              <a:cs typeface="Times New Roman" panose="02020603050405020304" pitchFamily="18" charset="0"/>
                            </a:rPr>
                            <m:t>𝒔𝒍𝒊</m:t>
                          </m:r>
                          <m:sSub>
                            <m:sSubPr>
                              <m:ctrlPr>
                                <a:rPr lang="en-CA" sz="1100" b="1" i="1">
                                  <a:latin typeface="Cambria Math" panose="02040503050406030204" pitchFamily="18" charset="0"/>
                                  <a:ea typeface="Cambria" panose="02040503050406030204" pitchFamily="18" charset="0"/>
                                  <a:cs typeface="Times New Roman" panose="02020603050405020304" pitchFamily="18" charset="0"/>
                                </a:rPr>
                              </m:ctrlPr>
                            </m:sSubPr>
                            <m:e>
                              <m:r>
                                <a:rPr lang="en-CA" sz="1100" b="1" i="1">
                                  <a:latin typeface="Cambria Math" panose="02040503050406030204" pitchFamily="18" charset="0"/>
                                  <a:ea typeface="Cambria" panose="02040503050406030204" pitchFamily="18" charset="0"/>
                                  <a:cs typeface="Times New Roman" panose="02020603050405020304" pitchFamily="18" charset="0"/>
                                </a:rPr>
                                <m:t>𝒑</m:t>
                              </m:r>
                            </m:e>
                            <m:sub>
                              <m:r>
                                <a:rPr lang="en-CA" sz="1100" b="1" i="1">
                                  <a:latin typeface="Cambria Math" panose="02040503050406030204" pitchFamily="18" charset="0"/>
                                  <a:ea typeface="Cambria" panose="02040503050406030204" pitchFamily="18" charset="0"/>
                                  <a:cs typeface="Times New Roman" panose="02020603050405020304" pitchFamily="18" charset="0"/>
                                </a:rPr>
                                <m:t>𝑭𝑳</m:t>
                              </m:r>
                            </m:sub>
                          </m:sSub>
                        </m:den>
                      </m:f>
                      <m:r>
                        <a:rPr lang="en-CA" sz="1100" b="1" i="1" smtClean="0">
                          <a:latin typeface="Cambria Math" panose="02040503050406030204" pitchFamily="18" charset="0"/>
                          <a:ea typeface="Cambria" panose="02040503050406030204" pitchFamily="18" charset="0"/>
                          <a:cs typeface="Times New Roman" panose="02020603050405020304" pitchFamily="18" charset="0"/>
                        </a:rPr>
                        <m:t> = </m:t>
                      </m:r>
                      <m:f>
                        <m:fPr>
                          <m:ctrlPr>
                            <a:rPr lang="en-CA" sz="1100" b="1" i="1"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ctrlPr>
                        </m:fPr>
                        <m:num>
                          <m:sSub>
                            <m:sSubPr>
                              <m:ctrlPr>
                                <a:rPr lang="en-CA" sz="1100" b="1" i="1"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ctrlPr>
                            </m:sSubPr>
                            <m:e>
                              <m:r>
                                <a:rPr lang="en-CA" sz="1100" b="1" i="1"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t>𝑵</m:t>
                              </m:r>
                            </m:e>
                            <m:sub>
                              <m:r>
                                <a:rPr lang="en-CA" sz="1100" b="1" i="1"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t>𝒔</m:t>
                              </m:r>
                            </m:sub>
                          </m:sSub>
                          <m:r>
                            <a:rPr lang="en-CA" sz="1100" b="1" i="1"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t>−</m:t>
                          </m:r>
                          <m:r>
                            <a:rPr lang="en-CA" sz="1100" b="1" i="1"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t>𝑵</m:t>
                          </m:r>
                        </m:num>
                        <m:den>
                          <m:sSub>
                            <m:sSubPr>
                              <m:ctrlPr>
                                <a:rPr lang="en-CA" sz="1100" b="1" i="1" smtClean="0">
                                  <a:latin typeface="Cambria Math" panose="02040503050406030204" pitchFamily="18" charset="0"/>
                                  <a:ea typeface="Cambria" panose="02040503050406030204" pitchFamily="18" charset="0"/>
                                  <a:cs typeface="Times New Roman" panose="02020603050405020304" pitchFamily="18" charset="0"/>
                                </a:rPr>
                              </m:ctrlPr>
                            </m:sSubPr>
                            <m:e>
                              <m:r>
                                <a:rPr lang="en-CA" sz="1100" b="1" i="1" smtClean="0">
                                  <a:latin typeface="Cambria Math" panose="02040503050406030204" pitchFamily="18" charset="0"/>
                                  <a:ea typeface="Cambria" panose="02040503050406030204" pitchFamily="18" charset="0"/>
                                  <a:cs typeface="Times New Roman" panose="02020603050405020304" pitchFamily="18" charset="0"/>
                                </a:rPr>
                                <m:t>𝑵</m:t>
                              </m:r>
                            </m:e>
                            <m:sub>
                              <m:r>
                                <a:rPr lang="en-CA" sz="1100" b="1" i="1" smtClean="0">
                                  <a:latin typeface="Cambria Math" panose="02040503050406030204" pitchFamily="18" charset="0"/>
                                  <a:ea typeface="Cambria" panose="02040503050406030204" pitchFamily="18" charset="0"/>
                                  <a:cs typeface="Times New Roman" panose="02020603050405020304" pitchFamily="18" charset="0"/>
                                </a:rPr>
                                <m:t>𝒔</m:t>
                              </m:r>
                            </m:sub>
                          </m:sSub>
                          <m:r>
                            <a:rPr lang="en-CA" sz="1100" b="1" i="1" smtClean="0">
                              <a:latin typeface="Cambria Math" panose="02040503050406030204" pitchFamily="18" charset="0"/>
                              <a:ea typeface="Cambria" panose="02040503050406030204" pitchFamily="18" charset="0"/>
                              <a:cs typeface="Times New Roman" panose="02020603050405020304" pitchFamily="18" charset="0"/>
                            </a:rPr>
                            <m:t>−</m:t>
                          </m:r>
                          <m:sSub>
                            <m:sSubPr>
                              <m:ctrlPr>
                                <a:rPr lang="en-CA" sz="1100" b="1" i="1" smtClean="0">
                                  <a:latin typeface="Cambria Math" panose="02040503050406030204" pitchFamily="18" charset="0"/>
                                  <a:ea typeface="Cambria" panose="02040503050406030204" pitchFamily="18" charset="0"/>
                                  <a:cs typeface="Times New Roman" panose="02020603050405020304" pitchFamily="18" charset="0"/>
                                </a:rPr>
                              </m:ctrlPr>
                            </m:sSubPr>
                            <m:e>
                              <m:r>
                                <a:rPr lang="en-CA" sz="1100" b="1" i="1" smtClean="0">
                                  <a:latin typeface="Cambria Math" panose="02040503050406030204" pitchFamily="18" charset="0"/>
                                  <a:ea typeface="Cambria" panose="02040503050406030204" pitchFamily="18" charset="0"/>
                                  <a:cs typeface="Times New Roman" panose="02020603050405020304" pitchFamily="18" charset="0"/>
                                </a:rPr>
                                <m:t>𝑵</m:t>
                              </m:r>
                            </m:e>
                            <m:sub>
                              <m:r>
                                <a:rPr lang="en-CA" sz="1100" b="1" i="1" smtClean="0">
                                  <a:latin typeface="Cambria Math" panose="02040503050406030204" pitchFamily="18" charset="0"/>
                                  <a:ea typeface="Cambria" panose="02040503050406030204" pitchFamily="18" charset="0"/>
                                  <a:cs typeface="Times New Roman" panose="02020603050405020304" pitchFamily="18" charset="0"/>
                                </a:rPr>
                                <m:t>𝑭𝑳</m:t>
                              </m:r>
                            </m:sub>
                          </m:sSub>
                        </m:den>
                      </m:f>
                    </m:oMath>
                  </m:oMathPara>
                </a14:m>
                <a:endParaRPr lang="en-CA" sz="1100" b="1" dirty="0">
                  <a:solidFill>
                    <a:schemeClr val="tx1"/>
                  </a:solidFill>
                  <a:latin typeface="Cambria Math" panose="02040503050406030204" pitchFamily="18" charset="0"/>
                  <a:ea typeface="Cambria" panose="02040503050406030204" pitchFamily="18"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721FD744-4897-4344-879E-5B5071E70016}"/>
                  </a:ext>
                </a:extLst>
              </p:cNvPr>
              <p:cNvSpPr txBox="1">
                <a:spLocks noRot="1" noChangeAspect="1" noMove="1" noResize="1" noEditPoints="1" noAdjustHandles="1" noChangeArrowheads="1" noChangeShapeType="1" noTextEdit="1"/>
              </p:cNvSpPr>
              <p:nvPr/>
            </p:nvSpPr>
            <p:spPr>
              <a:xfrm>
                <a:off x="1628924" y="4284092"/>
                <a:ext cx="3140222" cy="442301"/>
              </a:xfrm>
              <a:prstGeom prst="rect">
                <a:avLst/>
              </a:prstGeom>
              <a:blipFill>
                <a:blip r:embed="rId3"/>
                <a:stretch>
                  <a:fillRect b="-1389"/>
                </a:stretch>
              </a:blipFill>
            </p:spPr>
            <p:txBody>
              <a:bodyPr/>
              <a:lstStyle/>
              <a:p>
                <a:r>
                  <a:rPr lang="en-CA">
                    <a:noFill/>
                  </a:rPr>
                  <a:t> </a:t>
                </a:r>
              </a:p>
            </p:txBody>
          </p:sp>
        </mc:Fallback>
      </mc:AlternateContent>
      <p:cxnSp>
        <p:nvCxnSpPr>
          <p:cNvPr id="8" name="Straight Connector 7">
            <a:extLst>
              <a:ext uri="{FF2B5EF4-FFF2-40B4-BE49-F238E27FC236}">
                <a16:creationId xmlns:a16="http://schemas.microsoft.com/office/drawing/2014/main" id="{EEF63870-85B0-4850-9D85-431C337E8903}"/>
              </a:ext>
            </a:extLst>
          </p:cNvPr>
          <p:cNvCxnSpPr>
            <a:cxnSpLocks/>
          </p:cNvCxnSpPr>
          <p:nvPr/>
        </p:nvCxnSpPr>
        <p:spPr>
          <a:xfrm>
            <a:off x="4476090" y="1482052"/>
            <a:ext cx="0" cy="2327387"/>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383698C7-FB29-4A38-970F-752D0EA5A2B8}"/>
                  </a:ext>
                </a:extLst>
              </p:cNvPr>
              <p:cNvSpPr txBox="1"/>
              <p:nvPr/>
            </p:nvSpPr>
            <p:spPr>
              <a:xfrm>
                <a:off x="4211692" y="3945567"/>
                <a:ext cx="495672" cy="2616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CA" sz="1100" b="0" i="1"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t>100%</m:t>
                      </m:r>
                    </m:oMath>
                  </m:oMathPara>
                </a14:m>
                <a:endParaRPr lang="en-CA" sz="1100" i="1" dirty="0">
                  <a:solidFill>
                    <a:schemeClr val="tx1"/>
                  </a:solidFill>
                  <a:latin typeface="Cambria Math" panose="02040503050406030204" pitchFamily="18" charset="0"/>
                  <a:ea typeface="Cambria" panose="02040503050406030204" pitchFamily="18" charset="0"/>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383698C7-FB29-4A38-970F-752D0EA5A2B8}"/>
                  </a:ext>
                </a:extLst>
              </p:cNvPr>
              <p:cNvSpPr txBox="1">
                <a:spLocks noRot="1" noChangeAspect="1" noMove="1" noResize="1" noEditPoints="1" noAdjustHandles="1" noChangeArrowheads="1" noChangeShapeType="1" noTextEdit="1"/>
              </p:cNvSpPr>
              <p:nvPr/>
            </p:nvSpPr>
            <p:spPr>
              <a:xfrm>
                <a:off x="4211692" y="3945567"/>
                <a:ext cx="495672" cy="261610"/>
              </a:xfrm>
              <a:prstGeom prst="rect">
                <a:avLst/>
              </a:prstGeom>
              <a:blipFill>
                <a:blip r:embed="rId4"/>
                <a:stretch>
                  <a:fillRect r="-1235"/>
                </a:stretch>
              </a:blipFill>
            </p:spPr>
            <p:txBody>
              <a:bodyPr/>
              <a:lstStyle/>
              <a:p>
                <a:r>
                  <a:rPr lang="en-CA">
                    <a:noFill/>
                  </a:rPr>
                  <a:t> </a:t>
                </a:r>
              </a:p>
            </p:txBody>
          </p:sp>
        </mc:Fallback>
      </mc:AlternateContent>
      <p:sp>
        <p:nvSpPr>
          <p:cNvPr id="10" name="Oval 9">
            <a:extLst>
              <a:ext uri="{FF2B5EF4-FFF2-40B4-BE49-F238E27FC236}">
                <a16:creationId xmlns:a16="http://schemas.microsoft.com/office/drawing/2014/main" id="{1B958898-FABD-4F8E-B9C4-5924804A057C}"/>
              </a:ext>
            </a:extLst>
          </p:cNvPr>
          <p:cNvSpPr/>
          <p:nvPr/>
        </p:nvSpPr>
        <p:spPr>
          <a:xfrm>
            <a:off x="4414985" y="1326659"/>
            <a:ext cx="111781" cy="111781"/>
          </a:xfrm>
          <a:prstGeom prst="ellipse">
            <a:avLst/>
          </a:prstGeom>
          <a:solidFill>
            <a:srgbClr val="00A4E4"/>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000">
              <a:solidFill>
                <a:schemeClr val="tx1"/>
              </a:solidFill>
            </a:endParaRPr>
          </a:p>
        </p:txBody>
      </p:sp>
      <p:sp>
        <p:nvSpPr>
          <p:cNvPr id="11" name="Oval 10">
            <a:extLst>
              <a:ext uri="{FF2B5EF4-FFF2-40B4-BE49-F238E27FC236}">
                <a16:creationId xmlns:a16="http://schemas.microsoft.com/office/drawing/2014/main" id="{D7F21B93-DC00-452F-89AD-198C75DB40D7}"/>
              </a:ext>
            </a:extLst>
          </p:cNvPr>
          <p:cNvSpPr/>
          <p:nvPr/>
        </p:nvSpPr>
        <p:spPr>
          <a:xfrm>
            <a:off x="1909041" y="3742254"/>
            <a:ext cx="111781" cy="111781"/>
          </a:xfrm>
          <a:prstGeom prst="ellipse">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000">
              <a:solidFill>
                <a:schemeClr val="tx1"/>
              </a:solidFill>
            </a:endParaRPr>
          </a:p>
        </p:txBody>
      </p:sp>
      <p:cxnSp>
        <p:nvCxnSpPr>
          <p:cNvPr id="13" name="Straight Connector 12">
            <a:extLst>
              <a:ext uri="{FF2B5EF4-FFF2-40B4-BE49-F238E27FC236}">
                <a16:creationId xmlns:a16="http://schemas.microsoft.com/office/drawing/2014/main" id="{B19AF985-DC87-415E-854E-AE16825FD525}"/>
              </a:ext>
            </a:extLst>
          </p:cNvPr>
          <p:cNvCxnSpPr>
            <a:cxnSpLocks/>
          </p:cNvCxnSpPr>
          <p:nvPr/>
        </p:nvCxnSpPr>
        <p:spPr>
          <a:xfrm flipH="1">
            <a:off x="1878106" y="1383698"/>
            <a:ext cx="2500257"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2A507497-E104-4A9B-9A52-93460B388EF3}"/>
                  </a:ext>
                </a:extLst>
              </p:cNvPr>
              <p:cNvSpPr txBox="1"/>
              <p:nvPr/>
            </p:nvSpPr>
            <p:spPr>
              <a:xfrm>
                <a:off x="1384224" y="1255293"/>
                <a:ext cx="495672" cy="2616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CA" sz="1100" b="0" i="1"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t>100%</m:t>
                      </m:r>
                    </m:oMath>
                  </m:oMathPara>
                </a14:m>
                <a:endParaRPr lang="en-CA" sz="1100" i="1" dirty="0">
                  <a:solidFill>
                    <a:schemeClr val="tx1"/>
                  </a:solidFill>
                  <a:latin typeface="Cambria Math" panose="02040503050406030204" pitchFamily="18" charset="0"/>
                  <a:ea typeface="Cambria" panose="02040503050406030204" pitchFamily="18" charset="0"/>
                  <a:cs typeface="Times New Roman" panose="02020603050405020304" pitchFamily="18" charset="0"/>
                </a:endParaRPr>
              </a:p>
            </p:txBody>
          </p:sp>
        </mc:Choice>
        <mc:Fallback xmlns="">
          <p:sp>
            <p:nvSpPr>
              <p:cNvPr id="14" name="TextBox 13">
                <a:extLst>
                  <a:ext uri="{FF2B5EF4-FFF2-40B4-BE49-F238E27FC236}">
                    <a16:creationId xmlns:a16="http://schemas.microsoft.com/office/drawing/2014/main" id="{2A507497-E104-4A9B-9A52-93460B388EF3}"/>
                  </a:ext>
                </a:extLst>
              </p:cNvPr>
              <p:cNvSpPr txBox="1">
                <a:spLocks noRot="1" noChangeAspect="1" noMove="1" noResize="1" noEditPoints="1" noAdjustHandles="1" noChangeArrowheads="1" noChangeShapeType="1" noTextEdit="1"/>
              </p:cNvSpPr>
              <p:nvPr/>
            </p:nvSpPr>
            <p:spPr>
              <a:xfrm>
                <a:off x="1384224" y="1255293"/>
                <a:ext cx="495672" cy="261610"/>
              </a:xfrm>
              <a:prstGeom prst="rect">
                <a:avLst/>
              </a:prstGeom>
              <a:blipFill>
                <a:blip r:embed="rId5"/>
                <a:stretch>
                  <a:fillRect r="-2469"/>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78665B3B-5257-4384-B891-B110E6B63D7D}"/>
                  </a:ext>
                </a:extLst>
              </p:cNvPr>
              <p:cNvSpPr txBox="1"/>
              <p:nvPr/>
            </p:nvSpPr>
            <p:spPr>
              <a:xfrm>
                <a:off x="1421284" y="3645284"/>
                <a:ext cx="495672" cy="2616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CA" sz="1100" b="0" i="1"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t>0%</m:t>
                      </m:r>
                    </m:oMath>
                  </m:oMathPara>
                </a14:m>
                <a:endParaRPr lang="en-CA" sz="1100" i="1" dirty="0">
                  <a:solidFill>
                    <a:schemeClr val="tx1"/>
                  </a:solidFill>
                  <a:latin typeface="Cambria Math" panose="02040503050406030204" pitchFamily="18" charset="0"/>
                  <a:ea typeface="Cambria" panose="02040503050406030204" pitchFamily="18" charset="0"/>
                  <a:cs typeface="Times New Roman" panose="02020603050405020304" pitchFamily="18" charset="0"/>
                </a:endParaRPr>
              </a:p>
            </p:txBody>
          </p:sp>
        </mc:Choice>
        <mc:Fallback xmlns="">
          <p:sp>
            <p:nvSpPr>
              <p:cNvPr id="15" name="TextBox 14">
                <a:extLst>
                  <a:ext uri="{FF2B5EF4-FFF2-40B4-BE49-F238E27FC236}">
                    <a16:creationId xmlns:a16="http://schemas.microsoft.com/office/drawing/2014/main" id="{78665B3B-5257-4384-B891-B110E6B63D7D}"/>
                  </a:ext>
                </a:extLst>
              </p:cNvPr>
              <p:cNvSpPr txBox="1">
                <a:spLocks noRot="1" noChangeAspect="1" noMove="1" noResize="1" noEditPoints="1" noAdjustHandles="1" noChangeArrowheads="1" noChangeShapeType="1" noTextEdit="1"/>
              </p:cNvSpPr>
              <p:nvPr/>
            </p:nvSpPr>
            <p:spPr>
              <a:xfrm>
                <a:off x="1421284" y="3645284"/>
                <a:ext cx="495672" cy="261610"/>
              </a:xfrm>
              <a:prstGeom prst="rect">
                <a:avLst/>
              </a:prstGeom>
              <a:blipFill>
                <a:blip r:embed="rId6"/>
                <a:stretch>
                  <a:fillRect/>
                </a:stretch>
              </a:blipFill>
            </p:spPr>
            <p:txBody>
              <a:bodyPr/>
              <a:lstStyle/>
              <a:p>
                <a:r>
                  <a:rPr lang="en-CA">
                    <a:noFill/>
                  </a:rPr>
                  <a:t> </a:t>
                </a:r>
              </a:p>
            </p:txBody>
          </p:sp>
        </mc:Fallback>
      </mc:AlternateContent>
      <p:sp>
        <p:nvSpPr>
          <p:cNvPr id="16" name="Rectangle 15">
            <a:extLst>
              <a:ext uri="{FF2B5EF4-FFF2-40B4-BE49-F238E27FC236}">
                <a16:creationId xmlns:a16="http://schemas.microsoft.com/office/drawing/2014/main" id="{F59AC635-47C3-4381-AAE0-59F0CB99D540}"/>
              </a:ext>
            </a:extLst>
          </p:cNvPr>
          <p:cNvSpPr/>
          <p:nvPr/>
        </p:nvSpPr>
        <p:spPr>
          <a:xfrm>
            <a:off x="4390456" y="1276873"/>
            <a:ext cx="665342" cy="39283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CA" sz="1200" b="1" dirty="0">
                <a:solidFill>
                  <a:schemeClr val="tx1"/>
                </a:solidFill>
                <a:ea typeface="Cambria" panose="02040503050406030204" pitchFamily="18" charset="0"/>
                <a:cs typeface="Times New Roman" panose="02020603050405020304" pitchFamily="18" charset="0"/>
              </a:rPr>
              <a:t>FLP</a:t>
            </a:r>
            <a:endParaRPr lang="en-CA" sz="1200" b="1" dirty="0">
              <a:solidFill>
                <a:schemeClr val="tx1"/>
              </a:solidFill>
            </a:endParaRPr>
          </a:p>
        </p:txBody>
      </p:sp>
      <p:sp>
        <p:nvSpPr>
          <p:cNvPr id="17" name="Rectangle 16">
            <a:extLst>
              <a:ext uri="{FF2B5EF4-FFF2-40B4-BE49-F238E27FC236}">
                <a16:creationId xmlns:a16="http://schemas.microsoft.com/office/drawing/2014/main" id="{3C7132A9-03AE-4991-9572-AA771FB00888}"/>
              </a:ext>
            </a:extLst>
          </p:cNvPr>
          <p:cNvSpPr/>
          <p:nvPr/>
        </p:nvSpPr>
        <p:spPr>
          <a:xfrm>
            <a:off x="1949908" y="3564658"/>
            <a:ext cx="665342" cy="39283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CA" sz="1200" b="1" dirty="0">
                <a:solidFill>
                  <a:schemeClr val="tx1"/>
                </a:solidFill>
                <a:ea typeface="Cambria" panose="02040503050406030204" pitchFamily="18" charset="0"/>
                <a:cs typeface="Times New Roman" panose="02020603050405020304" pitchFamily="18" charset="0"/>
              </a:rPr>
              <a:t>ZLP</a:t>
            </a:r>
            <a:endParaRPr lang="en-CA" sz="1200" b="1" dirty="0">
              <a:solidFill>
                <a:schemeClr val="tx1"/>
              </a:solidFill>
            </a:endParaRPr>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9B8554A1-DCA5-4755-AE23-F0EF489E71ED}"/>
                  </a:ext>
                </a:extLst>
              </p:cNvPr>
              <p:cNvSpPr txBox="1"/>
              <p:nvPr/>
            </p:nvSpPr>
            <p:spPr>
              <a:xfrm>
                <a:off x="1726675" y="3924052"/>
                <a:ext cx="495672" cy="2616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CA" sz="1100" b="0" i="1"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t>0%</m:t>
                      </m:r>
                    </m:oMath>
                  </m:oMathPara>
                </a14:m>
                <a:endParaRPr lang="en-CA" sz="1100" i="1" dirty="0">
                  <a:solidFill>
                    <a:schemeClr val="tx1"/>
                  </a:solidFill>
                  <a:latin typeface="Cambria Math" panose="02040503050406030204" pitchFamily="18" charset="0"/>
                  <a:ea typeface="Cambria" panose="02040503050406030204" pitchFamily="18" charset="0"/>
                  <a:cs typeface="Times New Roman" panose="02020603050405020304" pitchFamily="18" charset="0"/>
                </a:endParaRPr>
              </a:p>
            </p:txBody>
          </p:sp>
        </mc:Choice>
        <mc:Fallback xmlns="">
          <p:sp>
            <p:nvSpPr>
              <p:cNvPr id="22" name="TextBox 21">
                <a:extLst>
                  <a:ext uri="{FF2B5EF4-FFF2-40B4-BE49-F238E27FC236}">
                    <a16:creationId xmlns:a16="http://schemas.microsoft.com/office/drawing/2014/main" id="{9B8554A1-DCA5-4755-AE23-F0EF489E71ED}"/>
                  </a:ext>
                </a:extLst>
              </p:cNvPr>
              <p:cNvSpPr txBox="1">
                <a:spLocks noRot="1" noChangeAspect="1" noMove="1" noResize="1" noEditPoints="1" noAdjustHandles="1" noChangeArrowheads="1" noChangeShapeType="1" noTextEdit="1"/>
              </p:cNvSpPr>
              <p:nvPr/>
            </p:nvSpPr>
            <p:spPr>
              <a:xfrm>
                <a:off x="1726675" y="3924052"/>
                <a:ext cx="495672" cy="261610"/>
              </a:xfrm>
              <a:prstGeom prst="rect">
                <a:avLst/>
              </a:prstGeom>
              <a:blipFill>
                <a:blip r:embed="rId7"/>
                <a:stretch>
                  <a:fillRect/>
                </a:stretch>
              </a:blipFill>
            </p:spPr>
            <p:txBody>
              <a:bodyPr/>
              <a:lstStyle/>
              <a:p>
                <a:r>
                  <a:rPr lang="en-CA">
                    <a:noFill/>
                  </a:rPr>
                  <a:t> </a:t>
                </a:r>
              </a:p>
            </p:txBody>
          </p:sp>
        </mc:Fallback>
      </mc:AlternateContent>
      <p:cxnSp>
        <p:nvCxnSpPr>
          <p:cNvPr id="30" name="Straight Arrow Connector 29">
            <a:extLst>
              <a:ext uri="{FF2B5EF4-FFF2-40B4-BE49-F238E27FC236}">
                <a16:creationId xmlns:a16="http://schemas.microsoft.com/office/drawing/2014/main" id="{CFA3CC41-2675-4274-9503-D0A182446CC6}"/>
              </a:ext>
            </a:extLst>
          </p:cNvPr>
          <p:cNvCxnSpPr>
            <a:cxnSpLocks/>
          </p:cNvCxnSpPr>
          <p:nvPr/>
        </p:nvCxnSpPr>
        <p:spPr>
          <a:xfrm flipV="1">
            <a:off x="4476090" y="3786566"/>
            <a:ext cx="0" cy="65478"/>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FC9C7290-8D66-4F88-9CAB-C6DE0964955F}"/>
                  </a:ext>
                </a:extLst>
              </p:cNvPr>
              <p:cNvSpPr txBox="1"/>
              <p:nvPr/>
            </p:nvSpPr>
            <p:spPr>
              <a:xfrm>
                <a:off x="821333" y="6942714"/>
                <a:ext cx="3815528" cy="498983"/>
              </a:xfrm>
              <a:prstGeom prst="rect">
                <a:avLst/>
              </a:prstGeom>
              <a:noFill/>
            </p:spPr>
            <p:txBody>
              <a:bodyPr wrap="square">
                <a:spAutoFit/>
              </a:bodyPr>
              <a:lstStyle/>
              <a:p>
                <a:pPr algn="ctr"/>
                <a14:m>
                  <m:oMathPara xmlns:m="http://schemas.openxmlformats.org/officeDocument/2006/math">
                    <m:oMathParaPr>
                      <m:jc m:val="centerGroup"/>
                    </m:oMathParaPr>
                    <m:oMath xmlns:m="http://schemas.openxmlformats.org/officeDocument/2006/math">
                      <m:r>
                        <a:rPr lang="en-CA" sz="1100" i="1" smtClean="0">
                          <a:latin typeface="Cambria Math" panose="02040503050406030204" pitchFamily="18" charset="0"/>
                          <a:ea typeface="Cambria Math" panose="02040503050406030204" pitchFamily="18" charset="0"/>
                          <a:cs typeface="Times New Roman" panose="02020603050405020304" pitchFamily="18" charset="0"/>
                        </a:rPr>
                        <m:t>𝑃𝐿𝑅</m:t>
                      </m:r>
                      <m:r>
                        <a:rPr lang="en-CA" sz="1100" i="1">
                          <a:latin typeface="Cambria Math" panose="02040503050406030204" pitchFamily="18" charset="0"/>
                          <a:ea typeface="Cambria" panose="02040503050406030204" pitchFamily="18" charset="0"/>
                          <a:cs typeface="Times New Roman" panose="02020603050405020304" pitchFamily="18" charset="0"/>
                        </a:rPr>
                        <m:t>=</m:t>
                      </m:r>
                      <m:f>
                        <m:fPr>
                          <m:ctrlPr>
                            <a:rPr lang="en-CA" sz="1100" i="1">
                              <a:latin typeface="Cambria Math" panose="02040503050406030204" pitchFamily="18" charset="0"/>
                              <a:ea typeface="Cambria" panose="02040503050406030204" pitchFamily="18" charset="0"/>
                              <a:cs typeface="Times New Roman" panose="02020603050405020304" pitchFamily="18" charset="0"/>
                            </a:rPr>
                          </m:ctrlPr>
                        </m:fPr>
                        <m:num>
                          <m:r>
                            <a:rPr lang="en-CA" sz="1100" i="1">
                              <a:latin typeface="Cambria Math" panose="02040503050406030204" pitchFamily="18" charset="0"/>
                              <a:ea typeface="Cambria" panose="02040503050406030204" pitchFamily="18" charset="0"/>
                              <a:cs typeface="Times New Roman" panose="02020603050405020304" pitchFamily="18" charset="0"/>
                            </a:rPr>
                            <m:t>𝑙𝑜𝑎𝑑</m:t>
                          </m:r>
                        </m:num>
                        <m:den>
                          <m:r>
                            <a:rPr lang="en-CA" sz="1100" i="1">
                              <a:latin typeface="Cambria Math" panose="02040503050406030204" pitchFamily="18" charset="0"/>
                              <a:ea typeface="Cambria Math" panose="02040503050406030204" pitchFamily="18" charset="0"/>
                              <a:cs typeface="Times New Roman" panose="02020603050405020304" pitchFamily="18" charset="0"/>
                            </a:rPr>
                            <m:t>𝑐𝑎𝑝𝑎𝑐𝑖𝑡𝑦</m:t>
                          </m:r>
                        </m:den>
                      </m:f>
                      <m:r>
                        <a:rPr lang="en-CA" sz="1100" b="0" i="1" smtClean="0">
                          <a:latin typeface="Cambria Math" panose="02040503050406030204" pitchFamily="18" charset="0"/>
                          <a:ea typeface="Cambria Math" panose="02040503050406030204" pitchFamily="18" charset="0"/>
                          <a:cs typeface="Times New Roman" panose="02020603050405020304" pitchFamily="18" charset="0"/>
                        </a:rPr>
                        <m:t>= </m:t>
                      </m:r>
                      <m:f>
                        <m:fPr>
                          <m:ctrlPr>
                            <a:rPr lang="en-CA" sz="1100" i="1">
                              <a:latin typeface="Cambria Math" panose="02040503050406030204" pitchFamily="18" charset="0"/>
                              <a:ea typeface="Cambria" panose="02040503050406030204" pitchFamily="18" charset="0"/>
                              <a:cs typeface="Times New Roman" panose="02020603050405020304" pitchFamily="18" charset="0"/>
                            </a:rPr>
                          </m:ctrlPr>
                        </m:fPr>
                        <m:num>
                          <m:r>
                            <a:rPr lang="en-CA" sz="1100" b="0" i="1" smtClean="0">
                              <a:latin typeface="Cambria Math" panose="02040503050406030204" pitchFamily="18" charset="0"/>
                              <a:ea typeface="Cambria" panose="02040503050406030204" pitchFamily="18" charset="0"/>
                              <a:cs typeface="Times New Roman" panose="02020603050405020304" pitchFamily="18" charset="0"/>
                            </a:rPr>
                            <m:t>𝑟𝑒𝑞𝑢𝑖𝑟𝑒𝑑</m:t>
                          </m:r>
                          <m:r>
                            <a:rPr lang="en-CA" sz="1100" b="0" i="1" smtClean="0">
                              <a:latin typeface="Cambria Math" panose="02040503050406030204" pitchFamily="18" charset="0"/>
                              <a:ea typeface="Cambria" panose="02040503050406030204" pitchFamily="18" charset="0"/>
                              <a:cs typeface="Times New Roman" panose="02020603050405020304" pitchFamily="18" charset="0"/>
                            </a:rPr>
                            <m:t> </m:t>
                          </m:r>
                          <m:r>
                            <a:rPr lang="en-CA" sz="1100" i="1">
                              <a:latin typeface="Cambria Math" panose="02040503050406030204" pitchFamily="18" charset="0"/>
                              <a:ea typeface="Cambria" panose="02040503050406030204" pitchFamily="18" charset="0"/>
                              <a:cs typeface="Times New Roman" panose="02020603050405020304" pitchFamily="18" charset="0"/>
                            </a:rPr>
                            <m:t>𝑜𝑢𝑡𝑝𝑢𝑡</m:t>
                          </m:r>
                        </m:num>
                        <m:den>
                          <m:r>
                            <a:rPr lang="en-CA" sz="1100" b="0" i="1" smtClean="0">
                              <a:latin typeface="Cambria Math" panose="02040503050406030204" pitchFamily="18" charset="0"/>
                              <a:ea typeface="Cambria" panose="02040503050406030204" pitchFamily="18" charset="0"/>
                              <a:cs typeface="Times New Roman" panose="02020603050405020304" pitchFamily="18" charset="0"/>
                            </a:rPr>
                            <m:t>𝑒𝑞𝑢𝑖𝑝𝑚𝑒𝑛𝑡</m:t>
                          </m:r>
                          <m:r>
                            <a:rPr lang="en-CA" sz="1100" b="0" i="1" smtClean="0">
                              <a:latin typeface="Cambria Math" panose="02040503050406030204" pitchFamily="18" charset="0"/>
                              <a:ea typeface="Cambria" panose="02040503050406030204" pitchFamily="18" charset="0"/>
                              <a:cs typeface="Times New Roman" panose="02020603050405020304" pitchFamily="18" charset="0"/>
                            </a:rPr>
                            <m:t> </m:t>
                          </m:r>
                          <m:r>
                            <a:rPr lang="en-CA" sz="1100" i="1">
                              <a:latin typeface="Cambria Math" panose="02040503050406030204" pitchFamily="18" charset="0"/>
                              <a:ea typeface="Cambria Math" panose="02040503050406030204" pitchFamily="18" charset="0"/>
                              <a:cs typeface="Times New Roman" panose="02020603050405020304" pitchFamily="18" charset="0"/>
                            </a:rPr>
                            <m:t>𝑐𝑎𝑝𝑎𝑐𝑖𝑡𝑦</m:t>
                          </m:r>
                        </m:den>
                      </m:f>
                      <m:r>
                        <a:rPr lang="en-CA" sz="1100" b="0" i="1" smtClean="0">
                          <a:latin typeface="Cambria Math" panose="02040503050406030204" pitchFamily="18" charset="0"/>
                          <a:ea typeface="Cambria Math" panose="02040503050406030204" pitchFamily="18" charset="0"/>
                          <a:cs typeface="Times New Roman" panose="02020603050405020304" pitchFamily="18" charset="0"/>
                        </a:rPr>
                        <m:t>       =    </m:t>
                      </m:r>
                      <m:f>
                        <m:fPr>
                          <m:ctrlPr>
                            <a:rPr lang="en-CA" sz="1100" i="1" smtClean="0">
                              <a:latin typeface="Cambria Math" panose="02040503050406030204" pitchFamily="18" charset="0"/>
                              <a:ea typeface="Cambria" panose="02040503050406030204" pitchFamily="18" charset="0"/>
                              <a:cs typeface="Times New Roman" panose="02020603050405020304" pitchFamily="18" charset="0"/>
                            </a:rPr>
                          </m:ctrlPr>
                        </m:fPr>
                        <m:num>
                          <m:sSub>
                            <m:sSubPr>
                              <m:ctrlPr>
                                <a:rPr lang="en-CA" sz="1100" i="1">
                                  <a:latin typeface="Cambria Math" panose="02040503050406030204" pitchFamily="18" charset="0"/>
                                  <a:ea typeface="Cambria Math" panose="02040503050406030204" pitchFamily="18" charset="0"/>
                                  <a:cs typeface="Times New Roman" panose="02020603050405020304" pitchFamily="18" charset="0"/>
                                </a:rPr>
                              </m:ctrlPr>
                            </m:sSubPr>
                            <m:e>
                              <m:acc>
                                <m:accPr>
                                  <m:chr m:val="̇"/>
                                  <m:ctrlPr>
                                    <a:rPr lang="en-CA" sz="1100" i="1">
                                      <a:latin typeface="Cambria Math" panose="02040503050406030204" pitchFamily="18" charset="0"/>
                                      <a:ea typeface="Cambria Math" panose="02040503050406030204" pitchFamily="18" charset="0"/>
                                      <a:cs typeface="Times New Roman" panose="02020603050405020304" pitchFamily="18" charset="0"/>
                                    </a:rPr>
                                  </m:ctrlPr>
                                </m:accPr>
                                <m:e>
                                  <m:r>
                                    <a:rPr lang="en-CA" sz="1100" b="0" i="1">
                                      <a:latin typeface="Cambria Math" panose="02040503050406030204" pitchFamily="18" charset="0"/>
                                      <a:ea typeface="Cambria Math" panose="02040503050406030204" pitchFamily="18" charset="0"/>
                                      <a:cs typeface="Times New Roman" panose="02020603050405020304" pitchFamily="18" charset="0"/>
                                    </a:rPr>
                                    <m:t>𝑊</m:t>
                                  </m:r>
                                </m:e>
                              </m:acc>
                            </m:e>
                            <m:sub>
                              <m:r>
                                <a:rPr lang="en-CA" sz="1100" b="0" i="1">
                                  <a:latin typeface="Cambria Math" panose="02040503050406030204" pitchFamily="18" charset="0"/>
                                  <a:ea typeface="Cambria Math" panose="02040503050406030204" pitchFamily="18" charset="0"/>
                                  <a:cs typeface="Times New Roman" panose="02020603050405020304" pitchFamily="18" charset="0"/>
                                </a:rPr>
                                <m:t>𝑠h</m:t>
                              </m:r>
                            </m:sub>
                          </m:sSub>
                        </m:num>
                        <m:den>
                          <m:sSub>
                            <m:sSubPr>
                              <m:ctrlPr>
                                <a:rPr lang="en-CA" sz="1100" i="1">
                                  <a:latin typeface="Cambria Math" panose="02040503050406030204" pitchFamily="18" charset="0"/>
                                  <a:ea typeface="Cambria" panose="02040503050406030204" pitchFamily="18" charset="0"/>
                                  <a:cs typeface="Times New Roman" panose="02020603050405020304" pitchFamily="18" charset="0"/>
                                </a:rPr>
                              </m:ctrlPr>
                            </m:sSubPr>
                            <m:e>
                              <m:sSub>
                                <m:sSubPr>
                                  <m:ctrlPr>
                                    <a:rPr lang="en-CA" sz="1100" i="1">
                                      <a:latin typeface="Cambria Math" panose="02040503050406030204" pitchFamily="18" charset="0"/>
                                      <a:ea typeface="Cambria Math" panose="02040503050406030204" pitchFamily="18" charset="0"/>
                                      <a:cs typeface="Times New Roman" panose="02020603050405020304" pitchFamily="18" charset="0"/>
                                    </a:rPr>
                                  </m:ctrlPr>
                                </m:sSubPr>
                                <m:e>
                                  <m:acc>
                                    <m:accPr>
                                      <m:chr m:val="̇"/>
                                      <m:ctrlPr>
                                        <a:rPr lang="en-CA" sz="1100" i="1">
                                          <a:latin typeface="Cambria Math" panose="02040503050406030204" pitchFamily="18" charset="0"/>
                                          <a:ea typeface="Cambria Math" panose="02040503050406030204" pitchFamily="18" charset="0"/>
                                          <a:cs typeface="Times New Roman" panose="02020603050405020304" pitchFamily="18" charset="0"/>
                                        </a:rPr>
                                      </m:ctrlPr>
                                    </m:accPr>
                                    <m:e>
                                      <m:r>
                                        <a:rPr lang="en-CA" sz="1100" b="0" i="1">
                                          <a:latin typeface="Cambria Math" panose="02040503050406030204" pitchFamily="18" charset="0"/>
                                          <a:ea typeface="Cambria Math" panose="02040503050406030204" pitchFamily="18" charset="0"/>
                                          <a:cs typeface="Times New Roman" panose="02020603050405020304" pitchFamily="18" charset="0"/>
                                        </a:rPr>
                                        <m:t>𝑊</m:t>
                                      </m:r>
                                    </m:e>
                                  </m:acc>
                                </m:e>
                                <m:sub>
                                  <m:r>
                                    <a:rPr lang="en-CA" sz="1100" b="0" i="1">
                                      <a:latin typeface="Cambria Math" panose="02040503050406030204" pitchFamily="18" charset="0"/>
                                      <a:ea typeface="Cambria Math" panose="02040503050406030204" pitchFamily="18" charset="0"/>
                                      <a:cs typeface="Times New Roman" panose="02020603050405020304" pitchFamily="18" charset="0"/>
                                    </a:rPr>
                                    <m:t>𝑠h</m:t>
                                  </m:r>
                                </m:sub>
                              </m:sSub>
                            </m:e>
                            <m:sub>
                              <m:r>
                                <a:rPr lang="en-CA" sz="1100" b="0" i="1">
                                  <a:latin typeface="Cambria Math" panose="02040503050406030204" pitchFamily="18" charset="0"/>
                                  <a:ea typeface="Cambria" panose="02040503050406030204" pitchFamily="18" charset="0"/>
                                  <a:cs typeface="Times New Roman" panose="02020603050405020304" pitchFamily="18" charset="0"/>
                                </a:rPr>
                                <m:t>𝐹𝐿</m:t>
                              </m:r>
                            </m:sub>
                          </m:sSub>
                        </m:den>
                      </m:f>
                    </m:oMath>
                  </m:oMathPara>
                </a14:m>
                <a:endParaRPr lang="en-CA" sz="1100" dirty="0">
                  <a:solidFill>
                    <a:schemeClr val="tx1"/>
                  </a:solidFill>
                  <a:latin typeface="Cambria Math" panose="02040503050406030204" pitchFamily="18" charset="0"/>
                  <a:ea typeface="Cambria" panose="02040503050406030204" pitchFamily="18" charset="0"/>
                  <a:cs typeface="Times New Roman" panose="02020603050405020304" pitchFamily="18" charset="0"/>
                </a:endParaRPr>
              </a:p>
            </p:txBody>
          </p:sp>
        </mc:Choice>
        <mc:Fallback xmlns="">
          <p:sp>
            <p:nvSpPr>
              <p:cNvPr id="38" name="TextBox 37">
                <a:extLst>
                  <a:ext uri="{FF2B5EF4-FFF2-40B4-BE49-F238E27FC236}">
                    <a16:creationId xmlns:a16="http://schemas.microsoft.com/office/drawing/2014/main" id="{FC9C7290-8D66-4F88-9CAB-C6DE0964955F}"/>
                  </a:ext>
                </a:extLst>
              </p:cNvPr>
              <p:cNvSpPr txBox="1">
                <a:spLocks noRot="1" noChangeAspect="1" noMove="1" noResize="1" noEditPoints="1" noAdjustHandles="1" noChangeArrowheads="1" noChangeShapeType="1" noTextEdit="1"/>
              </p:cNvSpPr>
              <p:nvPr/>
            </p:nvSpPr>
            <p:spPr>
              <a:xfrm>
                <a:off x="821333" y="6942714"/>
                <a:ext cx="3815528" cy="498983"/>
              </a:xfrm>
              <a:prstGeom prst="rect">
                <a:avLst/>
              </a:prstGeom>
              <a:blipFill>
                <a:blip r:embed="rId8"/>
                <a:stretch>
                  <a:fillRect/>
                </a:stretch>
              </a:blipFill>
            </p:spPr>
            <p:txBody>
              <a:bodyPr/>
              <a:lstStyle/>
              <a:p>
                <a:r>
                  <a:rPr lang="en-CA">
                    <a:noFill/>
                  </a:rPr>
                  <a:t> </a:t>
                </a:r>
              </a:p>
            </p:txBody>
          </p:sp>
        </mc:Fallback>
      </mc:AlternateContent>
      <p:sp>
        <p:nvSpPr>
          <p:cNvPr id="39" name="Right Brace 38">
            <a:extLst>
              <a:ext uri="{FF2B5EF4-FFF2-40B4-BE49-F238E27FC236}">
                <a16:creationId xmlns:a16="http://schemas.microsoft.com/office/drawing/2014/main" id="{7CFEA587-D7B3-4D83-BC4D-4785E55494BB}"/>
              </a:ext>
            </a:extLst>
          </p:cNvPr>
          <p:cNvSpPr/>
          <p:nvPr/>
        </p:nvSpPr>
        <p:spPr>
          <a:xfrm rot="5400000">
            <a:off x="2154645" y="6606691"/>
            <a:ext cx="150604" cy="2307515"/>
          </a:xfrm>
          <a:prstGeom prst="rightBrace">
            <a:avLst>
              <a:gd name="adj1" fmla="val 60662"/>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40" name="Rectangle 39">
            <a:extLst>
              <a:ext uri="{FF2B5EF4-FFF2-40B4-BE49-F238E27FC236}">
                <a16:creationId xmlns:a16="http://schemas.microsoft.com/office/drawing/2014/main" id="{EC84381C-54B0-4ECA-BD4A-3688984D67B1}"/>
              </a:ext>
            </a:extLst>
          </p:cNvPr>
          <p:cNvSpPr/>
          <p:nvPr/>
        </p:nvSpPr>
        <p:spPr>
          <a:xfrm>
            <a:off x="1683341" y="7948519"/>
            <a:ext cx="1608926" cy="6564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General Definition</a:t>
            </a:r>
          </a:p>
          <a:p>
            <a:pPr algn="just"/>
            <a:r>
              <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of “Part-Load Ratio”</a:t>
            </a:r>
          </a:p>
        </p:txBody>
      </p:sp>
      <p:sp>
        <p:nvSpPr>
          <p:cNvPr id="43" name="Right Brace 42">
            <a:extLst>
              <a:ext uri="{FF2B5EF4-FFF2-40B4-BE49-F238E27FC236}">
                <a16:creationId xmlns:a16="http://schemas.microsoft.com/office/drawing/2014/main" id="{30E3AC17-D8A1-474C-97DE-A0A90144FBA3}"/>
              </a:ext>
            </a:extLst>
          </p:cNvPr>
          <p:cNvSpPr/>
          <p:nvPr/>
        </p:nvSpPr>
        <p:spPr>
          <a:xfrm rot="5400000">
            <a:off x="4077573" y="7523780"/>
            <a:ext cx="204399" cy="441063"/>
          </a:xfrm>
          <a:prstGeom prst="rightBrace">
            <a:avLst>
              <a:gd name="adj1" fmla="val 21376"/>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44" name="Rectangle 43">
            <a:extLst>
              <a:ext uri="{FF2B5EF4-FFF2-40B4-BE49-F238E27FC236}">
                <a16:creationId xmlns:a16="http://schemas.microsoft.com/office/drawing/2014/main" id="{EA9C8798-E705-4776-BA9B-C7B07222C4AC}"/>
              </a:ext>
            </a:extLst>
          </p:cNvPr>
          <p:cNvSpPr/>
          <p:nvPr/>
        </p:nvSpPr>
        <p:spPr>
          <a:xfrm>
            <a:off x="3889316" y="7878782"/>
            <a:ext cx="2169459" cy="6508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A specific definition of PLR for the type of equipment currently under consideration</a:t>
            </a:r>
          </a:p>
        </p:txBody>
      </p:sp>
    </p:spTree>
    <p:extLst>
      <p:ext uri="{BB962C8B-B14F-4D97-AF65-F5344CB8AC3E}">
        <p14:creationId xmlns:p14="http://schemas.microsoft.com/office/powerpoint/2010/main" val="15160012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682D174-02A8-4EF9-A5F0-0EAC3C3FA513}"/>
              </a:ext>
            </a:extLst>
          </p:cNvPr>
          <p:cNvSpPr>
            <a:spLocks noGrp="1"/>
          </p:cNvSpPr>
          <p:nvPr>
            <p:ph type="sldNum" sz="quarter" idx="12"/>
          </p:nvPr>
        </p:nvSpPr>
        <p:spPr/>
        <p:txBody>
          <a:bodyPr/>
          <a:lstStyle/>
          <a:p>
            <a:fld id="{2812F1FA-390A-41C6-A5B6-DA577902550D}" type="slidenum">
              <a:rPr lang="en-CA" smtClean="0"/>
              <a:pPr/>
              <a:t>31</a:t>
            </a:fld>
            <a:endParaRPr lang="en-CA" dirty="0"/>
          </a:p>
        </p:txBody>
      </p:sp>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43EF9BEC-2A7B-463F-912E-AAB2DFE8D297}"/>
                  </a:ext>
                </a:extLst>
              </p:cNvPr>
              <p:cNvSpPr/>
              <p:nvPr/>
            </p:nvSpPr>
            <p:spPr>
              <a:xfrm>
                <a:off x="476796" y="266961"/>
                <a:ext cx="5555034" cy="82456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For the motors being considered, we can say that in the part-load region:</a:t>
                </a: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14:m>
                  <m:oMathPara xmlns:m="http://schemas.openxmlformats.org/officeDocument/2006/math">
                    <m:oMathParaPr>
                      <m:jc m:val="centerGroup"/>
                    </m:oMathParaPr>
                    <m:oMath xmlns:m="http://schemas.openxmlformats.org/officeDocument/2006/math">
                      <m:r>
                        <a:rPr lang="en-CA" sz="110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𝑃𝐿𝑅</m:t>
                      </m:r>
                      <m:r>
                        <a:rPr lang="en-CA" sz="1100" i="1">
                          <a:solidFill>
                            <a:schemeClr val="tx1"/>
                          </a:solidFill>
                          <a:latin typeface="Cambria Math" panose="02040503050406030204" pitchFamily="18" charset="0"/>
                          <a:ea typeface="Cambria" panose="02040503050406030204" pitchFamily="18" charset="0"/>
                          <a:cs typeface="Times New Roman" panose="02020603050405020304" pitchFamily="18" charset="0"/>
                        </a:rPr>
                        <m:t>=</m:t>
                      </m:r>
                      <m:f>
                        <m:fPr>
                          <m:ctrlPr>
                            <a:rPr lang="en-CA" sz="1100" i="1"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ctrlPr>
                        </m:fPr>
                        <m:num>
                          <m:sSub>
                            <m:sSubPr>
                              <m:ctrlPr>
                                <a:rPr lang="en-CA" sz="11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bPr>
                            <m:e>
                              <m:acc>
                                <m:accPr>
                                  <m:chr m:val="̇"/>
                                  <m:ctrlPr>
                                    <a:rPr lang="en-CA" sz="11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accPr>
                                <m:e>
                                  <m:r>
                                    <a:rPr lang="en-CA" sz="1100" b="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𝑊</m:t>
                                  </m:r>
                                </m:e>
                              </m:acc>
                            </m:e>
                            <m:sub>
                              <m:r>
                                <a:rPr lang="en-CA" sz="1100" b="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𝑠h</m:t>
                              </m:r>
                            </m:sub>
                          </m:sSub>
                        </m:num>
                        <m:den>
                          <m:sSub>
                            <m:sSubPr>
                              <m:ctrlPr>
                                <a:rPr lang="en-CA" sz="1100" i="1">
                                  <a:solidFill>
                                    <a:schemeClr val="tx1"/>
                                  </a:solidFill>
                                  <a:latin typeface="Cambria Math" panose="02040503050406030204" pitchFamily="18" charset="0"/>
                                  <a:ea typeface="Cambria" panose="02040503050406030204" pitchFamily="18" charset="0"/>
                                  <a:cs typeface="Times New Roman" panose="02020603050405020304" pitchFamily="18" charset="0"/>
                                </a:rPr>
                              </m:ctrlPr>
                            </m:sSubPr>
                            <m:e>
                              <m:sSub>
                                <m:sSubPr>
                                  <m:ctrlPr>
                                    <a:rPr lang="en-CA" sz="11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bPr>
                                <m:e>
                                  <m:acc>
                                    <m:accPr>
                                      <m:chr m:val="̇"/>
                                      <m:ctrlPr>
                                        <a:rPr lang="en-CA" sz="11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accPr>
                                    <m:e>
                                      <m:r>
                                        <a:rPr lang="en-CA" sz="1100" b="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𝑊</m:t>
                                      </m:r>
                                    </m:e>
                                  </m:acc>
                                </m:e>
                                <m:sub>
                                  <m:r>
                                    <a:rPr lang="en-CA" sz="1100" b="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𝑠h</m:t>
                                  </m:r>
                                </m:sub>
                              </m:sSub>
                            </m:e>
                            <m:sub>
                              <m:r>
                                <a:rPr lang="en-CA" sz="1100" b="0" i="1">
                                  <a:solidFill>
                                    <a:schemeClr val="tx1"/>
                                  </a:solidFill>
                                  <a:latin typeface="Cambria Math" panose="02040503050406030204" pitchFamily="18" charset="0"/>
                                  <a:ea typeface="Cambria" panose="02040503050406030204" pitchFamily="18" charset="0"/>
                                  <a:cs typeface="Times New Roman" panose="02020603050405020304" pitchFamily="18" charset="0"/>
                                </a:rPr>
                                <m:t>𝐹𝐿</m:t>
                              </m:r>
                            </m:sub>
                          </m:sSub>
                        </m:den>
                      </m:f>
                      <m:r>
                        <a:rPr lang="en-CA" sz="1100" b="0" i="1"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t>=</m:t>
                      </m:r>
                      <m:f>
                        <m:fPr>
                          <m:ctrlPr>
                            <a:rPr lang="en-CA" sz="1100" i="1">
                              <a:solidFill>
                                <a:schemeClr val="tx1"/>
                              </a:solidFill>
                              <a:latin typeface="Cambria Math" panose="02040503050406030204" pitchFamily="18" charset="0"/>
                              <a:ea typeface="Cambria" panose="02040503050406030204" pitchFamily="18" charset="0"/>
                              <a:cs typeface="Times New Roman" panose="02020603050405020304" pitchFamily="18" charset="0"/>
                            </a:rPr>
                          </m:ctrlPr>
                        </m:fPr>
                        <m:num>
                          <m:r>
                            <a:rPr lang="en-CA" sz="1100" i="1">
                              <a:solidFill>
                                <a:schemeClr val="tx1"/>
                              </a:solidFill>
                              <a:latin typeface="Cambria Math" panose="02040503050406030204" pitchFamily="18" charset="0"/>
                              <a:ea typeface="Cambria" panose="02040503050406030204" pitchFamily="18" charset="0"/>
                              <a:cs typeface="Times New Roman" panose="02020603050405020304" pitchFamily="18" charset="0"/>
                            </a:rPr>
                            <m:t>𝑠𝑙𝑖𝑝</m:t>
                          </m:r>
                        </m:num>
                        <m:den>
                          <m:r>
                            <a:rPr lang="en-CA" sz="1100" i="1">
                              <a:solidFill>
                                <a:schemeClr val="tx1"/>
                              </a:solidFill>
                              <a:latin typeface="Cambria Math" panose="02040503050406030204" pitchFamily="18" charset="0"/>
                              <a:ea typeface="Cambria" panose="02040503050406030204" pitchFamily="18" charset="0"/>
                              <a:cs typeface="Times New Roman" panose="02020603050405020304" pitchFamily="18" charset="0"/>
                            </a:rPr>
                            <m:t>𝑠𝑙𝑖</m:t>
                          </m:r>
                          <m:sSub>
                            <m:sSubPr>
                              <m:ctrlPr>
                                <a:rPr lang="en-CA" sz="1100" i="1">
                                  <a:solidFill>
                                    <a:schemeClr val="tx1"/>
                                  </a:solidFill>
                                  <a:latin typeface="Cambria Math" panose="02040503050406030204" pitchFamily="18" charset="0"/>
                                  <a:ea typeface="Cambria" panose="02040503050406030204" pitchFamily="18" charset="0"/>
                                  <a:cs typeface="Times New Roman" panose="02020603050405020304" pitchFamily="18" charset="0"/>
                                </a:rPr>
                              </m:ctrlPr>
                            </m:sSubPr>
                            <m:e>
                              <m:r>
                                <a:rPr lang="en-CA" sz="1100" i="1">
                                  <a:solidFill>
                                    <a:schemeClr val="tx1"/>
                                  </a:solidFill>
                                  <a:latin typeface="Cambria Math" panose="02040503050406030204" pitchFamily="18" charset="0"/>
                                  <a:ea typeface="Cambria" panose="02040503050406030204" pitchFamily="18" charset="0"/>
                                  <a:cs typeface="Times New Roman" panose="02020603050405020304" pitchFamily="18" charset="0"/>
                                </a:rPr>
                                <m:t>𝑝</m:t>
                              </m:r>
                            </m:e>
                            <m:sub>
                              <m:r>
                                <a:rPr lang="en-CA" sz="1100" i="1">
                                  <a:solidFill>
                                    <a:schemeClr val="tx1"/>
                                  </a:solidFill>
                                  <a:latin typeface="Cambria Math" panose="02040503050406030204" pitchFamily="18" charset="0"/>
                                  <a:ea typeface="Cambria" panose="02040503050406030204" pitchFamily="18" charset="0"/>
                                  <a:cs typeface="Times New Roman" panose="02020603050405020304" pitchFamily="18" charset="0"/>
                                </a:rPr>
                                <m:t>𝐹𝐿</m:t>
                              </m:r>
                            </m:sub>
                          </m:sSub>
                        </m:den>
                      </m:f>
                    </m:oMath>
                  </m:oMathPara>
                </a14:m>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14:m>
                  <m:oMathPara xmlns:m="http://schemas.openxmlformats.org/officeDocument/2006/math">
                    <m:oMathParaPr>
                      <m:jc m:val="centerGroup"/>
                    </m:oMathParaPr>
                    <m:oMath xmlns:m="http://schemas.openxmlformats.org/officeDocument/2006/math">
                      <m:sSub>
                        <m:sSubPr>
                          <m:ctrlPr>
                            <a:rPr lang="en-CA" sz="11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bPr>
                        <m:e>
                          <m:acc>
                            <m:accPr>
                              <m:chr m:val="̇"/>
                              <m:ctrlPr>
                                <a:rPr lang="en-CA" sz="11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accPr>
                            <m:e>
                              <m:r>
                                <a:rPr lang="en-CA" sz="11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𝑊</m:t>
                              </m:r>
                            </m:e>
                          </m:acc>
                        </m:e>
                        <m:sub>
                          <m:r>
                            <a:rPr lang="en-CA" sz="11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𝑠h</m:t>
                          </m:r>
                        </m:sub>
                      </m:sSub>
                      <m:r>
                        <a:rPr lang="en-CA" sz="1100" b="0" i="1"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t>=</m:t>
                      </m:r>
                      <m:sSub>
                        <m:sSubPr>
                          <m:ctrlPr>
                            <a:rPr lang="en-CA" sz="1100" i="1">
                              <a:solidFill>
                                <a:schemeClr val="tx1"/>
                              </a:solidFill>
                              <a:latin typeface="Cambria Math" panose="02040503050406030204" pitchFamily="18" charset="0"/>
                              <a:ea typeface="Cambria" panose="02040503050406030204" pitchFamily="18" charset="0"/>
                              <a:cs typeface="Times New Roman" panose="02020603050405020304" pitchFamily="18" charset="0"/>
                            </a:rPr>
                          </m:ctrlPr>
                        </m:sSubPr>
                        <m:e>
                          <m:sSub>
                            <m:sSubPr>
                              <m:ctrlPr>
                                <a:rPr lang="en-CA" sz="11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bPr>
                            <m:e>
                              <m:acc>
                                <m:accPr>
                                  <m:chr m:val="̇"/>
                                  <m:ctrlPr>
                                    <a:rPr lang="en-CA" sz="11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accPr>
                                <m:e>
                                  <m:r>
                                    <a:rPr lang="en-CA" sz="11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𝑊</m:t>
                                  </m:r>
                                </m:e>
                              </m:acc>
                            </m:e>
                            <m:sub>
                              <m:r>
                                <a:rPr lang="en-CA" sz="11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𝑠h</m:t>
                              </m:r>
                            </m:sub>
                          </m:sSub>
                        </m:e>
                        <m:sub>
                          <m:r>
                            <a:rPr lang="en-CA" sz="1100" i="1">
                              <a:solidFill>
                                <a:schemeClr val="tx1"/>
                              </a:solidFill>
                              <a:latin typeface="Cambria Math" panose="02040503050406030204" pitchFamily="18" charset="0"/>
                              <a:ea typeface="Cambria" panose="02040503050406030204" pitchFamily="18" charset="0"/>
                              <a:cs typeface="Times New Roman" panose="02020603050405020304" pitchFamily="18" charset="0"/>
                            </a:rPr>
                            <m:t>𝐹𝐿</m:t>
                          </m:r>
                        </m:sub>
                      </m:sSub>
                      <m:r>
                        <a:rPr lang="en-CA" sz="110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CA" sz="1100" i="1">
                              <a:solidFill>
                                <a:schemeClr val="tx1"/>
                              </a:solidFill>
                              <a:latin typeface="Cambria Math" panose="02040503050406030204" pitchFamily="18" charset="0"/>
                              <a:ea typeface="Cambria" panose="02040503050406030204" pitchFamily="18" charset="0"/>
                              <a:cs typeface="Times New Roman" panose="02020603050405020304" pitchFamily="18" charset="0"/>
                            </a:rPr>
                          </m:ctrlPr>
                        </m:fPr>
                        <m:num>
                          <m:sSub>
                            <m:sSubPr>
                              <m:ctrlPr>
                                <a:rPr lang="en-CA" sz="1100" b="0" i="1"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ctrlPr>
                            </m:sSubPr>
                            <m:e>
                              <m:r>
                                <a:rPr lang="en-CA" sz="1100" b="0" i="1"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t>𝑁</m:t>
                              </m:r>
                            </m:e>
                            <m:sub>
                              <m:r>
                                <a:rPr lang="en-CA" sz="1100" b="0" i="1"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t>𝑠</m:t>
                              </m:r>
                            </m:sub>
                          </m:sSub>
                          <m:r>
                            <a:rPr lang="en-CA" sz="1100" b="0" i="1"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t>−</m:t>
                          </m:r>
                          <m:r>
                            <a:rPr lang="en-CA" sz="1100" b="0" i="1"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t>𝑁</m:t>
                          </m:r>
                        </m:num>
                        <m:den>
                          <m:sSub>
                            <m:sSubPr>
                              <m:ctrlPr>
                                <a:rPr lang="en-CA" sz="1100" b="0" i="1"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ctrlPr>
                            </m:sSubPr>
                            <m:e>
                              <m:r>
                                <a:rPr lang="en-CA" sz="1100" b="0" i="1"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t>𝑁</m:t>
                              </m:r>
                            </m:e>
                            <m:sub>
                              <m:r>
                                <a:rPr lang="en-CA" sz="1100" b="0" i="1"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t>𝑠</m:t>
                              </m:r>
                            </m:sub>
                          </m:sSub>
                          <m:r>
                            <a:rPr lang="en-CA" sz="1100" b="0" i="1"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t>−</m:t>
                          </m:r>
                          <m:sSub>
                            <m:sSubPr>
                              <m:ctrlPr>
                                <a:rPr lang="en-CA" sz="1100" b="0" i="1"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ctrlPr>
                            </m:sSubPr>
                            <m:e>
                              <m:r>
                                <a:rPr lang="en-CA" sz="1100" b="0" i="1"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t>𝑁</m:t>
                              </m:r>
                            </m:e>
                            <m:sub>
                              <m:r>
                                <a:rPr lang="en-CA" sz="1100" b="0" i="1"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t>𝐹𝐿</m:t>
                              </m:r>
                            </m:sub>
                          </m:sSub>
                        </m:den>
                      </m:f>
                    </m:oMath>
                  </m:oMathPara>
                </a14:m>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r>
                  <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Thus, if we know a particular motor’s size (</a:t>
                </a:r>
                <a14:m>
                  <m:oMath xmlns:m="http://schemas.openxmlformats.org/officeDocument/2006/math">
                    <m:sSub>
                      <m:sSubPr>
                        <m:ctrlPr>
                          <a:rPr lang="en-CA" sz="1100" i="1"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ctrlPr>
                      </m:sSubPr>
                      <m:e>
                        <m:sSub>
                          <m:sSubPr>
                            <m:ctrlPr>
                              <a:rPr lang="en-CA" sz="11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bPr>
                          <m:e>
                            <m:acc>
                              <m:accPr>
                                <m:chr m:val="̇"/>
                                <m:ctrlPr>
                                  <a:rPr lang="en-CA" sz="11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accPr>
                              <m:e>
                                <m:r>
                                  <a:rPr lang="en-CA" sz="11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𝑊</m:t>
                                </m:r>
                              </m:e>
                            </m:acc>
                          </m:e>
                          <m:sub>
                            <m:r>
                              <a:rPr lang="en-CA" sz="11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𝑠h</m:t>
                            </m:r>
                          </m:sub>
                        </m:sSub>
                      </m:e>
                      <m:sub>
                        <m:r>
                          <a:rPr lang="en-CA" sz="1100" i="1">
                            <a:solidFill>
                              <a:schemeClr val="tx1"/>
                            </a:solidFill>
                            <a:latin typeface="Cambria Math" panose="02040503050406030204" pitchFamily="18" charset="0"/>
                            <a:ea typeface="Cambria" panose="02040503050406030204" pitchFamily="18" charset="0"/>
                            <a:cs typeface="Times New Roman" panose="02020603050405020304" pitchFamily="18" charset="0"/>
                          </a:rPr>
                          <m:t>𝐹𝐿</m:t>
                        </m:r>
                      </m:sub>
                    </m:sSub>
                  </m:oMath>
                </a14:m>
                <a:r>
                  <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 rated speed (</a:t>
                </a:r>
                <a14:m>
                  <m:oMath xmlns:m="http://schemas.openxmlformats.org/officeDocument/2006/math">
                    <m:sSub>
                      <m:sSubPr>
                        <m:ctrlPr>
                          <a:rPr lang="en-CA" sz="1100" i="1">
                            <a:solidFill>
                              <a:schemeClr val="tx1"/>
                            </a:solidFill>
                            <a:latin typeface="Cambria Math" panose="02040503050406030204" pitchFamily="18" charset="0"/>
                            <a:ea typeface="Cambria" panose="02040503050406030204" pitchFamily="18" charset="0"/>
                            <a:cs typeface="Times New Roman" panose="02020603050405020304" pitchFamily="18" charset="0"/>
                          </a:rPr>
                        </m:ctrlPr>
                      </m:sSubPr>
                      <m:e>
                        <m:r>
                          <a:rPr lang="en-CA" sz="1100" i="1">
                            <a:solidFill>
                              <a:schemeClr val="tx1"/>
                            </a:solidFill>
                            <a:latin typeface="Cambria Math" panose="02040503050406030204" pitchFamily="18" charset="0"/>
                            <a:ea typeface="Cambria" panose="02040503050406030204" pitchFamily="18" charset="0"/>
                            <a:cs typeface="Times New Roman" panose="02020603050405020304" pitchFamily="18" charset="0"/>
                          </a:rPr>
                          <m:t>𝑁</m:t>
                        </m:r>
                      </m:e>
                      <m:sub>
                        <m:r>
                          <a:rPr lang="en-CA" sz="1100" i="1">
                            <a:solidFill>
                              <a:schemeClr val="tx1"/>
                            </a:solidFill>
                            <a:latin typeface="Cambria Math" panose="02040503050406030204" pitchFamily="18" charset="0"/>
                            <a:ea typeface="Cambria" panose="02040503050406030204" pitchFamily="18" charset="0"/>
                            <a:cs typeface="Times New Roman" panose="02020603050405020304" pitchFamily="18" charset="0"/>
                          </a:rPr>
                          <m:t>𝐹𝐿</m:t>
                        </m:r>
                      </m:sub>
                    </m:sSub>
                  </m:oMath>
                </a14:m>
                <a:r>
                  <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and synchronous speed (</a:t>
                </a:r>
                <a14:m>
                  <m:oMath xmlns:m="http://schemas.openxmlformats.org/officeDocument/2006/math">
                    <m:sSub>
                      <m:sSubPr>
                        <m:ctrlPr>
                          <a:rPr lang="en-CA" sz="1100" i="1">
                            <a:solidFill>
                              <a:schemeClr val="tx1"/>
                            </a:solidFill>
                            <a:latin typeface="Cambria Math" panose="02040503050406030204" pitchFamily="18" charset="0"/>
                            <a:ea typeface="Cambria" panose="02040503050406030204" pitchFamily="18" charset="0"/>
                            <a:cs typeface="Times New Roman" panose="02020603050405020304" pitchFamily="18" charset="0"/>
                          </a:rPr>
                        </m:ctrlPr>
                      </m:sSubPr>
                      <m:e>
                        <m:r>
                          <a:rPr lang="en-CA" sz="1100" i="1">
                            <a:solidFill>
                              <a:schemeClr val="tx1"/>
                            </a:solidFill>
                            <a:latin typeface="Cambria Math" panose="02040503050406030204" pitchFamily="18" charset="0"/>
                            <a:ea typeface="Cambria" panose="02040503050406030204" pitchFamily="18" charset="0"/>
                            <a:cs typeface="Times New Roman" panose="02020603050405020304" pitchFamily="18" charset="0"/>
                          </a:rPr>
                          <m:t>𝑁</m:t>
                        </m:r>
                      </m:e>
                      <m:sub>
                        <m:r>
                          <a:rPr lang="en-CA" sz="1100" i="1">
                            <a:solidFill>
                              <a:schemeClr val="tx1"/>
                            </a:solidFill>
                            <a:latin typeface="Cambria Math" panose="02040503050406030204" pitchFamily="18" charset="0"/>
                            <a:ea typeface="Cambria" panose="02040503050406030204" pitchFamily="18" charset="0"/>
                            <a:cs typeface="Times New Roman" panose="02020603050405020304" pitchFamily="18" charset="0"/>
                          </a:rPr>
                          <m:t>𝑠</m:t>
                        </m:r>
                      </m:sub>
                    </m:sSub>
                  </m:oMath>
                </a14:m>
                <a:r>
                  <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 then we should be able to make an estimate the load on the motor with a tachometer measurement (i.e. </a:t>
                </a:r>
                <a14:m>
                  <m:oMath xmlns:m="http://schemas.openxmlformats.org/officeDocument/2006/math">
                    <m:r>
                      <a:rPr lang="en-CA" sz="1100" i="1">
                        <a:solidFill>
                          <a:schemeClr val="tx1"/>
                        </a:solidFill>
                        <a:latin typeface="Cambria Math" panose="02040503050406030204" pitchFamily="18" charset="0"/>
                        <a:ea typeface="Cambria" panose="02040503050406030204" pitchFamily="18" charset="0"/>
                        <a:cs typeface="Times New Roman" panose="02020603050405020304" pitchFamily="18" charset="0"/>
                      </a:rPr>
                      <m:t>𝑁</m:t>
                    </m:r>
                  </m:oMath>
                </a14:m>
                <a:r>
                  <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a:t>
                </a: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r>
                  <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Example:</a:t>
                </a: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r>
                  <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Rated Output = 10 hp, Rated Speed = 1750 rpm, Synchronous Speed = 1800 rpm</a:t>
                </a: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r>
                  <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Actual Speed = 1765 rpm</a:t>
                </a: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r>
                  <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14:m>
                  <m:oMath xmlns:m="http://schemas.openxmlformats.org/officeDocument/2006/math">
                    <m:sSub>
                      <m:sSubPr>
                        <m:ctrlPr>
                          <a:rPr lang="en-CA" sz="1100" i="1">
                            <a:solidFill>
                              <a:schemeClr val="tx1"/>
                            </a:solidFill>
                            <a:latin typeface="Cambria Math" panose="02040503050406030204" pitchFamily="18" charset="0"/>
                            <a:ea typeface="Cambria" panose="02040503050406030204" pitchFamily="18" charset="0"/>
                            <a:cs typeface="Times New Roman" panose="02020603050405020304" pitchFamily="18" charset="0"/>
                          </a:rPr>
                        </m:ctrlPr>
                      </m:sSubPr>
                      <m:e>
                        <m:sSub>
                          <m:sSubPr>
                            <m:ctrlPr>
                              <a:rPr lang="en-CA" sz="11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bPr>
                          <m:e>
                            <m:acc>
                              <m:accPr>
                                <m:chr m:val="̇"/>
                                <m:ctrlPr>
                                  <a:rPr lang="en-CA" sz="11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accPr>
                              <m:e>
                                <m:r>
                                  <a:rPr lang="en-CA" sz="11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𝑊</m:t>
                                </m:r>
                              </m:e>
                            </m:acc>
                          </m:e>
                          <m:sub>
                            <m:r>
                              <a:rPr lang="en-CA" sz="11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𝑠h</m:t>
                            </m:r>
                          </m:sub>
                        </m:sSub>
                      </m:e>
                      <m:sub>
                        <m:r>
                          <a:rPr lang="en-CA" sz="1100" i="1">
                            <a:solidFill>
                              <a:schemeClr val="tx1"/>
                            </a:solidFill>
                            <a:latin typeface="Cambria Math" panose="02040503050406030204" pitchFamily="18" charset="0"/>
                            <a:ea typeface="Cambria" panose="02040503050406030204" pitchFamily="18" charset="0"/>
                            <a:cs typeface="Times New Roman" panose="02020603050405020304" pitchFamily="18" charset="0"/>
                          </a:rPr>
                          <m:t>𝐹𝐿</m:t>
                        </m:r>
                      </m:sub>
                    </m:sSub>
                    <m:r>
                      <a:rPr lang="en-CA" sz="1100" b="0" i="1"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t>=10 </m:t>
                    </m:r>
                    <m:r>
                      <a:rPr lang="en-CA" sz="1100" b="0" i="1"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t>h𝑝</m:t>
                    </m:r>
                  </m:oMath>
                </a14:m>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r>
                  <a:rPr lang="en-CA" sz="1100" b="0" dirty="0">
                    <a:solidFill>
                      <a:schemeClr val="tx1"/>
                    </a:solidFill>
                    <a:ea typeface="Cambria" panose="02040503050406030204" pitchFamily="18" charset="0"/>
                    <a:cs typeface="Times New Roman" panose="02020603050405020304" pitchFamily="18" charset="0"/>
                  </a:rPr>
                  <a:t>	</a:t>
                </a:r>
                <a14:m>
                  <m:oMath xmlns:m="http://schemas.openxmlformats.org/officeDocument/2006/math">
                    <m:sSub>
                      <m:sSubPr>
                        <m:ctrlPr>
                          <a:rPr lang="en-CA" sz="1100" b="0" i="1"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ctrlPr>
                      </m:sSubPr>
                      <m:e>
                        <m:r>
                          <a:rPr lang="en-CA" sz="1100" b="0" i="1"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t>𝑁</m:t>
                        </m:r>
                      </m:e>
                      <m:sub>
                        <m:r>
                          <a:rPr lang="en-CA" sz="1100" b="0" i="1"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t>𝑠</m:t>
                        </m:r>
                      </m:sub>
                    </m:sSub>
                    <m:r>
                      <a:rPr lang="en-CA" sz="1100" b="0" i="1"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t>=1800 </m:t>
                    </m:r>
                    <m:r>
                      <a:rPr lang="en-CA" sz="1100" b="0" i="1"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t>𝑟𝑝𝑚</m:t>
                    </m:r>
                  </m:oMath>
                </a14:m>
                <a:endParaRPr lang="en-CA" sz="1100" b="0" dirty="0">
                  <a:solidFill>
                    <a:schemeClr val="tx1"/>
                  </a:solidFill>
                  <a:ea typeface="Cambria" panose="02040503050406030204" pitchFamily="18" charset="0"/>
                  <a:cs typeface="Times New Roman" panose="02020603050405020304" pitchFamily="18" charset="0"/>
                </a:endParaRPr>
              </a:p>
              <a:p>
                <a:endParaRPr lang="en-CA" sz="1100" b="0" dirty="0">
                  <a:solidFill>
                    <a:schemeClr val="tx1"/>
                  </a:solidFill>
                  <a:ea typeface="Cambria" panose="02040503050406030204" pitchFamily="18" charset="0"/>
                  <a:cs typeface="Times New Roman" panose="02020603050405020304" pitchFamily="18" charset="0"/>
                </a:endParaRPr>
              </a:p>
              <a:p>
                <a:r>
                  <a:rPr lang="en-CA" sz="1100" b="0" dirty="0">
                    <a:solidFill>
                      <a:schemeClr val="tx1"/>
                    </a:solidFill>
                    <a:ea typeface="Cambria" panose="02040503050406030204" pitchFamily="18" charset="0"/>
                    <a:cs typeface="Times New Roman" panose="02020603050405020304" pitchFamily="18" charset="0"/>
                  </a:rPr>
                  <a:t>	</a:t>
                </a:r>
                <a14:m>
                  <m:oMath xmlns:m="http://schemas.openxmlformats.org/officeDocument/2006/math">
                    <m:sSub>
                      <m:sSubPr>
                        <m:ctrlPr>
                          <a:rPr lang="en-CA" sz="1100" b="0" i="1"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ctrlPr>
                      </m:sSubPr>
                      <m:e>
                        <m:r>
                          <a:rPr lang="en-CA" sz="1100" b="0" i="1"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t>𝑁</m:t>
                        </m:r>
                      </m:e>
                      <m:sub>
                        <m:r>
                          <a:rPr lang="en-CA" sz="1100" b="0" i="1"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t>𝐹𝐿</m:t>
                        </m:r>
                      </m:sub>
                    </m:sSub>
                    <m:r>
                      <a:rPr lang="en-CA" sz="1100" b="0" i="1"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t>=1750 </m:t>
                    </m:r>
                    <m:r>
                      <a:rPr lang="en-CA" sz="1100" b="0" i="1"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t>𝑟𝑝𝑚</m:t>
                    </m:r>
                  </m:oMath>
                </a14:m>
                <a:r>
                  <a:rPr lang="en-CA" sz="1100" b="0" dirty="0">
                    <a:solidFill>
                      <a:schemeClr val="tx1"/>
                    </a:solidFill>
                    <a:ea typeface="Cambria" panose="02040503050406030204" pitchFamily="18" charset="0"/>
                    <a:cs typeface="Times New Roman" panose="02020603050405020304" pitchFamily="18" charset="0"/>
                  </a:rPr>
                  <a:t>		</a:t>
                </a:r>
                <a14:m>
                  <m:oMath xmlns:m="http://schemas.openxmlformats.org/officeDocument/2006/math">
                    <m:r>
                      <a:rPr lang="en-CA" sz="1100" b="0" i="1"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t>𝑠𝑙𝑖</m:t>
                    </m:r>
                    <m:sSub>
                      <m:sSubPr>
                        <m:ctrlPr>
                          <a:rPr lang="en-CA" sz="1100" b="0" i="1"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ctrlPr>
                      </m:sSubPr>
                      <m:e>
                        <m:r>
                          <a:rPr lang="en-CA" sz="1100" b="0" i="1"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t>𝑝</m:t>
                        </m:r>
                      </m:e>
                      <m:sub>
                        <m:r>
                          <a:rPr lang="en-CA" sz="1100" b="0" i="1"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t>𝐹𝐿</m:t>
                        </m:r>
                      </m:sub>
                    </m:sSub>
                    <m:r>
                      <a:rPr lang="en-CA" sz="1100" b="0" i="1"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t>=1800−1750=50 </m:t>
                    </m:r>
                    <m:r>
                      <a:rPr lang="en-CA" sz="1100" b="0" i="1"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t>𝑟𝑝𝑚</m:t>
                    </m:r>
                  </m:oMath>
                </a14:m>
                <a:endParaRPr lang="en-CA" sz="1100" b="0" dirty="0">
                  <a:solidFill>
                    <a:schemeClr val="tx1"/>
                  </a:solidFill>
                  <a:ea typeface="Cambria" panose="02040503050406030204" pitchFamily="18" charset="0"/>
                  <a:cs typeface="Times New Roman" panose="02020603050405020304" pitchFamily="18" charset="0"/>
                </a:endParaRPr>
              </a:p>
              <a:p>
                <a:endParaRPr lang="en-CA" sz="1100" b="0" dirty="0">
                  <a:solidFill>
                    <a:schemeClr val="tx1"/>
                  </a:solidFill>
                  <a:ea typeface="Cambria" panose="02040503050406030204" pitchFamily="18" charset="0"/>
                  <a:cs typeface="Times New Roman" panose="02020603050405020304" pitchFamily="18" charset="0"/>
                </a:endParaRPr>
              </a:p>
              <a:p>
                <a:r>
                  <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14:m>
                  <m:oMath xmlns:m="http://schemas.openxmlformats.org/officeDocument/2006/math">
                    <m:r>
                      <a:rPr lang="en-CA" sz="1100" b="0" i="1"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t>𝑁</m:t>
                    </m:r>
                    <m:r>
                      <a:rPr lang="en-CA" sz="1100" b="0" i="1"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t>=1765 </m:t>
                    </m:r>
                    <m:r>
                      <a:rPr lang="en-CA" sz="1100" b="0" i="1"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t>𝑟𝑝𝑚</m:t>
                    </m:r>
                  </m:oMath>
                </a14:m>
                <a:r>
                  <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14:m>
                  <m:oMath xmlns:m="http://schemas.openxmlformats.org/officeDocument/2006/math">
                    <m:r>
                      <a:rPr lang="en-CA" sz="1100" b="0" i="1"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t>𝑠𝑙𝑖𝑝</m:t>
                    </m:r>
                    <m:r>
                      <a:rPr lang="en-CA" sz="1100" i="1">
                        <a:solidFill>
                          <a:schemeClr val="tx1"/>
                        </a:solidFill>
                        <a:latin typeface="Cambria Math" panose="02040503050406030204" pitchFamily="18" charset="0"/>
                        <a:ea typeface="Cambria" panose="02040503050406030204" pitchFamily="18" charset="0"/>
                        <a:cs typeface="Times New Roman" panose="02020603050405020304" pitchFamily="18" charset="0"/>
                      </a:rPr>
                      <m:t>=</m:t>
                    </m:r>
                    <m:r>
                      <a:rPr lang="en-CA" sz="1100" b="0" i="1"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t>1800−1765=35</m:t>
                    </m:r>
                    <m:r>
                      <a:rPr lang="en-CA" sz="1100" i="1">
                        <a:solidFill>
                          <a:schemeClr val="tx1"/>
                        </a:solidFill>
                        <a:latin typeface="Cambria Math" panose="02040503050406030204" pitchFamily="18" charset="0"/>
                        <a:ea typeface="Cambria" panose="02040503050406030204" pitchFamily="18" charset="0"/>
                        <a:cs typeface="Times New Roman" panose="02020603050405020304" pitchFamily="18" charset="0"/>
                      </a:rPr>
                      <m:t> </m:t>
                    </m:r>
                    <m:r>
                      <a:rPr lang="en-CA" sz="1100" i="1">
                        <a:solidFill>
                          <a:schemeClr val="tx1"/>
                        </a:solidFill>
                        <a:latin typeface="Cambria Math" panose="02040503050406030204" pitchFamily="18" charset="0"/>
                        <a:ea typeface="Cambria" panose="02040503050406030204" pitchFamily="18" charset="0"/>
                        <a:cs typeface="Times New Roman" panose="02020603050405020304" pitchFamily="18" charset="0"/>
                      </a:rPr>
                      <m:t>𝑟𝑝𝑚</m:t>
                    </m:r>
                  </m:oMath>
                </a14:m>
                <a:endParaRPr lang="en-CA" sz="1100" dirty="0">
                  <a:solidFill>
                    <a:schemeClr val="tx1"/>
                  </a:solidFill>
                  <a:ea typeface="Cambria" panose="02040503050406030204" pitchFamily="18" charset="0"/>
                  <a:cs typeface="Times New Roman" panose="02020603050405020304" pitchFamily="18" charset="0"/>
                </a:endParaRPr>
              </a:p>
              <a:p>
                <a:r>
                  <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p>
              <a:p>
                <a:r>
                  <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p>
              <a:p>
                <a:r>
                  <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14:m>
                  <m:oMath xmlns:m="http://schemas.openxmlformats.org/officeDocument/2006/math">
                    <m:r>
                      <a:rPr lang="en-CA" sz="1100" b="0" i="1"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t>𝑃𝐿𝑅</m:t>
                    </m:r>
                    <m:r>
                      <a:rPr lang="en-CA" sz="1100" b="0" i="1"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t>=</m:t>
                    </m:r>
                    <m:f>
                      <m:fPr>
                        <m:type m:val="lin"/>
                        <m:ctrlPr>
                          <a:rPr lang="en-CA" sz="1100" b="0" i="1"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ctrlPr>
                      </m:fPr>
                      <m:num>
                        <m:r>
                          <a:rPr lang="en-CA" sz="1100" b="0" i="1"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t>35</m:t>
                        </m:r>
                      </m:num>
                      <m:den>
                        <m:r>
                          <a:rPr lang="en-CA" sz="1100" b="0" i="1"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t>50</m:t>
                        </m:r>
                      </m:den>
                    </m:f>
                    <m:r>
                      <a:rPr lang="en-CA" sz="1100" b="0" i="1"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t>=70%</m:t>
                    </m:r>
                  </m:oMath>
                </a14:m>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lvl="1"/>
                <a:endParaRPr lang="en-CA" sz="1100" dirty="0">
                  <a:solidFill>
                    <a:schemeClr val="tx1"/>
                  </a:solidFill>
                  <a:ea typeface="Cambria Math" panose="02040503050406030204" pitchFamily="18" charset="0"/>
                  <a:cs typeface="Times New Roman" panose="02020603050405020304" pitchFamily="18" charset="0"/>
                </a:endParaRPr>
              </a:p>
              <a:p>
                <a:pPr lvl="1"/>
                <a14:m>
                  <m:oMathPara xmlns:m="http://schemas.openxmlformats.org/officeDocument/2006/math">
                    <m:oMathParaPr>
                      <m:jc m:val="left"/>
                    </m:oMathParaPr>
                    <m:oMath xmlns:m="http://schemas.openxmlformats.org/officeDocument/2006/math">
                      <m:sSub>
                        <m:sSubPr>
                          <m:ctrlPr>
                            <a:rPr lang="en-CA" sz="110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bPr>
                        <m:e>
                          <m:acc>
                            <m:accPr>
                              <m:chr m:val="̇"/>
                              <m:ctrlPr>
                                <a:rPr lang="en-CA" sz="11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accPr>
                            <m:e>
                              <m:r>
                                <a:rPr lang="en-CA" sz="11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𝑊</m:t>
                              </m:r>
                            </m:e>
                          </m:acc>
                        </m:e>
                        <m:sub>
                          <m:r>
                            <a:rPr lang="en-CA" sz="11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𝑠h</m:t>
                          </m:r>
                        </m:sub>
                      </m:sSub>
                      <m:r>
                        <a:rPr lang="en-CA" sz="11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sSub>
                        <m:sSubPr>
                          <m:ctrlPr>
                            <a:rPr lang="en-CA" sz="1100" i="1">
                              <a:solidFill>
                                <a:schemeClr val="tx1"/>
                              </a:solidFill>
                              <a:latin typeface="Cambria Math" panose="02040503050406030204" pitchFamily="18" charset="0"/>
                              <a:ea typeface="Cambria" panose="02040503050406030204" pitchFamily="18" charset="0"/>
                              <a:cs typeface="Times New Roman" panose="02020603050405020304" pitchFamily="18" charset="0"/>
                            </a:rPr>
                          </m:ctrlPr>
                        </m:sSubPr>
                        <m:e>
                          <m:sSub>
                            <m:sSubPr>
                              <m:ctrlPr>
                                <a:rPr lang="en-CA" sz="11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bPr>
                            <m:e>
                              <m:acc>
                                <m:accPr>
                                  <m:chr m:val="̇"/>
                                  <m:ctrlPr>
                                    <a:rPr lang="en-CA" sz="11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accPr>
                                <m:e>
                                  <m:r>
                                    <a:rPr lang="en-CA" sz="11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𝑊</m:t>
                                  </m:r>
                                </m:e>
                              </m:acc>
                            </m:e>
                            <m:sub>
                              <m:r>
                                <a:rPr lang="en-CA" sz="11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𝑠h</m:t>
                              </m:r>
                            </m:sub>
                          </m:sSub>
                        </m:e>
                        <m:sub>
                          <m:r>
                            <a:rPr lang="en-CA" sz="1100" i="1">
                              <a:solidFill>
                                <a:schemeClr val="tx1"/>
                              </a:solidFill>
                              <a:latin typeface="Cambria Math" panose="02040503050406030204" pitchFamily="18" charset="0"/>
                              <a:ea typeface="Cambria" panose="02040503050406030204" pitchFamily="18" charset="0"/>
                              <a:cs typeface="Times New Roman" panose="02020603050405020304" pitchFamily="18" charset="0"/>
                            </a:rPr>
                            <m:t>𝐹𝐿</m:t>
                          </m:r>
                        </m:sub>
                      </m:sSub>
                      <m:r>
                        <a:rPr lang="en-CA" sz="110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r>
                        <a:rPr lang="en-CA" sz="11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𝑃𝐿𝑅</m:t>
                      </m:r>
                      <m:r>
                        <a:rPr lang="en-CA" sz="11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r>
                        <a:rPr lang="en-CA" sz="11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𝟕</m:t>
                      </m:r>
                      <m:r>
                        <a:rPr lang="en-CA" sz="11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 </m:t>
                      </m:r>
                      <m:r>
                        <a:rPr lang="en-CA" sz="11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𝒉𝒑</m:t>
                      </m:r>
                    </m:oMath>
                  </m:oMathPara>
                </a14:m>
                <a:endParaRPr lang="en-CA" sz="1100" b="1"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p:txBody>
          </p:sp>
        </mc:Choice>
        <mc:Fallback xmlns="">
          <p:sp>
            <p:nvSpPr>
              <p:cNvPr id="7" name="Rectangle 6">
                <a:extLst>
                  <a:ext uri="{FF2B5EF4-FFF2-40B4-BE49-F238E27FC236}">
                    <a16:creationId xmlns:a16="http://schemas.microsoft.com/office/drawing/2014/main" id="{43EF9BEC-2A7B-463F-912E-AAB2DFE8D297}"/>
                  </a:ext>
                </a:extLst>
              </p:cNvPr>
              <p:cNvSpPr>
                <a:spLocks noRot="1" noChangeAspect="1" noMove="1" noResize="1" noEditPoints="1" noAdjustHandles="1" noChangeArrowheads="1" noChangeShapeType="1" noTextEdit="1"/>
              </p:cNvSpPr>
              <p:nvPr/>
            </p:nvSpPr>
            <p:spPr>
              <a:xfrm>
                <a:off x="476796" y="266961"/>
                <a:ext cx="5555034" cy="8245667"/>
              </a:xfrm>
              <a:prstGeom prst="rect">
                <a:avLst/>
              </a:prstGeom>
              <a:blipFill>
                <a:blip r:embed="rId2"/>
                <a:stretch>
                  <a:fillRect t="-74"/>
                </a:stretch>
              </a:blipFill>
              <a:ln>
                <a:noFill/>
              </a:ln>
            </p:spPr>
            <p:txBody>
              <a:bodyPr/>
              <a:lstStyle/>
              <a:p>
                <a:r>
                  <a:rPr lang="en-CA">
                    <a:noFill/>
                  </a:rPr>
                  <a:t> </a:t>
                </a:r>
              </a:p>
            </p:txBody>
          </p:sp>
        </mc:Fallback>
      </mc:AlternateContent>
    </p:spTree>
    <p:extLst>
      <p:ext uri="{BB962C8B-B14F-4D97-AF65-F5344CB8AC3E}">
        <p14:creationId xmlns:p14="http://schemas.microsoft.com/office/powerpoint/2010/main" val="4173696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4" name="Rectangle 43">
                <a:extLst>
                  <a:ext uri="{FF2B5EF4-FFF2-40B4-BE49-F238E27FC236}">
                    <a16:creationId xmlns:a16="http://schemas.microsoft.com/office/drawing/2014/main" id="{97C72D3E-3FF9-402A-A8E6-F365BFE7C87E}"/>
                  </a:ext>
                </a:extLst>
              </p:cNvPr>
              <p:cNvSpPr/>
              <p:nvPr/>
            </p:nvSpPr>
            <p:spPr>
              <a:xfrm>
                <a:off x="625004" y="508261"/>
                <a:ext cx="5255096" cy="20761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The efficiency of induction motors varies with load. The graph below indicates typical efficiency curves, with the horizontal axis the PLR (% of FL) and the vertical axis the relative efficiency at part-load (</a:t>
                </a:r>
                <a14:m>
                  <m:oMath xmlns:m="http://schemas.openxmlformats.org/officeDocument/2006/math">
                    <m:r>
                      <a:rPr lang="en-CA" sz="110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𝜂</m:t>
                    </m:r>
                    <m:r>
                      <a:rPr lang="en-CA" sz="11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sSub>
                      <m:sSubPr>
                        <m:ctrlPr>
                          <a:rPr lang="en-CA" sz="11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CA" sz="11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𝜂</m:t>
                        </m:r>
                      </m:e>
                      <m:sub>
                        <m:r>
                          <a:rPr lang="en-CA" sz="11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𝐹𝐿</m:t>
                        </m:r>
                      </m:sub>
                    </m:sSub>
                  </m:oMath>
                </a14:m>
                <a:r>
                  <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r>
                  <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For larger motors (10+ hp), as load is reduced from 100% the efficiency may initially increase slightly but will then generally decrease as PLR drops below about 50%. For smaller motors (≈1 hp), the decrease in efficiency begins sooner. Drastically oversized motors may operate at efficiency much lower than their rated efficiency.</a:t>
                </a: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r>
                  <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Often the performance data for a specific motor will indicate operating efficiency at several different load levels (e.g. 100%, 75%, 50%, 25%). In that case, the efficiency can be  estimated directly using that data (i.e. rather than a generic curve).</a:t>
                </a: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u="sng"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marL="628650" indent="-628650" algn="just"/>
                <a:r>
                  <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Example:</a:t>
                </a:r>
              </a:p>
              <a:p>
                <a:pPr marL="628650" indent="-628650" algn="just"/>
                <a:endParaRPr lang="en-CA" sz="1100" i="1"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r>
                  <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Determine input power (W) for a 1 hp motor with </a:t>
                </a:r>
                <a14:m>
                  <m:oMath xmlns:m="http://schemas.openxmlformats.org/officeDocument/2006/math">
                    <m:sSub>
                      <m:sSubPr>
                        <m:ctrlPr>
                          <a:rPr lang="en-CA" sz="11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CA" sz="110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𝜂</m:t>
                        </m:r>
                      </m:e>
                      <m:sub>
                        <m:r>
                          <a:rPr lang="en-CA" sz="11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𝐹𝐿</m:t>
                        </m:r>
                      </m:sub>
                    </m:sSub>
                    <m:r>
                      <a:rPr lang="en-CA" sz="11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=80</m:t>
                    </m:r>
                  </m:oMath>
                </a14:m>
                <a:r>
                  <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 if </a:t>
                </a:r>
                <a14:m>
                  <m:oMath xmlns:m="http://schemas.openxmlformats.org/officeDocument/2006/math">
                    <m:r>
                      <a:rPr lang="en-CA" sz="1100" b="0" i="1"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t>𝑃𝐿𝑅</m:t>
                    </m:r>
                    <m:r>
                      <a:rPr lang="en-CA" sz="1100" b="0" i="1"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t>=20%</m:t>
                    </m:r>
                  </m:oMath>
                </a14:m>
                <a:r>
                  <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 Estimate the part load performance using the graph above.</a:t>
                </a: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marL="628650" indent="-628650" algn="just"/>
                <a:r>
                  <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From the curve, at PLR  = 0.2,  </a:t>
                </a:r>
                <a14:m>
                  <m:oMath xmlns:m="http://schemas.openxmlformats.org/officeDocument/2006/math">
                    <m:f>
                      <m:fPr>
                        <m:type m:val="lin"/>
                        <m:ctrlPr>
                          <a:rPr lang="en-CA" sz="11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CA" sz="11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𝜂</m:t>
                        </m:r>
                      </m:num>
                      <m:den>
                        <m:sSub>
                          <m:sSubPr>
                            <m:ctrlPr>
                              <a:rPr lang="en-CA" sz="11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CA" sz="11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𝜂</m:t>
                            </m:r>
                          </m:e>
                          <m:sub>
                            <m:r>
                              <a:rPr lang="en-CA" sz="11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𝐹𝐿</m:t>
                            </m:r>
                          </m:sub>
                        </m:sSub>
                      </m:den>
                    </m:f>
                    <m:r>
                      <a:rPr lang="en-CA" sz="110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r>
                      <a:rPr lang="en-CA" sz="11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0.65</m:t>
                    </m:r>
                  </m:oMath>
                </a14:m>
                <a:r>
                  <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  (visual estimate).</a:t>
                </a: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r>
                        <a:rPr lang="en-CA" sz="110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r>
                        <a:rPr lang="en-CA" sz="11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  </m:t>
                      </m:r>
                      <m:r>
                        <a:rPr lang="en-CA" sz="11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𝜂</m:t>
                      </m:r>
                      <m:r>
                        <a:rPr lang="en-CA" sz="11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d>
                        <m:dPr>
                          <m:ctrlPr>
                            <a:rPr lang="en-CA" sz="11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dPr>
                        <m:e>
                          <m:f>
                            <m:fPr>
                              <m:ctrlPr>
                                <a:rPr lang="en-CA" sz="11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CA" sz="11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𝜂</m:t>
                              </m:r>
                            </m:num>
                            <m:den>
                              <m:sSub>
                                <m:sSubPr>
                                  <m:ctrlPr>
                                    <a:rPr lang="en-CA" sz="11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CA" sz="11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𝜂</m:t>
                                  </m:r>
                                </m:e>
                                <m:sub>
                                  <m:r>
                                    <a:rPr lang="en-CA" sz="11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𝐹𝐿</m:t>
                                  </m:r>
                                </m:sub>
                              </m:sSub>
                            </m:den>
                          </m:f>
                        </m:e>
                      </m:d>
                      <m:r>
                        <a:rPr lang="en-CA" sz="110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sSub>
                        <m:sSubPr>
                          <m:ctrlPr>
                            <a:rPr lang="en-CA" sz="11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CA" sz="11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𝜂</m:t>
                          </m:r>
                        </m:e>
                        <m:sub>
                          <m:r>
                            <a:rPr lang="en-CA" sz="11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𝐹𝐿</m:t>
                          </m:r>
                        </m:sub>
                      </m:sSub>
                      <m:r>
                        <a:rPr lang="en-CA" sz="11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d>
                        <m:dPr>
                          <m:ctrlPr>
                            <a:rPr lang="en-CA" sz="11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dPr>
                        <m:e>
                          <m:r>
                            <a:rPr lang="en-CA" sz="11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0.65</m:t>
                          </m:r>
                        </m:e>
                      </m:d>
                      <m:d>
                        <m:dPr>
                          <m:ctrlPr>
                            <a:rPr lang="en-CA" sz="11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dPr>
                        <m:e>
                          <m:r>
                            <a:rPr lang="en-CA" sz="11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80%</m:t>
                          </m:r>
                        </m:e>
                      </m:d>
                      <m:r>
                        <a:rPr lang="en-CA" sz="11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=52%</m:t>
                      </m:r>
                    </m:oMath>
                  </m:oMathPara>
                </a14:m>
                <a:endParaRPr lang="en-CA" sz="1100" b="0" dirty="0">
                  <a:solidFill>
                    <a:schemeClr val="tx1"/>
                  </a:solidFill>
                  <a:latin typeface="Cambria" panose="02040503050406030204" pitchFamily="18" charset="0"/>
                  <a:ea typeface="Cambria Math" panose="02040503050406030204" pitchFamily="18" charset="0"/>
                  <a:cs typeface="Times New Roman" panose="02020603050405020304" pitchFamily="18" charset="0"/>
                </a:endParaRPr>
              </a:p>
              <a:p>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sSub>
                        <m:sSubPr>
                          <m:ctrlPr>
                            <a:rPr lang="en-CA" sz="110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bPr>
                        <m:e>
                          <m:acc>
                            <m:accPr>
                              <m:chr m:val="̇"/>
                              <m:ctrlPr>
                                <a:rPr lang="en-CA" sz="11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accPr>
                            <m:e>
                              <m:r>
                                <a:rPr lang="en-CA" sz="11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𝑊</m:t>
                              </m:r>
                            </m:e>
                          </m:acc>
                        </m:e>
                        <m:sub>
                          <m:r>
                            <a:rPr lang="en-CA" sz="11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𝑠h</m:t>
                          </m:r>
                        </m:sub>
                      </m:sSub>
                      <m:r>
                        <a:rPr lang="en-CA" sz="11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r>
                        <a:rPr lang="en-CA" sz="110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𝑃𝐿𝑅</m:t>
                      </m:r>
                      <m:r>
                        <a:rPr lang="en-CA" sz="110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sSub>
                        <m:sSubPr>
                          <m:ctrlPr>
                            <a:rPr lang="en-CA" sz="1100" i="1">
                              <a:solidFill>
                                <a:schemeClr val="tx1"/>
                              </a:solidFill>
                              <a:latin typeface="Cambria Math" panose="02040503050406030204" pitchFamily="18" charset="0"/>
                              <a:ea typeface="Cambria" panose="02040503050406030204" pitchFamily="18" charset="0"/>
                              <a:cs typeface="Times New Roman" panose="02020603050405020304" pitchFamily="18" charset="0"/>
                            </a:rPr>
                          </m:ctrlPr>
                        </m:sSubPr>
                        <m:e>
                          <m:sSub>
                            <m:sSubPr>
                              <m:ctrlPr>
                                <a:rPr lang="en-CA" sz="11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bPr>
                            <m:e>
                              <m:acc>
                                <m:accPr>
                                  <m:chr m:val="̇"/>
                                  <m:ctrlPr>
                                    <a:rPr lang="en-CA" sz="11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accPr>
                                <m:e>
                                  <m:r>
                                    <a:rPr lang="en-CA" sz="11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𝑊</m:t>
                                  </m:r>
                                </m:e>
                              </m:acc>
                            </m:e>
                            <m:sub>
                              <m:r>
                                <a:rPr lang="en-CA" sz="11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𝑠h</m:t>
                              </m:r>
                            </m:sub>
                          </m:sSub>
                        </m:e>
                        <m:sub>
                          <m:r>
                            <a:rPr lang="en-CA" sz="1100" i="1">
                              <a:solidFill>
                                <a:schemeClr val="tx1"/>
                              </a:solidFill>
                              <a:latin typeface="Cambria Math" panose="02040503050406030204" pitchFamily="18" charset="0"/>
                              <a:ea typeface="Cambria" panose="02040503050406030204" pitchFamily="18" charset="0"/>
                              <a:cs typeface="Times New Roman" panose="02020603050405020304" pitchFamily="18" charset="0"/>
                            </a:rPr>
                            <m:t>𝐹𝐿</m:t>
                          </m:r>
                        </m:sub>
                      </m:sSub>
                      <m:r>
                        <a:rPr lang="en-CA" sz="1100" b="0" i="1"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t>=0.2</m:t>
                      </m:r>
                      <m:r>
                        <a:rPr lang="en-CA" sz="11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d>
                        <m:dPr>
                          <m:ctrlPr>
                            <a:rPr lang="en-CA" sz="11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dPr>
                        <m:e>
                          <m:r>
                            <a:rPr lang="en-CA" sz="11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1 </m:t>
                          </m:r>
                          <m:r>
                            <a:rPr lang="en-CA" sz="11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h𝑝</m:t>
                          </m:r>
                        </m:e>
                      </m:d>
                      <m:r>
                        <a:rPr lang="en-CA" sz="11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=0.2 </m:t>
                      </m:r>
                      <m:r>
                        <a:rPr lang="en-CA" sz="11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h𝑝</m:t>
                      </m:r>
                      <m:r>
                        <a:rPr lang="en-CA" sz="11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=149.2 </m:t>
                      </m:r>
                      <m:r>
                        <a:rPr lang="en-CA" sz="11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𝑊</m:t>
                      </m:r>
                    </m:oMath>
                  </m:oMathPara>
                </a14:m>
                <a:endParaRPr lang="en-CA" sz="1100" b="0" dirty="0">
                  <a:solidFill>
                    <a:schemeClr val="tx1"/>
                  </a:solidFill>
                  <a:latin typeface="Cambria" panose="02040503050406030204" pitchFamily="18" charset="0"/>
                  <a:ea typeface="Cambria Math" panose="02040503050406030204" pitchFamily="18" charset="0"/>
                  <a:cs typeface="Times New Roman" panose="02020603050405020304" pitchFamily="18" charset="0"/>
                </a:endParaRPr>
              </a:p>
              <a:p>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sSub>
                        <m:sSubPr>
                          <m:ctrlPr>
                            <a:rPr lang="en-CA" sz="110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bPr>
                        <m:e>
                          <m:acc>
                            <m:accPr>
                              <m:chr m:val="̇"/>
                              <m:ctrlPr>
                                <a:rPr lang="en-CA" sz="11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accPr>
                            <m:e>
                              <m:r>
                                <a:rPr lang="en-CA" sz="11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𝑊</m:t>
                              </m:r>
                            </m:e>
                          </m:acc>
                        </m:e>
                        <m:sub>
                          <m:r>
                            <a:rPr lang="en-CA" sz="11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𝑒𝑙</m:t>
                          </m:r>
                        </m:sub>
                      </m:sSub>
                      <m:r>
                        <a:rPr lang="en-CA" sz="11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f>
                        <m:fPr>
                          <m:type m:val="lin"/>
                          <m:ctrlPr>
                            <a:rPr lang="en-CA" sz="110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en-CA" sz="11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bPr>
                            <m:e>
                              <m:acc>
                                <m:accPr>
                                  <m:chr m:val="̇"/>
                                  <m:ctrlPr>
                                    <a:rPr lang="en-CA" sz="11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accPr>
                                <m:e>
                                  <m:r>
                                    <a:rPr lang="en-CA" sz="11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𝑊</m:t>
                                  </m:r>
                                </m:e>
                              </m:acc>
                            </m:e>
                            <m:sub>
                              <m:r>
                                <a:rPr lang="en-CA" sz="11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𝑠h</m:t>
                              </m:r>
                            </m:sub>
                          </m:sSub>
                        </m:num>
                        <m:den>
                          <m:r>
                            <a:rPr lang="en-CA" sz="110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𝜂</m:t>
                          </m:r>
                        </m:den>
                      </m:f>
                      <m:r>
                        <a:rPr lang="en-CA" sz="11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f>
                        <m:fPr>
                          <m:type m:val="lin"/>
                          <m:ctrlPr>
                            <a:rPr lang="en-CA" sz="11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CA" sz="11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149.2</m:t>
                          </m:r>
                          <m:r>
                            <a:rPr lang="en-CA" sz="11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 </m:t>
                          </m:r>
                          <m:r>
                            <a:rPr lang="en-CA" sz="11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𝑊</m:t>
                          </m:r>
                        </m:num>
                        <m:den>
                          <m:r>
                            <a:rPr lang="en-CA" sz="11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0.52</m:t>
                          </m:r>
                        </m:den>
                      </m:f>
                      <m:r>
                        <a:rPr lang="en-CA" sz="11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r>
                        <a:rPr lang="en-CA" sz="11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𝟐𝟖𝟔</m:t>
                      </m:r>
                      <m:r>
                        <a:rPr lang="en-CA" sz="11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r>
                        <a:rPr lang="en-CA" sz="11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𝟗</m:t>
                      </m:r>
                      <m:r>
                        <a:rPr lang="en-CA" sz="11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 </m:t>
                      </m:r>
                      <m:r>
                        <a:rPr lang="en-CA" sz="11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𝑾</m:t>
                      </m:r>
                    </m:oMath>
                  </m:oMathPara>
                </a14:m>
                <a:endParaRPr lang="en-CA" sz="1100" b="1"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p:txBody>
          </p:sp>
        </mc:Choice>
        <mc:Fallback xmlns="">
          <p:sp>
            <p:nvSpPr>
              <p:cNvPr id="44" name="Rectangle 43">
                <a:extLst>
                  <a:ext uri="{FF2B5EF4-FFF2-40B4-BE49-F238E27FC236}">
                    <a16:creationId xmlns:a16="http://schemas.microsoft.com/office/drawing/2014/main" id="{97C72D3E-3FF9-402A-A8E6-F365BFE7C87E}"/>
                  </a:ext>
                </a:extLst>
              </p:cNvPr>
              <p:cNvSpPr>
                <a:spLocks noRot="1" noChangeAspect="1" noMove="1" noResize="1" noEditPoints="1" noAdjustHandles="1" noChangeArrowheads="1" noChangeShapeType="1" noTextEdit="1"/>
              </p:cNvSpPr>
              <p:nvPr/>
            </p:nvSpPr>
            <p:spPr>
              <a:xfrm>
                <a:off x="625004" y="508261"/>
                <a:ext cx="5255096" cy="2076189"/>
              </a:xfrm>
              <a:prstGeom prst="rect">
                <a:avLst/>
              </a:prstGeom>
              <a:blipFill>
                <a:blip r:embed="rId2"/>
                <a:stretch>
                  <a:fillRect t="-293" b="-296774"/>
                </a:stretch>
              </a:blipFill>
              <a:ln>
                <a:noFill/>
              </a:ln>
            </p:spPr>
            <p:txBody>
              <a:bodyPr/>
              <a:lstStyle/>
              <a:p>
                <a:r>
                  <a:rPr lang="en-CA">
                    <a:noFill/>
                  </a:rPr>
                  <a:t> </a:t>
                </a:r>
              </a:p>
            </p:txBody>
          </p:sp>
        </mc:Fallback>
      </mc:AlternateContent>
      <p:sp>
        <p:nvSpPr>
          <p:cNvPr id="2" name="Slide Number Placeholder 1">
            <a:extLst>
              <a:ext uri="{FF2B5EF4-FFF2-40B4-BE49-F238E27FC236}">
                <a16:creationId xmlns:a16="http://schemas.microsoft.com/office/drawing/2014/main" id="{6666DDDA-0500-440E-9B8E-693ECE989C7C}"/>
              </a:ext>
            </a:extLst>
          </p:cNvPr>
          <p:cNvSpPr>
            <a:spLocks noGrp="1"/>
          </p:cNvSpPr>
          <p:nvPr>
            <p:ph type="sldNum" sz="quarter" idx="12"/>
          </p:nvPr>
        </p:nvSpPr>
        <p:spPr/>
        <p:txBody>
          <a:bodyPr/>
          <a:lstStyle/>
          <a:p>
            <a:fld id="{2812F1FA-390A-41C6-A5B6-DA577902550D}" type="slidenum">
              <a:rPr lang="en-CA" smtClean="0"/>
              <a:pPr/>
              <a:t>32</a:t>
            </a:fld>
            <a:endParaRPr lang="en-CA" dirty="0"/>
          </a:p>
        </p:txBody>
      </p:sp>
      <p:grpSp>
        <p:nvGrpSpPr>
          <p:cNvPr id="52" name="Group 51">
            <a:extLst>
              <a:ext uri="{FF2B5EF4-FFF2-40B4-BE49-F238E27FC236}">
                <a16:creationId xmlns:a16="http://schemas.microsoft.com/office/drawing/2014/main" id="{95BD2A78-0F6D-42F8-9181-E6FA4B4D65B2}"/>
              </a:ext>
            </a:extLst>
          </p:cNvPr>
          <p:cNvGrpSpPr/>
          <p:nvPr/>
        </p:nvGrpSpPr>
        <p:grpSpPr>
          <a:xfrm>
            <a:off x="260772" y="107628"/>
            <a:ext cx="5965856" cy="516486"/>
            <a:chOff x="260772" y="107628"/>
            <a:chExt cx="5965856" cy="516486"/>
          </a:xfrm>
        </p:grpSpPr>
        <p:sp>
          <p:nvSpPr>
            <p:cNvPr id="53" name="Rectangle 52">
              <a:extLst>
                <a:ext uri="{FF2B5EF4-FFF2-40B4-BE49-F238E27FC236}">
                  <a16:creationId xmlns:a16="http://schemas.microsoft.com/office/drawing/2014/main" id="{DA28CD8B-054F-44F8-B35E-666905C4DE9B}"/>
                </a:ext>
              </a:extLst>
            </p:cNvPr>
            <p:cNvSpPr/>
            <p:nvPr/>
          </p:nvSpPr>
          <p:spPr>
            <a:xfrm>
              <a:off x="548804" y="107628"/>
              <a:ext cx="5677824" cy="5164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CA" sz="1400" b="1" u="sng" dirty="0">
                  <a:solidFill>
                    <a:schemeClr val="tx1"/>
                  </a:solidFill>
                  <a:latin typeface="Cambria" panose="02040503050406030204" pitchFamily="18" charset="0"/>
                  <a:ea typeface="Cambria" panose="02040503050406030204" pitchFamily="18" charset="0"/>
                  <a:cs typeface="Times New Roman" panose="02020603050405020304" pitchFamily="18" charset="0"/>
                </a:rPr>
                <a:t>Motor Efficiency at Part-Load</a:t>
              </a:r>
              <a:endParaRPr lang="en-CA" sz="1200" b="1" u="sng"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54" name="Oval 53">
              <a:extLst>
                <a:ext uri="{FF2B5EF4-FFF2-40B4-BE49-F238E27FC236}">
                  <a16:creationId xmlns:a16="http://schemas.microsoft.com/office/drawing/2014/main" id="{470C1AD1-8DC4-46A3-B837-0A0D14DEABA4}"/>
                </a:ext>
              </a:extLst>
            </p:cNvPr>
            <p:cNvSpPr/>
            <p:nvPr/>
          </p:nvSpPr>
          <p:spPr>
            <a:xfrm>
              <a:off x="260772" y="107628"/>
              <a:ext cx="288032" cy="288032"/>
            </a:xfrm>
            <a:prstGeom prst="ellipse">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CA" sz="1400" b="1" dirty="0">
                  <a:solidFill>
                    <a:schemeClr val="tx1"/>
                  </a:solidFill>
                  <a:latin typeface="Cambria" panose="02040503050406030204" pitchFamily="18" charset="0"/>
                  <a:ea typeface="Cambria" panose="02040503050406030204" pitchFamily="18" charset="0"/>
                  <a:cs typeface="Sabon Next LT" panose="020B0502040204020203" pitchFamily="2" charset="0"/>
                </a:rPr>
                <a:t>8.</a:t>
              </a:r>
            </a:p>
          </p:txBody>
        </p:sp>
      </p:grpSp>
      <p:grpSp>
        <p:nvGrpSpPr>
          <p:cNvPr id="6" name="Group 5">
            <a:extLst>
              <a:ext uri="{FF2B5EF4-FFF2-40B4-BE49-F238E27FC236}">
                <a16:creationId xmlns:a16="http://schemas.microsoft.com/office/drawing/2014/main" id="{B0138BC4-3AC0-4721-AA89-53B641DCBF6D}"/>
              </a:ext>
            </a:extLst>
          </p:cNvPr>
          <p:cNvGrpSpPr/>
          <p:nvPr/>
        </p:nvGrpSpPr>
        <p:grpSpPr>
          <a:xfrm>
            <a:off x="822865" y="2771924"/>
            <a:ext cx="4334451" cy="3009282"/>
            <a:chOff x="591373" y="1165146"/>
            <a:chExt cx="5315173" cy="3690166"/>
          </a:xfrm>
        </p:grpSpPr>
        <p:grpSp>
          <p:nvGrpSpPr>
            <p:cNvPr id="7" name="Group 6">
              <a:extLst>
                <a:ext uri="{FF2B5EF4-FFF2-40B4-BE49-F238E27FC236}">
                  <a16:creationId xmlns:a16="http://schemas.microsoft.com/office/drawing/2014/main" id="{479498D3-9E76-40B0-A72A-5833CF4461B9}"/>
                </a:ext>
              </a:extLst>
            </p:cNvPr>
            <p:cNvGrpSpPr/>
            <p:nvPr/>
          </p:nvGrpSpPr>
          <p:grpSpPr>
            <a:xfrm>
              <a:off x="1112095" y="1165146"/>
              <a:ext cx="4794451" cy="3406571"/>
              <a:chOff x="476796" y="1005840"/>
              <a:chExt cx="5544616" cy="3939582"/>
            </a:xfrm>
          </p:grpSpPr>
          <p:grpSp>
            <p:nvGrpSpPr>
              <p:cNvPr id="13" name="Group 12">
                <a:extLst>
                  <a:ext uri="{FF2B5EF4-FFF2-40B4-BE49-F238E27FC236}">
                    <a16:creationId xmlns:a16="http://schemas.microsoft.com/office/drawing/2014/main" id="{28493727-B5D6-4AEE-AFE3-EFEBC3697DB1}"/>
                  </a:ext>
                </a:extLst>
              </p:cNvPr>
              <p:cNvGrpSpPr/>
              <p:nvPr/>
            </p:nvGrpSpPr>
            <p:grpSpPr>
              <a:xfrm>
                <a:off x="980852" y="1331764"/>
                <a:ext cx="4752528" cy="3168352"/>
                <a:chOff x="908844" y="1331764"/>
                <a:chExt cx="4824536" cy="1800200"/>
              </a:xfrm>
            </p:grpSpPr>
            <p:cxnSp>
              <p:nvCxnSpPr>
                <p:cNvPr id="38" name="Straight Connector 37">
                  <a:extLst>
                    <a:ext uri="{FF2B5EF4-FFF2-40B4-BE49-F238E27FC236}">
                      <a16:creationId xmlns:a16="http://schemas.microsoft.com/office/drawing/2014/main" id="{5DDCA036-C1A2-4F5D-BA30-962F69135B2C}"/>
                    </a:ext>
                  </a:extLst>
                </p:cNvPr>
                <p:cNvCxnSpPr>
                  <a:cxnSpLocks/>
                </p:cNvCxnSpPr>
                <p:nvPr/>
              </p:nvCxnSpPr>
              <p:spPr>
                <a:xfrm>
                  <a:off x="908844" y="1331764"/>
                  <a:ext cx="4824536"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169CEB4-CB74-4794-ADFA-8E554644EEDA}"/>
                    </a:ext>
                  </a:extLst>
                </p:cNvPr>
                <p:cNvCxnSpPr>
                  <a:cxnSpLocks/>
                </p:cNvCxnSpPr>
                <p:nvPr/>
              </p:nvCxnSpPr>
              <p:spPr>
                <a:xfrm>
                  <a:off x="908844" y="2411884"/>
                  <a:ext cx="4824536"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B6541368-B23A-4470-89DE-B44FEEFEBBD6}"/>
                    </a:ext>
                  </a:extLst>
                </p:cNvPr>
                <p:cNvCxnSpPr>
                  <a:cxnSpLocks/>
                </p:cNvCxnSpPr>
                <p:nvPr/>
              </p:nvCxnSpPr>
              <p:spPr>
                <a:xfrm>
                  <a:off x="908844" y="1691804"/>
                  <a:ext cx="4824536"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B640E7A-E63D-43B3-946A-B9174EC6FAD2}"/>
                    </a:ext>
                  </a:extLst>
                </p:cNvPr>
                <p:cNvCxnSpPr>
                  <a:cxnSpLocks/>
                </p:cNvCxnSpPr>
                <p:nvPr/>
              </p:nvCxnSpPr>
              <p:spPr>
                <a:xfrm>
                  <a:off x="908844" y="2051844"/>
                  <a:ext cx="4824536"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24C8775A-F4D6-499D-9D72-72A79B89EAF9}"/>
                    </a:ext>
                  </a:extLst>
                </p:cNvPr>
                <p:cNvCxnSpPr>
                  <a:cxnSpLocks/>
                </p:cNvCxnSpPr>
                <p:nvPr/>
              </p:nvCxnSpPr>
              <p:spPr>
                <a:xfrm>
                  <a:off x="908844" y="2771924"/>
                  <a:ext cx="4824536"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CB216486-CFBE-4ABA-9CE4-72BB3A40501D}"/>
                    </a:ext>
                  </a:extLst>
                </p:cNvPr>
                <p:cNvCxnSpPr>
                  <a:cxnSpLocks/>
                </p:cNvCxnSpPr>
                <p:nvPr/>
              </p:nvCxnSpPr>
              <p:spPr>
                <a:xfrm>
                  <a:off x="908844" y="3131964"/>
                  <a:ext cx="4824536"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7958E26D-734C-4E7B-93EE-55560817C556}"/>
                  </a:ext>
                </a:extLst>
              </p:cNvPr>
              <p:cNvGrpSpPr/>
              <p:nvPr/>
            </p:nvGrpSpPr>
            <p:grpSpPr>
              <a:xfrm>
                <a:off x="1988964" y="1331764"/>
                <a:ext cx="3744416" cy="3240360"/>
                <a:chOff x="1988964" y="1331764"/>
                <a:chExt cx="3744416" cy="3168352"/>
              </a:xfrm>
            </p:grpSpPr>
            <p:cxnSp>
              <p:nvCxnSpPr>
                <p:cNvPr id="33" name="Straight Connector 32">
                  <a:extLst>
                    <a:ext uri="{FF2B5EF4-FFF2-40B4-BE49-F238E27FC236}">
                      <a16:creationId xmlns:a16="http://schemas.microsoft.com/office/drawing/2014/main" id="{326AB904-0FAE-48AC-AB83-525179E11692}"/>
                    </a:ext>
                  </a:extLst>
                </p:cNvPr>
                <p:cNvCxnSpPr>
                  <a:cxnSpLocks/>
                </p:cNvCxnSpPr>
                <p:nvPr/>
              </p:nvCxnSpPr>
              <p:spPr>
                <a:xfrm flipV="1">
                  <a:off x="1988964" y="1331764"/>
                  <a:ext cx="0" cy="3168352"/>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9725CEE6-9292-4DC9-9A5E-6601F6B03E2D}"/>
                    </a:ext>
                  </a:extLst>
                </p:cNvPr>
                <p:cNvCxnSpPr>
                  <a:cxnSpLocks/>
                </p:cNvCxnSpPr>
                <p:nvPr/>
              </p:nvCxnSpPr>
              <p:spPr>
                <a:xfrm flipV="1">
                  <a:off x="2925068" y="1331764"/>
                  <a:ext cx="0" cy="3168352"/>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F4CEC33-CA16-420E-911B-10FEDE6B80B6}"/>
                    </a:ext>
                  </a:extLst>
                </p:cNvPr>
                <p:cNvCxnSpPr>
                  <a:cxnSpLocks/>
                </p:cNvCxnSpPr>
                <p:nvPr/>
              </p:nvCxnSpPr>
              <p:spPr>
                <a:xfrm flipV="1">
                  <a:off x="3861172" y="1331764"/>
                  <a:ext cx="0" cy="3168352"/>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1F2BD6E-3BFE-43BA-BCF3-19978D870387}"/>
                    </a:ext>
                  </a:extLst>
                </p:cNvPr>
                <p:cNvCxnSpPr>
                  <a:cxnSpLocks/>
                </p:cNvCxnSpPr>
                <p:nvPr/>
              </p:nvCxnSpPr>
              <p:spPr>
                <a:xfrm flipV="1">
                  <a:off x="4797276" y="1331764"/>
                  <a:ext cx="0" cy="3168352"/>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52BE1606-423D-478C-8837-6605881F6DEF}"/>
                    </a:ext>
                  </a:extLst>
                </p:cNvPr>
                <p:cNvCxnSpPr>
                  <a:cxnSpLocks/>
                </p:cNvCxnSpPr>
                <p:nvPr/>
              </p:nvCxnSpPr>
              <p:spPr>
                <a:xfrm flipV="1">
                  <a:off x="5733380" y="1331764"/>
                  <a:ext cx="0" cy="3168352"/>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5" name="Freeform: Shape 14">
                <a:extLst>
                  <a:ext uri="{FF2B5EF4-FFF2-40B4-BE49-F238E27FC236}">
                    <a16:creationId xmlns:a16="http://schemas.microsoft.com/office/drawing/2014/main" id="{ECE3FDFD-7E49-4414-B391-548B722FA482}"/>
                  </a:ext>
                </a:extLst>
              </p:cNvPr>
              <p:cNvSpPr/>
              <p:nvPr/>
            </p:nvSpPr>
            <p:spPr>
              <a:xfrm>
                <a:off x="1052860" y="1333948"/>
                <a:ext cx="4686345" cy="3166168"/>
              </a:xfrm>
              <a:custGeom>
                <a:avLst/>
                <a:gdLst>
                  <a:gd name="connsiteX0" fmla="*/ 0 w 4987290"/>
                  <a:gd name="connsiteY0" fmla="*/ 3073254 h 3073254"/>
                  <a:gd name="connsiteX1" fmla="*/ 476250 w 4987290"/>
                  <a:gd name="connsiteY1" fmla="*/ 1915014 h 3073254"/>
                  <a:gd name="connsiteX2" fmla="*/ 971550 w 4987290"/>
                  <a:gd name="connsiteY2" fmla="*/ 1114914 h 3073254"/>
                  <a:gd name="connsiteX3" fmla="*/ 1569720 w 4987290"/>
                  <a:gd name="connsiteY3" fmla="*/ 562464 h 3073254"/>
                  <a:gd name="connsiteX4" fmla="*/ 2480310 w 4987290"/>
                  <a:gd name="connsiteY4" fmla="*/ 211944 h 3073254"/>
                  <a:gd name="connsiteX5" fmla="*/ 3398520 w 4987290"/>
                  <a:gd name="connsiteY5" fmla="*/ 55734 h 3073254"/>
                  <a:gd name="connsiteX6" fmla="*/ 4320540 w 4987290"/>
                  <a:gd name="connsiteY6" fmla="*/ 6204 h 3073254"/>
                  <a:gd name="connsiteX7" fmla="*/ 4987290 w 4987290"/>
                  <a:gd name="connsiteY7" fmla="*/ 2394 h 3073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87290" h="3073254">
                    <a:moveTo>
                      <a:pt x="0" y="3073254"/>
                    </a:moveTo>
                    <a:cubicBezTo>
                      <a:pt x="157162" y="2657329"/>
                      <a:pt x="314325" y="2241404"/>
                      <a:pt x="476250" y="1915014"/>
                    </a:cubicBezTo>
                    <a:cubicBezTo>
                      <a:pt x="638175" y="1588624"/>
                      <a:pt x="789305" y="1340339"/>
                      <a:pt x="971550" y="1114914"/>
                    </a:cubicBezTo>
                    <a:cubicBezTo>
                      <a:pt x="1153795" y="889489"/>
                      <a:pt x="1318260" y="712959"/>
                      <a:pt x="1569720" y="562464"/>
                    </a:cubicBezTo>
                    <a:cubicBezTo>
                      <a:pt x="1821180" y="411969"/>
                      <a:pt x="2175510" y="296399"/>
                      <a:pt x="2480310" y="211944"/>
                    </a:cubicBezTo>
                    <a:cubicBezTo>
                      <a:pt x="2785110" y="127489"/>
                      <a:pt x="3091815" y="90024"/>
                      <a:pt x="3398520" y="55734"/>
                    </a:cubicBezTo>
                    <a:cubicBezTo>
                      <a:pt x="3705225" y="21444"/>
                      <a:pt x="4055745" y="15094"/>
                      <a:pt x="4320540" y="6204"/>
                    </a:cubicBezTo>
                    <a:cubicBezTo>
                      <a:pt x="4585335" y="-2686"/>
                      <a:pt x="4786312" y="-146"/>
                      <a:pt x="4987290" y="2394"/>
                    </a:cubicBezTo>
                  </a:path>
                </a:pathLst>
              </a:custGeom>
              <a:noFill/>
              <a:ln w="19050">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400"/>
              </a:p>
            </p:txBody>
          </p:sp>
          <p:sp>
            <p:nvSpPr>
              <p:cNvPr id="16" name="Freeform: Shape 15">
                <a:extLst>
                  <a:ext uri="{FF2B5EF4-FFF2-40B4-BE49-F238E27FC236}">
                    <a16:creationId xmlns:a16="http://schemas.microsoft.com/office/drawing/2014/main" id="{6AFD44BF-FF90-487C-B47A-0BFD6EA121B4}"/>
                  </a:ext>
                </a:extLst>
              </p:cNvPr>
              <p:cNvSpPr/>
              <p:nvPr/>
            </p:nvSpPr>
            <p:spPr>
              <a:xfrm>
                <a:off x="1054178" y="1307193"/>
                <a:ext cx="4679872" cy="3198777"/>
              </a:xfrm>
              <a:custGeom>
                <a:avLst/>
                <a:gdLst>
                  <a:gd name="connsiteX0" fmla="*/ 0 w 4960620"/>
                  <a:gd name="connsiteY0" fmla="*/ 3169920 h 3169920"/>
                  <a:gd name="connsiteX1" fmla="*/ 240030 w 4960620"/>
                  <a:gd name="connsiteY1" fmla="*/ 2095500 h 3169920"/>
                  <a:gd name="connsiteX2" fmla="*/ 548640 w 4960620"/>
                  <a:gd name="connsiteY2" fmla="*/ 1150620 h 3169920"/>
                  <a:gd name="connsiteX3" fmla="*/ 990600 w 4960620"/>
                  <a:gd name="connsiteY3" fmla="*/ 537210 h 3169920"/>
                  <a:gd name="connsiteX4" fmla="*/ 1352550 w 4960620"/>
                  <a:gd name="connsiteY4" fmla="*/ 266700 h 3169920"/>
                  <a:gd name="connsiteX5" fmla="*/ 1832610 w 4960620"/>
                  <a:gd name="connsiteY5" fmla="*/ 110490 h 3169920"/>
                  <a:gd name="connsiteX6" fmla="*/ 2948940 w 4960620"/>
                  <a:gd name="connsiteY6" fmla="*/ 0 h 3169920"/>
                  <a:gd name="connsiteX7" fmla="*/ 3790950 w 4960620"/>
                  <a:gd name="connsiteY7" fmla="*/ 30480 h 3169920"/>
                  <a:gd name="connsiteX8" fmla="*/ 4960620 w 4960620"/>
                  <a:gd name="connsiteY8" fmla="*/ 53340 h 3169920"/>
                  <a:gd name="connsiteX0" fmla="*/ 0 w 4960620"/>
                  <a:gd name="connsiteY0" fmla="*/ 3170241 h 3170241"/>
                  <a:gd name="connsiteX1" fmla="*/ 240030 w 4960620"/>
                  <a:gd name="connsiteY1" fmla="*/ 2095821 h 3170241"/>
                  <a:gd name="connsiteX2" fmla="*/ 548640 w 4960620"/>
                  <a:gd name="connsiteY2" fmla="*/ 1150941 h 3170241"/>
                  <a:gd name="connsiteX3" fmla="*/ 990600 w 4960620"/>
                  <a:gd name="connsiteY3" fmla="*/ 537531 h 3170241"/>
                  <a:gd name="connsiteX4" fmla="*/ 1352550 w 4960620"/>
                  <a:gd name="connsiteY4" fmla="*/ 267021 h 3170241"/>
                  <a:gd name="connsiteX5" fmla="*/ 1832610 w 4960620"/>
                  <a:gd name="connsiteY5" fmla="*/ 110811 h 3170241"/>
                  <a:gd name="connsiteX6" fmla="*/ 2948940 w 4960620"/>
                  <a:gd name="connsiteY6" fmla="*/ 321 h 3170241"/>
                  <a:gd name="connsiteX7" fmla="*/ 3790950 w 4960620"/>
                  <a:gd name="connsiteY7" fmla="*/ 30801 h 3170241"/>
                  <a:gd name="connsiteX8" fmla="*/ 4960620 w 4960620"/>
                  <a:gd name="connsiteY8" fmla="*/ 53661 h 3170241"/>
                  <a:gd name="connsiteX0" fmla="*/ 0 w 4960620"/>
                  <a:gd name="connsiteY0" fmla="*/ 3170241 h 3170241"/>
                  <a:gd name="connsiteX1" fmla="*/ 240030 w 4960620"/>
                  <a:gd name="connsiteY1" fmla="*/ 2095821 h 3170241"/>
                  <a:gd name="connsiteX2" fmla="*/ 548640 w 4960620"/>
                  <a:gd name="connsiteY2" fmla="*/ 1150941 h 3170241"/>
                  <a:gd name="connsiteX3" fmla="*/ 990600 w 4960620"/>
                  <a:gd name="connsiteY3" fmla="*/ 537531 h 3170241"/>
                  <a:gd name="connsiteX4" fmla="*/ 1352550 w 4960620"/>
                  <a:gd name="connsiteY4" fmla="*/ 267021 h 3170241"/>
                  <a:gd name="connsiteX5" fmla="*/ 1832610 w 4960620"/>
                  <a:gd name="connsiteY5" fmla="*/ 110811 h 3170241"/>
                  <a:gd name="connsiteX6" fmla="*/ 2948940 w 4960620"/>
                  <a:gd name="connsiteY6" fmla="*/ 321 h 3170241"/>
                  <a:gd name="connsiteX7" fmla="*/ 3790950 w 4960620"/>
                  <a:gd name="connsiteY7" fmla="*/ 30801 h 3170241"/>
                  <a:gd name="connsiteX8" fmla="*/ 4960620 w 4960620"/>
                  <a:gd name="connsiteY8" fmla="*/ 53661 h 3170241"/>
                  <a:gd name="connsiteX0" fmla="*/ 0 w 4960620"/>
                  <a:gd name="connsiteY0" fmla="*/ 3146926 h 3146926"/>
                  <a:gd name="connsiteX1" fmla="*/ 240030 w 4960620"/>
                  <a:gd name="connsiteY1" fmla="*/ 2072506 h 3146926"/>
                  <a:gd name="connsiteX2" fmla="*/ 548640 w 4960620"/>
                  <a:gd name="connsiteY2" fmla="*/ 1127626 h 3146926"/>
                  <a:gd name="connsiteX3" fmla="*/ 990600 w 4960620"/>
                  <a:gd name="connsiteY3" fmla="*/ 514216 h 3146926"/>
                  <a:gd name="connsiteX4" fmla="*/ 1352550 w 4960620"/>
                  <a:gd name="connsiteY4" fmla="*/ 243706 h 3146926"/>
                  <a:gd name="connsiteX5" fmla="*/ 1832610 w 4960620"/>
                  <a:gd name="connsiteY5" fmla="*/ 87496 h 3146926"/>
                  <a:gd name="connsiteX6" fmla="*/ 2948940 w 4960620"/>
                  <a:gd name="connsiteY6" fmla="*/ 432 h 3146926"/>
                  <a:gd name="connsiteX7" fmla="*/ 3790950 w 4960620"/>
                  <a:gd name="connsiteY7" fmla="*/ 7486 h 3146926"/>
                  <a:gd name="connsiteX8" fmla="*/ 4960620 w 4960620"/>
                  <a:gd name="connsiteY8" fmla="*/ 30346 h 3146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60620" h="3146926">
                    <a:moveTo>
                      <a:pt x="0" y="3146926"/>
                    </a:moveTo>
                    <a:cubicBezTo>
                      <a:pt x="74295" y="2777991"/>
                      <a:pt x="148590" y="2409056"/>
                      <a:pt x="240030" y="2072506"/>
                    </a:cubicBezTo>
                    <a:cubicBezTo>
                      <a:pt x="331470" y="1735956"/>
                      <a:pt x="423545" y="1387341"/>
                      <a:pt x="548640" y="1127626"/>
                    </a:cubicBezTo>
                    <a:cubicBezTo>
                      <a:pt x="673735" y="867911"/>
                      <a:pt x="856615" y="661536"/>
                      <a:pt x="990600" y="514216"/>
                    </a:cubicBezTo>
                    <a:cubicBezTo>
                      <a:pt x="1124585" y="366896"/>
                      <a:pt x="1212215" y="314826"/>
                      <a:pt x="1352550" y="243706"/>
                    </a:cubicBezTo>
                    <a:cubicBezTo>
                      <a:pt x="1492885" y="172586"/>
                      <a:pt x="1566545" y="128042"/>
                      <a:pt x="1832610" y="87496"/>
                    </a:cubicBezTo>
                    <a:cubicBezTo>
                      <a:pt x="2098675" y="46950"/>
                      <a:pt x="2603500" y="-5283"/>
                      <a:pt x="2948940" y="432"/>
                    </a:cubicBezTo>
                    <a:cubicBezTo>
                      <a:pt x="3279140" y="6782"/>
                      <a:pt x="3510280" y="-2674"/>
                      <a:pt x="3790950" y="7486"/>
                    </a:cubicBezTo>
                    <a:lnTo>
                      <a:pt x="4960620" y="30346"/>
                    </a:lnTo>
                  </a:path>
                </a:pathLst>
              </a:cu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400"/>
              </a:p>
            </p:txBody>
          </p:sp>
          <p:sp>
            <p:nvSpPr>
              <p:cNvPr id="17" name="Freeform: Shape 16">
                <a:extLst>
                  <a:ext uri="{FF2B5EF4-FFF2-40B4-BE49-F238E27FC236}">
                    <a16:creationId xmlns:a16="http://schemas.microsoft.com/office/drawing/2014/main" id="{0100E38B-0FD3-4C18-946A-5090BC3C7BB7}"/>
                  </a:ext>
                </a:extLst>
              </p:cNvPr>
              <p:cNvSpPr/>
              <p:nvPr/>
            </p:nvSpPr>
            <p:spPr>
              <a:xfrm>
                <a:off x="1052859" y="1295400"/>
                <a:ext cx="4683571" cy="3204715"/>
              </a:xfrm>
              <a:custGeom>
                <a:avLst/>
                <a:gdLst>
                  <a:gd name="connsiteX0" fmla="*/ 0 w 4983480"/>
                  <a:gd name="connsiteY0" fmla="*/ 3168134 h 3168134"/>
                  <a:gd name="connsiteX1" fmla="*/ 110490 w 4983480"/>
                  <a:gd name="connsiteY1" fmla="*/ 1834634 h 3168134"/>
                  <a:gd name="connsiteX2" fmla="*/ 354330 w 4983480"/>
                  <a:gd name="connsiteY2" fmla="*/ 863084 h 3168134"/>
                  <a:gd name="connsiteX3" fmla="*/ 819150 w 4983480"/>
                  <a:gd name="connsiteY3" fmla="*/ 379214 h 3168134"/>
                  <a:gd name="connsiteX4" fmla="*/ 1520190 w 4983480"/>
                  <a:gd name="connsiteY4" fmla="*/ 131564 h 3168134"/>
                  <a:gd name="connsiteX5" fmla="*/ 2895600 w 4983480"/>
                  <a:gd name="connsiteY5" fmla="*/ 5834 h 3168134"/>
                  <a:gd name="connsiteX6" fmla="*/ 4983480 w 4983480"/>
                  <a:gd name="connsiteY6" fmla="*/ 32504 h 3168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83480" h="3168134">
                    <a:moveTo>
                      <a:pt x="0" y="3168134"/>
                    </a:moveTo>
                    <a:cubicBezTo>
                      <a:pt x="25717" y="2693471"/>
                      <a:pt x="51435" y="2218809"/>
                      <a:pt x="110490" y="1834634"/>
                    </a:cubicBezTo>
                    <a:cubicBezTo>
                      <a:pt x="169545" y="1450459"/>
                      <a:pt x="236220" y="1105654"/>
                      <a:pt x="354330" y="863084"/>
                    </a:cubicBezTo>
                    <a:cubicBezTo>
                      <a:pt x="472440" y="620514"/>
                      <a:pt x="624840" y="501134"/>
                      <a:pt x="819150" y="379214"/>
                    </a:cubicBezTo>
                    <a:cubicBezTo>
                      <a:pt x="1013460" y="257294"/>
                      <a:pt x="1174115" y="193794"/>
                      <a:pt x="1520190" y="131564"/>
                    </a:cubicBezTo>
                    <a:cubicBezTo>
                      <a:pt x="1866265" y="69334"/>
                      <a:pt x="2318385" y="22344"/>
                      <a:pt x="2895600" y="5834"/>
                    </a:cubicBezTo>
                    <a:cubicBezTo>
                      <a:pt x="3472815" y="-10676"/>
                      <a:pt x="4228147" y="10914"/>
                      <a:pt x="4983480" y="32504"/>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400"/>
              </a:p>
            </p:txBody>
          </p:sp>
          <p:cxnSp>
            <p:nvCxnSpPr>
              <p:cNvPr id="18" name="Straight Arrow Connector 17">
                <a:extLst>
                  <a:ext uri="{FF2B5EF4-FFF2-40B4-BE49-F238E27FC236}">
                    <a16:creationId xmlns:a16="http://schemas.microsoft.com/office/drawing/2014/main" id="{4AA4C02F-9C70-4663-A1BE-53670A85F6EF}"/>
                  </a:ext>
                </a:extLst>
              </p:cNvPr>
              <p:cNvCxnSpPr>
                <a:cxnSpLocks/>
              </p:cNvCxnSpPr>
              <p:nvPr/>
            </p:nvCxnSpPr>
            <p:spPr>
              <a:xfrm flipV="1">
                <a:off x="1052860" y="1005840"/>
                <a:ext cx="0" cy="356628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34707682-0572-45B7-A486-77F942CC273C}"/>
                  </a:ext>
                </a:extLst>
              </p:cNvPr>
              <p:cNvCxnSpPr>
                <a:cxnSpLocks/>
              </p:cNvCxnSpPr>
              <p:nvPr/>
            </p:nvCxnSpPr>
            <p:spPr>
              <a:xfrm>
                <a:off x="980852" y="4500116"/>
                <a:ext cx="504056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7A6FADEC-1296-4498-9BB0-D1DB07340897}"/>
                  </a:ext>
                </a:extLst>
              </p:cNvPr>
              <p:cNvGrpSpPr/>
              <p:nvPr/>
            </p:nvGrpSpPr>
            <p:grpSpPr>
              <a:xfrm>
                <a:off x="836836" y="4567325"/>
                <a:ext cx="5176192" cy="378097"/>
                <a:chOff x="836836" y="4567325"/>
                <a:chExt cx="5176192" cy="378097"/>
              </a:xfrm>
            </p:grpSpPr>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0519DBCB-3F4F-4E2C-A270-D46D42A139A1}"/>
                        </a:ext>
                      </a:extLst>
                    </p:cNvPr>
                    <p:cNvSpPr txBox="1"/>
                    <p:nvPr/>
                  </p:nvSpPr>
                  <p:spPr>
                    <a:xfrm>
                      <a:off x="5517356" y="4585335"/>
                      <a:ext cx="495672" cy="36008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CA" sz="1000" b="0" i="1"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t>1.0</m:t>
                            </m:r>
                          </m:oMath>
                        </m:oMathPara>
                      </a14:m>
                      <a:endParaRPr lang="en-CA" sz="1000" i="1" dirty="0">
                        <a:solidFill>
                          <a:schemeClr val="tx1"/>
                        </a:solidFill>
                        <a:latin typeface="Cambria Math" panose="02040503050406030204" pitchFamily="18" charset="0"/>
                        <a:ea typeface="Cambria" panose="02040503050406030204" pitchFamily="18" charset="0"/>
                        <a:cs typeface="Times New Roman" panose="02020603050405020304" pitchFamily="18" charset="0"/>
                      </a:endParaRPr>
                    </a:p>
                  </p:txBody>
                </p:sp>
              </mc:Choice>
              <mc:Fallback xmlns="">
                <p:sp>
                  <p:nvSpPr>
                    <p:cNvPr id="27" name="TextBox 26">
                      <a:extLst>
                        <a:ext uri="{FF2B5EF4-FFF2-40B4-BE49-F238E27FC236}">
                          <a16:creationId xmlns:a16="http://schemas.microsoft.com/office/drawing/2014/main" id="{0519DBCB-3F4F-4E2C-A270-D46D42A139A1}"/>
                        </a:ext>
                      </a:extLst>
                    </p:cNvPr>
                    <p:cNvSpPr txBox="1">
                      <a:spLocks noRot="1" noChangeAspect="1" noMove="1" noResize="1" noEditPoints="1" noAdjustHandles="1" noChangeArrowheads="1" noChangeShapeType="1" noTextEdit="1"/>
                    </p:cNvSpPr>
                    <p:nvPr/>
                  </p:nvSpPr>
                  <p:spPr>
                    <a:xfrm>
                      <a:off x="5517356" y="4585335"/>
                      <a:ext cx="495672" cy="360087"/>
                    </a:xfrm>
                    <a:prstGeom prst="rect">
                      <a:avLst/>
                    </a:prstGeom>
                    <a:blipFill>
                      <a:blip r:embed="rId3"/>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91924165-86FD-4404-9C9F-44605DEE48CB}"/>
                        </a:ext>
                      </a:extLst>
                    </p:cNvPr>
                    <p:cNvSpPr txBox="1"/>
                    <p:nvPr/>
                  </p:nvSpPr>
                  <p:spPr>
                    <a:xfrm>
                      <a:off x="836836" y="4585335"/>
                      <a:ext cx="495672" cy="36008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CA" sz="1000" b="0" i="1"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t>0</m:t>
                            </m:r>
                          </m:oMath>
                        </m:oMathPara>
                      </a14:m>
                      <a:endParaRPr lang="en-CA" sz="1000" i="1" dirty="0">
                        <a:solidFill>
                          <a:schemeClr val="tx1"/>
                        </a:solidFill>
                        <a:latin typeface="Cambria Math" panose="02040503050406030204" pitchFamily="18" charset="0"/>
                        <a:ea typeface="Cambria" panose="02040503050406030204" pitchFamily="18" charset="0"/>
                        <a:cs typeface="Times New Roman" panose="02020603050405020304" pitchFamily="18" charset="0"/>
                      </a:endParaRPr>
                    </a:p>
                  </p:txBody>
                </p:sp>
              </mc:Choice>
              <mc:Fallback xmlns="">
                <p:sp>
                  <p:nvSpPr>
                    <p:cNvPr id="28" name="TextBox 27">
                      <a:extLst>
                        <a:ext uri="{FF2B5EF4-FFF2-40B4-BE49-F238E27FC236}">
                          <a16:creationId xmlns:a16="http://schemas.microsoft.com/office/drawing/2014/main" id="{91924165-86FD-4404-9C9F-44605DEE48CB}"/>
                        </a:ext>
                      </a:extLst>
                    </p:cNvPr>
                    <p:cNvSpPr txBox="1">
                      <a:spLocks noRot="1" noChangeAspect="1" noMove="1" noResize="1" noEditPoints="1" noAdjustHandles="1" noChangeArrowheads="1" noChangeShapeType="1" noTextEdit="1"/>
                    </p:cNvSpPr>
                    <p:nvPr/>
                  </p:nvSpPr>
                  <p:spPr>
                    <a:xfrm>
                      <a:off x="836836" y="4585335"/>
                      <a:ext cx="495672" cy="360086"/>
                    </a:xfrm>
                    <a:prstGeom prst="rect">
                      <a:avLst/>
                    </a:prstGeom>
                    <a:blipFill>
                      <a:blip r:embed="rId4"/>
                      <a:stretch>
                        <a:fillRect/>
                      </a:stretch>
                    </a:blipFill>
                  </p:spPr>
                  <p:txBody>
                    <a:bodyPr/>
                    <a:lstStyle/>
                    <a:p>
                      <a:r>
                        <a:rPr lang="en-CA">
                          <a:noFill/>
                        </a:rPr>
                        <a:t> </a:t>
                      </a:r>
                    </a:p>
                  </p:txBody>
                </p:sp>
              </mc:Fallback>
            </mc:AlternateContent>
            <p:sp>
              <p:nvSpPr>
                <p:cNvPr id="29" name="TextBox 28">
                  <a:extLst>
                    <a:ext uri="{FF2B5EF4-FFF2-40B4-BE49-F238E27FC236}">
                      <a16:creationId xmlns:a16="http://schemas.microsoft.com/office/drawing/2014/main" id="{81AF8302-DCC2-4F73-9028-80EADD6B5503}"/>
                    </a:ext>
                  </a:extLst>
                </p:cNvPr>
                <p:cNvSpPr txBox="1"/>
                <p:nvPr/>
              </p:nvSpPr>
              <p:spPr>
                <a:xfrm>
                  <a:off x="1816893" y="4585335"/>
                  <a:ext cx="495672" cy="349173"/>
                </a:xfrm>
                <a:prstGeom prst="rect">
                  <a:avLst/>
                </a:prstGeom>
                <a:noFill/>
              </p:spPr>
              <p:txBody>
                <a:bodyPr wrap="square">
                  <a:spAutoFit/>
                </a:bodyPr>
                <a:lstStyle/>
                <a:p>
                  <a:r>
                    <a:rPr lang="en-CA" sz="1000" b="0" dirty="0">
                      <a:solidFill>
                        <a:schemeClr val="tx1"/>
                      </a:solidFill>
                      <a:ea typeface="Cambria" panose="02040503050406030204" pitchFamily="18" charset="0"/>
                      <a:cs typeface="Times New Roman" panose="02020603050405020304" pitchFamily="18" charset="0"/>
                    </a:rPr>
                    <a:t>0.2</a:t>
                  </a:r>
                  <a:endParaRPr lang="en-CA" sz="1000" i="1" dirty="0">
                    <a:solidFill>
                      <a:schemeClr val="tx1"/>
                    </a:solidFill>
                    <a:latin typeface="Cambria Math" panose="02040503050406030204" pitchFamily="18" charset="0"/>
                    <a:ea typeface="Cambria" panose="020405030504060302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87C73207-76F7-466B-BB17-BB31B91B9352}"/>
                        </a:ext>
                      </a:extLst>
                    </p:cNvPr>
                    <p:cNvSpPr txBox="1"/>
                    <p:nvPr/>
                  </p:nvSpPr>
                  <p:spPr>
                    <a:xfrm>
                      <a:off x="2661556" y="4585335"/>
                      <a:ext cx="495672" cy="36008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CA" sz="1000" b="0" i="1"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t>0.4</m:t>
                            </m:r>
                          </m:oMath>
                        </m:oMathPara>
                      </a14:m>
                      <a:endParaRPr lang="en-CA" sz="1000" i="1" dirty="0">
                        <a:solidFill>
                          <a:schemeClr val="tx1"/>
                        </a:solidFill>
                        <a:latin typeface="Cambria Math" panose="02040503050406030204" pitchFamily="18" charset="0"/>
                        <a:ea typeface="Cambria" panose="02040503050406030204" pitchFamily="18" charset="0"/>
                        <a:cs typeface="Times New Roman" panose="02020603050405020304" pitchFamily="18" charset="0"/>
                      </a:endParaRPr>
                    </a:p>
                  </p:txBody>
                </p:sp>
              </mc:Choice>
              <mc:Fallback xmlns="">
                <p:sp>
                  <p:nvSpPr>
                    <p:cNvPr id="30" name="TextBox 29">
                      <a:extLst>
                        <a:ext uri="{FF2B5EF4-FFF2-40B4-BE49-F238E27FC236}">
                          <a16:creationId xmlns:a16="http://schemas.microsoft.com/office/drawing/2014/main" id="{87C73207-76F7-466B-BB17-BB31B91B9352}"/>
                        </a:ext>
                      </a:extLst>
                    </p:cNvPr>
                    <p:cNvSpPr txBox="1">
                      <a:spLocks noRot="1" noChangeAspect="1" noMove="1" noResize="1" noEditPoints="1" noAdjustHandles="1" noChangeArrowheads="1" noChangeShapeType="1" noTextEdit="1"/>
                    </p:cNvSpPr>
                    <p:nvPr/>
                  </p:nvSpPr>
                  <p:spPr>
                    <a:xfrm>
                      <a:off x="2661556" y="4585335"/>
                      <a:ext cx="495672" cy="360086"/>
                    </a:xfrm>
                    <a:prstGeom prst="rect">
                      <a:avLst/>
                    </a:prstGeom>
                    <a:blipFill>
                      <a:blip r:embed="rId5"/>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D4BCF8DB-FC9D-4642-A3FD-A6ECB8CA2359}"/>
                        </a:ext>
                      </a:extLst>
                    </p:cNvPr>
                    <p:cNvSpPr txBox="1"/>
                    <p:nvPr/>
                  </p:nvSpPr>
                  <p:spPr>
                    <a:xfrm>
                      <a:off x="3605122" y="4567325"/>
                      <a:ext cx="495672" cy="36008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CA" sz="1000" b="0" i="1"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t>0.6</m:t>
                            </m:r>
                          </m:oMath>
                        </m:oMathPara>
                      </a14:m>
                      <a:endParaRPr lang="en-CA" sz="1000" i="1" dirty="0">
                        <a:solidFill>
                          <a:schemeClr val="tx1"/>
                        </a:solidFill>
                        <a:latin typeface="Cambria Math" panose="02040503050406030204" pitchFamily="18" charset="0"/>
                        <a:ea typeface="Cambria" panose="02040503050406030204" pitchFamily="18" charset="0"/>
                        <a:cs typeface="Times New Roman" panose="02020603050405020304" pitchFamily="18" charset="0"/>
                      </a:endParaRPr>
                    </a:p>
                  </p:txBody>
                </p:sp>
              </mc:Choice>
              <mc:Fallback xmlns="">
                <p:sp>
                  <p:nvSpPr>
                    <p:cNvPr id="31" name="TextBox 30">
                      <a:extLst>
                        <a:ext uri="{FF2B5EF4-FFF2-40B4-BE49-F238E27FC236}">
                          <a16:creationId xmlns:a16="http://schemas.microsoft.com/office/drawing/2014/main" id="{D4BCF8DB-FC9D-4642-A3FD-A6ECB8CA2359}"/>
                        </a:ext>
                      </a:extLst>
                    </p:cNvPr>
                    <p:cNvSpPr txBox="1">
                      <a:spLocks noRot="1" noChangeAspect="1" noMove="1" noResize="1" noEditPoints="1" noAdjustHandles="1" noChangeArrowheads="1" noChangeShapeType="1" noTextEdit="1"/>
                    </p:cNvSpPr>
                    <p:nvPr/>
                  </p:nvSpPr>
                  <p:spPr>
                    <a:xfrm>
                      <a:off x="3605122" y="4567325"/>
                      <a:ext cx="495672" cy="360085"/>
                    </a:xfrm>
                    <a:prstGeom prst="rect">
                      <a:avLst/>
                    </a:prstGeom>
                    <a:blipFill>
                      <a:blip r:embed="rId6"/>
                      <a:stretch>
                        <a:fillRect/>
                      </a:stretch>
                    </a:blipFill>
                  </p:spPr>
                  <p:txBody>
                    <a:bodyPr/>
                    <a:lstStyle/>
                    <a:p>
                      <a:r>
                        <a:rPr lang="en-CA">
                          <a:noFill/>
                        </a:rPr>
                        <a:t> </a:t>
                      </a:r>
                    </a:p>
                  </p:txBody>
                </p:sp>
              </mc:Fallback>
            </mc:AlternateContent>
            <p:sp>
              <p:nvSpPr>
                <p:cNvPr id="32" name="TextBox 31">
                  <a:extLst>
                    <a:ext uri="{FF2B5EF4-FFF2-40B4-BE49-F238E27FC236}">
                      <a16:creationId xmlns:a16="http://schemas.microsoft.com/office/drawing/2014/main" id="{AA1E1331-5529-43B1-8A6B-62164C7B6B9F}"/>
                    </a:ext>
                  </a:extLst>
                </p:cNvPr>
                <p:cNvSpPr txBox="1"/>
                <p:nvPr/>
              </p:nvSpPr>
              <p:spPr>
                <a:xfrm>
                  <a:off x="4589636" y="4585335"/>
                  <a:ext cx="495672" cy="349173"/>
                </a:xfrm>
                <a:prstGeom prst="rect">
                  <a:avLst/>
                </a:prstGeom>
                <a:noFill/>
              </p:spPr>
              <p:txBody>
                <a:bodyPr wrap="square">
                  <a:spAutoFit/>
                </a:bodyPr>
                <a:lstStyle/>
                <a:p>
                  <a:r>
                    <a:rPr lang="en-CA" sz="1000" b="0" dirty="0">
                      <a:solidFill>
                        <a:schemeClr val="tx1"/>
                      </a:solidFill>
                      <a:ea typeface="Cambria" panose="02040503050406030204" pitchFamily="18" charset="0"/>
                      <a:cs typeface="Times New Roman" panose="02020603050405020304" pitchFamily="18" charset="0"/>
                    </a:rPr>
                    <a:t>0.8</a:t>
                  </a:r>
                  <a:endParaRPr lang="en-CA" sz="1000" i="1" dirty="0">
                    <a:solidFill>
                      <a:schemeClr val="tx1"/>
                    </a:solidFill>
                    <a:latin typeface="Cambria Math" panose="02040503050406030204" pitchFamily="18" charset="0"/>
                    <a:ea typeface="Cambria" panose="02040503050406030204" pitchFamily="18" charset="0"/>
                    <a:cs typeface="Times New Roman" panose="02020603050405020304" pitchFamily="18" charset="0"/>
                  </a:endParaRPr>
                </a:p>
              </p:txBody>
            </p:sp>
          </p:gr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299FE799-3CED-4E2F-85D2-433C82EBF205}"/>
                      </a:ext>
                    </a:extLst>
                  </p:cNvPr>
                  <p:cNvSpPr txBox="1"/>
                  <p:nvPr/>
                </p:nvSpPr>
                <p:spPr>
                  <a:xfrm>
                    <a:off x="476796" y="1187748"/>
                    <a:ext cx="495672" cy="360086"/>
                  </a:xfrm>
                  <a:prstGeom prst="rect">
                    <a:avLst/>
                  </a:prstGeom>
                  <a:noFill/>
                </p:spPr>
                <p:txBody>
                  <a:bodyPr wrap="square">
                    <a:spAutoFit/>
                  </a:bodyPr>
                  <a:lstStyle/>
                  <a:p>
                    <a:pPr algn="r"/>
                    <a14:m>
                      <m:oMathPara xmlns:m="http://schemas.openxmlformats.org/officeDocument/2006/math">
                        <m:oMathParaPr>
                          <m:jc m:val="right"/>
                        </m:oMathParaPr>
                        <m:oMath xmlns:m="http://schemas.openxmlformats.org/officeDocument/2006/math">
                          <m:r>
                            <a:rPr lang="en-CA" sz="1000" b="0" i="1"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t>1.0</m:t>
                          </m:r>
                        </m:oMath>
                      </m:oMathPara>
                    </a14:m>
                    <a:endParaRPr lang="en-CA" sz="1000" i="1" dirty="0">
                      <a:solidFill>
                        <a:schemeClr val="tx1"/>
                      </a:solidFill>
                      <a:latin typeface="Cambria Math" panose="02040503050406030204" pitchFamily="18" charset="0"/>
                      <a:ea typeface="Cambria" panose="02040503050406030204" pitchFamily="18" charset="0"/>
                      <a:cs typeface="Times New Roman" panose="02020603050405020304" pitchFamily="18" charset="0"/>
                    </a:endParaRPr>
                  </a:p>
                </p:txBody>
              </p:sp>
            </mc:Choice>
            <mc:Fallback xmlns="">
              <p:sp>
                <p:nvSpPr>
                  <p:cNvPr id="21" name="TextBox 20">
                    <a:extLst>
                      <a:ext uri="{FF2B5EF4-FFF2-40B4-BE49-F238E27FC236}">
                        <a16:creationId xmlns:a16="http://schemas.microsoft.com/office/drawing/2014/main" id="{299FE799-3CED-4E2F-85D2-433C82EBF205}"/>
                      </a:ext>
                    </a:extLst>
                  </p:cNvPr>
                  <p:cNvSpPr txBox="1">
                    <a:spLocks noRot="1" noChangeAspect="1" noMove="1" noResize="1" noEditPoints="1" noAdjustHandles="1" noChangeArrowheads="1" noChangeShapeType="1" noTextEdit="1"/>
                  </p:cNvSpPr>
                  <p:nvPr/>
                </p:nvSpPr>
                <p:spPr>
                  <a:xfrm>
                    <a:off x="476796" y="1187748"/>
                    <a:ext cx="495672" cy="360086"/>
                  </a:xfrm>
                  <a:prstGeom prst="rect">
                    <a:avLst/>
                  </a:prstGeom>
                  <a:blipFill>
                    <a:blip r:embed="rId3"/>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A374718E-4B1B-43D2-B071-E39298C131B2}"/>
                      </a:ext>
                    </a:extLst>
                  </p:cNvPr>
                  <p:cNvSpPr txBox="1"/>
                  <p:nvPr/>
                </p:nvSpPr>
                <p:spPr>
                  <a:xfrm>
                    <a:off x="476796" y="4356100"/>
                    <a:ext cx="495672" cy="360086"/>
                  </a:xfrm>
                  <a:prstGeom prst="rect">
                    <a:avLst/>
                  </a:prstGeom>
                  <a:noFill/>
                </p:spPr>
                <p:txBody>
                  <a:bodyPr wrap="square">
                    <a:spAutoFit/>
                  </a:bodyPr>
                  <a:lstStyle/>
                  <a:p>
                    <a:pPr algn="r"/>
                    <a14:m>
                      <m:oMathPara xmlns:m="http://schemas.openxmlformats.org/officeDocument/2006/math">
                        <m:oMathParaPr>
                          <m:jc m:val="right"/>
                        </m:oMathParaPr>
                        <m:oMath xmlns:m="http://schemas.openxmlformats.org/officeDocument/2006/math">
                          <m:r>
                            <a:rPr lang="en-CA" sz="1000" b="0" i="1"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t>0</m:t>
                          </m:r>
                        </m:oMath>
                      </m:oMathPara>
                    </a14:m>
                    <a:endParaRPr lang="en-CA" sz="1000" i="1" dirty="0">
                      <a:solidFill>
                        <a:schemeClr val="tx1"/>
                      </a:solidFill>
                      <a:latin typeface="Cambria Math" panose="02040503050406030204" pitchFamily="18" charset="0"/>
                      <a:ea typeface="Cambria" panose="02040503050406030204" pitchFamily="18" charset="0"/>
                      <a:cs typeface="Times New Roman" panose="02020603050405020304" pitchFamily="18" charset="0"/>
                    </a:endParaRPr>
                  </a:p>
                </p:txBody>
              </p:sp>
            </mc:Choice>
            <mc:Fallback xmlns="">
              <p:sp>
                <p:nvSpPr>
                  <p:cNvPr id="22" name="TextBox 21">
                    <a:extLst>
                      <a:ext uri="{FF2B5EF4-FFF2-40B4-BE49-F238E27FC236}">
                        <a16:creationId xmlns:a16="http://schemas.microsoft.com/office/drawing/2014/main" id="{A374718E-4B1B-43D2-B071-E39298C131B2}"/>
                      </a:ext>
                    </a:extLst>
                  </p:cNvPr>
                  <p:cNvSpPr txBox="1">
                    <a:spLocks noRot="1" noChangeAspect="1" noMove="1" noResize="1" noEditPoints="1" noAdjustHandles="1" noChangeArrowheads="1" noChangeShapeType="1" noTextEdit="1"/>
                  </p:cNvSpPr>
                  <p:nvPr/>
                </p:nvSpPr>
                <p:spPr>
                  <a:xfrm>
                    <a:off x="476796" y="4356100"/>
                    <a:ext cx="495672" cy="360086"/>
                  </a:xfrm>
                  <a:prstGeom prst="rect">
                    <a:avLst/>
                  </a:prstGeom>
                  <a:blipFill>
                    <a:blip r:embed="rId7"/>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600D3F17-2DA8-47FB-A804-C0D6F71C5D2E}"/>
                      </a:ext>
                    </a:extLst>
                  </p:cNvPr>
                  <p:cNvSpPr txBox="1"/>
                  <p:nvPr/>
                </p:nvSpPr>
                <p:spPr>
                  <a:xfrm>
                    <a:off x="476796" y="3730888"/>
                    <a:ext cx="495672" cy="360086"/>
                  </a:xfrm>
                  <a:prstGeom prst="rect">
                    <a:avLst/>
                  </a:prstGeom>
                  <a:noFill/>
                </p:spPr>
                <p:txBody>
                  <a:bodyPr wrap="square">
                    <a:spAutoFit/>
                  </a:bodyPr>
                  <a:lstStyle/>
                  <a:p>
                    <a:pPr algn="r"/>
                    <a14:m>
                      <m:oMathPara xmlns:m="http://schemas.openxmlformats.org/officeDocument/2006/math">
                        <m:oMathParaPr>
                          <m:jc m:val="right"/>
                        </m:oMathParaPr>
                        <m:oMath xmlns:m="http://schemas.openxmlformats.org/officeDocument/2006/math">
                          <m:r>
                            <a:rPr lang="en-CA" sz="1000" b="0" i="1"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t>0.2</m:t>
                          </m:r>
                        </m:oMath>
                      </m:oMathPara>
                    </a14:m>
                    <a:endParaRPr lang="en-CA" sz="1000" i="1" dirty="0">
                      <a:solidFill>
                        <a:schemeClr val="tx1"/>
                      </a:solidFill>
                      <a:latin typeface="Cambria Math" panose="02040503050406030204" pitchFamily="18" charset="0"/>
                      <a:ea typeface="Cambria" panose="02040503050406030204" pitchFamily="18" charset="0"/>
                      <a:cs typeface="Times New Roman" panose="02020603050405020304" pitchFamily="18" charset="0"/>
                    </a:endParaRPr>
                  </a:p>
                </p:txBody>
              </p:sp>
            </mc:Choice>
            <mc:Fallback xmlns="">
              <p:sp>
                <p:nvSpPr>
                  <p:cNvPr id="23" name="TextBox 22">
                    <a:extLst>
                      <a:ext uri="{FF2B5EF4-FFF2-40B4-BE49-F238E27FC236}">
                        <a16:creationId xmlns:a16="http://schemas.microsoft.com/office/drawing/2014/main" id="{600D3F17-2DA8-47FB-A804-C0D6F71C5D2E}"/>
                      </a:ext>
                    </a:extLst>
                  </p:cNvPr>
                  <p:cNvSpPr txBox="1">
                    <a:spLocks noRot="1" noChangeAspect="1" noMove="1" noResize="1" noEditPoints="1" noAdjustHandles="1" noChangeArrowheads="1" noChangeShapeType="1" noTextEdit="1"/>
                  </p:cNvSpPr>
                  <p:nvPr/>
                </p:nvSpPr>
                <p:spPr>
                  <a:xfrm>
                    <a:off x="476796" y="3730888"/>
                    <a:ext cx="495672" cy="360086"/>
                  </a:xfrm>
                  <a:prstGeom prst="rect">
                    <a:avLst/>
                  </a:prstGeom>
                  <a:blipFill>
                    <a:blip r:embed="rId8"/>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E0E96CF4-07F7-43F2-84C1-CFB0C2C3D283}"/>
                      </a:ext>
                    </a:extLst>
                  </p:cNvPr>
                  <p:cNvSpPr txBox="1"/>
                  <p:nvPr/>
                </p:nvSpPr>
                <p:spPr>
                  <a:xfrm>
                    <a:off x="476796" y="3097675"/>
                    <a:ext cx="495672" cy="360086"/>
                  </a:xfrm>
                  <a:prstGeom prst="rect">
                    <a:avLst/>
                  </a:prstGeom>
                  <a:noFill/>
                </p:spPr>
                <p:txBody>
                  <a:bodyPr wrap="square">
                    <a:spAutoFit/>
                  </a:bodyPr>
                  <a:lstStyle/>
                  <a:p>
                    <a:pPr algn="r"/>
                    <a14:m>
                      <m:oMathPara xmlns:m="http://schemas.openxmlformats.org/officeDocument/2006/math">
                        <m:oMathParaPr>
                          <m:jc m:val="right"/>
                        </m:oMathParaPr>
                        <m:oMath xmlns:m="http://schemas.openxmlformats.org/officeDocument/2006/math">
                          <m:r>
                            <a:rPr lang="en-CA" sz="1000" b="0" i="1"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t>0.4</m:t>
                          </m:r>
                        </m:oMath>
                      </m:oMathPara>
                    </a14:m>
                    <a:endParaRPr lang="en-CA" sz="1000" i="1" dirty="0">
                      <a:solidFill>
                        <a:schemeClr val="tx1"/>
                      </a:solidFill>
                      <a:latin typeface="Cambria Math" panose="02040503050406030204" pitchFamily="18" charset="0"/>
                      <a:ea typeface="Cambria" panose="02040503050406030204" pitchFamily="18" charset="0"/>
                      <a:cs typeface="Times New Roman" panose="02020603050405020304" pitchFamily="18" charset="0"/>
                    </a:endParaRPr>
                  </a:p>
                </p:txBody>
              </p:sp>
            </mc:Choice>
            <mc:Fallback xmlns="">
              <p:sp>
                <p:nvSpPr>
                  <p:cNvPr id="24" name="TextBox 23">
                    <a:extLst>
                      <a:ext uri="{FF2B5EF4-FFF2-40B4-BE49-F238E27FC236}">
                        <a16:creationId xmlns:a16="http://schemas.microsoft.com/office/drawing/2014/main" id="{E0E96CF4-07F7-43F2-84C1-CFB0C2C3D283}"/>
                      </a:ext>
                    </a:extLst>
                  </p:cNvPr>
                  <p:cNvSpPr txBox="1">
                    <a:spLocks noRot="1" noChangeAspect="1" noMove="1" noResize="1" noEditPoints="1" noAdjustHandles="1" noChangeArrowheads="1" noChangeShapeType="1" noTextEdit="1"/>
                  </p:cNvSpPr>
                  <p:nvPr/>
                </p:nvSpPr>
                <p:spPr>
                  <a:xfrm>
                    <a:off x="476796" y="3097675"/>
                    <a:ext cx="495672" cy="360086"/>
                  </a:xfrm>
                  <a:prstGeom prst="rect">
                    <a:avLst/>
                  </a:prstGeom>
                  <a:blipFill>
                    <a:blip r:embed="rId9"/>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FEFABEFE-ED48-4780-ABE0-326E578E21AD}"/>
                      </a:ext>
                    </a:extLst>
                  </p:cNvPr>
                  <p:cNvSpPr txBox="1"/>
                  <p:nvPr/>
                </p:nvSpPr>
                <p:spPr>
                  <a:xfrm>
                    <a:off x="476796" y="2457222"/>
                    <a:ext cx="495672" cy="360086"/>
                  </a:xfrm>
                  <a:prstGeom prst="rect">
                    <a:avLst/>
                  </a:prstGeom>
                  <a:noFill/>
                </p:spPr>
                <p:txBody>
                  <a:bodyPr wrap="square">
                    <a:spAutoFit/>
                  </a:bodyPr>
                  <a:lstStyle/>
                  <a:p>
                    <a:pPr algn="r"/>
                    <a14:m>
                      <m:oMathPara xmlns:m="http://schemas.openxmlformats.org/officeDocument/2006/math">
                        <m:oMathParaPr>
                          <m:jc m:val="right"/>
                        </m:oMathParaPr>
                        <m:oMath xmlns:m="http://schemas.openxmlformats.org/officeDocument/2006/math">
                          <m:r>
                            <a:rPr lang="en-CA" sz="1000" b="0" i="1"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t>0.6</m:t>
                          </m:r>
                        </m:oMath>
                      </m:oMathPara>
                    </a14:m>
                    <a:endParaRPr lang="en-CA" sz="1000" i="1" dirty="0">
                      <a:solidFill>
                        <a:schemeClr val="tx1"/>
                      </a:solidFill>
                      <a:latin typeface="Cambria Math" panose="02040503050406030204" pitchFamily="18" charset="0"/>
                      <a:ea typeface="Cambria" panose="02040503050406030204" pitchFamily="18" charset="0"/>
                      <a:cs typeface="Times New Roman" panose="02020603050405020304" pitchFamily="18" charset="0"/>
                    </a:endParaRPr>
                  </a:p>
                </p:txBody>
              </p:sp>
            </mc:Choice>
            <mc:Fallback xmlns="">
              <p:sp>
                <p:nvSpPr>
                  <p:cNvPr id="25" name="TextBox 24">
                    <a:extLst>
                      <a:ext uri="{FF2B5EF4-FFF2-40B4-BE49-F238E27FC236}">
                        <a16:creationId xmlns:a16="http://schemas.microsoft.com/office/drawing/2014/main" id="{FEFABEFE-ED48-4780-ABE0-326E578E21AD}"/>
                      </a:ext>
                    </a:extLst>
                  </p:cNvPr>
                  <p:cNvSpPr txBox="1">
                    <a:spLocks noRot="1" noChangeAspect="1" noMove="1" noResize="1" noEditPoints="1" noAdjustHandles="1" noChangeArrowheads="1" noChangeShapeType="1" noTextEdit="1"/>
                  </p:cNvSpPr>
                  <p:nvPr/>
                </p:nvSpPr>
                <p:spPr>
                  <a:xfrm>
                    <a:off x="476796" y="2457222"/>
                    <a:ext cx="495672" cy="360086"/>
                  </a:xfrm>
                  <a:prstGeom prst="rect">
                    <a:avLst/>
                  </a:prstGeom>
                  <a:blipFill>
                    <a:blip r:embed="rId6"/>
                    <a:stretch>
                      <a:fillRect/>
                    </a:stretch>
                  </a:blipFill>
                </p:spPr>
                <p:txBody>
                  <a:bodyPr/>
                  <a:lstStyle/>
                  <a:p>
                    <a:r>
                      <a:rPr lang="en-CA">
                        <a:noFill/>
                      </a:rPr>
                      <a:t> </a:t>
                    </a:r>
                  </a:p>
                </p:txBody>
              </p:sp>
            </mc:Fallback>
          </mc:AlternateContent>
          <p:sp>
            <p:nvSpPr>
              <p:cNvPr id="26" name="TextBox 25">
                <a:extLst>
                  <a:ext uri="{FF2B5EF4-FFF2-40B4-BE49-F238E27FC236}">
                    <a16:creationId xmlns:a16="http://schemas.microsoft.com/office/drawing/2014/main" id="{3745BA14-673B-40B1-8CDE-E0CB5C1C899A}"/>
                  </a:ext>
                </a:extLst>
              </p:cNvPr>
              <p:cNvSpPr txBox="1"/>
              <p:nvPr/>
            </p:nvSpPr>
            <p:spPr>
              <a:xfrm>
                <a:off x="476796" y="1835820"/>
                <a:ext cx="495672" cy="349173"/>
              </a:xfrm>
              <a:prstGeom prst="rect">
                <a:avLst/>
              </a:prstGeom>
              <a:noFill/>
            </p:spPr>
            <p:txBody>
              <a:bodyPr wrap="square">
                <a:spAutoFit/>
              </a:bodyPr>
              <a:lstStyle/>
              <a:p>
                <a:pPr algn="r"/>
                <a:r>
                  <a:rPr lang="en-CA" sz="1000" b="0" dirty="0">
                    <a:solidFill>
                      <a:schemeClr val="tx1"/>
                    </a:solidFill>
                    <a:ea typeface="Cambria" panose="02040503050406030204" pitchFamily="18" charset="0"/>
                    <a:cs typeface="Times New Roman" panose="02020603050405020304" pitchFamily="18" charset="0"/>
                  </a:rPr>
                  <a:t>0.8</a:t>
                </a:r>
                <a:endParaRPr lang="en-CA" sz="1000" i="1" dirty="0">
                  <a:solidFill>
                    <a:schemeClr val="tx1"/>
                  </a:solidFill>
                  <a:latin typeface="Cambria Math" panose="02040503050406030204" pitchFamily="18" charset="0"/>
                  <a:ea typeface="Cambria" panose="02040503050406030204" pitchFamily="18" charset="0"/>
                  <a:cs typeface="Times New Roman" panose="02020603050405020304" pitchFamily="18" charset="0"/>
                </a:endParaRPr>
              </a:p>
            </p:txBody>
          </p:sp>
        </p:gr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79B55B3D-F628-4F79-AF03-BCEFDDB2F233}"/>
                    </a:ext>
                  </a:extLst>
                </p:cNvPr>
                <p:cNvSpPr txBox="1"/>
                <p:nvPr/>
              </p:nvSpPr>
              <p:spPr>
                <a:xfrm rot="18705522">
                  <a:off x="2137070" y="2171553"/>
                  <a:ext cx="428609" cy="26419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CA" sz="800" b="0" i="1"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t>1 </m:t>
                        </m:r>
                        <m:r>
                          <a:rPr lang="en-CA" sz="800" b="0" i="1"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t>h𝑝</m:t>
                        </m:r>
                      </m:oMath>
                    </m:oMathPara>
                  </a14:m>
                  <a:endParaRPr lang="en-CA" sz="800" i="1" dirty="0">
                    <a:solidFill>
                      <a:schemeClr val="tx1"/>
                    </a:solidFill>
                    <a:latin typeface="Cambria Math" panose="02040503050406030204" pitchFamily="18" charset="0"/>
                    <a:ea typeface="Cambria" panose="02040503050406030204" pitchFamily="18" charset="0"/>
                    <a:cs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79B55B3D-F628-4F79-AF03-BCEFDDB2F233}"/>
                    </a:ext>
                  </a:extLst>
                </p:cNvPr>
                <p:cNvSpPr txBox="1">
                  <a:spLocks noRot="1" noChangeAspect="1" noMove="1" noResize="1" noEditPoints="1" noAdjustHandles="1" noChangeArrowheads="1" noChangeShapeType="1" noTextEdit="1"/>
                </p:cNvSpPr>
                <p:nvPr/>
              </p:nvSpPr>
              <p:spPr>
                <a:xfrm rot="18705522">
                  <a:off x="2137070" y="2171553"/>
                  <a:ext cx="428609" cy="264191"/>
                </a:xfrm>
                <a:prstGeom prst="rect">
                  <a:avLst/>
                </a:prstGeom>
                <a:blipFill>
                  <a:blip r:embed="rId10"/>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4CEA651E-C6FC-4D62-8ACF-87C3D541B5BC}"/>
                    </a:ext>
                  </a:extLst>
                </p:cNvPr>
                <p:cNvSpPr txBox="1"/>
                <p:nvPr/>
              </p:nvSpPr>
              <p:spPr>
                <a:xfrm rot="18629032">
                  <a:off x="1918330" y="1928234"/>
                  <a:ext cx="428609" cy="26419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CA" sz="800" b="0" i="1"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t>10 </m:t>
                        </m:r>
                        <m:r>
                          <a:rPr lang="en-CA" sz="800" b="0" i="1"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t>h𝑝</m:t>
                        </m:r>
                      </m:oMath>
                    </m:oMathPara>
                  </a14:m>
                  <a:endParaRPr lang="en-CA" sz="800" i="1" dirty="0">
                    <a:solidFill>
                      <a:schemeClr val="tx1"/>
                    </a:solidFill>
                    <a:latin typeface="Cambria Math" panose="02040503050406030204" pitchFamily="18" charset="0"/>
                    <a:ea typeface="Cambria" panose="02040503050406030204" pitchFamily="18" charset="0"/>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4CEA651E-C6FC-4D62-8ACF-87C3D541B5BC}"/>
                    </a:ext>
                  </a:extLst>
                </p:cNvPr>
                <p:cNvSpPr txBox="1">
                  <a:spLocks noRot="1" noChangeAspect="1" noMove="1" noResize="1" noEditPoints="1" noAdjustHandles="1" noChangeArrowheads="1" noChangeShapeType="1" noTextEdit="1"/>
                </p:cNvSpPr>
                <p:nvPr/>
              </p:nvSpPr>
              <p:spPr>
                <a:xfrm rot="18629032">
                  <a:off x="1918330" y="1928234"/>
                  <a:ext cx="428609" cy="264191"/>
                </a:xfrm>
                <a:prstGeom prst="rect">
                  <a:avLst/>
                </a:prstGeom>
                <a:blipFill>
                  <a:blip r:embed="rId11"/>
                  <a:stretch>
                    <a:fillRect r="-6154"/>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90E8EA31-AED2-4893-9079-8059BCC58B63}"/>
                    </a:ext>
                  </a:extLst>
                </p:cNvPr>
                <p:cNvSpPr txBox="1"/>
                <p:nvPr/>
              </p:nvSpPr>
              <p:spPr>
                <a:xfrm rot="18905482">
                  <a:off x="1758754" y="1682604"/>
                  <a:ext cx="428609" cy="26419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CA" sz="800" b="0" i="1"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t>50 </m:t>
                        </m:r>
                        <m:r>
                          <a:rPr lang="en-CA" sz="800" b="0" i="1"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t>h𝑝</m:t>
                        </m:r>
                      </m:oMath>
                    </m:oMathPara>
                  </a14:m>
                  <a:endParaRPr lang="en-CA" sz="800" i="1" dirty="0">
                    <a:solidFill>
                      <a:schemeClr val="tx1"/>
                    </a:solidFill>
                    <a:latin typeface="Cambria Math" panose="02040503050406030204" pitchFamily="18" charset="0"/>
                    <a:ea typeface="Cambria" panose="02040503050406030204" pitchFamily="18" charset="0"/>
                    <a:cs typeface="Times New Roman" panose="02020603050405020304" pitchFamily="18" charset="0"/>
                  </a:endParaRPr>
                </a:p>
              </p:txBody>
            </p:sp>
          </mc:Choice>
          <mc:Fallback xmlns="">
            <p:sp>
              <p:nvSpPr>
                <p:cNvPr id="10" name="TextBox 9">
                  <a:extLst>
                    <a:ext uri="{FF2B5EF4-FFF2-40B4-BE49-F238E27FC236}">
                      <a16:creationId xmlns:a16="http://schemas.microsoft.com/office/drawing/2014/main" id="{90E8EA31-AED2-4893-9079-8059BCC58B63}"/>
                    </a:ext>
                  </a:extLst>
                </p:cNvPr>
                <p:cNvSpPr txBox="1">
                  <a:spLocks noRot="1" noChangeAspect="1" noMove="1" noResize="1" noEditPoints="1" noAdjustHandles="1" noChangeArrowheads="1" noChangeShapeType="1" noTextEdit="1"/>
                </p:cNvSpPr>
                <p:nvPr/>
              </p:nvSpPr>
              <p:spPr>
                <a:xfrm rot="18905482">
                  <a:off x="1758754" y="1682604"/>
                  <a:ext cx="428609" cy="264191"/>
                </a:xfrm>
                <a:prstGeom prst="rect">
                  <a:avLst/>
                </a:prstGeom>
                <a:blipFill>
                  <a:blip r:embed="rId12"/>
                  <a:stretch>
                    <a:fillRect r="-5970"/>
                  </a:stretch>
                </a:blipFill>
              </p:spPr>
              <p:txBody>
                <a:bodyPr/>
                <a:lstStyle/>
                <a:p>
                  <a:r>
                    <a:rPr lang="en-CA">
                      <a:noFill/>
                    </a:rPr>
                    <a:t> </a:t>
                  </a:r>
                </a:p>
              </p:txBody>
            </p:sp>
          </mc:Fallback>
        </mc:AlternateContent>
        <p:sp>
          <p:nvSpPr>
            <p:cNvPr id="11" name="TextBox 10">
              <a:extLst>
                <a:ext uri="{FF2B5EF4-FFF2-40B4-BE49-F238E27FC236}">
                  <a16:creationId xmlns:a16="http://schemas.microsoft.com/office/drawing/2014/main" id="{46582ACF-33ED-4333-88F8-39E702CE0424}"/>
                </a:ext>
              </a:extLst>
            </p:cNvPr>
            <p:cNvSpPr txBox="1"/>
            <p:nvPr/>
          </p:nvSpPr>
          <p:spPr>
            <a:xfrm>
              <a:off x="2635250" y="4543945"/>
              <a:ext cx="2161963" cy="311367"/>
            </a:xfrm>
            <a:prstGeom prst="rect">
              <a:avLst/>
            </a:prstGeom>
            <a:noFill/>
          </p:spPr>
          <p:txBody>
            <a:bodyPr wrap="square">
              <a:spAutoFit/>
            </a:bodyPr>
            <a:lstStyle/>
            <a:p>
              <a:pPr algn="ctr"/>
              <a:r>
                <a:rPr lang="en-CA" sz="1000" dirty="0">
                  <a:solidFill>
                    <a:schemeClr val="tx1"/>
                  </a:solidFill>
                  <a:latin typeface="Cambria Math" panose="02040503050406030204" pitchFamily="18" charset="0"/>
                  <a:ea typeface="Cambria" panose="02040503050406030204" pitchFamily="18" charset="0"/>
                  <a:cs typeface="Times New Roman" panose="02020603050405020304" pitchFamily="18" charset="0"/>
                </a:rPr>
                <a:t>Motor Load (PLR)</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0237C94A-300D-466C-BF40-D5F0B9EF5DF3}"/>
                    </a:ext>
                  </a:extLst>
                </p:cNvPr>
                <p:cNvSpPr txBox="1"/>
                <p:nvPr/>
              </p:nvSpPr>
              <p:spPr>
                <a:xfrm>
                  <a:off x="591373" y="2538989"/>
                  <a:ext cx="538927" cy="486079"/>
                </a:xfrm>
                <a:prstGeom prst="rect">
                  <a:avLst/>
                </a:prstGeom>
                <a:noFill/>
              </p:spPr>
              <p:txBody>
                <a:bodyPr wrap="square">
                  <a:spAutoFit/>
                </a:bodyPr>
                <a:lstStyle/>
                <a:p>
                  <a:pPr algn="ctr"/>
                  <a14:m>
                    <m:oMathPara xmlns:m="http://schemas.openxmlformats.org/officeDocument/2006/math">
                      <m:oMathParaPr>
                        <m:jc m:val="centerGroup"/>
                      </m:oMathParaPr>
                      <m:oMath xmlns:m="http://schemas.openxmlformats.org/officeDocument/2006/math">
                        <m:f>
                          <m:fPr>
                            <m:ctrlPr>
                              <a:rPr lang="en-CA" sz="1000" i="1" smtClean="0">
                                <a:latin typeface="Cambria Math" panose="02040503050406030204" pitchFamily="18" charset="0"/>
                                <a:ea typeface="Cambria Math" panose="02040503050406030204" pitchFamily="18" charset="0"/>
                                <a:cs typeface="Times New Roman" panose="02020603050405020304" pitchFamily="18" charset="0"/>
                              </a:rPr>
                            </m:ctrlPr>
                          </m:fPr>
                          <m:num>
                            <m:r>
                              <a:rPr lang="en-CA" sz="1000" i="1">
                                <a:latin typeface="Cambria Math" panose="02040503050406030204" pitchFamily="18" charset="0"/>
                                <a:ea typeface="Cambria Math" panose="02040503050406030204" pitchFamily="18" charset="0"/>
                                <a:cs typeface="Times New Roman" panose="02020603050405020304" pitchFamily="18" charset="0"/>
                              </a:rPr>
                              <m:t>𝜂</m:t>
                            </m:r>
                          </m:num>
                          <m:den>
                            <m:sSub>
                              <m:sSubPr>
                                <m:ctrlPr>
                                  <a:rPr lang="en-CA" sz="1000" b="0" i="1" smtClean="0">
                                    <a:latin typeface="Cambria Math" panose="02040503050406030204" pitchFamily="18" charset="0"/>
                                    <a:ea typeface="Cambria Math" panose="02040503050406030204" pitchFamily="18" charset="0"/>
                                    <a:cs typeface="Times New Roman" panose="02020603050405020304" pitchFamily="18" charset="0"/>
                                  </a:rPr>
                                </m:ctrlPr>
                              </m:sSubPr>
                              <m:e>
                                <m:r>
                                  <a:rPr lang="en-CA" sz="1000" i="1">
                                    <a:latin typeface="Cambria Math" panose="02040503050406030204" pitchFamily="18" charset="0"/>
                                    <a:ea typeface="Cambria Math" panose="02040503050406030204" pitchFamily="18" charset="0"/>
                                    <a:cs typeface="Times New Roman" panose="02020603050405020304" pitchFamily="18" charset="0"/>
                                  </a:rPr>
                                  <m:t>𝜂</m:t>
                                </m:r>
                              </m:e>
                              <m:sub>
                                <m:r>
                                  <a:rPr lang="en-CA" sz="1000" b="0" i="1" smtClean="0">
                                    <a:latin typeface="Cambria Math" panose="02040503050406030204" pitchFamily="18" charset="0"/>
                                    <a:ea typeface="Cambria Math" panose="02040503050406030204" pitchFamily="18" charset="0"/>
                                    <a:cs typeface="Times New Roman" panose="02020603050405020304" pitchFamily="18" charset="0"/>
                                  </a:rPr>
                                  <m:t>𝐹𝐿</m:t>
                                </m:r>
                              </m:sub>
                            </m:sSub>
                          </m:den>
                        </m:f>
                      </m:oMath>
                    </m:oMathPara>
                  </a14:m>
                  <a:endParaRPr lang="en-CA" sz="1000" dirty="0">
                    <a:solidFill>
                      <a:schemeClr val="tx1"/>
                    </a:solidFill>
                    <a:latin typeface="Cambria Math" panose="02040503050406030204" pitchFamily="18" charset="0"/>
                    <a:ea typeface="Cambria" panose="02040503050406030204" pitchFamily="18" charset="0"/>
                    <a:cs typeface="Times New Roman" panose="02020603050405020304" pitchFamily="18" charset="0"/>
                  </a:endParaRPr>
                </a:p>
              </p:txBody>
            </p:sp>
          </mc:Choice>
          <mc:Fallback xmlns="">
            <p:sp>
              <p:nvSpPr>
                <p:cNvPr id="12" name="TextBox 11">
                  <a:extLst>
                    <a:ext uri="{FF2B5EF4-FFF2-40B4-BE49-F238E27FC236}">
                      <a16:creationId xmlns:a16="http://schemas.microsoft.com/office/drawing/2014/main" id="{0237C94A-300D-466C-BF40-D5F0B9EF5DF3}"/>
                    </a:ext>
                  </a:extLst>
                </p:cNvPr>
                <p:cNvSpPr txBox="1">
                  <a:spLocks noRot="1" noChangeAspect="1" noMove="1" noResize="1" noEditPoints="1" noAdjustHandles="1" noChangeArrowheads="1" noChangeShapeType="1" noTextEdit="1"/>
                </p:cNvSpPr>
                <p:nvPr/>
              </p:nvSpPr>
              <p:spPr>
                <a:xfrm>
                  <a:off x="591373" y="2538989"/>
                  <a:ext cx="538927" cy="486079"/>
                </a:xfrm>
                <a:prstGeom prst="rect">
                  <a:avLst/>
                </a:prstGeom>
                <a:blipFill>
                  <a:blip r:embed="rId13"/>
                  <a:stretch>
                    <a:fillRect/>
                  </a:stretch>
                </a:blipFill>
              </p:spPr>
              <p:txBody>
                <a:bodyPr/>
                <a:lstStyle/>
                <a:p>
                  <a:r>
                    <a:rPr lang="en-CA">
                      <a:noFill/>
                    </a:rPr>
                    <a:t> </a:t>
                  </a:r>
                </a:p>
              </p:txBody>
            </p:sp>
          </mc:Fallback>
        </mc:AlternateContent>
      </p:grpSp>
    </p:spTree>
    <p:extLst>
      <p:ext uri="{BB962C8B-B14F-4D97-AF65-F5344CB8AC3E}">
        <p14:creationId xmlns:p14="http://schemas.microsoft.com/office/powerpoint/2010/main" val="36780290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9FCD233-DB23-4538-B195-40921C378A16}"/>
              </a:ext>
            </a:extLst>
          </p:cNvPr>
          <p:cNvSpPr>
            <a:spLocks noGrp="1"/>
          </p:cNvSpPr>
          <p:nvPr>
            <p:ph type="sldNum" sz="quarter" idx="12"/>
          </p:nvPr>
        </p:nvSpPr>
        <p:spPr/>
        <p:txBody>
          <a:bodyPr/>
          <a:lstStyle/>
          <a:p>
            <a:fld id="{2812F1FA-390A-41C6-A5B6-DA577902550D}" type="slidenum">
              <a:rPr lang="en-CA" smtClean="0"/>
              <a:pPr/>
              <a:t>33</a:t>
            </a:fld>
            <a:endParaRPr lang="en-CA" dirty="0"/>
          </a:p>
        </p:txBody>
      </p:sp>
      <p:grpSp>
        <p:nvGrpSpPr>
          <p:cNvPr id="9" name="Group 8">
            <a:extLst>
              <a:ext uri="{FF2B5EF4-FFF2-40B4-BE49-F238E27FC236}">
                <a16:creationId xmlns:a16="http://schemas.microsoft.com/office/drawing/2014/main" id="{734B0959-F665-494D-BCA1-E2612E76A6AE}"/>
              </a:ext>
            </a:extLst>
          </p:cNvPr>
          <p:cNvGrpSpPr/>
          <p:nvPr/>
        </p:nvGrpSpPr>
        <p:grpSpPr>
          <a:xfrm>
            <a:off x="260772" y="107628"/>
            <a:ext cx="5965856" cy="516486"/>
            <a:chOff x="260772" y="107628"/>
            <a:chExt cx="5965856" cy="516486"/>
          </a:xfrm>
        </p:grpSpPr>
        <p:sp>
          <p:nvSpPr>
            <p:cNvPr id="10" name="Rectangle 9">
              <a:extLst>
                <a:ext uri="{FF2B5EF4-FFF2-40B4-BE49-F238E27FC236}">
                  <a16:creationId xmlns:a16="http://schemas.microsoft.com/office/drawing/2014/main" id="{53D2B3D9-9215-43A7-A4C8-DA2A77291275}"/>
                </a:ext>
              </a:extLst>
            </p:cNvPr>
            <p:cNvSpPr/>
            <p:nvPr/>
          </p:nvSpPr>
          <p:spPr>
            <a:xfrm>
              <a:off x="548804" y="107628"/>
              <a:ext cx="5677824" cy="5164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CA" sz="1400" b="1" u="sng" dirty="0">
                  <a:solidFill>
                    <a:schemeClr val="tx1"/>
                  </a:solidFill>
                  <a:latin typeface="Cambria" panose="02040503050406030204" pitchFamily="18" charset="0"/>
                  <a:ea typeface="Cambria" panose="02040503050406030204" pitchFamily="18" charset="0"/>
                  <a:cs typeface="Times New Roman" panose="02020603050405020304" pitchFamily="18" charset="0"/>
                </a:rPr>
                <a:t>Fan &amp; Motor Installed in a Duct System</a:t>
              </a:r>
              <a:endParaRPr lang="en-CA" sz="1200" b="1" u="sng"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11" name="Oval 10">
              <a:extLst>
                <a:ext uri="{FF2B5EF4-FFF2-40B4-BE49-F238E27FC236}">
                  <a16:creationId xmlns:a16="http://schemas.microsoft.com/office/drawing/2014/main" id="{2D791B50-006B-4994-B459-F9CE18CF8C8F}"/>
                </a:ext>
              </a:extLst>
            </p:cNvPr>
            <p:cNvSpPr/>
            <p:nvPr/>
          </p:nvSpPr>
          <p:spPr>
            <a:xfrm>
              <a:off x="260772" y="107628"/>
              <a:ext cx="288032" cy="288032"/>
            </a:xfrm>
            <a:prstGeom prst="ellipse">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CA" sz="1400" b="1" dirty="0">
                  <a:solidFill>
                    <a:schemeClr val="tx1"/>
                  </a:solidFill>
                  <a:latin typeface="Cambria" panose="02040503050406030204" pitchFamily="18" charset="0"/>
                  <a:ea typeface="Cambria" panose="02040503050406030204" pitchFamily="18" charset="0"/>
                  <a:cs typeface="Sabon Next LT" panose="020B0502040204020203" pitchFamily="2" charset="0"/>
                </a:rPr>
                <a:t>9.</a:t>
              </a:r>
            </a:p>
          </p:txBody>
        </p:sp>
      </p:grpSp>
      <mc:AlternateContent xmlns:mc="http://schemas.openxmlformats.org/markup-compatibility/2006" xmlns:a14="http://schemas.microsoft.com/office/drawing/2010/main">
        <mc:Choice Requires="a14">
          <p:sp>
            <p:nvSpPr>
              <p:cNvPr id="58" name="Rectangle 57">
                <a:extLst>
                  <a:ext uri="{FF2B5EF4-FFF2-40B4-BE49-F238E27FC236}">
                    <a16:creationId xmlns:a16="http://schemas.microsoft.com/office/drawing/2014/main" id="{371190C3-1F6B-4866-855A-2ED54B436702}"/>
                  </a:ext>
                </a:extLst>
              </p:cNvPr>
              <p:cNvSpPr/>
              <p:nvPr/>
            </p:nvSpPr>
            <p:spPr>
              <a:xfrm>
                <a:off x="625004" y="508261"/>
                <a:ext cx="5291926" cy="80243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Let’s now consider a fan driven by a “directly-coupled” motor, and the pair installed to operate in a particular duct system. </a:t>
                </a: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r>
                  <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With the motor and fan shafts are directly-coupled—assuming the coupling is secure, so there’s no slippage—the two shafts will effectively act as a one. That is, both devices will have the same rotational speed, the torque delivered by the motor will be the torque received by the fan, and the shaft power produced by the motor will be the shaft power delivered to the fan.</a:t>
                </a: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r>
                  <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For a moment let’s consider just the operation of the fan in the duct system. Say we’re able to measure the performance of the fan when it’s installed in the duct system and the following is determined:</a:t>
                </a: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marL="177800" algn="just"/>
                <a:r>
                  <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With the fan driven at </a:t>
                </a:r>
                <a14:m>
                  <m:oMath xmlns:m="http://schemas.openxmlformats.org/officeDocument/2006/math">
                    <m:r>
                      <a:rPr lang="en-CA" sz="1100" b="0" i="1" smtClean="0">
                        <a:solidFill>
                          <a:schemeClr val="tx1"/>
                        </a:solidFill>
                        <a:latin typeface="Cambria Math"/>
                      </a:rPr>
                      <m:t>1750 </m:t>
                    </m:r>
                    <m:r>
                      <a:rPr lang="en-CA" sz="1100" b="0" i="1" smtClean="0">
                        <a:solidFill>
                          <a:schemeClr val="tx1"/>
                        </a:solidFill>
                        <a:latin typeface="Cambria Math"/>
                      </a:rPr>
                      <m:t>𝑟𝑝𝑚</m:t>
                    </m:r>
                  </m:oMath>
                </a14:m>
                <a:r>
                  <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 the required shaft power is </a:t>
                </a:r>
                <a14:m>
                  <m:oMath xmlns:m="http://schemas.openxmlformats.org/officeDocument/2006/math">
                    <m:sSub>
                      <m:sSubPr>
                        <m:ctrlPr>
                          <a:rPr lang="en-CA" sz="1100" b="0" i="1"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ctrlPr>
                      </m:sSubPr>
                      <m:e>
                        <m:acc>
                          <m:accPr>
                            <m:chr m:val="̇"/>
                            <m:ctrlPr>
                              <a:rPr lang="en-CA" sz="1100" i="1"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ctrlPr>
                          </m:accPr>
                          <m:e>
                            <m:r>
                              <a:rPr lang="en-CA" sz="1100" b="0" i="1"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t>𝑊</m:t>
                            </m:r>
                          </m:e>
                        </m:acc>
                      </m:e>
                      <m:sub>
                        <m:r>
                          <a:rPr lang="en-CA" sz="1100" b="0" i="1"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t>𝑠h</m:t>
                        </m:r>
                      </m:sub>
                    </m:sSub>
                    <m:r>
                      <a:rPr lang="en-CA" sz="1100" b="0" i="1"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t>=1800 </m:t>
                    </m:r>
                    <m:r>
                      <a:rPr lang="en-CA" sz="1100" b="0" i="1"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t>𝑊</m:t>
                    </m:r>
                  </m:oMath>
                </a14:m>
                <a:r>
                  <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 the flow is </a:t>
                </a:r>
                <a14:m>
                  <m:oMath xmlns:m="http://schemas.openxmlformats.org/officeDocument/2006/math">
                    <m:acc>
                      <m:accPr>
                        <m:chr m:val="̇"/>
                        <m:ctrlPr>
                          <a:rPr lang="en-CA" sz="1100" i="1"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ctrlPr>
                      </m:accPr>
                      <m:e>
                        <m:r>
                          <a:rPr lang="en-CA" sz="1100" b="0" i="1"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t>𝑉</m:t>
                        </m:r>
                      </m:e>
                    </m:acc>
                    <m:r>
                      <a:rPr lang="en-CA" sz="1100" b="0" i="1"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t>=1100 </m:t>
                    </m:r>
                    <m:f>
                      <m:fPr>
                        <m:type m:val="lin"/>
                        <m:ctrlPr>
                          <a:rPr lang="en-CA" sz="1100" b="0" i="1"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ctrlPr>
                      </m:fPr>
                      <m:num>
                        <m:r>
                          <a:rPr lang="en-CA" sz="1100" b="0" i="1"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t>𝐿</m:t>
                        </m:r>
                      </m:num>
                      <m:den>
                        <m:r>
                          <a:rPr lang="en-CA" sz="1100" b="0" i="1"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t>𝑠</m:t>
                        </m:r>
                      </m:den>
                    </m:f>
                  </m:oMath>
                </a14:m>
                <a:r>
                  <a:rPr lang="en-CA" sz="1100" b="0" i="1" dirty="0">
                    <a:solidFill>
                      <a:schemeClr val="tx1"/>
                    </a:solidFill>
                    <a:latin typeface="Cambria Math" panose="02040503050406030204" pitchFamily="18" charset="0"/>
                    <a:ea typeface="Cambria" panose="02040503050406030204" pitchFamily="18" charset="0"/>
                    <a:cs typeface="Times New Roman" panose="02020603050405020304" pitchFamily="18" charset="0"/>
                  </a:rPr>
                  <a:t>, </a:t>
                </a:r>
                <a:r>
                  <a:rPr lang="en-CA" sz="1100" b="0" dirty="0">
                    <a:solidFill>
                      <a:schemeClr val="tx1"/>
                    </a:solidFill>
                    <a:latin typeface="Cambria Math" panose="02040503050406030204" pitchFamily="18" charset="0"/>
                    <a:ea typeface="Cambria" panose="02040503050406030204" pitchFamily="18" charset="0"/>
                    <a:cs typeface="Times New Roman" panose="02020603050405020304" pitchFamily="18" charset="0"/>
                  </a:rPr>
                  <a:t>and the pressure difference across the fan is </a:t>
                </a:r>
                <a14:m>
                  <m:oMath xmlns:m="http://schemas.openxmlformats.org/officeDocument/2006/math">
                    <m:r>
                      <a:rPr lang="en-CA" sz="110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r>
                      <a:rPr lang="en-CA" sz="11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𝑃</m:t>
                    </m:r>
                    <m:r>
                      <a:rPr lang="en-CA" sz="11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=900 </m:t>
                    </m:r>
                    <m:r>
                      <a:rPr lang="en-CA" sz="11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𝑃𝑎</m:t>
                    </m:r>
                  </m:oMath>
                </a14:m>
                <a:r>
                  <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r>
                  <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From this information, we can infer the fan efficiency at this operating condition:</a:t>
                </a: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14:m>
                  <m:oMathPara xmlns:m="http://schemas.openxmlformats.org/officeDocument/2006/math">
                    <m:oMathParaPr>
                      <m:jc m:val="centerGroup"/>
                    </m:oMathParaPr>
                    <m:oMath xmlns:m="http://schemas.openxmlformats.org/officeDocument/2006/math">
                      <m:sSub>
                        <m:sSubPr>
                          <m:ctrlPr>
                            <a:rPr lang="en-CA" sz="11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CA" sz="110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𝜂</m:t>
                          </m:r>
                        </m:e>
                        <m:sub>
                          <m:r>
                            <a:rPr lang="en-CA" sz="11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𝑓</m:t>
                          </m:r>
                        </m:sub>
                      </m:sSub>
                      <m:r>
                        <a:rPr lang="en-CA" sz="11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CA" sz="11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l-GR" sz="11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Δ</m:t>
                          </m:r>
                          <m:r>
                            <a:rPr lang="en-CA" sz="11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𝑃</m:t>
                          </m:r>
                          <m:r>
                            <a:rPr lang="el-GR" sz="11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acc>
                            <m:accPr>
                              <m:chr m:val="̇"/>
                              <m:ctrlPr>
                                <a:rPr lang="el-GR" sz="11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accPr>
                            <m:e>
                              <m:r>
                                <a:rPr lang="en-CA" sz="11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𝑉</m:t>
                              </m:r>
                            </m:e>
                          </m:acc>
                        </m:num>
                        <m:den>
                          <m:sSub>
                            <m:sSubPr>
                              <m:ctrlPr>
                                <a:rPr lang="en-CA" sz="1100" i="1">
                                  <a:solidFill>
                                    <a:schemeClr val="tx1"/>
                                  </a:solidFill>
                                  <a:latin typeface="Cambria Math" panose="02040503050406030204" pitchFamily="18" charset="0"/>
                                  <a:ea typeface="Cambria" panose="02040503050406030204" pitchFamily="18" charset="0"/>
                                  <a:cs typeface="Times New Roman" panose="02020603050405020304" pitchFamily="18" charset="0"/>
                                </a:rPr>
                              </m:ctrlPr>
                            </m:sSubPr>
                            <m:e>
                              <m:acc>
                                <m:accPr>
                                  <m:chr m:val="̇"/>
                                  <m:ctrlPr>
                                    <a:rPr lang="en-CA" sz="1100" i="1">
                                      <a:solidFill>
                                        <a:schemeClr val="tx1"/>
                                      </a:solidFill>
                                      <a:latin typeface="Cambria Math" panose="02040503050406030204" pitchFamily="18" charset="0"/>
                                      <a:ea typeface="Cambria" panose="02040503050406030204" pitchFamily="18" charset="0"/>
                                      <a:cs typeface="Times New Roman" panose="02020603050405020304" pitchFamily="18" charset="0"/>
                                    </a:rPr>
                                  </m:ctrlPr>
                                </m:accPr>
                                <m:e>
                                  <m:r>
                                    <a:rPr lang="en-CA" sz="1100" i="1">
                                      <a:solidFill>
                                        <a:schemeClr val="tx1"/>
                                      </a:solidFill>
                                      <a:latin typeface="Cambria Math" panose="02040503050406030204" pitchFamily="18" charset="0"/>
                                      <a:ea typeface="Cambria" panose="02040503050406030204" pitchFamily="18" charset="0"/>
                                      <a:cs typeface="Times New Roman" panose="02020603050405020304" pitchFamily="18" charset="0"/>
                                    </a:rPr>
                                    <m:t>𝑊</m:t>
                                  </m:r>
                                </m:e>
                              </m:acc>
                            </m:e>
                            <m:sub>
                              <m:r>
                                <a:rPr lang="en-CA" sz="1100" i="1">
                                  <a:solidFill>
                                    <a:schemeClr val="tx1"/>
                                  </a:solidFill>
                                  <a:latin typeface="Cambria Math" panose="02040503050406030204" pitchFamily="18" charset="0"/>
                                  <a:ea typeface="Cambria" panose="02040503050406030204" pitchFamily="18" charset="0"/>
                                  <a:cs typeface="Times New Roman" panose="02020603050405020304" pitchFamily="18" charset="0"/>
                                </a:rPr>
                                <m:t>𝑠h</m:t>
                              </m:r>
                            </m:sub>
                          </m:sSub>
                        </m:den>
                      </m:f>
                      <m:r>
                        <a:rPr lang="en-CA" sz="11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CA" sz="11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fPr>
                        <m:num>
                          <m:d>
                            <m:dPr>
                              <m:ctrlPr>
                                <a:rPr lang="en-CA" sz="11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dPr>
                            <m:e>
                              <m:r>
                                <a:rPr lang="en-CA" sz="11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900 </m:t>
                              </m:r>
                              <m:r>
                                <a:rPr lang="en-CA" sz="11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𝑃𝑎</m:t>
                              </m:r>
                            </m:e>
                          </m:d>
                          <m:r>
                            <a:rPr lang="el-GR" sz="11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d>
                            <m:dPr>
                              <m:ctrlPr>
                                <a:rPr lang="en-CA" sz="11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dPr>
                            <m:e>
                              <m:r>
                                <a:rPr lang="en-CA" sz="11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1.1</m:t>
                              </m:r>
                              <m:f>
                                <m:fPr>
                                  <m:type m:val="lin"/>
                                  <m:ctrlPr>
                                    <a:rPr lang="el-GR" sz="11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en-CA" sz="11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CA" sz="11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𝑚</m:t>
                                      </m:r>
                                    </m:e>
                                    <m:sup>
                                      <m:r>
                                        <a:rPr lang="en-CA" sz="11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3</m:t>
                                      </m:r>
                                    </m:sup>
                                  </m:sSup>
                                </m:num>
                                <m:den>
                                  <m:r>
                                    <a:rPr lang="en-CA" sz="11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𝑠</m:t>
                                  </m:r>
                                </m:den>
                              </m:f>
                            </m:e>
                          </m:d>
                        </m:num>
                        <m:den>
                          <m:d>
                            <m:dPr>
                              <m:ctrlPr>
                                <a:rPr lang="en-CA" sz="1100" b="0" i="1"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ctrlPr>
                            </m:dPr>
                            <m:e>
                              <m:r>
                                <a:rPr lang="en-CA" sz="1100" b="0" i="1"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t>1800</m:t>
                              </m:r>
                              <m:r>
                                <a:rPr lang="en-CA" sz="1100" b="0" i="1"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t>𝑊</m:t>
                              </m:r>
                            </m:e>
                          </m:d>
                        </m:den>
                      </m:f>
                      <m:r>
                        <a:rPr lang="en-CA" sz="1100" b="0" i="1"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t>=</m:t>
                      </m:r>
                      <m:f>
                        <m:fPr>
                          <m:ctrlPr>
                            <a:rPr lang="en-CA" sz="11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CA" sz="11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990 </m:t>
                          </m:r>
                          <m:r>
                            <a:rPr lang="en-CA" sz="11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𝑊</m:t>
                          </m:r>
                        </m:num>
                        <m:den>
                          <m:r>
                            <a:rPr lang="en-CA" sz="1100" i="1">
                              <a:solidFill>
                                <a:schemeClr val="tx1"/>
                              </a:solidFill>
                              <a:latin typeface="Cambria Math" panose="02040503050406030204" pitchFamily="18" charset="0"/>
                              <a:ea typeface="Cambria" panose="02040503050406030204" pitchFamily="18" charset="0"/>
                              <a:cs typeface="Times New Roman" panose="02020603050405020304" pitchFamily="18" charset="0"/>
                            </a:rPr>
                            <m:t>1</m:t>
                          </m:r>
                          <m:r>
                            <a:rPr lang="en-CA" sz="1100" b="0" i="1"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t>800</m:t>
                          </m:r>
                          <m:r>
                            <a:rPr lang="en-CA" sz="1100" i="1">
                              <a:solidFill>
                                <a:schemeClr val="tx1"/>
                              </a:solidFill>
                              <a:latin typeface="Cambria Math" panose="02040503050406030204" pitchFamily="18" charset="0"/>
                              <a:ea typeface="Cambria" panose="02040503050406030204" pitchFamily="18" charset="0"/>
                              <a:cs typeface="Times New Roman" panose="02020603050405020304" pitchFamily="18" charset="0"/>
                            </a:rPr>
                            <m:t> </m:t>
                          </m:r>
                          <m:r>
                            <a:rPr lang="en-CA" sz="1100" i="1">
                              <a:solidFill>
                                <a:schemeClr val="tx1"/>
                              </a:solidFill>
                              <a:latin typeface="Cambria Math" panose="02040503050406030204" pitchFamily="18" charset="0"/>
                              <a:ea typeface="Cambria" panose="02040503050406030204" pitchFamily="18" charset="0"/>
                              <a:cs typeface="Times New Roman" panose="02020603050405020304" pitchFamily="18" charset="0"/>
                            </a:rPr>
                            <m:t>𝑊</m:t>
                          </m:r>
                        </m:den>
                      </m:f>
                      <m:r>
                        <a:rPr lang="en-CA" sz="1100" b="0" i="1"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t>=55%</m:t>
                      </m:r>
                    </m:oMath>
                  </m:oMathPara>
                </a14:m>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r>
                  <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Knowing this information, we could use the Fan Laws to estimate the performance for slight changes in fan speed. The known operating point is:</a:t>
                </a: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r>
                  <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t>
                </a:r>
                <a14:m>
                  <m:oMath xmlns:m="http://schemas.openxmlformats.org/officeDocument/2006/math">
                    <m:sSub>
                      <m:sSubPr>
                        <m:ctrlPr>
                          <a:rPr lang="en-CA" sz="11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CA" sz="11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𝑁</m:t>
                        </m:r>
                      </m:e>
                      <m:sub>
                        <m:r>
                          <a:rPr lang="en-CA" sz="11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1</m:t>
                        </m:r>
                      </m:sub>
                    </m:sSub>
                    <m:r>
                      <a:rPr lang="en-CA" sz="11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=1750 </m:t>
                    </m:r>
                    <m:r>
                      <a:rPr lang="en-CA" sz="11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𝑟𝑝𝑚</m:t>
                    </m:r>
                  </m:oMath>
                </a14:m>
                <a:r>
                  <a:rPr lang="en-CA" sz="1100" dirty="0">
                    <a:solidFill>
                      <a:schemeClr val="tx1"/>
                    </a:solidFill>
                    <a:ea typeface="Cambria Math" panose="02040503050406030204" pitchFamily="18" charset="0"/>
                    <a:cs typeface="Times New Roman" panose="02020603050405020304" pitchFamily="18" charset="0"/>
                  </a:rPr>
                  <a:t>:	</a:t>
                </a:r>
                <a:r>
                  <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14:m>
                  <m:oMath xmlns:m="http://schemas.openxmlformats.org/officeDocument/2006/math">
                    <m:sSub>
                      <m:sSubPr>
                        <m:ctrlPr>
                          <a:rPr lang="en-CA" sz="11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bPr>
                      <m:e>
                        <m:acc>
                          <m:accPr>
                            <m:chr m:val="̇"/>
                            <m:ctrlPr>
                              <a:rPr lang="el-GR" sz="11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accPr>
                          <m:e>
                            <m:r>
                              <a:rPr lang="en-CA" sz="11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𝑉</m:t>
                            </m:r>
                          </m:e>
                        </m:acc>
                      </m:e>
                      <m:sub>
                        <m:r>
                          <a:rPr lang="en-CA" sz="11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1</m:t>
                        </m:r>
                      </m:sub>
                    </m:sSub>
                    <m:r>
                      <a:rPr lang="en-CA" sz="11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=1.1</m:t>
                    </m:r>
                    <m:f>
                      <m:fPr>
                        <m:type m:val="lin"/>
                        <m:ctrlPr>
                          <a:rPr lang="el-GR" sz="11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en-CA" sz="11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CA" sz="11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𝑚</m:t>
                            </m:r>
                          </m:e>
                          <m:sup>
                            <m:r>
                              <a:rPr lang="en-CA" sz="11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3</m:t>
                            </m:r>
                          </m:sup>
                        </m:sSup>
                      </m:num>
                      <m:den>
                        <m:r>
                          <a:rPr lang="en-CA" sz="11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𝑠</m:t>
                        </m:r>
                      </m:den>
                    </m:f>
                  </m:oMath>
                </a14:m>
                <a:r>
                  <a:rPr lang="en-CA" sz="1100" dirty="0">
                    <a:solidFill>
                      <a:schemeClr val="tx1"/>
                    </a:solidFill>
                    <a:ea typeface="Cambria Math" panose="02040503050406030204" pitchFamily="18" charset="0"/>
                    <a:cs typeface="Times New Roman" panose="02020603050405020304" pitchFamily="18" charset="0"/>
                  </a:rPr>
                  <a:t>		</a:t>
                </a:r>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r>
                  <a:rPr lang="en-CA" sz="1100" b="0" dirty="0">
                    <a:solidFill>
                      <a:schemeClr val="tx1"/>
                    </a:solidFill>
                    <a:ea typeface="Cambria Math" panose="02040503050406030204" pitchFamily="18" charset="0"/>
                    <a:cs typeface="Times New Roman" panose="02020603050405020304" pitchFamily="18" charset="0"/>
                  </a:rPr>
                  <a:t>					</a:t>
                </a:r>
                <a14:m>
                  <m:oMath xmlns:m="http://schemas.openxmlformats.org/officeDocument/2006/math">
                    <m:r>
                      <m:rPr>
                        <m:sty m:val="p"/>
                      </m:rPr>
                      <a:rPr lang="el-GR" sz="11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Δ</m:t>
                    </m:r>
                    <m:sSub>
                      <m:sSubPr>
                        <m:ctrlPr>
                          <a:rPr lang="en-CA" sz="11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CA" sz="11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𝑃</m:t>
                        </m:r>
                      </m:e>
                      <m:sub>
                        <m:r>
                          <a:rPr lang="en-CA" sz="11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1</m:t>
                        </m:r>
                      </m:sub>
                    </m:sSub>
                    <m:r>
                      <a:rPr lang="en-CA" sz="11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=900 </m:t>
                    </m:r>
                    <m:r>
                      <a:rPr lang="en-CA" sz="11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𝑃𝑎</m:t>
                    </m:r>
                  </m:oMath>
                </a14:m>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r>
                  <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14:m>
                  <m:oMath xmlns:m="http://schemas.openxmlformats.org/officeDocument/2006/math">
                    <m:sSub>
                      <m:sSubPr>
                        <m:ctrlPr>
                          <a:rPr lang="en-CA" sz="1100" i="1">
                            <a:solidFill>
                              <a:schemeClr val="tx1"/>
                            </a:solidFill>
                            <a:latin typeface="Cambria Math" panose="02040503050406030204" pitchFamily="18" charset="0"/>
                            <a:ea typeface="Cambria" panose="02040503050406030204" pitchFamily="18" charset="0"/>
                            <a:cs typeface="Times New Roman" panose="02020603050405020304" pitchFamily="18" charset="0"/>
                          </a:rPr>
                        </m:ctrlPr>
                      </m:sSubPr>
                      <m:e>
                        <m:acc>
                          <m:accPr>
                            <m:chr m:val="̇"/>
                            <m:ctrlPr>
                              <a:rPr lang="en-CA" sz="1100" i="1">
                                <a:solidFill>
                                  <a:schemeClr val="tx1"/>
                                </a:solidFill>
                                <a:latin typeface="Cambria Math" panose="02040503050406030204" pitchFamily="18" charset="0"/>
                                <a:ea typeface="Cambria" panose="02040503050406030204" pitchFamily="18" charset="0"/>
                                <a:cs typeface="Times New Roman" panose="02020603050405020304" pitchFamily="18" charset="0"/>
                              </a:rPr>
                            </m:ctrlPr>
                          </m:accPr>
                          <m:e>
                            <m:r>
                              <a:rPr lang="en-CA" sz="1100" i="1">
                                <a:solidFill>
                                  <a:schemeClr val="tx1"/>
                                </a:solidFill>
                                <a:latin typeface="Cambria Math" panose="02040503050406030204" pitchFamily="18" charset="0"/>
                                <a:ea typeface="Cambria" panose="02040503050406030204" pitchFamily="18" charset="0"/>
                                <a:cs typeface="Times New Roman" panose="02020603050405020304" pitchFamily="18" charset="0"/>
                              </a:rPr>
                              <m:t>𝑊</m:t>
                            </m:r>
                          </m:e>
                        </m:acc>
                      </m:e>
                      <m:sub>
                        <m:r>
                          <a:rPr lang="en-CA" sz="1100" i="1">
                            <a:solidFill>
                              <a:schemeClr val="tx1"/>
                            </a:solidFill>
                            <a:latin typeface="Cambria Math" panose="02040503050406030204" pitchFamily="18" charset="0"/>
                            <a:ea typeface="Cambria" panose="02040503050406030204" pitchFamily="18" charset="0"/>
                            <a:cs typeface="Times New Roman" panose="02020603050405020304" pitchFamily="18" charset="0"/>
                          </a:rPr>
                          <m:t>𝑠h</m:t>
                        </m:r>
                        <m:r>
                          <a:rPr lang="en-CA" sz="1100" b="0" i="1"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t>,1</m:t>
                        </m:r>
                      </m:sub>
                    </m:sSub>
                    <m:r>
                      <a:rPr lang="en-CA" sz="1100" i="1">
                        <a:solidFill>
                          <a:schemeClr val="tx1"/>
                        </a:solidFill>
                        <a:latin typeface="Cambria Math" panose="02040503050406030204" pitchFamily="18" charset="0"/>
                        <a:ea typeface="Cambria" panose="02040503050406030204" pitchFamily="18" charset="0"/>
                        <a:cs typeface="Times New Roman" panose="02020603050405020304" pitchFamily="18" charset="0"/>
                      </a:rPr>
                      <m:t>=1800 </m:t>
                    </m:r>
                    <m:r>
                      <a:rPr lang="en-CA" sz="1100" i="1">
                        <a:solidFill>
                          <a:schemeClr val="tx1"/>
                        </a:solidFill>
                        <a:latin typeface="Cambria Math" panose="02040503050406030204" pitchFamily="18" charset="0"/>
                        <a:ea typeface="Cambria" panose="02040503050406030204" pitchFamily="18" charset="0"/>
                        <a:cs typeface="Times New Roman" panose="02020603050405020304" pitchFamily="18" charset="0"/>
                      </a:rPr>
                      <m:t>𝑊</m:t>
                    </m:r>
                  </m:oMath>
                </a14:m>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p:txBody>
          </p:sp>
        </mc:Choice>
        <mc:Fallback xmlns="">
          <p:sp>
            <p:nvSpPr>
              <p:cNvPr id="58" name="Rectangle 57">
                <a:extLst>
                  <a:ext uri="{FF2B5EF4-FFF2-40B4-BE49-F238E27FC236}">
                    <a16:creationId xmlns:a16="http://schemas.microsoft.com/office/drawing/2014/main" id="{371190C3-1F6B-4866-855A-2ED54B436702}"/>
                  </a:ext>
                </a:extLst>
              </p:cNvPr>
              <p:cNvSpPr>
                <a:spLocks noRot="1" noChangeAspect="1" noMove="1" noResize="1" noEditPoints="1" noAdjustHandles="1" noChangeArrowheads="1" noChangeShapeType="1" noTextEdit="1"/>
              </p:cNvSpPr>
              <p:nvPr/>
            </p:nvSpPr>
            <p:spPr>
              <a:xfrm>
                <a:off x="625004" y="508261"/>
                <a:ext cx="5291926" cy="8024303"/>
              </a:xfrm>
              <a:prstGeom prst="rect">
                <a:avLst/>
              </a:prstGeom>
              <a:blipFill>
                <a:blip r:embed="rId2"/>
                <a:stretch>
                  <a:fillRect t="-76"/>
                </a:stretch>
              </a:blipFill>
              <a:ln>
                <a:noFill/>
              </a:ln>
            </p:spPr>
            <p:txBody>
              <a:bodyPr/>
              <a:lstStyle/>
              <a:p>
                <a:r>
                  <a:rPr lang="en-CA">
                    <a:noFill/>
                  </a:rPr>
                  <a:t> </a:t>
                </a:r>
              </a:p>
            </p:txBody>
          </p:sp>
        </mc:Fallback>
      </mc:AlternateContent>
      <p:cxnSp>
        <p:nvCxnSpPr>
          <p:cNvPr id="66" name="Straight Arrow Connector 65">
            <a:extLst>
              <a:ext uri="{FF2B5EF4-FFF2-40B4-BE49-F238E27FC236}">
                <a16:creationId xmlns:a16="http://schemas.microsoft.com/office/drawing/2014/main" id="{C4618413-AC24-425D-B68E-4C0EEC887B46}"/>
              </a:ext>
            </a:extLst>
          </p:cNvPr>
          <p:cNvCxnSpPr>
            <a:cxnSpLocks/>
          </p:cNvCxnSpPr>
          <p:nvPr/>
        </p:nvCxnSpPr>
        <p:spPr>
          <a:xfrm flipV="1">
            <a:off x="2526815" y="1245446"/>
            <a:ext cx="0" cy="35837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0" name="Rectangle 69">
                <a:extLst>
                  <a:ext uri="{FF2B5EF4-FFF2-40B4-BE49-F238E27FC236}">
                    <a16:creationId xmlns:a16="http://schemas.microsoft.com/office/drawing/2014/main" id="{A6688A73-0F23-447E-99DA-1C9FAA570945}"/>
                  </a:ext>
                </a:extLst>
              </p:cNvPr>
              <p:cNvSpPr/>
              <p:nvPr/>
            </p:nvSpPr>
            <p:spPr>
              <a:xfrm>
                <a:off x="2834795" y="2195860"/>
                <a:ext cx="255636" cy="22767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CA" sz="1100" i="1">
                              <a:latin typeface="Cambria Math" panose="02040503050406030204" pitchFamily="18" charset="0"/>
                              <a:ea typeface="Cambria" panose="02040503050406030204" pitchFamily="18" charset="0"/>
                            </a:rPr>
                          </m:ctrlPr>
                        </m:accPr>
                        <m:e>
                          <m:r>
                            <a:rPr lang="en-CA" sz="1100" i="1">
                              <a:latin typeface="Cambria Math" panose="02040503050406030204" pitchFamily="18" charset="0"/>
                              <a:ea typeface="Cambria" panose="02040503050406030204" pitchFamily="18" charset="0"/>
                            </a:rPr>
                            <m:t>𝑉</m:t>
                          </m:r>
                        </m:e>
                      </m:acc>
                    </m:oMath>
                  </m:oMathPara>
                </a14:m>
                <a:endParaRPr lang="en-CA" sz="1100" dirty="0"/>
              </a:p>
            </p:txBody>
          </p:sp>
        </mc:Choice>
        <mc:Fallback xmlns="">
          <p:sp>
            <p:nvSpPr>
              <p:cNvPr id="70" name="Rectangle 69">
                <a:extLst>
                  <a:ext uri="{FF2B5EF4-FFF2-40B4-BE49-F238E27FC236}">
                    <a16:creationId xmlns:a16="http://schemas.microsoft.com/office/drawing/2014/main" id="{A6688A73-0F23-447E-99DA-1C9FAA570945}"/>
                  </a:ext>
                </a:extLst>
              </p:cNvPr>
              <p:cNvSpPr>
                <a:spLocks noRot="1" noChangeAspect="1" noMove="1" noResize="1" noEditPoints="1" noAdjustHandles="1" noChangeArrowheads="1" noChangeShapeType="1" noTextEdit="1"/>
              </p:cNvSpPr>
              <p:nvPr/>
            </p:nvSpPr>
            <p:spPr>
              <a:xfrm>
                <a:off x="2834795" y="2195860"/>
                <a:ext cx="255636" cy="227676"/>
              </a:xfrm>
              <a:prstGeom prst="rect">
                <a:avLst/>
              </a:prstGeom>
              <a:blipFill>
                <a:blip r:embed="rId3"/>
                <a:stretch>
                  <a:fillRect r="-7143" b="-2632"/>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71" name="TextBox 70">
                <a:extLst>
                  <a:ext uri="{FF2B5EF4-FFF2-40B4-BE49-F238E27FC236}">
                    <a16:creationId xmlns:a16="http://schemas.microsoft.com/office/drawing/2014/main" id="{8CBF5AC7-1624-4346-BD5E-C3CB2E5A8168}"/>
                  </a:ext>
                </a:extLst>
              </p:cNvPr>
              <p:cNvSpPr txBox="1"/>
              <p:nvPr/>
            </p:nvSpPr>
            <p:spPr>
              <a:xfrm>
                <a:off x="692820" y="2195860"/>
                <a:ext cx="196562" cy="14219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CA" sz="1050" b="0" i="1" smtClean="0">
                              <a:latin typeface="Cambria Math" panose="02040503050406030204" pitchFamily="18" charset="0"/>
                            </a:rPr>
                          </m:ctrlPr>
                        </m:sSubPr>
                        <m:e>
                          <m:acc>
                            <m:accPr>
                              <m:chr m:val="̇"/>
                              <m:ctrlPr>
                                <a:rPr lang="en-CA" sz="1050" i="1" smtClean="0">
                                  <a:latin typeface="Cambria Math" panose="02040503050406030204" pitchFamily="18" charset="0"/>
                                </a:rPr>
                              </m:ctrlPr>
                            </m:accPr>
                            <m:e>
                              <m:r>
                                <a:rPr lang="en-CA" sz="1050" b="0" i="1" smtClean="0">
                                  <a:latin typeface="Cambria Math" panose="02040503050406030204" pitchFamily="18" charset="0"/>
                                </a:rPr>
                                <m:t>𝑊</m:t>
                              </m:r>
                            </m:e>
                          </m:acc>
                        </m:e>
                        <m:sub>
                          <m:r>
                            <a:rPr lang="en-CA" sz="1050" b="0" i="1" smtClean="0">
                              <a:latin typeface="Cambria Math" panose="02040503050406030204" pitchFamily="18" charset="0"/>
                            </a:rPr>
                            <m:t>𝑒𝑙</m:t>
                          </m:r>
                        </m:sub>
                      </m:sSub>
                    </m:oMath>
                  </m:oMathPara>
                </a14:m>
                <a:endParaRPr lang="en-CA" sz="1050" dirty="0"/>
              </a:p>
            </p:txBody>
          </p:sp>
        </mc:Choice>
        <mc:Fallback xmlns="">
          <p:sp>
            <p:nvSpPr>
              <p:cNvPr id="71" name="TextBox 70">
                <a:extLst>
                  <a:ext uri="{FF2B5EF4-FFF2-40B4-BE49-F238E27FC236}">
                    <a16:creationId xmlns:a16="http://schemas.microsoft.com/office/drawing/2014/main" id="{8CBF5AC7-1624-4346-BD5E-C3CB2E5A8168}"/>
                  </a:ext>
                </a:extLst>
              </p:cNvPr>
              <p:cNvSpPr txBox="1">
                <a:spLocks noRot="1" noChangeAspect="1" noMove="1" noResize="1" noEditPoints="1" noAdjustHandles="1" noChangeArrowheads="1" noChangeShapeType="1" noTextEdit="1"/>
              </p:cNvSpPr>
              <p:nvPr/>
            </p:nvSpPr>
            <p:spPr>
              <a:xfrm>
                <a:off x="692820" y="2195860"/>
                <a:ext cx="196562" cy="142194"/>
              </a:xfrm>
              <a:prstGeom prst="rect">
                <a:avLst/>
              </a:prstGeom>
              <a:blipFill>
                <a:blip r:embed="rId4"/>
                <a:stretch>
                  <a:fillRect l="-25000" t="-20833" r="-21875" b="-33333"/>
                </a:stretch>
              </a:blipFill>
            </p:spPr>
            <p:txBody>
              <a:bodyPr/>
              <a:lstStyle/>
              <a:p>
                <a:r>
                  <a:rPr lang="en-CA">
                    <a:noFill/>
                  </a:rPr>
                  <a:t> </a:t>
                </a:r>
              </a:p>
            </p:txBody>
          </p:sp>
        </mc:Fallback>
      </mc:AlternateContent>
      <p:cxnSp>
        <p:nvCxnSpPr>
          <p:cNvPr id="121" name="Straight Arrow Connector 120">
            <a:extLst>
              <a:ext uri="{FF2B5EF4-FFF2-40B4-BE49-F238E27FC236}">
                <a16:creationId xmlns:a16="http://schemas.microsoft.com/office/drawing/2014/main" id="{51AE46B7-89E3-4CB0-8399-3F3E409BB64F}"/>
              </a:ext>
            </a:extLst>
          </p:cNvPr>
          <p:cNvCxnSpPr>
            <a:cxnSpLocks/>
          </p:cNvCxnSpPr>
          <p:nvPr/>
        </p:nvCxnSpPr>
        <p:spPr>
          <a:xfrm>
            <a:off x="692820" y="2446274"/>
            <a:ext cx="31945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35" name="Group 134">
            <a:extLst>
              <a:ext uri="{FF2B5EF4-FFF2-40B4-BE49-F238E27FC236}">
                <a16:creationId xmlns:a16="http://schemas.microsoft.com/office/drawing/2014/main" id="{F27129EA-0ADF-4246-B442-E0950C6F25F3}"/>
              </a:ext>
            </a:extLst>
          </p:cNvPr>
          <p:cNvGrpSpPr/>
          <p:nvPr/>
        </p:nvGrpSpPr>
        <p:grpSpPr>
          <a:xfrm>
            <a:off x="1049816" y="1652409"/>
            <a:ext cx="1741611" cy="1263531"/>
            <a:chOff x="950851" y="2537223"/>
            <a:chExt cx="2107755" cy="1481393"/>
          </a:xfrm>
        </p:grpSpPr>
        <p:sp>
          <p:nvSpPr>
            <p:cNvPr id="117" name="Cylinder 116">
              <a:extLst>
                <a:ext uri="{FF2B5EF4-FFF2-40B4-BE49-F238E27FC236}">
                  <a16:creationId xmlns:a16="http://schemas.microsoft.com/office/drawing/2014/main" id="{8393420E-B22B-41EE-959D-4CB046A3EE7C}"/>
                </a:ext>
              </a:extLst>
            </p:cNvPr>
            <p:cNvSpPr/>
            <p:nvPr/>
          </p:nvSpPr>
          <p:spPr>
            <a:xfrm rot="5400000">
              <a:off x="1018668" y="3146551"/>
              <a:ext cx="544830" cy="680464"/>
            </a:xfrm>
            <a:prstGeom prst="can">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134" name="Group 133">
              <a:extLst>
                <a:ext uri="{FF2B5EF4-FFF2-40B4-BE49-F238E27FC236}">
                  <a16:creationId xmlns:a16="http://schemas.microsoft.com/office/drawing/2014/main" id="{3D803980-7BF5-4C60-A2E0-3E9B59870400}"/>
                </a:ext>
              </a:extLst>
            </p:cNvPr>
            <p:cNvGrpSpPr/>
            <p:nvPr/>
          </p:nvGrpSpPr>
          <p:grpSpPr>
            <a:xfrm>
              <a:off x="1572816" y="3425511"/>
              <a:ext cx="807243" cy="119377"/>
              <a:chOff x="1067991" y="2895286"/>
              <a:chExt cx="807243" cy="119377"/>
            </a:xfrm>
          </p:grpSpPr>
          <p:sp>
            <p:nvSpPr>
              <p:cNvPr id="129" name="Cylinder 128">
                <a:extLst>
                  <a:ext uri="{FF2B5EF4-FFF2-40B4-BE49-F238E27FC236}">
                    <a16:creationId xmlns:a16="http://schemas.microsoft.com/office/drawing/2014/main" id="{63722BE4-793C-4DBA-A27B-934EA4DFBFBB}"/>
                  </a:ext>
                </a:extLst>
              </p:cNvPr>
              <p:cNvSpPr/>
              <p:nvPr/>
            </p:nvSpPr>
            <p:spPr>
              <a:xfrm rot="5400000">
                <a:off x="1214588" y="2772889"/>
                <a:ext cx="70977" cy="364172"/>
              </a:xfrm>
              <a:prstGeom prst="can">
                <a:avLst>
                  <a:gd name="adj" fmla="val 3117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7" name="Cylinder 126">
                <a:extLst>
                  <a:ext uri="{FF2B5EF4-FFF2-40B4-BE49-F238E27FC236}">
                    <a16:creationId xmlns:a16="http://schemas.microsoft.com/office/drawing/2014/main" id="{82AFC27E-0243-4D6B-91F7-2A3004A865F9}"/>
                  </a:ext>
                </a:extLst>
              </p:cNvPr>
              <p:cNvSpPr/>
              <p:nvPr/>
            </p:nvSpPr>
            <p:spPr>
              <a:xfrm rot="5400000">
                <a:off x="1360329" y="2908143"/>
                <a:ext cx="119377" cy="93663"/>
              </a:xfrm>
              <a:prstGeom prst="can">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8" name="Cylinder 127">
                <a:extLst>
                  <a:ext uri="{FF2B5EF4-FFF2-40B4-BE49-F238E27FC236}">
                    <a16:creationId xmlns:a16="http://schemas.microsoft.com/office/drawing/2014/main" id="{4E4CB7F0-67EC-4BBF-9757-4266057A07B9}"/>
                  </a:ext>
                </a:extLst>
              </p:cNvPr>
              <p:cNvSpPr/>
              <p:nvPr/>
            </p:nvSpPr>
            <p:spPr>
              <a:xfrm rot="5400000">
                <a:off x="1431766" y="2908143"/>
                <a:ext cx="119377" cy="93663"/>
              </a:xfrm>
              <a:prstGeom prst="can">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0" name="Cylinder 129">
                <a:extLst>
                  <a:ext uri="{FF2B5EF4-FFF2-40B4-BE49-F238E27FC236}">
                    <a16:creationId xmlns:a16="http://schemas.microsoft.com/office/drawing/2014/main" id="{0E179CCC-14F2-4771-8643-8E771309A053}"/>
                  </a:ext>
                </a:extLst>
              </p:cNvPr>
              <p:cNvSpPr/>
              <p:nvPr/>
            </p:nvSpPr>
            <p:spPr>
              <a:xfrm rot="5400000">
                <a:off x="1659842" y="2775072"/>
                <a:ext cx="70977" cy="359806"/>
              </a:xfrm>
              <a:prstGeom prst="can">
                <a:avLst>
                  <a:gd name="adj" fmla="val 3117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111" name="Group 110">
              <a:extLst>
                <a:ext uri="{FF2B5EF4-FFF2-40B4-BE49-F238E27FC236}">
                  <a16:creationId xmlns:a16="http://schemas.microsoft.com/office/drawing/2014/main" id="{E73B4EE2-3542-4A65-B812-59E051C9E718}"/>
                </a:ext>
              </a:extLst>
            </p:cNvPr>
            <p:cNvGrpSpPr/>
            <p:nvPr/>
          </p:nvGrpSpPr>
          <p:grpSpPr>
            <a:xfrm>
              <a:off x="2252323" y="2537223"/>
              <a:ext cx="806283" cy="1481393"/>
              <a:chOff x="1048999" y="3124598"/>
              <a:chExt cx="806283" cy="1481393"/>
            </a:xfrm>
          </p:grpSpPr>
          <p:sp>
            <p:nvSpPr>
              <p:cNvPr id="88" name="Arc 87">
                <a:extLst>
                  <a:ext uri="{FF2B5EF4-FFF2-40B4-BE49-F238E27FC236}">
                    <a16:creationId xmlns:a16="http://schemas.microsoft.com/office/drawing/2014/main" id="{3A9A1523-1733-49E3-AAAB-D822BDEADAB6}"/>
                  </a:ext>
                </a:extLst>
              </p:cNvPr>
              <p:cNvSpPr/>
              <p:nvPr/>
            </p:nvSpPr>
            <p:spPr>
              <a:xfrm rot="5400000" flipH="1">
                <a:off x="1180342" y="3931051"/>
                <a:ext cx="1051514" cy="298366"/>
              </a:xfrm>
              <a:prstGeom prst="arc">
                <a:avLst>
                  <a:gd name="adj1" fmla="val 21565122"/>
                  <a:gd name="adj2" fmla="val 16530903"/>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cxnSp>
            <p:nvCxnSpPr>
              <p:cNvPr id="89" name="Straight Connector 88">
                <a:extLst>
                  <a:ext uri="{FF2B5EF4-FFF2-40B4-BE49-F238E27FC236}">
                    <a16:creationId xmlns:a16="http://schemas.microsoft.com/office/drawing/2014/main" id="{3960442E-882A-4B54-9C57-700F259F4A2F}"/>
                  </a:ext>
                </a:extLst>
              </p:cNvPr>
              <p:cNvCxnSpPr>
                <a:cxnSpLocks/>
              </p:cNvCxnSpPr>
              <p:nvPr/>
            </p:nvCxnSpPr>
            <p:spPr>
              <a:xfrm flipV="1">
                <a:off x="1855282" y="3133725"/>
                <a:ext cx="0" cy="946509"/>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FAB443AA-C425-4BF2-AEAB-F776D69268A7}"/>
                  </a:ext>
                </a:extLst>
              </p:cNvPr>
              <p:cNvCxnSpPr>
                <a:cxnSpLocks/>
              </p:cNvCxnSpPr>
              <p:nvPr/>
            </p:nvCxnSpPr>
            <p:spPr>
              <a:xfrm rot="5400000" flipH="1">
                <a:off x="1530847" y="3379224"/>
                <a:ext cx="350505"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93" name="Arc 92">
                <a:extLst>
                  <a:ext uri="{FF2B5EF4-FFF2-40B4-BE49-F238E27FC236}">
                    <a16:creationId xmlns:a16="http://schemas.microsoft.com/office/drawing/2014/main" id="{7E3F9B69-D84A-4469-88FC-BB5B74AD80C2}"/>
                  </a:ext>
                </a:extLst>
              </p:cNvPr>
              <p:cNvSpPr/>
              <p:nvPr/>
            </p:nvSpPr>
            <p:spPr>
              <a:xfrm rot="5400000" flipH="1">
                <a:off x="672425" y="3931051"/>
                <a:ext cx="1051514" cy="298366"/>
              </a:xfrm>
              <a:prstGeom prst="arc">
                <a:avLst>
                  <a:gd name="adj1" fmla="val 21565122"/>
                  <a:gd name="adj2" fmla="val 10633112"/>
                </a:avLst>
              </a:prstGeom>
              <a:solidFill>
                <a:schemeClr val="bg1"/>
              </a:solidFill>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cxnSp>
            <p:nvCxnSpPr>
              <p:cNvPr id="95" name="Straight Connector 94">
                <a:extLst>
                  <a:ext uri="{FF2B5EF4-FFF2-40B4-BE49-F238E27FC236}">
                    <a16:creationId xmlns:a16="http://schemas.microsoft.com/office/drawing/2014/main" id="{AFF9C6C7-4E51-4461-BA44-A19D64162083}"/>
                  </a:ext>
                </a:extLst>
              </p:cNvPr>
              <p:cNvCxnSpPr>
                <a:cxnSpLocks/>
              </p:cNvCxnSpPr>
              <p:nvPr/>
            </p:nvCxnSpPr>
            <p:spPr>
              <a:xfrm>
                <a:off x="1196975" y="3203973"/>
                <a:ext cx="503959"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59DC4349-C7AF-4440-83F0-C4BE1C076F00}"/>
                  </a:ext>
                </a:extLst>
              </p:cNvPr>
              <p:cNvCxnSpPr>
                <a:cxnSpLocks/>
              </p:cNvCxnSpPr>
              <p:nvPr/>
            </p:nvCxnSpPr>
            <p:spPr>
              <a:xfrm rot="5400000" flipH="1">
                <a:off x="1022930" y="3379224"/>
                <a:ext cx="350505"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B1F54690-19C5-4ABB-8D3C-9AC3DA234C96}"/>
                  </a:ext>
                </a:extLst>
              </p:cNvPr>
              <p:cNvCxnSpPr>
                <a:cxnSpLocks/>
              </p:cNvCxnSpPr>
              <p:nvPr/>
            </p:nvCxnSpPr>
            <p:spPr>
              <a:xfrm>
                <a:off x="1165225" y="4604767"/>
                <a:ext cx="52705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026E0877-0015-4EC1-9AF0-038DA60AC105}"/>
                  </a:ext>
                </a:extLst>
              </p:cNvPr>
              <p:cNvCxnSpPr>
                <a:cxnSpLocks/>
              </p:cNvCxnSpPr>
              <p:nvPr/>
            </p:nvCxnSpPr>
            <p:spPr>
              <a:xfrm flipV="1">
                <a:off x="1200150" y="3130948"/>
                <a:ext cx="138834" cy="7897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E76C4FBA-D7CB-4138-BBB7-26E7F508CCA0}"/>
                  </a:ext>
                </a:extLst>
              </p:cNvPr>
              <p:cNvCxnSpPr>
                <a:cxnSpLocks/>
              </p:cNvCxnSpPr>
              <p:nvPr/>
            </p:nvCxnSpPr>
            <p:spPr>
              <a:xfrm>
                <a:off x="1333500" y="3127773"/>
                <a:ext cx="503959"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5FFCDC0E-478E-47B4-862A-8DC5717BEB0F}"/>
                  </a:ext>
                </a:extLst>
              </p:cNvPr>
              <p:cNvCxnSpPr>
                <a:cxnSpLocks/>
              </p:cNvCxnSpPr>
              <p:nvPr/>
            </p:nvCxnSpPr>
            <p:spPr>
              <a:xfrm flipV="1">
                <a:off x="1711325" y="3124598"/>
                <a:ext cx="138834" cy="7897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10" name="Oval 109">
              <a:extLst>
                <a:ext uri="{FF2B5EF4-FFF2-40B4-BE49-F238E27FC236}">
                  <a16:creationId xmlns:a16="http://schemas.microsoft.com/office/drawing/2014/main" id="{A1CD934A-5CF9-455E-BD17-7F9EFEA334E2}"/>
                </a:ext>
              </a:extLst>
            </p:cNvPr>
            <p:cNvSpPr/>
            <p:nvPr/>
          </p:nvSpPr>
          <p:spPr>
            <a:xfrm>
              <a:off x="2849362" y="3225800"/>
              <a:ext cx="152601" cy="500062"/>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2" name="Parallelogram 131">
              <a:extLst>
                <a:ext uri="{FF2B5EF4-FFF2-40B4-BE49-F238E27FC236}">
                  <a16:creationId xmlns:a16="http://schemas.microsoft.com/office/drawing/2014/main" id="{9DAF831E-3AC0-4334-8CB0-0459BD82461E}"/>
                </a:ext>
              </a:extLst>
            </p:cNvPr>
            <p:cNvSpPr/>
            <p:nvPr/>
          </p:nvSpPr>
          <p:spPr>
            <a:xfrm>
              <a:off x="2457450" y="2551113"/>
              <a:ext cx="539750" cy="58737"/>
            </a:xfrm>
            <a:prstGeom prst="parallelogram">
              <a:avLst>
                <a:gd name="adj" fmla="val 164065"/>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119" name="Arc 118">
            <a:extLst>
              <a:ext uri="{FF2B5EF4-FFF2-40B4-BE49-F238E27FC236}">
                <a16:creationId xmlns:a16="http://schemas.microsoft.com/office/drawing/2014/main" id="{8C3D3C48-0974-4ED6-AE81-9EC089CCF1DA}"/>
              </a:ext>
            </a:extLst>
          </p:cNvPr>
          <p:cNvSpPr/>
          <p:nvPr/>
        </p:nvSpPr>
        <p:spPr>
          <a:xfrm flipV="1">
            <a:off x="1700932" y="2278268"/>
            <a:ext cx="118999" cy="368509"/>
          </a:xfrm>
          <a:prstGeom prst="arc">
            <a:avLst>
              <a:gd name="adj1" fmla="val 4729461"/>
              <a:gd name="adj2" fmla="val 18121165"/>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mc:AlternateContent xmlns:mc="http://schemas.openxmlformats.org/markup-compatibility/2006" xmlns:a14="http://schemas.microsoft.com/office/drawing/2010/main">
        <mc:Choice Requires="a14">
          <p:sp>
            <p:nvSpPr>
              <p:cNvPr id="136" name="TextBox 135">
                <a:extLst>
                  <a:ext uri="{FF2B5EF4-FFF2-40B4-BE49-F238E27FC236}">
                    <a16:creationId xmlns:a16="http://schemas.microsoft.com/office/drawing/2014/main" id="{CCE68534-C171-4475-BD30-76D271C7BC2E}"/>
                  </a:ext>
                </a:extLst>
              </p:cNvPr>
              <p:cNvSpPr txBox="1"/>
              <p:nvPr/>
            </p:nvSpPr>
            <p:spPr>
              <a:xfrm>
                <a:off x="1737098" y="1763812"/>
                <a:ext cx="213092" cy="41783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CA" sz="1050" b="0" i="1" smtClean="0">
                          <a:latin typeface="Cambria Math" panose="02040503050406030204" pitchFamily="18" charset="0"/>
                          <a:ea typeface="Cambria Math" panose="02040503050406030204" pitchFamily="18" charset="0"/>
                        </a:rPr>
                        <m:t>𝜏</m:t>
                      </m:r>
                    </m:oMath>
                  </m:oMathPara>
                </a14:m>
                <a:endParaRPr lang="en-CA" sz="1050" b="0" i="1" dirty="0">
                  <a:latin typeface="Cambria Math" panose="02040503050406030204" pitchFamily="18" charset="0"/>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CA" sz="1050" b="0" i="1" smtClean="0">
                          <a:latin typeface="Cambria Math" panose="02040503050406030204" pitchFamily="18" charset="0"/>
                          <a:ea typeface="Cambria Math" panose="02040503050406030204" pitchFamily="18" charset="0"/>
                        </a:rPr>
                        <m:t>𝑁</m:t>
                      </m:r>
                    </m:oMath>
                  </m:oMathPara>
                </a14:m>
                <a:endParaRPr lang="en-CA" sz="105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
                        <m:sSubPr>
                          <m:ctrlPr>
                            <a:rPr lang="en-CA" sz="1050" b="0" i="1" smtClean="0">
                              <a:latin typeface="Cambria Math" panose="02040503050406030204" pitchFamily="18" charset="0"/>
                            </a:rPr>
                          </m:ctrlPr>
                        </m:sSubPr>
                        <m:e>
                          <m:acc>
                            <m:accPr>
                              <m:chr m:val="̇"/>
                              <m:ctrlPr>
                                <a:rPr lang="en-CA" sz="1050" i="1" smtClean="0">
                                  <a:latin typeface="Cambria Math" panose="02040503050406030204" pitchFamily="18" charset="0"/>
                                </a:rPr>
                              </m:ctrlPr>
                            </m:accPr>
                            <m:e>
                              <m:r>
                                <a:rPr lang="en-CA" sz="1050" b="0" i="1" smtClean="0">
                                  <a:latin typeface="Cambria Math" panose="02040503050406030204" pitchFamily="18" charset="0"/>
                                </a:rPr>
                                <m:t>𝑊</m:t>
                              </m:r>
                            </m:e>
                          </m:acc>
                        </m:e>
                        <m:sub>
                          <m:r>
                            <a:rPr lang="en-CA" sz="1050" b="0" i="1" smtClean="0">
                              <a:latin typeface="Cambria Math" panose="02040503050406030204" pitchFamily="18" charset="0"/>
                            </a:rPr>
                            <m:t>𝑠h</m:t>
                          </m:r>
                        </m:sub>
                      </m:sSub>
                    </m:oMath>
                  </m:oMathPara>
                </a14:m>
                <a:endParaRPr lang="en-CA" sz="1050" dirty="0"/>
              </a:p>
            </p:txBody>
          </p:sp>
        </mc:Choice>
        <mc:Fallback xmlns="">
          <p:sp>
            <p:nvSpPr>
              <p:cNvPr id="136" name="TextBox 135">
                <a:extLst>
                  <a:ext uri="{FF2B5EF4-FFF2-40B4-BE49-F238E27FC236}">
                    <a16:creationId xmlns:a16="http://schemas.microsoft.com/office/drawing/2014/main" id="{CCE68534-C171-4475-BD30-76D271C7BC2E}"/>
                  </a:ext>
                </a:extLst>
              </p:cNvPr>
              <p:cNvSpPr txBox="1">
                <a:spLocks noRot="1" noChangeAspect="1" noMove="1" noResize="1" noEditPoints="1" noAdjustHandles="1" noChangeArrowheads="1" noChangeShapeType="1" noTextEdit="1"/>
              </p:cNvSpPr>
              <p:nvPr/>
            </p:nvSpPr>
            <p:spPr>
              <a:xfrm>
                <a:off x="1737098" y="1763812"/>
                <a:ext cx="213092" cy="417834"/>
              </a:xfrm>
              <a:prstGeom prst="rect">
                <a:avLst/>
              </a:prstGeom>
              <a:blipFill>
                <a:blip r:embed="rId5"/>
                <a:stretch>
                  <a:fillRect l="-22857" r="-20000" b="-21739"/>
                </a:stretch>
              </a:blipFill>
            </p:spPr>
            <p:txBody>
              <a:bodyPr/>
              <a:lstStyle/>
              <a:p>
                <a:r>
                  <a:rPr lang="en-CA">
                    <a:noFill/>
                  </a:rPr>
                  <a:t> </a:t>
                </a:r>
              </a:p>
            </p:txBody>
          </p:sp>
        </mc:Fallback>
      </mc:AlternateContent>
      <p:cxnSp>
        <p:nvCxnSpPr>
          <p:cNvPr id="138" name="Straight Arrow Connector 137">
            <a:extLst>
              <a:ext uri="{FF2B5EF4-FFF2-40B4-BE49-F238E27FC236}">
                <a16:creationId xmlns:a16="http://schemas.microsoft.com/office/drawing/2014/main" id="{D1F7CE2F-4F6F-47B0-BAA5-649BB6D68A64}"/>
              </a:ext>
            </a:extLst>
          </p:cNvPr>
          <p:cNvCxnSpPr>
            <a:cxnSpLocks/>
          </p:cNvCxnSpPr>
          <p:nvPr/>
        </p:nvCxnSpPr>
        <p:spPr>
          <a:xfrm flipH="1">
            <a:off x="2825823" y="2476765"/>
            <a:ext cx="243261"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9" name="Rectangle 138">
                <a:extLst>
                  <a:ext uri="{FF2B5EF4-FFF2-40B4-BE49-F238E27FC236}">
                    <a16:creationId xmlns:a16="http://schemas.microsoft.com/office/drawing/2014/main" id="{3EF9DBFF-7EDA-4094-A154-FE3C2E1D8FE1}"/>
                  </a:ext>
                </a:extLst>
              </p:cNvPr>
              <p:cNvSpPr/>
              <p:nvPr/>
            </p:nvSpPr>
            <p:spPr>
              <a:xfrm>
                <a:off x="2286885" y="1322230"/>
                <a:ext cx="255636" cy="22767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CA" sz="1100" i="1">
                              <a:latin typeface="Cambria Math" panose="02040503050406030204" pitchFamily="18" charset="0"/>
                              <a:ea typeface="Cambria" panose="02040503050406030204" pitchFamily="18" charset="0"/>
                            </a:rPr>
                          </m:ctrlPr>
                        </m:accPr>
                        <m:e>
                          <m:r>
                            <a:rPr lang="en-CA" sz="1100" i="1">
                              <a:latin typeface="Cambria Math" panose="02040503050406030204" pitchFamily="18" charset="0"/>
                              <a:ea typeface="Cambria" panose="02040503050406030204" pitchFamily="18" charset="0"/>
                            </a:rPr>
                            <m:t>𝑉</m:t>
                          </m:r>
                        </m:e>
                      </m:acc>
                    </m:oMath>
                  </m:oMathPara>
                </a14:m>
                <a:endParaRPr lang="en-CA" sz="1100" dirty="0"/>
              </a:p>
            </p:txBody>
          </p:sp>
        </mc:Choice>
        <mc:Fallback xmlns="">
          <p:sp>
            <p:nvSpPr>
              <p:cNvPr id="139" name="Rectangle 138">
                <a:extLst>
                  <a:ext uri="{FF2B5EF4-FFF2-40B4-BE49-F238E27FC236}">
                    <a16:creationId xmlns:a16="http://schemas.microsoft.com/office/drawing/2014/main" id="{3EF9DBFF-7EDA-4094-A154-FE3C2E1D8FE1}"/>
                  </a:ext>
                </a:extLst>
              </p:cNvPr>
              <p:cNvSpPr>
                <a:spLocks noRot="1" noChangeAspect="1" noMove="1" noResize="1" noEditPoints="1" noAdjustHandles="1" noChangeArrowheads="1" noChangeShapeType="1" noTextEdit="1"/>
              </p:cNvSpPr>
              <p:nvPr/>
            </p:nvSpPr>
            <p:spPr>
              <a:xfrm>
                <a:off x="2286885" y="1322230"/>
                <a:ext cx="255636" cy="227676"/>
              </a:xfrm>
              <a:prstGeom prst="rect">
                <a:avLst/>
              </a:prstGeom>
              <a:blipFill>
                <a:blip r:embed="rId6"/>
                <a:stretch>
                  <a:fillRect r="-7143" b="-2703"/>
                </a:stretch>
              </a:blipFill>
            </p:spPr>
            <p:txBody>
              <a:bodyPr/>
              <a:lstStyle/>
              <a:p>
                <a:r>
                  <a:rPr lang="en-CA">
                    <a:noFill/>
                  </a:rPr>
                  <a:t> </a:t>
                </a:r>
              </a:p>
            </p:txBody>
          </p:sp>
        </mc:Fallback>
      </mc:AlternateContent>
      <p:grpSp>
        <p:nvGrpSpPr>
          <p:cNvPr id="251" name="Group 250">
            <a:extLst>
              <a:ext uri="{FF2B5EF4-FFF2-40B4-BE49-F238E27FC236}">
                <a16:creationId xmlns:a16="http://schemas.microsoft.com/office/drawing/2014/main" id="{FF0A3DC2-7061-4175-8292-FA9B4DCB6B81}"/>
              </a:ext>
            </a:extLst>
          </p:cNvPr>
          <p:cNvGrpSpPr/>
          <p:nvPr/>
        </p:nvGrpSpPr>
        <p:grpSpPr>
          <a:xfrm>
            <a:off x="3725664" y="1403772"/>
            <a:ext cx="2093376" cy="1584176"/>
            <a:chOff x="1124868" y="4572124"/>
            <a:chExt cx="2664296" cy="2016224"/>
          </a:xfrm>
        </p:grpSpPr>
        <p:cxnSp>
          <p:nvCxnSpPr>
            <p:cNvPr id="151" name="Straight Connector 150">
              <a:extLst>
                <a:ext uri="{FF2B5EF4-FFF2-40B4-BE49-F238E27FC236}">
                  <a16:creationId xmlns:a16="http://schemas.microsoft.com/office/drawing/2014/main" id="{120C20F4-1EE7-480C-A7F7-B41278F59C3E}"/>
                </a:ext>
              </a:extLst>
            </p:cNvPr>
            <p:cNvCxnSpPr>
              <a:cxnSpLocks/>
            </p:cNvCxnSpPr>
            <p:nvPr/>
          </p:nvCxnSpPr>
          <p:spPr>
            <a:xfrm flipV="1">
              <a:off x="1124868" y="4788148"/>
              <a:ext cx="0" cy="86409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A4A0ACD3-2733-4AEB-862F-19E3379B9721}"/>
                </a:ext>
              </a:extLst>
            </p:cNvPr>
            <p:cNvCxnSpPr>
              <a:cxnSpLocks/>
            </p:cNvCxnSpPr>
            <p:nvPr/>
          </p:nvCxnSpPr>
          <p:spPr>
            <a:xfrm>
              <a:off x="1340892" y="4572124"/>
              <a:ext cx="18002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2479AB1F-3D4F-4A9F-9691-DC2155FFF389}"/>
                </a:ext>
              </a:extLst>
            </p:cNvPr>
            <p:cNvCxnSpPr/>
            <p:nvPr/>
          </p:nvCxnSpPr>
          <p:spPr>
            <a:xfrm flipV="1">
              <a:off x="1412900" y="5004172"/>
              <a:ext cx="0" cy="64807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87548EC2-3D64-449E-B159-336347F1F3D3}"/>
                </a:ext>
              </a:extLst>
            </p:cNvPr>
            <p:cNvCxnSpPr>
              <a:cxnSpLocks/>
            </p:cNvCxnSpPr>
            <p:nvPr/>
          </p:nvCxnSpPr>
          <p:spPr>
            <a:xfrm>
              <a:off x="3069084" y="5004172"/>
              <a:ext cx="0" cy="28803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77252B2D-E97D-4A33-9BE8-CA6FA725DB8E}"/>
                </a:ext>
              </a:extLst>
            </p:cNvPr>
            <p:cNvCxnSpPr>
              <a:cxnSpLocks/>
            </p:cNvCxnSpPr>
            <p:nvPr/>
          </p:nvCxnSpPr>
          <p:spPr>
            <a:xfrm>
              <a:off x="2204988" y="5292204"/>
              <a:ext cx="86409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65C58822-04F1-4C7A-9D27-87D3C9F49A75}"/>
                </a:ext>
              </a:extLst>
            </p:cNvPr>
            <p:cNvCxnSpPr>
              <a:cxnSpLocks/>
            </p:cNvCxnSpPr>
            <p:nvPr/>
          </p:nvCxnSpPr>
          <p:spPr>
            <a:xfrm>
              <a:off x="2204988" y="5292204"/>
              <a:ext cx="0" cy="64807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32FB1AF2-BFA0-47F9-B04E-A7F559AC197B}"/>
                </a:ext>
              </a:extLst>
            </p:cNvPr>
            <p:cNvCxnSpPr>
              <a:cxnSpLocks/>
            </p:cNvCxnSpPr>
            <p:nvPr/>
          </p:nvCxnSpPr>
          <p:spPr>
            <a:xfrm>
              <a:off x="1412900" y="5940276"/>
              <a:ext cx="792088"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B7A9A7C9-70D2-4805-8A32-1464FCDF1F08}"/>
                </a:ext>
              </a:extLst>
            </p:cNvPr>
            <p:cNvCxnSpPr>
              <a:cxnSpLocks/>
            </p:cNvCxnSpPr>
            <p:nvPr/>
          </p:nvCxnSpPr>
          <p:spPr>
            <a:xfrm>
              <a:off x="1412900" y="6228308"/>
              <a:ext cx="792088"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8B356038-3A12-46AF-88D2-78D9174B424D}"/>
                </a:ext>
              </a:extLst>
            </p:cNvPr>
            <p:cNvCxnSpPr/>
            <p:nvPr/>
          </p:nvCxnSpPr>
          <p:spPr>
            <a:xfrm>
              <a:off x="2204988" y="6228308"/>
              <a:ext cx="0" cy="36004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DB4ECD80-A490-4641-88D4-D8B6C912CF6C}"/>
                </a:ext>
              </a:extLst>
            </p:cNvPr>
            <p:cNvCxnSpPr>
              <a:cxnSpLocks/>
            </p:cNvCxnSpPr>
            <p:nvPr/>
          </p:nvCxnSpPr>
          <p:spPr>
            <a:xfrm flipH="1">
              <a:off x="2204988" y="6588348"/>
              <a:ext cx="158417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E7E5897E-2A06-4CCB-8475-2CFA8E822804}"/>
                </a:ext>
              </a:extLst>
            </p:cNvPr>
            <p:cNvCxnSpPr>
              <a:cxnSpLocks/>
            </p:cNvCxnSpPr>
            <p:nvPr/>
          </p:nvCxnSpPr>
          <p:spPr>
            <a:xfrm>
              <a:off x="3789164" y="5292204"/>
              <a:ext cx="0" cy="1296144"/>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EA33B0AC-F6B2-4351-BDB0-E8DC656666A7}"/>
                </a:ext>
              </a:extLst>
            </p:cNvPr>
            <p:cNvCxnSpPr/>
            <p:nvPr/>
          </p:nvCxnSpPr>
          <p:spPr>
            <a:xfrm>
              <a:off x="3357116" y="4788148"/>
              <a:ext cx="0" cy="50405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BF43EABE-B3C6-4CA3-87E1-6D19A341C4F8}"/>
                </a:ext>
              </a:extLst>
            </p:cNvPr>
            <p:cNvCxnSpPr>
              <a:cxnSpLocks/>
            </p:cNvCxnSpPr>
            <p:nvPr/>
          </p:nvCxnSpPr>
          <p:spPr>
            <a:xfrm>
              <a:off x="3357116" y="5292204"/>
              <a:ext cx="432048"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50" name="Group 249">
              <a:extLst>
                <a:ext uri="{FF2B5EF4-FFF2-40B4-BE49-F238E27FC236}">
                  <a16:creationId xmlns:a16="http://schemas.microsoft.com/office/drawing/2014/main" id="{EBBD2D17-5A6C-472A-A288-9E1FA29ACF5B}"/>
                </a:ext>
              </a:extLst>
            </p:cNvPr>
            <p:cNvGrpSpPr/>
            <p:nvPr/>
          </p:nvGrpSpPr>
          <p:grpSpPr>
            <a:xfrm>
              <a:off x="1124868" y="5652244"/>
              <a:ext cx="533705" cy="686195"/>
              <a:chOff x="1124868" y="5652244"/>
              <a:chExt cx="533705" cy="686195"/>
            </a:xfrm>
          </p:grpSpPr>
          <p:grpSp>
            <p:nvGrpSpPr>
              <p:cNvPr id="144" name="Group 143">
                <a:extLst>
                  <a:ext uri="{FF2B5EF4-FFF2-40B4-BE49-F238E27FC236}">
                    <a16:creationId xmlns:a16="http://schemas.microsoft.com/office/drawing/2014/main" id="{223F3022-DAA9-4D8B-B107-AE63A896C6D1}"/>
                  </a:ext>
                </a:extLst>
              </p:cNvPr>
              <p:cNvGrpSpPr/>
              <p:nvPr/>
            </p:nvGrpSpPr>
            <p:grpSpPr>
              <a:xfrm>
                <a:off x="1124868" y="5652244"/>
                <a:ext cx="533705" cy="686195"/>
                <a:chOff x="1376896" y="3239976"/>
                <a:chExt cx="216024" cy="288032"/>
              </a:xfrm>
            </p:grpSpPr>
            <p:sp>
              <p:nvSpPr>
                <p:cNvPr id="146" name="Arc 145">
                  <a:extLst>
                    <a:ext uri="{FF2B5EF4-FFF2-40B4-BE49-F238E27FC236}">
                      <a16:creationId xmlns:a16="http://schemas.microsoft.com/office/drawing/2014/main" id="{C276CD45-69ED-40DA-92EB-86F6B892B954}"/>
                    </a:ext>
                  </a:extLst>
                </p:cNvPr>
                <p:cNvSpPr/>
                <p:nvPr/>
              </p:nvSpPr>
              <p:spPr>
                <a:xfrm rot="16200000">
                  <a:off x="1376896" y="3311984"/>
                  <a:ext cx="216024" cy="216024"/>
                </a:xfrm>
                <a:prstGeom prst="arc">
                  <a:avLst>
                    <a:gd name="adj1" fmla="val 21565122"/>
                    <a:gd name="adj2" fmla="val 16530903"/>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cxnSp>
              <p:nvCxnSpPr>
                <p:cNvPr id="147" name="Straight Connector 146">
                  <a:extLst>
                    <a:ext uri="{FF2B5EF4-FFF2-40B4-BE49-F238E27FC236}">
                      <a16:creationId xmlns:a16="http://schemas.microsoft.com/office/drawing/2014/main" id="{BE96C752-EBAA-4406-88FF-68889E647090}"/>
                    </a:ext>
                  </a:extLst>
                </p:cNvPr>
                <p:cNvCxnSpPr>
                  <a:cxnSpLocks/>
                </p:cNvCxnSpPr>
                <p:nvPr/>
              </p:nvCxnSpPr>
              <p:spPr>
                <a:xfrm rot="16200000">
                  <a:off x="1286886" y="3329986"/>
                  <a:ext cx="18002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3444AF98-D956-450A-B898-5251E2512733}"/>
                    </a:ext>
                  </a:extLst>
                </p:cNvPr>
                <p:cNvCxnSpPr>
                  <a:cxnSpLocks/>
                </p:cNvCxnSpPr>
                <p:nvPr/>
              </p:nvCxnSpPr>
              <p:spPr>
                <a:xfrm rot="16200000" flipV="1">
                  <a:off x="1430902" y="3185970"/>
                  <a:ext cx="0" cy="10801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8FA17674-4395-4601-8E86-56128229CC26}"/>
                    </a:ext>
                  </a:extLst>
                </p:cNvPr>
                <p:cNvCxnSpPr>
                  <a:cxnSpLocks/>
                </p:cNvCxnSpPr>
                <p:nvPr/>
              </p:nvCxnSpPr>
              <p:spPr>
                <a:xfrm rot="16200000">
                  <a:off x="1448904" y="3275980"/>
                  <a:ext cx="72008"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5" name="Oval 144">
                <a:extLst>
                  <a:ext uri="{FF2B5EF4-FFF2-40B4-BE49-F238E27FC236}">
                    <a16:creationId xmlns:a16="http://schemas.microsoft.com/office/drawing/2014/main" id="{5A03DA2F-CDB9-4683-B883-CF28291C3AA8}"/>
                  </a:ext>
                </a:extLst>
              </p:cNvPr>
              <p:cNvSpPr/>
              <p:nvPr/>
            </p:nvSpPr>
            <p:spPr>
              <a:xfrm>
                <a:off x="1270319" y="5945063"/>
                <a:ext cx="262534" cy="26253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186" name="Arc 185">
              <a:extLst>
                <a:ext uri="{FF2B5EF4-FFF2-40B4-BE49-F238E27FC236}">
                  <a16:creationId xmlns:a16="http://schemas.microsoft.com/office/drawing/2014/main" id="{E67E3FA0-D93E-42CD-BA42-39B29FE35DD0}"/>
                </a:ext>
              </a:extLst>
            </p:cNvPr>
            <p:cNvSpPr/>
            <p:nvPr/>
          </p:nvSpPr>
          <p:spPr>
            <a:xfrm rot="16200000">
              <a:off x="1412900" y="4860156"/>
              <a:ext cx="288032" cy="288032"/>
            </a:xfrm>
            <a:prstGeom prst="arc">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187" name="Arc 186">
              <a:extLst>
                <a:ext uri="{FF2B5EF4-FFF2-40B4-BE49-F238E27FC236}">
                  <a16:creationId xmlns:a16="http://schemas.microsoft.com/office/drawing/2014/main" id="{A7520086-C252-4513-B5FC-C7D424E2F505}"/>
                </a:ext>
              </a:extLst>
            </p:cNvPr>
            <p:cNvSpPr/>
            <p:nvPr/>
          </p:nvSpPr>
          <p:spPr>
            <a:xfrm rot="16200000">
              <a:off x="1124868" y="4572124"/>
              <a:ext cx="432048" cy="432048"/>
            </a:xfrm>
            <a:prstGeom prst="arc">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cxnSp>
          <p:nvCxnSpPr>
            <p:cNvPr id="189" name="Straight Connector 188">
              <a:extLst>
                <a:ext uri="{FF2B5EF4-FFF2-40B4-BE49-F238E27FC236}">
                  <a16:creationId xmlns:a16="http://schemas.microsoft.com/office/drawing/2014/main" id="{A8825917-033E-47D4-8B2A-026B5182CFF5}"/>
                </a:ext>
              </a:extLst>
            </p:cNvPr>
            <p:cNvCxnSpPr>
              <a:cxnSpLocks/>
            </p:cNvCxnSpPr>
            <p:nvPr/>
          </p:nvCxnSpPr>
          <p:spPr>
            <a:xfrm>
              <a:off x="1556916" y="4860156"/>
              <a:ext cx="136815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95" name="Arc 194">
              <a:extLst>
                <a:ext uri="{FF2B5EF4-FFF2-40B4-BE49-F238E27FC236}">
                  <a16:creationId xmlns:a16="http://schemas.microsoft.com/office/drawing/2014/main" id="{932060C8-3DB7-409A-AE3C-723EC3B7B341}"/>
                </a:ext>
              </a:extLst>
            </p:cNvPr>
            <p:cNvSpPr/>
            <p:nvPr/>
          </p:nvSpPr>
          <p:spPr>
            <a:xfrm>
              <a:off x="2925068" y="4572124"/>
              <a:ext cx="432048" cy="432048"/>
            </a:xfrm>
            <a:prstGeom prst="arc">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196" name="Arc 195">
              <a:extLst>
                <a:ext uri="{FF2B5EF4-FFF2-40B4-BE49-F238E27FC236}">
                  <a16:creationId xmlns:a16="http://schemas.microsoft.com/office/drawing/2014/main" id="{1A40F05C-122C-4FB1-B274-FEAB2FC59D06}"/>
                </a:ext>
              </a:extLst>
            </p:cNvPr>
            <p:cNvSpPr/>
            <p:nvPr/>
          </p:nvSpPr>
          <p:spPr>
            <a:xfrm>
              <a:off x="2781052" y="4860156"/>
              <a:ext cx="288032" cy="288032"/>
            </a:xfrm>
            <a:prstGeom prst="arc">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cxnSp>
          <p:nvCxnSpPr>
            <p:cNvPr id="236" name="Straight Arrow Connector 235">
              <a:extLst>
                <a:ext uri="{FF2B5EF4-FFF2-40B4-BE49-F238E27FC236}">
                  <a16:creationId xmlns:a16="http://schemas.microsoft.com/office/drawing/2014/main" id="{F46EBCA3-2AC2-48CD-B269-1044B8262E00}"/>
                </a:ext>
              </a:extLst>
            </p:cNvPr>
            <p:cNvCxnSpPr>
              <a:cxnSpLocks/>
            </p:cNvCxnSpPr>
            <p:nvPr/>
          </p:nvCxnSpPr>
          <p:spPr>
            <a:xfrm rot="16200000" flipV="1">
              <a:off x="2271055" y="5874209"/>
              <a:ext cx="0" cy="42016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7" name="Straight Arrow Connector 236">
              <a:extLst>
                <a:ext uri="{FF2B5EF4-FFF2-40B4-BE49-F238E27FC236}">
                  <a16:creationId xmlns:a16="http://schemas.microsoft.com/office/drawing/2014/main" id="{AD951034-4714-4B3A-BCD3-BE41C46DAC95}"/>
                </a:ext>
              </a:extLst>
            </p:cNvPr>
            <p:cNvCxnSpPr>
              <a:cxnSpLocks/>
            </p:cNvCxnSpPr>
            <p:nvPr/>
          </p:nvCxnSpPr>
          <p:spPr>
            <a:xfrm>
              <a:off x="3213100" y="5148188"/>
              <a:ext cx="0" cy="28803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0" name="Rectangle 239">
                  <a:extLst>
                    <a:ext uri="{FF2B5EF4-FFF2-40B4-BE49-F238E27FC236}">
                      <a16:creationId xmlns:a16="http://schemas.microsoft.com/office/drawing/2014/main" id="{8FE45EAC-E460-4E4F-AC8D-1E0B9C46DACD}"/>
                    </a:ext>
                  </a:extLst>
                </p:cNvPr>
                <p:cNvSpPr/>
                <p:nvPr/>
              </p:nvSpPr>
              <p:spPr>
                <a:xfrm>
                  <a:off x="3069084" y="5436220"/>
                  <a:ext cx="309379" cy="26693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CA" sz="1100" i="1">
                                <a:latin typeface="Cambria Math" panose="02040503050406030204" pitchFamily="18" charset="0"/>
                                <a:ea typeface="Cambria" panose="02040503050406030204" pitchFamily="18" charset="0"/>
                              </a:rPr>
                            </m:ctrlPr>
                          </m:accPr>
                          <m:e>
                            <m:r>
                              <a:rPr lang="en-CA" sz="1100" i="1">
                                <a:latin typeface="Cambria Math" panose="02040503050406030204" pitchFamily="18" charset="0"/>
                                <a:ea typeface="Cambria" panose="02040503050406030204" pitchFamily="18" charset="0"/>
                              </a:rPr>
                              <m:t>𝑉</m:t>
                            </m:r>
                          </m:e>
                        </m:acc>
                      </m:oMath>
                    </m:oMathPara>
                  </a14:m>
                  <a:endParaRPr lang="en-CA" sz="1100" dirty="0"/>
                </a:p>
              </p:txBody>
            </p:sp>
          </mc:Choice>
          <mc:Fallback xmlns="">
            <p:sp>
              <p:nvSpPr>
                <p:cNvPr id="240" name="Rectangle 239">
                  <a:extLst>
                    <a:ext uri="{FF2B5EF4-FFF2-40B4-BE49-F238E27FC236}">
                      <a16:creationId xmlns:a16="http://schemas.microsoft.com/office/drawing/2014/main" id="{8FE45EAC-E460-4E4F-AC8D-1E0B9C46DACD}"/>
                    </a:ext>
                  </a:extLst>
                </p:cNvPr>
                <p:cNvSpPr>
                  <a:spLocks noRot="1" noChangeAspect="1" noMove="1" noResize="1" noEditPoints="1" noAdjustHandles="1" noChangeArrowheads="1" noChangeShapeType="1" noTextEdit="1"/>
                </p:cNvSpPr>
                <p:nvPr/>
              </p:nvSpPr>
              <p:spPr>
                <a:xfrm>
                  <a:off x="3069084" y="5436220"/>
                  <a:ext cx="309379" cy="266933"/>
                </a:xfrm>
                <a:prstGeom prst="rect">
                  <a:avLst/>
                </a:prstGeom>
                <a:blipFill>
                  <a:blip r:embed="rId7"/>
                  <a:stretch>
                    <a:fillRect r="-7500" b="-11765"/>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241" name="Rectangle 240">
                  <a:extLst>
                    <a:ext uri="{FF2B5EF4-FFF2-40B4-BE49-F238E27FC236}">
                      <a16:creationId xmlns:a16="http://schemas.microsoft.com/office/drawing/2014/main" id="{76614F31-8ECA-45D6-B730-0280C6C4F94A}"/>
                    </a:ext>
                  </a:extLst>
                </p:cNvPr>
                <p:cNvSpPr/>
                <p:nvPr/>
              </p:nvSpPr>
              <p:spPr>
                <a:xfrm>
                  <a:off x="2276996" y="5796260"/>
                  <a:ext cx="309379" cy="26693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CA" sz="1100" i="1">
                                <a:latin typeface="Cambria Math" panose="02040503050406030204" pitchFamily="18" charset="0"/>
                                <a:ea typeface="Cambria" panose="02040503050406030204" pitchFamily="18" charset="0"/>
                              </a:rPr>
                            </m:ctrlPr>
                          </m:accPr>
                          <m:e>
                            <m:r>
                              <a:rPr lang="en-CA" sz="1100" i="1">
                                <a:latin typeface="Cambria Math" panose="02040503050406030204" pitchFamily="18" charset="0"/>
                                <a:ea typeface="Cambria" panose="02040503050406030204" pitchFamily="18" charset="0"/>
                              </a:rPr>
                              <m:t>𝑉</m:t>
                            </m:r>
                          </m:e>
                        </m:acc>
                      </m:oMath>
                    </m:oMathPara>
                  </a14:m>
                  <a:endParaRPr lang="en-CA" sz="1100" dirty="0"/>
                </a:p>
              </p:txBody>
            </p:sp>
          </mc:Choice>
          <mc:Fallback xmlns="">
            <p:sp>
              <p:nvSpPr>
                <p:cNvPr id="241" name="Rectangle 240">
                  <a:extLst>
                    <a:ext uri="{FF2B5EF4-FFF2-40B4-BE49-F238E27FC236}">
                      <a16:creationId xmlns:a16="http://schemas.microsoft.com/office/drawing/2014/main" id="{76614F31-8ECA-45D6-B730-0280C6C4F94A}"/>
                    </a:ext>
                  </a:extLst>
                </p:cNvPr>
                <p:cNvSpPr>
                  <a:spLocks noRot="1" noChangeAspect="1" noMove="1" noResize="1" noEditPoints="1" noAdjustHandles="1" noChangeArrowheads="1" noChangeShapeType="1" noTextEdit="1"/>
                </p:cNvSpPr>
                <p:nvPr/>
              </p:nvSpPr>
              <p:spPr>
                <a:xfrm>
                  <a:off x="2276996" y="5796260"/>
                  <a:ext cx="309379" cy="266933"/>
                </a:xfrm>
                <a:prstGeom prst="rect">
                  <a:avLst/>
                </a:prstGeom>
                <a:blipFill>
                  <a:blip r:embed="rId8"/>
                  <a:stretch>
                    <a:fillRect r="-7500" b="-14706"/>
                  </a:stretch>
                </a:blipFill>
              </p:spPr>
              <p:txBody>
                <a:bodyPr/>
                <a:lstStyle/>
                <a:p>
                  <a:r>
                    <a:rPr lang="en-CA">
                      <a:noFill/>
                    </a:rPr>
                    <a:t> </a:t>
                  </a:r>
                </a:p>
              </p:txBody>
            </p:sp>
          </mc:Fallback>
        </mc:AlternateContent>
      </p:grpSp>
      <p:sp>
        <p:nvSpPr>
          <p:cNvPr id="67" name="Arc 66">
            <a:extLst>
              <a:ext uri="{FF2B5EF4-FFF2-40B4-BE49-F238E27FC236}">
                <a16:creationId xmlns:a16="http://schemas.microsoft.com/office/drawing/2014/main" id="{A8FB4888-848B-49BF-B068-91F32C5F1F55}"/>
              </a:ext>
            </a:extLst>
          </p:cNvPr>
          <p:cNvSpPr/>
          <p:nvPr/>
        </p:nvSpPr>
        <p:spPr>
          <a:xfrm flipV="1">
            <a:off x="1975881" y="2267868"/>
            <a:ext cx="118999" cy="368509"/>
          </a:xfrm>
          <a:prstGeom prst="arc">
            <a:avLst>
              <a:gd name="adj1" fmla="val 4729461"/>
              <a:gd name="adj2" fmla="val 18121165"/>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Tree>
    <p:extLst>
      <p:ext uri="{BB962C8B-B14F-4D97-AF65-F5344CB8AC3E}">
        <p14:creationId xmlns:p14="http://schemas.microsoft.com/office/powerpoint/2010/main" val="10449135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074F0BD-92DA-450A-8769-B4698C710407}"/>
              </a:ext>
            </a:extLst>
          </p:cNvPr>
          <p:cNvSpPr>
            <a:spLocks noGrp="1"/>
          </p:cNvSpPr>
          <p:nvPr>
            <p:ph type="sldNum" sz="quarter" idx="12"/>
          </p:nvPr>
        </p:nvSpPr>
        <p:spPr/>
        <p:txBody>
          <a:bodyPr/>
          <a:lstStyle/>
          <a:p>
            <a:fld id="{2812F1FA-390A-41C6-A5B6-DA577902550D}" type="slidenum">
              <a:rPr lang="en-CA" smtClean="0"/>
              <a:pPr/>
              <a:t>34</a:t>
            </a:fld>
            <a:endParaRPr lang="en-CA" dirty="0"/>
          </a:p>
        </p:txBody>
      </p:sp>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C6CBFECF-0284-4527-9EAC-B9EE7B2EAD6F}"/>
                  </a:ext>
                </a:extLst>
              </p:cNvPr>
              <p:cNvSpPr/>
              <p:nvPr/>
            </p:nvSpPr>
            <p:spPr>
              <a:xfrm>
                <a:off x="476796" y="148221"/>
                <a:ext cx="5291926" cy="80243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Let’s now say we wish to adjust the fan speed such to make the flow 1.0 </a:t>
                </a:r>
                <a14:m>
                  <m:oMath xmlns:m="http://schemas.openxmlformats.org/officeDocument/2006/math">
                    <m:f>
                      <m:fPr>
                        <m:type m:val="lin"/>
                        <m:ctrlPr>
                          <a:rPr lang="el-GR" sz="110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en-CA" sz="11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CA" sz="11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𝑚</m:t>
                            </m:r>
                          </m:e>
                          <m:sup>
                            <m:r>
                              <a:rPr lang="en-CA" sz="11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3</m:t>
                            </m:r>
                          </m:sup>
                        </m:sSup>
                      </m:num>
                      <m:den>
                        <m:r>
                          <a:rPr lang="en-CA" sz="11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𝑠</m:t>
                        </m:r>
                      </m:den>
                    </m:f>
                  </m:oMath>
                </a14:m>
                <a:r>
                  <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Apply the the Fan Laws to estimate the required shaft speed and power:</a:t>
                </a: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r>
                  <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	Fan Law #1:		</a:t>
                </a: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r>
                  <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	Fan Law #3:		</a:t>
                </a: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r>
                  <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Or, say we’d like to know the flow and shaft power if the fan was driven at 1800 rpm.</a:t>
                </a: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r>
                  <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	Fan Law #1:		</a:t>
                </a: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r>
                  <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	Fan Law #3:</a:t>
                </a: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r>
                  <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The Fan Laws could be used to estimate the required shaft power at any speed near the known operating point (1750 rpm). The graph below plots the required fan shaft power versus speed over the range 1700 to 1800 rpm. </a:t>
                </a:r>
                <a:r>
                  <a:rPr lang="en-CA" sz="1100" i="1" dirty="0">
                    <a:solidFill>
                      <a:schemeClr val="tx1"/>
                    </a:solidFill>
                    <a:latin typeface="Cambria" panose="02040503050406030204" pitchFamily="18" charset="0"/>
                    <a:ea typeface="Cambria" panose="02040503050406030204" pitchFamily="18" charset="0"/>
                    <a:cs typeface="Times New Roman" panose="02020603050405020304" pitchFamily="18" charset="0"/>
                  </a:rPr>
                  <a:t>(Note: In the range shown, the line may appear to be a straight line, but it is the cubic equation indicated.)</a:t>
                </a: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p:txBody>
          </p:sp>
        </mc:Choice>
        <mc:Fallback xmlns="">
          <p:sp>
            <p:nvSpPr>
              <p:cNvPr id="11" name="Rectangle 10">
                <a:extLst>
                  <a:ext uri="{FF2B5EF4-FFF2-40B4-BE49-F238E27FC236}">
                    <a16:creationId xmlns:a16="http://schemas.microsoft.com/office/drawing/2014/main" id="{C6CBFECF-0284-4527-9EAC-B9EE7B2EAD6F}"/>
                  </a:ext>
                </a:extLst>
              </p:cNvPr>
              <p:cNvSpPr>
                <a:spLocks noRot="1" noChangeAspect="1" noMove="1" noResize="1" noEditPoints="1" noAdjustHandles="1" noChangeArrowheads="1" noChangeShapeType="1" noTextEdit="1"/>
              </p:cNvSpPr>
              <p:nvPr/>
            </p:nvSpPr>
            <p:spPr>
              <a:xfrm>
                <a:off x="476796" y="148221"/>
                <a:ext cx="5291926" cy="8024303"/>
              </a:xfrm>
              <a:prstGeom prst="rect">
                <a:avLst/>
              </a:prstGeom>
              <a:blipFill>
                <a:blip r:embed="rId2"/>
                <a:stretch>
                  <a:fillRect t="-2885"/>
                </a:stretch>
              </a:blipFill>
              <a:ln>
                <a:noFill/>
              </a:ln>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47587BE2-9BC6-4F87-AF8B-33F482C90B91}"/>
                  </a:ext>
                </a:extLst>
              </p:cNvPr>
              <p:cNvSpPr txBox="1"/>
              <p:nvPr/>
            </p:nvSpPr>
            <p:spPr>
              <a:xfrm>
                <a:off x="1966964" y="724285"/>
                <a:ext cx="3514616" cy="48192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CA" sz="1100" i="1" smtClean="0">
                              <a:latin typeface="Cambria Math" panose="02040503050406030204" pitchFamily="18" charset="0"/>
                            </a:rPr>
                          </m:ctrlPr>
                        </m:sSubPr>
                        <m:e>
                          <m:r>
                            <a:rPr lang="en-CA" sz="1100" i="1">
                              <a:latin typeface="Cambria Math"/>
                            </a:rPr>
                            <m:t>𝑁</m:t>
                          </m:r>
                        </m:e>
                        <m:sub>
                          <m:r>
                            <a:rPr lang="en-CA" sz="1100" i="1">
                              <a:latin typeface="Cambria Math"/>
                            </a:rPr>
                            <m:t>2</m:t>
                          </m:r>
                        </m:sub>
                      </m:sSub>
                      <m:r>
                        <a:rPr lang="en-CA" sz="1100" b="0" i="1" smtClean="0">
                          <a:latin typeface="Cambria Math" panose="02040503050406030204" pitchFamily="18" charset="0"/>
                        </a:rPr>
                        <m:t>=</m:t>
                      </m:r>
                      <m:sSub>
                        <m:sSubPr>
                          <m:ctrlPr>
                            <a:rPr lang="en-CA" sz="1100" i="1">
                              <a:latin typeface="Cambria Math" panose="02040503050406030204" pitchFamily="18" charset="0"/>
                            </a:rPr>
                          </m:ctrlPr>
                        </m:sSubPr>
                        <m:e>
                          <m:r>
                            <a:rPr lang="en-CA" sz="1100" i="1">
                              <a:latin typeface="Cambria Math"/>
                            </a:rPr>
                            <m:t>𝑁</m:t>
                          </m:r>
                        </m:e>
                        <m:sub>
                          <m:r>
                            <a:rPr lang="en-CA" sz="1100" i="1">
                              <a:latin typeface="Cambria Math"/>
                            </a:rPr>
                            <m:t>1</m:t>
                          </m:r>
                        </m:sub>
                      </m:sSub>
                      <m:r>
                        <a:rPr lang="en-CA" sz="1100" i="1" smtClean="0">
                          <a:latin typeface="Cambria Math" panose="02040503050406030204" pitchFamily="18" charset="0"/>
                          <a:ea typeface="Cambria Math" panose="02040503050406030204" pitchFamily="18" charset="0"/>
                        </a:rPr>
                        <m:t>∙</m:t>
                      </m:r>
                      <m:f>
                        <m:fPr>
                          <m:ctrlPr>
                            <a:rPr lang="en-CA" sz="1100" i="1" smtClean="0">
                              <a:latin typeface="Cambria Math" panose="02040503050406030204" pitchFamily="18" charset="0"/>
                            </a:rPr>
                          </m:ctrlPr>
                        </m:fPr>
                        <m:num>
                          <m:sSub>
                            <m:sSubPr>
                              <m:ctrlPr>
                                <a:rPr lang="en-CA" sz="1100" i="1">
                                  <a:latin typeface="Cambria Math" panose="02040503050406030204" pitchFamily="18" charset="0"/>
                                </a:rPr>
                              </m:ctrlPr>
                            </m:sSubPr>
                            <m:e>
                              <m:acc>
                                <m:accPr>
                                  <m:chr m:val="̇"/>
                                  <m:ctrlPr>
                                    <a:rPr lang="en-CA" sz="1100" i="1" smtClean="0">
                                      <a:latin typeface="Cambria Math" panose="02040503050406030204" pitchFamily="18" charset="0"/>
                                    </a:rPr>
                                  </m:ctrlPr>
                                </m:accPr>
                                <m:e>
                                  <m:r>
                                    <a:rPr lang="en-CA" sz="1100" b="0" i="1" smtClean="0">
                                      <a:latin typeface="Cambria Math" panose="02040503050406030204" pitchFamily="18" charset="0"/>
                                    </a:rPr>
                                    <m:t>𝑉</m:t>
                                  </m:r>
                                </m:e>
                              </m:acc>
                            </m:e>
                            <m:sub>
                              <m:r>
                                <a:rPr lang="en-CA" sz="1100" i="1">
                                  <a:latin typeface="Cambria Math"/>
                                </a:rPr>
                                <m:t>2</m:t>
                              </m:r>
                            </m:sub>
                          </m:sSub>
                        </m:num>
                        <m:den>
                          <m:sSub>
                            <m:sSubPr>
                              <m:ctrlPr>
                                <a:rPr lang="en-CA" sz="1100" i="1">
                                  <a:latin typeface="Cambria Math" panose="02040503050406030204" pitchFamily="18" charset="0"/>
                                </a:rPr>
                              </m:ctrlPr>
                            </m:sSubPr>
                            <m:e>
                              <m:acc>
                                <m:accPr>
                                  <m:chr m:val="̇"/>
                                  <m:ctrlPr>
                                    <a:rPr lang="en-CA" sz="1100" i="1" smtClean="0">
                                      <a:latin typeface="Cambria Math" panose="02040503050406030204" pitchFamily="18" charset="0"/>
                                    </a:rPr>
                                  </m:ctrlPr>
                                </m:accPr>
                                <m:e>
                                  <m:r>
                                    <a:rPr lang="en-CA" sz="1100" b="0" i="1" smtClean="0">
                                      <a:latin typeface="Cambria Math" panose="02040503050406030204" pitchFamily="18" charset="0"/>
                                    </a:rPr>
                                    <m:t>𝑉</m:t>
                                  </m:r>
                                </m:e>
                              </m:acc>
                            </m:e>
                            <m:sub>
                              <m:r>
                                <a:rPr lang="en-CA" sz="1100" i="1">
                                  <a:latin typeface="Cambria Math"/>
                                </a:rPr>
                                <m:t>1</m:t>
                              </m:r>
                            </m:sub>
                          </m:sSub>
                        </m:den>
                      </m:f>
                      <m:r>
                        <a:rPr lang="en-CA" sz="1100" b="0" i="1" smtClean="0">
                          <a:latin typeface="Cambria Math" panose="02040503050406030204" pitchFamily="18" charset="0"/>
                        </a:rPr>
                        <m:t>=</m:t>
                      </m:r>
                      <m:d>
                        <m:dPr>
                          <m:ctrlPr>
                            <a:rPr lang="en-CA" sz="1100" b="0" i="1" smtClean="0">
                              <a:latin typeface="Cambria Math" panose="02040503050406030204" pitchFamily="18" charset="0"/>
                            </a:rPr>
                          </m:ctrlPr>
                        </m:dPr>
                        <m:e>
                          <m:r>
                            <a:rPr lang="en-CA" sz="1100" b="0" i="1" smtClean="0">
                              <a:latin typeface="Cambria Math" panose="02040503050406030204" pitchFamily="18" charset="0"/>
                            </a:rPr>
                            <m:t>1750 </m:t>
                          </m:r>
                          <m:r>
                            <a:rPr lang="en-CA" sz="1100" b="0" i="1" smtClean="0">
                              <a:latin typeface="Cambria Math" panose="02040503050406030204" pitchFamily="18" charset="0"/>
                            </a:rPr>
                            <m:t>𝑟𝑝𝑚</m:t>
                          </m:r>
                        </m:e>
                      </m:d>
                      <m:r>
                        <a:rPr lang="en-CA" sz="1100" b="0" i="1" smtClean="0">
                          <a:latin typeface="Cambria Math" panose="02040503050406030204" pitchFamily="18" charset="0"/>
                          <a:ea typeface="Cambria Math" panose="02040503050406030204" pitchFamily="18" charset="0"/>
                        </a:rPr>
                        <m:t>∙</m:t>
                      </m:r>
                      <m:d>
                        <m:dPr>
                          <m:ctrlPr>
                            <a:rPr lang="en-CA" sz="1100" b="0" i="1" smtClean="0">
                              <a:latin typeface="Cambria Math" panose="02040503050406030204" pitchFamily="18" charset="0"/>
                            </a:rPr>
                          </m:ctrlPr>
                        </m:dPr>
                        <m:e>
                          <m:f>
                            <m:fPr>
                              <m:ctrlPr>
                                <a:rPr lang="en-CA" sz="1100" i="1">
                                  <a:latin typeface="Cambria Math" panose="02040503050406030204" pitchFamily="18" charset="0"/>
                                </a:rPr>
                              </m:ctrlPr>
                            </m:fPr>
                            <m:num>
                              <m:r>
                                <a:rPr lang="en-CA" sz="1100" b="0" i="1" smtClean="0">
                                  <a:latin typeface="Cambria Math" panose="02040503050406030204" pitchFamily="18" charset="0"/>
                                </a:rPr>
                                <m:t>1.0</m:t>
                              </m:r>
                              <m:f>
                                <m:fPr>
                                  <m:type m:val="lin"/>
                                  <m:ctrlPr>
                                    <a:rPr lang="el-GR" sz="1100" i="1">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en-CA" sz="1100" i="1">
                                          <a:latin typeface="Cambria Math" panose="02040503050406030204" pitchFamily="18" charset="0"/>
                                          <a:ea typeface="Cambria Math" panose="02040503050406030204" pitchFamily="18" charset="0"/>
                                          <a:cs typeface="Times New Roman" panose="02020603050405020304" pitchFamily="18" charset="0"/>
                                        </a:rPr>
                                      </m:ctrlPr>
                                    </m:sSupPr>
                                    <m:e>
                                      <m:r>
                                        <a:rPr lang="en-CA" sz="1100" i="1">
                                          <a:latin typeface="Cambria Math" panose="02040503050406030204" pitchFamily="18" charset="0"/>
                                          <a:ea typeface="Cambria Math" panose="02040503050406030204" pitchFamily="18" charset="0"/>
                                          <a:cs typeface="Times New Roman" panose="02020603050405020304" pitchFamily="18" charset="0"/>
                                        </a:rPr>
                                        <m:t>𝑚</m:t>
                                      </m:r>
                                    </m:e>
                                    <m:sup>
                                      <m:r>
                                        <a:rPr lang="en-CA" sz="1100" i="1">
                                          <a:latin typeface="Cambria Math" panose="02040503050406030204" pitchFamily="18" charset="0"/>
                                          <a:ea typeface="Cambria Math" panose="02040503050406030204" pitchFamily="18" charset="0"/>
                                          <a:cs typeface="Times New Roman" panose="02020603050405020304" pitchFamily="18" charset="0"/>
                                        </a:rPr>
                                        <m:t>3</m:t>
                                      </m:r>
                                    </m:sup>
                                  </m:sSup>
                                </m:num>
                                <m:den>
                                  <m:r>
                                    <a:rPr lang="en-CA" sz="1100" i="1">
                                      <a:latin typeface="Cambria Math" panose="02040503050406030204" pitchFamily="18" charset="0"/>
                                      <a:ea typeface="Cambria Math" panose="02040503050406030204" pitchFamily="18" charset="0"/>
                                      <a:cs typeface="Times New Roman" panose="02020603050405020304" pitchFamily="18" charset="0"/>
                                    </a:rPr>
                                    <m:t>𝑠</m:t>
                                  </m:r>
                                </m:den>
                              </m:f>
                            </m:num>
                            <m:den>
                              <m:r>
                                <a:rPr lang="en-CA" sz="1100" b="0" i="1" smtClean="0">
                                  <a:latin typeface="Cambria Math" panose="02040503050406030204" pitchFamily="18" charset="0"/>
                                </a:rPr>
                                <m:t>1.1</m:t>
                              </m:r>
                              <m:f>
                                <m:fPr>
                                  <m:type m:val="lin"/>
                                  <m:ctrlPr>
                                    <a:rPr lang="el-GR" sz="1100" i="1">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en-CA" sz="1100" i="1">
                                          <a:latin typeface="Cambria Math" panose="02040503050406030204" pitchFamily="18" charset="0"/>
                                          <a:ea typeface="Cambria Math" panose="02040503050406030204" pitchFamily="18" charset="0"/>
                                          <a:cs typeface="Times New Roman" panose="02020603050405020304" pitchFamily="18" charset="0"/>
                                        </a:rPr>
                                      </m:ctrlPr>
                                    </m:sSupPr>
                                    <m:e>
                                      <m:r>
                                        <a:rPr lang="en-CA" sz="1100" i="1">
                                          <a:latin typeface="Cambria Math" panose="02040503050406030204" pitchFamily="18" charset="0"/>
                                          <a:ea typeface="Cambria Math" panose="02040503050406030204" pitchFamily="18" charset="0"/>
                                          <a:cs typeface="Times New Roman" panose="02020603050405020304" pitchFamily="18" charset="0"/>
                                        </a:rPr>
                                        <m:t>𝑚</m:t>
                                      </m:r>
                                    </m:e>
                                    <m:sup>
                                      <m:r>
                                        <a:rPr lang="en-CA" sz="1100" i="1">
                                          <a:latin typeface="Cambria Math" panose="02040503050406030204" pitchFamily="18" charset="0"/>
                                          <a:ea typeface="Cambria Math" panose="02040503050406030204" pitchFamily="18" charset="0"/>
                                          <a:cs typeface="Times New Roman" panose="02020603050405020304" pitchFamily="18" charset="0"/>
                                        </a:rPr>
                                        <m:t>3</m:t>
                                      </m:r>
                                    </m:sup>
                                  </m:sSup>
                                </m:num>
                                <m:den>
                                  <m:r>
                                    <a:rPr lang="en-CA" sz="1100" i="1">
                                      <a:latin typeface="Cambria Math" panose="02040503050406030204" pitchFamily="18" charset="0"/>
                                      <a:ea typeface="Cambria Math" panose="02040503050406030204" pitchFamily="18" charset="0"/>
                                      <a:cs typeface="Times New Roman" panose="02020603050405020304" pitchFamily="18" charset="0"/>
                                    </a:rPr>
                                    <m:t>𝑠</m:t>
                                  </m:r>
                                </m:den>
                              </m:f>
                            </m:den>
                          </m:f>
                        </m:e>
                      </m:d>
                      <m:r>
                        <a:rPr lang="en-CA" sz="1100" b="0" i="1" smtClean="0">
                          <a:latin typeface="Cambria Math" panose="02040503050406030204" pitchFamily="18" charset="0"/>
                        </a:rPr>
                        <m:t>=</m:t>
                      </m:r>
                      <m:r>
                        <a:rPr lang="en-CA" sz="1100" b="1" i="1" smtClean="0">
                          <a:latin typeface="Cambria Math" panose="02040503050406030204" pitchFamily="18" charset="0"/>
                        </a:rPr>
                        <m:t>𝟏𝟓𝟗𝟏</m:t>
                      </m:r>
                      <m:r>
                        <a:rPr lang="en-CA" sz="1100" b="1" i="1" smtClean="0">
                          <a:latin typeface="Cambria Math" panose="02040503050406030204" pitchFamily="18" charset="0"/>
                        </a:rPr>
                        <m:t> </m:t>
                      </m:r>
                      <m:r>
                        <a:rPr lang="en-CA" sz="1100" b="1" i="1" smtClean="0">
                          <a:latin typeface="Cambria Math" panose="02040503050406030204" pitchFamily="18" charset="0"/>
                        </a:rPr>
                        <m:t>𝒓𝒑𝒎</m:t>
                      </m:r>
                    </m:oMath>
                  </m:oMathPara>
                </a14:m>
                <a:endParaRPr lang="en-CA" sz="1100" b="1" dirty="0">
                  <a:latin typeface="Cambria" panose="02040503050406030204" pitchFamily="18" charset="0"/>
                </a:endParaRPr>
              </a:p>
            </p:txBody>
          </p:sp>
        </mc:Choice>
        <mc:Fallback xmlns="">
          <p:sp>
            <p:nvSpPr>
              <p:cNvPr id="13" name="TextBox 12">
                <a:extLst>
                  <a:ext uri="{FF2B5EF4-FFF2-40B4-BE49-F238E27FC236}">
                    <a16:creationId xmlns:a16="http://schemas.microsoft.com/office/drawing/2014/main" id="{47587BE2-9BC6-4F87-AF8B-33F482C90B91}"/>
                  </a:ext>
                </a:extLst>
              </p:cNvPr>
              <p:cNvSpPr txBox="1">
                <a:spLocks noRot="1" noChangeAspect="1" noMove="1" noResize="1" noEditPoints="1" noAdjustHandles="1" noChangeArrowheads="1" noChangeShapeType="1" noTextEdit="1"/>
              </p:cNvSpPr>
              <p:nvPr/>
            </p:nvSpPr>
            <p:spPr>
              <a:xfrm>
                <a:off x="1966964" y="724285"/>
                <a:ext cx="3514616" cy="481927"/>
              </a:xfrm>
              <a:prstGeom prst="rect">
                <a:avLst/>
              </a:prstGeom>
              <a:blipFill>
                <a:blip r:embed="rId3"/>
                <a:stretch>
                  <a:fillRect t="-45570" b="-73418"/>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430D6E0B-B948-40BA-B2D8-BF2692C1F1EB}"/>
                  </a:ext>
                </a:extLst>
              </p:cNvPr>
              <p:cNvSpPr txBox="1"/>
              <p:nvPr/>
            </p:nvSpPr>
            <p:spPr>
              <a:xfrm>
                <a:off x="1894956" y="1401664"/>
                <a:ext cx="3806363" cy="50616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CA" sz="1100" i="1" smtClean="0">
                              <a:latin typeface="Cambria Math" panose="02040503050406030204" pitchFamily="18" charset="0"/>
                            </a:rPr>
                          </m:ctrlPr>
                        </m:sSubPr>
                        <m:e>
                          <m:acc>
                            <m:accPr>
                              <m:chr m:val="̇"/>
                              <m:ctrlPr>
                                <a:rPr lang="en-CA" sz="1100" i="1">
                                  <a:latin typeface="Cambria Math" panose="02040503050406030204" pitchFamily="18" charset="0"/>
                                </a:rPr>
                              </m:ctrlPr>
                            </m:accPr>
                            <m:e>
                              <m:r>
                                <a:rPr lang="en-CA" sz="1100" i="1">
                                  <a:latin typeface="Cambria Math" panose="02040503050406030204" pitchFamily="18" charset="0"/>
                                </a:rPr>
                                <m:t>𝑊</m:t>
                              </m:r>
                            </m:e>
                          </m:acc>
                        </m:e>
                        <m:sub>
                          <m:r>
                            <a:rPr lang="en-CA" sz="1100" i="1">
                              <a:latin typeface="Cambria Math"/>
                            </a:rPr>
                            <m:t>𝑠h</m:t>
                          </m:r>
                          <m:r>
                            <a:rPr lang="en-CA" sz="1100" b="0" i="1" smtClean="0">
                              <a:latin typeface="Cambria Math" panose="02040503050406030204" pitchFamily="18" charset="0"/>
                            </a:rPr>
                            <m:t>,2</m:t>
                          </m:r>
                        </m:sub>
                      </m:sSub>
                      <m:r>
                        <a:rPr lang="en-CA" sz="1100" b="0" i="1" smtClean="0">
                          <a:latin typeface="Cambria Math"/>
                        </a:rPr>
                        <m:t>=</m:t>
                      </m:r>
                      <m:sSub>
                        <m:sSubPr>
                          <m:ctrlPr>
                            <a:rPr lang="en-CA" sz="1100" i="1">
                              <a:latin typeface="Cambria Math" panose="02040503050406030204" pitchFamily="18" charset="0"/>
                            </a:rPr>
                          </m:ctrlPr>
                        </m:sSubPr>
                        <m:e>
                          <m:acc>
                            <m:accPr>
                              <m:chr m:val="̇"/>
                              <m:ctrlPr>
                                <a:rPr lang="en-CA" sz="1100" i="1">
                                  <a:latin typeface="Cambria Math" panose="02040503050406030204" pitchFamily="18" charset="0"/>
                                </a:rPr>
                              </m:ctrlPr>
                            </m:accPr>
                            <m:e>
                              <m:r>
                                <a:rPr lang="en-CA" sz="1100" i="1">
                                  <a:latin typeface="Cambria Math" panose="02040503050406030204" pitchFamily="18" charset="0"/>
                                </a:rPr>
                                <m:t>𝑊</m:t>
                              </m:r>
                            </m:e>
                          </m:acc>
                        </m:e>
                        <m:sub>
                          <m:r>
                            <a:rPr lang="en-CA" sz="1100" i="1">
                              <a:latin typeface="Cambria Math"/>
                            </a:rPr>
                            <m:t>𝑠h</m:t>
                          </m:r>
                          <m:r>
                            <a:rPr lang="en-CA" sz="1100" i="1">
                              <a:latin typeface="Cambria Math" panose="02040503050406030204" pitchFamily="18" charset="0"/>
                            </a:rPr>
                            <m:t>,</m:t>
                          </m:r>
                          <m:r>
                            <a:rPr lang="en-CA" sz="1100" b="0" i="1" smtClean="0">
                              <a:latin typeface="Cambria Math" panose="02040503050406030204" pitchFamily="18" charset="0"/>
                            </a:rPr>
                            <m:t>1</m:t>
                          </m:r>
                        </m:sub>
                      </m:sSub>
                      <m:sSup>
                        <m:sSupPr>
                          <m:ctrlPr>
                            <a:rPr lang="en-CA" sz="1100" b="0" i="1" smtClean="0">
                              <a:latin typeface="Cambria Math" panose="02040503050406030204" pitchFamily="18" charset="0"/>
                            </a:rPr>
                          </m:ctrlPr>
                        </m:sSupPr>
                        <m:e>
                          <m:r>
                            <a:rPr lang="en-CA" sz="1100" b="0" i="1" smtClean="0">
                              <a:latin typeface="Cambria Math" panose="02040503050406030204" pitchFamily="18" charset="0"/>
                              <a:ea typeface="Cambria Math" panose="02040503050406030204" pitchFamily="18" charset="0"/>
                            </a:rPr>
                            <m:t>∙</m:t>
                          </m:r>
                          <m:d>
                            <m:dPr>
                              <m:ctrlPr>
                                <a:rPr lang="en-CA" sz="1100" b="0" i="1" smtClean="0">
                                  <a:latin typeface="Cambria Math" panose="02040503050406030204" pitchFamily="18" charset="0"/>
                                </a:rPr>
                              </m:ctrlPr>
                            </m:dPr>
                            <m:e>
                              <m:f>
                                <m:fPr>
                                  <m:ctrlPr>
                                    <a:rPr lang="en-CA" sz="1100" b="0" i="1" smtClean="0">
                                      <a:latin typeface="Cambria Math" panose="02040503050406030204" pitchFamily="18" charset="0"/>
                                    </a:rPr>
                                  </m:ctrlPr>
                                </m:fPr>
                                <m:num>
                                  <m:sSub>
                                    <m:sSubPr>
                                      <m:ctrlPr>
                                        <a:rPr lang="en-CA" sz="1100" b="0" i="1" smtClean="0">
                                          <a:latin typeface="Cambria Math" panose="02040503050406030204" pitchFamily="18" charset="0"/>
                                        </a:rPr>
                                      </m:ctrlPr>
                                    </m:sSubPr>
                                    <m:e>
                                      <m:r>
                                        <a:rPr lang="en-CA" sz="1100" b="0" i="1" smtClean="0">
                                          <a:latin typeface="Cambria Math"/>
                                        </a:rPr>
                                        <m:t>𝑁</m:t>
                                      </m:r>
                                    </m:e>
                                    <m:sub>
                                      <m:r>
                                        <a:rPr lang="en-CA" sz="1100" b="0" i="1" smtClean="0">
                                          <a:latin typeface="Cambria Math"/>
                                        </a:rPr>
                                        <m:t>2</m:t>
                                      </m:r>
                                    </m:sub>
                                  </m:sSub>
                                </m:num>
                                <m:den>
                                  <m:sSub>
                                    <m:sSubPr>
                                      <m:ctrlPr>
                                        <a:rPr lang="en-CA" sz="1100" i="1">
                                          <a:latin typeface="Cambria Math" panose="02040503050406030204" pitchFamily="18" charset="0"/>
                                        </a:rPr>
                                      </m:ctrlPr>
                                    </m:sSubPr>
                                    <m:e>
                                      <m:r>
                                        <a:rPr lang="en-CA" sz="1100" i="1">
                                          <a:latin typeface="Cambria Math"/>
                                        </a:rPr>
                                        <m:t>𝑁</m:t>
                                      </m:r>
                                    </m:e>
                                    <m:sub>
                                      <m:r>
                                        <a:rPr lang="en-CA" sz="1100" b="0" i="1" smtClean="0">
                                          <a:latin typeface="Cambria Math"/>
                                        </a:rPr>
                                        <m:t>1</m:t>
                                      </m:r>
                                    </m:sub>
                                  </m:sSub>
                                </m:den>
                              </m:f>
                            </m:e>
                          </m:d>
                        </m:e>
                        <m:sup>
                          <m:r>
                            <a:rPr lang="en-CA" sz="1100" b="0" i="1" smtClean="0">
                              <a:latin typeface="Cambria Math"/>
                            </a:rPr>
                            <m:t>3</m:t>
                          </m:r>
                        </m:sup>
                      </m:sSup>
                      <m:r>
                        <a:rPr lang="en-CA" sz="1100" b="0" i="1" smtClean="0">
                          <a:latin typeface="Cambria Math" panose="02040503050406030204" pitchFamily="18" charset="0"/>
                        </a:rPr>
                        <m:t>=</m:t>
                      </m:r>
                      <m:d>
                        <m:dPr>
                          <m:ctrlPr>
                            <a:rPr lang="en-CA" sz="1100" b="0" i="1" smtClean="0">
                              <a:latin typeface="Cambria Math" panose="02040503050406030204" pitchFamily="18" charset="0"/>
                            </a:rPr>
                          </m:ctrlPr>
                        </m:dPr>
                        <m:e>
                          <m:r>
                            <a:rPr lang="en-CA" sz="1100" b="0" i="1" smtClean="0">
                              <a:latin typeface="Cambria Math" panose="02040503050406030204" pitchFamily="18" charset="0"/>
                            </a:rPr>
                            <m:t>1800 </m:t>
                          </m:r>
                          <m:r>
                            <a:rPr lang="en-CA" sz="1100" b="0" i="1" smtClean="0">
                              <a:latin typeface="Cambria Math" panose="02040503050406030204" pitchFamily="18" charset="0"/>
                            </a:rPr>
                            <m:t>𝑊</m:t>
                          </m:r>
                        </m:e>
                      </m:d>
                      <m:sSup>
                        <m:sSupPr>
                          <m:ctrlPr>
                            <a:rPr lang="en-CA" sz="1100" b="0" i="1" smtClean="0">
                              <a:latin typeface="Cambria Math" panose="02040503050406030204" pitchFamily="18" charset="0"/>
                            </a:rPr>
                          </m:ctrlPr>
                        </m:sSupPr>
                        <m:e>
                          <m:d>
                            <m:dPr>
                              <m:ctrlPr>
                                <a:rPr lang="en-CA" sz="1100" b="0" i="1" smtClean="0">
                                  <a:latin typeface="Cambria Math" panose="02040503050406030204" pitchFamily="18" charset="0"/>
                                </a:rPr>
                              </m:ctrlPr>
                            </m:dPr>
                            <m:e>
                              <m:f>
                                <m:fPr>
                                  <m:ctrlPr>
                                    <a:rPr lang="en-CA" sz="1100" b="0" i="1" smtClean="0">
                                      <a:latin typeface="Cambria Math" panose="02040503050406030204" pitchFamily="18" charset="0"/>
                                    </a:rPr>
                                  </m:ctrlPr>
                                </m:fPr>
                                <m:num>
                                  <m:r>
                                    <a:rPr lang="en-CA" sz="1100" b="0" i="1" smtClean="0">
                                      <a:latin typeface="Cambria Math" panose="02040503050406030204" pitchFamily="18" charset="0"/>
                                    </a:rPr>
                                    <m:t>1591 </m:t>
                                  </m:r>
                                  <m:r>
                                    <a:rPr lang="en-CA" sz="1100" b="0" i="1" smtClean="0">
                                      <a:latin typeface="Cambria Math" panose="02040503050406030204" pitchFamily="18" charset="0"/>
                                    </a:rPr>
                                    <m:t>𝑟𝑝𝑚</m:t>
                                  </m:r>
                                </m:num>
                                <m:den>
                                  <m:r>
                                    <a:rPr lang="en-CA" sz="1100" b="0" i="1" smtClean="0">
                                      <a:latin typeface="Cambria Math" panose="02040503050406030204" pitchFamily="18" charset="0"/>
                                    </a:rPr>
                                    <m:t>1750 </m:t>
                                  </m:r>
                                  <m:r>
                                    <a:rPr lang="en-CA" sz="1100" b="0" i="1" smtClean="0">
                                      <a:latin typeface="Cambria Math" panose="02040503050406030204" pitchFamily="18" charset="0"/>
                                    </a:rPr>
                                    <m:t>𝑟𝑝𝑚</m:t>
                                  </m:r>
                                </m:den>
                              </m:f>
                            </m:e>
                          </m:d>
                        </m:e>
                        <m:sup>
                          <m:r>
                            <a:rPr lang="en-CA" sz="1100" b="0" i="1" smtClean="0">
                              <a:latin typeface="Cambria Math" panose="02040503050406030204" pitchFamily="18" charset="0"/>
                            </a:rPr>
                            <m:t>3</m:t>
                          </m:r>
                        </m:sup>
                      </m:sSup>
                      <m:r>
                        <a:rPr lang="en-CA" sz="1100" b="0" i="1" smtClean="0">
                          <a:latin typeface="Cambria Math" panose="02040503050406030204" pitchFamily="18" charset="0"/>
                        </a:rPr>
                        <m:t>=</m:t>
                      </m:r>
                      <m:r>
                        <a:rPr lang="en-CA" sz="1100" b="1" i="1" smtClean="0">
                          <a:latin typeface="Cambria Math" panose="02040503050406030204" pitchFamily="18" charset="0"/>
                        </a:rPr>
                        <m:t>𝟏𝟑𝟓𝟎</m:t>
                      </m:r>
                      <m:r>
                        <a:rPr lang="en-CA" sz="1100" b="1" i="1" smtClean="0">
                          <a:latin typeface="Cambria Math" panose="02040503050406030204" pitchFamily="18" charset="0"/>
                        </a:rPr>
                        <m:t> </m:t>
                      </m:r>
                      <m:r>
                        <a:rPr lang="en-CA" sz="1100" b="1" i="1" smtClean="0">
                          <a:latin typeface="Cambria Math" panose="02040503050406030204" pitchFamily="18" charset="0"/>
                        </a:rPr>
                        <m:t>𝑾</m:t>
                      </m:r>
                    </m:oMath>
                  </m:oMathPara>
                </a14:m>
                <a:endParaRPr lang="en-CA" sz="1100" b="1" dirty="0">
                  <a:latin typeface="Cambria" panose="02040503050406030204" pitchFamily="18" charset="0"/>
                </a:endParaRPr>
              </a:p>
            </p:txBody>
          </p:sp>
        </mc:Choice>
        <mc:Fallback xmlns="">
          <p:sp>
            <p:nvSpPr>
              <p:cNvPr id="14" name="TextBox 13">
                <a:extLst>
                  <a:ext uri="{FF2B5EF4-FFF2-40B4-BE49-F238E27FC236}">
                    <a16:creationId xmlns:a16="http://schemas.microsoft.com/office/drawing/2014/main" id="{430D6E0B-B948-40BA-B2D8-BF2692C1F1EB}"/>
                  </a:ext>
                </a:extLst>
              </p:cNvPr>
              <p:cNvSpPr txBox="1">
                <a:spLocks noRot="1" noChangeAspect="1" noMove="1" noResize="1" noEditPoints="1" noAdjustHandles="1" noChangeArrowheads="1" noChangeShapeType="1" noTextEdit="1"/>
              </p:cNvSpPr>
              <p:nvPr/>
            </p:nvSpPr>
            <p:spPr>
              <a:xfrm>
                <a:off x="1894956" y="1401664"/>
                <a:ext cx="3806363" cy="506164"/>
              </a:xfrm>
              <a:prstGeom prst="rect">
                <a:avLst/>
              </a:prstGeom>
              <a:blipFill>
                <a:blip r:embed="rId4"/>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043C0518-36E3-46AA-8867-B92F0E855AC8}"/>
                  </a:ext>
                </a:extLst>
              </p:cNvPr>
              <p:cNvSpPr txBox="1"/>
              <p:nvPr/>
            </p:nvSpPr>
            <p:spPr>
              <a:xfrm>
                <a:off x="1916956" y="2780556"/>
                <a:ext cx="3515193" cy="47269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CA" sz="1100" i="1" smtClean="0">
                              <a:latin typeface="Cambria Math" panose="02040503050406030204" pitchFamily="18" charset="0"/>
                            </a:rPr>
                          </m:ctrlPr>
                        </m:sSubPr>
                        <m:e>
                          <m:acc>
                            <m:accPr>
                              <m:chr m:val="̇"/>
                              <m:ctrlPr>
                                <a:rPr lang="en-CA" sz="1100" i="1">
                                  <a:latin typeface="Cambria Math" panose="02040503050406030204" pitchFamily="18" charset="0"/>
                                </a:rPr>
                              </m:ctrlPr>
                            </m:accPr>
                            <m:e>
                              <m:r>
                                <a:rPr lang="en-CA" sz="1100" i="1">
                                  <a:latin typeface="Cambria Math" panose="02040503050406030204" pitchFamily="18" charset="0"/>
                                </a:rPr>
                                <m:t>𝑉</m:t>
                              </m:r>
                            </m:e>
                          </m:acc>
                        </m:e>
                        <m:sub>
                          <m:r>
                            <a:rPr lang="en-CA" sz="1100" i="1">
                              <a:latin typeface="Cambria Math"/>
                            </a:rPr>
                            <m:t>2</m:t>
                          </m:r>
                        </m:sub>
                      </m:sSub>
                      <m:r>
                        <a:rPr lang="en-CA" sz="1100" b="0" i="1" smtClean="0">
                          <a:latin typeface="Cambria Math" panose="02040503050406030204" pitchFamily="18" charset="0"/>
                        </a:rPr>
                        <m:t>=</m:t>
                      </m:r>
                      <m:sSub>
                        <m:sSubPr>
                          <m:ctrlPr>
                            <a:rPr lang="en-CA" sz="1100" i="1">
                              <a:latin typeface="Cambria Math" panose="02040503050406030204" pitchFamily="18" charset="0"/>
                            </a:rPr>
                          </m:ctrlPr>
                        </m:sSubPr>
                        <m:e>
                          <m:acc>
                            <m:accPr>
                              <m:chr m:val="̇"/>
                              <m:ctrlPr>
                                <a:rPr lang="en-CA" sz="1100" i="1">
                                  <a:latin typeface="Cambria Math" panose="02040503050406030204" pitchFamily="18" charset="0"/>
                                </a:rPr>
                              </m:ctrlPr>
                            </m:accPr>
                            <m:e>
                              <m:r>
                                <a:rPr lang="en-CA" sz="1100" i="1">
                                  <a:latin typeface="Cambria Math" panose="02040503050406030204" pitchFamily="18" charset="0"/>
                                </a:rPr>
                                <m:t>𝑉</m:t>
                              </m:r>
                            </m:e>
                          </m:acc>
                        </m:e>
                        <m:sub>
                          <m:r>
                            <a:rPr lang="en-CA" sz="1100" i="1">
                              <a:latin typeface="Cambria Math"/>
                            </a:rPr>
                            <m:t>1</m:t>
                          </m:r>
                        </m:sub>
                      </m:sSub>
                      <m:r>
                        <a:rPr lang="en-CA" sz="1100" i="1" smtClean="0">
                          <a:latin typeface="Cambria Math" panose="02040503050406030204" pitchFamily="18" charset="0"/>
                          <a:ea typeface="Cambria Math" panose="02040503050406030204" pitchFamily="18" charset="0"/>
                        </a:rPr>
                        <m:t>∙</m:t>
                      </m:r>
                      <m:f>
                        <m:fPr>
                          <m:ctrlPr>
                            <a:rPr lang="en-CA" sz="1100" i="1" smtClean="0">
                              <a:latin typeface="Cambria Math" panose="02040503050406030204" pitchFamily="18" charset="0"/>
                            </a:rPr>
                          </m:ctrlPr>
                        </m:fPr>
                        <m:num>
                          <m:sSub>
                            <m:sSubPr>
                              <m:ctrlPr>
                                <a:rPr lang="en-CA" sz="1100" i="1">
                                  <a:latin typeface="Cambria Math" panose="02040503050406030204" pitchFamily="18" charset="0"/>
                                </a:rPr>
                              </m:ctrlPr>
                            </m:sSubPr>
                            <m:e>
                              <m:r>
                                <a:rPr lang="en-CA" sz="1100" i="1">
                                  <a:latin typeface="Cambria Math"/>
                                </a:rPr>
                                <m:t>𝑁</m:t>
                              </m:r>
                            </m:e>
                            <m:sub>
                              <m:r>
                                <a:rPr lang="en-CA" sz="1100" i="1">
                                  <a:latin typeface="Cambria Math"/>
                                </a:rPr>
                                <m:t>2</m:t>
                              </m:r>
                            </m:sub>
                          </m:sSub>
                        </m:num>
                        <m:den>
                          <m:sSub>
                            <m:sSubPr>
                              <m:ctrlPr>
                                <a:rPr lang="en-CA" sz="1100" i="1">
                                  <a:latin typeface="Cambria Math" panose="02040503050406030204" pitchFamily="18" charset="0"/>
                                </a:rPr>
                              </m:ctrlPr>
                            </m:sSubPr>
                            <m:e>
                              <m:r>
                                <a:rPr lang="en-CA" sz="1100" i="1">
                                  <a:latin typeface="Cambria Math"/>
                                </a:rPr>
                                <m:t>𝑁</m:t>
                              </m:r>
                            </m:e>
                            <m:sub>
                              <m:r>
                                <a:rPr lang="en-CA" sz="1100" i="1">
                                  <a:latin typeface="Cambria Math"/>
                                </a:rPr>
                                <m:t>1</m:t>
                              </m:r>
                            </m:sub>
                          </m:sSub>
                        </m:den>
                      </m:f>
                      <m:r>
                        <a:rPr lang="en-CA" sz="1100" b="0" i="1" smtClean="0">
                          <a:latin typeface="Cambria Math" panose="02040503050406030204" pitchFamily="18" charset="0"/>
                        </a:rPr>
                        <m:t>=</m:t>
                      </m:r>
                      <m:d>
                        <m:dPr>
                          <m:ctrlPr>
                            <a:rPr lang="en-CA" sz="1100" b="0" i="1" smtClean="0">
                              <a:latin typeface="Cambria Math" panose="02040503050406030204" pitchFamily="18" charset="0"/>
                            </a:rPr>
                          </m:ctrlPr>
                        </m:dPr>
                        <m:e>
                          <m:r>
                            <a:rPr lang="en-CA" sz="1100" i="1">
                              <a:latin typeface="Cambria Math" panose="02040503050406030204" pitchFamily="18" charset="0"/>
                            </a:rPr>
                            <m:t>1.1</m:t>
                          </m:r>
                          <m:f>
                            <m:fPr>
                              <m:type m:val="lin"/>
                              <m:ctrlPr>
                                <a:rPr lang="el-GR" sz="1100" i="1">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en-CA" sz="1100" i="1">
                                      <a:latin typeface="Cambria Math" panose="02040503050406030204" pitchFamily="18" charset="0"/>
                                      <a:ea typeface="Cambria Math" panose="02040503050406030204" pitchFamily="18" charset="0"/>
                                      <a:cs typeface="Times New Roman" panose="02020603050405020304" pitchFamily="18" charset="0"/>
                                    </a:rPr>
                                  </m:ctrlPr>
                                </m:sSupPr>
                                <m:e>
                                  <m:r>
                                    <a:rPr lang="en-CA" sz="1100" i="1">
                                      <a:latin typeface="Cambria Math" panose="02040503050406030204" pitchFamily="18" charset="0"/>
                                      <a:ea typeface="Cambria Math" panose="02040503050406030204" pitchFamily="18" charset="0"/>
                                      <a:cs typeface="Times New Roman" panose="02020603050405020304" pitchFamily="18" charset="0"/>
                                    </a:rPr>
                                    <m:t>𝑚</m:t>
                                  </m:r>
                                </m:e>
                                <m:sup>
                                  <m:r>
                                    <a:rPr lang="en-CA" sz="1100" i="1">
                                      <a:latin typeface="Cambria Math" panose="02040503050406030204" pitchFamily="18" charset="0"/>
                                      <a:ea typeface="Cambria Math" panose="02040503050406030204" pitchFamily="18" charset="0"/>
                                      <a:cs typeface="Times New Roman" panose="02020603050405020304" pitchFamily="18" charset="0"/>
                                    </a:rPr>
                                    <m:t>3</m:t>
                                  </m:r>
                                </m:sup>
                              </m:sSup>
                            </m:num>
                            <m:den>
                              <m:r>
                                <a:rPr lang="en-CA" sz="1100" i="1">
                                  <a:latin typeface="Cambria Math" panose="02040503050406030204" pitchFamily="18" charset="0"/>
                                  <a:ea typeface="Cambria Math" panose="02040503050406030204" pitchFamily="18" charset="0"/>
                                  <a:cs typeface="Times New Roman" panose="02020603050405020304" pitchFamily="18" charset="0"/>
                                </a:rPr>
                                <m:t>𝑠</m:t>
                              </m:r>
                            </m:den>
                          </m:f>
                        </m:e>
                      </m:d>
                      <m:r>
                        <a:rPr lang="en-CA" sz="1100" b="0" i="1" smtClean="0">
                          <a:latin typeface="Cambria Math" panose="02040503050406030204" pitchFamily="18" charset="0"/>
                          <a:ea typeface="Cambria Math" panose="02040503050406030204" pitchFamily="18" charset="0"/>
                        </a:rPr>
                        <m:t>∙</m:t>
                      </m:r>
                      <m:d>
                        <m:dPr>
                          <m:ctrlPr>
                            <a:rPr lang="en-CA" sz="1100" b="0" i="1" smtClean="0">
                              <a:latin typeface="Cambria Math" panose="02040503050406030204" pitchFamily="18" charset="0"/>
                            </a:rPr>
                          </m:ctrlPr>
                        </m:dPr>
                        <m:e>
                          <m:f>
                            <m:fPr>
                              <m:ctrlPr>
                                <a:rPr lang="en-CA" sz="1100" i="1">
                                  <a:latin typeface="Cambria Math" panose="02040503050406030204" pitchFamily="18" charset="0"/>
                                </a:rPr>
                              </m:ctrlPr>
                            </m:fPr>
                            <m:num>
                              <m:r>
                                <a:rPr lang="en-CA" sz="1100" b="0" i="1" smtClean="0">
                                  <a:latin typeface="Cambria Math" panose="02040503050406030204" pitchFamily="18" charset="0"/>
                                </a:rPr>
                                <m:t>1800 </m:t>
                              </m:r>
                              <m:r>
                                <a:rPr lang="en-CA" sz="1100" b="0" i="1" smtClean="0">
                                  <a:latin typeface="Cambria Math" panose="02040503050406030204" pitchFamily="18" charset="0"/>
                                </a:rPr>
                                <m:t>𝑟𝑝𝑚</m:t>
                              </m:r>
                            </m:num>
                            <m:den>
                              <m:r>
                                <a:rPr lang="en-CA" sz="1100" i="1">
                                  <a:latin typeface="Cambria Math" panose="02040503050406030204" pitchFamily="18" charset="0"/>
                                </a:rPr>
                                <m:t>1750 </m:t>
                              </m:r>
                              <m:r>
                                <a:rPr lang="en-CA" sz="1100" i="1">
                                  <a:latin typeface="Cambria Math" panose="02040503050406030204" pitchFamily="18" charset="0"/>
                                </a:rPr>
                                <m:t>𝑟𝑝𝑚</m:t>
                              </m:r>
                            </m:den>
                          </m:f>
                        </m:e>
                      </m:d>
                      <m:r>
                        <a:rPr lang="en-CA" sz="1100" b="0" i="1" smtClean="0">
                          <a:latin typeface="Cambria Math" panose="02040503050406030204" pitchFamily="18" charset="0"/>
                        </a:rPr>
                        <m:t>=</m:t>
                      </m:r>
                      <m:r>
                        <a:rPr lang="en-CA" sz="1100" b="1" i="1">
                          <a:latin typeface="Cambria Math" panose="02040503050406030204" pitchFamily="18" charset="0"/>
                        </a:rPr>
                        <m:t>𝟏</m:t>
                      </m:r>
                      <m:r>
                        <a:rPr lang="en-CA" sz="1100" b="1" i="1">
                          <a:latin typeface="Cambria Math" panose="02040503050406030204" pitchFamily="18" charset="0"/>
                        </a:rPr>
                        <m:t>.</m:t>
                      </m:r>
                      <m:r>
                        <a:rPr lang="en-CA" sz="1100" b="1" i="1">
                          <a:latin typeface="Cambria Math" panose="02040503050406030204" pitchFamily="18" charset="0"/>
                        </a:rPr>
                        <m:t>𝟏𝟑</m:t>
                      </m:r>
                      <m:f>
                        <m:fPr>
                          <m:type m:val="lin"/>
                          <m:ctrlPr>
                            <a:rPr lang="el-GR" sz="1100" b="1" i="1">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en-CA" sz="1100" b="1" i="1">
                                  <a:latin typeface="Cambria Math" panose="02040503050406030204" pitchFamily="18" charset="0"/>
                                  <a:ea typeface="Cambria Math" panose="02040503050406030204" pitchFamily="18" charset="0"/>
                                  <a:cs typeface="Times New Roman" panose="02020603050405020304" pitchFamily="18" charset="0"/>
                                </a:rPr>
                              </m:ctrlPr>
                            </m:sSupPr>
                            <m:e>
                              <m:r>
                                <a:rPr lang="en-CA" sz="1100" b="1" i="1">
                                  <a:latin typeface="Cambria Math" panose="02040503050406030204" pitchFamily="18" charset="0"/>
                                  <a:ea typeface="Cambria Math" panose="02040503050406030204" pitchFamily="18" charset="0"/>
                                  <a:cs typeface="Times New Roman" panose="02020603050405020304" pitchFamily="18" charset="0"/>
                                </a:rPr>
                                <m:t>𝒎</m:t>
                              </m:r>
                            </m:e>
                            <m:sup>
                              <m:r>
                                <a:rPr lang="en-CA" sz="1100" b="1" i="1">
                                  <a:latin typeface="Cambria Math" panose="02040503050406030204" pitchFamily="18" charset="0"/>
                                  <a:ea typeface="Cambria Math" panose="02040503050406030204" pitchFamily="18" charset="0"/>
                                  <a:cs typeface="Times New Roman" panose="02020603050405020304" pitchFamily="18" charset="0"/>
                                </a:rPr>
                                <m:t>𝟑</m:t>
                              </m:r>
                            </m:sup>
                          </m:sSup>
                        </m:num>
                        <m:den>
                          <m:r>
                            <a:rPr lang="en-CA" sz="1100" b="1" i="1">
                              <a:latin typeface="Cambria Math" panose="02040503050406030204" pitchFamily="18" charset="0"/>
                              <a:ea typeface="Cambria Math" panose="02040503050406030204" pitchFamily="18" charset="0"/>
                              <a:cs typeface="Times New Roman" panose="02020603050405020304" pitchFamily="18" charset="0"/>
                            </a:rPr>
                            <m:t>𝒔</m:t>
                          </m:r>
                        </m:den>
                      </m:f>
                    </m:oMath>
                  </m:oMathPara>
                </a14:m>
                <a:endParaRPr lang="en-CA" sz="1100" b="1" dirty="0">
                  <a:latin typeface="Cambria" panose="02040503050406030204" pitchFamily="18" charset="0"/>
                </a:endParaRPr>
              </a:p>
            </p:txBody>
          </p:sp>
        </mc:Choice>
        <mc:Fallback xmlns="">
          <p:sp>
            <p:nvSpPr>
              <p:cNvPr id="15" name="TextBox 14">
                <a:extLst>
                  <a:ext uri="{FF2B5EF4-FFF2-40B4-BE49-F238E27FC236}">
                    <a16:creationId xmlns:a16="http://schemas.microsoft.com/office/drawing/2014/main" id="{043C0518-36E3-46AA-8867-B92F0E855AC8}"/>
                  </a:ext>
                </a:extLst>
              </p:cNvPr>
              <p:cNvSpPr txBox="1">
                <a:spLocks noRot="1" noChangeAspect="1" noMove="1" noResize="1" noEditPoints="1" noAdjustHandles="1" noChangeArrowheads="1" noChangeShapeType="1" noTextEdit="1"/>
              </p:cNvSpPr>
              <p:nvPr/>
            </p:nvSpPr>
            <p:spPr>
              <a:xfrm>
                <a:off x="1916956" y="2780556"/>
                <a:ext cx="3515193" cy="472694"/>
              </a:xfrm>
              <a:prstGeom prst="rect">
                <a:avLst/>
              </a:prstGeom>
              <a:blipFill>
                <a:blip r:embed="rId5"/>
                <a:stretch>
                  <a:fillRect t="-26923" r="-7626" b="-53846"/>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249126DB-68C6-4F5B-81A5-AA6B4E4D4038}"/>
                  </a:ext>
                </a:extLst>
              </p:cNvPr>
              <p:cNvSpPr txBox="1"/>
              <p:nvPr/>
            </p:nvSpPr>
            <p:spPr>
              <a:xfrm>
                <a:off x="1916956" y="3422328"/>
                <a:ext cx="3806363" cy="50616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CA" sz="1100" i="1" smtClean="0">
                              <a:latin typeface="Cambria Math" panose="02040503050406030204" pitchFamily="18" charset="0"/>
                            </a:rPr>
                          </m:ctrlPr>
                        </m:sSubPr>
                        <m:e>
                          <m:acc>
                            <m:accPr>
                              <m:chr m:val="̇"/>
                              <m:ctrlPr>
                                <a:rPr lang="en-CA" sz="1100" i="1">
                                  <a:latin typeface="Cambria Math" panose="02040503050406030204" pitchFamily="18" charset="0"/>
                                </a:rPr>
                              </m:ctrlPr>
                            </m:accPr>
                            <m:e>
                              <m:r>
                                <a:rPr lang="en-CA" sz="1100" i="1">
                                  <a:latin typeface="Cambria Math" panose="02040503050406030204" pitchFamily="18" charset="0"/>
                                </a:rPr>
                                <m:t>𝑊</m:t>
                              </m:r>
                            </m:e>
                          </m:acc>
                        </m:e>
                        <m:sub>
                          <m:r>
                            <a:rPr lang="en-CA" sz="1100" i="1">
                              <a:latin typeface="Cambria Math"/>
                            </a:rPr>
                            <m:t>𝑠h</m:t>
                          </m:r>
                          <m:r>
                            <a:rPr lang="en-CA" sz="1100" i="1">
                              <a:latin typeface="Cambria Math" panose="02040503050406030204" pitchFamily="18" charset="0"/>
                            </a:rPr>
                            <m:t>,2</m:t>
                          </m:r>
                        </m:sub>
                      </m:sSub>
                      <m:r>
                        <a:rPr lang="en-CA" sz="1100" b="0" i="1" smtClean="0">
                          <a:latin typeface="Cambria Math"/>
                        </a:rPr>
                        <m:t>=</m:t>
                      </m:r>
                      <m:sSub>
                        <m:sSubPr>
                          <m:ctrlPr>
                            <a:rPr lang="en-CA" sz="1100" i="1">
                              <a:latin typeface="Cambria Math" panose="02040503050406030204" pitchFamily="18" charset="0"/>
                            </a:rPr>
                          </m:ctrlPr>
                        </m:sSubPr>
                        <m:e>
                          <m:acc>
                            <m:accPr>
                              <m:chr m:val="̇"/>
                              <m:ctrlPr>
                                <a:rPr lang="en-CA" sz="1100" i="1">
                                  <a:latin typeface="Cambria Math" panose="02040503050406030204" pitchFamily="18" charset="0"/>
                                </a:rPr>
                              </m:ctrlPr>
                            </m:accPr>
                            <m:e>
                              <m:r>
                                <a:rPr lang="en-CA" sz="1100" i="1">
                                  <a:latin typeface="Cambria Math" panose="02040503050406030204" pitchFamily="18" charset="0"/>
                                </a:rPr>
                                <m:t>𝑊</m:t>
                              </m:r>
                            </m:e>
                          </m:acc>
                        </m:e>
                        <m:sub>
                          <m:r>
                            <a:rPr lang="en-CA" sz="1100" i="1">
                              <a:latin typeface="Cambria Math"/>
                            </a:rPr>
                            <m:t>𝑠h</m:t>
                          </m:r>
                          <m:r>
                            <a:rPr lang="en-CA" sz="1100" i="1">
                              <a:latin typeface="Cambria Math" panose="02040503050406030204" pitchFamily="18" charset="0"/>
                            </a:rPr>
                            <m:t>,</m:t>
                          </m:r>
                          <m:r>
                            <a:rPr lang="en-CA" sz="1100" b="0" i="1" smtClean="0">
                              <a:latin typeface="Cambria Math" panose="02040503050406030204" pitchFamily="18" charset="0"/>
                            </a:rPr>
                            <m:t>1</m:t>
                          </m:r>
                        </m:sub>
                      </m:sSub>
                      <m:sSup>
                        <m:sSupPr>
                          <m:ctrlPr>
                            <a:rPr lang="en-CA" sz="1100" b="0" i="1" smtClean="0">
                              <a:latin typeface="Cambria Math" panose="02040503050406030204" pitchFamily="18" charset="0"/>
                            </a:rPr>
                          </m:ctrlPr>
                        </m:sSupPr>
                        <m:e>
                          <m:r>
                            <a:rPr lang="en-CA" sz="1100" b="0" i="1" smtClean="0">
                              <a:latin typeface="Cambria Math" panose="02040503050406030204" pitchFamily="18" charset="0"/>
                              <a:ea typeface="Cambria Math" panose="02040503050406030204" pitchFamily="18" charset="0"/>
                            </a:rPr>
                            <m:t>∙</m:t>
                          </m:r>
                          <m:d>
                            <m:dPr>
                              <m:ctrlPr>
                                <a:rPr lang="en-CA" sz="1100" b="0" i="1" smtClean="0">
                                  <a:latin typeface="Cambria Math" panose="02040503050406030204" pitchFamily="18" charset="0"/>
                                </a:rPr>
                              </m:ctrlPr>
                            </m:dPr>
                            <m:e>
                              <m:f>
                                <m:fPr>
                                  <m:ctrlPr>
                                    <a:rPr lang="en-CA" sz="1100" b="0" i="1" smtClean="0">
                                      <a:latin typeface="Cambria Math" panose="02040503050406030204" pitchFamily="18" charset="0"/>
                                    </a:rPr>
                                  </m:ctrlPr>
                                </m:fPr>
                                <m:num>
                                  <m:sSub>
                                    <m:sSubPr>
                                      <m:ctrlPr>
                                        <a:rPr lang="en-CA" sz="1100" b="0" i="1" smtClean="0">
                                          <a:latin typeface="Cambria Math" panose="02040503050406030204" pitchFamily="18" charset="0"/>
                                        </a:rPr>
                                      </m:ctrlPr>
                                    </m:sSubPr>
                                    <m:e>
                                      <m:r>
                                        <a:rPr lang="en-CA" sz="1100" b="0" i="1" smtClean="0">
                                          <a:latin typeface="Cambria Math"/>
                                        </a:rPr>
                                        <m:t>𝑁</m:t>
                                      </m:r>
                                    </m:e>
                                    <m:sub>
                                      <m:r>
                                        <a:rPr lang="en-CA" sz="1100" b="0" i="1" smtClean="0">
                                          <a:latin typeface="Cambria Math"/>
                                        </a:rPr>
                                        <m:t>2</m:t>
                                      </m:r>
                                    </m:sub>
                                  </m:sSub>
                                </m:num>
                                <m:den>
                                  <m:sSub>
                                    <m:sSubPr>
                                      <m:ctrlPr>
                                        <a:rPr lang="en-CA" sz="1100" i="1">
                                          <a:latin typeface="Cambria Math" panose="02040503050406030204" pitchFamily="18" charset="0"/>
                                        </a:rPr>
                                      </m:ctrlPr>
                                    </m:sSubPr>
                                    <m:e>
                                      <m:r>
                                        <a:rPr lang="en-CA" sz="1100" i="1">
                                          <a:latin typeface="Cambria Math"/>
                                        </a:rPr>
                                        <m:t>𝑁</m:t>
                                      </m:r>
                                    </m:e>
                                    <m:sub>
                                      <m:r>
                                        <a:rPr lang="en-CA" sz="1100" b="0" i="1" smtClean="0">
                                          <a:latin typeface="Cambria Math"/>
                                        </a:rPr>
                                        <m:t>1</m:t>
                                      </m:r>
                                    </m:sub>
                                  </m:sSub>
                                </m:den>
                              </m:f>
                            </m:e>
                          </m:d>
                        </m:e>
                        <m:sup>
                          <m:r>
                            <a:rPr lang="en-CA" sz="1100" b="0" i="1" smtClean="0">
                              <a:latin typeface="Cambria Math"/>
                            </a:rPr>
                            <m:t>3</m:t>
                          </m:r>
                        </m:sup>
                      </m:sSup>
                      <m:r>
                        <a:rPr lang="en-CA" sz="1100" b="0" i="1" smtClean="0">
                          <a:latin typeface="Cambria Math" panose="02040503050406030204" pitchFamily="18" charset="0"/>
                        </a:rPr>
                        <m:t>=</m:t>
                      </m:r>
                      <m:d>
                        <m:dPr>
                          <m:ctrlPr>
                            <a:rPr lang="en-CA" sz="1100" b="0" i="1" smtClean="0">
                              <a:latin typeface="Cambria Math" panose="02040503050406030204" pitchFamily="18" charset="0"/>
                            </a:rPr>
                          </m:ctrlPr>
                        </m:dPr>
                        <m:e>
                          <m:r>
                            <a:rPr lang="en-CA" sz="1100" b="0" i="1" smtClean="0">
                              <a:latin typeface="Cambria Math" panose="02040503050406030204" pitchFamily="18" charset="0"/>
                            </a:rPr>
                            <m:t>1800 </m:t>
                          </m:r>
                          <m:r>
                            <a:rPr lang="en-CA" sz="1100" b="0" i="1" smtClean="0">
                              <a:latin typeface="Cambria Math" panose="02040503050406030204" pitchFamily="18" charset="0"/>
                            </a:rPr>
                            <m:t>𝑊</m:t>
                          </m:r>
                        </m:e>
                      </m:d>
                      <m:sSup>
                        <m:sSupPr>
                          <m:ctrlPr>
                            <a:rPr lang="en-CA" sz="1100" b="0" i="1" smtClean="0">
                              <a:latin typeface="Cambria Math" panose="02040503050406030204" pitchFamily="18" charset="0"/>
                            </a:rPr>
                          </m:ctrlPr>
                        </m:sSupPr>
                        <m:e>
                          <m:d>
                            <m:dPr>
                              <m:ctrlPr>
                                <a:rPr lang="en-CA" sz="1100" b="0" i="1" smtClean="0">
                                  <a:latin typeface="Cambria Math" panose="02040503050406030204" pitchFamily="18" charset="0"/>
                                </a:rPr>
                              </m:ctrlPr>
                            </m:dPr>
                            <m:e>
                              <m:f>
                                <m:fPr>
                                  <m:ctrlPr>
                                    <a:rPr lang="en-CA" sz="1100" b="0" i="1" smtClean="0">
                                      <a:latin typeface="Cambria Math" panose="02040503050406030204" pitchFamily="18" charset="0"/>
                                    </a:rPr>
                                  </m:ctrlPr>
                                </m:fPr>
                                <m:num>
                                  <m:r>
                                    <a:rPr lang="en-CA" sz="1100" b="0" i="1" smtClean="0">
                                      <a:latin typeface="Cambria Math" panose="02040503050406030204" pitchFamily="18" charset="0"/>
                                    </a:rPr>
                                    <m:t>1800 </m:t>
                                  </m:r>
                                  <m:r>
                                    <a:rPr lang="en-CA" sz="1100" b="0" i="1" smtClean="0">
                                      <a:latin typeface="Cambria Math" panose="02040503050406030204" pitchFamily="18" charset="0"/>
                                    </a:rPr>
                                    <m:t>𝑟𝑝𝑚</m:t>
                                  </m:r>
                                </m:num>
                                <m:den>
                                  <m:r>
                                    <a:rPr lang="en-CA" sz="1100" b="0" i="1" smtClean="0">
                                      <a:latin typeface="Cambria Math" panose="02040503050406030204" pitchFamily="18" charset="0"/>
                                    </a:rPr>
                                    <m:t>1750 </m:t>
                                  </m:r>
                                  <m:r>
                                    <a:rPr lang="en-CA" sz="1100" b="0" i="1" smtClean="0">
                                      <a:latin typeface="Cambria Math" panose="02040503050406030204" pitchFamily="18" charset="0"/>
                                    </a:rPr>
                                    <m:t>𝑟𝑝𝑚</m:t>
                                  </m:r>
                                </m:den>
                              </m:f>
                            </m:e>
                          </m:d>
                        </m:e>
                        <m:sup>
                          <m:r>
                            <a:rPr lang="en-CA" sz="1100" b="0" i="1" smtClean="0">
                              <a:latin typeface="Cambria Math" panose="02040503050406030204" pitchFamily="18" charset="0"/>
                            </a:rPr>
                            <m:t>3</m:t>
                          </m:r>
                        </m:sup>
                      </m:sSup>
                      <m:r>
                        <a:rPr lang="en-CA" sz="1100" b="0" i="1" smtClean="0">
                          <a:latin typeface="Cambria Math" panose="02040503050406030204" pitchFamily="18" charset="0"/>
                        </a:rPr>
                        <m:t>=</m:t>
                      </m:r>
                      <m:r>
                        <a:rPr lang="en-CA" sz="1100" b="1" i="1" smtClean="0">
                          <a:latin typeface="Cambria Math" panose="02040503050406030204" pitchFamily="18" charset="0"/>
                        </a:rPr>
                        <m:t>𝟏𝟗𝟓𝟗</m:t>
                      </m:r>
                      <m:r>
                        <a:rPr lang="en-CA" sz="1100" b="1" i="1" smtClean="0">
                          <a:latin typeface="Cambria Math" panose="02040503050406030204" pitchFamily="18" charset="0"/>
                        </a:rPr>
                        <m:t> </m:t>
                      </m:r>
                      <m:r>
                        <a:rPr lang="en-CA" sz="1100" b="1" i="1" smtClean="0">
                          <a:latin typeface="Cambria Math" panose="02040503050406030204" pitchFamily="18" charset="0"/>
                        </a:rPr>
                        <m:t>𝑾</m:t>
                      </m:r>
                    </m:oMath>
                  </m:oMathPara>
                </a14:m>
                <a:endParaRPr lang="en-CA" sz="1100" b="1" dirty="0">
                  <a:latin typeface="Cambria" panose="02040503050406030204" pitchFamily="18" charset="0"/>
                </a:endParaRPr>
              </a:p>
            </p:txBody>
          </p:sp>
        </mc:Choice>
        <mc:Fallback xmlns="">
          <p:sp>
            <p:nvSpPr>
              <p:cNvPr id="16" name="TextBox 15">
                <a:extLst>
                  <a:ext uri="{FF2B5EF4-FFF2-40B4-BE49-F238E27FC236}">
                    <a16:creationId xmlns:a16="http://schemas.microsoft.com/office/drawing/2014/main" id="{249126DB-68C6-4F5B-81A5-AA6B4E4D4038}"/>
                  </a:ext>
                </a:extLst>
              </p:cNvPr>
              <p:cNvSpPr txBox="1">
                <a:spLocks noRot="1" noChangeAspect="1" noMove="1" noResize="1" noEditPoints="1" noAdjustHandles="1" noChangeArrowheads="1" noChangeShapeType="1" noTextEdit="1"/>
              </p:cNvSpPr>
              <p:nvPr/>
            </p:nvSpPr>
            <p:spPr>
              <a:xfrm>
                <a:off x="1916956" y="3422328"/>
                <a:ext cx="3806363" cy="506164"/>
              </a:xfrm>
              <a:prstGeom prst="rect">
                <a:avLst/>
              </a:prstGeom>
              <a:blipFill>
                <a:blip r:embed="rId6"/>
                <a:stretch>
                  <a:fillRect/>
                </a:stretch>
              </a:blipFill>
            </p:spPr>
            <p:txBody>
              <a:bodyPr/>
              <a:lstStyle/>
              <a:p>
                <a:r>
                  <a:rPr lang="en-CA">
                    <a:noFill/>
                  </a:rPr>
                  <a:t> </a:t>
                </a:r>
              </a:p>
            </p:txBody>
          </p:sp>
        </mc:Fallback>
      </mc:AlternateContent>
      <p:grpSp>
        <p:nvGrpSpPr>
          <p:cNvPr id="27" name="Group 26">
            <a:extLst>
              <a:ext uri="{FF2B5EF4-FFF2-40B4-BE49-F238E27FC236}">
                <a16:creationId xmlns:a16="http://schemas.microsoft.com/office/drawing/2014/main" id="{884F3E5D-50A7-47FF-B4C7-5AA2B6C71D54}"/>
              </a:ext>
            </a:extLst>
          </p:cNvPr>
          <p:cNvGrpSpPr/>
          <p:nvPr/>
        </p:nvGrpSpPr>
        <p:grpSpPr>
          <a:xfrm>
            <a:off x="404788" y="5854556"/>
            <a:ext cx="5475344" cy="2771437"/>
            <a:chOff x="404788" y="5580236"/>
            <a:chExt cx="5475344" cy="2771437"/>
          </a:xfrm>
        </p:grpSpPr>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61037AD5-CC87-48CA-9129-CA5CE15931D4}"/>
                    </a:ext>
                  </a:extLst>
                </p:cNvPr>
                <p:cNvSpPr txBox="1"/>
                <p:nvPr/>
              </p:nvSpPr>
              <p:spPr>
                <a:xfrm>
                  <a:off x="404788" y="6466525"/>
                  <a:ext cx="504056" cy="481863"/>
                </a:xfrm>
                <a:prstGeom prst="rect">
                  <a:avLst/>
                </a:prstGeom>
                <a:noFill/>
              </p:spPr>
              <p:txBody>
                <a:bodyPr wrap="square">
                  <a:spAutoFit/>
                </a:bodyPr>
                <a:lstStyle/>
                <a:p>
                  <a:pPr>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CA" sz="1000" i="1" smtClean="0">
                                <a:latin typeface="Cambria Math" panose="02040503050406030204" pitchFamily="18" charset="0"/>
                              </a:rPr>
                            </m:ctrlPr>
                          </m:sSubPr>
                          <m:e>
                            <m:acc>
                              <m:accPr>
                                <m:chr m:val="̇"/>
                                <m:ctrlPr>
                                  <a:rPr lang="en-CA" sz="1000" i="1">
                                    <a:latin typeface="Cambria Math" panose="02040503050406030204" pitchFamily="18" charset="0"/>
                                  </a:rPr>
                                </m:ctrlPr>
                              </m:accPr>
                              <m:e>
                                <m:r>
                                  <a:rPr lang="en-CA" sz="1000" i="1">
                                    <a:latin typeface="Cambria Math" panose="02040503050406030204" pitchFamily="18" charset="0"/>
                                  </a:rPr>
                                  <m:t>𝑊</m:t>
                                </m:r>
                              </m:e>
                            </m:acc>
                          </m:e>
                          <m:sub>
                            <m:r>
                              <a:rPr lang="en-CA" sz="1000" i="1">
                                <a:latin typeface="Cambria Math"/>
                              </a:rPr>
                              <m:t>𝑠h</m:t>
                            </m:r>
                          </m:sub>
                        </m:sSub>
                      </m:oMath>
                    </m:oMathPara>
                  </a14:m>
                  <a:endParaRPr lang="en-CA" sz="1000" i="1" dirty="0">
                    <a:latin typeface="Cambria Math" panose="02040503050406030204" pitchFamily="18" charset="0"/>
                  </a:endParaRPr>
                </a:p>
                <a:p>
                  <a:pPr>
                    <a:spcBef>
                      <a:spcPts val="600"/>
                    </a:spcBef>
                  </a:pPr>
                  <a14:m>
                    <m:oMathPara xmlns:m="http://schemas.openxmlformats.org/officeDocument/2006/math">
                      <m:oMathParaPr>
                        <m:jc m:val="centerGroup"/>
                      </m:oMathParaPr>
                      <m:oMath xmlns:m="http://schemas.openxmlformats.org/officeDocument/2006/math">
                        <m:d>
                          <m:dPr>
                            <m:ctrlPr>
                              <a:rPr lang="en-CA" sz="1000" b="0" i="1" smtClean="0">
                                <a:latin typeface="Cambria Math" panose="02040503050406030204" pitchFamily="18" charset="0"/>
                              </a:rPr>
                            </m:ctrlPr>
                          </m:dPr>
                          <m:e>
                            <m:r>
                              <a:rPr lang="en-CA" sz="1000" b="0" i="1" smtClean="0">
                                <a:latin typeface="Cambria Math" panose="02040503050406030204" pitchFamily="18" charset="0"/>
                              </a:rPr>
                              <m:t>𝑊</m:t>
                            </m:r>
                          </m:e>
                        </m:d>
                      </m:oMath>
                    </m:oMathPara>
                  </a14:m>
                  <a:endParaRPr lang="en-CA" sz="1000" dirty="0"/>
                </a:p>
              </p:txBody>
            </p:sp>
          </mc:Choice>
          <mc:Fallback xmlns="">
            <p:sp>
              <p:nvSpPr>
                <p:cNvPr id="19" name="TextBox 18">
                  <a:extLst>
                    <a:ext uri="{FF2B5EF4-FFF2-40B4-BE49-F238E27FC236}">
                      <a16:creationId xmlns:a16="http://schemas.microsoft.com/office/drawing/2014/main" id="{61037AD5-CC87-48CA-9129-CA5CE15931D4}"/>
                    </a:ext>
                  </a:extLst>
                </p:cNvPr>
                <p:cNvSpPr txBox="1">
                  <a:spLocks noRot="1" noChangeAspect="1" noMove="1" noResize="1" noEditPoints="1" noAdjustHandles="1" noChangeArrowheads="1" noChangeShapeType="1" noTextEdit="1"/>
                </p:cNvSpPr>
                <p:nvPr/>
              </p:nvSpPr>
              <p:spPr>
                <a:xfrm>
                  <a:off x="404788" y="6466525"/>
                  <a:ext cx="504056" cy="481863"/>
                </a:xfrm>
                <a:prstGeom prst="rect">
                  <a:avLst/>
                </a:prstGeom>
                <a:blipFill>
                  <a:blip r:embed="rId7"/>
                  <a:stretch>
                    <a:fillRect/>
                  </a:stretch>
                </a:blipFill>
              </p:spPr>
              <p:txBody>
                <a:bodyPr/>
                <a:lstStyle/>
                <a:p>
                  <a:r>
                    <a:rPr lang="en-CA">
                      <a:noFill/>
                    </a:rPr>
                    <a:t> </a:t>
                  </a:r>
                </a:p>
              </p:txBody>
            </p:sp>
          </mc:Fallback>
        </mc:AlternateContent>
        <p:pic>
          <p:nvPicPr>
            <p:cNvPr id="21" name="Picture 20">
              <a:extLst>
                <a:ext uri="{FF2B5EF4-FFF2-40B4-BE49-F238E27FC236}">
                  <a16:creationId xmlns:a16="http://schemas.microsoft.com/office/drawing/2014/main" id="{89EA037A-19AE-4428-8794-CF93E6B80E53}"/>
                </a:ext>
              </a:extLst>
            </p:cNvPr>
            <p:cNvPicPr>
              <a:picLocks noChangeAspect="1"/>
            </p:cNvPicPr>
            <p:nvPr/>
          </p:nvPicPr>
          <p:blipFill>
            <a:blip r:embed="rId8"/>
            <a:stretch>
              <a:fillRect/>
            </a:stretch>
          </p:blipFill>
          <p:spPr>
            <a:xfrm>
              <a:off x="908844" y="5580236"/>
              <a:ext cx="4971288" cy="2441448"/>
            </a:xfrm>
            <a:prstGeom prst="rect">
              <a:avLst/>
            </a:prstGeom>
          </p:spPr>
        </p:pic>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729A65FB-DAD4-44D5-B0EF-7ACEBB260F8A}"/>
                    </a:ext>
                  </a:extLst>
                </p:cNvPr>
                <p:cNvSpPr txBox="1"/>
                <p:nvPr/>
              </p:nvSpPr>
              <p:spPr>
                <a:xfrm>
                  <a:off x="2853060" y="8028508"/>
                  <a:ext cx="1080120" cy="323165"/>
                </a:xfrm>
                <a:prstGeom prst="rect">
                  <a:avLst/>
                </a:prstGeom>
                <a:noFill/>
              </p:spPr>
              <p:txBody>
                <a:bodyPr wrap="square">
                  <a:spAutoFit/>
                </a:bodyPr>
                <a:lstStyle/>
                <a:p>
                  <a:pPr>
                    <a:spcBef>
                      <a:spcPts val="600"/>
                    </a:spcBef>
                    <a:spcAft>
                      <a:spcPts val="600"/>
                    </a:spcAft>
                  </a:pPr>
                  <a14:m>
                    <m:oMathPara xmlns:m="http://schemas.openxmlformats.org/officeDocument/2006/math">
                      <m:oMathParaPr>
                        <m:jc m:val="centerGroup"/>
                      </m:oMathParaPr>
                      <m:oMath xmlns:m="http://schemas.openxmlformats.org/officeDocument/2006/math">
                        <m:r>
                          <a:rPr lang="en-CA" sz="1000" b="0" i="1" smtClean="0">
                            <a:latin typeface="Cambria Math" panose="02040503050406030204" pitchFamily="18" charset="0"/>
                          </a:rPr>
                          <m:t>𝑁</m:t>
                        </m:r>
                        <m:r>
                          <a:rPr lang="en-CA" sz="1000" b="0" i="1" smtClean="0">
                            <a:latin typeface="Cambria Math" panose="02040503050406030204" pitchFamily="18" charset="0"/>
                          </a:rPr>
                          <m:t>  </m:t>
                        </m:r>
                        <m:d>
                          <m:dPr>
                            <m:ctrlPr>
                              <a:rPr lang="en-CA" sz="1000" b="0" i="1" smtClean="0">
                                <a:latin typeface="Cambria Math" panose="02040503050406030204" pitchFamily="18" charset="0"/>
                              </a:rPr>
                            </m:ctrlPr>
                          </m:dPr>
                          <m:e>
                            <m:r>
                              <a:rPr lang="en-CA" sz="1000" b="0" i="1" smtClean="0">
                                <a:latin typeface="Cambria Math" panose="02040503050406030204" pitchFamily="18" charset="0"/>
                              </a:rPr>
                              <m:t>𝑟𝑝𝑚</m:t>
                            </m:r>
                          </m:e>
                        </m:d>
                      </m:oMath>
                    </m:oMathPara>
                  </a14:m>
                  <a:endParaRPr lang="en-CA" sz="1000" dirty="0"/>
                </a:p>
              </p:txBody>
            </p:sp>
          </mc:Choice>
          <mc:Fallback xmlns="">
            <p:sp>
              <p:nvSpPr>
                <p:cNvPr id="22" name="TextBox 21">
                  <a:extLst>
                    <a:ext uri="{FF2B5EF4-FFF2-40B4-BE49-F238E27FC236}">
                      <a16:creationId xmlns:a16="http://schemas.microsoft.com/office/drawing/2014/main" id="{729A65FB-DAD4-44D5-B0EF-7ACEBB260F8A}"/>
                    </a:ext>
                  </a:extLst>
                </p:cNvPr>
                <p:cNvSpPr txBox="1">
                  <a:spLocks noRot="1" noChangeAspect="1" noMove="1" noResize="1" noEditPoints="1" noAdjustHandles="1" noChangeArrowheads="1" noChangeShapeType="1" noTextEdit="1"/>
                </p:cNvSpPr>
                <p:nvPr/>
              </p:nvSpPr>
              <p:spPr>
                <a:xfrm>
                  <a:off x="2853060" y="8028508"/>
                  <a:ext cx="1080120" cy="323165"/>
                </a:xfrm>
                <a:prstGeom prst="rect">
                  <a:avLst/>
                </a:prstGeom>
                <a:blipFill>
                  <a:blip r:embed="rId9"/>
                  <a:stretch>
                    <a:fillRect/>
                  </a:stretch>
                </a:blipFill>
              </p:spPr>
              <p:txBody>
                <a:bodyPr/>
                <a:lstStyle/>
                <a:p>
                  <a:r>
                    <a:rPr lang="en-CA">
                      <a:noFill/>
                    </a:rPr>
                    <a:t> </a:t>
                  </a:r>
                </a:p>
              </p:txBody>
            </p:sp>
          </mc:Fallback>
        </mc:AlternateContent>
        <p:sp>
          <p:nvSpPr>
            <p:cNvPr id="23" name="Oval 22">
              <a:extLst>
                <a:ext uri="{FF2B5EF4-FFF2-40B4-BE49-F238E27FC236}">
                  <a16:creationId xmlns:a16="http://schemas.microsoft.com/office/drawing/2014/main" id="{3AD00123-4E2F-4189-8B1A-63FEB500BC80}"/>
                </a:ext>
              </a:extLst>
            </p:cNvPr>
            <p:cNvSpPr/>
            <p:nvPr/>
          </p:nvSpPr>
          <p:spPr>
            <a:xfrm>
              <a:off x="3442072" y="6685756"/>
              <a:ext cx="72008" cy="72008"/>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1939018B-5C28-403B-8753-E396DE793A98}"/>
                    </a:ext>
                  </a:extLst>
                </p:cNvPr>
                <p:cNvSpPr txBox="1"/>
                <p:nvPr/>
              </p:nvSpPr>
              <p:spPr>
                <a:xfrm>
                  <a:off x="1545481" y="5784528"/>
                  <a:ext cx="1797794" cy="430952"/>
                </a:xfrm>
                <a:prstGeom prst="rect">
                  <a:avLst/>
                </a:prstGeom>
                <a:solidFill>
                  <a:schemeClr val="bg1"/>
                </a:solidFill>
                <a:ln w="3175">
                  <a:solidFill>
                    <a:schemeClr val="tx1"/>
                  </a:solidFill>
                </a:ln>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CA" sz="900" i="1" smtClean="0">
                                <a:latin typeface="Cambria Math" panose="02040503050406030204" pitchFamily="18" charset="0"/>
                              </a:rPr>
                            </m:ctrlPr>
                          </m:sSubPr>
                          <m:e>
                            <m:acc>
                              <m:accPr>
                                <m:chr m:val="̇"/>
                                <m:ctrlPr>
                                  <a:rPr lang="en-CA" sz="900" i="1">
                                    <a:latin typeface="Cambria Math" panose="02040503050406030204" pitchFamily="18" charset="0"/>
                                  </a:rPr>
                                </m:ctrlPr>
                              </m:accPr>
                              <m:e>
                                <m:r>
                                  <a:rPr lang="en-CA" sz="900" i="1">
                                    <a:latin typeface="Cambria Math" panose="02040503050406030204" pitchFamily="18" charset="0"/>
                                  </a:rPr>
                                  <m:t>𝑊</m:t>
                                </m:r>
                              </m:e>
                            </m:acc>
                          </m:e>
                          <m:sub>
                            <m:r>
                              <a:rPr lang="en-CA" sz="900" i="1">
                                <a:latin typeface="Cambria Math"/>
                              </a:rPr>
                              <m:t>𝑠h</m:t>
                            </m:r>
                          </m:sub>
                        </m:sSub>
                        <m:r>
                          <a:rPr lang="en-CA" sz="900" b="0" i="1" smtClean="0">
                            <a:latin typeface="Cambria Math"/>
                          </a:rPr>
                          <m:t>=</m:t>
                        </m:r>
                        <m:d>
                          <m:dPr>
                            <m:ctrlPr>
                              <a:rPr lang="en-CA" sz="900" b="0" i="1" smtClean="0">
                                <a:latin typeface="Cambria Math" panose="02040503050406030204" pitchFamily="18" charset="0"/>
                              </a:rPr>
                            </m:ctrlPr>
                          </m:dPr>
                          <m:e>
                            <m:r>
                              <a:rPr lang="en-CA" sz="900" i="1">
                                <a:latin typeface="Cambria Math" panose="02040503050406030204" pitchFamily="18" charset="0"/>
                              </a:rPr>
                              <m:t>1800 </m:t>
                            </m:r>
                            <m:r>
                              <a:rPr lang="en-CA" sz="900" i="1">
                                <a:latin typeface="Cambria Math" panose="02040503050406030204" pitchFamily="18" charset="0"/>
                              </a:rPr>
                              <m:t>𝑊</m:t>
                            </m:r>
                          </m:e>
                        </m:d>
                        <m:sSup>
                          <m:sSupPr>
                            <m:ctrlPr>
                              <a:rPr lang="en-CA" sz="900" b="0" i="1" smtClean="0">
                                <a:latin typeface="Cambria Math" panose="02040503050406030204" pitchFamily="18" charset="0"/>
                              </a:rPr>
                            </m:ctrlPr>
                          </m:sSupPr>
                          <m:e>
                            <m:r>
                              <a:rPr lang="en-CA" sz="900" b="0" i="1" smtClean="0">
                                <a:latin typeface="Cambria Math" panose="02040503050406030204" pitchFamily="18" charset="0"/>
                                <a:ea typeface="Cambria Math" panose="02040503050406030204" pitchFamily="18" charset="0"/>
                              </a:rPr>
                              <m:t>∙</m:t>
                            </m:r>
                            <m:d>
                              <m:dPr>
                                <m:ctrlPr>
                                  <a:rPr lang="en-CA" sz="900" b="0" i="1" smtClean="0">
                                    <a:latin typeface="Cambria Math" panose="02040503050406030204" pitchFamily="18" charset="0"/>
                                  </a:rPr>
                                </m:ctrlPr>
                              </m:dPr>
                              <m:e>
                                <m:f>
                                  <m:fPr>
                                    <m:ctrlPr>
                                      <a:rPr lang="en-CA" sz="900" b="0" i="1" smtClean="0">
                                        <a:latin typeface="Cambria Math" panose="02040503050406030204" pitchFamily="18" charset="0"/>
                                      </a:rPr>
                                    </m:ctrlPr>
                                  </m:fPr>
                                  <m:num>
                                    <m:r>
                                      <a:rPr lang="en-CA" sz="900" b="0" i="1" smtClean="0">
                                        <a:latin typeface="Cambria Math" panose="02040503050406030204" pitchFamily="18" charset="0"/>
                                      </a:rPr>
                                      <m:t>𝑁</m:t>
                                    </m:r>
                                  </m:num>
                                  <m:den>
                                    <m:r>
                                      <a:rPr lang="en-CA" sz="900" i="1" smtClean="0">
                                        <a:latin typeface="Cambria Math" panose="02040503050406030204" pitchFamily="18" charset="0"/>
                                      </a:rPr>
                                      <m:t>1</m:t>
                                    </m:r>
                                    <m:r>
                                      <a:rPr lang="en-CA" sz="900" b="0" i="1" smtClean="0">
                                        <a:latin typeface="Cambria Math" panose="02040503050406030204" pitchFamily="18" charset="0"/>
                                      </a:rPr>
                                      <m:t>750 </m:t>
                                    </m:r>
                                    <m:r>
                                      <a:rPr lang="en-CA" sz="900" b="0" i="1" smtClean="0">
                                        <a:latin typeface="Cambria Math" panose="02040503050406030204" pitchFamily="18" charset="0"/>
                                      </a:rPr>
                                      <m:t>𝑟𝑝𝑚</m:t>
                                    </m:r>
                                  </m:den>
                                </m:f>
                              </m:e>
                            </m:d>
                          </m:e>
                          <m:sup>
                            <m:r>
                              <a:rPr lang="en-CA" sz="900" b="0" i="1" smtClean="0">
                                <a:latin typeface="Cambria Math"/>
                              </a:rPr>
                              <m:t>3</m:t>
                            </m:r>
                          </m:sup>
                        </m:sSup>
                      </m:oMath>
                    </m:oMathPara>
                  </a14:m>
                  <a:endParaRPr lang="en-CA" sz="900" b="1" dirty="0">
                    <a:latin typeface="Cambria" panose="02040503050406030204" pitchFamily="18" charset="0"/>
                  </a:endParaRPr>
                </a:p>
              </p:txBody>
            </p:sp>
          </mc:Choice>
          <mc:Fallback xmlns="">
            <p:sp>
              <p:nvSpPr>
                <p:cNvPr id="24" name="TextBox 23">
                  <a:extLst>
                    <a:ext uri="{FF2B5EF4-FFF2-40B4-BE49-F238E27FC236}">
                      <a16:creationId xmlns:a16="http://schemas.microsoft.com/office/drawing/2014/main" id="{1939018B-5C28-403B-8753-E396DE793A98}"/>
                    </a:ext>
                  </a:extLst>
                </p:cNvPr>
                <p:cNvSpPr txBox="1">
                  <a:spLocks noRot="1" noChangeAspect="1" noMove="1" noResize="1" noEditPoints="1" noAdjustHandles="1" noChangeArrowheads="1" noChangeShapeType="1" noTextEdit="1"/>
                </p:cNvSpPr>
                <p:nvPr/>
              </p:nvSpPr>
              <p:spPr>
                <a:xfrm>
                  <a:off x="1545481" y="5784528"/>
                  <a:ext cx="1797794" cy="430952"/>
                </a:xfrm>
                <a:prstGeom prst="rect">
                  <a:avLst/>
                </a:prstGeom>
                <a:blipFill>
                  <a:blip r:embed="rId10"/>
                  <a:stretch>
                    <a:fillRect/>
                  </a:stretch>
                </a:blipFill>
                <a:ln w="3175">
                  <a:solidFill>
                    <a:schemeClr val="tx1"/>
                  </a:solidFill>
                </a:ln>
              </p:spPr>
              <p:txBody>
                <a:bodyPr/>
                <a:lstStyle/>
                <a:p>
                  <a:r>
                    <a:rPr lang="en-CA">
                      <a:noFill/>
                    </a:rPr>
                    <a:t> </a:t>
                  </a:r>
                </a:p>
              </p:txBody>
            </p:sp>
          </mc:Fallback>
        </mc:AlternateContent>
        <p:sp>
          <p:nvSpPr>
            <p:cNvPr id="26" name="Freeform: Shape 25">
              <a:extLst>
                <a:ext uri="{FF2B5EF4-FFF2-40B4-BE49-F238E27FC236}">
                  <a16:creationId xmlns:a16="http://schemas.microsoft.com/office/drawing/2014/main" id="{CF286024-001C-4E78-9F11-15420CA5CB06}"/>
                </a:ext>
              </a:extLst>
            </p:cNvPr>
            <p:cNvSpPr/>
            <p:nvPr/>
          </p:nvSpPr>
          <p:spPr>
            <a:xfrm>
              <a:off x="2717800" y="6242050"/>
              <a:ext cx="377825" cy="584200"/>
            </a:xfrm>
            <a:custGeom>
              <a:avLst/>
              <a:gdLst>
                <a:gd name="connsiteX0" fmla="*/ 0 w 377825"/>
                <a:gd name="connsiteY0" fmla="*/ 0 h 584200"/>
                <a:gd name="connsiteX1" fmla="*/ 50800 w 377825"/>
                <a:gd name="connsiteY1" fmla="*/ 158750 h 584200"/>
                <a:gd name="connsiteX2" fmla="*/ 142875 w 377825"/>
                <a:gd name="connsiteY2" fmla="*/ 117475 h 584200"/>
                <a:gd name="connsiteX3" fmla="*/ 377825 w 377825"/>
                <a:gd name="connsiteY3" fmla="*/ 584200 h 584200"/>
              </a:gdLst>
              <a:ahLst/>
              <a:cxnLst>
                <a:cxn ang="0">
                  <a:pos x="connsiteX0" y="connsiteY0"/>
                </a:cxn>
                <a:cxn ang="0">
                  <a:pos x="connsiteX1" y="connsiteY1"/>
                </a:cxn>
                <a:cxn ang="0">
                  <a:pos x="connsiteX2" y="connsiteY2"/>
                </a:cxn>
                <a:cxn ang="0">
                  <a:pos x="connsiteX3" y="connsiteY3"/>
                </a:cxn>
              </a:cxnLst>
              <a:rect l="l" t="t" r="r" b="b"/>
              <a:pathLst>
                <a:path w="377825" h="584200">
                  <a:moveTo>
                    <a:pt x="0" y="0"/>
                  </a:moveTo>
                  <a:cubicBezTo>
                    <a:pt x="13494" y="69585"/>
                    <a:pt x="26988" y="139171"/>
                    <a:pt x="50800" y="158750"/>
                  </a:cubicBezTo>
                  <a:cubicBezTo>
                    <a:pt x="74612" y="178329"/>
                    <a:pt x="88371" y="46567"/>
                    <a:pt x="142875" y="117475"/>
                  </a:cubicBezTo>
                  <a:cubicBezTo>
                    <a:pt x="197379" y="188383"/>
                    <a:pt x="287602" y="386291"/>
                    <a:pt x="377825" y="58420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mc:AlternateContent xmlns:mc="http://schemas.openxmlformats.org/markup-compatibility/2006" xmlns:a14="http://schemas.microsoft.com/office/drawing/2010/main">
        <mc:Choice Requires="a14">
          <p:sp>
            <p:nvSpPr>
              <p:cNvPr id="28" name="Rectangle 27">
                <a:extLst>
                  <a:ext uri="{FF2B5EF4-FFF2-40B4-BE49-F238E27FC236}">
                    <a16:creationId xmlns:a16="http://schemas.microsoft.com/office/drawing/2014/main" id="{DB3AEBEA-F608-47B4-9CAD-F272D2A23CF9}"/>
                  </a:ext>
                </a:extLst>
              </p:cNvPr>
              <p:cNvSpPr/>
              <p:nvPr/>
            </p:nvSpPr>
            <p:spPr>
              <a:xfrm>
                <a:off x="3429458" y="7210466"/>
                <a:ext cx="2164892" cy="657184"/>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CA" sz="1200" b="1" dirty="0">
                    <a:solidFill>
                      <a:schemeClr val="tx1"/>
                    </a:solidFill>
                    <a:ea typeface="Cambria" panose="02040503050406030204" pitchFamily="18" charset="0"/>
                    <a:cs typeface="Times New Roman" panose="02020603050405020304" pitchFamily="18" charset="0"/>
                  </a:rPr>
                  <a:t>Fan Pt. 1</a:t>
                </a:r>
              </a:p>
              <a:p>
                <a:pPr/>
                <a14:m>
                  <m:oMathPara xmlns:m="http://schemas.openxmlformats.org/officeDocument/2006/math">
                    <m:oMathParaPr>
                      <m:jc m:val="left"/>
                    </m:oMathParaPr>
                    <m:oMath xmlns:m="http://schemas.openxmlformats.org/officeDocument/2006/math">
                      <m:sSub>
                        <m:sSubPr>
                          <m:ctrlPr>
                            <a:rPr lang="en-CA" sz="1100" b="0" i="1" smtClean="0">
                              <a:solidFill>
                                <a:schemeClr val="tx1"/>
                              </a:solidFill>
                              <a:latin typeface="Cambria Math" panose="02040503050406030204" pitchFamily="18" charset="0"/>
                            </a:rPr>
                          </m:ctrlPr>
                        </m:sSubPr>
                        <m:e>
                          <m:r>
                            <a:rPr lang="en-CA" sz="1100" b="0" i="1" smtClean="0">
                              <a:solidFill>
                                <a:schemeClr val="tx1"/>
                              </a:solidFill>
                              <a:latin typeface="Cambria Math" panose="02040503050406030204" pitchFamily="18" charset="0"/>
                            </a:rPr>
                            <m:t>𝑁</m:t>
                          </m:r>
                        </m:e>
                        <m:sub>
                          <m:r>
                            <a:rPr lang="en-CA" sz="1100" b="0" i="1" smtClean="0">
                              <a:solidFill>
                                <a:schemeClr val="tx1"/>
                              </a:solidFill>
                              <a:latin typeface="Cambria Math" panose="02040503050406030204" pitchFamily="18" charset="0"/>
                            </a:rPr>
                            <m:t>1</m:t>
                          </m:r>
                        </m:sub>
                      </m:sSub>
                      <m:r>
                        <a:rPr lang="en-CA" sz="1100" b="0" i="1" smtClean="0">
                          <a:solidFill>
                            <a:schemeClr val="tx1"/>
                          </a:solidFill>
                          <a:latin typeface="Cambria Math" panose="02040503050406030204" pitchFamily="18" charset="0"/>
                          <a:ea typeface="Cambria Math" panose="02040503050406030204" pitchFamily="18" charset="0"/>
                        </a:rPr>
                        <m:t>=1750 </m:t>
                      </m:r>
                      <m:r>
                        <a:rPr lang="en-CA" sz="1100" b="0" i="1" smtClean="0">
                          <a:solidFill>
                            <a:schemeClr val="tx1"/>
                          </a:solidFill>
                          <a:latin typeface="Cambria Math" panose="02040503050406030204" pitchFamily="18" charset="0"/>
                          <a:ea typeface="Cambria Math" panose="02040503050406030204" pitchFamily="18" charset="0"/>
                        </a:rPr>
                        <m:t>𝑟𝑝𝑚</m:t>
                      </m:r>
                    </m:oMath>
                  </m:oMathPara>
                </a14:m>
                <a:endParaRPr lang="en-CA" sz="1100" b="0" i="1" dirty="0">
                  <a:solidFill>
                    <a:schemeClr val="tx1"/>
                  </a:solidFill>
                  <a:latin typeface="Cambria Math" panose="02040503050406030204" pitchFamily="18" charset="0"/>
                  <a:ea typeface="Cambria Math" panose="02040503050406030204" pitchFamily="18" charset="0"/>
                </a:endParaRPr>
              </a:p>
              <a:p>
                <a:pPr/>
                <a14:m>
                  <m:oMathPara xmlns:m="http://schemas.openxmlformats.org/officeDocument/2006/math">
                    <m:oMathParaPr>
                      <m:jc m:val="left"/>
                    </m:oMathParaPr>
                    <m:oMath xmlns:m="http://schemas.openxmlformats.org/officeDocument/2006/math">
                      <m:sSub>
                        <m:sSubPr>
                          <m:ctrlPr>
                            <a:rPr lang="en-CA" sz="1100" i="1" smtClean="0">
                              <a:solidFill>
                                <a:schemeClr val="tx1"/>
                              </a:solidFill>
                              <a:latin typeface="Cambria Math" panose="02040503050406030204" pitchFamily="18" charset="0"/>
                              <a:ea typeface="Cambria Math" panose="02040503050406030204" pitchFamily="18" charset="0"/>
                            </a:rPr>
                          </m:ctrlPr>
                        </m:sSubPr>
                        <m:e>
                          <m:acc>
                            <m:accPr>
                              <m:chr m:val="̇"/>
                              <m:ctrlPr>
                                <a:rPr lang="en-CA" sz="1100" i="1" smtClean="0">
                                  <a:solidFill>
                                    <a:schemeClr val="tx1"/>
                                  </a:solidFill>
                                  <a:latin typeface="Cambria Math" panose="02040503050406030204" pitchFamily="18" charset="0"/>
                                  <a:ea typeface="Cambria Math" panose="02040503050406030204" pitchFamily="18" charset="0"/>
                                </a:rPr>
                              </m:ctrlPr>
                            </m:accPr>
                            <m:e>
                              <m:r>
                                <a:rPr lang="en-CA" sz="1100" b="0" i="1" smtClean="0">
                                  <a:solidFill>
                                    <a:schemeClr val="tx1"/>
                                  </a:solidFill>
                                  <a:latin typeface="Cambria Math" panose="02040503050406030204" pitchFamily="18" charset="0"/>
                                  <a:ea typeface="Cambria Math" panose="02040503050406030204" pitchFamily="18" charset="0"/>
                                </a:rPr>
                                <m:t>𝑊</m:t>
                              </m:r>
                            </m:e>
                          </m:acc>
                        </m:e>
                        <m:sub>
                          <m:r>
                            <a:rPr lang="en-CA" sz="1100" b="0" i="1" smtClean="0">
                              <a:solidFill>
                                <a:schemeClr val="tx1"/>
                              </a:solidFill>
                              <a:latin typeface="Cambria Math" panose="02040503050406030204" pitchFamily="18" charset="0"/>
                            </a:rPr>
                            <m:t>𝑠h</m:t>
                          </m:r>
                        </m:sub>
                      </m:sSub>
                      <m:r>
                        <a:rPr lang="en-CA" sz="1100" b="0" i="1" smtClean="0">
                          <a:solidFill>
                            <a:schemeClr val="tx1"/>
                          </a:solidFill>
                          <a:latin typeface="Cambria Math" panose="02040503050406030204" pitchFamily="18" charset="0"/>
                          <a:ea typeface="Cambria Math" panose="02040503050406030204" pitchFamily="18" charset="0"/>
                        </a:rPr>
                        <m:t>=</m:t>
                      </m:r>
                      <m:r>
                        <a:rPr lang="en-CA" sz="1100" b="0" i="1" smtClean="0">
                          <a:solidFill>
                            <a:schemeClr val="tx1"/>
                          </a:solidFill>
                          <a:latin typeface="Cambria Math" panose="02040503050406030204" pitchFamily="18" charset="0"/>
                        </a:rPr>
                        <m:t>1800 </m:t>
                      </m:r>
                      <m:r>
                        <a:rPr lang="en-CA" sz="1100" b="0" i="1" smtClean="0">
                          <a:solidFill>
                            <a:schemeClr val="tx1"/>
                          </a:solidFill>
                          <a:latin typeface="Cambria Math" panose="02040503050406030204" pitchFamily="18" charset="0"/>
                        </a:rPr>
                        <m:t>𝑊</m:t>
                      </m:r>
                    </m:oMath>
                  </m:oMathPara>
                </a14:m>
                <a:endParaRPr lang="en-CA" sz="1100" b="1" dirty="0">
                  <a:solidFill>
                    <a:schemeClr val="tx1"/>
                  </a:solidFill>
                </a:endParaRPr>
              </a:p>
            </p:txBody>
          </p:sp>
        </mc:Choice>
        <mc:Fallback xmlns="">
          <p:sp>
            <p:nvSpPr>
              <p:cNvPr id="28" name="Rectangle 27">
                <a:extLst>
                  <a:ext uri="{FF2B5EF4-FFF2-40B4-BE49-F238E27FC236}">
                    <a16:creationId xmlns:a16="http://schemas.microsoft.com/office/drawing/2014/main" id="{DB3AEBEA-F608-47B4-9CAD-F272D2A23CF9}"/>
                  </a:ext>
                </a:extLst>
              </p:cNvPr>
              <p:cNvSpPr>
                <a:spLocks noRot="1" noChangeAspect="1" noMove="1" noResize="1" noEditPoints="1" noAdjustHandles="1" noChangeArrowheads="1" noChangeShapeType="1" noTextEdit="1"/>
              </p:cNvSpPr>
              <p:nvPr/>
            </p:nvSpPr>
            <p:spPr>
              <a:xfrm>
                <a:off x="3429458" y="7210466"/>
                <a:ext cx="2164892" cy="657184"/>
              </a:xfrm>
              <a:prstGeom prst="rect">
                <a:avLst/>
              </a:prstGeom>
              <a:blipFill>
                <a:blip r:embed="rId11"/>
                <a:stretch>
                  <a:fillRect l="-282" t="-926"/>
                </a:stretch>
              </a:blipFill>
              <a:ln w="6350">
                <a:noFill/>
              </a:ln>
            </p:spPr>
            <p:txBody>
              <a:bodyPr/>
              <a:lstStyle/>
              <a:p>
                <a:r>
                  <a:rPr lang="en-CA">
                    <a:noFill/>
                  </a:rPr>
                  <a:t> </a:t>
                </a:r>
              </a:p>
            </p:txBody>
          </p:sp>
        </mc:Fallback>
      </mc:AlternateContent>
      <p:cxnSp>
        <p:nvCxnSpPr>
          <p:cNvPr id="30" name="Straight Arrow Connector 29">
            <a:extLst>
              <a:ext uri="{FF2B5EF4-FFF2-40B4-BE49-F238E27FC236}">
                <a16:creationId xmlns:a16="http://schemas.microsoft.com/office/drawing/2014/main" id="{52A33846-6B3C-4618-83A5-7E3F83348B1C}"/>
              </a:ext>
            </a:extLst>
          </p:cNvPr>
          <p:cNvCxnSpPr>
            <a:cxnSpLocks/>
          </p:cNvCxnSpPr>
          <p:nvPr/>
        </p:nvCxnSpPr>
        <p:spPr>
          <a:xfrm flipH="1" flipV="1">
            <a:off x="3536950" y="7054850"/>
            <a:ext cx="110466" cy="16748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04090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02C5393-C9D9-48E8-9252-2018B544308E}"/>
              </a:ext>
            </a:extLst>
          </p:cNvPr>
          <p:cNvPicPr>
            <a:picLocks noChangeAspect="1"/>
          </p:cNvPicPr>
          <p:nvPr/>
        </p:nvPicPr>
        <p:blipFill>
          <a:blip r:embed="rId2"/>
          <a:stretch>
            <a:fillRect/>
          </a:stretch>
        </p:blipFill>
        <p:spPr>
          <a:xfrm>
            <a:off x="753022" y="3593934"/>
            <a:ext cx="4960620" cy="4544568"/>
          </a:xfrm>
          <a:prstGeom prst="rect">
            <a:avLst/>
          </a:prstGeom>
        </p:spPr>
      </p:pic>
      <p:sp>
        <p:nvSpPr>
          <p:cNvPr id="2" name="Slide Number Placeholder 1">
            <a:extLst>
              <a:ext uri="{FF2B5EF4-FFF2-40B4-BE49-F238E27FC236}">
                <a16:creationId xmlns:a16="http://schemas.microsoft.com/office/drawing/2014/main" id="{F6AEEAF1-90EB-46D8-B94E-0660271226DF}"/>
              </a:ext>
            </a:extLst>
          </p:cNvPr>
          <p:cNvSpPr>
            <a:spLocks noGrp="1"/>
          </p:cNvSpPr>
          <p:nvPr>
            <p:ph type="sldNum" sz="quarter" idx="12"/>
          </p:nvPr>
        </p:nvSpPr>
        <p:spPr/>
        <p:txBody>
          <a:bodyPr/>
          <a:lstStyle/>
          <a:p>
            <a:fld id="{2812F1FA-390A-41C6-A5B6-DA577902550D}" type="slidenum">
              <a:rPr lang="en-CA" smtClean="0"/>
              <a:pPr/>
              <a:t>35</a:t>
            </a:fld>
            <a:endParaRPr lang="en-CA" dirty="0"/>
          </a:p>
        </p:txBody>
      </p:sp>
      <p:sp>
        <p:nvSpPr>
          <p:cNvPr id="3" name="Rectangle 2">
            <a:extLst>
              <a:ext uri="{FF2B5EF4-FFF2-40B4-BE49-F238E27FC236}">
                <a16:creationId xmlns:a16="http://schemas.microsoft.com/office/drawing/2014/main" id="{A9ABAED1-9102-4C9B-99CB-96F85C998E9B}"/>
              </a:ext>
            </a:extLst>
          </p:cNvPr>
          <p:cNvSpPr/>
          <p:nvPr/>
        </p:nvSpPr>
        <p:spPr>
          <a:xfrm>
            <a:off x="476795" y="188144"/>
            <a:ext cx="5515213" cy="80243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Now let’s consider how the full system will operate when a particular motor is used. Assume the motor (to be coupled to the fan) has the characteristics indicated below:</a:t>
            </a: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r>
              <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	Synchronous Speed = 1800 rpm		Efficiency: 	Full Load = 86.6%</a:t>
            </a:r>
          </a:p>
          <a:p>
            <a:pPr algn="just"/>
            <a:r>
              <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	Size  = “3 hp”							75% Load = 87.7%</a:t>
            </a:r>
          </a:p>
          <a:p>
            <a:pPr algn="just"/>
            <a:r>
              <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	Rated Speed = 1725 rpm					50% Load = 86.9%</a:t>
            </a:r>
          </a:p>
          <a:p>
            <a:pPr algn="just"/>
            <a:r>
              <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	Rated Torque = 9.0 ft-lbs					25% Load = 81.4%</a:t>
            </a: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r>
              <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Based on the rated speed and torque, the full load power is:</a:t>
            </a: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r>
              <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Below is a plot showing both fan power and motor power versus speed. The point of intersection indicates the running speed at which the power delivered by the motor would match that required by the fan—this is the predicted operating point.</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8EBC2978-2BF6-4578-B244-8842A75E1A5D}"/>
                  </a:ext>
                </a:extLst>
              </p:cNvPr>
              <p:cNvSpPr txBox="1"/>
              <p:nvPr/>
            </p:nvSpPr>
            <p:spPr>
              <a:xfrm>
                <a:off x="965060" y="2015521"/>
                <a:ext cx="3944285" cy="4208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CA" sz="1100" i="1" smtClean="0">
                              <a:latin typeface="Cambria Math" panose="02040503050406030204" pitchFamily="18" charset="0"/>
                              <a:ea typeface="Cambria Math" panose="02040503050406030204" pitchFamily="18" charset="0"/>
                            </a:rPr>
                          </m:ctrlPr>
                        </m:sSubPr>
                        <m:e>
                          <m:acc>
                            <m:accPr>
                              <m:chr m:val="̇"/>
                              <m:ctrlPr>
                                <a:rPr lang="en-CA" sz="1100" i="1">
                                  <a:latin typeface="Cambria Math" panose="02040503050406030204" pitchFamily="18" charset="0"/>
                                  <a:ea typeface="Cambria Math" panose="02040503050406030204" pitchFamily="18" charset="0"/>
                                </a:rPr>
                              </m:ctrlPr>
                            </m:accPr>
                            <m:e>
                              <m:r>
                                <a:rPr lang="en-CA" sz="1100" i="1">
                                  <a:latin typeface="Cambria Math" panose="02040503050406030204" pitchFamily="18" charset="0"/>
                                  <a:ea typeface="Cambria Math" panose="02040503050406030204" pitchFamily="18" charset="0"/>
                                </a:rPr>
                                <m:t>𝑊</m:t>
                              </m:r>
                            </m:e>
                          </m:acc>
                        </m:e>
                        <m:sub>
                          <m:r>
                            <a:rPr lang="en-CA" sz="1100" i="1">
                              <a:latin typeface="Cambria Math" panose="02040503050406030204" pitchFamily="18" charset="0"/>
                              <a:ea typeface="Cambria Math" panose="02040503050406030204" pitchFamily="18" charset="0"/>
                            </a:rPr>
                            <m:t>𝑠h</m:t>
                          </m:r>
                          <m:r>
                            <a:rPr lang="en-CA" sz="1100" b="0" i="1" smtClean="0">
                              <a:latin typeface="Cambria Math" panose="02040503050406030204" pitchFamily="18" charset="0"/>
                              <a:ea typeface="Cambria Math" panose="02040503050406030204" pitchFamily="18" charset="0"/>
                            </a:rPr>
                            <m:t>,</m:t>
                          </m:r>
                          <m:r>
                            <a:rPr lang="en-CA" sz="1100" b="0" i="1" smtClean="0">
                              <a:latin typeface="Cambria Math" panose="02040503050406030204" pitchFamily="18" charset="0"/>
                              <a:ea typeface="Cambria Math" panose="02040503050406030204" pitchFamily="18" charset="0"/>
                            </a:rPr>
                            <m:t>𝐹𝐿</m:t>
                          </m:r>
                          <m:r>
                            <a:rPr lang="en-CA" sz="1100" b="0" i="1" smtClean="0">
                              <a:latin typeface="Cambria Math" panose="02040503050406030204" pitchFamily="18" charset="0"/>
                              <a:ea typeface="Cambria Math" panose="02040503050406030204" pitchFamily="18" charset="0"/>
                            </a:rPr>
                            <m:t> </m:t>
                          </m:r>
                        </m:sub>
                      </m:sSub>
                      <m:r>
                        <a:rPr lang="en-CA" sz="1100" b="0" i="1" smtClean="0">
                          <a:latin typeface="Cambria Math" panose="02040503050406030204" pitchFamily="18" charset="0"/>
                          <a:ea typeface="Cambria Math" panose="02040503050406030204" pitchFamily="18" charset="0"/>
                        </a:rPr>
                        <m:t>=</m:t>
                      </m:r>
                      <m:f>
                        <m:fPr>
                          <m:ctrlPr>
                            <a:rPr lang="en-CA" sz="1100" i="1" smtClean="0">
                              <a:latin typeface="Cambria Math" panose="02040503050406030204" pitchFamily="18" charset="0"/>
                            </a:rPr>
                          </m:ctrlPr>
                        </m:fPr>
                        <m:num>
                          <m:r>
                            <a:rPr lang="en-CA" sz="1100" b="0" i="1" smtClean="0">
                              <a:latin typeface="Cambria Math"/>
                            </a:rPr>
                            <m:t> </m:t>
                          </m:r>
                          <m:sSub>
                            <m:sSubPr>
                              <m:ctrlPr>
                                <a:rPr lang="en-CA" sz="1100" b="0" i="1" smtClean="0">
                                  <a:latin typeface="Cambria Math" panose="02040503050406030204" pitchFamily="18" charset="0"/>
                                  <a:ea typeface="Cambria Math" panose="02040503050406030204" pitchFamily="18" charset="0"/>
                                </a:rPr>
                              </m:ctrlPr>
                            </m:sSubPr>
                            <m:e>
                              <m:r>
                                <a:rPr lang="en-CA" sz="1100" i="1" smtClean="0">
                                  <a:latin typeface="Cambria Math" panose="02040503050406030204" pitchFamily="18" charset="0"/>
                                  <a:ea typeface="Cambria Math" panose="02040503050406030204" pitchFamily="18" charset="0"/>
                                </a:rPr>
                                <m:t>𝜏</m:t>
                              </m:r>
                            </m:e>
                            <m:sub>
                              <m:r>
                                <a:rPr lang="en-CA" sz="1100" b="0" i="1" smtClean="0">
                                  <a:latin typeface="Cambria Math" panose="02040503050406030204" pitchFamily="18" charset="0"/>
                                  <a:ea typeface="Cambria Math" panose="02040503050406030204" pitchFamily="18" charset="0"/>
                                </a:rPr>
                                <m:t>𝐹𝐿</m:t>
                              </m:r>
                            </m:sub>
                          </m:sSub>
                          <m:r>
                            <a:rPr lang="en-CA" sz="1100" i="1" smtClean="0">
                              <a:latin typeface="Cambria Math" panose="02040503050406030204" pitchFamily="18" charset="0"/>
                              <a:ea typeface="Cambria Math" panose="02040503050406030204" pitchFamily="18" charset="0"/>
                            </a:rPr>
                            <m:t>∙</m:t>
                          </m:r>
                          <m:r>
                            <a:rPr lang="en-CA" sz="1100" i="1">
                              <a:latin typeface="Cambria Math"/>
                              <a:ea typeface="Cambria Math"/>
                            </a:rPr>
                            <m:t>𝑟𝑝</m:t>
                          </m:r>
                          <m:sSub>
                            <m:sSubPr>
                              <m:ctrlPr>
                                <a:rPr lang="en-CA" sz="1100" b="0" i="1" smtClean="0">
                                  <a:latin typeface="Cambria Math" panose="02040503050406030204" pitchFamily="18" charset="0"/>
                                  <a:ea typeface="Cambria Math"/>
                                </a:rPr>
                              </m:ctrlPr>
                            </m:sSubPr>
                            <m:e>
                              <m:r>
                                <a:rPr lang="en-CA" sz="1100" i="1">
                                  <a:latin typeface="Cambria Math"/>
                                  <a:ea typeface="Cambria Math"/>
                                </a:rPr>
                                <m:t>𝑚</m:t>
                              </m:r>
                            </m:e>
                            <m:sub>
                              <m:r>
                                <a:rPr lang="en-CA" sz="1100" b="0" i="1" smtClean="0">
                                  <a:latin typeface="Cambria Math" panose="02040503050406030204" pitchFamily="18" charset="0"/>
                                  <a:ea typeface="Cambria Math"/>
                                </a:rPr>
                                <m:t>𝐹𝐿</m:t>
                              </m:r>
                            </m:sub>
                          </m:sSub>
                        </m:num>
                        <m:den>
                          <m:r>
                            <a:rPr lang="en-CA" sz="1100" i="1">
                              <a:latin typeface="Cambria Math"/>
                            </a:rPr>
                            <m:t>5252 </m:t>
                          </m:r>
                        </m:den>
                      </m:f>
                      <m:r>
                        <a:rPr lang="en-CA" sz="1100" b="0" i="1" smtClean="0">
                          <a:latin typeface="Cambria Math" panose="02040503050406030204" pitchFamily="18" charset="0"/>
                        </a:rPr>
                        <m:t>=</m:t>
                      </m:r>
                      <m:f>
                        <m:fPr>
                          <m:ctrlPr>
                            <a:rPr lang="en-CA" sz="1100" i="1">
                              <a:latin typeface="Cambria Math" panose="02040503050406030204" pitchFamily="18" charset="0"/>
                            </a:rPr>
                          </m:ctrlPr>
                        </m:fPr>
                        <m:num>
                          <m:r>
                            <a:rPr lang="en-CA" sz="1100" i="1">
                              <a:latin typeface="Cambria Math"/>
                            </a:rPr>
                            <m:t> </m:t>
                          </m:r>
                          <m:d>
                            <m:dPr>
                              <m:ctrlPr>
                                <a:rPr lang="en-CA" sz="1100" b="0" i="1" smtClean="0">
                                  <a:latin typeface="Cambria Math" panose="02040503050406030204" pitchFamily="18" charset="0"/>
                                  <a:ea typeface="Cambria Math" panose="02040503050406030204" pitchFamily="18" charset="0"/>
                                </a:rPr>
                              </m:ctrlPr>
                            </m:dPr>
                            <m:e>
                              <m:r>
                                <a:rPr lang="en-CA" sz="1100" b="0" i="1" smtClean="0">
                                  <a:latin typeface="Cambria Math" panose="02040503050406030204" pitchFamily="18" charset="0"/>
                                  <a:ea typeface="Cambria Math" panose="02040503050406030204" pitchFamily="18" charset="0"/>
                                </a:rPr>
                                <m:t>9</m:t>
                              </m:r>
                            </m:e>
                          </m:d>
                          <m:r>
                            <a:rPr lang="en-CA" sz="1100" i="1">
                              <a:latin typeface="Cambria Math" panose="02040503050406030204" pitchFamily="18" charset="0"/>
                              <a:ea typeface="Cambria Math" panose="02040503050406030204" pitchFamily="18" charset="0"/>
                            </a:rPr>
                            <m:t>∙</m:t>
                          </m:r>
                          <m:d>
                            <m:dPr>
                              <m:ctrlPr>
                                <a:rPr lang="en-CA" sz="1100" b="0" i="1" smtClean="0">
                                  <a:latin typeface="Cambria Math" panose="02040503050406030204" pitchFamily="18" charset="0"/>
                                  <a:ea typeface="Cambria Math"/>
                                </a:rPr>
                              </m:ctrlPr>
                            </m:dPr>
                            <m:e>
                              <m:r>
                                <a:rPr lang="en-CA" sz="1100" b="0" i="1" smtClean="0">
                                  <a:latin typeface="Cambria Math" panose="02040503050406030204" pitchFamily="18" charset="0"/>
                                  <a:ea typeface="Cambria Math"/>
                                </a:rPr>
                                <m:t>1725</m:t>
                              </m:r>
                            </m:e>
                          </m:d>
                        </m:num>
                        <m:den>
                          <m:r>
                            <a:rPr lang="en-CA" sz="1100" i="1">
                              <a:latin typeface="Cambria Math"/>
                            </a:rPr>
                            <m:t>5252 </m:t>
                          </m:r>
                        </m:den>
                      </m:f>
                      <m:r>
                        <a:rPr lang="en-CA" sz="1100" b="0" i="1" smtClean="0">
                          <a:latin typeface="Cambria Math" panose="02040503050406030204" pitchFamily="18" charset="0"/>
                        </a:rPr>
                        <m:t>=2.956 </m:t>
                      </m:r>
                      <m:r>
                        <a:rPr lang="en-CA" sz="1100" b="0" i="1" smtClean="0">
                          <a:latin typeface="Cambria Math" panose="02040503050406030204" pitchFamily="18" charset="0"/>
                        </a:rPr>
                        <m:t>h𝑝</m:t>
                      </m:r>
                      <m:r>
                        <a:rPr lang="en-CA" sz="1100" b="0" i="1" smtClean="0">
                          <a:latin typeface="Cambria Math" panose="02040503050406030204" pitchFamily="18" charset="0"/>
                        </a:rPr>
                        <m:t>=2205 </m:t>
                      </m:r>
                      <m:r>
                        <a:rPr lang="en-CA" sz="1100" b="0" i="1" smtClean="0">
                          <a:latin typeface="Cambria Math" panose="02040503050406030204" pitchFamily="18" charset="0"/>
                        </a:rPr>
                        <m:t>𝑊</m:t>
                      </m:r>
                    </m:oMath>
                  </m:oMathPara>
                </a14:m>
                <a:endParaRPr lang="en-CA" sz="1100" dirty="0">
                  <a:latin typeface="Cambria" panose="02040503050406030204" pitchFamily="18" charset="0"/>
                </a:endParaRPr>
              </a:p>
            </p:txBody>
          </p:sp>
        </mc:Choice>
        <mc:Fallback xmlns="">
          <p:sp>
            <p:nvSpPr>
              <p:cNvPr id="5" name="TextBox 4">
                <a:extLst>
                  <a:ext uri="{FF2B5EF4-FFF2-40B4-BE49-F238E27FC236}">
                    <a16:creationId xmlns:a16="http://schemas.microsoft.com/office/drawing/2014/main" id="{8EBC2978-2BF6-4578-B244-8842A75E1A5D}"/>
                  </a:ext>
                </a:extLst>
              </p:cNvPr>
              <p:cNvSpPr txBox="1">
                <a:spLocks noRot="1" noChangeAspect="1" noMove="1" noResize="1" noEditPoints="1" noAdjustHandles="1" noChangeArrowheads="1" noChangeShapeType="1" noTextEdit="1"/>
              </p:cNvSpPr>
              <p:nvPr/>
            </p:nvSpPr>
            <p:spPr>
              <a:xfrm>
                <a:off x="965060" y="2015521"/>
                <a:ext cx="3944285" cy="420821"/>
              </a:xfrm>
              <a:prstGeom prst="rect">
                <a:avLst/>
              </a:prstGeom>
              <a:blipFill>
                <a:blip r:embed="rId3"/>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4FD49D79-2ACF-4D8C-9DC3-354331268E0A}"/>
                  </a:ext>
                </a:extLst>
              </p:cNvPr>
              <p:cNvSpPr txBox="1"/>
              <p:nvPr/>
            </p:nvSpPr>
            <p:spPr>
              <a:xfrm>
                <a:off x="348376" y="5318889"/>
                <a:ext cx="504056" cy="481863"/>
              </a:xfrm>
              <a:prstGeom prst="rect">
                <a:avLst/>
              </a:prstGeom>
              <a:noFill/>
            </p:spPr>
            <p:txBody>
              <a:bodyPr wrap="square">
                <a:spAutoFit/>
              </a:bodyPr>
              <a:lstStyle/>
              <a:p>
                <a:pPr>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CA" sz="1000" i="1" smtClean="0">
                              <a:latin typeface="Cambria Math" panose="02040503050406030204" pitchFamily="18" charset="0"/>
                            </a:rPr>
                          </m:ctrlPr>
                        </m:sSubPr>
                        <m:e>
                          <m:acc>
                            <m:accPr>
                              <m:chr m:val="̇"/>
                              <m:ctrlPr>
                                <a:rPr lang="en-CA" sz="1000" i="1">
                                  <a:latin typeface="Cambria Math" panose="02040503050406030204" pitchFamily="18" charset="0"/>
                                </a:rPr>
                              </m:ctrlPr>
                            </m:accPr>
                            <m:e>
                              <m:r>
                                <a:rPr lang="en-CA" sz="1000" i="1">
                                  <a:latin typeface="Cambria Math" panose="02040503050406030204" pitchFamily="18" charset="0"/>
                                </a:rPr>
                                <m:t>𝑊</m:t>
                              </m:r>
                            </m:e>
                          </m:acc>
                        </m:e>
                        <m:sub>
                          <m:r>
                            <a:rPr lang="en-CA" sz="1000" i="1">
                              <a:latin typeface="Cambria Math"/>
                            </a:rPr>
                            <m:t>𝑠h</m:t>
                          </m:r>
                        </m:sub>
                      </m:sSub>
                    </m:oMath>
                  </m:oMathPara>
                </a14:m>
                <a:endParaRPr lang="en-CA" sz="1000" i="1" dirty="0">
                  <a:latin typeface="Cambria Math" panose="02040503050406030204" pitchFamily="18" charset="0"/>
                </a:endParaRPr>
              </a:p>
              <a:p>
                <a:pPr>
                  <a:spcBef>
                    <a:spcPts val="600"/>
                  </a:spcBef>
                </a:pPr>
                <a14:m>
                  <m:oMathPara xmlns:m="http://schemas.openxmlformats.org/officeDocument/2006/math">
                    <m:oMathParaPr>
                      <m:jc m:val="centerGroup"/>
                    </m:oMathParaPr>
                    <m:oMath xmlns:m="http://schemas.openxmlformats.org/officeDocument/2006/math">
                      <m:d>
                        <m:dPr>
                          <m:ctrlPr>
                            <a:rPr lang="en-CA" sz="1000" b="0" i="1" smtClean="0">
                              <a:latin typeface="Cambria Math" panose="02040503050406030204" pitchFamily="18" charset="0"/>
                            </a:rPr>
                          </m:ctrlPr>
                        </m:dPr>
                        <m:e>
                          <m:r>
                            <a:rPr lang="en-CA" sz="1000" b="0" i="1" smtClean="0">
                              <a:latin typeface="Cambria Math" panose="02040503050406030204" pitchFamily="18" charset="0"/>
                            </a:rPr>
                            <m:t>𝑊</m:t>
                          </m:r>
                        </m:e>
                      </m:d>
                    </m:oMath>
                  </m:oMathPara>
                </a14:m>
                <a:endParaRPr lang="en-CA" sz="1000" dirty="0"/>
              </a:p>
            </p:txBody>
          </p:sp>
        </mc:Choice>
        <mc:Fallback xmlns="">
          <p:sp>
            <p:nvSpPr>
              <p:cNvPr id="7" name="TextBox 6">
                <a:extLst>
                  <a:ext uri="{FF2B5EF4-FFF2-40B4-BE49-F238E27FC236}">
                    <a16:creationId xmlns:a16="http://schemas.microsoft.com/office/drawing/2014/main" id="{4FD49D79-2ACF-4D8C-9DC3-354331268E0A}"/>
                  </a:ext>
                </a:extLst>
              </p:cNvPr>
              <p:cNvSpPr txBox="1">
                <a:spLocks noRot="1" noChangeAspect="1" noMove="1" noResize="1" noEditPoints="1" noAdjustHandles="1" noChangeArrowheads="1" noChangeShapeType="1" noTextEdit="1"/>
              </p:cNvSpPr>
              <p:nvPr/>
            </p:nvSpPr>
            <p:spPr>
              <a:xfrm>
                <a:off x="348376" y="5318889"/>
                <a:ext cx="504056" cy="481863"/>
              </a:xfrm>
              <a:prstGeom prst="rect">
                <a:avLst/>
              </a:prstGeom>
              <a:blipFill>
                <a:blip r:embed="rId4"/>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9BCEA884-ABAE-496F-9CF6-C610D5032562}"/>
                  </a:ext>
                </a:extLst>
              </p:cNvPr>
              <p:cNvSpPr txBox="1"/>
              <p:nvPr/>
            </p:nvSpPr>
            <p:spPr>
              <a:xfrm>
                <a:off x="2662560" y="8187938"/>
                <a:ext cx="1080120" cy="323165"/>
              </a:xfrm>
              <a:prstGeom prst="rect">
                <a:avLst/>
              </a:prstGeom>
              <a:noFill/>
            </p:spPr>
            <p:txBody>
              <a:bodyPr wrap="square">
                <a:spAutoFit/>
              </a:bodyPr>
              <a:lstStyle/>
              <a:p>
                <a:pPr>
                  <a:spcBef>
                    <a:spcPts val="600"/>
                  </a:spcBef>
                  <a:spcAft>
                    <a:spcPts val="600"/>
                  </a:spcAft>
                </a:pPr>
                <a14:m>
                  <m:oMathPara xmlns:m="http://schemas.openxmlformats.org/officeDocument/2006/math">
                    <m:oMathParaPr>
                      <m:jc m:val="centerGroup"/>
                    </m:oMathParaPr>
                    <m:oMath xmlns:m="http://schemas.openxmlformats.org/officeDocument/2006/math">
                      <m:r>
                        <a:rPr lang="en-CA" sz="1000" b="0" i="1" smtClean="0">
                          <a:latin typeface="Cambria Math" panose="02040503050406030204" pitchFamily="18" charset="0"/>
                        </a:rPr>
                        <m:t>𝑁</m:t>
                      </m:r>
                      <m:r>
                        <a:rPr lang="en-CA" sz="1000" b="0" i="1" smtClean="0">
                          <a:latin typeface="Cambria Math" panose="02040503050406030204" pitchFamily="18" charset="0"/>
                        </a:rPr>
                        <m:t>  </m:t>
                      </m:r>
                      <m:d>
                        <m:dPr>
                          <m:ctrlPr>
                            <a:rPr lang="en-CA" sz="1000" b="0" i="1" smtClean="0">
                              <a:latin typeface="Cambria Math" panose="02040503050406030204" pitchFamily="18" charset="0"/>
                            </a:rPr>
                          </m:ctrlPr>
                        </m:dPr>
                        <m:e>
                          <m:r>
                            <a:rPr lang="en-CA" sz="1000" b="0" i="1" smtClean="0">
                              <a:latin typeface="Cambria Math" panose="02040503050406030204" pitchFamily="18" charset="0"/>
                            </a:rPr>
                            <m:t>𝑟𝑝𝑚</m:t>
                          </m:r>
                        </m:e>
                      </m:d>
                    </m:oMath>
                  </m:oMathPara>
                </a14:m>
                <a:endParaRPr lang="en-CA" sz="1000" dirty="0"/>
              </a:p>
            </p:txBody>
          </p:sp>
        </mc:Choice>
        <mc:Fallback xmlns="">
          <p:sp>
            <p:nvSpPr>
              <p:cNvPr id="8" name="TextBox 7">
                <a:extLst>
                  <a:ext uri="{FF2B5EF4-FFF2-40B4-BE49-F238E27FC236}">
                    <a16:creationId xmlns:a16="http://schemas.microsoft.com/office/drawing/2014/main" id="{9BCEA884-ABAE-496F-9CF6-C610D5032562}"/>
                  </a:ext>
                </a:extLst>
              </p:cNvPr>
              <p:cNvSpPr txBox="1">
                <a:spLocks noRot="1" noChangeAspect="1" noMove="1" noResize="1" noEditPoints="1" noAdjustHandles="1" noChangeArrowheads="1" noChangeShapeType="1" noTextEdit="1"/>
              </p:cNvSpPr>
              <p:nvPr/>
            </p:nvSpPr>
            <p:spPr>
              <a:xfrm>
                <a:off x="2662560" y="8187938"/>
                <a:ext cx="1080120" cy="323165"/>
              </a:xfrm>
              <a:prstGeom prst="rect">
                <a:avLst/>
              </a:prstGeom>
              <a:blipFill>
                <a:blip r:embed="rId5"/>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CF05C8DB-FC8B-4676-B54E-138930918E13}"/>
                  </a:ext>
                </a:extLst>
              </p:cNvPr>
              <p:cNvSpPr txBox="1"/>
              <p:nvPr/>
            </p:nvSpPr>
            <p:spPr>
              <a:xfrm rot="21209343">
                <a:off x="4013872" y="4336668"/>
                <a:ext cx="692304" cy="28437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CA" sz="1100" i="1" smtClean="0">
                              <a:latin typeface="Cambria Math" panose="02040503050406030204" pitchFamily="18" charset="0"/>
                              <a:ea typeface="Cambria Math" panose="02040503050406030204" pitchFamily="18" charset="0"/>
                            </a:rPr>
                          </m:ctrlPr>
                        </m:sSubPr>
                        <m:e>
                          <m:acc>
                            <m:accPr>
                              <m:chr m:val="̇"/>
                              <m:ctrlPr>
                                <a:rPr lang="en-CA" sz="1100" i="1">
                                  <a:latin typeface="Cambria Math" panose="02040503050406030204" pitchFamily="18" charset="0"/>
                                  <a:ea typeface="Cambria Math" panose="02040503050406030204" pitchFamily="18" charset="0"/>
                                </a:rPr>
                              </m:ctrlPr>
                            </m:accPr>
                            <m:e>
                              <m:r>
                                <a:rPr lang="en-CA" sz="1100" i="1">
                                  <a:latin typeface="Cambria Math" panose="02040503050406030204" pitchFamily="18" charset="0"/>
                                  <a:ea typeface="Cambria Math" panose="02040503050406030204" pitchFamily="18" charset="0"/>
                                </a:rPr>
                                <m:t>𝑊</m:t>
                              </m:r>
                            </m:e>
                          </m:acc>
                        </m:e>
                        <m:sub>
                          <m:r>
                            <a:rPr lang="en-CA" sz="1100" i="1">
                              <a:latin typeface="Cambria Math" panose="02040503050406030204" pitchFamily="18" charset="0"/>
                              <a:ea typeface="Cambria Math" panose="02040503050406030204" pitchFamily="18" charset="0"/>
                            </a:rPr>
                            <m:t>𝑠h</m:t>
                          </m:r>
                          <m:r>
                            <a:rPr lang="en-CA" sz="1100" b="0" i="1" smtClean="0">
                              <a:latin typeface="Cambria Math" panose="02040503050406030204" pitchFamily="18" charset="0"/>
                              <a:ea typeface="Cambria Math" panose="02040503050406030204" pitchFamily="18" charset="0"/>
                            </a:rPr>
                            <m:t>,</m:t>
                          </m:r>
                          <m:r>
                            <a:rPr lang="en-CA" sz="1100" b="0" i="1" smtClean="0">
                              <a:latin typeface="Cambria Math" panose="02040503050406030204" pitchFamily="18" charset="0"/>
                              <a:ea typeface="Cambria Math" panose="02040503050406030204" pitchFamily="18" charset="0"/>
                            </a:rPr>
                            <m:t>𝑓𝑎𝑛</m:t>
                          </m:r>
                          <m:r>
                            <a:rPr lang="en-CA" sz="1100" b="0" i="1" smtClean="0">
                              <a:latin typeface="Cambria Math" panose="02040503050406030204" pitchFamily="18" charset="0"/>
                              <a:ea typeface="Cambria Math" panose="02040503050406030204" pitchFamily="18" charset="0"/>
                            </a:rPr>
                            <m:t> </m:t>
                          </m:r>
                        </m:sub>
                      </m:sSub>
                    </m:oMath>
                  </m:oMathPara>
                </a14:m>
                <a:endParaRPr lang="en-CA" sz="1100" dirty="0">
                  <a:latin typeface="Cambria" panose="02040503050406030204" pitchFamily="18" charset="0"/>
                </a:endParaRPr>
              </a:p>
            </p:txBody>
          </p:sp>
        </mc:Choice>
        <mc:Fallback xmlns="">
          <p:sp>
            <p:nvSpPr>
              <p:cNvPr id="10" name="TextBox 9">
                <a:extLst>
                  <a:ext uri="{FF2B5EF4-FFF2-40B4-BE49-F238E27FC236}">
                    <a16:creationId xmlns:a16="http://schemas.microsoft.com/office/drawing/2014/main" id="{CF05C8DB-FC8B-4676-B54E-138930918E13}"/>
                  </a:ext>
                </a:extLst>
              </p:cNvPr>
              <p:cNvSpPr txBox="1">
                <a:spLocks noRot="1" noChangeAspect="1" noMove="1" noResize="1" noEditPoints="1" noAdjustHandles="1" noChangeArrowheads="1" noChangeShapeType="1" noTextEdit="1"/>
              </p:cNvSpPr>
              <p:nvPr/>
            </p:nvSpPr>
            <p:spPr>
              <a:xfrm rot="21209343">
                <a:off x="4013872" y="4336668"/>
                <a:ext cx="692304" cy="284373"/>
              </a:xfrm>
              <a:prstGeom prst="rect">
                <a:avLst/>
              </a:prstGeom>
              <a:blipFill>
                <a:blip r:embed="rId6"/>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AE4E6FF5-7B66-45FC-B82F-080CF8CA2F8C}"/>
                  </a:ext>
                </a:extLst>
              </p:cNvPr>
              <p:cNvSpPr txBox="1"/>
              <p:nvPr/>
            </p:nvSpPr>
            <p:spPr>
              <a:xfrm rot="2830557">
                <a:off x="4035488" y="6258331"/>
                <a:ext cx="817275" cy="27821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CA" sz="1100" i="1" smtClean="0">
                              <a:latin typeface="Cambria Math" panose="02040503050406030204" pitchFamily="18" charset="0"/>
                              <a:ea typeface="Cambria Math" panose="02040503050406030204" pitchFamily="18" charset="0"/>
                            </a:rPr>
                          </m:ctrlPr>
                        </m:sSubPr>
                        <m:e>
                          <m:acc>
                            <m:accPr>
                              <m:chr m:val="̇"/>
                              <m:ctrlPr>
                                <a:rPr lang="en-CA" sz="1100" i="1">
                                  <a:latin typeface="Cambria Math" panose="02040503050406030204" pitchFamily="18" charset="0"/>
                                  <a:ea typeface="Cambria Math" panose="02040503050406030204" pitchFamily="18" charset="0"/>
                                </a:rPr>
                              </m:ctrlPr>
                            </m:accPr>
                            <m:e>
                              <m:r>
                                <a:rPr lang="en-CA" sz="1100" i="1">
                                  <a:latin typeface="Cambria Math" panose="02040503050406030204" pitchFamily="18" charset="0"/>
                                  <a:ea typeface="Cambria Math" panose="02040503050406030204" pitchFamily="18" charset="0"/>
                                </a:rPr>
                                <m:t>𝑊</m:t>
                              </m:r>
                            </m:e>
                          </m:acc>
                        </m:e>
                        <m:sub>
                          <m:r>
                            <a:rPr lang="en-CA" sz="1100" i="1">
                              <a:latin typeface="Cambria Math" panose="02040503050406030204" pitchFamily="18" charset="0"/>
                              <a:ea typeface="Cambria Math" panose="02040503050406030204" pitchFamily="18" charset="0"/>
                            </a:rPr>
                            <m:t>𝑠h</m:t>
                          </m:r>
                          <m:r>
                            <a:rPr lang="en-CA" sz="1100" b="0" i="1" smtClean="0">
                              <a:latin typeface="Cambria Math" panose="02040503050406030204" pitchFamily="18" charset="0"/>
                              <a:ea typeface="Cambria Math" panose="02040503050406030204" pitchFamily="18" charset="0"/>
                            </a:rPr>
                            <m:t>,</m:t>
                          </m:r>
                          <m:r>
                            <a:rPr lang="en-CA" sz="1100" b="0" i="1" smtClean="0">
                              <a:latin typeface="Cambria Math" panose="02040503050406030204" pitchFamily="18" charset="0"/>
                              <a:ea typeface="Cambria Math" panose="02040503050406030204" pitchFamily="18" charset="0"/>
                            </a:rPr>
                            <m:t>𝑚𝑜𝑡𝑜𝑟</m:t>
                          </m:r>
                          <m:r>
                            <a:rPr lang="en-CA" sz="1100" b="0" i="1" smtClean="0">
                              <a:latin typeface="Cambria Math" panose="02040503050406030204" pitchFamily="18" charset="0"/>
                              <a:ea typeface="Cambria Math" panose="02040503050406030204" pitchFamily="18" charset="0"/>
                            </a:rPr>
                            <m:t> </m:t>
                          </m:r>
                        </m:sub>
                      </m:sSub>
                    </m:oMath>
                  </m:oMathPara>
                </a14:m>
                <a:endParaRPr lang="en-CA" sz="1100" dirty="0">
                  <a:latin typeface="Cambria" panose="02040503050406030204" pitchFamily="18" charset="0"/>
                </a:endParaRPr>
              </a:p>
            </p:txBody>
          </p:sp>
        </mc:Choice>
        <mc:Fallback xmlns="">
          <p:sp>
            <p:nvSpPr>
              <p:cNvPr id="11" name="TextBox 10">
                <a:extLst>
                  <a:ext uri="{FF2B5EF4-FFF2-40B4-BE49-F238E27FC236}">
                    <a16:creationId xmlns:a16="http://schemas.microsoft.com/office/drawing/2014/main" id="{AE4E6FF5-7B66-45FC-B82F-080CF8CA2F8C}"/>
                  </a:ext>
                </a:extLst>
              </p:cNvPr>
              <p:cNvSpPr txBox="1">
                <a:spLocks noRot="1" noChangeAspect="1" noMove="1" noResize="1" noEditPoints="1" noAdjustHandles="1" noChangeArrowheads="1" noChangeShapeType="1" noTextEdit="1"/>
              </p:cNvSpPr>
              <p:nvPr/>
            </p:nvSpPr>
            <p:spPr>
              <a:xfrm rot="2830557">
                <a:off x="4035488" y="6258331"/>
                <a:ext cx="817275" cy="278218"/>
              </a:xfrm>
              <a:prstGeom prst="rect">
                <a:avLst/>
              </a:prstGeom>
              <a:blipFill>
                <a:blip r:embed="rId7"/>
                <a:stretch>
                  <a:fillRect/>
                </a:stretch>
              </a:blipFill>
            </p:spPr>
            <p:txBody>
              <a:bodyPr/>
              <a:lstStyle/>
              <a:p>
                <a:r>
                  <a:rPr lang="en-CA">
                    <a:noFill/>
                  </a:rPr>
                  <a:t> </a:t>
                </a:r>
              </a:p>
            </p:txBody>
          </p:sp>
        </mc:Fallback>
      </mc:AlternateContent>
      <p:sp>
        <p:nvSpPr>
          <p:cNvPr id="12" name="Oval 11">
            <a:extLst>
              <a:ext uri="{FF2B5EF4-FFF2-40B4-BE49-F238E27FC236}">
                <a16:creationId xmlns:a16="http://schemas.microsoft.com/office/drawing/2014/main" id="{F4608D24-3A96-4B4B-B3EC-DB20F570F58A}"/>
              </a:ext>
            </a:extLst>
          </p:cNvPr>
          <p:cNvSpPr/>
          <p:nvPr/>
        </p:nvSpPr>
        <p:spPr>
          <a:xfrm>
            <a:off x="2199485" y="4019266"/>
            <a:ext cx="64539" cy="64539"/>
          </a:xfrm>
          <a:prstGeom prst="ellipse">
            <a:avLst/>
          </a:prstGeom>
          <a:solidFill>
            <a:srgbClr val="00A4E4"/>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000">
              <a:solidFill>
                <a:schemeClr val="tx1"/>
              </a:solidFill>
            </a:endParaRPr>
          </a:p>
        </p:txBody>
      </p:sp>
      <p:sp>
        <p:nvSpPr>
          <p:cNvPr id="13" name="Oval 12">
            <a:extLst>
              <a:ext uri="{FF2B5EF4-FFF2-40B4-BE49-F238E27FC236}">
                <a16:creationId xmlns:a16="http://schemas.microsoft.com/office/drawing/2014/main" id="{600E06AB-8863-483D-8D74-10F736835B60}"/>
              </a:ext>
            </a:extLst>
          </p:cNvPr>
          <p:cNvSpPr/>
          <p:nvPr/>
        </p:nvSpPr>
        <p:spPr>
          <a:xfrm>
            <a:off x="5433675" y="7796951"/>
            <a:ext cx="64539" cy="64539"/>
          </a:xfrm>
          <a:prstGeom prst="ellipse">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000">
              <a:solidFill>
                <a:schemeClr val="tx1"/>
              </a:solidFill>
            </a:endParaRPr>
          </a:p>
        </p:txBody>
      </p:sp>
      <p:sp>
        <p:nvSpPr>
          <p:cNvPr id="14" name="Rectangle 13">
            <a:extLst>
              <a:ext uri="{FF2B5EF4-FFF2-40B4-BE49-F238E27FC236}">
                <a16:creationId xmlns:a16="http://schemas.microsoft.com/office/drawing/2014/main" id="{37BAAEC1-0A6D-4674-8A49-3819A1731EC3}"/>
              </a:ext>
            </a:extLst>
          </p:cNvPr>
          <p:cNvSpPr/>
          <p:nvPr/>
        </p:nvSpPr>
        <p:spPr>
          <a:xfrm>
            <a:off x="1861447" y="3805633"/>
            <a:ext cx="665342" cy="39283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CA" sz="1100" dirty="0">
                <a:solidFill>
                  <a:schemeClr val="tx1"/>
                </a:solidFill>
                <a:ea typeface="Cambria" panose="02040503050406030204" pitchFamily="18" charset="0"/>
                <a:cs typeface="Times New Roman" panose="02020603050405020304" pitchFamily="18" charset="0"/>
              </a:rPr>
              <a:t>FLP</a:t>
            </a:r>
            <a:endParaRPr lang="en-CA" sz="1100" dirty="0">
              <a:solidFill>
                <a:schemeClr val="tx1"/>
              </a:solidFill>
            </a:endParaRPr>
          </a:p>
        </p:txBody>
      </p:sp>
      <p:sp>
        <p:nvSpPr>
          <p:cNvPr id="15" name="Rectangle 14">
            <a:extLst>
              <a:ext uri="{FF2B5EF4-FFF2-40B4-BE49-F238E27FC236}">
                <a16:creationId xmlns:a16="http://schemas.microsoft.com/office/drawing/2014/main" id="{C7B6F34C-CB49-48CD-9072-DB4A042632A3}"/>
              </a:ext>
            </a:extLst>
          </p:cNvPr>
          <p:cNvSpPr/>
          <p:nvPr/>
        </p:nvSpPr>
        <p:spPr>
          <a:xfrm>
            <a:off x="5352622" y="7569463"/>
            <a:ext cx="665342" cy="39283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CA" sz="1100" dirty="0">
                <a:solidFill>
                  <a:schemeClr val="tx1"/>
                </a:solidFill>
                <a:ea typeface="Cambria" panose="02040503050406030204" pitchFamily="18" charset="0"/>
                <a:cs typeface="Times New Roman" panose="02020603050405020304" pitchFamily="18" charset="0"/>
              </a:rPr>
              <a:t>ZLP</a:t>
            </a:r>
            <a:endParaRPr lang="en-CA" sz="1100" dirty="0">
              <a:solidFill>
                <a:schemeClr val="tx1"/>
              </a:solidFill>
            </a:endParaRPr>
          </a:p>
        </p:txBody>
      </p:sp>
      <p:sp>
        <p:nvSpPr>
          <p:cNvPr id="16" name="Oval 15">
            <a:extLst>
              <a:ext uri="{FF2B5EF4-FFF2-40B4-BE49-F238E27FC236}">
                <a16:creationId xmlns:a16="http://schemas.microsoft.com/office/drawing/2014/main" id="{F895894E-0984-4924-B70B-4D3921EADD3B}"/>
              </a:ext>
            </a:extLst>
          </p:cNvPr>
          <p:cNvSpPr/>
          <p:nvPr/>
        </p:nvSpPr>
        <p:spPr>
          <a:xfrm>
            <a:off x="3276566" y="4724395"/>
            <a:ext cx="72008" cy="72008"/>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Rectangle 16">
            <a:extLst>
              <a:ext uri="{FF2B5EF4-FFF2-40B4-BE49-F238E27FC236}">
                <a16:creationId xmlns:a16="http://schemas.microsoft.com/office/drawing/2014/main" id="{CE5AFB3E-FE86-437A-B4CB-0724EDA1F1BB}"/>
              </a:ext>
            </a:extLst>
          </p:cNvPr>
          <p:cNvSpPr/>
          <p:nvPr/>
        </p:nvSpPr>
        <p:spPr>
          <a:xfrm>
            <a:off x="3637901" y="4766750"/>
            <a:ext cx="863142" cy="39283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CA" sz="1100" dirty="0">
                <a:solidFill>
                  <a:schemeClr val="tx1"/>
                </a:solidFill>
                <a:ea typeface="Cambria" panose="02040503050406030204" pitchFamily="18" charset="0"/>
                <a:cs typeface="Times New Roman" panose="02020603050405020304" pitchFamily="18" charset="0"/>
              </a:rPr>
              <a:t>Fan Pt. 1</a:t>
            </a:r>
            <a:endParaRPr lang="en-CA" sz="1100" dirty="0">
              <a:solidFill>
                <a:schemeClr val="tx1"/>
              </a:solidFill>
            </a:endParaRPr>
          </a:p>
        </p:txBody>
      </p:sp>
      <p:cxnSp>
        <p:nvCxnSpPr>
          <p:cNvPr id="18" name="Straight Arrow Connector 17">
            <a:extLst>
              <a:ext uri="{FF2B5EF4-FFF2-40B4-BE49-F238E27FC236}">
                <a16:creationId xmlns:a16="http://schemas.microsoft.com/office/drawing/2014/main" id="{34AE47D1-6832-42EB-BA09-2443409A1C7E}"/>
              </a:ext>
            </a:extLst>
          </p:cNvPr>
          <p:cNvCxnSpPr>
            <a:cxnSpLocks/>
          </p:cNvCxnSpPr>
          <p:nvPr/>
        </p:nvCxnSpPr>
        <p:spPr>
          <a:xfrm flipH="1" flipV="1">
            <a:off x="3365264" y="4784255"/>
            <a:ext cx="398145" cy="11048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08023957-7AF6-41F4-A418-7F40736FCC52}"/>
              </a:ext>
            </a:extLst>
          </p:cNvPr>
          <p:cNvSpPr/>
          <p:nvPr/>
        </p:nvSpPr>
        <p:spPr>
          <a:xfrm>
            <a:off x="2851530" y="4784647"/>
            <a:ext cx="72008" cy="72008"/>
          </a:xfrm>
          <a:prstGeom prst="ellipse">
            <a:avLst/>
          </a:prstGeom>
          <a:solidFill>
            <a:srgbClr val="C00000"/>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22" name="Straight Arrow Connector 21">
            <a:extLst>
              <a:ext uri="{FF2B5EF4-FFF2-40B4-BE49-F238E27FC236}">
                <a16:creationId xmlns:a16="http://schemas.microsoft.com/office/drawing/2014/main" id="{092F219F-4917-4B4D-8C26-3C0845964AE9}"/>
              </a:ext>
            </a:extLst>
          </p:cNvPr>
          <p:cNvCxnSpPr>
            <a:cxnSpLocks/>
          </p:cNvCxnSpPr>
          <p:nvPr/>
        </p:nvCxnSpPr>
        <p:spPr>
          <a:xfrm flipH="1">
            <a:off x="2918558" y="4078414"/>
            <a:ext cx="151446" cy="648019"/>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5" name="Rectangle 24">
                <a:extLst>
                  <a:ext uri="{FF2B5EF4-FFF2-40B4-BE49-F238E27FC236}">
                    <a16:creationId xmlns:a16="http://schemas.microsoft.com/office/drawing/2014/main" id="{A8F24536-D5D9-469A-A5BC-BF9AED6178AF}"/>
                  </a:ext>
                </a:extLst>
              </p:cNvPr>
              <p:cNvSpPr/>
              <p:nvPr/>
            </p:nvSpPr>
            <p:spPr>
              <a:xfrm>
                <a:off x="2729480" y="3726258"/>
                <a:ext cx="1888173" cy="392839"/>
              </a:xfrm>
              <a:prstGeom prst="rect">
                <a:avLst/>
              </a:prstGeom>
              <a:solidFill>
                <a:schemeClr val="bg1"/>
              </a:solid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CA" sz="1000" dirty="0">
                    <a:solidFill>
                      <a:schemeClr val="tx1"/>
                    </a:solidFill>
                    <a:ea typeface="Cambria" panose="02040503050406030204" pitchFamily="18" charset="0"/>
                    <a:cs typeface="Times New Roman" panose="02020603050405020304" pitchFamily="18" charset="0"/>
                  </a:rPr>
                  <a:t>Fan &amp; Motor Operating Pt.</a:t>
                </a:r>
              </a:p>
              <a:p>
                <a:pPr/>
                <a14:m>
                  <m:oMathPara xmlns:m="http://schemas.openxmlformats.org/officeDocument/2006/math">
                    <m:oMathParaPr>
                      <m:jc m:val="left"/>
                    </m:oMathParaPr>
                    <m:oMath xmlns:m="http://schemas.openxmlformats.org/officeDocument/2006/math">
                      <m:r>
                        <a:rPr lang="en-CA" sz="1000" b="0" i="1" smtClean="0">
                          <a:solidFill>
                            <a:schemeClr val="tx1"/>
                          </a:solidFill>
                          <a:latin typeface="Cambria Math" panose="02040503050406030204" pitchFamily="18" charset="0"/>
                        </a:rPr>
                        <m:t>𝑁</m:t>
                      </m:r>
                      <m:r>
                        <a:rPr lang="en-CA" sz="1000" b="0" i="1" smtClean="0">
                          <a:solidFill>
                            <a:schemeClr val="tx1"/>
                          </a:solidFill>
                          <a:latin typeface="Cambria Math" panose="02040503050406030204" pitchFamily="18" charset="0"/>
                          <a:ea typeface="Cambria Math" panose="02040503050406030204" pitchFamily="18" charset="0"/>
                        </a:rPr>
                        <m:t>≈1740 </m:t>
                      </m:r>
                      <m:r>
                        <a:rPr lang="en-CA" sz="1000" b="0" i="1" smtClean="0">
                          <a:solidFill>
                            <a:schemeClr val="tx1"/>
                          </a:solidFill>
                          <a:latin typeface="Cambria Math" panose="02040503050406030204" pitchFamily="18" charset="0"/>
                          <a:ea typeface="Cambria Math" panose="02040503050406030204" pitchFamily="18" charset="0"/>
                        </a:rPr>
                        <m:t>𝑟𝑝𝑚</m:t>
                      </m:r>
                      <m:r>
                        <a:rPr lang="en-CA" sz="1000" b="0" i="1" smtClean="0">
                          <a:solidFill>
                            <a:schemeClr val="tx1"/>
                          </a:solidFill>
                          <a:latin typeface="Cambria Math" panose="02040503050406030204" pitchFamily="18" charset="0"/>
                          <a:ea typeface="Cambria Math" panose="02040503050406030204" pitchFamily="18" charset="0"/>
                        </a:rPr>
                        <m:t>, </m:t>
                      </m:r>
                      <m:sSub>
                        <m:sSubPr>
                          <m:ctrlPr>
                            <a:rPr lang="en-CA" sz="1000" i="1" smtClean="0">
                              <a:solidFill>
                                <a:schemeClr val="tx1"/>
                              </a:solidFill>
                              <a:latin typeface="Cambria Math" panose="02040503050406030204" pitchFamily="18" charset="0"/>
                              <a:ea typeface="Cambria Math" panose="02040503050406030204" pitchFamily="18" charset="0"/>
                            </a:rPr>
                          </m:ctrlPr>
                        </m:sSubPr>
                        <m:e>
                          <m:acc>
                            <m:accPr>
                              <m:chr m:val="̇"/>
                              <m:ctrlPr>
                                <a:rPr lang="en-CA" sz="1000" i="1" smtClean="0">
                                  <a:solidFill>
                                    <a:schemeClr val="tx1"/>
                                  </a:solidFill>
                                  <a:latin typeface="Cambria Math" panose="02040503050406030204" pitchFamily="18" charset="0"/>
                                  <a:ea typeface="Cambria Math" panose="02040503050406030204" pitchFamily="18" charset="0"/>
                                </a:rPr>
                              </m:ctrlPr>
                            </m:accPr>
                            <m:e>
                              <m:r>
                                <a:rPr lang="en-CA" sz="1000" b="0" i="1" smtClean="0">
                                  <a:solidFill>
                                    <a:schemeClr val="tx1"/>
                                  </a:solidFill>
                                  <a:latin typeface="Cambria Math" panose="02040503050406030204" pitchFamily="18" charset="0"/>
                                  <a:ea typeface="Cambria Math" panose="02040503050406030204" pitchFamily="18" charset="0"/>
                                </a:rPr>
                                <m:t>𝑊</m:t>
                              </m:r>
                            </m:e>
                          </m:acc>
                        </m:e>
                        <m:sub>
                          <m:r>
                            <a:rPr lang="en-CA" sz="1000" b="0" i="1" smtClean="0">
                              <a:solidFill>
                                <a:schemeClr val="tx1"/>
                              </a:solidFill>
                              <a:latin typeface="Cambria Math" panose="02040503050406030204" pitchFamily="18" charset="0"/>
                            </a:rPr>
                            <m:t>𝑠h</m:t>
                          </m:r>
                        </m:sub>
                      </m:sSub>
                      <m:r>
                        <a:rPr lang="en-CA" sz="1000" b="0" i="1" smtClean="0">
                          <a:solidFill>
                            <a:schemeClr val="tx1"/>
                          </a:solidFill>
                          <a:latin typeface="Cambria Math" panose="02040503050406030204" pitchFamily="18" charset="0"/>
                          <a:ea typeface="Cambria Math" panose="02040503050406030204" pitchFamily="18" charset="0"/>
                        </a:rPr>
                        <m:t>≈</m:t>
                      </m:r>
                      <m:r>
                        <a:rPr lang="en-CA" sz="1000" b="0" i="1" smtClean="0">
                          <a:solidFill>
                            <a:schemeClr val="tx1"/>
                          </a:solidFill>
                          <a:latin typeface="Cambria Math" panose="02040503050406030204" pitchFamily="18" charset="0"/>
                        </a:rPr>
                        <m:t>1769 </m:t>
                      </m:r>
                      <m:r>
                        <a:rPr lang="en-CA" sz="1000" b="0" i="1" smtClean="0">
                          <a:solidFill>
                            <a:schemeClr val="tx1"/>
                          </a:solidFill>
                          <a:latin typeface="Cambria Math" panose="02040503050406030204" pitchFamily="18" charset="0"/>
                        </a:rPr>
                        <m:t>𝑊</m:t>
                      </m:r>
                    </m:oMath>
                  </m:oMathPara>
                </a14:m>
                <a:endParaRPr lang="en-CA" sz="1000" dirty="0">
                  <a:solidFill>
                    <a:schemeClr val="tx1"/>
                  </a:solidFill>
                </a:endParaRPr>
              </a:p>
            </p:txBody>
          </p:sp>
        </mc:Choice>
        <mc:Fallback xmlns="">
          <p:sp>
            <p:nvSpPr>
              <p:cNvPr id="25" name="Rectangle 24">
                <a:extLst>
                  <a:ext uri="{FF2B5EF4-FFF2-40B4-BE49-F238E27FC236}">
                    <a16:creationId xmlns:a16="http://schemas.microsoft.com/office/drawing/2014/main" id="{A8F24536-D5D9-469A-A5BC-BF9AED6178AF}"/>
                  </a:ext>
                </a:extLst>
              </p:cNvPr>
              <p:cNvSpPr>
                <a:spLocks noRot="1" noChangeAspect="1" noMove="1" noResize="1" noEditPoints="1" noAdjustHandles="1" noChangeArrowheads="1" noChangeShapeType="1" noTextEdit="1"/>
              </p:cNvSpPr>
              <p:nvPr/>
            </p:nvSpPr>
            <p:spPr>
              <a:xfrm>
                <a:off x="2729480" y="3726258"/>
                <a:ext cx="1888173" cy="392839"/>
              </a:xfrm>
              <a:prstGeom prst="rect">
                <a:avLst/>
              </a:prstGeom>
              <a:blipFill>
                <a:blip r:embed="rId8"/>
                <a:stretch>
                  <a:fillRect/>
                </a:stretch>
              </a:blipFill>
              <a:ln w="6350">
                <a:solidFill>
                  <a:srgbClr val="C00000"/>
                </a:solidFill>
              </a:ln>
            </p:spPr>
            <p:txBody>
              <a:bodyPr/>
              <a:lstStyle/>
              <a:p>
                <a:r>
                  <a:rPr lang="en-CA">
                    <a:noFill/>
                  </a:rPr>
                  <a:t> </a:t>
                </a:r>
              </a:p>
            </p:txBody>
          </p:sp>
        </mc:Fallback>
      </mc:AlternateContent>
      <p:cxnSp>
        <p:nvCxnSpPr>
          <p:cNvPr id="31" name="Straight Connector 30">
            <a:extLst>
              <a:ext uri="{FF2B5EF4-FFF2-40B4-BE49-F238E27FC236}">
                <a16:creationId xmlns:a16="http://schemas.microsoft.com/office/drawing/2014/main" id="{A9D5C021-81CE-4F60-B694-D9E45BC4DE4D}"/>
              </a:ext>
            </a:extLst>
          </p:cNvPr>
          <p:cNvCxnSpPr>
            <a:cxnSpLocks/>
          </p:cNvCxnSpPr>
          <p:nvPr/>
        </p:nvCxnSpPr>
        <p:spPr>
          <a:xfrm>
            <a:off x="2889177" y="4868235"/>
            <a:ext cx="0" cy="2971800"/>
          </a:xfrm>
          <a:prstGeom prst="line">
            <a:avLst/>
          </a:prstGeom>
          <a:ln w="9525">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1BBA9DD-FE70-44BB-BE41-E7D2490AAB43}"/>
              </a:ext>
            </a:extLst>
          </p:cNvPr>
          <p:cNvCxnSpPr>
            <a:cxnSpLocks/>
          </p:cNvCxnSpPr>
          <p:nvPr/>
        </p:nvCxnSpPr>
        <p:spPr>
          <a:xfrm flipH="1">
            <a:off x="1183758" y="4812193"/>
            <a:ext cx="1654175" cy="0"/>
          </a:xfrm>
          <a:prstGeom prst="line">
            <a:avLst/>
          </a:prstGeom>
          <a:ln w="9525">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4" name="Left Brace 3">
            <a:extLst>
              <a:ext uri="{FF2B5EF4-FFF2-40B4-BE49-F238E27FC236}">
                <a16:creationId xmlns:a16="http://schemas.microsoft.com/office/drawing/2014/main" id="{5CDC2675-718A-4D1D-8DF8-55E81E0B34D7}"/>
              </a:ext>
            </a:extLst>
          </p:cNvPr>
          <p:cNvSpPr/>
          <p:nvPr/>
        </p:nvSpPr>
        <p:spPr>
          <a:xfrm>
            <a:off x="4476750" y="781050"/>
            <a:ext cx="107950" cy="635000"/>
          </a:xfrm>
          <a:prstGeom prst="leftBrace">
            <a:avLst>
              <a:gd name="adj1" fmla="val 19202"/>
              <a:gd name="adj2" fmla="val 9876"/>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Tree>
    <p:extLst>
      <p:ext uri="{BB962C8B-B14F-4D97-AF65-F5344CB8AC3E}">
        <p14:creationId xmlns:p14="http://schemas.microsoft.com/office/powerpoint/2010/main" val="15931635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C5A4892-2EBD-4485-A0AB-4BB2DEABFB5C}"/>
              </a:ext>
            </a:extLst>
          </p:cNvPr>
          <p:cNvSpPr>
            <a:spLocks noGrp="1"/>
          </p:cNvSpPr>
          <p:nvPr>
            <p:ph type="sldNum" sz="quarter" idx="12"/>
          </p:nvPr>
        </p:nvSpPr>
        <p:spPr/>
        <p:txBody>
          <a:bodyPr/>
          <a:lstStyle/>
          <a:p>
            <a:fld id="{2812F1FA-390A-41C6-A5B6-DA577902550D}" type="slidenum">
              <a:rPr lang="en-CA" smtClean="0"/>
              <a:pPr/>
              <a:t>36</a:t>
            </a:fld>
            <a:endParaRPr lang="en-CA" dirty="0"/>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D7EF9F08-9612-47B7-8F2E-6C7AFC5A51EF}"/>
                  </a:ext>
                </a:extLst>
              </p:cNvPr>
              <p:cNvSpPr/>
              <p:nvPr/>
            </p:nvSpPr>
            <p:spPr>
              <a:xfrm>
                <a:off x="476795" y="251644"/>
                <a:ext cx="5515213" cy="80243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At the predicted operating point the delivers </a:t>
                </a:r>
                <a14:m>
                  <m:oMath xmlns:m="http://schemas.openxmlformats.org/officeDocument/2006/math">
                    <m:sSub>
                      <m:sSubPr>
                        <m:ctrlPr>
                          <a:rPr lang="en-CA" sz="1100" i="1" smtClean="0">
                            <a:solidFill>
                              <a:schemeClr val="tx1"/>
                            </a:solidFill>
                            <a:latin typeface="Cambria Math" panose="02040503050406030204" pitchFamily="18" charset="0"/>
                            <a:ea typeface="Cambria Math" panose="02040503050406030204" pitchFamily="18" charset="0"/>
                          </a:rPr>
                        </m:ctrlPr>
                      </m:sSubPr>
                      <m:e>
                        <m:acc>
                          <m:accPr>
                            <m:chr m:val="̇"/>
                            <m:ctrlPr>
                              <a:rPr lang="en-CA" sz="1100" i="1" smtClean="0">
                                <a:solidFill>
                                  <a:schemeClr val="tx1"/>
                                </a:solidFill>
                                <a:latin typeface="Cambria Math" panose="02040503050406030204" pitchFamily="18" charset="0"/>
                                <a:ea typeface="Cambria Math" panose="02040503050406030204" pitchFamily="18" charset="0"/>
                              </a:rPr>
                            </m:ctrlPr>
                          </m:accPr>
                          <m:e>
                            <m:r>
                              <a:rPr lang="en-CA" sz="1100" b="0" i="1" smtClean="0">
                                <a:solidFill>
                                  <a:schemeClr val="tx1"/>
                                </a:solidFill>
                                <a:latin typeface="Cambria Math" panose="02040503050406030204" pitchFamily="18" charset="0"/>
                                <a:ea typeface="Cambria Math" panose="02040503050406030204" pitchFamily="18" charset="0"/>
                              </a:rPr>
                              <m:t>𝑊</m:t>
                            </m:r>
                          </m:e>
                        </m:acc>
                      </m:e>
                      <m:sub>
                        <m:r>
                          <a:rPr lang="en-CA" sz="1100" b="0" i="1" smtClean="0">
                            <a:solidFill>
                              <a:schemeClr val="tx1"/>
                            </a:solidFill>
                            <a:latin typeface="Cambria Math" panose="02040503050406030204" pitchFamily="18" charset="0"/>
                          </a:rPr>
                          <m:t>𝑠h</m:t>
                        </m:r>
                      </m:sub>
                    </m:sSub>
                    <m:r>
                      <a:rPr lang="en-CA" sz="1100" b="0" i="1" smtClean="0">
                        <a:solidFill>
                          <a:schemeClr val="tx1"/>
                        </a:solidFill>
                        <a:latin typeface="Cambria Math" panose="02040503050406030204" pitchFamily="18" charset="0"/>
                        <a:ea typeface="Cambria Math" panose="02040503050406030204" pitchFamily="18" charset="0"/>
                      </a:rPr>
                      <m:t>≈</m:t>
                    </m:r>
                    <m:r>
                      <a:rPr lang="en-CA" sz="1100" b="0" i="1" smtClean="0">
                        <a:solidFill>
                          <a:schemeClr val="tx1"/>
                        </a:solidFill>
                        <a:latin typeface="Cambria Math" panose="02040503050406030204" pitchFamily="18" charset="0"/>
                      </a:rPr>
                      <m:t>1760 </m:t>
                    </m:r>
                    <m:r>
                      <a:rPr lang="en-CA" sz="1100" b="0" i="1" smtClean="0">
                        <a:solidFill>
                          <a:schemeClr val="tx1"/>
                        </a:solidFill>
                        <a:latin typeface="Cambria Math" panose="02040503050406030204" pitchFamily="18" charset="0"/>
                      </a:rPr>
                      <m:t>𝑊</m:t>
                    </m:r>
                  </m:oMath>
                </a14:m>
                <a:r>
                  <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and so it’s PLR can be calculated:</a:t>
                </a: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14:m>
                  <m:oMathPara xmlns:m="http://schemas.openxmlformats.org/officeDocument/2006/math">
                    <m:oMathParaPr>
                      <m:jc m:val="centerGroup"/>
                    </m:oMathParaPr>
                    <m:oMath xmlns:m="http://schemas.openxmlformats.org/officeDocument/2006/math">
                      <m:r>
                        <a:rPr lang="en-CA" sz="110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𝑃𝐿𝑅</m:t>
                      </m:r>
                      <m:r>
                        <a:rPr lang="en-CA" sz="11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CA" sz="110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en-CA" sz="11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bPr>
                            <m:e>
                              <m:acc>
                                <m:accPr>
                                  <m:chr m:val="̇"/>
                                  <m:ctrlPr>
                                    <a:rPr lang="en-CA" sz="11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accPr>
                                <m:e>
                                  <m:r>
                                    <a:rPr lang="en-CA" sz="11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𝑊</m:t>
                                  </m:r>
                                </m:e>
                              </m:acc>
                            </m:e>
                            <m:sub>
                              <m:r>
                                <a:rPr lang="en-CA" sz="11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𝑠h</m:t>
                              </m:r>
                            </m:sub>
                          </m:sSub>
                        </m:num>
                        <m:den>
                          <m:sSub>
                            <m:sSubPr>
                              <m:ctrlPr>
                                <a:rPr lang="en-CA" sz="1100" i="1">
                                  <a:solidFill>
                                    <a:schemeClr val="tx1"/>
                                  </a:solidFill>
                                  <a:latin typeface="Cambria Math" panose="02040503050406030204" pitchFamily="18" charset="0"/>
                                  <a:ea typeface="Cambria" panose="02040503050406030204" pitchFamily="18" charset="0"/>
                                  <a:cs typeface="Times New Roman" panose="02020603050405020304" pitchFamily="18" charset="0"/>
                                </a:rPr>
                              </m:ctrlPr>
                            </m:sSubPr>
                            <m:e>
                              <m:sSub>
                                <m:sSubPr>
                                  <m:ctrlPr>
                                    <a:rPr lang="en-CA" sz="11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bPr>
                                <m:e>
                                  <m:acc>
                                    <m:accPr>
                                      <m:chr m:val="̇"/>
                                      <m:ctrlPr>
                                        <a:rPr lang="en-CA" sz="11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accPr>
                                    <m:e>
                                      <m:r>
                                        <a:rPr lang="en-CA" sz="11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𝑊</m:t>
                                      </m:r>
                                    </m:e>
                                  </m:acc>
                                </m:e>
                                <m:sub>
                                  <m:r>
                                    <a:rPr lang="en-CA" sz="11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𝑠h</m:t>
                                  </m:r>
                                </m:sub>
                              </m:sSub>
                            </m:e>
                            <m:sub>
                              <m:r>
                                <a:rPr lang="en-CA" sz="1100" i="1">
                                  <a:solidFill>
                                    <a:schemeClr val="tx1"/>
                                  </a:solidFill>
                                  <a:latin typeface="Cambria Math" panose="02040503050406030204" pitchFamily="18" charset="0"/>
                                  <a:ea typeface="Cambria" panose="02040503050406030204" pitchFamily="18" charset="0"/>
                                  <a:cs typeface="Times New Roman" panose="02020603050405020304" pitchFamily="18" charset="0"/>
                                </a:rPr>
                                <m:t>𝐹𝐿</m:t>
                              </m:r>
                            </m:sub>
                          </m:sSub>
                        </m:den>
                      </m:f>
                      <m:r>
                        <a:rPr lang="en-CA" sz="11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CA" sz="11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CA" sz="11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1769 </m:t>
                          </m:r>
                          <m:r>
                            <a:rPr lang="en-CA" sz="11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𝑊</m:t>
                          </m:r>
                        </m:num>
                        <m:den>
                          <m:r>
                            <a:rPr lang="en-CA" sz="11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2205 </m:t>
                          </m:r>
                          <m:r>
                            <a:rPr lang="en-CA" sz="11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𝑊</m:t>
                          </m:r>
                        </m:den>
                      </m:f>
                      <m:r>
                        <a:rPr lang="en-CA" sz="11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r>
                        <a:rPr lang="en-CA" sz="1100" b="0" i="0" smtClean="0">
                          <a:solidFill>
                            <a:schemeClr val="tx1"/>
                          </a:solidFill>
                          <a:latin typeface="Cambria Math" panose="02040503050406030204" pitchFamily="18" charset="0"/>
                          <a:ea typeface="Cambria" panose="02040503050406030204" pitchFamily="18" charset="0"/>
                          <a:cs typeface="Times New Roman" panose="02020603050405020304" pitchFamily="18" charset="0"/>
                        </a:rPr>
                        <m:t>80%</m:t>
                      </m:r>
                    </m:oMath>
                  </m:oMathPara>
                </a14:m>
                <a:endParaRPr lang="en-CA" sz="1100" dirty="0">
                  <a:solidFill>
                    <a:schemeClr val="tx1"/>
                  </a:solidFill>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r>
                  <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Now the motor efficiency can be estimated. By linear interpolation between the efficiency ratings provided at 75% and 100% load, the estimated efficiency at PLR = 80% is:</a:t>
                </a: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14:m>
                  <m:oMathPara xmlns:m="http://schemas.openxmlformats.org/officeDocument/2006/math">
                    <m:oMathParaPr>
                      <m:jc m:val="centerGroup"/>
                    </m:oMathParaPr>
                    <m:oMath xmlns:m="http://schemas.openxmlformats.org/officeDocument/2006/math">
                      <m:r>
                        <a:rPr lang="en-CA" sz="110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𝜂</m:t>
                      </m:r>
                      <m:r>
                        <a:rPr lang="en-CA" sz="11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≈87.5%</m:t>
                      </m:r>
                    </m:oMath>
                  </m:oMathPara>
                </a14:m>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r>
                  <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So, the input power to the motor is:</a:t>
                </a: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14:m>
                  <m:oMathPara xmlns:m="http://schemas.openxmlformats.org/officeDocument/2006/math">
                    <m:oMathParaPr>
                      <m:jc m:val="centerGroup"/>
                    </m:oMathParaPr>
                    <m:oMath xmlns:m="http://schemas.openxmlformats.org/officeDocument/2006/math">
                      <m:sSub>
                        <m:sSubPr>
                          <m:ctrlPr>
                            <a:rPr lang="en-CA" sz="110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bPr>
                        <m:e>
                          <m:acc>
                            <m:accPr>
                              <m:chr m:val="̇"/>
                              <m:ctrlPr>
                                <a:rPr lang="en-CA" sz="11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accPr>
                            <m:e>
                              <m:r>
                                <a:rPr lang="en-CA" sz="11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𝑊</m:t>
                              </m:r>
                            </m:e>
                          </m:acc>
                        </m:e>
                        <m:sub>
                          <m:r>
                            <a:rPr lang="en-CA" sz="11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𝑒𝑙</m:t>
                          </m:r>
                        </m:sub>
                      </m:sSub>
                      <m:r>
                        <a:rPr lang="en-CA" sz="11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f>
                        <m:fPr>
                          <m:type m:val="lin"/>
                          <m:ctrlPr>
                            <a:rPr lang="en-CA" sz="110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en-CA" sz="11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bPr>
                            <m:e>
                              <m:acc>
                                <m:accPr>
                                  <m:chr m:val="̇"/>
                                  <m:ctrlPr>
                                    <a:rPr lang="en-CA" sz="11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accPr>
                                <m:e>
                                  <m:r>
                                    <a:rPr lang="en-CA" sz="11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𝑊</m:t>
                                  </m:r>
                                </m:e>
                              </m:acc>
                            </m:e>
                            <m:sub>
                              <m:r>
                                <a:rPr lang="en-CA" sz="11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𝑠h</m:t>
                              </m:r>
                            </m:sub>
                          </m:sSub>
                        </m:num>
                        <m:den>
                          <m:r>
                            <a:rPr lang="en-CA" sz="110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𝜂</m:t>
                          </m:r>
                        </m:den>
                      </m:f>
                      <m:r>
                        <a:rPr lang="en-CA" sz="11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f>
                        <m:fPr>
                          <m:type m:val="lin"/>
                          <m:ctrlPr>
                            <a:rPr lang="en-CA" sz="11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CA" sz="11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1769 </m:t>
                          </m:r>
                          <m:r>
                            <a:rPr lang="en-CA" sz="11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𝑊</m:t>
                          </m:r>
                        </m:num>
                        <m:den>
                          <m:r>
                            <a:rPr lang="en-CA" sz="11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0.875</m:t>
                          </m:r>
                        </m:den>
                      </m:f>
                      <m:r>
                        <a:rPr lang="en-CA" sz="11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r>
                        <a:rPr lang="en-CA" sz="11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𝟐𝟎𝟐𝟐</m:t>
                      </m:r>
                      <m:r>
                        <a:rPr lang="en-CA" sz="11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 </m:t>
                      </m:r>
                      <m:r>
                        <a:rPr lang="en-CA" sz="11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𝑾</m:t>
                      </m:r>
                    </m:oMath>
                  </m:oMathPara>
                </a14:m>
                <a:endParaRPr lang="en-CA" sz="1100" b="1"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r>
                  <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Also, the flowrate of the fan running </a:t>
                </a:r>
                <a:r>
                  <a:rPr lang="en-CA" sz="1100">
                    <a:solidFill>
                      <a:schemeClr val="tx1"/>
                    </a:solidFill>
                    <a:latin typeface="Cambria" panose="02040503050406030204" pitchFamily="18" charset="0"/>
                    <a:ea typeface="Cambria" panose="02040503050406030204" pitchFamily="18" charset="0"/>
                    <a:cs typeface="Times New Roman" panose="02020603050405020304" pitchFamily="18" charset="0"/>
                  </a:rPr>
                  <a:t>at 1740 </a:t>
                </a:r>
                <a:r>
                  <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rpm is:</a:t>
                </a: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14:m>
                  <m:oMathPara xmlns:m="http://schemas.openxmlformats.org/officeDocument/2006/math">
                    <m:oMathParaPr>
                      <m:jc m:val="centerGroup"/>
                    </m:oMathParaPr>
                    <m:oMath xmlns:m="http://schemas.openxmlformats.org/officeDocument/2006/math">
                      <m:sSub>
                        <m:sSubPr>
                          <m:ctrlPr>
                            <a:rPr lang="en-CA" sz="1100" i="1" smtClean="0">
                              <a:solidFill>
                                <a:schemeClr val="tx1"/>
                              </a:solidFill>
                              <a:latin typeface="Cambria Math" panose="02040503050406030204" pitchFamily="18" charset="0"/>
                            </a:rPr>
                          </m:ctrlPr>
                        </m:sSubPr>
                        <m:e>
                          <m:acc>
                            <m:accPr>
                              <m:chr m:val="̇"/>
                              <m:ctrlPr>
                                <a:rPr lang="en-CA" sz="1100" i="1">
                                  <a:solidFill>
                                    <a:schemeClr val="tx1"/>
                                  </a:solidFill>
                                  <a:latin typeface="Cambria Math" panose="02040503050406030204" pitchFamily="18" charset="0"/>
                                </a:rPr>
                              </m:ctrlPr>
                            </m:accPr>
                            <m:e>
                              <m:r>
                                <a:rPr lang="en-CA" sz="1100" i="1">
                                  <a:solidFill>
                                    <a:schemeClr val="tx1"/>
                                  </a:solidFill>
                                  <a:latin typeface="Cambria Math" panose="02040503050406030204" pitchFamily="18" charset="0"/>
                                </a:rPr>
                                <m:t>𝑉</m:t>
                              </m:r>
                            </m:e>
                          </m:acc>
                        </m:e>
                        <m:sub>
                          <m:r>
                            <a:rPr lang="en-CA" sz="1100" i="1">
                              <a:solidFill>
                                <a:schemeClr val="tx1"/>
                              </a:solidFill>
                              <a:latin typeface="Cambria Math"/>
                            </a:rPr>
                            <m:t>2</m:t>
                          </m:r>
                        </m:sub>
                      </m:sSub>
                      <m:r>
                        <a:rPr lang="en-CA" sz="1100" b="0" i="1" smtClean="0">
                          <a:solidFill>
                            <a:schemeClr val="tx1"/>
                          </a:solidFill>
                          <a:latin typeface="Cambria Math" panose="02040503050406030204" pitchFamily="18" charset="0"/>
                        </a:rPr>
                        <m:t>=</m:t>
                      </m:r>
                      <m:sSub>
                        <m:sSubPr>
                          <m:ctrlPr>
                            <a:rPr lang="en-CA" sz="1100" i="1">
                              <a:solidFill>
                                <a:schemeClr val="tx1"/>
                              </a:solidFill>
                              <a:latin typeface="Cambria Math" panose="02040503050406030204" pitchFamily="18" charset="0"/>
                            </a:rPr>
                          </m:ctrlPr>
                        </m:sSubPr>
                        <m:e>
                          <m:acc>
                            <m:accPr>
                              <m:chr m:val="̇"/>
                              <m:ctrlPr>
                                <a:rPr lang="en-CA" sz="1100" i="1">
                                  <a:solidFill>
                                    <a:schemeClr val="tx1"/>
                                  </a:solidFill>
                                  <a:latin typeface="Cambria Math" panose="02040503050406030204" pitchFamily="18" charset="0"/>
                                </a:rPr>
                              </m:ctrlPr>
                            </m:accPr>
                            <m:e>
                              <m:r>
                                <a:rPr lang="en-CA" sz="1100" i="1">
                                  <a:solidFill>
                                    <a:schemeClr val="tx1"/>
                                  </a:solidFill>
                                  <a:latin typeface="Cambria Math" panose="02040503050406030204" pitchFamily="18" charset="0"/>
                                </a:rPr>
                                <m:t>𝑉</m:t>
                              </m:r>
                            </m:e>
                          </m:acc>
                        </m:e>
                        <m:sub>
                          <m:r>
                            <a:rPr lang="en-CA" sz="1100" i="1">
                              <a:solidFill>
                                <a:schemeClr val="tx1"/>
                              </a:solidFill>
                              <a:latin typeface="Cambria Math"/>
                            </a:rPr>
                            <m:t>1</m:t>
                          </m:r>
                        </m:sub>
                      </m:sSub>
                      <m:r>
                        <a:rPr lang="en-CA" sz="1100" i="1" smtClean="0">
                          <a:solidFill>
                            <a:schemeClr val="tx1"/>
                          </a:solidFill>
                          <a:latin typeface="Cambria Math" panose="02040503050406030204" pitchFamily="18" charset="0"/>
                          <a:ea typeface="Cambria Math" panose="02040503050406030204" pitchFamily="18" charset="0"/>
                        </a:rPr>
                        <m:t>∙</m:t>
                      </m:r>
                      <m:f>
                        <m:fPr>
                          <m:ctrlPr>
                            <a:rPr lang="en-CA" sz="1100" i="1" smtClean="0">
                              <a:solidFill>
                                <a:schemeClr val="tx1"/>
                              </a:solidFill>
                              <a:latin typeface="Cambria Math" panose="02040503050406030204" pitchFamily="18" charset="0"/>
                            </a:rPr>
                          </m:ctrlPr>
                        </m:fPr>
                        <m:num>
                          <m:sSub>
                            <m:sSubPr>
                              <m:ctrlPr>
                                <a:rPr lang="en-CA" sz="1100" i="1">
                                  <a:solidFill>
                                    <a:schemeClr val="tx1"/>
                                  </a:solidFill>
                                  <a:latin typeface="Cambria Math" panose="02040503050406030204" pitchFamily="18" charset="0"/>
                                </a:rPr>
                              </m:ctrlPr>
                            </m:sSubPr>
                            <m:e>
                              <m:r>
                                <a:rPr lang="en-CA" sz="1100" i="1">
                                  <a:solidFill>
                                    <a:schemeClr val="tx1"/>
                                  </a:solidFill>
                                  <a:latin typeface="Cambria Math"/>
                                </a:rPr>
                                <m:t>𝑁</m:t>
                              </m:r>
                            </m:e>
                            <m:sub>
                              <m:r>
                                <a:rPr lang="en-CA" sz="1100" i="1">
                                  <a:solidFill>
                                    <a:schemeClr val="tx1"/>
                                  </a:solidFill>
                                  <a:latin typeface="Cambria Math"/>
                                </a:rPr>
                                <m:t>2</m:t>
                              </m:r>
                            </m:sub>
                          </m:sSub>
                        </m:num>
                        <m:den>
                          <m:sSub>
                            <m:sSubPr>
                              <m:ctrlPr>
                                <a:rPr lang="en-CA" sz="1100" i="1">
                                  <a:solidFill>
                                    <a:schemeClr val="tx1"/>
                                  </a:solidFill>
                                  <a:latin typeface="Cambria Math" panose="02040503050406030204" pitchFamily="18" charset="0"/>
                                </a:rPr>
                              </m:ctrlPr>
                            </m:sSubPr>
                            <m:e>
                              <m:r>
                                <a:rPr lang="en-CA" sz="1100" i="1">
                                  <a:solidFill>
                                    <a:schemeClr val="tx1"/>
                                  </a:solidFill>
                                  <a:latin typeface="Cambria Math"/>
                                </a:rPr>
                                <m:t>𝑁</m:t>
                              </m:r>
                            </m:e>
                            <m:sub>
                              <m:r>
                                <a:rPr lang="en-CA" sz="1100" i="1">
                                  <a:solidFill>
                                    <a:schemeClr val="tx1"/>
                                  </a:solidFill>
                                  <a:latin typeface="Cambria Math"/>
                                </a:rPr>
                                <m:t>1</m:t>
                              </m:r>
                            </m:sub>
                          </m:sSub>
                        </m:den>
                      </m:f>
                      <m:r>
                        <a:rPr lang="en-CA" sz="1100" b="0" i="1" smtClean="0">
                          <a:solidFill>
                            <a:schemeClr val="tx1"/>
                          </a:solidFill>
                          <a:latin typeface="Cambria Math" panose="02040503050406030204" pitchFamily="18" charset="0"/>
                        </a:rPr>
                        <m:t>=</m:t>
                      </m:r>
                      <m:d>
                        <m:dPr>
                          <m:ctrlPr>
                            <a:rPr lang="en-CA" sz="1100" b="0" i="1" smtClean="0">
                              <a:solidFill>
                                <a:schemeClr val="tx1"/>
                              </a:solidFill>
                              <a:latin typeface="Cambria Math" panose="02040503050406030204" pitchFamily="18" charset="0"/>
                            </a:rPr>
                          </m:ctrlPr>
                        </m:dPr>
                        <m:e>
                          <m:r>
                            <a:rPr lang="en-CA" sz="1100" i="1">
                              <a:solidFill>
                                <a:schemeClr val="tx1"/>
                              </a:solidFill>
                              <a:latin typeface="Cambria Math" panose="02040503050406030204" pitchFamily="18" charset="0"/>
                            </a:rPr>
                            <m:t>1.1</m:t>
                          </m:r>
                          <m:f>
                            <m:fPr>
                              <m:type m:val="lin"/>
                              <m:ctrlPr>
                                <a:rPr lang="el-GR" sz="11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en-CA" sz="11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CA" sz="11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𝑚</m:t>
                                  </m:r>
                                </m:e>
                                <m:sup>
                                  <m:r>
                                    <a:rPr lang="en-CA" sz="11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3</m:t>
                                  </m:r>
                                </m:sup>
                              </m:sSup>
                            </m:num>
                            <m:den>
                              <m:r>
                                <a:rPr lang="en-CA" sz="110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𝑠</m:t>
                              </m:r>
                            </m:den>
                          </m:f>
                        </m:e>
                      </m:d>
                      <m:r>
                        <a:rPr lang="en-CA" sz="1100" b="0" i="1" smtClean="0">
                          <a:solidFill>
                            <a:schemeClr val="tx1"/>
                          </a:solidFill>
                          <a:latin typeface="Cambria Math" panose="02040503050406030204" pitchFamily="18" charset="0"/>
                          <a:ea typeface="Cambria Math" panose="02040503050406030204" pitchFamily="18" charset="0"/>
                        </a:rPr>
                        <m:t>∙</m:t>
                      </m:r>
                      <m:d>
                        <m:dPr>
                          <m:ctrlPr>
                            <a:rPr lang="en-CA" sz="1100" b="0" i="1" smtClean="0">
                              <a:solidFill>
                                <a:schemeClr val="tx1"/>
                              </a:solidFill>
                              <a:latin typeface="Cambria Math" panose="02040503050406030204" pitchFamily="18" charset="0"/>
                            </a:rPr>
                          </m:ctrlPr>
                        </m:dPr>
                        <m:e>
                          <m:f>
                            <m:fPr>
                              <m:ctrlPr>
                                <a:rPr lang="en-CA" sz="1100" i="1">
                                  <a:solidFill>
                                    <a:schemeClr val="tx1"/>
                                  </a:solidFill>
                                  <a:latin typeface="Cambria Math" panose="02040503050406030204" pitchFamily="18" charset="0"/>
                                </a:rPr>
                              </m:ctrlPr>
                            </m:fPr>
                            <m:num>
                              <m:r>
                                <a:rPr lang="en-CA" sz="1100" b="0" i="1" smtClean="0">
                                  <a:solidFill>
                                    <a:schemeClr val="tx1"/>
                                  </a:solidFill>
                                  <a:latin typeface="Cambria Math" panose="02040503050406030204" pitchFamily="18" charset="0"/>
                                </a:rPr>
                                <m:t>1740 </m:t>
                              </m:r>
                              <m:r>
                                <a:rPr lang="en-CA" sz="1100" b="0" i="1" smtClean="0">
                                  <a:solidFill>
                                    <a:schemeClr val="tx1"/>
                                  </a:solidFill>
                                  <a:latin typeface="Cambria Math" panose="02040503050406030204" pitchFamily="18" charset="0"/>
                                </a:rPr>
                                <m:t>𝑟𝑝𝑚</m:t>
                              </m:r>
                            </m:num>
                            <m:den>
                              <m:r>
                                <a:rPr lang="en-CA" sz="1100" i="1">
                                  <a:solidFill>
                                    <a:schemeClr val="tx1"/>
                                  </a:solidFill>
                                  <a:latin typeface="Cambria Math" panose="02040503050406030204" pitchFamily="18" charset="0"/>
                                </a:rPr>
                                <m:t>1750 </m:t>
                              </m:r>
                              <m:r>
                                <a:rPr lang="en-CA" sz="1100" i="1">
                                  <a:solidFill>
                                    <a:schemeClr val="tx1"/>
                                  </a:solidFill>
                                  <a:latin typeface="Cambria Math" panose="02040503050406030204" pitchFamily="18" charset="0"/>
                                </a:rPr>
                                <m:t>𝑟𝑝𝑚</m:t>
                              </m:r>
                            </m:den>
                          </m:f>
                        </m:e>
                      </m:d>
                      <m:r>
                        <a:rPr lang="en-CA" sz="1100" b="0" i="1" smtClean="0">
                          <a:solidFill>
                            <a:schemeClr val="tx1"/>
                          </a:solidFill>
                          <a:latin typeface="Cambria Math" panose="02040503050406030204" pitchFamily="18" charset="0"/>
                          <a:ea typeface="Cambria Math" panose="02040503050406030204" pitchFamily="18" charset="0"/>
                        </a:rPr>
                        <m:t>≈</m:t>
                      </m:r>
                      <m:r>
                        <a:rPr lang="en-CA" sz="1100" b="1" i="1" smtClean="0">
                          <a:solidFill>
                            <a:schemeClr val="tx1"/>
                          </a:solidFill>
                          <a:latin typeface="Cambria Math" panose="02040503050406030204" pitchFamily="18" charset="0"/>
                        </a:rPr>
                        <m:t>𝟏</m:t>
                      </m:r>
                      <m:r>
                        <a:rPr lang="en-CA" sz="1100" b="1" i="1" smtClean="0">
                          <a:solidFill>
                            <a:schemeClr val="tx1"/>
                          </a:solidFill>
                          <a:latin typeface="Cambria Math" panose="02040503050406030204" pitchFamily="18" charset="0"/>
                        </a:rPr>
                        <m:t>.</m:t>
                      </m:r>
                      <m:r>
                        <a:rPr lang="en-CA" sz="1100" b="1" i="1" smtClean="0">
                          <a:solidFill>
                            <a:schemeClr val="tx1"/>
                          </a:solidFill>
                          <a:latin typeface="Cambria Math" panose="02040503050406030204" pitchFamily="18" charset="0"/>
                        </a:rPr>
                        <m:t>𝟎𝟗𝟑</m:t>
                      </m:r>
                      <m:f>
                        <m:fPr>
                          <m:type m:val="lin"/>
                          <m:ctrlPr>
                            <a:rPr lang="el-GR" sz="11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en-CA" sz="11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CA" sz="11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𝒎</m:t>
                              </m:r>
                            </m:e>
                            <m:sup>
                              <m:r>
                                <a:rPr lang="en-CA" sz="11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𝟑</m:t>
                              </m:r>
                            </m:sup>
                          </m:sSup>
                        </m:num>
                        <m:den>
                          <m:r>
                            <a:rPr lang="en-CA" sz="1100" b="1"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𝒔</m:t>
                          </m:r>
                        </m:den>
                      </m:f>
                    </m:oMath>
                  </m:oMathPara>
                </a14:m>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p:txBody>
          </p:sp>
        </mc:Choice>
        <mc:Fallback xmlns="">
          <p:sp>
            <p:nvSpPr>
              <p:cNvPr id="4" name="Rectangle 3">
                <a:extLst>
                  <a:ext uri="{FF2B5EF4-FFF2-40B4-BE49-F238E27FC236}">
                    <a16:creationId xmlns:a16="http://schemas.microsoft.com/office/drawing/2014/main" id="{D7EF9F08-9612-47B7-8F2E-6C7AFC5A51EF}"/>
                  </a:ext>
                </a:extLst>
              </p:cNvPr>
              <p:cNvSpPr>
                <a:spLocks noRot="1" noChangeAspect="1" noMove="1" noResize="1" noEditPoints="1" noAdjustHandles="1" noChangeArrowheads="1" noChangeShapeType="1" noTextEdit="1"/>
              </p:cNvSpPr>
              <p:nvPr/>
            </p:nvSpPr>
            <p:spPr>
              <a:xfrm>
                <a:off x="476795" y="251644"/>
                <a:ext cx="5515213" cy="8024303"/>
              </a:xfrm>
              <a:prstGeom prst="rect">
                <a:avLst/>
              </a:prstGeom>
              <a:blipFill>
                <a:blip r:embed="rId2"/>
                <a:stretch>
                  <a:fillRect/>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31913245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44437E2-6742-49CF-8674-D3B243D10082}"/>
              </a:ext>
            </a:extLst>
          </p:cNvPr>
          <p:cNvSpPr>
            <a:spLocks noGrp="1"/>
          </p:cNvSpPr>
          <p:nvPr>
            <p:ph type="sldNum" sz="quarter" idx="12"/>
          </p:nvPr>
        </p:nvSpPr>
        <p:spPr/>
        <p:txBody>
          <a:bodyPr/>
          <a:lstStyle/>
          <a:p>
            <a:fld id="{2812F1FA-390A-41C6-A5B6-DA577902550D}" type="slidenum">
              <a:rPr lang="en-CA" smtClean="0"/>
              <a:pPr/>
              <a:t>37</a:t>
            </a:fld>
            <a:endParaRPr lang="en-CA" dirty="0"/>
          </a:p>
        </p:txBody>
      </p:sp>
      <p:sp>
        <p:nvSpPr>
          <p:cNvPr id="3" name="Slide Number Placeholder 1">
            <a:extLst>
              <a:ext uri="{FF2B5EF4-FFF2-40B4-BE49-F238E27FC236}">
                <a16:creationId xmlns:a16="http://schemas.microsoft.com/office/drawing/2014/main" id="{E0601CFC-3231-42A8-82E4-8530EF2478E1}"/>
              </a:ext>
            </a:extLst>
          </p:cNvPr>
          <p:cNvSpPr txBox="1">
            <a:spLocks/>
          </p:cNvSpPr>
          <p:nvPr/>
        </p:nvSpPr>
        <p:spPr>
          <a:xfrm>
            <a:off x="5517356" y="8460556"/>
            <a:ext cx="908844" cy="251644"/>
          </a:xfrm>
          <a:prstGeom prst="rect">
            <a:avLst/>
          </a:prstGeom>
        </p:spPr>
        <p:txBody>
          <a:bodyPr vert="horz" lIns="91440" tIns="45720" rIns="91440" bIns="45720" rtlCol="0" anchor="ctr"/>
          <a:lstStyle>
            <a:defPPr>
              <a:defRPr lang="en-US"/>
            </a:defPPr>
            <a:lvl1pPr marL="0" algn="r"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812F1FA-390A-41C6-A5B6-DA577902550D}" type="slidenum">
              <a:rPr lang="en-CA" smtClean="0"/>
              <a:pPr/>
              <a:t>37</a:t>
            </a:fld>
            <a:endParaRPr lang="en-CA" dirty="0"/>
          </a:p>
        </p:txBody>
      </p:sp>
      <p:grpSp>
        <p:nvGrpSpPr>
          <p:cNvPr id="4" name="Group 3">
            <a:extLst>
              <a:ext uri="{FF2B5EF4-FFF2-40B4-BE49-F238E27FC236}">
                <a16:creationId xmlns:a16="http://schemas.microsoft.com/office/drawing/2014/main" id="{B35AFB0D-55DF-4EF0-A12F-B33EB91F3B2C}"/>
              </a:ext>
            </a:extLst>
          </p:cNvPr>
          <p:cNvGrpSpPr/>
          <p:nvPr/>
        </p:nvGrpSpPr>
        <p:grpSpPr>
          <a:xfrm>
            <a:off x="332780" y="3131964"/>
            <a:ext cx="5688632" cy="4794448"/>
            <a:chOff x="332780" y="2339876"/>
            <a:chExt cx="5688632" cy="4794448"/>
          </a:xfrm>
        </p:grpSpPr>
        <p:cxnSp>
          <p:nvCxnSpPr>
            <p:cNvPr id="5" name="Straight Connector 4">
              <a:extLst>
                <a:ext uri="{FF2B5EF4-FFF2-40B4-BE49-F238E27FC236}">
                  <a16:creationId xmlns:a16="http://schemas.microsoft.com/office/drawing/2014/main" id="{1995A225-89E5-4B3A-B824-30D44ED257F7}"/>
                </a:ext>
              </a:extLst>
            </p:cNvPr>
            <p:cNvCxnSpPr>
              <a:cxnSpLocks/>
            </p:cNvCxnSpPr>
            <p:nvPr/>
          </p:nvCxnSpPr>
          <p:spPr>
            <a:xfrm>
              <a:off x="2132980" y="6377260"/>
              <a:ext cx="0" cy="432048"/>
            </a:xfrm>
            <a:prstGeom prst="line">
              <a:avLst/>
            </a:prstGeom>
            <a:ln w="38100" cmpd="dbl">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9B84670F-2719-4969-A596-099E9BDD1974}"/>
                    </a:ext>
                  </a:extLst>
                </p:cNvPr>
                <p:cNvSpPr/>
                <p:nvPr/>
              </p:nvSpPr>
              <p:spPr>
                <a:xfrm>
                  <a:off x="4581252" y="2632844"/>
                  <a:ext cx="457200" cy="381000"/>
                </a:xfrm>
                <a:prstGeom prst="rect">
                  <a:avLst/>
                </a:prstGeom>
                <a:no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14:m>
                    <m:oMathPara xmlns:m="http://schemas.openxmlformats.org/officeDocument/2006/math">
                      <m:oMathParaPr>
                        <m:jc m:val="centerGroup"/>
                      </m:oMathParaPr>
                      <m:oMath xmlns:m="http://schemas.openxmlformats.org/officeDocument/2006/math">
                        <m:sSub>
                          <m:sSubPr>
                            <m:ctrlPr>
                              <a:rPr lang="en-US" sz="1200" i="1" dirty="0" smtClean="0">
                                <a:solidFill>
                                  <a:schemeClr val="tx1"/>
                                </a:solidFill>
                                <a:latin typeface="Cambria Math" panose="02040503050406030204" pitchFamily="18" charset="0"/>
                              </a:rPr>
                            </m:ctrlPr>
                          </m:sSubPr>
                          <m:e>
                            <m:acc>
                              <m:accPr>
                                <m:chr m:val="̇"/>
                                <m:ctrlPr>
                                  <a:rPr lang="en-US" sz="1200" i="1" dirty="0" smtClean="0">
                                    <a:solidFill>
                                      <a:schemeClr val="tx1"/>
                                    </a:solidFill>
                                    <a:latin typeface="Cambria Math" panose="02040503050406030204" pitchFamily="18" charset="0"/>
                                  </a:rPr>
                                </m:ctrlPr>
                              </m:accPr>
                              <m:e>
                                <m:r>
                                  <a:rPr lang="en-CA" sz="1200" b="0" i="1" dirty="0" smtClean="0">
                                    <a:solidFill>
                                      <a:schemeClr val="tx1"/>
                                    </a:solidFill>
                                    <a:latin typeface="Cambria Math" panose="02040503050406030204" pitchFamily="18" charset="0"/>
                                  </a:rPr>
                                  <m:t>𝑄</m:t>
                                </m:r>
                              </m:e>
                            </m:acc>
                          </m:e>
                          <m:sub>
                            <m:r>
                              <a:rPr lang="en-CA" sz="1200" b="0" i="1" dirty="0" smtClean="0">
                                <a:solidFill>
                                  <a:schemeClr val="tx1"/>
                                </a:solidFill>
                                <a:latin typeface="Cambria Math" panose="02040503050406030204" pitchFamily="18" charset="0"/>
                              </a:rPr>
                              <m:t>1</m:t>
                            </m:r>
                          </m:sub>
                        </m:sSub>
                      </m:oMath>
                    </m:oMathPara>
                  </a14:m>
                  <a:endParaRPr lang="en-US" sz="1200" dirty="0">
                    <a:solidFill>
                      <a:schemeClr val="tx1"/>
                    </a:solidFill>
                    <a:latin typeface="+mj-lt"/>
                  </a:endParaRPr>
                </a:p>
                <a:p>
                  <a:endParaRPr lang="en-US" sz="1600" dirty="0">
                    <a:solidFill>
                      <a:schemeClr val="tx1"/>
                    </a:solidFill>
                    <a:latin typeface="+mj-lt"/>
                  </a:endParaRPr>
                </a:p>
                <a:p>
                  <a:endParaRPr lang="en-US" sz="1600" dirty="0">
                    <a:solidFill>
                      <a:schemeClr val="tx1"/>
                    </a:solidFill>
                    <a:latin typeface="+mj-lt"/>
                  </a:endParaRPr>
                </a:p>
              </p:txBody>
            </p:sp>
          </mc:Choice>
          <mc:Fallback xmlns="">
            <p:sp>
              <p:nvSpPr>
                <p:cNvPr id="9" name="Rectangle 8">
                  <a:extLst>
                    <a:ext uri="{FF2B5EF4-FFF2-40B4-BE49-F238E27FC236}">
                      <a16:creationId xmlns:a16="http://schemas.microsoft.com/office/drawing/2014/main" id="{80721A51-93F9-4C18-933C-42371416E50E}"/>
                    </a:ext>
                  </a:extLst>
                </p:cNvPr>
                <p:cNvSpPr>
                  <a:spLocks noRot="1" noChangeAspect="1" noMove="1" noResize="1" noEditPoints="1" noAdjustHandles="1" noChangeArrowheads="1" noChangeShapeType="1" noTextEdit="1"/>
                </p:cNvSpPr>
                <p:nvPr/>
              </p:nvSpPr>
              <p:spPr>
                <a:xfrm>
                  <a:off x="4581252" y="2632844"/>
                  <a:ext cx="457200" cy="381000"/>
                </a:xfrm>
                <a:prstGeom prst="rect">
                  <a:avLst/>
                </a:prstGeom>
                <a:blipFill>
                  <a:blip r:embed="rId2"/>
                  <a:stretch>
                    <a:fillRect/>
                  </a:stretch>
                </a:blipFill>
                <a:ln>
                  <a:noFill/>
                  <a:prstDash val="sysDash"/>
                </a:ln>
              </p:spPr>
              <p:txBody>
                <a:bodyPr/>
                <a:lstStyle/>
                <a:p>
                  <a:r>
                    <a:rPr lang="en-CA">
                      <a:noFill/>
                    </a:rPr>
                    <a:t> </a:t>
                  </a:r>
                </a:p>
              </p:txBody>
            </p:sp>
          </mc:Fallback>
        </mc:AlternateContent>
        <p:sp>
          <p:nvSpPr>
            <p:cNvPr id="7" name="Rectangle 6">
              <a:extLst>
                <a:ext uri="{FF2B5EF4-FFF2-40B4-BE49-F238E27FC236}">
                  <a16:creationId xmlns:a16="http://schemas.microsoft.com/office/drawing/2014/main" id="{C115843A-4C1C-4244-9672-3DC04E2D001F}"/>
                </a:ext>
              </a:extLst>
            </p:cNvPr>
            <p:cNvSpPr/>
            <p:nvPr/>
          </p:nvSpPr>
          <p:spPr>
            <a:xfrm>
              <a:off x="4365228" y="2560836"/>
              <a:ext cx="152400" cy="8382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mj-lt"/>
              </a:endParaRPr>
            </a:p>
          </p:txBody>
        </p:sp>
        <p:cxnSp>
          <p:nvCxnSpPr>
            <p:cNvPr id="8" name="Straight Connector 7">
              <a:extLst>
                <a:ext uri="{FF2B5EF4-FFF2-40B4-BE49-F238E27FC236}">
                  <a16:creationId xmlns:a16="http://schemas.microsoft.com/office/drawing/2014/main" id="{1961FDE5-9634-417B-A3EA-B95A53DB7D0E}"/>
                </a:ext>
              </a:extLst>
            </p:cNvPr>
            <p:cNvCxnSpPr/>
            <p:nvPr/>
          </p:nvCxnSpPr>
          <p:spPr>
            <a:xfrm>
              <a:off x="4581252" y="2992884"/>
              <a:ext cx="457200" cy="0"/>
            </a:xfrm>
            <a:prstGeom prst="line">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16A1AF02-0D67-4F04-9A2C-80570EF46103}"/>
                    </a:ext>
                  </a:extLst>
                </p:cNvPr>
                <p:cNvSpPr/>
                <p:nvPr/>
              </p:nvSpPr>
              <p:spPr>
                <a:xfrm>
                  <a:off x="4581252" y="4145012"/>
                  <a:ext cx="457200" cy="381000"/>
                </a:xfrm>
                <a:prstGeom prst="rect">
                  <a:avLst/>
                </a:prstGeom>
                <a:no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14:m>
                    <m:oMathPara xmlns:m="http://schemas.openxmlformats.org/officeDocument/2006/math">
                      <m:oMathParaPr>
                        <m:jc m:val="centerGroup"/>
                      </m:oMathParaPr>
                      <m:oMath xmlns:m="http://schemas.openxmlformats.org/officeDocument/2006/math">
                        <m:sSub>
                          <m:sSubPr>
                            <m:ctrlPr>
                              <a:rPr lang="en-US" sz="1200" i="1" dirty="0" smtClean="0">
                                <a:solidFill>
                                  <a:schemeClr val="tx1"/>
                                </a:solidFill>
                                <a:latin typeface="Cambria Math" panose="02040503050406030204" pitchFamily="18" charset="0"/>
                              </a:rPr>
                            </m:ctrlPr>
                          </m:sSubPr>
                          <m:e>
                            <m:acc>
                              <m:accPr>
                                <m:chr m:val="̇"/>
                                <m:ctrlPr>
                                  <a:rPr lang="en-US" sz="1200" i="1" dirty="0" smtClean="0">
                                    <a:solidFill>
                                      <a:schemeClr val="tx1"/>
                                    </a:solidFill>
                                    <a:latin typeface="Cambria Math" panose="02040503050406030204" pitchFamily="18" charset="0"/>
                                  </a:rPr>
                                </m:ctrlPr>
                              </m:accPr>
                              <m:e>
                                <m:r>
                                  <a:rPr lang="en-CA" sz="1200" b="0" i="1" dirty="0" smtClean="0">
                                    <a:solidFill>
                                      <a:schemeClr val="tx1"/>
                                    </a:solidFill>
                                    <a:latin typeface="Cambria Math" panose="02040503050406030204" pitchFamily="18" charset="0"/>
                                  </a:rPr>
                                  <m:t>𝑄</m:t>
                                </m:r>
                              </m:e>
                            </m:acc>
                          </m:e>
                          <m:sub>
                            <m:r>
                              <a:rPr lang="en-CA" sz="1200" b="0" i="1" dirty="0" smtClean="0">
                                <a:solidFill>
                                  <a:schemeClr val="tx1"/>
                                </a:solidFill>
                                <a:latin typeface="Cambria Math" panose="02040503050406030204" pitchFamily="18" charset="0"/>
                              </a:rPr>
                              <m:t>2</m:t>
                            </m:r>
                          </m:sub>
                        </m:sSub>
                      </m:oMath>
                    </m:oMathPara>
                  </a14:m>
                  <a:endParaRPr lang="en-US" sz="1200" dirty="0">
                    <a:solidFill>
                      <a:schemeClr val="tx1"/>
                    </a:solidFill>
                    <a:latin typeface="+mj-lt"/>
                  </a:endParaRPr>
                </a:p>
                <a:p>
                  <a:endParaRPr lang="en-US" sz="1600" dirty="0">
                    <a:solidFill>
                      <a:schemeClr val="tx1"/>
                    </a:solidFill>
                    <a:latin typeface="+mj-lt"/>
                  </a:endParaRPr>
                </a:p>
                <a:p>
                  <a:endParaRPr lang="en-US" sz="1600" dirty="0">
                    <a:solidFill>
                      <a:schemeClr val="tx1"/>
                    </a:solidFill>
                    <a:latin typeface="+mj-lt"/>
                  </a:endParaRPr>
                </a:p>
              </p:txBody>
            </p:sp>
          </mc:Choice>
          <mc:Fallback xmlns="">
            <p:sp>
              <p:nvSpPr>
                <p:cNvPr id="12" name="Rectangle 11">
                  <a:extLst>
                    <a:ext uri="{FF2B5EF4-FFF2-40B4-BE49-F238E27FC236}">
                      <a16:creationId xmlns:a16="http://schemas.microsoft.com/office/drawing/2014/main" id="{1B8C41D2-A7BC-4254-B7CC-97C7F817FD4F}"/>
                    </a:ext>
                  </a:extLst>
                </p:cNvPr>
                <p:cNvSpPr>
                  <a:spLocks noRot="1" noChangeAspect="1" noMove="1" noResize="1" noEditPoints="1" noAdjustHandles="1" noChangeArrowheads="1" noChangeShapeType="1" noTextEdit="1"/>
                </p:cNvSpPr>
                <p:nvPr/>
              </p:nvSpPr>
              <p:spPr>
                <a:xfrm>
                  <a:off x="4581252" y="4145012"/>
                  <a:ext cx="457200" cy="381000"/>
                </a:xfrm>
                <a:prstGeom prst="rect">
                  <a:avLst/>
                </a:prstGeom>
                <a:blipFill>
                  <a:blip r:embed="rId3"/>
                  <a:stretch>
                    <a:fillRect/>
                  </a:stretch>
                </a:blipFill>
                <a:ln>
                  <a:noFill/>
                  <a:prstDash val="sysDash"/>
                </a:ln>
              </p:spPr>
              <p:txBody>
                <a:bodyPr/>
                <a:lstStyle/>
                <a:p>
                  <a:r>
                    <a:rPr lang="en-CA">
                      <a:noFill/>
                    </a:rPr>
                    <a:t> </a:t>
                  </a:r>
                </a:p>
              </p:txBody>
            </p:sp>
          </mc:Fallback>
        </mc:AlternateContent>
        <p:sp>
          <p:nvSpPr>
            <p:cNvPr id="10" name="Rectangle 9">
              <a:extLst>
                <a:ext uri="{FF2B5EF4-FFF2-40B4-BE49-F238E27FC236}">
                  <a16:creationId xmlns:a16="http://schemas.microsoft.com/office/drawing/2014/main" id="{7787B3B8-CDC0-48C6-A338-A6026247BFCB}"/>
                </a:ext>
              </a:extLst>
            </p:cNvPr>
            <p:cNvSpPr/>
            <p:nvPr/>
          </p:nvSpPr>
          <p:spPr>
            <a:xfrm>
              <a:off x="4365228" y="4073004"/>
              <a:ext cx="152400" cy="8382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mj-lt"/>
              </a:endParaRPr>
            </a:p>
          </p:txBody>
        </p:sp>
        <p:cxnSp>
          <p:nvCxnSpPr>
            <p:cNvPr id="11" name="Straight Connector 10">
              <a:extLst>
                <a:ext uri="{FF2B5EF4-FFF2-40B4-BE49-F238E27FC236}">
                  <a16:creationId xmlns:a16="http://schemas.microsoft.com/office/drawing/2014/main" id="{071950D5-E867-4105-AC19-0349E09B47B0}"/>
                </a:ext>
              </a:extLst>
            </p:cNvPr>
            <p:cNvCxnSpPr/>
            <p:nvPr/>
          </p:nvCxnSpPr>
          <p:spPr>
            <a:xfrm>
              <a:off x="4581252" y="4505052"/>
              <a:ext cx="457200" cy="0"/>
            </a:xfrm>
            <a:prstGeom prst="line">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FE9D8709-8F2F-41E7-A492-52D00048FB84}"/>
                    </a:ext>
                  </a:extLst>
                </p:cNvPr>
                <p:cNvSpPr/>
                <p:nvPr/>
              </p:nvSpPr>
              <p:spPr>
                <a:xfrm>
                  <a:off x="4581252" y="5729188"/>
                  <a:ext cx="457200" cy="381000"/>
                </a:xfrm>
                <a:prstGeom prst="rect">
                  <a:avLst/>
                </a:prstGeom>
                <a:no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14:m>
                    <m:oMathPara xmlns:m="http://schemas.openxmlformats.org/officeDocument/2006/math">
                      <m:oMathParaPr>
                        <m:jc m:val="centerGroup"/>
                      </m:oMathParaPr>
                      <m:oMath xmlns:m="http://schemas.openxmlformats.org/officeDocument/2006/math">
                        <m:sSub>
                          <m:sSubPr>
                            <m:ctrlPr>
                              <a:rPr lang="en-US" sz="1200" i="1" dirty="0" smtClean="0">
                                <a:solidFill>
                                  <a:schemeClr val="tx1"/>
                                </a:solidFill>
                                <a:latin typeface="Cambria Math" panose="02040503050406030204" pitchFamily="18" charset="0"/>
                              </a:rPr>
                            </m:ctrlPr>
                          </m:sSubPr>
                          <m:e>
                            <m:acc>
                              <m:accPr>
                                <m:chr m:val="̇"/>
                                <m:ctrlPr>
                                  <a:rPr lang="en-US" sz="1200" i="1" dirty="0" smtClean="0">
                                    <a:solidFill>
                                      <a:schemeClr val="tx1"/>
                                    </a:solidFill>
                                    <a:latin typeface="Cambria Math" panose="02040503050406030204" pitchFamily="18" charset="0"/>
                                  </a:rPr>
                                </m:ctrlPr>
                              </m:accPr>
                              <m:e>
                                <m:r>
                                  <a:rPr lang="en-CA" sz="1200" b="0" i="1" dirty="0" smtClean="0">
                                    <a:solidFill>
                                      <a:schemeClr val="tx1"/>
                                    </a:solidFill>
                                    <a:latin typeface="Cambria Math" panose="02040503050406030204" pitchFamily="18" charset="0"/>
                                  </a:rPr>
                                  <m:t>𝑄</m:t>
                                </m:r>
                              </m:e>
                            </m:acc>
                          </m:e>
                          <m:sub>
                            <m:r>
                              <a:rPr lang="en-CA" sz="1200" b="0" i="1" dirty="0" smtClean="0">
                                <a:solidFill>
                                  <a:schemeClr val="tx1"/>
                                </a:solidFill>
                                <a:latin typeface="Cambria Math" panose="02040503050406030204" pitchFamily="18" charset="0"/>
                              </a:rPr>
                              <m:t>3</m:t>
                            </m:r>
                          </m:sub>
                        </m:sSub>
                      </m:oMath>
                    </m:oMathPara>
                  </a14:m>
                  <a:endParaRPr lang="en-US" sz="1200" dirty="0">
                    <a:solidFill>
                      <a:schemeClr val="tx1"/>
                    </a:solidFill>
                    <a:latin typeface="+mj-lt"/>
                  </a:endParaRPr>
                </a:p>
                <a:p>
                  <a:endParaRPr lang="en-US" sz="1600" dirty="0">
                    <a:solidFill>
                      <a:schemeClr val="tx1"/>
                    </a:solidFill>
                    <a:latin typeface="+mj-lt"/>
                  </a:endParaRPr>
                </a:p>
                <a:p>
                  <a:endParaRPr lang="en-US" sz="1600" dirty="0">
                    <a:solidFill>
                      <a:schemeClr val="tx1"/>
                    </a:solidFill>
                    <a:latin typeface="+mj-lt"/>
                  </a:endParaRPr>
                </a:p>
              </p:txBody>
            </p:sp>
          </mc:Choice>
          <mc:Fallback xmlns="">
            <p:sp>
              <p:nvSpPr>
                <p:cNvPr id="15" name="Rectangle 14">
                  <a:extLst>
                    <a:ext uri="{FF2B5EF4-FFF2-40B4-BE49-F238E27FC236}">
                      <a16:creationId xmlns:a16="http://schemas.microsoft.com/office/drawing/2014/main" id="{4C747783-5A1D-4D72-9242-3A0BF53BEF28}"/>
                    </a:ext>
                  </a:extLst>
                </p:cNvPr>
                <p:cNvSpPr>
                  <a:spLocks noRot="1" noChangeAspect="1" noMove="1" noResize="1" noEditPoints="1" noAdjustHandles="1" noChangeArrowheads="1" noChangeShapeType="1" noTextEdit="1"/>
                </p:cNvSpPr>
                <p:nvPr/>
              </p:nvSpPr>
              <p:spPr>
                <a:xfrm>
                  <a:off x="4581252" y="5729188"/>
                  <a:ext cx="457200" cy="381000"/>
                </a:xfrm>
                <a:prstGeom prst="rect">
                  <a:avLst/>
                </a:prstGeom>
                <a:blipFill>
                  <a:blip r:embed="rId4"/>
                  <a:stretch>
                    <a:fillRect/>
                  </a:stretch>
                </a:blipFill>
                <a:ln>
                  <a:noFill/>
                  <a:prstDash val="sysDash"/>
                </a:ln>
              </p:spPr>
              <p:txBody>
                <a:bodyPr/>
                <a:lstStyle/>
                <a:p>
                  <a:r>
                    <a:rPr lang="en-CA">
                      <a:noFill/>
                    </a:rPr>
                    <a:t> </a:t>
                  </a:r>
                </a:p>
              </p:txBody>
            </p:sp>
          </mc:Fallback>
        </mc:AlternateContent>
        <p:sp>
          <p:nvSpPr>
            <p:cNvPr id="13" name="Rectangle 12">
              <a:extLst>
                <a:ext uri="{FF2B5EF4-FFF2-40B4-BE49-F238E27FC236}">
                  <a16:creationId xmlns:a16="http://schemas.microsoft.com/office/drawing/2014/main" id="{33848805-3117-4CBF-806B-659B94F77C93}"/>
                </a:ext>
              </a:extLst>
            </p:cNvPr>
            <p:cNvSpPr/>
            <p:nvPr/>
          </p:nvSpPr>
          <p:spPr>
            <a:xfrm>
              <a:off x="4365228" y="5657180"/>
              <a:ext cx="152400" cy="8382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mj-lt"/>
              </a:endParaRPr>
            </a:p>
          </p:txBody>
        </p:sp>
        <p:cxnSp>
          <p:nvCxnSpPr>
            <p:cNvPr id="14" name="Straight Connector 13">
              <a:extLst>
                <a:ext uri="{FF2B5EF4-FFF2-40B4-BE49-F238E27FC236}">
                  <a16:creationId xmlns:a16="http://schemas.microsoft.com/office/drawing/2014/main" id="{196E800B-5E77-466E-86EC-2AEF8D729F41}"/>
                </a:ext>
              </a:extLst>
            </p:cNvPr>
            <p:cNvCxnSpPr/>
            <p:nvPr/>
          </p:nvCxnSpPr>
          <p:spPr>
            <a:xfrm>
              <a:off x="4581252" y="6089228"/>
              <a:ext cx="457200" cy="0"/>
            </a:xfrm>
            <a:prstGeom prst="line">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AC9D4617-A165-4811-B7E3-2C4CC2C5609B}"/>
                </a:ext>
              </a:extLst>
            </p:cNvPr>
            <p:cNvGrpSpPr/>
            <p:nvPr/>
          </p:nvGrpSpPr>
          <p:grpSpPr>
            <a:xfrm>
              <a:off x="3069084" y="2704852"/>
              <a:ext cx="1296144" cy="864096"/>
              <a:chOff x="3204716" y="2267868"/>
              <a:chExt cx="1296144" cy="864096"/>
            </a:xfrm>
            <a:solidFill>
              <a:schemeClr val="bg1"/>
            </a:solidFill>
          </p:grpSpPr>
          <p:cxnSp>
            <p:nvCxnSpPr>
              <p:cNvPr id="137" name="Straight Connector 136">
                <a:extLst>
                  <a:ext uri="{FF2B5EF4-FFF2-40B4-BE49-F238E27FC236}">
                    <a16:creationId xmlns:a16="http://schemas.microsoft.com/office/drawing/2014/main" id="{CD8441E4-675D-4307-9565-B44D74EAEF3A}"/>
                  </a:ext>
                </a:extLst>
              </p:cNvPr>
              <p:cNvCxnSpPr>
                <a:cxnSpLocks/>
              </p:cNvCxnSpPr>
              <p:nvPr/>
            </p:nvCxnSpPr>
            <p:spPr>
              <a:xfrm flipV="1">
                <a:off x="4077196" y="2267868"/>
                <a:ext cx="0" cy="432048"/>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38" name="Group 137">
                <a:extLst>
                  <a:ext uri="{FF2B5EF4-FFF2-40B4-BE49-F238E27FC236}">
                    <a16:creationId xmlns:a16="http://schemas.microsoft.com/office/drawing/2014/main" id="{5095E820-0328-4598-944E-CB9E9A67056F}"/>
                  </a:ext>
                </a:extLst>
              </p:cNvPr>
              <p:cNvGrpSpPr/>
              <p:nvPr/>
            </p:nvGrpSpPr>
            <p:grpSpPr>
              <a:xfrm rot="5400000">
                <a:off x="3861172" y="2771924"/>
                <a:ext cx="432048" cy="288032"/>
                <a:chOff x="6096000" y="2819400"/>
                <a:chExt cx="457200" cy="304800"/>
              </a:xfrm>
              <a:grpFill/>
            </p:grpSpPr>
            <p:grpSp>
              <p:nvGrpSpPr>
                <p:cNvPr id="147" name="Group 66">
                  <a:extLst>
                    <a:ext uri="{FF2B5EF4-FFF2-40B4-BE49-F238E27FC236}">
                      <a16:creationId xmlns:a16="http://schemas.microsoft.com/office/drawing/2014/main" id="{0CB45FEC-0FAE-410F-9CC1-41FA7D98B1EC}"/>
                    </a:ext>
                  </a:extLst>
                </p:cNvPr>
                <p:cNvGrpSpPr/>
                <p:nvPr/>
              </p:nvGrpSpPr>
              <p:grpSpPr>
                <a:xfrm rot="16200000">
                  <a:off x="6210300" y="2781300"/>
                  <a:ext cx="304800" cy="381000"/>
                  <a:chOff x="4114800" y="2819400"/>
                  <a:chExt cx="457200" cy="381000"/>
                </a:xfrm>
                <a:grpFill/>
              </p:grpSpPr>
              <p:sp>
                <p:nvSpPr>
                  <p:cNvPr id="149" name="Isosceles Triangle 148">
                    <a:extLst>
                      <a:ext uri="{FF2B5EF4-FFF2-40B4-BE49-F238E27FC236}">
                        <a16:creationId xmlns:a16="http://schemas.microsoft.com/office/drawing/2014/main" id="{B2902E13-BD1C-4243-BB5A-DD1E7EF99CAE}"/>
                      </a:ext>
                    </a:extLst>
                  </p:cNvPr>
                  <p:cNvSpPr/>
                  <p:nvPr/>
                </p:nvSpPr>
                <p:spPr>
                  <a:xfrm rot="5400000">
                    <a:off x="4152900" y="2781300"/>
                    <a:ext cx="152400" cy="228600"/>
                  </a:xfrm>
                  <a:prstGeom prst="triangle">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mj-lt"/>
                    </a:endParaRPr>
                  </a:p>
                </p:txBody>
              </p:sp>
              <p:sp>
                <p:nvSpPr>
                  <p:cNvPr id="150" name="Rectangle 149">
                    <a:extLst>
                      <a:ext uri="{FF2B5EF4-FFF2-40B4-BE49-F238E27FC236}">
                        <a16:creationId xmlns:a16="http://schemas.microsoft.com/office/drawing/2014/main" id="{EE13481D-3148-4D22-A88F-CDE9BFC74D3E}"/>
                      </a:ext>
                    </a:extLst>
                  </p:cNvPr>
                  <p:cNvSpPr/>
                  <p:nvPr/>
                </p:nvSpPr>
                <p:spPr>
                  <a:xfrm>
                    <a:off x="4229100" y="3048000"/>
                    <a:ext cx="228600" cy="152400"/>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mj-lt"/>
                    </a:endParaRPr>
                  </a:p>
                </p:txBody>
              </p:sp>
              <p:cxnSp>
                <p:nvCxnSpPr>
                  <p:cNvPr id="151" name="Straight Connector 150">
                    <a:extLst>
                      <a:ext uri="{FF2B5EF4-FFF2-40B4-BE49-F238E27FC236}">
                        <a16:creationId xmlns:a16="http://schemas.microsoft.com/office/drawing/2014/main" id="{E733FE47-B4D5-40F7-A970-CE7F040AC9F1}"/>
                      </a:ext>
                    </a:extLst>
                  </p:cNvPr>
                  <p:cNvCxnSpPr>
                    <a:endCxn id="150" idx="0"/>
                  </p:cNvCxnSpPr>
                  <p:nvPr/>
                </p:nvCxnSpPr>
                <p:spPr>
                  <a:xfrm rot="5400000">
                    <a:off x="4267200" y="2971800"/>
                    <a:ext cx="152400" cy="0"/>
                  </a:xfrm>
                  <a:prstGeom prst="line">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sp>
                <p:nvSpPr>
                  <p:cNvPr id="152" name="Isosceles Triangle 151">
                    <a:extLst>
                      <a:ext uri="{FF2B5EF4-FFF2-40B4-BE49-F238E27FC236}">
                        <a16:creationId xmlns:a16="http://schemas.microsoft.com/office/drawing/2014/main" id="{BE84DCCB-2829-4F83-B18A-BD15329B2434}"/>
                      </a:ext>
                    </a:extLst>
                  </p:cNvPr>
                  <p:cNvSpPr/>
                  <p:nvPr/>
                </p:nvSpPr>
                <p:spPr>
                  <a:xfrm rot="16200000" flipH="1">
                    <a:off x="4381500" y="2781300"/>
                    <a:ext cx="152400" cy="228600"/>
                  </a:xfrm>
                  <a:prstGeom prst="triangle">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mj-lt"/>
                    </a:endParaRPr>
                  </a:p>
                </p:txBody>
              </p:sp>
            </p:grpSp>
            <p:sp>
              <p:nvSpPr>
                <p:cNvPr id="148" name="Isosceles Triangle 147">
                  <a:extLst>
                    <a:ext uri="{FF2B5EF4-FFF2-40B4-BE49-F238E27FC236}">
                      <a16:creationId xmlns:a16="http://schemas.microsoft.com/office/drawing/2014/main" id="{79452EAB-8902-4306-85AE-BA8C901C0EF8}"/>
                    </a:ext>
                  </a:extLst>
                </p:cNvPr>
                <p:cNvSpPr/>
                <p:nvPr/>
              </p:nvSpPr>
              <p:spPr>
                <a:xfrm rot="5400000">
                  <a:off x="6096000" y="2895600"/>
                  <a:ext cx="152400" cy="152400"/>
                </a:xfrm>
                <a:prstGeom prst="triangle">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mj-lt"/>
                  </a:endParaRPr>
                </a:p>
              </p:txBody>
            </p:sp>
          </p:grpSp>
          <p:cxnSp>
            <p:nvCxnSpPr>
              <p:cNvPr id="139" name="Straight Connector 138">
                <a:extLst>
                  <a:ext uri="{FF2B5EF4-FFF2-40B4-BE49-F238E27FC236}">
                    <a16:creationId xmlns:a16="http://schemas.microsoft.com/office/drawing/2014/main" id="{71180D6C-E0E3-44B9-AE9C-3EC22AA897DC}"/>
                  </a:ext>
                </a:extLst>
              </p:cNvPr>
              <p:cNvCxnSpPr>
                <a:cxnSpLocks/>
              </p:cNvCxnSpPr>
              <p:nvPr/>
            </p:nvCxnSpPr>
            <p:spPr>
              <a:xfrm flipH="1">
                <a:off x="4221212" y="2843932"/>
                <a:ext cx="279648"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DB40E243-061A-4ED8-BE0C-C717761F6C3C}"/>
                  </a:ext>
                </a:extLst>
              </p:cNvPr>
              <p:cNvCxnSpPr>
                <a:cxnSpLocks/>
              </p:cNvCxnSpPr>
              <p:nvPr/>
            </p:nvCxnSpPr>
            <p:spPr>
              <a:xfrm flipH="1">
                <a:off x="3204716" y="2267868"/>
                <a:ext cx="1296144"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D381A5F8-8C81-4487-8228-A9CAE4DA9664}"/>
                  </a:ext>
                </a:extLst>
              </p:cNvPr>
              <p:cNvCxnSpPr>
                <a:cxnSpLocks/>
              </p:cNvCxnSpPr>
              <p:nvPr/>
            </p:nvCxnSpPr>
            <p:spPr>
              <a:xfrm flipH="1">
                <a:off x="3420740" y="2843932"/>
                <a:ext cx="504056"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4696F378-8E50-4117-8C12-5242D55096EC}"/>
                  </a:ext>
                </a:extLst>
              </p:cNvPr>
              <p:cNvCxnSpPr>
                <a:cxnSpLocks/>
              </p:cNvCxnSpPr>
              <p:nvPr/>
            </p:nvCxnSpPr>
            <p:spPr>
              <a:xfrm>
                <a:off x="4077196" y="2411884"/>
                <a:ext cx="0" cy="135632"/>
              </a:xfrm>
              <a:prstGeom prst="line">
                <a:avLst/>
              </a:prstGeom>
              <a:grpFill/>
              <a:ln w="9525">
                <a:solidFill>
                  <a:schemeClr val="tx1"/>
                </a:solidFill>
                <a:headEnd type="non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E9895534-5164-46F2-B9B0-A6C6EEE973C5}"/>
                  </a:ext>
                </a:extLst>
              </p:cNvPr>
              <p:cNvCxnSpPr>
                <a:cxnSpLocks/>
              </p:cNvCxnSpPr>
              <p:nvPr/>
            </p:nvCxnSpPr>
            <p:spPr>
              <a:xfrm flipH="1">
                <a:off x="4293220" y="2843932"/>
                <a:ext cx="72008" cy="0"/>
              </a:xfrm>
              <a:prstGeom prst="line">
                <a:avLst/>
              </a:prstGeom>
              <a:grpFill/>
              <a:ln w="9525">
                <a:solidFill>
                  <a:schemeClr val="tx1"/>
                </a:solidFill>
                <a:headEnd type="non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9A0EC144-5563-471D-9B29-22A7CDC0D04D}"/>
                  </a:ext>
                </a:extLst>
              </p:cNvPr>
              <p:cNvCxnSpPr>
                <a:cxnSpLocks/>
              </p:cNvCxnSpPr>
              <p:nvPr/>
            </p:nvCxnSpPr>
            <p:spPr>
              <a:xfrm>
                <a:off x="4293220" y="2267868"/>
                <a:ext cx="72008" cy="0"/>
              </a:xfrm>
              <a:prstGeom prst="line">
                <a:avLst/>
              </a:prstGeom>
              <a:grpFill/>
              <a:ln w="9525">
                <a:solidFill>
                  <a:schemeClr val="tx1"/>
                </a:solidFill>
                <a:headEnd type="non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50DB8C1C-63E7-42D4-B7B1-4198D8F058E4}"/>
                  </a:ext>
                </a:extLst>
              </p:cNvPr>
              <p:cNvCxnSpPr>
                <a:cxnSpLocks/>
              </p:cNvCxnSpPr>
              <p:nvPr/>
            </p:nvCxnSpPr>
            <p:spPr>
              <a:xfrm>
                <a:off x="3717156" y="2267868"/>
                <a:ext cx="72008" cy="0"/>
              </a:xfrm>
              <a:prstGeom prst="line">
                <a:avLst/>
              </a:prstGeom>
              <a:grpFill/>
              <a:ln w="9525">
                <a:solidFill>
                  <a:schemeClr val="tx1"/>
                </a:solidFill>
                <a:headEnd type="non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270010D2-2BFD-4337-9EF9-7038085CA4C1}"/>
                  </a:ext>
                </a:extLst>
              </p:cNvPr>
              <p:cNvCxnSpPr>
                <a:cxnSpLocks/>
              </p:cNvCxnSpPr>
              <p:nvPr/>
            </p:nvCxnSpPr>
            <p:spPr>
              <a:xfrm flipH="1">
                <a:off x="3717156" y="2843932"/>
                <a:ext cx="72008" cy="0"/>
              </a:xfrm>
              <a:prstGeom prst="line">
                <a:avLst/>
              </a:prstGeom>
              <a:grpFill/>
              <a:ln w="9525">
                <a:solidFill>
                  <a:schemeClr val="tx1"/>
                </a:solidFill>
                <a:headEnd type="none" w="sm" len="sm"/>
                <a:tailEnd type="triangle" w="sm" len="sm"/>
              </a:ln>
            </p:spPr>
            <p:style>
              <a:lnRef idx="1">
                <a:schemeClr val="accent1"/>
              </a:lnRef>
              <a:fillRef idx="0">
                <a:schemeClr val="accent1"/>
              </a:fillRef>
              <a:effectRef idx="0">
                <a:schemeClr val="accent1"/>
              </a:effectRef>
              <a:fontRef idx="minor">
                <a:schemeClr val="tx1"/>
              </a:fontRef>
            </p:style>
          </p:cxnSp>
        </p:grpSp>
        <p:cxnSp>
          <p:nvCxnSpPr>
            <p:cNvPr id="16" name="Straight Connector 15">
              <a:extLst>
                <a:ext uri="{FF2B5EF4-FFF2-40B4-BE49-F238E27FC236}">
                  <a16:creationId xmlns:a16="http://schemas.microsoft.com/office/drawing/2014/main" id="{EB4C0D36-5EE4-40C9-9635-6B5733155037}"/>
                </a:ext>
              </a:extLst>
            </p:cNvPr>
            <p:cNvCxnSpPr>
              <a:cxnSpLocks/>
            </p:cNvCxnSpPr>
            <p:nvPr/>
          </p:nvCxnSpPr>
          <p:spPr>
            <a:xfrm>
              <a:off x="3213100" y="2704852"/>
              <a:ext cx="0" cy="309634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15F67573-DD10-4CB4-89DE-177B978938D7}"/>
                </a:ext>
              </a:extLst>
            </p:cNvPr>
            <p:cNvGrpSpPr/>
            <p:nvPr/>
          </p:nvGrpSpPr>
          <p:grpSpPr>
            <a:xfrm>
              <a:off x="3213100" y="4217020"/>
              <a:ext cx="1152128" cy="864096"/>
              <a:chOff x="3348732" y="2267868"/>
              <a:chExt cx="1152128" cy="864096"/>
            </a:xfrm>
            <a:solidFill>
              <a:schemeClr val="bg1"/>
            </a:solidFill>
          </p:grpSpPr>
          <p:cxnSp>
            <p:nvCxnSpPr>
              <p:cNvPr id="121" name="Straight Connector 120">
                <a:extLst>
                  <a:ext uri="{FF2B5EF4-FFF2-40B4-BE49-F238E27FC236}">
                    <a16:creationId xmlns:a16="http://schemas.microsoft.com/office/drawing/2014/main" id="{812543FD-1D30-450F-9743-2EADFB4173A4}"/>
                  </a:ext>
                </a:extLst>
              </p:cNvPr>
              <p:cNvCxnSpPr>
                <a:cxnSpLocks/>
              </p:cNvCxnSpPr>
              <p:nvPr/>
            </p:nvCxnSpPr>
            <p:spPr>
              <a:xfrm flipV="1">
                <a:off x="4077196" y="2267868"/>
                <a:ext cx="0" cy="432048"/>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22" name="Group 121">
                <a:extLst>
                  <a:ext uri="{FF2B5EF4-FFF2-40B4-BE49-F238E27FC236}">
                    <a16:creationId xmlns:a16="http://schemas.microsoft.com/office/drawing/2014/main" id="{52FABB3B-8E80-4CF0-A32C-23D52AEFEA6C}"/>
                  </a:ext>
                </a:extLst>
              </p:cNvPr>
              <p:cNvGrpSpPr/>
              <p:nvPr/>
            </p:nvGrpSpPr>
            <p:grpSpPr>
              <a:xfrm rot="5400000">
                <a:off x="3861172" y="2771924"/>
                <a:ext cx="432048" cy="288032"/>
                <a:chOff x="6096000" y="2819400"/>
                <a:chExt cx="457200" cy="304800"/>
              </a:xfrm>
              <a:grpFill/>
            </p:grpSpPr>
            <p:grpSp>
              <p:nvGrpSpPr>
                <p:cNvPr id="131" name="Group 66">
                  <a:extLst>
                    <a:ext uri="{FF2B5EF4-FFF2-40B4-BE49-F238E27FC236}">
                      <a16:creationId xmlns:a16="http://schemas.microsoft.com/office/drawing/2014/main" id="{7D86714E-61EA-4F21-880B-C65220970497}"/>
                    </a:ext>
                  </a:extLst>
                </p:cNvPr>
                <p:cNvGrpSpPr/>
                <p:nvPr/>
              </p:nvGrpSpPr>
              <p:grpSpPr>
                <a:xfrm rot="16200000">
                  <a:off x="6210300" y="2781300"/>
                  <a:ext cx="304800" cy="381000"/>
                  <a:chOff x="4114800" y="2819400"/>
                  <a:chExt cx="457200" cy="381000"/>
                </a:xfrm>
                <a:grpFill/>
              </p:grpSpPr>
              <p:sp>
                <p:nvSpPr>
                  <p:cNvPr id="133" name="Isosceles Triangle 132">
                    <a:extLst>
                      <a:ext uri="{FF2B5EF4-FFF2-40B4-BE49-F238E27FC236}">
                        <a16:creationId xmlns:a16="http://schemas.microsoft.com/office/drawing/2014/main" id="{3FF52B6D-0BF6-4487-B363-A5264B1B8499}"/>
                      </a:ext>
                    </a:extLst>
                  </p:cNvPr>
                  <p:cNvSpPr/>
                  <p:nvPr/>
                </p:nvSpPr>
                <p:spPr>
                  <a:xfrm rot="5400000">
                    <a:off x="4152900" y="2781300"/>
                    <a:ext cx="152400" cy="228600"/>
                  </a:xfrm>
                  <a:prstGeom prst="triangle">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mj-lt"/>
                    </a:endParaRPr>
                  </a:p>
                </p:txBody>
              </p:sp>
              <p:sp>
                <p:nvSpPr>
                  <p:cNvPr id="134" name="Rectangle 133">
                    <a:extLst>
                      <a:ext uri="{FF2B5EF4-FFF2-40B4-BE49-F238E27FC236}">
                        <a16:creationId xmlns:a16="http://schemas.microsoft.com/office/drawing/2014/main" id="{BA8C55C5-0B12-4566-9CAC-1AE0B9895A3F}"/>
                      </a:ext>
                    </a:extLst>
                  </p:cNvPr>
                  <p:cNvSpPr/>
                  <p:nvPr/>
                </p:nvSpPr>
                <p:spPr>
                  <a:xfrm>
                    <a:off x="4229100" y="3048000"/>
                    <a:ext cx="228600" cy="152400"/>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mj-lt"/>
                    </a:endParaRPr>
                  </a:p>
                </p:txBody>
              </p:sp>
              <p:cxnSp>
                <p:nvCxnSpPr>
                  <p:cNvPr id="135" name="Straight Connector 134">
                    <a:extLst>
                      <a:ext uri="{FF2B5EF4-FFF2-40B4-BE49-F238E27FC236}">
                        <a16:creationId xmlns:a16="http://schemas.microsoft.com/office/drawing/2014/main" id="{972CEB89-D792-4866-9499-0233EEB4F0C4}"/>
                      </a:ext>
                    </a:extLst>
                  </p:cNvPr>
                  <p:cNvCxnSpPr>
                    <a:endCxn id="134" idx="0"/>
                  </p:cNvCxnSpPr>
                  <p:nvPr/>
                </p:nvCxnSpPr>
                <p:spPr>
                  <a:xfrm rot="5400000">
                    <a:off x="4267200" y="2971800"/>
                    <a:ext cx="152400" cy="0"/>
                  </a:xfrm>
                  <a:prstGeom prst="line">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sp>
                <p:nvSpPr>
                  <p:cNvPr id="136" name="Isosceles Triangle 135">
                    <a:extLst>
                      <a:ext uri="{FF2B5EF4-FFF2-40B4-BE49-F238E27FC236}">
                        <a16:creationId xmlns:a16="http://schemas.microsoft.com/office/drawing/2014/main" id="{455E8F0F-7620-4D43-A711-FBEFEE75B2BB}"/>
                      </a:ext>
                    </a:extLst>
                  </p:cNvPr>
                  <p:cNvSpPr/>
                  <p:nvPr/>
                </p:nvSpPr>
                <p:spPr>
                  <a:xfrm rot="16200000" flipH="1">
                    <a:off x="4381500" y="2781300"/>
                    <a:ext cx="152400" cy="228600"/>
                  </a:xfrm>
                  <a:prstGeom prst="triangle">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mj-lt"/>
                    </a:endParaRPr>
                  </a:p>
                </p:txBody>
              </p:sp>
            </p:grpSp>
            <p:sp>
              <p:nvSpPr>
                <p:cNvPr id="132" name="Isosceles Triangle 131">
                  <a:extLst>
                    <a:ext uri="{FF2B5EF4-FFF2-40B4-BE49-F238E27FC236}">
                      <a16:creationId xmlns:a16="http://schemas.microsoft.com/office/drawing/2014/main" id="{434C2C85-5AEF-4ADB-88EB-5EB188E53470}"/>
                    </a:ext>
                  </a:extLst>
                </p:cNvPr>
                <p:cNvSpPr/>
                <p:nvPr/>
              </p:nvSpPr>
              <p:spPr>
                <a:xfrm rot="5400000">
                  <a:off x="6096000" y="2895600"/>
                  <a:ext cx="152400" cy="152400"/>
                </a:xfrm>
                <a:prstGeom prst="triangle">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mj-lt"/>
                  </a:endParaRPr>
                </a:p>
              </p:txBody>
            </p:sp>
          </p:grpSp>
          <p:cxnSp>
            <p:nvCxnSpPr>
              <p:cNvPr id="123" name="Straight Connector 122">
                <a:extLst>
                  <a:ext uri="{FF2B5EF4-FFF2-40B4-BE49-F238E27FC236}">
                    <a16:creationId xmlns:a16="http://schemas.microsoft.com/office/drawing/2014/main" id="{69E3C6C1-BEE0-48F4-A174-C7BE168DA8EF}"/>
                  </a:ext>
                </a:extLst>
              </p:cNvPr>
              <p:cNvCxnSpPr>
                <a:cxnSpLocks/>
              </p:cNvCxnSpPr>
              <p:nvPr/>
            </p:nvCxnSpPr>
            <p:spPr>
              <a:xfrm flipH="1">
                <a:off x="4221212" y="2843932"/>
                <a:ext cx="279648"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36B7B423-E3D8-4761-A9C8-2398FF39415D}"/>
                  </a:ext>
                </a:extLst>
              </p:cNvPr>
              <p:cNvCxnSpPr>
                <a:cxnSpLocks/>
              </p:cNvCxnSpPr>
              <p:nvPr/>
            </p:nvCxnSpPr>
            <p:spPr>
              <a:xfrm flipH="1">
                <a:off x="3348732" y="2267868"/>
                <a:ext cx="1152128"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6AB3D095-2EE2-4447-81F3-A44D325E5BDE}"/>
                  </a:ext>
                </a:extLst>
              </p:cNvPr>
              <p:cNvCxnSpPr>
                <a:cxnSpLocks/>
              </p:cNvCxnSpPr>
              <p:nvPr/>
            </p:nvCxnSpPr>
            <p:spPr>
              <a:xfrm flipH="1">
                <a:off x="3420740" y="2843932"/>
                <a:ext cx="504056"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EEC72E84-4CE0-42CC-8BD0-BDE95AC22C12}"/>
                  </a:ext>
                </a:extLst>
              </p:cNvPr>
              <p:cNvCxnSpPr>
                <a:cxnSpLocks/>
              </p:cNvCxnSpPr>
              <p:nvPr/>
            </p:nvCxnSpPr>
            <p:spPr>
              <a:xfrm>
                <a:off x="4077196" y="2411884"/>
                <a:ext cx="0" cy="135632"/>
              </a:xfrm>
              <a:prstGeom prst="line">
                <a:avLst/>
              </a:prstGeom>
              <a:grpFill/>
              <a:ln w="9525">
                <a:solidFill>
                  <a:schemeClr val="tx1"/>
                </a:solidFill>
                <a:headEnd type="non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A22AC1B-2210-45E3-9E43-99D6F4E862FB}"/>
                  </a:ext>
                </a:extLst>
              </p:cNvPr>
              <p:cNvCxnSpPr>
                <a:cxnSpLocks/>
              </p:cNvCxnSpPr>
              <p:nvPr/>
            </p:nvCxnSpPr>
            <p:spPr>
              <a:xfrm flipH="1">
                <a:off x="4293220" y="2843932"/>
                <a:ext cx="72008" cy="0"/>
              </a:xfrm>
              <a:prstGeom prst="line">
                <a:avLst/>
              </a:prstGeom>
              <a:grpFill/>
              <a:ln w="9525">
                <a:solidFill>
                  <a:schemeClr val="tx1"/>
                </a:solidFill>
                <a:headEnd type="non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A19EBDC8-E0D0-428C-8D36-443AE5E83A93}"/>
                  </a:ext>
                </a:extLst>
              </p:cNvPr>
              <p:cNvCxnSpPr>
                <a:cxnSpLocks/>
              </p:cNvCxnSpPr>
              <p:nvPr/>
            </p:nvCxnSpPr>
            <p:spPr>
              <a:xfrm>
                <a:off x="4293220" y="2267868"/>
                <a:ext cx="72008" cy="0"/>
              </a:xfrm>
              <a:prstGeom prst="line">
                <a:avLst/>
              </a:prstGeom>
              <a:grpFill/>
              <a:ln w="9525">
                <a:solidFill>
                  <a:schemeClr val="tx1"/>
                </a:solidFill>
                <a:headEnd type="non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88DD55A7-9090-4692-874B-FE2833C1E3DE}"/>
                  </a:ext>
                </a:extLst>
              </p:cNvPr>
              <p:cNvCxnSpPr>
                <a:cxnSpLocks/>
              </p:cNvCxnSpPr>
              <p:nvPr/>
            </p:nvCxnSpPr>
            <p:spPr>
              <a:xfrm>
                <a:off x="3717156" y="2267868"/>
                <a:ext cx="72008" cy="0"/>
              </a:xfrm>
              <a:prstGeom prst="line">
                <a:avLst/>
              </a:prstGeom>
              <a:grpFill/>
              <a:ln w="9525">
                <a:solidFill>
                  <a:schemeClr val="tx1"/>
                </a:solidFill>
                <a:headEnd type="non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777A7AAC-6A55-48E1-8A1B-C9299AB7E092}"/>
                  </a:ext>
                </a:extLst>
              </p:cNvPr>
              <p:cNvCxnSpPr>
                <a:cxnSpLocks/>
              </p:cNvCxnSpPr>
              <p:nvPr/>
            </p:nvCxnSpPr>
            <p:spPr>
              <a:xfrm flipH="1">
                <a:off x="3717156" y="2843932"/>
                <a:ext cx="72008" cy="0"/>
              </a:xfrm>
              <a:prstGeom prst="line">
                <a:avLst/>
              </a:prstGeom>
              <a:grpFill/>
              <a:ln w="9525">
                <a:solidFill>
                  <a:schemeClr val="tx1"/>
                </a:solidFill>
                <a:headEnd type="none" w="sm" len="sm"/>
                <a:tailEnd type="triangle" w="sm" len="sm"/>
              </a:ln>
            </p:spPr>
            <p:style>
              <a:lnRef idx="1">
                <a:schemeClr val="accent1"/>
              </a:lnRef>
              <a:fillRef idx="0">
                <a:schemeClr val="accent1"/>
              </a:fillRef>
              <a:effectRef idx="0">
                <a:schemeClr val="accent1"/>
              </a:effectRef>
              <a:fontRef idx="minor">
                <a:schemeClr val="tx1"/>
              </a:fontRef>
            </p:style>
          </p:cxnSp>
        </p:grpSp>
        <p:cxnSp>
          <p:nvCxnSpPr>
            <p:cNvPr id="18" name="Straight Connector 17">
              <a:extLst>
                <a:ext uri="{FF2B5EF4-FFF2-40B4-BE49-F238E27FC236}">
                  <a16:creationId xmlns:a16="http://schemas.microsoft.com/office/drawing/2014/main" id="{AF5339D2-E6C3-45B7-B3F7-E5A66FE07346}"/>
                </a:ext>
              </a:extLst>
            </p:cNvPr>
            <p:cNvCxnSpPr>
              <a:cxnSpLocks/>
            </p:cNvCxnSpPr>
            <p:nvPr/>
          </p:nvCxnSpPr>
          <p:spPr>
            <a:xfrm>
              <a:off x="2925068" y="3280916"/>
              <a:ext cx="21602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7E38E19-90D5-422C-B7C9-C198D42E5C04}"/>
                </a:ext>
              </a:extLst>
            </p:cNvPr>
            <p:cNvCxnSpPr>
              <a:cxnSpLocks/>
            </p:cNvCxnSpPr>
            <p:nvPr/>
          </p:nvCxnSpPr>
          <p:spPr>
            <a:xfrm>
              <a:off x="2925068" y="3280916"/>
              <a:ext cx="0" cy="309634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E46EC13-3FA0-494A-BA23-53BA19D867A8}"/>
                </a:ext>
              </a:extLst>
            </p:cNvPr>
            <p:cNvCxnSpPr>
              <a:cxnSpLocks/>
            </p:cNvCxnSpPr>
            <p:nvPr/>
          </p:nvCxnSpPr>
          <p:spPr>
            <a:xfrm>
              <a:off x="1700932" y="6377260"/>
              <a:ext cx="208823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CFDBFE2-3E62-4D40-B747-BE7B457D013E}"/>
                </a:ext>
              </a:extLst>
            </p:cNvPr>
            <p:cNvCxnSpPr>
              <a:cxnSpLocks/>
            </p:cNvCxnSpPr>
            <p:nvPr/>
          </p:nvCxnSpPr>
          <p:spPr>
            <a:xfrm>
              <a:off x="1700932" y="2704852"/>
              <a:ext cx="152055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AC472F1-D77C-4039-859D-C392BC356353}"/>
                </a:ext>
              </a:extLst>
            </p:cNvPr>
            <p:cNvCxnSpPr>
              <a:cxnSpLocks/>
            </p:cNvCxnSpPr>
            <p:nvPr/>
          </p:nvCxnSpPr>
          <p:spPr>
            <a:xfrm>
              <a:off x="2925068" y="4793084"/>
              <a:ext cx="21602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85FD1F2-90E3-4D1E-8978-4A7BD29A1860}"/>
                </a:ext>
              </a:extLst>
            </p:cNvPr>
            <p:cNvCxnSpPr>
              <a:cxnSpLocks/>
            </p:cNvCxnSpPr>
            <p:nvPr/>
          </p:nvCxnSpPr>
          <p:spPr>
            <a:xfrm>
              <a:off x="2925068" y="3856980"/>
              <a:ext cx="0" cy="216024"/>
            </a:xfrm>
            <a:prstGeom prst="line">
              <a:avLst/>
            </a:prstGeom>
            <a:ln w="9525">
              <a:solidFill>
                <a:schemeClr val="tx1"/>
              </a:solidFill>
              <a:headEnd type="non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345AB1C-D6DA-48AB-A56D-FB4D33E00946}"/>
                </a:ext>
              </a:extLst>
            </p:cNvPr>
            <p:cNvCxnSpPr>
              <a:cxnSpLocks/>
            </p:cNvCxnSpPr>
            <p:nvPr/>
          </p:nvCxnSpPr>
          <p:spPr>
            <a:xfrm>
              <a:off x="2925068" y="5297140"/>
              <a:ext cx="0" cy="279648"/>
            </a:xfrm>
            <a:prstGeom prst="line">
              <a:avLst/>
            </a:prstGeom>
            <a:ln w="9525">
              <a:solidFill>
                <a:schemeClr val="tx1"/>
              </a:solidFill>
              <a:headEnd type="non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AA5BA69-8E1A-43E0-BC8A-1CFFAAA021B2}"/>
                </a:ext>
              </a:extLst>
            </p:cNvPr>
            <p:cNvCxnSpPr>
              <a:cxnSpLocks/>
            </p:cNvCxnSpPr>
            <p:nvPr/>
          </p:nvCxnSpPr>
          <p:spPr>
            <a:xfrm>
              <a:off x="3213100" y="3568948"/>
              <a:ext cx="0" cy="216024"/>
            </a:xfrm>
            <a:prstGeom prst="line">
              <a:avLst/>
            </a:prstGeom>
            <a:ln w="9525">
              <a:solidFill>
                <a:schemeClr val="tx1"/>
              </a:solidFill>
              <a:headEnd type="non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91472A8-59FA-4977-A9EF-7E42F7E5CE34}"/>
                </a:ext>
              </a:extLst>
            </p:cNvPr>
            <p:cNvCxnSpPr>
              <a:cxnSpLocks/>
            </p:cNvCxnSpPr>
            <p:nvPr/>
          </p:nvCxnSpPr>
          <p:spPr>
            <a:xfrm>
              <a:off x="3213100" y="5153124"/>
              <a:ext cx="0" cy="216024"/>
            </a:xfrm>
            <a:prstGeom prst="line">
              <a:avLst/>
            </a:prstGeom>
            <a:ln w="9525">
              <a:solidFill>
                <a:schemeClr val="tx1"/>
              </a:solidFill>
              <a:headEnd type="none" w="sm" len="sm"/>
              <a:tailEnd type="triangle" w="sm" len="sm"/>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09D54E18-13E2-4909-A14E-0624AD1959DA}"/>
                </a:ext>
              </a:extLst>
            </p:cNvPr>
            <p:cNvGrpSpPr/>
            <p:nvPr/>
          </p:nvGrpSpPr>
          <p:grpSpPr>
            <a:xfrm rot="10800000">
              <a:off x="1988964" y="6233244"/>
              <a:ext cx="288032" cy="288032"/>
              <a:chOff x="404788" y="6444332"/>
              <a:chExt cx="432048" cy="432048"/>
            </a:xfrm>
          </p:grpSpPr>
          <p:sp>
            <p:nvSpPr>
              <p:cNvPr id="119" name="Oval 118">
                <a:extLst>
                  <a:ext uri="{FF2B5EF4-FFF2-40B4-BE49-F238E27FC236}">
                    <a16:creationId xmlns:a16="http://schemas.microsoft.com/office/drawing/2014/main" id="{B8F9CA35-CBBE-4E81-8CF3-B19694BE7447}"/>
                  </a:ext>
                </a:extLst>
              </p:cNvPr>
              <p:cNvSpPr/>
              <p:nvPr/>
            </p:nvSpPr>
            <p:spPr>
              <a:xfrm>
                <a:off x="404788" y="6444332"/>
                <a:ext cx="432048" cy="432048"/>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0" name="Isosceles Triangle 119">
                <a:extLst>
                  <a:ext uri="{FF2B5EF4-FFF2-40B4-BE49-F238E27FC236}">
                    <a16:creationId xmlns:a16="http://schemas.microsoft.com/office/drawing/2014/main" id="{8CC604AB-23B2-4D65-A5DE-402001E35FC4}"/>
                  </a:ext>
                </a:extLst>
              </p:cNvPr>
              <p:cNvSpPr/>
              <p:nvPr/>
            </p:nvSpPr>
            <p:spPr>
              <a:xfrm rot="5400000">
                <a:off x="487644" y="6502406"/>
                <a:ext cx="366455" cy="316565"/>
              </a:xfrm>
              <a:prstGeom prs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cxnSp>
          <p:nvCxnSpPr>
            <p:cNvPr id="28" name="Straight Connector 27">
              <a:extLst>
                <a:ext uri="{FF2B5EF4-FFF2-40B4-BE49-F238E27FC236}">
                  <a16:creationId xmlns:a16="http://schemas.microsoft.com/office/drawing/2014/main" id="{B546DED9-61B7-4EEC-BC4D-45E05C563C48}"/>
                </a:ext>
              </a:extLst>
            </p:cNvPr>
            <p:cNvCxnSpPr>
              <a:cxnSpLocks/>
            </p:cNvCxnSpPr>
            <p:nvPr/>
          </p:nvCxnSpPr>
          <p:spPr>
            <a:xfrm>
              <a:off x="1700932" y="4649068"/>
              <a:ext cx="0" cy="172819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E6D2AE9-547A-49FA-B80F-5B74657784DA}"/>
                </a:ext>
              </a:extLst>
            </p:cNvPr>
            <p:cNvCxnSpPr>
              <a:cxnSpLocks/>
            </p:cNvCxnSpPr>
            <p:nvPr/>
          </p:nvCxnSpPr>
          <p:spPr>
            <a:xfrm flipH="1">
              <a:off x="764828" y="3424932"/>
              <a:ext cx="216024" cy="0"/>
            </a:xfrm>
            <a:prstGeom prst="line">
              <a:avLst/>
            </a:prstGeom>
            <a:ln w="952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2614B397-D834-4E92-B00C-F97BAF9057B0}"/>
                </a:ext>
              </a:extLst>
            </p:cNvPr>
            <p:cNvSpPr/>
            <p:nvPr/>
          </p:nvSpPr>
          <p:spPr>
            <a:xfrm>
              <a:off x="476796" y="2992884"/>
              <a:ext cx="1295400" cy="533400"/>
            </a:xfrm>
            <a:prstGeom prst="rect">
              <a:avLst/>
            </a:prstGeom>
            <a:no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000" dirty="0">
                  <a:solidFill>
                    <a:schemeClr val="tx1"/>
                  </a:solidFill>
                  <a:latin typeface="+mj-lt"/>
                  <a:cs typeface="Simplex" panose="00000400000000000000" pitchFamily="2" charset="0"/>
                </a:rPr>
                <a:t>combustion</a:t>
              </a:r>
            </a:p>
            <a:p>
              <a:r>
                <a:rPr lang="en-US" sz="1000" dirty="0">
                  <a:solidFill>
                    <a:schemeClr val="tx1"/>
                  </a:solidFill>
                  <a:latin typeface="+mj-lt"/>
                  <a:cs typeface="Simplex" panose="00000400000000000000" pitchFamily="2" charset="0"/>
                </a:rPr>
                <a:t>exhaust</a:t>
              </a:r>
              <a:endParaRPr lang="en-US" sz="1100" dirty="0">
                <a:solidFill>
                  <a:schemeClr val="tx1"/>
                </a:solidFill>
                <a:latin typeface="+mj-lt"/>
                <a:cs typeface="Simplex" panose="00000400000000000000" pitchFamily="2" charset="0"/>
              </a:endParaRPr>
            </a:p>
          </p:txBody>
        </p:sp>
        <p:cxnSp>
          <p:nvCxnSpPr>
            <p:cNvPr id="31" name="Straight Connector 30">
              <a:extLst>
                <a:ext uri="{FF2B5EF4-FFF2-40B4-BE49-F238E27FC236}">
                  <a16:creationId xmlns:a16="http://schemas.microsoft.com/office/drawing/2014/main" id="{212B72CA-F2BB-43E1-A9EB-8731D12C25FC}"/>
                </a:ext>
              </a:extLst>
            </p:cNvPr>
            <p:cNvCxnSpPr>
              <a:cxnSpLocks/>
            </p:cNvCxnSpPr>
            <p:nvPr/>
          </p:nvCxnSpPr>
          <p:spPr>
            <a:xfrm flipV="1">
              <a:off x="980852" y="3424932"/>
              <a:ext cx="0" cy="545976"/>
            </a:xfrm>
            <a:prstGeom prst="line">
              <a:avLst/>
            </a:prstGeom>
            <a:ln w="952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D8952CDF-B6AE-4DDC-A6B0-EC30608A064F}"/>
                </a:ext>
              </a:extLst>
            </p:cNvPr>
            <p:cNvGrpSpPr/>
            <p:nvPr/>
          </p:nvGrpSpPr>
          <p:grpSpPr>
            <a:xfrm>
              <a:off x="476796" y="4000996"/>
              <a:ext cx="990600" cy="762000"/>
              <a:chOff x="5257800" y="1524000"/>
              <a:chExt cx="990600" cy="762000"/>
            </a:xfrm>
          </p:grpSpPr>
          <p:grpSp>
            <p:nvGrpSpPr>
              <p:cNvPr id="95" name="Group 94">
                <a:extLst>
                  <a:ext uri="{FF2B5EF4-FFF2-40B4-BE49-F238E27FC236}">
                    <a16:creationId xmlns:a16="http://schemas.microsoft.com/office/drawing/2014/main" id="{317F53DB-DBF0-4DDC-9A23-6037F0CE274A}"/>
                  </a:ext>
                </a:extLst>
              </p:cNvPr>
              <p:cNvGrpSpPr/>
              <p:nvPr/>
            </p:nvGrpSpPr>
            <p:grpSpPr>
              <a:xfrm>
                <a:off x="5257800" y="1524000"/>
                <a:ext cx="990600" cy="762000"/>
                <a:chOff x="5257800" y="1524000"/>
                <a:chExt cx="990600" cy="762000"/>
              </a:xfrm>
            </p:grpSpPr>
            <p:grpSp>
              <p:nvGrpSpPr>
                <p:cNvPr id="101" name="Group 100">
                  <a:extLst>
                    <a:ext uri="{FF2B5EF4-FFF2-40B4-BE49-F238E27FC236}">
                      <a16:creationId xmlns:a16="http://schemas.microsoft.com/office/drawing/2014/main" id="{1C5A4B26-4FA9-420B-9404-E31FE2F401A3}"/>
                    </a:ext>
                  </a:extLst>
                </p:cNvPr>
                <p:cNvGrpSpPr/>
                <p:nvPr/>
              </p:nvGrpSpPr>
              <p:grpSpPr>
                <a:xfrm>
                  <a:off x="5257800" y="1524000"/>
                  <a:ext cx="990600" cy="762000"/>
                  <a:chOff x="6019800" y="1752600"/>
                  <a:chExt cx="990600" cy="762000"/>
                </a:xfrm>
              </p:grpSpPr>
              <p:cxnSp>
                <p:nvCxnSpPr>
                  <p:cNvPr id="106" name="Straight Connector 105">
                    <a:extLst>
                      <a:ext uri="{FF2B5EF4-FFF2-40B4-BE49-F238E27FC236}">
                        <a16:creationId xmlns:a16="http://schemas.microsoft.com/office/drawing/2014/main" id="{A4F66DD3-4ACD-448B-B55C-F8361F5EDEAF}"/>
                      </a:ext>
                    </a:extLst>
                  </p:cNvPr>
                  <p:cNvCxnSpPr>
                    <a:stCxn id="108" idx="0"/>
                  </p:cNvCxnSpPr>
                  <p:nvPr/>
                </p:nvCxnSpPr>
                <p:spPr>
                  <a:xfrm>
                    <a:off x="6705600" y="1752600"/>
                    <a:ext cx="0" cy="762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7" name="Group 106">
                    <a:extLst>
                      <a:ext uri="{FF2B5EF4-FFF2-40B4-BE49-F238E27FC236}">
                        <a16:creationId xmlns:a16="http://schemas.microsoft.com/office/drawing/2014/main" id="{97CF4F86-6BD7-43B4-AD8A-BD31E4AC67B8}"/>
                      </a:ext>
                    </a:extLst>
                  </p:cNvPr>
                  <p:cNvGrpSpPr/>
                  <p:nvPr/>
                </p:nvGrpSpPr>
                <p:grpSpPr>
                  <a:xfrm>
                    <a:off x="6400799" y="2133600"/>
                    <a:ext cx="228601" cy="304800"/>
                    <a:chOff x="4267199" y="2499361"/>
                    <a:chExt cx="328161" cy="352200"/>
                  </a:xfrm>
                </p:grpSpPr>
                <p:grpSp>
                  <p:nvGrpSpPr>
                    <p:cNvPr id="110" name="Group 109">
                      <a:extLst>
                        <a:ext uri="{FF2B5EF4-FFF2-40B4-BE49-F238E27FC236}">
                          <a16:creationId xmlns:a16="http://schemas.microsoft.com/office/drawing/2014/main" id="{39F15502-8F0F-4EC0-AC7F-CB2ECA63DCF5}"/>
                        </a:ext>
                      </a:extLst>
                    </p:cNvPr>
                    <p:cNvGrpSpPr/>
                    <p:nvPr/>
                  </p:nvGrpSpPr>
                  <p:grpSpPr>
                    <a:xfrm rot="5400000">
                      <a:off x="4380910" y="2385650"/>
                      <a:ext cx="100740" cy="328161"/>
                      <a:chOff x="2743200" y="2971800"/>
                      <a:chExt cx="304800" cy="1676400"/>
                    </a:xfrm>
                    <a:solidFill>
                      <a:schemeClr val="accent5">
                        <a:lumMod val="75000"/>
                      </a:schemeClr>
                    </a:solidFill>
                  </p:grpSpPr>
                  <p:sp>
                    <p:nvSpPr>
                      <p:cNvPr id="117" name="Isosceles Triangle 116">
                        <a:extLst>
                          <a:ext uri="{FF2B5EF4-FFF2-40B4-BE49-F238E27FC236}">
                            <a16:creationId xmlns:a16="http://schemas.microsoft.com/office/drawing/2014/main" id="{6E91FD00-BD6C-403A-88DA-19273D342BAC}"/>
                          </a:ext>
                        </a:extLst>
                      </p:cNvPr>
                      <p:cNvSpPr/>
                      <p:nvPr/>
                    </p:nvSpPr>
                    <p:spPr>
                      <a:xfrm>
                        <a:off x="2743200" y="2971800"/>
                        <a:ext cx="304800" cy="1371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8" name="Oval 117">
                        <a:extLst>
                          <a:ext uri="{FF2B5EF4-FFF2-40B4-BE49-F238E27FC236}">
                            <a16:creationId xmlns:a16="http://schemas.microsoft.com/office/drawing/2014/main" id="{D20347E3-5F2D-423E-8567-C099CDD384AD}"/>
                          </a:ext>
                        </a:extLst>
                      </p:cNvPr>
                      <p:cNvSpPr/>
                      <p:nvPr/>
                    </p:nvSpPr>
                    <p:spPr>
                      <a:xfrm>
                        <a:off x="2743200" y="4038600"/>
                        <a:ext cx="304800" cy="609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111" name="Group 110">
                      <a:extLst>
                        <a:ext uri="{FF2B5EF4-FFF2-40B4-BE49-F238E27FC236}">
                          <a16:creationId xmlns:a16="http://schemas.microsoft.com/office/drawing/2014/main" id="{1070DB38-345F-4A74-B427-A860AEE91A28}"/>
                        </a:ext>
                      </a:extLst>
                    </p:cNvPr>
                    <p:cNvGrpSpPr/>
                    <p:nvPr/>
                  </p:nvGrpSpPr>
                  <p:grpSpPr>
                    <a:xfrm rot="5400000">
                      <a:off x="4380910" y="2507569"/>
                      <a:ext cx="100740" cy="328161"/>
                      <a:chOff x="2743200" y="2971800"/>
                      <a:chExt cx="304800" cy="1676400"/>
                    </a:xfrm>
                    <a:solidFill>
                      <a:schemeClr val="accent5">
                        <a:lumMod val="75000"/>
                      </a:schemeClr>
                    </a:solidFill>
                  </p:grpSpPr>
                  <p:sp>
                    <p:nvSpPr>
                      <p:cNvPr id="115" name="Isosceles Triangle 114">
                        <a:extLst>
                          <a:ext uri="{FF2B5EF4-FFF2-40B4-BE49-F238E27FC236}">
                            <a16:creationId xmlns:a16="http://schemas.microsoft.com/office/drawing/2014/main" id="{F118B025-95FB-4A22-8138-EE4E2CEC9559}"/>
                          </a:ext>
                        </a:extLst>
                      </p:cNvPr>
                      <p:cNvSpPr/>
                      <p:nvPr/>
                    </p:nvSpPr>
                    <p:spPr>
                      <a:xfrm>
                        <a:off x="2743200" y="2971800"/>
                        <a:ext cx="304800" cy="1371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6" name="Oval 115">
                        <a:extLst>
                          <a:ext uri="{FF2B5EF4-FFF2-40B4-BE49-F238E27FC236}">
                            <a16:creationId xmlns:a16="http://schemas.microsoft.com/office/drawing/2014/main" id="{F1C86D3B-7EB6-4306-9C19-6FE71277282B}"/>
                          </a:ext>
                        </a:extLst>
                      </p:cNvPr>
                      <p:cNvSpPr/>
                      <p:nvPr/>
                    </p:nvSpPr>
                    <p:spPr>
                      <a:xfrm>
                        <a:off x="2743200" y="4038600"/>
                        <a:ext cx="304800" cy="609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112" name="Group 111">
                      <a:extLst>
                        <a:ext uri="{FF2B5EF4-FFF2-40B4-BE49-F238E27FC236}">
                          <a16:creationId xmlns:a16="http://schemas.microsoft.com/office/drawing/2014/main" id="{F398C61E-09C6-4D90-9421-268047977BDD}"/>
                        </a:ext>
                      </a:extLst>
                    </p:cNvPr>
                    <p:cNvGrpSpPr/>
                    <p:nvPr/>
                  </p:nvGrpSpPr>
                  <p:grpSpPr>
                    <a:xfrm rot="5400000">
                      <a:off x="4380910" y="2637110"/>
                      <a:ext cx="100740" cy="328161"/>
                      <a:chOff x="2743200" y="2971800"/>
                      <a:chExt cx="304800" cy="1676400"/>
                    </a:xfrm>
                    <a:solidFill>
                      <a:schemeClr val="accent5">
                        <a:lumMod val="75000"/>
                      </a:schemeClr>
                    </a:solidFill>
                  </p:grpSpPr>
                  <p:sp>
                    <p:nvSpPr>
                      <p:cNvPr id="113" name="Isosceles Triangle 112">
                        <a:extLst>
                          <a:ext uri="{FF2B5EF4-FFF2-40B4-BE49-F238E27FC236}">
                            <a16:creationId xmlns:a16="http://schemas.microsoft.com/office/drawing/2014/main" id="{78E242AB-721E-49AB-A87A-97E9B248CD1F}"/>
                          </a:ext>
                        </a:extLst>
                      </p:cNvPr>
                      <p:cNvSpPr/>
                      <p:nvPr/>
                    </p:nvSpPr>
                    <p:spPr>
                      <a:xfrm>
                        <a:off x="2743200" y="2971800"/>
                        <a:ext cx="304800" cy="1371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4" name="Oval 113">
                        <a:extLst>
                          <a:ext uri="{FF2B5EF4-FFF2-40B4-BE49-F238E27FC236}">
                            <a16:creationId xmlns:a16="http://schemas.microsoft.com/office/drawing/2014/main" id="{D612A4C1-63B7-4F11-857C-EBCC9C557F55}"/>
                          </a:ext>
                        </a:extLst>
                      </p:cNvPr>
                      <p:cNvSpPr/>
                      <p:nvPr/>
                    </p:nvSpPr>
                    <p:spPr>
                      <a:xfrm>
                        <a:off x="2743200" y="4038600"/>
                        <a:ext cx="304800" cy="609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sp>
                <p:nvSpPr>
                  <p:cNvPr id="108" name="Rectangle 107">
                    <a:extLst>
                      <a:ext uri="{FF2B5EF4-FFF2-40B4-BE49-F238E27FC236}">
                        <a16:creationId xmlns:a16="http://schemas.microsoft.com/office/drawing/2014/main" id="{A3488398-234B-44F4-AE60-671FE4258E26}"/>
                      </a:ext>
                    </a:extLst>
                  </p:cNvPr>
                  <p:cNvSpPr/>
                  <p:nvPr/>
                </p:nvSpPr>
                <p:spPr>
                  <a:xfrm>
                    <a:off x="6400800" y="1752600"/>
                    <a:ext cx="609600" cy="76200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9" name="Rectangle 108">
                    <a:extLst>
                      <a:ext uri="{FF2B5EF4-FFF2-40B4-BE49-F238E27FC236}">
                        <a16:creationId xmlns:a16="http://schemas.microsoft.com/office/drawing/2014/main" id="{CAFE3808-F940-4EE9-A625-15E11500BBCD}"/>
                      </a:ext>
                    </a:extLst>
                  </p:cNvPr>
                  <p:cNvSpPr/>
                  <p:nvPr/>
                </p:nvSpPr>
                <p:spPr>
                  <a:xfrm>
                    <a:off x="6019800" y="2133600"/>
                    <a:ext cx="381000" cy="30480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102" name="Right Bracket 101">
                  <a:extLst>
                    <a:ext uri="{FF2B5EF4-FFF2-40B4-BE49-F238E27FC236}">
                      <a16:creationId xmlns:a16="http://schemas.microsoft.com/office/drawing/2014/main" id="{9D6C05FC-1B3F-4434-B84E-77791FA4D4E4}"/>
                    </a:ext>
                  </a:extLst>
                </p:cNvPr>
                <p:cNvSpPr/>
                <p:nvPr/>
              </p:nvSpPr>
              <p:spPr>
                <a:xfrm rot="16200000">
                  <a:off x="5753100" y="1409700"/>
                  <a:ext cx="381000" cy="609600"/>
                </a:xfrm>
                <a:prstGeom prst="rightBracket">
                  <a:avLst>
                    <a:gd name="adj" fmla="val 0"/>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lt1"/>
                    </a:solidFill>
                  </a:endParaRPr>
                </a:p>
              </p:txBody>
            </p:sp>
            <p:sp>
              <p:nvSpPr>
                <p:cNvPr id="103" name="Right Bracket 102">
                  <a:extLst>
                    <a:ext uri="{FF2B5EF4-FFF2-40B4-BE49-F238E27FC236}">
                      <a16:creationId xmlns:a16="http://schemas.microsoft.com/office/drawing/2014/main" id="{40E43523-AC02-4B93-9AA6-7D6097E959B6}"/>
                    </a:ext>
                  </a:extLst>
                </p:cNvPr>
                <p:cNvSpPr/>
                <p:nvPr/>
              </p:nvSpPr>
              <p:spPr>
                <a:xfrm rot="10800000">
                  <a:off x="5257800" y="1905000"/>
                  <a:ext cx="381000" cy="304800"/>
                </a:xfrm>
                <a:prstGeom prst="rightBracket">
                  <a:avLst>
                    <a:gd name="adj" fmla="val 0"/>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lt1"/>
                    </a:solidFill>
                  </a:endParaRPr>
                </a:p>
              </p:txBody>
            </p:sp>
            <p:sp>
              <p:nvSpPr>
                <p:cNvPr id="104" name="Right Bracket 103">
                  <a:extLst>
                    <a:ext uri="{FF2B5EF4-FFF2-40B4-BE49-F238E27FC236}">
                      <a16:creationId xmlns:a16="http://schemas.microsoft.com/office/drawing/2014/main" id="{A506A100-3A01-4542-A7B9-BC369EFECE2D}"/>
                    </a:ext>
                  </a:extLst>
                </p:cNvPr>
                <p:cNvSpPr/>
                <p:nvPr/>
              </p:nvSpPr>
              <p:spPr>
                <a:xfrm rot="5400000">
                  <a:off x="5905500" y="1943100"/>
                  <a:ext cx="76200" cy="609600"/>
                </a:xfrm>
                <a:prstGeom prst="rightBracket">
                  <a:avLst>
                    <a:gd name="adj" fmla="val 0"/>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lt1"/>
                    </a:solidFill>
                  </a:endParaRPr>
                </a:p>
              </p:txBody>
            </p:sp>
            <p:cxnSp>
              <p:nvCxnSpPr>
                <p:cNvPr id="105" name="Straight Connector 104">
                  <a:extLst>
                    <a:ext uri="{FF2B5EF4-FFF2-40B4-BE49-F238E27FC236}">
                      <a16:creationId xmlns:a16="http://schemas.microsoft.com/office/drawing/2014/main" id="{576915CB-A105-4878-BE41-10C1E1AEFF6A}"/>
                    </a:ext>
                  </a:extLst>
                </p:cNvPr>
                <p:cNvCxnSpPr/>
                <p:nvPr/>
              </p:nvCxnSpPr>
              <p:spPr>
                <a:xfrm>
                  <a:off x="6248400" y="1524000"/>
                  <a:ext cx="0" cy="7620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6" name="Group 95">
                <a:extLst>
                  <a:ext uri="{FF2B5EF4-FFF2-40B4-BE49-F238E27FC236}">
                    <a16:creationId xmlns:a16="http://schemas.microsoft.com/office/drawing/2014/main" id="{86E03E91-F76D-4430-9A5C-2B30A4C9674C}"/>
                  </a:ext>
                </a:extLst>
              </p:cNvPr>
              <p:cNvGrpSpPr/>
              <p:nvPr/>
            </p:nvGrpSpPr>
            <p:grpSpPr>
              <a:xfrm>
                <a:off x="5334000" y="1981200"/>
                <a:ext cx="228600" cy="182880"/>
                <a:chOff x="457203" y="2590800"/>
                <a:chExt cx="444500" cy="381000"/>
              </a:xfrm>
            </p:grpSpPr>
            <p:sp>
              <p:nvSpPr>
                <p:cNvPr id="97" name="Arc 96">
                  <a:extLst>
                    <a:ext uri="{FF2B5EF4-FFF2-40B4-BE49-F238E27FC236}">
                      <a16:creationId xmlns:a16="http://schemas.microsoft.com/office/drawing/2014/main" id="{E3C2E3DD-1732-4123-B6C1-64D3C94D583A}"/>
                    </a:ext>
                  </a:extLst>
                </p:cNvPr>
                <p:cNvSpPr/>
                <p:nvPr/>
              </p:nvSpPr>
              <p:spPr>
                <a:xfrm rot="16200000">
                  <a:off x="457202" y="2590801"/>
                  <a:ext cx="381000" cy="380998"/>
                </a:xfrm>
                <a:prstGeom prst="arc">
                  <a:avLst>
                    <a:gd name="adj1" fmla="val 4560181"/>
                    <a:gd name="adj2" fmla="val 21138226"/>
                  </a:avLst>
                </a:prstGeom>
                <a:solidFill>
                  <a:schemeClr val="bg1"/>
                </a:solid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cxnSp>
              <p:nvCxnSpPr>
                <p:cNvPr id="98" name="Straight Connector 97">
                  <a:extLst>
                    <a:ext uri="{FF2B5EF4-FFF2-40B4-BE49-F238E27FC236}">
                      <a16:creationId xmlns:a16="http://schemas.microsoft.com/office/drawing/2014/main" id="{35CA974E-8A99-4737-8E6B-63E11166C311}"/>
                    </a:ext>
                  </a:extLst>
                </p:cNvPr>
                <p:cNvCxnSpPr/>
                <p:nvPr/>
              </p:nvCxnSpPr>
              <p:spPr>
                <a:xfrm>
                  <a:off x="611296" y="2590800"/>
                  <a:ext cx="290407" cy="0"/>
                </a:xfrm>
                <a:prstGeom prst="line">
                  <a:avLst/>
                </a:prstGeom>
                <a:solidFill>
                  <a:schemeClr val="bg1"/>
                </a:solid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25DB76B1-FC5C-4426-8B81-801C808B2D27}"/>
                    </a:ext>
                  </a:extLst>
                </p:cNvPr>
                <p:cNvCxnSpPr/>
                <p:nvPr/>
              </p:nvCxnSpPr>
              <p:spPr>
                <a:xfrm>
                  <a:off x="901703" y="2590802"/>
                  <a:ext cx="0" cy="152398"/>
                </a:xfrm>
                <a:prstGeom prst="line">
                  <a:avLst/>
                </a:prstGeom>
                <a:solidFill>
                  <a:schemeClr val="bg1"/>
                </a:solidFill>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9F9462E1-63E5-4A86-BDAE-0574144924BF}"/>
                    </a:ext>
                  </a:extLst>
                </p:cNvPr>
                <p:cNvCxnSpPr/>
                <p:nvPr/>
              </p:nvCxnSpPr>
              <p:spPr>
                <a:xfrm flipH="1">
                  <a:off x="812803" y="2743200"/>
                  <a:ext cx="88900" cy="0"/>
                </a:xfrm>
                <a:prstGeom prst="line">
                  <a:avLst/>
                </a:prstGeom>
                <a:solidFill>
                  <a:schemeClr val="bg1"/>
                </a:solidFill>
                <a:ln w="28575">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33" name="Straight Connector 32">
              <a:extLst>
                <a:ext uri="{FF2B5EF4-FFF2-40B4-BE49-F238E27FC236}">
                  <a16:creationId xmlns:a16="http://schemas.microsoft.com/office/drawing/2014/main" id="{AFB023DC-3F99-4156-98D1-52E5C544BECC}"/>
                </a:ext>
              </a:extLst>
            </p:cNvPr>
            <p:cNvCxnSpPr>
              <a:cxnSpLocks/>
            </p:cNvCxnSpPr>
            <p:nvPr/>
          </p:nvCxnSpPr>
          <p:spPr>
            <a:xfrm flipV="1">
              <a:off x="548804" y="4721076"/>
              <a:ext cx="0" cy="504056"/>
            </a:xfrm>
            <a:prstGeom prst="line">
              <a:avLst/>
            </a:prstGeom>
            <a:ln w="952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0D076C3-798C-4B11-87E8-6F17CD826265}"/>
                </a:ext>
              </a:extLst>
            </p:cNvPr>
            <p:cNvCxnSpPr>
              <a:cxnSpLocks/>
            </p:cNvCxnSpPr>
            <p:nvPr/>
          </p:nvCxnSpPr>
          <p:spPr>
            <a:xfrm>
              <a:off x="1700932" y="2704852"/>
              <a:ext cx="0" cy="14401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E4B8BC6F-0C05-45CC-A0F8-F6AFB98576E0}"/>
                </a:ext>
              </a:extLst>
            </p:cNvPr>
            <p:cNvCxnSpPr>
              <a:cxnSpLocks/>
            </p:cNvCxnSpPr>
            <p:nvPr/>
          </p:nvCxnSpPr>
          <p:spPr>
            <a:xfrm>
              <a:off x="1484908" y="4649068"/>
              <a:ext cx="72008"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4836590B-7D78-437E-9A21-ED1DECAC230F}"/>
                </a:ext>
              </a:extLst>
            </p:cNvPr>
            <p:cNvCxnSpPr>
              <a:cxnSpLocks/>
            </p:cNvCxnSpPr>
            <p:nvPr/>
          </p:nvCxnSpPr>
          <p:spPr>
            <a:xfrm>
              <a:off x="1484908" y="4145012"/>
              <a:ext cx="72008"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5D99E954-C455-4EF0-B99B-D947B52D0C12}"/>
                </a:ext>
              </a:extLst>
            </p:cNvPr>
            <p:cNvCxnSpPr>
              <a:cxnSpLocks/>
            </p:cNvCxnSpPr>
            <p:nvPr/>
          </p:nvCxnSpPr>
          <p:spPr>
            <a:xfrm>
              <a:off x="1556916" y="4649068"/>
              <a:ext cx="13563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2ED8B8D7-6B00-4A55-A6DF-E15A760B1923}"/>
                </a:ext>
              </a:extLst>
            </p:cNvPr>
            <p:cNvCxnSpPr>
              <a:cxnSpLocks/>
            </p:cNvCxnSpPr>
            <p:nvPr/>
          </p:nvCxnSpPr>
          <p:spPr>
            <a:xfrm>
              <a:off x="1556916" y="4145012"/>
              <a:ext cx="13563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EBF0087-845E-4317-BF4F-DBDC9ED0B787}"/>
                </a:ext>
              </a:extLst>
            </p:cNvPr>
            <p:cNvCxnSpPr>
              <a:cxnSpLocks/>
            </p:cNvCxnSpPr>
            <p:nvPr/>
          </p:nvCxnSpPr>
          <p:spPr>
            <a:xfrm flipH="1">
              <a:off x="2565028" y="6377260"/>
              <a:ext cx="216024" cy="0"/>
            </a:xfrm>
            <a:prstGeom prst="line">
              <a:avLst/>
            </a:prstGeom>
            <a:ln w="9525">
              <a:solidFill>
                <a:schemeClr val="tx1"/>
              </a:solidFill>
              <a:headEnd type="non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CF471FC3-F095-47E3-AADC-8C73FCD9F4BC}"/>
                </a:ext>
              </a:extLst>
            </p:cNvPr>
            <p:cNvCxnSpPr>
              <a:cxnSpLocks/>
            </p:cNvCxnSpPr>
            <p:nvPr/>
          </p:nvCxnSpPr>
          <p:spPr>
            <a:xfrm flipV="1">
              <a:off x="1700932" y="5441156"/>
              <a:ext cx="0" cy="288032"/>
            </a:xfrm>
            <a:prstGeom prst="line">
              <a:avLst/>
            </a:prstGeom>
            <a:ln w="9525">
              <a:solidFill>
                <a:schemeClr val="tx1"/>
              </a:solidFill>
              <a:headEnd type="non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FAD4608A-CF85-485B-A613-F6D5D21A93E1}"/>
                </a:ext>
              </a:extLst>
            </p:cNvPr>
            <p:cNvCxnSpPr>
              <a:cxnSpLocks/>
            </p:cNvCxnSpPr>
            <p:nvPr/>
          </p:nvCxnSpPr>
          <p:spPr>
            <a:xfrm flipV="1">
              <a:off x="1700932" y="3208908"/>
              <a:ext cx="0" cy="288032"/>
            </a:xfrm>
            <a:prstGeom prst="line">
              <a:avLst/>
            </a:prstGeom>
            <a:ln w="9525">
              <a:solidFill>
                <a:schemeClr val="tx1"/>
              </a:solidFill>
              <a:headEnd type="non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1B380EEF-E971-475E-95B8-1946BE34A567}"/>
                </a:ext>
              </a:extLst>
            </p:cNvPr>
            <p:cNvCxnSpPr>
              <a:cxnSpLocks/>
            </p:cNvCxnSpPr>
            <p:nvPr/>
          </p:nvCxnSpPr>
          <p:spPr>
            <a:xfrm>
              <a:off x="2204988" y="2704852"/>
              <a:ext cx="144016" cy="0"/>
            </a:xfrm>
            <a:prstGeom prst="line">
              <a:avLst/>
            </a:prstGeom>
            <a:ln w="9525">
              <a:solidFill>
                <a:schemeClr val="tx1"/>
              </a:solidFill>
              <a:headEnd type="none" w="sm" len="sm"/>
              <a:tailEnd type="triangle" w="sm" len="sm"/>
            </a:ln>
          </p:spPr>
          <p:style>
            <a:lnRef idx="1">
              <a:schemeClr val="accent1"/>
            </a:lnRef>
            <a:fillRef idx="0">
              <a:schemeClr val="accent1"/>
            </a:fillRef>
            <a:effectRef idx="0">
              <a:schemeClr val="accent1"/>
            </a:effectRef>
            <a:fontRef idx="minor">
              <a:schemeClr val="tx1"/>
            </a:fontRef>
          </p:style>
        </p:cxnSp>
        <p:grpSp>
          <p:nvGrpSpPr>
            <p:cNvPr id="43" name="Group 42">
              <a:extLst>
                <a:ext uri="{FF2B5EF4-FFF2-40B4-BE49-F238E27FC236}">
                  <a16:creationId xmlns:a16="http://schemas.microsoft.com/office/drawing/2014/main" id="{7935579C-E247-4BAD-A9E5-E41F681F3E05}"/>
                </a:ext>
              </a:extLst>
            </p:cNvPr>
            <p:cNvGrpSpPr/>
            <p:nvPr/>
          </p:nvGrpSpPr>
          <p:grpSpPr>
            <a:xfrm>
              <a:off x="4005188" y="4721076"/>
              <a:ext cx="1508854" cy="296416"/>
              <a:chOff x="4149204" y="2771924"/>
              <a:chExt cx="1508854" cy="296416"/>
            </a:xfrm>
          </p:grpSpPr>
          <p:sp>
            <p:nvSpPr>
              <p:cNvPr id="92" name="Oval 91">
                <a:extLst>
                  <a:ext uri="{FF2B5EF4-FFF2-40B4-BE49-F238E27FC236}">
                    <a16:creationId xmlns:a16="http://schemas.microsoft.com/office/drawing/2014/main" id="{A54EBE0A-C995-4BA6-81E8-302B288B66DF}"/>
                  </a:ext>
                </a:extLst>
              </p:cNvPr>
              <p:cNvSpPr/>
              <p:nvPr/>
            </p:nvSpPr>
            <p:spPr>
              <a:xfrm>
                <a:off x="5514042" y="2771924"/>
                <a:ext cx="144016" cy="144016"/>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b="1" dirty="0">
                    <a:solidFill>
                      <a:schemeClr val="tx1"/>
                    </a:solidFill>
                    <a:latin typeface="Technic" panose="00000400000000000000" pitchFamily="2" charset="2"/>
                  </a:rPr>
                  <a:t>T</a:t>
                </a:r>
              </a:p>
            </p:txBody>
          </p:sp>
          <p:cxnSp>
            <p:nvCxnSpPr>
              <p:cNvPr id="93" name="Straight Connector 92">
                <a:extLst>
                  <a:ext uri="{FF2B5EF4-FFF2-40B4-BE49-F238E27FC236}">
                    <a16:creationId xmlns:a16="http://schemas.microsoft.com/office/drawing/2014/main" id="{861C13AD-F267-4A9C-8723-D92364CBE153}"/>
                  </a:ext>
                </a:extLst>
              </p:cNvPr>
              <p:cNvCxnSpPr>
                <a:cxnSpLocks/>
              </p:cNvCxnSpPr>
              <p:nvPr/>
            </p:nvCxnSpPr>
            <p:spPr>
              <a:xfrm>
                <a:off x="4149204" y="3059956"/>
                <a:ext cx="1440160" cy="0"/>
              </a:xfrm>
              <a:prstGeom prst="line">
                <a:avLst/>
              </a:prstGeom>
              <a:noFill/>
              <a:ln w="63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cxnSp>
          <p:cxnSp>
            <p:nvCxnSpPr>
              <p:cNvPr id="94" name="Straight Connector 93">
                <a:extLst>
                  <a:ext uri="{FF2B5EF4-FFF2-40B4-BE49-F238E27FC236}">
                    <a16:creationId xmlns:a16="http://schemas.microsoft.com/office/drawing/2014/main" id="{C17FDB32-C171-4740-A2F7-8207079462EB}"/>
                  </a:ext>
                </a:extLst>
              </p:cNvPr>
              <p:cNvCxnSpPr>
                <a:cxnSpLocks/>
              </p:cNvCxnSpPr>
              <p:nvPr/>
            </p:nvCxnSpPr>
            <p:spPr>
              <a:xfrm>
                <a:off x="5589364" y="2843932"/>
                <a:ext cx="0" cy="224408"/>
              </a:xfrm>
              <a:prstGeom prst="line">
                <a:avLst/>
              </a:prstGeom>
              <a:noFill/>
              <a:ln w="63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cxnSp>
        </p:grpSp>
        <p:grpSp>
          <p:nvGrpSpPr>
            <p:cNvPr id="44" name="Group 43">
              <a:extLst>
                <a:ext uri="{FF2B5EF4-FFF2-40B4-BE49-F238E27FC236}">
                  <a16:creationId xmlns:a16="http://schemas.microsoft.com/office/drawing/2014/main" id="{3420F3C2-D4CC-43FE-B40C-739C77DE08F0}"/>
                </a:ext>
              </a:extLst>
            </p:cNvPr>
            <p:cNvGrpSpPr/>
            <p:nvPr/>
          </p:nvGrpSpPr>
          <p:grpSpPr>
            <a:xfrm>
              <a:off x="4005188" y="6305252"/>
              <a:ext cx="1508854" cy="296416"/>
              <a:chOff x="4149204" y="2771924"/>
              <a:chExt cx="1508854" cy="296416"/>
            </a:xfrm>
          </p:grpSpPr>
          <p:sp>
            <p:nvSpPr>
              <p:cNvPr id="89" name="Oval 88">
                <a:extLst>
                  <a:ext uri="{FF2B5EF4-FFF2-40B4-BE49-F238E27FC236}">
                    <a16:creationId xmlns:a16="http://schemas.microsoft.com/office/drawing/2014/main" id="{DCDA1801-5533-4BAE-BFC2-D976BB3C6519}"/>
                  </a:ext>
                </a:extLst>
              </p:cNvPr>
              <p:cNvSpPr/>
              <p:nvPr/>
            </p:nvSpPr>
            <p:spPr>
              <a:xfrm>
                <a:off x="5514042" y="2771924"/>
                <a:ext cx="144016" cy="144016"/>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b="1" dirty="0">
                    <a:solidFill>
                      <a:schemeClr val="tx1"/>
                    </a:solidFill>
                    <a:latin typeface="Technic" panose="00000400000000000000" pitchFamily="2" charset="2"/>
                  </a:rPr>
                  <a:t>T</a:t>
                </a:r>
              </a:p>
            </p:txBody>
          </p:sp>
          <p:cxnSp>
            <p:nvCxnSpPr>
              <p:cNvPr id="90" name="Straight Connector 89">
                <a:extLst>
                  <a:ext uri="{FF2B5EF4-FFF2-40B4-BE49-F238E27FC236}">
                    <a16:creationId xmlns:a16="http://schemas.microsoft.com/office/drawing/2014/main" id="{3CFC7B3C-6C6D-4DD2-B071-0312C28AC7A8}"/>
                  </a:ext>
                </a:extLst>
              </p:cNvPr>
              <p:cNvCxnSpPr>
                <a:cxnSpLocks/>
              </p:cNvCxnSpPr>
              <p:nvPr/>
            </p:nvCxnSpPr>
            <p:spPr>
              <a:xfrm>
                <a:off x="4149204" y="3059956"/>
                <a:ext cx="1440160" cy="0"/>
              </a:xfrm>
              <a:prstGeom prst="line">
                <a:avLst/>
              </a:prstGeom>
              <a:noFill/>
              <a:ln w="63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cxnSp>
          <p:cxnSp>
            <p:nvCxnSpPr>
              <p:cNvPr id="91" name="Straight Connector 90">
                <a:extLst>
                  <a:ext uri="{FF2B5EF4-FFF2-40B4-BE49-F238E27FC236}">
                    <a16:creationId xmlns:a16="http://schemas.microsoft.com/office/drawing/2014/main" id="{3152E7F0-88D5-4276-B286-9A390E9B7D5F}"/>
                  </a:ext>
                </a:extLst>
              </p:cNvPr>
              <p:cNvCxnSpPr>
                <a:cxnSpLocks/>
              </p:cNvCxnSpPr>
              <p:nvPr/>
            </p:nvCxnSpPr>
            <p:spPr>
              <a:xfrm>
                <a:off x="5589364" y="2843932"/>
                <a:ext cx="0" cy="224408"/>
              </a:xfrm>
              <a:prstGeom prst="line">
                <a:avLst/>
              </a:prstGeom>
              <a:noFill/>
              <a:ln w="63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cxnSp>
        </p:grpSp>
        <p:grpSp>
          <p:nvGrpSpPr>
            <p:cNvPr id="45" name="Group 44">
              <a:extLst>
                <a:ext uri="{FF2B5EF4-FFF2-40B4-BE49-F238E27FC236}">
                  <a16:creationId xmlns:a16="http://schemas.microsoft.com/office/drawing/2014/main" id="{E6FC5DF8-FF8D-4017-A9FB-446FECC36DF0}"/>
                </a:ext>
              </a:extLst>
            </p:cNvPr>
            <p:cNvGrpSpPr/>
            <p:nvPr/>
          </p:nvGrpSpPr>
          <p:grpSpPr>
            <a:xfrm>
              <a:off x="4005188" y="3208908"/>
              <a:ext cx="1508854" cy="296416"/>
              <a:chOff x="4149204" y="2771924"/>
              <a:chExt cx="1508854" cy="296416"/>
            </a:xfrm>
          </p:grpSpPr>
          <p:sp>
            <p:nvSpPr>
              <p:cNvPr id="86" name="Oval 85">
                <a:extLst>
                  <a:ext uri="{FF2B5EF4-FFF2-40B4-BE49-F238E27FC236}">
                    <a16:creationId xmlns:a16="http://schemas.microsoft.com/office/drawing/2014/main" id="{ECDEAEF5-33F6-4D48-AB71-DE95362B79B7}"/>
                  </a:ext>
                </a:extLst>
              </p:cNvPr>
              <p:cNvSpPr/>
              <p:nvPr/>
            </p:nvSpPr>
            <p:spPr>
              <a:xfrm>
                <a:off x="5514042" y="2771924"/>
                <a:ext cx="144016" cy="144016"/>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b="1" dirty="0">
                    <a:solidFill>
                      <a:schemeClr val="tx1"/>
                    </a:solidFill>
                    <a:latin typeface="Technic" panose="00000400000000000000" pitchFamily="2" charset="2"/>
                  </a:rPr>
                  <a:t>T</a:t>
                </a:r>
              </a:p>
            </p:txBody>
          </p:sp>
          <p:cxnSp>
            <p:nvCxnSpPr>
              <p:cNvPr id="87" name="Straight Connector 86">
                <a:extLst>
                  <a:ext uri="{FF2B5EF4-FFF2-40B4-BE49-F238E27FC236}">
                    <a16:creationId xmlns:a16="http://schemas.microsoft.com/office/drawing/2014/main" id="{E3065F94-A558-42C3-A186-CE14B988EFE5}"/>
                  </a:ext>
                </a:extLst>
              </p:cNvPr>
              <p:cNvCxnSpPr>
                <a:cxnSpLocks/>
              </p:cNvCxnSpPr>
              <p:nvPr/>
            </p:nvCxnSpPr>
            <p:spPr>
              <a:xfrm>
                <a:off x="4149204" y="3059956"/>
                <a:ext cx="1440160" cy="0"/>
              </a:xfrm>
              <a:prstGeom prst="line">
                <a:avLst/>
              </a:prstGeom>
              <a:noFill/>
              <a:ln w="63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cxnSp>
          <p:cxnSp>
            <p:nvCxnSpPr>
              <p:cNvPr id="88" name="Straight Connector 87">
                <a:extLst>
                  <a:ext uri="{FF2B5EF4-FFF2-40B4-BE49-F238E27FC236}">
                    <a16:creationId xmlns:a16="http://schemas.microsoft.com/office/drawing/2014/main" id="{42518EC9-6979-483A-98B9-11BCB2B7DAFA}"/>
                  </a:ext>
                </a:extLst>
              </p:cNvPr>
              <p:cNvCxnSpPr>
                <a:cxnSpLocks/>
              </p:cNvCxnSpPr>
              <p:nvPr/>
            </p:nvCxnSpPr>
            <p:spPr>
              <a:xfrm>
                <a:off x="5589364" y="2843932"/>
                <a:ext cx="0" cy="224408"/>
              </a:xfrm>
              <a:prstGeom prst="line">
                <a:avLst/>
              </a:prstGeom>
              <a:noFill/>
              <a:ln w="63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cxnSp>
        </p:grpSp>
        <p:sp>
          <p:nvSpPr>
            <p:cNvPr id="46" name="Rectangle 45">
              <a:extLst>
                <a:ext uri="{FF2B5EF4-FFF2-40B4-BE49-F238E27FC236}">
                  <a16:creationId xmlns:a16="http://schemas.microsoft.com/office/drawing/2014/main" id="{98DD9FEA-EE0D-4754-8966-2399B2D5288C}"/>
                </a:ext>
              </a:extLst>
            </p:cNvPr>
            <p:cNvSpPr/>
            <p:nvPr/>
          </p:nvSpPr>
          <p:spPr>
            <a:xfrm>
              <a:off x="1844948" y="5939879"/>
              <a:ext cx="914400" cy="381000"/>
            </a:xfrm>
            <a:prstGeom prst="rect">
              <a:avLst/>
            </a:prstGeom>
            <a:no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200" dirty="0">
                  <a:solidFill>
                    <a:schemeClr val="tx1"/>
                  </a:solidFill>
                  <a:latin typeface="+mj-lt"/>
                  <a:cs typeface="Simplex" panose="00000400000000000000" pitchFamily="2" charset="0"/>
                </a:rPr>
                <a:t>pump</a:t>
              </a:r>
              <a:endParaRPr lang="en-US" sz="1600" dirty="0">
                <a:solidFill>
                  <a:schemeClr val="tx1"/>
                </a:solidFill>
                <a:latin typeface="+mj-lt"/>
                <a:cs typeface="Simplex" panose="00000400000000000000" pitchFamily="2" charset="0"/>
              </a:endParaRPr>
            </a:p>
          </p:txBody>
        </p:sp>
        <p:sp>
          <p:nvSpPr>
            <p:cNvPr id="47" name="Rectangle 46">
              <a:extLst>
                <a:ext uri="{FF2B5EF4-FFF2-40B4-BE49-F238E27FC236}">
                  <a16:creationId xmlns:a16="http://schemas.microsoft.com/office/drawing/2014/main" id="{D9549988-C399-4EE2-85D7-3F707EF02AD0}"/>
                </a:ext>
              </a:extLst>
            </p:cNvPr>
            <p:cNvSpPr/>
            <p:nvPr/>
          </p:nvSpPr>
          <p:spPr>
            <a:xfrm>
              <a:off x="4509244" y="3064892"/>
              <a:ext cx="914400" cy="381000"/>
            </a:xfrm>
            <a:prstGeom prst="rect">
              <a:avLst/>
            </a:prstGeom>
            <a:no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050" dirty="0">
                  <a:solidFill>
                    <a:schemeClr val="tx1"/>
                  </a:solidFill>
                  <a:latin typeface="+mj-lt"/>
                  <a:cs typeface="Simplex" panose="00000400000000000000" pitchFamily="2" charset="0"/>
                </a:rPr>
                <a:t>heat</a:t>
              </a:r>
            </a:p>
            <a:p>
              <a:r>
                <a:rPr lang="en-US" sz="1050" dirty="0">
                  <a:solidFill>
                    <a:schemeClr val="tx1"/>
                  </a:solidFill>
                  <a:latin typeface="+mj-lt"/>
                  <a:cs typeface="Simplex" panose="00000400000000000000" pitchFamily="2" charset="0"/>
                </a:rPr>
                <a:t>emitter</a:t>
              </a:r>
              <a:endParaRPr lang="en-US" sz="1200" dirty="0">
                <a:solidFill>
                  <a:schemeClr val="tx1"/>
                </a:solidFill>
                <a:latin typeface="+mj-lt"/>
                <a:cs typeface="Simplex" panose="00000400000000000000" pitchFamily="2" charset="0"/>
              </a:endParaRPr>
            </a:p>
          </p:txBody>
        </p:sp>
        <p:sp>
          <p:nvSpPr>
            <p:cNvPr id="48" name="Rectangle 47">
              <a:extLst>
                <a:ext uri="{FF2B5EF4-FFF2-40B4-BE49-F238E27FC236}">
                  <a16:creationId xmlns:a16="http://schemas.microsoft.com/office/drawing/2014/main" id="{461994BE-0841-482F-9112-BD33BE2CDB45}"/>
                </a:ext>
              </a:extLst>
            </p:cNvPr>
            <p:cNvSpPr/>
            <p:nvPr/>
          </p:nvSpPr>
          <p:spPr>
            <a:xfrm>
              <a:off x="1484908" y="4217020"/>
              <a:ext cx="914400" cy="381000"/>
            </a:xfrm>
            <a:prstGeom prst="rect">
              <a:avLst/>
            </a:prstGeom>
            <a:no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200" dirty="0">
                  <a:solidFill>
                    <a:schemeClr val="tx1"/>
                  </a:solidFill>
                  <a:latin typeface="+mj-lt"/>
                  <a:cs typeface="Simplex" panose="00000400000000000000" pitchFamily="2" charset="0"/>
                </a:rPr>
                <a:t>boiler</a:t>
              </a:r>
              <a:endParaRPr lang="en-US" sz="1600" dirty="0">
                <a:solidFill>
                  <a:schemeClr val="tx1"/>
                </a:solidFill>
                <a:latin typeface="+mj-lt"/>
                <a:cs typeface="Simplex" panose="00000400000000000000" pitchFamily="2" charset="0"/>
              </a:endParaRPr>
            </a:p>
          </p:txBody>
        </p:sp>
        <p:cxnSp>
          <p:nvCxnSpPr>
            <p:cNvPr id="49" name="Straight Connector 48">
              <a:extLst>
                <a:ext uri="{FF2B5EF4-FFF2-40B4-BE49-F238E27FC236}">
                  <a16:creationId xmlns:a16="http://schemas.microsoft.com/office/drawing/2014/main" id="{4EC7395E-4361-4B06-939D-A021587D3109}"/>
                </a:ext>
              </a:extLst>
            </p:cNvPr>
            <p:cNvCxnSpPr>
              <a:cxnSpLocks/>
            </p:cNvCxnSpPr>
            <p:nvPr/>
          </p:nvCxnSpPr>
          <p:spPr>
            <a:xfrm flipH="1">
              <a:off x="1268884" y="3568948"/>
              <a:ext cx="144016" cy="0"/>
            </a:xfrm>
            <a:prstGeom prst="line">
              <a:avLst/>
            </a:prstGeom>
            <a:noFill/>
            <a:ln w="63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cxnSp>
        <p:sp>
          <p:nvSpPr>
            <p:cNvPr id="50" name="Oval 49">
              <a:extLst>
                <a:ext uri="{FF2B5EF4-FFF2-40B4-BE49-F238E27FC236}">
                  <a16:creationId xmlns:a16="http://schemas.microsoft.com/office/drawing/2014/main" id="{C81EE985-944F-46E6-8FE3-D258AF4D92C7}"/>
                </a:ext>
              </a:extLst>
            </p:cNvPr>
            <p:cNvSpPr/>
            <p:nvPr/>
          </p:nvSpPr>
          <p:spPr>
            <a:xfrm>
              <a:off x="1412900" y="3496940"/>
              <a:ext cx="144016" cy="144016"/>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b="1" dirty="0">
                  <a:solidFill>
                    <a:schemeClr val="tx1"/>
                  </a:solidFill>
                  <a:latin typeface="Technic" panose="00000400000000000000" pitchFamily="2" charset="2"/>
                </a:rPr>
                <a:t>T</a:t>
              </a:r>
            </a:p>
          </p:txBody>
        </p:sp>
        <p:cxnSp>
          <p:nvCxnSpPr>
            <p:cNvPr id="51" name="Straight Connector 50">
              <a:extLst>
                <a:ext uri="{FF2B5EF4-FFF2-40B4-BE49-F238E27FC236}">
                  <a16:creationId xmlns:a16="http://schemas.microsoft.com/office/drawing/2014/main" id="{BB7DE793-9C11-4A66-8AC3-158914BA8716}"/>
                </a:ext>
              </a:extLst>
            </p:cNvPr>
            <p:cNvCxnSpPr>
              <a:cxnSpLocks/>
            </p:cNvCxnSpPr>
            <p:nvPr/>
          </p:nvCxnSpPr>
          <p:spPr>
            <a:xfrm>
              <a:off x="1556916" y="3568948"/>
              <a:ext cx="1440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33AE45D-837F-42B6-8D43-1C895CD00171}"/>
                </a:ext>
              </a:extLst>
            </p:cNvPr>
            <p:cNvCxnSpPr>
              <a:cxnSpLocks/>
            </p:cNvCxnSpPr>
            <p:nvPr/>
          </p:nvCxnSpPr>
          <p:spPr>
            <a:xfrm flipV="1">
              <a:off x="1268884" y="3568948"/>
              <a:ext cx="0" cy="432048"/>
            </a:xfrm>
            <a:prstGeom prst="line">
              <a:avLst/>
            </a:prstGeom>
            <a:noFill/>
            <a:ln w="63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cxnSp>
        <p:cxnSp>
          <p:nvCxnSpPr>
            <p:cNvPr id="53" name="Straight Connector 52">
              <a:extLst>
                <a:ext uri="{FF2B5EF4-FFF2-40B4-BE49-F238E27FC236}">
                  <a16:creationId xmlns:a16="http://schemas.microsoft.com/office/drawing/2014/main" id="{451ECBBD-6C78-4D70-BE45-97DE09EDFDF3}"/>
                </a:ext>
              </a:extLst>
            </p:cNvPr>
            <p:cNvCxnSpPr>
              <a:cxnSpLocks/>
            </p:cNvCxnSpPr>
            <p:nvPr/>
          </p:nvCxnSpPr>
          <p:spPr>
            <a:xfrm flipV="1">
              <a:off x="764828" y="4721076"/>
              <a:ext cx="0" cy="504056"/>
            </a:xfrm>
            <a:prstGeom prst="line">
              <a:avLst/>
            </a:prstGeom>
            <a:ln w="952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4" name="Rectangle 53">
              <a:extLst>
                <a:ext uri="{FF2B5EF4-FFF2-40B4-BE49-F238E27FC236}">
                  <a16:creationId xmlns:a16="http://schemas.microsoft.com/office/drawing/2014/main" id="{319D2E60-EC97-4FB1-92C4-3181F52CACAC}"/>
                </a:ext>
              </a:extLst>
            </p:cNvPr>
            <p:cNvSpPr/>
            <p:nvPr/>
          </p:nvSpPr>
          <p:spPr>
            <a:xfrm>
              <a:off x="620812" y="5225132"/>
              <a:ext cx="1295400" cy="533400"/>
            </a:xfrm>
            <a:prstGeom prst="rect">
              <a:avLst/>
            </a:prstGeom>
            <a:no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000" dirty="0">
                  <a:solidFill>
                    <a:schemeClr val="tx1"/>
                  </a:solidFill>
                  <a:latin typeface="+mj-lt"/>
                  <a:cs typeface="Simplex" panose="00000400000000000000" pitchFamily="2" charset="0"/>
                </a:rPr>
                <a:t>fuel</a:t>
              </a:r>
              <a:endParaRPr lang="en-US" sz="1100" dirty="0">
                <a:solidFill>
                  <a:schemeClr val="tx1"/>
                </a:solidFill>
                <a:latin typeface="+mj-lt"/>
                <a:cs typeface="Simplex" panose="00000400000000000000" pitchFamily="2" charset="0"/>
              </a:endParaRPr>
            </a:p>
          </p:txBody>
        </p:sp>
        <p:sp>
          <p:nvSpPr>
            <p:cNvPr id="55" name="Rectangle 54">
              <a:extLst>
                <a:ext uri="{FF2B5EF4-FFF2-40B4-BE49-F238E27FC236}">
                  <a16:creationId xmlns:a16="http://schemas.microsoft.com/office/drawing/2014/main" id="{CF1FD6DD-4E0D-42DB-8120-1810C078923A}"/>
                </a:ext>
              </a:extLst>
            </p:cNvPr>
            <p:cNvSpPr/>
            <p:nvPr/>
          </p:nvSpPr>
          <p:spPr>
            <a:xfrm>
              <a:off x="332780" y="5225132"/>
              <a:ext cx="1295400" cy="533400"/>
            </a:xfrm>
            <a:prstGeom prst="rect">
              <a:avLst/>
            </a:prstGeom>
            <a:no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000" dirty="0">
                  <a:solidFill>
                    <a:schemeClr val="tx1"/>
                  </a:solidFill>
                  <a:latin typeface="+mj-lt"/>
                  <a:cs typeface="Simplex" panose="00000400000000000000" pitchFamily="2" charset="0"/>
                </a:rPr>
                <a:t>air</a:t>
              </a:r>
              <a:endParaRPr lang="en-US" sz="1100" dirty="0">
                <a:solidFill>
                  <a:schemeClr val="tx1"/>
                </a:solidFill>
                <a:latin typeface="+mj-lt"/>
                <a:cs typeface="Simplex" panose="00000400000000000000" pitchFamily="2" charset="0"/>
              </a:endParaRPr>
            </a:p>
          </p:txBody>
        </p:sp>
        <p:sp>
          <p:nvSpPr>
            <p:cNvPr id="56" name="Rectangle: Rounded Corners 55">
              <a:extLst>
                <a:ext uri="{FF2B5EF4-FFF2-40B4-BE49-F238E27FC236}">
                  <a16:creationId xmlns:a16="http://schemas.microsoft.com/office/drawing/2014/main" id="{EABBC5C7-8D88-478E-AE4F-9B5E1070C901}"/>
                </a:ext>
              </a:extLst>
            </p:cNvPr>
            <p:cNvSpPr/>
            <p:nvPr/>
          </p:nvSpPr>
          <p:spPr>
            <a:xfrm>
              <a:off x="2025254" y="6665292"/>
              <a:ext cx="216024" cy="3600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7" name="Rectangle 56">
              <a:extLst>
                <a:ext uri="{FF2B5EF4-FFF2-40B4-BE49-F238E27FC236}">
                  <a16:creationId xmlns:a16="http://schemas.microsoft.com/office/drawing/2014/main" id="{5B92A2DC-2485-43EE-B93B-3132F6A1E64E}"/>
                </a:ext>
              </a:extLst>
            </p:cNvPr>
            <p:cNvSpPr/>
            <p:nvPr/>
          </p:nvSpPr>
          <p:spPr>
            <a:xfrm>
              <a:off x="1484908" y="6732364"/>
              <a:ext cx="914400" cy="381000"/>
            </a:xfrm>
            <a:prstGeom prst="rect">
              <a:avLst/>
            </a:prstGeom>
            <a:no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200" dirty="0">
                  <a:solidFill>
                    <a:schemeClr val="tx1"/>
                  </a:solidFill>
                  <a:latin typeface="+mj-lt"/>
                  <a:cs typeface="Simplex" panose="00000400000000000000" pitchFamily="2" charset="0"/>
                </a:rPr>
                <a:t>motor</a:t>
              </a:r>
              <a:endParaRPr lang="en-US" sz="1600" dirty="0">
                <a:solidFill>
                  <a:schemeClr val="tx1"/>
                </a:solidFill>
                <a:latin typeface="+mj-lt"/>
                <a:cs typeface="Simplex" panose="00000400000000000000" pitchFamily="2" charset="0"/>
              </a:endParaRPr>
            </a:p>
          </p:txBody>
        </p:sp>
        <p:cxnSp>
          <p:nvCxnSpPr>
            <p:cNvPr id="58" name="Straight Connector 57">
              <a:extLst>
                <a:ext uri="{FF2B5EF4-FFF2-40B4-BE49-F238E27FC236}">
                  <a16:creationId xmlns:a16="http://schemas.microsoft.com/office/drawing/2014/main" id="{698614F9-40FC-4F56-8CD5-7F9DBA93FDAE}"/>
                </a:ext>
              </a:extLst>
            </p:cNvPr>
            <p:cNvCxnSpPr>
              <a:cxnSpLocks/>
            </p:cNvCxnSpPr>
            <p:nvPr/>
          </p:nvCxnSpPr>
          <p:spPr>
            <a:xfrm flipV="1">
              <a:off x="3933180" y="5801196"/>
              <a:ext cx="0" cy="43204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9" name="Group 58">
              <a:extLst>
                <a:ext uri="{FF2B5EF4-FFF2-40B4-BE49-F238E27FC236}">
                  <a16:creationId xmlns:a16="http://schemas.microsoft.com/office/drawing/2014/main" id="{540A2C9B-B52F-4764-9298-9745FEB66902}"/>
                </a:ext>
              </a:extLst>
            </p:cNvPr>
            <p:cNvGrpSpPr/>
            <p:nvPr/>
          </p:nvGrpSpPr>
          <p:grpSpPr>
            <a:xfrm rot="5400000">
              <a:off x="3717156" y="6305252"/>
              <a:ext cx="432048" cy="288032"/>
              <a:chOff x="6096000" y="2819400"/>
              <a:chExt cx="457200" cy="304800"/>
            </a:xfrm>
            <a:solidFill>
              <a:schemeClr val="bg1"/>
            </a:solidFill>
          </p:grpSpPr>
          <p:grpSp>
            <p:nvGrpSpPr>
              <p:cNvPr id="80" name="Group 66">
                <a:extLst>
                  <a:ext uri="{FF2B5EF4-FFF2-40B4-BE49-F238E27FC236}">
                    <a16:creationId xmlns:a16="http://schemas.microsoft.com/office/drawing/2014/main" id="{5D2801B0-679C-47CC-A9FF-158578579F51}"/>
                  </a:ext>
                </a:extLst>
              </p:cNvPr>
              <p:cNvGrpSpPr/>
              <p:nvPr/>
            </p:nvGrpSpPr>
            <p:grpSpPr>
              <a:xfrm rot="16200000">
                <a:off x="6210300" y="2781300"/>
                <a:ext cx="304800" cy="381000"/>
                <a:chOff x="4114800" y="2819400"/>
                <a:chExt cx="457200" cy="381000"/>
              </a:xfrm>
              <a:grpFill/>
            </p:grpSpPr>
            <p:sp>
              <p:nvSpPr>
                <p:cNvPr id="82" name="Isosceles Triangle 81">
                  <a:extLst>
                    <a:ext uri="{FF2B5EF4-FFF2-40B4-BE49-F238E27FC236}">
                      <a16:creationId xmlns:a16="http://schemas.microsoft.com/office/drawing/2014/main" id="{547C962E-08B4-4E79-9854-90CF332746D8}"/>
                    </a:ext>
                  </a:extLst>
                </p:cNvPr>
                <p:cNvSpPr/>
                <p:nvPr/>
              </p:nvSpPr>
              <p:spPr>
                <a:xfrm rot="5400000">
                  <a:off x="4152900" y="2781300"/>
                  <a:ext cx="152400" cy="228600"/>
                </a:xfrm>
                <a:prstGeom prst="triangle">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mj-lt"/>
                  </a:endParaRPr>
                </a:p>
              </p:txBody>
            </p:sp>
            <p:sp>
              <p:nvSpPr>
                <p:cNvPr id="83" name="Rectangle 82">
                  <a:extLst>
                    <a:ext uri="{FF2B5EF4-FFF2-40B4-BE49-F238E27FC236}">
                      <a16:creationId xmlns:a16="http://schemas.microsoft.com/office/drawing/2014/main" id="{737E87C8-F03B-4D1D-9179-5D6CAED0FB80}"/>
                    </a:ext>
                  </a:extLst>
                </p:cNvPr>
                <p:cNvSpPr/>
                <p:nvPr/>
              </p:nvSpPr>
              <p:spPr>
                <a:xfrm>
                  <a:off x="4229100" y="3048000"/>
                  <a:ext cx="228600" cy="152400"/>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mj-lt"/>
                  </a:endParaRPr>
                </a:p>
              </p:txBody>
            </p:sp>
            <p:cxnSp>
              <p:nvCxnSpPr>
                <p:cNvPr id="84" name="Straight Connector 83">
                  <a:extLst>
                    <a:ext uri="{FF2B5EF4-FFF2-40B4-BE49-F238E27FC236}">
                      <a16:creationId xmlns:a16="http://schemas.microsoft.com/office/drawing/2014/main" id="{D3AE8CA7-2D83-48C2-89FF-BEAC2EE8DD6C}"/>
                    </a:ext>
                  </a:extLst>
                </p:cNvPr>
                <p:cNvCxnSpPr>
                  <a:endCxn id="83" idx="0"/>
                </p:cNvCxnSpPr>
                <p:nvPr/>
              </p:nvCxnSpPr>
              <p:spPr>
                <a:xfrm rot="5400000">
                  <a:off x="4267200" y="2971800"/>
                  <a:ext cx="152400" cy="0"/>
                </a:xfrm>
                <a:prstGeom prst="line">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sp>
              <p:nvSpPr>
                <p:cNvPr id="85" name="Isosceles Triangle 84">
                  <a:extLst>
                    <a:ext uri="{FF2B5EF4-FFF2-40B4-BE49-F238E27FC236}">
                      <a16:creationId xmlns:a16="http://schemas.microsoft.com/office/drawing/2014/main" id="{656B4E1B-89B7-448D-A154-B58302337C9B}"/>
                    </a:ext>
                  </a:extLst>
                </p:cNvPr>
                <p:cNvSpPr/>
                <p:nvPr/>
              </p:nvSpPr>
              <p:spPr>
                <a:xfrm rot="16200000" flipH="1">
                  <a:off x="4381500" y="2781300"/>
                  <a:ext cx="152400" cy="228600"/>
                </a:xfrm>
                <a:prstGeom prst="triangle">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mj-lt"/>
                  </a:endParaRPr>
                </a:p>
              </p:txBody>
            </p:sp>
          </p:grpSp>
          <p:sp>
            <p:nvSpPr>
              <p:cNvPr id="81" name="Isosceles Triangle 80">
                <a:extLst>
                  <a:ext uri="{FF2B5EF4-FFF2-40B4-BE49-F238E27FC236}">
                    <a16:creationId xmlns:a16="http://schemas.microsoft.com/office/drawing/2014/main" id="{0D089E2F-20CB-4C75-AE5B-810613524E49}"/>
                  </a:ext>
                </a:extLst>
              </p:cNvPr>
              <p:cNvSpPr/>
              <p:nvPr/>
            </p:nvSpPr>
            <p:spPr>
              <a:xfrm rot="5400000">
                <a:off x="6096000" y="2895600"/>
                <a:ext cx="152400" cy="152400"/>
              </a:xfrm>
              <a:prstGeom prst="triangle">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mj-lt"/>
                </a:endParaRPr>
              </a:p>
            </p:txBody>
          </p:sp>
        </p:grpSp>
        <p:cxnSp>
          <p:nvCxnSpPr>
            <p:cNvPr id="60" name="Straight Connector 59">
              <a:extLst>
                <a:ext uri="{FF2B5EF4-FFF2-40B4-BE49-F238E27FC236}">
                  <a16:creationId xmlns:a16="http://schemas.microsoft.com/office/drawing/2014/main" id="{3C06A892-34CB-4762-B053-838A0B29289B}"/>
                </a:ext>
              </a:extLst>
            </p:cNvPr>
            <p:cNvCxnSpPr>
              <a:cxnSpLocks/>
            </p:cNvCxnSpPr>
            <p:nvPr/>
          </p:nvCxnSpPr>
          <p:spPr>
            <a:xfrm flipH="1">
              <a:off x="4077196" y="6377260"/>
              <a:ext cx="27964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3F1629D2-F63F-4F5E-90E8-37C556DB51D1}"/>
                </a:ext>
              </a:extLst>
            </p:cNvPr>
            <p:cNvCxnSpPr>
              <a:cxnSpLocks/>
            </p:cNvCxnSpPr>
            <p:nvPr/>
          </p:nvCxnSpPr>
          <p:spPr>
            <a:xfrm flipH="1">
              <a:off x="3213100" y="5801196"/>
              <a:ext cx="115212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050BE1C4-2508-4377-9CF2-8E11BEFC161D}"/>
                </a:ext>
              </a:extLst>
            </p:cNvPr>
            <p:cNvCxnSpPr>
              <a:cxnSpLocks/>
            </p:cNvCxnSpPr>
            <p:nvPr/>
          </p:nvCxnSpPr>
          <p:spPr>
            <a:xfrm flipH="1">
              <a:off x="3213100" y="6377260"/>
              <a:ext cx="35165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1E11A7A6-401B-4CD2-A6CC-ABDB29AA0DCF}"/>
                </a:ext>
              </a:extLst>
            </p:cNvPr>
            <p:cNvCxnSpPr>
              <a:cxnSpLocks/>
            </p:cNvCxnSpPr>
            <p:nvPr/>
          </p:nvCxnSpPr>
          <p:spPr>
            <a:xfrm>
              <a:off x="3933180" y="5945212"/>
              <a:ext cx="0" cy="135632"/>
            </a:xfrm>
            <a:prstGeom prst="line">
              <a:avLst/>
            </a:prstGeom>
            <a:ln w="9525">
              <a:solidFill>
                <a:schemeClr val="tx1"/>
              </a:solidFill>
              <a:headEnd type="non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B10679C2-772D-4137-84D7-BDD35744566A}"/>
                </a:ext>
              </a:extLst>
            </p:cNvPr>
            <p:cNvCxnSpPr>
              <a:cxnSpLocks/>
            </p:cNvCxnSpPr>
            <p:nvPr/>
          </p:nvCxnSpPr>
          <p:spPr>
            <a:xfrm flipH="1">
              <a:off x="4149204" y="6377260"/>
              <a:ext cx="72008" cy="0"/>
            </a:xfrm>
            <a:prstGeom prst="line">
              <a:avLst/>
            </a:prstGeom>
            <a:ln w="9525">
              <a:solidFill>
                <a:schemeClr val="tx1"/>
              </a:solidFill>
              <a:headEnd type="non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2B01B9A9-BFA3-45C0-9AD5-80DA0A13FF2C}"/>
                </a:ext>
              </a:extLst>
            </p:cNvPr>
            <p:cNvCxnSpPr>
              <a:cxnSpLocks/>
            </p:cNvCxnSpPr>
            <p:nvPr/>
          </p:nvCxnSpPr>
          <p:spPr>
            <a:xfrm>
              <a:off x="4149204" y="5801196"/>
              <a:ext cx="72008" cy="0"/>
            </a:xfrm>
            <a:prstGeom prst="line">
              <a:avLst/>
            </a:prstGeom>
            <a:ln w="9525">
              <a:solidFill>
                <a:schemeClr val="tx1"/>
              </a:solidFill>
              <a:headEnd type="non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D60311D8-B71C-43A2-A01E-E68BAFFA7B21}"/>
                </a:ext>
              </a:extLst>
            </p:cNvPr>
            <p:cNvCxnSpPr>
              <a:cxnSpLocks/>
            </p:cNvCxnSpPr>
            <p:nvPr/>
          </p:nvCxnSpPr>
          <p:spPr>
            <a:xfrm>
              <a:off x="3357116" y="5801196"/>
              <a:ext cx="72008" cy="0"/>
            </a:xfrm>
            <a:prstGeom prst="line">
              <a:avLst/>
            </a:prstGeom>
            <a:ln w="9525">
              <a:solidFill>
                <a:schemeClr val="tx1"/>
              </a:solidFill>
              <a:headEnd type="non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DDC66F1C-5821-4B37-A18D-3D4DC6F9DA7F}"/>
                </a:ext>
              </a:extLst>
            </p:cNvPr>
            <p:cNvCxnSpPr>
              <a:cxnSpLocks/>
            </p:cNvCxnSpPr>
            <p:nvPr/>
          </p:nvCxnSpPr>
          <p:spPr>
            <a:xfrm flipH="1">
              <a:off x="3357116" y="6377260"/>
              <a:ext cx="72008" cy="0"/>
            </a:xfrm>
            <a:prstGeom prst="line">
              <a:avLst/>
            </a:prstGeom>
            <a:ln w="9525">
              <a:solidFill>
                <a:schemeClr val="tx1"/>
              </a:solidFill>
              <a:headEnd type="none" w="sm" len="sm"/>
              <a:tailEnd type="triangle" w="sm" len="sm"/>
            </a:ln>
          </p:spPr>
          <p:style>
            <a:lnRef idx="1">
              <a:schemeClr val="accent1"/>
            </a:lnRef>
            <a:fillRef idx="0">
              <a:schemeClr val="accent1"/>
            </a:fillRef>
            <a:effectRef idx="0">
              <a:schemeClr val="accent1"/>
            </a:effectRef>
            <a:fontRef idx="minor">
              <a:schemeClr val="tx1"/>
            </a:fontRef>
          </p:style>
        </p:cxnSp>
        <p:sp>
          <p:nvSpPr>
            <p:cNvPr id="68" name="Rectangle 67">
              <a:extLst>
                <a:ext uri="{FF2B5EF4-FFF2-40B4-BE49-F238E27FC236}">
                  <a16:creationId xmlns:a16="http://schemas.microsoft.com/office/drawing/2014/main" id="{D66E1B9A-8490-4E7E-931E-9C29D7A9DAAC}"/>
                </a:ext>
              </a:extLst>
            </p:cNvPr>
            <p:cNvSpPr/>
            <p:nvPr/>
          </p:nvSpPr>
          <p:spPr>
            <a:xfrm>
              <a:off x="2709044" y="6753324"/>
              <a:ext cx="720080" cy="381000"/>
            </a:xfrm>
            <a:prstGeom prst="rect">
              <a:avLst/>
            </a:prstGeom>
            <a:no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200" dirty="0">
                  <a:solidFill>
                    <a:schemeClr val="tx1"/>
                  </a:solidFill>
                  <a:latin typeface="+mj-lt"/>
                  <a:cs typeface="Simplex" panose="00000400000000000000" pitchFamily="2" charset="0"/>
                </a:rPr>
                <a:t>control</a:t>
              </a:r>
            </a:p>
            <a:p>
              <a:pPr algn="ctr"/>
              <a:r>
                <a:rPr lang="en-US" sz="1200" dirty="0">
                  <a:solidFill>
                    <a:schemeClr val="tx1"/>
                  </a:solidFill>
                  <a:latin typeface="+mj-lt"/>
                  <a:cs typeface="Simplex" panose="00000400000000000000" pitchFamily="2" charset="0"/>
                </a:rPr>
                <a:t>valve</a:t>
              </a:r>
              <a:endParaRPr lang="en-US" sz="1600" dirty="0">
                <a:solidFill>
                  <a:schemeClr val="tx1"/>
                </a:solidFill>
                <a:latin typeface="+mj-lt"/>
                <a:cs typeface="Simplex" panose="00000400000000000000" pitchFamily="2" charset="0"/>
              </a:endParaRPr>
            </a:p>
          </p:txBody>
        </p:sp>
        <p:sp>
          <p:nvSpPr>
            <p:cNvPr id="69" name="Rectangle 68">
              <a:extLst>
                <a:ext uri="{FF2B5EF4-FFF2-40B4-BE49-F238E27FC236}">
                  <a16:creationId xmlns:a16="http://schemas.microsoft.com/office/drawing/2014/main" id="{B6E6E293-386C-4907-B503-530967780EEE}"/>
                </a:ext>
              </a:extLst>
            </p:cNvPr>
            <p:cNvSpPr/>
            <p:nvPr/>
          </p:nvSpPr>
          <p:spPr>
            <a:xfrm>
              <a:off x="4581252" y="4716140"/>
              <a:ext cx="1080120" cy="381000"/>
            </a:xfrm>
            <a:prstGeom prst="rect">
              <a:avLst/>
            </a:prstGeom>
            <a:no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200" dirty="0">
                  <a:solidFill>
                    <a:schemeClr val="tx1"/>
                  </a:solidFill>
                  <a:latin typeface="+mj-lt"/>
                  <a:cs typeface="Simplex" panose="00000400000000000000" pitchFamily="2" charset="0"/>
                </a:rPr>
                <a:t>t-stat</a:t>
              </a:r>
              <a:endParaRPr lang="en-US" sz="1600" dirty="0">
                <a:solidFill>
                  <a:schemeClr val="tx1"/>
                </a:solidFill>
                <a:latin typeface="+mj-lt"/>
                <a:cs typeface="Simplex" panose="00000400000000000000" pitchFamily="2" charset="0"/>
              </a:endParaRPr>
            </a:p>
          </p:txBody>
        </p:sp>
        <p:sp>
          <p:nvSpPr>
            <p:cNvPr id="70" name="Rectangle 69">
              <a:extLst>
                <a:ext uri="{FF2B5EF4-FFF2-40B4-BE49-F238E27FC236}">
                  <a16:creationId xmlns:a16="http://schemas.microsoft.com/office/drawing/2014/main" id="{E9A51A4D-CDE8-4B76-9C96-06BAF17D63FE}"/>
                </a:ext>
              </a:extLst>
            </p:cNvPr>
            <p:cNvSpPr/>
            <p:nvPr/>
          </p:nvSpPr>
          <p:spPr>
            <a:xfrm>
              <a:off x="1988964" y="2699916"/>
              <a:ext cx="914400" cy="381000"/>
            </a:xfrm>
            <a:prstGeom prst="rect">
              <a:avLst/>
            </a:prstGeom>
            <a:no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200" dirty="0">
                  <a:solidFill>
                    <a:schemeClr val="tx1"/>
                  </a:solidFill>
                  <a:latin typeface="+mj-lt"/>
                  <a:cs typeface="Simplex" panose="00000400000000000000" pitchFamily="2" charset="0"/>
                </a:rPr>
                <a:t>supply</a:t>
              </a:r>
            </a:p>
            <a:p>
              <a:r>
                <a:rPr lang="en-US" sz="1200" dirty="0">
                  <a:solidFill>
                    <a:schemeClr val="tx1"/>
                  </a:solidFill>
                  <a:latin typeface="+mj-lt"/>
                  <a:cs typeface="Simplex" panose="00000400000000000000" pitchFamily="2" charset="0"/>
                </a:rPr>
                <a:t>pipe</a:t>
              </a:r>
              <a:endParaRPr lang="en-US" sz="1600" dirty="0">
                <a:solidFill>
                  <a:schemeClr val="tx1"/>
                </a:solidFill>
                <a:latin typeface="+mj-lt"/>
                <a:cs typeface="Simplex" panose="00000400000000000000" pitchFamily="2" charset="0"/>
              </a:endParaRPr>
            </a:p>
          </p:txBody>
        </p:sp>
        <p:sp>
          <p:nvSpPr>
            <p:cNvPr id="71" name="Rectangle 70">
              <a:extLst>
                <a:ext uri="{FF2B5EF4-FFF2-40B4-BE49-F238E27FC236}">
                  <a16:creationId xmlns:a16="http://schemas.microsoft.com/office/drawing/2014/main" id="{0CB535F1-AA7E-40CE-AF55-095FE03433C1}"/>
                </a:ext>
              </a:extLst>
            </p:cNvPr>
            <p:cNvSpPr/>
            <p:nvPr/>
          </p:nvSpPr>
          <p:spPr>
            <a:xfrm>
              <a:off x="1700932" y="5220196"/>
              <a:ext cx="914400" cy="381000"/>
            </a:xfrm>
            <a:prstGeom prst="rect">
              <a:avLst/>
            </a:prstGeom>
            <a:no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200" dirty="0">
                  <a:solidFill>
                    <a:schemeClr val="tx1"/>
                  </a:solidFill>
                  <a:latin typeface="+mj-lt"/>
                  <a:cs typeface="Simplex" panose="00000400000000000000" pitchFamily="2" charset="0"/>
                </a:rPr>
                <a:t>return</a:t>
              </a:r>
            </a:p>
            <a:p>
              <a:r>
                <a:rPr lang="en-US" sz="1200" dirty="0">
                  <a:solidFill>
                    <a:schemeClr val="tx1"/>
                  </a:solidFill>
                  <a:latin typeface="+mj-lt"/>
                  <a:cs typeface="Simplex" panose="00000400000000000000" pitchFamily="2" charset="0"/>
                </a:rPr>
                <a:t>pipe</a:t>
              </a:r>
              <a:endParaRPr lang="en-US" sz="1600" dirty="0">
                <a:solidFill>
                  <a:schemeClr val="tx1"/>
                </a:solidFill>
                <a:latin typeface="+mj-lt"/>
                <a:cs typeface="Simplex" panose="00000400000000000000" pitchFamily="2" charset="0"/>
              </a:endParaRPr>
            </a:p>
          </p:txBody>
        </p:sp>
        <p:grpSp>
          <p:nvGrpSpPr>
            <p:cNvPr id="72" name="Group 71">
              <a:extLst>
                <a:ext uri="{FF2B5EF4-FFF2-40B4-BE49-F238E27FC236}">
                  <a16:creationId xmlns:a16="http://schemas.microsoft.com/office/drawing/2014/main" id="{E3CAF31D-CF2C-49FE-B81C-1153E29FB218}"/>
                </a:ext>
              </a:extLst>
            </p:cNvPr>
            <p:cNvGrpSpPr/>
            <p:nvPr/>
          </p:nvGrpSpPr>
          <p:grpSpPr>
            <a:xfrm>
              <a:off x="3501132" y="2339876"/>
              <a:ext cx="2520280" cy="4464496"/>
              <a:chOff x="3285108" y="1835820"/>
              <a:chExt cx="2160240" cy="4464496"/>
            </a:xfrm>
          </p:grpSpPr>
          <p:sp>
            <p:nvSpPr>
              <p:cNvPr id="77" name="Rectangle 76">
                <a:extLst>
                  <a:ext uri="{FF2B5EF4-FFF2-40B4-BE49-F238E27FC236}">
                    <a16:creationId xmlns:a16="http://schemas.microsoft.com/office/drawing/2014/main" id="{FA3375AF-DB1B-4C3B-928D-6F2E9526F591}"/>
                  </a:ext>
                </a:extLst>
              </p:cNvPr>
              <p:cNvSpPr/>
              <p:nvPr/>
            </p:nvSpPr>
            <p:spPr>
              <a:xfrm>
                <a:off x="3285108" y="1835820"/>
                <a:ext cx="2160240" cy="1368152"/>
              </a:xfrm>
              <a:prstGeom prst="rect">
                <a:avLst/>
              </a:prstGeom>
              <a:noFill/>
              <a:ln w="9525">
                <a:solidFill>
                  <a:schemeClr val="accent1">
                    <a:lumMod val="40000"/>
                    <a:lumOff val="6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8" name="Rectangle 77">
                <a:extLst>
                  <a:ext uri="{FF2B5EF4-FFF2-40B4-BE49-F238E27FC236}">
                    <a16:creationId xmlns:a16="http://schemas.microsoft.com/office/drawing/2014/main" id="{C57ABB39-6A1A-4B18-892B-469204E3A2F6}"/>
                  </a:ext>
                </a:extLst>
              </p:cNvPr>
              <p:cNvSpPr/>
              <p:nvPr/>
            </p:nvSpPr>
            <p:spPr>
              <a:xfrm>
                <a:off x="3285108" y="3347988"/>
                <a:ext cx="2160240" cy="1368152"/>
              </a:xfrm>
              <a:prstGeom prst="rect">
                <a:avLst/>
              </a:prstGeom>
              <a:noFill/>
              <a:ln w="9525">
                <a:solidFill>
                  <a:schemeClr val="accent1">
                    <a:lumMod val="40000"/>
                    <a:lumOff val="6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9" name="Rectangle 78">
                <a:extLst>
                  <a:ext uri="{FF2B5EF4-FFF2-40B4-BE49-F238E27FC236}">
                    <a16:creationId xmlns:a16="http://schemas.microsoft.com/office/drawing/2014/main" id="{7EEFE7AB-6A00-4999-B0C6-FEA5033B7193}"/>
                  </a:ext>
                </a:extLst>
              </p:cNvPr>
              <p:cNvSpPr/>
              <p:nvPr/>
            </p:nvSpPr>
            <p:spPr>
              <a:xfrm>
                <a:off x="3285108" y="4932164"/>
                <a:ext cx="2160240" cy="1368152"/>
              </a:xfrm>
              <a:prstGeom prst="rect">
                <a:avLst/>
              </a:prstGeom>
              <a:noFill/>
              <a:ln w="9525">
                <a:solidFill>
                  <a:schemeClr val="accent1">
                    <a:lumMod val="40000"/>
                    <a:lumOff val="6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73" name="Freeform: Shape 72">
              <a:extLst>
                <a:ext uri="{FF2B5EF4-FFF2-40B4-BE49-F238E27FC236}">
                  <a16:creationId xmlns:a16="http://schemas.microsoft.com/office/drawing/2014/main" id="{0CC497A2-9BA5-475F-A6B3-199BD7FED95E}"/>
                </a:ext>
              </a:extLst>
            </p:cNvPr>
            <p:cNvSpPr/>
            <p:nvPr/>
          </p:nvSpPr>
          <p:spPr>
            <a:xfrm>
              <a:off x="3285109" y="6519094"/>
              <a:ext cx="492894" cy="234230"/>
            </a:xfrm>
            <a:custGeom>
              <a:avLst/>
              <a:gdLst>
                <a:gd name="connsiteX0" fmla="*/ 0 w 300037"/>
                <a:gd name="connsiteY0" fmla="*/ 428625 h 433902"/>
                <a:gd name="connsiteX1" fmla="*/ 57150 w 300037"/>
                <a:gd name="connsiteY1" fmla="*/ 347662 h 433902"/>
                <a:gd name="connsiteX2" fmla="*/ 104775 w 300037"/>
                <a:gd name="connsiteY2" fmla="*/ 419100 h 433902"/>
                <a:gd name="connsiteX3" fmla="*/ 300037 w 300037"/>
                <a:gd name="connsiteY3" fmla="*/ 0 h 433902"/>
              </a:gdLst>
              <a:ahLst/>
              <a:cxnLst>
                <a:cxn ang="0">
                  <a:pos x="connsiteX0" y="connsiteY0"/>
                </a:cxn>
                <a:cxn ang="0">
                  <a:pos x="connsiteX1" y="connsiteY1"/>
                </a:cxn>
                <a:cxn ang="0">
                  <a:pos x="connsiteX2" y="connsiteY2"/>
                </a:cxn>
                <a:cxn ang="0">
                  <a:pos x="connsiteX3" y="connsiteY3"/>
                </a:cxn>
              </a:cxnLst>
              <a:rect l="l" t="t" r="r" b="b"/>
              <a:pathLst>
                <a:path w="300037" h="433902">
                  <a:moveTo>
                    <a:pt x="0" y="428625"/>
                  </a:moveTo>
                  <a:cubicBezTo>
                    <a:pt x="19844" y="388937"/>
                    <a:pt x="39688" y="349249"/>
                    <a:pt x="57150" y="347662"/>
                  </a:cubicBezTo>
                  <a:cubicBezTo>
                    <a:pt x="74612" y="346075"/>
                    <a:pt x="64294" y="477044"/>
                    <a:pt x="104775" y="419100"/>
                  </a:cubicBezTo>
                  <a:cubicBezTo>
                    <a:pt x="145256" y="361156"/>
                    <a:pt x="222646" y="180578"/>
                    <a:pt x="300037"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4" name="Rectangle 73">
              <a:extLst>
                <a:ext uri="{FF2B5EF4-FFF2-40B4-BE49-F238E27FC236}">
                  <a16:creationId xmlns:a16="http://schemas.microsoft.com/office/drawing/2014/main" id="{3E5EAC2D-28AD-43FA-85E2-C60150D7316A}"/>
                </a:ext>
              </a:extLst>
            </p:cNvPr>
            <p:cNvSpPr/>
            <p:nvPr/>
          </p:nvSpPr>
          <p:spPr>
            <a:xfrm>
              <a:off x="4437236" y="2339876"/>
              <a:ext cx="1584176" cy="36004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CA" sz="1100" dirty="0">
                  <a:solidFill>
                    <a:schemeClr val="accent1">
                      <a:lumMod val="60000"/>
                      <a:lumOff val="40000"/>
                    </a:schemeClr>
                  </a:solidFill>
                </a:rPr>
                <a:t>Zone 1</a:t>
              </a:r>
            </a:p>
          </p:txBody>
        </p:sp>
        <p:sp>
          <p:nvSpPr>
            <p:cNvPr id="75" name="Rectangle 74">
              <a:extLst>
                <a:ext uri="{FF2B5EF4-FFF2-40B4-BE49-F238E27FC236}">
                  <a16:creationId xmlns:a16="http://schemas.microsoft.com/office/drawing/2014/main" id="{F1DE3432-AA45-4F27-8460-00060F6A69B9}"/>
                </a:ext>
              </a:extLst>
            </p:cNvPr>
            <p:cNvSpPr/>
            <p:nvPr/>
          </p:nvSpPr>
          <p:spPr>
            <a:xfrm>
              <a:off x="4437236" y="3852044"/>
              <a:ext cx="1584176" cy="36004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CA" sz="1100" dirty="0">
                  <a:solidFill>
                    <a:schemeClr val="accent1">
                      <a:lumMod val="60000"/>
                      <a:lumOff val="40000"/>
                    </a:schemeClr>
                  </a:solidFill>
                </a:rPr>
                <a:t>Zone 2</a:t>
              </a:r>
            </a:p>
          </p:txBody>
        </p:sp>
        <p:sp>
          <p:nvSpPr>
            <p:cNvPr id="76" name="Rectangle 75">
              <a:extLst>
                <a:ext uri="{FF2B5EF4-FFF2-40B4-BE49-F238E27FC236}">
                  <a16:creationId xmlns:a16="http://schemas.microsoft.com/office/drawing/2014/main" id="{1EDB4173-0906-4A96-B8FD-5FC41F5662DD}"/>
                </a:ext>
              </a:extLst>
            </p:cNvPr>
            <p:cNvSpPr/>
            <p:nvPr/>
          </p:nvSpPr>
          <p:spPr>
            <a:xfrm>
              <a:off x="4437236" y="5436220"/>
              <a:ext cx="1584176" cy="36004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CA" sz="1100" dirty="0">
                  <a:solidFill>
                    <a:schemeClr val="accent1">
                      <a:lumMod val="60000"/>
                      <a:lumOff val="40000"/>
                    </a:schemeClr>
                  </a:solidFill>
                </a:rPr>
                <a:t>Zone 3</a:t>
              </a:r>
            </a:p>
          </p:txBody>
        </p:sp>
      </p:grpSp>
      <p:grpSp>
        <p:nvGrpSpPr>
          <p:cNvPr id="153" name="Group 152">
            <a:extLst>
              <a:ext uri="{FF2B5EF4-FFF2-40B4-BE49-F238E27FC236}">
                <a16:creationId xmlns:a16="http://schemas.microsoft.com/office/drawing/2014/main" id="{B379032F-407D-4F9E-A582-7338A5B0774E}"/>
              </a:ext>
            </a:extLst>
          </p:cNvPr>
          <p:cNvGrpSpPr/>
          <p:nvPr/>
        </p:nvGrpSpPr>
        <p:grpSpPr>
          <a:xfrm>
            <a:off x="260772" y="107628"/>
            <a:ext cx="5965856" cy="516486"/>
            <a:chOff x="260772" y="107628"/>
            <a:chExt cx="5965856" cy="516486"/>
          </a:xfrm>
        </p:grpSpPr>
        <p:sp>
          <p:nvSpPr>
            <p:cNvPr id="154" name="Rectangle 153">
              <a:extLst>
                <a:ext uri="{FF2B5EF4-FFF2-40B4-BE49-F238E27FC236}">
                  <a16:creationId xmlns:a16="http://schemas.microsoft.com/office/drawing/2014/main" id="{6028D464-CD8B-4656-95BD-21F178C14933}"/>
                </a:ext>
              </a:extLst>
            </p:cNvPr>
            <p:cNvSpPr/>
            <p:nvPr/>
          </p:nvSpPr>
          <p:spPr>
            <a:xfrm>
              <a:off x="548804" y="107628"/>
              <a:ext cx="5677824" cy="5164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CA" sz="1400" b="1" u="sng" dirty="0">
                  <a:solidFill>
                    <a:schemeClr val="tx1"/>
                  </a:solidFill>
                  <a:latin typeface="Cambria" panose="02040503050406030204" pitchFamily="18" charset="0"/>
                  <a:ea typeface="Cambria" panose="02040503050406030204" pitchFamily="18" charset="0"/>
                  <a:cs typeface="Times New Roman" panose="02020603050405020304" pitchFamily="18" charset="0"/>
                </a:rPr>
                <a:t>Simple Hydronic Heating System</a:t>
              </a:r>
              <a:endParaRPr lang="en-CA" sz="1200" b="1" u="sng"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155" name="Oval 154">
              <a:extLst>
                <a:ext uri="{FF2B5EF4-FFF2-40B4-BE49-F238E27FC236}">
                  <a16:creationId xmlns:a16="http://schemas.microsoft.com/office/drawing/2014/main" id="{ADD57125-10E0-4598-82AB-672C2CE6AFE3}"/>
                </a:ext>
              </a:extLst>
            </p:cNvPr>
            <p:cNvSpPr/>
            <p:nvPr/>
          </p:nvSpPr>
          <p:spPr>
            <a:xfrm>
              <a:off x="260772" y="107628"/>
              <a:ext cx="288032" cy="288032"/>
            </a:xfrm>
            <a:prstGeom prst="ellipse">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CA" sz="1400" b="1" dirty="0">
                  <a:solidFill>
                    <a:schemeClr val="tx1"/>
                  </a:solidFill>
                  <a:latin typeface="Cambria" panose="02040503050406030204" pitchFamily="18" charset="0"/>
                  <a:ea typeface="Cambria" panose="02040503050406030204" pitchFamily="18" charset="0"/>
                  <a:cs typeface="Sabon Next LT" panose="020B0502040204020203" pitchFamily="2" charset="0"/>
                </a:rPr>
                <a:t>10.</a:t>
              </a:r>
            </a:p>
          </p:txBody>
        </p:sp>
      </p:grpSp>
      <p:sp>
        <p:nvSpPr>
          <p:cNvPr id="157" name="Rectangle 156">
            <a:extLst>
              <a:ext uri="{FF2B5EF4-FFF2-40B4-BE49-F238E27FC236}">
                <a16:creationId xmlns:a16="http://schemas.microsoft.com/office/drawing/2014/main" id="{9A831C1A-E929-4E49-B308-5727735B6B1A}"/>
              </a:ext>
            </a:extLst>
          </p:cNvPr>
          <p:cNvSpPr/>
          <p:nvPr/>
        </p:nvSpPr>
        <p:spPr>
          <a:xfrm>
            <a:off x="548804" y="638268"/>
            <a:ext cx="5472608" cy="23496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The diagram below is a simplified depiction of a hydronic heating system provides heat for three thermal zones. Hot water “produced” by a boiler is circulated to a heat emitter (e.g. radiator) located in each of the three zones. The thermostat in each zone provides a signal to a control valve. When the room requires heat, the valve directs water flow through the radiator (i.e. “turn heat on”). When heat is not needed, the valve switches its position to bypass the radiator  (i.e. “turn heat off”). The boiler is fired (as needed) to maintain a steady supply temperature in the circulating water loop.</a:t>
            </a: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r>
              <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Consider the similarity of the system depicted below to the “heated tank” system that has previously been considered. In the system below, it is as if the heat loss of the tank can be controlled (i.e. via the control value) and this “lost heat” directed to intended locations (i.e. Zones 1, 2, and 3).</a:t>
            </a: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8505034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1A980E0-E3E1-4FC4-85FC-59048F41F848}"/>
              </a:ext>
            </a:extLst>
          </p:cNvPr>
          <p:cNvSpPr>
            <a:spLocks noGrp="1"/>
          </p:cNvSpPr>
          <p:nvPr>
            <p:ph type="sldNum" sz="quarter" idx="12"/>
          </p:nvPr>
        </p:nvSpPr>
        <p:spPr/>
        <p:txBody>
          <a:bodyPr/>
          <a:lstStyle/>
          <a:p>
            <a:fld id="{2812F1FA-390A-41C6-A5B6-DA577902550D}" type="slidenum">
              <a:rPr lang="en-CA" smtClean="0"/>
              <a:pPr/>
              <a:t>38</a:t>
            </a:fld>
            <a:endParaRPr lang="en-CA" dirty="0"/>
          </a:p>
        </p:txBody>
      </p:sp>
      <p:sp>
        <p:nvSpPr>
          <p:cNvPr id="10" name="Rectangle 9">
            <a:extLst>
              <a:ext uri="{FF2B5EF4-FFF2-40B4-BE49-F238E27FC236}">
                <a16:creationId xmlns:a16="http://schemas.microsoft.com/office/drawing/2014/main" id="{21F076CE-F285-44CF-BE33-88F9462E83C1}"/>
              </a:ext>
            </a:extLst>
          </p:cNvPr>
          <p:cNvSpPr/>
          <p:nvPr/>
        </p:nvSpPr>
        <p:spPr>
          <a:xfrm>
            <a:off x="548804" y="683692"/>
            <a:ext cx="5256584" cy="11257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In a boiler, the key components of interest are the heat exchanger and the burner. A simplified depiction is provided below.</a:t>
            </a: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r>
              <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In most modern boilers, the movement of combustion gases through the combustion side of the heat exchanger will typically be forced/induced by a fan system. However, some boilers use “natural draft” (buoyancy-induced flow) on the combustion side.</a:t>
            </a: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r>
              <a:rPr lang="en-US" sz="1100" i="1" dirty="0">
                <a:solidFill>
                  <a:schemeClr val="tx1"/>
                </a:solidFill>
                <a:latin typeface="Cambria" panose="02040503050406030204" pitchFamily="18" charset="0"/>
                <a:ea typeface="Cambria" panose="02040503050406030204" pitchFamily="18" charset="0"/>
                <a:cs typeface="Times New Roman" panose="02020603050405020304" pitchFamily="18" charset="0"/>
              </a:rPr>
              <a:t>Note: “Boiler” is  a generic term applied to devices used to heat water even when the water does not actually boil. A boiler might be described as a “hot water boiler” or “steam boiler” depending on its use.</a:t>
            </a: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p:txBody>
      </p:sp>
      <p:grpSp>
        <p:nvGrpSpPr>
          <p:cNvPr id="14" name="Group 13">
            <a:extLst>
              <a:ext uri="{FF2B5EF4-FFF2-40B4-BE49-F238E27FC236}">
                <a16:creationId xmlns:a16="http://schemas.microsoft.com/office/drawing/2014/main" id="{254320FF-8565-4BE9-8AB4-F38C6713F957}"/>
              </a:ext>
            </a:extLst>
          </p:cNvPr>
          <p:cNvGrpSpPr/>
          <p:nvPr/>
        </p:nvGrpSpPr>
        <p:grpSpPr>
          <a:xfrm>
            <a:off x="1035307" y="2580582"/>
            <a:ext cx="3823181" cy="3503710"/>
            <a:chOff x="1136907" y="1263393"/>
            <a:chExt cx="3823181" cy="3503710"/>
          </a:xfrm>
        </p:grpSpPr>
        <p:grpSp>
          <p:nvGrpSpPr>
            <p:cNvPr id="9" name="Group 8">
              <a:extLst>
                <a:ext uri="{FF2B5EF4-FFF2-40B4-BE49-F238E27FC236}">
                  <a16:creationId xmlns:a16="http://schemas.microsoft.com/office/drawing/2014/main" id="{C110C05F-6437-41F9-8A25-A60ECAF7430E}"/>
                </a:ext>
              </a:extLst>
            </p:cNvPr>
            <p:cNvGrpSpPr/>
            <p:nvPr/>
          </p:nvGrpSpPr>
          <p:grpSpPr>
            <a:xfrm>
              <a:off x="1136907" y="1263393"/>
              <a:ext cx="3798593" cy="3391372"/>
              <a:chOff x="72786" y="1881195"/>
              <a:chExt cx="5659850" cy="5053095"/>
            </a:xfrm>
          </p:grpSpPr>
          <p:sp>
            <p:nvSpPr>
              <p:cNvPr id="3" name="Rectangle 2">
                <a:extLst>
                  <a:ext uri="{FF2B5EF4-FFF2-40B4-BE49-F238E27FC236}">
                    <a16:creationId xmlns:a16="http://schemas.microsoft.com/office/drawing/2014/main" id="{1A436EA9-0798-4CF6-B8DD-9FE8099C33B4}"/>
                  </a:ext>
                </a:extLst>
              </p:cNvPr>
              <p:cNvSpPr/>
              <p:nvPr/>
            </p:nvSpPr>
            <p:spPr>
              <a:xfrm>
                <a:off x="2276996" y="3203972"/>
                <a:ext cx="2304256" cy="201622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200">
                  <a:latin typeface="+mj-lt"/>
                </a:endParaRPr>
              </a:p>
            </p:txBody>
          </p:sp>
          <p:sp>
            <p:nvSpPr>
              <p:cNvPr id="26" name="TextBox 25">
                <a:extLst>
                  <a:ext uri="{FF2B5EF4-FFF2-40B4-BE49-F238E27FC236}">
                    <a16:creationId xmlns:a16="http://schemas.microsoft.com/office/drawing/2014/main" id="{99D841C9-E273-4841-9523-958CAF3BD50B}"/>
                  </a:ext>
                </a:extLst>
              </p:cNvPr>
              <p:cNvSpPr txBox="1"/>
              <p:nvPr/>
            </p:nvSpPr>
            <p:spPr>
              <a:xfrm>
                <a:off x="72786" y="1881195"/>
                <a:ext cx="1295400" cy="642015"/>
              </a:xfrm>
              <a:prstGeom prst="rect">
                <a:avLst/>
              </a:prstGeom>
              <a:noFill/>
            </p:spPr>
            <p:txBody>
              <a:bodyPr wrap="square" rtlCol="0">
                <a:spAutoFit/>
              </a:bodyPr>
              <a:lstStyle/>
              <a:p>
                <a:pPr algn="ctr"/>
                <a:r>
                  <a:rPr lang="en-CA" sz="1100" dirty="0">
                    <a:latin typeface="+mj-lt"/>
                  </a:rPr>
                  <a:t>combustion</a:t>
                </a:r>
              </a:p>
              <a:p>
                <a:pPr algn="ctr"/>
                <a:r>
                  <a:rPr lang="en-CA" sz="1100" dirty="0">
                    <a:latin typeface="+mj-lt"/>
                  </a:rPr>
                  <a:t>exhaust</a:t>
                </a:r>
              </a:p>
            </p:txBody>
          </p:sp>
          <p:sp>
            <p:nvSpPr>
              <p:cNvPr id="28" name="TextBox 27">
                <a:extLst>
                  <a:ext uri="{FF2B5EF4-FFF2-40B4-BE49-F238E27FC236}">
                    <a16:creationId xmlns:a16="http://schemas.microsoft.com/office/drawing/2014/main" id="{018DA20B-D049-4ABE-99CE-1DDAD0E8F957}"/>
                  </a:ext>
                </a:extLst>
              </p:cNvPr>
              <p:cNvSpPr txBox="1"/>
              <p:nvPr/>
            </p:nvSpPr>
            <p:spPr>
              <a:xfrm>
                <a:off x="1942231" y="6292275"/>
                <a:ext cx="1512169" cy="642015"/>
              </a:xfrm>
              <a:prstGeom prst="rect">
                <a:avLst/>
              </a:prstGeom>
              <a:noFill/>
            </p:spPr>
            <p:txBody>
              <a:bodyPr wrap="square" rtlCol="0">
                <a:spAutoFit/>
              </a:bodyPr>
              <a:lstStyle/>
              <a:p>
                <a:pPr algn="ctr"/>
                <a:r>
                  <a:rPr lang="en-CA" sz="1100" dirty="0">
                    <a:latin typeface="+mj-lt"/>
                  </a:rPr>
                  <a:t>forced-</a:t>
                </a:r>
              </a:p>
              <a:p>
                <a:pPr algn="ctr"/>
                <a:r>
                  <a:rPr lang="en-CA" sz="1100" dirty="0">
                    <a:latin typeface="+mj-lt"/>
                  </a:rPr>
                  <a:t>draft fan</a:t>
                </a:r>
              </a:p>
            </p:txBody>
          </p:sp>
          <p:cxnSp>
            <p:nvCxnSpPr>
              <p:cNvPr id="29" name="Straight Arrow Connector 28">
                <a:extLst>
                  <a:ext uri="{FF2B5EF4-FFF2-40B4-BE49-F238E27FC236}">
                    <a16:creationId xmlns:a16="http://schemas.microsoft.com/office/drawing/2014/main" id="{D2CFBC90-7B4B-4671-BEB9-6A3A178E7176}"/>
                  </a:ext>
                </a:extLst>
              </p:cNvPr>
              <p:cNvCxnSpPr>
                <a:cxnSpLocks/>
              </p:cNvCxnSpPr>
              <p:nvPr/>
            </p:nvCxnSpPr>
            <p:spPr>
              <a:xfrm flipV="1">
                <a:off x="4005188" y="4932164"/>
                <a:ext cx="0" cy="93610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335D9C28-C315-44FD-BA3E-9C501457E1C0}"/>
                  </a:ext>
                </a:extLst>
              </p:cNvPr>
              <p:cNvSpPr txBox="1"/>
              <p:nvPr/>
            </p:nvSpPr>
            <p:spPr>
              <a:xfrm>
                <a:off x="3985759" y="5694720"/>
                <a:ext cx="1656183" cy="389795"/>
              </a:xfrm>
              <a:prstGeom prst="rect">
                <a:avLst/>
              </a:prstGeom>
              <a:noFill/>
            </p:spPr>
            <p:txBody>
              <a:bodyPr wrap="square" rtlCol="0">
                <a:spAutoFit/>
              </a:bodyPr>
              <a:lstStyle/>
              <a:p>
                <a:r>
                  <a:rPr lang="en-CA" sz="1100" dirty="0">
                    <a:latin typeface="+mj-lt"/>
                  </a:rPr>
                  <a:t>water in</a:t>
                </a:r>
              </a:p>
            </p:txBody>
          </p:sp>
          <p:cxnSp>
            <p:nvCxnSpPr>
              <p:cNvPr id="32" name="Straight Arrow Connector 31">
                <a:extLst>
                  <a:ext uri="{FF2B5EF4-FFF2-40B4-BE49-F238E27FC236}">
                    <a16:creationId xmlns:a16="http://schemas.microsoft.com/office/drawing/2014/main" id="{41B488CE-24AF-411C-8D22-998D8FEC55AA}"/>
                  </a:ext>
                </a:extLst>
              </p:cNvPr>
              <p:cNvCxnSpPr>
                <a:cxnSpLocks/>
              </p:cNvCxnSpPr>
              <p:nvPr/>
            </p:nvCxnSpPr>
            <p:spPr>
              <a:xfrm>
                <a:off x="2853060" y="2267868"/>
                <a:ext cx="0" cy="936104"/>
              </a:xfrm>
              <a:prstGeom prst="straightConnector1">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45DBB857-08DF-4E52-9ACA-4ECDB75DFAE7}"/>
                  </a:ext>
                </a:extLst>
              </p:cNvPr>
              <p:cNvCxnSpPr>
                <a:cxnSpLocks/>
              </p:cNvCxnSpPr>
              <p:nvPr/>
            </p:nvCxnSpPr>
            <p:spPr>
              <a:xfrm>
                <a:off x="773882" y="5855444"/>
                <a:ext cx="1368152"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28A35832-0470-4F19-8AD9-AF808A36FF3A}"/>
                  </a:ext>
                </a:extLst>
              </p:cNvPr>
              <p:cNvCxnSpPr>
                <a:cxnSpLocks/>
                <a:endCxn id="3" idx="2"/>
              </p:cNvCxnSpPr>
              <p:nvPr/>
            </p:nvCxnSpPr>
            <p:spPr>
              <a:xfrm>
                <a:off x="3429124" y="3203972"/>
                <a:ext cx="0" cy="201622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FF798F26-3782-4F72-9A73-3DCA19ABEF13}"/>
                  </a:ext>
                </a:extLst>
              </p:cNvPr>
              <p:cNvCxnSpPr>
                <a:cxnSpLocks/>
              </p:cNvCxnSpPr>
              <p:nvPr/>
            </p:nvCxnSpPr>
            <p:spPr>
              <a:xfrm>
                <a:off x="3069084" y="4216276"/>
                <a:ext cx="1008112"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1FD808BA-FEAD-441C-940A-B4CCB5E52778}"/>
                      </a:ext>
                    </a:extLst>
                  </p:cNvPr>
                  <p:cNvSpPr txBox="1"/>
                  <p:nvPr/>
                </p:nvSpPr>
                <p:spPr>
                  <a:xfrm>
                    <a:off x="3573140" y="3852045"/>
                    <a:ext cx="214482" cy="28556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CA" sz="1200" i="1">
                                  <a:latin typeface="Cambria Math" panose="02040503050406030204" pitchFamily="18" charset="0"/>
                                </a:rPr>
                              </m:ctrlPr>
                            </m:accPr>
                            <m:e>
                              <m:r>
                                <a:rPr lang="en-CA" sz="1200" i="1">
                                  <a:latin typeface="Cambria Math" panose="02040503050406030204" pitchFamily="18" charset="0"/>
                                </a:rPr>
                                <m:t>𝑄</m:t>
                              </m:r>
                            </m:e>
                          </m:acc>
                        </m:oMath>
                      </m:oMathPara>
                    </a14:m>
                    <a:endParaRPr lang="en-CA" sz="1200" dirty="0"/>
                  </a:p>
                </p:txBody>
              </p:sp>
            </mc:Choice>
            <mc:Fallback xmlns="">
              <p:sp>
                <p:nvSpPr>
                  <p:cNvPr id="38" name="TextBox 37">
                    <a:extLst>
                      <a:ext uri="{FF2B5EF4-FFF2-40B4-BE49-F238E27FC236}">
                        <a16:creationId xmlns:a16="http://schemas.microsoft.com/office/drawing/2014/main" id="{1FD808BA-FEAD-441C-940A-B4CCB5E52778}"/>
                      </a:ext>
                    </a:extLst>
                  </p:cNvPr>
                  <p:cNvSpPr txBox="1">
                    <a:spLocks noRot="1" noChangeAspect="1" noMove="1" noResize="1" noEditPoints="1" noAdjustHandles="1" noChangeArrowheads="1" noChangeShapeType="1" noTextEdit="1"/>
                  </p:cNvSpPr>
                  <p:nvPr/>
                </p:nvSpPr>
                <p:spPr>
                  <a:xfrm>
                    <a:off x="3573140" y="3852045"/>
                    <a:ext cx="214482" cy="285565"/>
                  </a:xfrm>
                  <a:prstGeom prst="rect">
                    <a:avLst/>
                  </a:prstGeom>
                  <a:blipFill>
                    <a:blip r:embed="rId2"/>
                    <a:stretch>
                      <a:fillRect l="-33333" t="-12500" r="-50000" b="-25000"/>
                    </a:stretch>
                  </a:blipFill>
                </p:spPr>
                <p:txBody>
                  <a:bodyPr/>
                  <a:lstStyle/>
                  <a:p>
                    <a:r>
                      <a:rPr lang="en-CA">
                        <a:noFill/>
                      </a:rPr>
                      <a:t> </a:t>
                    </a:r>
                  </a:p>
                </p:txBody>
              </p:sp>
            </mc:Fallback>
          </mc:AlternateContent>
          <p:sp>
            <p:nvSpPr>
              <p:cNvPr id="45" name="Oval 44">
                <a:extLst>
                  <a:ext uri="{FF2B5EF4-FFF2-40B4-BE49-F238E27FC236}">
                    <a16:creationId xmlns:a16="http://schemas.microsoft.com/office/drawing/2014/main" id="{69746CB4-C5C0-42A5-959E-E7012D2C3B5A}"/>
                  </a:ext>
                </a:extLst>
              </p:cNvPr>
              <p:cNvSpPr/>
              <p:nvPr/>
            </p:nvSpPr>
            <p:spPr>
              <a:xfrm>
                <a:off x="4149204" y="5457428"/>
                <a:ext cx="216024" cy="21602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1</a:t>
                </a:r>
                <a:endParaRPr lang="en-CA" sz="1100" dirty="0">
                  <a:solidFill>
                    <a:schemeClr val="tx1"/>
                  </a:solidFill>
                </a:endParaRPr>
              </a:p>
            </p:txBody>
          </p:sp>
          <p:sp>
            <p:nvSpPr>
              <p:cNvPr id="46" name="Oval 45">
                <a:extLst>
                  <a:ext uri="{FF2B5EF4-FFF2-40B4-BE49-F238E27FC236}">
                    <a16:creationId xmlns:a16="http://schemas.microsoft.com/office/drawing/2014/main" id="{313A5F55-454A-4D66-A4B2-82F93969D4ED}"/>
                  </a:ext>
                </a:extLst>
              </p:cNvPr>
              <p:cNvSpPr/>
              <p:nvPr/>
            </p:nvSpPr>
            <p:spPr>
              <a:xfrm>
                <a:off x="4149204" y="2771924"/>
                <a:ext cx="216024" cy="21602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2</a:t>
                </a:r>
                <a:endParaRPr lang="en-CA" sz="1100" dirty="0">
                  <a:solidFill>
                    <a:schemeClr val="tx1"/>
                  </a:solidFill>
                </a:endParaRPr>
              </a:p>
            </p:txBody>
          </p:sp>
          <p:sp>
            <p:nvSpPr>
              <p:cNvPr id="47" name="TextBox 46">
                <a:extLst>
                  <a:ext uri="{FF2B5EF4-FFF2-40B4-BE49-F238E27FC236}">
                    <a16:creationId xmlns:a16="http://schemas.microsoft.com/office/drawing/2014/main" id="{2731EB46-C760-4691-9B20-C3E8563C0473}"/>
                  </a:ext>
                </a:extLst>
              </p:cNvPr>
              <p:cNvSpPr txBox="1"/>
              <p:nvPr/>
            </p:nvSpPr>
            <p:spPr>
              <a:xfrm>
                <a:off x="4437236" y="3708029"/>
                <a:ext cx="1295400" cy="894236"/>
              </a:xfrm>
              <a:prstGeom prst="rect">
                <a:avLst/>
              </a:prstGeom>
              <a:noFill/>
            </p:spPr>
            <p:txBody>
              <a:bodyPr wrap="square" rtlCol="0">
                <a:spAutoFit/>
              </a:bodyPr>
              <a:lstStyle/>
              <a:p>
                <a:pPr algn="ctr"/>
                <a:r>
                  <a:rPr lang="en-CA" sz="1100" dirty="0">
                    <a:latin typeface="+mj-lt"/>
                  </a:rPr>
                  <a:t>HX</a:t>
                </a:r>
              </a:p>
              <a:p>
                <a:pPr algn="ctr"/>
                <a:r>
                  <a:rPr lang="en-CA" sz="1100" dirty="0">
                    <a:latin typeface="+mj-lt"/>
                  </a:rPr>
                  <a:t>water</a:t>
                </a:r>
              </a:p>
              <a:p>
                <a:pPr algn="ctr"/>
                <a:r>
                  <a:rPr lang="en-CA" sz="1100" dirty="0">
                    <a:latin typeface="+mj-lt"/>
                  </a:rPr>
                  <a:t>side</a:t>
                </a:r>
              </a:p>
            </p:txBody>
          </p:sp>
          <p:sp>
            <p:nvSpPr>
              <p:cNvPr id="48" name="TextBox 47">
                <a:extLst>
                  <a:ext uri="{FF2B5EF4-FFF2-40B4-BE49-F238E27FC236}">
                    <a16:creationId xmlns:a16="http://schemas.microsoft.com/office/drawing/2014/main" id="{C7EA23A1-6C9A-4CF9-9B7E-AB19CF256054}"/>
                  </a:ext>
                </a:extLst>
              </p:cNvPr>
              <p:cNvSpPr txBox="1"/>
              <p:nvPr/>
            </p:nvSpPr>
            <p:spPr>
              <a:xfrm>
                <a:off x="708100" y="5946503"/>
                <a:ext cx="1507282" cy="642015"/>
              </a:xfrm>
              <a:prstGeom prst="rect">
                <a:avLst/>
              </a:prstGeom>
              <a:noFill/>
            </p:spPr>
            <p:txBody>
              <a:bodyPr wrap="square" rtlCol="0">
                <a:spAutoFit/>
              </a:bodyPr>
              <a:lstStyle/>
              <a:p>
                <a:pPr algn="ctr"/>
                <a:r>
                  <a:rPr lang="en-CA" sz="1100" dirty="0">
                    <a:latin typeface="+mj-lt"/>
                  </a:rPr>
                  <a:t>combustion</a:t>
                </a:r>
              </a:p>
              <a:p>
                <a:pPr algn="ctr"/>
                <a:r>
                  <a:rPr lang="en-CA" sz="1100" dirty="0">
                    <a:latin typeface="+mj-lt"/>
                  </a:rPr>
                  <a:t>air + fuel</a:t>
                </a:r>
              </a:p>
            </p:txBody>
          </p:sp>
          <p:grpSp>
            <p:nvGrpSpPr>
              <p:cNvPr id="88" name="Group 87">
                <a:extLst>
                  <a:ext uri="{FF2B5EF4-FFF2-40B4-BE49-F238E27FC236}">
                    <a16:creationId xmlns:a16="http://schemas.microsoft.com/office/drawing/2014/main" id="{575C447E-D577-41D0-B586-FDB0FEED8B5D}"/>
                  </a:ext>
                </a:extLst>
              </p:cNvPr>
              <p:cNvGrpSpPr/>
              <p:nvPr/>
            </p:nvGrpSpPr>
            <p:grpSpPr>
              <a:xfrm rot="5400000" flipH="1">
                <a:off x="1739300" y="4993362"/>
                <a:ext cx="1714251" cy="820975"/>
                <a:chOff x="1224752" y="5021149"/>
                <a:chExt cx="1263178" cy="604951"/>
              </a:xfrm>
            </p:grpSpPr>
            <p:grpSp>
              <p:nvGrpSpPr>
                <p:cNvPr id="4" name="Group 3">
                  <a:extLst>
                    <a:ext uri="{FF2B5EF4-FFF2-40B4-BE49-F238E27FC236}">
                      <a16:creationId xmlns:a16="http://schemas.microsoft.com/office/drawing/2014/main" id="{2F5C2F95-13E5-4E2A-813A-F9204081DCAB}"/>
                    </a:ext>
                  </a:extLst>
                </p:cNvPr>
                <p:cNvGrpSpPr/>
                <p:nvPr/>
              </p:nvGrpSpPr>
              <p:grpSpPr>
                <a:xfrm flipH="1">
                  <a:off x="1224752" y="5021149"/>
                  <a:ext cx="756190" cy="604951"/>
                  <a:chOff x="2667000" y="4495800"/>
                  <a:chExt cx="381000" cy="304800"/>
                </a:xfrm>
              </p:grpSpPr>
              <p:cxnSp>
                <p:nvCxnSpPr>
                  <p:cNvPr id="5" name="Straight Connector 4">
                    <a:extLst>
                      <a:ext uri="{FF2B5EF4-FFF2-40B4-BE49-F238E27FC236}">
                        <a16:creationId xmlns:a16="http://schemas.microsoft.com/office/drawing/2014/main" id="{68A55F50-F3D0-4A78-9B38-2E8DCEBA8C0B}"/>
                      </a:ext>
                    </a:extLst>
                  </p:cNvPr>
                  <p:cNvCxnSpPr/>
                  <p:nvPr/>
                </p:nvCxnSpPr>
                <p:spPr>
                  <a:xfrm flipH="1">
                    <a:off x="2667000" y="4495800"/>
                    <a:ext cx="2286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D216AE44-58E6-4764-A0E7-AD259F23A058}"/>
                      </a:ext>
                    </a:extLst>
                  </p:cNvPr>
                  <p:cNvSpPr/>
                  <p:nvPr/>
                </p:nvSpPr>
                <p:spPr>
                  <a:xfrm rot="16200000">
                    <a:off x="2743200" y="4495800"/>
                    <a:ext cx="304800" cy="304800"/>
                  </a:xfrm>
                  <a:prstGeom prst="ellipse">
                    <a:avLst/>
                  </a:prstGeom>
                  <a:solidFill>
                    <a:schemeClr val="bg1"/>
                  </a:solidFill>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sz="1200">
                      <a:latin typeface="+mj-lt"/>
                    </a:endParaRPr>
                  </a:p>
                </p:txBody>
              </p:sp>
              <p:cxnSp>
                <p:nvCxnSpPr>
                  <p:cNvPr id="7" name="Straight Connector 6">
                    <a:extLst>
                      <a:ext uri="{FF2B5EF4-FFF2-40B4-BE49-F238E27FC236}">
                        <a16:creationId xmlns:a16="http://schemas.microsoft.com/office/drawing/2014/main" id="{AC4447A8-F038-4C79-9FFE-D10D395FD0BC}"/>
                      </a:ext>
                    </a:extLst>
                  </p:cNvPr>
                  <p:cNvCxnSpPr/>
                  <p:nvPr/>
                </p:nvCxnSpPr>
                <p:spPr>
                  <a:xfrm>
                    <a:off x="2667000" y="4495800"/>
                    <a:ext cx="0" cy="1524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0FABE70-C07A-40C0-ABB8-BB48FC78D0DB}"/>
                      </a:ext>
                    </a:extLst>
                  </p:cNvPr>
                  <p:cNvCxnSpPr/>
                  <p:nvPr/>
                </p:nvCxnSpPr>
                <p:spPr>
                  <a:xfrm flipH="1">
                    <a:off x="2667000" y="4648200"/>
                    <a:ext cx="76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4" name="Rectangle 23">
                  <a:extLst>
                    <a:ext uri="{FF2B5EF4-FFF2-40B4-BE49-F238E27FC236}">
                      <a16:creationId xmlns:a16="http://schemas.microsoft.com/office/drawing/2014/main" id="{68D6C2DE-6B97-4560-859F-263E1EEDB9D4}"/>
                    </a:ext>
                  </a:extLst>
                </p:cNvPr>
                <p:cNvSpPr/>
                <p:nvPr/>
              </p:nvSpPr>
              <p:spPr>
                <a:xfrm>
                  <a:off x="1982664" y="5050674"/>
                  <a:ext cx="166176" cy="237605"/>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200">
                    <a:latin typeface="+mj-lt"/>
                  </a:endParaRPr>
                </a:p>
              </p:txBody>
            </p:sp>
            <p:grpSp>
              <p:nvGrpSpPr>
                <p:cNvPr id="64" name="Group 63">
                  <a:extLst>
                    <a:ext uri="{FF2B5EF4-FFF2-40B4-BE49-F238E27FC236}">
                      <a16:creationId xmlns:a16="http://schemas.microsoft.com/office/drawing/2014/main" id="{7AA89221-BDCA-4FE6-A431-FBA75FFEF21C}"/>
                    </a:ext>
                  </a:extLst>
                </p:cNvPr>
                <p:cNvGrpSpPr/>
                <p:nvPr/>
              </p:nvGrpSpPr>
              <p:grpSpPr>
                <a:xfrm>
                  <a:off x="2160051" y="5034910"/>
                  <a:ext cx="327879" cy="264800"/>
                  <a:chOff x="4267199" y="2499361"/>
                  <a:chExt cx="328161" cy="352200"/>
                </a:xfrm>
              </p:grpSpPr>
              <p:grpSp>
                <p:nvGrpSpPr>
                  <p:cNvPr id="67" name="Group 66">
                    <a:extLst>
                      <a:ext uri="{FF2B5EF4-FFF2-40B4-BE49-F238E27FC236}">
                        <a16:creationId xmlns:a16="http://schemas.microsoft.com/office/drawing/2014/main" id="{56849E7D-C67C-4D34-88DA-7C96B7C5DB5F}"/>
                      </a:ext>
                    </a:extLst>
                  </p:cNvPr>
                  <p:cNvGrpSpPr/>
                  <p:nvPr/>
                </p:nvGrpSpPr>
                <p:grpSpPr>
                  <a:xfrm rot="5400000">
                    <a:off x="4380910" y="2385650"/>
                    <a:ext cx="100740" cy="328161"/>
                    <a:chOff x="2743200" y="2971800"/>
                    <a:chExt cx="304800" cy="1676400"/>
                  </a:xfrm>
                  <a:solidFill>
                    <a:schemeClr val="accent5">
                      <a:lumMod val="75000"/>
                    </a:schemeClr>
                  </a:solidFill>
                </p:grpSpPr>
                <p:sp>
                  <p:nvSpPr>
                    <p:cNvPr id="74" name="Isosceles Triangle 73">
                      <a:extLst>
                        <a:ext uri="{FF2B5EF4-FFF2-40B4-BE49-F238E27FC236}">
                          <a16:creationId xmlns:a16="http://schemas.microsoft.com/office/drawing/2014/main" id="{EFE0E394-A363-4D62-BC0B-8B0C970E5E73}"/>
                        </a:ext>
                      </a:extLst>
                    </p:cNvPr>
                    <p:cNvSpPr/>
                    <p:nvPr/>
                  </p:nvSpPr>
                  <p:spPr>
                    <a:xfrm>
                      <a:off x="2743200" y="2971800"/>
                      <a:ext cx="304800" cy="1371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200"/>
                    </a:p>
                  </p:txBody>
                </p:sp>
                <p:sp>
                  <p:nvSpPr>
                    <p:cNvPr id="75" name="Oval 74">
                      <a:extLst>
                        <a:ext uri="{FF2B5EF4-FFF2-40B4-BE49-F238E27FC236}">
                          <a16:creationId xmlns:a16="http://schemas.microsoft.com/office/drawing/2014/main" id="{30BF8AA6-C12D-4EFB-A8CF-8EE077B84063}"/>
                        </a:ext>
                      </a:extLst>
                    </p:cNvPr>
                    <p:cNvSpPr/>
                    <p:nvPr/>
                  </p:nvSpPr>
                  <p:spPr>
                    <a:xfrm>
                      <a:off x="2743200" y="4038600"/>
                      <a:ext cx="304800" cy="609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200"/>
                    </a:p>
                  </p:txBody>
                </p:sp>
              </p:grpSp>
              <p:grpSp>
                <p:nvGrpSpPr>
                  <p:cNvPr id="68" name="Group 67">
                    <a:extLst>
                      <a:ext uri="{FF2B5EF4-FFF2-40B4-BE49-F238E27FC236}">
                        <a16:creationId xmlns:a16="http://schemas.microsoft.com/office/drawing/2014/main" id="{8F91A74F-8441-429D-957B-E8B18BC4BB12}"/>
                      </a:ext>
                    </a:extLst>
                  </p:cNvPr>
                  <p:cNvGrpSpPr/>
                  <p:nvPr/>
                </p:nvGrpSpPr>
                <p:grpSpPr>
                  <a:xfrm rot="5400000">
                    <a:off x="4380910" y="2507569"/>
                    <a:ext cx="100740" cy="328161"/>
                    <a:chOff x="2743200" y="2971800"/>
                    <a:chExt cx="304800" cy="1676400"/>
                  </a:xfrm>
                  <a:solidFill>
                    <a:schemeClr val="accent5">
                      <a:lumMod val="75000"/>
                    </a:schemeClr>
                  </a:solidFill>
                </p:grpSpPr>
                <p:sp>
                  <p:nvSpPr>
                    <p:cNvPr id="72" name="Isosceles Triangle 71">
                      <a:extLst>
                        <a:ext uri="{FF2B5EF4-FFF2-40B4-BE49-F238E27FC236}">
                          <a16:creationId xmlns:a16="http://schemas.microsoft.com/office/drawing/2014/main" id="{3C640D83-28D3-4B04-86BB-13AFC352AFB5}"/>
                        </a:ext>
                      </a:extLst>
                    </p:cNvPr>
                    <p:cNvSpPr/>
                    <p:nvPr/>
                  </p:nvSpPr>
                  <p:spPr>
                    <a:xfrm>
                      <a:off x="2743200" y="2971800"/>
                      <a:ext cx="304800" cy="1371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200"/>
                    </a:p>
                  </p:txBody>
                </p:sp>
                <p:sp>
                  <p:nvSpPr>
                    <p:cNvPr id="73" name="Oval 72">
                      <a:extLst>
                        <a:ext uri="{FF2B5EF4-FFF2-40B4-BE49-F238E27FC236}">
                          <a16:creationId xmlns:a16="http://schemas.microsoft.com/office/drawing/2014/main" id="{B097291D-C868-4322-845E-169FBA4BCB1A}"/>
                        </a:ext>
                      </a:extLst>
                    </p:cNvPr>
                    <p:cNvSpPr/>
                    <p:nvPr/>
                  </p:nvSpPr>
                  <p:spPr>
                    <a:xfrm>
                      <a:off x="2743200" y="4038600"/>
                      <a:ext cx="304800" cy="609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200"/>
                    </a:p>
                  </p:txBody>
                </p:sp>
              </p:grpSp>
              <p:grpSp>
                <p:nvGrpSpPr>
                  <p:cNvPr id="69" name="Group 68">
                    <a:extLst>
                      <a:ext uri="{FF2B5EF4-FFF2-40B4-BE49-F238E27FC236}">
                        <a16:creationId xmlns:a16="http://schemas.microsoft.com/office/drawing/2014/main" id="{6A2E377C-8A8C-4168-896A-E2107B3F137F}"/>
                      </a:ext>
                    </a:extLst>
                  </p:cNvPr>
                  <p:cNvGrpSpPr/>
                  <p:nvPr/>
                </p:nvGrpSpPr>
                <p:grpSpPr>
                  <a:xfrm rot="5400000">
                    <a:off x="4380910" y="2637110"/>
                    <a:ext cx="100740" cy="328161"/>
                    <a:chOff x="2743200" y="2971800"/>
                    <a:chExt cx="304800" cy="1676400"/>
                  </a:xfrm>
                  <a:solidFill>
                    <a:schemeClr val="accent5">
                      <a:lumMod val="75000"/>
                    </a:schemeClr>
                  </a:solidFill>
                </p:grpSpPr>
                <p:sp>
                  <p:nvSpPr>
                    <p:cNvPr id="70" name="Isosceles Triangle 69">
                      <a:extLst>
                        <a:ext uri="{FF2B5EF4-FFF2-40B4-BE49-F238E27FC236}">
                          <a16:creationId xmlns:a16="http://schemas.microsoft.com/office/drawing/2014/main" id="{F4AA864C-B185-4D18-A32F-8C3CF1EB4EA1}"/>
                        </a:ext>
                      </a:extLst>
                    </p:cNvPr>
                    <p:cNvSpPr/>
                    <p:nvPr/>
                  </p:nvSpPr>
                  <p:spPr>
                    <a:xfrm>
                      <a:off x="2743200" y="2971800"/>
                      <a:ext cx="304800" cy="137160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200"/>
                    </a:p>
                  </p:txBody>
                </p:sp>
                <p:sp>
                  <p:nvSpPr>
                    <p:cNvPr id="71" name="Oval 70">
                      <a:extLst>
                        <a:ext uri="{FF2B5EF4-FFF2-40B4-BE49-F238E27FC236}">
                          <a16:creationId xmlns:a16="http://schemas.microsoft.com/office/drawing/2014/main" id="{5D170029-FE89-45A2-9077-672BDDDB02C2}"/>
                        </a:ext>
                      </a:extLst>
                    </p:cNvPr>
                    <p:cNvSpPr/>
                    <p:nvPr/>
                  </p:nvSpPr>
                  <p:spPr>
                    <a:xfrm>
                      <a:off x="2743200" y="4038600"/>
                      <a:ext cx="304800" cy="609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200"/>
                    </a:p>
                  </p:txBody>
                </p:sp>
              </p:grpSp>
            </p:grpSp>
          </p:grpSp>
          <p:cxnSp>
            <p:nvCxnSpPr>
              <p:cNvPr id="78" name="Straight Arrow Connector 77">
                <a:extLst>
                  <a:ext uri="{FF2B5EF4-FFF2-40B4-BE49-F238E27FC236}">
                    <a16:creationId xmlns:a16="http://schemas.microsoft.com/office/drawing/2014/main" id="{B57677F3-F32A-47CD-BF40-D1A79F2DBDF1}"/>
                  </a:ext>
                </a:extLst>
              </p:cNvPr>
              <p:cNvCxnSpPr>
                <a:cxnSpLocks/>
              </p:cNvCxnSpPr>
              <p:nvPr/>
            </p:nvCxnSpPr>
            <p:spPr>
              <a:xfrm flipV="1">
                <a:off x="4005188" y="2411884"/>
                <a:ext cx="0" cy="93610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B5970F37-BD80-4B1B-8B29-ADC98758B6A2}"/>
                  </a:ext>
                </a:extLst>
              </p:cNvPr>
              <p:cNvCxnSpPr>
                <a:cxnSpLocks/>
              </p:cNvCxnSpPr>
              <p:nvPr/>
            </p:nvCxnSpPr>
            <p:spPr>
              <a:xfrm flipH="1">
                <a:off x="1340892" y="2267868"/>
                <a:ext cx="1512168"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5" name="TextBox 84">
                <a:extLst>
                  <a:ext uri="{FF2B5EF4-FFF2-40B4-BE49-F238E27FC236}">
                    <a16:creationId xmlns:a16="http://schemas.microsoft.com/office/drawing/2014/main" id="{843A50CA-4891-4F27-BE9C-8693844C5673}"/>
                  </a:ext>
                </a:extLst>
              </p:cNvPr>
              <p:cNvSpPr txBox="1"/>
              <p:nvPr/>
            </p:nvSpPr>
            <p:spPr>
              <a:xfrm>
                <a:off x="4009522" y="2328368"/>
                <a:ext cx="1656183" cy="389795"/>
              </a:xfrm>
              <a:prstGeom prst="rect">
                <a:avLst/>
              </a:prstGeom>
              <a:noFill/>
            </p:spPr>
            <p:txBody>
              <a:bodyPr wrap="square" rtlCol="0">
                <a:spAutoFit/>
              </a:bodyPr>
              <a:lstStyle/>
              <a:p>
                <a:r>
                  <a:rPr lang="en-CA" sz="1100" dirty="0">
                    <a:latin typeface="+mj-lt"/>
                  </a:rPr>
                  <a:t>water out</a:t>
                </a:r>
              </a:p>
            </p:txBody>
          </p:sp>
          <p:sp>
            <p:nvSpPr>
              <p:cNvPr id="87" name="TextBox 86">
                <a:extLst>
                  <a:ext uri="{FF2B5EF4-FFF2-40B4-BE49-F238E27FC236}">
                    <a16:creationId xmlns:a16="http://schemas.microsoft.com/office/drawing/2014/main" id="{82AB850F-BFA2-4095-B8F1-DE4EE1BB0200}"/>
                  </a:ext>
                </a:extLst>
              </p:cNvPr>
              <p:cNvSpPr txBox="1"/>
              <p:nvPr/>
            </p:nvSpPr>
            <p:spPr>
              <a:xfrm>
                <a:off x="980852" y="3708029"/>
                <a:ext cx="1295400" cy="894236"/>
              </a:xfrm>
              <a:prstGeom prst="rect">
                <a:avLst/>
              </a:prstGeom>
              <a:noFill/>
            </p:spPr>
            <p:txBody>
              <a:bodyPr wrap="square" rtlCol="0">
                <a:spAutoFit/>
              </a:bodyPr>
              <a:lstStyle/>
              <a:p>
                <a:pPr algn="ctr"/>
                <a:r>
                  <a:rPr lang="en-CA" sz="1100" dirty="0">
                    <a:latin typeface="+mj-lt"/>
                  </a:rPr>
                  <a:t>HX</a:t>
                </a:r>
              </a:p>
              <a:p>
                <a:pPr algn="ctr"/>
                <a:r>
                  <a:rPr lang="en-CA" sz="1100" dirty="0">
                    <a:latin typeface="+mj-lt"/>
                  </a:rPr>
                  <a:t>combustion</a:t>
                </a:r>
              </a:p>
              <a:p>
                <a:pPr algn="ctr"/>
                <a:r>
                  <a:rPr lang="en-CA" sz="1100" dirty="0">
                    <a:latin typeface="+mj-lt"/>
                  </a:rPr>
                  <a:t>side</a:t>
                </a:r>
              </a:p>
            </p:txBody>
          </p:sp>
          <mc:AlternateContent xmlns:mc="http://schemas.openxmlformats.org/markup-compatibility/2006" xmlns:a14="http://schemas.microsoft.com/office/drawing/2010/main">
            <mc:Choice Requires="a14">
              <p:sp>
                <p:nvSpPr>
                  <p:cNvPr id="96" name="TextBox 95">
                    <a:extLst>
                      <a:ext uri="{FF2B5EF4-FFF2-40B4-BE49-F238E27FC236}">
                        <a16:creationId xmlns:a16="http://schemas.microsoft.com/office/drawing/2014/main" id="{7717324C-B756-4D8F-84A1-EE4701E8DBCE}"/>
                      </a:ext>
                    </a:extLst>
                  </p:cNvPr>
                  <p:cNvSpPr txBox="1"/>
                  <p:nvPr/>
                </p:nvSpPr>
                <p:spPr>
                  <a:xfrm>
                    <a:off x="1029973" y="5442446"/>
                    <a:ext cx="545616" cy="31221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CA" sz="1200" b="0" i="1" smtClean="0">
                                  <a:latin typeface="Cambria Math" panose="02040503050406030204" pitchFamily="18" charset="0"/>
                                </a:rPr>
                              </m:ctrlPr>
                            </m:sSubPr>
                            <m:e>
                              <m:acc>
                                <m:accPr>
                                  <m:chr m:val="̇"/>
                                  <m:ctrlPr>
                                    <a:rPr lang="en-CA" sz="1200" i="1" smtClean="0">
                                      <a:latin typeface="Cambria Math" panose="02040503050406030204" pitchFamily="18" charset="0"/>
                                    </a:rPr>
                                  </m:ctrlPr>
                                </m:accPr>
                                <m:e>
                                  <m:r>
                                    <a:rPr lang="en-CA" sz="1200" b="0" i="1" smtClean="0">
                                      <a:latin typeface="Cambria Math" panose="02040503050406030204" pitchFamily="18" charset="0"/>
                                    </a:rPr>
                                    <m:t>𝐸</m:t>
                                  </m:r>
                                </m:e>
                              </m:acc>
                            </m:e>
                            <m:sub>
                              <m:r>
                                <a:rPr lang="en-CA" sz="1200" b="0" i="1" smtClean="0">
                                  <a:latin typeface="Cambria Math" panose="02040503050406030204" pitchFamily="18" charset="0"/>
                                </a:rPr>
                                <m:t>𝑓𝑢𝑒𝑙</m:t>
                              </m:r>
                            </m:sub>
                          </m:sSub>
                        </m:oMath>
                      </m:oMathPara>
                    </a14:m>
                    <a:endParaRPr lang="en-CA" sz="1200" dirty="0"/>
                  </a:p>
                </p:txBody>
              </p:sp>
            </mc:Choice>
            <mc:Fallback xmlns="">
              <p:sp>
                <p:nvSpPr>
                  <p:cNvPr id="96" name="TextBox 95">
                    <a:extLst>
                      <a:ext uri="{FF2B5EF4-FFF2-40B4-BE49-F238E27FC236}">
                        <a16:creationId xmlns:a16="http://schemas.microsoft.com/office/drawing/2014/main" id="{7717324C-B756-4D8F-84A1-EE4701E8DBCE}"/>
                      </a:ext>
                    </a:extLst>
                  </p:cNvPr>
                  <p:cNvSpPr txBox="1">
                    <a:spLocks noRot="1" noChangeAspect="1" noMove="1" noResize="1" noEditPoints="1" noAdjustHandles="1" noChangeArrowheads="1" noChangeShapeType="1" noTextEdit="1"/>
                  </p:cNvSpPr>
                  <p:nvPr/>
                </p:nvSpPr>
                <p:spPr>
                  <a:xfrm>
                    <a:off x="1029973" y="5442446"/>
                    <a:ext cx="545616" cy="312219"/>
                  </a:xfrm>
                  <a:prstGeom prst="rect">
                    <a:avLst/>
                  </a:prstGeom>
                  <a:blipFill>
                    <a:blip r:embed="rId3"/>
                    <a:stretch>
                      <a:fillRect l="-10000" t="-14706" r="-8333" b="-23529"/>
                    </a:stretch>
                  </a:blipFill>
                </p:spPr>
                <p:txBody>
                  <a:bodyPr/>
                  <a:lstStyle/>
                  <a:p>
                    <a:r>
                      <a:rPr lang="en-CA">
                        <a:noFill/>
                      </a:rPr>
                      <a:t> </a:t>
                    </a:r>
                  </a:p>
                </p:txBody>
              </p:sp>
            </mc:Fallback>
          </mc:AlternateContent>
        </p:grpSp>
        <p:sp>
          <p:nvSpPr>
            <p:cNvPr id="12" name="Freeform: Shape 11">
              <a:extLst>
                <a:ext uri="{FF2B5EF4-FFF2-40B4-BE49-F238E27FC236}">
                  <a16:creationId xmlns:a16="http://schemas.microsoft.com/office/drawing/2014/main" id="{5E9EAAA3-73C4-4AF7-A868-CE4D27956A59}"/>
                </a:ext>
              </a:extLst>
            </p:cNvPr>
            <p:cNvSpPr/>
            <p:nvPr/>
          </p:nvSpPr>
          <p:spPr>
            <a:xfrm>
              <a:off x="3425825" y="3190876"/>
              <a:ext cx="231775" cy="1295400"/>
            </a:xfrm>
            <a:custGeom>
              <a:avLst/>
              <a:gdLst>
                <a:gd name="connsiteX0" fmla="*/ 425450 w 425450"/>
                <a:gd name="connsiteY0" fmla="*/ 1520825 h 1520825"/>
                <a:gd name="connsiteX1" fmla="*/ 73025 w 425450"/>
                <a:gd name="connsiteY1" fmla="*/ 771525 h 1520825"/>
                <a:gd name="connsiteX2" fmla="*/ 165100 w 425450"/>
                <a:gd name="connsiteY2" fmla="*/ 177800 h 1520825"/>
                <a:gd name="connsiteX3" fmla="*/ 0 w 425450"/>
                <a:gd name="connsiteY3" fmla="*/ 0 h 1520825"/>
              </a:gdLst>
              <a:ahLst/>
              <a:cxnLst>
                <a:cxn ang="0">
                  <a:pos x="connsiteX0" y="connsiteY0"/>
                </a:cxn>
                <a:cxn ang="0">
                  <a:pos x="connsiteX1" y="connsiteY1"/>
                </a:cxn>
                <a:cxn ang="0">
                  <a:pos x="connsiteX2" y="connsiteY2"/>
                </a:cxn>
                <a:cxn ang="0">
                  <a:pos x="connsiteX3" y="connsiteY3"/>
                </a:cxn>
              </a:cxnLst>
              <a:rect l="l" t="t" r="r" b="b"/>
              <a:pathLst>
                <a:path w="425450" h="1520825">
                  <a:moveTo>
                    <a:pt x="425450" y="1520825"/>
                  </a:moveTo>
                  <a:cubicBezTo>
                    <a:pt x="270933" y="1258093"/>
                    <a:pt x="116417" y="995362"/>
                    <a:pt x="73025" y="771525"/>
                  </a:cubicBezTo>
                  <a:cubicBezTo>
                    <a:pt x="29633" y="547688"/>
                    <a:pt x="177271" y="306387"/>
                    <a:pt x="165100" y="177800"/>
                  </a:cubicBezTo>
                  <a:cubicBezTo>
                    <a:pt x="152929" y="49213"/>
                    <a:pt x="76464" y="24606"/>
                    <a:pt x="0" y="0"/>
                  </a:cubicBezTo>
                </a:path>
              </a:pathLst>
            </a:custGeom>
            <a:noFill/>
            <a:ln w="952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TextBox 12">
              <a:extLst>
                <a:ext uri="{FF2B5EF4-FFF2-40B4-BE49-F238E27FC236}">
                  <a16:creationId xmlns:a16="http://schemas.microsoft.com/office/drawing/2014/main" id="{D48DAFDD-9551-4427-8384-418BFE5B7F41}"/>
                </a:ext>
              </a:extLst>
            </p:cNvPr>
            <p:cNvSpPr txBox="1"/>
            <p:nvPr/>
          </p:nvSpPr>
          <p:spPr>
            <a:xfrm>
              <a:off x="3312108" y="4505493"/>
              <a:ext cx="1647980" cy="261610"/>
            </a:xfrm>
            <a:prstGeom prst="rect">
              <a:avLst/>
            </a:prstGeom>
            <a:noFill/>
          </p:spPr>
          <p:txBody>
            <a:bodyPr wrap="square" rtlCol="0">
              <a:spAutoFit/>
            </a:bodyPr>
            <a:lstStyle/>
            <a:p>
              <a:pPr algn="ctr"/>
              <a:r>
                <a:rPr lang="en-CA" sz="1100" dirty="0">
                  <a:latin typeface="+mj-lt"/>
                </a:rPr>
                <a:t>heat exchange surface</a:t>
              </a:r>
            </a:p>
          </p:txBody>
        </p:sp>
      </p:grpSp>
    </p:spTree>
    <p:extLst>
      <p:ext uri="{BB962C8B-B14F-4D97-AF65-F5344CB8AC3E}">
        <p14:creationId xmlns:p14="http://schemas.microsoft.com/office/powerpoint/2010/main" val="32949487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6BB5BB2-96BE-459E-A8D4-0B33D3C6B9BD}"/>
              </a:ext>
            </a:extLst>
          </p:cNvPr>
          <p:cNvSpPr txBox="1"/>
          <p:nvPr/>
        </p:nvSpPr>
        <p:spPr>
          <a:xfrm>
            <a:off x="476796" y="2915940"/>
            <a:ext cx="5543681" cy="432048"/>
          </a:xfrm>
          <a:prstGeom prst="rect">
            <a:avLst/>
          </a:prstGeom>
          <a:noFill/>
        </p:spPr>
        <p:txBody>
          <a:bodyPr wrap="square">
            <a:spAutoFit/>
          </a:bodyPr>
          <a:lstStyle/>
          <a:p>
            <a:pPr algn="just"/>
            <a:r>
              <a:rPr lang="en-CA" sz="1100" dirty="0">
                <a:latin typeface="Cambria" panose="02040503050406030204" pitchFamily="18" charset="0"/>
                <a:ea typeface="Cambria" panose="02040503050406030204" pitchFamily="18" charset="0"/>
              </a:rPr>
              <a:t>Please watch the video. (If you’re interested, the link below will provide access to the technical data on the boiler discussed in the video. But visiting the link is optional.)</a:t>
            </a:r>
          </a:p>
        </p:txBody>
      </p:sp>
      <p:sp>
        <p:nvSpPr>
          <p:cNvPr id="14" name="Rectangle 13">
            <a:extLst>
              <a:ext uri="{FF2B5EF4-FFF2-40B4-BE49-F238E27FC236}">
                <a16:creationId xmlns:a16="http://schemas.microsoft.com/office/drawing/2014/main" id="{80711F57-C535-4BB2-B501-A00CFFED7BB5}"/>
              </a:ext>
            </a:extLst>
          </p:cNvPr>
          <p:cNvSpPr/>
          <p:nvPr/>
        </p:nvSpPr>
        <p:spPr>
          <a:xfrm>
            <a:off x="548804" y="539676"/>
            <a:ext cx="5472608" cy="27363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The content in this section is intended to help you to gain some practical knowledge of space heating boilers. During a regular on-campus term, there would be a lab session that includes a “boiler dissection” (tear down). Because that isn’t possible during Fall 2020, this section provides several videos links and other information as alternatives.</a:t>
            </a:r>
          </a:p>
          <a:p>
            <a:r>
              <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0F0CDA0E-BF96-4B6D-936A-42ED9E84D428}"/>
              </a:ext>
            </a:extLst>
          </p:cNvPr>
          <p:cNvSpPr>
            <a:spLocks noGrp="1"/>
          </p:cNvSpPr>
          <p:nvPr>
            <p:ph type="sldNum" sz="quarter" idx="12"/>
          </p:nvPr>
        </p:nvSpPr>
        <p:spPr/>
        <p:txBody>
          <a:bodyPr/>
          <a:lstStyle/>
          <a:p>
            <a:fld id="{2812F1FA-390A-41C6-A5B6-DA577902550D}" type="slidenum">
              <a:rPr lang="en-CA" smtClean="0"/>
              <a:pPr/>
              <a:t>39</a:t>
            </a:fld>
            <a:endParaRPr lang="en-CA" dirty="0"/>
          </a:p>
        </p:txBody>
      </p:sp>
      <p:sp>
        <p:nvSpPr>
          <p:cNvPr id="4" name="TextBox 3">
            <a:extLst>
              <a:ext uri="{FF2B5EF4-FFF2-40B4-BE49-F238E27FC236}">
                <a16:creationId xmlns:a16="http://schemas.microsoft.com/office/drawing/2014/main" id="{535D3076-EEDF-4F86-97E7-94ACDB569981}"/>
              </a:ext>
            </a:extLst>
          </p:cNvPr>
          <p:cNvSpPr txBox="1"/>
          <p:nvPr/>
        </p:nvSpPr>
        <p:spPr>
          <a:xfrm>
            <a:off x="3285108" y="1547788"/>
            <a:ext cx="2448272" cy="1277273"/>
          </a:xfrm>
          <a:prstGeom prst="rect">
            <a:avLst/>
          </a:prstGeom>
          <a:noFill/>
        </p:spPr>
        <p:txBody>
          <a:bodyPr wrap="square">
            <a:spAutoFit/>
          </a:bodyPr>
          <a:lstStyle/>
          <a:p>
            <a:r>
              <a:rPr lang="en-CA" sz="1100" dirty="0">
                <a:latin typeface="Cambria" panose="02040503050406030204" pitchFamily="18" charset="0"/>
                <a:ea typeface="Cambria" panose="02040503050406030204" pitchFamily="18" charset="0"/>
              </a:rPr>
              <a:t>Video by  Viessmann:</a:t>
            </a:r>
          </a:p>
          <a:p>
            <a:r>
              <a:rPr lang="en-CA" sz="1100" dirty="0">
                <a:latin typeface="Cambria" panose="02040503050406030204" pitchFamily="18" charset="0"/>
                <a:ea typeface="Cambria" panose="02040503050406030204" pitchFamily="18" charset="0"/>
              </a:rPr>
              <a:t> </a:t>
            </a:r>
          </a:p>
          <a:p>
            <a:r>
              <a:rPr lang="en-CA" sz="1100" dirty="0" err="1">
                <a:latin typeface="Cambria" panose="02040503050406030204" pitchFamily="18" charset="0"/>
                <a:ea typeface="Cambria" panose="02040503050406030204" pitchFamily="18" charset="0"/>
              </a:rPr>
              <a:t>Vitodens</a:t>
            </a:r>
            <a:r>
              <a:rPr lang="en-CA" sz="1100" dirty="0">
                <a:latin typeface="Cambria" panose="02040503050406030204" pitchFamily="18" charset="0"/>
                <a:ea typeface="Cambria" panose="02040503050406030204" pitchFamily="18" charset="0"/>
              </a:rPr>
              <a:t> 100 W B1HA – </a:t>
            </a:r>
          </a:p>
          <a:p>
            <a:r>
              <a:rPr lang="en-CA" sz="1100" dirty="0">
                <a:latin typeface="Cambria" panose="02040503050406030204" pitchFamily="18" charset="0"/>
                <a:ea typeface="Cambria" panose="02040503050406030204" pitchFamily="18" charset="0"/>
              </a:rPr>
              <a:t>Space Heating Boiler (6 mins)</a:t>
            </a:r>
          </a:p>
          <a:p>
            <a:endParaRPr lang="en-CA" sz="1100" dirty="0">
              <a:latin typeface="Cambria" panose="02040503050406030204" pitchFamily="18" charset="0"/>
              <a:ea typeface="Cambria" panose="02040503050406030204" pitchFamily="18" charset="0"/>
            </a:endParaRPr>
          </a:p>
          <a:p>
            <a:r>
              <a:rPr lang="en-CA" sz="1100" dirty="0">
                <a:latin typeface="Cambria" panose="02040503050406030204" pitchFamily="18" charset="0"/>
                <a:ea typeface="Cambria" panose="02040503050406030204" pitchFamily="18" charset="0"/>
                <a:hlinkClick r:id="rId2"/>
              </a:rPr>
              <a:t>https://youtu.be/zz5WQDbQz4Y</a:t>
            </a:r>
            <a:endParaRPr lang="en-CA" sz="1100" dirty="0">
              <a:latin typeface="Cambria" panose="02040503050406030204" pitchFamily="18" charset="0"/>
              <a:ea typeface="Cambria" panose="02040503050406030204" pitchFamily="18" charset="0"/>
            </a:endParaRPr>
          </a:p>
          <a:p>
            <a:endParaRPr lang="en-CA" sz="1100" dirty="0">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C13B9DD1-DDC5-4463-8083-2CB387D5DB6A}"/>
              </a:ext>
            </a:extLst>
          </p:cNvPr>
          <p:cNvPicPr>
            <a:picLocks noChangeAspect="1"/>
          </p:cNvPicPr>
          <p:nvPr/>
        </p:nvPicPr>
        <p:blipFill>
          <a:blip r:embed="rId3"/>
          <a:stretch>
            <a:fillRect/>
          </a:stretch>
        </p:blipFill>
        <p:spPr>
          <a:xfrm>
            <a:off x="1124868" y="1578418"/>
            <a:ext cx="1944216" cy="1093622"/>
          </a:xfrm>
          <a:prstGeom prst="rect">
            <a:avLst/>
          </a:prstGeom>
          <a:ln>
            <a:solidFill>
              <a:schemeClr val="tx1"/>
            </a:solidFill>
          </a:ln>
        </p:spPr>
      </p:pic>
      <p:grpSp>
        <p:nvGrpSpPr>
          <p:cNvPr id="3" name="Group 2">
            <a:extLst>
              <a:ext uri="{FF2B5EF4-FFF2-40B4-BE49-F238E27FC236}">
                <a16:creationId xmlns:a16="http://schemas.microsoft.com/office/drawing/2014/main" id="{7351C89D-ED26-4B8A-AC79-F7D2CD2423C6}"/>
              </a:ext>
            </a:extLst>
          </p:cNvPr>
          <p:cNvGrpSpPr/>
          <p:nvPr/>
        </p:nvGrpSpPr>
        <p:grpSpPr>
          <a:xfrm>
            <a:off x="548804" y="3597364"/>
            <a:ext cx="5330977" cy="4503151"/>
            <a:chOff x="163772" y="2445236"/>
            <a:chExt cx="5330977" cy="4503151"/>
          </a:xfrm>
        </p:grpSpPr>
        <p:pic>
          <p:nvPicPr>
            <p:cNvPr id="7" name="Picture 6">
              <a:extLst>
                <a:ext uri="{FF2B5EF4-FFF2-40B4-BE49-F238E27FC236}">
                  <a16:creationId xmlns:a16="http://schemas.microsoft.com/office/drawing/2014/main" id="{C16A68CE-6DDC-46E1-9B0C-167C7264DD22}"/>
                </a:ext>
              </a:extLst>
            </p:cNvPr>
            <p:cNvPicPr>
              <a:picLocks noChangeAspect="1"/>
            </p:cNvPicPr>
            <p:nvPr/>
          </p:nvPicPr>
          <p:blipFill>
            <a:blip r:embed="rId4"/>
            <a:stretch>
              <a:fillRect/>
            </a:stretch>
          </p:blipFill>
          <p:spPr>
            <a:xfrm>
              <a:off x="163772" y="2445236"/>
              <a:ext cx="4176464" cy="4503151"/>
            </a:xfrm>
            <a:prstGeom prst="rect">
              <a:avLst/>
            </a:prstGeom>
            <a:ln>
              <a:solidFill>
                <a:schemeClr val="tx1">
                  <a:lumMod val="50000"/>
                  <a:lumOff val="50000"/>
                </a:schemeClr>
              </a:solidFill>
            </a:ln>
          </p:spPr>
        </p:pic>
        <p:pic>
          <p:nvPicPr>
            <p:cNvPr id="8" name="Picture 7">
              <a:extLst>
                <a:ext uri="{FF2B5EF4-FFF2-40B4-BE49-F238E27FC236}">
                  <a16:creationId xmlns:a16="http://schemas.microsoft.com/office/drawing/2014/main" id="{AB8B3B21-6546-44E6-844B-A8F42549B16E}"/>
                </a:ext>
              </a:extLst>
            </p:cNvPr>
            <p:cNvPicPr>
              <a:picLocks noChangeAspect="1"/>
            </p:cNvPicPr>
            <p:nvPr/>
          </p:nvPicPr>
          <p:blipFill>
            <a:blip r:embed="rId5"/>
            <a:stretch>
              <a:fillRect/>
            </a:stretch>
          </p:blipFill>
          <p:spPr>
            <a:xfrm>
              <a:off x="3116100" y="3708028"/>
              <a:ext cx="2378649" cy="3096344"/>
            </a:xfrm>
            <a:prstGeom prst="rect">
              <a:avLst/>
            </a:prstGeom>
            <a:ln>
              <a:solidFill>
                <a:schemeClr val="tx1">
                  <a:lumMod val="50000"/>
                  <a:lumOff val="50000"/>
                </a:schemeClr>
              </a:solidFill>
            </a:ln>
          </p:spPr>
        </p:pic>
      </p:grpSp>
      <p:sp>
        <p:nvSpPr>
          <p:cNvPr id="9" name="TextBox 8">
            <a:extLst>
              <a:ext uri="{FF2B5EF4-FFF2-40B4-BE49-F238E27FC236}">
                <a16:creationId xmlns:a16="http://schemas.microsoft.com/office/drawing/2014/main" id="{ED1E2A8F-A571-4E57-96AC-1615E3FB1FD7}"/>
              </a:ext>
            </a:extLst>
          </p:cNvPr>
          <p:cNvSpPr txBox="1"/>
          <p:nvPr/>
        </p:nvSpPr>
        <p:spPr>
          <a:xfrm>
            <a:off x="476796" y="8172524"/>
            <a:ext cx="5688632" cy="246221"/>
          </a:xfrm>
          <a:prstGeom prst="rect">
            <a:avLst/>
          </a:prstGeom>
          <a:noFill/>
        </p:spPr>
        <p:txBody>
          <a:bodyPr wrap="square">
            <a:spAutoFit/>
          </a:bodyPr>
          <a:lstStyle/>
          <a:p>
            <a:r>
              <a:rPr lang="en-CA" sz="1000" dirty="0">
                <a:latin typeface="Cambria" panose="02040503050406030204" pitchFamily="18" charset="0"/>
                <a:ea typeface="Cambria" panose="02040503050406030204" pitchFamily="18" charset="0"/>
                <a:hlinkClick r:id="rId6"/>
              </a:rPr>
              <a:t>https://www.viessmann.ca/en/residential/gas-boilers/condensing-boilers/vitodens-100-b1ka.html</a:t>
            </a:r>
            <a:endParaRPr lang="en-CA" sz="1000" dirty="0">
              <a:latin typeface="Cambria" panose="02040503050406030204" pitchFamily="18" charset="0"/>
              <a:ea typeface="Cambria" panose="02040503050406030204" pitchFamily="18" charset="0"/>
            </a:endParaRPr>
          </a:p>
        </p:txBody>
      </p:sp>
      <p:grpSp>
        <p:nvGrpSpPr>
          <p:cNvPr id="10" name="Group 9">
            <a:extLst>
              <a:ext uri="{FF2B5EF4-FFF2-40B4-BE49-F238E27FC236}">
                <a16:creationId xmlns:a16="http://schemas.microsoft.com/office/drawing/2014/main" id="{08DA0761-A80E-4DE5-BB93-6432C107E2E7}"/>
              </a:ext>
            </a:extLst>
          </p:cNvPr>
          <p:cNvGrpSpPr/>
          <p:nvPr/>
        </p:nvGrpSpPr>
        <p:grpSpPr>
          <a:xfrm>
            <a:off x="260772" y="107628"/>
            <a:ext cx="5965856" cy="516486"/>
            <a:chOff x="260772" y="107628"/>
            <a:chExt cx="5965856" cy="516486"/>
          </a:xfrm>
        </p:grpSpPr>
        <p:sp>
          <p:nvSpPr>
            <p:cNvPr id="11" name="Rectangle 10">
              <a:extLst>
                <a:ext uri="{FF2B5EF4-FFF2-40B4-BE49-F238E27FC236}">
                  <a16:creationId xmlns:a16="http://schemas.microsoft.com/office/drawing/2014/main" id="{F443493E-E6F1-4503-9186-CD192381D530}"/>
                </a:ext>
              </a:extLst>
            </p:cNvPr>
            <p:cNvSpPr/>
            <p:nvPr/>
          </p:nvSpPr>
          <p:spPr>
            <a:xfrm>
              <a:off x="548804" y="107628"/>
              <a:ext cx="5677824" cy="5164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CA" sz="1400" b="1" u="sng" dirty="0">
                  <a:solidFill>
                    <a:schemeClr val="tx1"/>
                  </a:solidFill>
                  <a:latin typeface="Cambria" panose="02040503050406030204" pitchFamily="18" charset="0"/>
                  <a:ea typeface="Cambria" panose="02040503050406030204" pitchFamily="18" charset="0"/>
                  <a:cs typeface="Times New Roman" panose="02020603050405020304" pitchFamily="18" charset="0"/>
                </a:rPr>
                <a:t>Space Heating Boilers</a:t>
              </a:r>
              <a:endParaRPr lang="en-CA" sz="1200" b="1" u="sng"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12" name="Oval 11">
              <a:extLst>
                <a:ext uri="{FF2B5EF4-FFF2-40B4-BE49-F238E27FC236}">
                  <a16:creationId xmlns:a16="http://schemas.microsoft.com/office/drawing/2014/main" id="{CF93F3A9-CF9C-41AB-B9DA-7A089CDB65A0}"/>
                </a:ext>
              </a:extLst>
            </p:cNvPr>
            <p:cNvSpPr/>
            <p:nvPr/>
          </p:nvSpPr>
          <p:spPr>
            <a:xfrm>
              <a:off x="260772" y="107628"/>
              <a:ext cx="288032" cy="288032"/>
            </a:xfrm>
            <a:prstGeom prst="ellipse">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CA" sz="1400" b="1" dirty="0">
                  <a:solidFill>
                    <a:schemeClr val="tx1"/>
                  </a:solidFill>
                  <a:latin typeface="Cambria" panose="02040503050406030204" pitchFamily="18" charset="0"/>
                  <a:ea typeface="Cambria" panose="02040503050406030204" pitchFamily="18" charset="0"/>
                  <a:cs typeface="Sabon Next LT" panose="020B0502040204020203" pitchFamily="2" charset="0"/>
                </a:rPr>
                <a:t>11.</a:t>
              </a:r>
            </a:p>
          </p:txBody>
        </p:sp>
      </p:grpSp>
    </p:spTree>
    <p:extLst>
      <p:ext uri="{BB962C8B-B14F-4D97-AF65-F5344CB8AC3E}">
        <p14:creationId xmlns:p14="http://schemas.microsoft.com/office/powerpoint/2010/main" val="22621380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A317BC6-2C69-41AC-99AC-047085271A69}"/>
              </a:ext>
            </a:extLst>
          </p:cNvPr>
          <p:cNvSpPr>
            <a:spLocks noGrp="1"/>
          </p:cNvSpPr>
          <p:nvPr>
            <p:ph type="sldNum" sz="quarter" idx="12"/>
          </p:nvPr>
        </p:nvSpPr>
        <p:spPr/>
        <p:txBody>
          <a:bodyPr/>
          <a:lstStyle/>
          <a:p>
            <a:fld id="{2812F1FA-390A-41C6-A5B6-DA577902550D}" type="slidenum">
              <a:rPr lang="en-CA" smtClean="0"/>
              <a:pPr/>
              <a:t>4</a:t>
            </a:fld>
            <a:endParaRPr lang="en-CA" dirty="0"/>
          </a:p>
        </p:txBody>
      </p:sp>
      <p:sp>
        <p:nvSpPr>
          <p:cNvPr id="7" name="Rectangle 6">
            <a:extLst>
              <a:ext uri="{FF2B5EF4-FFF2-40B4-BE49-F238E27FC236}">
                <a16:creationId xmlns:a16="http://schemas.microsoft.com/office/drawing/2014/main" id="{AEE24F34-7ABA-4B7D-AF13-FB998217EE43}"/>
              </a:ext>
            </a:extLst>
          </p:cNvPr>
          <p:cNvSpPr/>
          <p:nvPr/>
        </p:nvSpPr>
        <p:spPr>
          <a:xfrm>
            <a:off x="523404" y="440234"/>
            <a:ext cx="5184576" cy="75608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CA" sz="1100" b="1" u="sng" dirty="0">
                <a:solidFill>
                  <a:schemeClr val="tx1"/>
                </a:solidFill>
                <a:latin typeface="Cambria" panose="02040503050406030204" pitchFamily="18" charset="0"/>
                <a:ea typeface="Cambria" panose="02040503050406030204" pitchFamily="18" charset="0"/>
                <a:cs typeface="Times New Roman" panose="02020603050405020304" pitchFamily="18" charset="0"/>
              </a:rPr>
              <a:t>Basic Components of HVAC Systems and Equipment</a:t>
            </a: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r>
              <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Many of the components of HVAC systems fit into one of the following categories. The wide variety of systems and devices are often simply different combinations and arrangements of the items listed.</a:t>
            </a:r>
          </a:p>
          <a:p>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marL="171450" indent="-171450">
              <a:spcAft>
                <a:spcPts val="600"/>
              </a:spcAft>
              <a:buFont typeface="Arial" panose="020B0604020202020204" pitchFamily="34" charset="0"/>
              <a:buChar char="•"/>
            </a:pPr>
            <a:r>
              <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Motors, fans, pumps</a:t>
            </a:r>
          </a:p>
          <a:p>
            <a:pPr marL="171450" indent="-171450">
              <a:spcAft>
                <a:spcPts val="600"/>
              </a:spcAft>
              <a:buFont typeface="Arial" panose="020B0604020202020204" pitchFamily="34" charset="0"/>
              <a:buChar char="•"/>
            </a:pPr>
            <a:r>
              <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Ducts, pipes, fittings</a:t>
            </a:r>
          </a:p>
          <a:p>
            <a:pPr marL="171450" indent="-171450">
              <a:spcAft>
                <a:spcPts val="600"/>
              </a:spcAft>
              <a:buFont typeface="Arial" panose="020B0604020202020204" pitchFamily="34" charset="0"/>
              <a:buChar char="•"/>
            </a:pPr>
            <a:r>
              <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Heat-exchangers (e.g. air coils)</a:t>
            </a:r>
          </a:p>
          <a:p>
            <a:pPr marL="171450" indent="-171450">
              <a:spcAft>
                <a:spcPts val="600"/>
              </a:spcAft>
              <a:buFont typeface="Arial" panose="020B0604020202020204" pitchFamily="34" charset="0"/>
              <a:buChar char="•"/>
            </a:pPr>
            <a:r>
              <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Burners (e.g. in a furnace, boiler)</a:t>
            </a:r>
          </a:p>
          <a:p>
            <a:pPr marL="171450" indent="-171450">
              <a:spcAft>
                <a:spcPts val="600"/>
              </a:spcAft>
              <a:buFont typeface="Arial" panose="020B0604020202020204" pitchFamily="34" charset="0"/>
              <a:buChar char="•"/>
            </a:pPr>
            <a:r>
              <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Compressors (e.g. in an air-conditioner, heat pump, chiller)</a:t>
            </a:r>
          </a:p>
          <a:p>
            <a:pPr marL="171450" indent="-171450">
              <a:spcAft>
                <a:spcPts val="600"/>
              </a:spcAft>
              <a:buFont typeface="Arial" panose="020B0604020202020204" pitchFamily="34" charset="0"/>
              <a:buChar char="•"/>
            </a:pPr>
            <a:r>
              <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Controls (e.g. thermostats)</a:t>
            </a:r>
          </a:p>
          <a:p>
            <a:pPr marL="171450" indent="-171450">
              <a:spcAft>
                <a:spcPts val="600"/>
              </a:spcAft>
              <a:buFont typeface="Arial" panose="020B0604020202020204" pitchFamily="34" charset="0"/>
              <a:buChar char="•"/>
            </a:pPr>
            <a:r>
              <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Working fluids  (e.g. air, water &amp; additives, refrigerants)</a:t>
            </a:r>
          </a:p>
          <a:p>
            <a:pPr marL="171450" indent="-171450">
              <a:spcAft>
                <a:spcPts val="600"/>
              </a:spcAft>
              <a:buFont typeface="Arial" panose="020B0604020202020204" pitchFamily="34" charset="0"/>
              <a:buChar char="•"/>
            </a:pPr>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marL="171450" indent="-171450">
              <a:spcAft>
                <a:spcPts val="600"/>
              </a:spcAft>
              <a:buFont typeface="Arial" panose="020B0604020202020204" pitchFamily="34" charset="0"/>
              <a:buChar char="•"/>
            </a:pPr>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marL="171450" indent="-171450">
              <a:spcAft>
                <a:spcPts val="600"/>
              </a:spcAft>
              <a:buFont typeface="Arial" panose="020B0604020202020204" pitchFamily="34" charset="0"/>
              <a:buChar char="•"/>
            </a:pPr>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marL="171450" indent="-171450">
              <a:spcAft>
                <a:spcPts val="600"/>
              </a:spcAft>
              <a:buFont typeface="Arial" panose="020B0604020202020204" pitchFamily="34" charset="0"/>
              <a:buChar char="•"/>
            </a:pPr>
            <a:endParaRPr lang="en-CA" sz="1100" b="1"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spcAft>
                <a:spcPts val="600"/>
              </a:spcAft>
            </a:pPr>
            <a:r>
              <a:rPr lang="en-CA" sz="1100" b="1" u="sng" dirty="0">
                <a:solidFill>
                  <a:schemeClr val="tx1"/>
                </a:solidFill>
                <a:latin typeface="Cambria" panose="02040503050406030204" pitchFamily="18" charset="0"/>
                <a:ea typeface="Cambria" panose="02040503050406030204" pitchFamily="18" charset="0"/>
                <a:cs typeface="Times New Roman" panose="02020603050405020304" pitchFamily="18" charset="0"/>
              </a:rPr>
              <a:t>Thermal Zones</a:t>
            </a: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r>
              <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In HVAC Engineering, a “thermal zone” (or “HVAC zone”) generally refers to a space in a building with HVAC equipment under the control of a particular thermostat.</a:t>
            </a: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r>
              <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For example, in a school where several classrooms each have a thermostat to control heating/cooling for that room, then each classroom would be considered a thermal zone. Or, where several rooms have their HVAC equipment controlled by a single thermostat then this collection of rooms may be considered a thermal zone. For example, a group of three offices where a thermostat in the middle office controls heating for all three, or a house where a single thermostat controls the heating and cooling (furnace and central air-conditioner) for the entire house (i.e. a collection of rooms).</a:t>
            </a: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r>
              <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In many buildings, several thermal zones may have shared HVAC equipment. For example, a boiler may deliver heat to several thermal zones via a hydronic distribution system, or an air-handling unit may deliver to air to several thermal zones. However, it is very common that an HVAC system is dedicated to conditioning only a single thermal zone. For example, “the job” of a furnace in a house (with a single-thermostat) is to heat that single thermal zone (i.e. the house).</a:t>
            </a:r>
          </a:p>
          <a:p>
            <a:pPr>
              <a:spcAft>
                <a:spcPts val="600"/>
              </a:spcAft>
            </a:pPr>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5967380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B8FC016-76B5-4D57-95E4-4948B9EDDA3D}"/>
              </a:ext>
            </a:extLst>
          </p:cNvPr>
          <p:cNvSpPr>
            <a:spLocks noGrp="1"/>
          </p:cNvSpPr>
          <p:nvPr>
            <p:ph type="sldNum" sz="quarter" idx="12"/>
          </p:nvPr>
        </p:nvSpPr>
        <p:spPr/>
        <p:txBody>
          <a:bodyPr/>
          <a:lstStyle/>
          <a:p>
            <a:fld id="{2812F1FA-390A-41C6-A5B6-DA577902550D}" type="slidenum">
              <a:rPr lang="en-CA" smtClean="0"/>
              <a:pPr/>
              <a:t>40</a:t>
            </a:fld>
            <a:endParaRPr lang="en-CA" dirty="0"/>
          </a:p>
        </p:txBody>
      </p:sp>
      <p:sp>
        <p:nvSpPr>
          <p:cNvPr id="4" name="TextBox 3">
            <a:extLst>
              <a:ext uri="{FF2B5EF4-FFF2-40B4-BE49-F238E27FC236}">
                <a16:creationId xmlns:a16="http://schemas.microsoft.com/office/drawing/2014/main" id="{C019A79D-1132-4907-BC76-6CAB4C4CE60D}"/>
              </a:ext>
            </a:extLst>
          </p:cNvPr>
          <p:cNvSpPr txBox="1"/>
          <p:nvPr/>
        </p:nvSpPr>
        <p:spPr>
          <a:xfrm>
            <a:off x="3141092" y="395660"/>
            <a:ext cx="2808312" cy="1107996"/>
          </a:xfrm>
          <a:prstGeom prst="rect">
            <a:avLst/>
          </a:prstGeom>
          <a:noFill/>
        </p:spPr>
        <p:txBody>
          <a:bodyPr wrap="square">
            <a:spAutoFit/>
          </a:bodyPr>
          <a:lstStyle/>
          <a:p>
            <a:r>
              <a:rPr lang="en-US" sz="1100" dirty="0">
                <a:latin typeface="Cambria" panose="02040503050406030204" pitchFamily="18" charset="0"/>
                <a:ea typeface="Cambria" panose="02040503050406030204" pitchFamily="18" charset="0"/>
              </a:rPr>
              <a:t>Video by Tec Tube:</a:t>
            </a:r>
          </a:p>
          <a:p>
            <a:endParaRPr lang="en-US" sz="1100" dirty="0">
              <a:latin typeface="Cambria" panose="02040503050406030204" pitchFamily="18" charset="0"/>
              <a:ea typeface="Cambria" panose="02040503050406030204" pitchFamily="18" charset="0"/>
            </a:endParaRPr>
          </a:p>
          <a:p>
            <a:r>
              <a:rPr lang="en-US" sz="1100" dirty="0">
                <a:latin typeface="Cambria" panose="02040503050406030204" pitchFamily="18" charset="0"/>
                <a:ea typeface="Cambria" panose="02040503050406030204" pitchFamily="18" charset="0"/>
              </a:rPr>
              <a:t>Boiler Types: Standard vs. High Efficiency</a:t>
            </a:r>
          </a:p>
          <a:p>
            <a:r>
              <a:rPr lang="en-US" sz="1100" dirty="0">
                <a:latin typeface="Cambria" panose="02040503050406030204" pitchFamily="18" charset="0"/>
                <a:ea typeface="Cambria" panose="02040503050406030204" pitchFamily="18" charset="0"/>
              </a:rPr>
              <a:t>(10 mins)</a:t>
            </a:r>
          </a:p>
          <a:p>
            <a:endParaRPr lang="en-CA" sz="1100" dirty="0">
              <a:latin typeface="Cambria" panose="02040503050406030204" pitchFamily="18" charset="0"/>
              <a:ea typeface="Cambria" panose="02040503050406030204" pitchFamily="18" charset="0"/>
            </a:endParaRPr>
          </a:p>
          <a:p>
            <a:r>
              <a:rPr lang="en-CA" sz="1100" dirty="0">
                <a:latin typeface="Cambria" panose="02040503050406030204" pitchFamily="18" charset="0"/>
                <a:ea typeface="Cambria" panose="02040503050406030204" pitchFamily="18" charset="0"/>
                <a:hlinkClick r:id="rId2"/>
              </a:rPr>
              <a:t>https://youtu.be/hWbGG26LvIs</a:t>
            </a:r>
            <a:endParaRPr lang="en-CA" sz="1100" dirty="0">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EA04A019-D686-4F93-B982-18EF627C31D2}"/>
              </a:ext>
            </a:extLst>
          </p:cNvPr>
          <p:cNvPicPr>
            <a:picLocks noChangeAspect="1"/>
          </p:cNvPicPr>
          <p:nvPr/>
        </p:nvPicPr>
        <p:blipFill>
          <a:blip r:embed="rId3"/>
          <a:stretch>
            <a:fillRect/>
          </a:stretch>
        </p:blipFill>
        <p:spPr>
          <a:xfrm>
            <a:off x="692820" y="323652"/>
            <a:ext cx="2160240" cy="1215135"/>
          </a:xfrm>
          <a:prstGeom prst="rect">
            <a:avLst/>
          </a:prstGeom>
          <a:ln>
            <a:solidFill>
              <a:schemeClr val="tx1"/>
            </a:solidFill>
          </a:ln>
        </p:spPr>
      </p:pic>
      <p:pic>
        <p:nvPicPr>
          <p:cNvPr id="7" name="Picture 6">
            <a:extLst>
              <a:ext uri="{FF2B5EF4-FFF2-40B4-BE49-F238E27FC236}">
                <a16:creationId xmlns:a16="http://schemas.microsoft.com/office/drawing/2014/main" id="{9DE40809-EB98-472C-A76D-DA64481CD01F}"/>
              </a:ext>
            </a:extLst>
          </p:cNvPr>
          <p:cNvPicPr>
            <a:picLocks noChangeAspect="1"/>
          </p:cNvPicPr>
          <p:nvPr/>
        </p:nvPicPr>
        <p:blipFill>
          <a:blip r:embed="rId4"/>
          <a:stretch>
            <a:fillRect/>
          </a:stretch>
        </p:blipFill>
        <p:spPr>
          <a:xfrm>
            <a:off x="692820" y="7092404"/>
            <a:ext cx="2160240" cy="1215135"/>
          </a:xfrm>
          <a:prstGeom prst="rect">
            <a:avLst/>
          </a:prstGeom>
          <a:ln>
            <a:solidFill>
              <a:schemeClr val="tx1"/>
            </a:solidFill>
          </a:ln>
        </p:spPr>
      </p:pic>
      <p:pic>
        <p:nvPicPr>
          <p:cNvPr id="9" name="Picture 8">
            <a:extLst>
              <a:ext uri="{FF2B5EF4-FFF2-40B4-BE49-F238E27FC236}">
                <a16:creationId xmlns:a16="http://schemas.microsoft.com/office/drawing/2014/main" id="{9A2F35AC-9E8E-4A67-9294-DD3B9C4A5739}"/>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rot="5400000">
            <a:off x="16101" y="2875577"/>
            <a:ext cx="3465387" cy="2674466"/>
          </a:xfrm>
          <a:prstGeom prst="rect">
            <a:avLst/>
          </a:prstGeom>
          <a:ln>
            <a:solidFill>
              <a:schemeClr val="tx1"/>
            </a:solidFill>
          </a:ln>
        </p:spPr>
      </p:pic>
      <p:pic>
        <p:nvPicPr>
          <p:cNvPr id="17" name="Picture 16">
            <a:extLst>
              <a:ext uri="{FF2B5EF4-FFF2-40B4-BE49-F238E27FC236}">
                <a16:creationId xmlns:a16="http://schemas.microsoft.com/office/drawing/2014/main" id="{1267FCCE-7196-48E4-89ED-9F8C4628C784}"/>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rot="5400000">
            <a:off x="2920387" y="2844838"/>
            <a:ext cx="3465385" cy="2735943"/>
          </a:xfrm>
          <a:prstGeom prst="rect">
            <a:avLst/>
          </a:prstGeom>
          <a:ln>
            <a:solidFill>
              <a:schemeClr val="tx1"/>
            </a:solidFill>
          </a:ln>
        </p:spPr>
      </p:pic>
      <p:sp>
        <p:nvSpPr>
          <p:cNvPr id="19" name="TextBox 18">
            <a:extLst>
              <a:ext uri="{FF2B5EF4-FFF2-40B4-BE49-F238E27FC236}">
                <a16:creationId xmlns:a16="http://schemas.microsoft.com/office/drawing/2014/main" id="{6F6B2E95-436B-490E-9B54-E56D9AC602F4}"/>
              </a:ext>
            </a:extLst>
          </p:cNvPr>
          <p:cNvSpPr txBox="1"/>
          <p:nvPr/>
        </p:nvSpPr>
        <p:spPr>
          <a:xfrm>
            <a:off x="1844948" y="2120077"/>
            <a:ext cx="2808312" cy="261610"/>
          </a:xfrm>
          <a:prstGeom prst="rect">
            <a:avLst/>
          </a:prstGeom>
          <a:noFill/>
        </p:spPr>
        <p:txBody>
          <a:bodyPr wrap="square">
            <a:spAutoFit/>
          </a:bodyPr>
          <a:lstStyle/>
          <a:p>
            <a:pPr algn="ctr"/>
            <a:r>
              <a:rPr lang="en-US" sz="1100" u="sng" dirty="0">
                <a:latin typeface="Cambria" panose="02040503050406030204" pitchFamily="18" charset="0"/>
                <a:ea typeface="Cambria" panose="02040503050406030204" pitchFamily="18" charset="0"/>
              </a:rPr>
              <a:t>Residential Cast-Iron Boiler (oil fired)</a:t>
            </a:r>
          </a:p>
        </p:txBody>
      </p:sp>
      <p:sp>
        <p:nvSpPr>
          <p:cNvPr id="21" name="TextBox 20">
            <a:extLst>
              <a:ext uri="{FF2B5EF4-FFF2-40B4-BE49-F238E27FC236}">
                <a16:creationId xmlns:a16="http://schemas.microsoft.com/office/drawing/2014/main" id="{2FC4B7FF-94A5-41E5-BB64-43E558973734}"/>
              </a:ext>
            </a:extLst>
          </p:cNvPr>
          <p:cNvSpPr txBox="1"/>
          <p:nvPr/>
        </p:nvSpPr>
        <p:spPr>
          <a:xfrm>
            <a:off x="620812" y="6012284"/>
            <a:ext cx="2160240" cy="369332"/>
          </a:xfrm>
          <a:prstGeom prst="rect">
            <a:avLst/>
          </a:prstGeom>
          <a:noFill/>
        </p:spPr>
        <p:txBody>
          <a:bodyPr wrap="square">
            <a:spAutoFit/>
          </a:bodyPr>
          <a:lstStyle/>
          <a:p>
            <a:pPr algn="just"/>
            <a:r>
              <a:rPr lang="en-US" sz="900" dirty="0">
                <a:latin typeface="Cambria" panose="02040503050406030204" pitchFamily="18" charset="0"/>
                <a:ea typeface="Cambria" panose="02040503050406030204" pitchFamily="18" charset="0"/>
              </a:rPr>
              <a:t>Cabinet panels installed and combustion chamber door closed.</a:t>
            </a:r>
          </a:p>
        </p:txBody>
      </p:sp>
      <p:sp>
        <p:nvSpPr>
          <p:cNvPr id="23" name="TextBox 22">
            <a:extLst>
              <a:ext uri="{FF2B5EF4-FFF2-40B4-BE49-F238E27FC236}">
                <a16:creationId xmlns:a16="http://schemas.microsoft.com/office/drawing/2014/main" id="{ECFCBAFA-9197-430B-AD2F-582D6944F830}"/>
              </a:ext>
            </a:extLst>
          </p:cNvPr>
          <p:cNvSpPr txBox="1"/>
          <p:nvPr/>
        </p:nvSpPr>
        <p:spPr>
          <a:xfrm>
            <a:off x="3357116" y="6012284"/>
            <a:ext cx="2664296" cy="507831"/>
          </a:xfrm>
          <a:prstGeom prst="rect">
            <a:avLst/>
          </a:prstGeom>
          <a:noFill/>
        </p:spPr>
        <p:txBody>
          <a:bodyPr wrap="square">
            <a:spAutoFit/>
          </a:bodyPr>
          <a:lstStyle/>
          <a:p>
            <a:pPr algn="just"/>
            <a:r>
              <a:rPr lang="en-US" sz="900" dirty="0">
                <a:latin typeface="Cambria" panose="02040503050406030204" pitchFamily="18" charset="0"/>
                <a:ea typeface="Cambria" panose="02040503050406030204" pitchFamily="18" charset="0"/>
              </a:rPr>
              <a:t>Cabinet panels removed and combustion chamber door open. (With the panels off, it’s really just a big hunk of iron, i.e. the heat exchanger.)</a:t>
            </a:r>
          </a:p>
        </p:txBody>
      </p:sp>
      <p:sp>
        <p:nvSpPr>
          <p:cNvPr id="25" name="TextBox 24">
            <a:extLst>
              <a:ext uri="{FF2B5EF4-FFF2-40B4-BE49-F238E27FC236}">
                <a16:creationId xmlns:a16="http://schemas.microsoft.com/office/drawing/2014/main" id="{E57FCE9D-4E58-476C-8424-3F7EEEAB28C4}"/>
              </a:ext>
            </a:extLst>
          </p:cNvPr>
          <p:cNvSpPr txBox="1"/>
          <p:nvPr/>
        </p:nvSpPr>
        <p:spPr>
          <a:xfrm>
            <a:off x="3141092" y="7092404"/>
            <a:ext cx="2808312" cy="1277273"/>
          </a:xfrm>
          <a:prstGeom prst="rect">
            <a:avLst/>
          </a:prstGeom>
          <a:noFill/>
        </p:spPr>
        <p:txBody>
          <a:bodyPr wrap="square">
            <a:spAutoFit/>
          </a:bodyPr>
          <a:lstStyle/>
          <a:p>
            <a:r>
              <a:rPr lang="en-US" sz="1100" dirty="0">
                <a:latin typeface="Cambria" panose="02040503050406030204" pitchFamily="18" charset="0"/>
                <a:ea typeface="Cambria" panose="02040503050406030204" pitchFamily="18" charset="0"/>
              </a:rPr>
              <a:t>Video by Allen Hart:</a:t>
            </a:r>
          </a:p>
          <a:p>
            <a:endParaRPr lang="en-US" sz="1100" dirty="0">
              <a:latin typeface="Cambria" panose="02040503050406030204" pitchFamily="18" charset="0"/>
              <a:ea typeface="Cambria" panose="02040503050406030204" pitchFamily="18" charset="0"/>
            </a:endParaRPr>
          </a:p>
          <a:p>
            <a:r>
              <a:rPr lang="en-US" sz="1100" dirty="0">
                <a:latin typeface="Cambria" panose="02040503050406030204" pitchFamily="18" charset="0"/>
                <a:ea typeface="Cambria" panose="02040503050406030204" pitchFamily="18" charset="0"/>
              </a:rPr>
              <a:t>Viessmann </a:t>
            </a:r>
            <a:r>
              <a:rPr lang="en-US" sz="1100" dirty="0" err="1">
                <a:latin typeface="Cambria" panose="02040503050406030204" pitchFamily="18" charset="0"/>
                <a:ea typeface="Cambria" panose="02040503050406030204" pitchFamily="18" charset="0"/>
              </a:rPr>
              <a:t>Vitodens</a:t>
            </a:r>
            <a:r>
              <a:rPr lang="en-US" sz="1100" dirty="0">
                <a:latin typeface="Cambria" panose="02040503050406030204" pitchFamily="18" charset="0"/>
                <a:ea typeface="Cambria" panose="02040503050406030204" pitchFamily="18" charset="0"/>
              </a:rPr>
              <a:t> 100 – </a:t>
            </a:r>
          </a:p>
          <a:p>
            <a:r>
              <a:rPr lang="en-US" sz="1100" dirty="0" err="1">
                <a:latin typeface="Cambria" panose="02040503050406030204" pitchFamily="18" charset="0"/>
                <a:ea typeface="Cambria" panose="02040503050406030204" pitchFamily="18" charset="0"/>
              </a:rPr>
              <a:t>Whats</a:t>
            </a:r>
            <a:r>
              <a:rPr lang="en-US" sz="1100" dirty="0">
                <a:latin typeface="Cambria" panose="02040503050406030204" pitchFamily="18" charset="0"/>
                <a:ea typeface="Cambria" panose="02040503050406030204" pitchFamily="18" charset="0"/>
              </a:rPr>
              <a:t> Inside - Full Strip Down</a:t>
            </a:r>
          </a:p>
          <a:p>
            <a:r>
              <a:rPr lang="en-US" sz="1100" dirty="0">
                <a:latin typeface="Cambria" panose="02040503050406030204" pitchFamily="18" charset="0"/>
                <a:ea typeface="Cambria" panose="02040503050406030204" pitchFamily="18" charset="0"/>
              </a:rPr>
              <a:t>(9 mins)</a:t>
            </a:r>
          </a:p>
          <a:p>
            <a:pPr algn="r"/>
            <a:endParaRPr lang="en-CA" sz="1100" dirty="0">
              <a:latin typeface="Cambria" panose="02040503050406030204" pitchFamily="18" charset="0"/>
              <a:ea typeface="Cambria" panose="02040503050406030204" pitchFamily="18" charset="0"/>
            </a:endParaRPr>
          </a:p>
          <a:p>
            <a:r>
              <a:rPr lang="en-CA" sz="1100" dirty="0">
                <a:latin typeface="Cambria" panose="02040503050406030204" pitchFamily="18" charset="0"/>
                <a:ea typeface="Cambria" panose="02040503050406030204" pitchFamily="18" charset="0"/>
                <a:hlinkClick r:id="rId7"/>
              </a:rPr>
              <a:t>https://youtu.be/zmcyOwhdPDs</a:t>
            </a:r>
            <a:r>
              <a:rPr lang="en-CA" sz="1100" dirty="0">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10215606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A29AFEF-6F52-47F2-9FB7-5F209DA69E08}"/>
              </a:ext>
            </a:extLst>
          </p:cNvPr>
          <p:cNvSpPr>
            <a:spLocks noGrp="1"/>
          </p:cNvSpPr>
          <p:nvPr>
            <p:ph type="sldNum" sz="quarter" idx="12"/>
          </p:nvPr>
        </p:nvSpPr>
        <p:spPr/>
        <p:txBody>
          <a:bodyPr/>
          <a:lstStyle/>
          <a:p>
            <a:fld id="{2812F1FA-390A-41C6-A5B6-DA577902550D}" type="slidenum">
              <a:rPr lang="en-CA" smtClean="0"/>
              <a:pPr/>
              <a:t>41</a:t>
            </a:fld>
            <a:endParaRPr lang="en-CA" dirty="0"/>
          </a:p>
        </p:txBody>
      </p:sp>
      <p:sp>
        <p:nvSpPr>
          <p:cNvPr id="6" name="TextBox 5">
            <a:extLst>
              <a:ext uri="{FF2B5EF4-FFF2-40B4-BE49-F238E27FC236}">
                <a16:creationId xmlns:a16="http://schemas.microsoft.com/office/drawing/2014/main" id="{C75BCEE3-EC80-419F-B00E-14832A54B33F}"/>
              </a:ext>
            </a:extLst>
          </p:cNvPr>
          <p:cNvSpPr txBox="1"/>
          <p:nvPr/>
        </p:nvSpPr>
        <p:spPr>
          <a:xfrm>
            <a:off x="620812" y="395660"/>
            <a:ext cx="5112568" cy="3477875"/>
          </a:xfrm>
          <a:prstGeom prst="rect">
            <a:avLst/>
          </a:prstGeom>
          <a:noFill/>
        </p:spPr>
        <p:txBody>
          <a:bodyPr wrap="square">
            <a:spAutoFit/>
          </a:bodyPr>
          <a:lstStyle/>
          <a:p>
            <a:r>
              <a:rPr lang="en-US" sz="1100" dirty="0">
                <a:latin typeface="Cambria" panose="02040503050406030204" pitchFamily="18" charset="0"/>
                <a:ea typeface="Cambria" panose="02040503050406030204" pitchFamily="18" charset="0"/>
              </a:rPr>
              <a:t>Want </a:t>
            </a:r>
            <a:r>
              <a:rPr lang="en-US" sz="1100" i="1" dirty="0">
                <a:latin typeface="Cambria" panose="02040503050406030204" pitchFamily="18" charset="0"/>
                <a:ea typeface="Cambria" panose="02040503050406030204" pitchFamily="18" charset="0"/>
              </a:rPr>
              <a:t>more</a:t>
            </a:r>
            <a:r>
              <a:rPr lang="en-US" sz="1100" dirty="0">
                <a:latin typeface="Cambria" panose="02040503050406030204" pitchFamily="18" charset="0"/>
                <a:ea typeface="Cambria" panose="02040503050406030204" pitchFamily="18" charset="0"/>
              </a:rPr>
              <a:t> boiler videos?</a:t>
            </a:r>
          </a:p>
          <a:p>
            <a:endParaRPr lang="en-US" sz="1100" dirty="0">
              <a:latin typeface="Cambria" panose="02040503050406030204" pitchFamily="18" charset="0"/>
              <a:ea typeface="Cambria" panose="02040503050406030204" pitchFamily="18" charset="0"/>
            </a:endParaRPr>
          </a:p>
          <a:p>
            <a:endParaRPr lang="en-US" sz="1100" dirty="0">
              <a:latin typeface="Cambria" panose="02040503050406030204" pitchFamily="18" charset="0"/>
              <a:ea typeface="Cambria" panose="02040503050406030204" pitchFamily="18" charset="0"/>
            </a:endParaRPr>
          </a:p>
          <a:p>
            <a:endParaRPr lang="en-US" sz="1100" dirty="0">
              <a:latin typeface="Cambria" panose="02040503050406030204" pitchFamily="18" charset="0"/>
              <a:ea typeface="Cambria" panose="02040503050406030204" pitchFamily="18" charset="0"/>
            </a:endParaRPr>
          </a:p>
          <a:p>
            <a:pPr lvl="1"/>
            <a:r>
              <a:rPr lang="en-US" sz="1100" dirty="0">
                <a:latin typeface="Cambria" panose="02040503050406030204" pitchFamily="18" charset="0"/>
                <a:ea typeface="Cambria" panose="02040503050406030204" pitchFamily="18" charset="0"/>
              </a:rPr>
              <a:t>From “</a:t>
            </a:r>
            <a:r>
              <a:rPr lang="en-US" sz="1100" dirty="0" err="1">
                <a:latin typeface="Cambria" panose="02040503050406030204" pitchFamily="18" charset="0"/>
                <a:ea typeface="Cambria" panose="02040503050406030204" pitchFamily="18" charset="0"/>
              </a:rPr>
              <a:t>TheWXTV</a:t>
            </a:r>
            <a:r>
              <a:rPr lang="en-US" sz="1100" dirty="0">
                <a:latin typeface="Cambria" panose="02040503050406030204" pitchFamily="18" charset="0"/>
                <a:ea typeface="Cambria" panose="02040503050406030204" pitchFamily="18" charset="0"/>
              </a:rPr>
              <a:t>”  (Weatherization TV):</a:t>
            </a:r>
          </a:p>
          <a:p>
            <a:pPr lvl="1"/>
            <a:endParaRPr lang="en-US" sz="1100" dirty="0">
              <a:latin typeface="Cambria" panose="02040503050406030204" pitchFamily="18" charset="0"/>
              <a:ea typeface="Cambria" panose="02040503050406030204" pitchFamily="18" charset="0"/>
            </a:endParaRPr>
          </a:p>
          <a:p>
            <a:pPr lvl="1"/>
            <a:endParaRPr lang="en-US" sz="1100" dirty="0">
              <a:latin typeface="Cambria" panose="02040503050406030204" pitchFamily="18" charset="0"/>
              <a:ea typeface="Cambria" panose="02040503050406030204" pitchFamily="18" charset="0"/>
            </a:endParaRPr>
          </a:p>
          <a:p>
            <a:pPr lvl="2"/>
            <a:r>
              <a:rPr lang="en-US" sz="1100" b="1" dirty="0">
                <a:latin typeface="Cambria" panose="02040503050406030204" pitchFamily="18" charset="0"/>
                <a:ea typeface="Cambria" panose="02040503050406030204" pitchFamily="18" charset="0"/>
              </a:rPr>
              <a:t>Boiler Basics: Part I - Combustion Air and Drafting</a:t>
            </a:r>
          </a:p>
          <a:p>
            <a:pPr lvl="2"/>
            <a:r>
              <a:rPr lang="en-US" sz="1100" dirty="0">
                <a:latin typeface="Cambria" panose="02040503050406030204" pitchFamily="18" charset="0"/>
                <a:ea typeface="Cambria" panose="02040503050406030204" pitchFamily="18" charset="0"/>
              </a:rPr>
              <a:t>15 mins</a:t>
            </a:r>
          </a:p>
          <a:p>
            <a:pPr lvl="2"/>
            <a:r>
              <a:rPr lang="en-US" sz="1100" dirty="0">
                <a:latin typeface="Cambria" panose="02040503050406030204" pitchFamily="18" charset="0"/>
                <a:ea typeface="Cambria" panose="02040503050406030204" pitchFamily="18" charset="0"/>
                <a:hlinkClick r:id="rId2"/>
              </a:rPr>
              <a:t>https://youtu.be/sOp6LiG7ncY</a:t>
            </a:r>
            <a:endParaRPr lang="en-US" sz="1100" dirty="0">
              <a:latin typeface="Cambria" panose="02040503050406030204" pitchFamily="18" charset="0"/>
              <a:ea typeface="Cambria" panose="02040503050406030204" pitchFamily="18" charset="0"/>
            </a:endParaRPr>
          </a:p>
          <a:p>
            <a:pPr lvl="2"/>
            <a:endParaRPr lang="en-US" sz="1100" dirty="0">
              <a:latin typeface="Cambria" panose="02040503050406030204" pitchFamily="18" charset="0"/>
              <a:ea typeface="Cambria" panose="02040503050406030204" pitchFamily="18" charset="0"/>
            </a:endParaRPr>
          </a:p>
          <a:p>
            <a:pPr lvl="2"/>
            <a:endParaRPr lang="en-US" sz="1100" dirty="0">
              <a:latin typeface="Cambria" panose="02040503050406030204" pitchFamily="18" charset="0"/>
              <a:ea typeface="Cambria" panose="02040503050406030204" pitchFamily="18" charset="0"/>
            </a:endParaRPr>
          </a:p>
          <a:p>
            <a:pPr lvl="2"/>
            <a:r>
              <a:rPr lang="en-US" sz="1100" b="1" dirty="0">
                <a:latin typeface="Cambria" panose="02040503050406030204" pitchFamily="18" charset="0"/>
                <a:ea typeface="Cambria" panose="02040503050406030204" pitchFamily="18" charset="0"/>
              </a:rPr>
              <a:t>Boiler Basics: Part II - Clean, Test, &amp; Tune</a:t>
            </a:r>
          </a:p>
          <a:p>
            <a:pPr lvl="2"/>
            <a:r>
              <a:rPr lang="en-US" sz="1100" dirty="0">
                <a:latin typeface="Cambria" panose="02040503050406030204" pitchFamily="18" charset="0"/>
                <a:ea typeface="Cambria" panose="02040503050406030204" pitchFamily="18" charset="0"/>
              </a:rPr>
              <a:t>15 mins</a:t>
            </a:r>
          </a:p>
          <a:p>
            <a:pPr lvl="2"/>
            <a:r>
              <a:rPr lang="en-US" sz="1100" dirty="0">
                <a:latin typeface="Cambria" panose="02040503050406030204" pitchFamily="18" charset="0"/>
                <a:ea typeface="Cambria" panose="02040503050406030204" pitchFamily="18" charset="0"/>
                <a:hlinkClick r:id="rId3"/>
              </a:rPr>
              <a:t>https://youtu.be/ZnsShrdZqgA</a:t>
            </a:r>
            <a:r>
              <a:rPr lang="en-US" sz="1100" dirty="0">
                <a:latin typeface="Cambria" panose="02040503050406030204" pitchFamily="18" charset="0"/>
                <a:ea typeface="Cambria" panose="02040503050406030204" pitchFamily="18" charset="0"/>
              </a:rPr>
              <a:t> </a:t>
            </a:r>
          </a:p>
          <a:p>
            <a:pPr lvl="2"/>
            <a:endParaRPr lang="en-US" sz="1100" dirty="0">
              <a:latin typeface="Cambria" panose="02040503050406030204" pitchFamily="18" charset="0"/>
              <a:ea typeface="Cambria" panose="02040503050406030204" pitchFamily="18" charset="0"/>
            </a:endParaRPr>
          </a:p>
          <a:p>
            <a:pPr lvl="2"/>
            <a:endParaRPr lang="en-US" sz="1100" dirty="0">
              <a:latin typeface="Cambria" panose="02040503050406030204" pitchFamily="18" charset="0"/>
              <a:ea typeface="Cambria" panose="02040503050406030204" pitchFamily="18" charset="0"/>
            </a:endParaRPr>
          </a:p>
          <a:p>
            <a:pPr lvl="2"/>
            <a:r>
              <a:rPr lang="fr-FR" sz="1100" b="1" dirty="0">
                <a:latin typeface="Cambria" panose="02040503050406030204" pitchFamily="18" charset="0"/>
                <a:ea typeface="Cambria" panose="02040503050406030204" pitchFamily="18" charset="0"/>
              </a:rPr>
              <a:t>Boiler Basics: Part III - </a:t>
            </a:r>
            <a:r>
              <a:rPr lang="fr-FR" sz="1100" b="1" dirty="0" err="1">
                <a:latin typeface="Cambria" panose="02040503050406030204" pitchFamily="18" charset="0"/>
                <a:ea typeface="Cambria" panose="02040503050406030204" pitchFamily="18" charset="0"/>
              </a:rPr>
              <a:t>External</a:t>
            </a:r>
            <a:r>
              <a:rPr lang="fr-FR" sz="1100" b="1" dirty="0">
                <a:latin typeface="Cambria" panose="02040503050406030204" pitchFamily="18" charset="0"/>
                <a:ea typeface="Cambria" panose="02040503050406030204" pitchFamily="18" charset="0"/>
              </a:rPr>
              <a:t> Components</a:t>
            </a:r>
          </a:p>
          <a:p>
            <a:pPr lvl="2"/>
            <a:r>
              <a:rPr lang="en-US" sz="1100" dirty="0">
                <a:latin typeface="Cambria" panose="02040503050406030204" pitchFamily="18" charset="0"/>
                <a:ea typeface="Cambria" panose="02040503050406030204" pitchFamily="18" charset="0"/>
              </a:rPr>
              <a:t>11 mins </a:t>
            </a:r>
          </a:p>
          <a:p>
            <a:pPr lvl="2"/>
            <a:r>
              <a:rPr lang="en-US" sz="1100" dirty="0">
                <a:latin typeface="Cambria" panose="02040503050406030204" pitchFamily="18" charset="0"/>
                <a:ea typeface="Cambria" panose="02040503050406030204" pitchFamily="18" charset="0"/>
                <a:hlinkClick r:id="rId4"/>
              </a:rPr>
              <a:t>https://youtu.be/3NVZFAcqDOk</a:t>
            </a:r>
            <a:r>
              <a:rPr lang="en-US" sz="1100" dirty="0">
                <a:latin typeface="Cambria" panose="02040503050406030204" pitchFamily="18" charset="0"/>
                <a:ea typeface="Cambria" panose="02040503050406030204" pitchFamily="18" charset="0"/>
              </a:rPr>
              <a:t> </a:t>
            </a:r>
          </a:p>
        </p:txBody>
      </p:sp>
      <p:sp>
        <p:nvSpPr>
          <p:cNvPr id="7" name="Rectangle 6">
            <a:extLst>
              <a:ext uri="{FF2B5EF4-FFF2-40B4-BE49-F238E27FC236}">
                <a16:creationId xmlns:a16="http://schemas.microsoft.com/office/drawing/2014/main" id="{401A2739-BBB6-435B-9C31-ED14D486AB93}"/>
              </a:ext>
            </a:extLst>
          </p:cNvPr>
          <p:cNvSpPr/>
          <p:nvPr/>
        </p:nvSpPr>
        <p:spPr>
          <a:xfrm>
            <a:off x="908844" y="971724"/>
            <a:ext cx="4464496" cy="3096344"/>
          </a:xfrm>
          <a:prstGeom prst="rect">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5308168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1A980E0-E3E1-4FC4-85FC-59048F41F848}"/>
              </a:ext>
            </a:extLst>
          </p:cNvPr>
          <p:cNvSpPr>
            <a:spLocks noGrp="1"/>
          </p:cNvSpPr>
          <p:nvPr>
            <p:ph type="sldNum" sz="quarter" idx="12"/>
          </p:nvPr>
        </p:nvSpPr>
        <p:spPr/>
        <p:txBody>
          <a:bodyPr/>
          <a:lstStyle/>
          <a:p>
            <a:fld id="{2812F1FA-390A-41C6-A5B6-DA577902550D}" type="slidenum">
              <a:rPr lang="en-CA" smtClean="0"/>
              <a:pPr/>
              <a:t>42</a:t>
            </a:fld>
            <a:endParaRPr lang="en-CA" dirty="0"/>
          </a:p>
        </p:txBody>
      </p:sp>
      <p:sp>
        <p:nvSpPr>
          <p:cNvPr id="10" name="Rectangle 9">
            <a:extLst>
              <a:ext uri="{FF2B5EF4-FFF2-40B4-BE49-F238E27FC236}">
                <a16:creationId xmlns:a16="http://schemas.microsoft.com/office/drawing/2014/main" id="{21F076CE-F285-44CF-BE33-88F9462E83C1}"/>
              </a:ext>
            </a:extLst>
          </p:cNvPr>
          <p:cNvSpPr/>
          <p:nvPr/>
        </p:nvSpPr>
        <p:spPr>
          <a:xfrm>
            <a:off x="620812" y="755700"/>
            <a:ext cx="5256584" cy="1512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Recall the general definition of efficiency:</a:t>
            </a: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r>
              <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This may be assessed on an instantaneous basis or over a finite-time period:</a:t>
            </a: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r>
              <a:rPr lang="en-CA" sz="1100" dirty="0">
                <a:solidFill>
                  <a:schemeClr val="tx1"/>
                </a:solidFill>
                <a:latin typeface="Cambria" panose="02040503050406030204" pitchFamily="18" charset="0"/>
                <a:ea typeface="Cambria" panose="02040503050406030204" pitchFamily="18" charset="0"/>
              </a:rPr>
              <a:t>The information provided below and on the following page are extracts from:</a:t>
            </a:r>
          </a:p>
          <a:p>
            <a:endParaRPr lang="en-CA" sz="1100" dirty="0">
              <a:solidFill>
                <a:schemeClr val="tx1"/>
              </a:solidFill>
              <a:latin typeface="Cambria" panose="02040503050406030204" pitchFamily="18" charset="0"/>
              <a:ea typeface="Cambria" panose="02040503050406030204" pitchFamily="18" charset="0"/>
            </a:endParaRPr>
          </a:p>
          <a:p>
            <a:pPr marL="177800"/>
            <a:r>
              <a:rPr lang="en-CA" sz="1100" i="1" dirty="0">
                <a:solidFill>
                  <a:schemeClr val="tx1"/>
                </a:solidFill>
                <a:latin typeface="Cambria" panose="02040503050406030204" pitchFamily="18" charset="0"/>
                <a:ea typeface="Cambria" panose="02040503050406030204" pitchFamily="18" charset="0"/>
              </a:rPr>
              <a:t>“CIBSE Guide B: Heating, Ventilating, Air Conditioning and Refrigeration”</a:t>
            </a:r>
          </a:p>
          <a:p>
            <a:pPr marL="177800"/>
            <a:r>
              <a:rPr lang="en-CA" sz="1100" i="1" dirty="0">
                <a:solidFill>
                  <a:schemeClr val="tx1"/>
                </a:solidFill>
                <a:latin typeface="Cambria" panose="02040503050406030204" pitchFamily="18" charset="0"/>
                <a:ea typeface="Cambria" panose="02040503050406030204" pitchFamily="18" charset="0"/>
              </a:rPr>
              <a:t>The Chartered Institution of Building Services Engineers London, 2005.</a:t>
            </a:r>
          </a:p>
          <a:p>
            <a:pPr algn="just"/>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8E269F75-9FCC-4A83-A654-83BCEF3006B8}"/>
                  </a:ext>
                </a:extLst>
              </p:cNvPr>
              <p:cNvSpPr txBox="1"/>
              <p:nvPr/>
            </p:nvSpPr>
            <p:spPr>
              <a:xfrm>
                <a:off x="1412900" y="1876770"/>
                <a:ext cx="1368152" cy="51187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CA" sz="1200" i="1" smtClean="0">
                          <a:latin typeface="Cambria Math" panose="02040503050406030204" pitchFamily="18" charset="0"/>
                          <a:ea typeface="Cambria Math" panose="02040503050406030204" pitchFamily="18" charset="0"/>
                          <a:cs typeface="Times New Roman" panose="02020603050405020304" pitchFamily="18" charset="0"/>
                        </a:rPr>
                        <m:t>𝜂</m:t>
                      </m:r>
                      <m:d>
                        <m:dPr>
                          <m:ctrlPr>
                            <a:rPr lang="en-CA" sz="1200" b="0" i="1" smtClean="0">
                              <a:latin typeface="Cambria Math" panose="02040503050406030204" pitchFamily="18" charset="0"/>
                              <a:ea typeface="Cambria Math" panose="02040503050406030204" pitchFamily="18" charset="0"/>
                              <a:cs typeface="Times New Roman" panose="02020603050405020304" pitchFamily="18" charset="0"/>
                            </a:rPr>
                          </m:ctrlPr>
                        </m:dPr>
                        <m:e>
                          <m:r>
                            <a:rPr lang="en-CA" sz="1200" b="0" i="1" smtClean="0">
                              <a:latin typeface="Cambria Math" panose="02040503050406030204" pitchFamily="18" charset="0"/>
                              <a:ea typeface="Cambria Math" panose="02040503050406030204" pitchFamily="18" charset="0"/>
                              <a:cs typeface="Times New Roman" panose="02020603050405020304" pitchFamily="18" charset="0"/>
                            </a:rPr>
                            <m:t>𝑡</m:t>
                          </m:r>
                        </m:e>
                      </m:d>
                      <m:r>
                        <a:rPr lang="en-CA" sz="1200" b="0" i="1" smtClean="0">
                          <a:latin typeface="Cambria Math" panose="02040503050406030204" pitchFamily="18" charset="0"/>
                          <a:ea typeface="Cambria Math" panose="02040503050406030204" pitchFamily="18" charset="0"/>
                          <a:cs typeface="Times New Roman" panose="02020603050405020304" pitchFamily="18" charset="0"/>
                        </a:rPr>
                        <m:t>=</m:t>
                      </m:r>
                      <m:f>
                        <m:fPr>
                          <m:ctrlPr>
                            <a:rPr lang="en-CA" sz="1200" i="1">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en-CA" sz="1200" i="1">
                                  <a:latin typeface="Cambria Math" panose="02040503050406030204" pitchFamily="18" charset="0"/>
                                </a:rPr>
                              </m:ctrlPr>
                            </m:sSubPr>
                            <m:e>
                              <m:acc>
                                <m:accPr>
                                  <m:chr m:val="̇"/>
                                  <m:ctrlPr>
                                    <a:rPr lang="en-CA" sz="1200" i="1">
                                      <a:latin typeface="Cambria Math" panose="02040503050406030204" pitchFamily="18" charset="0"/>
                                    </a:rPr>
                                  </m:ctrlPr>
                                </m:accPr>
                                <m:e>
                                  <m:r>
                                    <a:rPr lang="en-CA" sz="1200" i="1">
                                      <a:latin typeface="Cambria Math" panose="02040503050406030204" pitchFamily="18" charset="0"/>
                                    </a:rPr>
                                    <m:t>𝐸</m:t>
                                  </m:r>
                                </m:e>
                              </m:acc>
                            </m:e>
                            <m:sub>
                              <m:r>
                                <a:rPr lang="en-CA" sz="1200" i="1">
                                  <a:latin typeface="Cambria Math" panose="02040503050406030204" pitchFamily="18" charset="0"/>
                                </a:rPr>
                                <m:t>𝑜𝑢𝑡</m:t>
                              </m:r>
                            </m:sub>
                          </m:sSub>
                          <m:d>
                            <m:dPr>
                              <m:ctrlPr>
                                <a:rPr lang="en-CA" sz="1200" b="0" i="1" smtClean="0">
                                  <a:latin typeface="Cambria Math" panose="02040503050406030204" pitchFamily="18" charset="0"/>
                                </a:rPr>
                              </m:ctrlPr>
                            </m:dPr>
                            <m:e>
                              <m:r>
                                <a:rPr lang="en-CA" sz="1200" b="0" i="1" smtClean="0">
                                  <a:latin typeface="Cambria Math" panose="02040503050406030204" pitchFamily="18" charset="0"/>
                                </a:rPr>
                                <m:t>𝑡</m:t>
                              </m:r>
                            </m:e>
                          </m:d>
                        </m:num>
                        <m:den>
                          <m:sSub>
                            <m:sSubPr>
                              <m:ctrlPr>
                                <a:rPr lang="en-CA" sz="1200" i="1">
                                  <a:latin typeface="Cambria Math" panose="02040503050406030204" pitchFamily="18" charset="0"/>
                                </a:rPr>
                              </m:ctrlPr>
                            </m:sSubPr>
                            <m:e>
                              <m:acc>
                                <m:accPr>
                                  <m:chr m:val="̇"/>
                                  <m:ctrlPr>
                                    <a:rPr lang="en-CA" sz="1200" i="1">
                                      <a:latin typeface="Cambria Math" panose="02040503050406030204" pitchFamily="18" charset="0"/>
                                    </a:rPr>
                                  </m:ctrlPr>
                                </m:accPr>
                                <m:e>
                                  <m:r>
                                    <a:rPr lang="en-CA" sz="1200" i="1">
                                      <a:latin typeface="Cambria Math" panose="02040503050406030204" pitchFamily="18" charset="0"/>
                                    </a:rPr>
                                    <m:t>𝐸</m:t>
                                  </m:r>
                                </m:e>
                              </m:acc>
                            </m:e>
                            <m:sub>
                              <m:r>
                                <a:rPr lang="en-CA" sz="1200" i="1">
                                  <a:latin typeface="Cambria Math" panose="02040503050406030204" pitchFamily="18" charset="0"/>
                                </a:rPr>
                                <m:t>𝑖𝑛</m:t>
                              </m:r>
                            </m:sub>
                          </m:sSub>
                          <m:d>
                            <m:dPr>
                              <m:ctrlPr>
                                <a:rPr lang="en-CA" sz="1200" b="0" i="1" smtClean="0">
                                  <a:latin typeface="Cambria Math" panose="02040503050406030204" pitchFamily="18" charset="0"/>
                                </a:rPr>
                              </m:ctrlPr>
                            </m:dPr>
                            <m:e>
                              <m:r>
                                <a:rPr lang="en-CA" sz="1200" b="0" i="1" smtClean="0">
                                  <a:latin typeface="Cambria Math" panose="02040503050406030204" pitchFamily="18" charset="0"/>
                                </a:rPr>
                                <m:t>𝑡</m:t>
                              </m:r>
                            </m:e>
                          </m:d>
                        </m:den>
                      </m:f>
                    </m:oMath>
                  </m:oMathPara>
                </a14:m>
                <a:endParaRPr lang="en-CA" sz="1200" dirty="0"/>
              </a:p>
            </p:txBody>
          </p:sp>
        </mc:Choice>
        <mc:Fallback xmlns="">
          <p:sp>
            <p:nvSpPr>
              <p:cNvPr id="43" name="TextBox 42">
                <a:extLst>
                  <a:ext uri="{FF2B5EF4-FFF2-40B4-BE49-F238E27FC236}">
                    <a16:creationId xmlns:a16="http://schemas.microsoft.com/office/drawing/2014/main" id="{8E269F75-9FCC-4A83-A654-83BCEF3006B8}"/>
                  </a:ext>
                </a:extLst>
              </p:cNvPr>
              <p:cNvSpPr txBox="1">
                <a:spLocks noRot="1" noChangeAspect="1" noMove="1" noResize="1" noEditPoints="1" noAdjustHandles="1" noChangeArrowheads="1" noChangeShapeType="1" noTextEdit="1"/>
              </p:cNvSpPr>
              <p:nvPr/>
            </p:nvSpPr>
            <p:spPr>
              <a:xfrm>
                <a:off x="1412900" y="1876770"/>
                <a:ext cx="1368152" cy="511871"/>
              </a:xfrm>
              <a:prstGeom prst="rect">
                <a:avLst/>
              </a:prstGeom>
              <a:blipFill>
                <a:blip r:embed="rId2"/>
                <a:stretch>
                  <a:fillRect/>
                </a:stretch>
              </a:blipFill>
            </p:spPr>
            <p:txBody>
              <a:bodyPr/>
              <a:lstStyle/>
              <a:p>
                <a:r>
                  <a:rPr lang="en-CA">
                    <a:noFill/>
                  </a:rPr>
                  <a:t> </a:t>
                </a:r>
              </a:p>
            </p:txBody>
          </p:sp>
        </mc:Fallback>
      </mc:AlternateContent>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34BB2EFD-AA2B-4C8A-A2CE-55D27556CD4C}"/>
                  </a:ext>
                </a:extLst>
              </p:cNvPr>
              <p:cNvSpPr txBox="1"/>
              <p:nvPr/>
            </p:nvSpPr>
            <p:spPr>
              <a:xfrm>
                <a:off x="3141092" y="1853526"/>
                <a:ext cx="1656184" cy="55835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CA" sz="1200" b="0" i="1" smtClean="0">
                              <a:latin typeface="Cambria Math" panose="02040503050406030204" pitchFamily="18" charset="0"/>
                              <a:ea typeface="Cambria Math" panose="02040503050406030204" pitchFamily="18" charset="0"/>
                              <a:cs typeface="Times New Roman" panose="02020603050405020304" pitchFamily="18" charset="0"/>
                            </a:rPr>
                          </m:ctrlPr>
                        </m:sSubPr>
                        <m:e>
                          <m:r>
                            <a:rPr lang="en-CA" sz="1200" i="1" smtClean="0">
                              <a:latin typeface="Cambria Math" panose="02040503050406030204" pitchFamily="18" charset="0"/>
                              <a:ea typeface="Cambria Math" panose="02040503050406030204" pitchFamily="18" charset="0"/>
                              <a:cs typeface="Times New Roman" panose="02020603050405020304" pitchFamily="18" charset="0"/>
                            </a:rPr>
                            <m:t>𝜂</m:t>
                          </m:r>
                        </m:e>
                        <m:sub>
                          <m:r>
                            <a:rPr lang="en-CA" sz="1200" b="0" i="1" smtClean="0">
                              <a:latin typeface="Cambria Math" panose="02040503050406030204" pitchFamily="18" charset="0"/>
                              <a:ea typeface="Cambria Math" panose="02040503050406030204" pitchFamily="18" charset="0"/>
                              <a:cs typeface="Times New Roman" panose="02020603050405020304" pitchFamily="18" charset="0"/>
                            </a:rPr>
                            <m:t>𝑎𝑣𝑔</m:t>
                          </m:r>
                        </m:sub>
                      </m:sSub>
                      <m:r>
                        <a:rPr lang="en-CA" sz="1200" b="0" i="1" smtClean="0">
                          <a:latin typeface="Cambria Math" panose="02040503050406030204" pitchFamily="18" charset="0"/>
                          <a:ea typeface="Cambria Math" panose="02040503050406030204" pitchFamily="18" charset="0"/>
                          <a:cs typeface="Times New Roman" panose="02020603050405020304" pitchFamily="18" charset="0"/>
                        </a:rPr>
                        <m:t>=</m:t>
                      </m:r>
                      <m:f>
                        <m:fPr>
                          <m:ctrlPr>
                            <a:rPr lang="en-CA" sz="1200" b="0" i="1" smtClean="0">
                              <a:latin typeface="Cambria Math" panose="02040503050406030204" pitchFamily="18" charset="0"/>
                            </a:rPr>
                          </m:ctrlPr>
                        </m:fPr>
                        <m:num>
                          <m:nary>
                            <m:naryPr>
                              <m:limLoc m:val="undOvr"/>
                              <m:subHide m:val="on"/>
                              <m:supHide m:val="on"/>
                              <m:ctrlPr>
                                <a:rPr lang="en-CA" sz="1200" i="1">
                                  <a:latin typeface="Cambria Math" panose="02040503050406030204" pitchFamily="18" charset="0"/>
                                  <a:ea typeface="Cambria Math" panose="02040503050406030204" pitchFamily="18" charset="0"/>
                                </a:rPr>
                              </m:ctrlPr>
                            </m:naryPr>
                            <m:sub/>
                            <m:sup/>
                            <m:e>
                              <m:sSub>
                                <m:sSubPr>
                                  <m:ctrlPr>
                                    <a:rPr lang="en-CA" sz="1200" i="1">
                                      <a:latin typeface="Cambria Math" panose="02040503050406030204" pitchFamily="18" charset="0"/>
                                    </a:rPr>
                                  </m:ctrlPr>
                                </m:sSubPr>
                                <m:e>
                                  <m:acc>
                                    <m:accPr>
                                      <m:chr m:val="̇"/>
                                      <m:ctrlPr>
                                        <a:rPr lang="en-CA" sz="1200" i="1">
                                          <a:latin typeface="Cambria Math" panose="02040503050406030204" pitchFamily="18" charset="0"/>
                                        </a:rPr>
                                      </m:ctrlPr>
                                    </m:accPr>
                                    <m:e>
                                      <m:r>
                                        <a:rPr lang="en-CA" sz="1200" i="1">
                                          <a:latin typeface="Cambria Math" panose="02040503050406030204" pitchFamily="18" charset="0"/>
                                        </a:rPr>
                                        <m:t>𝐸</m:t>
                                      </m:r>
                                    </m:e>
                                  </m:acc>
                                </m:e>
                                <m:sub>
                                  <m:r>
                                    <a:rPr lang="en-CA" sz="1200" i="1">
                                      <a:latin typeface="Cambria Math" panose="02040503050406030204" pitchFamily="18" charset="0"/>
                                    </a:rPr>
                                    <m:t>𝑜𝑢𝑡</m:t>
                                  </m:r>
                                </m:sub>
                              </m:sSub>
                              <m:d>
                                <m:dPr>
                                  <m:ctrlPr>
                                    <a:rPr lang="en-CA" sz="1200" i="1">
                                      <a:latin typeface="Cambria Math" panose="02040503050406030204" pitchFamily="18" charset="0"/>
                                    </a:rPr>
                                  </m:ctrlPr>
                                </m:dPr>
                                <m:e>
                                  <m:r>
                                    <a:rPr lang="en-CA" sz="1200" i="1">
                                      <a:latin typeface="Cambria Math" panose="02040503050406030204" pitchFamily="18" charset="0"/>
                                    </a:rPr>
                                    <m:t>𝑡</m:t>
                                  </m:r>
                                </m:e>
                              </m:d>
                            </m:e>
                          </m:nary>
                          <m:r>
                            <a:rPr lang="en-CA" sz="1200" i="1">
                              <a:latin typeface="Cambria Math" panose="02040503050406030204" pitchFamily="18" charset="0"/>
                              <a:ea typeface="Cambria Math" panose="02040503050406030204" pitchFamily="18" charset="0"/>
                            </a:rPr>
                            <m:t>∙</m:t>
                          </m:r>
                          <m:r>
                            <a:rPr lang="en-CA" sz="1200" i="1">
                              <a:latin typeface="Cambria Math" panose="02040503050406030204" pitchFamily="18" charset="0"/>
                              <a:ea typeface="Cambria Math" panose="02040503050406030204" pitchFamily="18" charset="0"/>
                            </a:rPr>
                            <m:t>𝑑𝑡</m:t>
                          </m:r>
                        </m:num>
                        <m:den>
                          <m:nary>
                            <m:naryPr>
                              <m:limLoc m:val="undOvr"/>
                              <m:subHide m:val="on"/>
                              <m:supHide m:val="on"/>
                              <m:ctrlPr>
                                <a:rPr lang="en-CA" sz="1200" i="1">
                                  <a:latin typeface="Cambria Math" panose="02040503050406030204" pitchFamily="18" charset="0"/>
                                  <a:ea typeface="Cambria Math" panose="02040503050406030204" pitchFamily="18" charset="0"/>
                                </a:rPr>
                              </m:ctrlPr>
                            </m:naryPr>
                            <m:sub/>
                            <m:sup/>
                            <m:e>
                              <m:sSub>
                                <m:sSubPr>
                                  <m:ctrlPr>
                                    <a:rPr lang="en-CA" sz="1200" i="1">
                                      <a:latin typeface="Cambria Math" panose="02040503050406030204" pitchFamily="18" charset="0"/>
                                    </a:rPr>
                                  </m:ctrlPr>
                                </m:sSubPr>
                                <m:e>
                                  <m:acc>
                                    <m:accPr>
                                      <m:chr m:val="̇"/>
                                      <m:ctrlPr>
                                        <a:rPr lang="en-CA" sz="1200" i="1">
                                          <a:latin typeface="Cambria Math" panose="02040503050406030204" pitchFamily="18" charset="0"/>
                                        </a:rPr>
                                      </m:ctrlPr>
                                    </m:accPr>
                                    <m:e>
                                      <m:r>
                                        <a:rPr lang="en-CA" sz="1200" i="1">
                                          <a:latin typeface="Cambria Math" panose="02040503050406030204" pitchFamily="18" charset="0"/>
                                        </a:rPr>
                                        <m:t>𝐸</m:t>
                                      </m:r>
                                    </m:e>
                                  </m:acc>
                                </m:e>
                                <m:sub>
                                  <m:r>
                                    <a:rPr lang="en-CA" sz="1200" i="1">
                                      <a:latin typeface="Cambria Math" panose="02040503050406030204" pitchFamily="18" charset="0"/>
                                    </a:rPr>
                                    <m:t>𝑖𝑛</m:t>
                                  </m:r>
                                </m:sub>
                              </m:sSub>
                              <m:d>
                                <m:dPr>
                                  <m:ctrlPr>
                                    <a:rPr lang="en-CA" sz="1200" i="1">
                                      <a:latin typeface="Cambria Math" panose="02040503050406030204" pitchFamily="18" charset="0"/>
                                    </a:rPr>
                                  </m:ctrlPr>
                                </m:dPr>
                                <m:e>
                                  <m:r>
                                    <a:rPr lang="en-CA" sz="1200" i="1">
                                      <a:latin typeface="Cambria Math" panose="02040503050406030204" pitchFamily="18" charset="0"/>
                                    </a:rPr>
                                    <m:t>𝑡</m:t>
                                  </m:r>
                                </m:e>
                              </m:d>
                            </m:e>
                          </m:nary>
                          <m:r>
                            <a:rPr lang="en-CA" sz="1200" i="1">
                              <a:latin typeface="Cambria Math" panose="02040503050406030204" pitchFamily="18" charset="0"/>
                              <a:ea typeface="Cambria Math" panose="02040503050406030204" pitchFamily="18" charset="0"/>
                            </a:rPr>
                            <m:t>∙</m:t>
                          </m:r>
                          <m:r>
                            <a:rPr lang="en-CA" sz="1200" i="1">
                              <a:latin typeface="Cambria Math" panose="02040503050406030204" pitchFamily="18" charset="0"/>
                              <a:ea typeface="Cambria Math" panose="02040503050406030204" pitchFamily="18" charset="0"/>
                            </a:rPr>
                            <m:t>𝑑𝑡</m:t>
                          </m:r>
                        </m:den>
                      </m:f>
                    </m:oMath>
                  </m:oMathPara>
                </a14:m>
                <a:endParaRPr lang="en-CA" sz="1200" dirty="0"/>
              </a:p>
            </p:txBody>
          </p:sp>
        </mc:Choice>
        <mc:Fallback xmlns="">
          <p:sp>
            <p:nvSpPr>
              <p:cNvPr id="49" name="TextBox 48">
                <a:extLst>
                  <a:ext uri="{FF2B5EF4-FFF2-40B4-BE49-F238E27FC236}">
                    <a16:creationId xmlns:a16="http://schemas.microsoft.com/office/drawing/2014/main" id="{34BB2EFD-AA2B-4C8A-A2CE-55D27556CD4C}"/>
                  </a:ext>
                </a:extLst>
              </p:cNvPr>
              <p:cNvSpPr txBox="1">
                <a:spLocks noRot="1" noChangeAspect="1" noMove="1" noResize="1" noEditPoints="1" noAdjustHandles="1" noChangeArrowheads="1" noChangeShapeType="1" noTextEdit="1"/>
              </p:cNvSpPr>
              <p:nvPr/>
            </p:nvSpPr>
            <p:spPr>
              <a:xfrm>
                <a:off x="3141092" y="1853526"/>
                <a:ext cx="1656184" cy="558358"/>
              </a:xfrm>
              <a:prstGeom prst="rect">
                <a:avLst/>
              </a:prstGeom>
              <a:blipFill>
                <a:blip r:embed="rId3"/>
                <a:stretch>
                  <a:fillRect t="-58696" b="-91304"/>
                </a:stretch>
              </a:blipFill>
            </p:spPr>
            <p:txBody>
              <a:bodyPr/>
              <a:lstStyle/>
              <a:p>
                <a:r>
                  <a:rPr lang="en-CA">
                    <a:noFill/>
                  </a:rPr>
                  <a:t> </a:t>
                </a:r>
              </a:p>
            </p:txBody>
          </p:sp>
        </mc:Fallback>
      </mc:AlternateContent>
      <p:grpSp>
        <p:nvGrpSpPr>
          <p:cNvPr id="44" name="Group 43">
            <a:extLst>
              <a:ext uri="{FF2B5EF4-FFF2-40B4-BE49-F238E27FC236}">
                <a16:creationId xmlns:a16="http://schemas.microsoft.com/office/drawing/2014/main" id="{AE87BDFB-A20F-43B7-9A5F-15D324962C20}"/>
              </a:ext>
            </a:extLst>
          </p:cNvPr>
          <p:cNvGrpSpPr/>
          <p:nvPr/>
        </p:nvGrpSpPr>
        <p:grpSpPr>
          <a:xfrm>
            <a:off x="260772" y="107628"/>
            <a:ext cx="5965856" cy="516486"/>
            <a:chOff x="260772" y="107628"/>
            <a:chExt cx="5965856" cy="516486"/>
          </a:xfrm>
        </p:grpSpPr>
        <p:sp>
          <p:nvSpPr>
            <p:cNvPr id="50" name="Rectangle 49">
              <a:extLst>
                <a:ext uri="{FF2B5EF4-FFF2-40B4-BE49-F238E27FC236}">
                  <a16:creationId xmlns:a16="http://schemas.microsoft.com/office/drawing/2014/main" id="{837E5FB8-42B8-4F7B-AE37-EBC918C27642}"/>
                </a:ext>
              </a:extLst>
            </p:cNvPr>
            <p:cNvSpPr/>
            <p:nvPr/>
          </p:nvSpPr>
          <p:spPr>
            <a:xfrm>
              <a:off x="548804" y="107628"/>
              <a:ext cx="5677824" cy="5164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CA" sz="1400" b="1" u="sng" dirty="0">
                  <a:solidFill>
                    <a:schemeClr val="tx1"/>
                  </a:solidFill>
                  <a:latin typeface="Cambria" panose="02040503050406030204" pitchFamily="18" charset="0"/>
                  <a:ea typeface="Cambria" panose="02040503050406030204" pitchFamily="18" charset="0"/>
                  <a:cs typeface="Times New Roman" panose="02020603050405020304" pitchFamily="18" charset="0"/>
                </a:rPr>
                <a:t>Seasonal Boiler Efficiency</a:t>
              </a:r>
              <a:endParaRPr lang="en-CA" sz="1200" b="1" u="sng"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51" name="Oval 50">
              <a:extLst>
                <a:ext uri="{FF2B5EF4-FFF2-40B4-BE49-F238E27FC236}">
                  <a16:creationId xmlns:a16="http://schemas.microsoft.com/office/drawing/2014/main" id="{6C4762A6-63A0-4ED3-A713-E470AFF52A39}"/>
                </a:ext>
              </a:extLst>
            </p:cNvPr>
            <p:cNvSpPr/>
            <p:nvPr/>
          </p:nvSpPr>
          <p:spPr>
            <a:xfrm>
              <a:off x="260772" y="107628"/>
              <a:ext cx="288032" cy="288032"/>
            </a:xfrm>
            <a:prstGeom prst="ellipse">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CA" sz="1400" b="1" dirty="0">
                  <a:solidFill>
                    <a:schemeClr val="tx1"/>
                  </a:solidFill>
                  <a:latin typeface="Cambria" panose="02040503050406030204" pitchFamily="18" charset="0"/>
                  <a:ea typeface="Cambria" panose="02040503050406030204" pitchFamily="18" charset="0"/>
                  <a:cs typeface="Sabon Next LT" panose="020B0502040204020203" pitchFamily="2" charset="0"/>
                </a:rPr>
                <a:t>12.</a:t>
              </a:r>
            </a:p>
          </p:txBody>
        </p:sp>
      </p:grpSp>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592CFC2C-1C00-4E48-97F6-1F5DAF223C6A}"/>
                  </a:ext>
                </a:extLst>
              </p:cNvPr>
              <p:cNvSpPr/>
              <p:nvPr/>
            </p:nvSpPr>
            <p:spPr>
              <a:xfrm>
                <a:off x="3573140" y="683692"/>
                <a:ext cx="1296144"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14:m>
                  <m:oMathPara xmlns:m="http://schemas.openxmlformats.org/officeDocument/2006/math">
                    <m:oMathParaPr>
                      <m:jc m:val="left"/>
                    </m:oMathParaPr>
                    <m:oMath xmlns:m="http://schemas.openxmlformats.org/officeDocument/2006/math">
                      <m:r>
                        <a:rPr lang="en-US" sz="110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𝜂</m:t>
                      </m:r>
                      <m:r>
                        <a:rPr lang="en-CA" sz="11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f>
                        <m:fPr>
                          <m:ctrlPr>
                            <a:rPr lang="en-CA" sz="11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CA" sz="11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𝑜𝑢𝑡𝑝𝑢𝑡</m:t>
                          </m:r>
                        </m:num>
                        <m:den>
                          <m:r>
                            <a:rPr lang="en-CA" sz="11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𝑖𝑛𝑝𝑢𝑡</m:t>
                          </m:r>
                        </m:den>
                      </m:f>
                    </m:oMath>
                  </m:oMathPara>
                </a14:m>
                <a:endParaRPr lang="en-US"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p:txBody>
          </p:sp>
        </mc:Choice>
        <mc:Fallback xmlns="">
          <p:sp>
            <p:nvSpPr>
              <p:cNvPr id="11" name="Rectangle 10">
                <a:extLst>
                  <a:ext uri="{FF2B5EF4-FFF2-40B4-BE49-F238E27FC236}">
                    <a16:creationId xmlns:a16="http://schemas.microsoft.com/office/drawing/2014/main" id="{592CFC2C-1C00-4E48-97F6-1F5DAF223C6A}"/>
                  </a:ext>
                </a:extLst>
              </p:cNvPr>
              <p:cNvSpPr>
                <a:spLocks noRot="1" noChangeAspect="1" noMove="1" noResize="1" noEditPoints="1" noAdjustHandles="1" noChangeArrowheads="1" noChangeShapeType="1" noTextEdit="1"/>
              </p:cNvSpPr>
              <p:nvPr/>
            </p:nvSpPr>
            <p:spPr>
              <a:xfrm>
                <a:off x="3573140" y="683692"/>
                <a:ext cx="1296144" cy="504056"/>
              </a:xfrm>
              <a:prstGeom prst="rect">
                <a:avLst/>
              </a:prstGeom>
              <a:blipFill>
                <a:blip r:embed="rId4"/>
                <a:stretch>
                  <a:fillRect/>
                </a:stretch>
              </a:blipFill>
              <a:ln>
                <a:noFill/>
              </a:ln>
            </p:spPr>
            <p:txBody>
              <a:bodyPr/>
              <a:lstStyle/>
              <a:p>
                <a:r>
                  <a:rPr lang="en-CA">
                    <a:noFill/>
                  </a:rPr>
                  <a:t> </a:t>
                </a:r>
              </a:p>
            </p:txBody>
          </p:sp>
        </mc:Fallback>
      </mc:AlternateContent>
      <p:pic>
        <p:nvPicPr>
          <p:cNvPr id="12" name="Picture 11">
            <a:extLst>
              <a:ext uri="{FF2B5EF4-FFF2-40B4-BE49-F238E27FC236}">
                <a16:creationId xmlns:a16="http://schemas.microsoft.com/office/drawing/2014/main" id="{BE4491D7-99B5-4CAD-8E4D-B3C3BB558A84}"/>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brightnessContrast contrast="40000"/>
                    </a14:imgEffect>
                  </a14:imgLayer>
                </a14:imgProps>
              </a:ext>
            </a:extLst>
          </a:blip>
          <a:srcRect b="35689"/>
          <a:stretch/>
        </p:blipFill>
        <p:spPr>
          <a:xfrm>
            <a:off x="1412900" y="3802144"/>
            <a:ext cx="3519463" cy="4442388"/>
          </a:xfrm>
          <a:prstGeom prst="rect">
            <a:avLst/>
          </a:prstGeom>
          <a:ln>
            <a:solidFill>
              <a:schemeClr val="bg1">
                <a:lumMod val="85000"/>
              </a:schemeClr>
            </a:solidFill>
          </a:ln>
        </p:spPr>
      </p:pic>
      <p:sp>
        <p:nvSpPr>
          <p:cNvPr id="13" name="TextBox 12">
            <a:extLst>
              <a:ext uri="{FF2B5EF4-FFF2-40B4-BE49-F238E27FC236}">
                <a16:creationId xmlns:a16="http://schemas.microsoft.com/office/drawing/2014/main" id="{84012BD7-0B8E-45EC-B924-A534AC3E6828}"/>
              </a:ext>
            </a:extLst>
          </p:cNvPr>
          <p:cNvSpPr txBox="1"/>
          <p:nvPr/>
        </p:nvSpPr>
        <p:spPr>
          <a:xfrm>
            <a:off x="1988964" y="8342962"/>
            <a:ext cx="3013642" cy="261610"/>
          </a:xfrm>
          <a:prstGeom prst="rect">
            <a:avLst/>
          </a:prstGeom>
          <a:noFill/>
        </p:spPr>
        <p:txBody>
          <a:bodyPr wrap="square">
            <a:spAutoFit/>
          </a:bodyPr>
          <a:lstStyle/>
          <a:p>
            <a:pPr algn="r"/>
            <a:r>
              <a:rPr lang="en-CA" sz="1100" i="1" dirty="0">
                <a:latin typeface="Cambria" panose="02040503050406030204" pitchFamily="18" charset="0"/>
                <a:ea typeface="Cambria" panose="02040503050406030204" pitchFamily="18" charset="0"/>
              </a:rPr>
              <a:t>(cont’d)</a:t>
            </a:r>
          </a:p>
        </p:txBody>
      </p:sp>
    </p:spTree>
    <p:extLst>
      <p:ext uri="{BB962C8B-B14F-4D97-AF65-F5344CB8AC3E}">
        <p14:creationId xmlns:p14="http://schemas.microsoft.com/office/powerpoint/2010/main" val="7261189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4230135-8ED0-49C8-9D5D-8AED6163D39F}"/>
              </a:ext>
            </a:extLst>
          </p:cNvPr>
          <p:cNvSpPr>
            <a:spLocks noGrp="1"/>
          </p:cNvSpPr>
          <p:nvPr>
            <p:ph type="sldNum" sz="quarter" idx="12"/>
          </p:nvPr>
        </p:nvSpPr>
        <p:spPr/>
        <p:txBody>
          <a:bodyPr/>
          <a:lstStyle/>
          <a:p>
            <a:fld id="{2812F1FA-390A-41C6-A5B6-DA577902550D}" type="slidenum">
              <a:rPr lang="en-CA" smtClean="0"/>
              <a:pPr/>
              <a:t>43</a:t>
            </a:fld>
            <a:endParaRPr lang="en-CA" dirty="0"/>
          </a:p>
        </p:txBody>
      </p:sp>
      <p:pic>
        <p:nvPicPr>
          <p:cNvPr id="3" name="Picture 2">
            <a:extLst>
              <a:ext uri="{FF2B5EF4-FFF2-40B4-BE49-F238E27FC236}">
                <a16:creationId xmlns:a16="http://schemas.microsoft.com/office/drawing/2014/main" id="{3169D3AD-7286-49A5-BEA6-FC8F9D1A63B8}"/>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Lst>
          </a:blip>
          <a:srcRect t="64727"/>
          <a:stretch/>
        </p:blipFill>
        <p:spPr>
          <a:xfrm>
            <a:off x="1193098" y="528596"/>
            <a:ext cx="3868237" cy="2677998"/>
          </a:xfrm>
          <a:prstGeom prst="rect">
            <a:avLst/>
          </a:prstGeom>
          <a:ln>
            <a:solidFill>
              <a:schemeClr val="bg1">
                <a:lumMod val="85000"/>
              </a:schemeClr>
            </a:solidFill>
          </a:ln>
        </p:spPr>
      </p:pic>
      <p:pic>
        <p:nvPicPr>
          <p:cNvPr id="4" name="Picture 3">
            <a:extLst>
              <a:ext uri="{FF2B5EF4-FFF2-40B4-BE49-F238E27FC236}">
                <a16:creationId xmlns:a16="http://schemas.microsoft.com/office/drawing/2014/main" id="{16756D27-9AE3-40B5-B944-DD5F9F47DC68}"/>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1196876" y="3564012"/>
            <a:ext cx="3897229" cy="4523170"/>
          </a:xfrm>
          <a:prstGeom prst="rect">
            <a:avLst/>
          </a:prstGeom>
          <a:ln>
            <a:solidFill>
              <a:schemeClr val="bg1">
                <a:lumMod val="85000"/>
              </a:schemeClr>
            </a:solidFill>
          </a:ln>
        </p:spPr>
      </p:pic>
    </p:spTree>
    <p:extLst>
      <p:ext uri="{BB962C8B-B14F-4D97-AF65-F5344CB8AC3E}">
        <p14:creationId xmlns:p14="http://schemas.microsoft.com/office/powerpoint/2010/main" val="21462418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1073230-0370-40D4-9832-F186C8E850D6}"/>
              </a:ext>
            </a:extLst>
          </p:cNvPr>
          <p:cNvSpPr/>
          <p:nvPr/>
        </p:nvSpPr>
        <p:spPr>
          <a:xfrm>
            <a:off x="393700" y="3223293"/>
            <a:ext cx="5734050" cy="515516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Slide Number Placeholder 1">
            <a:extLst>
              <a:ext uri="{FF2B5EF4-FFF2-40B4-BE49-F238E27FC236}">
                <a16:creationId xmlns:a16="http://schemas.microsoft.com/office/drawing/2014/main" id="{EA317BC6-2C69-41AC-99AC-047085271A69}"/>
              </a:ext>
            </a:extLst>
          </p:cNvPr>
          <p:cNvSpPr>
            <a:spLocks noGrp="1"/>
          </p:cNvSpPr>
          <p:nvPr>
            <p:ph type="sldNum" sz="quarter" idx="12"/>
          </p:nvPr>
        </p:nvSpPr>
        <p:spPr/>
        <p:txBody>
          <a:bodyPr/>
          <a:lstStyle/>
          <a:p>
            <a:fld id="{2812F1FA-390A-41C6-A5B6-DA577902550D}" type="slidenum">
              <a:rPr lang="en-CA" smtClean="0"/>
              <a:pPr/>
              <a:t>5</a:t>
            </a:fld>
            <a:endParaRPr lang="en-CA" dirty="0"/>
          </a:p>
        </p:txBody>
      </p:sp>
      <p:grpSp>
        <p:nvGrpSpPr>
          <p:cNvPr id="3" name="Group 2">
            <a:extLst>
              <a:ext uri="{FF2B5EF4-FFF2-40B4-BE49-F238E27FC236}">
                <a16:creationId xmlns:a16="http://schemas.microsoft.com/office/drawing/2014/main" id="{89FE60B2-096C-407F-BFDC-EFC3ADEBCE32}"/>
              </a:ext>
            </a:extLst>
          </p:cNvPr>
          <p:cNvGrpSpPr/>
          <p:nvPr/>
        </p:nvGrpSpPr>
        <p:grpSpPr>
          <a:xfrm>
            <a:off x="260772" y="107628"/>
            <a:ext cx="5965856" cy="516486"/>
            <a:chOff x="260772" y="107628"/>
            <a:chExt cx="5965856" cy="516486"/>
          </a:xfrm>
        </p:grpSpPr>
        <p:sp>
          <p:nvSpPr>
            <p:cNvPr id="4" name="Rectangle 3">
              <a:extLst>
                <a:ext uri="{FF2B5EF4-FFF2-40B4-BE49-F238E27FC236}">
                  <a16:creationId xmlns:a16="http://schemas.microsoft.com/office/drawing/2014/main" id="{4FDCC6E4-A241-4215-9800-BCDDC82616FA}"/>
                </a:ext>
              </a:extLst>
            </p:cNvPr>
            <p:cNvSpPr/>
            <p:nvPr/>
          </p:nvSpPr>
          <p:spPr>
            <a:xfrm>
              <a:off x="548804" y="107628"/>
              <a:ext cx="5677824" cy="5164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CA" sz="1400" b="1" u="sng" dirty="0">
                  <a:solidFill>
                    <a:schemeClr val="tx1"/>
                  </a:solidFill>
                  <a:latin typeface="Cambria" panose="02040503050406030204" pitchFamily="18" charset="0"/>
                  <a:ea typeface="Cambria" panose="02040503050406030204" pitchFamily="18" charset="0"/>
                  <a:cs typeface="Times New Roman" panose="02020603050405020304" pitchFamily="18" charset="0"/>
                </a:rPr>
                <a:t>Single-Zone, Air-Based Heating and Cooling Systems (Part 1)</a:t>
              </a:r>
              <a:endParaRPr lang="en-CA" sz="1200" b="1" u="sng"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5" name="Oval 4">
              <a:extLst>
                <a:ext uri="{FF2B5EF4-FFF2-40B4-BE49-F238E27FC236}">
                  <a16:creationId xmlns:a16="http://schemas.microsoft.com/office/drawing/2014/main" id="{03B56C96-02E6-4356-8AE1-893B0643824A}"/>
                </a:ext>
              </a:extLst>
            </p:cNvPr>
            <p:cNvSpPr/>
            <p:nvPr/>
          </p:nvSpPr>
          <p:spPr>
            <a:xfrm>
              <a:off x="260772" y="107628"/>
              <a:ext cx="288032" cy="288032"/>
            </a:xfrm>
            <a:prstGeom prst="ellipse">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CA" sz="1400" b="1" dirty="0">
                  <a:solidFill>
                    <a:schemeClr val="tx1"/>
                  </a:solidFill>
                  <a:latin typeface="Cambria" panose="02040503050406030204" pitchFamily="18" charset="0"/>
                  <a:ea typeface="Cambria" panose="02040503050406030204" pitchFamily="18" charset="0"/>
                  <a:cs typeface="Sabon Next LT" panose="020B0502040204020203" pitchFamily="2" charset="0"/>
                </a:rPr>
                <a:t>2.</a:t>
              </a:r>
            </a:p>
          </p:txBody>
        </p:sp>
      </p:grpSp>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AEE24F34-7ABA-4B7D-AF13-FB998217EE43}"/>
                  </a:ext>
                </a:extLst>
              </p:cNvPr>
              <p:cNvSpPr/>
              <p:nvPr/>
            </p:nvSpPr>
            <p:spPr>
              <a:xfrm>
                <a:off x="514133" y="546933"/>
                <a:ext cx="5486617" cy="80672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In many commercial buildings, HVAC units are used that serve just one thermal zone. It is very common that these systems use ducted-air as the means of distributing heating and cooling to that thermal zone. These are the systems considered in this section.</a:t>
                </a: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r>
                  <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Single-zone HVAC systems can be relatively simple and may be viewed as sharing many similarities with the central furnaces and air-conditioners used in houses. To discuss the topic, we’ll first look at some typical* household heating and cooling equipment. Then—by slight adjustment of the arrangement of the equipment—it will be converted to its approximate commercial equivalent: a “packaged rooftop unit” air-conditioner.</a:t>
                </a: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marL="180975" indent="-180975" algn="just"/>
                <a:r>
                  <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CA" sz="1100" i="1" dirty="0">
                    <a:solidFill>
                      <a:schemeClr val="tx1"/>
                    </a:solidFill>
                    <a:latin typeface="Cambria" panose="02040503050406030204" pitchFamily="18" charset="0"/>
                    <a:ea typeface="Cambria" panose="02040503050406030204" pitchFamily="18" charset="0"/>
                    <a:cs typeface="Times New Roman" panose="02020603050405020304" pitchFamily="18" charset="0"/>
                  </a:rPr>
                  <a:t>“Typical” as used here refers to the general type of equipment used in many Canadian homes during the last 1-2 decades.</a:t>
                </a:r>
              </a:p>
              <a:p>
                <a:pPr marL="180975" indent="-180975" algn="just"/>
                <a:endParaRPr lang="en-CA" sz="1100" i="1"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marL="180975" indent="-180975" algn="just"/>
                <a:endParaRPr lang="en-CA" sz="1100" i="1"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marL="180975" indent="-180975" algn="just"/>
                <a:endParaRPr lang="en-CA" sz="1100" i="1"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marL="180975" indent="-180975" algn="just"/>
                <a:r>
                  <a:rPr lang="en-CA" sz="11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VIDEOS:</a:t>
                </a:r>
              </a:p>
              <a:p>
                <a:pPr marL="180975" indent="-180975" algn="just"/>
                <a:endParaRPr lang="en-CA" sz="1100" b="1"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r>
                  <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Watch the following two brief videos providing basic information on the operation of typical household central heating and air-conditioning systems. </a:t>
                </a:r>
                <a:r>
                  <a:rPr lang="en-CA" sz="1100" i="1" dirty="0">
                    <a:solidFill>
                      <a:schemeClr val="tx1"/>
                    </a:solidFill>
                    <a:latin typeface="Cambria" panose="02040503050406030204" pitchFamily="18" charset="0"/>
                    <a:ea typeface="Cambria" panose="02040503050406030204" pitchFamily="18" charset="0"/>
                    <a:cs typeface="Times New Roman" panose="02020603050405020304" pitchFamily="18" charset="0"/>
                  </a:rPr>
                  <a:t>(Note: I-P units are used in the videos. Conversion factor: 1 kW </a:t>
                </a:r>
                <a14:m>
                  <m:oMath xmlns:m="http://schemas.openxmlformats.org/officeDocument/2006/math">
                    <m:r>
                      <a:rPr lang="en-CA" sz="110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CA" sz="1100" i="1" dirty="0">
                    <a:solidFill>
                      <a:schemeClr val="tx1"/>
                    </a:solidFill>
                    <a:latin typeface="Cambria" panose="02040503050406030204" pitchFamily="18" charset="0"/>
                    <a:ea typeface="Cambria" panose="02040503050406030204" pitchFamily="18" charset="0"/>
                    <a:cs typeface="Times New Roman" panose="02020603050405020304" pitchFamily="18" charset="0"/>
                  </a:rPr>
                  <a:t> 3412 btu/hr.)</a:t>
                </a:r>
              </a:p>
              <a:p>
                <a:pPr marL="180975" indent="-180975" algn="just"/>
                <a:endParaRPr lang="en-CA" sz="1100" b="1"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endParaRPr lang="en-CA" sz="1100" dirty="0">
                  <a:solidFill>
                    <a:schemeClr val="tx1"/>
                  </a:solidFill>
                  <a:latin typeface="Cambria" panose="02040503050406030204" pitchFamily="18" charset="0"/>
                  <a:ea typeface="Cambria" panose="02040503050406030204" pitchFamily="18" charset="0"/>
                </a:endParaRPr>
              </a:p>
              <a:p>
                <a:r>
                  <a:rPr lang="en-CA" sz="1100" b="1" dirty="0">
                    <a:solidFill>
                      <a:schemeClr val="tx1"/>
                    </a:solidFill>
                    <a:latin typeface="Cambria" panose="02040503050406030204" pitchFamily="18" charset="0"/>
                    <a:ea typeface="Cambria" panose="02040503050406030204" pitchFamily="18" charset="0"/>
                  </a:rPr>
                  <a:t>1.</a:t>
                </a:r>
                <a:r>
                  <a:rPr lang="en-CA" sz="1100" dirty="0">
                    <a:solidFill>
                      <a:schemeClr val="tx1"/>
                    </a:solidFill>
                    <a:latin typeface="Cambria" panose="02040503050406030204" pitchFamily="18" charset="0"/>
                    <a:ea typeface="Cambria" panose="02040503050406030204" pitchFamily="18" charset="0"/>
                  </a:rPr>
                  <a:t> </a:t>
                </a:r>
                <a:r>
                  <a:rPr lang="en-US" sz="1100" b="1" dirty="0">
                    <a:solidFill>
                      <a:schemeClr val="tx1"/>
                    </a:solidFill>
                    <a:latin typeface="Cambria" panose="02040503050406030204" pitchFamily="18" charset="0"/>
                    <a:ea typeface="Cambria" panose="02040503050406030204" pitchFamily="18" charset="0"/>
                    <a:hlinkClick r:id="rId2"/>
                  </a:rPr>
                  <a:t>How Does a Furnace Work? — HVAC Repair &amp; Troubleshooting Tips</a:t>
                </a:r>
                <a:r>
                  <a:rPr lang="en-US" sz="1100" b="1" dirty="0">
                    <a:solidFill>
                      <a:schemeClr val="tx1"/>
                    </a:solidFill>
                    <a:latin typeface="Cambria" panose="02040503050406030204" pitchFamily="18" charset="0"/>
                    <a:ea typeface="Cambria" panose="02040503050406030204" pitchFamily="18" charset="0"/>
                  </a:rPr>
                  <a:t>  </a:t>
                </a:r>
                <a:r>
                  <a:rPr lang="en-US" sz="1100" dirty="0">
                    <a:solidFill>
                      <a:schemeClr val="tx1"/>
                    </a:solidFill>
                    <a:latin typeface="Cambria" panose="02040503050406030204" pitchFamily="18" charset="0"/>
                    <a:ea typeface="Cambria" panose="02040503050406030204" pitchFamily="18" charset="0"/>
                  </a:rPr>
                  <a:t>(</a:t>
                </a:r>
                <a:r>
                  <a:rPr lang="en-CA" sz="1100" dirty="0">
                    <a:solidFill>
                      <a:schemeClr val="tx1"/>
                    </a:solidFill>
                    <a:latin typeface="Cambria" panose="02040503050406030204" pitchFamily="18" charset="0"/>
                    <a:ea typeface="Cambria" panose="02040503050406030204" pitchFamily="18" charset="0"/>
                  </a:rPr>
                  <a:t>8 mins)</a:t>
                </a:r>
              </a:p>
              <a:p>
                <a:endParaRPr lang="en-CA" sz="1100" dirty="0">
                  <a:solidFill>
                    <a:schemeClr val="tx1"/>
                  </a:solidFill>
                  <a:latin typeface="Cambria" panose="02040503050406030204" pitchFamily="18" charset="0"/>
                  <a:ea typeface="Cambria" panose="02040503050406030204" pitchFamily="18" charset="0"/>
                </a:endParaRPr>
              </a:p>
              <a:p>
                <a:endParaRPr lang="en-CA" sz="1100" dirty="0">
                  <a:solidFill>
                    <a:schemeClr val="tx1"/>
                  </a:solidFill>
                  <a:latin typeface="Cambria" panose="02040503050406030204" pitchFamily="18" charset="0"/>
                  <a:ea typeface="Cambria" panose="02040503050406030204" pitchFamily="18" charset="0"/>
                </a:endParaRPr>
              </a:p>
              <a:p>
                <a:endParaRPr lang="en-CA" sz="1100" dirty="0">
                  <a:solidFill>
                    <a:schemeClr val="tx1"/>
                  </a:solidFill>
                  <a:latin typeface="Cambria" panose="02040503050406030204" pitchFamily="18" charset="0"/>
                  <a:ea typeface="Cambria" panose="02040503050406030204" pitchFamily="18" charset="0"/>
                </a:endParaRPr>
              </a:p>
              <a:p>
                <a:endParaRPr lang="en-CA" sz="1100" dirty="0">
                  <a:solidFill>
                    <a:schemeClr val="tx1"/>
                  </a:solidFill>
                  <a:latin typeface="Cambria" panose="02040503050406030204" pitchFamily="18" charset="0"/>
                  <a:ea typeface="Cambria" panose="02040503050406030204" pitchFamily="18" charset="0"/>
                </a:endParaRPr>
              </a:p>
              <a:p>
                <a:endParaRPr lang="en-CA" sz="1100" dirty="0">
                  <a:solidFill>
                    <a:schemeClr val="tx1"/>
                  </a:solidFill>
                  <a:latin typeface="Cambria" panose="02040503050406030204" pitchFamily="18" charset="0"/>
                  <a:ea typeface="Cambria" panose="02040503050406030204" pitchFamily="18" charset="0"/>
                </a:endParaRPr>
              </a:p>
              <a:p>
                <a:endParaRPr lang="en-CA" sz="1100" dirty="0">
                  <a:solidFill>
                    <a:schemeClr val="tx1"/>
                  </a:solidFill>
                  <a:latin typeface="Cambria" panose="02040503050406030204" pitchFamily="18" charset="0"/>
                  <a:ea typeface="Cambria" panose="02040503050406030204" pitchFamily="18" charset="0"/>
                </a:endParaRPr>
              </a:p>
              <a:p>
                <a:endParaRPr lang="en-CA" sz="1100" dirty="0">
                  <a:solidFill>
                    <a:schemeClr val="tx1"/>
                  </a:solidFill>
                  <a:latin typeface="Cambria" panose="02040503050406030204" pitchFamily="18" charset="0"/>
                  <a:ea typeface="Cambria" panose="02040503050406030204" pitchFamily="18" charset="0"/>
                </a:endParaRPr>
              </a:p>
              <a:p>
                <a:endParaRPr lang="en-CA" sz="1100" dirty="0">
                  <a:solidFill>
                    <a:schemeClr val="tx1"/>
                  </a:solidFill>
                  <a:latin typeface="Cambria" panose="02040503050406030204" pitchFamily="18" charset="0"/>
                  <a:ea typeface="Cambria" panose="02040503050406030204" pitchFamily="18" charset="0"/>
                </a:endParaRPr>
              </a:p>
              <a:p>
                <a:endParaRPr lang="en-CA" sz="1100" dirty="0">
                  <a:solidFill>
                    <a:schemeClr val="tx1"/>
                  </a:solidFill>
                  <a:latin typeface="Cambria" panose="02040503050406030204" pitchFamily="18" charset="0"/>
                  <a:ea typeface="Cambria" panose="02040503050406030204" pitchFamily="18" charset="0"/>
                </a:endParaRPr>
              </a:p>
              <a:p>
                <a:endParaRPr lang="en-CA" sz="1100" dirty="0">
                  <a:solidFill>
                    <a:schemeClr val="tx1"/>
                  </a:solidFill>
                  <a:latin typeface="Cambria" panose="02040503050406030204" pitchFamily="18" charset="0"/>
                  <a:ea typeface="Cambria" panose="02040503050406030204" pitchFamily="18" charset="0"/>
                </a:endParaRPr>
              </a:p>
              <a:p>
                <a:endParaRPr lang="en-CA" sz="1100" dirty="0">
                  <a:solidFill>
                    <a:schemeClr val="tx1"/>
                  </a:solidFill>
                  <a:latin typeface="Cambria" panose="02040503050406030204" pitchFamily="18" charset="0"/>
                  <a:ea typeface="Cambria" panose="02040503050406030204" pitchFamily="18" charset="0"/>
                </a:endParaRPr>
              </a:p>
              <a:p>
                <a:r>
                  <a:rPr lang="en-CA" sz="1100" b="1" dirty="0">
                    <a:solidFill>
                      <a:schemeClr val="tx1"/>
                    </a:solidFill>
                    <a:latin typeface="Cambria" panose="02040503050406030204" pitchFamily="18" charset="0"/>
                    <a:ea typeface="Cambria" panose="02040503050406030204" pitchFamily="18" charset="0"/>
                  </a:rPr>
                  <a:t>2.</a:t>
                </a:r>
                <a:r>
                  <a:rPr lang="en-CA" sz="1100" dirty="0">
                    <a:solidFill>
                      <a:schemeClr val="tx1"/>
                    </a:solidFill>
                    <a:latin typeface="Cambria" panose="02040503050406030204" pitchFamily="18" charset="0"/>
                    <a:ea typeface="Cambria" panose="02040503050406030204" pitchFamily="18" charset="0"/>
                  </a:rPr>
                  <a:t> </a:t>
                </a:r>
                <a:r>
                  <a:rPr lang="en-US" sz="1100" b="1" dirty="0">
                    <a:solidFill>
                      <a:schemeClr val="tx1"/>
                    </a:solidFill>
                    <a:latin typeface="Cambria" panose="02040503050406030204" pitchFamily="18" charset="0"/>
                    <a:ea typeface="Cambria" panose="02040503050406030204" pitchFamily="18" charset="0"/>
                    <a:hlinkClick r:id="rId3"/>
                  </a:rPr>
                  <a:t>How Does a Central Air Conditioner Work? — HVAC Repair Tips</a:t>
                </a:r>
                <a:r>
                  <a:rPr lang="en-US" sz="1100" b="1" dirty="0">
                    <a:solidFill>
                      <a:schemeClr val="tx1"/>
                    </a:solidFill>
                    <a:latin typeface="Cambria" panose="02040503050406030204" pitchFamily="18" charset="0"/>
                    <a:ea typeface="Cambria" panose="02040503050406030204" pitchFamily="18" charset="0"/>
                  </a:rPr>
                  <a:t> </a:t>
                </a:r>
                <a:r>
                  <a:rPr lang="en-US" sz="1100" dirty="0">
                    <a:solidFill>
                      <a:schemeClr val="tx1"/>
                    </a:solidFill>
                    <a:latin typeface="Cambria" panose="02040503050406030204" pitchFamily="18" charset="0"/>
                    <a:ea typeface="Cambria" panose="02040503050406030204" pitchFamily="18" charset="0"/>
                  </a:rPr>
                  <a:t> (6 mins)</a:t>
                </a:r>
              </a:p>
              <a:p>
                <a:endParaRPr lang="en-CA" sz="1100" dirty="0">
                  <a:solidFill>
                    <a:schemeClr val="tx1"/>
                  </a:solidFill>
                  <a:latin typeface="Cambria" panose="02040503050406030204" pitchFamily="18" charset="0"/>
                  <a:ea typeface="Cambria" panose="02040503050406030204" pitchFamily="18" charset="0"/>
                </a:endParaRPr>
              </a:p>
              <a:p>
                <a:endParaRPr lang="en-CA" sz="1100" dirty="0">
                  <a:solidFill>
                    <a:schemeClr val="tx1"/>
                  </a:solidFill>
                  <a:latin typeface="Cambria" panose="02040503050406030204" pitchFamily="18" charset="0"/>
                  <a:ea typeface="Cambria" panose="02040503050406030204" pitchFamily="18" charset="0"/>
                </a:endParaRPr>
              </a:p>
              <a:p>
                <a:r>
                  <a:rPr lang="en-CA" sz="1100" dirty="0">
                    <a:solidFill>
                      <a:schemeClr val="tx1"/>
                    </a:solidFill>
                    <a:latin typeface="Cambria" panose="02040503050406030204" pitchFamily="18" charset="0"/>
                    <a:ea typeface="Cambria" panose="02040503050406030204" pitchFamily="18" charset="0"/>
                  </a:rPr>
                  <a:t>Notes about Video #2:</a:t>
                </a:r>
              </a:p>
              <a:p>
                <a:endParaRPr lang="en-CA" sz="1100" dirty="0">
                  <a:solidFill>
                    <a:schemeClr val="tx1"/>
                  </a:solidFill>
                  <a:latin typeface="Cambria" panose="02040503050406030204" pitchFamily="18" charset="0"/>
                  <a:ea typeface="Cambria" panose="02040503050406030204" pitchFamily="18" charset="0"/>
                </a:endParaRPr>
              </a:p>
              <a:p>
                <a:pPr marL="171450" indent="-171450">
                  <a:buFont typeface="Arial" panose="020B0604020202020204" pitchFamily="34" charset="0"/>
                  <a:buChar char="•"/>
                </a:pPr>
                <a:r>
                  <a:rPr lang="en-CA" sz="1100" dirty="0">
                    <a:solidFill>
                      <a:schemeClr val="tx1"/>
                    </a:solidFill>
                    <a:latin typeface="Cambria" panose="02040503050406030204" pitchFamily="18" charset="0"/>
                    <a:ea typeface="Cambria" panose="02040503050406030204" pitchFamily="18" charset="0"/>
                  </a:rPr>
                  <a:t>The content from about 3:50 until the end is the same as some content in Video #1, so you might want to watch #2 only until 3:50.</a:t>
                </a:r>
              </a:p>
              <a:p>
                <a:pPr marL="171450" indent="-171450">
                  <a:buFont typeface="Arial" panose="020B0604020202020204" pitchFamily="34" charset="0"/>
                  <a:buChar char="•"/>
                </a:pPr>
                <a:endParaRPr lang="en-CA" sz="1100" dirty="0">
                  <a:solidFill>
                    <a:schemeClr val="tx1"/>
                  </a:solidFill>
                  <a:latin typeface="Cambria" panose="02040503050406030204" pitchFamily="18" charset="0"/>
                  <a:ea typeface="Cambria" panose="02040503050406030204" pitchFamily="18" charset="0"/>
                </a:endParaRPr>
              </a:p>
              <a:p>
                <a:pPr marL="171450" indent="-171450" algn="just">
                  <a:buFont typeface="Arial" panose="020B0604020202020204" pitchFamily="34" charset="0"/>
                  <a:buChar char="•"/>
                </a:pPr>
                <a:r>
                  <a:rPr lang="en-CA" sz="1100" dirty="0">
                    <a:solidFill>
                      <a:schemeClr val="tx1"/>
                    </a:solidFill>
                    <a:latin typeface="Cambria" panose="02040503050406030204" pitchFamily="18" charset="0"/>
                    <a:ea typeface="Cambria" panose="02040503050406030204" pitchFamily="18" charset="0"/>
                  </a:rPr>
                  <a:t>At 3:10, the narrator says </a:t>
                </a:r>
                <a:r>
                  <a:rPr lang="en-US" sz="1100" dirty="0">
                    <a:solidFill>
                      <a:schemeClr val="tx1"/>
                    </a:solidFill>
                    <a:latin typeface="Cambria" panose="02040503050406030204" pitchFamily="18" charset="0"/>
                    <a:ea typeface="Cambria" panose="02040503050406030204" pitchFamily="18" charset="0"/>
                  </a:rPr>
                  <a:t>“The compressor converts the gas back into a liquid…” but they really ought to say “The compressor </a:t>
                </a:r>
                <a:r>
                  <a:rPr lang="en-US" sz="1100" i="1" dirty="0">
                    <a:solidFill>
                      <a:schemeClr val="tx1"/>
                    </a:solidFill>
                    <a:latin typeface="Cambria" panose="02040503050406030204" pitchFamily="18" charset="0"/>
                    <a:ea typeface="Cambria" panose="02040503050406030204" pitchFamily="18" charset="0"/>
                  </a:rPr>
                  <a:t>and condenser coil working together</a:t>
                </a:r>
                <a:r>
                  <a:rPr lang="en-US" sz="1100" dirty="0">
                    <a:solidFill>
                      <a:schemeClr val="tx1"/>
                    </a:solidFill>
                    <a:latin typeface="Cambria" panose="02040503050406030204" pitchFamily="18" charset="0"/>
                    <a:ea typeface="Cambria" panose="02040503050406030204" pitchFamily="18" charset="0"/>
                  </a:rPr>
                  <a:t> converts the gas back into a liquid…”</a:t>
                </a:r>
              </a:p>
              <a:p>
                <a:br>
                  <a:rPr lang="en-US" sz="1100" dirty="0">
                    <a:solidFill>
                      <a:schemeClr val="tx1"/>
                    </a:solidFill>
                    <a:latin typeface="Cambria" panose="02040503050406030204" pitchFamily="18" charset="0"/>
                    <a:ea typeface="Cambria" panose="02040503050406030204" pitchFamily="18" charset="0"/>
                  </a:rPr>
                </a:br>
                <a:endParaRPr lang="en-US" sz="1100" dirty="0">
                  <a:solidFill>
                    <a:schemeClr val="tx1"/>
                  </a:solidFill>
                  <a:latin typeface="Cambria" panose="02040503050406030204" pitchFamily="18" charset="0"/>
                  <a:ea typeface="Cambria" panose="02040503050406030204" pitchFamily="18" charset="0"/>
                </a:endParaRPr>
              </a:p>
              <a:p>
                <a:pPr marL="171450" indent="-171450">
                  <a:buFont typeface="Arial" panose="020B0604020202020204" pitchFamily="34" charset="0"/>
                  <a:buChar char="•"/>
                </a:pPr>
                <a:endParaRPr lang="en-CA" sz="1100" dirty="0">
                  <a:solidFill>
                    <a:schemeClr val="tx1"/>
                  </a:solidFill>
                  <a:latin typeface="Cambria" panose="02040503050406030204" pitchFamily="18" charset="0"/>
                  <a:ea typeface="Cambria" panose="02040503050406030204" pitchFamily="18" charset="0"/>
                </a:endParaRPr>
              </a:p>
              <a:p>
                <a:pPr marL="180975" indent="-180975"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marL="180975" indent="-180975"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marL="180975" indent="-180975"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marL="180975" indent="-180975"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marL="180975" indent="-180975"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marL="180975" indent="-180975"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marL="180975" indent="-180975"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marL="180975" indent="-180975" algn="just"/>
                <a:endParaRPr lang="en-CA" sz="1100" b="1"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marL="180975" indent="-180975" algn="just"/>
                <a:endParaRPr lang="en-CA" sz="1100" b="1"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marL="180975" indent="-180975" algn="just"/>
                <a:endParaRPr lang="en-CA" sz="1100" b="1"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marL="180975" indent="-180975" algn="just"/>
                <a:endParaRPr lang="en-CA" sz="1100" b="1"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marL="180975" indent="-180975" algn="just"/>
                <a:endParaRPr lang="en-CA" sz="1100" b="1"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p:txBody>
          </p:sp>
        </mc:Choice>
        <mc:Fallback xmlns="">
          <p:sp>
            <p:nvSpPr>
              <p:cNvPr id="7" name="Rectangle 6">
                <a:extLst>
                  <a:ext uri="{FF2B5EF4-FFF2-40B4-BE49-F238E27FC236}">
                    <a16:creationId xmlns:a16="http://schemas.microsoft.com/office/drawing/2014/main" id="{AEE24F34-7ABA-4B7D-AF13-FB998217EE43}"/>
                  </a:ext>
                </a:extLst>
              </p:cNvPr>
              <p:cNvSpPr>
                <a:spLocks noRot="1" noChangeAspect="1" noMove="1" noResize="1" noEditPoints="1" noAdjustHandles="1" noChangeArrowheads="1" noChangeShapeType="1" noTextEdit="1"/>
              </p:cNvSpPr>
              <p:nvPr/>
            </p:nvSpPr>
            <p:spPr>
              <a:xfrm>
                <a:off x="514133" y="546933"/>
                <a:ext cx="5486617" cy="8067296"/>
              </a:xfrm>
              <a:prstGeom prst="rect">
                <a:avLst/>
              </a:prstGeom>
              <a:blipFill>
                <a:blip r:embed="rId4"/>
                <a:stretch>
                  <a:fillRect t="-76"/>
                </a:stretch>
              </a:blipFill>
              <a:ln>
                <a:noFill/>
              </a:ln>
            </p:spPr>
            <p:txBody>
              <a:bodyPr/>
              <a:lstStyle/>
              <a:p>
                <a:r>
                  <a:rPr lang="en-CA">
                    <a:noFill/>
                  </a:rPr>
                  <a:t> </a:t>
                </a:r>
              </a:p>
            </p:txBody>
          </p:sp>
        </mc:Fallback>
      </mc:AlternateContent>
      <p:pic>
        <p:nvPicPr>
          <p:cNvPr id="10" name="Picture 9">
            <a:hlinkClick r:id="rId2"/>
            <a:extLst>
              <a:ext uri="{FF2B5EF4-FFF2-40B4-BE49-F238E27FC236}">
                <a16:creationId xmlns:a16="http://schemas.microsoft.com/office/drawing/2014/main" id="{9A4FF196-D6D7-4FC5-91F4-E19CA89998B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93769" y="4887233"/>
            <a:ext cx="2146976" cy="1207674"/>
          </a:xfrm>
          <a:prstGeom prst="rect">
            <a:avLst/>
          </a:prstGeom>
          <a:ln>
            <a:solidFill>
              <a:schemeClr val="tx1"/>
            </a:solidFill>
          </a:ln>
        </p:spPr>
      </p:pic>
      <p:pic>
        <p:nvPicPr>
          <p:cNvPr id="14" name="Picture 13">
            <a:hlinkClick r:id="rId3"/>
            <a:extLst>
              <a:ext uri="{FF2B5EF4-FFF2-40B4-BE49-F238E27FC236}">
                <a16:creationId xmlns:a16="http://schemas.microsoft.com/office/drawing/2014/main" id="{CE47C09A-80F1-481B-869C-3FE3B886B7E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485625" y="4886783"/>
            <a:ext cx="2148576" cy="1208574"/>
          </a:xfrm>
          <a:prstGeom prst="rect">
            <a:avLst/>
          </a:prstGeom>
          <a:ln>
            <a:solidFill>
              <a:schemeClr val="tx1"/>
            </a:solidFill>
          </a:ln>
        </p:spPr>
      </p:pic>
    </p:spTree>
    <p:extLst>
      <p:ext uri="{BB962C8B-B14F-4D97-AF65-F5344CB8AC3E}">
        <p14:creationId xmlns:p14="http://schemas.microsoft.com/office/powerpoint/2010/main" val="5514259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F149B43-9DF7-4989-B631-ED80A64906A6}"/>
              </a:ext>
            </a:extLst>
          </p:cNvPr>
          <p:cNvSpPr>
            <a:spLocks noGrp="1"/>
          </p:cNvSpPr>
          <p:nvPr>
            <p:ph type="sldNum" sz="quarter" idx="12"/>
          </p:nvPr>
        </p:nvSpPr>
        <p:spPr/>
        <p:txBody>
          <a:bodyPr/>
          <a:lstStyle/>
          <a:p>
            <a:fld id="{2812F1FA-390A-41C6-A5B6-DA577902550D}" type="slidenum">
              <a:rPr lang="en-CA" smtClean="0"/>
              <a:pPr/>
              <a:t>6</a:t>
            </a:fld>
            <a:endParaRPr lang="en-CA" dirty="0"/>
          </a:p>
        </p:txBody>
      </p:sp>
      <p:pic>
        <p:nvPicPr>
          <p:cNvPr id="3" name="Picture 2" descr="D:\DCIM\100KC813\100_0621.JPG">
            <a:extLst>
              <a:ext uri="{FF2B5EF4-FFF2-40B4-BE49-F238E27FC236}">
                <a16:creationId xmlns:a16="http://schemas.microsoft.com/office/drawing/2014/main" id="{759F2E26-1C9E-45DF-BE4A-51AF16E526F8}"/>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354333" y="625537"/>
            <a:ext cx="2161157" cy="237771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5011FA9A-13E5-4220-BE74-A34AC165B8FC}"/>
              </a:ext>
            </a:extLst>
          </p:cNvPr>
          <p:cNvSpPr/>
          <p:nvPr/>
        </p:nvSpPr>
        <p:spPr>
          <a:xfrm>
            <a:off x="2720380" y="3400436"/>
            <a:ext cx="1618124" cy="5358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80971" indent="-180971" algn="ctr"/>
            <a:r>
              <a:rPr lang="en-US" sz="1200" dirty="0">
                <a:solidFill>
                  <a:schemeClr val="tx1"/>
                </a:solidFill>
                <a:latin typeface="Cambria" panose="02040503050406030204" pitchFamily="18" charset="0"/>
                <a:ea typeface="Cambria" panose="02040503050406030204" pitchFamily="18" charset="0"/>
                <a:cs typeface="Calibri" panose="020F0502020204030204" pitchFamily="34" charset="0"/>
              </a:rPr>
              <a:t>Furnace</a:t>
            </a:r>
          </a:p>
        </p:txBody>
      </p:sp>
      <p:grpSp>
        <p:nvGrpSpPr>
          <p:cNvPr id="17" name="Group 16">
            <a:extLst>
              <a:ext uri="{FF2B5EF4-FFF2-40B4-BE49-F238E27FC236}">
                <a16:creationId xmlns:a16="http://schemas.microsoft.com/office/drawing/2014/main" id="{BFBE6B23-D74A-43D3-8D15-D0EB5E94BFBA}"/>
              </a:ext>
            </a:extLst>
          </p:cNvPr>
          <p:cNvGrpSpPr/>
          <p:nvPr/>
        </p:nvGrpSpPr>
        <p:grpSpPr>
          <a:xfrm>
            <a:off x="2749190" y="249421"/>
            <a:ext cx="1928035" cy="3088865"/>
            <a:chOff x="-5058229" y="1367024"/>
            <a:chExt cx="2966474" cy="4752528"/>
          </a:xfrm>
        </p:grpSpPr>
        <p:pic>
          <p:nvPicPr>
            <p:cNvPr id="5" name="Picture 2" descr="C:\Users\David Mather\Documents\TEACHING\Photographs\Raw\15 Floyd\Furnace\IMG_1894.JPG">
              <a:extLst>
                <a:ext uri="{FF2B5EF4-FFF2-40B4-BE49-F238E27FC236}">
                  <a16:creationId xmlns:a16="http://schemas.microsoft.com/office/drawing/2014/main" id="{9A725953-8BF9-44C1-A69E-057F9F73AAC4}"/>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r="-739"/>
            <a:stretch/>
          </p:blipFill>
          <p:spPr bwMode="auto">
            <a:xfrm>
              <a:off x="-5058229" y="1367024"/>
              <a:ext cx="2966474" cy="4752528"/>
            </a:xfrm>
            <a:prstGeom prst="rect">
              <a:avLst/>
            </a:prstGeom>
            <a:solidFill>
              <a:schemeClr val="tx1"/>
            </a:solidFill>
            <a:ln>
              <a:solidFill>
                <a:schemeClr val="tx1"/>
              </a:solidFill>
            </a:ln>
          </p:spPr>
        </p:pic>
        <p:sp>
          <p:nvSpPr>
            <p:cNvPr id="7" name="Freeform 6">
              <a:extLst>
                <a:ext uri="{FF2B5EF4-FFF2-40B4-BE49-F238E27FC236}">
                  <a16:creationId xmlns:a16="http://schemas.microsoft.com/office/drawing/2014/main" id="{6EA0412F-E7D6-4FB3-B6DE-EBE4DA1329EC}"/>
                </a:ext>
              </a:extLst>
            </p:cNvPr>
            <p:cNvSpPr/>
            <p:nvPr/>
          </p:nvSpPr>
          <p:spPr>
            <a:xfrm>
              <a:off x="-4386526" y="1683854"/>
              <a:ext cx="2286000" cy="977900"/>
            </a:xfrm>
            <a:custGeom>
              <a:avLst/>
              <a:gdLst>
                <a:gd name="connsiteX0" fmla="*/ 266700 w 2286000"/>
                <a:gd name="connsiteY0" fmla="*/ 869950 h 977900"/>
                <a:gd name="connsiteX1" fmla="*/ 0 w 2286000"/>
                <a:gd name="connsiteY1" fmla="*/ 31750 h 977900"/>
                <a:gd name="connsiteX2" fmla="*/ 1962150 w 2286000"/>
                <a:gd name="connsiteY2" fmla="*/ 0 h 977900"/>
                <a:gd name="connsiteX3" fmla="*/ 2279650 w 2286000"/>
                <a:gd name="connsiteY3" fmla="*/ 88900 h 977900"/>
                <a:gd name="connsiteX4" fmla="*/ 2286000 w 2286000"/>
                <a:gd name="connsiteY4" fmla="*/ 190500 h 977900"/>
                <a:gd name="connsiteX5" fmla="*/ 1917700 w 2286000"/>
                <a:gd name="connsiteY5" fmla="*/ 889000 h 977900"/>
                <a:gd name="connsiteX6" fmla="*/ 1377950 w 2286000"/>
                <a:gd name="connsiteY6" fmla="*/ 977900 h 977900"/>
                <a:gd name="connsiteX7" fmla="*/ 266700 w 2286000"/>
                <a:gd name="connsiteY7" fmla="*/ 869950 h 977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86000" h="977900">
                  <a:moveTo>
                    <a:pt x="266700" y="869950"/>
                  </a:moveTo>
                  <a:lnTo>
                    <a:pt x="0" y="31750"/>
                  </a:lnTo>
                  <a:lnTo>
                    <a:pt x="1962150" y="0"/>
                  </a:lnTo>
                  <a:lnTo>
                    <a:pt x="2279650" y="88900"/>
                  </a:lnTo>
                  <a:lnTo>
                    <a:pt x="2286000" y="190500"/>
                  </a:lnTo>
                  <a:lnTo>
                    <a:pt x="1917700" y="889000"/>
                  </a:lnTo>
                  <a:lnTo>
                    <a:pt x="1377950" y="977900"/>
                  </a:lnTo>
                  <a:lnTo>
                    <a:pt x="266700" y="869950"/>
                  </a:lnTo>
                  <a:close/>
                </a:path>
              </a:pathLst>
            </a:cu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000">
                <a:latin typeface="Cambria" panose="02040503050406030204" pitchFamily="18" charset="0"/>
                <a:ea typeface="Cambria" panose="02040503050406030204" pitchFamily="18" charset="0"/>
              </a:endParaRPr>
            </a:p>
          </p:txBody>
        </p:sp>
        <p:cxnSp>
          <p:nvCxnSpPr>
            <p:cNvPr id="8" name="Straight Connector 7">
              <a:extLst>
                <a:ext uri="{FF2B5EF4-FFF2-40B4-BE49-F238E27FC236}">
                  <a16:creationId xmlns:a16="http://schemas.microsoft.com/office/drawing/2014/main" id="{FE9F8DCE-87C5-4A7E-927C-1AE8C010783B}"/>
                </a:ext>
              </a:extLst>
            </p:cNvPr>
            <p:cNvCxnSpPr/>
            <p:nvPr/>
          </p:nvCxnSpPr>
          <p:spPr>
            <a:xfrm flipH="1">
              <a:off x="-2935278" y="1727064"/>
              <a:ext cx="432048" cy="864096"/>
            </a:xfrm>
            <a:prstGeom prst="line">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cxnSp>
      </p:grpSp>
      <p:sp>
        <p:nvSpPr>
          <p:cNvPr id="18" name="Rectangle 17">
            <a:extLst>
              <a:ext uri="{FF2B5EF4-FFF2-40B4-BE49-F238E27FC236}">
                <a16:creationId xmlns:a16="http://schemas.microsoft.com/office/drawing/2014/main" id="{49B22996-9FE6-4757-8F72-82EFF80B9EF9}"/>
              </a:ext>
            </a:extLst>
          </p:cNvPr>
          <p:cNvSpPr/>
          <p:nvPr/>
        </p:nvSpPr>
        <p:spPr>
          <a:xfrm>
            <a:off x="317500" y="3073865"/>
            <a:ext cx="2247900" cy="5358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80971" indent="-180971" algn="ctr"/>
            <a:r>
              <a:rPr lang="en-US" sz="1100" dirty="0">
                <a:solidFill>
                  <a:schemeClr val="tx1"/>
                </a:solidFill>
                <a:latin typeface="Cambria" panose="02040503050406030204" pitchFamily="18" charset="0"/>
                <a:ea typeface="Cambria" panose="02040503050406030204" pitchFamily="18" charset="0"/>
                <a:cs typeface="Calibri" panose="020F0502020204030204" pitchFamily="34" charset="0"/>
              </a:rPr>
              <a:t>Air Conditioner Condenser Unit</a:t>
            </a:r>
          </a:p>
        </p:txBody>
      </p:sp>
      <p:sp>
        <p:nvSpPr>
          <p:cNvPr id="19" name="Rectangle 18">
            <a:extLst>
              <a:ext uri="{FF2B5EF4-FFF2-40B4-BE49-F238E27FC236}">
                <a16:creationId xmlns:a16="http://schemas.microsoft.com/office/drawing/2014/main" id="{DCB8A24B-5C0A-49BF-8109-0968EF2DA699}"/>
              </a:ext>
            </a:extLst>
          </p:cNvPr>
          <p:cNvSpPr/>
          <p:nvPr/>
        </p:nvSpPr>
        <p:spPr>
          <a:xfrm>
            <a:off x="4701362" y="526606"/>
            <a:ext cx="1724838" cy="5358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80971" indent="-180971"/>
            <a:r>
              <a:rPr lang="en-US" sz="1100" dirty="0">
                <a:solidFill>
                  <a:schemeClr val="tx1"/>
                </a:solidFill>
                <a:latin typeface="Cambria" panose="02040503050406030204" pitchFamily="18" charset="0"/>
                <a:ea typeface="Cambria" panose="02040503050406030204" pitchFamily="18" charset="0"/>
                <a:cs typeface="Calibri" panose="020F0502020204030204" pitchFamily="34" charset="0"/>
              </a:rPr>
              <a:t>Evaporator Coil</a:t>
            </a:r>
          </a:p>
          <a:p>
            <a:pPr marL="180971" indent="-180971">
              <a:spcBef>
                <a:spcPts val="300"/>
              </a:spcBef>
            </a:pPr>
            <a:r>
              <a:rPr lang="en-US" sz="1000" dirty="0">
                <a:solidFill>
                  <a:schemeClr val="tx1"/>
                </a:solidFill>
                <a:latin typeface="Cambria" panose="02040503050406030204" pitchFamily="18" charset="0"/>
                <a:ea typeface="Cambria" panose="02040503050406030204" pitchFamily="18" charset="0"/>
                <a:cs typeface="Calibri" panose="020F0502020204030204" pitchFamily="34" charset="0"/>
              </a:rPr>
              <a:t>(inside duct, as indicated)</a:t>
            </a:r>
            <a:r>
              <a:rPr lang="en-US" sz="1100" dirty="0">
                <a:solidFill>
                  <a:schemeClr val="tx1"/>
                </a:solidFill>
                <a:latin typeface="Cambria" panose="02040503050406030204" pitchFamily="18" charset="0"/>
                <a:ea typeface="Cambria" panose="02040503050406030204" pitchFamily="18" charset="0"/>
                <a:cs typeface="Calibri" panose="020F0502020204030204" pitchFamily="34" charset="0"/>
              </a:rPr>
              <a:t> </a:t>
            </a:r>
          </a:p>
        </p:txBody>
      </p:sp>
      <p:pic>
        <p:nvPicPr>
          <p:cNvPr id="20" name="Picture 19" descr="C:\Users\David Mather\Documents\TEACHING\Photographs\Raw\15 Floyd\Furnace\IMG_1908.JPG">
            <a:extLst>
              <a:ext uri="{FF2B5EF4-FFF2-40B4-BE49-F238E27FC236}">
                <a16:creationId xmlns:a16="http://schemas.microsoft.com/office/drawing/2014/main" id="{891A1B05-1687-43FA-A8FA-DC7CEEC567BE}"/>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2397743" y="4042182"/>
            <a:ext cx="2154172" cy="438336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B8F6F178-0B80-4269-B6FB-D0830D357950}"/>
              </a:ext>
            </a:extLst>
          </p:cNvPr>
          <p:cNvSpPr/>
          <p:nvPr/>
        </p:nvSpPr>
        <p:spPr>
          <a:xfrm>
            <a:off x="4843962" y="7193700"/>
            <a:ext cx="1277622" cy="72008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dirty="0">
                <a:solidFill>
                  <a:schemeClr val="tx1"/>
                </a:solidFill>
                <a:latin typeface="Cambria" panose="02040503050406030204" pitchFamily="18" charset="0"/>
                <a:ea typeface="Cambria" panose="02040503050406030204" pitchFamily="18" charset="0"/>
                <a:cs typeface="Calibri Light" panose="020F0302020204030204" pitchFamily="34" charset="0"/>
              </a:rPr>
              <a:t>indoor fan</a:t>
            </a:r>
          </a:p>
          <a:p>
            <a:r>
              <a:rPr lang="en-US" sz="1100" dirty="0">
                <a:solidFill>
                  <a:schemeClr val="tx1"/>
                </a:solidFill>
                <a:latin typeface="Cambria" panose="02040503050406030204" pitchFamily="18" charset="0"/>
                <a:ea typeface="Cambria" panose="02040503050406030204" pitchFamily="18" charset="0"/>
                <a:cs typeface="Calibri Light" panose="020F0302020204030204" pitchFamily="34" charset="0"/>
              </a:rPr>
              <a:t>and motor</a:t>
            </a:r>
          </a:p>
        </p:txBody>
      </p:sp>
      <p:sp>
        <p:nvSpPr>
          <p:cNvPr id="22" name="Rectangle 21">
            <a:extLst>
              <a:ext uri="{FF2B5EF4-FFF2-40B4-BE49-F238E27FC236}">
                <a16:creationId xmlns:a16="http://schemas.microsoft.com/office/drawing/2014/main" id="{BC2C8AB1-4745-4051-8F8E-A0E2BF6688C9}"/>
              </a:ext>
            </a:extLst>
          </p:cNvPr>
          <p:cNvSpPr/>
          <p:nvPr/>
        </p:nvSpPr>
        <p:spPr>
          <a:xfrm>
            <a:off x="4843962" y="6246854"/>
            <a:ext cx="1421638" cy="871948"/>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dirty="0" err="1">
                <a:solidFill>
                  <a:schemeClr val="tx1"/>
                </a:solidFill>
                <a:latin typeface="Cambria" panose="02040503050406030204" pitchFamily="18" charset="0"/>
                <a:ea typeface="Cambria" panose="02040503050406030204" pitchFamily="18" charset="0"/>
                <a:cs typeface="Calibri Light" panose="020F0302020204030204" pitchFamily="34" charset="0"/>
              </a:rPr>
              <a:t>ventor</a:t>
            </a:r>
            <a:r>
              <a:rPr lang="en-US" sz="1100" dirty="0">
                <a:solidFill>
                  <a:schemeClr val="tx1"/>
                </a:solidFill>
                <a:latin typeface="Cambria" panose="02040503050406030204" pitchFamily="18" charset="0"/>
                <a:ea typeface="Cambria" panose="02040503050406030204" pitchFamily="18" charset="0"/>
                <a:cs typeface="Calibri Light" panose="020F0302020204030204" pitchFamily="34" charset="0"/>
              </a:rPr>
              <a:t> (or inducer)</a:t>
            </a:r>
          </a:p>
          <a:p>
            <a:pPr>
              <a:spcBef>
                <a:spcPts val="600"/>
              </a:spcBef>
            </a:pPr>
            <a:r>
              <a:rPr lang="en-US" sz="1100" dirty="0">
                <a:solidFill>
                  <a:schemeClr val="tx1"/>
                </a:solidFill>
                <a:latin typeface="Cambria" panose="02040503050406030204" pitchFamily="18" charset="0"/>
                <a:ea typeface="Cambria" panose="02040503050406030204" pitchFamily="18" charset="0"/>
                <a:cs typeface="Calibri Light" panose="020F0302020204030204" pitchFamily="34" charset="0"/>
              </a:rPr>
              <a:t>(i.e. fan and motor)</a:t>
            </a:r>
          </a:p>
        </p:txBody>
      </p:sp>
      <p:cxnSp>
        <p:nvCxnSpPr>
          <p:cNvPr id="23" name="Straight Arrow Connector 22">
            <a:extLst>
              <a:ext uri="{FF2B5EF4-FFF2-40B4-BE49-F238E27FC236}">
                <a16:creationId xmlns:a16="http://schemas.microsoft.com/office/drawing/2014/main" id="{5D57F409-D3BF-45DC-9EB3-E30ECDD7C708}"/>
              </a:ext>
            </a:extLst>
          </p:cNvPr>
          <p:cNvCxnSpPr>
            <a:cxnSpLocks/>
          </p:cNvCxnSpPr>
          <p:nvPr/>
        </p:nvCxnSpPr>
        <p:spPr>
          <a:xfrm flipH="1">
            <a:off x="4637745" y="6569653"/>
            <a:ext cx="206217" cy="0"/>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60B9A146-6D59-4850-A20D-F551965587C9}"/>
              </a:ext>
            </a:extLst>
          </p:cNvPr>
          <p:cNvCxnSpPr>
            <a:cxnSpLocks/>
          </p:cNvCxnSpPr>
          <p:nvPr/>
        </p:nvCxnSpPr>
        <p:spPr>
          <a:xfrm flipH="1">
            <a:off x="4662101" y="7503504"/>
            <a:ext cx="181861" cy="0"/>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418D7708-32AC-4855-B1AC-FF3C78EEED4B}"/>
              </a:ext>
            </a:extLst>
          </p:cNvPr>
          <p:cNvCxnSpPr/>
          <p:nvPr/>
        </p:nvCxnSpPr>
        <p:spPr>
          <a:xfrm>
            <a:off x="1916956" y="6156300"/>
            <a:ext cx="432050" cy="5753"/>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3201CE4A-AF99-44C3-B488-669022CC9E33}"/>
              </a:ext>
            </a:extLst>
          </p:cNvPr>
          <p:cNvSpPr/>
          <p:nvPr/>
        </p:nvSpPr>
        <p:spPr>
          <a:xfrm>
            <a:off x="908844" y="5868268"/>
            <a:ext cx="1084012" cy="515648"/>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dirty="0">
                <a:solidFill>
                  <a:schemeClr val="tx1"/>
                </a:solidFill>
                <a:latin typeface="Cambria" panose="02040503050406030204" pitchFamily="18" charset="0"/>
                <a:ea typeface="Cambria" panose="02040503050406030204" pitchFamily="18" charset="0"/>
                <a:cs typeface="Calibri Light" panose="020F0302020204030204" pitchFamily="34" charset="0"/>
              </a:rPr>
              <a:t>burner section</a:t>
            </a:r>
          </a:p>
        </p:txBody>
      </p:sp>
      <p:sp>
        <p:nvSpPr>
          <p:cNvPr id="27" name="Rectangle 26">
            <a:extLst>
              <a:ext uri="{FF2B5EF4-FFF2-40B4-BE49-F238E27FC236}">
                <a16:creationId xmlns:a16="http://schemas.microsoft.com/office/drawing/2014/main" id="{67A68E62-5B5B-4B42-A17D-E7523C6AC7CC}"/>
              </a:ext>
            </a:extLst>
          </p:cNvPr>
          <p:cNvSpPr/>
          <p:nvPr/>
        </p:nvSpPr>
        <p:spPr>
          <a:xfrm>
            <a:off x="548804" y="4932164"/>
            <a:ext cx="1440160" cy="64807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latin typeface="Cambria" panose="02040503050406030204" pitchFamily="18" charset="0"/>
                <a:ea typeface="Cambria" panose="02040503050406030204" pitchFamily="18" charset="0"/>
              </a:rPr>
              <a:t>heat exchanger</a:t>
            </a:r>
          </a:p>
          <a:p>
            <a:pPr algn="ctr"/>
            <a:r>
              <a:rPr lang="en-US" sz="1100" dirty="0">
                <a:solidFill>
                  <a:schemeClr val="tx1"/>
                </a:solidFill>
                <a:latin typeface="Cambria" panose="02040503050406030204" pitchFamily="18" charset="0"/>
                <a:ea typeface="Cambria" panose="02040503050406030204" pitchFamily="18" charset="0"/>
              </a:rPr>
              <a:t>section</a:t>
            </a:r>
          </a:p>
        </p:txBody>
      </p:sp>
      <p:sp>
        <p:nvSpPr>
          <p:cNvPr id="28" name="Right Brace 27">
            <a:extLst>
              <a:ext uri="{FF2B5EF4-FFF2-40B4-BE49-F238E27FC236}">
                <a16:creationId xmlns:a16="http://schemas.microsoft.com/office/drawing/2014/main" id="{5B69DAB0-34CE-4773-AA3C-5DBB8693A471}"/>
              </a:ext>
            </a:extLst>
          </p:cNvPr>
          <p:cNvSpPr/>
          <p:nvPr/>
        </p:nvSpPr>
        <p:spPr>
          <a:xfrm flipH="1">
            <a:off x="1916956" y="4644132"/>
            <a:ext cx="216024" cy="1152128"/>
          </a:xfrm>
          <a:prstGeom prst="rightBrace">
            <a:avLst>
              <a:gd name="adj1" fmla="val 33604"/>
              <a:gd name="adj2"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sz="1200">
              <a:latin typeface="Cambria" panose="02040503050406030204" pitchFamily="18" charset="0"/>
              <a:ea typeface="Cambria" panose="02040503050406030204" pitchFamily="18" charset="0"/>
            </a:endParaRPr>
          </a:p>
        </p:txBody>
      </p:sp>
      <p:cxnSp>
        <p:nvCxnSpPr>
          <p:cNvPr id="31" name="Straight Arrow Connector 30">
            <a:extLst>
              <a:ext uri="{FF2B5EF4-FFF2-40B4-BE49-F238E27FC236}">
                <a16:creationId xmlns:a16="http://schemas.microsoft.com/office/drawing/2014/main" id="{18D85A90-25F9-491A-829C-5A5211C0F604}"/>
              </a:ext>
            </a:extLst>
          </p:cNvPr>
          <p:cNvCxnSpPr/>
          <p:nvPr/>
        </p:nvCxnSpPr>
        <p:spPr>
          <a:xfrm>
            <a:off x="1886430" y="7587772"/>
            <a:ext cx="360040" cy="0"/>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7BAE5907-41CA-4B0E-A8C0-0E2E69F5369C}"/>
              </a:ext>
            </a:extLst>
          </p:cNvPr>
          <p:cNvCxnSpPr/>
          <p:nvPr/>
        </p:nvCxnSpPr>
        <p:spPr>
          <a:xfrm>
            <a:off x="1886430" y="7740172"/>
            <a:ext cx="360040" cy="0"/>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01E2CFBE-DF3F-49E6-9546-F3FE72C9E997}"/>
              </a:ext>
            </a:extLst>
          </p:cNvPr>
          <p:cNvCxnSpPr/>
          <p:nvPr/>
        </p:nvCxnSpPr>
        <p:spPr>
          <a:xfrm>
            <a:off x="1886430" y="7892572"/>
            <a:ext cx="360040" cy="0"/>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87926301-BC46-42BD-ABEA-7C7EDBEEB7B7}"/>
              </a:ext>
            </a:extLst>
          </p:cNvPr>
          <p:cNvSpPr/>
          <p:nvPr/>
        </p:nvSpPr>
        <p:spPr>
          <a:xfrm>
            <a:off x="978025" y="7574384"/>
            <a:ext cx="829140" cy="72008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100" dirty="0">
                <a:solidFill>
                  <a:schemeClr val="tx1"/>
                </a:solidFill>
                <a:latin typeface="Cambria" panose="02040503050406030204" pitchFamily="18" charset="0"/>
                <a:ea typeface="Cambria" panose="02040503050406030204" pitchFamily="18" charset="0"/>
              </a:rPr>
              <a:t>return air</a:t>
            </a:r>
          </a:p>
        </p:txBody>
      </p:sp>
      <p:cxnSp>
        <p:nvCxnSpPr>
          <p:cNvPr id="35" name="Straight Arrow Connector 34">
            <a:extLst>
              <a:ext uri="{FF2B5EF4-FFF2-40B4-BE49-F238E27FC236}">
                <a16:creationId xmlns:a16="http://schemas.microsoft.com/office/drawing/2014/main" id="{FD1E0BB9-7354-47F0-BC41-BEB58D5FA12F}"/>
              </a:ext>
            </a:extLst>
          </p:cNvPr>
          <p:cNvCxnSpPr/>
          <p:nvPr/>
        </p:nvCxnSpPr>
        <p:spPr>
          <a:xfrm>
            <a:off x="1886430" y="8019820"/>
            <a:ext cx="360040" cy="0"/>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377E597E-4632-4D0A-B72F-D1F029FEEF32}"/>
              </a:ext>
            </a:extLst>
          </p:cNvPr>
          <p:cNvCxnSpPr/>
          <p:nvPr/>
        </p:nvCxnSpPr>
        <p:spPr>
          <a:xfrm>
            <a:off x="1886430" y="8172220"/>
            <a:ext cx="360040" cy="0"/>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42B3923B-1054-453B-97A8-410C32601EFA}"/>
              </a:ext>
            </a:extLst>
          </p:cNvPr>
          <p:cNvCxnSpPr>
            <a:cxnSpLocks/>
          </p:cNvCxnSpPr>
          <p:nvPr/>
        </p:nvCxnSpPr>
        <p:spPr>
          <a:xfrm>
            <a:off x="2060972" y="6804372"/>
            <a:ext cx="288032" cy="216024"/>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862F18BF-98A6-44E8-B8BA-C5930CEBFADF}"/>
              </a:ext>
            </a:extLst>
          </p:cNvPr>
          <p:cNvSpPr/>
          <p:nvPr/>
        </p:nvSpPr>
        <p:spPr>
          <a:xfrm>
            <a:off x="1052860" y="6660356"/>
            <a:ext cx="864096" cy="28803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dirty="0">
                <a:solidFill>
                  <a:schemeClr val="tx1"/>
                </a:solidFill>
                <a:latin typeface="Cambria" panose="02040503050406030204" pitchFamily="18" charset="0"/>
                <a:ea typeface="Cambria" panose="02040503050406030204" pitchFamily="18" charset="0"/>
                <a:cs typeface="Calibri Light" panose="020F0302020204030204" pitchFamily="34" charset="0"/>
              </a:rPr>
              <a:t>air filter</a:t>
            </a:r>
          </a:p>
        </p:txBody>
      </p:sp>
      <p:cxnSp>
        <p:nvCxnSpPr>
          <p:cNvPr id="39" name="Straight Arrow Connector 38">
            <a:extLst>
              <a:ext uri="{FF2B5EF4-FFF2-40B4-BE49-F238E27FC236}">
                <a16:creationId xmlns:a16="http://schemas.microsoft.com/office/drawing/2014/main" id="{13E432DA-9B1E-423A-813F-80FCED69D82D}"/>
              </a:ext>
            </a:extLst>
          </p:cNvPr>
          <p:cNvCxnSpPr>
            <a:cxnSpLocks/>
          </p:cNvCxnSpPr>
          <p:nvPr/>
        </p:nvCxnSpPr>
        <p:spPr>
          <a:xfrm>
            <a:off x="1700932" y="6804372"/>
            <a:ext cx="360040" cy="0"/>
          </a:xfrm>
          <a:prstGeom prst="straightConnector1">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56631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A853FBD-D950-443D-95C9-35BCBDB3A633}"/>
              </a:ext>
            </a:extLst>
          </p:cNvPr>
          <p:cNvSpPr>
            <a:spLocks noGrp="1"/>
          </p:cNvSpPr>
          <p:nvPr>
            <p:ph type="sldNum" sz="quarter" idx="12"/>
          </p:nvPr>
        </p:nvSpPr>
        <p:spPr/>
        <p:txBody>
          <a:bodyPr/>
          <a:lstStyle/>
          <a:p>
            <a:fld id="{2812F1FA-390A-41C6-A5B6-DA577902550D}" type="slidenum">
              <a:rPr lang="en-CA" smtClean="0"/>
              <a:pPr/>
              <a:t>7</a:t>
            </a:fld>
            <a:endParaRPr lang="en-CA" dirty="0"/>
          </a:p>
        </p:txBody>
      </p:sp>
      <p:sp>
        <p:nvSpPr>
          <p:cNvPr id="171" name="Rectangle 170">
            <a:extLst>
              <a:ext uri="{FF2B5EF4-FFF2-40B4-BE49-F238E27FC236}">
                <a16:creationId xmlns:a16="http://schemas.microsoft.com/office/drawing/2014/main" id="{206B4DB8-9BE2-4EA2-B36E-F9ADF805235E}"/>
              </a:ext>
            </a:extLst>
          </p:cNvPr>
          <p:cNvSpPr/>
          <p:nvPr/>
        </p:nvSpPr>
        <p:spPr>
          <a:xfrm>
            <a:off x="4581252" y="6156300"/>
            <a:ext cx="96273" cy="1152128"/>
          </a:xfrm>
          <a:prstGeom prst="rect">
            <a:avLst/>
          </a:prstGeom>
          <a:pattFill prst="smGrid">
            <a:fgClr>
              <a:schemeClr val="tx1">
                <a:lumMod val="65000"/>
                <a:lumOff val="35000"/>
              </a:schemeClr>
            </a:fgClr>
            <a:bgClr>
              <a:schemeClr val="bg1"/>
            </a:bgClr>
          </a:patt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600">
              <a:latin typeface="Cambria" panose="02040503050406030204" pitchFamily="18" charset="0"/>
              <a:ea typeface="Cambria" panose="02040503050406030204" pitchFamily="18" charset="0"/>
            </a:endParaRPr>
          </a:p>
        </p:txBody>
      </p:sp>
      <p:cxnSp>
        <p:nvCxnSpPr>
          <p:cNvPr id="6" name="Straight Connector 5">
            <a:extLst>
              <a:ext uri="{FF2B5EF4-FFF2-40B4-BE49-F238E27FC236}">
                <a16:creationId xmlns:a16="http://schemas.microsoft.com/office/drawing/2014/main" id="{B38C59D7-EC5D-4B26-A47D-C797630C6417}"/>
              </a:ext>
            </a:extLst>
          </p:cNvPr>
          <p:cNvCxnSpPr>
            <a:cxnSpLocks/>
          </p:cNvCxnSpPr>
          <p:nvPr/>
        </p:nvCxnSpPr>
        <p:spPr>
          <a:xfrm flipH="1">
            <a:off x="3501132" y="6156300"/>
            <a:ext cx="36004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41A12E9-ACED-4C6C-88B8-B8C928944623}"/>
              </a:ext>
            </a:extLst>
          </p:cNvPr>
          <p:cNvCxnSpPr>
            <a:cxnSpLocks/>
          </p:cNvCxnSpPr>
          <p:nvPr/>
        </p:nvCxnSpPr>
        <p:spPr>
          <a:xfrm flipH="1">
            <a:off x="1484908" y="2483892"/>
            <a:ext cx="648072"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 name="Group 30">
            <a:extLst>
              <a:ext uri="{FF2B5EF4-FFF2-40B4-BE49-F238E27FC236}">
                <a16:creationId xmlns:a16="http://schemas.microsoft.com/office/drawing/2014/main" id="{4F37A320-11DA-489E-A3BA-9C1F707C6E56}"/>
              </a:ext>
            </a:extLst>
          </p:cNvPr>
          <p:cNvGrpSpPr/>
          <p:nvPr/>
        </p:nvGrpSpPr>
        <p:grpSpPr>
          <a:xfrm>
            <a:off x="1772940" y="2411884"/>
            <a:ext cx="152400" cy="152400"/>
            <a:chOff x="1676400" y="3657600"/>
            <a:chExt cx="838200" cy="838200"/>
          </a:xfrm>
          <a:solidFill>
            <a:schemeClr val="bg1">
              <a:lumMod val="75000"/>
            </a:schemeClr>
          </a:solidFill>
        </p:grpSpPr>
        <p:sp>
          <p:nvSpPr>
            <p:cNvPr id="11" name="Oval 10">
              <a:extLst>
                <a:ext uri="{FF2B5EF4-FFF2-40B4-BE49-F238E27FC236}">
                  <a16:creationId xmlns:a16="http://schemas.microsoft.com/office/drawing/2014/main" id="{EA8026AC-EFE5-4358-BBFE-B34DB262BB7B}"/>
                </a:ext>
              </a:extLst>
            </p:cNvPr>
            <p:cNvSpPr/>
            <p:nvPr/>
          </p:nvSpPr>
          <p:spPr>
            <a:xfrm>
              <a:off x="1676400" y="3657600"/>
              <a:ext cx="838200" cy="838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600" b="1" dirty="0">
                <a:solidFill>
                  <a:schemeClr val="tx1"/>
                </a:solidFill>
                <a:latin typeface="Cambria" panose="02040503050406030204" pitchFamily="18" charset="0"/>
                <a:ea typeface="Cambria" panose="02040503050406030204" pitchFamily="18" charset="0"/>
              </a:endParaRPr>
            </a:p>
          </p:txBody>
        </p:sp>
        <p:cxnSp>
          <p:nvCxnSpPr>
            <p:cNvPr id="12" name="Straight Connector 11">
              <a:extLst>
                <a:ext uri="{FF2B5EF4-FFF2-40B4-BE49-F238E27FC236}">
                  <a16:creationId xmlns:a16="http://schemas.microsoft.com/office/drawing/2014/main" id="{3CB17CB2-56CE-4F58-B972-40433F638EAF}"/>
                </a:ext>
              </a:extLst>
            </p:cNvPr>
            <p:cNvCxnSpPr>
              <a:stCxn id="11" idx="1"/>
              <a:endCxn id="11" idx="5"/>
            </p:cNvCxnSpPr>
            <p:nvPr/>
          </p:nvCxnSpPr>
          <p:spPr>
            <a:xfrm rot="16200000" flipH="1">
              <a:off x="1799151" y="3780352"/>
              <a:ext cx="592698" cy="592696"/>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F422657-491B-4921-B7CD-81E55E637567}"/>
                </a:ext>
              </a:extLst>
            </p:cNvPr>
            <p:cNvCxnSpPr>
              <a:stCxn id="11" idx="7"/>
              <a:endCxn id="11" idx="3"/>
            </p:cNvCxnSpPr>
            <p:nvPr/>
          </p:nvCxnSpPr>
          <p:spPr>
            <a:xfrm rot="16200000" flipH="1" flipV="1">
              <a:off x="1799151" y="3780352"/>
              <a:ext cx="592698" cy="592696"/>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93BFC9D3-8A9D-4557-83CC-7989D4D1CEB6}"/>
              </a:ext>
            </a:extLst>
          </p:cNvPr>
          <p:cNvGrpSpPr/>
          <p:nvPr/>
        </p:nvGrpSpPr>
        <p:grpSpPr>
          <a:xfrm rot="5400000">
            <a:off x="5445348" y="2339876"/>
            <a:ext cx="360040" cy="216024"/>
            <a:chOff x="4191000" y="4191000"/>
            <a:chExt cx="685800" cy="304800"/>
          </a:xfrm>
        </p:grpSpPr>
        <p:cxnSp>
          <p:nvCxnSpPr>
            <p:cNvPr id="16" name="Straight Arrow Connector 15">
              <a:extLst>
                <a:ext uri="{FF2B5EF4-FFF2-40B4-BE49-F238E27FC236}">
                  <a16:creationId xmlns:a16="http://schemas.microsoft.com/office/drawing/2014/main" id="{937795B7-5672-44AB-9250-6751EF901FFC}"/>
                </a:ext>
              </a:extLst>
            </p:cNvPr>
            <p:cNvCxnSpPr/>
            <p:nvPr/>
          </p:nvCxnSpPr>
          <p:spPr>
            <a:xfrm flipV="1">
              <a:off x="4191000" y="4191000"/>
              <a:ext cx="0" cy="304800"/>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19921A6D-4D3B-4869-A84A-2E142C3AABBF}"/>
                </a:ext>
              </a:extLst>
            </p:cNvPr>
            <p:cNvCxnSpPr/>
            <p:nvPr/>
          </p:nvCxnSpPr>
          <p:spPr>
            <a:xfrm flipV="1">
              <a:off x="4419600" y="4191000"/>
              <a:ext cx="0" cy="304800"/>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222F3EF2-1168-42A9-9C89-A882AA43B66F}"/>
                </a:ext>
              </a:extLst>
            </p:cNvPr>
            <p:cNvCxnSpPr/>
            <p:nvPr/>
          </p:nvCxnSpPr>
          <p:spPr>
            <a:xfrm flipV="1">
              <a:off x="4648200" y="4191000"/>
              <a:ext cx="0" cy="304800"/>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FD30E50D-7A9B-4ECC-A365-408D5416E5A0}"/>
                </a:ext>
              </a:extLst>
            </p:cNvPr>
            <p:cNvCxnSpPr/>
            <p:nvPr/>
          </p:nvCxnSpPr>
          <p:spPr>
            <a:xfrm flipV="1">
              <a:off x="4876800" y="4191000"/>
              <a:ext cx="0" cy="304800"/>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0AEF1C23-40AE-43B3-896D-E391717A2257}"/>
              </a:ext>
            </a:extLst>
          </p:cNvPr>
          <p:cNvGrpSpPr/>
          <p:nvPr/>
        </p:nvGrpSpPr>
        <p:grpSpPr>
          <a:xfrm rot="5400000">
            <a:off x="645964" y="2386732"/>
            <a:ext cx="864096" cy="914400"/>
            <a:chOff x="1219200" y="4038600"/>
            <a:chExt cx="914400" cy="914400"/>
          </a:xfrm>
        </p:grpSpPr>
        <p:grpSp>
          <p:nvGrpSpPr>
            <p:cNvPr id="25" name="Group 24">
              <a:extLst>
                <a:ext uri="{FF2B5EF4-FFF2-40B4-BE49-F238E27FC236}">
                  <a16:creationId xmlns:a16="http://schemas.microsoft.com/office/drawing/2014/main" id="{87255041-124E-4AB1-A5A8-AEEADEB6C547}"/>
                </a:ext>
              </a:extLst>
            </p:cNvPr>
            <p:cNvGrpSpPr/>
            <p:nvPr/>
          </p:nvGrpSpPr>
          <p:grpSpPr>
            <a:xfrm>
              <a:off x="1295400" y="4038600"/>
              <a:ext cx="304800" cy="914400"/>
              <a:chOff x="1295400" y="4038600"/>
              <a:chExt cx="304800" cy="914400"/>
            </a:xfrm>
          </p:grpSpPr>
          <p:cxnSp>
            <p:nvCxnSpPr>
              <p:cNvPr id="46" name="Straight Connector 45">
                <a:extLst>
                  <a:ext uri="{FF2B5EF4-FFF2-40B4-BE49-F238E27FC236}">
                    <a16:creationId xmlns:a16="http://schemas.microsoft.com/office/drawing/2014/main" id="{D511D116-5CE5-419C-B26E-A39FED0F7657}"/>
                  </a:ext>
                </a:extLst>
              </p:cNvPr>
              <p:cNvCxnSpPr>
                <a:endCxn id="48" idx="1"/>
              </p:cNvCxnSpPr>
              <p:nvPr/>
            </p:nvCxnSpPr>
            <p:spPr>
              <a:xfrm>
                <a:off x="1295400" y="4038600"/>
                <a:ext cx="0" cy="838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03ED4E7E-35C9-4CFE-A38E-7BF9DABBDB64}"/>
                  </a:ext>
                </a:extLst>
              </p:cNvPr>
              <p:cNvCxnSpPr>
                <a:stCxn id="49" idx="0"/>
                <a:endCxn id="48" idx="0"/>
              </p:cNvCxnSpPr>
              <p:nvPr/>
            </p:nvCxnSpPr>
            <p:spPr>
              <a:xfrm>
                <a:off x="1447800" y="4114800"/>
                <a:ext cx="0" cy="762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Right Bracket 47">
                <a:extLst>
                  <a:ext uri="{FF2B5EF4-FFF2-40B4-BE49-F238E27FC236}">
                    <a16:creationId xmlns:a16="http://schemas.microsoft.com/office/drawing/2014/main" id="{00CCAD2E-FE8C-41F1-BFA2-9E836BAA8F96}"/>
                  </a:ext>
                </a:extLst>
              </p:cNvPr>
              <p:cNvSpPr/>
              <p:nvPr/>
            </p:nvSpPr>
            <p:spPr>
              <a:xfrm rot="5400000">
                <a:off x="1333500" y="4838700"/>
                <a:ext cx="76200" cy="152400"/>
              </a:xfrm>
              <a:prstGeom prst="rightBracket">
                <a:avLst>
                  <a:gd name="adj" fmla="val 8750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sz="1600">
                  <a:latin typeface="Cambria" panose="02040503050406030204" pitchFamily="18" charset="0"/>
                  <a:ea typeface="Cambria" panose="02040503050406030204" pitchFamily="18" charset="0"/>
                </a:endParaRPr>
              </a:p>
            </p:txBody>
          </p:sp>
          <p:sp>
            <p:nvSpPr>
              <p:cNvPr id="49" name="Right Bracket 48">
                <a:extLst>
                  <a:ext uri="{FF2B5EF4-FFF2-40B4-BE49-F238E27FC236}">
                    <a16:creationId xmlns:a16="http://schemas.microsoft.com/office/drawing/2014/main" id="{90189169-96A0-4E2C-8B85-EA2DDDA652D6}"/>
                  </a:ext>
                </a:extLst>
              </p:cNvPr>
              <p:cNvSpPr/>
              <p:nvPr/>
            </p:nvSpPr>
            <p:spPr>
              <a:xfrm rot="16200000">
                <a:off x="1485900" y="4000500"/>
                <a:ext cx="76200" cy="152400"/>
              </a:xfrm>
              <a:prstGeom prst="rightBracket">
                <a:avLst>
                  <a:gd name="adj" fmla="val 8750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sz="1600">
                  <a:latin typeface="Cambria" panose="02040503050406030204" pitchFamily="18" charset="0"/>
                  <a:ea typeface="Cambria" panose="02040503050406030204" pitchFamily="18" charset="0"/>
                </a:endParaRPr>
              </a:p>
            </p:txBody>
          </p:sp>
        </p:grpSp>
        <p:grpSp>
          <p:nvGrpSpPr>
            <p:cNvPr id="26" name="Group 25">
              <a:extLst>
                <a:ext uri="{FF2B5EF4-FFF2-40B4-BE49-F238E27FC236}">
                  <a16:creationId xmlns:a16="http://schemas.microsoft.com/office/drawing/2014/main" id="{4CC9AFE2-4D48-49FC-AB81-3CF05A865A09}"/>
                </a:ext>
              </a:extLst>
            </p:cNvPr>
            <p:cNvGrpSpPr/>
            <p:nvPr/>
          </p:nvGrpSpPr>
          <p:grpSpPr>
            <a:xfrm>
              <a:off x="1600200" y="4038600"/>
              <a:ext cx="304800" cy="914400"/>
              <a:chOff x="1295400" y="4038600"/>
              <a:chExt cx="304800" cy="914400"/>
            </a:xfrm>
          </p:grpSpPr>
          <p:cxnSp>
            <p:nvCxnSpPr>
              <p:cNvPr id="42" name="Straight Connector 41">
                <a:extLst>
                  <a:ext uri="{FF2B5EF4-FFF2-40B4-BE49-F238E27FC236}">
                    <a16:creationId xmlns:a16="http://schemas.microsoft.com/office/drawing/2014/main" id="{BFE7E684-A27D-4CE2-B5D1-2489E226E008}"/>
                  </a:ext>
                </a:extLst>
              </p:cNvPr>
              <p:cNvCxnSpPr>
                <a:endCxn id="44" idx="1"/>
              </p:cNvCxnSpPr>
              <p:nvPr/>
            </p:nvCxnSpPr>
            <p:spPr>
              <a:xfrm>
                <a:off x="1295400" y="4114800"/>
                <a:ext cx="0" cy="762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99BD12EC-1A39-4988-B496-24602618E1CE}"/>
                  </a:ext>
                </a:extLst>
              </p:cNvPr>
              <p:cNvCxnSpPr>
                <a:stCxn id="45" idx="0"/>
                <a:endCxn id="44" idx="0"/>
              </p:cNvCxnSpPr>
              <p:nvPr/>
            </p:nvCxnSpPr>
            <p:spPr>
              <a:xfrm>
                <a:off x="1447800" y="4114800"/>
                <a:ext cx="0" cy="762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Right Bracket 43">
                <a:extLst>
                  <a:ext uri="{FF2B5EF4-FFF2-40B4-BE49-F238E27FC236}">
                    <a16:creationId xmlns:a16="http://schemas.microsoft.com/office/drawing/2014/main" id="{EFB4B560-A5D6-40F1-BD6D-12A0894C71AC}"/>
                  </a:ext>
                </a:extLst>
              </p:cNvPr>
              <p:cNvSpPr/>
              <p:nvPr/>
            </p:nvSpPr>
            <p:spPr>
              <a:xfrm rot="5400000">
                <a:off x="1333500" y="4838700"/>
                <a:ext cx="76200" cy="152400"/>
              </a:xfrm>
              <a:prstGeom prst="rightBracket">
                <a:avLst>
                  <a:gd name="adj" fmla="val 8750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sz="1600">
                  <a:latin typeface="Cambria" panose="02040503050406030204" pitchFamily="18" charset="0"/>
                  <a:ea typeface="Cambria" panose="02040503050406030204" pitchFamily="18" charset="0"/>
                </a:endParaRPr>
              </a:p>
            </p:txBody>
          </p:sp>
          <p:sp>
            <p:nvSpPr>
              <p:cNvPr id="45" name="Right Bracket 44">
                <a:extLst>
                  <a:ext uri="{FF2B5EF4-FFF2-40B4-BE49-F238E27FC236}">
                    <a16:creationId xmlns:a16="http://schemas.microsoft.com/office/drawing/2014/main" id="{D7DFE750-5DBF-4666-BF9C-9895AC39B051}"/>
                  </a:ext>
                </a:extLst>
              </p:cNvPr>
              <p:cNvSpPr/>
              <p:nvPr/>
            </p:nvSpPr>
            <p:spPr>
              <a:xfrm rot="16200000">
                <a:off x="1485900" y="4000500"/>
                <a:ext cx="76200" cy="152400"/>
              </a:xfrm>
              <a:prstGeom prst="rightBracket">
                <a:avLst>
                  <a:gd name="adj" fmla="val 8750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sz="1600">
                  <a:latin typeface="Cambria" panose="02040503050406030204" pitchFamily="18" charset="0"/>
                  <a:ea typeface="Cambria" panose="02040503050406030204" pitchFamily="18" charset="0"/>
                </a:endParaRPr>
              </a:p>
            </p:txBody>
          </p:sp>
        </p:grpSp>
        <p:grpSp>
          <p:nvGrpSpPr>
            <p:cNvPr id="27" name="Group 26">
              <a:extLst>
                <a:ext uri="{FF2B5EF4-FFF2-40B4-BE49-F238E27FC236}">
                  <a16:creationId xmlns:a16="http://schemas.microsoft.com/office/drawing/2014/main" id="{17A35A59-9D7B-4FA6-8B6E-AD81C6D8F507}"/>
                </a:ext>
              </a:extLst>
            </p:cNvPr>
            <p:cNvGrpSpPr/>
            <p:nvPr/>
          </p:nvGrpSpPr>
          <p:grpSpPr>
            <a:xfrm>
              <a:off x="1905000" y="4038600"/>
              <a:ext cx="152400" cy="914400"/>
              <a:chOff x="1295400" y="4038600"/>
              <a:chExt cx="152400" cy="914400"/>
            </a:xfrm>
          </p:grpSpPr>
          <p:cxnSp>
            <p:nvCxnSpPr>
              <p:cNvPr id="39" name="Straight Connector 38">
                <a:extLst>
                  <a:ext uri="{FF2B5EF4-FFF2-40B4-BE49-F238E27FC236}">
                    <a16:creationId xmlns:a16="http://schemas.microsoft.com/office/drawing/2014/main" id="{AA2A7EC9-E53B-4033-86DD-E94CF7EACE8C}"/>
                  </a:ext>
                </a:extLst>
              </p:cNvPr>
              <p:cNvCxnSpPr>
                <a:endCxn id="41" idx="1"/>
              </p:cNvCxnSpPr>
              <p:nvPr/>
            </p:nvCxnSpPr>
            <p:spPr>
              <a:xfrm>
                <a:off x="1295400" y="4114800"/>
                <a:ext cx="0" cy="762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CE87CB0F-B427-42DE-ABAF-DB59432207C8}"/>
                  </a:ext>
                </a:extLst>
              </p:cNvPr>
              <p:cNvCxnSpPr>
                <a:endCxn id="41" idx="0"/>
              </p:cNvCxnSpPr>
              <p:nvPr/>
            </p:nvCxnSpPr>
            <p:spPr>
              <a:xfrm>
                <a:off x="1447800" y="4038600"/>
                <a:ext cx="0" cy="838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Right Bracket 40">
                <a:extLst>
                  <a:ext uri="{FF2B5EF4-FFF2-40B4-BE49-F238E27FC236}">
                    <a16:creationId xmlns:a16="http://schemas.microsoft.com/office/drawing/2014/main" id="{2B7774EF-824D-4DFD-91C0-D03C07B03EFB}"/>
                  </a:ext>
                </a:extLst>
              </p:cNvPr>
              <p:cNvSpPr/>
              <p:nvPr/>
            </p:nvSpPr>
            <p:spPr>
              <a:xfrm rot="5400000">
                <a:off x="1333500" y="4838700"/>
                <a:ext cx="76200" cy="152400"/>
              </a:xfrm>
              <a:prstGeom prst="rightBracket">
                <a:avLst>
                  <a:gd name="adj" fmla="val 8750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sz="1600">
                  <a:latin typeface="Cambria" panose="02040503050406030204" pitchFamily="18" charset="0"/>
                  <a:ea typeface="Cambria" panose="02040503050406030204" pitchFamily="18" charset="0"/>
                </a:endParaRPr>
              </a:p>
            </p:txBody>
          </p:sp>
        </p:grpSp>
        <p:cxnSp>
          <p:nvCxnSpPr>
            <p:cNvPr id="28" name="Straight Connector 27">
              <a:extLst>
                <a:ext uri="{FF2B5EF4-FFF2-40B4-BE49-F238E27FC236}">
                  <a16:creationId xmlns:a16="http://schemas.microsoft.com/office/drawing/2014/main" id="{568869C5-7A68-4DCD-80F6-18ADDFC0D15A}"/>
                </a:ext>
              </a:extLst>
            </p:cNvPr>
            <p:cNvCxnSpPr/>
            <p:nvPr/>
          </p:nvCxnSpPr>
          <p:spPr>
            <a:xfrm>
              <a:off x="1219200" y="4267200"/>
              <a:ext cx="9144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F2D92E8-3622-46C3-8B08-8B1EEF3F9382}"/>
                </a:ext>
              </a:extLst>
            </p:cNvPr>
            <p:cNvCxnSpPr/>
            <p:nvPr/>
          </p:nvCxnSpPr>
          <p:spPr>
            <a:xfrm>
              <a:off x="1219200" y="4343400"/>
              <a:ext cx="9144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EDB32DD-120E-4A89-92FD-CFA8A3B5453B}"/>
                </a:ext>
              </a:extLst>
            </p:cNvPr>
            <p:cNvCxnSpPr/>
            <p:nvPr/>
          </p:nvCxnSpPr>
          <p:spPr>
            <a:xfrm>
              <a:off x="1219200" y="4419600"/>
              <a:ext cx="9144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4A04B16-6B29-4898-B2D2-173094FF3DBC}"/>
                </a:ext>
              </a:extLst>
            </p:cNvPr>
            <p:cNvCxnSpPr/>
            <p:nvPr/>
          </p:nvCxnSpPr>
          <p:spPr>
            <a:xfrm>
              <a:off x="1219200" y="4495800"/>
              <a:ext cx="9144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590E6AC0-6443-4539-B044-43620952C221}"/>
                </a:ext>
              </a:extLst>
            </p:cNvPr>
            <p:cNvCxnSpPr/>
            <p:nvPr/>
          </p:nvCxnSpPr>
          <p:spPr>
            <a:xfrm>
              <a:off x="1219200" y="4572000"/>
              <a:ext cx="9144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DEEE588-5407-43F0-B60F-536FA85AFBE5}"/>
                </a:ext>
              </a:extLst>
            </p:cNvPr>
            <p:cNvCxnSpPr/>
            <p:nvPr/>
          </p:nvCxnSpPr>
          <p:spPr>
            <a:xfrm>
              <a:off x="1219200" y="4648200"/>
              <a:ext cx="9144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A92591E-BE45-4A2B-B512-30EFFDD8B7CC}"/>
                </a:ext>
              </a:extLst>
            </p:cNvPr>
            <p:cNvCxnSpPr/>
            <p:nvPr/>
          </p:nvCxnSpPr>
          <p:spPr>
            <a:xfrm>
              <a:off x="1219200" y="4724400"/>
              <a:ext cx="9144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9B57879D-29F5-4E6D-963C-37C40AD513F9}"/>
                </a:ext>
              </a:extLst>
            </p:cNvPr>
            <p:cNvCxnSpPr/>
            <p:nvPr/>
          </p:nvCxnSpPr>
          <p:spPr>
            <a:xfrm>
              <a:off x="1219200" y="4800600"/>
              <a:ext cx="9144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424EAD46-274B-495D-BB35-E8801DD38BA0}"/>
                </a:ext>
              </a:extLst>
            </p:cNvPr>
            <p:cNvCxnSpPr/>
            <p:nvPr/>
          </p:nvCxnSpPr>
          <p:spPr>
            <a:xfrm>
              <a:off x="1219200" y="4876800"/>
              <a:ext cx="9144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7889B76E-5CCA-4871-AF00-769851910C6D}"/>
                </a:ext>
              </a:extLst>
            </p:cNvPr>
            <p:cNvCxnSpPr/>
            <p:nvPr/>
          </p:nvCxnSpPr>
          <p:spPr>
            <a:xfrm>
              <a:off x="1219200" y="4191000"/>
              <a:ext cx="9144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1DC7D55-FC5E-4CFE-8EC1-4736BEA62296}"/>
                </a:ext>
              </a:extLst>
            </p:cNvPr>
            <p:cNvCxnSpPr/>
            <p:nvPr/>
          </p:nvCxnSpPr>
          <p:spPr>
            <a:xfrm>
              <a:off x="1219200" y="4114800"/>
              <a:ext cx="9144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D03969E9-27CE-42BD-8D48-C0BC25A1A6E8}"/>
              </a:ext>
            </a:extLst>
          </p:cNvPr>
          <p:cNvGrpSpPr/>
          <p:nvPr/>
        </p:nvGrpSpPr>
        <p:grpSpPr>
          <a:xfrm>
            <a:off x="692820" y="1835820"/>
            <a:ext cx="720080" cy="504056"/>
            <a:chOff x="1143000" y="3200400"/>
            <a:chExt cx="762000" cy="533401"/>
          </a:xfrm>
          <a:solidFill>
            <a:schemeClr val="bg1">
              <a:lumMod val="75000"/>
            </a:schemeClr>
          </a:solidFill>
        </p:grpSpPr>
        <p:sp>
          <p:nvSpPr>
            <p:cNvPr id="51" name="Oval 50">
              <a:extLst>
                <a:ext uri="{FF2B5EF4-FFF2-40B4-BE49-F238E27FC236}">
                  <a16:creationId xmlns:a16="http://schemas.microsoft.com/office/drawing/2014/main" id="{3019D2EF-CA44-484A-9FAE-AAC6CB583DCF}"/>
                </a:ext>
              </a:extLst>
            </p:cNvPr>
            <p:cNvSpPr/>
            <p:nvPr/>
          </p:nvSpPr>
          <p:spPr>
            <a:xfrm>
              <a:off x="1143000" y="3200400"/>
              <a:ext cx="381000" cy="76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600">
                <a:latin typeface="Cambria" panose="02040503050406030204" pitchFamily="18" charset="0"/>
                <a:ea typeface="Cambria" panose="02040503050406030204" pitchFamily="18" charset="0"/>
              </a:endParaRPr>
            </a:p>
          </p:txBody>
        </p:sp>
        <p:sp>
          <p:nvSpPr>
            <p:cNvPr id="52" name="Oval 51">
              <a:extLst>
                <a:ext uri="{FF2B5EF4-FFF2-40B4-BE49-F238E27FC236}">
                  <a16:creationId xmlns:a16="http://schemas.microsoft.com/office/drawing/2014/main" id="{38AE0160-BE1B-4A45-9009-9ABEDF0555EE}"/>
                </a:ext>
              </a:extLst>
            </p:cNvPr>
            <p:cNvSpPr/>
            <p:nvPr/>
          </p:nvSpPr>
          <p:spPr>
            <a:xfrm>
              <a:off x="1524000" y="3200400"/>
              <a:ext cx="381000" cy="76200"/>
            </a:xfrm>
            <a:prstGeom prst="ellips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600">
                <a:latin typeface="Cambria" panose="02040503050406030204" pitchFamily="18" charset="0"/>
                <a:ea typeface="Cambria" panose="02040503050406030204" pitchFamily="18" charset="0"/>
              </a:endParaRPr>
            </a:p>
          </p:txBody>
        </p:sp>
        <p:cxnSp>
          <p:nvCxnSpPr>
            <p:cNvPr id="53" name="Straight Connector 52">
              <a:extLst>
                <a:ext uri="{FF2B5EF4-FFF2-40B4-BE49-F238E27FC236}">
                  <a16:creationId xmlns:a16="http://schemas.microsoft.com/office/drawing/2014/main" id="{EECD7460-E264-4FA4-B018-DEDF7E44733A}"/>
                </a:ext>
              </a:extLst>
            </p:cNvPr>
            <p:cNvCxnSpPr>
              <a:cxnSpLocks/>
              <a:stCxn id="52" idx="2"/>
            </p:cNvCxnSpPr>
            <p:nvPr/>
          </p:nvCxnSpPr>
          <p:spPr>
            <a:xfrm>
              <a:off x="1524000" y="3238500"/>
              <a:ext cx="0" cy="19050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Rounded Rectangle 156">
              <a:extLst>
                <a:ext uri="{FF2B5EF4-FFF2-40B4-BE49-F238E27FC236}">
                  <a16:creationId xmlns:a16="http://schemas.microsoft.com/office/drawing/2014/main" id="{4682B78F-FBC6-4C87-AF0E-C44AECA39A85}"/>
                </a:ext>
              </a:extLst>
            </p:cNvPr>
            <p:cNvSpPr/>
            <p:nvPr/>
          </p:nvSpPr>
          <p:spPr>
            <a:xfrm>
              <a:off x="1371600" y="3352800"/>
              <a:ext cx="304800" cy="381001"/>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600">
                <a:latin typeface="Cambria" panose="02040503050406030204" pitchFamily="18" charset="0"/>
                <a:ea typeface="Cambria" panose="02040503050406030204" pitchFamily="18" charset="0"/>
              </a:endParaRPr>
            </a:p>
          </p:txBody>
        </p:sp>
      </p:grpSp>
      <p:cxnSp>
        <p:nvCxnSpPr>
          <p:cNvPr id="58" name="Straight Connector 57">
            <a:extLst>
              <a:ext uri="{FF2B5EF4-FFF2-40B4-BE49-F238E27FC236}">
                <a16:creationId xmlns:a16="http://schemas.microsoft.com/office/drawing/2014/main" id="{EF6DD63D-5705-4A9E-B1E1-664115B99498}"/>
              </a:ext>
            </a:extLst>
          </p:cNvPr>
          <p:cNvCxnSpPr>
            <a:cxnSpLocks/>
          </p:cNvCxnSpPr>
          <p:nvPr/>
        </p:nvCxnSpPr>
        <p:spPr>
          <a:xfrm flipH="1">
            <a:off x="1484908" y="3203972"/>
            <a:ext cx="57606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Round Same Side Corner Rectangle 188">
            <a:extLst>
              <a:ext uri="{FF2B5EF4-FFF2-40B4-BE49-F238E27FC236}">
                <a16:creationId xmlns:a16="http://schemas.microsoft.com/office/drawing/2014/main" id="{3F5C0AA6-3FC6-4124-9D6B-B8CF30629A19}"/>
              </a:ext>
            </a:extLst>
          </p:cNvPr>
          <p:cNvSpPr/>
          <p:nvPr/>
        </p:nvSpPr>
        <p:spPr>
          <a:xfrm>
            <a:off x="1700932" y="2843932"/>
            <a:ext cx="288032" cy="460851"/>
          </a:xfrm>
          <a:prstGeom prst="round2SameRect">
            <a:avLst/>
          </a:prstGeom>
          <a:solidFill>
            <a:schemeClr val="bg1">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600">
              <a:latin typeface="Cambria" panose="02040503050406030204" pitchFamily="18" charset="0"/>
              <a:ea typeface="Cambria" panose="02040503050406030204" pitchFamily="18" charset="0"/>
            </a:endParaRPr>
          </a:p>
        </p:txBody>
      </p:sp>
      <p:cxnSp>
        <p:nvCxnSpPr>
          <p:cNvPr id="60" name="Straight Connector 59">
            <a:extLst>
              <a:ext uri="{FF2B5EF4-FFF2-40B4-BE49-F238E27FC236}">
                <a16:creationId xmlns:a16="http://schemas.microsoft.com/office/drawing/2014/main" id="{3759DD21-06E1-4BD3-87C1-089E2C934FF0}"/>
              </a:ext>
            </a:extLst>
          </p:cNvPr>
          <p:cNvCxnSpPr>
            <a:cxnSpLocks/>
          </p:cNvCxnSpPr>
          <p:nvPr/>
        </p:nvCxnSpPr>
        <p:spPr>
          <a:xfrm>
            <a:off x="2132980" y="2483892"/>
            <a:ext cx="0" cy="158417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4B0FE53F-2CE8-4EAC-AD5D-6675386F2781}"/>
              </a:ext>
            </a:extLst>
          </p:cNvPr>
          <p:cNvSpPr/>
          <p:nvPr/>
        </p:nvSpPr>
        <p:spPr>
          <a:xfrm>
            <a:off x="548804" y="1475780"/>
            <a:ext cx="1224136" cy="216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50" dirty="0">
                <a:solidFill>
                  <a:schemeClr val="tx1"/>
                </a:solidFill>
                <a:latin typeface="Cambria" panose="02040503050406030204" pitchFamily="18" charset="0"/>
                <a:ea typeface="Cambria" panose="02040503050406030204" pitchFamily="18" charset="0"/>
                <a:cs typeface="Calibri Light" panose="020F0302020204030204" pitchFamily="34" charset="0"/>
              </a:rPr>
              <a:t>condenser fan</a:t>
            </a:r>
          </a:p>
        </p:txBody>
      </p:sp>
      <p:sp>
        <p:nvSpPr>
          <p:cNvPr id="65" name="Rectangle 64">
            <a:extLst>
              <a:ext uri="{FF2B5EF4-FFF2-40B4-BE49-F238E27FC236}">
                <a16:creationId xmlns:a16="http://schemas.microsoft.com/office/drawing/2014/main" id="{62AC97DF-441A-4CB2-8CB3-65145383ABE3}"/>
              </a:ext>
            </a:extLst>
          </p:cNvPr>
          <p:cNvSpPr/>
          <p:nvPr/>
        </p:nvSpPr>
        <p:spPr>
          <a:xfrm>
            <a:off x="402630" y="3405138"/>
            <a:ext cx="792088" cy="216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1"/>
                </a:solidFill>
                <a:latin typeface="Cambria" panose="02040503050406030204" pitchFamily="18" charset="0"/>
                <a:ea typeface="Cambria" panose="02040503050406030204" pitchFamily="18" charset="0"/>
                <a:cs typeface="Calibri Light" panose="020F0302020204030204" pitchFamily="34" charset="0"/>
              </a:rPr>
              <a:t>condenser</a:t>
            </a:r>
          </a:p>
          <a:p>
            <a:pPr algn="ctr"/>
            <a:r>
              <a:rPr lang="en-US" sz="1050" dirty="0">
                <a:solidFill>
                  <a:schemeClr val="tx1"/>
                </a:solidFill>
                <a:latin typeface="Cambria" panose="02040503050406030204" pitchFamily="18" charset="0"/>
                <a:ea typeface="Cambria" panose="02040503050406030204" pitchFamily="18" charset="0"/>
                <a:cs typeface="Calibri Light" panose="020F0302020204030204" pitchFamily="34" charset="0"/>
              </a:rPr>
              <a:t>coil</a:t>
            </a:r>
          </a:p>
        </p:txBody>
      </p:sp>
      <p:sp>
        <p:nvSpPr>
          <p:cNvPr id="66" name="Rectangle 65">
            <a:extLst>
              <a:ext uri="{FF2B5EF4-FFF2-40B4-BE49-F238E27FC236}">
                <a16:creationId xmlns:a16="http://schemas.microsoft.com/office/drawing/2014/main" id="{193515F8-27D1-4E3A-BD8A-4E197B104DC3}"/>
              </a:ext>
            </a:extLst>
          </p:cNvPr>
          <p:cNvSpPr/>
          <p:nvPr/>
        </p:nvSpPr>
        <p:spPr>
          <a:xfrm>
            <a:off x="1124868" y="3419996"/>
            <a:ext cx="1080120" cy="1440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1"/>
                </a:solidFill>
                <a:latin typeface="Cambria" panose="02040503050406030204" pitchFamily="18" charset="0"/>
                <a:ea typeface="Cambria" panose="02040503050406030204" pitchFamily="18" charset="0"/>
                <a:cs typeface="Calibri Light" panose="020F0302020204030204" pitchFamily="34" charset="0"/>
              </a:rPr>
              <a:t>compressor</a:t>
            </a:r>
          </a:p>
        </p:txBody>
      </p:sp>
      <p:sp>
        <p:nvSpPr>
          <p:cNvPr id="67" name="Rectangle 66">
            <a:extLst>
              <a:ext uri="{FF2B5EF4-FFF2-40B4-BE49-F238E27FC236}">
                <a16:creationId xmlns:a16="http://schemas.microsoft.com/office/drawing/2014/main" id="{64F3486B-BE10-43DC-BC94-A75FFDCA0869}"/>
              </a:ext>
            </a:extLst>
          </p:cNvPr>
          <p:cNvSpPr/>
          <p:nvPr/>
        </p:nvSpPr>
        <p:spPr>
          <a:xfrm>
            <a:off x="1412900" y="2123852"/>
            <a:ext cx="792088" cy="216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1"/>
                </a:solidFill>
                <a:latin typeface="Cambria" panose="02040503050406030204" pitchFamily="18" charset="0"/>
                <a:ea typeface="Cambria" panose="02040503050406030204" pitchFamily="18" charset="0"/>
                <a:cs typeface="Calibri Light" panose="020F0302020204030204" pitchFamily="34" charset="0"/>
              </a:rPr>
              <a:t>expander</a:t>
            </a:r>
          </a:p>
        </p:txBody>
      </p:sp>
      <p:sp>
        <p:nvSpPr>
          <p:cNvPr id="68" name="Rectangle 67">
            <a:extLst>
              <a:ext uri="{FF2B5EF4-FFF2-40B4-BE49-F238E27FC236}">
                <a16:creationId xmlns:a16="http://schemas.microsoft.com/office/drawing/2014/main" id="{83583AB6-07E0-4CCB-8F94-3147B4981BCB}"/>
              </a:ext>
            </a:extLst>
          </p:cNvPr>
          <p:cNvSpPr/>
          <p:nvPr/>
        </p:nvSpPr>
        <p:spPr>
          <a:xfrm>
            <a:off x="4437236" y="3419996"/>
            <a:ext cx="1008112" cy="5878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1"/>
                </a:solidFill>
                <a:latin typeface="Cambria" panose="02040503050406030204" pitchFamily="18" charset="0"/>
                <a:ea typeface="Cambria" panose="02040503050406030204" pitchFamily="18" charset="0"/>
                <a:cs typeface="Calibri Light" panose="020F0302020204030204" pitchFamily="34" charset="0"/>
              </a:rPr>
              <a:t>cooling coil</a:t>
            </a:r>
          </a:p>
          <a:p>
            <a:pPr algn="ctr"/>
            <a:r>
              <a:rPr lang="en-US" sz="1050" dirty="0">
                <a:solidFill>
                  <a:schemeClr val="tx1"/>
                </a:solidFill>
                <a:latin typeface="Cambria" panose="02040503050406030204" pitchFamily="18" charset="0"/>
                <a:ea typeface="Cambria" panose="02040503050406030204" pitchFamily="18" charset="0"/>
                <a:cs typeface="Calibri Light" panose="020F0302020204030204" pitchFamily="34" charset="0"/>
              </a:rPr>
              <a:t>(evaporator)</a:t>
            </a:r>
            <a:endParaRPr lang="en-CA" sz="1050" dirty="0">
              <a:solidFill>
                <a:schemeClr val="tx1"/>
              </a:solidFill>
              <a:latin typeface="Cambria" panose="02040503050406030204" pitchFamily="18" charset="0"/>
              <a:ea typeface="Cambria" panose="02040503050406030204" pitchFamily="18" charset="0"/>
              <a:cs typeface="Calibri Light" panose="020F0302020204030204" pitchFamily="34" charset="0"/>
            </a:endParaRPr>
          </a:p>
        </p:txBody>
      </p:sp>
      <p:sp>
        <p:nvSpPr>
          <p:cNvPr id="69" name="Rectangle 68">
            <a:extLst>
              <a:ext uri="{FF2B5EF4-FFF2-40B4-BE49-F238E27FC236}">
                <a16:creationId xmlns:a16="http://schemas.microsoft.com/office/drawing/2014/main" id="{0A844139-2BB7-40C5-80E7-8C74D0C7CC67}"/>
              </a:ext>
            </a:extLst>
          </p:cNvPr>
          <p:cNvSpPr/>
          <p:nvPr/>
        </p:nvSpPr>
        <p:spPr>
          <a:xfrm>
            <a:off x="1196876" y="3852044"/>
            <a:ext cx="867094" cy="5878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900" dirty="0">
                <a:solidFill>
                  <a:schemeClr val="tx1"/>
                </a:solidFill>
                <a:latin typeface="Cambria" panose="02040503050406030204" pitchFamily="18" charset="0"/>
                <a:ea typeface="Cambria" panose="02040503050406030204" pitchFamily="18" charset="0"/>
                <a:cs typeface="Calibri Light" panose="020F0302020204030204" pitchFamily="34" charset="0"/>
              </a:rPr>
              <a:t>refrigerant</a:t>
            </a:r>
          </a:p>
          <a:p>
            <a:pPr algn="r"/>
            <a:r>
              <a:rPr lang="en-US" sz="900" dirty="0">
                <a:solidFill>
                  <a:schemeClr val="tx1"/>
                </a:solidFill>
                <a:latin typeface="Cambria" panose="02040503050406030204" pitchFamily="18" charset="0"/>
                <a:ea typeface="Cambria" panose="02040503050406030204" pitchFamily="18" charset="0"/>
                <a:cs typeface="Calibri Light" panose="020F0302020204030204" pitchFamily="34" charset="0"/>
              </a:rPr>
              <a:t>piping</a:t>
            </a:r>
            <a:endParaRPr lang="en-CA" sz="900" dirty="0">
              <a:solidFill>
                <a:schemeClr val="tx1"/>
              </a:solidFill>
              <a:latin typeface="Cambria" panose="02040503050406030204" pitchFamily="18" charset="0"/>
              <a:ea typeface="Cambria" panose="02040503050406030204" pitchFamily="18" charset="0"/>
              <a:cs typeface="Calibri Light" panose="020F0302020204030204" pitchFamily="34" charset="0"/>
            </a:endParaRPr>
          </a:p>
        </p:txBody>
      </p:sp>
      <p:sp>
        <p:nvSpPr>
          <p:cNvPr id="70" name="Rectangle: Rounded Corners 69">
            <a:extLst>
              <a:ext uri="{FF2B5EF4-FFF2-40B4-BE49-F238E27FC236}">
                <a16:creationId xmlns:a16="http://schemas.microsoft.com/office/drawing/2014/main" id="{8E784BBC-56B2-494C-BBCC-D6A34AB32CE1}"/>
              </a:ext>
            </a:extLst>
          </p:cNvPr>
          <p:cNvSpPr/>
          <p:nvPr/>
        </p:nvSpPr>
        <p:spPr>
          <a:xfrm>
            <a:off x="548804" y="1763812"/>
            <a:ext cx="1656184" cy="1584176"/>
          </a:xfrm>
          <a:prstGeom prst="roundRect">
            <a:avLst>
              <a:gd name="adj" fmla="val 3848"/>
            </a:avLst>
          </a:prstGeom>
          <a:no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600">
              <a:latin typeface="Cambria" panose="02040503050406030204" pitchFamily="18" charset="0"/>
              <a:ea typeface="Cambria" panose="02040503050406030204" pitchFamily="18" charset="0"/>
            </a:endParaRPr>
          </a:p>
        </p:txBody>
      </p:sp>
      <p:sp>
        <p:nvSpPr>
          <p:cNvPr id="71" name="Arc 70">
            <a:extLst>
              <a:ext uri="{FF2B5EF4-FFF2-40B4-BE49-F238E27FC236}">
                <a16:creationId xmlns:a16="http://schemas.microsoft.com/office/drawing/2014/main" id="{34F1D919-4A6E-488A-9068-71FCC4BD5A4F}"/>
              </a:ext>
            </a:extLst>
          </p:cNvPr>
          <p:cNvSpPr/>
          <p:nvPr/>
        </p:nvSpPr>
        <p:spPr>
          <a:xfrm rot="16200000">
            <a:off x="3573140" y="1907829"/>
            <a:ext cx="1368152" cy="1368152"/>
          </a:xfrm>
          <a:prstGeom prst="arc">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sz="1600" dirty="0">
              <a:latin typeface="Cambria" panose="02040503050406030204" pitchFamily="18" charset="0"/>
              <a:ea typeface="Cambria" panose="02040503050406030204" pitchFamily="18" charset="0"/>
            </a:endParaRPr>
          </a:p>
        </p:txBody>
      </p:sp>
      <p:sp>
        <p:nvSpPr>
          <p:cNvPr id="72" name="Rectangle 71">
            <a:extLst>
              <a:ext uri="{FF2B5EF4-FFF2-40B4-BE49-F238E27FC236}">
                <a16:creationId xmlns:a16="http://schemas.microsoft.com/office/drawing/2014/main" id="{9A22B9BD-B985-42E3-A733-29F8B54C2158}"/>
              </a:ext>
            </a:extLst>
          </p:cNvPr>
          <p:cNvSpPr/>
          <p:nvPr/>
        </p:nvSpPr>
        <p:spPr>
          <a:xfrm>
            <a:off x="1367786" y="4794739"/>
            <a:ext cx="1008112" cy="2939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050" dirty="0">
                <a:solidFill>
                  <a:schemeClr val="tx1"/>
                </a:solidFill>
                <a:latin typeface="Cambria" panose="02040503050406030204" pitchFamily="18" charset="0"/>
                <a:ea typeface="Cambria" panose="02040503050406030204" pitchFamily="18" charset="0"/>
                <a:cs typeface="Calibri Light" panose="020F0302020204030204" pitchFamily="34" charset="0"/>
              </a:rPr>
              <a:t>exhaust</a:t>
            </a:r>
          </a:p>
        </p:txBody>
      </p:sp>
      <p:sp>
        <p:nvSpPr>
          <p:cNvPr id="73" name="Rectangle 72">
            <a:extLst>
              <a:ext uri="{FF2B5EF4-FFF2-40B4-BE49-F238E27FC236}">
                <a16:creationId xmlns:a16="http://schemas.microsoft.com/office/drawing/2014/main" id="{5177083E-F51D-4A7E-A583-23CF0B68E25F}"/>
              </a:ext>
            </a:extLst>
          </p:cNvPr>
          <p:cNvSpPr/>
          <p:nvPr/>
        </p:nvSpPr>
        <p:spPr>
          <a:xfrm>
            <a:off x="2853060" y="5292204"/>
            <a:ext cx="720080"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050" dirty="0">
                <a:solidFill>
                  <a:schemeClr val="tx1"/>
                </a:solidFill>
                <a:latin typeface="Cambria" panose="02040503050406030204" pitchFamily="18" charset="0"/>
                <a:ea typeface="Cambria" panose="02040503050406030204" pitchFamily="18" charset="0"/>
                <a:cs typeface="Calibri Light" panose="020F0302020204030204" pitchFamily="34" charset="0"/>
              </a:rPr>
              <a:t>burner</a:t>
            </a:r>
          </a:p>
        </p:txBody>
      </p:sp>
      <p:sp>
        <p:nvSpPr>
          <p:cNvPr id="74" name="Rectangle 73">
            <a:extLst>
              <a:ext uri="{FF2B5EF4-FFF2-40B4-BE49-F238E27FC236}">
                <a16:creationId xmlns:a16="http://schemas.microsoft.com/office/drawing/2014/main" id="{7334CAE8-9565-4821-AD98-D58DDB047F75}"/>
              </a:ext>
            </a:extLst>
          </p:cNvPr>
          <p:cNvSpPr/>
          <p:nvPr/>
        </p:nvSpPr>
        <p:spPr>
          <a:xfrm>
            <a:off x="5239494" y="6588348"/>
            <a:ext cx="1152128" cy="4054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1"/>
                </a:solidFill>
                <a:latin typeface="Cambria" panose="02040503050406030204" pitchFamily="18" charset="0"/>
                <a:ea typeface="Cambria" panose="02040503050406030204" pitchFamily="18" charset="0"/>
                <a:cs typeface="Calibri Light" panose="020F0302020204030204" pitchFamily="34" charset="0"/>
              </a:rPr>
              <a:t>return</a:t>
            </a:r>
            <a:endParaRPr lang="en-CA" sz="1050" dirty="0">
              <a:solidFill>
                <a:schemeClr val="tx1"/>
              </a:solidFill>
              <a:latin typeface="Cambria" panose="02040503050406030204" pitchFamily="18" charset="0"/>
              <a:ea typeface="Cambria" panose="02040503050406030204" pitchFamily="18" charset="0"/>
              <a:cs typeface="Calibri Light" panose="020F0302020204030204" pitchFamily="34" charset="0"/>
            </a:endParaRPr>
          </a:p>
          <a:p>
            <a:pPr algn="ctr"/>
            <a:r>
              <a:rPr lang="en-CA" sz="1050" dirty="0">
                <a:solidFill>
                  <a:schemeClr val="tx1"/>
                </a:solidFill>
                <a:latin typeface="Cambria" panose="02040503050406030204" pitchFamily="18" charset="0"/>
                <a:ea typeface="Cambria" panose="02040503050406030204" pitchFamily="18" charset="0"/>
                <a:cs typeface="Calibri Light" panose="020F0302020204030204" pitchFamily="34" charset="0"/>
              </a:rPr>
              <a:t>air </a:t>
            </a:r>
          </a:p>
        </p:txBody>
      </p:sp>
      <p:sp>
        <p:nvSpPr>
          <p:cNvPr id="75" name="Rectangle 74">
            <a:extLst>
              <a:ext uri="{FF2B5EF4-FFF2-40B4-BE49-F238E27FC236}">
                <a16:creationId xmlns:a16="http://schemas.microsoft.com/office/drawing/2014/main" id="{5635BEA6-690D-4D7A-9FE2-410EF1356558}"/>
              </a:ext>
            </a:extLst>
          </p:cNvPr>
          <p:cNvSpPr/>
          <p:nvPr/>
        </p:nvSpPr>
        <p:spPr>
          <a:xfrm>
            <a:off x="1386006" y="5431712"/>
            <a:ext cx="1008112" cy="216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050" dirty="0">
                <a:solidFill>
                  <a:schemeClr val="tx1"/>
                </a:solidFill>
                <a:latin typeface="Cambria" panose="02040503050406030204" pitchFamily="18" charset="0"/>
                <a:ea typeface="Cambria" panose="02040503050406030204" pitchFamily="18" charset="0"/>
                <a:cs typeface="Calibri Light" panose="020F0302020204030204" pitchFamily="34" charset="0"/>
              </a:rPr>
              <a:t>air</a:t>
            </a:r>
          </a:p>
          <a:p>
            <a:pPr algn="ctr"/>
            <a:r>
              <a:rPr lang="en-CA" sz="1050" dirty="0">
                <a:solidFill>
                  <a:schemeClr val="tx1"/>
                </a:solidFill>
                <a:latin typeface="Cambria" panose="02040503050406030204" pitchFamily="18" charset="0"/>
                <a:ea typeface="Cambria" panose="02040503050406030204" pitchFamily="18" charset="0"/>
                <a:cs typeface="Calibri Light" panose="020F0302020204030204" pitchFamily="34" charset="0"/>
              </a:rPr>
              <a:t>intake</a:t>
            </a:r>
          </a:p>
        </p:txBody>
      </p:sp>
      <p:cxnSp>
        <p:nvCxnSpPr>
          <p:cNvPr id="76" name="Straight Connector 75">
            <a:extLst>
              <a:ext uri="{FF2B5EF4-FFF2-40B4-BE49-F238E27FC236}">
                <a16:creationId xmlns:a16="http://schemas.microsoft.com/office/drawing/2014/main" id="{B6AEAF0D-7FB6-4143-B5C5-189DBC218A12}"/>
              </a:ext>
            </a:extLst>
          </p:cNvPr>
          <p:cNvCxnSpPr>
            <a:cxnSpLocks/>
          </p:cNvCxnSpPr>
          <p:nvPr/>
        </p:nvCxnSpPr>
        <p:spPr>
          <a:xfrm>
            <a:off x="3501132" y="5868268"/>
            <a:ext cx="79208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6" name="Group 85">
            <a:extLst>
              <a:ext uri="{FF2B5EF4-FFF2-40B4-BE49-F238E27FC236}">
                <a16:creationId xmlns:a16="http://schemas.microsoft.com/office/drawing/2014/main" id="{3F726E72-C68E-4F4E-9854-DA27962A5BD4}"/>
              </a:ext>
            </a:extLst>
          </p:cNvPr>
          <p:cNvGrpSpPr/>
          <p:nvPr/>
        </p:nvGrpSpPr>
        <p:grpSpPr>
          <a:xfrm flipH="1">
            <a:off x="3069084" y="4716140"/>
            <a:ext cx="364806" cy="282431"/>
            <a:chOff x="3581400" y="2667000"/>
            <a:chExt cx="295275" cy="228600"/>
          </a:xfrm>
        </p:grpSpPr>
        <p:sp>
          <p:nvSpPr>
            <p:cNvPr id="87" name="Arc 86">
              <a:extLst>
                <a:ext uri="{FF2B5EF4-FFF2-40B4-BE49-F238E27FC236}">
                  <a16:creationId xmlns:a16="http://schemas.microsoft.com/office/drawing/2014/main" id="{A0E7CAEB-801E-4252-A7B9-07D263041097}"/>
                </a:ext>
              </a:extLst>
            </p:cNvPr>
            <p:cNvSpPr/>
            <p:nvPr/>
          </p:nvSpPr>
          <p:spPr>
            <a:xfrm>
              <a:off x="3581400" y="2667000"/>
              <a:ext cx="228600" cy="228600"/>
            </a:xfrm>
            <a:prstGeom prst="arc">
              <a:avLst>
                <a:gd name="adj1" fmla="val 703662"/>
                <a:gd name="adj2" fmla="val 16416397"/>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sz="1600" dirty="0">
                <a:latin typeface="Cambria" panose="02040503050406030204" pitchFamily="18" charset="0"/>
                <a:ea typeface="Cambria" panose="02040503050406030204" pitchFamily="18" charset="0"/>
              </a:endParaRPr>
            </a:p>
          </p:txBody>
        </p:sp>
        <p:sp>
          <p:nvSpPr>
            <p:cNvPr id="88" name="Right Bracket 87">
              <a:extLst>
                <a:ext uri="{FF2B5EF4-FFF2-40B4-BE49-F238E27FC236}">
                  <a16:creationId xmlns:a16="http://schemas.microsoft.com/office/drawing/2014/main" id="{F4EE0FBC-0200-40FA-A77F-F9163E8BC288}"/>
                </a:ext>
              </a:extLst>
            </p:cNvPr>
            <p:cNvSpPr/>
            <p:nvPr/>
          </p:nvSpPr>
          <p:spPr>
            <a:xfrm>
              <a:off x="3806190" y="2667000"/>
              <a:ext cx="68579" cy="139065"/>
            </a:xfrm>
            <a:prstGeom prst="rightBracket">
              <a:avLst>
                <a:gd name="adj" fmla="val 0"/>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sz="1600">
                <a:latin typeface="Cambria" panose="02040503050406030204" pitchFamily="18" charset="0"/>
                <a:ea typeface="Cambria" panose="02040503050406030204" pitchFamily="18" charset="0"/>
              </a:endParaRPr>
            </a:p>
          </p:txBody>
        </p:sp>
        <p:cxnSp>
          <p:nvCxnSpPr>
            <p:cNvPr id="89" name="Straight Connector 88">
              <a:extLst>
                <a:ext uri="{FF2B5EF4-FFF2-40B4-BE49-F238E27FC236}">
                  <a16:creationId xmlns:a16="http://schemas.microsoft.com/office/drawing/2014/main" id="{720EA424-8813-4485-A587-B3664F93A4BD}"/>
                </a:ext>
              </a:extLst>
            </p:cNvPr>
            <p:cNvCxnSpPr>
              <a:cxnSpLocks/>
            </p:cNvCxnSpPr>
            <p:nvPr/>
          </p:nvCxnSpPr>
          <p:spPr>
            <a:xfrm flipH="1">
              <a:off x="3688080" y="2667000"/>
              <a:ext cx="188595"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91" name="Straight Connector 90">
            <a:extLst>
              <a:ext uri="{FF2B5EF4-FFF2-40B4-BE49-F238E27FC236}">
                <a16:creationId xmlns:a16="http://schemas.microsoft.com/office/drawing/2014/main" id="{CC4F79DB-2651-478C-85C4-A18B0B060D80}"/>
              </a:ext>
            </a:extLst>
          </p:cNvPr>
          <p:cNvCxnSpPr>
            <a:cxnSpLocks/>
          </p:cNvCxnSpPr>
          <p:nvPr/>
        </p:nvCxnSpPr>
        <p:spPr>
          <a:xfrm>
            <a:off x="3429124" y="4932164"/>
            <a:ext cx="864096"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2" name="Group 91">
            <a:extLst>
              <a:ext uri="{FF2B5EF4-FFF2-40B4-BE49-F238E27FC236}">
                <a16:creationId xmlns:a16="http://schemas.microsoft.com/office/drawing/2014/main" id="{3A1D0D8B-DD43-49C3-8280-31FB50A8556A}"/>
              </a:ext>
            </a:extLst>
          </p:cNvPr>
          <p:cNvGrpSpPr/>
          <p:nvPr/>
        </p:nvGrpSpPr>
        <p:grpSpPr>
          <a:xfrm>
            <a:off x="4293221" y="4788148"/>
            <a:ext cx="216027" cy="432048"/>
            <a:chOff x="5447924" y="3284984"/>
            <a:chExt cx="216027" cy="432048"/>
          </a:xfrm>
        </p:grpSpPr>
        <p:sp>
          <p:nvSpPr>
            <p:cNvPr id="93" name="Left Bracket 92">
              <a:extLst>
                <a:ext uri="{FF2B5EF4-FFF2-40B4-BE49-F238E27FC236}">
                  <a16:creationId xmlns:a16="http://schemas.microsoft.com/office/drawing/2014/main" id="{7889E1CA-F2F6-4314-B92D-3D9AB75F2258}"/>
                </a:ext>
              </a:extLst>
            </p:cNvPr>
            <p:cNvSpPr/>
            <p:nvPr/>
          </p:nvSpPr>
          <p:spPr>
            <a:xfrm rot="10800000">
              <a:off x="5447928" y="3429000"/>
              <a:ext cx="72008" cy="144016"/>
            </a:xfrm>
            <a:prstGeom prst="leftBracket">
              <a:avLst>
                <a:gd name="adj" fmla="val 100000"/>
              </a:avLst>
            </a:prstGeom>
            <a:ln w="63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sz="1600">
                <a:latin typeface="Cambria" panose="02040503050406030204" pitchFamily="18" charset="0"/>
                <a:ea typeface="Cambria" panose="02040503050406030204" pitchFamily="18" charset="0"/>
              </a:endParaRPr>
            </a:p>
          </p:txBody>
        </p:sp>
        <p:sp>
          <p:nvSpPr>
            <p:cNvPr id="94" name="Left Bracket 93">
              <a:extLst>
                <a:ext uri="{FF2B5EF4-FFF2-40B4-BE49-F238E27FC236}">
                  <a16:creationId xmlns:a16="http://schemas.microsoft.com/office/drawing/2014/main" id="{B776522D-111A-42FF-B9A5-898432D81986}"/>
                </a:ext>
              </a:extLst>
            </p:cNvPr>
            <p:cNvSpPr/>
            <p:nvPr/>
          </p:nvSpPr>
          <p:spPr>
            <a:xfrm rot="10800000">
              <a:off x="5447924" y="3284984"/>
              <a:ext cx="216027" cy="432048"/>
            </a:xfrm>
            <a:prstGeom prst="leftBracket">
              <a:avLst>
                <a:gd name="adj" fmla="val 100000"/>
              </a:avLst>
            </a:prstGeom>
            <a:ln w="63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sz="1600">
                <a:latin typeface="Cambria" panose="02040503050406030204" pitchFamily="18" charset="0"/>
                <a:ea typeface="Cambria" panose="02040503050406030204" pitchFamily="18" charset="0"/>
              </a:endParaRPr>
            </a:p>
          </p:txBody>
        </p:sp>
      </p:grpSp>
      <p:cxnSp>
        <p:nvCxnSpPr>
          <p:cNvPr id="95" name="Straight Connector 94">
            <a:extLst>
              <a:ext uri="{FF2B5EF4-FFF2-40B4-BE49-F238E27FC236}">
                <a16:creationId xmlns:a16="http://schemas.microsoft.com/office/drawing/2014/main" id="{B1D3CB62-46A9-4283-8169-B46844CEAB2C}"/>
              </a:ext>
            </a:extLst>
          </p:cNvPr>
          <p:cNvCxnSpPr>
            <a:cxnSpLocks/>
          </p:cNvCxnSpPr>
          <p:nvPr/>
        </p:nvCxnSpPr>
        <p:spPr>
          <a:xfrm>
            <a:off x="3429124" y="4788148"/>
            <a:ext cx="864096"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5BB7C0FB-C009-4F55-870E-F988B261BA99}"/>
              </a:ext>
            </a:extLst>
          </p:cNvPr>
          <p:cNvCxnSpPr>
            <a:cxnSpLocks/>
          </p:cNvCxnSpPr>
          <p:nvPr/>
        </p:nvCxnSpPr>
        <p:spPr>
          <a:xfrm>
            <a:off x="3861172" y="5076180"/>
            <a:ext cx="43204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14841A4B-B080-447E-A609-9C2A276E3138}"/>
              </a:ext>
            </a:extLst>
          </p:cNvPr>
          <p:cNvCxnSpPr>
            <a:cxnSpLocks/>
          </p:cNvCxnSpPr>
          <p:nvPr/>
        </p:nvCxnSpPr>
        <p:spPr>
          <a:xfrm>
            <a:off x="3861172" y="5220196"/>
            <a:ext cx="43204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8" name="Group 97">
            <a:extLst>
              <a:ext uri="{FF2B5EF4-FFF2-40B4-BE49-F238E27FC236}">
                <a16:creationId xmlns:a16="http://schemas.microsoft.com/office/drawing/2014/main" id="{9D91ADED-A97D-4050-84E8-E24E731E2DBC}"/>
              </a:ext>
            </a:extLst>
          </p:cNvPr>
          <p:cNvGrpSpPr/>
          <p:nvPr/>
        </p:nvGrpSpPr>
        <p:grpSpPr>
          <a:xfrm rot="10800000">
            <a:off x="3645148" y="5076180"/>
            <a:ext cx="216027" cy="432048"/>
            <a:chOff x="5447924" y="3284984"/>
            <a:chExt cx="216027" cy="432048"/>
          </a:xfrm>
        </p:grpSpPr>
        <p:sp>
          <p:nvSpPr>
            <p:cNvPr id="99" name="Left Bracket 98">
              <a:extLst>
                <a:ext uri="{FF2B5EF4-FFF2-40B4-BE49-F238E27FC236}">
                  <a16:creationId xmlns:a16="http://schemas.microsoft.com/office/drawing/2014/main" id="{9A7EFA31-629E-425E-B656-CBAD6F6D0FCE}"/>
                </a:ext>
              </a:extLst>
            </p:cNvPr>
            <p:cNvSpPr/>
            <p:nvPr/>
          </p:nvSpPr>
          <p:spPr>
            <a:xfrm rot="10800000">
              <a:off x="5447928" y="3429000"/>
              <a:ext cx="72008" cy="144016"/>
            </a:xfrm>
            <a:prstGeom prst="leftBracket">
              <a:avLst>
                <a:gd name="adj" fmla="val 100000"/>
              </a:avLst>
            </a:prstGeom>
            <a:ln w="63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sz="1600">
                <a:latin typeface="Cambria" panose="02040503050406030204" pitchFamily="18" charset="0"/>
                <a:ea typeface="Cambria" panose="02040503050406030204" pitchFamily="18" charset="0"/>
              </a:endParaRPr>
            </a:p>
          </p:txBody>
        </p:sp>
        <p:sp>
          <p:nvSpPr>
            <p:cNvPr id="100" name="Left Bracket 99">
              <a:extLst>
                <a:ext uri="{FF2B5EF4-FFF2-40B4-BE49-F238E27FC236}">
                  <a16:creationId xmlns:a16="http://schemas.microsoft.com/office/drawing/2014/main" id="{05B8FC1F-CB80-4730-8DC4-594218EE5220}"/>
                </a:ext>
              </a:extLst>
            </p:cNvPr>
            <p:cNvSpPr/>
            <p:nvPr/>
          </p:nvSpPr>
          <p:spPr>
            <a:xfrm rot="10800000">
              <a:off x="5447924" y="3284984"/>
              <a:ext cx="216027" cy="432048"/>
            </a:xfrm>
            <a:prstGeom prst="leftBracket">
              <a:avLst>
                <a:gd name="adj" fmla="val 100000"/>
              </a:avLst>
            </a:prstGeom>
            <a:ln w="63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sz="1600">
                <a:latin typeface="Cambria" panose="02040503050406030204" pitchFamily="18" charset="0"/>
                <a:ea typeface="Cambria" panose="02040503050406030204" pitchFamily="18" charset="0"/>
              </a:endParaRPr>
            </a:p>
          </p:txBody>
        </p:sp>
      </p:grpSp>
      <p:sp>
        <p:nvSpPr>
          <p:cNvPr id="102" name="Left Bracket 101">
            <a:extLst>
              <a:ext uri="{FF2B5EF4-FFF2-40B4-BE49-F238E27FC236}">
                <a16:creationId xmlns:a16="http://schemas.microsoft.com/office/drawing/2014/main" id="{9322EE75-AE7E-4BFD-9C15-2A246976FE43}"/>
              </a:ext>
            </a:extLst>
          </p:cNvPr>
          <p:cNvSpPr/>
          <p:nvPr/>
        </p:nvSpPr>
        <p:spPr>
          <a:xfrm rot="10800000">
            <a:off x="4293225" y="5508228"/>
            <a:ext cx="72004" cy="144016"/>
          </a:xfrm>
          <a:prstGeom prst="leftBracket">
            <a:avLst>
              <a:gd name="adj" fmla="val 100000"/>
            </a:avLst>
          </a:prstGeom>
          <a:ln w="63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sz="1600">
              <a:latin typeface="Cambria" panose="02040503050406030204" pitchFamily="18" charset="0"/>
              <a:ea typeface="Cambria" panose="02040503050406030204" pitchFamily="18" charset="0"/>
            </a:endParaRPr>
          </a:p>
        </p:txBody>
      </p:sp>
      <p:sp>
        <p:nvSpPr>
          <p:cNvPr id="103" name="Left Bracket 102">
            <a:extLst>
              <a:ext uri="{FF2B5EF4-FFF2-40B4-BE49-F238E27FC236}">
                <a16:creationId xmlns:a16="http://schemas.microsoft.com/office/drawing/2014/main" id="{EFA7CCB1-3D48-4F08-9603-BB38749881F2}"/>
              </a:ext>
            </a:extLst>
          </p:cNvPr>
          <p:cNvSpPr/>
          <p:nvPr/>
        </p:nvSpPr>
        <p:spPr>
          <a:xfrm rot="10800000">
            <a:off x="4293221" y="5364212"/>
            <a:ext cx="216027" cy="504056"/>
          </a:xfrm>
          <a:prstGeom prst="leftBracket">
            <a:avLst>
              <a:gd name="adj" fmla="val 100000"/>
            </a:avLst>
          </a:prstGeom>
          <a:ln w="63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sz="1600">
              <a:latin typeface="Cambria" panose="02040503050406030204" pitchFamily="18" charset="0"/>
              <a:ea typeface="Cambria" panose="02040503050406030204" pitchFamily="18" charset="0"/>
            </a:endParaRPr>
          </a:p>
        </p:txBody>
      </p:sp>
      <p:cxnSp>
        <p:nvCxnSpPr>
          <p:cNvPr id="104" name="Straight Connector 103">
            <a:extLst>
              <a:ext uri="{FF2B5EF4-FFF2-40B4-BE49-F238E27FC236}">
                <a16:creationId xmlns:a16="http://schemas.microsoft.com/office/drawing/2014/main" id="{75A1D69E-357D-4387-B479-891A1865BABA}"/>
              </a:ext>
            </a:extLst>
          </p:cNvPr>
          <p:cNvCxnSpPr>
            <a:cxnSpLocks/>
          </p:cNvCxnSpPr>
          <p:nvPr/>
        </p:nvCxnSpPr>
        <p:spPr>
          <a:xfrm>
            <a:off x="3861172" y="5508228"/>
            <a:ext cx="43204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22D14C5B-192D-4C58-A3CB-B4E215007405}"/>
              </a:ext>
            </a:extLst>
          </p:cNvPr>
          <p:cNvCxnSpPr>
            <a:cxnSpLocks/>
          </p:cNvCxnSpPr>
          <p:nvPr/>
        </p:nvCxnSpPr>
        <p:spPr>
          <a:xfrm>
            <a:off x="3861172" y="5364212"/>
            <a:ext cx="43204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D14EE7C3-FEAD-460F-BBDB-C6FF05280C97}"/>
              </a:ext>
            </a:extLst>
          </p:cNvPr>
          <p:cNvCxnSpPr>
            <a:cxnSpLocks/>
          </p:cNvCxnSpPr>
          <p:nvPr/>
        </p:nvCxnSpPr>
        <p:spPr>
          <a:xfrm>
            <a:off x="3501132" y="4932164"/>
            <a:ext cx="0" cy="72008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6BB46A96-60B0-4661-9162-BAD3A36FC3EE}"/>
              </a:ext>
            </a:extLst>
          </p:cNvPr>
          <p:cNvCxnSpPr>
            <a:cxnSpLocks/>
          </p:cNvCxnSpPr>
          <p:nvPr/>
        </p:nvCxnSpPr>
        <p:spPr>
          <a:xfrm>
            <a:off x="3501132" y="5652244"/>
            <a:ext cx="792088"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FA2F2374-9B2F-4692-B5CF-81B0C7E547C1}"/>
              </a:ext>
            </a:extLst>
          </p:cNvPr>
          <p:cNvCxnSpPr>
            <a:cxnSpLocks/>
          </p:cNvCxnSpPr>
          <p:nvPr/>
        </p:nvCxnSpPr>
        <p:spPr>
          <a:xfrm>
            <a:off x="3213100" y="5796260"/>
            <a:ext cx="28803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31EA38FB-D4A3-4AA7-8DD4-702F0509D492}"/>
              </a:ext>
            </a:extLst>
          </p:cNvPr>
          <p:cNvCxnSpPr>
            <a:cxnSpLocks/>
          </p:cNvCxnSpPr>
          <p:nvPr/>
        </p:nvCxnSpPr>
        <p:spPr>
          <a:xfrm flipV="1">
            <a:off x="3501132" y="5652244"/>
            <a:ext cx="0" cy="216024"/>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3750BDD6-2A70-411C-851A-8349DE068063}"/>
              </a:ext>
            </a:extLst>
          </p:cNvPr>
          <p:cNvCxnSpPr>
            <a:cxnSpLocks/>
          </p:cNvCxnSpPr>
          <p:nvPr/>
        </p:nvCxnSpPr>
        <p:spPr>
          <a:xfrm>
            <a:off x="3213100" y="5652244"/>
            <a:ext cx="0" cy="216024"/>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57" name="Group 156">
            <a:extLst>
              <a:ext uri="{FF2B5EF4-FFF2-40B4-BE49-F238E27FC236}">
                <a16:creationId xmlns:a16="http://schemas.microsoft.com/office/drawing/2014/main" id="{B4EB7144-2EF7-496B-8B54-15A166C2E405}"/>
              </a:ext>
            </a:extLst>
          </p:cNvPr>
          <p:cNvGrpSpPr/>
          <p:nvPr/>
        </p:nvGrpSpPr>
        <p:grpSpPr>
          <a:xfrm rot="5400000" flipH="1">
            <a:off x="3459320" y="6270119"/>
            <a:ext cx="1008112" cy="780473"/>
            <a:chOff x="3581400" y="2667000"/>
            <a:chExt cx="295275" cy="228600"/>
          </a:xfrm>
        </p:grpSpPr>
        <p:sp>
          <p:nvSpPr>
            <p:cNvPr id="158" name="Arc 157">
              <a:extLst>
                <a:ext uri="{FF2B5EF4-FFF2-40B4-BE49-F238E27FC236}">
                  <a16:creationId xmlns:a16="http://schemas.microsoft.com/office/drawing/2014/main" id="{E45CECF6-CDFE-4B53-860A-47B7CD4755A9}"/>
                </a:ext>
              </a:extLst>
            </p:cNvPr>
            <p:cNvSpPr/>
            <p:nvPr/>
          </p:nvSpPr>
          <p:spPr>
            <a:xfrm>
              <a:off x="3581400" y="2667000"/>
              <a:ext cx="228600" cy="228600"/>
            </a:xfrm>
            <a:prstGeom prst="arc">
              <a:avLst>
                <a:gd name="adj1" fmla="val 703662"/>
                <a:gd name="adj2" fmla="val 16416397"/>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sz="1600" dirty="0">
                <a:latin typeface="Cambria" panose="02040503050406030204" pitchFamily="18" charset="0"/>
                <a:ea typeface="Cambria" panose="02040503050406030204" pitchFamily="18" charset="0"/>
              </a:endParaRPr>
            </a:p>
          </p:txBody>
        </p:sp>
        <p:sp>
          <p:nvSpPr>
            <p:cNvPr id="159" name="Right Bracket 158">
              <a:extLst>
                <a:ext uri="{FF2B5EF4-FFF2-40B4-BE49-F238E27FC236}">
                  <a16:creationId xmlns:a16="http://schemas.microsoft.com/office/drawing/2014/main" id="{5468EFC5-6552-41CE-9BF1-7C1ECE3F2FBB}"/>
                </a:ext>
              </a:extLst>
            </p:cNvPr>
            <p:cNvSpPr/>
            <p:nvPr/>
          </p:nvSpPr>
          <p:spPr>
            <a:xfrm>
              <a:off x="3806190" y="2667000"/>
              <a:ext cx="68579" cy="139065"/>
            </a:xfrm>
            <a:prstGeom prst="rightBracket">
              <a:avLst>
                <a:gd name="adj" fmla="val 0"/>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sz="1600">
                <a:latin typeface="Cambria" panose="02040503050406030204" pitchFamily="18" charset="0"/>
                <a:ea typeface="Cambria" panose="02040503050406030204" pitchFamily="18" charset="0"/>
              </a:endParaRPr>
            </a:p>
          </p:txBody>
        </p:sp>
        <p:cxnSp>
          <p:nvCxnSpPr>
            <p:cNvPr id="160" name="Straight Connector 159">
              <a:extLst>
                <a:ext uri="{FF2B5EF4-FFF2-40B4-BE49-F238E27FC236}">
                  <a16:creationId xmlns:a16="http://schemas.microsoft.com/office/drawing/2014/main" id="{E3D58A3E-306C-437E-AEBF-1DC9AF9818DE}"/>
                </a:ext>
              </a:extLst>
            </p:cNvPr>
            <p:cNvCxnSpPr>
              <a:cxnSpLocks/>
            </p:cNvCxnSpPr>
            <p:nvPr/>
          </p:nvCxnSpPr>
          <p:spPr>
            <a:xfrm flipH="1">
              <a:off x="3688080" y="2667000"/>
              <a:ext cx="188595"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63" name="Straight Connector 162">
            <a:extLst>
              <a:ext uri="{FF2B5EF4-FFF2-40B4-BE49-F238E27FC236}">
                <a16:creationId xmlns:a16="http://schemas.microsoft.com/office/drawing/2014/main" id="{9659FEA1-9A00-4FE7-AFCA-CFA1EB65327D}"/>
              </a:ext>
            </a:extLst>
          </p:cNvPr>
          <p:cNvCxnSpPr>
            <a:cxnSpLocks/>
          </p:cNvCxnSpPr>
          <p:nvPr/>
        </p:nvCxnSpPr>
        <p:spPr>
          <a:xfrm>
            <a:off x="3645148" y="4572124"/>
            <a:ext cx="792088" cy="0"/>
          </a:xfrm>
          <a:prstGeom prst="line">
            <a:avLst/>
          </a:prstGeom>
          <a:ln w="6350">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375" name="Group 374">
            <a:extLst>
              <a:ext uri="{FF2B5EF4-FFF2-40B4-BE49-F238E27FC236}">
                <a16:creationId xmlns:a16="http://schemas.microsoft.com/office/drawing/2014/main" id="{C61EB07E-678F-45E7-A05F-EBC70358A005}"/>
              </a:ext>
            </a:extLst>
          </p:cNvPr>
          <p:cNvGrpSpPr/>
          <p:nvPr/>
        </p:nvGrpSpPr>
        <p:grpSpPr>
          <a:xfrm>
            <a:off x="4509244" y="4284092"/>
            <a:ext cx="504056" cy="639688"/>
            <a:chOff x="6957516" y="3492004"/>
            <a:chExt cx="504056" cy="639688"/>
          </a:xfrm>
        </p:grpSpPr>
        <p:cxnSp>
          <p:nvCxnSpPr>
            <p:cNvPr id="22" name="Straight Connector 21">
              <a:extLst>
                <a:ext uri="{FF2B5EF4-FFF2-40B4-BE49-F238E27FC236}">
                  <a16:creationId xmlns:a16="http://schemas.microsoft.com/office/drawing/2014/main" id="{01F5F8E9-901E-40C8-89A0-F126E4D6F76C}"/>
                </a:ext>
              </a:extLst>
            </p:cNvPr>
            <p:cNvCxnSpPr>
              <a:cxnSpLocks/>
            </p:cNvCxnSpPr>
            <p:nvPr/>
          </p:nvCxnSpPr>
          <p:spPr>
            <a:xfrm>
              <a:off x="6957516" y="3492004"/>
              <a:ext cx="36004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CD503A6-3082-47EE-87B5-496928A8B81A}"/>
                </a:ext>
              </a:extLst>
            </p:cNvPr>
            <p:cNvCxnSpPr>
              <a:cxnSpLocks/>
            </p:cNvCxnSpPr>
            <p:nvPr/>
          </p:nvCxnSpPr>
          <p:spPr>
            <a:xfrm>
              <a:off x="7317556" y="3492004"/>
              <a:ext cx="0" cy="344041"/>
            </a:xfrm>
            <a:prstGeom prst="line">
              <a:avLst/>
            </a:prstGeom>
            <a:ln w="952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8448F158-FA5B-41C4-BF46-A3B4FAD5DF41}"/>
                </a:ext>
              </a:extLst>
            </p:cNvPr>
            <p:cNvCxnSpPr>
              <a:cxnSpLocks/>
            </p:cNvCxnSpPr>
            <p:nvPr/>
          </p:nvCxnSpPr>
          <p:spPr>
            <a:xfrm flipH="1">
              <a:off x="7317556" y="3852044"/>
              <a:ext cx="144016" cy="7200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03E16B35-CD0A-4329-99F6-BD7BB43C81CB}"/>
                </a:ext>
              </a:extLst>
            </p:cNvPr>
            <p:cNvCxnSpPr>
              <a:cxnSpLocks/>
            </p:cNvCxnSpPr>
            <p:nvPr/>
          </p:nvCxnSpPr>
          <p:spPr>
            <a:xfrm>
              <a:off x="7173540" y="3852044"/>
              <a:ext cx="144016" cy="7200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1FD2BA60-2DCB-4392-AFC9-F901A48507A2}"/>
                </a:ext>
              </a:extLst>
            </p:cNvPr>
            <p:cNvCxnSpPr>
              <a:cxnSpLocks/>
            </p:cNvCxnSpPr>
            <p:nvPr/>
          </p:nvCxnSpPr>
          <p:spPr>
            <a:xfrm>
              <a:off x="7317556" y="3924052"/>
              <a:ext cx="0" cy="20764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74" name="Arc 173">
            <a:extLst>
              <a:ext uri="{FF2B5EF4-FFF2-40B4-BE49-F238E27FC236}">
                <a16:creationId xmlns:a16="http://schemas.microsoft.com/office/drawing/2014/main" id="{61B6DA17-BD92-49F6-A0B2-8684FA0BD207}"/>
              </a:ext>
            </a:extLst>
          </p:cNvPr>
          <p:cNvSpPr/>
          <p:nvPr/>
        </p:nvSpPr>
        <p:spPr>
          <a:xfrm rot="16200000">
            <a:off x="4509244" y="2987948"/>
            <a:ext cx="792088" cy="792088"/>
          </a:xfrm>
          <a:prstGeom prst="arc">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sz="1600" dirty="0">
              <a:latin typeface="Cambria" panose="02040503050406030204" pitchFamily="18" charset="0"/>
              <a:ea typeface="Cambria" panose="02040503050406030204" pitchFamily="18" charset="0"/>
            </a:endParaRPr>
          </a:p>
        </p:txBody>
      </p:sp>
      <p:grpSp>
        <p:nvGrpSpPr>
          <p:cNvPr id="299" name="Group 298">
            <a:extLst>
              <a:ext uri="{FF2B5EF4-FFF2-40B4-BE49-F238E27FC236}">
                <a16:creationId xmlns:a16="http://schemas.microsoft.com/office/drawing/2014/main" id="{D572F10D-78CF-4D84-9B37-D284274E9743}"/>
              </a:ext>
            </a:extLst>
          </p:cNvPr>
          <p:cNvGrpSpPr/>
          <p:nvPr/>
        </p:nvGrpSpPr>
        <p:grpSpPr>
          <a:xfrm>
            <a:off x="2132980" y="4739952"/>
            <a:ext cx="936104" cy="129728"/>
            <a:chOff x="1340892" y="3875856"/>
            <a:chExt cx="864096" cy="129728"/>
          </a:xfrm>
        </p:grpSpPr>
        <p:cxnSp>
          <p:nvCxnSpPr>
            <p:cNvPr id="57" name="Straight Connector 56">
              <a:extLst>
                <a:ext uri="{FF2B5EF4-FFF2-40B4-BE49-F238E27FC236}">
                  <a16:creationId xmlns:a16="http://schemas.microsoft.com/office/drawing/2014/main" id="{87642BD6-AF62-46D5-B7E2-AB52BBE8CC02}"/>
                </a:ext>
              </a:extLst>
            </p:cNvPr>
            <p:cNvCxnSpPr>
              <a:cxnSpLocks/>
            </p:cNvCxnSpPr>
            <p:nvPr/>
          </p:nvCxnSpPr>
          <p:spPr>
            <a:xfrm flipH="1">
              <a:off x="1340892" y="3875856"/>
              <a:ext cx="86409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D200E691-C67C-4BCF-AD36-AAB5B151AEAF}"/>
                </a:ext>
              </a:extLst>
            </p:cNvPr>
            <p:cNvCxnSpPr>
              <a:cxnSpLocks/>
            </p:cNvCxnSpPr>
            <p:nvPr/>
          </p:nvCxnSpPr>
          <p:spPr>
            <a:xfrm flipH="1">
              <a:off x="1340892" y="4005584"/>
              <a:ext cx="86409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81" name="Straight Connector 180">
            <a:extLst>
              <a:ext uri="{FF2B5EF4-FFF2-40B4-BE49-F238E27FC236}">
                <a16:creationId xmlns:a16="http://schemas.microsoft.com/office/drawing/2014/main" id="{0A85BEAB-6878-4FDD-9849-124A3BA0CAF7}"/>
              </a:ext>
            </a:extLst>
          </p:cNvPr>
          <p:cNvCxnSpPr>
            <a:cxnSpLocks/>
          </p:cNvCxnSpPr>
          <p:nvPr/>
        </p:nvCxnSpPr>
        <p:spPr>
          <a:xfrm flipV="1">
            <a:off x="3285108" y="6084292"/>
            <a:ext cx="0" cy="144016"/>
          </a:xfrm>
          <a:prstGeom prst="line">
            <a:avLst/>
          </a:prstGeom>
          <a:ln w="952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84" name="Rectangle 183">
            <a:extLst>
              <a:ext uri="{FF2B5EF4-FFF2-40B4-BE49-F238E27FC236}">
                <a16:creationId xmlns:a16="http://schemas.microsoft.com/office/drawing/2014/main" id="{42A6C212-341E-4927-A754-95B05664327A}"/>
              </a:ext>
            </a:extLst>
          </p:cNvPr>
          <p:cNvSpPr/>
          <p:nvPr/>
        </p:nvSpPr>
        <p:spPr>
          <a:xfrm>
            <a:off x="3454276" y="7205935"/>
            <a:ext cx="1008112" cy="648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050" dirty="0">
                <a:solidFill>
                  <a:schemeClr val="tx1"/>
                </a:solidFill>
                <a:latin typeface="Cambria" panose="02040503050406030204" pitchFamily="18" charset="0"/>
                <a:ea typeface="Cambria" panose="02040503050406030204" pitchFamily="18" charset="0"/>
                <a:cs typeface="Calibri Light" panose="020F0302020204030204" pitchFamily="34" charset="0"/>
              </a:rPr>
              <a:t>indoor air</a:t>
            </a:r>
          </a:p>
          <a:p>
            <a:pPr algn="ctr"/>
            <a:r>
              <a:rPr lang="en-CA" sz="1050" dirty="0">
                <a:solidFill>
                  <a:schemeClr val="tx1"/>
                </a:solidFill>
                <a:latin typeface="Cambria" panose="02040503050406030204" pitchFamily="18" charset="0"/>
                <a:ea typeface="Cambria" panose="02040503050406030204" pitchFamily="18" charset="0"/>
                <a:cs typeface="Calibri Light" panose="020F0302020204030204" pitchFamily="34" charset="0"/>
              </a:rPr>
              <a:t>fan/motor</a:t>
            </a:r>
          </a:p>
        </p:txBody>
      </p:sp>
      <p:sp>
        <p:nvSpPr>
          <p:cNvPr id="185" name="Rectangle 184">
            <a:extLst>
              <a:ext uri="{FF2B5EF4-FFF2-40B4-BE49-F238E27FC236}">
                <a16:creationId xmlns:a16="http://schemas.microsoft.com/office/drawing/2014/main" id="{8376C4C6-8583-44F1-B967-BC8B9D52231A}"/>
              </a:ext>
            </a:extLst>
          </p:cNvPr>
          <p:cNvSpPr/>
          <p:nvPr/>
        </p:nvSpPr>
        <p:spPr>
          <a:xfrm>
            <a:off x="4653260" y="6228308"/>
            <a:ext cx="1008112"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CA" sz="1050" dirty="0">
                <a:solidFill>
                  <a:schemeClr val="tx1"/>
                </a:solidFill>
                <a:latin typeface="Cambria" panose="02040503050406030204" pitchFamily="18" charset="0"/>
                <a:ea typeface="Cambria" panose="02040503050406030204" pitchFamily="18" charset="0"/>
                <a:cs typeface="Calibri Light" panose="020F0302020204030204" pitchFamily="34" charset="0"/>
              </a:rPr>
              <a:t>air</a:t>
            </a:r>
          </a:p>
          <a:p>
            <a:r>
              <a:rPr lang="en-CA" sz="1050" dirty="0">
                <a:solidFill>
                  <a:schemeClr val="tx1"/>
                </a:solidFill>
                <a:latin typeface="Cambria" panose="02040503050406030204" pitchFamily="18" charset="0"/>
                <a:ea typeface="Cambria" panose="02040503050406030204" pitchFamily="18" charset="0"/>
                <a:cs typeface="Calibri Light" panose="020F0302020204030204" pitchFamily="34" charset="0"/>
              </a:rPr>
              <a:t>filter</a:t>
            </a:r>
          </a:p>
        </p:txBody>
      </p:sp>
      <p:sp>
        <p:nvSpPr>
          <p:cNvPr id="187" name="Rectangle 186">
            <a:extLst>
              <a:ext uri="{FF2B5EF4-FFF2-40B4-BE49-F238E27FC236}">
                <a16:creationId xmlns:a16="http://schemas.microsoft.com/office/drawing/2014/main" id="{202B2F04-8B1B-4166-9EA6-FF0265EE12C0}"/>
              </a:ext>
            </a:extLst>
          </p:cNvPr>
          <p:cNvSpPr/>
          <p:nvPr/>
        </p:nvSpPr>
        <p:spPr>
          <a:xfrm>
            <a:off x="4869284" y="4716140"/>
            <a:ext cx="633472" cy="239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1"/>
                </a:solidFill>
                <a:latin typeface="Cambria" panose="02040503050406030204" pitchFamily="18" charset="0"/>
                <a:ea typeface="Cambria" panose="02040503050406030204" pitchFamily="18" charset="0"/>
                <a:cs typeface="Calibri Light" panose="020F0302020204030204" pitchFamily="34" charset="0"/>
              </a:rPr>
              <a:t>drain</a:t>
            </a:r>
            <a:endParaRPr lang="en-CA" sz="1050" dirty="0">
              <a:solidFill>
                <a:schemeClr val="tx1"/>
              </a:solidFill>
              <a:latin typeface="Cambria" panose="02040503050406030204" pitchFamily="18" charset="0"/>
              <a:ea typeface="Cambria" panose="02040503050406030204" pitchFamily="18" charset="0"/>
              <a:cs typeface="Calibri Light" panose="020F0302020204030204" pitchFamily="34" charset="0"/>
            </a:endParaRPr>
          </a:p>
        </p:txBody>
      </p:sp>
      <p:sp>
        <p:nvSpPr>
          <p:cNvPr id="195" name="Rectangle 194">
            <a:extLst>
              <a:ext uri="{FF2B5EF4-FFF2-40B4-BE49-F238E27FC236}">
                <a16:creationId xmlns:a16="http://schemas.microsoft.com/office/drawing/2014/main" id="{6221313A-16AB-422D-93D3-99ED526A2D11}"/>
              </a:ext>
            </a:extLst>
          </p:cNvPr>
          <p:cNvSpPr/>
          <p:nvPr/>
        </p:nvSpPr>
        <p:spPr>
          <a:xfrm>
            <a:off x="2709044" y="6084292"/>
            <a:ext cx="720080"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1"/>
                </a:solidFill>
                <a:latin typeface="Cambria" panose="02040503050406030204" pitchFamily="18" charset="0"/>
                <a:ea typeface="Cambria" panose="02040503050406030204" pitchFamily="18" charset="0"/>
                <a:cs typeface="Calibri Light" panose="020F0302020204030204" pitchFamily="34" charset="0"/>
              </a:rPr>
              <a:t>fuel</a:t>
            </a:r>
            <a:endParaRPr lang="en-CA" sz="1050" dirty="0">
              <a:solidFill>
                <a:schemeClr val="tx1"/>
              </a:solidFill>
              <a:latin typeface="Cambria" panose="02040503050406030204" pitchFamily="18" charset="0"/>
              <a:ea typeface="Cambria" panose="02040503050406030204" pitchFamily="18" charset="0"/>
              <a:cs typeface="Calibri Light" panose="020F0302020204030204" pitchFamily="34" charset="0"/>
            </a:endParaRPr>
          </a:p>
        </p:txBody>
      </p:sp>
      <p:pic>
        <p:nvPicPr>
          <p:cNvPr id="3" name="Picture 2">
            <a:extLst>
              <a:ext uri="{FF2B5EF4-FFF2-40B4-BE49-F238E27FC236}">
                <a16:creationId xmlns:a16="http://schemas.microsoft.com/office/drawing/2014/main" id="{3B44A323-CC7A-4C7B-86CA-EF612B187AFE}"/>
              </a:ext>
            </a:extLst>
          </p:cNvPr>
          <p:cNvPicPr>
            <a:picLocks noChangeAspect="1"/>
          </p:cNvPicPr>
          <p:nvPr/>
        </p:nvPicPr>
        <p:blipFill>
          <a:blip r:embed="rId2"/>
          <a:stretch>
            <a:fillRect/>
          </a:stretch>
        </p:blipFill>
        <p:spPr>
          <a:xfrm>
            <a:off x="3503290" y="5672634"/>
            <a:ext cx="530352" cy="165600"/>
          </a:xfrm>
          <a:prstGeom prst="rect">
            <a:avLst/>
          </a:prstGeom>
        </p:spPr>
      </p:pic>
      <p:cxnSp>
        <p:nvCxnSpPr>
          <p:cNvPr id="222" name="Straight Connector 221">
            <a:extLst>
              <a:ext uri="{FF2B5EF4-FFF2-40B4-BE49-F238E27FC236}">
                <a16:creationId xmlns:a16="http://schemas.microsoft.com/office/drawing/2014/main" id="{729A6485-08B2-4253-B190-4FFB609F0F99}"/>
              </a:ext>
            </a:extLst>
          </p:cNvPr>
          <p:cNvCxnSpPr>
            <a:cxnSpLocks/>
          </p:cNvCxnSpPr>
          <p:nvPr/>
        </p:nvCxnSpPr>
        <p:spPr>
          <a:xfrm>
            <a:off x="3213100" y="5724252"/>
            <a:ext cx="28803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a:extLst>
              <a:ext uri="{FF2B5EF4-FFF2-40B4-BE49-F238E27FC236}">
                <a16:creationId xmlns:a16="http://schemas.microsoft.com/office/drawing/2014/main" id="{35014A93-5D4A-4681-A748-53DF15D9C9EB}"/>
              </a:ext>
            </a:extLst>
          </p:cNvPr>
          <p:cNvCxnSpPr>
            <a:cxnSpLocks/>
          </p:cNvCxnSpPr>
          <p:nvPr/>
        </p:nvCxnSpPr>
        <p:spPr>
          <a:xfrm>
            <a:off x="3213100" y="5868268"/>
            <a:ext cx="288032"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a:extLst>
              <a:ext uri="{FF2B5EF4-FFF2-40B4-BE49-F238E27FC236}">
                <a16:creationId xmlns:a16="http://schemas.microsoft.com/office/drawing/2014/main" id="{96BEBCF3-4620-42F0-B0E0-7C48B2F7F6F1}"/>
              </a:ext>
            </a:extLst>
          </p:cNvPr>
          <p:cNvCxnSpPr>
            <a:cxnSpLocks/>
          </p:cNvCxnSpPr>
          <p:nvPr/>
        </p:nvCxnSpPr>
        <p:spPr>
          <a:xfrm>
            <a:off x="3213100" y="5652244"/>
            <a:ext cx="288032"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4" name="Straight Connector 233">
            <a:extLst>
              <a:ext uri="{FF2B5EF4-FFF2-40B4-BE49-F238E27FC236}">
                <a16:creationId xmlns:a16="http://schemas.microsoft.com/office/drawing/2014/main" id="{98C082A9-7EA0-4180-A1F5-1FB7AF56C1D7}"/>
              </a:ext>
            </a:extLst>
          </p:cNvPr>
          <p:cNvCxnSpPr>
            <a:cxnSpLocks/>
          </p:cNvCxnSpPr>
          <p:nvPr/>
        </p:nvCxnSpPr>
        <p:spPr>
          <a:xfrm>
            <a:off x="3501132" y="5868268"/>
            <a:ext cx="0" cy="14401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6" name="Straight Connector 235">
            <a:extLst>
              <a:ext uri="{FF2B5EF4-FFF2-40B4-BE49-F238E27FC236}">
                <a16:creationId xmlns:a16="http://schemas.microsoft.com/office/drawing/2014/main" id="{CA9A5703-6FEF-4579-9C32-9E0AED00547A}"/>
              </a:ext>
            </a:extLst>
          </p:cNvPr>
          <p:cNvCxnSpPr>
            <a:cxnSpLocks/>
          </p:cNvCxnSpPr>
          <p:nvPr/>
        </p:nvCxnSpPr>
        <p:spPr>
          <a:xfrm>
            <a:off x="4581252" y="4572124"/>
            <a:ext cx="0" cy="158417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4E84666E-8589-4472-B10D-21707802AE95}"/>
              </a:ext>
            </a:extLst>
          </p:cNvPr>
          <p:cNvCxnSpPr>
            <a:cxnSpLocks/>
          </p:cNvCxnSpPr>
          <p:nvPr/>
        </p:nvCxnSpPr>
        <p:spPr>
          <a:xfrm>
            <a:off x="3501132" y="4572124"/>
            <a:ext cx="0" cy="21602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A1230A15-B5A2-4F26-A4CB-F36E6D63B9DB}"/>
              </a:ext>
            </a:extLst>
          </p:cNvPr>
          <p:cNvCxnSpPr>
            <a:cxnSpLocks/>
          </p:cNvCxnSpPr>
          <p:nvPr/>
        </p:nvCxnSpPr>
        <p:spPr>
          <a:xfrm flipH="1">
            <a:off x="3501132" y="7308428"/>
            <a:ext cx="278355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a:extLst>
              <a:ext uri="{FF2B5EF4-FFF2-40B4-BE49-F238E27FC236}">
                <a16:creationId xmlns:a16="http://schemas.microsoft.com/office/drawing/2014/main" id="{2FD8138D-D2F0-4FDA-BA7F-DE9B4735F07E}"/>
              </a:ext>
            </a:extLst>
          </p:cNvPr>
          <p:cNvCxnSpPr>
            <a:cxnSpLocks/>
          </p:cNvCxnSpPr>
          <p:nvPr/>
        </p:nvCxnSpPr>
        <p:spPr>
          <a:xfrm flipH="1">
            <a:off x="4365228" y="6156300"/>
            <a:ext cx="21602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8" name="Straight Connector 247">
            <a:extLst>
              <a:ext uri="{FF2B5EF4-FFF2-40B4-BE49-F238E27FC236}">
                <a16:creationId xmlns:a16="http://schemas.microsoft.com/office/drawing/2014/main" id="{470F9720-0450-4002-8AE8-06DEF8F05157}"/>
              </a:ext>
            </a:extLst>
          </p:cNvPr>
          <p:cNvCxnSpPr>
            <a:cxnSpLocks/>
          </p:cNvCxnSpPr>
          <p:nvPr/>
        </p:nvCxnSpPr>
        <p:spPr>
          <a:xfrm flipV="1">
            <a:off x="3285108" y="5796260"/>
            <a:ext cx="0" cy="50405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9" name="Straight Connector 248">
            <a:extLst>
              <a:ext uri="{FF2B5EF4-FFF2-40B4-BE49-F238E27FC236}">
                <a16:creationId xmlns:a16="http://schemas.microsoft.com/office/drawing/2014/main" id="{FD524748-2D3A-4718-9E0A-B3B967AF9C7D}"/>
              </a:ext>
            </a:extLst>
          </p:cNvPr>
          <p:cNvCxnSpPr>
            <a:cxnSpLocks/>
          </p:cNvCxnSpPr>
          <p:nvPr/>
        </p:nvCxnSpPr>
        <p:spPr>
          <a:xfrm flipV="1">
            <a:off x="3501132" y="5724252"/>
            <a:ext cx="0" cy="7200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6" name="Straight Connector 255">
            <a:extLst>
              <a:ext uri="{FF2B5EF4-FFF2-40B4-BE49-F238E27FC236}">
                <a16:creationId xmlns:a16="http://schemas.microsoft.com/office/drawing/2014/main" id="{EAFF4349-CFAB-4E70-9587-A41230734465}"/>
              </a:ext>
            </a:extLst>
          </p:cNvPr>
          <p:cNvCxnSpPr>
            <a:cxnSpLocks/>
          </p:cNvCxnSpPr>
          <p:nvPr/>
        </p:nvCxnSpPr>
        <p:spPr>
          <a:xfrm flipV="1">
            <a:off x="3213100" y="5724252"/>
            <a:ext cx="0" cy="7200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68" name="Group 267">
            <a:extLst>
              <a:ext uri="{FF2B5EF4-FFF2-40B4-BE49-F238E27FC236}">
                <a16:creationId xmlns:a16="http://schemas.microsoft.com/office/drawing/2014/main" id="{378BD79F-E84B-4A5B-9696-ECAC62150C14}"/>
              </a:ext>
            </a:extLst>
          </p:cNvPr>
          <p:cNvGrpSpPr/>
          <p:nvPr/>
        </p:nvGrpSpPr>
        <p:grpSpPr>
          <a:xfrm rot="16200000">
            <a:off x="3609144" y="3528008"/>
            <a:ext cx="864096" cy="792088"/>
            <a:chOff x="1219200" y="4038600"/>
            <a:chExt cx="914400" cy="914400"/>
          </a:xfrm>
        </p:grpSpPr>
        <p:grpSp>
          <p:nvGrpSpPr>
            <p:cNvPr id="269" name="Group 268">
              <a:extLst>
                <a:ext uri="{FF2B5EF4-FFF2-40B4-BE49-F238E27FC236}">
                  <a16:creationId xmlns:a16="http://schemas.microsoft.com/office/drawing/2014/main" id="{1C5E4D9E-C1D8-4ED5-B675-1A4E2AF3CE2C}"/>
                </a:ext>
              </a:extLst>
            </p:cNvPr>
            <p:cNvGrpSpPr/>
            <p:nvPr/>
          </p:nvGrpSpPr>
          <p:grpSpPr>
            <a:xfrm>
              <a:off x="1295400" y="4038600"/>
              <a:ext cx="304800" cy="914400"/>
              <a:chOff x="1295400" y="4038600"/>
              <a:chExt cx="304800" cy="914400"/>
            </a:xfrm>
          </p:grpSpPr>
          <p:cxnSp>
            <p:nvCxnSpPr>
              <p:cNvPr id="290" name="Straight Connector 289">
                <a:extLst>
                  <a:ext uri="{FF2B5EF4-FFF2-40B4-BE49-F238E27FC236}">
                    <a16:creationId xmlns:a16="http://schemas.microsoft.com/office/drawing/2014/main" id="{1503F4C0-5666-41B4-AC5D-2534D3507F21}"/>
                  </a:ext>
                </a:extLst>
              </p:cNvPr>
              <p:cNvCxnSpPr>
                <a:endCxn id="292" idx="1"/>
              </p:cNvCxnSpPr>
              <p:nvPr/>
            </p:nvCxnSpPr>
            <p:spPr>
              <a:xfrm>
                <a:off x="1295400" y="4038600"/>
                <a:ext cx="0" cy="838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1" name="Straight Connector 290">
                <a:extLst>
                  <a:ext uri="{FF2B5EF4-FFF2-40B4-BE49-F238E27FC236}">
                    <a16:creationId xmlns:a16="http://schemas.microsoft.com/office/drawing/2014/main" id="{3E962F45-7946-41A9-B8CC-C7A2692D7811}"/>
                  </a:ext>
                </a:extLst>
              </p:cNvPr>
              <p:cNvCxnSpPr>
                <a:stCxn id="293" idx="0"/>
                <a:endCxn id="292" idx="0"/>
              </p:cNvCxnSpPr>
              <p:nvPr/>
            </p:nvCxnSpPr>
            <p:spPr>
              <a:xfrm>
                <a:off x="1447800" y="4114800"/>
                <a:ext cx="0" cy="762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92" name="Right Bracket 291">
                <a:extLst>
                  <a:ext uri="{FF2B5EF4-FFF2-40B4-BE49-F238E27FC236}">
                    <a16:creationId xmlns:a16="http://schemas.microsoft.com/office/drawing/2014/main" id="{F227180D-B0D5-44D2-ABE5-4AF0BFD1DB72}"/>
                  </a:ext>
                </a:extLst>
              </p:cNvPr>
              <p:cNvSpPr/>
              <p:nvPr/>
            </p:nvSpPr>
            <p:spPr>
              <a:xfrm rot="5400000">
                <a:off x="1333500" y="4838700"/>
                <a:ext cx="76200" cy="152400"/>
              </a:xfrm>
              <a:prstGeom prst="rightBracket">
                <a:avLst>
                  <a:gd name="adj" fmla="val 8750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sz="1600">
                  <a:latin typeface="Cambria" panose="02040503050406030204" pitchFamily="18" charset="0"/>
                  <a:ea typeface="Cambria" panose="02040503050406030204" pitchFamily="18" charset="0"/>
                </a:endParaRPr>
              </a:p>
            </p:txBody>
          </p:sp>
          <p:sp>
            <p:nvSpPr>
              <p:cNvPr id="293" name="Right Bracket 292">
                <a:extLst>
                  <a:ext uri="{FF2B5EF4-FFF2-40B4-BE49-F238E27FC236}">
                    <a16:creationId xmlns:a16="http://schemas.microsoft.com/office/drawing/2014/main" id="{7D943276-C5E0-4867-9F34-3A6B85569539}"/>
                  </a:ext>
                </a:extLst>
              </p:cNvPr>
              <p:cNvSpPr/>
              <p:nvPr/>
            </p:nvSpPr>
            <p:spPr>
              <a:xfrm rot="16200000">
                <a:off x="1485900" y="4000500"/>
                <a:ext cx="76200" cy="152400"/>
              </a:xfrm>
              <a:prstGeom prst="rightBracket">
                <a:avLst>
                  <a:gd name="adj" fmla="val 8750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sz="1600">
                  <a:latin typeface="Cambria" panose="02040503050406030204" pitchFamily="18" charset="0"/>
                  <a:ea typeface="Cambria" panose="02040503050406030204" pitchFamily="18" charset="0"/>
                </a:endParaRPr>
              </a:p>
            </p:txBody>
          </p:sp>
        </p:grpSp>
        <p:grpSp>
          <p:nvGrpSpPr>
            <p:cNvPr id="270" name="Group 269">
              <a:extLst>
                <a:ext uri="{FF2B5EF4-FFF2-40B4-BE49-F238E27FC236}">
                  <a16:creationId xmlns:a16="http://schemas.microsoft.com/office/drawing/2014/main" id="{13CC8D61-0EEF-41D6-9948-2B2A4E8F1ED7}"/>
                </a:ext>
              </a:extLst>
            </p:cNvPr>
            <p:cNvGrpSpPr/>
            <p:nvPr/>
          </p:nvGrpSpPr>
          <p:grpSpPr>
            <a:xfrm>
              <a:off x="1600200" y="4038600"/>
              <a:ext cx="304800" cy="914400"/>
              <a:chOff x="1295400" y="4038600"/>
              <a:chExt cx="304800" cy="914400"/>
            </a:xfrm>
          </p:grpSpPr>
          <p:cxnSp>
            <p:nvCxnSpPr>
              <p:cNvPr id="286" name="Straight Connector 285">
                <a:extLst>
                  <a:ext uri="{FF2B5EF4-FFF2-40B4-BE49-F238E27FC236}">
                    <a16:creationId xmlns:a16="http://schemas.microsoft.com/office/drawing/2014/main" id="{C5344BFB-1275-43BA-B833-655429805476}"/>
                  </a:ext>
                </a:extLst>
              </p:cNvPr>
              <p:cNvCxnSpPr>
                <a:endCxn id="288" idx="1"/>
              </p:cNvCxnSpPr>
              <p:nvPr/>
            </p:nvCxnSpPr>
            <p:spPr>
              <a:xfrm>
                <a:off x="1295400" y="4114800"/>
                <a:ext cx="0" cy="762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7" name="Straight Connector 286">
                <a:extLst>
                  <a:ext uri="{FF2B5EF4-FFF2-40B4-BE49-F238E27FC236}">
                    <a16:creationId xmlns:a16="http://schemas.microsoft.com/office/drawing/2014/main" id="{C8FD6E67-8557-4A1A-AC70-25C667CFB821}"/>
                  </a:ext>
                </a:extLst>
              </p:cNvPr>
              <p:cNvCxnSpPr>
                <a:stCxn id="289" idx="0"/>
                <a:endCxn id="288" idx="0"/>
              </p:cNvCxnSpPr>
              <p:nvPr/>
            </p:nvCxnSpPr>
            <p:spPr>
              <a:xfrm>
                <a:off x="1447800" y="4114800"/>
                <a:ext cx="0" cy="762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88" name="Right Bracket 287">
                <a:extLst>
                  <a:ext uri="{FF2B5EF4-FFF2-40B4-BE49-F238E27FC236}">
                    <a16:creationId xmlns:a16="http://schemas.microsoft.com/office/drawing/2014/main" id="{6E266FA2-DDC3-42FE-AED5-0F0EA872C0FD}"/>
                  </a:ext>
                </a:extLst>
              </p:cNvPr>
              <p:cNvSpPr/>
              <p:nvPr/>
            </p:nvSpPr>
            <p:spPr>
              <a:xfrm rot="5400000">
                <a:off x="1333500" y="4838700"/>
                <a:ext cx="76200" cy="152400"/>
              </a:xfrm>
              <a:prstGeom prst="rightBracket">
                <a:avLst>
                  <a:gd name="adj" fmla="val 8750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sz="1600">
                  <a:latin typeface="Cambria" panose="02040503050406030204" pitchFamily="18" charset="0"/>
                  <a:ea typeface="Cambria" panose="02040503050406030204" pitchFamily="18" charset="0"/>
                </a:endParaRPr>
              </a:p>
            </p:txBody>
          </p:sp>
          <p:sp>
            <p:nvSpPr>
              <p:cNvPr id="289" name="Right Bracket 288">
                <a:extLst>
                  <a:ext uri="{FF2B5EF4-FFF2-40B4-BE49-F238E27FC236}">
                    <a16:creationId xmlns:a16="http://schemas.microsoft.com/office/drawing/2014/main" id="{A4A7D81A-3E6E-4EE2-BA14-27A23828E9C8}"/>
                  </a:ext>
                </a:extLst>
              </p:cNvPr>
              <p:cNvSpPr/>
              <p:nvPr/>
            </p:nvSpPr>
            <p:spPr>
              <a:xfrm rot="16200000">
                <a:off x="1485900" y="4000500"/>
                <a:ext cx="76200" cy="152400"/>
              </a:xfrm>
              <a:prstGeom prst="rightBracket">
                <a:avLst>
                  <a:gd name="adj" fmla="val 8750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sz="1600">
                  <a:latin typeface="Cambria" panose="02040503050406030204" pitchFamily="18" charset="0"/>
                  <a:ea typeface="Cambria" panose="02040503050406030204" pitchFamily="18" charset="0"/>
                </a:endParaRPr>
              </a:p>
            </p:txBody>
          </p:sp>
        </p:grpSp>
        <p:grpSp>
          <p:nvGrpSpPr>
            <p:cNvPr id="271" name="Group 270">
              <a:extLst>
                <a:ext uri="{FF2B5EF4-FFF2-40B4-BE49-F238E27FC236}">
                  <a16:creationId xmlns:a16="http://schemas.microsoft.com/office/drawing/2014/main" id="{53F49438-4F08-4625-A66D-05B3D4019E79}"/>
                </a:ext>
              </a:extLst>
            </p:cNvPr>
            <p:cNvGrpSpPr/>
            <p:nvPr/>
          </p:nvGrpSpPr>
          <p:grpSpPr>
            <a:xfrm>
              <a:off x="1905000" y="4038600"/>
              <a:ext cx="152400" cy="914400"/>
              <a:chOff x="1295400" y="4038600"/>
              <a:chExt cx="152400" cy="914400"/>
            </a:xfrm>
          </p:grpSpPr>
          <p:cxnSp>
            <p:nvCxnSpPr>
              <p:cNvPr id="283" name="Straight Connector 282">
                <a:extLst>
                  <a:ext uri="{FF2B5EF4-FFF2-40B4-BE49-F238E27FC236}">
                    <a16:creationId xmlns:a16="http://schemas.microsoft.com/office/drawing/2014/main" id="{0A2C514E-45F2-4EB8-A877-0B36FB5D8144}"/>
                  </a:ext>
                </a:extLst>
              </p:cNvPr>
              <p:cNvCxnSpPr>
                <a:endCxn id="285" idx="1"/>
              </p:cNvCxnSpPr>
              <p:nvPr/>
            </p:nvCxnSpPr>
            <p:spPr>
              <a:xfrm>
                <a:off x="1295400" y="4114800"/>
                <a:ext cx="0" cy="762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4" name="Straight Connector 283">
                <a:extLst>
                  <a:ext uri="{FF2B5EF4-FFF2-40B4-BE49-F238E27FC236}">
                    <a16:creationId xmlns:a16="http://schemas.microsoft.com/office/drawing/2014/main" id="{CABFD394-B196-41B3-AC1D-B2444252D721}"/>
                  </a:ext>
                </a:extLst>
              </p:cNvPr>
              <p:cNvCxnSpPr>
                <a:endCxn id="285" idx="0"/>
              </p:cNvCxnSpPr>
              <p:nvPr/>
            </p:nvCxnSpPr>
            <p:spPr>
              <a:xfrm>
                <a:off x="1447800" y="4038600"/>
                <a:ext cx="0" cy="838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85" name="Right Bracket 284">
                <a:extLst>
                  <a:ext uri="{FF2B5EF4-FFF2-40B4-BE49-F238E27FC236}">
                    <a16:creationId xmlns:a16="http://schemas.microsoft.com/office/drawing/2014/main" id="{B395C663-41E4-4D6E-8069-716DA9FB2C59}"/>
                  </a:ext>
                </a:extLst>
              </p:cNvPr>
              <p:cNvSpPr/>
              <p:nvPr/>
            </p:nvSpPr>
            <p:spPr>
              <a:xfrm rot="5400000">
                <a:off x="1333500" y="4838700"/>
                <a:ext cx="76200" cy="152400"/>
              </a:xfrm>
              <a:prstGeom prst="rightBracket">
                <a:avLst>
                  <a:gd name="adj" fmla="val 8750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sz="1600">
                  <a:latin typeface="Cambria" panose="02040503050406030204" pitchFamily="18" charset="0"/>
                  <a:ea typeface="Cambria" panose="02040503050406030204" pitchFamily="18" charset="0"/>
                </a:endParaRPr>
              </a:p>
            </p:txBody>
          </p:sp>
        </p:grpSp>
        <p:cxnSp>
          <p:nvCxnSpPr>
            <p:cNvPr id="272" name="Straight Connector 271">
              <a:extLst>
                <a:ext uri="{FF2B5EF4-FFF2-40B4-BE49-F238E27FC236}">
                  <a16:creationId xmlns:a16="http://schemas.microsoft.com/office/drawing/2014/main" id="{C4CBF0E1-BF1A-4A32-A746-F0E6439E4B68}"/>
                </a:ext>
              </a:extLst>
            </p:cNvPr>
            <p:cNvCxnSpPr/>
            <p:nvPr/>
          </p:nvCxnSpPr>
          <p:spPr>
            <a:xfrm>
              <a:off x="1219200" y="4267200"/>
              <a:ext cx="9144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3" name="Straight Connector 272">
              <a:extLst>
                <a:ext uri="{FF2B5EF4-FFF2-40B4-BE49-F238E27FC236}">
                  <a16:creationId xmlns:a16="http://schemas.microsoft.com/office/drawing/2014/main" id="{D5F510F8-BE6F-4E24-B00E-F383E6B3BFEA}"/>
                </a:ext>
              </a:extLst>
            </p:cNvPr>
            <p:cNvCxnSpPr/>
            <p:nvPr/>
          </p:nvCxnSpPr>
          <p:spPr>
            <a:xfrm>
              <a:off x="1219200" y="4343400"/>
              <a:ext cx="9144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4" name="Straight Connector 273">
              <a:extLst>
                <a:ext uri="{FF2B5EF4-FFF2-40B4-BE49-F238E27FC236}">
                  <a16:creationId xmlns:a16="http://schemas.microsoft.com/office/drawing/2014/main" id="{3C8CFE1E-F859-4879-BD68-253913355402}"/>
                </a:ext>
              </a:extLst>
            </p:cNvPr>
            <p:cNvCxnSpPr/>
            <p:nvPr/>
          </p:nvCxnSpPr>
          <p:spPr>
            <a:xfrm>
              <a:off x="1219200" y="4419600"/>
              <a:ext cx="9144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5" name="Straight Connector 274">
              <a:extLst>
                <a:ext uri="{FF2B5EF4-FFF2-40B4-BE49-F238E27FC236}">
                  <a16:creationId xmlns:a16="http://schemas.microsoft.com/office/drawing/2014/main" id="{EFBA9ABC-E37A-45E1-B1A4-EE232EE38985}"/>
                </a:ext>
              </a:extLst>
            </p:cNvPr>
            <p:cNvCxnSpPr/>
            <p:nvPr/>
          </p:nvCxnSpPr>
          <p:spPr>
            <a:xfrm>
              <a:off x="1219200" y="4495800"/>
              <a:ext cx="9144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6" name="Straight Connector 275">
              <a:extLst>
                <a:ext uri="{FF2B5EF4-FFF2-40B4-BE49-F238E27FC236}">
                  <a16:creationId xmlns:a16="http://schemas.microsoft.com/office/drawing/2014/main" id="{7B644891-B31C-4914-8DBD-4F6999760302}"/>
                </a:ext>
              </a:extLst>
            </p:cNvPr>
            <p:cNvCxnSpPr/>
            <p:nvPr/>
          </p:nvCxnSpPr>
          <p:spPr>
            <a:xfrm>
              <a:off x="1219200" y="4572000"/>
              <a:ext cx="9144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7" name="Straight Connector 276">
              <a:extLst>
                <a:ext uri="{FF2B5EF4-FFF2-40B4-BE49-F238E27FC236}">
                  <a16:creationId xmlns:a16="http://schemas.microsoft.com/office/drawing/2014/main" id="{4A3EE090-313E-4CEC-B09C-24CFF2F07026}"/>
                </a:ext>
              </a:extLst>
            </p:cNvPr>
            <p:cNvCxnSpPr/>
            <p:nvPr/>
          </p:nvCxnSpPr>
          <p:spPr>
            <a:xfrm>
              <a:off x="1219200" y="4648200"/>
              <a:ext cx="9144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8" name="Straight Connector 277">
              <a:extLst>
                <a:ext uri="{FF2B5EF4-FFF2-40B4-BE49-F238E27FC236}">
                  <a16:creationId xmlns:a16="http://schemas.microsoft.com/office/drawing/2014/main" id="{F558461B-A282-48DE-9E2A-605B10389CCC}"/>
                </a:ext>
              </a:extLst>
            </p:cNvPr>
            <p:cNvCxnSpPr/>
            <p:nvPr/>
          </p:nvCxnSpPr>
          <p:spPr>
            <a:xfrm>
              <a:off x="1219200" y="4724400"/>
              <a:ext cx="9144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9" name="Straight Connector 278">
              <a:extLst>
                <a:ext uri="{FF2B5EF4-FFF2-40B4-BE49-F238E27FC236}">
                  <a16:creationId xmlns:a16="http://schemas.microsoft.com/office/drawing/2014/main" id="{F90959DF-BB6C-4281-9B2C-EA435358E185}"/>
                </a:ext>
              </a:extLst>
            </p:cNvPr>
            <p:cNvCxnSpPr/>
            <p:nvPr/>
          </p:nvCxnSpPr>
          <p:spPr>
            <a:xfrm>
              <a:off x="1219200" y="4800600"/>
              <a:ext cx="9144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0" name="Straight Connector 279">
              <a:extLst>
                <a:ext uri="{FF2B5EF4-FFF2-40B4-BE49-F238E27FC236}">
                  <a16:creationId xmlns:a16="http://schemas.microsoft.com/office/drawing/2014/main" id="{423A94A0-5A0B-4D35-B113-23F2F40AA01F}"/>
                </a:ext>
              </a:extLst>
            </p:cNvPr>
            <p:cNvCxnSpPr/>
            <p:nvPr/>
          </p:nvCxnSpPr>
          <p:spPr>
            <a:xfrm>
              <a:off x="1219200" y="4876800"/>
              <a:ext cx="9144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1" name="Straight Connector 280">
              <a:extLst>
                <a:ext uri="{FF2B5EF4-FFF2-40B4-BE49-F238E27FC236}">
                  <a16:creationId xmlns:a16="http://schemas.microsoft.com/office/drawing/2014/main" id="{2739BCC5-EEA9-40E1-A4CC-AF56C3069166}"/>
                </a:ext>
              </a:extLst>
            </p:cNvPr>
            <p:cNvCxnSpPr/>
            <p:nvPr/>
          </p:nvCxnSpPr>
          <p:spPr>
            <a:xfrm>
              <a:off x="1219200" y="4191000"/>
              <a:ext cx="9144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2" name="Straight Connector 281">
              <a:extLst>
                <a:ext uri="{FF2B5EF4-FFF2-40B4-BE49-F238E27FC236}">
                  <a16:creationId xmlns:a16="http://schemas.microsoft.com/office/drawing/2014/main" id="{F069FCA6-4BC5-4177-9A9D-775DD5F2E440}"/>
                </a:ext>
              </a:extLst>
            </p:cNvPr>
            <p:cNvCxnSpPr/>
            <p:nvPr/>
          </p:nvCxnSpPr>
          <p:spPr>
            <a:xfrm>
              <a:off x="1219200" y="4114800"/>
              <a:ext cx="9144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94" name="Straight Connector 293">
            <a:extLst>
              <a:ext uri="{FF2B5EF4-FFF2-40B4-BE49-F238E27FC236}">
                <a16:creationId xmlns:a16="http://schemas.microsoft.com/office/drawing/2014/main" id="{B632943D-63B3-443D-9E73-A2A123D80239}"/>
              </a:ext>
            </a:extLst>
          </p:cNvPr>
          <p:cNvCxnSpPr>
            <a:cxnSpLocks/>
          </p:cNvCxnSpPr>
          <p:nvPr/>
        </p:nvCxnSpPr>
        <p:spPr>
          <a:xfrm flipH="1">
            <a:off x="3501133" y="4572124"/>
            <a:ext cx="14401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00" name="Group 299">
            <a:extLst>
              <a:ext uri="{FF2B5EF4-FFF2-40B4-BE49-F238E27FC236}">
                <a16:creationId xmlns:a16="http://schemas.microsoft.com/office/drawing/2014/main" id="{B8F1C7C1-B77E-44F1-861E-44FCC50607D4}"/>
              </a:ext>
            </a:extLst>
          </p:cNvPr>
          <p:cNvGrpSpPr/>
          <p:nvPr/>
        </p:nvGrpSpPr>
        <p:grpSpPr>
          <a:xfrm>
            <a:off x="2132980" y="5694833"/>
            <a:ext cx="1078979" cy="129728"/>
            <a:chOff x="1340892" y="3875856"/>
            <a:chExt cx="864096" cy="129728"/>
          </a:xfrm>
        </p:grpSpPr>
        <p:cxnSp>
          <p:nvCxnSpPr>
            <p:cNvPr id="301" name="Straight Connector 300">
              <a:extLst>
                <a:ext uri="{FF2B5EF4-FFF2-40B4-BE49-F238E27FC236}">
                  <a16:creationId xmlns:a16="http://schemas.microsoft.com/office/drawing/2014/main" id="{AF116F87-9755-496A-8750-7DA7473DC34B}"/>
                </a:ext>
              </a:extLst>
            </p:cNvPr>
            <p:cNvCxnSpPr>
              <a:cxnSpLocks/>
            </p:cNvCxnSpPr>
            <p:nvPr/>
          </p:nvCxnSpPr>
          <p:spPr>
            <a:xfrm flipH="1">
              <a:off x="1340892" y="3875856"/>
              <a:ext cx="86409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2" name="Straight Connector 301">
              <a:extLst>
                <a:ext uri="{FF2B5EF4-FFF2-40B4-BE49-F238E27FC236}">
                  <a16:creationId xmlns:a16="http://schemas.microsoft.com/office/drawing/2014/main" id="{298A76CF-1FF8-4187-A95A-2DFCF7D5B319}"/>
                </a:ext>
              </a:extLst>
            </p:cNvPr>
            <p:cNvCxnSpPr>
              <a:cxnSpLocks/>
            </p:cNvCxnSpPr>
            <p:nvPr/>
          </p:nvCxnSpPr>
          <p:spPr>
            <a:xfrm flipH="1">
              <a:off x="1340892" y="4005584"/>
              <a:ext cx="864096"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05" name="Straight Connector 304">
            <a:extLst>
              <a:ext uri="{FF2B5EF4-FFF2-40B4-BE49-F238E27FC236}">
                <a16:creationId xmlns:a16="http://schemas.microsoft.com/office/drawing/2014/main" id="{F7EE0B9C-0CDF-49CB-8EAA-7FE108EF2B39}"/>
              </a:ext>
            </a:extLst>
          </p:cNvPr>
          <p:cNvCxnSpPr>
            <a:cxnSpLocks/>
          </p:cNvCxnSpPr>
          <p:nvPr/>
        </p:nvCxnSpPr>
        <p:spPr>
          <a:xfrm flipH="1">
            <a:off x="4437237" y="4572124"/>
            <a:ext cx="14401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9" name="Straight Connector 308">
            <a:extLst>
              <a:ext uri="{FF2B5EF4-FFF2-40B4-BE49-F238E27FC236}">
                <a16:creationId xmlns:a16="http://schemas.microsoft.com/office/drawing/2014/main" id="{B214FF74-31F7-4EB5-90AA-1D41ECBA0E85}"/>
              </a:ext>
            </a:extLst>
          </p:cNvPr>
          <p:cNvCxnSpPr>
            <a:cxnSpLocks/>
          </p:cNvCxnSpPr>
          <p:nvPr/>
        </p:nvCxnSpPr>
        <p:spPr>
          <a:xfrm flipH="1">
            <a:off x="3429124" y="3564012"/>
            <a:ext cx="279648"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4" name="Straight Connector 313">
            <a:extLst>
              <a:ext uri="{FF2B5EF4-FFF2-40B4-BE49-F238E27FC236}">
                <a16:creationId xmlns:a16="http://schemas.microsoft.com/office/drawing/2014/main" id="{A93F2A03-9F16-40DF-ADFD-88011AF3C1AC}"/>
              </a:ext>
            </a:extLst>
          </p:cNvPr>
          <p:cNvCxnSpPr>
            <a:cxnSpLocks/>
          </p:cNvCxnSpPr>
          <p:nvPr/>
        </p:nvCxnSpPr>
        <p:spPr>
          <a:xfrm flipH="1">
            <a:off x="2060972" y="4284092"/>
            <a:ext cx="16478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6" name="Straight Connector 315">
            <a:extLst>
              <a:ext uri="{FF2B5EF4-FFF2-40B4-BE49-F238E27FC236}">
                <a16:creationId xmlns:a16="http://schemas.microsoft.com/office/drawing/2014/main" id="{EA4C7F00-4C5E-4364-9091-724E865DB7C4}"/>
              </a:ext>
            </a:extLst>
          </p:cNvPr>
          <p:cNvCxnSpPr>
            <a:cxnSpLocks/>
          </p:cNvCxnSpPr>
          <p:nvPr/>
        </p:nvCxnSpPr>
        <p:spPr>
          <a:xfrm>
            <a:off x="2060972" y="3203972"/>
            <a:ext cx="0" cy="108012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0" name="Straight Connector 329">
            <a:extLst>
              <a:ext uri="{FF2B5EF4-FFF2-40B4-BE49-F238E27FC236}">
                <a16:creationId xmlns:a16="http://schemas.microsoft.com/office/drawing/2014/main" id="{800AC028-DE61-4EA2-AF3F-C9AC587CEFC3}"/>
              </a:ext>
            </a:extLst>
          </p:cNvPr>
          <p:cNvCxnSpPr>
            <a:cxnSpLocks/>
          </p:cNvCxnSpPr>
          <p:nvPr/>
        </p:nvCxnSpPr>
        <p:spPr>
          <a:xfrm flipV="1">
            <a:off x="3429124" y="3564012"/>
            <a:ext cx="0" cy="50405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3" name="Straight Connector 332">
            <a:extLst>
              <a:ext uri="{FF2B5EF4-FFF2-40B4-BE49-F238E27FC236}">
                <a16:creationId xmlns:a16="http://schemas.microsoft.com/office/drawing/2014/main" id="{33EB2C11-A43B-4B32-BAC6-1D7C655ECBD0}"/>
              </a:ext>
            </a:extLst>
          </p:cNvPr>
          <p:cNvCxnSpPr>
            <a:cxnSpLocks/>
          </p:cNvCxnSpPr>
          <p:nvPr/>
        </p:nvCxnSpPr>
        <p:spPr>
          <a:xfrm flipH="1">
            <a:off x="2132980" y="4068068"/>
            <a:ext cx="129614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1" name="Straight Connector 340">
            <a:extLst>
              <a:ext uri="{FF2B5EF4-FFF2-40B4-BE49-F238E27FC236}">
                <a16:creationId xmlns:a16="http://schemas.microsoft.com/office/drawing/2014/main" id="{99A39D96-9F49-4BF0-8B9F-BCB809800A06}"/>
              </a:ext>
            </a:extLst>
          </p:cNvPr>
          <p:cNvCxnSpPr>
            <a:cxnSpLocks/>
          </p:cNvCxnSpPr>
          <p:nvPr/>
        </p:nvCxnSpPr>
        <p:spPr>
          <a:xfrm flipH="1">
            <a:off x="3501132" y="4356100"/>
            <a:ext cx="72008" cy="21602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3" name="Straight Connector 342">
            <a:extLst>
              <a:ext uri="{FF2B5EF4-FFF2-40B4-BE49-F238E27FC236}">
                <a16:creationId xmlns:a16="http://schemas.microsoft.com/office/drawing/2014/main" id="{EE53F2D3-3BA4-4B31-AF96-CDBA20524D53}"/>
              </a:ext>
            </a:extLst>
          </p:cNvPr>
          <p:cNvCxnSpPr>
            <a:cxnSpLocks/>
          </p:cNvCxnSpPr>
          <p:nvPr/>
        </p:nvCxnSpPr>
        <p:spPr>
          <a:xfrm>
            <a:off x="4509244" y="4356100"/>
            <a:ext cx="72008" cy="21602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6" name="Straight Connector 345">
            <a:extLst>
              <a:ext uri="{FF2B5EF4-FFF2-40B4-BE49-F238E27FC236}">
                <a16:creationId xmlns:a16="http://schemas.microsoft.com/office/drawing/2014/main" id="{7EEFAFD0-2BB6-45BF-9F8D-60FA341D5EB1}"/>
              </a:ext>
            </a:extLst>
          </p:cNvPr>
          <p:cNvCxnSpPr>
            <a:cxnSpLocks/>
          </p:cNvCxnSpPr>
          <p:nvPr/>
        </p:nvCxnSpPr>
        <p:spPr>
          <a:xfrm>
            <a:off x="4509244" y="3347988"/>
            <a:ext cx="0" cy="10081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7" name="Straight Connector 346">
            <a:extLst>
              <a:ext uri="{FF2B5EF4-FFF2-40B4-BE49-F238E27FC236}">
                <a16:creationId xmlns:a16="http://schemas.microsoft.com/office/drawing/2014/main" id="{CA850196-653C-4664-B3C1-581940C64355}"/>
              </a:ext>
            </a:extLst>
          </p:cNvPr>
          <p:cNvCxnSpPr>
            <a:cxnSpLocks/>
          </p:cNvCxnSpPr>
          <p:nvPr/>
        </p:nvCxnSpPr>
        <p:spPr>
          <a:xfrm>
            <a:off x="3573140" y="2555900"/>
            <a:ext cx="0" cy="18002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7" name="Straight Connector 356">
            <a:extLst>
              <a:ext uri="{FF2B5EF4-FFF2-40B4-BE49-F238E27FC236}">
                <a16:creationId xmlns:a16="http://schemas.microsoft.com/office/drawing/2014/main" id="{FA7771E5-B133-428A-8736-C9BCD5E6D263}"/>
              </a:ext>
            </a:extLst>
          </p:cNvPr>
          <p:cNvCxnSpPr>
            <a:cxnSpLocks/>
          </p:cNvCxnSpPr>
          <p:nvPr/>
        </p:nvCxnSpPr>
        <p:spPr>
          <a:xfrm>
            <a:off x="4221212" y="1907828"/>
            <a:ext cx="208823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0" name="Straight Connector 359">
            <a:extLst>
              <a:ext uri="{FF2B5EF4-FFF2-40B4-BE49-F238E27FC236}">
                <a16:creationId xmlns:a16="http://schemas.microsoft.com/office/drawing/2014/main" id="{C6CEFB24-BD95-4A07-B065-7EDF3A97B7CA}"/>
              </a:ext>
            </a:extLst>
          </p:cNvPr>
          <p:cNvCxnSpPr>
            <a:cxnSpLocks/>
          </p:cNvCxnSpPr>
          <p:nvPr/>
        </p:nvCxnSpPr>
        <p:spPr>
          <a:xfrm>
            <a:off x="4869284" y="2987948"/>
            <a:ext cx="144016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7" name="Straight Connector 366">
            <a:extLst>
              <a:ext uri="{FF2B5EF4-FFF2-40B4-BE49-F238E27FC236}">
                <a16:creationId xmlns:a16="http://schemas.microsoft.com/office/drawing/2014/main" id="{312FD2D1-1D28-4926-93E9-03D4BE3C8B09}"/>
              </a:ext>
            </a:extLst>
          </p:cNvPr>
          <p:cNvCxnSpPr>
            <a:cxnSpLocks/>
          </p:cNvCxnSpPr>
          <p:nvPr/>
        </p:nvCxnSpPr>
        <p:spPr>
          <a:xfrm flipH="1">
            <a:off x="4581252" y="6156300"/>
            <a:ext cx="173246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3" name="Straight Connector 372">
            <a:extLst>
              <a:ext uri="{FF2B5EF4-FFF2-40B4-BE49-F238E27FC236}">
                <a16:creationId xmlns:a16="http://schemas.microsoft.com/office/drawing/2014/main" id="{1850F4F4-A85A-4521-97E4-FF06615A5840}"/>
              </a:ext>
            </a:extLst>
          </p:cNvPr>
          <p:cNvCxnSpPr>
            <a:cxnSpLocks/>
          </p:cNvCxnSpPr>
          <p:nvPr/>
        </p:nvCxnSpPr>
        <p:spPr>
          <a:xfrm>
            <a:off x="3573140" y="3347988"/>
            <a:ext cx="936104" cy="0"/>
          </a:xfrm>
          <a:prstGeom prst="line">
            <a:avLst/>
          </a:prstGeom>
          <a:ln w="6350">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378" name="Group 377">
            <a:extLst>
              <a:ext uri="{FF2B5EF4-FFF2-40B4-BE49-F238E27FC236}">
                <a16:creationId xmlns:a16="http://schemas.microsoft.com/office/drawing/2014/main" id="{0EC2111C-AE8F-4CB5-8ED7-872AC61FDB0B}"/>
              </a:ext>
            </a:extLst>
          </p:cNvPr>
          <p:cNvGrpSpPr/>
          <p:nvPr/>
        </p:nvGrpSpPr>
        <p:grpSpPr>
          <a:xfrm rot="16200000">
            <a:off x="5239494" y="6660356"/>
            <a:ext cx="360040" cy="216024"/>
            <a:chOff x="4191000" y="4191000"/>
            <a:chExt cx="685800" cy="304800"/>
          </a:xfrm>
        </p:grpSpPr>
        <p:cxnSp>
          <p:nvCxnSpPr>
            <p:cNvPr id="379" name="Straight Arrow Connector 378">
              <a:extLst>
                <a:ext uri="{FF2B5EF4-FFF2-40B4-BE49-F238E27FC236}">
                  <a16:creationId xmlns:a16="http://schemas.microsoft.com/office/drawing/2014/main" id="{5395BCDD-FEE3-4138-9670-DFEC71F1CBC9}"/>
                </a:ext>
              </a:extLst>
            </p:cNvPr>
            <p:cNvCxnSpPr/>
            <p:nvPr/>
          </p:nvCxnSpPr>
          <p:spPr>
            <a:xfrm flipV="1">
              <a:off x="4191000" y="4191000"/>
              <a:ext cx="0" cy="304800"/>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0" name="Straight Arrow Connector 379">
              <a:extLst>
                <a:ext uri="{FF2B5EF4-FFF2-40B4-BE49-F238E27FC236}">
                  <a16:creationId xmlns:a16="http://schemas.microsoft.com/office/drawing/2014/main" id="{85BD3F2E-FCD2-4F35-800E-5909AB8A7BE5}"/>
                </a:ext>
              </a:extLst>
            </p:cNvPr>
            <p:cNvCxnSpPr/>
            <p:nvPr/>
          </p:nvCxnSpPr>
          <p:spPr>
            <a:xfrm flipV="1">
              <a:off x="4419600" y="4191000"/>
              <a:ext cx="0" cy="304800"/>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1" name="Straight Arrow Connector 380">
              <a:extLst>
                <a:ext uri="{FF2B5EF4-FFF2-40B4-BE49-F238E27FC236}">
                  <a16:creationId xmlns:a16="http://schemas.microsoft.com/office/drawing/2014/main" id="{F88906AA-31A2-4FA8-8AB4-6A6263624F99}"/>
                </a:ext>
              </a:extLst>
            </p:cNvPr>
            <p:cNvCxnSpPr/>
            <p:nvPr/>
          </p:nvCxnSpPr>
          <p:spPr>
            <a:xfrm flipV="1">
              <a:off x="4648200" y="4191000"/>
              <a:ext cx="0" cy="304800"/>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2" name="Straight Arrow Connector 381">
              <a:extLst>
                <a:ext uri="{FF2B5EF4-FFF2-40B4-BE49-F238E27FC236}">
                  <a16:creationId xmlns:a16="http://schemas.microsoft.com/office/drawing/2014/main" id="{BF884E6D-E432-44D4-A30E-B4DE44AA55FE}"/>
                </a:ext>
              </a:extLst>
            </p:cNvPr>
            <p:cNvCxnSpPr/>
            <p:nvPr/>
          </p:nvCxnSpPr>
          <p:spPr>
            <a:xfrm flipV="1">
              <a:off x="4876800" y="4191000"/>
              <a:ext cx="0" cy="304800"/>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383" name="Rectangle 382">
            <a:extLst>
              <a:ext uri="{FF2B5EF4-FFF2-40B4-BE49-F238E27FC236}">
                <a16:creationId xmlns:a16="http://schemas.microsoft.com/office/drawing/2014/main" id="{A2480301-70CF-43D8-840A-44118F277FC8}"/>
              </a:ext>
            </a:extLst>
          </p:cNvPr>
          <p:cNvSpPr/>
          <p:nvPr/>
        </p:nvSpPr>
        <p:spPr>
          <a:xfrm>
            <a:off x="4437236" y="2267868"/>
            <a:ext cx="1263620" cy="4054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050" dirty="0">
                <a:solidFill>
                  <a:schemeClr val="tx1"/>
                </a:solidFill>
                <a:latin typeface="Cambria" panose="02040503050406030204" pitchFamily="18" charset="0"/>
                <a:ea typeface="Cambria" panose="02040503050406030204" pitchFamily="18" charset="0"/>
                <a:cs typeface="Calibri Light" panose="020F0302020204030204" pitchFamily="34" charset="0"/>
              </a:rPr>
              <a:t>supply</a:t>
            </a:r>
          </a:p>
          <a:p>
            <a:pPr algn="ctr"/>
            <a:r>
              <a:rPr lang="en-CA" sz="1050" dirty="0">
                <a:solidFill>
                  <a:schemeClr val="tx1"/>
                </a:solidFill>
                <a:latin typeface="Cambria" panose="02040503050406030204" pitchFamily="18" charset="0"/>
                <a:ea typeface="Cambria" panose="02040503050406030204" pitchFamily="18" charset="0"/>
                <a:cs typeface="Calibri Light" panose="020F0302020204030204" pitchFamily="34" charset="0"/>
              </a:rPr>
              <a:t>air</a:t>
            </a:r>
          </a:p>
        </p:txBody>
      </p:sp>
      <p:sp>
        <p:nvSpPr>
          <p:cNvPr id="384" name="Rectangle 383">
            <a:extLst>
              <a:ext uri="{FF2B5EF4-FFF2-40B4-BE49-F238E27FC236}">
                <a16:creationId xmlns:a16="http://schemas.microsoft.com/office/drawing/2014/main" id="{8BFE4A3F-B4DC-46A6-90B9-41E9392FC2B8}"/>
              </a:ext>
            </a:extLst>
          </p:cNvPr>
          <p:cNvSpPr/>
          <p:nvPr/>
        </p:nvSpPr>
        <p:spPr>
          <a:xfrm>
            <a:off x="2781052" y="4428108"/>
            <a:ext cx="720080"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err="1">
                <a:solidFill>
                  <a:schemeClr val="tx1"/>
                </a:solidFill>
                <a:latin typeface="Cambria" panose="02040503050406030204" pitchFamily="18" charset="0"/>
                <a:ea typeface="Cambria" panose="02040503050406030204" pitchFamily="18" charset="0"/>
                <a:cs typeface="Calibri Light" panose="020F0302020204030204" pitchFamily="34" charset="0"/>
              </a:rPr>
              <a:t>ventor</a:t>
            </a:r>
            <a:endParaRPr lang="en-CA" sz="1050" dirty="0">
              <a:solidFill>
                <a:schemeClr val="tx1"/>
              </a:solidFill>
              <a:latin typeface="Cambria" panose="02040503050406030204" pitchFamily="18" charset="0"/>
              <a:ea typeface="Cambria" panose="02040503050406030204" pitchFamily="18" charset="0"/>
              <a:cs typeface="Calibri Light" panose="020F0302020204030204" pitchFamily="34" charset="0"/>
            </a:endParaRPr>
          </a:p>
        </p:txBody>
      </p:sp>
      <p:sp>
        <p:nvSpPr>
          <p:cNvPr id="387" name="Rectangle 386">
            <a:extLst>
              <a:ext uri="{FF2B5EF4-FFF2-40B4-BE49-F238E27FC236}">
                <a16:creationId xmlns:a16="http://schemas.microsoft.com/office/drawing/2014/main" id="{9A31CAB2-C428-45D9-861E-3A568F7EB0A5}"/>
              </a:ext>
            </a:extLst>
          </p:cNvPr>
          <p:cNvSpPr/>
          <p:nvPr/>
        </p:nvSpPr>
        <p:spPr>
          <a:xfrm>
            <a:off x="4437236" y="5220196"/>
            <a:ext cx="1008112" cy="5878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050" dirty="0">
                <a:solidFill>
                  <a:schemeClr val="tx1"/>
                </a:solidFill>
                <a:latin typeface="Cambria" panose="02040503050406030204" pitchFamily="18" charset="0"/>
                <a:ea typeface="Cambria" panose="02040503050406030204" pitchFamily="18" charset="0"/>
                <a:cs typeface="Calibri Light" panose="020F0302020204030204" pitchFamily="34" charset="0"/>
              </a:rPr>
              <a:t>furnace</a:t>
            </a:r>
          </a:p>
          <a:p>
            <a:pPr algn="ctr"/>
            <a:r>
              <a:rPr lang="en-CA" sz="1050" dirty="0">
                <a:solidFill>
                  <a:schemeClr val="tx1"/>
                </a:solidFill>
                <a:latin typeface="Cambria" panose="02040503050406030204" pitchFamily="18" charset="0"/>
                <a:ea typeface="Cambria" panose="02040503050406030204" pitchFamily="18" charset="0"/>
                <a:cs typeface="Calibri Light" panose="020F0302020204030204" pitchFamily="34" charset="0"/>
              </a:rPr>
              <a:t>heat</a:t>
            </a:r>
          </a:p>
          <a:p>
            <a:pPr algn="ctr"/>
            <a:r>
              <a:rPr lang="en-CA" sz="1050" dirty="0">
                <a:solidFill>
                  <a:schemeClr val="tx1"/>
                </a:solidFill>
                <a:latin typeface="Cambria" panose="02040503050406030204" pitchFamily="18" charset="0"/>
                <a:ea typeface="Cambria" panose="02040503050406030204" pitchFamily="18" charset="0"/>
                <a:cs typeface="Calibri Light" panose="020F0302020204030204" pitchFamily="34" charset="0"/>
              </a:rPr>
              <a:t>exchanger</a:t>
            </a:r>
          </a:p>
        </p:txBody>
      </p:sp>
      <p:cxnSp>
        <p:nvCxnSpPr>
          <p:cNvPr id="401" name="Straight Connector 400">
            <a:extLst>
              <a:ext uri="{FF2B5EF4-FFF2-40B4-BE49-F238E27FC236}">
                <a16:creationId xmlns:a16="http://schemas.microsoft.com/office/drawing/2014/main" id="{DBE851F0-CE93-4581-BCEB-4CD31A8D0436}"/>
              </a:ext>
            </a:extLst>
          </p:cNvPr>
          <p:cNvCxnSpPr>
            <a:cxnSpLocks/>
          </p:cNvCxnSpPr>
          <p:nvPr/>
        </p:nvCxnSpPr>
        <p:spPr>
          <a:xfrm>
            <a:off x="2421012" y="1043732"/>
            <a:ext cx="0" cy="3692475"/>
          </a:xfrm>
          <a:prstGeom prst="line">
            <a:avLst/>
          </a:prstGeom>
          <a:ln w="6350">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404" name="Straight Connector 403">
            <a:extLst>
              <a:ext uri="{FF2B5EF4-FFF2-40B4-BE49-F238E27FC236}">
                <a16:creationId xmlns:a16="http://schemas.microsoft.com/office/drawing/2014/main" id="{454CE80C-E572-443E-88D7-323D87D65C75}"/>
              </a:ext>
            </a:extLst>
          </p:cNvPr>
          <p:cNvCxnSpPr>
            <a:cxnSpLocks/>
          </p:cNvCxnSpPr>
          <p:nvPr/>
        </p:nvCxnSpPr>
        <p:spPr>
          <a:xfrm>
            <a:off x="2421012" y="4874320"/>
            <a:ext cx="0" cy="823912"/>
          </a:xfrm>
          <a:prstGeom prst="line">
            <a:avLst/>
          </a:prstGeom>
          <a:ln w="6350">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406" name="Straight Connector 405">
            <a:extLst>
              <a:ext uri="{FF2B5EF4-FFF2-40B4-BE49-F238E27FC236}">
                <a16:creationId xmlns:a16="http://schemas.microsoft.com/office/drawing/2014/main" id="{C214E4BF-27D5-43EC-A069-B70CF100042E}"/>
              </a:ext>
            </a:extLst>
          </p:cNvPr>
          <p:cNvCxnSpPr>
            <a:cxnSpLocks/>
          </p:cNvCxnSpPr>
          <p:nvPr/>
        </p:nvCxnSpPr>
        <p:spPr>
          <a:xfrm>
            <a:off x="2421012" y="5829995"/>
            <a:ext cx="0" cy="2486545"/>
          </a:xfrm>
          <a:prstGeom prst="line">
            <a:avLst/>
          </a:prstGeom>
          <a:ln w="6350">
            <a:solidFill>
              <a:schemeClr val="tx1"/>
            </a:solidFill>
            <a:prstDash val="dashDot"/>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12C4C24B-BE3F-4884-A7C9-6F4767263CFF}"/>
              </a:ext>
            </a:extLst>
          </p:cNvPr>
          <p:cNvGrpSpPr/>
          <p:nvPr/>
        </p:nvGrpSpPr>
        <p:grpSpPr>
          <a:xfrm>
            <a:off x="3788782" y="6599396"/>
            <a:ext cx="360040" cy="360040"/>
            <a:chOff x="1700932" y="6588348"/>
            <a:chExt cx="360040" cy="360040"/>
          </a:xfrm>
        </p:grpSpPr>
        <p:sp>
          <p:nvSpPr>
            <p:cNvPr id="4" name="Oval 3">
              <a:extLst>
                <a:ext uri="{FF2B5EF4-FFF2-40B4-BE49-F238E27FC236}">
                  <a16:creationId xmlns:a16="http://schemas.microsoft.com/office/drawing/2014/main" id="{77B6D9E5-5A87-4AB1-900E-3C65204E0036}"/>
                </a:ext>
              </a:extLst>
            </p:cNvPr>
            <p:cNvSpPr/>
            <p:nvPr/>
          </p:nvSpPr>
          <p:spPr>
            <a:xfrm>
              <a:off x="1700932" y="6588348"/>
              <a:ext cx="360040" cy="36004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600">
                <a:latin typeface="Cambria" panose="02040503050406030204" pitchFamily="18" charset="0"/>
                <a:ea typeface="Cambria" panose="02040503050406030204" pitchFamily="18" charset="0"/>
              </a:endParaRPr>
            </a:p>
          </p:txBody>
        </p:sp>
        <p:sp>
          <p:nvSpPr>
            <p:cNvPr id="180" name="Oval 179">
              <a:extLst>
                <a:ext uri="{FF2B5EF4-FFF2-40B4-BE49-F238E27FC236}">
                  <a16:creationId xmlns:a16="http://schemas.microsoft.com/office/drawing/2014/main" id="{9A96E367-137C-4053-91F0-004736E86769}"/>
                </a:ext>
              </a:extLst>
            </p:cNvPr>
            <p:cNvSpPr/>
            <p:nvPr/>
          </p:nvSpPr>
          <p:spPr>
            <a:xfrm>
              <a:off x="1772940" y="6660356"/>
              <a:ext cx="216024" cy="216024"/>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600">
                <a:latin typeface="Cambria" panose="02040503050406030204" pitchFamily="18" charset="0"/>
                <a:ea typeface="Cambria" panose="02040503050406030204" pitchFamily="18" charset="0"/>
              </a:endParaRPr>
            </a:p>
          </p:txBody>
        </p:sp>
      </p:grpSp>
      <p:sp>
        <p:nvSpPr>
          <p:cNvPr id="188" name="Oval 187">
            <a:extLst>
              <a:ext uri="{FF2B5EF4-FFF2-40B4-BE49-F238E27FC236}">
                <a16:creationId xmlns:a16="http://schemas.microsoft.com/office/drawing/2014/main" id="{5758C9DF-42B5-468B-B3B5-B41A6DD56E25}"/>
              </a:ext>
            </a:extLst>
          </p:cNvPr>
          <p:cNvSpPr/>
          <p:nvPr/>
        </p:nvSpPr>
        <p:spPr>
          <a:xfrm>
            <a:off x="3232775" y="4798154"/>
            <a:ext cx="122307" cy="122307"/>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600">
              <a:latin typeface="Cambria" panose="02040503050406030204" pitchFamily="18" charset="0"/>
              <a:ea typeface="Cambria" panose="02040503050406030204" pitchFamily="18" charset="0"/>
            </a:endParaRPr>
          </a:p>
        </p:txBody>
      </p:sp>
      <p:cxnSp>
        <p:nvCxnSpPr>
          <p:cNvPr id="189" name="Straight Connector 188">
            <a:extLst>
              <a:ext uri="{FF2B5EF4-FFF2-40B4-BE49-F238E27FC236}">
                <a16:creationId xmlns:a16="http://schemas.microsoft.com/office/drawing/2014/main" id="{8237BCBE-C6C3-4EEA-A8CA-A7D780602C9B}"/>
              </a:ext>
            </a:extLst>
          </p:cNvPr>
          <p:cNvCxnSpPr>
            <a:cxnSpLocks/>
          </p:cNvCxnSpPr>
          <p:nvPr/>
        </p:nvCxnSpPr>
        <p:spPr>
          <a:xfrm>
            <a:off x="3141092" y="6804372"/>
            <a:ext cx="72008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A7D30494-7F39-43FB-85BC-196C49B18A0E}"/>
              </a:ext>
            </a:extLst>
          </p:cNvPr>
          <p:cNvCxnSpPr>
            <a:cxnSpLocks/>
          </p:cNvCxnSpPr>
          <p:nvPr/>
        </p:nvCxnSpPr>
        <p:spPr>
          <a:xfrm>
            <a:off x="3141092" y="6804372"/>
            <a:ext cx="0" cy="21602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5F48913C-37E0-4D2A-947F-4EA4026E1C3B}"/>
              </a:ext>
            </a:extLst>
          </p:cNvPr>
          <p:cNvCxnSpPr>
            <a:cxnSpLocks/>
          </p:cNvCxnSpPr>
          <p:nvPr/>
        </p:nvCxnSpPr>
        <p:spPr>
          <a:xfrm>
            <a:off x="3285108" y="4932164"/>
            <a:ext cx="0" cy="21602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0C4CD939-23EC-47E1-AC2B-C3FBC5B977E0}"/>
              </a:ext>
            </a:extLst>
          </p:cNvPr>
          <p:cNvCxnSpPr>
            <a:cxnSpLocks/>
          </p:cNvCxnSpPr>
          <p:nvPr/>
        </p:nvCxnSpPr>
        <p:spPr>
          <a:xfrm>
            <a:off x="3069084" y="5148188"/>
            <a:ext cx="21602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0" name="Rectangle 199">
            <a:extLst>
              <a:ext uri="{FF2B5EF4-FFF2-40B4-BE49-F238E27FC236}">
                <a16:creationId xmlns:a16="http://schemas.microsoft.com/office/drawing/2014/main" id="{D6FEFD5C-0A5C-43D0-BDC0-106BFB73180D}"/>
              </a:ext>
            </a:extLst>
          </p:cNvPr>
          <p:cNvSpPr/>
          <p:nvPr/>
        </p:nvSpPr>
        <p:spPr>
          <a:xfrm>
            <a:off x="2421012" y="5004172"/>
            <a:ext cx="720080"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050" dirty="0">
                <a:solidFill>
                  <a:schemeClr val="tx1"/>
                </a:solidFill>
                <a:latin typeface="Cambria" panose="02040503050406030204" pitchFamily="18" charset="0"/>
                <a:ea typeface="Cambria" panose="02040503050406030204" pitchFamily="18" charset="0"/>
                <a:cs typeface="Calibri Light" panose="020F0302020204030204" pitchFamily="34" charset="0"/>
              </a:rPr>
              <a:t>electric</a:t>
            </a:r>
          </a:p>
          <a:p>
            <a:pPr algn="ctr">
              <a:lnSpc>
                <a:spcPct val="80000"/>
              </a:lnSpc>
            </a:pPr>
            <a:r>
              <a:rPr lang="en-US" sz="1050" dirty="0">
                <a:solidFill>
                  <a:schemeClr val="tx1"/>
                </a:solidFill>
                <a:latin typeface="Cambria" panose="02040503050406030204" pitchFamily="18" charset="0"/>
                <a:ea typeface="Cambria" panose="02040503050406030204" pitchFamily="18" charset="0"/>
                <a:cs typeface="Calibri Light" panose="020F0302020204030204" pitchFamily="34" charset="0"/>
              </a:rPr>
              <a:t>power</a:t>
            </a:r>
            <a:endParaRPr lang="en-CA" sz="1050" dirty="0">
              <a:solidFill>
                <a:schemeClr val="tx1"/>
              </a:solidFill>
              <a:latin typeface="Cambria" panose="02040503050406030204" pitchFamily="18" charset="0"/>
              <a:ea typeface="Cambria" panose="02040503050406030204" pitchFamily="18" charset="0"/>
              <a:cs typeface="Calibri Light" panose="020F0302020204030204" pitchFamily="34" charset="0"/>
            </a:endParaRPr>
          </a:p>
        </p:txBody>
      </p:sp>
      <p:sp>
        <p:nvSpPr>
          <p:cNvPr id="201" name="Rectangle 200">
            <a:extLst>
              <a:ext uri="{FF2B5EF4-FFF2-40B4-BE49-F238E27FC236}">
                <a16:creationId xmlns:a16="http://schemas.microsoft.com/office/drawing/2014/main" id="{D917BC2F-F114-4D77-8F4A-BBF8240532EF}"/>
              </a:ext>
            </a:extLst>
          </p:cNvPr>
          <p:cNvSpPr/>
          <p:nvPr/>
        </p:nvSpPr>
        <p:spPr>
          <a:xfrm>
            <a:off x="2781052" y="7092404"/>
            <a:ext cx="720080"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1050" dirty="0">
                <a:solidFill>
                  <a:schemeClr val="tx1"/>
                </a:solidFill>
                <a:latin typeface="Cambria" panose="02040503050406030204" pitchFamily="18" charset="0"/>
                <a:ea typeface="Cambria" panose="02040503050406030204" pitchFamily="18" charset="0"/>
                <a:cs typeface="Calibri Light" panose="020F0302020204030204" pitchFamily="34" charset="0"/>
              </a:rPr>
              <a:t>electric</a:t>
            </a:r>
          </a:p>
          <a:p>
            <a:pPr algn="ctr">
              <a:lnSpc>
                <a:spcPct val="80000"/>
              </a:lnSpc>
            </a:pPr>
            <a:r>
              <a:rPr lang="en-US" sz="1050" dirty="0">
                <a:solidFill>
                  <a:schemeClr val="tx1"/>
                </a:solidFill>
                <a:latin typeface="Cambria" panose="02040503050406030204" pitchFamily="18" charset="0"/>
                <a:ea typeface="Cambria" panose="02040503050406030204" pitchFamily="18" charset="0"/>
                <a:cs typeface="Calibri Light" panose="020F0302020204030204" pitchFamily="34" charset="0"/>
              </a:rPr>
              <a:t>power</a:t>
            </a:r>
            <a:endParaRPr lang="en-CA" sz="1050" dirty="0">
              <a:solidFill>
                <a:schemeClr val="tx1"/>
              </a:solidFill>
              <a:latin typeface="Cambria" panose="02040503050406030204" pitchFamily="18" charset="0"/>
              <a:ea typeface="Cambria" panose="02040503050406030204" pitchFamily="18" charset="0"/>
              <a:cs typeface="Calibri Light" panose="020F0302020204030204" pitchFamily="34" charset="0"/>
            </a:endParaRPr>
          </a:p>
        </p:txBody>
      </p:sp>
      <p:sp>
        <p:nvSpPr>
          <p:cNvPr id="205" name="Rectangle 204">
            <a:extLst>
              <a:ext uri="{FF2B5EF4-FFF2-40B4-BE49-F238E27FC236}">
                <a16:creationId xmlns:a16="http://schemas.microsoft.com/office/drawing/2014/main" id="{7BA9E511-6926-474F-AF87-559D80268641}"/>
              </a:ext>
            </a:extLst>
          </p:cNvPr>
          <p:cNvSpPr/>
          <p:nvPr/>
        </p:nvSpPr>
        <p:spPr>
          <a:xfrm>
            <a:off x="0" y="251645"/>
            <a:ext cx="6426200"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CA" sz="1100" u="sng" dirty="0">
                <a:solidFill>
                  <a:schemeClr val="tx1"/>
                </a:solidFill>
                <a:latin typeface="Cambria" panose="02040503050406030204" pitchFamily="18" charset="0"/>
                <a:ea typeface="Cambria" panose="02040503050406030204" pitchFamily="18" charset="0"/>
                <a:cs typeface="Times New Roman" panose="02020603050405020304" pitchFamily="18" charset="0"/>
              </a:rPr>
              <a:t>Example Components in a Household Central Heating and Cooling System</a:t>
            </a:r>
            <a:endParaRPr lang="en-US" sz="1100" u="sng"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ctr"/>
            <a:endParaRPr lang="en-CA" sz="1100" u="sng"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p:txBody>
      </p:sp>
      <p:cxnSp>
        <p:nvCxnSpPr>
          <p:cNvPr id="206" name="Straight Connector 205">
            <a:extLst>
              <a:ext uri="{FF2B5EF4-FFF2-40B4-BE49-F238E27FC236}">
                <a16:creationId xmlns:a16="http://schemas.microsoft.com/office/drawing/2014/main" id="{219070F3-9889-4B57-A4C1-5E986D770B1E}"/>
              </a:ext>
            </a:extLst>
          </p:cNvPr>
          <p:cNvCxnSpPr>
            <a:cxnSpLocks/>
          </p:cNvCxnSpPr>
          <p:nvPr/>
        </p:nvCxnSpPr>
        <p:spPr>
          <a:xfrm>
            <a:off x="2421012" y="8316540"/>
            <a:ext cx="4005188" cy="0"/>
          </a:xfrm>
          <a:prstGeom prst="line">
            <a:avLst/>
          </a:prstGeom>
          <a:ln w="6350">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209" name="Straight Connector 208">
            <a:extLst>
              <a:ext uri="{FF2B5EF4-FFF2-40B4-BE49-F238E27FC236}">
                <a16:creationId xmlns:a16="http://schemas.microsoft.com/office/drawing/2014/main" id="{FD89D38D-2FBB-4B81-9979-EAB74D690F28}"/>
              </a:ext>
            </a:extLst>
          </p:cNvPr>
          <p:cNvCxnSpPr>
            <a:cxnSpLocks/>
          </p:cNvCxnSpPr>
          <p:nvPr/>
        </p:nvCxnSpPr>
        <p:spPr>
          <a:xfrm>
            <a:off x="2421012" y="1043732"/>
            <a:ext cx="4005188" cy="0"/>
          </a:xfrm>
          <a:prstGeom prst="line">
            <a:avLst/>
          </a:prstGeom>
          <a:ln w="6350">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210" name="Straight Connector 209">
            <a:extLst>
              <a:ext uri="{FF2B5EF4-FFF2-40B4-BE49-F238E27FC236}">
                <a16:creationId xmlns:a16="http://schemas.microsoft.com/office/drawing/2014/main" id="{73B71962-6D74-453F-9DE2-12DDB515D2E4}"/>
              </a:ext>
            </a:extLst>
          </p:cNvPr>
          <p:cNvCxnSpPr>
            <a:cxnSpLocks/>
          </p:cNvCxnSpPr>
          <p:nvPr/>
        </p:nvCxnSpPr>
        <p:spPr>
          <a:xfrm>
            <a:off x="2132980" y="4749800"/>
            <a:ext cx="0" cy="110356"/>
          </a:xfrm>
          <a:prstGeom prst="line">
            <a:avLst/>
          </a:prstGeom>
          <a:ln w="63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14" name="Straight Connector 213">
            <a:extLst>
              <a:ext uri="{FF2B5EF4-FFF2-40B4-BE49-F238E27FC236}">
                <a16:creationId xmlns:a16="http://schemas.microsoft.com/office/drawing/2014/main" id="{5D66792B-3308-4E87-9B34-01A5464CD0BB}"/>
              </a:ext>
            </a:extLst>
          </p:cNvPr>
          <p:cNvCxnSpPr>
            <a:cxnSpLocks/>
          </p:cNvCxnSpPr>
          <p:nvPr/>
        </p:nvCxnSpPr>
        <p:spPr>
          <a:xfrm>
            <a:off x="2139330" y="5708650"/>
            <a:ext cx="0" cy="110356"/>
          </a:xfrm>
          <a:prstGeom prst="line">
            <a:avLst/>
          </a:prstGeom>
          <a:ln w="63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21" name="Straight Connector 220">
            <a:extLst>
              <a:ext uri="{FF2B5EF4-FFF2-40B4-BE49-F238E27FC236}">
                <a16:creationId xmlns:a16="http://schemas.microsoft.com/office/drawing/2014/main" id="{7D33E8B4-3E58-4786-AB80-72D501009140}"/>
              </a:ext>
            </a:extLst>
          </p:cNvPr>
          <p:cNvCxnSpPr>
            <a:cxnSpLocks/>
          </p:cNvCxnSpPr>
          <p:nvPr/>
        </p:nvCxnSpPr>
        <p:spPr>
          <a:xfrm>
            <a:off x="1850319" y="5764960"/>
            <a:ext cx="250564" cy="0"/>
          </a:xfrm>
          <a:prstGeom prst="line">
            <a:avLst/>
          </a:prstGeom>
          <a:ln w="952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3" name="Straight Connector 222">
            <a:extLst>
              <a:ext uri="{FF2B5EF4-FFF2-40B4-BE49-F238E27FC236}">
                <a16:creationId xmlns:a16="http://schemas.microsoft.com/office/drawing/2014/main" id="{6815E8DF-6BA6-452C-B55A-C09400521C8F}"/>
              </a:ext>
            </a:extLst>
          </p:cNvPr>
          <p:cNvCxnSpPr>
            <a:cxnSpLocks/>
          </p:cNvCxnSpPr>
          <p:nvPr/>
        </p:nvCxnSpPr>
        <p:spPr>
          <a:xfrm flipH="1">
            <a:off x="1731537" y="4820080"/>
            <a:ext cx="323174" cy="0"/>
          </a:xfrm>
          <a:prstGeom prst="line">
            <a:avLst/>
          </a:prstGeom>
          <a:ln w="952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2" name="Rectangle 191">
            <a:extLst>
              <a:ext uri="{FF2B5EF4-FFF2-40B4-BE49-F238E27FC236}">
                <a16:creationId xmlns:a16="http://schemas.microsoft.com/office/drawing/2014/main" id="{6B680590-96FC-4864-B31F-F60AC539C327}"/>
              </a:ext>
            </a:extLst>
          </p:cNvPr>
          <p:cNvSpPr/>
          <p:nvPr/>
        </p:nvSpPr>
        <p:spPr>
          <a:xfrm>
            <a:off x="2421012" y="7740476"/>
            <a:ext cx="1008112"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050" dirty="0">
                <a:solidFill>
                  <a:schemeClr val="tx1"/>
                </a:solidFill>
                <a:latin typeface="Cambria" panose="02040503050406030204" pitchFamily="18" charset="0"/>
                <a:ea typeface="Cambria" panose="02040503050406030204" pitchFamily="18" charset="0"/>
                <a:cs typeface="Calibri Light" panose="020F0302020204030204" pitchFamily="34" charset="0"/>
              </a:rPr>
              <a:t>indoors</a:t>
            </a:r>
          </a:p>
        </p:txBody>
      </p:sp>
      <p:sp>
        <p:nvSpPr>
          <p:cNvPr id="193" name="Rectangle 192">
            <a:extLst>
              <a:ext uri="{FF2B5EF4-FFF2-40B4-BE49-F238E27FC236}">
                <a16:creationId xmlns:a16="http://schemas.microsoft.com/office/drawing/2014/main" id="{01F96BB0-6BB7-4F5F-A61E-36EA375F51B6}"/>
              </a:ext>
            </a:extLst>
          </p:cNvPr>
          <p:cNvSpPr/>
          <p:nvPr/>
        </p:nvSpPr>
        <p:spPr>
          <a:xfrm>
            <a:off x="1036092" y="7746826"/>
            <a:ext cx="1008112" cy="5040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050" dirty="0">
                <a:solidFill>
                  <a:schemeClr val="tx1"/>
                </a:solidFill>
                <a:latin typeface="Cambria" panose="02040503050406030204" pitchFamily="18" charset="0"/>
                <a:ea typeface="Cambria" panose="02040503050406030204" pitchFamily="18" charset="0"/>
                <a:cs typeface="Calibri Light" panose="020F0302020204030204" pitchFamily="34" charset="0"/>
              </a:rPr>
              <a:t>outdoors</a:t>
            </a:r>
          </a:p>
        </p:txBody>
      </p:sp>
    </p:spTree>
    <p:extLst>
      <p:ext uri="{BB962C8B-B14F-4D97-AF65-F5344CB8AC3E}">
        <p14:creationId xmlns:p14="http://schemas.microsoft.com/office/powerpoint/2010/main" val="16033538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789FBFC-3B76-4EF4-A1A6-B7D38ACC94CC}"/>
              </a:ext>
            </a:extLst>
          </p:cNvPr>
          <p:cNvSpPr>
            <a:spLocks noGrp="1"/>
          </p:cNvSpPr>
          <p:nvPr>
            <p:ph type="sldNum" sz="quarter" idx="12"/>
          </p:nvPr>
        </p:nvSpPr>
        <p:spPr/>
        <p:txBody>
          <a:bodyPr/>
          <a:lstStyle/>
          <a:p>
            <a:fld id="{2812F1FA-390A-41C6-A5B6-DA577902550D}" type="slidenum">
              <a:rPr lang="en-CA" smtClean="0"/>
              <a:pPr/>
              <a:t>8</a:t>
            </a:fld>
            <a:endParaRPr lang="en-CA" dirty="0"/>
          </a:p>
        </p:txBody>
      </p:sp>
      <p:grpSp>
        <p:nvGrpSpPr>
          <p:cNvPr id="267" name="Group 266">
            <a:extLst>
              <a:ext uri="{FF2B5EF4-FFF2-40B4-BE49-F238E27FC236}">
                <a16:creationId xmlns:a16="http://schemas.microsoft.com/office/drawing/2014/main" id="{30D9E77D-7820-4961-8CDB-8A682DCF5594}"/>
              </a:ext>
            </a:extLst>
          </p:cNvPr>
          <p:cNvGrpSpPr/>
          <p:nvPr/>
        </p:nvGrpSpPr>
        <p:grpSpPr>
          <a:xfrm>
            <a:off x="476796" y="179636"/>
            <a:ext cx="5832648" cy="4752528"/>
            <a:chOff x="260772" y="179636"/>
            <a:chExt cx="5832648" cy="4752528"/>
          </a:xfrm>
        </p:grpSpPr>
        <p:sp>
          <p:nvSpPr>
            <p:cNvPr id="4" name="Rectangle 3">
              <a:extLst>
                <a:ext uri="{FF2B5EF4-FFF2-40B4-BE49-F238E27FC236}">
                  <a16:creationId xmlns:a16="http://schemas.microsoft.com/office/drawing/2014/main" id="{454F8F26-97E9-4F44-8ACC-90F53F6275F1}"/>
                </a:ext>
              </a:extLst>
            </p:cNvPr>
            <p:cNvSpPr/>
            <p:nvPr/>
          </p:nvSpPr>
          <p:spPr>
            <a:xfrm>
              <a:off x="1412900" y="3492004"/>
              <a:ext cx="3240360" cy="144016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mj-lt"/>
              </a:endParaRPr>
            </a:p>
          </p:txBody>
        </p:sp>
        <p:sp>
          <p:nvSpPr>
            <p:cNvPr id="6" name="Rectangle 5">
              <a:extLst>
                <a:ext uri="{FF2B5EF4-FFF2-40B4-BE49-F238E27FC236}">
                  <a16:creationId xmlns:a16="http://schemas.microsoft.com/office/drawing/2014/main" id="{54E6E199-C60C-49EA-9D0F-71D31D258D25}"/>
                </a:ext>
              </a:extLst>
            </p:cNvPr>
            <p:cNvSpPr/>
            <p:nvPr/>
          </p:nvSpPr>
          <p:spPr>
            <a:xfrm>
              <a:off x="260772" y="4428108"/>
              <a:ext cx="864096" cy="36004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mj-lt"/>
                </a:rPr>
                <a:t>heat gains</a:t>
              </a:r>
            </a:p>
            <a:p>
              <a:pPr algn="ctr"/>
              <a:r>
                <a:rPr lang="en-US" sz="1000" dirty="0">
                  <a:solidFill>
                    <a:schemeClr val="tx1"/>
                  </a:solidFill>
                  <a:latin typeface="+mj-lt"/>
                </a:rPr>
                <a:t>&amp; losses</a:t>
              </a:r>
            </a:p>
          </p:txBody>
        </p:sp>
        <p:sp>
          <p:nvSpPr>
            <p:cNvPr id="8" name="Rectangle 7">
              <a:extLst>
                <a:ext uri="{FF2B5EF4-FFF2-40B4-BE49-F238E27FC236}">
                  <a16:creationId xmlns:a16="http://schemas.microsoft.com/office/drawing/2014/main" id="{7F3A906C-8099-44B8-B098-2A5C7EACBF19}"/>
                </a:ext>
              </a:extLst>
            </p:cNvPr>
            <p:cNvSpPr/>
            <p:nvPr/>
          </p:nvSpPr>
          <p:spPr>
            <a:xfrm>
              <a:off x="2421012" y="3636020"/>
              <a:ext cx="1008112" cy="432048"/>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1"/>
                  </a:solidFill>
                  <a:latin typeface="+mj-lt"/>
                </a:rPr>
                <a:t>conditioned</a:t>
              </a:r>
            </a:p>
            <a:p>
              <a:pPr algn="ctr"/>
              <a:r>
                <a:rPr lang="en-US" sz="1050" dirty="0">
                  <a:solidFill>
                    <a:schemeClr val="tx1"/>
                  </a:solidFill>
                  <a:latin typeface="+mj-lt"/>
                </a:rPr>
                <a:t>space</a:t>
              </a:r>
            </a:p>
          </p:txBody>
        </p:sp>
        <p:sp>
          <p:nvSpPr>
            <p:cNvPr id="10" name="Rectangle 9">
              <a:extLst>
                <a:ext uri="{FF2B5EF4-FFF2-40B4-BE49-F238E27FC236}">
                  <a16:creationId xmlns:a16="http://schemas.microsoft.com/office/drawing/2014/main" id="{1E0E9322-BB2A-4CE0-B492-E108A188DE79}"/>
                </a:ext>
              </a:extLst>
            </p:cNvPr>
            <p:cNvSpPr/>
            <p:nvPr/>
          </p:nvSpPr>
          <p:spPr>
            <a:xfrm>
              <a:off x="476796" y="2987948"/>
              <a:ext cx="864096" cy="432048"/>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mj-lt"/>
                </a:rPr>
                <a:t>return air</a:t>
              </a:r>
            </a:p>
          </p:txBody>
        </p:sp>
        <p:grpSp>
          <p:nvGrpSpPr>
            <p:cNvPr id="226" name="Group 225">
              <a:extLst>
                <a:ext uri="{FF2B5EF4-FFF2-40B4-BE49-F238E27FC236}">
                  <a16:creationId xmlns:a16="http://schemas.microsoft.com/office/drawing/2014/main" id="{396566AE-136F-45FB-996A-A4CC1D2AE66D}"/>
                </a:ext>
              </a:extLst>
            </p:cNvPr>
            <p:cNvGrpSpPr/>
            <p:nvPr/>
          </p:nvGrpSpPr>
          <p:grpSpPr>
            <a:xfrm rot="5400000">
              <a:off x="1340892" y="4284092"/>
              <a:ext cx="144016" cy="720080"/>
              <a:chOff x="2276996" y="7020396"/>
              <a:chExt cx="144016" cy="720080"/>
            </a:xfrm>
          </p:grpSpPr>
          <p:cxnSp>
            <p:nvCxnSpPr>
              <p:cNvPr id="34" name="Straight Arrow Connector 33">
                <a:extLst>
                  <a:ext uri="{FF2B5EF4-FFF2-40B4-BE49-F238E27FC236}">
                    <a16:creationId xmlns:a16="http://schemas.microsoft.com/office/drawing/2014/main" id="{F0F85001-63E1-4408-B9E4-8E17F9616E55}"/>
                  </a:ext>
                </a:extLst>
              </p:cNvPr>
              <p:cNvCxnSpPr>
                <a:cxnSpLocks/>
              </p:cNvCxnSpPr>
              <p:nvPr/>
            </p:nvCxnSpPr>
            <p:spPr>
              <a:xfrm>
                <a:off x="2421012" y="7020396"/>
                <a:ext cx="0" cy="72008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A4FF1F5A-5AD6-4DEF-BE64-FE5E0BE3BFDB}"/>
                  </a:ext>
                </a:extLst>
              </p:cNvPr>
              <p:cNvCxnSpPr>
                <a:cxnSpLocks/>
              </p:cNvCxnSpPr>
              <p:nvPr/>
            </p:nvCxnSpPr>
            <p:spPr>
              <a:xfrm flipV="1">
                <a:off x="2276996" y="7020396"/>
                <a:ext cx="0" cy="64807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51" name="Straight Connector 50">
              <a:extLst>
                <a:ext uri="{FF2B5EF4-FFF2-40B4-BE49-F238E27FC236}">
                  <a16:creationId xmlns:a16="http://schemas.microsoft.com/office/drawing/2014/main" id="{E61955AE-CCF0-481C-96F4-18588A03B79D}"/>
                </a:ext>
              </a:extLst>
            </p:cNvPr>
            <p:cNvCxnSpPr>
              <a:cxnSpLocks/>
            </p:cNvCxnSpPr>
            <p:nvPr/>
          </p:nvCxnSpPr>
          <p:spPr>
            <a:xfrm flipV="1">
              <a:off x="2060972" y="2771924"/>
              <a:ext cx="0" cy="288032"/>
            </a:xfrm>
            <a:prstGeom prst="line">
              <a:avLst/>
            </a:prstGeom>
            <a:ln w="254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E1CC3D1B-D58A-4FAA-A496-F3C99FB00113}"/>
                </a:ext>
              </a:extLst>
            </p:cNvPr>
            <p:cNvCxnSpPr>
              <a:cxnSpLocks/>
            </p:cNvCxnSpPr>
            <p:nvPr/>
          </p:nvCxnSpPr>
          <p:spPr>
            <a:xfrm flipV="1">
              <a:off x="548804" y="3059956"/>
              <a:ext cx="0" cy="504054"/>
            </a:xfrm>
            <a:prstGeom prst="line">
              <a:avLst/>
            </a:prstGeom>
            <a:ln w="952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46B1678F-7F90-40B0-BC28-020CB13D01B5}"/>
                </a:ext>
              </a:extLst>
            </p:cNvPr>
            <p:cNvCxnSpPr>
              <a:cxnSpLocks/>
            </p:cNvCxnSpPr>
            <p:nvPr/>
          </p:nvCxnSpPr>
          <p:spPr>
            <a:xfrm flipH="1">
              <a:off x="2060972" y="2411884"/>
              <a:ext cx="216024" cy="0"/>
            </a:xfrm>
            <a:prstGeom prst="line">
              <a:avLst/>
            </a:prstGeom>
            <a:ln w="63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70" name="Group 69">
              <a:extLst>
                <a:ext uri="{FF2B5EF4-FFF2-40B4-BE49-F238E27FC236}">
                  <a16:creationId xmlns:a16="http://schemas.microsoft.com/office/drawing/2014/main" id="{14EF8945-6F00-475D-B4FE-21A37C24D296}"/>
                </a:ext>
              </a:extLst>
            </p:cNvPr>
            <p:cNvGrpSpPr/>
            <p:nvPr/>
          </p:nvGrpSpPr>
          <p:grpSpPr>
            <a:xfrm>
              <a:off x="2276996" y="4428108"/>
              <a:ext cx="432048" cy="216024"/>
              <a:chOff x="10992544" y="2708920"/>
              <a:chExt cx="432048" cy="216024"/>
            </a:xfrm>
          </p:grpSpPr>
          <p:sp>
            <p:nvSpPr>
              <p:cNvPr id="71" name="Oval 70">
                <a:extLst>
                  <a:ext uri="{FF2B5EF4-FFF2-40B4-BE49-F238E27FC236}">
                    <a16:creationId xmlns:a16="http://schemas.microsoft.com/office/drawing/2014/main" id="{3F3C09F5-24F0-40F6-83F0-851BD964D6F3}"/>
                  </a:ext>
                </a:extLst>
              </p:cNvPr>
              <p:cNvSpPr/>
              <p:nvPr/>
            </p:nvSpPr>
            <p:spPr>
              <a:xfrm>
                <a:off x="10992544" y="2708920"/>
                <a:ext cx="216024" cy="21602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T</a:t>
                </a:r>
                <a:endParaRPr lang="en-CA" sz="1100" dirty="0">
                  <a:solidFill>
                    <a:schemeClr val="tx1"/>
                  </a:solidFill>
                </a:endParaRPr>
              </a:p>
            </p:txBody>
          </p:sp>
          <p:sp>
            <p:nvSpPr>
              <p:cNvPr id="72" name="Rectangle: Rounded Corners 71">
                <a:extLst>
                  <a:ext uri="{FF2B5EF4-FFF2-40B4-BE49-F238E27FC236}">
                    <a16:creationId xmlns:a16="http://schemas.microsoft.com/office/drawing/2014/main" id="{1E1441B5-BD0D-4D3E-AB4C-F7A06432C359}"/>
                  </a:ext>
                </a:extLst>
              </p:cNvPr>
              <p:cNvSpPr/>
              <p:nvPr/>
            </p:nvSpPr>
            <p:spPr>
              <a:xfrm>
                <a:off x="11208568" y="2708920"/>
                <a:ext cx="216024" cy="21602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100" dirty="0">
                    <a:solidFill>
                      <a:schemeClr val="tx1"/>
                    </a:solidFill>
                  </a:rPr>
                  <a:t>F</a:t>
                </a:r>
                <a:endParaRPr lang="en-CA" sz="1100" dirty="0">
                  <a:solidFill>
                    <a:schemeClr val="tx1"/>
                  </a:solidFill>
                </a:endParaRPr>
              </a:p>
            </p:txBody>
          </p:sp>
        </p:grpSp>
        <p:sp>
          <p:nvSpPr>
            <p:cNvPr id="73" name="Rectangle 72">
              <a:extLst>
                <a:ext uri="{FF2B5EF4-FFF2-40B4-BE49-F238E27FC236}">
                  <a16:creationId xmlns:a16="http://schemas.microsoft.com/office/drawing/2014/main" id="{CB9CF315-7039-4334-825A-4CF3804483F0}"/>
                </a:ext>
              </a:extLst>
            </p:cNvPr>
            <p:cNvSpPr/>
            <p:nvPr/>
          </p:nvSpPr>
          <p:spPr>
            <a:xfrm>
              <a:off x="2781052" y="4356100"/>
              <a:ext cx="1152128"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solidFill>
                    <a:schemeClr val="tx1"/>
                  </a:solidFill>
                  <a:latin typeface="Calibri Light" panose="020F0302020204030204" pitchFamily="34" charset="0"/>
                  <a:cs typeface="Calibri Light" panose="020F0302020204030204" pitchFamily="34" charset="0"/>
                </a:rPr>
                <a:t>thermostat</a:t>
              </a:r>
            </a:p>
            <a:p>
              <a:r>
                <a:rPr lang="en-US" sz="1000" dirty="0">
                  <a:solidFill>
                    <a:schemeClr val="tx1"/>
                  </a:solidFill>
                  <a:latin typeface="Calibri Light" panose="020F0302020204030204" pitchFamily="34" charset="0"/>
                  <a:cs typeface="Calibri Light" panose="020F0302020204030204" pitchFamily="34" charset="0"/>
                </a:rPr>
                <a:t>&amp; fan Control</a:t>
              </a:r>
            </a:p>
          </p:txBody>
        </p:sp>
        <p:cxnSp>
          <p:nvCxnSpPr>
            <p:cNvPr id="79" name="Straight Connector 78">
              <a:extLst>
                <a:ext uri="{FF2B5EF4-FFF2-40B4-BE49-F238E27FC236}">
                  <a16:creationId xmlns:a16="http://schemas.microsoft.com/office/drawing/2014/main" id="{AB003893-3459-4BB4-BB4F-A2DBCBBBC791}"/>
                </a:ext>
              </a:extLst>
            </p:cNvPr>
            <p:cNvCxnSpPr>
              <a:cxnSpLocks/>
            </p:cNvCxnSpPr>
            <p:nvPr/>
          </p:nvCxnSpPr>
          <p:spPr>
            <a:xfrm flipH="1">
              <a:off x="2997076" y="2123852"/>
              <a:ext cx="936104"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1" name="Rectangle 80">
              <a:extLst>
                <a:ext uri="{FF2B5EF4-FFF2-40B4-BE49-F238E27FC236}">
                  <a16:creationId xmlns:a16="http://schemas.microsoft.com/office/drawing/2014/main" id="{3E00E5DB-F1CF-472E-A807-CEBF3EC617E9}"/>
                </a:ext>
              </a:extLst>
            </p:cNvPr>
            <p:cNvSpPr/>
            <p:nvPr/>
          </p:nvSpPr>
          <p:spPr>
            <a:xfrm>
              <a:off x="3933180" y="1979836"/>
              <a:ext cx="720080" cy="28803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mj-lt"/>
              </a:endParaRPr>
            </a:p>
          </p:txBody>
        </p:sp>
        <p:sp>
          <p:nvSpPr>
            <p:cNvPr id="82" name="Rectangle 81">
              <a:extLst>
                <a:ext uri="{FF2B5EF4-FFF2-40B4-BE49-F238E27FC236}">
                  <a16:creationId xmlns:a16="http://schemas.microsoft.com/office/drawing/2014/main" id="{39623B37-070C-4E6C-94DE-E9D686019210}"/>
                </a:ext>
              </a:extLst>
            </p:cNvPr>
            <p:cNvSpPr/>
            <p:nvPr/>
          </p:nvSpPr>
          <p:spPr>
            <a:xfrm>
              <a:off x="3933180" y="2267868"/>
              <a:ext cx="720080" cy="28803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mj-lt"/>
              </a:endParaRPr>
            </a:p>
          </p:txBody>
        </p:sp>
        <p:cxnSp>
          <p:nvCxnSpPr>
            <p:cNvPr id="83" name="Straight Connector 82">
              <a:extLst>
                <a:ext uri="{FF2B5EF4-FFF2-40B4-BE49-F238E27FC236}">
                  <a16:creationId xmlns:a16="http://schemas.microsoft.com/office/drawing/2014/main" id="{439EB7AF-DCE5-420E-AA31-20F3AE2B7CD3}"/>
                </a:ext>
              </a:extLst>
            </p:cNvPr>
            <p:cNvCxnSpPr>
              <a:cxnSpLocks/>
            </p:cNvCxnSpPr>
            <p:nvPr/>
          </p:nvCxnSpPr>
          <p:spPr>
            <a:xfrm flipH="1">
              <a:off x="2060972" y="2483892"/>
              <a:ext cx="360040"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19" name="Group 118">
              <a:extLst>
                <a:ext uri="{FF2B5EF4-FFF2-40B4-BE49-F238E27FC236}">
                  <a16:creationId xmlns:a16="http://schemas.microsoft.com/office/drawing/2014/main" id="{19BF349C-DE92-4EB4-8A17-21CDAB694D58}"/>
                </a:ext>
              </a:extLst>
            </p:cNvPr>
            <p:cNvGrpSpPr/>
            <p:nvPr/>
          </p:nvGrpSpPr>
          <p:grpSpPr>
            <a:xfrm>
              <a:off x="2276996" y="2339876"/>
              <a:ext cx="360040" cy="169391"/>
              <a:chOff x="4309095" y="2411884"/>
              <a:chExt cx="360040" cy="169391"/>
            </a:xfrm>
          </p:grpSpPr>
          <p:sp>
            <p:nvSpPr>
              <p:cNvPr id="120" name="Rectangle 119">
                <a:extLst>
                  <a:ext uri="{FF2B5EF4-FFF2-40B4-BE49-F238E27FC236}">
                    <a16:creationId xmlns:a16="http://schemas.microsoft.com/office/drawing/2014/main" id="{E1EFDFA4-184C-4A47-9071-D9BD456BE07C}"/>
                  </a:ext>
                </a:extLst>
              </p:cNvPr>
              <p:cNvSpPr/>
              <p:nvPr/>
            </p:nvSpPr>
            <p:spPr>
              <a:xfrm>
                <a:off x="4309095" y="2530500"/>
                <a:ext cx="360040" cy="5077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mj-lt"/>
                </a:endParaRPr>
              </a:p>
            </p:txBody>
          </p:sp>
          <p:grpSp>
            <p:nvGrpSpPr>
              <p:cNvPr id="121" name="Group 120">
                <a:extLst>
                  <a:ext uri="{FF2B5EF4-FFF2-40B4-BE49-F238E27FC236}">
                    <a16:creationId xmlns:a16="http://schemas.microsoft.com/office/drawing/2014/main" id="{A6DCC772-7473-4D06-BF80-47159A712D21}"/>
                  </a:ext>
                </a:extLst>
              </p:cNvPr>
              <p:cNvGrpSpPr/>
              <p:nvPr/>
            </p:nvGrpSpPr>
            <p:grpSpPr>
              <a:xfrm rot="10800000">
                <a:off x="4365228" y="2411884"/>
                <a:ext cx="45719" cy="102868"/>
                <a:chOff x="4355976" y="548680"/>
                <a:chExt cx="288032" cy="648072"/>
              </a:xfrm>
            </p:grpSpPr>
            <p:sp>
              <p:nvSpPr>
                <p:cNvPr id="131" name="Isosceles Triangle 130">
                  <a:extLst>
                    <a:ext uri="{FF2B5EF4-FFF2-40B4-BE49-F238E27FC236}">
                      <a16:creationId xmlns:a16="http://schemas.microsoft.com/office/drawing/2014/main" id="{0AF2B46B-F69C-4CD3-81CF-580C60630143}"/>
                    </a:ext>
                  </a:extLst>
                </p:cNvPr>
                <p:cNvSpPr/>
                <p:nvPr/>
              </p:nvSpPr>
              <p:spPr>
                <a:xfrm rot="10800000">
                  <a:off x="4355976" y="692696"/>
                  <a:ext cx="288032" cy="504056"/>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mj-lt"/>
                  </a:endParaRPr>
                </a:p>
              </p:txBody>
            </p:sp>
            <p:sp>
              <p:nvSpPr>
                <p:cNvPr id="132" name="Oval 131">
                  <a:extLst>
                    <a:ext uri="{FF2B5EF4-FFF2-40B4-BE49-F238E27FC236}">
                      <a16:creationId xmlns:a16="http://schemas.microsoft.com/office/drawing/2014/main" id="{163E0076-739A-4023-9058-09027582D039}"/>
                    </a:ext>
                  </a:extLst>
                </p:cNvPr>
                <p:cNvSpPr/>
                <p:nvPr/>
              </p:nvSpPr>
              <p:spPr>
                <a:xfrm>
                  <a:off x="4355976" y="548680"/>
                  <a:ext cx="288032" cy="28803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mj-lt"/>
                  </a:endParaRPr>
                </a:p>
              </p:txBody>
            </p:sp>
          </p:grpSp>
          <p:grpSp>
            <p:nvGrpSpPr>
              <p:cNvPr id="122" name="Group 121">
                <a:extLst>
                  <a:ext uri="{FF2B5EF4-FFF2-40B4-BE49-F238E27FC236}">
                    <a16:creationId xmlns:a16="http://schemas.microsoft.com/office/drawing/2014/main" id="{DC2E7AB7-D528-41D2-8DF1-1A8A2E0352EC}"/>
                  </a:ext>
                </a:extLst>
              </p:cNvPr>
              <p:cNvGrpSpPr/>
              <p:nvPr/>
            </p:nvGrpSpPr>
            <p:grpSpPr>
              <a:xfrm rot="10800000">
                <a:off x="4437236" y="2411884"/>
                <a:ext cx="45719" cy="102868"/>
                <a:chOff x="4355976" y="548680"/>
                <a:chExt cx="288032" cy="648072"/>
              </a:xfrm>
            </p:grpSpPr>
            <p:sp>
              <p:nvSpPr>
                <p:cNvPr id="129" name="Isosceles Triangle 128">
                  <a:extLst>
                    <a:ext uri="{FF2B5EF4-FFF2-40B4-BE49-F238E27FC236}">
                      <a16:creationId xmlns:a16="http://schemas.microsoft.com/office/drawing/2014/main" id="{09191C6C-DD30-4943-AE33-03AD5093F00C}"/>
                    </a:ext>
                  </a:extLst>
                </p:cNvPr>
                <p:cNvSpPr/>
                <p:nvPr/>
              </p:nvSpPr>
              <p:spPr>
                <a:xfrm rot="10800000">
                  <a:off x="4355976" y="692696"/>
                  <a:ext cx="288032" cy="504056"/>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mj-lt"/>
                  </a:endParaRPr>
                </a:p>
              </p:txBody>
            </p:sp>
            <p:sp>
              <p:nvSpPr>
                <p:cNvPr id="130" name="Oval 129">
                  <a:extLst>
                    <a:ext uri="{FF2B5EF4-FFF2-40B4-BE49-F238E27FC236}">
                      <a16:creationId xmlns:a16="http://schemas.microsoft.com/office/drawing/2014/main" id="{3F252096-9DEF-4FD7-98F7-208B96AA7A5E}"/>
                    </a:ext>
                  </a:extLst>
                </p:cNvPr>
                <p:cNvSpPr/>
                <p:nvPr/>
              </p:nvSpPr>
              <p:spPr>
                <a:xfrm>
                  <a:off x="4355976" y="548680"/>
                  <a:ext cx="288032" cy="28803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mj-lt"/>
                  </a:endParaRPr>
                </a:p>
              </p:txBody>
            </p:sp>
          </p:grpSp>
          <p:grpSp>
            <p:nvGrpSpPr>
              <p:cNvPr id="123" name="Group 122">
                <a:extLst>
                  <a:ext uri="{FF2B5EF4-FFF2-40B4-BE49-F238E27FC236}">
                    <a16:creationId xmlns:a16="http://schemas.microsoft.com/office/drawing/2014/main" id="{436F79EB-E834-4365-8164-DA7E9C3252FD}"/>
                  </a:ext>
                </a:extLst>
              </p:cNvPr>
              <p:cNvGrpSpPr/>
              <p:nvPr/>
            </p:nvGrpSpPr>
            <p:grpSpPr>
              <a:xfrm rot="10800000">
                <a:off x="4509244" y="2411884"/>
                <a:ext cx="45719" cy="102868"/>
                <a:chOff x="4355976" y="548680"/>
                <a:chExt cx="288032" cy="648072"/>
              </a:xfrm>
            </p:grpSpPr>
            <p:sp>
              <p:nvSpPr>
                <p:cNvPr id="127" name="Isosceles Triangle 126">
                  <a:extLst>
                    <a:ext uri="{FF2B5EF4-FFF2-40B4-BE49-F238E27FC236}">
                      <a16:creationId xmlns:a16="http://schemas.microsoft.com/office/drawing/2014/main" id="{AF2FE982-4B0C-479C-8FDB-A776A85B32FD}"/>
                    </a:ext>
                  </a:extLst>
                </p:cNvPr>
                <p:cNvSpPr/>
                <p:nvPr/>
              </p:nvSpPr>
              <p:spPr>
                <a:xfrm rot="10800000">
                  <a:off x="4355976" y="692696"/>
                  <a:ext cx="288032" cy="504056"/>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mj-lt"/>
                  </a:endParaRPr>
                </a:p>
              </p:txBody>
            </p:sp>
            <p:sp>
              <p:nvSpPr>
                <p:cNvPr id="128" name="Oval 127">
                  <a:extLst>
                    <a:ext uri="{FF2B5EF4-FFF2-40B4-BE49-F238E27FC236}">
                      <a16:creationId xmlns:a16="http://schemas.microsoft.com/office/drawing/2014/main" id="{02859810-7D2E-4D23-9BB1-757CEF89DF11}"/>
                    </a:ext>
                  </a:extLst>
                </p:cNvPr>
                <p:cNvSpPr/>
                <p:nvPr/>
              </p:nvSpPr>
              <p:spPr>
                <a:xfrm>
                  <a:off x="4355976" y="548680"/>
                  <a:ext cx="288032" cy="28803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mj-lt"/>
                  </a:endParaRPr>
                </a:p>
              </p:txBody>
            </p:sp>
          </p:grpSp>
          <p:grpSp>
            <p:nvGrpSpPr>
              <p:cNvPr id="124" name="Group 123">
                <a:extLst>
                  <a:ext uri="{FF2B5EF4-FFF2-40B4-BE49-F238E27FC236}">
                    <a16:creationId xmlns:a16="http://schemas.microsoft.com/office/drawing/2014/main" id="{C8B273A3-407A-400E-B4A3-BEBC332621A5}"/>
                  </a:ext>
                </a:extLst>
              </p:cNvPr>
              <p:cNvGrpSpPr/>
              <p:nvPr/>
            </p:nvGrpSpPr>
            <p:grpSpPr>
              <a:xfrm rot="10800000">
                <a:off x="4581252" y="2411884"/>
                <a:ext cx="45719" cy="102868"/>
                <a:chOff x="4355976" y="548680"/>
                <a:chExt cx="288032" cy="648072"/>
              </a:xfrm>
            </p:grpSpPr>
            <p:sp>
              <p:nvSpPr>
                <p:cNvPr id="125" name="Isosceles Triangle 124">
                  <a:extLst>
                    <a:ext uri="{FF2B5EF4-FFF2-40B4-BE49-F238E27FC236}">
                      <a16:creationId xmlns:a16="http://schemas.microsoft.com/office/drawing/2014/main" id="{CBBA9307-748C-48E1-8231-23B8CC57DED8}"/>
                    </a:ext>
                  </a:extLst>
                </p:cNvPr>
                <p:cNvSpPr/>
                <p:nvPr/>
              </p:nvSpPr>
              <p:spPr>
                <a:xfrm rot="10800000">
                  <a:off x="4355976" y="692696"/>
                  <a:ext cx="288032" cy="504056"/>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mj-lt"/>
                  </a:endParaRPr>
                </a:p>
              </p:txBody>
            </p:sp>
            <p:sp>
              <p:nvSpPr>
                <p:cNvPr id="126" name="Oval 125">
                  <a:extLst>
                    <a:ext uri="{FF2B5EF4-FFF2-40B4-BE49-F238E27FC236}">
                      <a16:creationId xmlns:a16="http://schemas.microsoft.com/office/drawing/2014/main" id="{BC64DE43-C813-4D3A-8B3D-165647D4B30F}"/>
                    </a:ext>
                  </a:extLst>
                </p:cNvPr>
                <p:cNvSpPr/>
                <p:nvPr/>
              </p:nvSpPr>
              <p:spPr>
                <a:xfrm>
                  <a:off x="4355976" y="548680"/>
                  <a:ext cx="288032" cy="28803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mj-lt"/>
                  </a:endParaRPr>
                </a:p>
              </p:txBody>
            </p:sp>
          </p:grpSp>
        </p:grpSp>
        <p:sp>
          <p:nvSpPr>
            <p:cNvPr id="133" name="Rectangle 132">
              <a:extLst>
                <a:ext uri="{FF2B5EF4-FFF2-40B4-BE49-F238E27FC236}">
                  <a16:creationId xmlns:a16="http://schemas.microsoft.com/office/drawing/2014/main" id="{99AB9CE7-7AD4-4F74-B3E6-EE559CD15396}"/>
                </a:ext>
              </a:extLst>
            </p:cNvPr>
            <p:cNvSpPr/>
            <p:nvPr/>
          </p:nvSpPr>
          <p:spPr>
            <a:xfrm>
              <a:off x="2276996" y="1979836"/>
              <a:ext cx="720080" cy="28803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mj-lt"/>
              </a:endParaRPr>
            </a:p>
          </p:txBody>
        </p:sp>
        <p:sp>
          <p:nvSpPr>
            <p:cNvPr id="134" name="Rectangle 133">
              <a:extLst>
                <a:ext uri="{FF2B5EF4-FFF2-40B4-BE49-F238E27FC236}">
                  <a16:creationId xmlns:a16="http://schemas.microsoft.com/office/drawing/2014/main" id="{27A716C9-F61C-469E-A8C4-7D2A72593001}"/>
                </a:ext>
              </a:extLst>
            </p:cNvPr>
            <p:cNvSpPr/>
            <p:nvPr/>
          </p:nvSpPr>
          <p:spPr>
            <a:xfrm>
              <a:off x="2276996" y="2267868"/>
              <a:ext cx="720080" cy="28803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mj-lt"/>
              </a:endParaRPr>
            </a:p>
          </p:txBody>
        </p:sp>
        <p:cxnSp>
          <p:nvCxnSpPr>
            <p:cNvPr id="80" name="Straight Connector 79">
              <a:extLst>
                <a:ext uri="{FF2B5EF4-FFF2-40B4-BE49-F238E27FC236}">
                  <a16:creationId xmlns:a16="http://schemas.microsoft.com/office/drawing/2014/main" id="{563578F2-B8E1-4BC8-94D6-2D1F35B90D0C}"/>
                </a:ext>
              </a:extLst>
            </p:cNvPr>
            <p:cNvCxnSpPr>
              <a:cxnSpLocks/>
            </p:cNvCxnSpPr>
            <p:nvPr/>
          </p:nvCxnSpPr>
          <p:spPr>
            <a:xfrm flipH="1">
              <a:off x="1484908" y="2123852"/>
              <a:ext cx="792088"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D797B7BA-F6DC-48B7-A3F4-B78FDBE99E7F}"/>
                </a:ext>
              </a:extLst>
            </p:cNvPr>
            <p:cNvCxnSpPr>
              <a:cxnSpLocks/>
            </p:cNvCxnSpPr>
            <p:nvPr/>
          </p:nvCxnSpPr>
          <p:spPr>
            <a:xfrm>
              <a:off x="2060972" y="2195860"/>
              <a:ext cx="0" cy="216024"/>
            </a:xfrm>
            <a:prstGeom prst="line">
              <a:avLst/>
            </a:prstGeom>
            <a:ln w="63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F52E9F14-6854-4BAC-B53D-3677456402C7}"/>
                </a:ext>
              </a:extLst>
            </p:cNvPr>
            <p:cNvCxnSpPr>
              <a:cxnSpLocks/>
            </p:cNvCxnSpPr>
            <p:nvPr/>
          </p:nvCxnSpPr>
          <p:spPr>
            <a:xfrm>
              <a:off x="2060972" y="1115740"/>
              <a:ext cx="0" cy="936104"/>
            </a:xfrm>
            <a:prstGeom prst="line">
              <a:avLst/>
            </a:prstGeom>
            <a:ln w="63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CCE170F9-5885-470D-AF24-ACBAB1C24F92}"/>
                </a:ext>
              </a:extLst>
            </p:cNvPr>
            <p:cNvCxnSpPr>
              <a:cxnSpLocks/>
            </p:cNvCxnSpPr>
            <p:nvPr/>
          </p:nvCxnSpPr>
          <p:spPr>
            <a:xfrm flipH="1">
              <a:off x="2997076" y="2411884"/>
              <a:ext cx="216024" cy="0"/>
            </a:xfrm>
            <a:prstGeom prst="line">
              <a:avLst/>
            </a:prstGeom>
            <a:ln w="63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E3E860C6-BA50-4BB6-9AAD-8198A1455EED}"/>
                </a:ext>
              </a:extLst>
            </p:cNvPr>
            <p:cNvCxnSpPr>
              <a:cxnSpLocks/>
            </p:cNvCxnSpPr>
            <p:nvPr/>
          </p:nvCxnSpPr>
          <p:spPr>
            <a:xfrm flipV="1">
              <a:off x="3213100" y="2195860"/>
              <a:ext cx="0" cy="216024"/>
            </a:xfrm>
            <a:prstGeom prst="line">
              <a:avLst/>
            </a:prstGeom>
            <a:ln w="63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8153FD6B-98F3-4B15-B01D-D48596CB87D9}"/>
                </a:ext>
              </a:extLst>
            </p:cNvPr>
            <p:cNvCxnSpPr>
              <a:cxnSpLocks/>
            </p:cNvCxnSpPr>
            <p:nvPr/>
          </p:nvCxnSpPr>
          <p:spPr>
            <a:xfrm flipV="1">
              <a:off x="3213100" y="1763812"/>
              <a:ext cx="0" cy="288032"/>
            </a:xfrm>
            <a:prstGeom prst="line">
              <a:avLst/>
            </a:prstGeom>
            <a:ln w="63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61360125-41A4-488D-9A9A-96232F00B889}"/>
                </a:ext>
              </a:extLst>
            </p:cNvPr>
            <p:cNvGrpSpPr/>
            <p:nvPr/>
          </p:nvGrpSpPr>
          <p:grpSpPr>
            <a:xfrm flipH="1">
              <a:off x="3069084" y="1331764"/>
              <a:ext cx="306034" cy="408045"/>
              <a:chOff x="1376896" y="3239976"/>
              <a:chExt cx="216024" cy="288032"/>
            </a:xfrm>
          </p:grpSpPr>
          <p:sp>
            <p:nvSpPr>
              <p:cNvPr id="100" name="Arc 99">
                <a:extLst>
                  <a:ext uri="{FF2B5EF4-FFF2-40B4-BE49-F238E27FC236}">
                    <a16:creationId xmlns:a16="http://schemas.microsoft.com/office/drawing/2014/main" id="{B044F0FC-9F74-4CDB-8560-93F93CD512BF}"/>
                  </a:ext>
                </a:extLst>
              </p:cNvPr>
              <p:cNvSpPr/>
              <p:nvPr/>
            </p:nvSpPr>
            <p:spPr>
              <a:xfrm rot="16200000">
                <a:off x="1376896" y="3311984"/>
                <a:ext cx="216024" cy="216024"/>
              </a:xfrm>
              <a:prstGeom prst="arc">
                <a:avLst>
                  <a:gd name="adj1" fmla="val 21565122"/>
                  <a:gd name="adj2" fmla="val 16530903"/>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cxnSp>
            <p:nvCxnSpPr>
              <p:cNvPr id="101" name="Straight Connector 100">
                <a:extLst>
                  <a:ext uri="{FF2B5EF4-FFF2-40B4-BE49-F238E27FC236}">
                    <a16:creationId xmlns:a16="http://schemas.microsoft.com/office/drawing/2014/main" id="{857BFCD0-9E76-43BD-9CF7-5CD1BC0CC8FE}"/>
                  </a:ext>
                </a:extLst>
              </p:cNvPr>
              <p:cNvCxnSpPr>
                <a:cxnSpLocks/>
              </p:cNvCxnSpPr>
              <p:nvPr/>
            </p:nvCxnSpPr>
            <p:spPr>
              <a:xfrm rot="16200000">
                <a:off x="1286886" y="3329986"/>
                <a:ext cx="18002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755598AF-2BA7-4A17-9290-F5D7DB1841AF}"/>
                  </a:ext>
                </a:extLst>
              </p:cNvPr>
              <p:cNvCxnSpPr>
                <a:cxnSpLocks/>
              </p:cNvCxnSpPr>
              <p:nvPr/>
            </p:nvCxnSpPr>
            <p:spPr>
              <a:xfrm rot="16200000" flipV="1">
                <a:off x="1430902" y="3185970"/>
                <a:ext cx="0" cy="10801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AEDBEDAD-3044-451E-A465-19119F06EFB5}"/>
                  </a:ext>
                </a:extLst>
              </p:cNvPr>
              <p:cNvCxnSpPr>
                <a:cxnSpLocks/>
              </p:cNvCxnSpPr>
              <p:nvPr/>
            </p:nvCxnSpPr>
            <p:spPr>
              <a:xfrm rot="16200000">
                <a:off x="1448904" y="3275980"/>
                <a:ext cx="72008"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06" name="Straight Connector 105">
              <a:extLst>
                <a:ext uri="{FF2B5EF4-FFF2-40B4-BE49-F238E27FC236}">
                  <a16:creationId xmlns:a16="http://schemas.microsoft.com/office/drawing/2014/main" id="{AFA47CC3-BCAA-4F6F-83A0-B593488E3848}"/>
                </a:ext>
              </a:extLst>
            </p:cNvPr>
            <p:cNvCxnSpPr>
              <a:cxnSpLocks/>
            </p:cNvCxnSpPr>
            <p:nvPr/>
          </p:nvCxnSpPr>
          <p:spPr>
            <a:xfrm flipV="1">
              <a:off x="3285108" y="611684"/>
              <a:ext cx="0" cy="720080"/>
            </a:xfrm>
            <a:prstGeom prst="line">
              <a:avLst/>
            </a:prstGeom>
            <a:ln w="63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08" name="Group 107">
              <a:extLst>
                <a:ext uri="{FF2B5EF4-FFF2-40B4-BE49-F238E27FC236}">
                  <a16:creationId xmlns:a16="http://schemas.microsoft.com/office/drawing/2014/main" id="{4BB5A281-E7BB-43A0-B3F8-59682B15F320}"/>
                </a:ext>
              </a:extLst>
            </p:cNvPr>
            <p:cNvGrpSpPr/>
            <p:nvPr/>
          </p:nvGrpSpPr>
          <p:grpSpPr>
            <a:xfrm rot="5400000">
              <a:off x="908845" y="1907827"/>
              <a:ext cx="504054" cy="648072"/>
              <a:chOff x="1376896" y="3239976"/>
              <a:chExt cx="216024" cy="288032"/>
            </a:xfrm>
          </p:grpSpPr>
          <p:sp>
            <p:nvSpPr>
              <p:cNvPr id="109" name="Arc 108">
                <a:extLst>
                  <a:ext uri="{FF2B5EF4-FFF2-40B4-BE49-F238E27FC236}">
                    <a16:creationId xmlns:a16="http://schemas.microsoft.com/office/drawing/2014/main" id="{5ADAA54D-C29C-4ED8-A5CA-9080DD48C6C9}"/>
                  </a:ext>
                </a:extLst>
              </p:cNvPr>
              <p:cNvSpPr/>
              <p:nvPr/>
            </p:nvSpPr>
            <p:spPr>
              <a:xfrm rot="16200000">
                <a:off x="1376896" y="3311984"/>
                <a:ext cx="216024" cy="216024"/>
              </a:xfrm>
              <a:prstGeom prst="arc">
                <a:avLst>
                  <a:gd name="adj1" fmla="val 21565122"/>
                  <a:gd name="adj2" fmla="val 16530903"/>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cxnSp>
            <p:nvCxnSpPr>
              <p:cNvPr id="110" name="Straight Connector 109">
                <a:extLst>
                  <a:ext uri="{FF2B5EF4-FFF2-40B4-BE49-F238E27FC236}">
                    <a16:creationId xmlns:a16="http://schemas.microsoft.com/office/drawing/2014/main" id="{AD72343C-8B5A-4849-8E17-6CEB0E2C381C}"/>
                  </a:ext>
                </a:extLst>
              </p:cNvPr>
              <p:cNvCxnSpPr>
                <a:cxnSpLocks/>
              </p:cNvCxnSpPr>
              <p:nvPr/>
            </p:nvCxnSpPr>
            <p:spPr>
              <a:xfrm rot="16200000">
                <a:off x="1286886" y="3329986"/>
                <a:ext cx="18002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416CCB6D-2C98-47BC-8EF1-50777D2667C2}"/>
                  </a:ext>
                </a:extLst>
              </p:cNvPr>
              <p:cNvCxnSpPr>
                <a:cxnSpLocks/>
              </p:cNvCxnSpPr>
              <p:nvPr/>
            </p:nvCxnSpPr>
            <p:spPr>
              <a:xfrm rot="16200000" flipV="1">
                <a:off x="1430902" y="3185970"/>
                <a:ext cx="0" cy="10801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3CB2C19E-0F9A-4187-86EA-54EF222C3304}"/>
                  </a:ext>
                </a:extLst>
              </p:cNvPr>
              <p:cNvCxnSpPr>
                <a:cxnSpLocks/>
              </p:cNvCxnSpPr>
              <p:nvPr/>
            </p:nvCxnSpPr>
            <p:spPr>
              <a:xfrm rot="16200000">
                <a:off x="1448904" y="3275980"/>
                <a:ext cx="72008"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15" name="Straight Connector 114">
              <a:extLst>
                <a:ext uri="{FF2B5EF4-FFF2-40B4-BE49-F238E27FC236}">
                  <a16:creationId xmlns:a16="http://schemas.microsoft.com/office/drawing/2014/main" id="{11C2A39C-1D57-4B01-8772-B199190403E1}"/>
                </a:ext>
              </a:extLst>
            </p:cNvPr>
            <p:cNvCxnSpPr>
              <a:cxnSpLocks/>
            </p:cNvCxnSpPr>
            <p:nvPr/>
          </p:nvCxnSpPr>
          <p:spPr>
            <a:xfrm>
              <a:off x="3789164" y="2411884"/>
              <a:ext cx="144016" cy="0"/>
            </a:xfrm>
            <a:prstGeom prst="line">
              <a:avLst/>
            </a:prstGeom>
            <a:ln w="63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789688EE-BE8B-44D1-97FE-F7256DB3DD5C}"/>
                </a:ext>
              </a:extLst>
            </p:cNvPr>
            <p:cNvCxnSpPr>
              <a:cxnSpLocks/>
            </p:cNvCxnSpPr>
            <p:nvPr/>
          </p:nvCxnSpPr>
          <p:spPr>
            <a:xfrm>
              <a:off x="3789164" y="2195860"/>
              <a:ext cx="0" cy="216024"/>
            </a:xfrm>
            <a:prstGeom prst="line">
              <a:avLst/>
            </a:prstGeom>
            <a:ln w="63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E83C20D8-5AB0-4BED-96C8-CCA945FD4041}"/>
                </a:ext>
              </a:extLst>
            </p:cNvPr>
            <p:cNvCxnSpPr>
              <a:cxnSpLocks/>
            </p:cNvCxnSpPr>
            <p:nvPr/>
          </p:nvCxnSpPr>
          <p:spPr>
            <a:xfrm>
              <a:off x="3789164" y="1468760"/>
              <a:ext cx="0" cy="583084"/>
            </a:xfrm>
            <a:prstGeom prst="line">
              <a:avLst/>
            </a:prstGeom>
            <a:ln w="63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8123973E-C646-42C3-990E-9E778FB64B4C}"/>
                </a:ext>
              </a:extLst>
            </p:cNvPr>
            <p:cNvCxnSpPr>
              <a:cxnSpLocks/>
            </p:cNvCxnSpPr>
            <p:nvPr/>
          </p:nvCxnSpPr>
          <p:spPr>
            <a:xfrm>
              <a:off x="4653260" y="2411884"/>
              <a:ext cx="216024" cy="0"/>
            </a:xfrm>
            <a:prstGeom prst="line">
              <a:avLst/>
            </a:prstGeom>
            <a:ln w="63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6C80EB4D-32F5-418B-BA87-7E56BA6D4D2F}"/>
                </a:ext>
              </a:extLst>
            </p:cNvPr>
            <p:cNvCxnSpPr>
              <a:cxnSpLocks/>
            </p:cNvCxnSpPr>
            <p:nvPr/>
          </p:nvCxnSpPr>
          <p:spPr>
            <a:xfrm>
              <a:off x="4869284" y="1043732"/>
              <a:ext cx="0" cy="1368152"/>
            </a:xfrm>
            <a:prstGeom prst="line">
              <a:avLst/>
            </a:prstGeom>
            <a:ln w="63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034602A7-98EB-4E6D-9E30-EDA67E58CE34}"/>
                </a:ext>
              </a:extLst>
            </p:cNvPr>
            <p:cNvCxnSpPr>
              <a:cxnSpLocks/>
            </p:cNvCxnSpPr>
            <p:nvPr/>
          </p:nvCxnSpPr>
          <p:spPr>
            <a:xfrm flipH="1">
              <a:off x="4653260" y="2123852"/>
              <a:ext cx="648072"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EE65F614-50C3-4F7E-9E74-14A6BC7EB4AF}"/>
                </a:ext>
              </a:extLst>
            </p:cNvPr>
            <p:cNvCxnSpPr>
              <a:cxnSpLocks/>
            </p:cNvCxnSpPr>
            <p:nvPr/>
          </p:nvCxnSpPr>
          <p:spPr>
            <a:xfrm flipV="1">
              <a:off x="5301332" y="2123852"/>
              <a:ext cx="0" cy="180020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CBD652B9-6EB1-4007-8881-18CCA769B191}"/>
                </a:ext>
              </a:extLst>
            </p:cNvPr>
            <p:cNvCxnSpPr>
              <a:cxnSpLocks/>
            </p:cNvCxnSpPr>
            <p:nvPr/>
          </p:nvCxnSpPr>
          <p:spPr>
            <a:xfrm flipV="1">
              <a:off x="2060972" y="2483892"/>
              <a:ext cx="0" cy="20764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64469ED5-E40E-4335-B0F9-23705AEB2D2B}"/>
                </a:ext>
              </a:extLst>
            </p:cNvPr>
            <p:cNvCxnSpPr>
              <a:cxnSpLocks/>
            </p:cNvCxnSpPr>
            <p:nvPr/>
          </p:nvCxnSpPr>
          <p:spPr>
            <a:xfrm flipH="1">
              <a:off x="548804" y="2267868"/>
              <a:ext cx="288032"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6AB4A1BC-65C3-4E38-914D-458DD6EC3154}"/>
                </a:ext>
              </a:extLst>
            </p:cNvPr>
            <p:cNvCxnSpPr>
              <a:cxnSpLocks/>
            </p:cNvCxnSpPr>
            <p:nvPr/>
          </p:nvCxnSpPr>
          <p:spPr>
            <a:xfrm flipV="1">
              <a:off x="548804" y="2267868"/>
              <a:ext cx="0" cy="1656184"/>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42" name="Rectangle 141">
              <a:extLst>
                <a:ext uri="{FF2B5EF4-FFF2-40B4-BE49-F238E27FC236}">
                  <a16:creationId xmlns:a16="http://schemas.microsoft.com/office/drawing/2014/main" id="{E6B7720D-2016-4219-AD69-ED01029614B8}"/>
                </a:ext>
              </a:extLst>
            </p:cNvPr>
            <p:cNvSpPr/>
            <p:nvPr/>
          </p:nvSpPr>
          <p:spPr>
            <a:xfrm>
              <a:off x="1628924" y="2699916"/>
              <a:ext cx="576064" cy="432048"/>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solidFill>
                    <a:schemeClr val="tx1"/>
                  </a:solidFill>
                  <a:latin typeface="+mj-lt"/>
                </a:rPr>
                <a:t>nat.</a:t>
              </a:r>
            </a:p>
            <a:p>
              <a:r>
                <a:rPr lang="en-US" sz="1000" dirty="0">
                  <a:solidFill>
                    <a:schemeClr val="tx1"/>
                  </a:solidFill>
                  <a:latin typeface="+mj-lt"/>
                </a:rPr>
                <a:t>gas</a:t>
              </a:r>
            </a:p>
          </p:txBody>
        </p:sp>
        <p:cxnSp>
          <p:nvCxnSpPr>
            <p:cNvPr id="143" name="Straight Connector 142">
              <a:extLst>
                <a:ext uri="{FF2B5EF4-FFF2-40B4-BE49-F238E27FC236}">
                  <a16:creationId xmlns:a16="http://schemas.microsoft.com/office/drawing/2014/main" id="{2A27958B-AD91-41E3-8658-E5588DFC452E}"/>
                </a:ext>
              </a:extLst>
            </p:cNvPr>
            <p:cNvCxnSpPr>
              <a:cxnSpLocks/>
            </p:cNvCxnSpPr>
            <p:nvPr/>
          </p:nvCxnSpPr>
          <p:spPr>
            <a:xfrm>
              <a:off x="2060972" y="1259756"/>
              <a:ext cx="0" cy="288032"/>
            </a:xfrm>
            <a:prstGeom prst="line">
              <a:avLst/>
            </a:prstGeom>
            <a:ln w="63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6BDD04E4-CD33-45E4-A289-FE753EDD355B}"/>
                </a:ext>
              </a:extLst>
            </p:cNvPr>
            <p:cNvCxnSpPr>
              <a:cxnSpLocks/>
            </p:cNvCxnSpPr>
            <p:nvPr/>
          </p:nvCxnSpPr>
          <p:spPr>
            <a:xfrm>
              <a:off x="3789164" y="1475780"/>
              <a:ext cx="864096" cy="0"/>
            </a:xfrm>
            <a:prstGeom prst="line">
              <a:avLst/>
            </a:prstGeom>
            <a:ln w="63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70F5DAC6-C589-46AF-B992-FE83E981F2B1}"/>
                </a:ext>
              </a:extLst>
            </p:cNvPr>
            <p:cNvCxnSpPr>
              <a:cxnSpLocks/>
            </p:cNvCxnSpPr>
            <p:nvPr/>
          </p:nvCxnSpPr>
          <p:spPr>
            <a:xfrm flipV="1">
              <a:off x="4653260" y="1043732"/>
              <a:ext cx="0" cy="432048"/>
            </a:xfrm>
            <a:prstGeom prst="line">
              <a:avLst/>
            </a:prstGeom>
            <a:ln w="63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97502CED-D5E9-42A0-A5EA-2356A664633C}"/>
                </a:ext>
              </a:extLst>
            </p:cNvPr>
            <p:cNvCxnSpPr>
              <a:cxnSpLocks/>
            </p:cNvCxnSpPr>
            <p:nvPr/>
          </p:nvCxnSpPr>
          <p:spPr>
            <a:xfrm flipV="1">
              <a:off x="4869284" y="1187748"/>
              <a:ext cx="0" cy="288032"/>
            </a:xfrm>
            <a:prstGeom prst="line">
              <a:avLst/>
            </a:prstGeom>
            <a:ln w="63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52" name="Rectangle 151">
              <a:extLst>
                <a:ext uri="{FF2B5EF4-FFF2-40B4-BE49-F238E27FC236}">
                  <a16:creationId xmlns:a16="http://schemas.microsoft.com/office/drawing/2014/main" id="{87EC4EF8-B599-4E86-A215-EB762CC29A89}"/>
                </a:ext>
              </a:extLst>
            </p:cNvPr>
            <p:cNvSpPr/>
            <p:nvPr/>
          </p:nvSpPr>
          <p:spPr>
            <a:xfrm>
              <a:off x="3357116" y="899716"/>
              <a:ext cx="576064" cy="36004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solidFill>
                    <a:schemeClr val="tx1"/>
                  </a:solidFill>
                  <a:latin typeface="+mj-lt"/>
                </a:rPr>
                <a:t>elec</a:t>
              </a:r>
            </a:p>
          </p:txBody>
        </p:sp>
        <p:cxnSp>
          <p:nvCxnSpPr>
            <p:cNvPr id="154" name="Straight Connector 153">
              <a:extLst>
                <a:ext uri="{FF2B5EF4-FFF2-40B4-BE49-F238E27FC236}">
                  <a16:creationId xmlns:a16="http://schemas.microsoft.com/office/drawing/2014/main" id="{ECBC7E04-5F1E-4939-B822-1405D4795BD2}"/>
                </a:ext>
              </a:extLst>
            </p:cNvPr>
            <p:cNvCxnSpPr>
              <a:cxnSpLocks/>
            </p:cNvCxnSpPr>
            <p:nvPr/>
          </p:nvCxnSpPr>
          <p:spPr>
            <a:xfrm flipH="1">
              <a:off x="3429124" y="1547788"/>
              <a:ext cx="144016" cy="0"/>
            </a:xfrm>
            <a:prstGeom prst="line">
              <a:avLst/>
            </a:prstGeom>
            <a:ln w="952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93961BEC-A53B-486B-9FF7-F4199CDBE3B7}"/>
                </a:ext>
              </a:extLst>
            </p:cNvPr>
            <p:cNvCxnSpPr>
              <a:cxnSpLocks/>
            </p:cNvCxnSpPr>
            <p:nvPr/>
          </p:nvCxnSpPr>
          <p:spPr>
            <a:xfrm>
              <a:off x="3573140" y="1187748"/>
              <a:ext cx="0" cy="360040"/>
            </a:xfrm>
            <a:prstGeom prst="line">
              <a:avLst/>
            </a:prstGeom>
            <a:ln w="952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8C8ABBF5-6CEB-4BEC-9276-2A40096D1359}"/>
                </a:ext>
              </a:extLst>
            </p:cNvPr>
            <p:cNvCxnSpPr>
              <a:cxnSpLocks/>
            </p:cNvCxnSpPr>
            <p:nvPr/>
          </p:nvCxnSpPr>
          <p:spPr>
            <a:xfrm>
              <a:off x="1124868" y="1619796"/>
              <a:ext cx="0" cy="288032"/>
            </a:xfrm>
            <a:prstGeom prst="line">
              <a:avLst/>
            </a:prstGeom>
            <a:ln w="952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60" name="Rectangle 159">
              <a:extLst>
                <a:ext uri="{FF2B5EF4-FFF2-40B4-BE49-F238E27FC236}">
                  <a16:creationId xmlns:a16="http://schemas.microsoft.com/office/drawing/2014/main" id="{EA6E1F6E-D2D4-4EDF-A5AA-117B0CCFD763}"/>
                </a:ext>
              </a:extLst>
            </p:cNvPr>
            <p:cNvSpPr/>
            <p:nvPr/>
          </p:nvSpPr>
          <p:spPr>
            <a:xfrm>
              <a:off x="908844" y="1403772"/>
              <a:ext cx="576064" cy="216024"/>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solidFill>
                    <a:schemeClr val="tx1"/>
                  </a:solidFill>
                  <a:latin typeface="+mj-lt"/>
                </a:rPr>
                <a:t>elec</a:t>
              </a:r>
            </a:p>
          </p:txBody>
        </p:sp>
        <p:sp>
          <p:nvSpPr>
            <p:cNvPr id="163" name="Rectangle 162">
              <a:extLst>
                <a:ext uri="{FF2B5EF4-FFF2-40B4-BE49-F238E27FC236}">
                  <a16:creationId xmlns:a16="http://schemas.microsoft.com/office/drawing/2014/main" id="{D5441783-743A-4DAC-8048-1124336BD6BD}"/>
                </a:ext>
              </a:extLst>
            </p:cNvPr>
            <p:cNvSpPr/>
            <p:nvPr/>
          </p:nvSpPr>
          <p:spPr>
            <a:xfrm>
              <a:off x="1628924" y="683692"/>
              <a:ext cx="936104" cy="432048"/>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mj-lt"/>
                </a:rPr>
                <a:t>combustion</a:t>
              </a:r>
            </a:p>
            <a:p>
              <a:pPr algn="ctr"/>
              <a:r>
                <a:rPr lang="en-US" sz="1000" dirty="0">
                  <a:solidFill>
                    <a:schemeClr val="tx1"/>
                  </a:solidFill>
                  <a:latin typeface="+mj-lt"/>
                </a:rPr>
                <a:t>air in</a:t>
              </a:r>
            </a:p>
          </p:txBody>
        </p:sp>
        <p:sp>
          <p:nvSpPr>
            <p:cNvPr id="167" name="Rectangle 166">
              <a:extLst>
                <a:ext uri="{FF2B5EF4-FFF2-40B4-BE49-F238E27FC236}">
                  <a16:creationId xmlns:a16="http://schemas.microsoft.com/office/drawing/2014/main" id="{A0E961DA-0A12-4D15-ADF7-D82676728D77}"/>
                </a:ext>
              </a:extLst>
            </p:cNvPr>
            <p:cNvSpPr/>
            <p:nvPr/>
          </p:nvSpPr>
          <p:spPr>
            <a:xfrm>
              <a:off x="2781052" y="179636"/>
              <a:ext cx="936104" cy="432048"/>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mj-lt"/>
                </a:rPr>
                <a:t>flue</a:t>
              </a:r>
            </a:p>
            <a:p>
              <a:pPr algn="ctr"/>
              <a:r>
                <a:rPr lang="en-US" sz="1000" dirty="0">
                  <a:solidFill>
                    <a:schemeClr val="tx1"/>
                  </a:solidFill>
                  <a:latin typeface="+mj-lt"/>
                </a:rPr>
                <a:t>gases</a:t>
              </a:r>
            </a:p>
          </p:txBody>
        </p:sp>
        <p:sp>
          <p:nvSpPr>
            <p:cNvPr id="168" name="Rectangle 167">
              <a:extLst>
                <a:ext uri="{FF2B5EF4-FFF2-40B4-BE49-F238E27FC236}">
                  <a16:creationId xmlns:a16="http://schemas.microsoft.com/office/drawing/2014/main" id="{EDDDEC8A-E7E5-49E7-928E-8326570B42B4}"/>
                </a:ext>
              </a:extLst>
            </p:cNvPr>
            <p:cNvSpPr/>
            <p:nvPr/>
          </p:nvSpPr>
          <p:spPr>
            <a:xfrm>
              <a:off x="2709044" y="1115740"/>
              <a:ext cx="576064" cy="36004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err="1">
                  <a:solidFill>
                    <a:schemeClr val="tx1"/>
                  </a:solidFill>
                  <a:latin typeface="+mj-lt"/>
                </a:rPr>
                <a:t>ventor</a:t>
              </a:r>
              <a:endParaRPr lang="en-US" sz="1000" dirty="0">
                <a:solidFill>
                  <a:schemeClr val="tx1"/>
                </a:solidFill>
                <a:latin typeface="+mj-lt"/>
              </a:endParaRPr>
            </a:p>
          </p:txBody>
        </p:sp>
        <p:sp>
          <p:nvSpPr>
            <p:cNvPr id="171" name="Rectangle 170">
              <a:extLst>
                <a:ext uri="{FF2B5EF4-FFF2-40B4-BE49-F238E27FC236}">
                  <a16:creationId xmlns:a16="http://schemas.microsoft.com/office/drawing/2014/main" id="{9DED156A-4D7A-43AE-BFD0-A5195CC0E4B2}"/>
                </a:ext>
              </a:extLst>
            </p:cNvPr>
            <p:cNvSpPr/>
            <p:nvPr/>
          </p:nvSpPr>
          <p:spPr>
            <a:xfrm>
              <a:off x="2060972" y="1547788"/>
              <a:ext cx="1080120" cy="432048"/>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mj-lt"/>
                </a:rPr>
                <a:t>furnace</a:t>
              </a:r>
            </a:p>
            <a:p>
              <a:pPr algn="ctr"/>
              <a:r>
                <a:rPr lang="en-US" sz="1000" dirty="0">
                  <a:solidFill>
                    <a:schemeClr val="tx1"/>
                  </a:solidFill>
                  <a:latin typeface="+mj-lt"/>
                </a:rPr>
                <a:t>heat exchanger</a:t>
              </a:r>
            </a:p>
          </p:txBody>
        </p:sp>
        <p:sp>
          <p:nvSpPr>
            <p:cNvPr id="172" name="Rectangle 171">
              <a:extLst>
                <a:ext uri="{FF2B5EF4-FFF2-40B4-BE49-F238E27FC236}">
                  <a16:creationId xmlns:a16="http://schemas.microsoft.com/office/drawing/2014/main" id="{CDB68BEA-5777-4F90-8E37-177D02E4DAB1}"/>
                </a:ext>
              </a:extLst>
            </p:cNvPr>
            <p:cNvSpPr/>
            <p:nvPr/>
          </p:nvSpPr>
          <p:spPr>
            <a:xfrm>
              <a:off x="3789164" y="1547788"/>
              <a:ext cx="1008112" cy="432048"/>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mj-lt"/>
                </a:rPr>
                <a:t>cooling coil</a:t>
              </a:r>
            </a:p>
            <a:p>
              <a:pPr algn="ctr"/>
              <a:r>
                <a:rPr lang="en-US" sz="1000" dirty="0">
                  <a:solidFill>
                    <a:schemeClr val="tx1"/>
                  </a:solidFill>
                  <a:latin typeface="+mj-lt"/>
                </a:rPr>
                <a:t>(evaporator)</a:t>
              </a:r>
            </a:p>
          </p:txBody>
        </p:sp>
        <p:sp>
          <p:nvSpPr>
            <p:cNvPr id="173" name="Rectangle 172">
              <a:extLst>
                <a:ext uri="{FF2B5EF4-FFF2-40B4-BE49-F238E27FC236}">
                  <a16:creationId xmlns:a16="http://schemas.microsoft.com/office/drawing/2014/main" id="{9FCE1DA2-20DF-4275-A8F7-05A38747DB60}"/>
                </a:ext>
              </a:extLst>
            </p:cNvPr>
            <p:cNvSpPr/>
            <p:nvPr/>
          </p:nvSpPr>
          <p:spPr>
            <a:xfrm>
              <a:off x="2132980" y="2555900"/>
              <a:ext cx="576064" cy="28803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mj-lt"/>
                </a:rPr>
                <a:t>burner</a:t>
              </a:r>
            </a:p>
          </p:txBody>
        </p:sp>
        <p:sp>
          <p:nvSpPr>
            <p:cNvPr id="182" name="Rectangle 181">
              <a:extLst>
                <a:ext uri="{FF2B5EF4-FFF2-40B4-BE49-F238E27FC236}">
                  <a16:creationId xmlns:a16="http://schemas.microsoft.com/office/drawing/2014/main" id="{5D32F476-4A7B-4BE8-AED9-952D3F8882D1}"/>
                </a:ext>
              </a:extLst>
            </p:cNvPr>
            <p:cNvSpPr/>
            <p:nvPr/>
          </p:nvSpPr>
          <p:spPr>
            <a:xfrm>
              <a:off x="764828" y="2555900"/>
              <a:ext cx="576064" cy="28803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mj-lt"/>
                </a:rPr>
                <a:t>indoor fan</a:t>
              </a:r>
            </a:p>
          </p:txBody>
        </p:sp>
        <p:sp>
          <p:nvSpPr>
            <p:cNvPr id="183" name="Rectangle: Rounded Corners 182">
              <a:extLst>
                <a:ext uri="{FF2B5EF4-FFF2-40B4-BE49-F238E27FC236}">
                  <a16:creationId xmlns:a16="http://schemas.microsoft.com/office/drawing/2014/main" id="{7D27D17B-3753-48F1-B19E-215D9E6E56ED}"/>
                </a:ext>
              </a:extLst>
            </p:cNvPr>
            <p:cNvSpPr/>
            <p:nvPr/>
          </p:nvSpPr>
          <p:spPr>
            <a:xfrm>
              <a:off x="4437236" y="509786"/>
              <a:ext cx="576064" cy="533946"/>
            </a:xfrm>
            <a:prstGeom prst="roundRect">
              <a:avLst/>
            </a:prstGeom>
            <a:ln w="9525"/>
          </p:spPr>
          <p:style>
            <a:lnRef idx="2">
              <a:schemeClr val="dk1"/>
            </a:lnRef>
            <a:fillRef idx="1">
              <a:schemeClr val="lt1"/>
            </a:fillRef>
            <a:effectRef idx="0">
              <a:schemeClr val="dk1"/>
            </a:effectRef>
            <a:fontRef idx="minor">
              <a:schemeClr val="dk1"/>
            </a:fontRef>
          </p:style>
          <p:txBody>
            <a:bodyPr rtlCol="0" anchor="ctr"/>
            <a:lstStyle/>
            <a:p>
              <a:pPr algn="ctr"/>
              <a:endParaRPr lang="en-CA"/>
            </a:p>
          </p:txBody>
        </p:sp>
        <p:sp>
          <p:nvSpPr>
            <p:cNvPr id="184" name="Rectangle 183">
              <a:extLst>
                <a:ext uri="{FF2B5EF4-FFF2-40B4-BE49-F238E27FC236}">
                  <a16:creationId xmlns:a16="http://schemas.microsoft.com/office/drawing/2014/main" id="{1EC6D410-8135-420B-A1CB-D4DA96FADBE9}"/>
                </a:ext>
              </a:extLst>
            </p:cNvPr>
            <p:cNvSpPr/>
            <p:nvPr/>
          </p:nvSpPr>
          <p:spPr>
            <a:xfrm>
              <a:off x="5013300" y="539676"/>
              <a:ext cx="864096" cy="36004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solidFill>
                    <a:schemeClr val="tx1"/>
                  </a:solidFill>
                  <a:latin typeface="+mj-lt"/>
                </a:rPr>
                <a:t>outdoor</a:t>
              </a:r>
            </a:p>
            <a:p>
              <a:r>
                <a:rPr lang="en-US" sz="1000" dirty="0">
                  <a:solidFill>
                    <a:schemeClr val="tx1"/>
                  </a:solidFill>
                  <a:latin typeface="+mj-lt"/>
                </a:rPr>
                <a:t>condenser</a:t>
              </a:r>
            </a:p>
            <a:p>
              <a:r>
                <a:rPr lang="en-US" sz="1000" dirty="0">
                  <a:solidFill>
                    <a:schemeClr val="tx1"/>
                  </a:solidFill>
                  <a:latin typeface="+mj-lt"/>
                </a:rPr>
                <a:t>unit</a:t>
              </a:r>
            </a:p>
          </p:txBody>
        </p:sp>
        <p:cxnSp>
          <p:nvCxnSpPr>
            <p:cNvPr id="185" name="Straight Connector 184">
              <a:extLst>
                <a:ext uri="{FF2B5EF4-FFF2-40B4-BE49-F238E27FC236}">
                  <a16:creationId xmlns:a16="http://schemas.microsoft.com/office/drawing/2014/main" id="{3D2682C4-87BB-4C9C-B6B9-3D1B65FFE94B}"/>
                </a:ext>
              </a:extLst>
            </p:cNvPr>
            <p:cNvCxnSpPr>
              <a:cxnSpLocks/>
            </p:cNvCxnSpPr>
            <p:nvPr/>
          </p:nvCxnSpPr>
          <p:spPr>
            <a:xfrm>
              <a:off x="4653260" y="1043732"/>
              <a:ext cx="0" cy="216024"/>
            </a:xfrm>
            <a:prstGeom prst="line">
              <a:avLst/>
            </a:prstGeom>
            <a:ln w="63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6D583190-FC95-4C04-8286-594D99183A5F}"/>
                </a:ext>
              </a:extLst>
            </p:cNvPr>
            <p:cNvCxnSpPr>
              <a:cxnSpLocks/>
            </p:cNvCxnSpPr>
            <p:nvPr/>
          </p:nvCxnSpPr>
          <p:spPr>
            <a:xfrm>
              <a:off x="4149204" y="683692"/>
              <a:ext cx="216024" cy="0"/>
            </a:xfrm>
            <a:prstGeom prst="line">
              <a:avLst/>
            </a:prstGeom>
            <a:ln w="952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4" name="Rectangle 193">
              <a:extLst>
                <a:ext uri="{FF2B5EF4-FFF2-40B4-BE49-F238E27FC236}">
                  <a16:creationId xmlns:a16="http://schemas.microsoft.com/office/drawing/2014/main" id="{74F0DC0E-F776-4A5A-9EE7-0334DCA9525C}"/>
                </a:ext>
              </a:extLst>
            </p:cNvPr>
            <p:cNvSpPr/>
            <p:nvPr/>
          </p:nvSpPr>
          <p:spPr>
            <a:xfrm>
              <a:off x="3789164" y="539676"/>
              <a:ext cx="576064" cy="28803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solidFill>
                    <a:schemeClr val="tx1"/>
                  </a:solidFill>
                  <a:latin typeface="+mj-lt"/>
                </a:rPr>
                <a:t>elec</a:t>
              </a:r>
            </a:p>
          </p:txBody>
        </p:sp>
        <p:cxnSp>
          <p:nvCxnSpPr>
            <p:cNvPr id="195" name="Straight Connector 194">
              <a:extLst>
                <a:ext uri="{FF2B5EF4-FFF2-40B4-BE49-F238E27FC236}">
                  <a16:creationId xmlns:a16="http://schemas.microsoft.com/office/drawing/2014/main" id="{F108CD74-985E-422A-A662-CD1E5876747A}"/>
                </a:ext>
              </a:extLst>
            </p:cNvPr>
            <p:cNvCxnSpPr>
              <a:cxnSpLocks/>
            </p:cNvCxnSpPr>
            <p:nvPr/>
          </p:nvCxnSpPr>
          <p:spPr>
            <a:xfrm flipV="1">
              <a:off x="4653260" y="179636"/>
              <a:ext cx="0" cy="288032"/>
            </a:xfrm>
            <a:prstGeom prst="line">
              <a:avLst/>
            </a:prstGeom>
            <a:ln w="952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8" name="Rectangle 197">
              <a:extLst>
                <a:ext uri="{FF2B5EF4-FFF2-40B4-BE49-F238E27FC236}">
                  <a16:creationId xmlns:a16="http://schemas.microsoft.com/office/drawing/2014/main" id="{8BA28C24-9A96-4083-B33D-BA767FE90DF2}"/>
                </a:ext>
              </a:extLst>
            </p:cNvPr>
            <p:cNvSpPr/>
            <p:nvPr/>
          </p:nvSpPr>
          <p:spPr>
            <a:xfrm>
              <a:off x="4653260" y="179636"/>
              <a:ext cx="576064" cy="28803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solidFill>
                    <a:schemeClr val="tx1"/>
                  </a:solidFill>
                  <a:latin typeface="+mj-lt"/>
                </a:rPr>
                <a:t>reject</a:t>
              </a:r>
            </a:p>
            <a:p>
              <a:r>
                <a:rPr lang="en-US" sz="1000" dirty="0">
                  <a:solidFill>
                    <a:schemeClr val="tx1"/>
                  </a:solidFill>
                  <a:latin typeface="+mj-lt"/>
                </a:rPr>
                <a:t>heat</a:t>
              </a:r>
            </a:p>
          </p:txBody>
        </p:sp>
        <p:cxnSp>
          <p:nvCxnSpPr>
            <p:cNvPr id="200" name="Straight Connector 199">
              <a:extLst>
                <a:ext uri="{FF2B5EF4-FFF2-40B4-BE49-F238E27FC236}">
                  <a16:creationId xmlns:a16="http://schemas.microsoft.com/office/drawing/2014/main" id="{1381A364-A1A5-4BBE-A55A-DB1CA69EA960}"/>
                </a:ext>
              </a:extLst>
            </p:cNvPr>
            <p:cNvCxnSpPr>
              <a:cxnSpLocks/>
            </p:cNvCxnSpPr>
            <p:nvPr/>
          </p:nvCxnSpPr>
          <p:spPr>
            <a:xfrm flipH="1">
              <a:off x="548804" y="3924052"/>
              <a:ext cx="864096"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id="{6567FC4C-7D1D-49FF-9D2F-E0087C1A2C4E}"/>
                </a:ext>
              </a:extLst>
            </p:cNvPr>
            <p:cNvCxnSpPr>
              <a:cxnSpLocks/>
            </p:cNvCxnSpPr>
            <p:nvPr/>
          </p:nvCxnSpPr>
          <p:spPr>
            <a:xfrm flipH="1">
              <a:off x="4653260" y="3924052"/>
              <a:ext cx="648072"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8" name="Straight Connector 207">
              <a:extLst>
                <a:ext uri="{FF2B5EF4-FFF2-40B4-BE49-F238E27FC236}">
                  <a16:creationId xmlns:a16="http://schemas.microsoft.com/office/drawing/2014/main" id="{91033361-2687-415B-9161-CFD396FF4152}"/>
                </a:ext>
              </a:extLst>
            </p:cNvPr>
            <p:cNvCxnSpPr>
              <a:cxnSpLocks/>
            </p:cNvCxnSpPr>
            <p:nvPr/>
          </p:nvCxnSpPr>
          <p:spPr>
            <a:xfrm>
              <a:off x="5301332" y="2483892"/>
              <a:ext cx="0" cy="432048"/>
            </a:xfrm>
            <a:prstGeom prst="line">
              <a:avLst/>
            </a:prstGeom>
            <a:ln w="952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10" name="Rectangle 209">
              <a:extLst>
                <a:ext uri="{FF2B5EF4-FFF2-40B4-BE49-F238E27FC236}">
                  <a16:creationId xmlns:a16="http://schemas.microsoft.com/office/drawing/2014/main" id="{B57CD436-603E-436C-B70D-28D81CAEC4D3}"/>
                </a:ext>
              </a:extLst>
            </p:cNvPr>
            <p:cNvSpPr/>
            <p:nvPr/>
          </p:nvSpPr>
          <p:spPr>
            <a:xfrm>
              <a:off x="4437236" y="2771924"/>
              <a:ext cx="864096" cy="432048"/>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mj-lt"/>
                </a:rPr>
                <a:t>supply air</a:t>
              </a:r>
            </a:p>
          </p:txBody>
        </p:sp>
        <p:cxnSp>
          <p:nvCxnSpPr>
            <p:cNvPr id="212" name="Straight Connector 211">
              <a:extLst>
                <a:ext uri="{FF2B5EF4-FFF2-40B4-BE49-F238E27FC236}">
                  <a16:creationId xmlns:a16="http://schemas.microsoft.com/office/drawing/2014/main" id="{63B9D1B7-8072-44ED-9973-2D0A6FD9BEC8}"/>
                </a:ext>
              </a:extLst>
            </p:cNvPr>
            <p:cNvCxnSpPr>
              <a:cxnSpLocks/>
            </p:cNvCxnSpPr>
            <p:nvPr/>
          </p:nvCxnSpPr>
          <p:spPr>
            <a:xfrm flipH="1">
              <a:off x="1484908" y="3924052"/>
              <a:ext cx="216024" cy="0"/>
            </a:xfrm>
            <a:prstGeom prst="line">
              <a:avLst/>
            </a:prstGeom>
            <a:ln w="254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4" name="Straight Connector 213">
              <a:extLst>
                <a:ext uri="{FF2B5EF4-FFF2-40B4-BE49-F238E27FC236}">
                  <a16:creationId xmlns:a16="http://schemas.microsoft.com/office/drawing/2014/main" id="{08565EF0-324C-4856-B978-06F453F65343}"/>
                </a:ext>
              </a:extLst>
            </p:cNvPr>
            <p:cNvCxnSpPr>
              <a:cxnSpLocks/>
            </p:cNvCxnSpPr>
            <p:nvPr/>
          </p:nvCxnSpPr>
          <p:spPr>
            <a:xfrm flipH="1">
              <a:off x="4293220" y="3924052"/>
              <a:ext cx="216024" cy="0"/>
            </a:xfrm>
            <a:prstGeom prst="line">
              <a:avLst/>
            </a:prstGeom>
            <a:ln w="254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19" name="Rectangle 218">
              <a:extLst>
                <a:ext uri="{FF2B5EF4-FFF2-40B4-BE49-F238E27FC236}">
                  <a16:creationId xmlns:a16="http://schemas.microsoft.com/office/drawing/2014/main" id="{7EB9DD26-DA77-43E1-96EC-DEA07032235D}"/>
                </a:ext>
              </a:extLst>
            </p:cNvPr>
            <p:cNvSpPr/>
            <p:nvPr/>
          </p:nvSpPr>
          <p:spPr>
            <a:xfrm>
              <a:off x="4941292" y="4428108"/>
              <a:ext cx="1152128" cy="28803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mj-lt"/>
                </a:rPr>
                <a:t>ventilation</a:t>
              </a:r>
            </a:p>
            <a:p>
              <a:pPr algn="ctr"/>
              <a:r>
                <a:rPr lang="en-US" sz="1000" dirty="0">
                  <a:solidFill>
                    <a:schemeClr val="tx1"/>
                  </a:solidFill>
                  <a:latin typeface="+mj-lt"/>
                </a:rPr>
                <a:t>(air movement)</a:t>
              </a:r>
            </a:p>
          </p:txBody>
        </p:sp>
        <p:sp>
          <p:nvSpPr>
            <p:cNvPr id="222" name="Rectangle 221">
              <a:extLst>
                <a:ext uri="{FF2B5EF4-FFF2-40B4-BE49-F238E27FC236}">
                  <a16:creationId xmlns:a16="http://schemas.microsoft.com/office/drawing/2014/main" id="{94C48AC7-C2DF-4541-917F-4BC5C44DF917}"/>
                </a:ext>
              </a:extLst>
            </p:cNvPr>
            <p:cNvSpPr/>
            <p:nvPr/>
          </p:nvSpPr>
          <p:spPr>
            <a:xfrm>
              <a:off x="4869284" y="1403772"/>
              <a:ext cx="864096" cy="36004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00" dirty="0">
                  <a:solidFill>
                    <a:schemeClr val="tx1"/>
                  </a:solidFill>
                  <a:latin typeface="+mj-lt"/>
                </a:rPr>
                <a:t>refrigerant</a:t>
              </a:r>
            </a:p>
            <a:p>
              <a:r>
                <a:rPr lang="en-US" sz="800" dirty="0">
                  <a:solidFill>
                    <a:schemeClr val="tx1"/>
                  </a:solidFill>
                  <a:latin typeface="+mj-lt"/>
                </a:rPr>
                <a:t>piping</a:t>
              </a:r>
            </a:p>
          </p:txBody>
        </p:sp>
        <p:grpSp>
          <p:nvGrpSpPr>
            <p:cNvPr id="229" name="Group 228">
              <a:extLst>
                <a:ext uri="{FF2B5EF4-FFF2-40B4-BE49-F238E27FC236}">
                  <a16:creationId xmlns:a16="http://schemas.microsoft.com/office/drawing/2014/main" id="{6A5A8C40-7FED-4A01-8725-AB0B63083A61}"/>
                </a:ext>
              </a:extLst>
            </p:cNvPr>
            <p:cNvGrpSpPr/>
            <p:nvPr/>
          </p:nvGrpSpPr>
          <p:grpSpPr>
            <a:xfrm rot="5400000">
              <a:off x="4581252" y="4212084"/>
              <a:ext cx="144016" cy="720080"/>
              <a:chOff x="2276996" y="7020396"/>
              <a:chExt cx="144016" cy="720080"/>
            </a:xfrm>
          </p:grpSpPr>
          <p:cxnSp>
            <p:nvCxnSpPr>
              <p:cNvPr id="230" name="Straight Arrow Connector 229">
                <a:extLst>
                  <a:ext uri="{FF2B5EF4-FFF2-40B4-BE49-F238E27FC236}">
                    <a16:creationId xmlns:a16="http://schemas.microsoft.com/office/drawing/2014/main" id="{F695FABB-6526-410D-A488-47E6B42946D8}"/>
                  </a:ext>
                </a:extLst>
              </p:cNvPr>
              <p:cNvCxnSpPr>
                <a:cxnSpLocks/>
              </p:cNvCxnSpPr>
              <p:nvPr/>
            </p:nvCxnSpPr>
            <p:spPr>
              <a:xfrm>
                <a:off x="2421012" y="7020396"/>
                <a:ext cx="0" cy="72008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1" name="Straight Arrow Connector 230">
                <a:extLst>
                  <a:ext uri="{FF2B5EF4-FFF2-40B4-BE49-F238E27FC236}">
                    <a16:creationId xmlns:a16="http://schemas.microsoft.com/office/drawing/2014/main" id="{DD22DF50-5406-49EC-8737-2D9A2A2428F5}"/>
                  </a:ext>
                </a:extLst>
              </p:cNvPr>
              <p:cNvCxnSpPr>
                <a:cxnSpLocks/>
              </p:cNvCxnSpPr>
              <p:nvPr/>
            </p:nvCxnSpPr>
            <p:spPr>
              <a:xfrm flipV="1">
                <a:off x="2276996" y="7020396"/>
                <a:ext cx="0" cy="64807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269" name="Group 268">
            <a:extLst>
              <a:ext uri="{FF2B5EF4-FFF2-40B4-BE49-F238E27FC236}">
                <a16:creationId xmlns:a16="http://schemas.microsoft.com/office/drawing/2014/main" id="{AB82B47C-EF37-4BDB-BA35-0B05942CFEFC}"/>
              </a:ext>
            </a:extLst>
          </p:cNvPr>
          <p:cNvGrpSpPr/>
          <p:nvPr/>
        </p:nvGrpSpPr>
        <p:grpSpPr>
          <a:xfrm>
            <a:off x="476796" y="6156300"/>
            <a:ext cx="5832648" cy="2304256"/>
            <a:chOff x="476796" y="5868268"/>
            <a:chExt cx="5832648" cy="2304256"/>
          </a:xfrm>
        </p:grpSpPr>
        <p:sp>
          <p:nvSpPr>
            <p:cNvPr id="233" name="Rectangle 232">
              <a:extLst>
                <a:ext uri="{FF2B5EF4-FFF2-40B4-BE49-F238E27FC236}">
                  <a16:creationId xmlns:a16="http://schemas.microsoft.com/office/drawing/2014/main" id="{4763787F-68EE-439B-9DA8-753B6F1C111B}"/>
                </a:ext>
              </a:extLst>
            </p:cNvPr>
            <p:cNvSpPr/>
            <p:nvPr/>
          </p:nvSpPr>
          <p:spPr>
            <a:xfrm>
              <a:off x="1628924" y="6804371"/>
              <a:ext cx="3240360" cy="136815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mj-lt"/>
              </a:endParaRPr>
            </a:p>
          </p:txBody>
        </p:sp>
        <p:sp>
          <p:nvSpPr>
            <p:cNvPr id="234" name="Rectangle 233">
              <a:extLst>
                <a:ext uri="{FF2B5EF4-FFF2-40B4-BE49-F238E27FC236}">
                  <a16:creationId xmlns:a16="http://schemas.microsoft.com/office/drawing/2014/main" id="{2C2EB7E2-6675-4685-94ED-2329BFECFFCD}"/>
                </a:ext>
              </a:extLst>
            </p:cNvPr>
            <p:cNvSpPr/>
            <p:nvPr/>
          </p:nvSpPr>
          <p:spPr>
            <a:xfrm>
              <a:off x="2709044" y="6948388"/>
              <a:ext cx="1008112" cy="432048"/>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1"/>
                  </a:solidFill>
                  <a:latin typeface="+mj-lt"/>
                </a:rPr>
                <a:t>conditioned</a:t>
              </a:r>
            </a:p>
            <a:p>
              <a:pPr algn="ctr"/>
              <a:r>
                <a:rPr lang="en-US" sz="1050" dirty="0">
                  <a:solidFill>
                    <a:schemeClr val="tx1"/>
                  </a:solidFill>
                  <a:latin typeface="+mj-lt"/>
                </a:rPr>
                <a:t>space</a:t>
              </a:r>
            </a:p>
          </p:txBody>
        </p:sp>
        <p:grpSp>
          <p:nvGrpSpPr>
            <p:cNvPr id="235" name="Group 234">
              <a:extLst>
                <a:ext uri="{FF2B5EF4-FFF2-40B4-BE49-F238E27FC236}">
                  <a16:creationId xmlns:a16="http://schemas.microsoft.com/office/drawing/2014/main" id="{DCA08988-14DB-4F51-BBA1-EAAF2AD8A4C1}"/>
                </a:ext>
              </a:extLst>
            </p:cNvPr>
            <p:cNvGrpSpPr/>
            <p:nvPr/>
          </p:nvGrpSpPr>
          <p:grpSpPr>
            <a:xfrm rot="5400000">
              <a:off x="2349005" y="5868267"/>
              <a:ext cx="504054" cy="648072"/>
              <a:chOff x="1376896" y="3239976"/>
              <a:chExt cx="216024" cy="288032"/>
            </a:xfrm>
          </p:grpSpPr>
          <p:sp>
            <p:nvSpPr>
              <p:cNvPr id="236" name="Arc 235">
                <a:extLst>
                  <a:ext uri="{FF2B5EF4-FFF2-40B4-BE49-F238E27FC236}">
                    <a16:creationId xmlns:a16="http://schemas.microsoft.com/office/drawing/2014/main" id="{481E0F6B-1237-4B24-8372-6027E9B94C08}"/>
                  </a:ext>
                </a:extLst>
              </p:cNvPr>
              <p:cNvSpPr/>
              <p:nvPr/>
            </p:nvSpPr>
            <p:spPr>
              <a:xfrm rot="16200000">
                <a:off x="1376896" y="3311984"/>
                <a:ext cx="216024" cy="216024"/>
              </a:xfrm>
              <a:prstGeom prst="arc">
                <a:avLst>
                  <a:gd name="adj1" fmla="val 21565122"/>
                  <a:gd name="adj2" fmla="val 16530903"/>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cxnSp>
            <p:nvCxnSpPr>
              <p:cNvPr id="237" name="Straight Connector 236">
                <a:extLst>
                  <a:ext uri="{FF2B5EF4-FFF2-40B4-BE49-F238E27FC236}">
                    <a16:creationId xmlns:a16="http://schemas.microsoft.com/office/drawing/2014/main" id="{8FDE1B14-0274-41FF-B6DF-3CA71CC46CFE}"/>
                  </a:ext>
                </a:extLst>
              </p:cNvPr>
              <p:cNvCxnSpPr>
                <a:cxnSpLocks/>
              </p:cNvCxnSpPr>
              <p:nvPr/>
            </p:nvCxnSpPr>
            <p:spPr>
              <a:xfrm rot="16200000">
                <a:off x="1286886" y="3329986"/>
                <a:ext cx="18002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8F3F601B-FF8E-493F-9EC3-FD5BD9FBBCC4}"/>
                  </a:ext>
                </a:extLst>
              </p:cNvPr>
              <p:cNvCxnSpPr>
                <a:cxnSpLocks/>
              </p:cNvCxnSpPr>
              <p:nvPr/>
            </p:nvCxnSpPr>
            <p:spPr>
              <a:xfrm rot="16200000" flipV="1">
                <a:off x="1430902" y="3185970"/>
                <a:ext cx="0" cy="10801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7D091638-FBAD-4C73-AA75-54F996F34BE2}"/>
                  </a:ext>
                </a:extLst>
              </p:cNvPr>
              <p:cNvCxnSpPr>
                <a:cxnSpLocks/>
              </p:cNvCxnSpPr>
              <p:nvPr/>
            </p:nvCxnSpPr>
            <p:spPr>
              <a:xfrm rot="16200000">
                <a:off x="1448904" y="3275980"/>
                <a:ext cx="72008"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40" name="Straight Connector 239">
              <a:extLst>
                <a:ext uri="{FF2B5EF4-FFF2-40B4-BE49-F238E27FC236}">
                  <a16:creationId xmlns:a16="http://schemas.microsoft.com/office/drawing/2014/main" id="{82A5761F-16C3-4B8B-A00F-142353B923BF}"/>
                </a:ext>
              </a:extLst>
            </p:cNvPr>
            <p:cNvCxnSpPr>
              <a:cxnSpLocks/>
            </p:cNvCxnSpPr>
            <p:nvPr/>
          </p:nvCxnSpPr>
          <p:spPr>
            <a:xfrm flipV="1">
              <a:off x="4437236" y="6084291"/>
              <a:ext cx="0" cy="648072"/>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B458AFD4-202D-4140-BE5C-8C3E1B0A7AE0}"/>
                </a:ext>
              </a:extLst>
            </p:cNvPr>
            <p:cNvCxnSpPr>
              <a:cxnSpLocks/>
            </p:cNvCxnSpPr>
            <p:nvPr/>
          </p:nvCxnSpPr>
          <p:spPr>
            <a:xfrm flipH="1">
              <a:off x="1916956" y="6228308"/>
              <a:ext cx="360040"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2" name="Straight Connector 241">
              <a:extLst>
                <a:ext uri="{FF2B5EF4-FFF2-40B4-BE49-F238E27FC236}">
                  <a16:creationId xmlns:a16="http://schemas.microsoft.com/office/drawing/2014/main" id="{9B94DE89-C5E0-4C1F-9EE9-3254760074EC}"/>
                </a:ext>
              </a:extLst>
            </p:cNvPr>
            <p:cNvCxnSpPr>
              <a:cxnSpLocks/>
            </p:cNvCxnSpPr>
            <p:nvPr/>
          </p:nvCxnSpPr>
          <p:spPr>
            <a:xfrm flipV="1">
              <a:off x="1916956" y="6228307"/>
              <a:ext cx="0" cy="576064"/>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3" name="Straight Connector 242">
              <a:extLst>
                <a:ext uri="{FF2B5EF4-FFF2-40B4-BE49-F238E27FC236}">
                  <a16:creationId xmlns:a16="http://schemas.microsoft.com/office/drawing/2014/main" id="{C9555A95-9095-4E23-AAA5-3C8D0ABDED68}"/>
                </a:ext>
              </a:extLst>
            </p:cNvPr>
            <p:cNvCxnSpPr>
              <a:cxnSpLocks/>
            </p:cNvCxnSpPr>
            <p:nvPr/>
          </p:nvCxnSpPr>
          <p:spPr>
            <a:xfrm flipV="1">
              <a:off x="1916956" y="6876379"/>
              <a:ext cx="0" cy="360040"/>
            </a:xfrm>
            <a:prstGeom prst="line">
              <a:avLst/>
            </a:prstGeom>
            <a:ln w="254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4" name="Straight Connector 243">
              <a:extLst>
                <a:ext uri="{FF2B5EF4-FFF2-40B4-BE49-F238E27FC236}">
                  <a16:creationId xmlns:a16="http://schemas.microsoft.com/office/drawing/2014/main" id="{4885EB47-D065-4602-9A75-35296720A10B}"/>
                </a:ext>
              </a:extLst>
            </p:cNvPr>
            <p:cNvCxnSpPr>
              <a:cxnSpLocks/>
            </p:cNvCxnSpPr>
            <p:nvPr/>
          </p:nvCxnSpPr>
          <p:spPr>
            <a:xfrm>
              <a:off x="4437236" y="6876379"/>
              <a:ext cx="0" cy="360040"/>
            </a:xfrm>
            <a:prstGeom prst="line">
              <a:avLst/>
            </a:prstGeom>
            <a:ln w="254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5" name="Straight Connector 244">
              <a:extLst>
                <a:ext uri="{FF2B5EF4-FFF2-40B4-BE49-F238E27FC236}">
                  <a16:creationId xmlns:a16="http://schemas.microsoft.com/office/drawing/2014/main" id="{FCCBA8CA-30D6-4092-A46A-9066037E6B85}"/>
                </a:ext>
              </a:extLst>
            </p:cNvPr>
            <p:cNvCxnSpPr>
              <a:cxnSpLocks/>
            </p:cNvCxnSpPr>
            <p:nvPr/>
          </p:nvCxnSpPr>
          <p:spPr>
            <a:xfrm flipH="1">
              <a:off x="2925068" y="6084292"/>
              <a:ext cx="1512168"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46" name="Rectangle 245">
              <a:extLst>
                <a:ext uri="{FF2B5EF4-FFF2-40B4-BE49-F238E27FC236}">
                  <a16:creationId xmlns:a16="http://schemas.microsoft.com/office/drawing/2014/main" id="{56DED6C5-3D67-4EC8-9EC8-A3E057A86718}"/>
                </a:ext>
              </a:extLst>
            </p:cNvPr>
            <p:cNvSpPr/>
            <p:nvPr/>
          </p:nvSpPr>
          <p:spPr>
            <a:xfrm>
              <a:off x="3285108" y="5868268"/>
              <a:ext cx="144016" cy="432048"/>
            </a:xfrm>
            <a:prstGeom prst="rect">
              <a:avLst/>
            </a:prstGeom>
            <a:solidFill>
              <a:schemeClr val="bg1"/>
            </a:solidFill>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solidFill>
                  <a:schemeClr val="tx1"/>
                </a:solidFill>
              </a:endParaRPr>
            </a:p>
          </p:txBody>
        </p:sp>
        <p:sp>
          <p:nvSpPr>
            <p:cNvPr id="247" name="Rectangle 246">
              <a:extLst>
                <a:ext uri="{FF2B5EF4-FFF2-40B4-BE49-F238E27FC236}">
                  <a16:creationId xmlns:a16="http://schemas.microsoft.com/office/drawing/2014/main" id="{1895A8D0-6A7F-4281-A2BA-8DC37A908471}"/>
                </a:ext>
              </a:extLst>
            </p:cNvPr>
            <p:cNvSpPr/>
            <p:nvPr/>
          </p:nvSpPr>
          <p:spPr>
            <a:xfrm>
              <a:off x="3861172" y="5868268"/>
              <a:ext cx="144016" cy="432048"/>
            </a:xfrm>
            <a:prstGeom prst="rect">
              <a:avLst/>
            </a:prstGeom>
            <a:solidFill>
              <a:schemeClr val="bg1"/>
            </a:solidFill>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solidFill>
                  <a:schemeClr val="tx1"/>
                </a:solidFill>
              </a:endParaRPr>
            </a:p>
          </p:txBody>
        </p:sp>
        <p:sp>
          <p:nvSpPr>
            <p:cNvPr id="251" name="Rectangle 250">
              <a:extLst>
                <a:ext uri="{FF2B5EF4-FFF2-40B4-BE49-F238E27FC236}">
                  <a16:creationId xmlns:a16="http://schemas.microsoft.com/office/drawing/2014/main" id="{4584BE2A-6DBE-4E42-86E4-BA94FC67AE78}"/>
                </a:ext>
              </a:extLst>
            </p:cNvPr>
            <p:cNvSpPr/>
            <p:nvPr/>
          </p:nvSpPr>
          <p:spPr>
            <a:xfrm>
              <a:off x="476796" y="7596460"/>
              <a:ext cx="864096" cy="36004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mj-lt"/>
                </a:rPr>
                <a:t>heat gains</a:t>
              </a:r>
            </a:p>
            <a:p>
              <a:pPr algn="ctr"/>
              <a:r>
                <a:rPr lang="en-US" sz="1000" dirty="0">
                  <a:solidFill>
                    <a:schemeClr val="tx1"/>
                  </a:solidFill>
                  <a:latin typeface="+mj-lt"/>
                </a:rPr>
                <a:t>&amp; losses</a:t>
              </a:r>
            </a:p>
          </p:txBody>
        </p:sp>
        <p:grpSp>
          <p:nvGrpSpPr>
            <p:cNvPr id="252" name="Group 251">
              <a:extLst>
                <a:ext uri="{FF2B5EF4-FFF2-40B4-BE49-F238E27FC236}">
                  <a16:creationId xmlns:a16="http://schemas.microsoft.com/office/drawing/2014/main" id="{C7A83D7C-D9A5-43BC-B925-769C4C5C7310}"/>
                </a:ext>
              </a:extLst>
            </p:cNvPr>
            <p:cNvGrpSpPr/>
            <p:nvPr/>
          </p:nvGrpSpPr>
          <p:grpSpPr>
            <a:xfrm rot="5400000">
              <a:off x="1556916" y="7452444"/>
              <a:ext cx="144016" cy="720080"/>
              <a:chOff x="2276996" y="7020396"/>
              <a:chExt cx="144016" cy="720080"/>
            </a:xfrm>
          </p:grpSpPr>
          <p:cxnSp>
            <p:nvCxnSpPr>
              <p:cNvPr id="253" name="Straight Arrow Connector 252">
                <a:extLst>
                  <a:ext uri="{FF2B5EF4-FFF2-40B4-BE49-F238E27FC236}">
                    <a16:creationId xmlns:a16="http://schemas.microsoft.com/office/drawing/2014/main" id="{47D23956-A0A4-4860-A232-ED6FACC7C5A3}"/>
                  </a:ext>
                </a:extLst>
              </p:cNvPr>
              <p:cNvCxnSpPr>
                <a:cxnSpLocks/>
              </p:cNvCxnSpPr>
              <p:nvPr/>
            </p:nvCxnSpPr>
            <p:spPr>
              <a:xfrm>
                <a:off x="2421012" y="7020396"/>
                <a:ext cx="0" cy="72008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4" name="Straight Arrow Connector 253">
                <a:extLst>
                  <a:ext uri="{FF2B5EF4-FFF2-40B4-BE49-F238E27FC236}">
                    <a16:creationId xmlns:a16="http://schemas.microsoft.com/office/drawing/2014/main" id="{85F17D29-6B48-4672-AD77-D4978E26000A}"/>
                  </a:ext>
                </a:extLst>
              </p:cNvPr>
              <p:cNvCxnSpPr>
                <a:cxnSpLocks/>
              </p:cNvCxnSpPr>
              <p:nvPr/>
            </p:nvCxnSpPr>
            <p:spPr>
              <a:xfrm flipV="1">
                <a:off x="2276996" y="7020396"/>
                <a:ext cx="0" cy="64807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55" name="Rectangle 254">
              <a:extLst>
                <a:ext uri="{FF2B5EF4-FFF2-40B4-BE49-F238E27FC236}">
                  <a16:creationId xmlns:a16="http://schemas.microsoft.com/office/drawing/2014/main" id="{00917CA1-3C87-432D-951C-AA27AC9C7FCD}"/>
                </a:ext>
              </a:extLst>
            </p:cNvPr>
            <p:cNvSpPr/>
            <p:nvPr/>
          </p:nvSpPr>
          <p:spPr>
            <a:xfrm>
              <a:off x="5157316" y="7668468"/>
              <a:ext cx="1152128" cy="28803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mj-lt"/>
                </a:rPr>
                <a:t>ventilation</a:t>
              </a:r>
            </a:p>
            <a:p>
              <a:pPr algn="ctr"/>
              <a:r>
                <a:rPr lang="en-US" sz="1000" dirty="0">
                  <a:solidFill>
                    <a:schemeClr val="tx1"/>
                  </a:solidFill>
                  <a:latin typeface="+mj-lt"/>
                </a:rPr>
                <a:t>(air movement)</a:t>
              </a:r>
            </a:p>
          </p:txBody>
        </p:sp>
        <p:grpSp>
          <p:nvGrpSpPr>
            <p:cNvPr id="256" name="Group 255">
              <a:extLst>
                <a:ext uri="{FF2B5EF4-FFF2-40B4-BE49-F238E27FC236}">
                  <a16:creationId xmlns:a16="http://schemas.microsoft.com/office/drawing/2014/main" id="{C1BE5D20-3F50-426E-8978-8ABB685ABA3C}"/>
                </a:ext>
              </a:extLst>
            </p:cNvPr>
            <p:cNvGrpSpPr/>
            <p:nvPr/>
          </p:nvGrpSpPr>
          <p:grpSpPr>
            <a:xfrm rot="5400000">
              <a:off x="4797276" y="7452444"/>
              <a:ext cx="144016" cy="720080"/>
              <a:chOff x="2276996" y="7020396"/>
              <a:chExt cx="144016" cy="720080"/>
            </a:xfrm>
          </p:grpSpPr>
          <p:cxnSp>
            <p:nvCxnSpPr>
              <p:cNvPr id="257" name="Straight Arrow Connector 256">
                <a:extLst>
                  <a:ext uri="{FF2B5EF4-FFF2-40B4-BE49-F238E27FC236}">
                    <a16:creationId xmlns:a16="http://schemas.microsoft.com/office/drawing/2014/main" id="{57E82214-82BC-4549-B8F1-BBE7B64402DD}"/>
                  </a:ext>
                </a:extLst>
              </p:cNvPr>
              <p:cNvCxnSpPr>
                <a:cxnSpLocks/>
              </p:cNvCxnSpPr>
              <p:nvPr/>
            </p:nvCxnSpPr>
            <p:spPr>
              <a:xfrm>
                <a:off x="2421012" y="7020396"/>
                <a:ext cx="0" cy="72008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8" name="Straight Arrow Connector 257">
                <a:extLst>
                  <a:ext uri="{FF2B5EF4-FFF2-40B4-BE49-F238E27FC236}">
                    <a16:creationId xmlns:a16="http://schemas.microsoft.com/office/drawing/2014/main" id="{18B410F2-D779-4E48-8F44-CE774E6E43C8}"/>
                  </a:ext>
                </a:extLst>
              </p:cNvPr>
              <p:cNvCxnSpPr>
                <a:cxnSpLocks/>
              </p:cNvCxnSpPr>
              <p:nvPr/>
            </p:nvCxnSpPr>
            <p:spPr>
              <a:xfrm flipV="1">
                <a:off x="2276996" y="7020396"/>
                <a:ext cx="0" cy="64807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59" name="Group 258">
              <a:extLst>
                <a:ext uri="{FF2B5EF4-FFF2-40B4-BE49-F238E27FC236}">
                  <a16:creationId xmlns:a16="http://schemas.microsoft.com/office/drawing/2014/main" id="{1ACF9797-D867-4435-973E-9E81AC0B95AB}"/>
                </a:ext>
              </a:extLst>
            </p:cNvPr>
            <p:cNvGrpSpPr/>
            <p:nvPr/>
          </p:nvGrpSpPr>
          <p:grpSpPr>
            <a:xfrm>
              <a:off x="2493020" y="7740476"/>
              <a:ext cx="432048" cy="216024"/>
              <a:chOff x="10992544" y="2708920"/>
              <a:chExt cx="432048" cy="216024"/>
            </a:xfrm>
          </p:grpSpPr>
          <p:sp>
            <p:nvSpPr>
              <p:cNvPr id="260" name="Oval 259">
                <a:extLst>
                  <a:ext uri="{FF2B5EF4-FFF2-40B4-BE49-F238E27FC236}">
                    <a16:creationId xmlns:a16="http://schemas.microsoft.com/office/drawing/2014/main" id="{8DEE6F2A-310F-4B36-BCF5-86EC0777A535}"/>
                  </a:ext>
                </a:extLst>
              </p:cNvPr>
              <p:cNvSpPr/>
              <p:nvPr/>
            </p:nvSpPr>
            <p:spPr>
              <a:xfrm>
                <a:off x="10992544" y="2708920"/>
                <a:ext cx="216024" cy="21602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T</a:t>
                </a:r>
                <a:endParaRPr lang="en-CA" sz="1100" dirty="0">
                  <a:solidFill>
                    <a:schemeClr val="tx1"/>
                  </a:solidFill>
                </a:endParaRPr>
              </a:p>
            </p:txBody>
          </p:sp>
          <p:sp>
            <p:nvSpPr>
              <p:cNvPr id="261" name="Rectangle: Rounded Corners 260">
                <a:extLst>
                  <a:ext uri="{FF2B5EF4-FFF2-40B4-BE49-F238E27FC236}">
                    <a16:creationId xmlns:a16="http://schemas.microsoft.com/office/drawing/2014/main" id="{F0F2FD89-79CF-4B89-BD93-5A112F777DE3}"/>
                  </a:ext>
                </a:extLst>
              </p:cNvPr>
              <p:cNvSpPr/>
              <p:nvPr/>
            </p:nvSpPr>
            <p:spPr>
              <a:xfrm>
                <a:off x="11208568" y="2708920"/>
                <a:ext cx="216024" cy="21602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100" dirty="0">
                    <a:solidFill>
                      <a:schemeClr val="tx1"/>
                    </a:solidFill>
                  </a:rPr>
                  <a:t>F</a:t>
                </a:r>
                <a:endParaRPr lang="en-CA" sz="1100" dirty="0">
                  <a:solidFill>
                    <a:schemeClr val="tx1"/>
                  </a:solidFill>
                </a:endParaRPr>
              </a:p>
            </p:txBody>
          </p:sp>
        </p:grpSp>
        <p:sp>
          <p:nvSpPr>
            <p:cNvPr id="262" name="Rectangle 261">
              <a:extLst>
                <a:ext uri="{FF2B5EF4-FFF2-40B4-BE49-F238E27FC236}">
                  <a16:creationId xmlns:a16="http://schemas.microsoft.com/office/drawing/2014/main" id="{01114FEA-8F4C-480F-A15F-E5253EEE9178}"/>
                </a:ext>
              </a:extLst>
            </p:cNvPr>
            <p:cNvSpPr/>
            <p:nvPr/>
          </p:nvSpPr>
          <p:spPr>
            <a:xfrm>
              <a:off x="2997076" y="7668468"/>
              <a:ext cx="1152128"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solidFill>
                    <a:schemeClr val="tx1"/>
                  </a:solidFill>
                  <a:latin typeface="Calibri Light" panose="020F0302020204030204" pitchFamily="34" charset="0"/>
                  <a:cs typeface="Calibri Light" panose="020F0302020204030204" pitchFamily="34" charset="0"/>
                </a:rPr>
                <a:t>thermostat</a:t>
              </a:r>
            </a:p>
            <a:p>
              <a:r>
                <a:rPr lang="en-US" sz="1000" dirty="0">
                  <a:solidFill>
                    <a:schemeClr val="tx1"/>
                  </a:solidFill>
                  <a:latin typeface="Calibri Light" panose="020F0302020204030204" pitchFamily="34" charset="0"/>
                  <a:cs typeface="Calibri Light" panose="020F0302020204030204" pitchFamily="34" charset="0"/>
                </a:rPr>
                <a:t>&amp; fan Control</a:t>
              </a:r>
            </a:p>
          </p:txBody>
        </p:sp>
        <p:sp>
          <p:nvSpPr>
            <p:cNvPr id="263" name="Rectangle 262">
              <a:extLst>
                <a:ext uri="{FF2B5EF4-FFF2-40B4-BE49-F238E27FC236}">
                  <a16:creationId xmlns:a16="http://schemas.microsoft.com/office/drawing/2014/main" id="{16C8AF95-C791-4576-8956-7017677F28C7}"/>
                </a:ext>
              </a:extLst>
            </p:cNvPr>
            <p:cNvSpPr/>
            <p:nvPr/>
          </p:nvSpPr>
          <p:spPr>
            <a:xfrm>
              <a:off x="2276996" y="6444331"/>
              <a:ext cx="576064" cy="28803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mj-lt"/>
                </a:rPr>
                <a:t>fan</a:t>
              </a:r>
            </a:p>
          </p:txBody>
        </p:sp>
        <p:sp>
          <p:nvSpPr>
            <p:cNvPr id="264" name="Rectangle 263">
              <a:extLst>
                <a:ext uri="{FF2B5EF4-FFF2-40B4-BE49-F238E27FC236}">
                  <a16:creationId xmlns:a16="http://schemas.microsoft.com/office/drawing/2014/main" id="{0F52AE65-6AC2-4AC9-88B7-125C628BEE57}"/>
                </a:ext>
              </a:extLst>
            </p:cNvPr>
            <p:cNvSpPr/>
            <p:nvPr/>
          </p:nvSpPr>
          <p:spPr>
            <a:xfrm>
              <a:off x="3069084" y="6372323"/>
              <a:ext cx="576064" cy="28803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mj-lt"/>
                </a:rPr>
                <a:t>heating</a:t>
              </a:r>
            </a:p>
            <a:p>
              <a:pPr algn="ctr"/>
              <a:r>
                <a:rPr lang="en-US" sz="1000" dirty="0">
                  <a:solidFill>
                    <a:schemeClr val="tx1"/>
                  </a:solidFill>
                  <a:latin typeface="+mj-lt"/>
                </a:rPr>
                <a:t>coil</a:t>
              </a:r>
            </a:p>
          </p:txBody>
        </p:sp>
        <p:sp>
          <p:nvSpPr>
            <p:cNvPr id="265" name="Rectangle 264">
              <a:extLst>
                <a:ext uri="{FF2B5EF4-FFF2-40B4-BE49-F238E27FC236}">
                  <a16:creationId xmlns:a16="http://schemas.microsoft.com/office/drawing/2014/main" id="{28EB3849-5D76-47C3-9871-2F9E4C3EF303}"/>
                </a:ext>
              </a:extLst>
            </p:cNvPr>
            <p:cNvSpPr/>
            <p:nvPr/>
          </p:nvSpPr>
          <p:spPr>
            <a:xfrm>
              <a:off x="3645148" y="6372323"/>
              <a:ext cx="576064" cy="28803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mj-lt"/>
                </a:rPr>
                <a:t>cooling</a:t>
              </a:r>
            </a:p>
            <a:p>
              <a:pPr algn="ctr"/>
              <a:r>
                <a:rPr lang="en-US" sz="1000" dirty="0">
                  <a:solidFill>
                    <a:schemeClr val="tx1"/>
                  </a:solidFill>
                  <a:latin typeface="+mj-lt"/>
                </a:rPr>
                <a:t>coil</a:t>
              </a:r>
            </a:p>
          </p:txBody>
        </p:sp>
      </p:grpSp>
      <p:sp>
        <p:nvSpPr>
          <p:cNvPr id="270" name="Rectangle 269">
            <a:extLst>
              <a:ext uri="{FF2B5EF4-FFF2-40B4-BE49-F238E27FC236}">
                <a16:creationId xmlns:a16="http://schemas.microsoft.com/office/drawing/2014/main" id="{FB79A55F-18E4-40C2-B18C-0F7B2CFF342B}"/>
              </a:ext>
            </a:extLst>
          </p:cNvPr>
          <p:cNvSpPr/>
          <p:nvPr/>
        </p:nvSpPr>
        <p:spPr>
          <a:xfrm>
            <a:off x="188764" y="28426"/>
            <a:ext cx="2736304" cy="43924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u="sng" dirty="0">
                <a:solidFill>
                  <a:schemeClr val="tx1"/>
                </a:solidFill>
                <a:latin typeface="Cambria" panose="02040503050406030204" pitchFamily="18" charset="0"/>
                <a:ea typeface="Cambria" panose="02040503050406030204" pitchFamily="18" charset="0"/>
              </a:rPr>
              <a:t>Schematic Representation</a:t>
            </a:r>
          </a:p>
        </p:txBody>
      </p:sp>
      <p:sp>
        <p:nvSpPr>
          <p:cNvPr id="271" name="Rectangle 270">
            <a:extLst>
              <a:ext uri="{FF2B5EF4-FFF2-40B4-BE49-F238E27FC236}">
                <a16:creationId xmlns:a16="http://schemas.microsoft.com/office/drawing/2014/main" id="{0E8F57D2-5C20-4D98-99B2-494F5728B658}"/>
              </a:ext>
            </a:extLst>
          </p:cNvPr>
          <p:cNvSpPr/>
          <p:nvPr/>
        </p:nvSpPr>
        <p:spPr>
          <a:xfrm>
            <a:off x="188764" y="5292204"/>
            <a:ext cx="3672408" cy="64807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u="sng" dirty="0">
                <a:solidFill>
                  <a:schemeClr val="tx1"/>
                </a:solidFill>
                <a:latin typeface="Cambria" panose="02040503050406030204" pitchFamily="18" charset="0"/>
                <a:ea typeface="Cambria" panose="02040503050406030204" pitchFamily="18" charset="0"/>
              </a:rPr>
              <a:t>Highly Simplified Schematic Representation</a:t>
            </a:r>
          </a:p>
        </p:txBody>
      </p:sp>
      <p:sp>
        <p:nvSpPr>
          <p:cNvPr id="7" name="Right Bracket 6">
            <a:extLst>
              <a:ext uri="{FF2B5EF4-FFF2-40B4-BE49-F238E27FC236}">
                <a16:creationId xmlns:a16="http://schemas.microsoft.com/office/drawing/2014/main" id="{BCFD04A6-C099-4A6E-9104-9FF94629E9E3}"/>
              </a:ext>
            </a:extLst>
          </p:cNvPr>
          <p:cNvSpPr/>
          <p:nvPr/>
        </p:nvSpPr>
        <p:spPr>
          <a:xfrm rot="16200000">
            <a:off x="2679489" y="5101617"/>
            <a:ext cx="1088628" cy="2912294"/>
          </a:xfrm>
          <a:prstGeom prst="rightBracket">
            <a:avLst>
              <a:gd name="adj" fmla="val 0"/>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400">
              <a:solidFill>
                <a:schemeClr val="lt1"/>
              </a:solidFill>
            </a:endParaRPr>
          </a:p>
        </p:txBody>
      </p:sp>
      <p:sp>
        <p:nvSpPr>
          <p:cNvPr id="11" name="Rectangle 10">
            <a:extLst>
              <a:ext uri="{FF2B5EF4-FFF2-40B4-BE49-F238E27FC236}">
                <a16:creationId xmlns:a16="http://schemas.microsoft.com/office/drawing/2014/main" id="{AFB3ADCD-A6F7-416E-9613-FBD855F2DE26}"/>
              </a:ext>
            </a:extLst>
          </p:cNvPr>
          <p:cNvSpPr/>
          <p:nvPr/>
        </p:nvSpPr>
        <p:spPr>
          <a:xfrm>
            <a:off x="445046" y="6147470"/>
            <a:ext cx="1320254" cy="504056"/>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800" b="1" dirty="0">
                <a:solidFill>
                  <a:schemeClr val="tx1"/>
                </a:solidFill>
                <a:latin typeface="+mj-lt"/>
              </a:rPr>
              <a:t>Household central heating &amp; cooling system</a:t>
            </a:r>
          </a:p>
          <a:p>
            <a:pPr algn="r"/>
            <a:endParaRPr lang="en-US" sz="800" b="1" dirty="0">
              <a:solidFill>
                <a:schemeClr val="tx1"/>
              </a:solidFill>
              <a:latin typeface="+mj-lt"/>
            </a:endParaRPr>
          </a:p>
        </p:txBody>
      </p:sp>
    </p:spTree>
    <p:extLst>
      <p:ext uri="{BB962C8B-B14F-4D97-AF65-F5344CB8AC3E}">
        <p14:creationId xmlns:p14="http://schemas.microsoft.com/office/powerpoint/2010/main" val="29531527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5245584-2E3E-43F1-9CF3-8242E93F4021}"/>
              </a:ext>
            </a:extLst>
          </p:cNvPr>
          <p:cNvSpPr/>
          <p:nvPr/>
        </p:nvSpPr>
        <p:spPr>
          <a:xfrm>
            <a:off x="311150" y="213544"/>
            <a:ext cx="5822950" cy="72728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CA" sz="1100" u="sng" dirty="0">
                <a:solidFill>
                  <a:schemeClr val="tx1"/>
                </a:solidFill>
                <a:latin typeface="Cambria" panose="02040503050406030204" pitchFamily="18" charset="0"/>
                <a:ea typeface="Cambria" panose="02040503050406030204" pitchFamily="18" charset="0"/>
                <a:cs typeface="Times New Roman" panose="02020603050405020304" pitchFamily="18" charset="0"/>
              </a:rPr>
              <a:t>Simple Commercial Building HVAC Systems</a:t>
            </a: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r>
              <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In a house, the central furnace and air-conditioner </a:t>
            </a:r>
            <a:r>
              <a:rPr lang="en-CA" sz="1100" i="1" dirty="0">
                <a:solidFill>
                  <a:schemeClr val="tx1"/>
                </a:solidFill>
                <a:latin typeface="Cambria" panose="02040503050406030204" pitchFamily="18" charset="0"/>
                <a:ea typeface="Cambria" panose="02040503050406030204" pitchFamily="18" charset="0"/>
                <a:cs typeface="Times New Roman" panose="02020603050405020304" pitchFamily="18" charset="0"/>
              </a:rPr>
              <a:t>usually</a:t>
            </a:r>
            <a:r>
              <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 provide only for thermal comfort (i.e. heating/cooling). IAQ requirements related to ventilation are achieved other means, e.g. air leakage and/or openings (windows).</a:t>
            </a:r>
          </a:p>
          <a:p>
            <a:pPr algn="just"/>
            <a:endParaRPr lang="en-CA" sz="1100" u="sng"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r>
              <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In </a:t>
            </a:r>
            <a:r>
              <a:rPr lang="en-CA" sz="1100" u="sng" dirty="0">
                <a:solidFill>
                  <a:schemeClr val="tx1"/>
                </a:solidFill>
                <a:latin typeface="Cambria" panose="02040503050406030204" pitchFamily="18" charset="0"/>
                <a:ea typeface="Cambria" panose="02040503050406030204" pitchFamily="18" charset="0"/>
                <a:cs typeface="Times New Roman" panose="02020603050405020304" pitchFamily="18" charset="0"/>
              </a:rPr>
              <a:t>commercial buildings</a:t>
            </a:r>
            <a:r>
              <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 “opening the window to let in some fresh air” is often not an option. Therefore, HVAC systems for buildings usually need to have provisions to deal with </a:t>
            </a:r>
            <a:r>
              <a:rPr lang="en-CA" sz="1100" u="sng" dirty="0">
                <a:solidFill>
                  <a:schemeClr val="tx1"/>
                </a:solidFill>
                <a:latin typeface="Cambria" panose="02040503050406030204" pitchFamily="18" charset="0"/>
                <a:ea typeface="Cambria" panose="02040503050406030204" pitchFamily="18" charset="0"/>
                <a:cs typeface="Times New Roman" panose="02020603050405020304" pitchFamily="18" charset="0"/>
              </a:rPr>
              <a:t>both</a:t>
            </a:r>
            <a:r>
              <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 thermal comfort and IAQ needs.</a:t>
            </a: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r>
              <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rPr>
              <a:t>Now, slightly modifying the previous system to allow fresh air intake and building air exhaust:</a:t>
            </a:r>
          </a:p>
          <a:p>
            <a:pPr algn="just"/>
            <a:endParaRPr lang="en-CA" sz="11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u="sng"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u="sng"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u="sng"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u="sng"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u="sng"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u="sng"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u="sng"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u="sng"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u="sng"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u="sng"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u="sng"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u="sng"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u="sng"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u="sng"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u="sng"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u="sng"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u="sng"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u="sng"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u="sng"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a:p>
            <a:pPr algn="just"/>
            <a:endParaRPr lang="en-CA" sz="1100" u="sng"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41363D05-A17F-4413-ABE0-4ED323924EA4}"/>
              </a:ext>
            </a:extLst>
          </p:cNvPr>
          <p:cNvSpPr>
            <a:spLocks noGrp="1"/>
          </p:cNvSpPr>
          <p:nvPr>
            <p:ph type="sldNum" sz="quarter" idx="12"/>
          </p:nvPr>
        </p:nvSpPr>
        <p:spPr/>
        <p:txBody>
          <a:bodyPr/>
          <a:lstStyle/>
          <a:p>
            <a:fld id="{2812F1FA-390A-41C6-A5B6-DA577902550D}" type="slidenum">
              <a:rPr lang="en-CA" smtClean="0"/>
              <a:pPr/>
              <a:t>9</a:t>
            </a:fld>
            <a:endParaRPr lang="en-CA" dirty="0"/>
          </a:p>
        </p:txBody>
      </p:sp>
      <p:sp>
        <p:nvSpPr>
          <p:cNvPr id="42" name="Rectangle 41">
            <a:extLst>
              <a:ext uri="{FF2B5EF4-FFF2-40B4-BE49-F238E27FC236}">
                <a16:creationId xmlns:a16="http://schemas.microsoft.com/office/drawing/2014/main" id="{62C9057C-4462-4756-9B01-355CAF594541}"/>
              </a:ext>
            </a:extLst>
          </p:cNvPr>
          <p:cNvSpPr/>
          <p:nvPr/>
        </p:nvSpPr>
        <p:spPr>
          <a:xfrm>
            <a:off x="1647372" y="4882998"/>
            <a:ext cx="3243943" cy="121300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mj-lt"/>
            </a:endParaRPr>
          </a:p>
        </p:txBody>
      </p:sp>
      <p:sp>
        <p:nvSpPr>
          <p:cNvPr id="43" name="Rectangle 42">
            <a:extLst>
              <a:ext uri="{FF2B5EF4-FFF2-40B4-BE49-F238E27FC236}">
                <a16:creationId xmlns:a16="http://schemas.microsoft.com/office/drawing/2014/main" id="{CFD8D5C2-09EB-44DE-B3AF-0292D4E377A2}"/>
              </a:ext>
            </a:extLst>
          </p:cNvPr>
          <p:cNvSpPr/>
          <p:nvPr/>
        </p:nvSpPr>
        <p:spPr>
          <a:xfrm>
            <a:off x="3142563" y="5027014"/>
            <a:ext cx="1008112" cy="432048"/>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1"/>
                </a:solidFill>
                <a:latin typeface="+mj-lt"/>
              </a:rPr>
              <a:t>conditioned</a:t>
            </a:r>
          </a:p>
          <a:p>
            <a:pPr algn="ctr"/>
            <a:r>
              <a:rPr lang="en-US" sz="1050" dirty="0">
                <a:solidFill>
                  <a:schemeClr val="tx1"/>
                </a:solidFill>
                <a:latin typeface="+mj-lt"/>
              </a:rPr>
              <a:t>space</a:t>
            </a:r>
          </a:p>
        </p:txBody>
      </p:sp>
      <p:cxnSp>
        <p:nvCxnSpPr>
          <p:cNvPr id="44" name="Straight Connector 43">
            <a:extLst>
              <a:ext uri="{FF2B5EF4-FFF2-40B4-BE49-F238E27FC236}">
                <a16:creationId xmlns:a16="http://schemas.microsoft.com/office/drawing/2014/main" id="{A78FDBB8-8BEF-4FC1-93E2-E2560EEBBBCF}"/>
              </a:ext>
            </a:extLst>
          </p:cNvPr>
          <p:cNvCxnSpPr>
            <a:cxnSpLocks/>
          </p:cNvCxnSpPr>
          <p:nvPr/>
        </p:nvCxnSpPr>
        <p:spPr>
          <a:xfrm flipV="1">
            <a:off x="2494491" y="4955005"/>
            <a:ext cx="0" cy="360040"/>
          </a:xfrm>
          <a:prstGeom prst="line">
            <a:avLst/>
          </a:prstGeom>
          <a:ln w="254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FC3C765E-C8C2-4A7C-8912-AC90EA0470DB}"/>
              </a:ext>
            </a:extLst>
          </p:cNvPr>
          <p:cNvCxnSpPr>
            <a:cxnSpLocks/>
          </p:cNvCxnSpPr>
          <p:nvPr/>
        </p:nvCxnSpPr>
        <p:spPr>
          <a:xfrm>
            <a:off x="4654731" y="4955005"/>
            <a:ext cx="0" cy="360040"/>
          </a:xfrm>
          <a:prstGeom prst="line">
            <a:avLst/>
          </a:prstGeom>
          <a:ln w="254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8DFAFBE7-D6BE-4C40-9AA5-1CC26E0A536A}"/>
              </a:ext>
            </a:extLst>
          </p:cNvPr>
          <p:cNvSpPr/>
          <p:nvPr/>
        </p:nvSpPr>
        <p:spPr>
          <a:xfrm>
            <a:off x="509550" y="5515429"/>
            <a:ext cx="864096" cy="36004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mj-lt"/>
              </a:rPr>
              <a:t>heat gains</a:t>
            </a:r>
          </a:p>
          <a:p>
            <a:pPr algn="ctr"/>
            <a:r>
              <a:rPr lang="en-US" sz="1000" dirty="0">
                <a:solidFill>
                  <a:schemeClr val="tx1"/>
                </a:solidFill>
                <a:latin typeface="+mj-lt"/>
              </a:rPr>
              <a:t>&amp; losses</a:t>
            </a:r>
          </a:p>
        </p:txBody>
      </p:sp>
      <p:grpSp>
        <p:nvGrpSpPr>
          <p:cNvPr id="47" name="Group 46">
            <a:extLst>
              <a:ext uri="{FF2B5EF4-FFF2-40B4-BE49-F238E27FC236}">
                <a16:creationId xmlns:a16="http://schemas.microsoft.com/office/drawing/2014/main" id="{6F5BE816-F6CB-4EF3-86D1-239B3456A3AC}"/>
              </a:ext>
            </a:extLst>
          </p:cNvPr>
          <p:cNvGrpSpPr/>
          <p:nvPr/>
        </p:nvGrpSpPr>
        <p:grpSpPr>
          <a:xfrm rot="5400000">
            <a:off x="1589670" y="5371413"/>
            <a:ext cx="144016" cy="720080"/>
            <a:chOff x="2276996" y="7020396"/>
            <a:chExt cx="144016" cy="720080"/>
          </a:xfrm>
        </p:grpSpPr>
        <p:cxnSp>
          <p:nvCxnSpPr>
            <p:cNvPr id="48" name="Straight Arrow Connector 47">
              <a:extLst>
                <a:ext uri="{FF2B5EF4-FFF2-40B4-BE49-F238E27FC236}">
                  <a16:creationId xmlns:a16="http://schemas.microsoft.com/office/drawing/2014/main" id="{F79930BC-6843-412E-A035-6B4AC59A8E0E}"/>
                </a:ext>
              </a:extLst>
            </p:cNvPr>
            <p:cNvCxnSpPr>
              <a:cxnSpLocks/>
            </p:cNvCxnSpPr>
            <p:nvPr/>
          </p:nvCxnSpPr>
          <p:spPr>
            <a:xfrm>
              <a:off x="2421012" y="7020396"/>
              <a:ext cx="0" cy="72008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2CD967EA-1267-495D-B3CF-8BDCBA62E2B7}"/>
                </a:ext>
              </a:extLst>
            </p:cNvPr>
            <p:cNvCxnSpPr>
              <a:cxnSpLocks/>
            </p:cNvCxnSpPr>
            <p:nvPr/>
          </p:nvCxnSpPr>
          <p:spPr>
            <a:xfrm flipV="1">
              <a:off x="2276996" y="7020396"/>
              <a:ext cx="0" cy="64807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B336808A-E418-447A-B9E6-C2A38B28DDA5}"/>
              </a:ext>
            </a:extLst>
          </p:cNvPr>
          <p:cNvGrpSpPr/>
          <p:nvPr/>
        </p:nvGrpSpPr>
        <p:grpSpPr>
          <a:xfrm rot="5400000">
            <a:off x="4707083" y="5581582"/>
            <a:ext cx="144016" cy="496590"/>
            <a:chOff x="2276996" y="7020396"/>
            <a:chExt cx="144016" cy="720080"/>
          </a:xfrm>
        </p:grpSpPr>
        <p:cxnSp>
          <p:nvCxnSpPr>
            <p:cNvPr id="51" name="Straight Arrow Connector 50">
              <a:extLst>
                <a:ext uri="{FF2B5EF4-FFF2-40B4-BE49-F238E27FC236}">
                  <a16:creationId xmlns:a16="http://schemas.microsoft.com/office/drawing/2014/main" id="{DD67B026-9085-4912-BF8F-CFA088A24E70}"/>
                </a:ext>
              </a:extLst>
            </p:cNvPr>
            <p:cNvCxnSpPr>
              <a:cxnSpLocks/>
            </p:cNvCxnSpPr>
            <p:nvPr/>
          </p:nvCxnSpPr>
          <p:spPr>
            <a:xfrm>
              <a:off x="2421012" y="7020396"/>
              <a:ext cx="0" cy="72008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9483E19F-DAC1-4C96-A84B-50B5F399DE90}"/>
                </a:ext>
              </a:extLst>
            </p:cNvPr>
            <p:cNvCxnSpPr>
              <a:cxnSpLocks/>
            </p:cNvCxnSpPr>
            <p:nvPr/>
          </p:nvCxnSpPr>
          <p:spPr>
            <a:xfrm flipV="1">
              <a:off x="2276996" y="7020396"/>
              <a:ext cx="0" cy="64807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7AFB7E89-818C-41E9-B3B4-E78C7CB63ED6}"/>
              </a:ext>
            </a:extLst>
          </p:cNvPr>
          <p:cNvGrpSpPr/>
          <p:nvPr/>
        </p:nvGrpSpPr>
        <p:grpSpPr>
          <a:xfrm>
            <a:off x="2558239" y="5659445"/>
            <a:ext cx="432048" cy="216024"/>
            <a:chOff x="10992544" y="2708920"/>
            <a:chExt cx="432048" cy="216024"/>
          </a:xfrm>
        </p:grpSpPr>
        <p:sp>
          <p:nvSpPr>
            <p:cNvPr id="54" name="Oval 53">
              <a:extLst>
                <a:ext uri="{FF2B5EF4-FFF2-40B4-BE49-F238E27FC236}">
                  <a16:creationId xmlns:a16="http://schemas.microsoft.com/office/drawing/2014/main" id="{988EACCA-FD3F-4B96-BB6F-FC2E63AA8E31}"/>
                </a:ext>
              </a:extLst>
            </p:cNvPr>
            <p:cNvSpPr/>
            <p:nvPr/>
          </p:nvSpPr>
          <p:spPr>
            <a:xfrm>
              <a:off x="10992544" y="2708920"/>
              <a:ext cx="216024" cy="21602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T</a:t>
              </a:r>
              <a:endParaRPr lang="en-CA" sz="1100" dirty="0">
                <a:solidFill>
                  <a:schemeClr val="tx1"/>
                </a:solidFill>
              </a:endParaRPr>
            </a:p>
          </p:txBody>
        </p:sp>
        <p:sp>
          <p:nvSpPr>
            <p:cNvPr id="55" name="Rectangle: Rounded Corners 54">
              <a:extLst>
                <a:ext uri="{FF2B5EF4-FFF2-40B4-BE49-F238E27FC236}">
                  <a16:creationId xmlns:a16="http://schemas.microsoft.com/office/drawing/2014/main" id="{0464A6D7-56A2-414E-B82B-3F6C40C9D7BA}"/>
                </a:ext>
              </a:extLst>
            </p:cNvPr>
            <p:cNvSpPr/>
            <p:nvPr/>
          </p:nvSpPr>
          <p:spPr>
            <a:xfrm>
              <a:off x="11208568" y="2708920"/>
              <a:ext cx="216024" cy="21602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100" dirty="0">
                  <a:solidFill>
                    <a:schemeClr val="tx1"/>
                  </a:solidFill>
                </a:rPr>
                <a:t>F</a:t>
              </a:r>
              <a:endParaRPr lang="en-CA" sz="1100" dirty="0">
                <a:solidFill>
                  <a:schemeClr val="tx1"/>
                </a:solidFill>
              </a:endParaRPr>
            </a:p>
          </p:txBody>
        </p:sp>
      </p:grpSp>
      <p:sp>
        <p:nvSpPr>
          <p:cNvPr id="56" name="Rectangle 55">
            <a:extLst>
              <a:ext uri="{FF2B5EF4-FFF2-40B4-BE49-F238E27FC236}">
                <a16:creationId xmlns:a16="http://schemas.microsoft.com/office/drawing/2014/main" id="{CDBFDF5F-48C5-486E-A5EE-B37904E12129}"/>
              </a:ext>
            </a:extLst>
          </p:cNvPr>
          <p:cNvSpPr/>
          <p:nvPr/>
        </p:nvSpPr>
        <p:spPr>
          <a:xfrm>
            <a:off x="3062295" y="5587437"/>
            <a:ext cx="1152128"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solidFill>
                  <a:schemeClr val="tx1"/>
                </a:solidFill>
                <a:latin typeface="Calibri Light" panose="020F0302020204030204" pitchFamily="34" charset="0"/>
                <a:cs typeface="Calibri Light" panose="020F0302020204030204" pitchFamily="34" charset="0"/>
              </a:rPr>
              <a:t>thermostat</a:t>
            </a:r>
          </a:p>
          <a:p>
            <a:r>
              <a:rPr lang="en-US" sz="1000" dirty="0">
                <a:solidFill>
                  <a:schemeClr val="tx1"/>
                </a:solidFill>
                <a:latin typeface="Calibri Light" panose="020F0302020204030204" pitchFamily="34" charset="0"/>
                <a:cs typeface="Calibri Light" panose="020F0302020204030204" pitchFamily="34" charset="0"/>
              </a:rPr>
              <a:t>&amp; fan Control</a:t>
            </a:r>
          </a:p>
        </p:txBody>
      </p:sp>
      <p:sp>
        <p:nvSpPr>
          <p:cNvPr id="57" name="Rectangle 56">
            <a:extLst>
              <a:ext uri="{FF2B5EF4-FFF2-40B4-BE49-F238E27FC236}">
                <a16:creationId xmlns:a16="http://schemas.microsoft.com/office/drawing/2014/main" id="{D0D1DE9A-746A-4009-9B69-19E646838B1D}"/>
              </a:ext>
            </a:extLst>
          </p:cNvPr>
          <p:cNvSpPr/>
          <p:nvPr/>
        </p:nvSpPr>
        <p:spPr>
          <a:xfrm>
            <a:off x="1558387" y="2631574"/>
            <a:ext cx="3384376" cy="1969453"/>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58" name="Group 57">
            <a:extLst>
              <a:ext uri="{FF2B5EF4-FFF2-40B4-BE49-F238E27FC236}">
                <a16:creationId xmlns:a16="http://schemas.microsoft.com/office/drawing/2014/main" id="{5AA7FC54-373E-4753-832D-AE31C0EECF5E}"/>
              </a:ext>
            </a:extLst>
          </p:cNvPr>
          <p:cNvGrpSpPr/>
          <p:nvPr/>
        </p:nvGrpSpPr>
        <p:grpSpPr>
          <a:xfrm rot="10800000">
            <a:off x="4366699" y="2775591"/>
            <a:ext cx="392042" cy="504056"/>
            <a:chOff x="1376896" y="3239976"/>
            <a:chExt cx="216024" cy="288032"/>
          </a:xfrm>
        </p:grpSpPr>
        <p:sp>
          <p:nvSpPr>
            <p:cNvPr id="59" name="Arc 58">
              <a:extLst>
                <a:ext uri="{FF2B5EF4-FFF2-40B4-BE49-F238E27FC236}">
                  <a16:creationId xmlns:a16="http://schemas.microsoft.com/office/drawing/2014/main" id="{725A04CC-71DB-4DC1-AA72-C4D6F3CB8286}"/>
                </a:ext>
              </a:extLst>
            </p:cNvPr>
            <p:cNvSpPr/>
            <p:nvPr/>
          </p:nvSpPr>
          <p:spPr>
            <a:xfrm rot="16200000">
              <a:off x="1376896" y="3311984"/>
              <a:ext cx="216024" cy="216024"/>
            </a:xfrm>
            <a:prstGeom prst="arc">
              <a:avLst>
                <a:gd name="adj1" fmla="val 21565122"/>
                <a:gd name="adj2" fmla="val 16530903"/>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cxnSp>
          <p:nvCxnSpPr>
            <p:cNvPr id="60" name="Straight Connector 59">
              <a:extLst>
                <a:ext uri="{FF2B5EF4-FFF2-40B4-BE49-F238E27FC236}">
                  <a16:creationId xmlns:a16="http://schemas.microsoft.com/office/drawing/2014/main" id="{9CB49B3E-4420-4C16-BA31-8A7CA0A32F4D}"/>
                </a:ext>
              </a:extLst>
            </p:cNvPr>
            <p:cNvCxnSpPr>
              <a:cxnSpLocks/>
            </p:cNvCxnSpPr>
            <p:nvPr/>
          </p:nvCxnSpPr>
          <p:spPr>
            <a:xfrm rot="16200000">
              <a:off x="1286886" y="3329986"/>
              <a:ext cx="18002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DE87B54C-CDB0-4814-8FE6-4AB9BBA53C83}"/>
                </a:ext>
              </a:extLst>
            </p:cNvPr>
            <p:cNvCxnSpPr>
              <a:cxnSpLocks/>
            </p:cNvCxnSpPr>
            <p:nvPr/>
          </p:nvCxnSpPr>
          <p:spPr>
            <a:xfrm rot="16200000" flipV="1">
              <a:off x="1430902" y="3185970"/>
              <a:ext cx="0" cy="10801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1257BCA9-2495-48C1-B97F-5EC072F5B012}"/>
                </a:ext>
              </a:extLst>
            </p:cNvPr>
            <p:cNvCxnSpPr>
              <a:cxnSpLocks/>
            </p:cNvCxnSpPr>
            <p:nvPr/>
          </p:nvCxnSpPr>
          <p:spPr>
            <a:xfrm rot="16200000">
              <a:off x="1448904" y="3275980"/>
              <a:ext cx="72008"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63" name="Straight Connector 62">
            <a:extLst>
              <a:ext uri="{FF2B5EF4-FFF2-40B4-BE49-F238E27FC236}">
                <a16:creationId xmlns:a16="http://schemas.microsoft.com/office/drawing/2014/main" id="{B219471A-4C72-445C-AC54-D13D38F9EE7C}"/>
              </a:ext>
            </a:extLst>
          </p:cNvPr>
          <p:cNvCxnSpPr>
            <a:cxnSpLocks/>
          </p:cNvCxnSpPr>
          <p:nvPr/>
        </p:nvCxnSpPr>
        <p:spPr>
          <a:xfrm flipV="1">
            <a:off x="4654731" y="3279647"/>
            <a:ext cx="0" cy="1601688"/>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B2D18A0D-BB24-4A2B-AA77-AB9C39A72C4B}"/>
              </a:ext>
            </a:extLst>
          </p:cNvPr>
          <p:cNvCxnSpPr>
            <a:cxnSpLocks/>
          </p:cNvCxnSpPr>
          <p:nvPr/>
        </p:nvCxnSpPr>
        <p:spPr>
          <a:xfrm flipH="1">
            <a:off x="2134451" y="2991616"/>
            <a:ext cx="2232248"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6E05E755-828A-4A20-8897-B04A1C928E84}"/>
              </a:ext>
            </a:extLst>
          </p:cNvPr>
          <p:cNvCxnSpPr>
            <a:cxnSpLocks/>
          </p:cNvCxnSpPr>
          <p:nvPr/>
        </p:nvCxnSpPr>
        <p:spPr>
          <a:xfrm flipV="1">
            <a:off x="2494491" y="2991615"/>
            <a:ext cx="0" cy="432048"/>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6" name="Rectangle 65">
            <a:extLst>
              <a:ext uri="{FF2B5EF4-FFF2-40B4-BE49-F238E27FC236}">
                <a16:creationId xmlns:a16="http://schemas.microsoft.com/office/drawing/2014/main" id="{C90ECD83-047F-4D05-82A2-DC5B2E370CF1}"/>
              </a:ext>
            </a:extLst>
          </p:cNvPr>
          <p:cNvSpPr/>
          <p:nvPr/>
        </p:nvSpPr>
        <p:spPr>
          <a:xfrm>
            <a:off x="3862643" y="2775591"/>
            <a:ext cx="144016" cy="432048"/>
          </a:xfrm>
          <a:prstGeom prst="rect">
            <a:avLst/>
          </a:prstGeom>
          <a:solidFill>
            <a:schemeClr val="bg1"/>
          </a:solidFill>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solidFill>
                <a:schemeClr val="tx1"/>
              </a:solidFill>
            </a:endParaRPr>
          </a:p>
        </p:txBody>
      </p:sp>
      <p:sp>
        <p:nvSpPr>
          <p:cNvPr id="67" name="Rectangle 66">
            <a:extLst>
              <a:ext uri="{FF2B5EF4-FFF2-40B4-BE49-F238E27FC236}">
                <a16:creationId xmlns:a16="http://schemas.microsoft.com/office/drawing/2014/main" id="{67373B81-5B74-4D31-B880-825EEAD12413}"/>
              </a:ext>
            </a:extLst>
          </p:cNvPr>
          <p:cNvSpPr/>
          <p:nvPr/>
        </p:nvSpPr>
        <p:spPr>
          <a:xfrm>
            <a:off x="3286579" y="2775591"/>
            <a:ext cx="144016" cy="432048"/>
          </a:xfrm>
          <a:prstGeom prst="rect">
            <a:avLst/>
          </a:prstGeom>
          <a:solidFill>
            <a:schemeClr val="bg1"/>
          </a:solidFill>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solidFill>
                <a:schemeClr val="tx1"/>
              </a:solidFill>
            </a:endParaRPr>
          </a:p>
        </p:txBody>
      </p:sp>
      <p:sp>
        <p:nvSpPr>
          <p:cNvPr id="68" name="Rectangle 67">
            <a:extLst>
              <a:ext uri="{FF2B5EF4-FFF2-40B4-BE49-F238E27FC236}">
                <a16:creationId xmlns:a16="http://schemas.microsoft.com/office/drawing/2014/main" id="{57BB9F53-8313-4F16-8EE2-20C118B360B6}"/>
              </a:ext>
            </a:extLst>
          </p:cNvPr>
          <p:cNvSpPr/>
          <p:nvPr/>
        </p:nvSpPr>
        <p:spPr>
          <a:xfrm>
            <a:off x="3646619" y="3207639"/>
            <a:ext cx="576064" cy="36004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tx1"/>
                </a:solidFill>
                <a:latin typeface="+mj-lt"/>
              </a:rPr>
              <a:t>heating</a:t>
            </a:r>
          </a:p>
          <a:p>
            <a:pPr algn="ctr"/>
            <a:r>
              <a:rPr lang="en-US" sz="800" dirty="0">
                <a:solidFill>
                  <a:schemeClr val="tx1"/>
                </a:solidFill>
                <a:latin typeface="+mj-lt"/>
              </a:rPr>
              <a:t>coil</a:t>
            </a:r>
          </a:p>
        </p:txBody>
      </p:sp>
      <p:sp>
        <p:nvSpPr>
          <p:cNvPr id="69" name="Rectangle 68">
            <a:extLst>
              <a:ext uri="{FF2B5EF4-FFF2-40B4-BE49-F238E27FC236}">
                <a16:creationId xmlns:a16="http://schemas.microsoft.com/office/drawing/2014/main" id="{D0333A2F-B86F-4D2A-9F2F-02DBF603832A}"/>
              </a:ext>
            </a:extLst>
          </p:cNvPr>
          <p:cNvSpPr/>
          <p:nvPr/>
        </p:nvSpPr>
        <p:spPr>
          <a:xfrm>
            <a:off x="3070555" y="3207639"/>
            <a:ext cx="576064" cy="36004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tx1"/>
                </a:solidFill>
                <a:latin typeface="+mj-lt"/>
              </a:rPr>
              <a:t>cooling</a:t>
            </a:r>
          </a:p>
          <a:p>
            <a:pPr algn="ctr"/>
            <a:r>
              <a:rPr lang="en-US" sz="800" dirty="0">
                <a:solidFill>
                  <a:schemeClr val="tx1"/>
                </a:solidFill>
                <a:latin typeface="+mj-lt"/>
              </a:rPr>
              <a:t>coil</a:t>
            </a:r>
          </a:p>
        </p:txBody>
      </p:sp>
      <p:sp>
        <p:nvSpPr>
          <p:cNvPr id="70" name="Rectangle 69">
            <a:extLst>
              <a:ext uri="{FF2B5EF4-FFF2-40B4-BE49-F238E27FC236}">
                <a16:creationId xmlns:a16="http://schemas.microsoft.com/office/drawing/2014/main" id="{1B820581-FB96-447C-AB14-17FBC1E5F7B3}"/>
              </a:ext>
            </a:extLst>
          </p:cNvPr>
          <p:cNvSpPr/>
          <p:nvPr/>
        </p:nvSpPr>
        <p:spPr>
          <a:xfrm>
            <a:off x="1702403" y="2847599"/>
            <a:ext cx="432048" cy="2880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71" name="Group 70">
            <a:extLst>
              <a:ext uri="{FF2B5EF4-FFF2-40B4-BE49-F238E27FC236}">
                <a16:creationId xmlns:a16="http://schemas.microsoft.com/office/drawing/2014/main" id="{510EDF50-145F-40DD-AE84-0DB3D7323B5C}"/>
              </a:ext>
            </a:extLst>
          </p:cNvPr>
          <p:cNvGrpSpPr/>
          <p:nvPr/>
        </p:nvGrpSpPr>
        <p:grpSpPr>
          <a:xfrm rot="18900000">
            <a:off x="1846419" y="2847599"/>
            <a:ext cx="144016" cy="288032"/>
            <a:chOff x="1196876" y="1475780"/>
            <a:chExt cx="144016" cy="288032"/>
          </a:xfrm>
        </p:grpSpPr>
        <p:cxnSp>
          <p:nvCxnSpPr>
            <p:cNvPr id="72" name="Straight Connector 71">
              <a:extLst>
                <a:ext uri="{FF2B5EF4-FFF2-40B4-BE49-F238E27FC236}">
                  <a16:creationId xmlns:a16="http://schemas.microsoft.com/office/drawing/2014/main" id="{F23142B1-FCA2-42B7-BCFC-8888244FA33A}"/>
                </a:ext>
              </a:extLst>
            </p:cNvPr>
            <p:cNvCxnSpPr>
              <a:cxnSpLocks/>
            </p:cNvCxnSpPr>
            <p:nvPr/>
          </p:nvCxnSpPr>
          <p:spPr>
            <a:xfrm>
              <a:off x="1196876" y="1475780"/>
              <a:ext cx="72008" cy="144016"/>
            </a:xfrm>
            <a:prstGeom prst="line">
              <a:avLst/>
            </a:prstGeom>
            <a:ln w="19050">
              <a:solidFill>
                <a:schemeClr val="tx1"/>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DFE655AD-2A32-4A1B-8175-00733C4A27D9}"/>
                </a:ext>
              </a:extLst>
            </p:cNvPr>
            <p:cNvCxnSpPr>
              <a:cxnSpLocks/>
            </p:cNvCxnSpPr>
            <p:nvPr/>
          </p:nvCxnSpPr>
          <p:spPr>
            <a:xfrm rot="10800000">
              <a:off x="1268884" y="1619796"/>
              <a:ext cx="72008" cy="144016"/>
            </a:xfrm>
            <a:prstGeom prst="line">
              <a:avLst/>
            </a:prstGeom>
            <a:ln w="19050">
              <a:solidFill>
                <a:schemeClr val="tx1"/>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grpSp>
      <p:sp>
        <p:nvSpPr>
          <p:cNvPr id="74" name="Rectangle 73">
            <a:extLst>
              <a:ext uri="{FF2B5EF4-FFF2-40B4-BE49-F238E27FC236}">
                <a16:creationId xmlns:a16="http://schemas.microsoft.com/office/drawing/2014/main" id="{FA40EDE7-DC77-426A-B4B3-1F18F5E58FBC}"/>
              </a:ext>
            </a:extLst>
          </p:cNvPr>
          <p:cNvSpPr/>
          <p:nvPr/>
        </p:nvSpPr>
        <p:spPr>
          <a:xfrm rot="16200000">
            <a:off x="2278467" y="3495671"/>
            <a:ext cx="432048" cy="2880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75" name="Group 74">
            <a:extLst>
              <a:ext uri="{FF2B5EF4-FFF2-40B4-BE49-F238E27FC236}">
                <a16:creationId xmlns:a16="http://schemas.microsoft.com/office/drawing/2014/main" id="{454F1C84-3EC8-4BB1-B392-5FC5BAE8AEF9}"/>
              </a:ext>
            </a:extLst>
          </p:cNvPr>
          <p:cNvGrpSpPr/>
          <p:nvPr/>
        </p:nvGrpSpPr>
        <p:grpSpPr>
          <a:xfrm rot="639594">
            <a:off x="2422483" y="3495671"/>
            <a:ext cx="144016" cy="288032"/>
            <a:chOff x="1628924" y="2051844"/>
            <a:chExt cx="144016" cy="288032"/>
          </a:xfrm>
        </p:grpSpPr>
        <p:cxnSp>
          <p:nvCxnSpPr>
            <p:cNvPr id="76" name="Straight Connector 75">
              <a:extLst>
                <a:ext uri="{FF2B5EF4-FFF2-40B4-BE49-F238E27FC236}">
                  <a16:creationId xmlns:a16="http://schemas.microsoft.com/office/drawing/2014/main" id="{B69EFBC6-0033-454A-B4AD-D2132C06E05C}"/>
                </a:ext>
              </a:extLst>
            </p:cNvPr>
            <p:cNvCxnSpPr>
              <a:cxnSpLocks/>
            </p:cNvCxnSpPr>
            <p:nvPr/>
          </p:nvCxnSpPr>
          <p:spPr>
            <a:xfrm>
              <a:off x="1628924" y="2051844"/>
              <a:ext cx="72008" cy="144016"/>
            </a:xfrm>
            <a:prstGeom prst="line">
              <a:avLst/>
            </a:prstGeom>
            <a:ln w="19050">
              <a:solidFill>
                <a:schemeClr val="tx1"/>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940F3BF7-6F96-48E3-B391-90C0DE2ED295}"/>
                </a:ext>
              </a:extLst>
            </p:cNvPr>
            <p:cNvCxnSpPr>
              <a:cxnSpLocks/>
            </p:cNvCxnSpPr>
            <p:nvPr/>
          </p:nvCxnSpPr>
          <p:spPr>
            <a:xfrm flipH="1" flipV="1">
              <a:off x="1700932" y="2195860"/>
              <a:ext cx="72008" cy="144016"/>
            </a:xfrm>
            <a:prstGeom prst="line">
              <a:avLst/>
            </a:prstGeom>
            <a:ln w="19050">
              <a:solidFill>
                <a:schemeClr val="tx1"/>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grpSp>
      <p:cxnSp>
        <p:nvCxnSpPr>
          <p:cNvPr id="78" name="Straight Connector 77">
            <a:extLst>
              <a:ext uri="{FF2B5EF4-FFF2-40B4-BE49-F238E27FC236}">
                <a16:creationId xmlns:a16="http://schemas.microsoft.com/office/drawing/2014/main" id="{E24BC553-4802-41B6-BB4A-2E1D3A15E865}"/>
              </a:ext>
            </a:extLst>
          </p:cNvPr>
          <p:cNvCxnSpPr>
            <a:cxnSpLocks/>
          </p:cNvCxnSpPr>
          <p:nvPr/>
        </p:nvCxnSpPr>
        <p:spPr>
          <a:xfrm flipH="1">
            <a:off x="2134451" y="4287759"/>
            <a:ext cx="360040"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9" name="Rectangle 78">
            <a:extLst>
              <a:ext uri="{FF2B5EF4-FFF2-40B4-BE49-F238E27FC236}">
                <a16:creationId xmlns:a16="http://schemas.microsoft.com/office/drawing/2014/main" id="{1B5123C9-083C-4EC2-B298-C46D65BDE1ED}"/>
              </a:ext>
            </a:extLst>
          </p:cNvPr>
          <p:cNvSpPr/>
          <p:nvPr/>
        </p:nvSpPr>
        <p:spPr>
          <a:xfrm>
            <a:off x="1702403" y="4143743"/>
            <a:ext cx="432048" cy="2880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80" name="Group 79">
            <a:extLst>
              <a:ext uri="{FF2B5EF4-FFF2-40B4-BE49-F238E27FC236}">
                <a16:creationId xmlns:a16="http://schemas.microsoft.com/office/drawing/2014/main" id="{31228AED-9DAB-4C01-B39E-A140690C8F8C}"/>
              </a:ext>
            </a:extLst>
          </p:cNvPr>
          <p:cNvGrpSpPr/>
          <p:nvPr/>
        </p:nvGrpSpPr>
        <p:grpSpPr>
          <a:xfrm rot="18900000">
            <a:off x="1846419" y="4143743"/>
            <a:ext cx="144016" cy="288032"/>
            <a:chOff x="1196876" y="1475780"/>
            <a:chExt cx="144016" cy="288032"/>
          </a:xfrm>
        </p:grpSpPr>
        <p:cxnSp>
          <p:nvCxnSpPr>
            <p:cNvPr id="81" name="Straight Connector 80">
              <a:extLst>
                <a:ext uri="{FF2B5EF4-FFF2-40B4-BE49-F238E27FC236}">
                  <a16:creationId xmlns:a16="http://schemas.microsoft.com/office/drawing/2014/main" id="{F75524F2-1D6E-4A18-8434-BC2A58456352}"/>
                </a:ext>
              </a:extLst>
            </p:cNvPr>
            <p:cNvCxnSpPr>
              <a:cxnSpLocks/>
            </p:cNvCxnSpPr>
            <p:nvPr/>
          </p:nvCxnSpPr>
          <p:spPr>
            <a:xfrm>
              <a:off x="1196876" y="1475780"/>
              <a:ext cx="72008" cy="144016"/>
            </a:xfrm>
            <a:prstGeom prst="line">
              <a:avLst/>
            </a:prstGeom>
            <a:ln w="19050">
              <a:solidFill>
                <a:schemeClr val="tx1"/>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777A3587-3989-4B1A-8E34-ECAE1E2B41DD}"/>
                </a:ext>
              </a:extLst>
            </p:cNvPr>
            <p:cNvCxnSpPr>
              <a:cxnSpLocks/>
            </p:cNvCxnSpPr>
            <p:nvPr/>
          </p:nvCxnSpPr>
          <p:spPr>
            <a:xfrm rot="10800000">
              <a:off x="1268884" y="1619796"/>
              <a:ext cx="72008" cy="144016"/>
            </a:xfrm>
            <a:prstGeom prst="line">
              <a:avLst/>
            </a:prstGeom>
            <a:ln w="19050">
              <a:solidFill>
                <a:schemeClr val="tx1"/>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grpSp>
      <p:cxnSp>
        <p:nvCxnSpPr>
          <p:cNvPr id="83" name="Straight Connector 82">
            <a:extLst>
              <a:ext uri="{FF2B5EF4-FFF2-40B4-BE49-F238E27FC236}">
                <a16:creationId xmlns:a16="http://schemas.microsoft.com/office/drawing/2014/main" id="{7C7FDA68-6E75-48E2-826C-1ECBFEF124C5}"/>
              </a:ext>
            </a:extLst>
          </p:cNvPr>
          <p:cNvCxnSpPr>
            <a:cxnSpLocks/>
          </p:cNvCxnSpPr>
          <p:nvPr/>
        </p:nvCxnSpPr>
        <p:spPr>
          <a:xfrm flipV="1">
            <a:off x="2494491" y="3855711"/>
            <a:ext cx="0" cy="1012924"/>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CE2536EE-8FC0-46F0-92E6-3446505C6931}"/>
              </a:ext>
            </a:extLst>
          </p:cNvPr>
          <p:cNvCxnSpPr>
            <a:cxnSpLocks/>
          </p:cNvCxnSpPr>
          <p:nvPr/>
        </p:nvCxnSpPr>
        <p:spPr>
          <a:xfrm>
            <a:off x="1126339" y="2991615"/>
            <a:ext cx="288032" cy="0"/>
          </a:xfrm>
          <a:prstGeom prst="line">
            <a:avLst/>
          </a:prstGeom>
          <a:ln w="254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2DCB9B8E-E7B3-4E63-83AD-117EE96E5201}"/>
              </a:ext>
            </a:extLst>
          </p:cNvPr>
          <p:cNvCxnSpPr>
            <a:cxnSpLocks/>
          </p:cNvCxnSpPr>
          <p:nvPr/>
        </p:nvCxnSpPr>
        <p:spPr>
          <a:xfrm flipH="1">
            <a:off x="1126339" y="4287759"/>
            <a:ext cx="288032" cy="0"/>
          </a:xfrm>
          <a:prstGeom prst="line">
            <a:avLst/>
          </a:prstGeom>
          <a:ln w="254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B19E195C-8AA9-4853-B465-F27CB094B101}"/>
              </a:ext>
            </a:extLst>
          </p:cNvPr>
          <p:cNvCxnSpPr>
            <a:cxnSpLocks/>
          </p:cNvCxnSpPr>
          <p:nvPr/>
        </p:nvCxnSpPr>
        <p:spPr>
          <a:xfrm flipH="1">
            <a:off x="1558387" y="2991615"/>
            <a:ext cx="144016"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1124CFB8-89BC-420A-845D-2159237C19D3}"/>
              </a:ext>
            </a:extLst>
          </p:cNvPr>
          <p:cNvCxnSpPr>
            <a:cxnSpLocks/>
          </p:cNvCxnSpPr>
          <p:nvPr/>
        </p:nvCxnSpPr>
        <p:spPr>
          <a:xfrm flipH="1">
            <a:off x="1558387" y="4287759"/>
            <a:ext cx="144016"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8" name="Rectangle 87">
            <a:extLst>
              <a:ext uri="{FF2B5EF4-FFF2-40B4-BE49-F238E27FC236}">
                <a16:creationId xmlns:a16="http://schemas.microsoft.com/office/drawing/2014/main" id="{E5F206E6-4CF4-4AAC-8116-E58CDD586E96}"/>
              </a:ext>
            </a:extLst>
          </p:cNvPr>
          <p:cNvSpPr/>
          <p:nvPr/>
        </p:nvSpPr>
        <p:spPr>
          <a:xfrm>
            <a:off x="1486379" y="3135631"/>
            <a:ext cx="864096" cy="36004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tx1"/>
                </a:solidFill>
                <a:latin typeface="+mj-lt"/>
              </a:rPr>
              <a:t>outdoor air</a:t>
            </a:r>
          </a:p>
          <a:p>
            <a:pPr algn="ctr"/>
            <a:r>
              <a:rPr lang="en-US" sz="800" dirty="0">
                <a:solidFill>
                  <a:schemeClr val="tx1"/>
                </a:solidFill>
                <a:latin typeface="+mj-lt"/>
              </a:rPr>
              <a:t>damper</a:t>
            </a:r>
          </a:p>
        </p:txBody>
      </p:sp>
      <p:sp>
        <p:nvSpPr>
          <p:cNvPr id="89" name="Rectangle 88">
            <a:extLst>
              <a:ext uri="{FF2B5EF4-FFF2-40B4-BE49-F238E27FC236}">
                <a16:creationId xmlns:a16="http://schemas.microsoft.com/office/drawing/2014/main" id="{4CD8F046-8167-44DE-A83E-A5FC228B99DA}"/>
              </a:ext>
            </a:extLst>
          </p:cNvPr>
          <p:cNvSpPr/>
          <p:nvPr/>
        </p:nvSpPr>
        <p:spPr>
          <a:xfrm>
            <a:off x="1486379" y="3783703"/>
            <a:ext cx="864096" cy="36004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tx1"/>
                </a:solidFill>
                <a:latin typeface="+mj-lt"/>
              </a:rPr>
              <a:t>exhaust air</a:t>
            </a:r>
          </a:p>
          <a:p>
            <a:pPr algn="ctr"/>
            <a:r>
              <a:rPr lang="en-US" sz="800" dirty="0">
                <a:solidFill>
                  <a:schemeClr val="tx1"/>
                </a:solidFill>
                <a:latin typeface="+mj-lt"/>
              </a:rPr>
              <a:t>damper</a:t>
            </a:r>
          </a:p>
        </p:txBody>
      </p:sp>
      <p:sp>
        <p:nvSpPr>
          <p:cNvPr id="90" name="Rectangle 89">
            <a:extLst>
              <a:ext uri="{FF2B5EF4-FFF2-40B4-BE49-F238E27FC236}">
                <a16:creationId xmlns:a16="http://schemas.microsoft.com/office/drawing/2014/main" id="{53FF6643-4345-4405-AE3D-DE903E5DECDE}"/>
              </a:ext>
            </a:extLst>
          </p:cNvPr>
          <p:cNvSpPr/>
          <p:nvPr/>
        </p:nvSpPr>
        <p:spPr>
          <a:xfrm>
            <a:off x="2638507" y="3567679"/>
            <a:ext cx="864096" cy="28803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00" dirty="0">
                <a:solidFill>
                  <a:schemeClr val="tx1"/>
                </a:solidFill>
                <a:latin typeface="+mj-lt"/>
              </a:rPr>
              <a:t>recirc air</a:t>
            </a:r>
          </a:p>
          <a:p>
            <a:r>
              <a:rPr lang="en-US" sz="800" dirty="0">
                <a:solidFill>
                  <a:schemeClr val="tx1"/>
                </a:solidFill>
                <a:latin typeface="+mj-lt"/>
              </a:rPr>
              <a:t>damper</a:t>
            </a:r>
          </a:p>
        </p:txBody>
      </p:sp>
      <p:sp>
        <p:nvSpPr>
          <p:cNvPr id="91" name="Rectangle 90">
            <a:extLst>
              <a:ext uri="{FF2B5EF4-FFF2-40B4-BE49-F238E27FC236}">
                <a16:creationId xmlns:a16="http://schemas.microsoft.com/office/drawing/2014/main" id="{47293800-AEA8-4D45-9B95-9B39EF36C068}"/>
              </a:ext>
            </a:extLst>
          </p:cNvPr>
          <p:cNvSpPr/>
          <p:nvPr/>
        </p:nvSpPr>
        <p:spPr>
          <a:xfrm>
            <a:off x="4078667" y="3063623"/>
            <a:ext cx="576064" cy="36004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tx1"/>
                </a:solidFill>
                <a:latin typeface="+mj-lt"/>
              </a:rPr>
              <a:t>fan</a:t>
            </a:r>
          </a:p>
        </p:txBody>
      </p:sp>
      <p:sp>
        <p:nvSpPr>
          <p:cNvPr id="92" name="Rectangle 91">
            <a:extLst>
              <a:ext uri="{FF2B5EF4-FFF2-40B4-BE49-F238E27FC236}">
                <a16:creationId xmlns:a16="http://schemas.microsoft.com/office/drawing/2014/main" id="{742831AE-04C1-4CD7-91A1-AF942227F5CB}"/>
              </a:ext>
            </a:extLst>
          </p:cNvPr>
          <p:cNvSpPr/>
          <p:nvPr/>
        </p:nvSpPr>
        <p:spPr>
          <a:xfrm>
            <a:off x="694291" y="2631575"/>
            <a:ext cx="864096" cy="36004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tx1"/>
                </a:solidFill>
                <a:latin typeface="+mj-lt"/>
              </a:rPr>
              <a:t>outdoor air</a:t>
            </a:r>
          </a:p>
        </p:txBody>
      </p:sp>
      <p:sp>
        <p:nvSpPr>
          <p:cNvPr id="93" name="Rectangle 92">
            <a:extLst>
              <a:ext uri="{FF2B5EF4-FFF2-40B4-BE49-F238E27FC236}">
                <a16:creationId xmlns:a16="http://schemas.microsoft.com/office/drawing/2014/main" id="{11E3CC01-6F73-48B9-9EA3-7F3297B42ADC}"/>
              </a:ext>
            </a:extLst>
          </p:cNvPr>
          <p:cNvSpPr/>
          <p:nvPr/>
        </p:nvSpPr>
        <p:spPr>
          <a:xfrm>
            <a:off x="766299" y="3927719"/>
            <a:ext cx="864096" cy="36004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tx1"/>
                </a:solidFill>
                <a:latin typeface="+mj-lt"/>
              </a:rPr>
              <a:t>exhaust air</a:t>
            </a:r>
          </a:p>
        </p:txBody>
      </p:sp>
      <p:cxnSp>
        <p:nvCxnSpPr>
          <p:cNvPr id="94" name="Straight Connector 93">
            <a:extLst>
              <a:ext uri="{FF2B5EF4-FFF2-40B4-BE49-F238E27FC236}">
                <a16:creationId xmlns:a16="http://schemas.microsoft.com/office/drawing/2014/main" id="{84957027-0558-4D9A-A70E-5798680253DF}"/>
              </a:ext>
            </a:extLst>
          </p:cNvPr>
          <p:cNvCxnSpPr>
            <a:cxnSpLocks/>
          </p:cNvCxnSpPr>
          <p:nvPr/>
        </p:nvCxnSpPr>
        <p:spPr>
          <a:xfrm>
            <a:off x="2566499" y="2991615"/>
            <a:ext cx="360040" cy="0"/>
          </a:xfrm>
          <a:prstGeom prst="line">
            <a:avLst/>
          </a:prstGeom>
          <a:ln w="952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4E293002-2716-4D38-81D2-790FE9E88B74}"/>
              </a:ext>
            </a:extLst>
          </p:cNvPr>
          <p:cNvCxnSpPr>
            <a:cxnSpLocks/>
          </p:cNvCxnSpPr>
          <p:nvPr/>
        </p:nvCxnSpPr>
        <p:spPr>
          <a:xfrm flipV="1">
            <a:off x="2494491" y="3135631"/>
            <a:ext cx="0" cy="288032"/>
          </a:xfrm>
          <a:prstGeom prst="line">
            <a:avLst/>
          </a:prstGeom>
          <a:ln w="952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6" name="Rectangle 95">
            <a:extLst>
              <a:ext uri="{FF2B5EF4-FFF2-40B4-BE49-F238E27FC236}">
                <a16:creationId xmlns:a16="http://schemas.microsoft.com/office/drawing/2014/main" id="{1252FDC3-B525-4683-92AD-0613F56EEEFA}"/>
              </a:ext>
            </a:extLst>
          </p:cNvPr>
          <p:cNvSpPr/>
          <p:nvPr/>
        </p:nvSpPr>
        <p:spPr>
          <a:xfrm>
            <a:off x="4925761" y="5669986"/>
            <a:ext cx="1152128" cy="28803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mj-lt"/>
              </a:rPr>
              <a:t>ventilation</a:t>
            </a:r>
          </a:p>
          <a:p>
            <a:pPr algn="ctr"/>
            <a:r>
              <a:rPr lang="en-US" sz="1000" dirty="0">
                <a:solidFill>
                  <a:schemeClr val="tx1"/>
                </a:solidFill>
                <a:latin typeface="+mj-lt"/>
              </a:rPr>
              <a:t>(air movement)</a:t>
            </a:r>
          </a:p>
        </p:txBody>
      </p:sp>
      <p:pic>
        <p:nvPicPr>
          <p:cNvPr id="98" name="Picture 97">
            <a:extLst>
              <a:ext uri="{FF2B5EF4-FFF2-40B4-BE49-F238E27FC236}">
                <a16:creationId xmlns:a16="http://schemas.microsoft.com/office/drawing/2014/main" id="{5E306758-E56F-4116-A231-3BA1C275D0B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flipH="1">
            <a:off x="1932214" y="6631418"/>
            <a:ext cx="2561772" cy="1873954"/>
          </a:xfrm>
          <a:prstGeom prst="rect">
            <a:avLst/>
          </a:prstGeom>
          <a:ln>
            <a:solidFill>
              <a:schemeClr val="tx1"/>
            </a:solidFill>
          </a:ln>
        </p:spPr>
      </p:pic>
    </p:spTree>
    <p:extLst>
      <p:ext uri="{BB962C8B-B14F-4D97-AF65-F5344CB8AC3E}">
        <p14:creationId xmlns:p14="http://schemas.microsoft.com/office/powerpoint/2010/main" val="266275389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29768</TotalTime>
  <Words>7042</Words>
  <Application>Microsoft Office PowerPoint</Application>
  <PresentationFormat>Custom</PresentationFormat>
  <Paragraphs>1566</Paragraphs>
  <Slides>43</Slides>
  <Notes>1</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43</vt:i4>
      </vt:variant>
    </vt:vector>
  </HeadingPairs>
  <TitlesOfParts>
    <vt:vector size="51" baseType="lpstr">
      <vt:lpstr>Technic</vt:lpstr>
      <vt:lpstr>Arial</vt:lpstr>
      <vt:lpstr>Calibri</vt:lpstr>
      <vt:lpstr>Calibri Light</vt:lpstr>
      <vt:lpstr>Cambria</vt:lpstr>
      <vt:lpstr>Cambria Math</vt:lpstr>
      <vt:lpstr>Office Theme</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Mather</dc:creator>
  <cp:lastModifiedBy>Yao-Te Huang</cp:lastModifiedBy>
  <cp:revision>2395</cp:revision>
  <cp:lastPrinted>2020-08-26T16:12:32Z</cp:lastPrinted>
  <dcterms:created xsi:type="dcterms:W3CDTF">2017-02-23T01:17:12Z</dcterms:created>
  <dcterms:modified xsi:type="dcterms:W3CDTF">2023-11-17T03:16:46Z</dcterms:modified>
</cp:coreProperties>
</file>