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D3A734-6BEF-4579-97F0-AF1473873E6D}">
  <a:tblStyle styleId="{51D3A734-6BEF-4579-97F0-AF1473873E6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searchgate.net/figure/The-number-of-papers-over-time-The-total-number-of-papers-has-surged-exponentially-over_fig1_333487946"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1917f7234a_2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27" name="Google Shape;127;g21917f7234a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1917f7234a_2_13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21917f7234a_2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1917f7234a_2_13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21917f7234a_2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1917f7234a_2_14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21917f7234a_2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1917f7234a_2_14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21917f7234a_2_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1917f7234a_2_15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21917f7234a_2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1917f7234a_2_15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21917f7234a_2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1917f7234a_2_16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1917f7234a_2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1917f7234a_2_16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1917f7234a_2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1917f7234a_2_17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21917f7234a_2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1917f7234a_2_17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21917f7234a_2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1917f7234a_2_8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1917f7234a_2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1917f7234a_2_18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1917f7234a_2_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1917f7234a_2_18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21917f7234a_2_1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1917f7234a_2_19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1917f7234a_2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1917f7234a_2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21917f7234a_2_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hlink"/>
              </a:buClr>
              <a:buSzPts val="1200"/>
              <a:buFont typeface="Calibri"/>
              <a:buNone/>
            </a:pPr>
            <a:r>
              <a:rPr lang="en" u="sng">
                <a:solidFill>
                  <a:schemeClr val="hlink"/>
                </a:solidFill>
                <a:hlinkClick r:id="rId2"/>
              </a:rPr>
              <a:t>https://www.researchgate.net/figure/The-number-of-papers-over-time-The-total-number-of-papers-has-surged-exponentially-over_fig1_333487946</a:t>
            </a:r>
            <a:r>
              <a:rPr lang="en"/>
              <a:t> </a:t>
            </a:r>
            <a:endParaRPr/>
          </a:p>
        </p:txBody>
      </p:sp>
      <p:sp>
        <p:nvSpPr>
          <p:cNvPr id="141" name="Google Shape;141;g21917f7234a_2_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1917f7234a_2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21917f7234a_2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49" name="Google Shape;149;g21917f7234a_2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1917f7234a_2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21917f7234a_2_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1" i="0" lang="en" sz="1200">
                <a:solidFill>
                  <a:schemeClr val="dk1"/>
                </a:solidFill>
                <a:latin typeface="Calibri"/>
                <a:ea typeface="Calibri"/>
                <a:cs typeface="Calibri"/>
                <a:sym typeface="Calibri"/>
              </a:rPr>
              <a:t>AIJR</a:t>
            </a:r>
            <a:r>
              <a:rPr b="0" i="0" lang="en" sz="1200">
                <a:solidFill>
                  <a:schemeClr val="dk1"/>
                </a:solidFill>
                <a:latin typeface="Calibri"/>
                <a:ea typeface="Calibri"/>
                <a:cs typeface="Calibri"/>
                <a:sym typeface="Calibri"/>
              </a:rPr>
              <a:t> is an international scholarly publisher dedicated to providing the best possible open access publishing service to the academia &amp; research community. We help authors to publish &amp; share their discoveries, enable researchers to find, access, and understand the work of others, and support librarians and institutions with an authoritative source of scholarly content. Our goal is to expand the boundaries of knowledge for the benefit of humanity as open science can benefit research and society. We are committed to promoting the integrity of research by focusing on the issues that matter to the research community, standing up for science, advocating open research, and strongly supporting the highest quality and ethical standards in research.</a:t>
            </a:r>
            <a:endParaRPr/>
          </a:p>
        </p:txBody>
      </p:sp>
      <p:sp>
        <p:nvSpPr>
          <p:cNvPr id="158" name="Google Shape;158;g21917f7234a_2_1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1917f7234a_2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21917f7234a_2_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65" name="Google Shape;165;g21917f7234a_2_10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1917f7234a_2_11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1917f7234a_2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1917f7234a_2_12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1917f7234a_2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1917f7234a_2_12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1917f7234a_2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4" name="Google Shape;74;p17"/>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5" name="Google Shape;75;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6" name="Google Shape;76;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 name="Google Shape;77;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0" name="Google Shape;80;p18"/>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1" name="Google Shape;81;p18"/>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3" name="Google Shape;83;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4" name="Google Shape;84;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7" name="Google Shape;87;p19"/>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8" name="Google Shape;88;p19"/>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 name="Google Shape;89;p19"/>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0" name="Google Shape;90;p19"/>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 name="Google Shape;91;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s://cambrian.primo.exlibrisgroup.com/discovery/jsearch?vid=01OCLS_CAMB:CAMB&amp;lang=en" TargetMode="External"/><Relationship Id="rId4" Type="http://schemas.openxmlformats.org/officeDocument/2006/relationships/hyperlink" Target="https://www.worldcat.org/" TargetMode="External"/><Relationship Id="rId5" Type="http://schemas.openxmlformats.org/officeDocument/2006/relationships/hyperlink" Target="http://ulrichsweb.serialssolutions.com/login" TargetMode="External"/><Relationship Id="rId6" Type="http://schemas.openxmlformats.org/officeDocument/2006/relationships/hyperlink" Target="https://doaj.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publication-recommender.ieee.org/home" TargetMode="External"/><Relationship Id="rId4" Type="http://schemas.openxmlformats.org/officeDocument/2006/relationships/hyperlink" Target="http://endnote.com/product-details/manuscript-matcher" TargetMode="External"/><Relationship Id="rId5" Type="http://schemas.openxmlformats.org/officeDocument/2006/relationships/hyperlink" Target="https://journalsuggester.springer.com/" TargetMode="External"/><Relationship Id="rId6" Type="http://schemas.openxmlformats.org/officeDocument/2006/relationships/hyperlink" Target="http://jane.biosemantics.org/" TargetMode="External"/><Relationship Id="rId7" Type="http://schemas.openxmlformats.org/officeDocument/2006/relationships/hyperlink" Target="https://www.journalguide.com/" TargetMode="External"/><Relationship Id="rId8" Type="http://schemas.openxmlformats.org/officeDocument/2006/relationships/hyperlink" Target="https://www.enago.com/academy/journal-find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s://www.carl-abrc.ca/wp-content/uploads/2017/04/CARL_How_to_Assess_Journal_2017.pdf" TargetMode="External"/><Relationship Id="rId4" Type="http://schemas.openxmlformats.org/officeDocument/2006/relationships/hyperlink" Target="https://www.carl-abrc.ca/wp-content/uploads/2017/04/CARL_How_to_Assess_Journal_2017.pdf" TargetMode="External"/><Relationship Id="rId5" Type="http://schemas.openxmlformats.org/officeDocument/2006/relationships/hyperlink" Target="https://beallslist.net/" TargetMode="External"/><Relationship Id="rId6" Type="http://schemas.openxmlformats.org/officeDocument/2006/relationships/hyperlink" Target="https://thinkchecksubmit.org/" TargetMode="External"/><Relationship Id="rId7" Type="http://schemas.openxmlformats.org/officeDocument/2006/relationships/hyperlink" Target="https://publicationethics.org/members" TargetMode="External"/><Relationship Id="rId8" Type="http://schemas.openxmlformats.org/officeDocument/2006/relationships/hyperlink" Target="https://cambriancollege.ca/about/planning-and-research/cambrian-research-ethic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s://guides.library.ualberta.ca/research-impact/journal-level-metrics" TargetMode="External"/><Relationship Id="rId4" Type="http://schemas.openxmlformats.org/officeDocument/2006/relationships/hyperlink" Target="https://www.scimagojr.com/" TargetMode="External"/><Relationship Id="rId9" Type="http://schemas.openxmlformats.org/officeDocument/2006/relationships/hyperlink" Target="https://www.scopus.com/sources" TargetMode="External"/><Relationship Id="rId5" Type="http://schemas.openxmlformats.org/officeDocument/2006/relationships/hyperlink" Target="http://www.eigenfactor.org/" TargetMode="External"/><Relationship Id="rId6" Type="http://schemas.openxmlformats.org/officeDocument/2006/relationships/hyperlink" Target="https://clarivate.com/webofsciencegroup/solutions/journal-citation-reports/" TargetMode="External"/><Relationship Id="rId7" Type="http://schemas.openxmlformats.org/officeDocument/2006/relationships/hyperlink" Target="https://authorservices.wiley.com/author-resources/Journal-Authors/find-a-journal/journal-metrics.html" TargetMode="External"/><Relationship Id="rId8" Type="http://schemas.openxmlformats.org/officeDocument/2006/relationships/hyperlink" Target="https://www.elsevier.com/authors/tools-and-resources/measuring-a-journals-impact#:~:text=Source%20Normalized%20Impact%20per%20Paper%20(SNIP)%20is%20a%20sophisticated%20metric,of%20publications%20citing%20that%20journa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s://www.altmetric.com/audience/researchers/" TargetMode="External"/><Relationship Id="rId4" Type="http://schemas.openxmlformats.org/officeDocument/2006/relationships/hyperlink" Target="https://plumanalytics.com/learn/about-metrics/" TargetMode="External"/><Relationship Id="rId10" Type="http://schemas.openxmlformats.org/officeDocument/2006/relationships/hyperlink" Target="https://www.nature.com/nature/volumes" TargetMode="External"/><Relationship Id="rId9" Type="http://schemas.openxmlformats.org/officeDocument/2006/relationships/hyperlink" Target="https://www.highwirepress.com/" TargetMode="External"/><Relationship Id="rId5" Type="http://schemas.openxmlformats.org/officeDocument/2006/relationships/hyperlink" Target="https://scholar.google.ca/intl/en/scholar/metrics.html" TargetMode="External"/><Relationship Id="rId6" Type="http://schemas.openxmlformats.org/officeDocument/2006/relationships/hyperlink" Target="https://guides.lib.umich.edu/citation/WebofScience" TargetMode="External"/><Relationship Id="rId7" Type="http://schemas.openxmlformats.org/officeDocument/2006/relationships/hyperlink" Target="https://elsevier.libguides.com/Scopus/metrics" TargetMode="External"/><Relationship Id="rId8" Type="http://schemas.openxmlformats.org/officeDocument/2006/relationships/hyperlink" Target="https://www.crossref.org/services/cited-b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s://subjectguides.uwaterloo.ca/calculate-academic-footprint/YourHIndex" TargetMode="External"/><Relationship Id="rId4" Type="http://schemas.openxmlformats.org/officeDocument/2006/relationships/hyperlink" Target="https://impactstory.org/" TargetMode="External"/><Relationship Id="rId5" Type="http://schemas.openxmlformats.org/officeDocument/2006/relationships/hyperlink" Target="https://harzing.com/resources/publish-or-perish" TargetMode="External"/><Relationship Id="rId6" Type="http://schemas.openxmlformats.org/officeDocument/2006/relationships/hyperlink" Target="https://orcid.org/" TargetMode="External"/><Relationship Id="rId7" Type="http://schemas.openxmlformats.org/officeDocument/2006/relationships/hyperlink" Target="https://explore.researchgate.net/display/support/RG+Score" TargetMode="External"/><Relationship Id="rId8" Type="http://schemas.openxmlformats.org/officeDocument/2006/relationships/hyperlink" Target="https://www.google.ca/intl/en/scholar/citation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hyperlink" Target="http://doi.org/10.6087/kcse.257"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s://guides.library.unlv.edu/openaccess" TargetMode="External"/><Relationship Id="rId4" Type="http://schemas.openxmlformats.org/officeDocument/2006/relationships/hyperlink" Target="https://guides.library.ontariotechu.ca/openaccess/APC" TargetMode="External"/><Relationship Id="rId5" Type="http://schemas.openxmlformats.org/officeDocument/2006/relationships/hyperlink" Target="https://www.sparcopen.org/wp-content/uploads/2016/01/incomemodels_v1.pdf" TargetMode="External"/><Relationship Id="rId6" Type="http://schemas.openxmlformats.org/officeDocument/2006/relationships/hyperlink" Target="https://open-access.network/en/information/financing/business-models-for-journal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s://scholar.google.ca/intl/en/scholar/help.html#alerts" TargetMode="External"/><Relationship Id="rId4" Type="http://schemas.openxmlformats.org/officeDocument/2006/relationships/hyperlink" Target="https://help.ebsco.com/interfaces/EBSCO_Guides/EBSCO_Interfaces_User_Guide/How_to_Use_Search_Alerts" TargetMode="External"/><Relationship Id="rId5" Type="http://schemas.openxmlformats.org/officeDocument/2006/relationships/hyperlink" Target="http://proxy.library.brocku.ca/login?url=http://search.proquest.com/help/Alerts.html" TargetMode="External"/><Relationship Id="rId6" Type="http://schemas.openxmlformats.org/officeDocument/2006/relationships/hyperlink" Target="http://site.ovid.com/site/help/documentation/osp/en/" TargetMode="External"/><Relationship Id="rId7" Type="http://schemas.openxmlformats.org/officeDocument/2006/relationships/hyperlink" Target="https://www.nihlibrary.nih.gov/resources/subject-guides/keeping-current/creating-alerts-pubm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mailto:library@cambriancollege.c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s://doi.org/10.1007/s13187-020-01751-z" TargetMode="External"/><Relationship Id="rId4" Type="http://schemas.openxmlformats.org/officeDocument/2006/relationships/hyperlink" Target="https://doi.org/10.1016/j.jbusres.2010.02.002" TargetMode="External"/><Relationship Id="rId5" Type="http://schemas.openxmlformats.org/officeDocument/2006/relationships/hyperlink" Target="https://doi.org/10.6087/kcse.257"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www.wiu.edu/libraries/news/2010s/2017/scholarlycommunication101.php" TargetMode="External"/><Relationship Id="rId4" Type="http://schemas.openxmlformats.org/officeDocument/2006/relationships/hyperlink" Target="https://library.georgiancollege.ca/c.php?g=506178&amp;p=3500603" TargetMode="External"/><Relationship Id="rId5" Type="http://schemas.openxmlformats.org/officeDocument/2006/relationships/hyperlink" Target="https://academicanswers.waldenu.edu/faq/13443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dx.doi.org/10.1093/gigascience/giz053"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aijr.org/paper-publishing-proces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s://doi.org/10.1007/s13187-020-01751-z" TargetMode="External"/><Relationship Id="rId4" Type="http://schemas.openxmlformats.org/officeDocument/2006/relationships/hyperlink" Target="http://dx.doi.org/10.1016/j.jbusres.2010.02.00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s://www.worldcat.org/title/1111952681" TargetMode="External"/><Relationship Id="rId4" Type="http://schemas.openxmlformats.org/officeDocument/2006/relationships/hyperlink" Target="https://www.worldcat.org/title/1111952681" TargetMode="External"/><Relationship Id="rId5" Type="http://schemas.openxmlformats.org/officeDocument/2006/relationships/hyperlink" Target="https://www.worldcat.org/title/111195268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s://www.worldcat.org/title/1111952681" TargetMode="External"/><Relationship Id="rId4" Type="http://schemas.openxmlformats.org/officeDocument/2006/relationships/hyperlink" Target="https://www.worldcat.org/title/111195268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www.worldcat.org/title/1011356908" TargetMode="External"/><Relationship Id="rId4" Type="http://schemas.openxmlformats.org/officeDocument/2006/relationships/hyperlink" Target="https://www.worldcat.org/title/1111952681" TargetMode="External"/><Relationship Id="rId5" Type="http://schemas.openxmlformats.org/officeDocument/2006/relationships/hyperlink" Target="https://www.worldcat.org/title/111195268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ctrTitle"/>
          </p:nvPr>
        </p:nvSpPr>
        <p:spPr>
          <a:xfrm>
            <a:off x="1143000" y="841778"/>
            <a:ext cx="6858000" cy="1204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 sz="2700">
                <a:latin typeface="Arial"/>
                <a:ea typeface="Arial"/>
                <a:cs typeface="Arial"/>
                <a:sym typeface="Arial"/>
              </a:rPr>
              <a:t>Introduction to Scholarly Publishing</a:t>
            </a:r>
            <a:br>
              <a:rPr lang="en" sz="2700">
                <a:latin typeface="Arial"/>
                <a:ea typeface="Arial"/>
                <a:cs typeface="Arial"/>
                <a:sym typeface="Arial"/>
              </a:rPr>
            </a:br>
            <a:r>
              <a:rPr lang="en" sz="2700">
                <a:latin typeface="Arial"/>
                <a:ea typeface="Arial"/>
                <a:cs typeface="Arial"/>
                <a:sym typeface="Arial"/>
              </a:rPr>
              <a:t>for College Faculty</a:t>
            </a:r>
            <a:endParaRPr sz="2700">
              <a:latin typeface="Arial"/>
              <a:ea typeface="Arial"/>
              <a:cs typeface="Arial"/>
              <a:sym typeface="Arial"/>
            </a:endParaRPr>
          </a:p>
        </p:txBody>
      </p:sp>
      <p:sp>
        <p:nvSpPr>
          <p:cNvPr id="130" name="Google Shape;130;p25"/>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800"/>
              </a:spcBef>
              <a:spcAft>
                <a:spcPts val="0"/>
              </a:spcAft>
              <a:buClr>
                <a:schemeClr val="dk1"/>
              </a:buClr>
              <a:buSzPts val="1800"/>
              <a:buNone/>
            </a:pPr>
            <a:r>
              <a:rPr lang="en">
                <a:latin typeface="Arial"/>
                <a:ea typeface="Arial"/>
                <a:cs typeface="Arial"/>
                <a:sym typeface="Arial"/>
              </a:rPr>
              <a:t>Kyle Montgomery, MLIS</a:t>
            </a:r>
            <a:endParaRPr/>
          </a:p>
          <a:p>
            <a:pPr indent="0" lvl="0" marL="0" rtl="0" algn="ctr">
              <a:lnSpc>
                <a:spcPct val="90000"/>
              </a:lnSpc>
              <a:spcBef>
                <a:spcPts val="800"/>
              </a:spcBef>
              <a:spcAft>
                <a:spcPts val="0"/>
              </a:spcAft>
              <a:buClr>
                <a:schemeClr val="dk1"/>
              </a:buClr>
              <a:buSzPts val="1800"/>
              <a:buNone/>
            </a:pPr>
            <a:r>
              <a:rPr lang="en">
                <a:solidFill>
                  <a:schemeClr val="dk1"/>
                </a:solidFill>
                <a:latin typeface="Arial"/>
                <a:ea typeface="Arial"/>
                <a:cs typeface="Arial"/>
                <a:sym typeface="Arial"/>
              </a:rPr>
              <a:t>Marnie Seal, MLIS</a:t>
            </a:r>
            <a:endParaRPr>
              <a:solidFill>
                <a:schemeClr val="dk1"/>
              </a:solidFill>
              <a:latin typeface="Arial"/>
              <a:ea typeface="Arial"/>
              <a:cs typeface="Arial"/>
              <a:sym typeface="Arial"/>
            </a:endParaRPr>
          </a:p>
          <a:p>
            <a:pPr indent="0" lvl="0" marL="0" rtl="0" algn="ctr">
              <a:lnSpc>
                <a:spcPct val="90000"/>
              </a:lnSpc>
              <a:spcBef>
                <a:spcPts val="800"/>
              </a:spcBef>
              <a:spcAft>
                <a:spcPts val="0"/>
              </a:spcAft>
              <a:buClr>
                <a:schemeClr val="dk1"/>
              </a:buClr>
              <a:buSzPts val="1800"/>
              <a:buNone/>
            </a:pPr>
            <a:r>
              <a:rPr lang="en">
                <a:latin typeface="Arial"/>
                <a:ea typeface="Arial"/>
                <a:cs typeface="Arial"/>
                <a:sym typeface="Arial"/>
              </a:rPr>
              <a:t>Cambrian College Library</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4"/>
          <p:cNvSpPr txBox="1"/>
          <p:nvPr>
            <p:ph type="title"/>
          </p:nvPr>
        </p:nvSpPr>
        <p:spPr>
          <a:xfrm>
            <a:off x="644162" y="326095"/>
            <a:ext cx="7855675" cy="536054"/>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400"/>
              <a:buFont typeface="Arial"/>
              <a:buNone/>
            </a:pPr>
            <a:r>
              <a:rPr lang="en" sz="2400">
                <a:latin typeface="Arial"/>
                <a:ea typeface="Arial"/>
                <a:cs typeface="Arial"/>
                <a:sym typeface="Arial"/>
              </a:rPr>
              <a:t>Selecting a journal</a:t>
            </a:r>
            <a:endParaRPr sz="2400">
              <a:latin typeface="Arial"/>
              <a:ea typeface="Arial"/>
              <a:cs typeface="Arial"/>
              <a:sym typeface="Arial"/>
            </a:endParaRPr>
          </a:p>
        </p:txBody>
      </p:sp>
      <p:sp>
        <p:nvSpPr>
          <p:cNvPr id="195" name="Google Shape;195;p34"/>
          <p:cNvSpPr txBox="1"/>
          <p:nvPr>
            <p:ph idx="1" type="body"/>
          </p:nvPr>
        </p:nvSpPr>
        <p:spPr>
          <a:xfrm>
            <a:off x="633548" y="862148"/>
            <a:ext cx="7881802" cy="4281352"/>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700"/>
              <a:buNone/>
            </a:pPr>
            <a:r>
              <a:rPr lang="en" sz="1700">
                <a:latin typeface="Arial"/>
                <a:ea typeface="Arial"/>
                <a:cs typeface="Arial"/>
                <a:sym typeface="Arial"/>
              </a:rPr>
              <a:t>When selecting a journal to submit your manuscript to, consider the following steps:</a:t>
            </a:r>
            <a:endParaRPr/>
          </a:p>
          <a:p>
            <a:pPr indent="-146050" lvl="0" marL="139700" rtl="0" algn="l">
              <a:lnSpc>
                <a:spcPct val="90000"/>
              </a:lnSpc>
              <a:spcBef>
                <a:spcPts val="800"/>
              </a:spcBef>
              <a:spcAft>
                <a:spcPts val="0"/>
              </a:spcAft>
              <a:buClr>
                <a:schemeClr val="dk1"/>
              </a:buClr>
              <a:buSzPts val="1700"/>
              <a:buChar char="•"/>
            </a:pPr>
            <a:r>
              <a:rPr lang="en" sz="1700">
                <a:latin typeface="Arial"/>
                <a:ea typeface="Arial"/>
                <a:cs typeface="Arial"/>
                <a:sym typeface="Arial"/>
              </a:rPr>
              <a:t>Review lists of academic journals:</a:t>
            </a:r>
            <a:endParaRPr/>
          </a:p>
          <a:p>
            <a:pPr indent="-146050" lvl="2" marL="6731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3"/>
              </a:rPr>
              <a:t>Cambrian College Publication Database</a:t>
            </a:r>
            <a:endParaRPr sz="1700">
              <a:solidFill>
                <a:schemeClr val="hlink"/>
              </a:solidFill>
              <a:latin typeface="Arial"/>
              <a:ea typeface="Arial"/>
              <a:cs typeface="Arial"/>
              <a:sym typeface="Arial"/>
            </a:endParaRPr>
          </a:p>
          <a:p>
            <a:pPr indent="-146050" lvl="2" marL="673100" rtl="0" algn="l">
              <a:lnSpc>
                <a:spcPct val="90000"/>
              </a:lnSpc>
              <a:spcBef>
                <a:spcPts val="0"/>
              </a:spcBef>
              <a:spcAft>
                <a:spcPts val="0"/>
              </a:spcAft>
              <a:buClr>
                <a:schemeClr val="dk1"/>
              </a:buClr>
              <a:buSzPts val="1700"/>
              <a:buChar char="•"/>
            </a:pPr>
            <a:r>
              <a:rPr lang="en" sz="1700" u="sng">
                <a:solidFill>
                  <a:schemeClr val="hlink"/>
                </a:solidFill>
                <a:latin typeface="Arial"/>
                <a:ea typeface="Arial"/>
                <a:cs typeface="Arial"/>
                <a:sym typeface="Arial"/>
                <a:hlinkClick r:id="rId4"/>
              </a:rPr>
              <a:t>WorldCat</a:t>
            </a:r>
            <a:endParaRPr sz="1700">
              <a:solidFill>
                <a:schemeClr val="hlink"/>
              </a:solidFill>
              <a:latin typeface="Arial"/>
              <a:ea typeface="Arial"/>
              <a:cs typeface="Arial"/>
              <a:sym typeface="Arial"/>
            </a:endParaRPr>
          </a:p>
          <a:p>
            <a:pPr indent="-146050" lvl="2" marL="673100" rtl="0" algn="l">
              <a:lnSpc>
                <a:spcPct val="90000"/>
              </a:lnSpc>
              <a:spcBef>
                <a:spcPts val="0"/>
              </a:spcBef>
              <a:spcAft>
                <a:spcPts val="0"/>
              </a:spcAft>
              <a:buClr>
                <a:schemeClr val="dk1"/>
              </a:buClr>
              <a:buSzPts val="1700"/>
              <a:buChar char="•"/>
            </a:pPr>
            <a:r>
              <a:rPr lang="en" sz="1700" u="sng">
                <a:solidFill>
                  <a:schemeClr val="hlink"/>
                </a:solidFill>
                <a:latin typeface="Arial"/>
                <a:ea typeface="Arial"/>
                <a:cs typeface="Arial"/>
                <a:sym typeface="Arial"/>
                <a:hlinkClick r:id="rId5"/>
              </a:rPr>
              <a:t>Ulrichsweb.com</a:t>
            </a:r>
            <a:endParaRPr sz="1700">
              <a:latin typeface="Arial"/>
              <a:ea typeface="Arial"/>
              <a:cs typeface="Arial"/>
              <a:sym typeface="Arial"/>
            </a:endParaRPr>
          </a:p>
          <a:p>
            <a:pPr indent="-146050" lvl="2" marL="673100" rtl="0" algn="l">
              <a:lnSpc>
                <a:spcPct val="90000"/>
              </a:lnSpc>
              <a:spcBef>
                <a:spcPts val="0"/>
              </a:spcBef>
              <a:spcAft>
                <a:spcPts val="0"/>
              </a:spcAft>
              <a:buClr>
                <a:schemeClr val="dk1"/>
              </a:buClr>
              <a:buSzPts val="1700"/>
              <a:buChar char="•"/>
            </a:pPr>
            <a:r>
              <a:rPr lang="en" sz="1700" u="sng">
                <a:solidFill>
                  <a:schemeClr val="hlink"/>
                </a:solidFill>
                <a:latin typeface="Arial"/>
                <a:ea typeface="Arial"/>
                <a:cs typeface="Arial"/>
                <a:sym typeface="Arial"/>
                <a:hlinkClick r:id="rId6"/>
              </a:rPr>
              <a:t>Directory of Open Access Journals (DOAJ)</a:t>
            </a:r>
            <a:endParaRPr sz="1700">
              <a:latin typeface="Arial"/>
              <a:ea typeface="Arial"/>
              <a:cs typeface="Arial"/>
              <a:sym typeface="Arial"/>
            </a:endParaRPr>
          </a:p>
          <a:p>
            <a:pPr indent="0" lvl="1" marL="342900" rtl="0" algn="l">
              <a:lnSpc>
                <a:spcPct val="90000"/>
              </a:lnSpc>
              <a:spcBef>
                <a:spcPts val="400"/>
              </a:spcBef>
              <a:spcAft>
                <a:spcPts val="0"/>
              </a:spcAft>
              <a:buClr>
                <a:schemeClr val="dk1"/>
              </a:buClr>
              <a:buSzPts val="1700"/>
              <a:buNone/>
            </a:pPr>
            <a:r>
              <a:t/>
            </a:r>
            <a:endParaRPr sz="1700">
              <a:latin typeface="Arial"/>
              <a:ea typeface="Arial"/>
              <a:cs typeface="Arial"/>
              <a:sym typeface="Arial"/>
            </a:endParaRPr>
          </a:p>
          <a:p>
            <a:pPr indent="-146050" lvl="0" marL="139700" rtl="0" algn="l">
              <a:lnSpc>
                <a:spcPct val="90000"/>
              </a:lnSpc>
              <a:spcBef>
                <a:spcPts val="800"/>
              </a:spcBef>
              <a:spcAft>
                <a:spcPts val="0"/>
              </a:spcAft>
              <a:buClr>
                <a:schemeClr val="dk1"/>
              </a:buClr>
              <a:buSzPts val="1700"/>
              <a:buChar char="•"/>
            </a:pPr>
            <a:r>
              <a:rPr lang="en" sz="1700">
                <a:latin typeface="Arial"/>
                <a:ea typeface="Arial"/>
                <a:cs typeface="Arial"/>
                <a:sym typeface="Arial"/>
              </a:rPr>
              <a:t>Recommend visiting specific journal’s website to identify its policies, credentials of the editorial board, scope or aims</a:t>
            </a:r>
            <a:endParaRPr/>
          </a:p>
          <a:p>
            <a:pPr indent="0" lvl="0" marL="0" rtl="0" algn="l">
              <a:lnSpc>
                <a:spcPct val="90000"/>
              </a:lnSpc>
              <a:spcBef>
                <a:spcPts val="800"/>
              </a:spcBef>
              <a:spcAft>
                <a:spcPts val="0"/>
              </a:spcAft>
              <a:buClr>
                <a:schemeClr val="dk1"/>
              </a:buClr>
              <a:buSzPts val="1700"/>
              <a:buNone/>
            </a:pPr>
            <a:r>
              <a:t/>
            </a:r>
            <a:endParaRPr sz="17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Arial"/>
              <a:buNone/>
            </a:pPr>
            <a:r>
              <a:rPr lang="en" sz="2700">
                <a:latin typeface="Arial"/>
                <a:ea typeface="Arial"/>
                <a:cs typeface="Arial"/>
                <a:sym typeface="Arial"/>
              </a:rPr>
              <a:t>Selecting a Journal </a:t>
            </a:r>
            <a:endParaRPr>
              <a:latin typeface="Arial"/>
              <a:ea typeface="Arial"/>
              <a:cs typeface="Arial"/>
              <a:sym typeface="Arial"/>
            </a:endParaRPr>
          </a:p>
        </p:txBody>
      </p:sp>
      <p:sp>
        <p:nvSpPr>
          <p:cNvPr id="201" name="Google Shape;201;p3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146050" lvl="0" marL="139700" rtl="0" algn="l">
              <a:lnSpc>
                <a:spcPct val="90000"/>
              </a:lnSpc>
              <a:spcBef>
                <a:spcPts val="0"/>
              </a:spcBef>
              <a:spcAft>
                <a:spcPts val="0"/>
              </a:spcAft>
              <a:buClr>
                <a:schemeClr val="dk1"/>
              </a:buClr>
              <a:buSzPts val="1700"/>
              <a:buChar char="•"/>
            </a:pPr>
            <a:r>
              <a:rPr lang="en" sz="1700">
                <a:latin typeface="Arial"/>
                <a:ea typeface="Arial"/>
                <a:cs typeface="Arial"/>
                <a:sym typeface="Arial"/>
              </a:rPr>
              <a:t>Identify a potential journal based on drafted article’s title and abstract:</a:t>
            </a:r>
            <a:endParaRPr sz="1700">
              <a:latin typeface="Arial"/>
              <a:ea typeface="Arial"/>
              <a:cs typeface="Arial"/>
              <a:sym typeface="Arial"/>
            </a:endParaRPr>
          </a:p>
          <a:p>
            <a:pPr indent="-133350" lvl="1" marL="469900" rtl="0" algn="l">
              <a:lnSpc>
                <a:spcPct val="90000"/>
              </a:lnSpc>
              <a:spcBef>
                <a:spcPts val="400"/>
              </a:spcBef>
              <a:spcAft>
                <a:spcPts val="0"/>
              </a:spcAft>
              <a:buClr>
                <a:schemeClr val="dk1"/>
              </a:buClr>
              <a:buSzPts val="1700"/>
              <a:buChar char="•"/>
            </a:pPr>
            <a:r>
              <a:rPr lang="en" sz="1700">
                <a:latin typeface="Arial"/>
                <a:ea typeface="Arial"/>
                <a:cs typeface="Arial"/>
                <a:sym typeface="Arial"/>
              </a:rPr>
              <a:t>Publisher specific [</a:t>
            </a:r>
            <a:r>
              <a:rPr lang="en" sz="1700" u="sng">
                <a:solidFill>
                  <a:schemeClr val="hlink"/>
                </a:solidFill>
                <a:latin typeface="Arial"/>
                <a:ea typeface="Arial"/>
                <a:cs typeface="Arial"/>
                <a:sym typeface="Arial"/>
              </a:rPr>
              <a:t>Elsevier Journal Finder</a:t>
            </a:r>
            <a:r>
              <a:rPr lang="en" sz="1700">
                <a:solidFill>
                  <a:schemeClr val="hlink"/>
                </a:solidFill>
                <a:latin typeface="Arial"/>
                <a:ea typeface="Arial"/>
                <a:cs typeface="Arial"/>
                <a:sym typeface="Arial"/>
              </a:rPr>
              <a:t>; </a:t>
            </a:r>
            <a:r>
              <a:rPr lang="en" sz="1700" u="sng">
                <a:solidFill>
                  <a:schemeClr val="hlink"/>
                </a:solidFill>
                <a:latin typeface="Arial"/>
                <a:ea typeface="Arial"/>
                <a:cs typeface="Arial"/>
                <a:sym typeface="Arial"/>
              </a:rPr>
              <a:t>Institution of Electric and Electronic Engineers</a:t>
            </a:r>
            <a:r>
              <a:rPr lang="en" sz="1700">
                <a:solidFill>
                  <a:schemeClr val="hlink"/>
                </a:solidFill>
                <a:latin typeface="Arial"/>
                <a:ea typeface="Arial"/>
                <a:cs typeface="Arial"/>
                <a:sym typeface="Arial"/>
              </a:rPr>
              <a:t> </a:t>
            </a:r>
            <a:r>
              <a:rPr lang="en" sz="1700" u="sng">
                <a:solidFill>
                  <a:schemeClr val="hlink"/>
                </a:solidFill>
                <a:latin typeface="Arial"/>
                <a:ea typeface="Arial"/>
                <a:cs typeface="Arial"/>
                <a:sym typeface="Arial"/>
              </a:rPr>
              <a:t>[IEEE ] </a:t>
            </a:r>
            <a:r>
              <a:rPr lang="en" sz="1700" u="sng">
                <a:solidFill>
                  <a:schemeClr val="hlink"/>
                </a:solidFill>
                <a:latin typeface="Arial"/>
                <a:ea typeface="Arial"/>
                <a:cs typeface="Arial"/>
                <a:sym typeface="Arial"/>
                <a:hlinkClick r:id="rId3"/>
              </a:rPr>
              <a:t>Publication Recommender</a:t>
            </a:r>
            <a:r>
              <a:rPr lang="en" sz="1700">
                <a:solidFill>
                  <a:schemeClr val="hlink"/>
                </a:solidFill>
                <a:latin typeface="Arial"/>
                <a:ea typeface="Arial"/>
                <a:cs typeface="Arial"/>
                <a:sym typeface="Arial"/>
              </a:rPr>
              <a:t>; </a:t>
            </a:r>
            <a:r>
              <a:rPr lang="en" sz="1700" u="sng">
                <a:solidFill>
                  <a:schemeClr val="hlink"/>
                </a:solidFill>
                <a:latin typeface="Arial"/>
                <a:ea typeface="Arial"/>
                <a:cs typeface="Arial"/>
                <a:sym typeface="Arial"/>
                <a:hlinkClick r:id="rId4"/>
              </a:rPr>
              <a:t>Manuscript Matcher</a:t>
            </a:r>
            <a:r>
              <a:rPr lang="en" sz="1700">
                <a:solidFill>
                  <a:schemeClr val="hlink"/>
                </a:solidFill>
                <a:latin typeface="Arial"/>
                <a:ea typeface="Arial"/>
                <a:cs typeface="Arial"/>
                <a:sym typeface="Arial"/>
              </a:rPr>
              <a:t>; </a:t>
            </a:r>
            <a:r>
              <a:rPr lang="en" sz="1700" u="sng">
                <a:solidFill>
                  <a:schemeClr val="hlink"/>
                </a:solidFill>
                <a:latin typeface="Arial"/>
                <a:ea typeface="Arial"/>
                <a:cs typeface="Arial"/>
                <a:sym typeface="Arial"/>
                <a:hlinkClick r:id="rId5"/>
              </a:rPr>
              <a:t>Springer Journal Suggester</a:t>
            </a:r>
            <a:r>
              <a:rPr lang="en" sz="1700" u="sng">
                <a:solidFill>
                  <a:schemeClr val="hlink"/>
                </a:solidFill>
                <a:latin typeface="Arial"/>
                <a:ea typeface="Arial"/>
                <a:cs typeface="Arial"/>
                <a:sym typeface="Arial"/>
              </a:rPr>
              <a:t>; Wiley</a:t>
            </a:r>
            <a:r>
              <a:rPr lang="en" sz="1700">
                <a:solidFill>
                  <a:schemeClr val="hlink"/>
                </a:solidFill>
                <a:latin typeface="Arial"/>
                <a:ea typeface="Arial"/>
                <a:cs typeface="Arial"/>
                <a:sym typeface="Arial"/>
              </a:rPr>
              <a:t>]</a:t>
            </a:r>
            <a:endParaRPr sz="1700">
              <a:solidFill>
                <a:schemeClr val="hlink"/>
              </a:solidFill>
              <a:latin typeface="Arial"/>
              <a:ea typeface="Arial"/>
              <a:cs typeface="Arial"/>
              <a:sym typeface="Arial"/>
            </a:endParaRPr>
          </a:p>
          <a:p>
            <a:pPr indent="-133350" lvl="1" marL="469900" rtl="0" algn="l">
              <a:lnSpc>
                <a:spcPct val="90000"/>
              </a:lnSpc>
              <a:spcBef>
                <a:spcPts val="400"/>
              </a:spcBef>
              <a:spcAft>
                <a:spcPts val="0"/>
              </a:spcAft>
              <a:buClr>
                <a:schemeClr val="dk1"/>
              </a:buClr>
              <a:buSzPts val="1700"/>
              <a:buChar char="•"/>
            </a:pPr>
            <a:r>
              <a:rPr lang="en" sz="1700">
                <a:latin typeface="Arial"/>
                <a:ea typeface="Arial"/>
                <a:cs typeface="Arial"/>
                <a:sym typeface="Arial"/>
              </a:rPr>
              <a:t>PubMed specific </a:t>
            </a:r>
            <a:r>
              <a:rPr lang="en" sz="1700">
                <a:solidFill>
                  <a:schemeClr val="hlink"/>
                </a:solidFill>
                <a:latin typeface="Arial"/>
                <a:ea typeface="Arial"/>
                <a:cs typeface="Arial"/>
                <a:sym typeface="Arial"/>
              </a:rPr>
              <a:t>[</a:t>
            </a:r>
            <a:r>
              <a:rPr lang="en" sz="1700" u="sng">
                <a:solidFill>
                  <a:schemeClr val="hlink"/>
                </a:solidFill>
                <a:latin typeface="Arial"/>
                <a:ea typeface="Arial"/>
                <a:cs typeface="Arial"/>
                <a:sym typeface="Arial"/>
                <a:hlinkClick r:id="rId6"/>
              </a:rPr>
              <a:t>JANE – Journal/Author Name Estimator</a:t>
            </a:r>
            <a:r>
              <a:rPr lang="en" sz="1700">
                <a:solidFill>
                  <a:schemeClr val="hlink"/>
                </a:solidFill>
                <a:latin typeface="Arial"/>
                <a:ea typeface="Arial"/>
                <a:cs typeface="Arial"/>
                <a:sym typeface="Arial"/>
              </a:rPr>
              <a:t>]</a:t>
            </a:r>
            <a:endParaRPr sz="1700">
              <a:solidFill>
                <a:schemeClr val="hlink"/>
              </a:solidFill>
              <a:latin typeface="Arial"/>
              <a:ea typeface="Arial"/>
              <a:cs typeface="Arial"/>
              <a:sym typeface="Arial"/>
            </a:endParaRPr>
          </a:p>
          <a:p>
            <a:pPr indent="-133350" lvl="1" marL="469900" rtl="0" algn="l">
              <a:lnSpc>
                <a:spcPct val="90000"/>
              </a:lnSpc>
              <a:spcBef>
                <a:spcPts val="400"/>
              </a:spcBef>
              <a:spcAft>
                <a:spcPts val="0"/>
              </a:spcAft>
              <a:buClr>
                <a:schemeClr val="dk1"/>
              </a:buClr>
              <a:buSzPts val="1700"/>
              <a:buChar char="•"/>
            </a:pPr>
            <a:r>
              <a:rPr lang="en" sz="1700">
                <a:latin typeface="Arial"/>
                <a:ea typeface="Arial"/>
                <a:cs typeface="Arial"/>
                <a:sym typeface="Arial"/>
              </a:rPr>
              <a:t>Generic search tools [</a:t>
            </a:r>
            <a:r>
              <a:rPr lang="en" sz="1700" u="sng">
                <a:solidFill>
                  <a:schemeClr val="hlink"/>
                </a:solidFill>
                <a:latin typeface="Arial"/>
                <a:ea typeface="Arial"/>
                <a:cs typeface="Arial"/>
                <a:sym typeface="Arial"/>
                <a:hlinkClick r:id="rId7"/>
              </a:rPr>
              <a:t>Journal Guide</a:t>
            </a:r>
            <a:r>
              <a:rPr lang="en" sz="1700">
                <a:solidFill>
                  <a:schemeClr val="hlink"/>
                </a:solidFill>
                <a:latin typeface="Arial"/>
                <a:ea typeface="Arial"/>
                <a:cs typeface="Arial"/>
                <a:sym typeface="Arial"/>
              </a:rPr>
              <a:t>; </a:t>
            </a:r>
            <a:r>
              <a:rPr lang="en" sz="1700" u="sng">
                <a:solidFill>
                  <a:schemeClr val="hlink"/>
                </a:solidFill>
                <a:latin typeface="Arial"/>
                <a:ea typeface="Arial"/>
                <a:cs typeface="Arial"/>
                <a:sym typeface="Arial"/>
                <a:hlinkClick r:id="rId8"/>
              </a:rPr>
              <a:t>Open Access Journal Finder by Enago</a:t>
            </a:r>
            <a:r>
              <a:rPr lang="en" sz="1700">
                <a:solidFill>
                  <a:schemeClr val="hlink"/>
                </a:solidFill>
                <a:latin typeface="Arial"/>
                <a:ea typeface="Arial"/>
                <a:cs typeface="Arial"/>
                <a:sym typeface="Arial"/>
              </a:rPr>
              <a:t>]</a:t>
            </a:r>
            <a:endParaRPr sz="1700">
              <a:solidFill>
                <a:schemeClr val="hlink"/>
              </a:solidFill>
              <a:latin typeface="Arial"/>
              <a:ea typeface="Arial"/>
              <a:cs typeface="Arial"/>
              <a:sym typeface="Arial"/>
            </a:endParaRPr>
          </a:p>
          <a:p>
            <a:pPr indent="-38100" lvl="0" marL="177800" rtl="0" algn="l">
              <a:lnSpc>
                <a:spcPct val="90000"/>
              </a:lnSpc>
              <a:spcBef>
                <a:spcPts val="800"/>
              </a:spcBef>
              <a:spcAft>
                <a:spcPts val="0"/>
              </a:spcAft>
              <a:buClr>
                <a:schemeClr val="dk1"/>
              </a:buClr>
              <a:buSzPts val="21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Arial"/>
              <a:buNone/>
            </a:pPr>
            <a:r>
              <a:rPr lang="en" sz="2700">
                <a:latin typeface="Arial"/>
                <a:ea typeface="Arial"/>
                <a:cs typeface="Arial"/>
                <a:sym typeface="Arial"/>
              </a:rPr>
              <a:t>Assessing journal attributes</a:t>
            </a:r>
            <a:endParaRPr/>
          </a:p>
        </p:txBody>
      </p:sp>
      <p:sp>
        <p:nvSpPr>
          <p:cNvPr id="207" name="Google Shape;207;p36"/>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0"/>
              </a:spcBef>
              <a:spcAft>
                <a:spcPts val="0"/>
              </a:spcAft>
              <a:buClr>
                <a:schemeClr val="dk1"/>
              </a:buClr>
              <a:buSzPts val="1700"/>
              <a:buNone/>
            </a:pPr>
            <a:r>
              <a:rPr lang="en" sz="1700">
                <a:latin typeface="Arial"/>
                <a:ea typeface="Arial"/>
                <a:cs typeface="Arial"/>
                <a:sym typeface="Arial"/>
              </a:rPr>
              <a:t>a. Here are some tools you can use to establish criteria to determine the quality of identified academic journal: </a:t>
            </a:r>
            <a:endParaRPr/>
          </a:p>
          <a:p>
            <a:pPr indent="-146050" lvl="3" marL="406400" rtl="0" algn="l">
              <a:lnSpc>
                <a:spcPct val="90000"/>
              </a:lnSpc>
              <a:spcBef>
                <a:spcPts val="400"/>
              </a:spcBef>
              <a:spcAft>
                <a:spcPts val="0"/>
              </a:spcAft>
              <a:buClr>
                <a:schemeClr val="dk1"/>
              </a:buClr>
              <a:buSzPts val="1700"/>
              <a:buChar char="•"/>
            </a:pPr>
            <a:r>
              <a:rPr i="1" lang="en" sz="1700" u="sng">
                <a:solidFill>
                  <a:schemeClr val="hlink"/>
                </a:solidFill>
                <a:latin typeface="Arial"/>
                <a:ea typeface="Arial"/>
                <a:cs typeface="Arial"/>
                <a:sym typeface="Arial"/>
                <a:hlinkClick r:id="rId3"/>
              </a:rPr>
              <a:t>How to Assess a Journal</a:t>
            </a:r>
            <a:r>
              <a:rPr i="1" lang="en" sz="1700" u="sng">
                <a:solidFill>
                  <a:schemeClr val="hlink"/>
                </a:solidFill>
                <a:latin typeface="Arial"/>
                <a:ea typeface="Arial"/>
                <a:cs typeface="Arial"/>
                <a:sym typeface="Arial"/>
              </a:rPr>
              <a:t> </a:t>
            </a:r>
            <a:r>
              <a:rPr lang="en" sz="1700" u="sng">
                <a:solidFill>
                  <a:schemeClr val="hlink"/>
                </a:solidFill>
                <a:latin typeface="Arial"/>
                <a:ea typeface="Arial"/>
                <a:cs typeface="Arial"/>
                <a:sym typeface="Arial"/>
              </a:rPr>
              <a:t>according to the</a:t>
            </a:r>
            <a:r>
              <a:rPr lang="en" sz="1700" u="sng">
                <a:solidFill>
                  <a:schemeClr val="hlink"/>
                </a:solidFill>
                <a:latin typeface="Arial"/>
                <a:ea typeface="Arial"/>
                <a:cs typeface="Arial"/>
                <a:sym typeface="Arial"/>
                <a:hlinkClick r:id="rId4"/>
              </a:rPr>
              <a:t> Canadian Association of Research Library </a:t>
            </a:r>
            <a:endParaRPr sz="1700">
              <a:latin typeface="Arial"/>
              <a:ea typeface="Arial"/>
              <a:cs typeface="Arial"/>
              <a:sym typeface="Arial"/>
            </a:endParaRPr>
          </a:p>
          <a:p>
            <a:pPr indent="0" lvl="3" marL="266700" rtl="0" algn="l">
              <a:lnSpc>
                <a:spcPct val="90000"/>
              </a:lnSpc>
              <a:spcBef>
                <a:spcPts val="0"/>
              </a:spcBef>
              <a:spcAft>
                <a:spcPts val="0"/>
              </a:spcAft>
              <a:buClr>
                <a:schemeClr val="dk1"/>
              </a:buClr>
              <a:buSzPts val="1700"/>
              <a:buNone/>
            </a:pPr>
            <a:r>
              <a:t/>
            </a:r>
            <a:endParaRPr sz="1700">
              <a:latin typeface="Arial"/>
              <a:ea typeface="Arial"/>
              <a:cs typeface="Arial"/>
              <a:sym typeface="Arial"/>
            </a:endParaRPr>
          </a:p>
          <a:p>
            <a:pPr indent="-146050" lvl="3" marL="406400" rtl="0" algn="l">
              <a:lnSpc>
                <a:spcPct val="90000"/>
              </a:lnSpc>
              <a:spcBef>
                <a:spcPts val="0"/>
              </a:spcBef>
              <a:spcAft>
                <a:spcPts val="0"/>
              </a:spcAft>
              <a:buClr>
                <a:schemeClr val="dk1"/>
              </a:buClr>
              <a:buSzPts val="1700"/>
              <a:buChar char="•"/>
            </a:pPr>
            <a:r>
              <a:rPr lang="en" sz="1700" u="sng">
                <a:solidFill>
                  <a:schemeClr val="hlink"/>
                </a:solidFill>
                <a:latin typeface="Arial"/>
                <a:ea typeface="Arial"/>
                <a:cs typeface="Arial"/>
                <a:sym typeface="Arial"/>
                <a:hlinkClick r:id="rId5"/>
              </a:rPr>
              <a:t>Beall’s List</a:t>
            </a:r>
            <a:r>
              <a:rPr lang="en" sz="1700">
                <a:latin typeface="Arial"/>
                <a:ea typeface="Arial"/>
                <a:cs typeface="Arial"/>
                <a:sym typeface="Arial"/>
              </a:rPr>
              <a:t> of predatory open-access publishers</a:t>
            </a:r>
            <a:endParaRPr/>
          </a:p>
          <a:p>
            <a:pPr indent="0" lvl="3" marL="266700" rtl="0" algn="l">
              <a:lnSpc>
                <a:spcPct val="90000"/>
              </a:lnSpc>
              <a:spcBef>
                <a:spcPts val="0"/>
              </a:spcBef>
              <a:spcAft>
                <a:spcPts val="0"/>
              </a:spcAft>
              <a:buClr>
                <a:schemeClr val="dk1"/>
              </a:buClr>
              <a:buSzPts val="1700"/>
              <a:buNone/>
            </a:pPr>
            <a:r>
              <a:t/>
            </a:r>
            <a:endParaRPr sz="1700">
              <a:latin typeface="Arial"/>
              <a:ea typeface="Arial"/>
              <a:cs typeface="Arial"/>
              <a:sym typeface="Arial"/>
            </a:endParaRPr>
          </a:p>
          <a:p>
            <a:pPr indent="-146050" lvl="3" marL="406400" rtl="0" algn="l">
              <a:lnSpc>
                <a:spcPct val="90000"/>
              </a:lnSpc>
              <a:spcBef>
                <a:spcPts val="0"/>
              </a:spcBef>
              <a:spcAft>
                <a:spcPts val="0"/>
              </a:spcAft>
              <a:buClr>
                <a:schemeClr val="dk1"/>
              </a:buClr>
              <a:buSzPts val="1700"/>
              <a:buChar char="•"/>
            </a:pPr>
            <a:r>
              <a:rPr lang="en" sz="1700" u="sng">
                <a:solidFill>
                  <a:schemeClr val="hlink"/>
                </a:solidFill>
                <a:latin typeface="Arial"/>
                <a:ea typeface="Arial"/>
                <a:cs typeface="Arial"/>
                <a:sym typeface="Arial"/>
                <a:hlinkClick r:id="rId6"/>
              </a:rPr>
              <a:t>Think Check Submit</a:t>
            </a:r>
            <a:r>
              <a:rPr lang="en" sz="1700">
                <a:latin typeface="Arial"/>
                <a:ea typeface="Arial"/>
                <a:cs typeface="Arial"/>
                <a:sym typeface="Arial"/>
              </a:rPr>
              <a:t>, a submission checklist</a:t>
            </a:r>
            <a:endParaRPr/>
          </a:p>
          <a:p>
            <a:pPr indent="0" lvl="3" marL="266700" rtl="0" algn="l">
              <a:lnSpc>
                <a:spcPct val="90000"/>
              </a:lnSpc>
              <a:spcBef>
                <a:spcPts val="0"/>
              </a:spcBef>
              <a:spcAft>
                <a:spcPts val="0"/>
              </a:spcAft>
              <a:buClr>
                <a:schemeClr val="dk1"/>
              </a:buClr>
              <a:buSzPts val="1700"/>
              <a:buNone/>
            </a:pPr>
            <a:r>
              <a:t/>
            </a:r>
            <a:endParaRPr sz="1700">
              <a:latin typeface="Arial"/>
              <a:ea typeface="Arial"/>
              <a:cs typeface="Arial"/>
              <a:sym typeface="Arial"/>
            </a:endParaRPr>
          </a:p>
          <a:p>
            <a:pPr indent="-133350" lvl="3" marL="406400" rtl="0" algn="l">
              <a:lnSpc>
                <a:spcPct val="90000"/>
              </a:lnSpc>
              <a:spcBef>
                <a:spcPts val="0"/>
              </a:spcBef>
              <a:spcAft>
                <a:spcPts val="0"/>
              </a:spcAft>
              <a:buClr>
                <a:schemeClr val="dk1"/>
              </a:buClr>
              <a:buSzPts val="1700"/>
              <a:buChar char="•"/>
            </a:pPr>
            <a:r>
              <a:rPr lang="en" sz="1700" u="sng">
                <a:solidFill>
                  <a:schemeClr val="hlink"/>
                </a:solidFill>
                <a:latin typeface="Arial"/>
                <a:ea typeface="Arial"/>
                <a:cs typeface="Arial"/>
                <a:sym typeface="Arial"/>
                <a:hlinkClick r:id="rId7"/>
              </a:rPr>
              <a:t>Committee of Publication Ethics (COPE) guidelines</a:t>
            </a:r>
            <a:r>
              <a:rPr lang="en" sz="1700">
                <a:latin typeface="Arial"/>
                <a:ea typeface="Arial"/>
                <a:cs typeface="Arial"/>
                <a:sym typeface="Arial"/>
              </a:rPr>
              <a:t>, a publisher’s adherence to ethical criteria [eg. transparency, consent*]</a:t>
            </a:r>
            <a:endParaRPr/>
          </a:p>
          <a:p>
            <a:pPr indent="0" lvl="3" marL="1130300" rtl="0" algn="l">
              <a:lnSpc>
                <a:spcPct val="90000"/>
              </a:lnSpc>
              <a:spcBef>
                <a:spcPts val="0"/>
              </a:spcBef>
              <a:spcAft>
                <a:spcPts val="0"/>
              </a:spcAft>
              <a:buClr>
                <a:schemeClr val="dk1"/>
              </a:buClr>
              <a:buSzPts val="1700"/>
              <a:buNone/>
            </a:pPr>
            <a:r>
              <a:t/>
            </a:r>
            <a:endParaRPr sz="1700">
              <a:latin typeface="Arial"/>
              <a:ea typeface="Arial"/>
              <a:cs typeface="Arial"/>
              <a:sym typeface="Arial"/>
            </a:endParaRPr>
          </a:p>
          <a:p>
            <a:pPr indent="0" lvl="3" marL="1130300" rtl="0" algn="l">
              <a:lnSpc>
                <a:spcPct val="90000"/>
              </a:lnSpc>
              <a:spcBef>
                <a:spcPts val="0"/>
              </a:spcBef>
              <a:spcAft>
                <a:spcPts val="0"/>
              </a:spcAft>
              <a:buClr>
                <a:schemeClr val="dk1"/>
              </a:buClr>
              <a:buSzPts val="1700"/>
              <a:buNone/>
            </a:pPr>
            <a:r>
              <a:t/>
            </a:r>
            <a:endParaRPr sz="1700">
              <a:latin typeface="Arial"/>
              <a:ea typeface="Arial"/>
              <a:cs typeface="Arial"/>
              <a:sym typeface="Arial"/>
            </a:endParaRPr>
          </a:p>
          <a:p>
            <a:pPr indent="0" lvl="0" marL="0" rtl="0" algn="l">
              <a:lnSpc>
                <a:spcPct val="90000"/>
              </a:lnSpc>
              <a:spcBef>
                <a:spcPts val="800"/>
              </a:spcBef>
              <a:spcAft>
                <a:spcPts val="0"/>
              </a:spcAft>
              <a:buClr>
                <a:schemeClr val="dk1"/>
              </a:buClr>
              <a:buSzPts val="1700"/>
              <a:buNone/>
            </a:pPr>
            <a:r>
              <a:rPr lang="en" sz="1700">
                <a:latin typeface="Arial"/>
                <a:ea typeface="Arial"/>
                <a:cs typeface="Arial"/>
                <a:sym typeface="Arial"/>
              </a:rPr>
              <a:t>*If conducting research involving human participants, please visit </a:t>
            </a:r>
            <a:r>
              <a:rPr lang="en" sz="1700" u="sng">
                <a:solidFill>
                  <a:schemeClr val="hlink"/>
                </a:solidFill>
                <a:latin typeface="Arial"/>
                <a:ea typeface="Arial"/>
                <a:cs typeface="Arial"/>
                <a:sym typeface="Arial"/>
                <a:hlinkClick r:id="rId8"/>
              </a:rPr>
              <a:t>Cambrian College’s Research Ethics </a:t>
            </a:r>
            <a:r>
              <a:rPr lang="en" sz="1700">
                <a:latin typeface="Arial"/>
                <a:ea typeface="Arial"/>
                <a:cs typeface="Arial"/>
                <a:sym typeface="Arial"/>
              </a:rPr>
              <a:t>protocol </a:t>
            </a:r>
            <a:endParaRPr/>
          </a:p>
          <a:p>
            <a:pPr indent="-76200" lvl="0" marL="177800" rtl="0" algn="l">
              <a:lnSpc>
                <a:spcPct val="90000"/>
              </a:lnSpc>
              <a:spcBef>
                <a:spcPts val="800"/>
              </a:spcBef>
              <a:spcAft>
                <a:spcPts val="0"/>
              </a:spcAft>
              <a:buClr>
                <a:schemeClr val="dk1"/>
              </a:buClr>
              <a:buSzPts val="1700"/>
              <a:buNone/>
            </a:pPr>
            <a:r>
              <a:t/>
            </a:r>
            <a:endParaRPr sz="1700">
              <a:latin typeface="Times New Roman"/>
              <a:ea typeface="Times New Roman"/>
              <a:cs typeface="Times New Roman"/>
              <a:sym typeface="Times New Roman"/>
            </a:endParaRPr>
          </a:p>
          <a:p>
            <a:pPr indent="-38100" lvl="0" marL="177800" rtl="0" algn="l">
              <a:lnSpc>
                <a:spcPct val="90000"/>
              </a:lnSpc>
              <a:spcBef>
                <a:spcPts val="800"/>
              </a:spcBef>
              <a:spcAft>
                <a:spcPts val="0"/>
              </a:spcAft>
              <a:buClr>
                <a:schemeClr val="dk1"/>
              </a:buClr>
              <a:buSzPts val="2100"/>
              <a:buNone/>
            </a:pPr>
            <a:r>
              <a:t/>
            </a:r>
            <a:endParaRPr>
              <a:latin typeface="Times New Roman"/>
              <a:ea typeface="Times New Roman"/>
              <a:cs typeface="Times New Roman"/>
              <a:sym typeface="Times New Roman"/>
            </a:endParaRPr>
          </a:p>
          <a:p>
            <a:pPr indent="0" lvl="3" marL="1130300" rtl="0" algn="l">
              <a:lnSpc>
                <a:spcPct val="90000"/>
              </a:lnSpc>
              <a:spcBef>
                <a:spcPts val="0"/>
              </a:spcBef>
              <a:spcAft>
                <a:spcPts val="0"/>
              </a:spcAft>
              <a:buClr>
                <a:schemeClr val="dk1"/>
              </a:buClr>
              <a:buSzPts val="1800"/>
              <a:buNone/>
            </a:pPr>
            <a:r>
              <a:t/>
            </a:r>
            <a:endParaRPr sz="1800">
              <a:latin typeface="Arial"/>
              <a:ea typeface="Arial"/>
              <a:cs typeface="Arial"/>
              <a:sym typeface="Arial"/>
            </a:endParaRPr>
          </a:p>
          <a:p>
            <a:pPr indent="-101600" lvl="3" marL="1346200" rtl="0" algn="l">
              <a:lnSpc>
                <a:spcPct val="90000"/>
              </a:lnSpc>
              <a:spcBef>
                <a:spcPts val="0"/>
              </a:spcBef>
              <a:spcAft>
                <a:spcPts val="0"/>
              </a:spcAft>
              <a:buClr>
                <a:schemeClr val="dk1"/>
              </a:buClr>
              <a:buSzPts val="1800"/>
              <a:buFont typeface="Courier New"/>
              <a:buNone/>
            </a:pPr>
            <a:r>
              <a:t/>
            </a:r>
            <a:endParaRPr sz="1800">
              <a:latin typeface="Arial"/>
              <a:ea typeface="Arial"/>
              <a:cs typeface="Arial"/>
              <a:sym typeface="Arial"/>
            </a:endParaRPr>
          </a:p>
          <a:p>
            <a:pPr indent="-63500" lvl="1" marL="520700" rtl="0" algn="l">
              <a:lnSpc>
                <a:spcPct val="90000"/>
              </a:lnSpc>
              <a:spcBef>
                <a:spcPts val="400"/>
              </a:spcBef>
              <a:spcAft>
                <a:spcPts val="0"/>
              </a:spcAft>
              <a:buClr>
                <a:schemeClr val="dk1"/>
              </a:buClr>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7"/>
          <p:cNvSpPr txBox="1"/>
          <p:nvPr>
            <p:ph idx="1" type="body"/>
          </p:nvPr>
        </p:nvSpPr>
        <p:spPr>
          <a:xfrm>
            <a:off x="581297" y="509452"/>
            <a:ext cx="7934053" cy="4123271"/>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700"/>
              <a:buNone/>
            </a:pPr>
            <a:r>
              <a:rPr lang="en" sz="1700">
                <a:latin typeface="Arial"/>
                <a:ea typeface="Arial"/>
                <a:cs typeface="Arial"/>
                <a:sym typeface="Arial"/>
              </a:rPr>
              <a:t>b. Review the selected journal’s metrics:</a:t>
            </a:r>
            <a:endParaRPr/>
          </a:p>
          <a:p>
            <a:pPr indent="-146050" lvl="0" marL="139700" rtl="0" algn="l">
              <a:lnSpc>
                <a:spcPct val="90000"/>
              </a:lnSpc>
              <a:spcBef>
                <a:spcPts val="800"/>
              </a:spcBef>
              <a:spcAft>
                <a:spcPts val="0"/>
              </a:spcAft>
              <a:buClr>
                <a:schemeClr val="dk1"/>
              </a:buClr>
              <a:buSzPts val="1700"/>
              <a:buChar char="•"/>
            </a:pPr>
            <a:r>
              <a:rPr lang="en" sz="1700">
                <a:latin typeface="Arial"/>
                <a:ea typeface="Arial"/>
                <a:cs typeface="Arial"/>
                <a:sym typeface="Arial"/>
              </a:rPr>
              <a:t>Metrics refer to the journal’s “impact” or level of influence in the subject area over a period of time</a:t>
            </a:r>
            <a:endParaRPr/>
          </a:p>
          <a:p>
            <a:pPr indent="-146050" lvl="0" marL="139700" rtl="0" algn="l">
              <a:lnSpc>
                <a:spcPct val="90000"/>
              </a:lnSpc>
              <a:spcBef>
                <a:spcPts val="800"/>
              </a:spcBef>
              <a:spcAft>
                <a:spcPts val="0"/>
              </a:spcAft>
              <a:buClr>
                <a:schemeClr val="dk1"/>
              </a:buClr>
              <a:buSzPts val="1700"/>
              <a:buChar char="•"/>
            </a:pPr>
            <a:r>
              <a:rPr lang="en" sz="1700">
                <a:latin typeface="Arial"/>
                <a:ea typeface="Arial"/>
                <a:cs typeface="Arial"/>
                <a:sym typeface="Arial"/>
              </a:rPr>
              <a:t>Several tools available based on different factors [eg. number of citations, total annual number of publications] </a:t>
            </a:r>
            <a:endParaRPr sz="1700">
              <a:latin typeface="Arial"/>
              <a:ea typeface="Arial"/>
              <a:cs typeface="Arial"/>
              <a:sym typeface="Arial"/>
            </a:endParaRPr>
          </a:p>
          <a:p>
            <a:pPr indent="-139700" lvl="3" marL="406400" rtl="0" algn="l">
              <a:lnSpc>
                <a:spcPct val="90000"/>
              </a:lnSpc>
              <a:spcBef>
                <a:spcPts val="0"/>
              </a:spcBef>
              <a:spcAft>
                <a:spcPts val="0"/>
              </a:spcAft>
              <a:buClr>
                <a:schemeClr val="dk1"/>
              </a:buClr>
              <a:buSzPts val="1800"/>
              <a:buChar char="•"/>
            </a:pPr>
            <a:r>
              <a:rPr lang="en" sz="1700">
                <a:latin typeface="Arial"/>
                <a:ea typeface="Arial"/>
                <a:cs typeface="Arial"/>
                <a:sym typeface="Arial"/>
              </a:rPr>
              <a:t>Journal impact formulas can be found </a:t>
            </a:r>
            <a:r>
              <a:rPr lang="en" sz="1700" u="sng">
                <a:solidFill>
                  <a:schemeClr val="hlink"/>
                </a:solidFill>
                <a:latin typeface="Arial"/>
                <a:ea typeface="Arial"/>
                <a:cs typeface="Arial"/>
                <a:sym typeface="Arial"/>
                <a:hlinkClick r:id="rId3"/>
              </a:rPr>
              <a:t>here</a:t>
            </a:r>
            <a:r>
              <a:rPr lang="en" sz="1700">
                <a:latin typeface="Arial"/>
                <a:ea typeface="Arial"/>
                <a:cs typeface="Arial"/>
                <a:sym typeface="Arial"/>
              </a:rPr>
              <a:t>  </a:t>
            </a:r>
            <a:endParaRPr/>
          </a:p>
          <a:p>
            <a:pPr indent="-139700" lvl="3" marL="406400" rtl="0" algn="l">
              <a:lnSpc>
                <a:spcPct val="90000"/>
              </a:lnSpc>
              <a:spcBef>
                <a:spcPts val="0"/>
              </a:spcBef>
              <a:spcAft>
                <a:spcPts val="0"/>
              </a:spcAft>
              <a:buClr>
                <a:schemeClr val="dk1"/>
              </a:buClr>
              <a:buSzPts val="1800"/>
              <a:buChar char="•"/>
            </a:pPr>
            <a:r>
              <a:rPr lang="en" sz="1700" u="sng">
                <a:solidFill>
                  <a:schemeClr val="hlink"/>
                </a:solidFill>
                <a:latin typeface="Arial"/>
                <a:ea typeface="Arial"/>
                <a:cs typeface="Arial"/>
                <a:sym typeface="Arial"/>
                <a:hlinkClick r:id="rId4"/>
              </a:rPr>
              <a:t>Scimago Journal &amp; Country Rank</a:t>
            </a:r>
            <a:endParaRPr sz="1700" u="sng">
              <a:solidFill>
                <a:schemeClr val="hlink"/>
              </a:solidFill>
              <a:latin typeface="Arial"/>
              <a:ea typeface="Arial"/>
              <a:cs typeface="Arial"/>
              <a:sym typeface="Arial"/>
            </a:endParaRPr>
          </a:p>
          <a:p>
            <a:pPr indent="-139700" lvl="3" marL="406400" rtl="0" algn="l">
              <a:lnSpc>
                <a:spcPct val="90000"/>
              </a:lnSpc>
              <a:spcBef>
                <a:spcPts val="0"/>
              </a:spcBef>
              <a:spcAft>
                <a:spcPts val="0"/>
              </a:spcAft>
              <a:buClr>
                <a:schemeClr val="dk1"/>
              </a:buClr>
              <a:buSzPts val="1800"/>
              <a:buChar char="•"/>
            </a:pPr>
            <a:r>
              <a:rPr lang="en" sz="1700" u="sng">
                <a:solidFill>
                  <a:schemeClr val="hlink"/>
                </a:solidFill>
                <a:latin typeface="Arial"/>
                <a:ea typeface="Arial"/>
                <a:cs typeface="Arial"/>
                <a:sym typeface="Arial"/>
                <a:hlinkClick r:id="rId5"/>
              </a:rPr>
              <a:t>Eigen factor</a:t>
            </a:r>
            <a:endParaRPr sz="1700">
              <a:latin typeface="Arial"/>
              <a:ea typeface="Arial"/>
              <a:cs typeface="Arial"/>
              <a:sym typeface="Arial"/>
            </a:endParaRPr>
          </a:p>
          <a:p>
            <a:pPr indent="-139700" lvl="3" marL="406400" rtl="0" algn="l">
              <a:lnSpc>
                <a:spcPct val="115000"/>
              </a:lnSpc>
              <a:spcBef>
                <a:spcPts val="0"/>
              </a:spcBef>
              <a:spcAft>
                <a:spcPts val="0"/>
              </a:spcAft>
              <a:buClr>
                <a:schemeClr val="dk1"/>
              </a:buClr>
              <a:buSzPts val="1800"/>
              <a:buChar char="•"/>
            </a:pPr>
            <a:r>
              <a:rPr lang="en" sz="1700" u="sng">
                <a:solidFill>
                  <a:schemeClr val="hlink"/>
                </a:solidFill>
                <a:latin typeface="Arial"/>
                <a:ea typeface="Arial"/>
                <a:cs typeface="Arial"/>
                <a:sym typeface="Arial"/>
                <a:hlinkClick r:id="rId6"/>
              </a:rPr>
              <a:t>Journal Citation Reports</a:t>
            </a:r>
            <a:endParaRPr sz="1700">
              <a:latin typeface="Arial"/>
              <a:ea typeface="Arial"/>
              <a:cs typeface="Arial"/>
              <a:sym typeface="Arial"/>
            </a:endParaRPr>
          </a:p>
          <a:p>
            <a:pPr indent="-139700" lvl="3" marL="406400" rtl="0" algn="l">
              <a:lnSpc>
                <a:spcPct val="90000"/>
              </a:lnSpc>
              <a:spcBef>
                <a:spcPts val="0"/>
              </a:spcBef>
              <a:spcAft>
                <a:spcPts val="0"/>
              </a:spcAft>
              <a:buClr>
                <a:schemeClr val="dk1"/>
              </a:buClr>
              <a:buSzPts val="1800"/>
              <a:buChar char="•"/>
            </a:pPr>
            <a:r>
              <a:rPr lang="en" sz="1700" u="sng">
                <a:solidFill>
                  <a:schemeClr val="hlink"/>
                </a:solidFill>
                <a:latin typeface="Arial"/>
                <a:ea typeface="Arial"/>
                <a:cs typeface="Arial"/>
                <a:sym typeface="Arial"/>
                <a:hlinkClick r:id="rId7"/>
              </a:rPr>
              <a:t>Impact Factor</a:t>
            </a:r>
            <a:r>
              <a:rPr lang="en" sz="1700">
                <a:latin typeface="Arial"/>
                <a:ea typeface="Arial"/>
                <a:cs typeface="Arial"/>
                <a:sym typeface="Arial"/>
              </a:rPr>
              <a:t> </a:t>
            </a:r>
            <a:endParaRPr sz="1700">
              <a:latin typeface="Arial"/>
              <a:ea typeface="Arial"/>
              <a:cs typeface="Arial"/>
              <a:sym typeface="Arial"/>
            </a:endParaRPr>
          </a:p>
          <a:p>
            <a:pPr indent="-139700" lvl="3" marL="406400" rtl="0" algn="l">
              <a:lnSpc>
                <a:spcPct val="90000"/>
              </a:lnSpc>
              <a:spcBef>
                <a:spcPts val="0"/>
              </a:spcBef>
              <a:spcAft>
                <a:spcPts val="0"/>
              </a:spcAft>
              <a:buClr>
                <a:schemeClr val="dk1"/>
              </a:buClr>
              <a:buSzPts val="1800"/>
              <a:buChar char="•"/>
            </a:pPr>
            <a:r>
              <a:rPr lang="en" sz="1700" u="sng">
                <a:solidFill>
                  <a:schemeClr val="hlink"/>
                </a:solidFill>
                <a:latin typeface="Arial"/>
                <a:ea typeface="Arial"/>
                <a:cs typeface="Arial"/>
                <a:sym typeface="Arial"/>
                <a:hlinkClick r:id="rId8"/>
              </a:rPr>
              <a:t>Source Normalized Impact per Paper</a:t>
            </a:r>
            <a:r>
              <a:rPr lang="en" sz="1700">
                <a:latin typeface="Arial"/>
                <a:ea typeface="Arial"/>
                <a:cs typeface="Arial"/>
                <a:sym typeface="Arial"/>
              </a:rPr>
              <a:t> </a:t>
            </a:r>
            <a:endParaRPr sz="1700">
              <a:latin typeface="Arial"/>
              <a:ea typeface="Arial"/>
              <a:cs typeface="Arial"/>
              <a:sym typeface="Arial"/>
            </a:endParaRPr>
          </a:p>
          <a:p>
            <a:pPr indent="-139700" lvl="3" marL="406400" rtl="0" algn="l">
              <a:lnSpc>
                <a:spcPct val="90000"/>
              </a:lnSpc>
              <a:spcBef>
                <a:spcPts val="0"/>
              </a:spcBef>
              <a:spcAft>
                <a:spcPts val="0"/>
              </a:spcAft>
              <a:buClr>
                <a:schemeClr val="dk1"/>
              </a:buClr>
              <a:buSzPts val="1800"/>
              <a:buChar char="•"/>
            </a:pPr>
            <a:r>
              <a:rPr lang="en" sz="1700" u="sng">
                <a:solidFill>
                  <a:schemeClr val="hlink"/>
                </a:solidFill>
                <a:latin typeface="Arial"/>
                <a:ea typeface="Arial"/>
                <a:cs typeface="Arial"/>
                <a:sym typeface="Arial"/>
                <a:hlinkClick r:id="rId9"/>
              </a:rPr>
              <a:t>Impact Per Publication</a:t>
            </a:r>
            <a:endParaRPr sz="1700" u="sng">
              <a:solidFill>
                <a:schemeClr val="hlink"/>
              </a:solidFill>
              <a:latin typeface="Arial"/>
              <a:ea typeface="Arial"/>
              <a:cs typeface="Arial"/>
              <a:sym typeface="Arial"/>
            </a:endParaRPr>
          </a:p>
          <a:p>
            <a:pPr indent="0" lvl="3" marL="266700" rtl="0" algn="l">
              <a:lnSpc>
                <a:spcPct val="90000"/>
              </a:lnSpc>
              <a:spcBef>
                <a:spcPts val="0"/>
              </a:spcBef>
              <a:spcAft>
                <a:spcPts val="0"/>
              </a:spcAft>
              <a:buClr>
                <a:schemeClr val="dk1"/>
              </a:buClr>
              <a:buSzPts val="1800"/>
              <a:buNone/>
            </a:pPr>
            <a:r>
              <a:t/>
            </a:r>
            <a:endParaRPr sz="1700">
              <a:latin typeface="Arial"/>
              <a:ea typeface="Arial"/>
              <a:cs typeface="Arial"/>
              <a:sym typeface="Arial"/>
            </a:endParaRPr>
          </a:p>
          <a:p>
            <a:pPr indent="-146050" lvl="0" marL="139700" rtl="0" algn="l">
              <a:lnSpc>
                <a:spcPct val="90000"/>
              </a:lnSpc>
              <a:spcBef>
                <a:spcPts val="800"/>
              </a:spcBef>
              <a:spcAft>
                <a:spcPts val="0"/>
              </a:spcAft>
              <a:buClr>
                <a:schemeClr val="dk1"/>
              </a:buClr>
              <a:buSzPts val="1700"/>
              <a:buChar char="•"/>
            </a:pPr>
            <a:r>
              <a:rPr lang="en" sz="1700">
                <a:latin typeface="Arial"/>
                <a:ea typeface="Arial"/>
                <a:cs typeface="Arial"/>
                <a:sym typeface="Arial"/>
              </a:rPr>
              <a:t>Determining the most appropriate tool is relative to the discipline</a:t>
            </a:r>
            <a:endParaRPr/>
          </a:p>
          <a:p>
            <a:pPr indent="-146050" lvl="0" marL="139700" rtl="0" algn="l">
              <a:lnSpc>
                <a:spcPct val="90000"/>
              </a:lnSpc>
              <a:spcBef>
                <a:spcPts val="800"/>
              </a:spcBef>
              <a:spcAft>
                <a:spcPts val="0"/>
              </a:spcAft>
              <a:buClr>
                <a:schemeClr val="dk1"/>
              </a:buClr>
              <a:buSzPts val="1700"/>
              <a:buChar char="•"/>
            </a:pPr>
            <a:r>
              <a:rPr lang="en" sz="1700">
                <a:latin typeface="Arial"/>
                <a:ea typeface="Arial"/>
                <a:cs typeface="Arial"/>
                <a:sym typeface="Arial"/>
              </a:rPr>
              <a:t>A caveat, authors not view the impact metric as the only indicator of journal quality </a:t>
            </a:r>
            <a:endParaRPr/>
          </a:p>
          <a:p>
            <a:pPr indent="0" lvl="0" marL="0" rtl="0" algn="l">
              <a:lnSpc>
                <a:spcPct val="90000"/>
              </a:lnSpc>
              <a:spcBef>
                <a:spcPts val="800"/>
              </a:spcBef>
              <a:spcAft>
                <a:spcPts val="0"/>
              </a:spcAft>
              <a:buClr>
                <a:schemeClr val="dk1"/>
              </a:buClr>
              <a:buSzPts val="1700"/>
              <a:buNone/>
            </a:pPr>
            <a:r>
              <a:t/>
            </a:r>
            <a:endParaRPr sz="17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8"/>
          <p:cNvSpPr txBox="1"/>
          <p:nvPr>
            <p:ph idx="1" type="body"/>
          </p:nvPr>
        </p:nvSpPr>
        <p:spPr>
          <a:xfrm>
            <a:off x="620486" y="463732"/>
            <a:ext cx="7894865" cy="4168991"/>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1700"/>
              <a:buNone/>
            </a:pPr>
            <a:r>
              <a:rPr lang="en" sz="1700">
                <a:latin typeface="Arial"/>
                <a:ea typeface="Arial"/>
                <a:cs typeface="Arial"/>
                <a:sym typeface="Arial"/>
              </a:rPr>
              <a:t>c. To understand the impact of an individual article within a specific journal, the following metrics may be included: </a:t>
            </a:r>
            <a:endParaRPr/>
          </a:p>
          <a:p>
            <a:pPr indent="-146050" lvl="2" marL="4064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3"/>
              </a:rPr>
              <a:t>Altmetric.com</a:t>
            </a:r>
            <a:endParaRPr sz="1700">
              <a:latin typeface="Arial"/>
              <a:ea typeface="Arial"/>
              <a:cs typeface="Arial"/>
              <a:sym typeface="Arial"/>
            </a:endParaRPr>
          </a:p>
          <a:p>
            <a:pPr indent="-146050" lvl="2" marL="4064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4"/>
              </a:rPr>
              <a:t>PlumX Metrics</a:t>
            </a:r>
            <a:endParaRPr sz="1700">
              <a:latin typeface="Arial"/>
              <a:ea typeface="Arial"/>
              <a:cs typeface="Arial"/>
              <a:sym typeface="Arial"/>
            </a:endParaRPr>
          </a:p>
          <a:p>
            <a:pPr indent="-146050" lvl="2" marL="4064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5"/>
              </a:rPr>
              <a:t>Google Scholar</a:t>
            </a:r>
            <a:endParaRPr sz="1700">
              <a:latin typeface="Arial"/>
              <a:ea typeface="Arial"/>
              <a:cs typeface="Arial"/>
              <a:sym typeface="Arial"/>
            </a:endParaRPr>
          </a:p>
          <a:p>
            <a:pPr indent="-146050" lvl="2" marL="4064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6"/>
              </a:rPr>
              <a:t>Web of Science</a:t>
            </a:r>
            <a:endParaRPr sz="1700">
              <a:latin typeface="Arial"/>
              <a:ea typeface="Arial"/>
              <a:cs typeface="Arial"/>
              <a:sym typeface="Arial"/>
            </a:endParaRPr>
          </a:p>
          <a:p>
            <a:pPr indent="-146050" lvl="2" marL="4064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7"/>
              </a:rPr>
              <a:t>Scopus</a:t>
            </a:r>
            <a:endParaRPr sz="1700">
              <a:latin typeface="Arial"/>
              <a:ea typeface="Arial"/>
              <a:cs typeface="Arial"/>
              <a:sym typeface="Arial"/>
            </a:endParaRPr>
          </a:p>
          <a:p>
            <a:pPr indent="-146050" lvl="2" marL="4064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8"/>
              </a:rPr>
              <a:t>Crossref.org </a:t>
            </a:r>
            <a:endParaRPr sz="1700">
              <a:latin typeface="Arial"/>
              <a:ea typeface="Arial"/>
              <a:cs typeface="Arial"/>
              <a:sym typeface="Arial"/>
            </a:endParaRPr>
          </a:p>
          <a:p>
            <a:pPr indent="-146050" lvl="2" marL="4064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9"/>
              </a:rPr>
              <a:t>Highwire</a:t>
            </a:r>
            <a:endParaRPr sz="1700">
              <a:latin typeface="Arial"/>
              <a:ea typeface="Arial"/>
              <a:cs typeface="Arial"/>
              <a:sym typeface="Arial"/>
            </a:endParaRPr>
          </a:p>
          <a:p>
            <a:pPr indent="-146050" lvl="2" marL="4064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10"/>
              </a:rPr>
              <a:t>Nature Publishing Group</a:t>
            </a:r>
            <a:endParaRPr sz="1700">
              <a:latin typeface="Arial"/>
              <a:ea typeface="Arial"/>
              <a:cs typeface="Arial"/>
              <a:sym typeface="Arial"/>
            </a:endParaRPr>
          </a:p>
          <a:p>
            <a:pPr indent="-38100" lvl="0" marL="177800" rtl="0" algn="l">
              <a:lnSpc>
                <a:spcPct val="90000"/>
              </a:lnSpc>
              <a:spcBef>
                <a:spcPts val="800"/>
              </a:spcBef>
              <a:spcAft>
                <a:spcPts val="0"/>
              </a:spcAft>
              <a:buClr>
                <a:schemeClr val="dk1"/>
              </a:buClr>
              <a:buSzPts val="21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Arial"/>
              <a:buNone/>
            </a:pPr>
            <a:r>
              <a:rPr lang="en" sz="2700">
                <a:latin typeface="Arial"/>
                <a:ea typeface="Arial"/>
                <a:cs typeface="Arial"/>
                <a:sym typeface="Arial"/>
              </a:rPr>
              <a:t>Assessing author metrics</a:t>
            </a:r>
            <a:endParaRPr/>
          </a:p>
        </p:txBody>
      </p:sp>
      <p:sp>
        <p:nvSpPr>
          <p:cNvPr id="223" name="Google Shape;223;p39"/>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146050" lvl="0" marL="139700" rtl="0" algn="l">
              <a:lnSpc>
                <a:spcPct val="90000"/>
              </a:lnSpc>
              <a:spcBef>
                <a:spcPts val="0"/>
              </a:spcBef>
              <a:spcAft>
                <a:spcPts val="0"/>
              </a:spcAft>
              <a:buClr>
                <a:schemeClr val="dk1"/>
              </a:buClr>
              <a:buSzPts val="1700"/>
              <a:buChar char="•"/>
            </a:pPr>
            <a:r>
              <a:rPr lang="en" sz="1700">
                <a:latin typeface="Arial"/>
                <a:ea typeface="Arial"/>
                <a:cs typeface="Arial"/>
                <a:sym typeface="Arial"/>
              </a:rPr>
              <a:t>h-index is a </a:t>
            </a:r>
            <a:r>
              <a:rPr lang="en" sz="1700" u="sng">
                <a:solidFill>
                  <a:schemeClr val="hlink"/>
                </a:solidFill>
                <a:latin typeface="Arial"/>
                <a:ea typeface="Arial"/>
                <a:cs typeface="Arial"/>
                <a:sym typeface="Arial"/>
                <a:hlinkClick r:id="rId3"/>
              </a:rPr>
              <a:t>metric</a:t>
            </a:r>
            <a:r>
              <a:rPr lang="en" sz="1700">
                <a:solidFill>
                  <a:srgbClr val="F4B081"/>
                </a:solidFill>
                <a:latin typeface="Arial"/>
                <a:ea typeface="Arial"/>
                <a:cs typeface="Arial"/>
                <a:sym typeface="Arial"/>
              </a:rPr>
              <a:t> </a:t>
            </a:r>
            <a:r>
              <a:rPr lang="en" sz="1700">
                <a:latin typeface="Arial"/>
                <a:ea typeface="Arial"/>
                <a:cs typeface="Arial"/>
                <a:sym typeface="Arial"/>
              </a:rPr>
              <a:t>based on an author’s number of publications and citations</a:t>
            </a:r>
            <a:endParaRPr/>
          </a:p>
          <a:p>
            <a:pPr indent="-146050" lvl="0" marL="139700" rtl="0" algn="l">
              <a:lnSpc>
                <a:spcPct val="90000"/>
              </a:lnSpc>
              <a:spcBef>
                <a:spcPts val="800"/>
              </a:spcBef>
              <a:spcAft>
                <a:spcPts val="0"/>
              </a:spcAft>
              <a:buClr>
                <a:schemeClr val="dk1"/>
              </a:buClr>
              <a:buSzPts val="1700"/>
              <a:buChar char="•"/>
            </a:pPr>
            <a:r>
              <a:rPr lang="en" sz="1700">
                <a:latin typeface="Arial"/>
                <a:ea typeface="Arial"/>
                <a:cs typeface="Arial"/>
                <a:sym typeface="Arial"/>
              </a:rPr>
              <a:t>Tools available to reveal an author’s metric:  </a:t>
            </a:r>
            <a:endParaRPr/>
          </a:p>
          <a:p>
            <a:pPr indent="-146050" lvl="3" marL="4064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4"/>
              </a:rPr>
              <a:t>Impactstory</a:t>
            </a:r>
            <a:endParaRPr sz="1700">
              <a:latin typeface="Arial"/>
              <a:ea typeface="Arial"/>
              <a:cs typeface="Arial"/>
              <a:sym typeface="Arial"/>
            </a:endParaRPr>
          </a:p>
          <a:p>
            <a:pPr indent="-146050" lvl="3" marL="4064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5"/>
              </a:rPr>
              <a:t>Publish or Perish</a:t>
            </a:r>
            <a:endParaRPr sz="1700">
              <a:latin typeface="Arial"/>
              <a:ea typeface="Arial"/>
              <a:cs typeface="Arial"/>
              <a:sym typeface="Arial"/>
            </a:endParaRPr>
          </a:p>
          <a:p>
            <a:pPr indent="-146050" lvl="3" marL="4064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6"/>
              </a:rPr>
              <a:t>ORCID</a:t>
            </a:r>
            <a:endParaRPr sz="1700">
              <a:latin typeface="Arial"/>
              <a:ea typeface="Arial"/>
              <a:cs typeface="Arial"/>
              <a:sym typeface="Arial"/>
            </a:endParaRPr>
          </a:p>
          <a:p>
            <a:pPr indent="-146050" lvl="3" marL="4064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7"/>
              </a:rPr>
              <a:t>Research Gate Score</a:t>
            </a:r>
            <a:endParaRPr sz="1700">
              <a:latin typeface="Arial"/>
              <a:ea typeface="Arial"/>
              <a:cs typeface="Arial"/>
              <a:sym typeface="Arial"/>
            </a:endParaRPr>
          </a:p>
          <a:p>
            <a:pPr indent="-146050" lvl="3" marL="4064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8"/>
              </a:rPr>
              <a:t>Google Scholar Profiles </a:t>
            </a:r>
            <a:endParaRPr sz="1700">
              <a:latin typeface="Arial"/>
              <a:ea typeface="Arial"/>
              <a:cs typeface="Arial"/>
              <a:sym typeface="Arial"/>
            </a:endParaRPr>
          </a:p>
          <a:p>
            <a:pPr indent="-38100" lvl="0" marL="177800" rtl="0" algn="l">
              <a:lnSpc>
                <a:spcPct val="90000"/>
              </a:lnSpc>
              <a:spcBef>
                <a:spcPts val="800"/>
              </a:spcBef>
              <a:spcAft>
                <a:spcPts val="0"/>
              </a:spcAft>
              <a:buClr>
                <a:schemeClr val="dk1"/>
              </a:buClr>
              <a:buSzPts val="2100"/>
              <a:buNone/>
            </a:pPr>
            <a:r>
              <a:t/>
            </a:r>
            <a:endParaRPr>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Arial"/>
              <a:buNone/>
            </a:pPr>
            <a:r>
              <a:rPr lang="en" sz="2700">
                <a:latin typeface="Arial"/>
                <a:ea typeface="Arial"/>
                <a:cs typeface="Arial"/>
                <a:sym typeface="Arial"/>
              </a:rPr>
              <a:t>Peer review process</a:t>
            </a:r>
            <a:endParaRPr/>
          </a:p>
        </p:txBody>
      </p:sp>
      <p:sp>
        <p:nvSpPr>
          <p:cNvPr id="229" name="Google Shape;229;p40"/>
          <p:cNvSpPr txBox="1"/>
          <p:nvPr>
            <p:ph idx="1" type="body"/>
          </p:nvPr>
        </p:nvSpPr>
        <p:spPr>
          <a:xfrm>
            <a:off x="620486" y="1143000"/>
            <a:ext cx="1939835" cy="3489722"/>
          </a:xfrm>
          <a:prstGeom prst="rect">
            <a:avLst/>
          </a:prstGeom>
          <a:noFill/>
          <a:ln>
            <a:noFill/>
          </a:ln>
        </p:spPr>
        <p:txBody>
          <a:bodyPr anchorCtr="0" anchor="t" bIns="34275" lIns="68575" spcFirstLastPara="1" rIns="68575" wrap="square" tIns="34275">
            <a:normAutofit/>
          </a:bodyPr>
          <a:lstStyle/>
          <a:p>
            <a:pPr indent="-146050" lvl="0" marL="139700" rtl="0" algn="l">
              <a:lnSpc>
                <a:spcPct val="90000"/>
              </a:lnSpc>
              <a:spcBef>
                <a:spcPts val="0"/>
              </a:spcBef>
              <a:spcAft>
                <a:spcPts val="0"/>
              </a:spcAft>
              <a:buClr>
                <a:schemeClr val="dk1"/>
              </a:buClr>
              <a:buSzPts val="1700"/>
              <a:buChar char="•"/>
            </a:pPr>
            <a:r>
              <a:rPr lang="en" sz="1700">
                <a:latin typeface="Arial"/>
                <a:ea typeface="Arial"/>
                <a:cs typeface="Arial"/>
                <a:sym typeface="Arial"/>
              </a:rPr>
              <a:t>Each journal outlines its peer review process</a:t>
            </a:r>
            <a:endParaRPr/>
          </a:p>
          <a:p>
            <a:pPr indent="-146050" lvl="0" marL="139700" rtl="0" algn="l">
              <a:lnSpc>
                <a:spcPct val="90000"/>
              </a:lnSpc>
              <a:spcBef>
                <a:spcPts val="800"/>
              </a:spcBef>
              <a:spcAft>
                <a:spcPts val="0"/>
              </a:spcAft>
              <a:buClr>
                <a:schemeClr val="dk1"/>
              </a:buClr>
              <a:buSzPts val="1700"/>
              <a:buChar char="•"/>
            </a:pPr>
            <a:r>
              <a:rPr lang="en" sz="1700">
                <a:latin typeface="Arial"/>
                <a:ea typeface="Arial"/>
                <a:cs typeface="Arial"/>
                <a:sym typeface="Arial"/>
              </a:rPr>
              <a:t>Variation in peer review process is not necessarily problematic as shaped by journal’s aim</a:t>
            </a:r>
            <a:endParaRPr/>
          </a:p>
          <a:p>
            <a:pPr indent="-146050" lvl="0" marL="139700" rtl="0" algn="l">
              <a:lnSpc>
                <a:spcPct val="90000"/>
              </a:lnSpc>
              <a:spcBef>
                <a:spcPts val="800"/>
              </a:spcBef>
              <a:spcAft>
                <a:spcPts val="0"/>
              </a:spcAft>
              <a:buClr>
                <a:schemeClr val="dk1"/>
              </a:buClr>
              <a:buSzPts val="1700"/>
              <a:buChar char="•"/>
            </a:pPr>
            <a:r>
              <a:rPr lang="en" sz="1700">
                <a:latin typeface="Arial"/>
                <a:ea typeface="Arial"/>
                <a:cs typeface="Arial"/>
                <a:sym typeface="Arial"/>
              </a:rPr>
              <a:t>Examples of peer review processes (</a:t>
            </a:r>
            <a:r>
              <a:rPr lang="en" sz="1700" u="sng">
                <a:solidFill>
                  <a:schemeClr val="hlink"/>
                </a:solidFill>
                <a:latin typeface="Arial"/>
                <a:ea typeface="Arial"/>
                <a:cs typeface="Arial"/>
                <a:sym typeface="Arial"/>
                <a:hlinkClick r:id="rId3"/>
              </a:rPr>
              <a:t>Emile et al., 2022</a:t>
            </a:r>
            <a:r>
              <a:rPr lang="en" sz="1700">
                <a:latin typeface="Arial"/>
                <a:ea typeface="Arial"/>
                <a:cs typeface="Arial"/>
                <a:sym typeface="Arial"/>
              </a:rPr>
              <a:t>) </a:t>
            </a:r>
            <a:endParaRPr/>
          </a:p>
          <a:p>
            <a:pPr indent="-76200" lvl="0" marL="177800" rtl="0" algn="l">
              <a:lnSpc>
                <a:spcPct val="90000"/>
              </a:lnSpc>
              <a:spcBef>
                <a:spcPts val="800"/>
              </a:spcBef>
              <a:spcAft>
                <a:spcPts val="0"/>
              </a:spcAft>
              <a:buClr>
                <a:schemeClr val="dk1"/>
              </a:buClr>
              <a:buSzPts val="1700"/>
              <a:buNone/>
            </a:pPr>
            <a:r>
              <a:t/>
            </a:r>
            <a:endParaRPr sz="1700">
              <a:latin typeface="Arial"/>
              <a:ea typeface="Arial"/>
              <a:cs typeface="Arial"/>
              <a:sym typeface="Arial"/>
            </a:endParaRPr>
          </a:p>
        </p:txBody>
      </p:sp>
      <p:pic>
        <p:nvPicPr>
          <p:cNvPr id="230" name="Google Shape;230;p40"/>
          <p:cNvPicPr preferRelativeResize="0"/>
          <p:nvPr/>
        </p:nvPicPr>
        <p:blipFill rotWithShape="1">
          <a:blip r:embed="rId4">
            <a:alphaModFix/>
          </a:blip>
          <a:srcRect b="0" l="0" r="0" t="0"/>
          <a:stretch/>
        </p:blipFill>
        <p:spPr>
          <a:xfrm>
            <a:off x="2781300" y="1243013"/>
            <a:ext cx="5985098" cy="30146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Arial"/>
              <a:buNone/>
            </a:pPr>
            <a:r>
              <a:rPr lang="en" sz="2700">
                <a:latin typeface="Arial"/>
                <a:ea typeface="Arial"/>
                <a:cs typeface="Arial"/>
                <a:sym typeface="Arial"/>
              </a:rPr>
              <a:t>Publishing Fees &amp; APCs</a:t>
            </a:r>
            <a:endParaRPr/>
          </a:p>
        </p:txBody>
      </p:sp>
      <p:sp>
        <p:nvSpPr>
          <p:cNvPr id="236" name="Google Shape;236;p41"/>
          <p:cNvSpPr txBox="1"/>
          <p:nvPr>
            <p:ph idx="1" type="body"/>
          </p:nvPr>
        </p:nvSpPr>
        <p:spPr>
          <a:xfrm>
            <a:off x="628650" y="1157845"/>
            <a:ext cx="8162059" cy="3909950"/>
          </a:xfrm>
          <a:prstGeom prst="rect">
            <a:avLst/>
          </a:prstGeom>
          <a:noFill/>
          <a:ln>
            <a:noFill/>
          </a:ln>
        </p:spPr>
        <p:txBody>
          <a:bodyPr anchorCtr="0" anchor="t" bIns="34275" lIns="68575" spcFirstLastPara="1" rIns="68575" wrap="square" tIns="34275">
            <a:noAutofit/>
          </a:bodyPr>
          <a:lstStyle/>
          <a:p>
            <a:pPr indent="-184150" lvl="0" marL="177800" rtl="0" algn="l">
              <a:lnSpc>
                <a:spcPct val="90000"/>
              </a:lnSpc>
              <a:spcBef>
                <a:spcPts val="0"/>
              </a:spcBef>
              <a:spcAft>
                <a:spcPts val="0"/>
              </a:spcAft>
              <a:buClr>
                <a:schemeClr val="dk1"/>
              </a:buClr>
              <a:buSzPts val="1700"/>
              <a:buChar char="•"/>
            </a:pPr>
            <a:r>
              <a:rPr lang="en" sz="1700">
                <a:latin typeface="Arial"/>
                <a:ea typeface="Arial"/>
                <a:cs typeface="Arial"/>
                <a:sym typeface="Arial"/>
              </a:rPr>
              <a:t>Article Processing Charges (APCs) are charged to authors of scholarly articles during the publication process </a:t>
            </a:r>
            <a:endParaRPr/>
          </a:p>
          <a:p>
            <a:pPr indent="-184150" lvl="0" marL="177800" rtl="0" algn="l">
              <a:lnSpc>
                <a:spcPct val="90000"/>
              </a:lnSpc>
              <a:spcBef>
                <a:spcPts val="800"/>
              </a:spcBef>
              <a:spcAft>
                <a:spcPts val="0"/>
              </a:spcAft>
              <a:buClr>
                <a:schemeClr val="dk1"/>
              </a:buClr>
              <a:buSzPts val="1700"/>
              <a:buChar char="•"/>
            </a:pPr>
            <a:r>
              <a:rPr lang="en" sz="1700">
                <a:latin typeface="Arial"/>
                <a:ea typeface="Arial"/>
                <a:cs typeface="Arial"/>
                <a:sym typeface="Arial"/>
              </a:rPr>
              <a:t>Paying an APC results in an article that is available to anyone</a:t>
            </a:r>
            <a:endParaRPr/>
          </a:p>
          <a:p>
            <a:pPr indent="-184150" lvl="0" marL="177800" rtl="0" algn="l">
              <a:lnSpc>
                <a:spcPct val="90000"/>
              </a:lnSpc>
              <a:spcBef>
                <a:spcPts val="800"/>
              </a:spcBef>
              <a:spcAft>
                <a:spcPts val="0"/>
              </a:spcAft>
              <a:buClr>
                <a:schemeClr val="dk1"/>
              </a:buClr>
              <a:buSzPts val="1700"/>
              <a:buChar char="•"/>
            </a:pPr>
            <a:r>
              <a:rPr lang="en" sz="1700">
                <a:latin typeface="Arial"/>
                <a:ea typeface="Arial"/>
                <a:cs typeface="Arial"/>
                <a:sym typeface="Arial"/>
              </a:rPr>
              <a:t>APCs shift the burden of journal production costs from readers to authors</a:t>
            </a:r>
            <a:endParaRPr/>
          </a:p>
          <a:p>
            <a:pPr indent="-184150" lvl="0" marL="177800" rtl="0" algn="l">
              <a:lnSpc>
                <a:spcPct val="90000"/>
              </a:lnSpc>
              <a:spcBef>
                <a:spcPts val="800"/>
              </a:spcBef>
              <a:spcAft>
                <a:spcPts val="0"/>
              </a:spcAft>
              <a:buClr>
                <a:schemeClr val="dk1"/>
              </a:buClr>
              <a:buSzPts val="1700"/>
              <a:buChar char="•"/>
            </a:pPr>
            <a:r>
              <a:rPr lang="en" sz="1700">
                <a:latin typeface="Arial"/>
                <a:ea typeface="Arial"/>
                <a:cs typeface="Arial"/>
                <a:sym typeface="Arial"/>
              </a:rPr>
              <a:t>APCs are often used by open access journals in lieu of subscription fees</a:t>
            </a:r>
            <a:endParaRPr/>
          </a:p>
          <a:p>
            <a:pPr indent="-184150" lvl="0" marL="177800" rtl="0" algn="l">
              <a:lnSpc>
                <a:spcPct val="90000"/>
              </a:lnSpc>
              <a:spcBef>
                <a:spcPts val="800"/>
              </a:spcBef>
              <a:spcAft>
                <a:spcPts val="0"/>
              </a:spcAft>
              <a:buClr>
                <a:schemeClr val="dk1"/>
              </a:buClr>
              <a:buSzPts val="1700"/>
              <a:buChar char="•"/>
            </a:pPr>
            <a:r>
              <a:rPr lang="en" sz="1700">
                <a:latin typeface="Arial"/>
                <a:ea typeface="Arial"/>
                <a:cs typeface="Arial"/>
                <a:sym typeface="Arial"/>
              </a:rPr>
              <a:t>APCs commonly use 2 models</a:t>
            </a:r>
            <a:endParaRPr/>
          </a:p>
          <a:p>
            <a:pPr indent="-184150" lvl="1" marL="520700" rtl="0" algn="l">
              <a:lnSpc>
                <a:spcPct val="90000"/>
              </a:lnSpc>
              <a:spcBef>
                <a:spcPts val="400"/>
              </a:spcBef>
              <a:spcAft>
                <a:spcPts val="0"/>
              </a:spcAft>
              <a:buClr>
                <a:schemeClr val="dk1"/>
              </a:buClr>
              <a:buSzPts val="1700"/>
              <a:buChar char="•"/>
            </a:pPr>
            <a:r>
              <a:rPr lang="en" sz="1700">
                <a:latin typeface="Arial"/>
                <a:ea typeface="Arial"/>
                <a:cs typeface="Arial"/>
                <a:sym typeface="Arial"/>
              </a:rPr>
              <a:t>Gold: open access journals make articles free for readers, but charge authors</a:t>
            </a:r>
            <a:endParaRPr/>
          </a:p>
          <a:p>
            <a:pPr indent="-184150" lvl="1" marL="520700" rtl="0" algn="l">
              <a:lnSpc>
                <a:spcPct val="90000"/>
              </a:lnSpc>
              <a:spcBef>
                <a:spcPts val="400"/>
              </a:spcBef>
              <a:spcAft>
                <a:spcPts val="0"/>
              </a:spcAft>
              <a:buClr>
                <a:schemeClr val="dk1"/>
              </a:buClr>
              <a:buSzPts val="1700"/>
              <a:buChar char="•"/>
            </a:pPr>
            <a:r>
              <a:rPr lang="en" sz="1700">
                <a:latin typeface="Arial"/>
                <a:ea typeface="Arial"/>
                <a:cs typeface="Arial"/>
                <a:sym typeface="Arial"/>
              </a:rPr>
              <a:t>Hybrid journals: subscription-based allow for authors the to make their article open access for a fee. (</a:t>
            </a:r>
            <a:r>
              <a:rPr lang="en" sz="1700" u="sng">
                <a:solidFill>
                  <a:schemeClr val="hlink"/>
                </a:solidFill>
                <a:latin typeface="Arial"/>
                <a:ea typeface="Arial"/>
                <a:cs typeface="Arial"/>
                <a:sym typeface="Arial"/>
                <a:hlinkClick r:id="rId3"/>
              </a:rPr>
              <a:t>UNLV Libraries, 2023</a:t>
            </a:r>
            <a:r>
              <a:rPr lang="en" sz="1700">
                <a:latin typeface="Arial"/>
                <a:ea typeface="Arial"/>
                <a:cs typeface="Arial"/>
                <a:sym typeface="Arial"/>
              </a:rPr>
              <a:t>, </a:t>
            </a:r>
            <a:r>
              <a:rPr lang="en" sz="1700" u="sng">
                <a:solidFill>
                  <a:schemeClr val="hlink"/>
                </a:solidFill>
                <a:latin typeface="Arial"/>
                <a:ea typeface="Arial"/>
                <a:cs typeface="Arial"/>
                <a:sym typeface="Arial"/>
                <a:hlinkClick r:id="rId4"/>
              </a:rPr>
              <a:t>Ontario Tech Library, 2023</a:t>
            </a:r>
            <a:r>
              <a:rPr lang="en" sz="1700">
                <a:latin typeface="Arial"/>
                <a:ea typeface="Arial"/>
                <a:cs typeface="Arial"/>
                <a:sym typeface="Arial"/>
              </a:rPr>
              <a:t>)</a:t>
            </a:r>
            <a:br>
              <a:rPr lang="en" sz="1700">
                <a:latin typeface="Arial"/>
                <a:ea typeface="Arial"/>
                <a:cs typeface="Arial"/>
                <a:sym typeface="Arial"/>
              </a:rPr>
            </a:br>
            <a:endParaRPr sz="1700">
              <a:latin typeface="Arial"/>
              <a:ea typeface="Arial"/>
              <a:cs typeface="Arial"/>
              <a:sym typeface="Arial"/>
            </a:endParaRPr>
          </a:p>
          <a:p>
            <a:pPr indent="0" lvl="0" marL="0" rtl="0" algn="l">
              <a:lnSpc>
                <a:spcPct val="90000"/>
              </a:lnSpc>
              <a:spcBef>
                <a:spcPts val="800"/>
              </a:spcBef>
              <a:spcAft>
                <a:spcPts val="0"/>
              </a:spcAft>
              <a:buClr>
                <a:schemeClr val="dk1"/>
              </a:buClr>
              <a:buSzPts val="1700"/>
              <a:buNone/>
            </a:pPr>
            <a:r>
              <a:rPr lang="en" sz="1700">
                <a:latin typeface="Arial"/>
                <a:ea typeface="Arial"/>
                <a:cs typeface="Arial"/>
                <a:sym typeface="Arial"/>
              </a:rPr>
              <a:t>For more information on journal income models, see</a:t>
            </a:r>
            <a:r>
              <a:rPr lang="en" sz="1700" u="sng">
                <a:solidFill>
                  <a:schemeClr val="hlink"/>
                </a:solidFill>
                <a:latin typeface="Arial"/>
                <a:ea typeface="Arial"/>
                <a:cs typeface="Arial"/>
                <a:sym typeface="Arial"/>
                <a:hlinkClick r:id="rId5"/>
              </a:rPr>
              <a:t> Income Models For Open Access: An Overview of Current Practice </a:t>
            </a:r>
            <a:r>
              <a:rPr lang="en" sz="1700">
                <a:latin typeface="Arial"/>
                <a:ea typeface="Arial"/>
                <a:cs typeface="Arial"/>
                <a:sym typeface="Arial"/>
              </a:rPr>
              <a:t>(SPARC, 2009) and </a:t>
            </a:r>
            <a:r>
              <a:rPr lang="en" sz="1700" u="sng">
                <a:solidFill>
                  <a:schemeClr val="hlink"/>
                </a:solidFill>
                <a:latin typeface="Arial"/>
                <a:ea typeface="Arial"/>
                <a:cs typeface="Arial"/>
                <a:sym typeface="Arial"/>
                <a:hlinkClick r:id="rId6"/>
              </a:rPr>
              <a:t>Business Models for Journals </a:t>
            </a:r>
            <a:r>
              <a:rPr lang="en" sz="1700">
                <a:latin typeface="Arial"/>
                <a:ea typeface="Arial"/>
                <a:cs typeface="Arial"/>
                <a:sym typeface="Arial"/>
              </a:rPr>
              <a:t>(Open Access Network, 2023)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2"/>
          <p:cNvSpPr txBox="1"/>
          <p:nvPr>
            <p:ph type="title"/>
          </p:nvPr>
        </p:nvSpPr>
        <p:spPr>
          <a:xfrm>
            <a:off x="816428" y="357809"/>
            <a:ext cx="7698922" cy="523934"/>
          </a:xfrm>
          <a:prstGeom prst="rect">
            <a:avLst/>
          </a:prstGeom>
          <a:noFill/>
          <a:ln>
            <a:noFill/>
          </a:ln>
        </p:spPr>
        <p:txBody>
          <a:bodyPr anchorCtr="0" anchor="ctr" bIns="34275" lIns="68575" spcFirstLastPara="1" rIns="68575" wrap="square" tIns="34275">
            <a:noAutofit/>
          </a:bodyPr>
          <a:lstStyle/>
          <a:p>
            <a:pPr indent="0" lvl="2" marL="0" rtl="0" algn="l">
              <a:spcBef>
                <a:spcPts val="0"/>
              </a:spcBef>
              <a:spcAft>
                <a:spcPts val="0"/>
              </a:spcAft>
              <a:buNone/>
            </a:pPr>
            <a:r>
              <a:rPr lang="en" sz="2700">
                <a:latin typeface="Arial"/>
                <a:ea typeface="Arial"/>
                <a:cs typeface="Arial"/>
                <a:sym typeface="Arial"/>
              </a:rPr>
              <a:t>Creating ‘alerts’ given topic of interest</a:t>
            </a:r>
            <a:endParaRPr sz="2700"/>
          </a:p>
        </p:txBody>
      </p:sp>
      <p:sp>
        <p:nvSpPr>
          <p:cNvPr id="242" name="Google Shape;242;p42"/>
          <p:cNvSpPr txBox="1"/>
          <p:nvPr>
            <p:ph idx="1" type="body"/>
          </p:nvPr>
        </p:nvSpPr>
        <p:spPr>
          <a:xfrm>
            <a:off x="628650" y="1369219"/>
            <a:ext cx="4219626" cy="3263504"/>
          </a:xfrm>
          <a:prstGeom prst="rect">
            <a:avLst/>
          </a:prstGeom>
          <a:noFill/>
          <a:ln>
            <a:noFill/>
          </a:ln>
        </p:spPr>
        <p:txBody>
          <a:bodyPr anchorCtr="0" anchor="t" bIns="34275" lIns="68575" spcFirstLastPara="1" rIns="68575" wrap="square" tIns="34275">
            <a:normAutofit/>
          </a:bodyPr>
          <a:lstStyle/>
          <a:p>
            <a:pPr indent="-146050" lvl="0" marL="139700" rtl="0" algn="l">
              <a:lnSpc>
                <a:spcPct val="90000"/>
              </a:lnSpc>
              <a:spcBef>
                <a:spcPts val="0"/>
              </a:spcBef>
              <a:spcAft>
                <a:spcPts val="0"/>
              </a:spcAft>
              <a:buClr>
                <a:schemeClr val="dk1"/>
              </a:buClr>
              <a:buSzPts val="1700"/>
              <a:buChar char="•"/>
            </a:pPr>
            <a:r>
              <a:rPr lang="en" sz="1700">
                <a:latin typeface="Arial"/>
                <a:ea typeface="Arial"/>
                <a:cs typeface="Arial"/>
                <a:sym typeface="Arial"/>
              </a:rPr>
              <a:t>Alerts are automatic e-mail notifications that will inform you of any newly published articles matching a set of criteria</a:t>
            </a:r>
            <a:endParaRPr/>
          </a:p>
          <a:p>
            <a:pPr indent="-146050" lvl="0" marL="139700" rtl="0" algn="l">
              <a:lnSpc>
                <a:spcPct val="90000"/>
              </a:lnSpc>
              <a:spcBef>
                <a:spcPts val="800"/>
              </a:spcBef>
              <a:spcAft>
                <a:spcPts val="0"/>
              </a:spcAft>
              <a:buClr>
                <a:schemeClr val="dk1"/>
              </a:buClr>
              <a:buSzPts val="1700"/>
              <a:buChar char="•"/>
            </a:pPr>
            <a:r>
              <a:rPr lang="en" sz="1700">
                <a:latin typeface="Arial"/>
                <a:ea typeface="Arial"/>
                <a:cs typeface="Arial"/>
                <a:sym typeface="Arial"/>
              </a:rPr>
              <a:t>Alerts automatically track newly published research in your field to help you stay up-to-date on newly published literature </a:t>
            </a:r>
            <a:endParaRPr/>
          </a:p>
          <a:p>
            <a:pPr indent="-146050" lvl="0" marL="139700" rtl="0" algn="l">
              <a:lnSpc>
                <a:spcPct val="90000"/>
              </a:lnSpc>
              <a:spcBef>
                <a:spcPts val="800"/>
              </a:spcBef>
              <a:spcAft>
                <a:spcPts val="0"/>
              </a:spcAft>
              <a:buClr>
                <a:schemeClr val="dk1"/>
              </a:buClr>
              <a:buSzPts val="1700"/>
              <a:buChar char="•"/>
            </a:pPr>
            <a:r>
              <a:rPr lang="en" sz="1700">
                <a:latin typeface="Arial"/>
                <a:ea typeface="Arial"/>
                <a:cs typeface="Arial"/>
                <a:sym typeface="Arial"/>
              </a:rPr>
              <a:t>The process of setting up alerts are database specific</a:t>
            </a:r>
            <a:endParaRPr/>
          </a:p>
          <a:p>
            <a:pPr indent="-38100" lvl="0" marL="177800" rtl="0" algn="l">
              <a:lnSpc>
                <a:spcPct val="90000"/>
              </a:lnSpc>
              <a:spcBef>
                <a:spcPts val="800"/>
              </a:spcBef>
              <a:spcAft>
                <a:spcPts val="0"/>
              </a:spcAft>
              <a:buClr>
                <a:schemeClr val="dk1"/>
              </a:buClr>
              <a:buSzPts val="2100"/>
              <a:buNone/>
            </a:pPr>
            <a:r>
              <a:t/>
            </a:r>
            <a:endParaRPr/>
          </a:p>
        </p:txBody>
      </p:sp>
      <p:pic>
        <p:nvPicPr>
          <p:cNvPr descr="Graphical user interface, text, application, email&#10;&#10;Description automatically generated" id="243" name="Google Shape;243;p42"/>
          <p:cNvPicPr preferRelativeResize="0"/>
          <p:nvPr/>
        </p:nvPicPr>
        <p:blipFill rotWithShape="1">
          <a:blip r:embed="rId3">
            <a:alphaModFix/>
          </a:blip>
          <a:srcRect b="0" l="0" r="0" t="0"/>
          <a:stretch/>
        </p:blipFill>
        <p:spPr>
          <a:xfrm>
            <a:off x="4848276" y="970929"/>
            <a:ext cx="4079081" cy="38147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Arial"/>
              <a:buNone/>
            </a:pPr>
            <a:r>
              <a:rPr lang="en" sz="2700">
                <a:latin typeface="Arial"/>
                <a:ea typeface="Arial"/>
                <a:cs typeface="Arial"/>
                <a:sym typeface="Arial"/>
              </a:rPr>
              <a:t>Creating ‘alerts’ given topic of interest</a:t>
            </a:r>
            <a:endParaRPr/>
          </a:p>
        </p:txBody>
      </p:sp>
      <p:sp>
        <p:nvSpPr>
          <p:cNvPr id="249" name="Google Shape;249;p4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146050" lvl="0" marL="139700" rtl="0" algn="l">
              <a:lnSpc>
                <a:spcPct val="90000"/>
              </a:lnSpc>
              <a:spcBef>
                <a:spcPts val="0"/>
              </a:spcBef>
              <a:spcAft>
                <a:spcPts val="0"/>
              </a:spcAft>
              <a:buClr>
                <a:schemeClr val="dk1"/>
              </a:buClr>
              <a:buSzPts val="1700"/>
              <a:buChar char="•"/>
            </a:pPr>
            <a:r>
              <a:rPr lang="en" sz="1700">
                <a:latin typeface="Arial"/>
                <a:ea typeface="Arial"/>
                <a:cs typeface="Arial"/>
                <a:sym typeface="Arial"/>
              </a:rPr>
              <a:t>Procedures to create alerts for other specific databases can be found here: </a:t>
            </a:r>
            <a:endParaRPr/>
          </a:p>
          <a:p>
            <a:pPr indent="-133350" lvl="1" marL="4699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3"/>
              </a:rPr>
              <a:t>Google Scholar</a:t>
            </a:r>
            <a:endParaRPr sz="1700">
              <a:latin typeface="Arial"/>
              <a:ea typeface="Arial"/>
              <a:cs typeface="Arial"/>
              <a:sym typeface="Arial"/>
            </a:endParaRPr>
          </a:p>
          <a:p>
            <a:pPr indent="-133350" lvl="1" marL="4699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4"/>
              </a:rPr>
              <a:t>EBSCO</a:t>
            </a:r>
            <a:endParaRPr sz="1700">
              <a:latin typeface="Arial"/>
              <a:ea typeface="Arial"/>
              <a:cs typeface="Arial"/>
              <a:sym typeface="Arial"/>
            </a:endParaRPr>
          </a:p>
          <a:p>
            <a:pPr indent="-133350" lvl="1" marL="4699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5"/>
              </a:rPr>
              <a:t>ProQuest databases</a:t>
            </a:r>
            <a:endParaRPr sz="1700">
              <a:latin typeface="Arial"/>
              <a:ea typeface="Arial"/>
              <a:cs typeface="Arial"/>
              <a:sym typeface="Arial"/>
            </a:endParaRPr>
          </a:p>
          <a:p>
            <a:pPr indent="-133350" lvl="1" marL="4699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6"/>
              </a:rPr>
              <a:t>OVID MEDLINE alerts</a:t>
            </a:r>
            <a:endParaRPr sz="1700">
              <a:latin typeface="Arial"/>
              <a:ea typeface="Arial"/>
              <a:cs typeface="Arial"/>
              <a:sym typeface="Arial"/>
            </a:endParaRPr>
          </a:p>
          <a:p>
            <a:pPr indent="-133350" lvl="1" marL="469900" rtl="0" algn="l">
              <a:lnSpc>
                <a:spcPct val="90000"/>
              </a:lnSpc>
              <a:spcBef>
                <a:spcPts val="400"/>
              </a:spcBef>
              <a:spcAft>
                <a:spcPts val="0"/>
              </a:spcAft>
              <a:buClr>
                <a:schemeClr val="dk1"/>
              </a:buClr>
              <a:buSzPts val="1700"/>
              <a:buChar char="•"/>
            </a:pPr>
            <a:r>
              <a:rPr lang="en" sz="1700" u="sng">
                <a:solidFill>
                  <a:schemeClr val="hlink"/>
                </a:solidFill>
                <a:latin typeface="Arial"/>
                <a:ea typeface="Arial"/>
                <a:cs typeface="Arial"/>
                <a:sym typeface="Arial"/>
                <a:hlinkClick r:id="rId7"/>
              </a:rPr>
              <a:t>Pubmed</a:t>
            </a:r>
            <a:endParaRPr sz="1700">
              <a:latin typeface="Arial"/>
              <a:ea typeface="Arial"/>
              <a:cs typeface="Arial"/>
              <a:sym typeface="Arial"/>
            </a:endParaRPr>
          </a:p>
          <a:p>
            <a:pPr indent="-63500" lvl="1" marL="520700" rtl="0" algn="l">
              <a:lnSpc>
                <a:spcPct val="90000"/>
              </a:lnSpc>
              <a:spcBef>
                <a:spcPts val="400"/>
              </a:spcBef>
              <a:spcAft>
                <a:spcPts val="0"/>
              </a:spcAft>
              <a:buClr>
                <a:schemeClr val="dk1"/>
              </a:buClr>
              <a:buSzPts val="1800"/>
              <a:buNone/>
            </a:pPr>
            <a:r>
              <a:t/>
            </a:r>
            <a:endParaRPr>
              <a:latin typeface="Arial"/>
              <a:ea typeface="Arial"/>
              <a:cs typeface="Arial"/>
              <a:sym typeface="Arial"/>
            </a:endParaRPr>
          </a:p>
          <a:p>
            <a:pPr indent="-63500" lvl="1" marL="520700" rtl="0" algn="l">
              <a:lnSpc>
                <a:spcPct val="90000"/>
              </a:lnSpc>
              <a:spcBef>
                <a:spcPts val="400"/>
              </a:spcBef>
              <a:spcAft>
                <a:spcPts val="0"/>
              </a:spcAft>
              <a:buClr>
                <a:schemeClr val="dk1"/>
              </a:buClr>
              <a:buSzPts val="1800"/>
              <a:buNone/>
            </a:pPr>
            <a:r>
              <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Arial"/>
              <a:buNone/>
            </a:pPr>
            <a:r>
              <a:rPr lang="en" sz="2700">
                <a:latin typeface="Arial"/>
                <a:ea typeface="Arial"/>
                <a:cs typeface="Arial"/>
                <a:sym typeface="Arial"/>
              </a:rPr>
              <a:t>Outline</a:t>
            </a:r>
            <a:endParaRPr sz="2700">
              <a:latin typeface="Arial"/>
              <a:ea typeface="Arial"/>
              <a:cs typeface="Arial"/>
              <a:sym typeface="Arial"/>
            </a:endParaRPr>
          </a:p>
        </p:txBody>
      </p:sp>
      <p:sp>
        <p:nvSpPr>
          <p:cNvPr id="136" name="Google Shape;136;p26"/>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146050" lvl="1" marL="139700" rtl="0" algn="l">
              <a:lnSpc>
                <a:spcPct val="90000"/>
              </a:lnSpc>
              <a:spcBef>
                <a:spcPts val="0"/>
              </a:spcBef>
              <a:spcAft>
                <a:spcPts val="0"/>
              </a:spcAft>
              <a:buClr>
                <a:schemeClr val="dk1"/>
              </a:buClr>
              <a:buSzPts val="1700"/>
              <a:buChar char="•"/>
            </a:pPr>
            <a:r>
              <a:rPr lang="en" sz="1700">
                <a:latin typeface="Arial"/>
                <a:ea typeface="Arial"/>
                <a:cs typeface="Arial"/>
                <a:sym typeface="Arial"/>
              </a:rPr>
              <a:t>Journal publishing process</a:t>
            </a:r>
            <a:endParaRPr/>
          </a:p>
          <a:p>
            <a:pPr indent="-146050" lvl="1" marL="139700" rtl="0" algn="l">
              <a:lnSpc>
                <a:spcPct val="90000"/>
              </a:lnSpc>
              <a:spcBef>
                <a:spcPts val="400"/>
              </a:spcBef>
              <a:spcAft>
                <a:spcPts val="0"/>
              </a:spcAft>
              <a:buClr>
                <a:schemeClr val="dk1"/>
              </a:buClr>
              <a:buSzPts val="1700"/>
              <a:buChar char="•"/>
            </a:pPr>
            <a:r>
              <a:rPr lang="en" sz="1700">
                <a:latin typeface="Arial"/>
                <a:ea typeface="Arial"/>
                <a:cs typeface="Arial"/>
                <a:sym typeface="Arial"/>
              </a:rPr>
              <a:t>Publishing resources/tools</a:t>
            </a:r>
            <a:endParaRPr/>
          </a:p>
          <a:p>
            <a:pPr indent="-107950" lvl="2" marL="266700" rtl="0" algn="l">
              <a:lnSpc>
                <a:spcPct val="90000"/>
              </a:lnSpc>
              <a:spcBef>
                <a:spcPts val="400"/>
              </a:spcBef>
              <a:spcAft>
                <a:spcPts val="0"/>
              </a:spcAft>
              <a:buClr>
                <a:schemeClr val="dk1"/>
              </a:buClr>
              <a:buSzPts val="1700"/>
              <a:buChar char="•"/>
            </a:pPr>
            <a:r>
              <a:rPr lang="en" sz="1700">
                <a:latin typeface="Arial"/>
                <a:ea typeface="Arial"/>
                <a:cs typeface="Arial"/>
                <a:sym typeface="Arial"/>
              </a:rPr>
              <a:t> Writing guides</a:t>
            </a:r>
            <a:endParaRPr/>
          </a:p>
          <a:p>
            <a:pPr indent="-107950" lvl="2" marL="266700" rtl="0" algn="l">
              <a:lnSpc>
                <a:spcPct val="90000"/>
              </a:lnSpc>
              <a:spcBef>
                <a:spcPts val="400"/>
              </a:spcBef>
              <a:spcAft>
                <a:spcPts val="0"/>
              </a:spcAft>
              <a:buClr>
                <a:schemeClr val="dk1"/>
              </a:buClr>
              <a:buSzPts val="1700"/>
              <a:buChar char="•"/>
            </a:pPr>
            <a:r>
              <a:rPr lang="en" sz="1700">
                <a:latin typeface="Arial"/>
                <a:ea typeface="Arial"/>
                <a:cs typeface="Arial"/>
                <a:sym typeface="Arial"/>
              </a:rPr>
              <a:t> Selecting a journal </a:t>
            </a:r>
            <a:endParaRPr/>
          </a:p>
          <a:p>
            <a:pPr indent="-107950" lvl="2" marL="266700" rtl="0" algn="l">
              <a:lnSpc>
                <a:spcPct val="90000"/>
              </a:lnSpc>
              <a:spcBef>
                <a:spcPts val="400"/>
              </a:spcBef>
              <a:spcAft>
                <a:spcPts val="0"/>
              </a:spcAft>
              <a:buClr>
                <a:schemeClr val="dk1"/>
              </a:buClr>
              <a:buSzPts val="1700"/>
              <a:buChar char="•"/>
            </a:pPr>
            <a:r>
              <a:rPr lang="en" sz="1700">
                <a:latin typeface="Arial"/>
                <a:ea typeface="Arial"/>
                <a:cs typeface="Arial"/>
                <a:sym typeface="Arial"/>
              </a:rPr>
              <a:t> Assessing journal attributes</a:t>
            </a:r>
            <a:endParaRPr/>
          </a:p>
          <a:p>
            <a:pPr indent="-107950" lvl="2" marL="266700" rtl="0" algn="l">
              <a:lnSpc>
                <a:spcPct val="90000"/>
              </a:lnSpc>
              <a:spcBef>
                <a:spcPts val="400"/>
              </a:spcBef>
              <a:spcAft>
                <a:spcPts val="0"/>
              </a:spcAft>
              <a:buClr>
                <a:schemeClr val="dk1"/>
              </a:buClr>
              <a:buSzPts val="1700"/>
              <a:buChar char="•"/>
            </a:pPr>
            <a:r>
              <a:rPr lang="en" sz="1700">
                <a:latin typeface="Arial"/>
                <a:ea typeface="Arial"/>
                <a:cs typeface="Arial"/>
                <a:sym typeface="Arial"/>
              </a:rPr>
              <a:t> Assessing author metrics </a:t>
            </a:r>
            <a:endParaRPr/>
          </a:p>
          <a:p>
            <a:pPr indent="-107950" lvl="2" marL="266700" rtl="0" algn="l">
              <a:lnSpc>
                <a:spcPct val="90000"/>
              </a:lnSpc>
              <a:spcBef>
                <a:spcPts val="400"/>
              </a:spcBef>
              <a:spcAft>
                <a:spcPts val="0"/>
              </a:spcAft>
              <a:buClr>
                <a:schemeClr val="dk1"/>
              </a:buClr>
              <a:buSzPts val="1700"/>
              <a:buChar char="•"/>
            </a:pPr>
            <a:r>
              <a:rPr lang="en" sz="1700">
                <a:latin typeface="Arial"/>
                <a:ea typeface="Arial"/>
                <a:cs typeface="Arial"/>
                <a:sym typeface="Arial"/>
              </a:rPr>
              <a:t> Peer review process</a:t>
            </a:r>
            <a:endParaRPr/>
          </a:p>
          <a:p>
            <a:pPr indent="-107950" lvl="2" marL="266700" rtl="0" algn="l">
              <a:lnSpc>
                <a:spcPct val="90000"/>
              </a:lnSpc>
              <a:spcBef>
                <a:spcPts val="400"/>
              </a:spcBef>
              <a:spcAft>
                <a:spcPts val="0"/>
              </a:spcAft>
              <a:buClr>
                <a:schemeClr val="dk1"/>
              </a:buClr>
              <a:buSzPts val="1700"/>
              <a:buChar char="•"/>
            </a:pPr>
            <a:r>
              <a:rPr lang="en" sz="1700">
                <a:latin typeface="Arial"/>
                <a:ea typeface="Arial"/>
                <a:cs typeface="Arial"/>
                <a:sym typeface="Arial"/>
              </a:rPr>
              <a:t> Publishing fees &amp; APCs</a:t>
            </a:r>
            <a:endParaRPr/>
          </a:p>
          <a:p>
            <a:pPr indent="-107950" lvl="2" marL="266700" rtl="0" algn="l">
              <a:lnSpc>
                <a:spcPct val="90000"/>
              </a:lnSpc>
              <a:spcBef>
                <a:spcPts val="400"/>
              </a:spcBef>
              <a:spcAft>
                <a:spcPts val="0"/>
              </a:spcAft>
              <a:buClr>
                <a:schemeClr val="dk1"/>
              </a:buClr>
              <a:buSzPts val="1700"/>
              <a:buChar char="•"/>
            </a:pPr>
            <a:r>
              <a:rPr lang="en" sz="1700">
                <a:latin typeface="Arial"/>
                <a:ea typeface="Arial"/>
                <a:cs typeface="Arial"/>
                <a:sym typeface="Arial"/>
              </a:rPr>
              <a:t> Creating ‘alerts’ for a given topic of interest</a:t>
            </a:r>
            <a:endParaRPr/>
          </a:p>
        </p:txBody>
      </p:sp>
      <p:pic>
        <p:nvPicPr>
          <p:cNvPr descr="Source: http://www.wiu.edu/libraries/news/2010s/2017/scholarlycommunication101.php" id="137" name="Google Shape;137;p26"/>
          <p:cNvPicPr preferRelativeResize="0"/>
          <p:nvPr/>
        </p:nvPicPr>
        <p:blipFill rotWithShape="1">
          <a:blip r:embed="rId3">
            <a:alphaModFix/>
          </a:blip>
          <a:srcRect b="1" l="7912" r="3184" t="0"/>
          <a:stretch/>
        </p:blipFill>
        <p:spPr>
          <a:xfrm>
            <a:off x="4801004" y="1037714"/>
            <a:ext cx="4342996" cy="24424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Arial"/>
              <a:buNone/>
            </a:pPr>
            <a:r>
              <a:rPr lang="en" sz="2700">
                <a:latin typeface="Arial"/>
                <a:ea typeface="Arial"/>
                <a:cs typeface="Arial"/>
                <a:sym typeface="Arial"/>
              </a:rPr>
              <a:t>Questions 	</a:t>
            </a:r>
            <a:endParaRPr/>
          </a:p>
        </p:txBody>
      </p:sp>
      <p:sp>
        <p:nvSpPr>
          <p:cNvPr id="255" name="Google Shape;255;p44"/>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146050" lvl="0" marL="139700" rtl="0" algn="l">
              <a:lnSpc>
                <a:spcPct val="90000"/>
              </a:lnSpc>
              <a:spcBef>
                <a:spcPts val="0"/>
              </a:spcBef>
              <a:spcAft>
                <a:spcPts val="0"/>
              </a:spcAft>
              <a:buClr>
                <a:schemeClr val="dk1"/>
              </a:buClr>
              <a:buSzPts val="1700"/>
              <a:buChar char="•"/>
            </a:pPr>
            <a:r>
              <a:rPr lang="en" sz="1700">
                <a:latin typeface="Arial"/>
                <a:ea typeface="Arial"/>
                <a:cs typeface="Arial"/>
                <a:sym typeface="Arial"/>
              </a:rPr>
              <a:t>Look forward to further discussions</a:t>
            </a:r>
            <a:endParaRPr/>
          </a:p>
          <a:p>
            <a:pPr indent="-133350" lvl="1" marL="469900" rtl="0" algn="l">
              <a:lnSpc>
                <a:spcPct val="90000"/>
              </a:lnSpc>
              <a:spcBef>
                <a:spcPts val="400"/>
              </a:spcBef>
              <a:spcAft>
                <a:spcPts val="0"/>
              </a:spcAft>
              <a:buClr>
                <a:schemeClr val="dk1"/>
              </a:buClr>
              <a:buSzPts val="1700"/>
              <a:buChar char="•"/>
            </a:pPr>
            <a:r>
              <a:rPr lang="en" sz="1700">
                <a:latin typeface="Arial"/>
                <a:ea typeface="Arial"/>
                <a:cs typeface="Arial"/>
                <a:sym typeface="Arial"/>
              </a:rPr>
              <a:t>Cambrian College Library:</a:t>
            </a:r>
            <a:endParaRPr sz="1700">
              <a:latin typeface="Arial"/>
              <a:ea typeface="Arial"/>
              <a:cs typeface="Arial"/>
              <a:sym typeface="Arial"/>
            </a:endParaRPr>
          </a:p>
          <a:p>
            <a:pPr indent="-133350" lvl="1" marL="469900" rtl="0" algn="l">
              <a:lnSpc>
                <a:spcPct val="90000"/>
              </a:lnSpc>
              <a:spcBef>
                <a:spcPts val="400"/>
              </a:spcBef>
              <a:spcAft>
                <a:spcPts val="0"/>
              </a:spcAft>
              <a:buClr>
                <a:schemeClr val="dk1"/>
              </a:buClr>
              <a:buSzPts val="1700"/>
              <a:buChar char="•"/>
            </a:pPr>
            <a:r>
              <a:rPr lang="en" sz="1700">
                <a:latin typeface="Arial"/>
                <a:ea typeface="Arial"/>
                <a:cs typeface="Arial"/>
                <a:sym typeface="Arial"/>
              </a:rPr>
              <a:t>Drop-in</a:t>
            </a:r>
            <a:endParaRPr/>
          </a:p>
          <a:p>
            <a:pPr indent="-133350" lvl="1" marL="469900" rtl="0" algn="l">
              <a:lnSpc>
                <a:spcPct val="90000"/>
              </a:lnSpc>
              <a:spcBef>
                <a:spcPts val="400"/>
              </a:spcBef>
              <a:spcAft>
                <a:spcPts val="0"/>
              </a:spcAft>
              <a:buClr>
                <a:schemeClr val="dk1"/>
              </a:buClr>
              <a:buSzPts val="1700"/>
              <a:buChar char="•"/>
            </a:pPr>
            <a:r>
              <a:rPr lang="en" sz="1700">
                <a:latin typeface="Arial"/>
                <a:ea typeface="Arial"/>
                <a:cs typeface="Arial"/>
                <a:sym typeface="Arial"/>
              </a:rPr>
              <a:t>Email: </a:t>
            </a:r>
            <a:r>
              <a:rPr lang="en" sz="1700" u="sng">
                <a:solidFill>
                  <a:schemeClr val="hlink"/>
                </a:solidFill>
                <a:latin typeface="Arial"/>
                <a:ea typeface="Arial"/>
                <a:cs typeface="Arial"/>
                <a:sym typeface="Arial"/>
                <a:hlinkClick r:id="rId3"/>
              </a:rPr>
              <a:t>library@cambriancollege.ca</a:t>
            </a:r>
            <a:endParaRPr sz="1700">
              <a:latin typeface="Arial"/>
              <a:ea typeface="Arial"/>
              <a:cs typeface="Arial"/>
              <a:sym typeface="Arial"/>
            </a:endParaRPr>
          </a:p>
          <a:p>
            <a:pPr indent="-133350" lvl="1" marL="469900" rtl="0" algn="l">
              <a:lnSpc>
                <a:spcPct val="90000"/>
              </a:lnSpc>
              <a:spcBef>
                <a:spcPts val="400"/>
              </a:spcBef>
              <a:spcAft>
                <a:spcPts val="0"/>
              </a:spcAft>
              <a:buClr>
                <a:schemeClr val="dk1"/>
              </a:buClr>
              <a:buSzPts val="1700"/>
              <a:buChar char="•"/>
            </a:pPr>
            <a:r>
              <a:rPr lang="en" sz="1700">
                <a:latin typeface="Arial"/>
                <a:ea typeface="Arial"/>
                <a:cs typeface="Arial"/>
                <a:sym typeface="Arial"/>
              </a:rPr>
              <a:t>Phone: (705) 566-8101 ext. 7333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Arial"/>
              <a:buNone/>
            </a:pPr>
            <a:r>
              <a:rPr lang="en" sz="2700">
                <a:latin typeface="Arial"/>
                <a:ea typeface="Arial"/>
                <a:cs typeface="Arial"/>
                <a:sym typeface="Arial"/>
              </a:rPr>
              <a:t>Works Cited</a:t>
            </a:r>
            <a:endParaRPr sz="2700">
              <a:latin typeface="Arial"/>
              <a:ea typeface="Arial"/>
              <a:cs typeface="Arial"/>
              <a:sym typeface="Arial"/>
            </a:endParaRPr>
          </a:p>
        </p:txBody>
      </p:sp>
      <p:sp>
        <p:nvSpPr>
          <p:cNvPr id="261" name="Google Shape;261;p4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184150" lvl="0" marL="177800" rtl="0" algn="l">
              <a:lnSpc>
                <a:spcPct val="90000"/>
              </a:lnSpc>
              <a:spcBef>
                <a:spcPts val="0"/>
              </a:spcBef>
              <a:spcAft>
                <a:spcPts val="0"/>
              </a:spcAft>
              <a:buClr>
                <a:schemeClr val="dk1"/>
              </a:buClr>
              <a:buSzPts val="1700"/>
              <a:buChar char="•"/>
            </a:pPr>
            <a:r>
              <a:rPr lang="en" sz="1700">
                <a:latin typeface="Arial"/>
                <a:ea typeface="Arial"/>
                <a:cs typeface="Arial"/>
                <a:sym typeface="Arial"/>
              </a:rPr>
              <a:t>Busse, C., &amp; August, E. (2021). How to Write and Publish a Research Paper for a Peer-Reviewed Journal. </a:t>
            </a:r>
            <a:r>
              <a:rPr i="1" lang="en" sz="1700">
                <a:latin typeface="Arial"/>
                <a:ea typeface="Arial"/>
                <a:cs typeface="Arial"/>
                <a:sym typeface="Arial"/>
              </a:rPr>
              <a:t>Journal of cancer education : the official journal of the American Association for Cancer Education</a:t>
            </a:r>
            <a:r>
              <a:rPr lang="en" sz="1700">
                <a:latin typeface="Arial"/>
                <a:ea typeface="Arial"/>
                <a:cs typeface="Arial"/>
                <a:sym typeface="Arial"/>
              </a:rPr>
              <a:t>, </a:t>
            </a:r>
            <a:r>
              <a:rPr i="1" lang="en" sz="1700">
                <a:latin typeface="Arial"/>
                <a:ea typeface="Arial"/>
                <a:cs typeface="Arial"/>
                <a:sym typeface="Arial"/>
              </a:rPr>
              <a:t>36</a:t>
            </a:r>
            <a:r>
              <a:rPr lang="en" sz="1700">
                <a:latin typeface="Arial"/>
                <a:ea typeface="Arial"/>
                <a:cs typeface="Arial"/>
                <a:sym typeface="Arial"/>
              </a:rPr>
              <a:t>(5), 909–913. </a:t>
            </a:r>
            <a:r>
              <a:rPr lang="en" sz="1700" u="sng">
                <a:solidFill>
                  <a:schemeClr val="hlink"/>
                </a:solidFill>
                <a:latin typeface="Arial"/>
                <a:ea typeface="Arial"/>
                <a:cs typeface="Arial"/>
                <a:sym typeface="Arial"/>
                <a:hlinkClick r:id="rId3"/>
              </a:rPr>
              <a:t>https://doi.org/10.1007/s13187-020-01751-z</a:t>
            </a:r>
            <a:endParaRPr sz="1700">
              <a:latin typeface="Arial"/>
              <a:ea typeface="Arial"/>
              <a:cs typeface="Arial"/>
              <a:sym typeface="Arial"/>
            </a:endParaRPr>
          </a:p>
          <a:p>
            <a:pPr indent="-184150" lvl="0" marL="177800" rtl="0" algn="l">
              <a:lnSpc>
                <a:spcPct val="90000"/>
              </a:lnSpc>
              <a:spcBef>
                <a:spcPts val="800"/>
              </a:spcBef>
              <a:spcAft>
                <a:spcPts val="0"/>
              </a:spcAft>
              <a:buClr>
                <a:schemeClr val="dk1"/>
              </a:buClr>
              <a:buSzPts val="1700"/>
              <a:buChar char="•"/>
            </a:pPr>
            <a:r>
              <a:rPr lang="en" sz="1700">
                <a:latin typeface="Arial"/>
                <a:ea typeface="Arial"/>
                <a:cs typeface="Arial"/>
                <a:sym typeface="Arial"/>
              </a:rPr>
              <a:t>Gastel, C. &amp; Day, R. A. (2016). </a:t>
            </a:r>
            <a:r>
              <a:rPr i="1" lang="en" sz="1700">
                <a:latin typeface="Arial"/>
                <a:ea typeface="Arial"/>
                <a:cs typeface="Arial"/>
                <a:sym typeface="Arial"/>
              </a:rPr>
              <a:t>How to Write and Publish a Scientific  Paper</a:t>
            </a:r>
            <a:r>
              <a:rPr lang="en" sz="1700">
                <a:latin typeface="Arial"/>
                <a:ea typeface="Arial"/>
                <a:cs typeface="Arial"/>
                <a:sym typeface="Arial"/>
              </a:rPr>
              <a:t> (8</a:t>
            </a:r>
            <a:r>
              <a:rPr baseline="30000" lang="en" sz="1700">
                <a:latin typeface="Arial"/>
                <a:ea typeface="Arial"/>
                <a:cs typeface="Arial"/>
                <a:sym typeface="Arial"/>
              </a:rPr>
              <a:t>th</a:t>
            </a:r>
            <a:r>
              <a:rPr lang="en" sz="1700">
                <a:latin typeface="Arial"/>
                <a:ea typeface="Arial"/>
                <a:cs typeface="Arial"/>
                <a:sym typeface="Arial"/>
              </a:rPr>
              <a:t> ed.). Greenwood. </a:t>
            </a:r>
            <a:endParaRPr/>
          </a:p>
          <a:p>
            <a:pPr indent="-184150" lvl="0" marL="177800" rtl="0" algn="l">
              <a:lnSpc>
                <a:spcPct val="90000"/>
              </a:lnSpc>
              <a:spcBef>
                <a:spcPts val="800"/>
              </a:spcBef>
              <a:spcAft>
                <a:spcPts val="0"/>
              </a:spcAft>
              <a:buClr>
                <a:schemeClr val="dk1"/>
              </a:buClr>
              <a:buSzPts val="1700"/>
              <a:buChar char="•"/>
            </a:pPr>
            <a:r>
              <a:rPr lang="en" sz="1700">
                <a:latin typeface="Arial"/>
                <a:ea typeface="Arial"/>
                <a:cs typeface="Arial"/>
                <a:sym typeface="Arial"/>
              </a:rPr>
              <a:t>Ortinau, D. J. (2011). Writing and publishing important scientific articles: A reviewer's perspective. </a:t>
            </a:r>
            <a:r>
              <a:rPr i="1" lang="en" sz="1700">
                <a:latin typeface="Arial"/>
                <a:ea typeface="Arial"/>
                <a:cs typeface="Arial"/>
                <a:sym typeface="Arial"/>
              </a:rPr>
              <a:t>Journal of Business Research </a:t>
            </a:r>
            <a:r>
              <a:rPr lang="en" sz="1700">
                <a:latin typeface="Arial"/>
                <a:ea typeface="Arial"/>
                <a:cs typeface="Arial"/>
                <a:sym typeface="Arial"/>
              </a:rPr>
              <a:t>65(2), 150-156. </a:t>
            </a:r>
            <a:r>
              <a:rPr lang="en" sz="1700" u="sng">
                <a:solidFill>
                  <a:schemeClr val="hlink"/>
                </a:solidFill>
                <a:latin typeface="Arial"/>
                <a:ea typeface="Arial"/>
                <a:cs typeface="Arial"/>
                <a:sym typeface="Arial"/>
                <a:hlinkClick r:id="rId4"/>
              </a:rPr>
              <a:t>https://doi.org/10.1016/j.jbusres.2010.02.002</a:t>
            </a:r>
            <a:r>
              <a:rPr lang="en" sz="1700">
                <a:latin typeface="Arial"/>
                <a:ea typeface="Arial"/>
                <a:cs typeface="Arial"/>
                <a:sym typeface="Arial"/>
              </a:rPr>
              <a:t>. </a:t>
            </a:r>
            <a:endParaRPr/>
          </a:p>
          <a:p>
            <a:pPr indent="-184150" lvl="0" marL="177800" rtl="0" algn="l">
              <a:lnSpc>
                <a:spcPct val="90000"/>
              </a:lnSpc>
              <a:spcBef>
                <a:spcPts val="800"/>
              </a:spcBef>
              <a:spcAft>
                <a:spcPts val="0"/>
              </a:spcAft>
              <a:buClr>
                <a:schemeClr val="dk1"/>
              </a:buClr>
              <a:buSzPts val="1700"/>
              <a:buChar char="•"/>
            </a:pPr>
            <a:r>
              <a:rPr lang="en" sz="1700">
                <a:latin typeface="Arial"/>
                <a:ea typeface="Arial"/>
                <a:cs typeface="Arial"/>
                <a:sym typeface="Arial"/>
              </a:rPr>
              <a:t>Emile, S. H., Hamid, H. K. S., Atici, S. D., Kosker, D. N., Papa, M. V., Elfeki, H., Tan, C. Y., El-Hussuna, A.; Wexner, S. D. (2021). Types, limitations, and possible alternatives of peer review based on the literature and surgeons’ opinions via Twitter: a narrative review. </a:t>
            </a:r>
            <a:r>
              <a:rPr i="1" lang="en" sz="1700">
                <a:latin typeface="Arial"/>
                <a:ea typeface="Arial"/>
                <a:cs typeface="Arial"/>
                <a:sym typeface="Arial"/>
              </a:rPr>
              <a:t>Science Editing </a:t>
            </a:r>
            <a:r>
              <a:rPr lang="en" sz="1700">
                <a:latin typeface="Arial"/>
                <a:ea typeface="Arial"/>
                <a:cs typeface="Arial"/>
                <a:sym typeface="Arial"/>
              </a:rPr>
              <a:t>9(1), 3-14. </a:t>
            </a:r>
            <a:r>
              <a:rPr lang="en" sz="1700" u="sng">
                <a:solidFill>
                  <a:schemeClr val="hlink"/>
                </a:solidFill>
                <a:latin typeface="Arial"/>
                <a:ea typeface="Arial"/>
                <a:cs typeface="Arial"/>
                <a:sym typeface="Arial"/>
                <a:hlinkClick r:id="rId5"/>
              </a:rPr>
              <a:t>https://doi.org/10.6087/kcse.257</a:t>
            </a:r>
            <a:r>
              <a:rPr lang="en" sz="1700">
                <a:latin typeface="Arial"/>
                <a:ea typeface="Arial"/>
                <a:cs typeface="Arial"/>
                <a:sym typeface="Arial"/>
              </a:rPr>
              <a:t> </a:t>
            </a:r>
            <a:endParaRPr sz="17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Arial"/>
              <a:buNone/>
            </a:pPr>
            <a:r>
              <a:rPr lang="en" sz="2700">
                <a:latin typeface="Arial"/>
                <a:ea typeface="Arial"/>
                <a:cs typeface="Arial"/>
                <a:sym typeface="Arial"/>
              </a:rPr>
              <a:t>Image Credits</a:t>
            </a:r>
            <a:endParaRPr sz="2700">
              <a:latin typeface="Arial"/>
              <a:ea typeface="Arial"/>
              <a:cs typeface="Arial"/>
              <a:sym typeface="Arial"/>
            </a:endParaRPr>
          </a:p>
        </p:txBody>
      </p:sp>
      <p:sp>
        <p:nvSpPr>
          <p:cNvPr id="267" name="Google Shape;267;p46"/>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184150" lvl="0" marL="177800" rtl="0" algn="l">
              <a:lnSpc>
                <a:spcPct val="90000"/>
              </a:lnSpc>
              <a:spcBef>
                <a:spcPts val="0"/>
              </a:spcBef>
              <a:spcAft>
                <a:spcPts val="0"/>
              </a:spcAft>
              <a:buClr>
                <a:schemeClr val="dk1"/>
              </a:buClr>
              <a:buSzPts val="1700"/>
              <a:buChar char="•"/>
            </a:pPr>
            <a:r>
              <a:rPr lang="en" sz="1700" u="sng">
                <a:solidFill>
                  <a:schemeClr val="hlink"/>
                </a:solidFill>
                <a:latin typeface="Arial"/>
                <a:ea typeface="Arial"/>
                <a:cs typeface="Arial"/>
                <a:sym typeface="Arial"/>
                <a:hlinkClick r:id="rId3"/>
              </a:rPr>
              <a:t>http://www.wiu.edu/libraries/news/2010s/2017/scholarlycommunication101.php</a:t>
            </a:r>
            <a:endParaRPr sz="1700">
              <a:latin typeface="Arial"/>
              <a:ea typeface="Arial"/>
              <a:cs typeface="Arial"/>
              <a:sym typeface="Arial"/>
            </a:endParaRPr>
          </a:p>
          <a:p>
            <a:pPr indent="-184150" lvl="0" marL="177800" rtl="0" algn="l">
              <a:lnSpc>
                <a:spcPct val="90000"/>
              </a:lnSpc>
              <a:spcBef>
                <a:spcPts val="800"/>
              </a:spcBef>
              <a:spcAft>
                <a:spcPts val="0"/>
              </a:spcAft>
              <a:buClr>
                <a:schemeClr val="dk1"/>
              </a:buClr>
              <a:buSzPts val="1700"/>
              <a:buChar char="•"/>
            </a:pPr>
            <a:r>
              <a:rPr lang="en" sz="1700" u="sng">
                <a:solidFill>
                  <a:schemeClr val="hlink"/>
                </a:solidFill>
                <a:latin typeface="Arial"/>
                <a:ea typeface="Arial"/>
                <a:cs typeface="Arial"/>
                <a:sym typeface="Arial"/>
                <a:hlinkClick r:id="rId4"/>
              </a:rPr>
              <a:t>https://library.georgiancollege.ca/c.php?g=506178&amp;p=3500603</a:t>
            </a:r>
            <a:r>
              <a:rPr lang="en" sz="1700">
                <a:latin typeface="Arial"/>
                <a:ea typeface="Arial"/>
                <a:cs typeface="Arial"/>
                <a:sym typeface="Arial"/>
              </a:rPr>
              <a:t> </a:t>
            </a:r>
            <a:endParaRPr/>
          </a:p>
          <a:p>
            <a:pPr indent="-184150" lvl="0" marL="177800" rtl="0" algn="l">
              <a:lnSpc>
                <a:spcPct val="90000"/>
              </a:lnSpc>
              <a:spcBef>
                <a:spcPts val="800"/>
              </a:spcBef>
              <a:spcAft>
                <a:spcPts val="0"/>
              </a:spcAft>
              <a:buClr>
                <a:schemeClr val="dk1"/>
              </a:buClr>
              <a:buSzPts val="1700"/>
              <a:buChar char="•"/>
            </a:pPr>
            <a:r>
              <a:rPr lang="en" sz="1700" u="sng">
                <a:solidFill>
                  <a:schemeClr val="hlink"/>
                </a:solidFill>
                <a:latin typeface="Arial"/>
                <a:ea typeface="Arial"/>
                <a:cs typeface="Arial"/>
                <a:sym typeface="Arial"/>
                <a:hlinkClick r:id="rId5"/>
              </a:rPr>
              <a:t>https://academicanswers.waldenu.edu/faq/134432</a:t>
            </a:r>
            <a:r>
              <a:rPr lang="en" sz="1700">
                <a:latin typeface="Arial"/>
                <a:ea typeface="Arial"/>
                <a:cs typeface="Arial"/>
                <a:sym typeface="Arial"/>
              </a:rPr>
              <a:t> </a:t>
            </a:r>
            <a:endParaRPr/>
          </a:p>
          <a:p>
            <a:pPr indent="-38100" lvl="0" marL="177800" rtl="0" algn="l">
              <a:lnSpc>
                <a:spcPct val="90000"/>
              </a:lnSpc>
              <a:spcBef>
                <a:spcPts val="800"/>
              </a:spcBef>
              <a:spcAft>
                <a:spcPts val="0"/>
              </a:spcAft>
              <a:buClr>
                <a:schemeClr val="dk1"/>
              </a:buClr>
              <a:buSzPts val="2100"/>
              <a:buNone/>
            </a:pPr>
            <a:r>
              <a:t/>
            </a:r>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628650" y="109294"/>
            <a:ext cx="7886700" cy="994275"/>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sz="2700">
                <a:latin typeface="Arial"/>
                <a:ea typeface="Arial"/>
                <a:cs typeface="Arial"/>
                <a:sym typeface="Arial"/>
              </a:rPr>
              <a:t>Introduction</a:t>
            </a:r>
            <a:endParaRPr sz="2700">
              <a:latin typeface="Arial"/>
              <a:ea typeface="Arial"/>
              <a:cs typeface="Arial"/>
              <a:sym typeface="Arial"/>
            </a:endParaRPr>
          </a:p>
        </p:txBody>
      </p:sp>
      <p:sp>
        <p:nvSpPr>
          <p:cNvPr id="144" name="Google Shape;144;p27"/>
          <p:cNvSpPr txBox="1"/>
          <p:nvPr>
            <p:ph idx="1" type="body"/>
          </p:nvPr>
        </p:nvSpPr>
        <p:spPr>
          <a:xfrm>
            <a:off x="628649" y="1103569"/>
            <a:ext cx="3943351" cy="3495150"/>
          </a:xfrm>
          <a:prstGeom prst="rect">
            <a:avLst/>
          </a:prstGeom>
          <a:noFill/>
          <a:ln>
            <a:noFill/>
          </a:ln>
        </p:spPr>
        <p:txBody>
          <a:bodyPr anchorCtr="0" anchor="t" bIns="34275" lIns="68575" spcFirstLastPara="1" rIns="68575" wrap="square" tIns="34275">
            <a:noAutofit/>
          </a:bodyPr>
          <a:lstStyle/>
          <a:p>
            <a:pPr indent="-146050" lvl="0" marL="139700" rtl="0" algn="l">
              <a:lnSpc>
                <a:spcPct val="100000"/>
              </a:lnSpc>
              <a:spcBef>
                <a:spcPts val="0"/>
              </a:spcBef>
              <a:spcAft>
                <a:spcPts val="0"/>
              </a:spcAft>
              <a:buClr>
                <a:schemeClr val="dk1"/>
              </a:buClr>
              <a:buSzPts val="1700"/>
              <a:buChar char="•"/>
            </a:pPr>
            <a:r>
              <a:rPr lang="en" sz="1700">
                <a:latin typeface="Arial"/>
                <a:ea typeface="Arial"/>
                <a:cs typeface="Arial"/>
                <a:sym typeface="Arial"/>
              </a:rPr>
              <a:t>Publishing, scholarly communication ignited by an original idea</a:t>
            </a:r>
            <a:endParaRPr/>
          </a:p>
          <a:p>
            <a:pPr indent="-146050" lvl="0" marL="139700" rtl="0" algn="l">
              <a:lnSpc>
                <a:spcPct val="100000"/>
              </a:lnSpc>
              <a:spcBef>
                <a:spcPts val="0"/>
              </a:spcBef>
              <a:spcAft>
                <a:spcPts val="0"/>
              </a:spcAft>
              <a:buClr>
                <a:schemeClr val="dk1"/>
              </a:buClr>
              <a:buSzPts val="1700"/>
              <a:buChar char="•"/>
            </a:pPr>
            <a:r>
              <a:rPr lang="en" sz="1700">
                <a:latin typeface="Arial"/>
                <a:ea typeface="Arial"/>
                <a:cs typeface="Arial"/>
                <a:sym typeface="Arial"/>
              </a:rPr>
              <a:t>A common format, published journal article</a:t>
            </a:r>
            <a:endParaRPr/>
          </a:p>
          <a:p>
            <a:pPr indent="-146050" lvl="0" marL="139700" rtl="0" algn="l">
              <a:lnSpc>
                <a:spcPct val="100000"/>
              </a:lnSpc>
              <a:spcBef>
                <a:spcPts val="0"/>
              </a:spcBef>
              <a:spcAft>
                <a:spcPts val="0"/>
              </a:spcAft>
              <a:buClr>
                <a:schemeClr val="dk1"/>
              </a:buClr>
              <a:buSzPts val="1700"/>
              <a:buChar char="•"/>
            </a:pPr>
            <a:r>
              <a:rPr lang="en" sz="1700">
                <a:latin typeface="Arial"/>
                <a:ea typeface="Arial"/>
                <a:cs typeface="Arial"/>
                <a:sym typeface="Arial"/>
              </a:rPr>
              <a:t>In 2014, estimate &gt; 7 million peer-reviewed published articles (</a:t>
            </a:r>
            <a:r>
              <a:rPr lang="en" sz="1700" u="sng">
                <a:solidFill>
                  <a:schemeClr val="hlink"/>
                </a:solidFill>
                <a:latin typeface="Arial"/>
                <a:ea typeface="Arial"/>
                <a:cs typeface="Arial"/>
                <a:sym typeface="Arial"/>
                <a:hlinkClick r:id="rId3"/>
              </a:rPr>
              <a:t>Fire, 2019</a:t>
            </a:r>
            <a:r>
              <a:rPr lang="en" sz="1700">
                <a:latin typeface="Arial"/>
                <a:ea typeface="Arial"/>
                <a:cs typeface="Arial"/>
                <a:sym typeface="Arial"/>
              </a:rPr>
              <a:t>)</a:t>
            </a:r>
            <a:endParaRPr/>
          </a:p>
          <a:p>
            <a:pPr indent="-146050" lvl="0" marL="139700" rtl="0" algn="l">
              <a:lnSpc>
                <a:spcPct val="100000"/>
              </a:lnSpc>
              <a:spcBef>
                <a:spcPts val="0"/>
              </a:spcBef>
              <a:spcAft>
                <a:spcPts val="0"/>
              </a:spcAft>
              <a:buClr>
                <a:schemeClr val="dk1"/>
              </a:buClr>
              <a:buSzPts val="1700"/>
              <a:buChar char="•"/>
            </a:pPr>
            <a:r>
              <a:rPr lang="en" sz="1700">
                <a:latin typeface="Arial"/>
                <a:ea typeface="Arial"/>
                <a:cs typeface="Arial"/>
                <a:sym typeface="Arial"/>
              </a:rPr>
              <a:t>A focused purpose </a:t>
            </a:r>
            <a:endParaRPr/>
          </a:p>
          <a:p>
            <a:pPr indent="-146050" lvl="0" marL="139700" rtl="0" algn="l">
              <a:lnSpc>
                <a:spcPct val="100000"/>
              </a:lnSpc>
              <a:spcBef>
                <a:spcPts val="0"/>
              </a:spcBef>
              <a:spcAft>
                <a:spcPts val="0"/>
              </a:spcAft>
              <a:buClr>
                <a:schemeClr val="dk1"/>
              </a:buClr>
              <a:buSzPts val="1700"/>
              <a:buChar char="•"/>
            </a:pPr>
            <a:r>
              <a:rPr lang="en" sz="1700">
                <a:latin typeface="Arial"/>
                <a:ea typeface="Arial"/>
                <a:cs typeface="Arial"/>
                <a:sym typeface="Arial"/>
              </a:rPr>
              <a:t>Framed in accordance with a  systematic process </a:t>
            </a:r>
            <a:endParaRPr sz="1700">
              <a:latin typeface="Arial"/>
              <a:ea typeface="Arial"/>
              <a:cs typeface="Arial"/>
              <a:sym typeface="Arial"/>
            </a:endParaRPr>
          </a:p>
        </p:txBody>
      </p:sp>
      <p:pic>
        <p:nvPicPr>
          <p:cNvPr id="145" name="Google Shape;145;p27"/>
          <p:cNvPicPr preferRelativeResize="0"/>
          <p:nvPr/>
        </p:nvPicPr>
        <p:blipFill rotWithShape="1">
          <a:blip r:embed="rId4">
            <a:alphaModFix/>
          </a:blip>
          <a:srcRect b="0" l="0" r="0" t="0"/>
          <a:stretch/>
        </p:blipFill>
        <p:spPr>
          <a:xfrm>
            <a:off x="4686421" y="1315764"/>
            <a:ext cx="4457579" cy="25119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628650" y="273844"/>
            <a:ext cx="7886700" cy="994275"/>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Arial"/>
              <a:buNone/>
            </a:pPr>
            <a:r>
              <a:rPr lang="en" sz="2700">
                <a:latin typeface="Arial"/>
                <a:ea typeface="Arial"/>
                <a:cs typeface="Arial"/>
                <a:sym typeface="Arial"/>
              </a:rPr>
              <a:t>Publishing steps</a:t>
            </a:r>
            <a:endParaRPr sz="2700">
              <a:latin typeface="Arial"/>
              <a:ea typeface="Arial"/>
              <a:cs typeface="Arial"/>
              <a:sym typeface="Arial"/>
            </a:endParaRPr>
          </a:p>
        </p:txBody>
      </p:sp>
      <p:sp>
        <p:nvSpPr>
          <p:cNvPr id="152" name="Google Shape;152;p28"/>
          <p:cNvSpPr txBox="1"/>
          <p:nvPr>
            <p:ph idx="1" type="body"/>
          </p:nvPr>
        </p:nvSpPr>
        <p:spPr>
          <a:xfrm>
            <a:off x="635619" y="945066"/>
            <a:ext cx="7879730" cy="4198490"/>
          </a:xfrm>
          <a:prstGeom prst="rect">
            <a:avLst/>
          </a:prstGeom>
          <a:noFill/>
          <a:ln>
            <a:noFill/>
          </a:ln>
        </p:spPr>
        <p:txBody>
          <a:bodyPr anchorCtr="0" anchor="t" bIns="34275" lIns="68575" spcFirstLastPara="1" rIns="68575" wrap="square" tIns="34275">
            <a:noAutofit/>
          </a:bodyPr>
          <a:lstStyle/>
          <a:p>
            <a:pPr indent="-146050" lvl="0" marL="139700" rtl="0" algn="l">
              <a:lnSpc>
                <a:spcPct val="90000"/>
              </a:lnSpc>
              <a:spcBef>
                <a:spcPts val="800"/>
              </a:spcBef>
              <a:spcAft>
                <a:spcPts val="0"/>
              </a:spcAft>
              <a:buClr>
                <a:schemeClr val="dk1"/>
              </a:buClr>
              <a:buSzPts val="1700"/>
              <a:buChar char="•"/>
            </a:pPr>
            <a:r>
              <a:rPr lang="en" sz="1700">
                <a:latin typeface="Arial"/>
                <a:ea typeface="Arial"/>
                <a:cs typeface="Arial"/>
                <a:sym typeface="Arial"/>
              </a:rPr>
              <a:t>A series of steps beginning with exploration of a novel idea</a:t>
            </a:r>
            <a:endParaRPr/>
          </a:p>
          <a:p>
            <a:pPr indent="-146050" lvl="0" marL="139700" rtl="0" algn="l">
              <a:lnSpc>
                <a:spcPct val="90000"/>
              </a:lnSpc>
              <a:spcBef>
                <a:spcPts val="800"/>
              </a:spcBef>
              <a:spcAft>
                <a:spcPts val="0"/>
              </a:spcAft>
              <a:buClr>
                <a:schemeClr val="dk1"/>
              </a:buClr>
              <a:buSzPts val="1700"/>
              <a:buChar char="•"/>
            </a:pPr>
            <a:r>
              <a:rPr lang="en" sz="1700">
                <a:latin typeface="Arial"/>
                <a:ea typeface="Arial"/>
                <a:cs typeface="Arial"/>
                <a:sym typeface="Arial"/>
              </a:rPr>
              <a:t>A perspective, the life cycle model of publishing which is underpinned by collaboration and knowledge discoverability</a:t>
            </a:r>
            <a:endParaRPr/>
          </a:p>
          <a:p>
            <a:pPr indent="-146050" lvl="0" marL="139700" rtl="0" algn="l">
              <a:lnSpc>
                <a:spcPct val="90000"/>
              </a:lnSpc>
              <a:spcBef>
                <a:spcPts val="800"/>
              </a:spcBef>
              <a:spcAft>
                <a:spcPts val="0"/>
              </a:spcAft>
              <a:buClr>
                <a:schemeClr val="dk1"/>
              </a:buClr>
              <a:buSzPts val="1700"/>
              <a:buChar char="•"/>
            </a:pPr>
            <a:r>
              <a:rPr lang="en" sz="1700">
                <a:latin typeface="Arial"/>
                <a:ea typeface="Arial"/>
                <a:cs typeface="Arial"/>
                <a:sym typeface="Arial"/>
              </a:rPr>
              <a:t>Note the following model, delineates steps between ‘authoring,’ scholarly partnerships, to disseminating knowledge</a:t>
            </a:r>
            <a:endParaRPr sz="1700">
              <a:latin typeface="Arial"/>
              <a:ea typeface="Arial"/>
              <a:cs typeface="Arial"/>
              <a:sym typeface="Arial"/>
            </a:endParaRPr>
          </a:p>
        </p:txBody>
      </p:sp>
      <p:pic>
        <p:nvPicPr>
          <p:cNvPr id="153" name="Google Shape;153;p28"/>
          <p:cNvPicPr preferRelativeResize="0"/>
          <p:nvPr/>
        </p:nvPicPr>
        <p:blipFill rotWithShape="1">
          <a:blip r:embed="rId3">
            <a:alphaModFix/>
          </a:blip>
          <a:srcRect b="19379" l="1575" r="0" t="13183"/>
          <a:stretch/>
        </p:blipFill>
        <p:spPr>
          <a:xfrm>
            <a:off x="637562" y="2571750"/>
            <a:ext cx="7884756" cy="2571750"/>
          </a:xfrm>
          <a:prstGeom prst="rect">
            <a:avLst/>
          </a:prstGeom>
          <a:noFill/>
          <a:ln>
            <a:noFill/>
          </a:ln>
        </p:spPr>
      </p:pic>
      <p:cxnSp>
        <p:nvCxnSpPr>
          <p:cNvPr id="154" name="Google Shape;154;p28"/>
          <p:cNvCxnSpPr/>
          <p:nvPr/>
        </p:nvCxnSpPr>
        <p:spPr>
          <a:xfrm flipH="1">
            <a:off x="2940788" y="4275431"/>
            <a:ext cx="86625" cy="495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9"/>
          <p:cNvPicPr preferRelativeResize="0"/>
          <p:nvPr/>
        </p:nvPicPr>
        <p:blipFill rotWithShape="1">
          <a:blip r:embed="rId3">
            <a:alphaModFix/>
          </a:blip>
          <a:srcRect b="0" l="0" r="0" t="0"/>
          <a:stretch/>
        </p:blipFill>
        <p:spPr>
          <a:xfrm>
            <a:off x="1723561" y="819282"/>
            <a:ext cx="4806356" cy="4324218"/>
          </a:xfrm>
          <a:prstGeom prst="rect">
            <a:avLst/>
          </a:prstGeom>
          <a:noFill/>
          <a:ln>
            <a:noFill/>
          </a:ln>
        </p:spPr>
      </p:pic>
      <p:sp>
        <p:nvSpPr>
          <p:cNvPr id="161" name="Google Shape;161;p29"/>
          <p:cNvSpPr txBox="1"/>
          <p:nvPr/>
        </p:nvSpPr>
        <p:spPr>
          <a:xfrm>
            <a:off x="464804" y="349688"/>
            <a:ext cx="7591500" cy="646308"/>
          </a:xfrm>
          <a:prstGeom prst="rect">
            <a:avLst/>
          </a:prstGeom>
          <a:noFill/>
          <a:ln>
            <a:noFill/>
          </a:ln>
        </p:spPr>
        <p:txBody>
          <a:bodyPr anchorCtr="0" anchor="t" bIns="68575" lIns="68575" spcFirstLastPara="1" rIns="68575" wrap="square" tIns="68575">
            <a:spAutoFit/>
          </a:bodyPr>
          <a:lstStyle/>
          <a:p>
            <a:pPr indent="-146050" lvl="0" marL="139700" marR="0" rtl="0" algn="l">
              <a:lnSpc>
                <a:spcPct val="100000"/>
              </a:lnSpc>
              <a:spcBef>
                <a:spcPts val="0"/>
              </a:spcBef>
              <a:spcAft>
                <a:spcPts val="0"/>
              </a:spcAft>
              <a:buClr>
                <a:srgbClr val="000000"/>
              </a:buClr>
              <a:buSzPts val="1700"/>
              <a:buFont typeface="Arial"/>
              <a:buChar char="•"/>
            </a:pPr>
            <a:r>
              <a:rPr b="0" i="0" lang="en" sz="1700" u="none" cap="none" strike="noStrike">
                <a:solidFill>
                  <a:schemeClr val="dk1"/>
                </a:solidFill>
                <a:latin typeface="Arial"/>
                <a:ea typeface="Arial"/>
                <a:cs typeface="Arial"/>
                <a:sym typeface="Arial"/>
              </a:rPr>
              <a:t>From the perspective a publisher, another conceptualization of publishing  (</a:t>
            </a:r>
            <a:r>
              <a:rPr b="0" i="0" lang="en" sz="1700" u="sng" cap="none" strike="noStrike">
                <a:solidFill>
                  <a:schemeClr val="hlink"/>
                </a:solidFill>
                <a:latin typeface="Arial"/>
                <a:ea typeface="Arial"/>
                <a:cs typeface="Arial"/>
                <a:sym typeface="Arial"/>
                <a:hlinkClick r:id="rId4"/>
              </a:rPr>
              <a:t>AIJR</a:t>
            </a:r>
            <a:r>
              <a:rPr b="0" i="0" lang="en" sz="1700" u="none" cap="none" strike="noStrike">
                <a:solidFill>
                  <a:schemeClr val="dk1"/>
                </a:solidFill>
                <a:latin typeface="Arial"/>
                <a:ea typeface="Arial"/>
                <a:cs typeface="Arial"/>
                <a:sym typeface="Arial"/>
              </a:rPr>
              <a:t>)</a:t>
            </a:r>
            <a:endParaRPr b="0" i="0" sz="17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nvSpPr>
        <p:spPr>
          <a:xfrm>
            <a:off x="1020337" y="593803"/>
            <a:ext cx="6541013" cy="577051"/>
          </a:xfrm>
          <a:prstGeom prst="rect">
            <a:avLst/>
          </a:prstGeom>
          <a:noFill/>
          <a:ln>
            <a:noFill/>
          </a:ln>
        </p:spPr>
        <p:txBody>
          <a:bodyPr anchorCtr="0" anchor="t" bIns="34275" lIns="68575" spcFirstLastPara="1" rIns="68575" wrap="square" tIns="34275">
            <a:spAutoFit/>
          </a:bodyPr>
          <a:lstStyle/>
          <a:p>
            <a:pPr indent="-146050" lvl="0" marL="139700" marR="0" rtl="0" algn="l">
              <a:spcBef>
                <a:spcPts val="0"/>
              </a:spcBef>
              <a:spcAft>
                <a:spcPts val="0"/>
              </a:spcAft>
              <a:buClr>
                <a:schemeClr val="dk1"/>
              </a:buClr>
              <a:buSzPts val="1700"/>
              <a:buFont typeface="Arial"/>
              <a:buChar char="•"/>
            </a:pPr>
            <a:r>
              <a:rPr b="0" i="0" lang="en" sz="1700" u="none" cap="none" strike="noStrike">
                <a:solidFill>
                  <a:schemeClr val="dk1"/>
                </a:solidFill>
                <a:latin typeface="Arial"/>
                <a:ea typeface="Arial"/>
                <a:cs typeface="Arial"/>
                <a:sym typeface="Arial"/>
              </a:rPr>
              <a:t>Iterative steps (Table 1) similar across knowledge disciplines (</a:t>
            </a:r>
            <a:r>
              <a:rPr b="0" i="0" lang="en" sz="1700" u="sng" cap="none" strike="noStrike">
                <a:solidFill>
                  <a:schemeClr val="hlink"/>
                </a:solidFill>
                <a:latin typeface="Arial"/>
                <a:ea typeface="Arial"/>
                <a:cs typeface="Arial"/>
                <a:sym typeface="Arial"/>
                <a:hlinkClick r:id="rId3"/>
              </a:rPr>
              <a:t>Busse &amp; August, 2021</a:t>
            </a:r>
            <a:r>
              <a:rPr b="0" i="0" lang="en" sz="1700" u="none" cap="none" strike="noStrike">
                <a:solidFill>
                  <a:schemeClr val="dk1"/>
                </a:solidFill>
                <a:latin typeface="Arial"/>
                <a:ea typeface="Arial"/>
                <a:cs typeface="Arial"/>
                <a:sym typeface="Arial"/>
              </a:rPr>
              <a:t>; Gastel &amp; Day, 2016; </a:t>
            </a:r>
            <a:r>
              <a:rPr b="0" i="0" lang="en" sz="1700" u="sng" cap="none" strike="noStrike">
                <a:solidFill>
                  <a:schemeClr val="hlink"/>
                </a:solidFill>
                <a:latin typeface="Arial"/>
                <a:ea typeface="Arial"/>
                <a:cs typeface="Arial"/>
                <a:sym typeface="Arial"/>
                <a:hlinkClick r:id="rId4"/>
              </a:rPr>
              <a:t>Ortinau, 2011</a:t>
            </a:r>
            <a:r>
              <a:rPr b="0" i="0" lang="en" sz="1700" u="none" cap="none" strike="noStrike">
                <a:solidFill>
                  <a:schemeClr val="dk1"/>
                </a:solidFill>
                <a:latin typeface="Arial"/>
                <a:ea typeface="Arial"/>
                <a:cs typeface="Arial"/>
                <a:sym typeface="Arial"/>
              </a:rPr>
              <a:t>) </a:t>
            </a:r>
            <a:endParaRPr b="0" i="0" sz="1700" u="none" cap="none" strike="noStrike">
              <a:solidFill>
                <a:schemeClr val="dk1"/>
              </a:solidFill>
              <a:latin typeface="Arial"/>
              <a:ea typeface="Arial"/>
              <a:cs typeface="Arial"/>
              <a:sym typeface="Arial"/>
            </a:endParaRPr>
          </a:p>
        </p:txBody>
      </p:sp>
      <p:graphicFrame>
        <p:nvGraphicFramePr>
          <p:cNvPr id="168" name="Google Shape;168;p30"/>
          <p:cNvGraphicFramePr/>
          <p:nvPr/>
        </p:nvGraphicFramePr>
        <p:xfrm>
          <a:off x="1365068" y="1476103"/>
          <a:ext cx="3000000" cy="3000000"/>
        </p:xfrm>
        <a:graphic>
          <a:graphicData uri="http://schemas.openxmlformats.org/drawingml/2006/table">
            <a:tbl>
              <a:tblPr>
                <a:noFill/>
                <a:tableStyleId>{51D3A734-6BEF-4579-97F0-AF1473873E6D}</a:tableStyleId>
              </a:tblPr>
              <a:tblGrid>
                <a:gridCol w="1831550"/>
                <a:gridCol w="3870450"/>
              </a:tblGrid>
              <a:tr h="232575">
                <a:tc>
                  <a:txBody>
                    <a:bodyPr/>
                    <a:lstStyle/>
                    <a:p>
                      <a:pPr indent="0" lvl="0" marL="0" marR="0" rtl="0" algn="ctr">
                        <a:lnSpc>
                          <a:spcPct val="107000"/>
                        </a:lnSpc>
                        <a:spcBef>
                          <a:spcPts val="0"/>
                        </a:spcBef>
                        <a:spcAft>
                          <a:spcPts val="0"/>
                        </a:spcAft>
                        <a:buClr>
                          <a:schemeClr val="dk1"/>
                        </a:buClr>
                        <a:buSzPts val="900"/>
                        <a:buFont typeface="Arial"/>
                        <a:buNone/>
                      </a:pPr>
                      <a:r>
                        <a:rPr b="0" lang="en" sz="900" u="none" cap="none" strike="noStrike">
                          <a:solidFill>
                            <a:schemeClr val="dk1"/>
                          </a:solidFill>
                          <a:latin typeface="Arial"/>
                          <a:ea typeface="Arial"/>
                          <a:cs typeface="Arial"/>
                          <a:sym typeface="Arial"/>
                        </a:rPr>
                        <a:t>Publication steps</a:t>
                      </a:r>
                      <a:endParaRPr b="0" sz="900" u="none" cap="none" strike="noStrike">
                        <a:solidFill>
                          <a:schemeClr val="dk1"/>
                        </a:solidFill>
                        <a:latin typeface="Arial"/>
                        <a:ea typeface="Arial"/>
                        <a:cs typeface="Arial"/>
                        <a:sym typeface="Arial"/>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7000"/>
                        </a:lnSpc>
                        <a:spcBef>
                          <a:spcPts val="0"/>
                        </a:spcBef>
                        <a:spcAft>
                          <a:spcPts val="0"/>
                        </a:spcAft>
                        <a:buClr>
                          <a:schemeClr val="dk1"/>
                        </a:buClr>
                        <a:buSzPts val="900"/>
                        <a:buFont typeface="Arial"/>
                        <a:buNone/>
                      </a:pPr>
                      <a:r>
                        <a:rPr b="0" lang="en" sz="900" u="none" cap="none" strike="noStrike">
                          <a:solidFill>
                            <a:schemeClr val="dk1"/>
                          </a:solidFill>
                          <a:latin typeface="Arial"/>
                          <a:ea typeface="Arial"/>
                          <a:cs typeface="Arial"/>
                          <a:sym typeface="Arial"/>
                        </a:rPr>
                        <a:t>Components</a:t>
                      </a:r>
                      <a:endParaRPr b="0" sz="900" u="none" cap="none" strike="noStrike">
                        <a:solidFill>
                          <a:schemeClr val="dk1"/>
                        </a:solidFill>
                        <a:latin typeface="Arial"/>
                        <a:ea typeface="Arial"/>
                        <a:cs typeface="Arial"/>
                        <a:sym typeface="Arial"/>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06950">
                <a:tc>
                  <a:txBody>
                    <a:bodyPr/>
                    <a:lstStyle/>
                    <a:p>
                      <a:pPr indent="0" lvl="0" marL="0" marR="0" rtl="0" algn="l">
                        <a:lnSpc>
                          <a:spcPct val="107000"/>
                        </a:lnSpc>
                        <a:spcBef>
                          <a:spcPts val="0"/>
                        </a:spcBef>
                        <a:spcAft>
                          <a:spcPts val="0"/>
                        </a:spcAft>
                        <a:buClr>
                          <a:schemeClr val="dk1"/>
                        </a:buClr>
                        <a:buSzPts val="900"/>
                        <a:buFont typeface="Arial"/>
                        <a:buNone/>
                      </a:pPr>
                      <a:r>
                        <a:rPr b="0" lang="en" sz="900" u="none" cap="none" strike="noStrike">
                          <a:solidFill>
                            <a:schemeClr val="dk1"/>
                          </a:solidFill>
                          <a:latin typeface="Arial"/>
                          <a:ea typeface="Arial"/>
                          <a:cs typeface="Arial"/>
                          <a:sym typeface="Arial"/>
                        </a:rPr>
                        <a:t>Conceptualizing and writing</a:t>
                      </a:r>
                      <a:endParaRPr b="0" sz="900" u="none" cap="none" strike="noStrike">
                        <a:solidFill>
                          <a:schemeClr val="dk1"/>
                        </a:solidFill>
                        <a:latin typeface="Arial"/>
                        <a:ea typeface="Arial"/>
                        <a:cs typeface="Arial"/>
                        <a:sym typeface="Arial"/>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Informative and inviting article title</a:t>
                      </a:r>
                      <a:endParaRPr sz="900" u="none" cap="none" strike="noStrike">
                        <a:latin typeface="Arial"/>
                        <a:ea typeface="Arial"/>
                        <a:cs typeface="Arial"/>
                        <a:sym typeface="Arial"/>
                      </a:endParaRPr>
                    </a:p>
                    <a:p>
                      <a:pPr indent="0" lvl="0" marL="0" marR="0" rtl="0" algn="l">
                        <a:lnSpc>
                          <a:spcPct val="107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Authorship and roles</a:t>
                      </a:r>
                      <a:endParaRPr sz="900" u="none" cap="none" strike="noStrike">
                        <a:latin typeface="Arial"/>
                        <a:ea typeface="Arial"/>
                        <a:cs typeface="Arial"/>
                        <a:sym typeface="Arial"/>
                      </a:endParaRPr>
                    </a:p>
                    <a:p>
                      <a:pPr indent="0" lvl="0" marL="0" marR="0" rtl="0" algn="l">
                        <a:lnSpc>
                          <a:spcPct val="107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Thesis/purpose</a:t>
                      </a:r>
                      <a:endParaRPr sz="900" u="none" cap="none" strike="noStrike">
                        <a:latin typeface="Arial"/>
                        <a:ea typeface="Arial"/>
                        <a:cs typeface="Arial"/>
                        <a:sym typeface="Arial"/>
                      </a:endParaRPr>
                    </a:p>
                    <a:p>
                      <a:pPr indent="0" lvl="0" marL="0" marR="0" rtl="0" algn="l">
                        <a:lnSpc>
                          <a:spcPct val="107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Present a credible, logical, compelling narrative</a:t>
                      </a:r>
                      <a:endParaRPr sz="900" u="none" cap="none" strike="noStrike">
                        <a:latin typeface="Arial"/>
                        <a:ea typeface="Arial"/>
                        <a:cs typeface="Arial"/>
                        <a:sym typeface="Arial"/>
                      </a:endParaRPr>
                    </a:p>
                    <a:p>
                      <a:pPr indent="0" lvl="0" marL="0" marR="0" rtl="0" algn="l">
                        <a:lnSpc>
                          <a:spcPct val="107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Incorporate a style guide (eg. APA)</a:t>
                      </a:r>
                      <a:endParaRPr sz="1100"/>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06950">
                <a:tc>
                  <a:txBody>
                    <a:bodyPr/>
                    <a:lstStyle/>
                    <a:p>
                      <a:pPr indent="0" lvl="0" marL="0" marR="0" rtl="0" algn="l">
                        <a:lnSpc>
                          <a:spcPct val="107000"/>
                        </a:lnSpc>
                        <a:spcBef>
                          <a:spcPts val="0"/>
                        </a:spcBef>
                        <a:spcAft>
                          <a:spcPts val="0"/>
                        </a:spcAft>
                        <a:buClr>
                          <a:schemeClr val="dk1"/>
                        </a:buClr>
                        <a:buSzPts val="900"/>
                        <a:buFont typeface="Arial"/>
                        <a:buNone/>
                      </a:pPr>
                      <a:r>
                        <a:rPr b="0" lang="en" sz="900" u="none" cap="none" strike="noStrike">
                          <a:solidFill>
                            <a:schemeClr val="dk1"/>
                          </a:solidFill>
                          <a:latin typeface="Arial"/>
                          <a:ea typeface="Arial"/>
                          <a:cs typeface="Arial"/>
                          <a:sym typeface="Arial"/>
                        </a:rPr>
                        <a:t>Selecting a journal </a:t>
                      </a:r>
                      <a:endParaRPr b="0" sz="900" u="none" cap="none" strike="noStrike">
                        <a:solidFill>
                          <a:schemeClr val="dk1"/>
                        </a:solidFill>
                        <a:latin typeface="Arial"/>
                        <a:ea typeface="Arial"/>
                        <a:cs typeface="Arial"/>
                        <a:sym typeface="Arial"/>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Journal’s scope and purpose</a:t>
                      </a:r>
                      <a:endParaRPr sz="900" u="none" cap="none" strike="noStrike">
                        <a:latin typeface="Arial"/>
                        <a:ea typeface="Arial"/>
                        <a:cs typeface="Arial"/>
                        <a:sym typeface="Arial"/>
                      </a:endParaRPr>
                    </a:p>
                    <a:p>
                      <a:pPr indent="0" lvl="0" marL="0" marR="0" rtl="0" algn="l">
                        <a:lnSpc>
                          <a:spcPct val="107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Intended audience and geography</a:t>
                      </a:r>
                      <a:endParaRPr sz="900" u="none" cap="none" strike="noStrike">
                        <a:latin typeface="Arial"/>
                        <a:ea typeface="Arial"/>
                        <a:cs typeface="Arial"/>
                        <a:sym typeface="Arial"/>
                      </a:endParaRPr>
                    </a:p>
                    <a:p>
                      <a:pPr indent="0" lvl="0" marL="0" marR="0" rtl="0" algn="l">
                        <a:lnSpc>
                          <a:spcPct val="107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Acceptable formats/conventions</a:t>
                      </a:r>
                      <a:endParaRPr sz="900" u="none" cap="none" strike="noStrike">
                        <a:latin typeface="Arial"/>
                        <a:ea typeface="Arial"/>
                        <a:cs typeface="Arial"/>
                        <a:sym typeface="Arial"/>
                      </a:endParaRPr>
                    </a:p>
                    <a:p>
                      <a:pPr indent="0" lvl="0" marL="0" marR="0" rtl="0" algn="l">
                        <a:lnSpc>
                          <a:spcPct val="107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Following author guidelines</a:t>
                      </a:r>
                      <a:endParaRPr sz="900" u="none" cap="none" strike="noStrike">
                        <a:latin typeface="Arial"/>
                        <a:ea typeface="Arial"/>
                        <a:cs typeface="Arial"/>
                        <a:sym typeface="Arial"/>
                      </a:endParaRPr>
                    </a:p>
                    <a:p>
                      <a:pPr indent="0" lvl="0" marL="0" marR="0" rtl="0" algn="l">
                        <a:lnSpc>
                          <a:spcPct val="107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Adherence to submission guidelines</a:t>
                      </a:r>
                      <a:endParaRPr sz="900" u="none" cap="none" strike="noStrike">
                        <a:latin typeface="Arial"/>
                        <a:ea typeface="Arial"/>
                        <a:cs typeface="Arial"/>
                        <a:sym typeface="Arial"/>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88575">
                <a:tc>
                  <a:txBody>
                    <a:bodyPr/>
                    <a:lstStyle/>
                    <a:p>
                      <a:pPr indent="0" lvl="0" marL="0" marR="0" rtl="0" algn="l">
                        <a:lnSpc>
                          <a:spcPct val="107000"/>
                        </a:lnSpc>
                        <a:spcBef>
                          <a:spcPts val="0"/>
                        </a:spcBef>
                        <a:spcAft>
                          <a:spcPts val="0"/>
                        </a:spcAft>
                        <a:buClr>
                          <a:schemeClr val="dk1"/>
                        </a:buClr>
                        <a:buSzPts val="900"/>
                        <a:buFont typeface="Arial"/>
                        <a:buNone/>
                      </a:pPr>
                      <a:r>
                        <a:rPr b="0" lang="en" sz="900" u="none" cap="none" strike="noStrike">
                          <a:solidFill>
                            <a:schemeClr val="dk1"/>
                          </a:solidFill>
                          <a:latin typeface="Arial"/>
                          <a:ea typeface="Arial"/>
                          <a:cs typeface="Arial"/>
                          <a:sym typeface="Arial"/>
                        </a:rPr>
                        <a:t>Recognizing rights &amp; permission</a:t>
                      </a:r>
                      <a:endParaRPr b="0" sz="900" u="none" cap="none" strike="noStrike">
                        <a:solidFill>
                          <a:schemeClr val="dk1"/>
                        </a:solidFill>
                        <a:latin typeface="Arial"/>
                        <a:ea typeface="Arial"/>
                        <a:cs typeface="Arial"/>
                        <a:sym typeface="Arial"/>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Copyright</a:t>
                      </a:r>
                      <a:endParaRPr sz="900" u="none" cap="none" strike="noStrike">
                        <a:solidFill>
                          <a:schemeClr val="dk1"/>
                        </a:solidFill>
                        <a:latin typeface="Arial"/>
                        <a:ea typeface="Arial"/>
                        <a:cs typeface="Arial"/>
                        <a:sym typeface="Arial"/>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70725">
                <a:tc>
                  <a:txBody>
                    <a:bodyPr/>
                    <a:lstStyle/>
                    <a:p>
                      <a:pPr indent="0" lvl="0" marL="0" marR="0" rtl="0" algn="l">
                        <a:lnSpc>
                          <a:spcPct val="107000"/>
                        </a:lnSpc>
                        <a:spcBef>
                          <a:spcPts val="0"/>
                        </a:spcBef>
                        <a:spcAft>
                          <a:spcPts val="0"/>
                        </a:spcAft>
                        <a:buClr>
                          <a:schemeClr val="dk1"/>
                        </a:buClr>
                        <a:buSzPts val="900"/>
                        <a:buFont typeface="Arial"/>
                        <a:buNone/>
                      </a:pPr>
                      <a:r>
                        <a:rPr b="0" lang="en" sz="900" u="none" cap="none" strike="noStrike">
                          <a:solidFill>
                            <a:schemeClr val="dk1"/>
                          </a:solidFill>
                          <a:latin typeface="Arial"/>
                          <a:ea typeface="Arial"/>
                          <a:cs typeface="Arial"/>
                          <a:sym typeface="Arial"/>
                        </a:rPr>
                        <a:t>Understanding the journal’s review process </a:t>
                      </a:r>
                      <a:endParaRPr b="0" sz="900" u="none" cap="none" strike="noStrike">
                        <a:solidFill>
                          <a:schemeClr val="dk1"/>
                        </a:solidFill>
                        <a:latin typeface="Arial"/>
                        <a:ea typeface="Arial"/>
                        <a:cs typeface="Arial"/>
                        <a:sym typeface="Arial"/>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Clr>
                          <a:schemeClr val="dk1"/>
                        </a:buClr>
                        <a:buSzPts val="900"/>
                        <a:buFont typeface="Arial"/>
                        <a:buNone/>
                      </a:pPr>
                      <a:r>
                        <a:rPr lang="en" sz="900" u="none" cap="none" strike="noStrike">
                          <a:solidFill>
                            <a:schemeClr val="dk1"/>
                          </a:solidFill>
                          <a:latin typeface="Arial"/>
                          <a:ea typeface="Arial"/>
                          <a:cs typeface="Arial"/>
                          <a:sym typeface="Arial"/>
                        </a:rPr>
                        <a:t>Functions of editors &amp; </a:t>
                      </a:r>
                      <a:r>
                        <a:rPr lang="en" sz="900" u="none" cap="none" strike="noStrike">
                          <a:latin typeface="Arial"/>
                          <a:ea typeface="Arial"/>
                          <a:cs typeface="Arial"/>
                          <a:sym typeface="Arial"/>
                        </a:rPr>
                        <a:t>p</a:t>
                      </a:r>
                      <a:r>
                        <a:rPr lang="en" sz="900" u="none" cap="none" strike="noStrike">
                          <a:solidFill>
                            <a:schemeClr val="dk1"/>
                          </a:solidFill>
                          <a:latin typeface="Arial"/>
                          <a:ea typeface="Arial"/>
                          <a:cs typeface="Arial"/>
                          <a:sym typeface="Arial"/>
                        </a:rPr>
                        <a:t>eer reviewers</a:t>
                      </a:r>
                      <a:endParaRPr sz="900" u="none" cap="none" strike="noStrike">
                        <a:latin typeface="Arial"/>
                        <a:ea typeface="Arial"/>
                        <a:cs typeface="Arial"/>
                        <a:sym typeface="Arial"/>
                      </a:endParaRPr>
                    </a:p>
                    <a:p>
                      <a:pPr indent="0" lvl="0" marL="0" marR="0" rtl="0" algn="l">
                        <a:lnSpc>
                          <a:spcPct val="107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Relevance and logical presentation</a:t>
                      </a:r>
                      <a:endParaRPr sz="900" u="none" cap="none" strike="noStrike">
                        <a:latin typeface="Arial"/>
                        <a:ea typeface="Arial"/>
                        <a:cs typeface="Arial"/>
                        <a:sym typeface="Arial"/>
                      </a:endParaRPr>
                    </a:p>
                    <a:p>
                      <a:pPr indent="0" lvl="0" marL="0" marR="0" rtl="0" algn="l">
                        <a:lnSpc>
                          <a:spcPct val="107000"/>
                        </a:lnSpc>
                        <a:spcBef>
                          <a:spcPts val="0"/>
                        </a:spcBef>
                        <a:spcAft>
                          <a:spcPts val="0"/>
                        </a:spcAft>
                        <a:buClr>
                          <a:schemeClr val="dk1"/>
                        </a:buClr>
                        <a:buSzPts val="900"/>
                        <a:buFont typeface="Arial"/>
                        <a:buNone/>
                      </a:pPr>
                      <a:r>
                        <a:rPr lang="en" sz="900" u="none" cap="none" strike="noStrike">
                          <a:solidFill>
                            <a:schemeClr val="dk1"/>
                          </a:solidFill>
                          <a:latin typeface="Arial"/>
                          <a:ea typeface="Arial"/>
                          <a:cs typeface="Arial"/>
                          <a:sym typeface="Arial"/>
                        </a:rPr>
                        <a:t>Editor’s decision to accept, revise, or reject article based on reviewers’ appraisal</a:t>
                      </a:r>
                      <a:endParaRPr sz="900" u="none" cap="none" strike="noStrike">
                        <a:latin typeface="Arial"/>
                        <a:ea typeface="Arial"/>
                        <a:cs typeface="Arial"/>
                        <a:sym typeface="Arial"/>
                      </a:endParaRPr>
                    </a:p>
                    <a:p>
                      <a:pPr indent="0" lvl="0" marL="0" marR="0" rtl="0" algn="l">
                        <a:lnSpc>
                          <a:spcPct val="107000"/>
                        </a:lnSpc>
                        <a:spcBef>
                          <a:spcPts val="0"/>
                        </a:spcBef>
                        <a:spcAft>
                          <a:spcPts val="0"/>
                        </a:spcAft>
                        <a:buClr>
                          <a:schemeClr val="dk1"/>
                        </a:buClr>
                        <a:buSzPts val="900"/>
                        <a:buFont typeface="Arial"/>
                        <a:buNone/>
                      </a:pPr>
                      <a:r>
                        <a:rPr lang="en" sz="900" u="none" cap="none" strike="noStrike">
                          <a:solidFill>
                            <a:schemeClr val="dk1"/>
                          </a:solidFill>
                          <a:latin typeface="Arial"/>
                          <a:ea typeface="Arial"/>
                          <a:cs typeface="Arial"/>
                          <a:sym typeface="Arial"/>
                        </a:rPr>
                        <a:t>Meaningful and respectful responses to reviewers’ comments</a:t>
                      </a:r>
                      <a:endParaRPr sz="900" u="none" cap="none" strike="noStrike">
                        <a:latin typeface="Arial"/>
                        <a:ea typeface="Arial"/>
                        <a:cs typeface="Arial"/>
                        <a:sym typeface="Arial"/>
                      </a:endParaRPr>
                    </a:p>
                    <a:p>
                      <a:pPr indent="0" lvl="0" marL="0" marR="0" rtl="0" algn="l">
                        <a:lnSpc>
                          <a:spcPct val="107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D</a:t>
                      </a:r>
                      <a:r>
                        <a:rPr lang="en" sz="900" u="none" cap="none" strike="noStrike">
                          <a:solidFill>
                            <a:schemeClr val="dk1"/>
                          </a:solidFill>
                          <a:latin typeface="Arial"/>
                          <a:ea typeface="Arial"/>
                          <a:cs typeface="Arial"/>
                          <a:sym typeface="Arial"/>
                        </a:rPr>
                        <a:t>etailed response letter to reviewers/editor</a:t>
                      </a:r>
                      <a:endParaRPr sz="900" u="none" cap="none" strike="noStrike">
                        <a:solidFill>
                          <a:schemeClr val="dk1"/>
                        </a:solidFill>
                        <a:latin typeface="Arial"/>
                        <a:ea typeface="Arial"/>
                        <a:cs typeface="Arial"/>
                        <a:sym typeface="Arial"/>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14575">
                <a:tc>
                  <a:txBody>
                    <a:bodyPr/>
                    <a:lstStyle/>
                    <a:p>
                      <a:pPr indent="0" lvl="0" marL="0" marR="0" rtl="0" algn="l">
                        <a:lnSpc>
                          <a:spcPct val="107000"/>
                        </a:lnSpc>
                        <a:spcBef>
                          <a:spcPts val="0"/>
                        </a:spcBef>
                        <a:spcAft>
                          <a:spcPts val="0"/>
                        </a:spcAft>
                        <a:buClr>
                          <a:schemeClr val="dk1"/>
                        </a:buClr>
                        <a:buSzPts val="900"/>
                        <a:buFont typeface="Arial"/>
                        <a:buNone/>
                      </a:pPr>
                      <a:r>
                        <a:rPr b="0" lang="en" sz="900" u="none" cap="none" strike="noStrike">
                          <a:solidFill>
                            <a:schemeClr val="dk1"/>
                          </a:solidFill>
                          <a:latin typeface="Arial"/>
                          <a:ea typeface="Arial"/>
                          <a:cs typeface="Arial"/>
                          <a:sym typeface="Arial"/>
                        </a:rPr>
                        <a:t>Copyediting and proofing</a:t>
                      </a:r>
                      <a:endParaRPr b="0" sz="900" u="none" cap="none" strike="noStrike">
                        <a:solidFill>
                          <a:schemeClr val="dk1"/>
                        </a:solidFill>
                        <a:latin typeface="Arial"/>
                        <a:ea typeface="Arial"/>
                        <a:cs typeface="Arial"/>
                        <a:sym typeface="Arial"/>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Clr>
                          <a:schemeClr val="dk1"/>
                        </a:buClr>
                        <a:buSzPts val="900"/>
                        <a:buFont typeface="Arial"/>
                        <a:buNone/>
                      </a:pPr>
                      <a:r>
                        <a:rPr lang="en" sz="900" u="none" cap="none" strike="noStrike">
                          <a:solidFill>
                            <a:schemeClr val="dk1"/>
                          </a:solidFill>
                          <a:latin typeface="Arial"/>
                          <a:ea typeface="Arial"/>
                          <a:cs typeface="Arial"/>
                          <a:sym typeface="Arial"/>
                        </a:rPr>
                        <a:t>Proofs sent to authors</a:t>
                      </a:r>
                      <a:endParaRPr sz="900" u="none" cap="none" strike="noStrike">
                        <a:latin typeface="Arial"/>
                        <a:ea typeface="Arial"/>
                        <a:cs typeface="Arial"/>
                        <a:sym typeface="Arial"/>
                      </a:endParaRPr>
                    </a:p>
                    <a:p>
                      <a:pPr indent="0" lvl="0" marL="0" marR="0" rtl="0" algn="l">
                        <a:lnSpc>
                          <a:spcPct val="107000"/>
                        </a:lnSpc>
                        <a:spcBef>
                          <a:spcPts val="0"/>
                        </a:spcBef>
                        <a:spcAft>
                          <a:spcPts val="0"/>
                        </a:spcAft>
                        <a:buClr>
                          <a:schemeClr val="dk1"/>
                        </a:buClr>
                        <a:buSzPts val="900"/>
                        <a:buFont typeface="Arial"/>
                        <a:buNone/>
                      </a:pPr>
                      <a:r>
                        <a:rPr lang="en" sz="900" u="none" cap="none" strike="noStrike">
                          <a:solidFill>
                            <a:schemeClr val="dk1"/>
                          </a:solidFill>
                          <a:latin typeface="Arial"/>
                          <a:ea typeface="Arial"/>
                          <a:cs typeface="Arial"/>
                          <a:sym typeface="Arial"/>
                        </a:rPr>
                        <a:t>Marking corrections </a:t>
                      </a:r>
                      <a:endParaRPr sz="900" u="none" cap="none" strike="noStrike">
                        <a:latin typeface="Arial"/>
                        <a:ea typeface="Arial"/>
                        <a:cs typeface="Arial"/>
                        <a:sym typeface="Arial"/>
                      </a:endParaRPr>
                    </a:p>
                    <a:p>
                      <a:pPr indent="0" lvl="0" marL="0" marR="0" rtl="0" algn="l">
                        <a:lnSpc>
                          <a:spcPct val="107000"/>
                        </a:lnSpc>
                        <a:spcBef>
                          <a:spcPts val="0"/>
                        </a:spcBef>
                        <a:spcAft>
                          <a:spcPts val="0"/>
                        </a:spcAft>
                        <a:buClr>
                          <a:schemeClr val="dk1"/>
                        </a:buClr>
                        <a:buSzPts val="900"/>
                        <a:buFont typeface="Arial"/>
                        <a:buNone/>
                      </a:pPr>
                      <a:r>
                        <a:rPr lang="en" sz="900" u="none" cap="none" strike="noStrike">
                          <a:solidFill>
                            <a:schemeClr val="dk1"/>
                          </a:solidFill>
                          <a:latin typeface="Arial"/>
                          <a:ea typeface="Arial"/>
                          <a:cs typeface="Arial"/>
                          <a:sym typeface="Arial"/>
                        </a:rPr>
                        <a:t>Reprints</a:t>
                      </a:r>
                      <a:endParaRPr sz="900" u="none" cap="none" strike="noStrike">
                        <a:solidFill>
                          <a:schemeClr val="dk1"/>
                        </a:solidFill>
                        <a:latin typeface="Arial"/>
                        <a:ea typeface="Arial"/>
                        <a:cs typeface="Arial"/>
                        <a:sym typeface="Arial"/>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69" name="Google Shape;169;p30"/>
          <p:cNvSpPr txBox="1"/>
          <p:nvPr/>
        </p:nvSpPr>
        <p:spPr>
          <a:xfrm>
            <a:off x="1020337" y="108724"/>
            <a:ext cx="4763936" cy="484748"/>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2700" u="none" cap="none" strike="noStrike">
                <a:solidFill>
                  <a:schemeClr val="dk1"/>
                </a:solidFill>
                <a:latin typeface="Arial"/>
                <a:ea typeface="Arial"/>
                <a:cs typeface="Arial"/>
                <a:sym typeface="Arial"/>
              </a:rPr>
              <a:t>Preparing a journal article</a:t>
            </a:r>
            <a:endParaRPr sz="1100"/>
          </a:p>
        </p:txBody>
      </p:sp>
      <p:sp>
        <p:nvSpPr>
          <p:cNvPr id="170" name="Google Shape;170;p30"/>
          <p:cNvSpPr txBox="1"/>
          <p:nvPr/>
        </p:nvSpPr>
        <p:spPr>
          <a:xfrm>
            <a:off x="1352006" y="1254035"/>
            <a:ext cx="3408723" cy="20774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chemeClr val="dk1"/>
                </a:solidFill>
                <a:latin typeface="Arial"/>
                <a:ea typeface="Arial"/>
                <a:cs typeface="Arial"/>
                <a:sym typeface="Arial"/>
              </a:rPr>
              <a:t>Table 1 </a:t>
            </a:r>
            <a:r>
              <a:rPr i="1" lang="en" sz="900">
                <a:solidFill>
                  <a:schemeClr val="dk1"/>
                </a:solidFill>
                <a:latin typeface="Arial"/>
                <a:ea typeface="Arial"/>
                <a:cs typeface="Arial"/>
                <a:sym typeface="Arial"/>
              </a:rPr>
              <a:t>Publishing steps identified by various authors</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ph type="title"/>
          </p:nvPr>
        </p:nvSpPr>
        <p:spPr>
          <a:xfrm>
            <a:off x="627017" y="273844"/>
            <a:ext cx="7888333" cy="660151"/>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Arial"/>
              <a:buNone/>
            </a:pPr>
            <a:r>
              <a:rPr lang="en" sz="2700">
                <a:latin typeface="Arial"/>
                <a:ea typeface="Arial"/>
                <a:cs typeface="Arial"/>
                <a:sym typeface="Arial"/>
              </a:rPr>
              <a:t>Writing resources</a:t>
            </a:r>
            <a:endParaRPr sz="2700">
              <a:latin typeface="Arial"/>
              <a:ea typeface="Arial"/>
              <a:cs typeface="Arial"/>
              <a:sym typeface="Arial"/>
            </a:endParaRPr>
          </a:p>
        </p:txBody>
      </p:sp>
      <p:sp>
        <p:nvSpPr>
          <p:cNvPr id="176" name="Google Shape;176;p31"/>
          <p:cNvSpPr txBox="1"/>
          <p:nvPr>
            <p:ph idx="1" type="body"/>
          </p:nvPr>
        </p:nvSpPr>
        <p:spPr>
          <a:xfrm>
            <a:off x="613954" y="1031966"/>
            <a:ext cx="7901396" cy="3600757"/>
          </a:xfrm>
          <a:prstGeom prst="rect">
            <a:avLst/>
          </a:prstGeom>
          <a:noFill/>
          <a:ln>
            <a:noFill/>
          </a:ln>
        </p:spPr>
        <p:txBody>
          <a:bodyPr anchorCtr="0" anchor="t" bIns="34275" lIns="68575" spcFirstLastPara="1" rIns="68575" wrap="square" tIns="34275">
            <a:normAutofit/>
          </a:bodyPr>
          <a:lstStyle/>
          <a:p>
            <a:pPr indent="-146050" lvl="0" marL="139700" rtl="0" algn="l">
              <a:lnSpc>
                <a:spcPct val="90000"/>
              </a:lnSpc>
              <a:spcBef>
                <a:spcPts val="0"/>
              </a:spcBef>
              <a:spcAft>
                <a:spcPts val="0"/>
              </a:spcAft>
              <a:buClr>
                <a:schemeClr val="dk1"/>
              </a:buClr>
              <a:buSzPts val="1700"/>
              <a:buChar char="•"/>
            </a:pPr>
            <a:r>
              <a:rPr lang="en" sz="1700">
                <a:latin typeface="Arial"/>
                <a:ea typeface="Arial"/>
                <a:cs typeface="Arial"/>
                <a:sym typeface="Arial"/>
              </a:rPr>
              <a:t>Readily available textbooks at Cambrian College</a:t>
            </a:r>
            <a:endParaRPr/>
          </a:p>
          <a:p>
            <a:pPr indent="-146050" lvl="0" marL="139700" rtl="0" algn="l">
              <a:lnSpc>
                <a:spcPct val="90000"/>
              </a:lnSpc>
              <a:spcBef>
                <a:spcPts val="800"/>
              </a:spcBef>
              <a:spcAft>
                <a:spcPts val="0"/>
              </a:spcAft>
              <a:buClr>
                <a:schemeClr val="dk1"/>
              </a:buClr>
              <a:buSzPts val="1700"/>
              <a:buAutoNum type="alphaLcPeriod"/>
            </a:pPr>
            <a:r>
              <a:rPr lang="en" sz="1700">
                <a:latin typeface="Arial"/>
                <a:ea typeface="Arial"/>
                <a:cs typeface="Arial"/>
                <a:sym typeface="Arial"/>
              </a:rPr>
              <a:t> General texts</a:t>
            </a:r>
            <a:endParaRPr/>
          </a:p>
          <a:p>
            <a:pPr indent="0" lvl="0" marL="0" rtl="0" algn="l">
              <a:lnSpc>
                <a:spcPct val="90000"/>
              </a:lnSpc>
              <a:spcBef>
                <a:spcPts val="800"/>
              </a:spcBef>
              <a:spcAft>
                <a:spcPts val="0"/>
              </a:spcAft>
              <a:buClr>
                <a:schemeClr val="dk1"/>
              </a:buClr>
              <a:buSzPts val="2100"/>
              <a:buNone/>
            </a:pPr>
            <a:r>
              <a:t/>
            </a:r>
            <a:endParaRPr>
              <a:latin typeface="Times New Roman"/>
              <a:ea typeface="Times New Roman"/>
              <a:cs typeface="Times New Roman"/>
              <a:sym typeface="Times New Roman"/>
            </a:endParaRPr>
          </a:p>
          <a:p>
            <a:pPr indent="0" lvl="0" marL="0" rtl="0" algn="l">
              <a:lnSpc>
                <a:spcPct val="90000"/>
              </a:lnSpc>
              <a:spcBef>
                <a:spcPts val="800"/>
              </a:spcBef>
              <a:spcAft>
                <a:spcPts val="0"/>
              </a:spcAft>
              <a:buClr>
                <a:schemeClr val="dk1"/>
              </a:buClr>
              <a:buSzPts val="2100"/>
              <a:buNone/>
            </a:pPr>
            <a:r>
              <a:t/>
            </a:r>
            <a:endParaRPr>
              <a:latin typeface="Times New Roman"/>
              <a:ea typeface="Times New Roman"/>
              <a:cs typeface="Times New Roman"/>
              <a:sym typeface="Times New Roman"/>
            </a:endParaRPr>
          </a:p>
        </p:txBody>
      </p:sp>
      <p:graphicFrame>
        <p:nvGraphicFramePr>
          <p:cNvPr id="177" name="Google Shape;177;p31"/>
          <p:cNvGraphicFramePr/>
          <p:nvPr/>
        </p:nvGraphicFramePr>
        <p:xfrm>
          <a:off x="1361899" y="1812437"/>
          <a:ext cx="3000000" cy="3000000"/>
        </p:xfrm>
        <a:graphic>
          <a:graphicData uri="http://schemas.openxmlformats.org/drawingml/2006/table">
            <a:tbl>
              <a:tblPr>
                <a:noFill/>
                <a:tableStyleId>{51D3A734-6BEF-4579-97F0-AF1473873E6D}</a:tableStyleId>
              </a:tblPr>
              <a:tblGrid>
                <a:gridCol w="873425"/>
                <a:gridCol w="1550325"/>
                <a:gridCol w="786325"/>
                <a:gridCol w="1835325"/>
                <a:gridCol w="1360050"/>
              </a:tblGrid>
              <a:tr h="339900">
                <a:tc>
                  <a:txBody>
                    <a:bodyPr/>
                    <a:lstStyle/>
                    <a:p>
                      <a:pPr indent="0" lvl="0" marL="0" marR="0" rtl="0" algn="ctr">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Lead Author (Year)</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Title</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Publisher</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Intended Audience</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WorldCat Link</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84025">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Bond, J. (2022)</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The Little Guide to Getting Your Journal Article Published</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Rowman &amp; Littlefield </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Novice or uncertain authors</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hlink"/>
                        </a:buClr>
                        <a:buSzPts val="900"/>
                        <a:buFont typeface="Arial"/>
                        <a:buNone/>
                      </a:pPr>
                      <a:r>
                        <a:rPr lang="en" sz="900" u="sng" cap="none" strike="noStrike">
                          <a:solidFill>
                            <a:schemeClr val="hlink"/>
                          </a:solidFill>
                          <a:latin typeface="Arial"/>
                          <a:ea typeface="Arial"/>
                          <a:cs typeface="Arial"/>
                          <a:sym typeface="Arial"/>
                          <a:hlinkClick r:id="rId3"/>
                        </a:rPr>
                        <a:t>https://www.worldcat.org/title/1111952681</a:t>
                      </a:r>
                      <a:endParaRPr sz="900" u="sng" cap="none" strike="noStrike">
                        <a:solidFill>
                          <a:schemeClr val="hlink"/>
                        </a:solidFill>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53525">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Gaillet, L. (2015)</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Primary Research and Writing</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Routledge</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Graduates beginning their academic writing careers</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hlink"/>
                        </a:buClr>
                        <a:buSzPts val="900"/>
                        <a:buFont typeface="Arial"/>
                        <a:buNone/>
                      </a:pPr>
                      <a:r>
                        <a:rPr lang="en" sz="900" u="sng" cap="none" strike="noStrike">
                          <a:solidFill>
                            <a:schemeClr val="hlink"/>
                          </a:solidFill>
                          <a:latin typeface="Arial"/>
                          <a:ea typeface="Arial"/>
                          <a:cs typeface="Arial"/>
                          <a:sym typeface="Arial"/>
                          <a:hlinkClick r:id="rId4"/>
                        </a:rPr>
                        <a:t>https://www.worldcat.org/title/1111952681</a:t>
                      </a:r>
                      <a:endParaRPr sz="900" u="sng" cap="none" strike="noStrike">
                        <a:solidFill>
                          <a:schemeClr val="hlink"/>
                        </a:solidFill>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46650">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Maree, K. (2012)</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First steps in journal article writing</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Juta</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Novice &amp; experienced researchers</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hlink"/>
                        </a:buClr>
                        <a:buSzPts val="900"/>
                        <a:buFont typeface="Arial"/>
                        <a:buNone/>
                      </a:pPr>
                      <a:r>
                        <a:rPr lang="en" sz="900" u="sng" cap="none" strike="noStrike">
                          <a:solidFill>
                            <a:schemeClr val="hlink"/>
                          </a:solidFill>
                          <a:latin typeface="Arial"/>
                          <a:ea typeface="Arial"/>
                          <a:cs typeface="Arial"/>
                          <a:sym typeface="Arial"/>
                          <a:hlinkClick r:id="rId5"/>
                        </a:rPr>
                        <a:t>https://www.worldcat.org/title/1111952681</a:t>
                      </a:r>
                      <a:endParaRPr sz="900" u="sng" cap="none" strike="noStrike">
                        <a:solidFill>
                          <a:schemeClr val="hlink"/>
                        </a:solidFill>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idx="1" type="body"/>
          </p:nvPr>
        </p:nvSpPr>
        <p:spPr>
          <a:xfrm>
            <a:off x="790303" y="424544"/>
            <a:ext cx="7901396" cy="4214711"/>
          </a:xfrm>
          <a:prstGeom prst="rect">
            <a:avLst/>
          </a:prstGeom>
          <a:noFill/>
          <a:ln>
            <a:noFill/>
          </a:ln>
        </p:spPr>
        <p:txBody>
          <a:bodyPr anchorCtr="0" anchor="t" bIns="34275" lIns="68575" spcFirstLastPara="1" rIns="68575" wrap="square" tIns="34275">
            <a:normAutofit/>
          </a:bodyPr>
          <a:lstStyle/>
          <a:p>
            <a:pPr indent="-146050" lvl="0" marL="139700" rtl="0" algn="l">
              <a:lnSpc>
                <a:spcPct val="90000"/>
              </a:lnSpc>
              <a:spcBef>
                <a:spcPts val="0"/>
              </a:spcBef>
              <a:spcAft>
                <a:spcPts val="0"/>
              </a:spcAft>
              <a:buClr>
                <a:schemeClr val="dk1"/>
              </a:buClr>
              <a:buSzPts val="1700"/>
              <a:buFont typeface="Calibri"/>
              <a:buAutoNum type="alphaLcPeriod" startAt="2"/>
            </a:pPr>
            <a:r>
              <a:rPr lang="en" sz="1700">
                <a:latin typeface="Arial"/>
                <a:ea typeface="Arial"/>
                <a:cs typeface="Arial"/>
                <a:sym typeface="Arial"/>
              </a:rPr>
              <a:t> Style Guides</a:t>
            </a:r>
            <a:endParaRPr/>
          </a:p>
          <a:p>
            <a:pPr indent="0" lvl="0" marL="0" rtl="0" algn="l">
              <a:lnSpc>
                <a:spcPct val="90000"/>
              </a:lnSpc>
              <a:spcBef>
                <a:spcPts val="800"/>
              </a:spcBef>
              <a:spcAft>
                <a:spcPts val="0"/>
              </a:spcAft>
              <a:buClr>
                <a:schemeClr val="dk1"/>
              </a:buClr>
              <a:buSzPts val="1700"/>
              <a:buNone/>
            </a:pPr>
            <a:r>
              <a:t/>
            </a:r>
            <a:endParaRPr sz="1700">
              <a:latin typeface="Times New Roman"/>
              <a:ea typeface="Times New Roman"/>
              <a:cs typeface="Times New Roman"/>
              <a:sym typeface="Times New Roman"/>
            </a:endParaRPr>
          </a:p>
        </p:txBody>
      </p:sp>
      <p:graphicFrame>
        <p:nvGraphicFramePr>
          <p:cNvPr id="183" name="Google Shape;183;p32"/>
          <p:cNvGraphicFramePr/>
          <p:nvPr/>
        </p:nvGraphicFramePr>
        <p:xfrm>
          <a:off x="1005840" y="1149532"/>
          <a:ext cx="3000000" cy="3000000"/>
        </p:xfrm>
        <a:graphic>
          <a:graphicData uri="http://schemas.openxmlformats.org/drawingml/2006/table">
            <a:tbl>
              <a:tblPr>
                <a:noFill/>
                <a:tableStyleId>{51D3A734-6BEF-4579-97F0-AF1473873E6D}</a:tableStyleId>
              </a:tblPr>
              <a:tblGrid>
                <a:gridCol w="832075"/>
                <a:gridCol w="1431925"/>
                <a:gridCol w="937925"/>
                <a:gridCol w="1909050"/>
                <a:gridCol w="1753500"/>
              </a:tblGrid>
              <a:tr h="507525">
                <a:tc>
                  <a:txBody>
                    <a:bodyPr/>
                    <a:lstStyle/>
                    <a:p>
                      <a:pPr indent="0" lvl="0" marL="0" marR="0" rtl="0" algn="ctr">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Lead Author (Year)</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Title</a:t>
                      </a:r>
                      <a:endParaRPr sz="1100"/>
                    </a:p>
                    <a:p>
                      <a:pPr indent="0" lvl="0" marL="0" marR="0" rtl="0" algn="ctr">
                        <a:lnSpc>
                          <a:spcPct val="115000"/>
                        </a:lnSpc>
                        <a:spcBef>
                          <a:spcPts val="0"/>
                        </a:spcBef>
                        <a:spcAft>
                          <a:spcPts val="0"/>
                        </a:spcAft>
                        <a:buClr>
                          <a:schemeClr val="dk1"/>
                        </a:buClr>
                        <a:buSzPts val="900"/>
                        <a:buFont typeface="Calibri"/>
                        <a:buNone/>
                      </a:pPr>
                      <a:r>
                        <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Publisher</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Intended Audience</a:t>
                      </a:r>
                      <a:endParaRPr sz="1100"/>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WorldCat Link</a:t>
                      </a:r>
                      <a:endParaRPr sz="1100"/>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7350">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American Psychological Association (2020)</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Publication manual of the American Psychological Association: the official guide to APA style</a:t>
                      </a:r>
                      <a:endParaRPr sz="1100"/>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American Psychological Association</a:t>
                      </a:r>
                      <a:endParaRPr sz="1100"/>
                    </a:p>
                    <a:p>
                      <a:pPr indent="0" lvl="0" marL="0" marR="0" rtl="0" algn="l">
                        <a:lnSpc>
                          <a:spcPct val="115000"/>
                        </a:lnSpc>
                        <a:spcBef>
                          <a:spcPts val="0"/>
                        </a:spcBef>
                        <a:spcAft>
                          <a:spcPts val="0"/>
                        </a:spcAft>
                        <a:buClr>
                          <a:schemeClr val="dk1"/>
                        </a:buClr>
                        <a:buSzPts val="900"/>
                        <a:buFont typeface="Calibri"/>
                        <a:buNone/>
                      </a:pPr>
                      <a:r>
                        <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Writers, researchers, editors, students, and educators in the social and behavioral sciences, natural sciences, nursing, communications, education, business, engineering</a:t>
                      </a:r>
                      <a:endParaRPr sz="1100"/>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hlink"/>
                        </a:buClr>
                        <a:buSzPts val="900"/>
                        <a:buFont typeface="Arial"/>
                        <a:buNone/>
                      </a:pPr>
                      <a:r>
                        <a:rPr lang="en" sz="900" u="sng" cap="none" strike="noStrike">
                          <a:solidFill>
                            <a:schemeClr val="hlink"/>
                          </a:solidFill>
                          <a:latin typeface="Arial"/>
                          <a:ea typeface="Arial"/>
                          <a:cs typeface="Arial"/>
                          <a:sym typeface="Arial"/>
                          <a:hlinkClick r:id="rId3"/>
                        </a:rPr>
                        <a:t>https://www.worldcat.org/title/1111952681</a:t>
                      </a:r>
                      <a:endParaRPr sz="900" u="sng" cap="none" strike="noStrike">
                        <a:solidFill>
                          <a:schemeClr val="hlink"/>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900"/>
                        <a:buFont typeface="Calibri"/>
                        <a:buNone/>
                      </a:pPr>
                      <a:r>
                        <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71825">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Cooper, H. (2020)</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Reporting quantitative research in psychology: how to meet APA style journal article reporting standards</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American Psychological Association</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Authors implementing the American Psychological Association's Journal Article Reporting Standards for Quantitative Research</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hlink"/>
                        </a:buClr>
                        <a:buSzPts val="900"/>
                        <a:buFont typeface="Arial"/>
                        <a:buNone/>
                      </a:pPr>
                      <a:r>
                        <a:rPr lang="en" sz="900" u="sng" cap="none" strike="noStrike">
                          <a:solidFill>
                            <a:schemeClr val="hlink"/>
                          </a:solidFill>
                          <a:latin typeface="Arial"/>
                          <a:ea typeface="Arial"/>
                          <a:cs typeface="Arial"/>
                          <a:sym typeface="Arial"/>
                          <a:hlinkClick r:id="rId4"/>
                        </a:rPr>
                        <a:t>https://www.worldcat.org/title/1111952681</a:t>
                      </a:r>
                      <a:endParaRPr sz="900" u="sng" cap="none" strike="noStrike">
                        <a:solidFill>
                          <a:schemeClr val="hlink"/>
                        </a:solidFill>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idx="1" type="body"/>
          </p:nvPr>
        </p:nvSpPr>
        <p:spPr>
          <a:xfrm>
            <a:off x="613954" y="1031966"/>
            <a:ext cx="7901396" cy="3600757"/>
          </a:xfrm>
          <a:prstGeom prst="rect">
            <a:avLst/>
          </a:prstGeom>
          <a:noFill/>
          <a:ln>
            <a:noFill/>
          </a:ln>
        </p:spPr>
        <p:txBody>
          <a:bodyPr anchorCtr="0" anchor="t" bIns="34275" lIns="68575" spcFirstLastPara="1" rIns="68575" wrap="square" tIns="34275">
            <a:normAutofit/>
          </a:bodyPr>
          <a:lstStyle/>
          <a:p>
            <a:pPr indent="-146050" lvl="0" marL="139700" rtl="0" algn="l">
              <a:lnSpc>
                <a:spcPct val="90000"/>
              </a:lnSpc>
              <a:spcBef>
                <a:spcPts val="0"/>
              </a:spcBef>
              <a:spcAft>
                <a:spcPts val="0"/>
              </a:spcAft>
              <a:buClr>
                <a:schemeClr val="dk1"/>
              </a:buClr>
              <a:buSzPts val="1700"/>
              <a:buFont typeface="Calibri"/>
              <a:buAutoNum type="alphaLcPeriod" startAt="3"/>
            </a:pPr>
            <a:r>
              <a:rPr lang="en" sz="1700">
                <a:latin typeface="Arial"/>
                <a:ea typeface="Arial"/>
                <a:cs typeface="Arial"/>
                <a:sym typeface="Arial"/>
              </a:rPr>
              <a:t> Guides specific to disciplines of knowledge</a:t>
            </a:r>
            <a:endParaRPr>
              <a:latin typeface="Arial"/>
              <a:ea typeface="Arial"/>
              <a:cs typeface="Arial"/>
              <a:sym typeface="Arial"/>
            </a:endParaRPr>
          </a:p>
          <a:p>
            <a:pPr indent="0" lvl="0" marL="0" rtl="0" algn="l">
              <a:lnSpc>
                <a:spcPct val="90000"/>
              </a:lnSpc>
              <a:spcBef>
                <a:spcPts val="800"/>
              </a:spcBef>
              <a:spcAft>
                <a:spcPts val="0"/>
              </a:spcAft>
              <a:buClr>
                <a:schemeClr val="dk1"/>
              </a:buClr>
              <a:buSzPts val="2100"/>
              <a:buNone/>
            </a:pPr>
            <a:r>
              <a:t/>
            </a:r>
            <a:endParaRPr>
              <a:latin typeface="Arial"/>
              <a:ea typeface="Arial"/>
              <a:cs typeface="Arial"/>
              <a:sym typeface="Arial"/>
            </a:endParaRPr>
          </a:p>
          <a:p>
            <a:pPr indent="0" lvl="0" marL="0" rtl="0" algn="l">
              <a:lnSpc>
                <a:spcPct val="90000"/>
              </a:lnSpc>
              <a:spcBef>
                <a:spcPts val="800"/>
              </a:spcBef>
              <a:spcAft>
                <a:spcPts val="0"/>
              </a:spcAft>
              <a:buClr>
                <a:schemeClr val="dk1"/>
              </a:buClr>
              <a:buSzPts val="2100"/>
              <a:buNone/>
            </a:pPr>
            <a:r>
              <a:t/>
            </a:r>
            <a:endParaRPr>
              <a:latin typeface="Arial"/>
              <a:ea typeface="Arial"/>
              <a:cs typeface="Arial"/>
              <a:sym typeface="Arial"/>
            </a:endParaRPr>
          </a:p>
        </p:txBody>
      </p:sp>
      <p:graphicFrame>
        <p:nvGraphicFramePr>
          <p:cNvPr id="189" name="Google Shape;189;p33"/>
          <p:cNvGraphicFramePr/>
          <p:nvPr/>
        </p:nvGraphicFramePr>
        <p:xfrm>
          <a:off x="1361899" y="1668713"/>
          <a:ext cx="3000000" cy="3000000"/>
        </p:xfrm>
        <a:graphic>
          <a:graphicData uri="http://schemas.openxmlformats.org/drawingml/2006/table">
            <a:tbl>
              <a:tblPr>
                <a:noFill/>
                <a:tableStyleId>{51D3A734-6BEF-4579-97F0-AF1473873E6D}</a:tableStyleId>
              </a:tblPr>
              <a:tblGrid>
                <a:gridCol w="873425"/>
                <a:gridCol w="1550325"/>
                <a:gridCol w="971550"/>
                <a:gridCol w="1793775"/>
                <a:gridCol w="1216375"/>
              </a:tblGrid>
              <a:tr h="465350">
                <a:tc>
                  <a:txBody>
                    <a:bodyPr/>
                    <a:lstStyle/>
                    <a:p>
                      <a:pPr indent="0" lvl="0" marL="0" marR="0" rtl="0" algn="ctr">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Lead Author (Year)</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Title</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Publisher</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Intended Audience</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WorldCat Link</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97775">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Markovac, J. (2018)</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Medical and Scientific Publishing; Author, Editor, and Reviewer Perspectives</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Academic Press</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Medical students, doctors, scientists</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hlink"/>
                        </a:buClr>
                        <a:buSzPts val="900"/>
                        <a:buFont typeface="Arial"/>
                        <a:buNone/>
                      </a:pPr>
                      <a:r>
                        <a:rPr lang="en" sz="900" u="sng" cap="none" strike="noStrike">
                          <a:solidFill>
                            <a:schemeClr val="hlink"/>
                          </a:solidFill>
                          <a:latin typeface="Arial"/>
                          <a:ea typeface="Arial"/>
                          <a:cs typeface="Arial"/>
                          <a:sym typeface="Arial"/>
                          <a:hlinkClick r:id="rId3"/>
                        </a:rPr>
                        <a:t>https://www.worldcat.org/title/1011356908</a:t>
                      </a:r>
                      <a:endParaRPr sz="900" u="sng" cap="none" strike="noStrike">
                        <a:solidFill>
                          <a:schemeClr val="hlink"/>
                        </a:solidFill>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60975">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Gutman, S. (2017)</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Journal Article Writing and Publication: Your Guide to Mastering Clinical Health Care Reporting Standards</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Slack Inc.</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Health care educators &amp; novice researchers</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hlink"/>
                        </a:buClr>
                        <a:buSzPts val="900"/>
                        <a:buFont typeface="Arial"/>
                        <a:buNone/>
                      </a:pPr>
                      <a:r>
                        <a:rPr lang="en" sz="900" u="sng" cap="none" strike="noStrike">
                          <a:solidFill>
                            <a:schemeClr val="hlink"/>
                          </a:solidFill>
                          <a:latin typeface="Arial"/>
                          <a:ea typeface="Arial"/>
                          <a:cs typeface="Arial"/>
                          <a:sym typeface="Arial"/>
                          <a:hlinkClick r:id="rId4"/>
                        </a:rPr>
                        <a:t>https://www.worldcat.org/title/1111952681</a:t>
                      </a:r>
                      <a:endParaRPr sz="900" u="sng" cap="none" strike="noStrike">
                        <a:solidFill>
                          <a:schemeClr val="hlink"/>
                        </a:solidFill>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60975">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Patience, G. (2015)</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Communicate Science Papers, Presentations, and Posters Effectively</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Academic Press</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Professors, students &amp;  professionals in science, technology, engineering &amp; mathematical fields </a:t>
                      </a:r>
                      <a:endParaRPr sz="900" u="none" cap="none" strike="noStrike">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hlink"/>
                        </a:buClr>
                        <a:buSzPts val="900"/>
                        <a:buFont typeface="Arial"/>
                        <a:buNone/>
                      </a:pPr>
                      <a:r>
                        <a:rPr lang="en" sz="900" u="sng" cap="none" strike="noStrike">
                          <a:solidFill>
                            <a:schemeClr val="hlink"/>
                          </a:solidFill>
                          <a:latin typeface="Arial"/>
                          <a:ea typeface="Arial"/>
                          <a:cs typeface="Arial"/>
                          <a:sym typeface="Arial"/>
                          <a:hlinkClick r:id="rId5"/>
                        </a:rPr>
                        <a:t>https://www.worldcat.org/title/1111952681</a:t>
                      </a:r>
                      <a:endParaRPr sz="900" u="sng" cap="none" strike="noStrike">
                        <a:solidFill>
                          <a:schemeClr val="hlink"/>
                        </a:solidFill>
                        <a:latin typeface="Arial"/>
                        <a:ea typeface="Arial"/>
                        <a:cs typeface="Arial"/>
                        <a:sym typeface="Arial"/>
                      </a:endParaRPr>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