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15"/>
  </p:notesMasterIdLst>
  <p:sldIdLst>
    <p:sldId id="270" r:id="rId2"/>
    <p:sldId id="262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5"/>
    <p:restoredTop sz="94679"/>
  </p:normalViewPr>
  <p:slideViewPr>
    <p:cSldViewPr snapToGrid="0">
      <p:cViewPr varScale="1">
        <p:scale>
          <a:sx n="104" d="100"/>
          <a:sy n="104" d="100"/>
        </p:scale>
        <p:origin x="6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8A2F5-A1C7-344F-A9A2-BEA73E3BE889}" type="datetimeFigureOut">
              <a:rPr lang="fr-CA" smtClean="0"/>
              <a:t>2023-10-16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8702C-8D3F-CD44-8DC2-2BD15C7463A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228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8702C-8D3F-CD44-8DC2-2BD15C7463A2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3413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8702C-8D3F-CD44-8DC2-2BD15C7463A2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2747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8702C-8D3F-CD44-8DC2-2BD15C7463A2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618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8702C-8D3F-CD44-8DC2-2BD15C7463A2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277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3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8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7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9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9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3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5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8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monmetiercestenfrancais.ca/metiers" TargetMode="External"/><Relationship Id="rId3" Type="http://schemas.openxmlformats.org/officeDocument/2006/relationships/hyperlink" Target="https://www.hachettefle.com/grands-ados-et-adultes/objectif-express-3e-edition/objectif-express-guide-pedagogique-niveau-1-3eme" TargetMode="External"/><Relationship Id="rId7" Type="http://schemas.openxmlformats.org/officeDocument/2006/relationships/hyperlink" Target="https://forvo.com/languages/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conjugueur.lefigaro.fr/" TargetMode="External"/><Relationship Id="rId5" Type="http://schemas.openxmlformats.org/officeDocument/2006/relationships/hyperlink" Target="https://languagetool.org/" TargetMode="External"/><Relationship Id="rId4" Type="http://schemas.openxmlformats.org/officeDocument/2006/relationships/hyperlink" Target="https://www.frenchispeak.com/courses/maitrisez-le-passe-compose/" TargetMode="External"/><Relationship Id="rId9" Type="http://schemas.openxmlformats.org/officeDocument/2006/relationships/hyperlink" Target="https://ici.tou.tv/vider-son-sac-une-jeunesse-francophone-fatigue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auril.ca/f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ilr-ria.cforp.ca/RIA/index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seigner.tv5monde.com/articles-dossiers/articles/en-classe-avec-tv5monde-des-conseils-pratiques-pour-enseigner-le-fl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oster with a picture of a book and pencils&#10;&#10;Description automatically generated with medium confidence">
            <a:extLst>
              <a:ext uri="{FF2B5EF4-FFF2-40B4-BE49-F238E27FC236}">
                <a16:creationId xmlns:a16="http://schemas.microsoft.com/office/drawing/2014/main" id="{A62AFE69-03BB-08D1-00F1-5AC588EA1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29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lored pencils inside a pencil holder which is on top of a wood table">
            <a:extLst>
              <a:ext uri="{FF2B5EF4-FFF2-40B4-BE49-F238E27FC236}">
                <a16:creationId xmlns:a16="http://schemas.microsoft.com/office/drawing/2014/main" id="{B46E63E7-88A0-8CB0-4C78-40BADD27C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1" y="10234"/>
            <a:ext cx="12191999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CAD820-2A9B-34DB-AFDE-9696D577083C}"/>
              </a:ext>
            </a:extLst>
          </p:cNvPr>
          <p:cNvSpPr txBox="1"/>
          <p:nvPr/>
        </p:nvSpPr>
        <p:spPr>
          <a:xfrm>
            <a:off x="-242976" y="139137"/>
            <a:ext cx="810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solidFill>
                  <a:schemeClr val="bg1"/>
                </a:solidFill>
                <a:latin typeface="Bradley Hand" pitchFamily="2" charset="77"/>
              </a:rPr>
              <a:t>HACHETTE FLE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61D0B-8206-5A44-D465-C3E0D74C4944}"/>
              </a:ext>
            </a:extLst>
          </p:cNvPr>
          <p:cNvSpPr txBox="1"/>
          <p:nvPr/>
        </p:nvSpPr>
        <p:spPr>
          <a:xfrm>
            <a:off x="517386" y="621134"/>
            <a:ext cx="5935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solidFill>
                  <a:schemeClr val="bg1"/>
                </a:solidFill>
                <a:latin typeface="Bradley Hand" pitchFamily="2" charset="77"/>
              </a:rPr>
              <a:t>Quelle ressource utilisez-vous pour développer vos connaissances sur le matériel pédagogique?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E20080-2DEB-2001-8668-BDA243995B13}"/>
              </a:ext>
            </a:extLst>
          </p:cNvPr>
          <p:cNvSpPr txBox="1"/>
          <p:nvPr/>
        </p:nvSpPr>
        <p:spPr>
          <a:xfrm>
            <a:off x="822715" y="1285591"/>
            <a:ext cx="4123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Découvrez Hachette FLE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B70B96-1D5F-AA9A-37A8-82952149E43A}"/>
              </a:ext>
            </a:extLst>
          </p:cNvPr>
          <p:cNvSpPr txBox="1"/>
          <p:nvPr/>
        </p:nvSpPr>
        <p:spPr>
          <a:xfrm>
            <a:off x="318154" y="6073972"/>
            <a:ext cx="6111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Lien : https://</a:t>
            </a:r>
            <a:r>
              <a:rPr lang="fr-CA" sz="2000" b="1" dirty="0" err="1">
                <a:highlight>
                  <a:srgbClr val="FF0000"/>
                </a:highlight>
                <a:latin typeface="Ink Free" panose="03080402000500000000" pitchFamily="66" charset="0"/>
              </a:rPr>
              <a:t>www.hachettefle.com</a:t>
            </a:r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/formation-1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100EF8-935F-23DB-4CBC-2E25355D8E05}"/>
              </a:ext>
            </a:extLst>
          </p:cNvPr>
          <p:cNvSpPr txBox="1"/>
          <p:nvPr/>
        </p:nvSpPr>
        <p:spPr>
          <a:xfrm>
            <a:off x="517386" y="1630810"/>
            <a:ext cx="75021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Explorez plus de 900 ouvrages pour les 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apprenant.e.s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FLE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Découbrez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une démarche pédagogique pertinente, des exercices, lectures, et de la grammaire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Explorez des techniques simplifiées pour encourager l’apprentissage des 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apprenant.e.s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Apprenez des modalités et dispositions pour privilégier votre participation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Déveleppoz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une bonne pratique du français en dehors de la salle de classe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Favorisez votre prise de parole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la compréhension audiovisuelle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Développez votre pensée et votre esprit critique pour encourager la confiance en soi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Pour les 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apprenant.e.s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: intermédiaire et avancé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pic>
        <p:nvPicPr>
          <p:cNvPr id="5" name="Picture 4" descr="A pencil with a blue cap&#10;&#10;Description automatically generated">
            <a:extLst>
              <a:ext uri="{FF2B5EF4-FFF2-40B4-BE49-F238E27FC236}">
                <a16:creationId xmlns:a16="http://schemas.microsoft.com/office/drawing/2014/main" id="{7CB5B553-61D0-4AA2-A96B-98F1F250E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456" y="784028"/>
            <a:ext cx="3551461" cy="5350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50442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lored pencils inside a pencil holder which is on top of a wood table">
            <a:extLst>
              <a:ext uri="{FF2B5EF4-FFF2-40B4-BE49-F238E27FC236}">
                <a16:creationId xmlns:a16="http://schemas.microsoft.com/office/drawing/2014/main" id="{B46E63E7-88A0-8CB0-4C78-40BADD27C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1" y="282475"/>
            <a:ext cx="12191999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CAD820-2A9B-34DB-AFDE-9696D577083C}"/>
              </a:ext>
            </a:extLst>
          </p:cNvPr>
          <p:cNvSpPr txBox="1"/>
          <p:nvPr/>
        </p:nvSpPr>
        <p:spPr>
          <a:xfrm>
            <a:off x="-242976" y="93642"/>
            <a:ext cx="810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solidFill>
                  <a:schemeClr val="bg1"/>
                </a:solidFill>
                <a:latin typeface="Bradley Hand" pitchFamily="2" charset="77"/>
              </a:rPr>
              <a:t>BABBEL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61D0B-8206-5A44-D465-C3E0D74C4944}"/>
              </a:ext>
            </a:extLst>
          </p:cNvPr>
          <p:cNvSpPr txBox="1"/>
          <p:nvPr/>
        </p:nvSpPr>
        <p:spPr>
          <a:xfrm>
            <a:off x="493592" y="591102"/>
            <a:ext cx="5935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solidFill>
                  <a:schemeClr val="bg1"/>
                </a:solidFill>
                <a:latin typeface="Bradley Hand" pitchFamily="2" charset="77"/>
              </a:rPr>
              <a:t>Quel est votre plateforme d’apprentissage favorite?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E20080-2DEB-2001-8668-BDA243995B13}"/>
              </a:ext>
            </a:extLst>
          </p:cNvPr>
          <p:cNvSpPr txBox="1"/>
          <p:nvPr/>
        </p:nvSpPr>
        <p:spPr>
          <a:xfrm>
            <a:off x="969310" y="889505"/>
            <a:ext cx="4123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Découvrez </a:t>
            </a:r>
            <a:r>
              <a:rPr lang="fr-CA" sz="20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Babbel</a:t>
            </a:r>
            <a:endParaRPr lang="fr-CA" sz="2000" b="1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B70B96-1D5F-AA9A-37A8-82952149E43A}"/>
              </a:ext>
            </a:extLst>
          </p:cNvPr>
          <p:cNvSpPr txBox="1"/>
          <p:nvPr/>
        </p:nvSpPr>
        <p:spPr>
          <a:xfrm>
            <a:off x="318154" y="6073972"/>
            <a:ext cx="6111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Lien : https://</a:t>
            </a:r>
            <a:r>
              <a:rPr lang="fr-CA" sz="2000" b="1" dirty="0" err="1">
                <a:highlight>
                  <a:srgbClr val="FF0000"/>
                </a:highlight>
                <a:latin typeface="Ink Free" panose="03080402000500000000" pitchFamily="66" charset="0"/>
              </a:rPr>
              <a:t>www.babbel.com</a:t>
            </a:r>
            <a:endParaRPr lang="fr-CA" sz="2000" b="1" dirty="0">
              <a:highlight>
                <a:srgbClr val="FF0000"/>
              </a:highlight>
              <a:latin typeface="Ink Free" panose="03080402000500000000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100EF8-935F-23DB-4CBC-2E25355D8E05}"/>
              </a:ext>
            </a:extLst>
          </p:cNvPr>
          <p:cNvSpPr txBox="1"/>
          <p:nvPr/>
        </p:nvSpPr>
        <p:spPr>
          <a:xfrm>
            <a:off x="493592" y="1231165"/>
            <a:ext cx="68429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une plateforme d’apprentissage des langues en ligne avec des cours et des ressources pour le FLE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Explorer cette plateforme interactive et pratique où l’accent est mis sur l’acquisition de compétences linguistiques utiles dans les contextes réels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des cours organisés autour des thèmes et des situations de la vie quotidienne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Consolidez vos connaissances et renforcer la mémorisation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divers cours thématiques – apprenez de façon contextuelle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Participez à des leçons interactives – production écrite et compréhension orale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Développez la reconnaissance vocale – pour perfectionner la prononciation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Participez à des sessions de révision – consolider les connaissances nouvelles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Pour les 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apprenant.e.s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: débutant, intermédiaire et avancé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pic>
        <p:nvPicPr>
          <p:cNvPr id="4" name="Picture 3" descr="A red notebook with blue cover&#10;&#10;Description automatically generated">
            <a:extLst>
              <a:ext uri="{FF2B5EF4-FFF2-40B4-BE49-F238E27FC236}">
                <a16:creationId xmlns:a16="http://schemas.microsoft.com/office/drawing/2014/main" id="{4BD335D1-40B2-41A8-F417-DF029135C6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8718" y="363954"/>
            <a:ext cx="4850841" cy="58677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75506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lored pencils inside a pencil holder which is on top of a wood table">
            <a:extLst>
              <a:ext uri="{FF2B5EF4-FFF2-40B4-BE49-F238E27FC236}">
                <a16:creationId xmlns:a16="http://schemas.microsoft.com/office/drawing/2014/main" id="{B46E63E7-88A0-8CB0-4C78-40BADD27C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CAD820-2A9B-34DB-AFDE-9696D577083C}"/>
              </a:ext>
            </a:extLst>
          </p:cNvPr>
          <p:cNvSpPr txBox="1"/>
          <p:nvPr/>
        </p:nvSpPr>
        <p:spPr>
          <a:xfrm>
            <a:off x="-242976" y="139137"/>
            <a:ext cx="810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solidFill>
                  <a:schemeClr val="bg1"/>
                </a:solidFill>
                <a:latin typeface="Bradley Hand" pitchFamily="2" charset="77"/>
              </a:rPr>
              <a:t>TRANSFORMING FSL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61D0B-8206-5A44-D465-C3E0D74C4944}"/>
              </a:ext>
            </a:extLst>
          </p:cNvPr>
          <p:cNvSpPr txBox="1"/>
          <p:nvPr/>
        </p:nvSpPr>
        <p:spPr>
          <a:xfrm>
            <a:off x="318154" y="601239"/>
            <a:ext cx="719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solidFill>
                  <a:schemeClr val="bg1"/>
                </a:solidFill>
                <a:latin typeface="Bradley Hand" pitchFamily="2" charset="77"/>
              </a:rPr>
              <a:t>Où pouvez-vous trouver des conseils pertinents pour un apprentissage effectif?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E20080-2DEB-2001-8668-BDA243995B13}"/>
              </a:ext>
            </a:extLst>
          </p:cNvPr>
          <p:cNvSpPr txBox="1"/>
          <p:nvPr/>
        </p:nvSpPr>
        <p:spPr>
          <a:xfrm>
            <a:off x="952852" y="1257964"/>
            <a:ext cx="4123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Découvrez </a:t>
            </a:r>
            <a:r>
              <a:rPr lang="fr-CA" sz="20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Transforming</a:t>
            </a:r>
            <a:r>
              <a:rPr lang="fr-CA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 FSL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B70B96-1D5F-AA9A-37A8-82952149E43A}"/>
              </a:ext>
            </a:extLst>
          </p:cNvPr>
          <p:cNvSpPr txBox="1"/>
          <p:nvPr/>
        </p:nvSpPr>
        <p:spPr>
          <a:xfrm>
            <a:off x="-89421" y="6010977"/>
            <a:ext cx="798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Lien : https://</a:t>
            </a:r>
            <a:r>
              <a:rPr lang="fr-CA" sz="2000" b="1" dirty="0" err="1">
                <a:highlight>
                  <a:srgbClr val="FF0000"/>
                </a:highlight>
                <a:latin typeface="Ink Free" panose="03080402000500000000" pitchFamily="66" charset="0"/>
              </a:rPr>
              <a:t>transformingfsl.ca</a:t>
            </a:r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/</a:t>
            </a:r>
            <a:r>
              <a:rPr lang="fr-CA" sz="2000" b="1" dirty="0" err="1">
                <a:highlight>
                  <a:srgbClr val="FF0000"/>
                </a:highlight>
                <a:latin typeface="Ink Free" panose="03080402000500000000" pitchFamily="66" charset="0"/>
              </a:rPr>
              <a:t>wp</a:t>
            </a:r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-content/</a:t>
            </a:r>
            <a:r>
              <a:rPr lang="fr-CA" sz="2000" b="1" dirty="0" err="1">
                <a:highlight>
                  <a:srgbClr val="FF0000"/>
                </a:highlight>
                <a:latin typeface="Ink Free" panose="03080402000500000000" pitchFamily="66" charset="0"/>
              </a:rPr>
              <a:t>uploads</a:t>
            </a:r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/2019/07/FSL_GrammaireenAction-2.pdf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100EF8-935F-23DB-4CBC-2E25355D8E05}"/>
              </a:ext>
            </a:extLst>
          </p:cNvPr>
          <p:cNvSpPr txBox="1"/>
          <p:nvPr/>
        </p:nvSpPr>
        <p:spPr>
          <a:xfrm>
            <a:off x="532292" y="1753732"/>
            <a:ext cx="637617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l’apprentissage des sons et des mots et leur signification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Explorer les sons combinés de différentes façons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Exposez-vous à la langue parlée et développement de votre capacité à déceler les règles grammaticales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Utilisez des images concrètes pour donner du sens aux mots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Explorez la contextualisation – locution significative pour fournir le bon contexte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Apprenez la grammaire dans un contexte de cycle d’apprentissage actionnel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Élaborez des stratégies de lectures multiples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Explorez la synthèse de compétences langagières à acquérir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Pour les 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apprenant.e.s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: débutant, intermédiaire et avancé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pic>
        <p:nvPicPr>
          <p:cNvPr id="5" name="Picture 4" descr="A cup of coffee and a book&#10;&#10;Description automatically generated">
            <a:extLst>
              <a:ext uri="{FF2B5EF4-FFF2-40B4-BE49-F238E27FC236}">
                <a16:creationId xmlns:a16="http://schemas.microsoft.com/office/drawing/2014/main" id="{8C97D2A8-BFC4-7AB4-2F90-8A8A0906721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9740" y="-43962"/>
            <a:ext cx="4585732" cy="6891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9646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lored pencils inside a pencil holder which is on top of a wood table">
            <a:extLst>
              <a:ext uri="{FF2B5EF4-FFF2-40B4-BE49-F238E27FC236}">
                <a16:creationId xmlns:a16="http://schemas.microsoft.com/office/drawing/2014/main" id="{B46E63E7-88A0-8CB0-4C78-40BADD27C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52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20DD1D-DF09-0050-2E41-18591F4D5748}"/>
              </a:ext>
            </a:extLst>
          </p:cNvPr>
          <p:cNvSpPr txBox="1"/>
          <p:nvPr/>
        </p:nvSpPr>
        <p:spPr>
          <a:xfrm>
            <a:off x="885826" y="271462"/>
            <a:ext cx="474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chemeClr val="bg1"/>
                </a:solidFill>
                <a:latin typeface="Ink Free" panose="03080402000500000000" pitchFamily="66" charset="0"/>
              </a:rPr>
              <a:t>Liste de ressources alternatives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57CC7C-9ADF-4FB7-D7B2-47F75B7B1EA2}"/>
              </a:ext>
            </a:extLst>
          </p:cNvPr>
          <p:cNvSpPr txBox="1"/>
          <p:nvPr/>
        </p:nvSpPr>
        <p:spPr>
          <a:xfrm>
            <a:off x="314325" y="889843"/>
            <a:ext cx="6572250" cy="50783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47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b="1" dirty="0">
                <a:solidFill>
                  <a:schemeClr val="bg1"/>
                </a:solidFill>
                <a:latin typeface="Ink Free" panose="03080402000500000000" pitchFamily="66" charset="0"/>
                <a:hlinkClick r:id="rId3"/>
              </a:rPr>
              <a:t>https://www.hachettefle.com/grands-ados-et-adultes/objectif-express-3e-edition/objectif-express-guide-pedagogique-niveau-1-3eme</a:t>
            </a:r>
            <a:endParaRPr lang="fr-CA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fr-CA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A" b="1" dirty="0">
                <a:solidFill>
                  <a:schemeClr val="bg1"/>
                </a:solidFill>
                <a:latin typeface="Ink Free" panose="03080402000500000000" pitchFamily="66" charset="0"/>
                <a:hlinkClick r:id="rId4"/>
              </a:rPr>
              <a:t>https://www.frenchispeak.com/courses/maitrisez-le-passe-compose/</a:t>
            </a:r>
            <a:endParaRPr lang="fr-CA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fr-CA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A" b="1" dirty="0">
                <a:solidFill>
                  <a:schemeClr val="bg1"/>
                </a:solidFill>
                <a:latin typeface="Ink Free" panose="03080402000500000000" pitchFamily="66" charset="0"/>
                <a:hlinkClick r:id="rId5"/>
              </a:rPr>
              <a:t>https://languagetool.org</a:t>
            </a:r>
            <a:endParaRPr lang="fr-CA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fr-CA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A" b="1" dirty="0">
                <a:solidFill>
                  <a:schemeClr val="bg1"/>
                </a:solidFill>
                <a:latin typeface="Ink Free" panose="03080402000500000000" pitchFamily="66" charset="0"/>
                <a:hlinkClick r:id="rId6"/>
              </a:rPr>
              <a:t>https://leconjugueur.lefigaro.fr</a:t>
            </a:r>
            <a:r>
              <a:rPr lang="fr-CA" b="1" dirty="0">
                <a:solidFill>
                  <a:schemeClr val="bg1"/>
                </a:solidFill>
                <a:latin typeface="Ink Free" panose="03080402000500000000" pitchFamily="66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endParaRPr lang="fr-CA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A" b="1" dirty="0">
                <a:solidFill>
                  <a:schemeClr val="bg1"/>
                </a:solidFill>
                <a:latin typeface="Ink Free" panose="03080402000500000000" pitchFamily="66" charset="0"/>
                <a:hlinkClick r:id="rId7"/>
              </a:rPr>
              <a:t>https://forvo.com/languages/fr/</a:t>
            </a:r>
            <a:endParaRPr lang="fr-CA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fr-CA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A" b="1" dirty="0">
                <a:solidFill>
                  <a:schemeClr val="bg1"/>
                </a:solidFill>
                <a:latin typeface="Ink Free" panose="03080402000500000000" pitchFamily="66" charset="0"/>
                <a:hlinkClick r:id="rId8"/>
              </a:rPr>
              <a:t>https://monmetiercestenfrancais.ca/metiers</a:t>
            </a:r>
            <a:endParaRPr lang="fr-CA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fr-CA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A" b="1" dirty="0">
                <a:solidFill>
                  <a:schemeClr val="bg1"/>
                </a:solidFill>
                <a:latin typeface="Ink Free" panose="03080402000500000000" pitchFamily="66" charset="0"/>
                <a:hlinkClick r:id="rId9"/>
              </a:rPr>
              <a:t>https://ici.tou.tv/vider-son-sac-une-jeunesse-francophone-fatiguee</a:t>
            </a:r>
            <a:endParaRPr lang="fr-CA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24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78C5A24-0D67-4D91-A8AB-79267D9CC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Colored pencils inside a pencil holder which is on top of a wood table">
            <a:extLst>
              <a:ext uri="{FF2B5EF4-FFF2-40B4-BE49-F238E27FC236}">
                <a16:creationId xmlns:a16="http://schemas.microsoft.com/office/drawing/2014/main" id="{B46E63E7-88A0-8CB0-4C78-40BADD27C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-2"/>
            <a:ext cx="12192002" cy="685800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7F1335F-97CE-4842-9A57-2B6A3F459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5040" y="235039"/>
            <a:ext cx="6858000" cy="6387921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9E115-6831-CBCF-D776-BAFF0FE6ECC4}"/>
              </a:ext>
            </a:extLst>
          </p:cNvPr>
          <p:cNvSpPr txBox="1"/>
          <p:nvPr/>
        </p:nvSpPr>
        <p:spPr>
          <a:xfrm>
            <a:off x="1604319" y="283384"/>
            <a:ext cx="89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solidFill>
                  <a:schemeClr val="bg1"/>
                </a:solidFill>
                <a:latin typeface="Bradley Hand" pitchFamily="2" charset="77"/>
              </a:rPr>
              <a:t>Objectifs d’une mise à niveau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C1B1A1-0E42-05E8-7AC6-11D2F94215A7}"/>
              </a:ext>
            </a:extLst>
          </p:cNvPr>
          <p:cNvSpPr txBox="1"/>
          <p:nvPr/>
        </p:nvSpPr>
        <p:spPr>
          <a:xfrm>
            <a:off x="237857" y="905230"/>
            <a:ext cx="774382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sz="2300" b="1" dirty="0" err="1">
                <a:solidFill>
                  <a:schemeClr val="bg1"/>
                </a:solidFill>
                <a:latin typeface="Ink Free" panose="020F0502020204030204" pitchFamily="34" charset="0"/>
                <a:cs typeface="Ink Free" panose="020F0502020204030204" pitchFamily="34" charset="0"/>
              </a:rPr>
              <a:t>A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pprendre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à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résoudre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les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principaux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problèmes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du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français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écrit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et de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présenter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des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textes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sans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fautes</a:t>
            </a:r>
            <a:endParaRPr lang="en-CA" sz="2300" b="1" i="0" u="none" strike="noStrike" dirty="0">
              <a:solidFill>
                <a:schemeClr val="bg1"/>
              </a:solidFill>
              <a:effectLst/>
              <a:latin typeface="Ink Free" panose="020F0502020204030204" pitchFamily="34" charset="0"/>
              <a:cs typeface="Ink Free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Acquérir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les exigences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nécessaires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pour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perfectionner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votre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français</a:t>
            </a:r>
            <a:endParaRPr lang="en-CA" sz="2300" b="1" i="0" u="none" strike="noStrike" dirty="0">
              <a:solidFill>
                <a:schemeClr val="bg1"/>
              </a:solidFill>
              <a:effectLst/>
              <a:latin typeface="Ink Free" panose="020F0502020204030204" pitchFamily="34" charset="0"/>
              <a:cs typeface="Ink Free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Améliorer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votre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français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parlé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et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votre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compréhension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orale</a:t>
            </a:r>
            <a:endParaRPr lang="en-CA" sz="2300" b="1" dirty="0">
              <a:solidFill>
                <a:schemeClr val="bg1"/>
              </a:solidFill>
              <a:latin typeface="Ink Free" panose="020F0502020204030204" pitchFamily="34" charset="0"/>
              <a:cs typeface="Ink Free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Découvrir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plusieurs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ressources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pertinentes</a:t>
            </a:r>
            <a:endParaRPr lang="en-CA" sz="2300" b="1" i="0" u="none" strike="noStrike" dirty="0">
              <a:solidFill>
                <a:schemeClr val="bg1"/>
              </a:solidFill>
              <a:effectLst/>
              <a:latin typeface="Ink Free" panose="020F0502020204030204" pitchFamily="34" charset="0"/>
              <a:cs typeface="Ink Free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Faciliter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votre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apprentissage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de la langue française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sz="2300" b="1" dirty="0" err="1">
                <a:solidFill>
                  <a:schemeClr val="bg1"/>
                </a:solidFill>
                <a:latin typeface="Ink Free" panose="020F0502020204030204" pitchFamily="34" charset="0"/>
                <a:cs typeface="Ink Free" panose="020F0502020204030204" pitchFamily="34" charset="0"/>
              </a:rPr>
              <a:t>D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évelopper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le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goût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de la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découverte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de la langue française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Découvrir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des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activités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francophones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en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Ontario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Évaluer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vos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connaissances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en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faisant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des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exercices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variés</a:t>
            </a:r>
            <a:endParaRPr lang="en-CA" sz="2300" b="1" i="0" u="none" strike="noStrike" dirty="0">
              <a:solidFill>
                <a:schemeClr val="bg1"/>
              </a:solidFill>
              <a:effectLst/>
              <a:latin typeface="Ink Free" panose="020F0502020204030204" pitchFamily="34" charset="0"/>
              <a:cs typeface="Ink Free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Améliorer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vos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connaissances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et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combler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certaines</a:t>
            </a:r>
            <a:r>
              <a:rPr lang="en-CA" sz="2300" b="1" i="0" u="none" strike="noStrike" dirty="0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 lacunes de </a:t>
            </a:r>
            <a:r>
              <a:rPr lang="en-CA" sz="2300" b="1" i="0" u="none" strike="noStrike" dirty="0" err="1">
                <a:solidFill>
                  <a:schemeClr val="bg1"/>
                </a:solidFill>
                <a:effectLst/>
                <a:latin typeface="Ink Free" panose="020F0502020204030204" pitchFamily="34" charset="0"/>
                <a:cs typeface="Ink Free" panose="020F0502020204030204" pitchFamily="34" charset="0"/>
              </a:rPr>
              <a:t>l’apprentissage</a:t>
            </a:r>
            <a:endParaRPr lang="en-CA" sz="2300" b="1" i="0" u="none" strike="noStrike" dirty="0">
              <a:solidFill>
                <a:schemeClr val="bg1"/>
              </a:solidFill>
              <a:effectLst/>
              <a:latin typeface="Ink Free" panose="020F0502020204030204" pitchFamily="34" charset="0"/>
              <a:cs typeface="Ink Free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300" dirty="0">
              <a:solidFill>
                <a:schemeClr val="bg1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0999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lored pencils inside a pencil holder which is on top of a wood table">
            <a:extLst>
              <a:ext uri="{FF2B5EF4-FFF2-40B4-BE49-F238E27FC236}">
                <a16:creationId xmlns:a16="http://schemas.microsoft.com/office/drawing/2014/main" id="{B46E63E7-88A0-8CB0-4C78-40BADD27C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109538" y="0"/>
            <a:ext cx="12191999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CAD820-2A9B-34DB-AFDE-9696D577083C}"/>
              </a:ext>
            </a:extLst>
          </p:cNvPr>
          <p:cNvSpPr txBox="1"/>
          <p:nvPr/>
        </p:nvSpPr>
        <p:spPr>
          <a:xfrm>
            <a:off x="216372" y="167587"/>
            <a:ext cx="5770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solidFill>
                  <a:schemeClr val="bg1"/>
                </a:solidFill>
                <a:latin typeface="Bradley Hand" pitchFamily="2" charset="77"/>
              </a:rPr>
              <a:t>MAURIL</a:t>
            </a:r>
          </a:p>
        </p:txBody>
      </p:sp>
      <p:pic>
        <p:nvPicPr>
          <p:cNvPr id="6" name="Picture 5" descr="A red notebook with blue cover&#10;&#10;Description automatically generated">
            <a:extLst>
              <a:ext uri="{FF2B5EF4-FFF2-40B4-BE49-F238E27FC236}">
                <a16:creationId xmlns:a16="http://schemas.microsoft.com/office/drawing/2014/main" id="{54819F88-2EC6-91F7-ECAB-3087C4212A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8024" y="338024"/>
            <a:ext cx="4917603" cy="59484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A61D0B-8206-5A44-D465-C3E0D74C4944}"/>
              </a:ext>
            </a:extLst>
          </p:cNvPr>
          <p:cNvSpPr txBox="1"/>
          <p:nvPr/>
        </p:nvSpPr>
        <p:spPr>
          <a:xfrm>
            <a:off x="573558" y="772189"/>
            <a:ext cx="5314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solidFill>
                  <a:schemeClr val="bg1"/>
                </a:solidFill>
                <a:latin typeface="Bradley Hand" pitchFamily="2" charset="77"/>
              </a:rPr>
              <a:t>Connaissez-vous une façon stimulante et divertissante d’apprendre le français?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E20080-2DEB-2001-8668-BDA243995B13}"/>
              </a:ext>
            </a:extLst>
          </p:cNvPr>
          <p:cNvSpPr txBox="1"/>
          <p:nvPr/>
        </p:nvSpPr>
        <p:spPr>
          <a:xfrm>
            <a:off x="573558" y="1585647"/>
            <a:ext cx="460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Découvrez Mauril !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F1309-2B50-1415-BC2F-7B697D93AA54}"/>
              </a:ext>
            </a:extLst>
          </p:cNvPr>
          <p:cNvSpPr txBox="1"/>
          <p:nvPr/>
        </p:nvSpPr>
        <p:spPr>
          <a:xfrm>
            <a:off x="853192" y="2048457"/>
            <a:ext cx="49176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Testez vos connaissances orales avec des audios ou des vidéos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Progressez à votre propre rythme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Relevez divers défis linguistiques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l’actualité, les documentaires et les sports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Apprenez un vocabulaire diversifié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Répondez à une série de questions, trouvez d’activités et de conseils pertinents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Testez un parcours ludique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Explorez l’apprentissage autonome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Pour les 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apprenant.e.s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: Débutant, intermédiaire et avancé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B70B96-1D5F-AA9A-37A8-82952149E43A}"/>
              </a:ext>
            </a:extLst>
          </p:cNvPr>
          <p:cNvSpPr txBox="1"/>
          <p:nvPr/>
        </p:nvSpPr>
        <p:spPr>
          <a:xfrm>
            <a:off x="791503" y="6459889"/>
            <a:ext cx="3647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Lien : </a:t>
            </a:r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https://mauril.ca/fr/</a:t>
            </a:r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038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lored pencils inside a pencil holder which is on top of a wood table">
            <a:extLst>
              <a:ext uri="{FF2B5EF4-FFF2-40B4-BE49-F238E27FC236}">
                <a16:creationId xmlns:a16="http://schemas.microsoft.com/office/drawing/2014/main" id="{B46E63E7-88A0-8CB0-4C78-40BADD27C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1" y="10234"/>
            <a:ext cx="12191999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CAD820-2A9B-34DB-AFDE-9696D577083C}"/>
              </a:ext>
            </a:extLst>
          </p:cNvPr>
          <p:cNvSpPr txBox="1"/>
          <p:nvPr/>
        </p:nvSpPr>
        <p:spPr>
          <a:xfrm>
            <a:off x="216373" y="168754"/>
            <a:ext cx="56721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solidFill>
                  <a:schemeClr val="bg1"/>
                </a:solidFill>
                <a:latin typeface="Bradley Hand" pitchFamily="2" charset="77"/>
              </a:rPr>
              <a:t>LE FRANÇAIS FACILE AVEC RFI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61D0B-8206-5A44-D465-C3E0D74C4944}"/>
              </a:ext>
            </a:extLst>
          </p:cNvPr>
          <p:cNvSpPr txBox="1"/>
          <p:nvPr/>
        </p:nvSpPr>
        <p:spPr>
          <a:xfrm>
            <a:off x="573558" y="1188500"/>
            <a:ext cx="5314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solidFill>
                  <a:schemeClr val="bg1"/>
                </a:solidFill>
                <a:latin typeface="Bradley Hand" pitchFamily="2" charset="77"/>
              </a:rPr>
              <a:t>Connaissez-vous un moyen de vous informer sur l’actualité francophone tout en vous familiarisant avec la langue française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E20080-2DEB-2001-8668-BDA243995B13}"/>
              </a:ext>
            </a:extLst>
          </p:cNvPr>
          <p:cNvSpPr txBox="1"/>
          <p:nvPr/>
        </p:nvSpPr>
        <p:spPr>
          <a:xfrm>
            <a:off x="573558" y="2093602"/>
            <a:ext cx="4123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Découvrez RFI !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B70B96-1D5F-AA9A-37A8-82952149E43A}"/>
              </a:ext>
            </a:extLst>
          </p:cNvPr>
          <p:cNvSpPr txBox="1"/>
          <p:nvPr/>
        </p:nvSpPr>
        <p:spPr>
          <a:xfrm>
            <a:off x="573558" y="5981360"/>
            <a:ext cx="6534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Lien : https://</a:t>
            </a:r>
            <a:r>
              <a:rPr lang="fr-CA" sz="2000" b="1" dirty="0" err="1">
                <a:highlight>
                  <a:srgbClr val="FF0000"/>
                </a:highlight>
                <a:latin typeface="Ink Free" panose="03080402000500000000" pitchFamily="66" charset="0"/>
              </a:rPr>
              <a:t>francaisfacile.rfi.fr</a:t>
            </a:r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/</a:t>
            </a:r>
            <a:r>
              <a:rPr lang="fr-CA" sz="2000" b="1" dirty="0" err="1">
                <a:highlight>
                  <a:srgbClr val="FF0000"/>
                </a:highlight>
                <a:latin typeface="Ink Free" panose="03080402000500000000" pitchFamily="66" charset="0"/>
              </a:rPr>
              <a:t>fr</a:t>
            </a:r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/podcasts/journal-en-français-facile/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100EF8-935F-23DB-4CBC-2E25355D8E05}"/>
              </a:ext>
            </a:extLst>
          </p:cNvPr>
          <p:cNvSpPr txBox="1"/>
          <p:nvPr/>
        </p:nvSpPr>
        <p:spPr>
          <a:xfrm>
            <a:off x="666565" y="2583068"/>
            <a:ext cx="51289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Explorez la diversité culturelle et francophone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une vision globale de la langue française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Explorez l’apprentissage autonome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l’actualité et plusieurs podcasts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Trouvez des reportages et des émissions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Familiarisez-vous avec es points de langue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Explorez les moyens de communiquer au quotidien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Pour les 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apprenant.e.s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: Débutant, intermédiaire et avancé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pic>
        <p:nvPicPr>
          <p:cNvPr id="5" name="Picture 4" descr="A cup of coffee and a book&#10;&#10;Description automatically generated">
            <a:extLst>
              <a:ext uri="{FF2B5EF4-FFF2-40B4-BE49-F238E27FC236}">
                <a16:creationId xmlns:a16="http://schemas.microsoft.com/office/drawing/2014/main" id="{6CA3E0EC-003B-6BC8-6E9F-EC8A61192A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9740" y="-43962"/>
            <a:ext cx="4585732" cy="6891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1230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lored pencils inside a pencil holder which is on top of a wood table">
            <a:extLst>
              <a:ext uri="{FF2B5EF4-FFF2-40B4-BE49-F238E27FC236}">
                <a16:creationId xmlns:a16="http://schemas.microsoft.com/office/drawing/2014/main" id="{B46E63E7-88A0-8CB0-4C78-40BADD27C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1" y="-1"/>
            <a:ext cx="12191999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CAD820-2A9B-34DB-AFDE-9696D577083C}"/>
              </a:ext>
            </a:extLst>
          </p:cNvPr>
          <p:cNvSpPr txBox="1"/>
          <p:nvPr/>
        </p:nvSpPr>
        <p:spPr>
          <a:xfrm>
            <a:off x="175209" y="111202"/>
            <a:ext cx="7141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solidFill>
                  <a:schemeClr val="bg1"/>
                </a:solidFill>
                <a:latin typeface="Bradley Hand" pitchFamily="2" charset="77"/>
              </a:rPr>
              <a:t>RESSOURCE SUR L’INNOVATION EN APPRENTISSAGE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61D0B-8206-5A44-D465-C3E0D74C4944}"/>
              </a:ext>
            </a:extLst>
          </p:cNvPr>
          <p:cNvSpPr txBox="1"/>
          <p:nvPr/>
        </p:nvSpPr>
        <p:spPr>
          <a:xfrm>
            <a:off x="493592" y="1121107"/>
            <a:ext cx="5314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solidFill>
                  <a:schemeClr val="bg1"/>
                </a:solidFill>
                <a:latin typeface="Bradley Hand" pitchFamily="2" charset="77"/>
              </a:rPr>
              <a:t>Connaissez-vous un moyen d’acquérir les compétences globales et numérique requises pour l’apprentissage du français?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E20080-2DEB-2001-8668-BDA243995B13}"/>
              </a:ext>
            </a:extLst>
          </p:cNvPr>
          <p:cNvSpPr txBox="1"/>
          <p:nvPr/>
        </p:nvSpPr>
        <p:spPr>
          <a:xfrm>
            <a:off x="862508" y="2048494"/>
            <a:ext cx="4123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Découvrez cette ressource !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B70B96-1D5F-AA9A-37A8-82952149E43A}"/>
              </a:ext>
            </a:extLst>
          </p:cNvPr>
          <p:cNvSpPr txBox="1"/>
          <p:nvPr/>
        </p:nvSpPr>
        <p:spPr>
          <a:xfrm>
            <a:off x="175209" y="6194520"/>
            <a:ext cx="6534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Lien : </a:t>
            </a:r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  <a:hlinkClick r:id="rId4"/>
              </a:rPr>
              <a:t>http://ilr-ria.cforp.ca/RIA/index.html</a:t>
            </a:r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100EF8-935F-23DB-4CBC-2E25355D8E05}"/>
              </a:ext>
            </a:extLst>
          </p:cNvPr>
          <p:cNvSpPr txBox="1"/>
          <p:nvPr/>
        </p:nvSpPr>
        <p:spPr>
          <a:xfrm>
            <a:off x="608020" y="2336403"/>
            <a:ext cx="6348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Familiarisez-vous avec enjeux complexes sur la langue française et l’apprentissage numérique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une série d’actions cognitive pour favoriser l’apprentissage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Adoptez des gestes concrets pour maximiser la construction identitaire de l’Ontario français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Explorez l’apprentissage redéfini par la technologique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des ressources à l’appui de l’apprentissage numérique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Développez des compétences globales pour un apprentissage en profondeur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Pour les les 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apprenant.e.s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: Débutant, intermédiaire et avancé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pic>
        <p:nvPicPr>
          <p:cNvPr id="6" name="Picture 5" descr="A close up of a calculator&#10;&#10;Description automatically generated">
            <a:extLst>
              <a:ext uri="{FF2B5EF4-FFF2-40B4-BE49-F238E27FC236}">
                <a16:creationId xmlns:a16="http://schemas.microsoft.com/office/drawing/2014/main" id="{C7E4B181-790E-D65E-81BF-24723E5F30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4435" y="111202"/>
            <a:ext cx="4123973" cy="66355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0058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lored pencils inside a pencil holder which is on top of a wood table">
            <a:extLst>
              <a:ext uri="{FF2B5EF4-FFF2-40B4-BE49-F238E27FC236}">
                <a16:creationId xmlns:a16="http://schemas.microsoft.com/office/drawing/2014/main" id="{B46E63E7-88A0-8CB0-4C78-40BADD27C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0" y="-1"/>
            <a:ext cx="12191999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CAD820-2A9B-34DB-AFDE-9696D577083C}"/>
              </a:ext>
            </a:extLst>
          </p:cNvPr>
          <p:cNvSpPr txBox="1"/>
          <p:nvPr/>
        </p:nvSpPr>
        <p:spPr>
          <a:xfrm>
            <a:off x="-633995" y="155992"/>
            <a:ext cx="7141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solidFill>
                  <a:schemeClr val="bg1"/>
                </a:solidFill>
                <a:latin typeface="Bradley Hand" pitchFamily="2" charset="77"/>
              </a:rPr>
              <a:t>DUOLINGO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61D0B-8206-5A44-D465-C3E0D74C4944}"/>
              </a:ext>
            </a:extLst>
          </p:cNvPr>
          <p:cNvSpPr txBox="1"/>
          <p:nvPr/>
        </p:nvSpPr>
        <p:spPr>
          <a:xfrm>
            <a:off x="493592" y="784028"/>
            <a:ext cx="5314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solidFill>
                  <a:schemeClr val="bg1"/>
                </a:solidFill>
                <a:latin typeface="Bradley Hand" pitchFamily="2" charset="77"/>
              </a:rPr>
              <a:t>Quelle application utilisez-vous pour enrichir vos connaissances linguistiques?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E20080-2DEB-2001-8668-BDA243995B13}"/>
              </a:ext>
            </a:extLst>
          </p:cNvPr>
          <p:cNvSpPr txBox="1"/>
          <p:nvPr/>
        </p:nvSpPr>
        <p:spPr>
          <a:xfrm>
            <a:off x="874863" y="1415605"/>
            <a:ext cx="4123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Découvrez </a:t>
            </a:r>
            <a:r>
              <a:rPr lang="fr-CA" sz="20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Duolingo</a:t>
            </a:r>
            <a:r>
              <a:rPr lang="fr-CA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!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B70B96-1D5F-AA9A-37A8-82952149E43A}"/>
              </a:ext>
            </a:extLst>
          </p:cNvPr>
          <p:cNvSpPr txBox="1"/>
          <p:nvPr/>
        </p:nvSpPr>
        <p:spPr>
          <a:xfrm>
            <a:off x="-116158" y="6134088"/>
            <a:ext cx="6534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Lien : https://</a:t>
            </a:r>
            <a:r>
              <a:rPr lang="fr-CA" sz="2000" b="1" dirty="0" err="1">
                <a:highlight>
                  <a:srgbClr val="FF0000"/>
                </a:highlight>
                <a:latin typeface="Ink Free" panose="03080402000500000000" pitchFamily="66" charset="0"/>
              </a:rPr>
              <a:t>fr.duolingo.com</a:t>
            </a:r>
            <a:endParaRPr lang="fr-CA" sz="2000" b="1" dirty="0">
              <a:highlight>
                <a:srgbClr val="FF0000"/>
              </a:highlight>
              <a:latin typeface="Ink Free" panose="03080402000500000000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100EF8-935F-23DB-4CBC-2E25355D8E05}"/>
              </a:ext>
            </a:extLst>
          </p:cNvPr>
          <p:cNvSpPr txBox="1"/>
          <p:nvPr/>
        </p:nvSpPr>
        <p:spPr>
          <a:xfrm>
            <a:off x="493592" y="1852106"/>
            <a:ext cx="6699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Explorez la transformation de l’apprentissage en jeu pour captiver l’attention de l’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apprenant.e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et renforcer la compréhension et l’expression en français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Familiarisez-vous avec l’apprentissage hybride vous permettant d’y accéder lorsque vous le désirez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Faites des tests de niveau pour acquérir les compétences nécessaires Leçons courtes et concises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Explorez les fonctionnalités ludiques d 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Duolingo</a:t>
            </a: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Faites des exercices variés : écoute et exercices de traduction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Explorez les outils pour améliorer la grammaire, le vocabulaire et la prononciation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Pour les 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apprenant.e.s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: débutant, intermédiaire et avancé</a:t>
            </a:r>
          </a:p>
        </p:txBody>
      </p:sp>
      <p:pic>
        <p:nvPicPr>
          <p:cNvPr id="5" name="Picture 4" descr="A pencil with a blue cap&#10;&#10;Description automatically generated">
            <a:extLst>
              <a:ext uri="{FF2B5EF4-FFF2-40B4-BE49-F238E27FC236}">
                <a16:creationId xmlns:a16="http://schemas.microsoft.com/office/drawing/2014/main" id="{B9F4B692-2C70-1082-0C4E-3801F08BE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456" y="784028"/>
            <a:ext cx="3551461" cy="5350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50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lored pencils inside a pencil holder which is on top of a wood table">
            <a:extLst>
              <a:ext uri="{FF2B5EF4-FFF2-40B4-BE49-F238E27FC236}">
                <a16:creationId xmlns:a16="http://schemas.microsoft.com/office/drawing/2014/main" id="{B46E63E7-88A0-8CB0-4C78-40BADD27C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151601"/>
            <a:ext cx="12191999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CAD820-2A9B-34DB-AFDE-9696D577083C}"/>
              </a:ext>
            </a:extLst>
          </p:cNvPr>
          <p:cNvSpPr txBox="1"/>
          <p:nvPr/>
        </p:nvSpPr>
        <p:spPr>
          <a:xfrm>
            <a:off x="-633995" y="155992"/>
            <a:ext cx="7141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solidFill>
                  <a:schemeClr val="bg1"/>
                </a:solidFill>
                <a:latin typeface="Bradley Hand" pitchFamily="2" charset="77"/>
              </a:rPr>
              <a:t>News in Slow French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61D0B-8206-5A44-D465-C3E0D74C4944}"/>
              </a:ext>
            </a:extLst>
          </p:cNvPr>
          <p:cNvSpPr txBox="1"/>
          <p:nvPr/>
        </p:nvSpPr>
        <p:spPr>
          <a:xfrm>
            <a:off x="493592" y="784028"/>
            <a:ext cx="5314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solidFill>
                  <a:schemeClr val="bg1"/>
                </a:solidFill>
                <a:latin typeface="Bradley Hand" pitchFamily="2" charset="77"/>
              </a:rPr>
              <a:t>Comment renforcer vos capacités pour  une meilleure compréhension orale?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E20080-2DEB-2001-8668-BDA243995B13}"/>
              </a:ext>
            </a:extLst>
          </p:cNvPr>
          <p:cNvSpPr txBox="1"/>
          <p:nvPr/>
        </p:nvSpPr>
        <p:spPr>
          <a:xfrm>
            <a:off x="874863" y="1530367"/>
            <a:ext cx="4123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Découvrez News in Slow French!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B70B96-1D5F-AA9A-37A8-82952149E43A}"/>
              </a:ext>
            </a:extLst>
          </p:cNvPr>
          <p:cNvSpPr txBox="1"/>
          <p:nvPr/>
        </p:nvSpPr>
        <p:spPr>
          <a:xfrm>
            <a:off x="255317" y="6154729"/>
            <a:ext cx="6534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Lien : https://</a:t>
            </a:r>
            <a:r>
              <a:rPr lang="fr-CA" sz="2000" b="1" dirty="0" err="1">
                <a:highlight>
                  <a:srgbClr val="FF0000"/>
                </a:highlight>
                <a:latin typeface="Ink Free" panose="03080402000500000000" pitchFamily="66" charset="0"/>
              </a:rPr>
              <a:t>www.newsinslowfrench.com</a:t>
            </a:r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/home/courses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100EF8-935F-23DB-4CBC-2E25355D8E05}"/>
              </a:ext>
            </a:extLst>
          </p:cNvPr>
          <p:cNvSpPr txBox="1"/>
          <p:nvPr/>
        </p:nvSpPr>
        <p:spPr>
          <a:xfrm>
            <a:off x="493592" y="2183826"/>
            <a:ext cx="6296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Explorez de nombreux podcasts sur l’actualité en français, des histoires et des leçons en français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Apprenez de nouveaux mots et expressions à partir des actualités et des leçons proposées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Enrichissez votre apprentissage en écoutant des enregistrements audios avec une prononciation lente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les actualités récentes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Perfectionnez votre compréhension orale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un vocabulaire enrichi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Explorez l’apprentissage amusant pour perfectionner le dialogue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Pour les les 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apprenant.e.s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: débutant et intermédiaire</a:t>
            </a:r>
          </a:p>
        </p:txBody>
      </p:sp>
      <p:pic>
        <p:nvPicPr>
          <p:cNvPr id="4" name="Picture 3" descr="A red notebook with blue cover&#10;&#10;Description automatically generated">
            <a:extLst>
              <a:ext uri="{FF2B5EF4-FFF2-40B4-BE49-F238E27FC236}">
                <a16:creationId xmlns:a16="http://schemas.microsoft.com/office/drawing/2014/main" id="{6104C48F-3F84-B934-4871-E3223523403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1287" y="606363"/>
            <a:ext cx="4917603" cy="59484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03139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lored pencils inside a pencil holder which is on top of a wood table">
            <a:extLst>
              <a:ext uri="{FF2B5EF4-FFF2-40B4-BE49-F238E27FC236}">
                <a16:creationId xmlns:a16="http://schemas.microsoft.com/office/drawing/2014/main" id="{B46E63E7-88A0-8CB0-4C78-40BADD27C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0" y="10234"/>
            <a:ext cx="12191999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CAD820-2A9B-34DB-AFDE-9696D577083C}"/>
              </a:ext>
            </a:extLst>
          </p:cNvPr>
          <p:cNvSpPr txBox="1"/>
          <p:nvPr/>
        </p:nvSpPr>
        <p:spPr>
          <a:xfrm>
            <a:off x="-633995" y="155992"/>
            <a:ext cx="7141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 err="1">
                <a:solidFill>
                  <a:schemeClr val="bg1"/>
                </a:solidFill>
                <a:latin typeface="Bradley Hand" pitchFamily="2" charset="77"/>
              </a:rPr>
              <a:t>Termium</a:t>
            </a:r>
            <a:r>
              <a:rPr lang="fr-CA" sz="3200" dirty="0">
                <a:solidFill>
                  <a:schemeClr val="bg1"/>
                </a:solidFill>
                <a:latin typeface="Bradley Hand" pitchFamily="2" charset="77"/>
              </a:rPr>
              <a:t> Plus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61D0B-8206-5A44-D465-C3E0D74C4944}"/>
              </a:ext>
            </a:extLst>
          </p:cNvPr>
          <p:cNvSpPr txBox="1"/>
          <p:nvPr/>
        </p:nvSpPr>
        <p:spPr>
          <a:xfrm>
            <a:off x="493592" y="784028"/>
            <a:ext cx="5314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solidFill>
                  <a:schemeClr val="bg1"/>
                </a:solidFill>
                <a:latin typeface="Bradley Hand" pitchFamily="2" charset="77"/>
              </a:rPr>
              <a:t>Comment approfondir les connaissances des terminologiques et linguistiques au Canada?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E20080-2DEB-2001-8668-BDA243995B13}"/>
              </a:ext>
            </a:extLst>
          </p:cNvPr>
          <p:cNvSpPr txBox="1"/>
          <p:nvPr/>
        </p:nvSpPr>
        <p:spPr>
          <a:xfrm>
            <a:off x="874863" y="1530879"/>
            <a:ext cx="4123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Découvrez </a:t>
            </a:r>
            <a:r>
              <a:rPr lang="fr-CA" sz="20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Termium</a:t>
            </a:r>
            <a:r>
              <a:rPr lang="fr-CA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 Plus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B70B96-1D5F-AA9A-37A8-82952149E43A}"/>
              </a:ext>
            </a:extLst>
          </p:cNvPr>
          <p:cNvSpPr txBox="1"/>
          <p:nvPr/>
        </p:nvSpPr>
        <p:spPr>
          <a:xfrm>
            <a:off x="255317" y="6154729"/>
            <a:ext cx="6534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Lien : https://</a:t>
            </a:r>
            <a:r>
              <a:rPr lang="fr-CA" sz="2000" b="1" dirty="0" err="1">
                <a:highlight>
                  <a:srgbClr val="FF0000"/>
                </a:highlight>
                <a:latin typeface="Ink Free" panose="03080402000500000000" pitchFamily="66" charset="0"/>
              </a:rPr>
              <a:t>www.newsinslowfrench.com</a:t>
            </a:r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/home/courses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100EF8-935F-23DB-4CBC-2E25355D8E05}"/>
              </a:ext>
            </a:extLst>
          </p:cNvPr>
          <p:cNvSpPr txBox="1"/>
          <p:nvPr/>
        </p:nvSpPr>
        <p:spPr>
          <a:xfrm>
            <a:off x="493592" y="1969954"/>
            <a:ext cx="66609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l’explication des termes abstraits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Trouver les bons mots pour un contexte précis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Accédez à une collection de ressources canadiennes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Trouvez du vocabulaire de plusieurs domaines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Recueillez des renseignements utiles pour mieux écrire en français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Accédez au lexique et au vocabulaire du Bureau de traduction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Vocabulaire précis et enrichi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l’explication pertinente des termes utilisés au Canada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Prenez connaissances des incohérences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l’explication des termes et des exemples conceptuels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Apprenez la ponctuation et d’autres règles d’écriture en français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Pour les 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apprenant.e.s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: débutant, intermédiaire et avancé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pic>
        <p:nvPicPr>
          <p:cNvPr id="5" name="Picture 4" descr="A cup of coffee and a book&#10;&#10;Description automatically generated">
            <a:extLst>
              <a:ext uri="{FF2B5EF4-FFF2-40B4-BE49-F238E27FC236}">
                <a16:creationId xmlns:a16="http://schemas.microsoft.com/office/drawing/2014/main" id="{9EA5E36E-5F55-5FFB-E9B7-4A2088DE4F5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9740" y="-43962"/>
            <a:ext cx="4585732" cy="6891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3062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lored pencils inside a pencil holder which is on top of a wood table">
            <a:extLst>
              <a:ext uri="{FF2B5EF4-FFF2-40B4-BE49-F238E27FC236}">
                <a16:creationId xmlns:a16="http://schemas.microsoft.com/office/drawing/2014/main" id="{B46E63E7-88A0-8CB0-4C78-40BADD27C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1" y="10234"/>
            <a:ext cx="12191999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CAD820-2A9B-34DB-AFDE-9696D577083C}"/>
              </a:ext>
            </a:extLst>
          </p:cNvPr>
          <p:cNvSpPr txBox="1"/>
          <p:nvPr/>
        </p:nvSpPr>
        <p:spPr>
          <a:xfrm>
            <a:off x="-633995" y="155992"/>
            <a:ext cx="7141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solidFill>
                  <a:schemeClr val="bg1"/>
                </a:solidFill>
                <a:latin typeface="Bradley Hand" pitchFamily="2" charset="77"/>
              </a:rPr>
              <a:t>TV5 MONDE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61D0B-8206-5A44-D465-C3E0D74C4944}"/>
              </a:ext>
            </a:extLst>
          </p:cNvPr>
          <p:cNvSpPr txBox="1"/>
          <p:nvPr/>
        </p:nvSpPr>
        <p:spPr>
          <a:xfrm>
            <a:off x="521688" y="626327"/>
            <a:ext cx="5314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solidFill>
                  <a:schemeClr val="bg1"/>
                </a:solidFill>
                <a:latin typeface="Bradley Hand" pitchFamily="2" charset="77"/>
              </a:rPr>
              <a:t>Où trouver des conseils pratiques au sujet du français langue étrangère?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E20080-2DEB-2001-8668-BDA243995B13}"/>
              </a:ext>
            </a:extLst>
          </p:cNvPr>
          <p:cNvSpPr txBox="1"/>
          <p:nvPr/>
        </p:nvSpPr>
        <p:spPr>
          <a:xfrm>
            <a:off x="874863" y="1230304"/>
            <a:ext cx="4123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Découvrez TV5 Monde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B70B96-1D5F-AA9A-37A8-82952149E43A}"/>
              </a:ext>
            </a:extLst>
          </p:cNvPr>
          <p:cNvSpPr txBox="1"/>
          <p:nvPr/>
        </p:nvSpPr>
        <p:spPr>
          <a:xfrm>
            <a:off x="318154" y="6073972"/>
            <a:ext cx="8736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Lien : </a:t>
            </a:r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  <a:hlinkClick r:id="rId3"/>
              </a:rPr>
              <a:t>https://enseigner.tv5monde.com/articles-dossiers/articles/en-classe-avec-tv5monde-des-conseils-pratiques-pour-enseigner-le-fle</a:t>
            </a:r>
            <a:r>
              <a:rPr lang="fr-CA" sz="2000" b="1" dirty="0">
                <a:highlight>
                  <a:srgbClr val="FF0000"/>
                </a:highlight>
                <a:latin typeface="Ink Free" panose="03080402000500000000" pitchFamily="66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100EF8-935F-23DB-4CBC-2E25355D8E05}"/>
              </a:ext>
            </a:extLst>
          </p:cNvPr>
          <p:cNvSpPr txBox="1"/>
          <p:nvPr/>
        </p:nvSpPr>
        <p:spPr>
          <a:xfrm>
            <a:off x="521687" y="1624979"/>
            <a:ext cx="722818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des conseils pratiques en fonction du public et du contexte d’enseignement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Explorez une démarche pédagogique pertinente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Familiarisez-vous avec des techniques simplifiées pour encourager l’apprentissage des les 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apprenant.e.s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Découvrez des modalités et des dispositions pour privilégier la participation d’un maximum d’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apprenant.e.s</a:t>
            </a: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Acquérir une bonne pratique du français en dehors de la salle de classe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Mise en confiance accrue avec des techniques simples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Favorisez la prise de parole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Guidez votre compréhension audiovisuelle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Apprenez à animer un grand groupe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Développez la pensée et l’esprit critique pour encourager la confiance en soi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Pour les </a:t>
            </a:r>
            <a:r>
              <a:rPr lang="fr-CA" dirty="0" err="1">
                <a:solidFill>
                  <a:schemeClr val="bg1"/>
                </a:solidFill>
                <a:latin typeface="Ink Free" panose="03080402000500000000" pitchFamily="66" charset="0"/>
              </a:rPr>
              <a:t>apprenant.e.s</a:t>
            </a:r>
            <a:r>
              <a:rPr lang="fr-CA" dirty="0">
                <a:solidFill>
                  <a:schemeClr val="bg1"/>
                </a:solidFill>
                <a:latin typeface="Ink Free" panose="03080402000500000000" pitchFamily="66" charset="0"/>
              </a:rPr>
              <a:t> : intermédiaire et avancé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pic>
        <p:nvPicPr>
          <p:cNvPr id="4" name="Picture 3" descr="A close up of a calculator&#10;&#10;Description automatically generated">
            <a:extLst>
              <a:ext uri="{FF2B5EF4-FFF2-40B4-BE49-F238E27FC236}">
                <a16:creationId xmlns:a16="http://schemas.microsoft.com/office/drawing/2014/main" id="{948C5E68-1CA0-0953-2E53-DF3C14A65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873" y="84709"/>
            <a:ext cx="4123973" cy="66355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5770801"/>
      </p:ext>
    </p:extLst>
  </p:cSld>
  <p:clrMapOvr>
    <a:masterClrMapping/>
  </p:clrMapOvr>
</p:sld>
</file>

<file path=ppt/theme/theme1.xml><?xml version="1.0" encoding="utf-8"?>
<a:theme xmlns:a="http://schemas.openxmlformats.org/drawingml/2006/main" name="CitationVTI">
  <a:themeElements>
    <a:clrScheme name="Citation">
      <a:dk1>
        <a:sysClr val="windowText" lastClr="000000"/>
      </a:dk1>
      <a:lt1>
        <a:sysClr val="window" lastClr="FFFFFF"/>
      </a:lt1>
      <a:dk2>
        <a:srgbClr val="01375D"/>
      </a:dk2>
      <a:lt2>
        <a:srgbClr val="F3F2EF"/>
      </a:lt2>
      <a:accent1>
        <a:srgbClr val="29A3D2"/>
      </a:accent1>
      <a:accent2>
        <a:srgbClr val="0669AC"/>
      </a:accent2>
      <a:accent3>
        <a:srgbClr val="FD891C"/>
      </a:accent3>
      <a:accent4>
        <a:srgbClr val="FD6927"/>
      </a:accent4>
      <a:accent5>
        <a:srgbClr val="F95131"/>
      </a:accent5>
      <a:accent6>
        <a:srgbClr val="CE5FAE"/>
      </a:accent6>
      <a:hlink>
        <a:srgbClr val="0F8EC1"/>
      </a:hlink>
      <a:folHlink>
        <a:srgbClr val="DC6400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D45CC95AB09045BC290FC2E037D33C" ma:contentTypeVersion="21" ma:contentTypeDescription="Create a new document." ma:contentTypeScope="" ma:versionID="8d2c9a4ce312a88d41612a002afbc1e3">
  <xsd:schema xmlns:xsd="http://www.w3.org/2001/XMLSchema" xmlns:xs="http://www.w3.org/2001/XMLSchema" xmlns:p="http://schemas.microsoft.com/office/2006/metadata/properties" xmlns:ns2="3d443618-49a3-4464-988a-87eb58f65983" xmlns:ns3="3a354ac6-a945-4ef3-8c71-da4d67518063" targetNamespace="http://schemas.microsoft.com/office/2006/metadata/properties" ma:root="true" ma:fieldsID="7732c40c9a474eb962ddea8cbf87ef2b" ns2:_="" ns3:_="">
    <xsd:import namespace="3d443618-49a3-4464-988a-87eb58f65983"/>
    <xsd:import namespace="3a354ac6-a945-4ef3-8c71-da4d67518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Assignedto" minOccurs="0"/>
                <xsd:element ref="ns2:TL_x003b_DR" minOccurs="0"/>
                <xsd:element ref="ns2:Readby" minOccurs="0"/>
                <xsd:element ref="ns2:Usefulness" minOccurs="0"/>
                <xsd:element ref="ns2:Topic" minOccurs="0"/>
                <xsd:element ref="ns2:Citation_x0028_APA7_x0029_" minOccurs="0"/>
                <xsd:element ref="ns2:Geographicfocus" minOccurs="0"/>
                <xsd:element ref="ns2:Theme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43618-49a3-4464-988a-87eb58f65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Assignedto" ma:index="12" nillable="true" ma:displayName="Assigned to" ma:format="Dropdown" ma:internalName="Assignedto">
      <xsd:simpleType>
        <xsd:union memberTypes="dms:Text">
          <xsd:simpleType>
            <xsd:restriction base="dms:Choice">
              <xsd:enumeration value="Taylor"/>
              <xsd:enumeration value="Siri"/>
              <xsd:enumeration value="Alyssa"/>
            </xsd:restriction>
          </xsd:simpleType>
        </xsd:union>
      </xsd:simpleType>
    </xsd:element>
    <xsd:element name="TL_x003b_DR" ma:index="13" nillable="true" ma:displayName="TL;DR" ma:format="Dropdown" ma:internalName="TL_x003b_DR">
      <xsd:simpleType>
        <xsd:restriction base="dms:Note">
          <xsd:maxLength value="255"/>
        </xsd:restriction>
      </xsd:simpleType>
    </xsd:element>
    <xsd:element name="Readby" ma:index="14" nillable="true" ma:displayName="Read by" ma:format="Dropdown" ma:list="UserInfo" ma:SharePointGroup="0" ma:internalName="Rea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sefulness" ma:index="15" nillable="true" ma:displayName="Usefulness" ma:format="Dropdown" ma:internalName="Usefulness">
      <xsd:simpleType>
        <xsd:restriction base="dms:Choice">
          <xsd:enumeration value="2 - could be useful"/>
          <xsd:enumeration value="3 - useful but not necessary"/>
          <xsd:enumeration value="4 - Useful"/>
          <xsd:enumeration value="5 -must use"/>
          <xsd:enumeration value="1 - Not useful"/>
        </xsd:restriction>
      </xsd:simpleType>
    </xsd:element>
    <xsd:element name="Topic" ma:index="16" nillable="true" ma:displayName="Topic" ma:description="SINGLE TOPIC ONLY" ma:format="Dropdown" ma:internalName="Topic">
      <xsd:simpleType>
        <xsd:restriction base="dms:Text">
          <xsd:maxLength value="255"/>
        </xsd:restriction>
      </xsd:simpleType>
    </xsd:element>
    <xsd:element name="Citation_x0028_APA7_x0029_" ma:index="17" nillable="true" ma:displayName="Citation (APA7)" ma:format="Dropdown" ma:internalName="Citation_x0028_APA7_x0029_">
      <xsd:simpleType>
        <xsd:restriction base="dms:Note"/>
      </xsd:simpleType>
    </xsd:element>
    <xsd:element name="Geographicfocus" ma:index="18" nillable="true" ma:displayName="Geographic focus" ma:format="Dropdown" ma:internalName="Geographicfocus">
      <xsd:simpleType>
        <xsd:restriction base="dms:Text">
          <xsd:maxLength value="255"/>
        </xsd:restriction>
      </xsd:simpleType>
    </xsd:element>
    <xsd:element name="Themes" ma:index="19" nillable="true" ma:displayName="Themes" ma:format="Dropdown" ma:internalName="Theme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ffordance"/>
                        <xsd:enumeration value="Strategies &amp; Implementation"/>
                        <xsd:enumeration value="Barriers"/>
                        <xsd:enumeration value="Oth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383ab3d-3311-46c7-9827-319eef876c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54ac6-a945-4ef3-8c71-da4d675180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d309089-bb50-42b9-8567-51f695985834}" ma:internalName="TaxCatchAll" ma:showField="CatchAllData" ma:web="3a354ac6-a945-4ef3-8c71-da4d675180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3d443618-49a3-4464-988a-87eb58f65983" xsi:nil="true"/>
    <lcf76f155ced4ddcb4097134ff3c332f xmlns="3d443618-49a3-4464-988a-87eb58f65983">
      <Terms xmlns="http://schemas.microsoft.com/office/infopath/2007/PartnerControls"/>
    </lcf76f155ced4ddcb4097134ff3c332f>
    <Readby xmlns="3d443618-49a3-4464-988a-87eb58f65983">
      <UserInfo>
        <DisplayName/>
        <AccountId xsi:nil="true"/>
        <AccountType/>
      </UserInfo>
    </Readby>
    <Geographicfocus xmlns="3d443618-49a3-4464-988a-87eb58f65983" xsi:nil="true"/>
    <Themes xmlns="3d443618-49a3-4464-988a-87eb58f65983" xsi:nil="true"/>
    <TaxCatchAll xmlns="3a354ac6-a945-4ef3-8c71-da4d67518063" xsi:nil="true"/>
    <Usefulness xmlns="3d443618-49a3-4464-988a-87eb58f65983" xsi:nil="true"/>
    <Citation_x0028_APA7_x0029_ xmlns="3d443618-49a3-4464-988a-87eb58f65983" xsi:nil="true"/>
    <TL_x003b_DR xmlns="3d443618-49a3-4464-988a-87eb58f65983" xsi:nil="true"/>
    <Assignedto xmlns="3d443618-49a3-4464-988a-87eb58f65983" xsi:nil="true"/>
  </documentManagement>
</p:properties>
</file>

<file path=customXml/itemProps1.xml><?xml version="1.0" encoding="utf-8"?>
<ds:datastoreItem xmlns:ds="http://schemas.openxmlformats.org/officeDocument/2006/customXml" ds:itemID="{CE6B0B7D-A700-4AFF-9FF4-9A7FA885FC88}"/>
</file>

<file path=customXml/itemProps2.xml><?xml version="1.0" encoding="utf-8"?>
<ds:datastoreItem xmlns:ds="http://schemas.openxmlformats.org/officeDocument/2006/customXml" ds:itemID="{FEB02E91-58BC-4464-93C1-638E8FE50B08}"/>
</file>

<file path=customXml/itemProps3.xml><?xml version="1.0" encoding="utf-8"?>
<ds:datastoreItem xmlns:ds="http://schemas.openxmlformats.org/officeDocument/2006/customXml" ds:itemID="{316E3596-BE73-4CC3-9D59-9A69F2E8AF13}"/>
</file>

<file path=docProps/app.xml><?xml version="1.0" encoding="utf-8"?>
<Properties xmlns="http://schemas.openxmlformats.org/officeDocument/2006/extended-properties" xmlns:vt="http://schemas.openxmlformats.org/officeDocument/2006/docPropsVTypes">
  <Template>{97F52BC1-E58B-9347-A6A5-6B7A7AC02FB8}tf10001062</Template>
  <TotalTime>1890</TotalTime>
  <Words>1301</Words>
  <Application>Microsoft Macintosh PowerPoint</Application>
  <PresentationFormat>Widescreen</PresentationFormat>
  <Paragraphs>167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Bradley Hand</vt:lpstr>
      <vt:lpstr>Calibri</vt:lpstr>
      <vt:lpstr>Grandview</vt:lpstr>
      <vt:lpstr>Grandview Display</vt:lpstr>
      <vt:lpstr>Ink Free</vt:lpstr>
      <vt:lpstr>CitationVTI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Nadja Curumthaully</dc:creator>
  <cp:lastModifiedBy>Nadja Curumthaully</cp:lastModifiedBy>
  <cp:revision>37</cp:revision>
  <dcterms:created xsi:type="dcterms:W3CDTF">2023-10-11T16:52:14Z</dcterms:created>
  <dcterms:modified xsi:type="dcterms:W3CDTF">2023-10-16T17:03:42Z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0x01010076D45CC95AB09045BC290FC2E037D33C</vt:lpwstr>
  </property>
</Properties>
</file>