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5"/>
  </p:notesMasterIdLst>
  <p:sldIdLst>
    <p:sldId id="270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679"/>
  </p:normalViewPr>
  <p:slideViewPr>
    <p:cSldViewPr snapToGrid="0">
      <p:cViewPr varScale="1">
        <p:scale>
          <a:sx n="104" d="100"/>
          <a:sy n="104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A2F5-A1C7-344F-A9A2-BEA73E3BE889}" type="datetimeFigureOut">
              <a:rPr lang="fr-CA" smtClean="0"/>
              <a:t>2023-10-16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8702C-8D3F-CD44-8DC2-2BD15C7463A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22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341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274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18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277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onmetiercestenfrancais.ca/metiers" TargetMode="External"/><Relationship Id="rId3" Type="http://schemas.openxmlformats.org/officeDocument/2006/relationships/hyperlink" Target="https://www.hachettefle.com/grands-ados-et-adultes/objectif-express-3e-edition/objectif-express-guide-pedagogique-niveau-1-3eme" TargetMode="External"/><Relationship Id="rId7" Type="http://schemas.openxmlformats.org/officeDocument/2006/relationships/hyperlink" Target="https://forvo.com/languages/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onjugueur.lefigaro.fr/" TargetMode="External"/><Relationship Id="rId5" Type="http://schemas.openxmlformats.org/officeDocument/2006/relationships/hyperlink" Target="https://languagetool.org/" TargetMode="External"/><Relationship Id="rId4" Type="http://schemas.openxmlformats.org/officeDocument/2006/relationships/hyperlink" Target="https://www.frenchispeak.com/courses/maitrisez-le-passe-compose/" TargetMode="External"/><Relationship Id="rId9" Type="http://schemas.openxmlformats.org/officeDocument/2006/relationships/hyperlink" Target="https://ici.tou.tv/vider-son-sac-une-jeunesse-francophone-fatigue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uril.ca/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ilr-ria.cforp.ca/RIA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seigner.tv5monde.com/articles-dossiers/articles/en-classe-avec-tv5monde-des-conseils-pratiques-pour-enseigner-le-f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with a picture of a book and pencils&#10;&#10;Description automatically generated with medium confidence">
            <a:extLst>
              <a:ext uri="{FF2B5EF4-FFF2-40B4-BE49-F238E27FC236}">
                <a16:creationId xmlns:a16="http://schemas.microsoft.com/office/drawing/2014/main" id="{A62AFE69-03BB-08D1-00F1-5AC588EA1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242976" y="139137"/>
            <a:ext cx="810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HACHETTE FLE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17386" y="621134"/>
            <a:ext cx="593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Quelle ressource utilisez-vous pour développer vos connaissances sur le matériel pédagogique?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22715" y="1285591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Hachette FLE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318154" y="6073972"/>
            <a:ext cx="61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www.hachettefle.com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/formation-1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517386" y="1630810"/>
            <a:ext cx="7502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plus de 900 ouvrages 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Découbrez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une démarche pédagogique pertinente, des exercices, lectures, et de la grammaire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des techniques simplifiées pour encourager l’apprentissage des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des modalités et dispositions pour privilégier votre participation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Déveleppoz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une bonne pratique du français en dehors de la salle de classe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Favorisez votre prise de parole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la compréhension audiovisuelle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votre pensée et votre esprit critique pour encourager la confiance en soi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pencil with a blue cap&#10;&#10;Description automatically generated">
            <a:extLst>
              <a:ext uri="{FF2B5EF4-FFF2-40B4-BE49-F238E27FC236}">
                <a16:creationId xmlns:a16="http://schemas.microsoft.com/office/drawing/2014/main" id="{7CB5B553-61D0-4AA2-A96B-98F1F250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456" y="784028"/>
            <a:ext cx="3551461" cy="5350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504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282475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242976" y="93642"/>
            <a:ext cx="810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BABBEL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591102"/>
            <a:ext cx="593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Quel est votre plateforme d’apprentissage favorite?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969310" y="889505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Babbel</a:t>
            </a:r>
            <a:endParaRPr lang="fr-CA" sz="20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318154" y="6073972"/>
            <a:ext cx="61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www.babbel.com</a:t>
            </a:r>
            <a:endParaRPr lang="fr-CA" sz="2000" b="1" dirty="0">
              <a:highlight>
                <a:srgbClr val="FF0000"/>
              </a:highlight>
              <a:latin typeface="Ink Free" panose="030804020005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1231165"/>
            <a:ext cx="68429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une plateforme d’apprentissage des langues en ligne avec des cours et des ressources pour le 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Explorer cette plateforme interactive et pratique où l’accent est mis sur l’acquisition de compétences linguistiques utiles dans les contextes réels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cours organisés autour des thèmes et des situations de la vie quotidienne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Consolidez vos connaissances et renforcer la mémorisation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divers cours thématiques – apprenez de façon contextuelle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Participez à des leçons interactives – production écrite et compréhension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la reconnaissance vocale – pour perfectionner la prononciation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Participez à des sessions de révision – consolider les connaissances nouvelles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 descr="A red notebook with blue cover&#10;&#10;Description automatically generated">
            <a:extLst>
              <a:ext uri="{FF2B5EF4-FFF2-40B4-BE49-F238E27FC236}">
                <a16:creationId xmlns:a16="http://schemas.microsoft.com/office/drawing/2014/main" id="{4BD335D1-40B2-41A8-F417-DF029135C6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718" y="363954"/>
            <a:ext cx="4850841" cy="5867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550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242976" y="139137"/>
            <a:ext cx="810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TRANSFORMING FSL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318154" y="601239"/>
            <a:ext cx="719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Où pouvez-vous trouver des conseils pertinents pour un apprentissage effectif?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952852" y="1257964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Transforming</a:t>
            </a:r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FSL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-89421" y="6010977"/>
            <a:ext cx="798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transformingfsl.ca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wp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-content/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uploads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/2019/07/FSL_GrammaireenAction-2.pdf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532292" y="1753732"/>
            <a:ext cx="63761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l’apprentissage des sons et des mots et leur signification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Explorer les sons combinés de différentes façons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Exposez-vous à la langue parlée et développement de votre capacité à déceler les règles grammaticales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Utilisez des images concrètes pour donner du sens aux mots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contextualisation – locution significative pour fournir le bon contexte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la grammaire dans un contexte de cycle d’apprentissage actionnel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Élaborez des stratégies de lectures multiples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synthèse de compétences langagières à acquérir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cup of coffee and a book&#10;&#10;Description automatically generated">
            <a:extLst>
              <a:ext uri="{FF2B5EF4-FFF2-40B4-BE49-F238E27FC236}">
                <a16:creationId xmlns:a16="http://schemas.microsoft.com/office/drawing/2014/main" id="{8C97D2A8-BFC4-7AB4-2F90-8A8A0906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740" y="-43962"/>
            <a:ext cx="4585732" cy="68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64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20DD1D-DF09-0050-2E41-18591F4D5748}"/>
              </a:ext>
            </a:extLst>
          </p:cNvPr>
          <p:cNvSpPr txBox="1"/>
          <p:nvPr/>
        </p:nvSpPr>
        <p:spPr>
          <a:xfrm>
            <a:off x="885826" y="271462"/>
            <a:ext cx="474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Liste de ressources alternatives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7CC7C-9ADF-4FB7-D7B2-47F75B7B1EA2}"/>
              </a:ext>
            </a:extLst>
          </p:cNvPr>
          <p:cNvSpPr txBox="1"/>
          <p:nvPr/>
        </p:nvSpPr>
        <p:spPr>
          <a:xfrm>
            <a:off x="314325" y="889843"/>
            <a:ext cx="6572250" cy="50783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47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3"/>
              </a:rPr>
              <a:t>https://www.hachettefle.com/grands-ados-et-adultes/objectif-express-3e-edition/objectif-express-guide-pedagogique-niveau-1-3eme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4"/>
              </a:rPr>
              <a:t>https://www.frenchispeak.com/courses/maitrisez-le-passe-compose/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5"/>
              </a:rPr>
              <a:t>https://languagetool.org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6"/>
              </a:rPr>
              <a:t>https://leconjugueur.lefigaro.fr</a:t>
            </a: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7"/>
              </a:rPr>
              <a:t>https://forvo.com/languages/fr/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8"/>
              </a:rPr>
              <a:t>https://monmetiercestenfrancais.ca/metiers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9"/>
              </a:rPr>
              <a:t>https://ici.tou.tv/vider-son-sac-une-jeunesse-francophone-fatiguee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2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78C5A24-0D67-4D91-A8AB-79267D9C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5040" y="235039"/>
            <a:ext cx="6858000" cy="638792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9E115-6831-CBCF-D776-BAFF0FE6ECC4}"/>
              </a:ext>
            </a:extLst>
          </p:cNvPr>
          <p:cNvSpPr txBox="1"/>
          <p:nvPr/>
        </p:nvSpPr>
        <p:spPr>
          <a:xfrm>
            <a:off x="1604319" y="283384"/>
            <a:ext cx="89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Objectifs d’une mise à niveau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1B1A1-0E42-05E8-7AC6-11D2F94215A7}"/>
              </a:ext>
            </a:extLst>
          </p:cNvPr>
          <p:cNvSpPr txBox="1"/>
          <p:nvPr/>
        </p:nvSpPr>
        <p:spPr>
          <a:xfrm>
            <a:off x="237857" y="905230"/>
            <a:ext cx="77438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dirty="0" err="1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A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pprendre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à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résoudre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principaux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problèmes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du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français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écrit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et de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présenter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textes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sans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fautes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Acquérir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les exigences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nécessaires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pour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perfectionner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français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Améliorer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français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parlé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et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compréhension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orale</a:t>
            </a:r>
            <a:endParaRPr lang="en-CA" sz="2300" b="1" dirty="0">
              <a:solidFill>
                <a:schemeClr val="bg1"/>
              </a:solidFill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Découvrir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plusieurs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ressources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pertinentes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Faciliter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apprentissage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 la langue française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dirty="0" err="1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D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évelopper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le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goût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 la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découverte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 la langue française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Découvrir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activités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francophones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en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Ontario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Évaluer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connaissances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en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faisant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exercices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variés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Améliorer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connaissances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et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combler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certaines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lacunes de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l’apprentissage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300" dirty="0">
              <a:solidFill>
                <a:schemeClr val="bg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999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09538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216372" y="167587"/>
            <a:ext cx="577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MAURIL</a:t>
            </a:r>
          </a:p>
        </p:txBody>
      </p:sp>
      <p:pic>
        <p:nvPicPr>
          <p:cNvPr id="6" name="Picture 5" descr="A red notebook with blue cover&#10;&#10;Description automatically generated">
            <a:extLst>
              <a:ext uri="{FF2B5EF4-FFF2-40B4-BE49-F238E27FC236}">
                <a16:creationId xmlns:a16="http://schemas.microsoft.com/office/drawing/2014/main" id="{54819F88-2EC6-91F7-ECAB-3087C421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024" y="338024"/>
            <a:ext cx="4917603" cy="594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73558" y="772189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Connaissez-vous une façon stimulante et divertissante d’apprendre le français?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573558" y="1585647"/>
            <a:ext cx="460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Mauril 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F1309-2B50-1415-BC2F-7B697D93AA54}"/>
              </a:ext>
            </a:extLst>
          </p:cNvPr>
          <p:cNvSpPr txBox="1"/>
          <p:nvPr/>
        </p:nvSpPr>
        <p:spPr>
          <a:xfrm>
            <a:off x="853192" y="2048457"/>
            <a:ext cx="4917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Testez vos connaissances orales avec des audios ou des vidéos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Progressez à votre propre rythme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Relevez divers défis linguistiques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l’actualité, les documentaires et les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un vocabulaire diversifié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Répondez à une série de questions, trouvez d’activités et de conseils pertinents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Testez un parcours ludique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autonome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791503" y="6459889"/>
            <a:ext cx="364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https://mauril.ca/fr/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38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216373" y="168754"/>
            <a:ext cx="5672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LE FRANÇAIS FACILE AVEC RFI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73558" y="1188500"/>
            <a:ext cx="5314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Connaissez-vous un moyen de vous informer sur l’actualité francophone tout en vous familiarisant avec la langue française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573558" y="2093602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RFI 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573558" y="5981360"/>
            <a:ext cx="653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francaisfacile.rfi.fr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fr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/podcasts/journal-en-français-facile/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666565" y="2583068"/>
            <a:ext cx="51289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diversité culturelle et francophone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une vision globale de la langue française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autonome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l’actualité et plusieurs 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Trouvez des reportages et des émissions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es points de langue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les moyens de communiquer au quotidien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cup of coffee and a book&#10;&#10;Description automatically generated">
            <a:extLst>
              <a:ext uri="{FF2B5EF4-FFF2-40B4-BE49-F238E27FC236}">
                <a16:creationId xmlns:a16="http://schemas.microsoft.com/office/drawing/2014/main" id="{6CA3E0EC-003B-6BC8-6E9F-EC8A6119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740" y="-43962"/>
            <a:ext cx="4585732" cy="68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23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1" y="-1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175209" y="111202"/>
            <a:ext cx="714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RESSOURCE SUR L’INNOVATION EN APPRENTISSAGE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1121107"/>
            <a:ext cx="5314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Connaissez-vous un moyen d’acquérir les compétences globales et numérique requises pour l’apprentissage du français?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62508" y="2048494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cette ressource 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175209" y="6194520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  <a:hlinkClick r:id="rId4"/>
              </a:rPr>
              <a:t>http://ilr-ria.cforp.ca/RIA/index.html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608020" y="2336403"/>
            <a:ext cx="634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enjeux complexes sur la langue française et l’apprentissage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une série d’actions cognitive pour favoriser l’apprentissage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Adoptez des gestes concrets pour maximiser la construction identitaire de l’Ontario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redéfini par la technologique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ressources à l’appui de l’apprentissage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des compétences globales pour un apprentissage en profondeur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6" name="Picture 5" descr="A close up of a calculator&#10;&#10;Description automatically generated">
            <a:extLst>
              <a:ext uri="{FF2B5EF4-FFF2-40B4-BE49-F238E27FC236}">
                <a16:creationId xmlns:a16="http://schemas.microsoft.com/office/drawing/2014/main" id="{C7E4B181-790E-D65E-81BF-24723E5F3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435" y="111202"/>
            <a:ext cx="4123973" cy="6635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05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-1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DUOLINGO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784028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Quelle application utilisez-vous pour enrichir vos connaissances linguistiques?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415605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Duolingo</a:t>
            </a:r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-116158" y="6134088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fr.duolingo.com</a:t>
            </a:r>
            <a:endParaRPr lang="fr-CA" sz="2000" b="1" dirty="0">
              <a:highlight>
                <a:srgbClr val="FF0000"/>
              </a:highlight>
              <a:latin typeface="Ink Free" panose="030804020005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1852106"/>
            <a:ext cx="6699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transformation de l’apprentissage en jeu pour captiver l’attention de l’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et renforcer la compréhension et l’expression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l’apprentissage hybride vous permettant d’y accéder lorsque vous le désirez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Faites des tests de niveau pour acquérir les compétences nécessaires Leçons courtes et concises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les fonctionnalités ludiques d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Duolingo</a:t>
            </a: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Faites des exercices variés : écoute et exercices de traduction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les outils pour améliorer la grammaire, le vocabulaire et la prononciation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</p:txBody>
      </p:sp>
      <p:pic>
        <p:nvPicPr>
          <p:cNvPr id="5" name="Picture 4" descr="A pencil with a blue cap&#10;&#10;Description automatically generated">
            <a:extLst>
              <a:ext uri="{FF2B5EF4-FFF2-40B4-BE49-F238E27FC236}">
                <a16:creationId xmlns:a16="http://schemas.microsoft.com/office/drawing/2014/main" id="{B9F4B692-2C70-1082-0C4E-3801F08BE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456" y="784028"/>
            <a:ext cx="3551461" cy="5350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50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151601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News in Slow French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784028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Comment renforcer vos capacités pour  une meilleure compréhension orale?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530367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News in Slow French!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255317" y="6154729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www.newsinslowfrench.com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/home/courses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2183826"/>
            <a:ext cx="6296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de nombreux podcasts sur l’actualité en français, des histoires et des leçons en français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de nouveaux mots et expressions à partir des actualités et des leçons proposées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Enrichissez votre apprentissage en écoutant des enregistrements audios avec une prononciation lente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les actualités récentes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Perfectionnez votre compréhension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 vocabulaire enrichi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amusant pour perfectionner le dialogue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 et intermédiaire</a:t>
            </a:r>
          </a:p>
        </p:txBody>
      </p:sp>
      <p:pic>
        <p:nvPicPr>
          <p:cNvPr id="4" name="Picture 3" descr="A red notebook with blue cover&#10;&#10;Description automatically generated">
            <a:extLst>
              <a:ext uri="{FF2B5EF4-FFF2-40B4-BE49-F238E27FC236}">
                <a16:creationId xmlns:a16="http://schemas.microsoft.com/office/drawing/2014/main" id="{6104C48F-3F84-B934-4871-E3223523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287" y="606363"/>
            <a:ext cx="4917603" cy="594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313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err="1">
                <a:solidFill>
                  <a:schemeClr val="bg1"/>
                </a:solidFill>
                <a:latin typeface="Bradley Hand" pitchFamily="2" charset="77"/>
              </a:rPr>
              <a:t>Termium</a:t>
            </a:r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 Plus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784028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Comment approfondir les connaissances des terminologiques et linguistiques au Canada?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530879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Termium</a:t>
            </a:r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Plus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255317" y="6154729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www.newsinslowfrench.com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/home/courses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1969954"/>
            <a:ext cx="66609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l’explication des termes abstraits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Trouver les bons mots pour un contexte précis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Accédez à une collection de ressources canadiennes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Trouvez du vocabulaire de plusieurs domaines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Recueillez des renseignements utiles pour mieux écrire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Accédez au lexique et au vocabulaire du Bureau de traduction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Vocabulaire précis et enrichi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l’explication pertinente des termes utilisés au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Prenez connaissances des incohérences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l’explication des termes et des exemples conceptuels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la ponctuation et d’autres règles d’écriture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cup of coffee and a book&#10;&#10;Description automatically generated">
            <a:extLst>
              <a:ext uri="{FF2B5EF4-FFF2-40B4-BE49-F238E27FC236}">
                <a16:creationId xmlns:a16="http://schemas.microsoft.com/office/drawing/2014/main" id="{9EA5E36E-5F55-5FFB-E9B7-4A2088DE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740" y="-43962"/>
            <a:ext cx="4585732" cy="68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06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TV5 MONDE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21688" y="626327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Où trouver des conseils pratiques au sujet du français langue étrangère?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230304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TV5 Monde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318154" y="6073972"/>
            <a:ext cx="873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  <a:hlinkClick r:id="rId3"/>
              </a:rPr>
              <a:t>https://enseigner.tv5monde.com/articles-dossiers/articles/en-classe-avec-tv5monde-des-conseils-pratiques-pour-enseigner-le-fle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521687" y="1624979"/>
            <a:ext cx="72281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conseils pratiques en fonction du public et du contexte d’enseignement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une démarche pédagogique pertinente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des techniques simplifiées pour encourager l’apprentissage des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modalités et des dispositions pour privilégier la participation d’un maximum d’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Acquérir une bonne pratique du français en dehors de la salle de classe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Mise en confiance accrue avec des techniques simples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Favorisez la prise de parole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Guidez votre compréhension audiovisuelle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à animer un grand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la pensée et l’esprit critique pour encourager la confiance en soi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 descr="A close up of a calculator&#10;&#10;Description automatically generated">
            <a:extLst>
              <a:ext uri="{FF2B5EF4-FFF2-40B4-BE49-F238E27FC236}">
                <a16:creationId xmlns:a16="http://schemas.microsoft.com/office/drawing/2014/main" id="{948C5E68-1CA0-0953-2E53-DF3C14A6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873" y="84709"/>
            <a:ext cx="4123973" cy="6635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770801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{97F52BC1-E58B-9347-A6A5-6B7A7AC02FB8}tf10001062</Template>
  <TotalTime>1890</TotalTime>
  <Words>1301</Words>
  <Application>Microsoft Macintosh PowerPoint</Application>
  <PresentationFormat>Widescreen</PresentationFormat>
  <Paragraphs>167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</vt:lpstr>
      <vt:lpstr>Calibri</vt:lpstr>
      <vt:lpstr>Grandview</vt:lpstr>
      <vt:lpstr>Grandview Display</vt:lpstr>
      <vt:lpstr>Ink Free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Nadja Curumthaully</dc:creator>
  <cp:lastModifiedBy>Nadja Curumthaully</cp:lastModifiedBy>
  <cp:revision>37</cp:revision>
  <dcterms:created xsi:type="dcterms:W3CDTF">2023-10-11T16:52:14Z</dcterms:created>
  <dcterms:modified xsi:type="dcterms:W3CDTF">2023-10-16T17:03:42Z</dcterms:modified>
</cp:coreProperties>
</file>