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1" r:id="rId6"/>
    <p:sldId id="259" r:id="rId7"/>
    <p:sldId id="260" r:id="rId8"/>
    <p:sldId id="273" r:id="rId9"/>
    <p:sldId id="274" r:id="rId10"/>
    <p:sldId id="275" r:id="rId11"/>
    <p:sldId id="262" r:id="rId12"/>
    <p:sldId id="276" r:id="rId13"/>
    <p:sldId id="266" r:id="rId14"/>
    <p:sldId id="267" r:id="rId15"/>
    <p:sldId id="27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0080"/>
    <a:srgbClr val="C1430B"/>
    <a:srgbClr val="DC561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48B2-FCFF-DEFA-04A8-DD3CD6D7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003A0-867E-17A2-F2EC-EDFDA8710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853DD-4A8C-B141-82B1-F998CD5B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6C51B-325A-5DD2-B3EC-0F2D049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89AC6-DE5D-4D4E-A524-DFE52A1F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5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A04D-BA30-F3A9-21DE-FAA7360F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FFBA7-D7AB-D115-40C8-E4C16AF1C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DD3D9-6244-73C6-0CAD-1918DDA7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B6B3-9344-38B1-D1E9-A4CCC21A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48507-26E6-386F-E471-07B865D1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79173-64EB-F677-797D-2EDEB7915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2894A-1ECF-EE2E-7A17-0B034CF66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4B926-D5EB-5789-F0E2-352F7581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C5897-6CE9-409A-DD89-CAD790CD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8038-AF95-85AA-4C16-C8F7C552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0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2FCF-18A0-1DE8-1ABB-6C9A6833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3A17-6474-8504-E71E-F52FD5FA4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290EA-131A-0FBE-DD03-322FE9B5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5256-5947-4002-2C16-F202E442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76BE-16CC-C499-5AB0-0008B864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52B0-1E3E-5310-9AC6-BA185D93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C40A2-284C-8A9B-3BB6-4BB1F8055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0151-6F8E-957A-9909-A2F41C46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E25B-0229-8338-75AB-2C94CBF2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A4494-60E4-777C-55C8-D764BDEA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0CDE-5BBC-C199-BE82-10826049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6B96A-2E35-0CDA-CD36-A5A8BFC37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A9CCA-632A-736D-0D15-B461173BE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0AC3A-3DA8-ABDF-B05D-1F36A06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9C681-E109-EBDE-F7A0-FD6C2377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27B44-E61E-FEEF-DF1C-3154F3F4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56CA-054B-9DFC-698D-CEDAEADF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13166-C9DF-4201-9A70-AD076A583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13032-00D5-8949-900A-7BCB8BE2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48D73-497D-7439-7E6A-F51596F56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65618-4581-6EAA-3801-31AD1FB00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85E6F-5CF7-2233-FB69-8CF7EDBD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51F2B-8E78-8E5E-0128-C5F9813F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3FF10-9F85-31B0-1010-9295EE9E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848F-D493-0755-02A3-91332035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19B7C-25F7-0F6F-BD53-5A0D32C6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ADDA2-5433-45C8-94D3-495B4CC7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6C180-6B17-1917-4601-D3BED5C3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2E993-3A89-5DAB-E2F6-1E3110B8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CD1B5-85DD-889E-B903-1BE4DC42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6BE1D-77A2-5E55-1D7C-FDEF24F9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FF33-CFE9-D8FE-276B-AE3920F2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55E68-7026-A9D6-4117-5C01AC4C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41F4C-7C8B-B4AC-9886-CA8F66263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6F856-2FB2-AAC3-58F2-83BDD2FD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F8B05-B953-6964-F550-93BEF742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2367F-B2E9-E29B-9350-5C967ADF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57C6-BAB7-FA29-4996-96001883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DC5B6-048A-5092-9603-EA161773B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72151-8A16-ECA3-81F9-8AD1BAFC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892F8-CF12-60AD-6421-088781CE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5992-803E-7F33-D0E4-BD65E81D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F41EC-15F6-5E5B-BDF3-1249B955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97D22-6422-7F52-A809-10256384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A598D-0346-ED29-471A-5AE2338BD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37254-16EB-8155-FC71-13FF65154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5B7D-040B-487A-9512-1FCF04A69FB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0A75-BB36-1997-6062-449CE5C7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CFA4-6C8D-5740-24ED-0BBEC3CE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7CBE-03E8-43C3-9B80-55EBF2B41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fr/commission-fonction-publique/services/evaluation-langue-seconde/tests-autoevaluatio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yhip.com/FrenchCourses/blog/te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KaFjb-hTxUs" TargetMode="External"/><Relationship Id="rId7" Type="http://schemas.openxmlformats.org/officeDocument/2006/relationships/image" Target="../media/image15.svg"/><Relationship Id="rId2" Type="http://schemas.openxmlformats.org/officeDocument/2006/relationships/hyperlink" Target="https://www.youtube.com/watch?v=xBx9AZVhP5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EVNXTj-36ZU" TargetMode="External"/><Relationship Id="rId4" Type="http://schemas.openxmlformats.org/officeDocument/2006/relationships/hyperlink" Target="https://www.youtube.com/watch?v=TMEw0m1kCv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uq.ca/site/activites/?pno_quest=313" TargetMode="External"/><Relationship Id="rId2" Type="http://schemas.openxmlformats.org/officeDocument/2006/relationships/hyperlink" Target="https://www.nclc-ael.ca/accuei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aisfacile.com/test-de-niveau-francais.php" TargetMode="External"/><Relationship Id="rId2" Type="http://schemas.openxmlformats.org/officeDocument/2006/relationships/hyperlink" Target="https://languagelevel.com/fren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ancais.lingolia.com/fr/tes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guage.ca/apercu-des-niveaux-de-competence-nclc-et-clb/" TargetMode="External"/><Relationship Id="rId2" Type="http://schemas.openxmlformats.org/officeDocument/2006/relationships/hyperlink" Target="https://www.canada.ca/fr/immigration-refugies-citoyennete/nouvelles/video/competence-linguistique-canadie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rvice-public.fr/particuliers/vosdroits/F347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afe.com/wiki/doku.php?id=tef_%D9%88_tefaq" TargetMode="External"/><Relationship Id="rId7" Type="http://schemas.openxmlformats.org/officeDocument/2006/relationships/hyperlink" Target="https://sandrillana.blogspot.com/2020/02/ressources-pour-se-preparer-au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academiacafe.com/wiki/doku.php?id=tcf_%D9%88_tcfq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iance-francaise.ca/fr/examens/diplomes/delf" TargetMode="External"/><Relationship Id="rId2" Type="http://schemas.openxmlformats.org/officeDocument/2006/relationships/hyperlink" Target="https://www.alliance-francaise.ca/fr/examens/tests/tc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www.alliance-francaise.ca/fr/examens/tests/tef-cana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repmyfuture.com/f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aisfacile.rfi.fr/fr/dipl%C3%B4mes-tests/" TargetMode="External"/><Relationship Id="rId2" Type="http://schemas.openxmlformats.org/officeDocument/2006/relationships/hyperlink" Target="https://francaisfacile.rfi.fr/fr/tester-son-nive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fsdocs.mlfmonde.org/1j-1r-rfi-comprendre-et-enrichir-ses-connaissances/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apprendre.tv5monde.com/fr/tc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quelicot-au-ble.blogspot.com/p/tous-bor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DDD1E-F6C3-6BA0-C850-23BECB8AF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021" y="1399772"/>
            <a:ext cx="5457394" cy="3469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 dirty="0">
                <a:latin typeface="Avenir Next LT Pro Demi" panose="020F0502020204030204" pitchFamily="34" charset="0"/>
              </a:rPr>
              <a:t>Guide sur les</a:t>
            </a:r>
            <a:br>
              <a:rPr lang="en-US" sz="4800" dirty="0">
                <a:latin typeface="Avenir Next LT Pro Demi" panose="020F0502020204030204" pitchFamily="34" charset="0"/>
              </a:rPr>
            </a:br>
            <a:r>
              <a:rPr lang="en-US" sz="4800" dirty="0">
                <a:latin typeface="Avenir Next LT Pro Demi" panose="020F0502020204030204" pitchFamily="34" charset="0"/>
              </a:rPr>
              <a:t>tests de </a:t>
            </a:r>
            <a:r>
              <a:rPr lang="en-US" sz="4800" dirty="0" err="1">
                <a:latin typeface="Avenir Next LT Pro Demi" panose="020F0502020204030204" pitchFamily="34" charset="0"/>
              </a:rPr>
              <a:t>niveaux</a:t>
            </a:r>
            <a:r>
              <a:rPr lang="en-US" sz="4800" dirty="0">
                <a:latin typeface="Avenir Next LT Pro Demi" panose="020F0502020204030204" pitchFamily="34" charset="0"/>
              </a:rPr>
              <a:t> de </a:t>
            </a:r>
            <a:r>
              <a:rPr lang="en-US" sz="4800" dirty="0" err="1">
                <a:latin typeface="Avenir Next LT Pro Demi" panose="020F0502020204030204" pitchFamily="34" charset="0"/>
              </a:rPr>
              <a:t>compétence</a:t>
            </a:r>
            <a:r>
              <a:rPr lang="en-US" sz="4800" dirty="0">
                <a:latin typeface="Avenir Next LT Pro Demi" panose="020F0502020204030204" pitchFamily="34" charset="0"/>
              </a:rPr>
              <a:t> </a:t>
            </a:r>
            <a:r>
              <a:rPr lang="en-US" sz="4800" dirty="0" err="1">
                <a:latin typeface="Avenir Next LT Pro Demi" panose="020F0502020204030204" pitchFamily="34" charset="0"/>
              </a:rPr>
              <a:t>linguistiques</a:t>
            </a:r>
            <a:r>
              <a:rPr lang="en-US" sz="4800" dirty="0">
                <a:latin typeface="Avenir Next LT Pro Demi" panose="020F0502020204030204" pitchFamily="34" charset="0"/>
              </a:rPr>
              <a:t> </a:t>
            </a:r>
            <a:r>
              <a:rPr lang="en-US" sz="4800" dirty="0" err="1">
                <a:latin typeface="Avenir Next LT Pro Demi" panose="020F0502020204030204" pitchFamily="34" charset="0"/>
              </a:rPr>
              <a:t>canadiens</a:t>
            </a:r>
            <a:r>
              <a:rPr lang="en-US" sz="4800" dirty="0">
                <a:latin typeface="Avenir Next LT Pro Demi" panose="020F050202020403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D06E2-B3AE-185C-6DF9-EDB3A027C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69" y="5562661"/>
            <a:ext cx="4408228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algn="l"/>
            <a:r>
              <a:rPr lang="en-US" sz="1400" dirty="0">
                <a:latin typeface="Arial" panose="020B0604020202020204" pitchFamily="34" charset="0"/>
              </a:rPr>
              <a:t>©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/>
              <a:t>Myriam Corriveau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flag flying in the air&#10;&#10;Description automatically generated">
            <a:extLst>
              <a:ext uri="{FF2B5EF4-FFF2-40B4-BE49-F238E27FC236}">
                <a16:creationId xmlns:a16="http://schemas.microsoft.com/office/drawing/2014/main" id="{9303C03F-1F9A-E425-CE6D-9C85F7E3D0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416" y="1114973"/>
            <a:ext cx="4884047" cy="488404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51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8C03-2568-F90D-E2D4-2EA2D2AE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10" y="1638300"/>
            <a:ext cx="9654076" cy="37096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Arial Narrow" panose="020B0606020202030204" pitchFamily="34" charset="0"/>
              </a:rPr>
              <a:t>Voici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enfin</a:t>
            </a:r>
            <a:r>
              <a:rPr lang="en-US" sz="2400" dirty="0">
                <a:latin typeface="Arial Narrow" panose="020B0606020202030204" pitchFamily="34" charset="0"/>
              </a:rPr>
              <a:t> un </a:t>
            </a:r>
            <a:r>
              <a:rPr lang="en-US" sz="2400" dirty="0" err="1">
                <a:latin typeface="Arial Narrow" panose="020B0606020202030204" pitchFamily="34" charset="0"/>
              </a:rPr>
              <a:t>autre</a:t>
            </a:r>
            <a:r>
              <a:rPr lang="en-US" sz="2400" dirty="0">
                <a:latin typeface="Arial Narrow" panose="020B0606020202030204" pitchFamily="34" charset="0"/>
              </a:rPr>
              <a:t> site à </a:t>
            </a:r>
            <a:r>
              <a:rPr lang="en-US" sz="2400" dirty="0" err="1">
                <a:latin typeface="Arial Narrow" panose="020B0606020202030204" pitchFamily="34" charset="0"/>
              </a:rPr>
              <a:t>partir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duquel</a:t>
            </a:r>
            <a:r>
              <a:rPr lang="en-US" sz="2400" dirty="0">
                <a:latin typeface="Arial Narrow" panose="020B0606020202030204" pitchFamily="34" charset="0"/>
              </a:rPr>
              <a:t> on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propose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simulés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ou</a:t>
            </a:r>
            <a:r>
              <a:rPr lang="en-US" sz="2400" dirty="0">
                <a:latin typeface="Arial Narrow" panose="020B0606020202030204" pitchFamily="34" charset="0"/>
              </a:rPr>
              <a:t> des </a:t>
            </a:r>
            <a:r>
              <a:rPr lang="en-US" sz="2400" dirty="0" err="1">
                <a:latin typeface="Arial Narrow" panose="020B0606020202030204" pitchFamily="34" charset="0"/>
              </a:rPr>
              <a:t>exercices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préparatoires</a:t>
            </a:r>
            <a:r>
              <a:rPr lang="en-US" sz="2400" dirty="0">
                <a:latin typeface="Arial Narrow" panose="020B0606020202030204" pitchFamily="34" charset="0"/>
              </a:rPr>
              <a:t>. Il a </a:t>
            </a:r>
            <a:r>
              <a:rPr lang="en-US" sz="2400" dirty="0" err="1">
                <a:latin typeface="Arial Narrow" panose="020B0606020202030204" pitchFamily="34" charset="0"/>
              </a:rPr>
              <a:t>été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spécialement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conçu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afin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aider à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préparer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adéquatement</a:t>
            </a:r>
            <a:r>
              <a:rPr lang="en-US" sz="2400" dirty="0">
                <a:latin typeface="Arial Narrow" panose="020B0606020202030204" pitchFamily="34" charset="0"/>
              </a:rPr>
              <a:t> à un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officiels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  <a:hlinkClick r:id="rId2"/>
              </a:rPr>
              <a:t>Tests </a:t>
            </a:r>
            <a:r>
              <a:rPr lang="en-US" sz="2000" dirty="0" err="1">
                <a:latin typeface="Arial Narrow" panose="020B0606020202030204" pitchFamily="34" charset="0"/>
                <a:hlinkClick r:id="rId2"/>
              </a:rPr>
              <a:t>d’autoévaluation</a:t>
            </a:r>
            <a:r>
              <a:rPr lang="en-US" sz="2000" dirty="0">
                <a:latin typeface="Arial Narrow" panose="020B0606020202030204" pitchFamily="34" charset="0"/>
                <a:hlinkClick r:id="rId2"/>
              </a:rPr>
              <a:t> - Canada.ca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9214F-F953-542E-DC1C-D1887823CE82}"/>
              </a:ext>
            </a:extLst>
          </p:cNvPr>
          <p:cNvSpPr txBox="1"/>
          <p:nvPr/>
        </p:nvSpPr>
        <p:spPr>
          <a:xfrm>
            <a:off x="4658945" y="4271962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04170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838AB8-BE5D-07CF-2225-3B76A8DA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7400" y="5131332"/>
            <a:ext cx="2183734" cy="8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465E-5660-2077-0A62-5988D935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536700"/>
            <a:ext cx="9918700" cy="369570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fr-CA" sz="2400" dirty="0">
                <a:latin typeface="Arial Narrow" panose="020B0606020202030204" pitchFamily="34" charset="0"/>
              </a:rPr>
              <a:t>Pour bien réussir un test de niveau de français, d’autres ressources (telles que des vidéos, un blog, etc.) sont accessibles en ligne. Elles contiennent des renseignements utiles à propos du type de questions et du déroulement d’un des tests officiels présentés précédemment. Vous pouvez explorer ces multiples ressources.</a:t>
            </a:r>
          </a:p>
          <a:p>
            <a:pPr marL="0" indent="0">
              <a:buNone/>
            </a:pPr>
            <a:endParaRPr lang="fr-CA" sz="20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000" b="1" kern="100" dirty="0">
                <a:solidFill>
                  <a:srgbClr val="C1430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Blog de TEF training : informations et conseils pour réussir le TEF</a:t>
            </a: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  <a:hlinkClick r:id="rId3"/>
              </a:rPr>
              <a:t>TEF Training - </a:t>
            </a:r>
            <a:r>
              <a:rPr lang="en-US" sz="2000" dirty="0" err="1">
                <a:latin typeface="Arial Narrow" panose="020B0606020202030204" pitchFamily="34" charset="0"/>
                <a:hlinkClick r:id="rId3"/>
              </a:rPr>
              <a:t>Payhip</a:t>
            </a:r>
            <a:endParaRPr lang="fr-CA" sz="2000" u="sng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9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0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465E-5660-2077-0A62-5988D935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536700"/>
            <a:ext cx="9918700" cy="36957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1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CA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BA19D-0265-F4D0-30FC-1716C0A077DA}"/>
              </a:ext>
            </a:extLst>
          </p:cNvPr>
          <p:cNvSpPr txBox="1"/>
          <p:nvPr/>
        </p:nvSpPr>
        <p:spPr>
          <a:xfrm>
            <a:off x="787400" y="920621"/>
            <a:ext cx="8458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Pour bien réussir un test de niveau de français, d’autres ressources (telles que des vidéos, un blog, etc.) sont accessibles en ligne. Elles contiennent des renseignements utiles à propos du type de questions et du déroulement d’un des tests officiels. Vous pouvez explorer ces multiples ressources.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C1430B"/>
                </a:solidFill>
                <a:effectLst/>
                <a:uLnTx/>
                <a:uFillTx/>
                <a:latin typeface="Arial Narrow" panose="020B0606020202030204" pitchFamily="34" charset="0"/>
              </a:rPr>
              <a:t>Vidéos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2"/>
              </a:rPr>
              <a:t>TCF | Simulation Expression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2"/>
              </a:rPr>
              <a:t>Orale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2"/>
              </a:rPr>
              <a:t>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2"/>
              </a:rPr>
              <a:t>Exercice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2"/>
              </a:rPr>
              <a:t> 1 | Speaking Task Simulation: Exercise 1 – YouTube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3"/>
              </a:rPr>
              <a:t>TEF - 5 conseils pour la compréhension écrite ! – YouTube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4"/>
              </a:rPr>
              <a:t>TEF Canada | Simulation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4"/>
              </a:rPr>
              <a:t>Epreuve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4"/>
              </a:rPr>
              <a:t> Expression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4"/>
              </a:rPr>
              <a:t>Orale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4"/>
              </a:rPr>
              <a:t> | Full Speaking Test Simulation - YouTube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5"/>
              </a:rPr>
              <a:t>DELF B1 Simulation Production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5"/>
              </a:rPr>
              <a:t>Orale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hlinkClick r:id="rId5"/>
              </a:rPr>
              <a:t> | Full Speaking Test Simulation | Tasks 1, 2, 3 - YouTube</a:t>
            </a:r>
            <a:endParaRPr kumimoji="0" lang="fr-CA" sz="2000" b="0" i="0" u="sng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Vlog outline">
            <a:extLst>
              <a:ext uri="{FF2B5EF4-FFF2-40B4-BE49-F238E27FC236}">
                <a16:creationId xmlns:a16="http://schemas.microsoft.com/office/drawing/2014/main" id="{2DDDD1ED-9428-73CE-C21D-9C3A00277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3000" y="3057813"/>
            <a:ext cx="1839191" cy="1839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AB8C7-DF52-51BB-DBC5-B8A92700B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036" y="5026288"/>
            <a:ext cx="3241964" cy="18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4FF77-E835-3A04-E27E-E3C385A5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4E2B-0770-9756-A033-55195A69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96" y="1259480"/>
            <a:ext cx="3822189" cy="53164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fr-CA" sz="3500" dirty="0">
              <a:ln w="0"/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fr-CA" sz="3500" dirty="0">
                <a:ln w="0"/>
                <a:solidFill>
                  <a:schemeClr val="accent1"/>
                </a:solidFill>
                <a:latin typeface="Arial Narrow" panose="020B0606020202030204" pitchFamily="34" charset="0"/>
              </a:rPr>
              <a:t>Ces ressources présentées précédemment vous semblent-elles utiles? </a:t>
            </a:r>
          </a:p>
          <a:p>
            <a:pPr marL="0" indent="0" algn="r">
              <a:buNone/>
            </a:pPr>
            <a:r>
              <a:rPr lang="fr-CA" sz="3500" dirty="0">
                <a:ln w="0"/>
                <a:solidFill>
                  <a:schemeClr val="accent1"/>
                </a:solidFill>
                <a:latin typeface="Arial Narrow" panose="020B0606020202030204" pitchFamily="34" charset="0"/>
              </a:rPr>
              <a:t>Pourquoi? </a:t>
            </a:r>
          </a:p>
          <a:p>
            <a:pPr marL="0" indent="0" algn="ctr">
              <a:buNone/>
            </a:pPr>
            <a:endParaRPr lang="fr-CA" sz="3500" dirty="0">
              <a:ln w="0"/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fr-CA" sz="3500" dirty="0">
              <a:ln w="0"/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fr-CA" sz="3500" dirty="0">
                <a:ln w="0"/>
                <a:solidFill>
                  <a:schemeClr val="accent1"/>
                </a:solidFill>
                <a:latin typeface="Arial Narrow" panose="020B0606020202030204" pitchFamily="34" charset="0"/>
              </a:rPr>
              <a:t>Comptez-vous les utiliser? </a:t>
            </a:r>
          </a:p>
          <a:p>
            <a:pPr marL="0" indent="0" algn="r">
              <a:buNone/>
            </a:pPr>
            <a:r>
              <a:rPr lang="fr-CA" sz="3500" dirty="0">
                <a:ln w="0"/>
                <a:solidFill>
                  <a:schemeClr val="accent1"/>
                </a:solidFill>
                <a:latin typeface="Arial Narrow" panose="020B0606020202030204" pitchFamily="34" charset="0"/>
              </a:rPr>
              <a:t>Si oui, de quelles façons?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744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4E2B-0770-9756-A033-55195A69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1" y="1095375"/>
            <a:ext cx="10515600" cy="4667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CA" sz="9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Certains sites (ou établissements) canadiens proposent également leurs tests de niveaux de compétence linguistique en français. Voici quelques suggestions.</a:t>
            </a:r>
          </a:p>
          <a:p>
            <a:pPr marL="0" indent="0">
              <a:buNone/>
            </a:pPr>
            <a:endParaRPr lang="fr-CA" sz="9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i="0" dirty="0">
                <a:solidFill>
                  <a:srgbClr val="C1430B"/>
                </a:solidFill>
                <a:effectLst/>
                <a:latin typeface="Arial Narrow" panose="020B0606020202030204" pitchFamily="34" charset="0"/>
              </a:rPr>
              <a:t>NCLC-AEL</a:t>
            </a:r>
            <a:endParaRPr lang="en-US" sz="8000" b="1" dirty="0">
              <a:solidFill>
                <a:srgbClr val="C1430B"/>
              </a:solidFill>
              <a:latin typeface="Arial Narrow" panose="020B0606020202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8000" dirty="0">
                <a:solidFill>
                  <a:srgbClr val="0563C1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NCLC-AEL: </a:t>
            </a:r>
            <a:r>
              <a:rPr lang="en-US" sz="8000" dirty="0" err="1">
                <a:solidFill>
                  <a:srgbClr val="0563C1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Accueil</a:t>
            </a:r>
            <a:endParaRPr lang="en-US" sz="8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8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C1430B"/>
                </a:solidFill>
                <a:latin typeface="Arial Narrow" panose="020B0606020202030204" pitchFamily="34" charset="0"/>
              </a:rPr>
              <a:t>Université TÉLUQ</a:t>
            </a:r>
            <a:endParaRPr lang="fr-CA" sz="8000" b="1" dirty="0">
              <a:solidFill>
                <a:srgbClr val="C1430B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8000" dirty="0">
                <a:latin typeface="Arial Narrow" panose="020B0606020202030204" pitchFamily="34" charset="0"/>
                <a:hlinkClick r:id="rId3"/>
              </a:rPr>
              <a:t>Autoévaluation en français écrit – SEL | Université TÉLUQ - Formation à distance (teluq.ca)</a:t>
            </a:r>
            <a:endParaRPr lang="fr-FR" sz="8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CA" sz="8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CA" sz="8000" u="sng" kern="100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CA" sz="64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64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tests sont offerts gratuitement.</a:t>
            </a:r>
            <a:endParaRPr lang="fr-CA" sz="64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7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4E2B-0770-9756-A033-55195A69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1" y="664482"/>
            <a:ext cx="10515600" cy="4667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CA" sz="9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9600" dirty="0">
                <a:latin typeface="Arial Narrow" panose="020B0606020202030204" pitchFamily="34" charset="0"/>
                <a:cs typeface="Times New Roman" panose="02020603050405020304" pitchFamily="18" charset="0"/>
              </a:rPr>
              <a:t>Voici encore d’autres tests de niveaux de français non officiels qui sont offerts en ligne.  </a:t>
            </a:r>
          </a:p>
          <a:p>
            <a:pPr marL="0" indent="0">
              <a:buNone/>
            </a:pPr>
            <a:endParaRPr lang="fr-CA" sz="8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8000" b="1" dirty="0" err="1">
                <a:solidFill>
                  <a:srgbClr val="C1430B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LanguageLevel</a:t>
            </a:r>
            <a:endParaRPr lang="fr-CA" sz="8000" b="1" dirty="0">
              <a:solidFill>
                <a:srgbClr val="C1430B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8000" dirty="0" err="1">
                <a:latin typeface="Arial Narrow" panose="020B0606020202030204" pitchFamily="34" charset="0"/>
                <a:hlinkClick r:id="rId2"/>
              </a:rPr>
              <a:t>Language</a:t>
            </a:r>
            <a:r>
              <a:rPr lang="fr-FR" sz="8000" dirty="0">
                <a:latin typeface="Arial Narrow" panose="020B0606020202030204" pitchFamily="34" charset="0"/>
                <a:hlinkClick r:id="rId2"/>
              </a:rPr>
              <a:t> </a:t>
            </a:r>
            <a:r>
              <a:rPr lang="fr-FR" sz="8000" dirty="0" err="1">
                <a:latin typeface="Arial Narrow" panose="020B0606020202030204" pitchFamily="34" charset="0"/>
                <a:hlinkClick r:id="rId2"/>
              </a:rPr>
              <a:t>Level</a:t>
            </a:r>
            <a:r>
              <a:rPr lang="fr-FR" sz="8000" dirty="0">
                <a:latin typeface="Arial Narrow" panose="020B0606020202030204" pitchFamily="34" charset="0"/>
                <a:hlinkClick r:id="rId2"/>
              </a:rPr>
              <a:t> - Vï¿½rifiez votre niveau de français</a:t>
            </a:r>
            <a:endParaRPr lang="fr-FR" sz="8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CA" sz="8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8000" b="1" dirty="0">
                <a:solidFill>
                  <a:srgbClr val="C1430B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FrançaisFacile.com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8000" dirty="0">
                <a:latin typeface="Arial Narrow" panose="020B0606020202030204" pitchFamily="34" charset="0"/>
                <a:hlinkClick r:id="rId3"/>
              </a:rPr>
              <a:t>Tests de niveau français gratuits (francaisfacile.com)</a:t>
            </a:r>
            <a:endParaRPr lang="fr-FR" sz="8000" dirty="0">
              <a:latin typeface="Arial Narrow" panose="020B0606020202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FR" sz="8000" dirty="0">
              <a:latin typeface="Arial Narrow" panose="020B0606020202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8000" b="1" u="sng" kern="100" dirty="0" err="1">
                <a:solidFill>
                  <a:srgbClr val="C1430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Lingolia</a:t>
            </a:r>
            <a:endParaRPr lang="fr-CA" sz="8000" b="1" u="sng" kern="100" dirty="0">
              <a:solidFill>
                <a:srgbClr val="C1430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8000" dirty="0">
                <a:latin typeface="Arial Narrow" panose="020B0606020202030204" pitchFamily="34" charset="0"/>
                <a:hlinkClick r:id="rId4"/>
              </a:rPr>
              <a:t>Teste ton niveau de français (lingolia.com)</a:t>
            </a:r>
            <a:endParaRPr lang="fr-CA" sz="80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CA" sz="80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CA" sz="80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CA" sz="80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64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tests sont offerts gratuitement.</a:t>
            </a:r>
            <a:endParaRPr lang="fr-CA" sz="64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7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4BCD9-3D5A-A1F6-31E6-C98FB589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 fontScale="92500" lnSpcReduction="20000"/>
          </a:bodyPr>
          <a:lstStyle/>
          <a:p>
            <a:pPr marL="0" lvl="0" indent="0" algn="ctr">
              <a:buNone/>
            </a:pPr>
            <a:endParaRPr lang="fr-CA" sz="37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fr-CA" sz="3700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Connaissez-vous d’autres sites offrant un test de niveau de compétence linguistique en français?</a:t>
            </a:r>
          </a:p>
          <a:p>
            <a:pPr marL="0" lvl="0" indent="0" algn="ctr">
              <a:buNone/>
            </a:pPr>
            <a:endParaRPr lang="fr-CA" sz="37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endParaRPr lang="fr-CA" sz="37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endParaRPr lang="fr-CA" sz="37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fr-CA" sz="3700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Si oui, lesquels?  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5AF82-2130-B007-E947-05FE39052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9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886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ECBFE-9E4F-B8C6-AEA0-98C66AE99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4"/>
          <a:stretch/>
        </p:blipFill>
        <p:spPr>
          <a:xfrm>
            <a:off x="1068130" y="1928587"/>
            <a:ext cx="3876165" cy="433817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1F5E11-3A9A-4648-832B-C3C09CE8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27" y="1195189"/>
            <a:ext cx="6096000" cy="507156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1600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Selon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vous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quels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sont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les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avantages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de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réaliser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un test de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niveau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de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français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et de faire des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activités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pour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s’y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préparer</a:t>
            </a:r>
            <a:r>
              <a:rPr lang="en-US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</a:p>
          <a:p>
            <a:pPr marL="0" lvl="0" indent="0">
              <a:buNone/>
            </a:pPr>
            <a:endParaRPr lang="en-US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Avez-vous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l’intention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de faire un test de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niveau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de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compétence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linguistique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en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français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prochainement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? </a:t>
            </a:r>
          </a:p>
          <a:p>
            <a:pPr marL="0" lv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Pour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quelles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raisons? 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7300685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7300685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432BF-0DAB-7C78-D5A3-69520BDB2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"/>
            <a:ext cx="12188952" cy="8998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782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8CC8-D67F-A9C7-3BFE-DBD5EDDB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370" y="856343"/>
            <a:ext cx="10468429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E3FD2-7C0E-1861-0E3F-A6B9F2C39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6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6873" y="-141851"/>
            <a:ext cx="12612914" cy="7360549"/>
          </a:xfrm>
          <a:prstGeom prst="rect">
            <a:avLst/>
          </a:prstGeom>
          <a:effectLst>
            <a:outerShdw blurRad="381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9E442B-A095-2448-EE1F-1C475437934B}"/>
              </a:ext>
            </a:extLst>
          </p:cNvPr>
          <p:cNvSpPr/>
          <p:nvPr/>
        </p:nvSpPr>
        <p:spPr>
          <a:xfrm>
            <a:off x="1729013" y="1828800"/>
            <a:ext cx="8781142" cy="5029200"/>
          </a:xfrm>
          <a:prstGeom prst="rect">
            <a:avLst/>
          </a:prstGeom>
          <a:solidFill>
            <a:schemeClr val="accent1">
              <a:lumMod val="50000"/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CA" sz="2800" dirty="0">
                <a:ln w="0"/>
                <a:solidFill>
                  <a:srgbClr val="FFFF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Quelques avantages possibles que peuvent produire la préparation et la réalisation d’un test de niveau de français</a:t>
            </a:r>
          </a:p>
          <a:p>
            <a:pPr marL="0" indent="0">
              <a:buNone/>
            </a:pPr>
            <a:endParaRPr lang="fr-CA" dirty="0">
              <a:solidFill>
                <a:srgbClr val="FFFF99"/>
              </a:solidFill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CA" sz="2400" b="1" dirty="0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  <a:r>
              <a:rPr lang="fr-CA" sz="2000" b="1" dirty="0">
                <a:solidFill>
                  <a:srgbClr val="FFFF99"/>
                </a:solidFill>
                <a:latin typeface="Arial Narrow" panose="020B0606020202030204" pitchFamily="34" charset="0"/>
              </a:rPr>
              <a:t>Connaître ses forces et ses faiblesses en français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rgbClr val="FFFF99"/>
                </a:solidFill>
                <a:latin typeface="Arial Narrow" panose="020B0606020202030204" pitchFamily="34" charset="0"/>
              </a:rPr>
              <a:t> Faire des exercices stimulants et adaptés à ses besoins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rgbClr val="FFFF99"/>
                </a:solidFill>
                <a:latin typeface="Arial Narrow" panose="020B0606020202030204" pitchFamily="34" charset="0"/>
              </a:rPr>
              <a:t> Planifier des sorties, participer à des évènements francophones, rencontrer de nouvelles personnes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rgbClr val="FFFF99"/>
                </a:solidFill>
                <a:latin typeface="Arial Narrow" panose="020B0606020202030204" pitchFamily="34" charset="0"/>
              </a:rPr>
              <a:t> Apprécier davantage la culture francophone, voyager et/ou immigrer dans un pays francophone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2000" b="1" dirty="0">
                <a:solidFill>
                  <a:srgbClr val="FFFF99"/>
                </a:solidFill>
                <a:latin typeface="Arial Narrow" panose="020B0606020202030204" pitchFamily="34" charset="0"/>
              </a:rPr>
              <a:t> Mentionner ses compétences dans son CV, décrocher un emploi correspondant à ses objectifs</a:t>
            </a:r>
          </a:p>
        </p:txBody>
      </p:sp>
    </p:spTree>
    <p:extLst>
      <p:ext uri="{BB962C8B-B14F-4D97-AF65-F5344CB8AC3E}">
        <p14:creationId xmlns:p14="http://schemas.microsoft.com/office/powerpoint/2010/main" val="39786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A29CF-D2D5-7679-B711-2D43B453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2" y="595745"/>
            <a:ext cx="5666508" cy="4793674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Connaissez-vous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votre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niveau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français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?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Aimeriez-vous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le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connaître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? </a:t>
            </a:r>
          </a:p>
          <a:p>
            <a:pPr marL="0" indent="0" algn="r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2BFA8-C9A3-E76D-7FA0-346F6D33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6750" y="3135087"/>
            <a:ext cx="5545249" cy="3265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9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A29CF-D2D5-7679-B711-2D43B453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864523"/>
            <a:ext cx="11122428" cy="527026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Il </a:t>
            </a:r>
            <a:r>
              <a:rPr lang="en-US" sz="2400" dirty="0" err="1">
                <a:latin typeface="Arial Narrow" panose="020B0606020202030204" pitchFamily="34" charset="0"/>
              </a:rPr>
              <a:t>existe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différents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compétence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linguistique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canadiens</a:t>
            </a:r>
            <a:r>
              <a:rPr lang="en-US" sz="2400" dirty="0">
                <a:latin typeface="Arial Narrow" panose="020B0606020202030204" pitchFamily="34" charset="0"/>
              </a:rPr>
              <a:t>. Afin de les </a:t>
            </a:r>
            <a:r>
              <a:rPr lang="en-US" sz="2400" dirty="0" err="1">
                <a:latin typeface="Arial Narrow" panose="020B0606020202030204" pitchFamily="34" charset="0"/>
              </a:rPr>
              <a:t>connaître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veuillez</a:t>
            </a:r>
            <a:r>
              <a:rPr lang="en-US" sz="2400" dirty="0">
                <a:latin typeface="Arial Narrow" panose="020B0606020202030204" pitchFamily="34" charset="0"/>
              </a:rPr>
              <a:t> consulter les liens ci-dessous.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Arial Narrow" panose="020B0606020202030204" pitchFamily="34" charset="0"/>
                <a:hlinkClick r:id="rId2"/>
              </a:rPr>
              <a:t>Comprendre les Niveaux de compétence linguistique canadiens - Canada.ca</a:t>
            </a: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Arial Narrow" panose="020B0606020202030204" pitchFamily="34" charset="0"/>
                <a:hlinkClick r:id="rId3"/>
              </a:rPr>
              <a:t>Aperçu des niveaux de compétence NCLC et CLB – Centre des niveaux de compétence linguistique canadiens (language.ca)</a:t>
            </a: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Arial Narrow" panose="020B0606020202030204" pitchFamily="34" charset="0"/>
              </a:rPr>
              <a:t>On peut aussi se référer au classement établi par le cadre européen de référence pour les langues (CECRL). </a:t>
            </a:r>
          </a:p>
          <a:p>
            <a:pPr marL="0" indent="0">
              <a:buNone/>
            </a:pPr>
            <a:r>
              <a:rPr lang="fr-FR" sz="2400" dirty="0">
                <a:latin typeface="Arial Narrow" panose="020B0606020202030204" pitchFamily="34" charset="0"/>
                <a:hlinkClick r:id="rId4"/>
              </a:rPr>
              <a:t>A1, A2, B1, B2, C1, C2 : à quoi correspondent ces niveaux de langue ? | Service-public.fr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en-US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A close-up of a logo&#10;&#10;Description automatically generated">
            <a:extLst>
              <a:ext uri="{FF2B5EF4-FFF2-40B4-BE49-F238E27FC236}">
                <a16:creationId xmlns:a16="http://schemas.microsoft.com/office/drawing/2014/main" id="{DFADA43F-EB4A-9D42-49ED-3CDA31457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5202" y="1705481"/>
            <a:ext cx="1479363" cy="1479363"/>
          </a:xfrm>
          <a:prstGeom prst="rect">
            <a:avLst/>
          </a:prstGeom>
        </p:spPr>
      </p:pic>
      <p:pic>
        <p:nvPicPr>
          <p:cNvPr id="15" name="Picture 14" descr="A blue circle with a world map&#10;&#10;Description automatically generated">
            <a:extLst>
              <a:ext uri="{FF2B5EF4-FFF2-40B4-BE49-F238E27FC236}">
                <a16:creationId xmlns:a16="http://schemas.microsoft.com/office/drawing/2014/main" id="{040D0C9E-C8D4-0E0F-F20D-7E037C23CB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77799" y="1705480"/>
            <a:ext cx="1479363" cy="1497855"/>
          </a:xfrm>
          <a:prstGeom prst="rect">
            <a:avLst/>
          </a:prstGeom>
        </p:spPr>
      </p:pic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7CEC7DE2-7A4B-02E8-798D-D49C8A13E4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57709" y="1623344"/>
            <a:ext cx="1722792" cy="16097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A29CF-D2D5-7679-B711-2D43B453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6" y="3184845"/>
            <a:ext cx="9919856" cy="33406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Narrow" panose="020B0606020202030204" pitchFamily="34" charset="0"/>
              </a:rPr>
              <a:t>Pour </a:t>
            </a:r>
            <a:r>
              <a:rPr lang="en-US" sz="2600" dirty="0" err="1">
                <a:latin typeface="Arial Narrow" panose="020B0606020202030204" pitchFamily="34" charset="0"/>
              </a:rPr>
              <a:t>connaître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votre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niveau</a:t>
            </a:r>
            <a:r>
              <a:rPr lang="en-US" sz="2600" dirty="0">
                <a:latin typeface="Arial Narrow" panose="020B0606020202030204" pitchFamily="34" charset="0"/>
              </a:rPr>
              <a:t> de </a:t>
            </a:r>
            <a:r>
              <a:rPr lang="en-US" sz="2600" dirty="0" err="1">
                <a:latin typeface="Arial Narrow" panose="020B0606020202030204" pitchFamily="34" charset="0"/>
              </a:rPr>
              <a:t>compétence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linguistique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en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français</a:t>
            </a:r>
            <a:r>
              <a:rPr lang="en-US" sz="2600" dirty="0">
                <a:latin typeface="Arial Narrow" panose="020B0606020202030204" pitchFamily="34" charset="0"/>
              </a:rPr>
              <a:t>, </a:t>
            </a:r>
            <a:r>
              <a:rPr lang="en-US" sz="2600" dirty="0" err="1">
                <a:latin typeface="Arial Narrow" panose="020B0606020202030204" pitchFamily="34" charset="0"/>
              </a:rPr>
              <a:t>vous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pouvez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réaliser</a:t>
            </a:r>
            <a:r>
              <a:rPr lang="en-US" sz="2600" dirty="0">
                <a:latin typeface="Arial Narrow" panose="020B0606020202030204" pitchFamily="34" charset="0"/>
              </a:rPr>
              <a:t> un test </a:t>
            </a:r>
            <a:r>
              <a:rPr lang="en-US" sz="2600" dirty="0" err="1">
                <a:latin typeface="Arial Narrow" panose="020B0606020202030204" pitchFamily="34" charset="0"/>
              </a:rPr>
              <a:t>officiel</a:t>
            </a:r>
            <a:r>
              <a:rPr lang="en-US" sz="2600" dirty="0">
                <a:latin typeface="Arial Narrow" panose="020B0606020202030204" pitchFamily="34" charset="0"/>
              </a:rPr>
              <a:t>. En </a:t>
            </a:r>
            <a:r>
              <a:rPr lang="en-US" sz="2600" dirty="0" err="1">
                <a:latin typeface="Arial Narrow" panose="020B0606020202030204" pitchFamily="34" charset="0"/>
              </a:rPr>
              <a:t>voici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quelques-uns</a:t>
            </a:r>
            <a:r>
              <a:rPr lang="en-US" sz="2600" dirty="0">
                <a:latin typeface="Arial Narrow" panose="020B0606020202030204" pitchFamily="34" charset="0"/>
              </a:rPr>
              <a:t> qui </a:t>
            </a:r>
            <a:r>
              <a:rPr lang="en-US" sz="2600" dirty="0" err="1">
                <a:latin typeface="Arial Narrow" panose="020B0606020202030204" pitchFamily="34" charset="0"/>
              </a:rPr>
              <a:t>sont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r>
              <a:rPr lang="en-US" sz="2600" dirty="0" err="1">
                <a:latin typeface="Arial Narrow" panose="020B0606020202030204" pitchFamily="34" charset="0"/>
              </a:rPr>
              <a:t>reconnus</a:t>
            </a:r>
            <a:r>
              <a:rPr lang="en-US" sz="2600" dirty="0">
                <a:latin typeface="Arial Narrow" panose="020B0606020202030204" pitchFamily="34" charset="0"/>
              </a:rPr>
              <a:t> au Canada. 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200" b="1" kern="100" dirty="0">
              <a:solidFill>
                <a:srgbClr val="C1430B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fr-CA" sz="2200" b="1" kern="100" dirty="0">
                <a:solidFill>
                  <a:srgbClr val="C1430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TCF    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solidFill>
                  <a:srgbClr val="C1430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DELF  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fr-CA" sz="2200" b="1" kern="100" dirty="0">
                <a:solidFill>
                  <a:srgbClr val="C1430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TEF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7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*Ces tests sont payants. </a:t>
            </a:r>
            <a:endParaRPr lang="fr-CA" sz="17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17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7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vous êtes membre d’une institution, il est possible qu’on vous demande de réaliser un autre test de français. En cas de besoin, n’hésitez pas à communiquer avec une personne-ressource à ce sujet.  </a:t>
            </a:r>
            <a:endParaRPr lang="en-US" sz="17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4074501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928F-4B2A-1A72-1ADF-4B92A7D6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281354"/>
            <a:ext cx="10743938" cy="57202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Pour de plus </a:t>
            </a:r>
            <a:r>
              <a:rPr lang="en-US" sz="2400" dirty="0" err="1">
                <a:latin typeface="Arial Narrow" panose="020B0606020202030204" pitchFamily="34" charset="0"/>
              </a:rPr>
              <a:t>amples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informations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concernant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ces</a:t>
            </a:r>
            <a:r>
              <a:rPr lang="en-US" sz="2400" dirty="0">
                <a:latin typeface="Arial Narrow" panose="020B0606020202030204" pitchFamily="34" charset="0"/>
              </a:rPr>
              <a:t> tests </a:t>
            </a:r>
            <a:r>
              <a:rPr lang="en-US" sz="2400" dirty="0" err="1">
                <a:latin typeface="Arial Narrow" panose="020B0606020202030204" pitchFamily="34" charset="0"/>
              </a:rPr>
              <a:t>officiels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compétence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linguistiques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en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au Canada,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êtes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invités</a:t>
            </a:r>
            <a:r>
              <a:rPr lang="en-US" sz="2400" dirty="0">
                <a:latin typeface="Arial Narrow" panose="020B0606020202030204" pitchFamily="34" charset="0"/>
              </a:rPr>
              <a:t> à consulter les sites </a:t>
            </a:r>
            <a:r>
              <a:rPr lang="en-US" sz="2400" dirty="0" err="1">
                <a:latin typeface="Arial Narrow" panose="020B0606020202030204" pitchFamily="34" charset="0"/>
              </a:rPr>
              <a:t>suivants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Arial Narrow" panose="020B0606020202030204" pitchFamily="34" charset="0"/>
                <a:hlinkClick r:id="rId2"/>
              </a:rPr>
              <a:t>TCF (alliance-francaise.ca)</a:t>
            </a:r>
            <a:endParaRPr lang="fr-CA" sz="24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Arial Narrow" panose="020B0606020202030204" pitchFamily="34" charset="0"/>
                <a:hlinkClick r:id="rId3"/>
              </a:rPr>
              <a:t>DELF (alliance-francaise.ca)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Arial Narrow" panose="020B0606020202030204" pitchFamily="34" charset="0"/>
                <a:hlinkClick r:id="rId4"/>
              </a:rPr>
              <a:t>TEF Canada (alliance-francaise.ca)</a:t>
            </a:r>
            <a:r>
              <a:rPr lang="en-US" sz="2400" dirty="0">
                <a:latin typeface="Arial Narrow" panose="020B0606020202030204" pitchFamily="34" charset="0"/>
              </a:rPr>
              <a:t>     </a:t>
            </a:r>
          </a:p>
        </p:txBody>
      </p:sp>
      <p:pic>
        <p:nvPicPr>
          <p:cNvPr id="5" name="Graphic 4" descr="Internet outline">
            <a:extLst>
              <a:ext uri="{FF2B5EF4-FFF2-40B4-BE49-F238E27FC236}">
                <a16:creationId xmlns:a16="http://schemas.microsoft.com/office/drawing/2014/main" id="{F622F404-4367-4F16-1E40-E297EB80B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5320" y="3872132"/>
            <a:ext cx="1999957" cy="199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7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E876-C686-AEB4-D4E6-06D933CBA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9" y="1511300"/>
            <a:ext cx="6719805" cy="4226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Une bonne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préparation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pour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réaliser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un 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tests 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niveaux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peut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s’avérer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nécessaire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Des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activités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ligne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ont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été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spécialement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conçues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pour les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personnes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intéressées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Connaissez-vous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certaines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ressouces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virtuelles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19E15-879F-AA14-8EAB-987D07DD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519453" y="2833053"/>
            <a:ext cx="3496533" cy="3496533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803-3AA7-A31D-E467-234B71EC6A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032712" y="709322"/>
            <a:ext cx="2123731" cy="2123731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8C03-2568-F90D-E2D4-2EA2D2AE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330036"/>
            <a:ext cx="9925841" cy="476596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Arial Narrow" panose="020B0606020202030204" pitchFamily="34" charset="0"/>
              </a:rPr>
              <a:t>Voici</a:t>
            </a:r>
            <a:r>
              <a:rPr lang="en-US" sz="2400" dirty="0">
                <a:latin typeface="Arial Narrow" panose="020B0606020202030204" pitchFamily="34" charset="0"/>
              </a:rPr>
              <a:t> un site à </a:t>
            </a:r>
            <a:r>
              <a:rPr lang="en-US" sz="2400" dirty="0" err="1">
                <a:latin typeface="Arial Narrow" panose="020B0606020202030204" pitchFamily="34" charset="0"/>
              </a:rPr>
              <a:t>partir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duquel</a:t>
            </a:r>
            <a:r>
              <a:rPr lang="en-US" sz="2400" dirty="0">
                <a:latin typeface="Arial Narrow" panose="020B0606020202030204" pitchFamily="34" charset="0"/>
              </a:rPr>
              <a:t> on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propose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simulés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ou</a:t>
            </a:r>
            <a:r>
              <a:rPr lang="en-US" sz="2400" dirty="0">
                <a:latin typeface="Arial Narrow" panose="020B0606020202030204" pitchFamily="34" charset="0"/>
              </a:rPr>
              <a:t> des </a:t>
            </a:r>
            <a:r>
              <a:rPr lang="en-US" sz="2400" dirty="0" err="1">
                <a:latin typeface="Arial Narrow" panose="020B0606020202030204" pitchFamily="34" charset="0"/>
              </a:rPr>
              <a:t>exercices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préparatoires</a:t>
            </a:r>
            <a:r>
              <a:rPr lang="en-US" sz="2400" dirty="0">
                <a:latin typeface="Arial Narrow" panose="020B0606020202030204" pitchFamily="34" charset="0"/>
              </a:rPr>
              <a:t>. Il a </a:t>
            </a:r>
            <a:r>
              <a:rPr lang="en-US" sz="2400" dirty="0" err="1">
                <a:latin typeface="Arial Narrow" panose="020B0606020202030204" pitchFamily="34" charset="0"/>
              </a:rPr>
              <a:t>été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spécialement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conçu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afin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aider à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préparer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adéquatement</a:t>
            </a:r>
            <a:r>
              <a:rPr lang="en-US" sz="2400" dirty="0">
                <a:latin typeface="Arial Narrow" panose="020B0606020202030204" pitchFamily="34" charset="0"/>
              </a:rPr>
              <a:t> à un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officiels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1430B"/>
                </a:solidFill>
                <a:latin typeface="Arial Narrow" panose="020B0606020202030204" pitchFamily="34" charset="0"/>
              </a:rPr>
              <a:t>PrepMyFuture</a:t>
            </a:r>
          </a:p>
          <a:p>
            <a:pPr marL="0" indent="0">
              <a:buNone/>
            </a:pPr>
            <a:r>
              <a:rPr lang="fr-FR" sz="2400" dirty="0" err="1">
                <a:latin typeface="Arial Narrow" panose="020B0606020202030204" pitchFamily="34" charset="0"/>
                <a:hlinkClick r:id="rId2"/>
              </a:rPr>
              <a:t>PrepMyFuture</a:t>
            </a:r>
            <a:r>
              <a:rPr lang="fr-FR" sz="2400" dirty="0">
                <a:latin typeface="Arial Narrow" panose="020B0606020202030204" pitchFamily="34" charset="0"/>
                <a:hlinkClick r:id="rId2"/>
              </a:rPr>
              <a:t>, préparation aux tests (TOEIC, TOEFL, TAGE MAGE, etc.)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Arial Narrow" panose="020B0606020202030204" pitchFamily="34" charset="0"/>
              </a:rPr>
              <a:t>Cette </a:t>
            </a:r>
            <a:r>
              <a:rPr lang="en-US" sz="1600" dirty="0" err="1">
                <a:latin typeface="Arial Narrow" panose="020B0606020202030204" pitchFamily="34" charset="0"/>
              </a:rPr>
              <a:t>ressource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est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payante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/>
          </a:p>
        </p:txBody>
      </p:sp>
      <p:pic>
        <p:nvPicPr>
          <p:cNvPr id="4" name="Picture 2" descr="Formation en ligne au français professionnel | PrepMyFuture.com">
            <a:extLst>
              <a:ext uri="{FF2B5EF4-FFF2-40B4-BE49-F238E27FC236}">
                <a16:creationId xmlns:a16="http://schemas.microsoft.com/office/drawing/2014/main" id="{1EAA4995-83BE-D12C-388C-97B18D1E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161" y="4394238"/>
            <a:ext cx="2257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8C03-2568-F90D-E2D4-2EA2D2AE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10" y="1638300"/>
            <a:ext cx="9654076" cy="37096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 Narrow" panose="020B0606020202030204" pitchFamily="34" charset="0"/>
              </a:rPr>
              <a:t>Voici</a:t>
            </a:r>
            <a:r>
              <a:rPr lang="en-US" sz="2400" dirty="0">
                <a:latin typeface="Arial Narrow" panose="020B0606020202030204" pitchFamily="34" charset="0"/>
              </a:rPr>
              <a:t> un </a:t>
            </a:r>
            <a:r>
              <a:rPr lang="en-US" sz="2400" dirty="0" err="1">
                <a:latin typeface="Arial Narrow" panose="020B0606020202030204" pitchFamily="34" charset="0"/>
              </a:rPr>
              <a:t>autre</a:t>
            </a:r>
            <a:r>
              <a:rPr lang="en-US" sz="2400" dirty="0">
                <a:latin typeface="Arial Narrow" panose="020B0606020202030204" pitchFamily="34" charset="0"/>
              </a:rPr>
              <a:t> site à </a:t>
            </a:r>
            <a:r>
              <a:rPr lang="en-US" sz="2400" dirty="0" err="1">
                <a:latin typeface="Arial Narrow" panose="020B0606020202030204" pitchFamily="34" charset="0"/>
              </a:rPr>
              <a:t>partir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duquel</a:t>
            </a:r>
            <a:r>
              <a:rPr lang="en-US" sz="2400" dirty="0">
                <a:latin typeface="Arial Narrow" panose="020B0606020202030204" pitchFamily="34" charset="0"/>
              </a:rPr>
              <a:t> on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propose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simulés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ou</a:t>
            </a:r>
            <a:r>
              <a:rPr lang="en-US" sz="2400" dirty="0">
                <a:latin typeface="Arial Narrow" panose="020B0606020202030204" pitchFamily="34" charset="0"/>
              </a:rPr>
              <a:t> des </a:t>
            </a:r>
            <a:r>
              <a:rPr lang="en-US" sz="2400" dirty="0" err="1">
                <a:latin typeface="Arial Narrow" panose="020B0606020202030204" pitchFamily="34" charset="0"/>
              </a:rPr>
              <a:t>exercices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préparatoires</a:t>
            </a:r>
            <a:r>
              <a:rPr lang="en-US" sz="2400" dirty="0">
                <a:latin typeface="Arial Narrow" panose="020B0606020202030204" pitchFamily="34" charset="0"/>
              </a:rPr>
              <a:t>. Il a </a:t>
            </a:r>
            <a:r>
              <a:rPr lang="en-US" sz="2400" dirty="0" err="1">
                <a:latin typeface="Arial Narrow" panose="020B0606020202030204" pitchFamily="34" charset="0"/>
              </a:rPr>
              <a:t>été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spécialement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conçu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afin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aider à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préparer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adéquatement</a:t>
            </a:r>
            <a:r>
              <a:rPr lang="en-US" sz="2400" dirty="0">
                <a:latin typeface="Arial Narrow" panose="020B0606020202030204" pitchFamily="34" charset="0"/>
              </a:rPr>
              <a:t> à un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officiels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1430B"/>
                </a:solidFill>
                <a:latin typeface="Arial Narrow" panose="020B0606020202030204" pitchFamily="34" charset="0"/>
              </a:rPr>
              <a:t>RFI SAVOIRS</a:t>
            </a:r>
          </a:p>
          <a:p>
            <a:pPr marL="0" indent="0">
              <a:buNone/>
            </a:pPr>
            <a:r>
              <a:rPr lang="fr-FR" sz="2000" dirty="0">
                <a:latin typeface="Arial Narrow" panose="020B0606020202030204" pitchFamily="34" charset="0"/>
                <a:hlinkClick r:id="rId2"/>
              </a:rPr>
              <a:t>Tester son niveau de français - Français Facile – RFI</a:t>
            </a: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Narrow" panose="020B0606020202030204" pitchFamily="34" charset="0"/>
                <a:hlinkClick r:id="rId3"/>
              </a:rPr>
              <a:t>S'entrainer au DELF, TCF et DFP avec RFI - Français Facile - RFI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6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r</a:t>
            </a:r>
            <a:r>
              <a:rPr lang="fr-FR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essources sont offertes gratuitement.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/>
          </a:p>
        </p:txBody>
      </p:sp>
      <p:pic>
        <p:nvPicPr>
          <p:cNvPr id="5" name="Picture 4" descr="A black and red sign with white text&#10;&#10;Description automatically generated">
            <a:extLst>
              <a:ext uri="{FF2B5EF4-FFF2-40B4-BE49-F238E27FC236}">
                <a16:creationId xmlns:a16="http://schemas.microsoft.com/office/drawing/2014/main" id="{28A7C190-43B9-8F73-9A1A-C36702A93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80796" y="4502794"/>
            <a:ext cx="2857500" cy="1685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9214F-F953-542E-DC1C-D1887823CE82}"/>
              </a:ext>
            </a:extLst>
          </p:cNvPr>
          <p:cNvSpPr txBox="1"/>
          <p:nvPr/>
        </p:nvSpPr>
        <p:spPr>
          <a:xfrm>
            <a:off x="4658945" y="4271962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862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8C03-2568-F90D-E2D4-2EA2D2AE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110" y="1638300"/>
            <a:ext cx="9654076" cy="37096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 Narrow" panose="020B0606020202030204" pitchFamily="34" charset="0"/>
              </a:rPr>
              <a:t>Voici</a:t>
            </a:r>
            <a:r>
              <a:rPr lang="en-US" sz="2400" dirty="0">
                <a:latin typeface="Arial Narrow" panose="020B0606020202030204" pitchFamily="34" charset="0"/>
              </a:rPr>
              <a:t> un </a:t>
            </a:r>
            <a:r>
              <a:rPr lang="en-US" sz="2400" dirty="0" err="1">
                <a:latin typeface="Arial Narrow" panose="020B0606020202030204" pitchFamily="34" charset="0"/>
              </a:rPr>
              <a:t>autre</a:t>
            </a:r>
            <a:r>
              <a:rPr lang="en-US" sz="2400" dirty="0">
                <a:latin typeface="Arial Narrow" panose="020B0606020202030204" pitchFamily="34" charset="0"/>
              </a:rPr>
              <a:t> site à </a:t>
            </a:r>
            <a:r>
              <a:rPr lang="en-US" sz="2400" dirty="0" err="1">
                <a:latin typeface="Arial Narrow" panose="020B0606020202030204" pitchFamily="34" charset="0"/>
              </a:rPr>
              <a:t>partir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duquel</a:t>
            </a:r>
            <a:r>
              <a:rPr lang="en-US" sz="2400" dirty="0">
                <a:latin typeface="Arial Narrow" panose="020B0606020202030204" pitchFamily="34" charset="0"/>
              </a:rPr>
              <a:t> on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propose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simulés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ou</a:t>
            </a:r>
            <a:r>
              <a:rPr lang="en-US" sz="2400" dirty="0">
                <a:latin typeface="Arial Narrow" panose="020B0606020202030204" pitchFamily="34" charset="0"/>
              </a:rPr>
              <a:t> des </a:t>
            </a:r>
            <a:r>
              <a:rPr lang="en-US" sz="2400" dirty="0" err="1">
                <a:latin typeface="Arial Narrow" panose="020B0606020202030204" pitchFamily="34" charset="0"/>
              </a:rPr>
              <a:t>exercices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préparatoires</a:t>
            </a:r>
            <a:r>
              <a:rPr lang="en-US" sz="2400" dirty="0">
                <a:latin typeface="Arial Narrow" panose="020B0606020202030204" pitchFamily="34" charset="0"/>
              </a:rPr>
              <a:t>. Il a </a:t>
            </a:r>
            <a:r>
              <a:rPr lang="en-US" sz="2400" dirty="0" err="1">
                <a:latin typeface="Arial Narrow" panose="020B0606020202030204" pitchFamily="34" charset="0"/>
              </a:rPr>
              <a:t>été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spécialement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conçu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afin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aider à </a:t>
            </a:r>
            <a:r>
              <a:rPr lang="en-US" sz="2400" dirty="0" err="1">
                <a:latin typeface="Arial Narrow" panose="020B0606020202030204" pitchFamily="34" charset="0"/>
              </a:rPr>
              <a:t>vous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préparer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adéquatement</a:t>
            </a:r>
            <a:r>
              <a:rPr lang="en-US" sz="2400" dirty="0">
                <a:latin typeface="Arial Narrow" panose="020B0606020202030204" pitchFamily="34" charset="0"/>
              </a:rPr>
              <a:t> à un des tests de </a:t>
            </a:r>
            <a:r>
              <a:rPr lang="en-US" sz="2400" dirty="0" err="1">
                <a:latin typeface="Arial Narrow" panose="020B0606020202030204" pitchFamily="34" charset="0"/>
              </a:rPr>
              <a:t>niveaux</a:t>
            </a:r>
            <a:r>
              <a:rPr lang="en-US" sz="2400" dirty="0"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latin typeface="Arial Narrow" panose="020B0606020202030204" pitchFamily="34" charset="0"/>
              </a:rPr>
              <a:t>français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officiels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1430B"/>
                </a:solidFill>
                <a:latin typeface="Arial Narrow" panose="020B0606020202030204" pitchFamily="34" charset="0"/>
              </a:rPr>
              <a:t>TV5MONDE</a:t>
            </a:r>
          </a:p>
          <a:p>
            <a:pPr marL="0" indent="0">
              <a:buNone/>
            </a:pPr>
            <a:r>
              <a:rPr lang="fr-FR" sz="2000" dirty="0">
                <a:latin typeface="Arial Narrow" panose="020B0606020202030204" pitchFamily="34" charset="0"/>
                <a:hlinkClick r:id="rId2"/>
              </a:rPr>
              <a:t>TCF - Test de connaissance du français en ligne avec TV5MONDE</a:t>
            </a:r>
            <a:endParaRPr lang="fr-CA" sz="2000" u="sng" kern="100" dirty="0">
              <a:solidFill>
                <a:srgbClr val="0000FF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6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r</a:t>
            </a:r>
            <a:r>
              <a:rPr lang="fr-FR" sz="1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essource est offerte gratuitement.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fr-CA" sz="2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9214F-F953-542E-DC1C-D1887823CE82}"/>
              </a:ext>
            </a:extLst>
          </p:cNvPr>
          <p:cNvSpPr txBox="1"/>
          <p:nvPr/>
        </p:nvSpPr>
        <p:spPr>
          <a:xfrm>
            <a:off x="4658945" y="4271962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4" name="Picture 3" descr="A blue background with white text">
            <a:extLst>
              <a:ext uri="{FF2B5EF4-FFF2-40B4-BE49-F238E27FC236}">
                <a16:creationId xmlns:a16="http://schemas.microsoft.com/office/drawing/2014/main" id="{8AF52B0D-8765-6705-AEC9-70A4291AE2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93307" y="4832356"/>
            <a:ext cx="3145299" cy="19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11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45CC95AB09045BC290FC2E037D33C" ma:contentTypeVersion="21" ma:contentTypeDescription="Create a new document." ma:contentTypeScope="" ma:versionID="8d2c9a4ce312a88d41612a002afbc1e3">
  <xsd:schema xmlns:xsd="http://www.w3.org/2001/XMLSchema" xmlns:xs="http://www.w3.org/2001/XMLSchema" xmlns:p="http://schemas.microsoft.com/office/2006/metadata/properties" xmlns:ns2="3d443618-49a3-4464-988a-87eb58f65983" xmlns:ns3="3a354ac6-a945-4ef3-8c71-da4d67518063" targetNamespace="http://schemas.microsoft.com/office/2006/metadata/properties" ma:root="true" ma:fieldsID="7732c40c9a474eb962ddea8cbf87ef2b" ns2:_="" ns3:_="">
    <xsd:import namespace="3d443618-49a3-4464-988a-87eb58f65983"/>
    <xsd:import namespace="3a354ac6-a945-4ef3-8c71-da4d67518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Assignedto" minOccurs="0"/>
                <xsd:element ref="ns2:TL_x003b_DR" minOccurs="0"/>
                <xsd:element ref="ns2:Readby" minOccurs="0"/>
                <xsd:element ref="ns2:Usefulness" minOccurs="0"/>
                <xsd:element ref="ns2:Topic" minOccurs="0"/>
                <xsd:element ref="ns2:Citation_x0028_APA7_x0029_" minOccurs="0"/>
                <xsd:element ref="ns2:Geographicfocus" minOccurs="0"/>
                <xsd:element ref="ns2:Them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43618-49a3-4464-988a-87eb58f65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ssignedto" ma:index="12" nillable="true" ma:displayName="Assigned to" ma:format="Dropdown" ma:internalName="Assignedto">
      <xsd:simpleType>
        <xsd:union memberTypes="dms:Text">
          <xsd:simpleType>
            <xsd:restriction base="dms:Choice">
              <xsd:enumeration value="Taylor"/>
              <xsd:enumeration value="Siri"/>
              <xsd:enumeration value="Alyssa"/>
            </xsd:restriction>
          </xsd:simpleType>
        </xsd:union>
      </xsd:simpleType>
    </xsd:element>
    <xsd:element name="TL_x003b_DR" ma:index="13" nillable="true" ma:displayName="TL;DR" ma:format="Dropdown" ma:internalName="TL_x003b_DR">
      <xsd:simpleType>
        <xsd:restriction base="dms:Note">
          <xsd:maxLength value="255"/>
        </xsd:restriction>
      </xsd:simpleType>
    </xsd:element>
    <xsd:element name="Readby" ma:index="14" nillable="true" ma:displayName="Read by" ma:format="Dropdown" ma:list="UserInfo" ma:SharePointGroup="0" ma:internalName="Rea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fulness" ma:index="15" nillable="true" ma:displayName="Usefulness" ma:format="Dropdown" ma:internalName="Usefulness">
      <xsd:simpleType>
        <xsd:restriction base="dms:Choice">
          <xsd:enumeration value="2 - could be useful"/>
          <xsd:enumeration value="3 - useful but not necessary"/>
          <xsd:enumeration value="4 - Useful"/>
          <xsd:enumeration value="5 -must use"/>
          <xsd:enumeration value="1 - Not useful"/>
        </xsd:restriction>
      </xsd:simpleType>
    </xsd:element>
    <xsd:element name="Topic" ma:index="16" nillable="true" ma:displayName="Topic" ma:description="SINGLE TOPIC ONLY" ma:format="Dropdown" ma:internalName="Topic">
      <xsd:simpleType>
        <xsd:restriction base="dms:Text">
          <xsd:maxLength value="255"/>
        </xsd:restriction>
      </xsd:simpleType>
    </xsd:element>
    <xsd:element name="Citation_x0028_APA7_x0029_" ma:index="17" nillable="true" ma:displayName="Citation (APA7)" ma:format="Dropdown" ma:internalName="Citation_x0028_APA7_x0029_">
      <xsd:simpleType>
        <xsd:restriction base="dms:Note"/>
      </xsd:simpleType>
    </xsd:element>
    <xsd:element name="Geographicfocus" ma:index="18" nillable="true" ma:displayName="Geographic focus" ma:format="Dropdown" ma:internalName="Geographicfocus">
      <xsd:simpleType>
        <xsd:restriction base="dms:Text">
          <xsd:maxLength value="255"/>
        </xsd:restriction>
      </xsd:simpleType>
    </xsd:element>
    <xsd:element name="Themes" ma:index="19" nillable="true" ma:displayName="Themes" ma:format="Dropdown" ma:internalName="Them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ffordance"/>
                        <xsd:enumeration value="Strategies &amp; Implementation"/>
                        <xsd:enumeration value="Barriers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83ab3d-3311-46c7-9827-319eef876c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54ac6-a945-4ef3-8c71-da4d67518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309089-bb50-42b9-8567-51f695985834}" ma:internalName="TaxCatchAll" ma:showField="CatchAllData" ma:web="3a354ac6-a945-4ef3-8c71-da4d67518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3d443618-49a3-4464-988a-87eb58f65983" xsi:nil="true"/>
    <lcf76f155ced4ddcb4097134ff3c332f xmlns="3d443618-49a3-4464-988a-87eb58f65983">
      <Terms xmlns="http://schemas.microsoft.com/office/infopath/2007/PartnerControls"/>
    </lcf76f155ced4ddcb4097134ff3c332f>
    <Readby xmlns="3d443618-49a3-4464-988a-87eb58f65983">
      <UserInfo>
        <DisplayName/>
        <AccountId xsi:nil="true"/>
        <AccountType/>
      </UserInfo>
    </Readby>
    <Geographicfocus xmlns="3d443618-49a3-4464-988a-87eb58f65983" xsi:nil="true"/>
    <Themes xmlns="3d443618-49a3-4464-988a-87eb58f65983" xsi:nil="true"/>
    <TaxCatchAll xmlns="3a354ac6-a945-4ef3-8c71-da4d67518063" xsi:nil="true"/>
    <Usefulness xmlns="3d443618-49a3-4464-988a-87eb58f65983" xsi:nil="true"/>
    <Citation_x0028_APA7_x0029_ xmlns="3d443618-49a3-4464-988a-87eb58f65983" xsi:nil="true"/>
    <TL_x003b_DR xmlns="3d443618-49a3-4464-988a-87eb58f65983" xsi:nil="true"/>
    <Assignedto xmlns="3d443618-49a3-4464-988a-87eb58f65983" xsi:nil="true"/>
  </documentManagement>
</p:properties>
</file>

<file path=customXml/itemProps1.xml><?xml version="1.0" encoding="utf-8"?>
<ds:datastoreItem xmlns:ds="http://schemas.openxmlformats.org/officeDocument/2006/customXml" ds:itemID="{7038119F-2851-40D6-9982-E6F63CF414DF}"/>
</file>

<file path=customXml/itemProps2.xml><?xml version="1.0" encoding="utf-8"?>
<ds:datastoreItem xmlns:ds="http://schemas.openxmlformats.org/officeDocument/2006/customXml" ds:itemID="{CE8CB176-74BB-4BEC-8D7D-40CFC02FF0ED}"/>
</file>

<file path=customXml/itemProps3.xml><?xml version="1.0" encoding="utf-8"?>
<ds:datastoreItem xmlns:ds="http://schemas.openxmlformats.org/officeDocument/2006/customXml" ds:itemID="{0E32781B-0FB6-43B4-8E42-C426DBE99E03}"/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1001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Avenir Next LT Pro Demi</vt:lpstr>
      <vt:lpstr>Calibri</vt:lpstr>
      <vt:lpstr>Calibri Light</vt:lpstr>
      <vt:lpstr>Courier New</vt:lpstr>
      <vt:lpstr>Times New Roman</vt:lpstr>
      <vt:lpstr>Office Theme</vt:lpstr>
      <vt:lpstr>Guide sur les tests de niveaux de compétence linguistiques canadiens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sur les tests de niveaux de français au Canada</dc:title>
  <dc:creator>Myriam Corriveau</dc:creator>
  <cp:lastModifiedBy>Myriam Corriveau</cp:lastModifiedBy>
  <cp:revision>7</cp:revision>
  <dcterms:created xsi:type="dcterms:W3CDTF">2023-10-12T13:23:17Z</dcterms:created>
  <dcterms:modified xsi:type="dcterms:W3CDTF">2023-10-17T19:47:13Z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0x01010076D45CC95AB09045BC290FC2E037D33C</vt:lpwstr>
  </property>
</Properties>
</file>