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58" r:id="rId5"/>
    <p:sldId id="261" r:id="rId6"/>
    <p:sldId id="259" r:id="rId7"/>
    <p:sldId id="260" r:id="rId8"/>
    <p:sldId id="273" r:id="rId9"/>
    <p:sldId id="274" r:id="rId10"/>
    <p:sldId id="275" r:id="rId11"/>
    <p:sldId id="262" r:id="rId12"/>
    <p:sldId id="276" r:id="rId13"/>
    <p:sldId id="266" r:id="rId14"/>
    <p:sldId id="267" r:id="rId15"/>
    <p:sldId id="277" r:id="rId16"/>
    <p:sldId id="268" r:id="rId17"/>
    <p:sldId id="269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800080"/>
    <a:srgbClr val="C1430B"/>
    <a:srgbClr val="DC561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648B2-FCFF-DEFA-04A8-DD3CD6D74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6003A0-867E-17A2-F2EC-EDFDA8710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853DD-4A8C-B141-82B1-F998CD5BF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6C51B-325A-5DD2-B3EC-0F2D049B9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89AC6-DE5D-4D4E-A524-DFE52A1F2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5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7A04D-BA30-F3A9-21DE-FAA7360F3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FFBA7-D7AB-D115-40C8-E4C16AF1C9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2DD3D9-6244-73C6-0CAD-1918DDA79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1B6B3-9344-38B1-D1E9-A4CCC21A6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48507-26E6-386F-E471-07B865D19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0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F79173-64EB-F677-797D-2EDEB79156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02894A-1ECF-EE2E-7A17-0B034CF663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4B926-D5EB-5789-F0E2-352F7581A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FC5897-6CE9-409A-DD89-CAD790CD6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C8038-AF95-85AA-4C16-C8F7C5520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0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C2FCF-18A0-1DE8-1ABB-6C9A6833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93A17-6474-8504-E71E-F52FD5FA4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290EA-131A-0FBE-DD03-322FE9B5B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E5256-5947-4002-2C16-F202E4421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D76BE-16CC-C499-5AB0-0008B8640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5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652B0-1E3E-5310-9AC6-BA185D936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6C40A2-284C-8A9B-3BB6-4BB1F8055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00151-6F8E-957A-9909-A2F41C469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5E25B-0229-8338-75AB-2C94CBF25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A4494-60E4-777C-55C8-D764BDEA6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5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0CDE-5BBC-C199-BE82-108260494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6B96A-2E35-0CDA-CD36-A5A8BFC375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A9CCA-632A-736D-0D15-B461173BE1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0AC3A-3DA8-ABDF-B05D-1F36A0605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29C681-E109-EBDE-F7A0-FD6C23775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C27B44-E61E-FEEF-DF1C-3154F3F4F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9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656CA-054B-9DFC-698D-CEDAEADF6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13166-C9DF-4201-9A70-AD076A583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13032-00D5-8949-900A-7BCB8BE221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748D73-497D-7439-7E6A-F51596F56B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465618-4581-6EAA-3801-31AD1FB008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D85E6F-5CF7-2233-FB69-8CF7EDBD7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151F2B-8E78-8E5E-0128-C5F9813FB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53FF10-9F85-31B0-1010-9295EE9E5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53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3848F-D493-0755-02A3-91332035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19B7C-25F7-0F6F-BD53-5A0D32C6E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7ADDA2-5433-45C8-94D3-495B4CC78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26C180-6B17-1917-4601-D3BED5C3D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6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F2E993-3A89-5DAB-E2F6-1E3110B8F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0CD1B5-85DD-889E-B903-1BE4DC428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C6BE1D-77A2-5E55-1D7C-FDEF24F93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884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4FF33-CFE9-D8FE-276B-AE3920F22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55E68-7026-A9D6-4117-5C01AC4C03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41F4C-7C8B-B4AC-9886-CA8F662634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56F856-2FB2-AAC3-58F2-83BDD2FDC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F8B05-B953-6964-F550-93BEF742E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D2367F-B2E9-E29B-9350-5C967ADF7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6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857C6-BAB7-FA29-4996-96001883B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5DC5B6-048A-5092-9603-EA161773B1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172151-8A16-ECA3-81F9-8AD1BAFC1C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6892F8-CF12-60AD-6421-088781CE2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A5992-803E-7F33-D0E4-BD65E81D6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DF41EC-15F6-5E5B-BDF3-1249B9558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0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497D22-6422-7F52-A809-102563846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A598D-0346-ED29-471A-5AE2338BD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37254-16EB-8155-FC71-13FF65154A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25B7D-040B-487A-9512-1FCF04A69FB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70A75-BB36-1997-6062-449CE5C7BF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BCFA4-6C8D-5740-24ED-0BBEC3CEA3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77CBE-03E8-43C3-9B80-55EBF2B41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02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nada.ca/fr/commission-fonction-publique/services/evaluation-langue-seconde/tests-autoevaluation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ayhip.com/FrenchCourses/blog/te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www.youtube.com/watch?v=KaFjb-hTxUs" TargetMode="External"/><Relationship Id="rId7" Type="http://schemas.openxmlformats.org/officeDocument/2006/relationships/image" Target="../media/image15.svg"/><Relationship Id="rId2" Type="http://schemas.openxmlformats.org/officeDocument/2006/relationships/hyperlink" Target="https://www.youtube.com/watch?v=xBx9AZVhP5Q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s://www.youtube.com/watch?v=EVNXTj-36ZU" TargetMode="External"/><Relationship Id="rId4" Type="http://schemas.openxmlformats.org/officeDocument/2006/relationships/hyperlink" Target="https://www.youtube.com/watch?v=TMEw0m1kCvU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luq.ca/site/activites/?pno_quest=313" TargetMode="External"/><Relationship Id="rId2" Type="http://schemas.openxmlformats.org/officeDocument/2006/relationships/hyperlink" Target="https://www.nclc-ael.ca/accuei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ancaisfacile.com/test-de-niveau-francais.php" TargetMode="External"/><Relationship Id="rId2" Type="http://schemas.openxmlformats.org/officeDocument/2006/relationships/hyperlink" Target="https://languagelevel.com/fren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rancais.lingolia.com/fr/test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nguage.ca/apercu-des-niveaux-de-competence-nclc-et-clb/" TargetMode="External"/><Relationship Id="rId2" Type="http://schemas.openxmlformats.org/officeDocument/2006/relationships/hyperlink" Target="https://www.canada.ca/fr/immigration-refugies-citoyennete/nouvelles/video/competence-linguistique-canadien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ervice-public.fr/particuliers/vosdroits/F3473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ademiacafe.com/wiki/doku.php?id=tef_%D9%88_tefaq" TargetMode="External"/><Relationship Id="rId7" Type="http://schemas.openxmlformats.org/officeDocument/2006/relationships/hyperlink" Target="https://sandrillana.blogspot.com/2020/02/ressources-pour-se-preparer-aux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ww.academiacafe.com/wiki/doku.php?id=tcf_%D9%88_tcfq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liance-francaise.ca/fr/examens/diplomes/delf" TargetMode="External"/><Relationship Id="rId2" Type="http://schemas.openxmlformats.org/officeDocument/2006/relationships/hyperlink" Target="https://www.alliance-francaise.ca/fr/examens/tests/tc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hyperlink" Target="https://www.alliance-francaise.ca/fr/examens/tests/tef-canad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prepmyfuture.com/f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francaisfacile.rfi.fr/fr/dipl%C3%B4mes-tests/" TargetMode="External"/><Relationship Id="rId2" Type="http://schemas.openxmlformats.org/officeDocument/2006/relationships/hyperlink" Target="https://francaisfacile.rfi.fr/fr/tester-son-nivea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rofsdocs.mlfmonde.org/1j-1r-rfi-comprendre-et-enrichir-ses-connaissances/" TargetMode="Externa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apprendre.tv5monde.com/fr/tc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quelicot-au-ble.blogspot.com/p/tous-bord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8D0D6D3E-D7F9-4591-9CA9-DDF4DB1F7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3DDD1E-F6C3-6BA0-C850-23BECB8AF4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7021" y="1399772"/>
            <a:ext cx="5457394" cy="346917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4800" dirty="0">
                <a:latin typeface="Avenir Next LT Pro Demi" panose="020F0502020204030204" pitchFamily="34" charset="0"/>
              </a:rPr>
              <a:t>Guide sur les</a:t>
            </a:r>
            <a:br>
              <a:rPr lang="en-US" sz="4800" dirty="0">
                <a:latin typeface="Avenir Next LT Pro Demi" panose="020F0502020204030204" pitchFamily="34" charset="0"/>
              </a:rPr>
            </a:br>
            <a:r>
              <a:rPr lang="en-US" sz="4800" dirty="0">
                <a:latin typeface="Avenir Next LT Pro Demi" panose="020F0502020204030204" pitchFamily="34" charset="0"/>
              </a:rPr>
              <a:t>tests de </a:t>
            </a:r>
            <a:r>
              <a:rPr lang="en-US" sz="4800" dirty="0" err="1">
                <a:latin typeface="Avenir Next LT Pro Demi" panose="020F0502020204030204" pitchFamily="34" charset="0"/>
              </a:rPr>
              <a:t>niveaux</a:t>
            </a:r>
            <a:r>
              <a:rPr lang="en-US" sz="4800" dirty="0">
                <a:latin typeface="Avenir Next LT Pro Demi" panose="020F0502020204030204" pitchFamily="34" charset="0"/>
              </a:rPr>
              <a:t> de </a:t>
            </a:r>
            <a:r>
              <a:rPr lang="en-US" sz="4800" dirty="0" err="1">
                <a:latin typeface="Avenir Next LT Pro Demi" panose="020F0502020204030204" pitchFamily="34" charset="0"/>
              </a:rPr>
              <a:t>compétence</a:t>
            </a:r>
            <a:r>
              <a:rPr lang="en-US" sz="4800" dirty="0">
                <a:latin typeface="Avenir Next LT Pro Demi" panose="020F0502020204030204" pitchFamily="34" charset="0"/>
              </a:rPr>
              <a:t> </a:t>
            </a:r>
            <a:r>
              <a:rPr lang="en-US" sz="4800" dirty="0" err="1">
                <a:latin typeface="Avenir Next LT Pro Demi" panose="020F0502020204030204" pitchFamily="34" charset="0"/>
              </a:rPr>
              <a:t>linguistiques</a:t>
            </a:r>
            <a:r>
              <a:rPr lang="en-US" sz="4800" dirty="0">
                <a:latin typeface="Avenir Next LT Pro Demi" panose="020F0502020204030204" pitchFamily="34" charset="0"/>
              </a:rPr>
              <a:t> </a:t>
            </a:r>
            <a:r>
              <a:rPr lang="en-US" sz="4800" dirty="0" err="1">
                <a:latin typeface="Avenir Next LT Pro Demi" panose="020F0502020204030204" pitchFamily="34" charset="0"/>
              </a:rPr>
              <a:t>canadiens</a:t>
            </a:r>
            <a:r>
              <a:rPr lang="en-US" sz="4800" dirty="0">
                <a:latin typeface="Avenir Next LT Pro Demi" panose="020F0502020204030204" pitchFamily="34" charset="0"/>
              </a:rPr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5D06E2-B3AE-185C-6DF9-EDB3A027C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569" y="5562661"/>
            <a:ext cx="4408228" cy="11928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endParaRPr lang="en-US" sz="1300" dirty="0"/>
          </a:p>
          <a:p>
            <a:pPr algn="l"/>
            <a:r>
              <a:rPr lang="en-US" sz="1400" dirty="0">
                <a:latin typeface="Arial" panose="020B0604020202020204" pitchFamily="34" charset="0"/>
              </a:rPr>
              <a:t>©</a:t>
            </a:r>
            <a:r>
              <a:rPr lang="en-US" sz="14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en-US" sz="1400" dirty="0"/>
              <a:t>Myriam Corriveau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23336" y="-3"/>
            <a:ext cx="4068664" cy="6858000"/>
          </a:xfrm>
          <a:prstGeom prst="rect">
            <a:avLst/>
          </a:prstGeom>
          <a:gradFill>
            <a:gsLst>
              <a:gs pos="26000">
                <a:srgbClr val="000000"/>
              </a:gs>
              <a:gs pos="100000">
                <a:schemeClr val="accent1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23336" y="-3"/>
            <a:ext cx="3611463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6000"/>
                </a:schemeClr>
              </a:gs>
              <a:gs pos="100000">
                <a:srgbClr val="000000">
                  <a:alpha val="52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230721" y="-107390"/>
            <a:ext cx="3853890" cy="4068665"/>
          </a:xfrm>
          <a:prstGeom prst="rect">
            <a:avLst/>
          </a:prstGeom>
          <a:gradFill>
            <a:gsLst>
              <a:gs pos="0">
                <a:srgbClr val="000000">
                  <a:alpha val="34000"/>
                </a:srgbClr>
              </a:gs>
              <a:gs pos="96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flag flying in the air&#10;&#10;Description automatically generated">
            <a:extLst>
              <a:ext uri="{FF2B5EF4-FFF2-40B4-BE49-F238E27FC236}">
                <a16:creationId xmlns:a16="http://schemas.microsoft.com/office/drawing/2014/main" id="{9303C03F-1F9A-E425-CE6D-9C85F7E3D0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4416" y="1114973"/>
            <a:ext cx="4884047" cy="4884046"/>
          </a:xfrm>
          <a:custGeom>
            <a:avLst/>
            <a:gdLst/>
            <a:ahLst/>
            <a:cxnLst/>
            <a:rect l="l" t="t" r="r" b="b"/>
            <a:pathLst>
              <a:path w="5031136" h="5031136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7511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269283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54000">
                <a:schemeClr val="accent1">
                  <a:lumMod val="50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6610" y="5269283"/>
            <a:ext cx="12208610" cy="1590742"/>
          </a:xfrm>
          <a:prstGeom prst="rect">
            <a:avLst/>
          </a:prstGeom>
          <a:gradFill>
            <a:gsLst>
              <a:gs pos="18000">
                <a:schemeClr val="accent1">
                  <a:lumMod val="75000"/>
                  <a:alpha val="0"/>
                </a:schemeClr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98694" y="5267258"/>
            <a:ext cx="4093306" cy="1590742"/>
          </a:xfrm>
          <a:prstGeom prst="rect">
            <a:avLst/>
          </a:prstGeom>
          <a:gradFill>
            <a:gsLst>
              <a:gs pos="23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669" y="5267258"/>
            <a:ext cx="12198669" cy="1131515"/>
          </a:xfrm>
          <a:prstGeom prst="rect">
            <a:avLst/>
          </a:prstGeom>
          <a:gradFill>
            <a:gsLst>
              <a:gs pos="18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5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FA1AAC-C1ED-4F77-BFA4-BE80FC0AC7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6607" y="5278400"/>
            <a:ext cx="7736926" cy="1590741"/>
          </a:xfrm>
          <a:prstGeom prst="rect">
            <a:avLst/>
          </a:prstGeom>
          <a:gradFill>
            <a:gsLst>
              <a:gs pos="5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41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58C03-2568-F90D-E2D4-2EA2D2AE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110" y="1638300"/>
            <a:ext cx="9654076" cy="370965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 algn="just">
              <a:buNone/>
            </a:pPr>
            <a:r>
              <a:rPr lang="en-US" sz="2400" dirty="0" err="1">
                <a:latin typeface="Arial Narrow" panose="020B0606020202030204" pitchFamily="34" charset="0"/>
              </a:rPr>
              <a:t>Voici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enfin</a:t>
            </a:r>
            <a:r>
              <a:rPr lang="en-US" sz="2400" dirty="0">
                <a:latin typeface="Arial Narrow" panose="020B0606020202030204" pitchFamily="34" charset="0"/>
              </a:rPr>
              <a:t> un </a:t>
            </a:r>
            <a:r>
              <a:rPr lang="en-US" sz="2400" dirty="0" err="1">
                <a:latin typeface="Arial Narrow" panose="020B0606020202030204" pitchFamily="34" charset="0"/>
              </a:rPr>
              <a:t>autre</a:t>
            </a:r>
            <a:r>
              <a:rPr lang="en-US" sz="2400" dirty="0">
                <a:latin typeface="Arial Narrow" panose="020B0606020202030204" pitchFamily="34" charset="0"/>
              </a:rPr>
              <a:t> site à </a:t>
            </a:r>
            <a:r>
              <a:rPr lang="en-US" sz="2400" dirty="0" err="1">
                <a:latin typeface="Arial Narrow" panose="020B0606020202030204" pitchFamily="34" charset="0"/>
              </a:rPr>
              <a:t>partir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duquel</a:t>
            </a:r>
            <a:r>
              <a:rPr lang="en-US" sz="2400" dirty="0">
                <a:latin typeface="Arial Narrow" panose="020B0606020202030204" pitchFamily="34" charset="0"/>
              </a:rPr>
              <a:t> on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propose des tests de </a:t>
            </a:r>
            <a:r>
              <a:rPr lang="en-US" sz="2400" dirty="0" err="1">
                <a:latin typeface="Arial Narrow" panose="020B0606020202030204" pitchFamily="34" charset="0"/>
              </a:rPr>
              <a:t>niveaux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français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simulés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ou</a:t>
            </a:r>
            <a:r>
              <a:rPr lang="en-US" sz="2400" dirty="0">
                <a:latin typeface="Arial Narrow" panose="020B0606020202030204" pitchFamily="34" charset="0"/>
              </a:rPr>
              <a:t> des </a:t>
            </a:r>
            <a:r>
              <a:rPr lang="en-US" sz="2400" dirty="0" err="1">
                <a:latin typeface="Arial Narrow" panose="020B0606020202030204" pitchFamily="34" charset="0"/>
              </a:rPr>
              <a:t>exercices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préparatoires</a:t>
            </a:r>
            <a:r>
              <a:rPr lang="en-US" sz="2400" dirty="0">
                <a:latin typeface="Arial Narrow" panose="020B0606020202030204" pitchFamily="34" charset="0"/>
              </a:rPr>
              <a:t>. Il a </a:t>
            </a:r>
            <a:r>
              <a:rPr lang="en-US" sz="2400" dirty="0" err="1">
                <a:latin typeface="Arial Narrow" panose="020B0606020202030204" pitchFamily="34" charset="0"/>
              </a:rPr>
              <a:t>été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spécialement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conçu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afin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aider à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préparer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adéquatement</a:t>
            </a:r>
            <a:r>
              <a:rPr lang="en-US" sz="2400" dirty="0">
                <a:latin typeface="Arial Narrow" panose="020B0606020202030204" pitchFamily="34" charset="0"/>
              </a:rPr>
              <a:t> à un des tests de </a:t>
            </a:r>
            <a:r>
              <a:rPr lang="en-US" sz="2400" dirty="0" err="1">
                <a:latin typeface="Arial Narrow" panose="020B0606020202030204" pitchFamily="34" charset="0"/>
              </a:rPr>
              <a:t>niveaux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français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officiels</a:t>
            </a:r>
            <a:r>
              <a:rPr lang="en-US" sz="2400" dirty="0">
                <a:latin typeface="Arial Narrow" panose="020B0606020202030204" pitchFamily="34" charset="0"/>
              </a:rPr>
              <a:t>. </a:t>
            </a:r>
          </a:p>
          <a:p>
            <a:pPr marL="0" indent="0">
              <a:buNone/>
            </a:pPr>
            <a:endParaRPr lang="en-US" sz="2000" dirty="0">
              <a:latin typeface="Arial Narrow" panose="020B0606020202030204" pitchFamily="34" charset="0"/>
              <a:hlinkClick r:id="rId2"/>
            </a:endParaRPr>
          </a:p>
          <a:p>
            <a:pPr marL="0" indent="0">
              <a:buNone/>
            </a:pPr>
            <a:r>
              <a:rPr lang="en-US" sz="2000" dirty="0">
                <a:latin typeface="Arial Narrow" panose="020B0606020202030204" pitchFamily="34" charset="0"/>
                <a:hlinkClick r:id="rId2"/>
              </a:rPr>
              <a:t>Tests </a:t>
            </a:r>
            <a:r>
              <a:rPr lang="en-US" sz="2000" dirty="0" err="1">
                <a:latin typeface="Arial Narrow" panose="020B0606020202030204" pitchFamily="34" charset="0"/>
                <a:hlinkClick r:id="rId2"/>
              </a:rPr>
              <a:t>d’autoévaluation</a:t>
            </a:r>
            <a:r>
              <a:rPr lang="en-US" sz="2000" dirty="0">
                <a:latin typeface="Arial Narrow" panose="020B0606020202030204" pitchFamily="34" charset="0"/>
                <a:hlinkClick r:id="rId2"/>
              </a:rPr>
              <a:t> - Canada.ca</a:t>
            </a:r>
            <a:endParaRPr lang="en-US" sz="2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 Narrow" panose="020B0606020202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49214F-F953-542E-DC1C-D1887823CE82}"/>
              </a:ext>
            </a:extLst>
          </p:cNvPr>
          <p:cNvSpPr txBox="1"/>
          <p:nvPr/>
        </p:nvSpPr>
        <p:spPr>
          <a:xfrm>
            <a:off x="4658945" y="4271962"/>
            <a:ext cx="2857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041707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7838AB8-BE5D-07CF-2225-3B76A8DAE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87400" y="5131332"/>
            <a:ext cx="2183734" cy="87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3465E-5660-2077-0A62-5988D935E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400" y="1536700"/>
            <a:ext cx="9918700" cy="3695700"/>
          </a:xfrm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fr-CA" sz="2400" dirty="0">
                <a:latin typeface="Arial Narrow" panose="020B0606020202030204" pitchFamily="34" charset="0"/>
              </a:rPr>
              <a:t>Pour bien réussir un test de niveau de français, d’autres ressources (telles que des vidéos, un blog, etc.) sont accessibles en ligne. Elles contiennent des renseignements utiles à propos du type de questions et du déroulement d’un des tests officiels présentés précédemment. Vous pouvez explorer ces multiples ressources.</a:t>
            </a:r>
          </a:p>
          <a:p>
            <a:pPr marL="0" indent="0">
              <a:buNone/>
            </a:pPr>
            <a:endParaRPr lang="fr-CA" sz="20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CA" sz="2000" b="1" kern="100" dirty="0">
                <a:solidFill>
                  <a:srgbClr val="C1430B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Blog de TEF training : informations et conseils pour réussir le TEF</a:t>
            </a:r>
          </a:p>
          <a:p>
            <a:pPr marL="0" indent="0">
              <a:buNone/>
            </a:pPr>
            <a:r>
              <a:rPr lang="en-US" sz="2000" dirty="0">
                <a:latin typeface="Arial Narrow" panose="020B0606020202030204" pitchFamily="34" charset="0"/>
                <a:hlinkClick r:id="rId3"/>
              </a:rPr>
              <a:t>TEF Training - </a:t>
            </a:r>
            <a:r>
              <a:rPr lang="en-US" sz="2000" dirty="0" err="1">
                <a:latin typeface="Arial Narrow" panose="020B0606020202030204" pitchFamily="34" charset="0"/>
                <a:hlinkClick r:id="rId3"/>
              </a:rPr>
              <a:t>Payhip</a:t>
            </a:r>
            <a:endParaRPr lang="fr-CA" sz="2000" u="sng" kern="1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A" sz="19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A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A" sz="1900" dirty="0"/>
          </a:p>
          <a:p>
            <a:pPr marL="0" indent="0">
              <a:buNone/>
            </a:pPr>
            <a:endParaRPr lang="en-US" sz="1900" dirty="0"/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910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3465E-5660-2077-0A62-5988D935E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400" y="1536700"/>
            <a:ext cx="9918700" cy="369570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fr-CA" sz="19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fr-CA" sz="1900" dirty="0"/>
          </a:p>
          <a:p>
            <a:pPr marL="0" indent="0">
              <a:buNone/>
            </a:pPr>
            <a:endParaRPr lang="en-US" sz="1900" dirty="0"/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9BA19D-0265-F4D0-30FC-1716C0A077DA}"/>
              </a:ext>
            </a:extLst>
          </p:cNvPr>
          <p:cNvSpPr txBox="1"/>
          <p:nvPr/>
        </p:nvSpPr>
        <p:spPr>
          <a:xfrm>
            <a:off x="787400" y="920621"/>
            <a:ext cx="84582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C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Pour bien réussir un test de niveau de français, d’autres ressources (telles que des vidéos, un blog, etc.) sont accessibles en ligne. Elles contiennent des renseignements utiles à propos du type de questions et du déroulement d’un des tests officiels. Vous pouvez explorer ces multiples ressources.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A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CA" sz="2000" b="1" i="0" u="none" strike="noStrike" kern="1200" cap="none" spc="0" normalizeH="0" baseline="0" noProof="0" dirty="0">
                <a:ln>
                  <a:noFill/>
                </a:ln>
                <a:solidFill>
                  <a:srgbClr val="C1430B"/>
                </a:solidFill>
                <a:effectLst/>
                <a:uLnTx/>
                <a:uFillTx/>
                <a:latin typeface="Arial Narrow" panose="020B0606020202030204" pitchFamily="34" charset="0"/>
              </a:rPr>
              <a:t>Vidéos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2"/>
              </a:rPr>
              <a:t>TCF | Simulation Expression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2"/>
              </a:rPr>
              <a:t>Orale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2"/>
              </a:rPr>
              <a:t> :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2"/>
              </a:rPr>
              <a:t>Exercice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2"/>
              </a:rPr>
              <a:t> 1 | Speaking Task Simulation: Exercise 1 – YouTube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3"/>
              </a:rPr>
              <a:t>TEF - 5 conseils pour la compréhension écrite ! – YouTube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4"/>
              </a:rPr>
              <a:t>TEF Canada | Simulation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4"/>
              </a:rPr>
              <a:t>Epreuve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4"/>
              </a:rPr>
              <a:t> Expression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4"/>
              </a:rPr>
              <a:t>Orale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4"/>
              </a:rPr>
              <a:t> | Full Speaking Test Simulation - YouTube</a:t>
            </a:r>
            <a:endParaRPr kumimoji="0" lang="fr-CA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5"/>
              </a:rPr>
              <a:t>DELF B1 Simulation Production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5"/>
              </a:rPr>
              <a:t>Orale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hlinkClick r:id="rId5"/>
              </a:rPr>
              <a:t> | Full Speaking Test Simulation | Tasks 1, 2, 3 - YouTube</a:t>
            </a:r>
            <a:endParaRPr kumimoji="0" lang="fr-CA" sz="2000" b="0" i="0" u="sng" strike="noStrike" kern="1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Graphic 7" descr="Vlog outline">
            <a:extLst>
              <a:ext uri="{FF2B5EF4-FFF2-40B4-BE49-F238E27FC236}">
                <a16:creationId xmlns:a16="http://schemas.microsoft.com/office/drawing/2014/main" id="{2DDDD1ED-9428-73CE-C21D-9C3A00277B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33000" y="3057813"/>
            <a:ext cx="1839191" cy="18391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AAB8C7-DF52-51BB-DBC5-B8A92700BA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50036" y="5026288"/>
            <a:ext cx="3241964" cy="182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93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E4FF77-E835-3A04-E27E-E3C385A5BBC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519309" y="0"/>
            <a:ext cx="9669642" cy="6857990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04E2B-0770-9756-A033-55195A69B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896" y="1259480"/>
            <a:ext cx="3822189" cy="531642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endParaRPr lang="fr-CA" sz="3500" dirty="0">
              <a:ln w="0"/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0" indent="0" algn="r">
              <a:buNone/>
            </a:pPr>
            <a:r>
              <a:rPr lang="fr-CA" sz="3500" dirty="0">
                <a:ln w="0"/>
                <a:solidFill>
                  <a:schemeClr val="accent1"/>
                </a:solidFill>
                <a:latin typeface="Arial Narrow" panose="020B0606020202030204" pitchFamily="34" charset="0"/>
              </a:rPr>
              <a:t>Ces ressources présentées précédemment vous semblent-elles utiles? </a:t>
            </a:r>
          </a:p>
          <a:p>
            <a:pPr marL="0" indent="0" algn="r">
              <a:buNone/>
            </a:pPr>
            <a:r>
              <a:rPr lang="fr-CA" sz="3500" dirty="0">
                <a:ln w="0"/>
                <a:solidFill>
                  <a:schemeClr val="accent1"/>
                </a:solidFill>
                <a:latin typeface="Arial Narrow" panose="020B0606020202030204" pitchFamily="34" charset="0"/>
              </a:rPr>
              <a:t>Pourquoi? </a:t>
            </a:r>
          </a:p>
          <a:p>
            <a:pPr marL="0" indent="0" algn="ctr">
              <a:buNone/>
            </a:pPr>
            <a:endParaRPr lang="fr-CA" sz="3500" dirty="0">
              <a:ln w="0"/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0" indent="0" algn="r">
              <a:buNone/>
            </a:pPr>
            <a:endParaRPr lang="fr-CA" sz="3500" dirty="0">
              <a:ln w="0"/>
              <a:solidFill>
                <a:schemeClr val="accent1"/>
              </a:solidFill>
              <a:latin typeface="Arial Narrow" panose="020B0606020202030204" pitchFamily="34" charset="0"/>
            </a:endParaRPr>
          </a:p>
          <a:p>
            <a:pPr marL="0" indent="0" algn="r">
              <a:buNone/>
            </a:pPr>
            <a:r>
              <a:rPr lang="fr-CA" sz="3500" dirty="0">
                <a:ln w="0"/>
                <a:solidFill>
                  <a:schemeClr val="accent1"/>
                </a:solidFill>
                <a:latin typeface="Arial Narrow" panose="020B0606020202030204" pitchFamily="34" charset="0"/>
              </a:rPr>
              <a:t>Comptez-vous les utiliser? </a:t>
            </a:r>
          </a:p>
          <a:p>
            <a:pPr marL="0" indent="0" algn="r">
              <a:buNone/>
            </a:pPr>
            <a:r>
              <a:rPr lang="fr-CA" sz="3500" dirty="0">
                <a:ln w="0"/>
                <a:solidFill>
                  <a:schemeClr val="accent1"/>
                </a:solidFill>
                <a:latin typeface="Arial Narrow" panose="020B0606020202030204" pitchFamily="34" charset="0"/>
              </a:rPr>
              <a:t>Si oui, de quelles façons?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14744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04E2B-0770-9756-A033-55195A69B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971" y="1095375"/>
            <a:ext cx="10515600" cy="466725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fr-CA" sz="96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CA" sz="9600" dirty="0">
                <a:latin typeface="Arial Narrow" panose="020B0606020202030204" pitchFamily="34" charset="0"/>
                <a:cs typeface="Times New Roman" panose="02020603050405020304" pitchFamily="18" charset="0"/>
              </a:rPr>
              <a:t>Certains sites (ou établissements) canadiens proposent également leurs tests de niveaux de compétence linguistique en français. Voici quelques suggestions.</a:t>
            </a:r>
          </a:p>
          <a:p>
            <a:pPr marL="0" indent="0">
              <a:buNone/>
            </a:pPr>
            <a:endParaRPr lang="fr-CA" sz="96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8000" b="1" i="0" dirty="0">
                <a:solidFill>
                  <a:srgbClr val="C1430B"/>
                </a:solidFill>
                <a:effectLst/>
                <a:latin typeface="Arial Narrow" panose="020B0606020202030204" pitchFamily="34" charset="0"/>
              </a:rPr>
              <a:t>NCLC-AEL</a:t>
            </a:r>
            <a:endParaRPr lang="en-US" sz="8000" b="1" dirty="0">
              <a:solidFill>
                <a:srgbClr val="C1430B"/>
              </a:solidFill>
              <a:latin typeface="Arial Narrow" panose="020B060602020203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8000" dirty="0">
                <a:solidFill>
                  <a:srgbClr val="0563C1"/>
                </a:solidFill>
                <a:latin typeface="Arial Narrow" panose="020B0606020202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NCLC-AEL: </a:t>
            </a:r>
            <a:r>
              <a:rPr lang="en-US" sz="8000" dirty="0" err="1">
                <a:solidFill>
                  <a:srgbClr val="0563C1"/>
                </a:solidFill>
                <a:latin typeface="Arial Narrow" panose="020B0606020202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Accueil</a:t>
            </a:r>
            <a:endParaRPr lang="en-US" sz="8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8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8000" b="1" dirty="0">
                <a:solidFill>
                  <a:srgbClr val="C1430B"/>
                </a:solidFill>
                <a:latin typeface="Arial Narrow" panose="020B0606020202030204" pitchFamily="34" charset="0"/>
              </a:rPr>
              <a:t>Université TÉLUQ</a:t>
            </a:r>
            <a:endParaRPr lang="fr-CA" sz="8000" b="1" dirty="0">
              <a:solidFill>
                <a:srgbClr val="C1430B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8000" dirty="0">
                <a:latin typeface="Arial Narrow" panose="020B0606020202030204" pitchFamily="34" charset="0"/>
                <a:hlinkClick r:id="rId3"/>
              </a:rPr>
              <a:t>Autoévaluation en français écrit – SEL | Université TÉLUQ - Formation à distance (teluq.ca)</a:t>
            </a:r>
            <a:endParaRPr lang="fr-FR" sz="8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fr-CA" sz="80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fr-CA" sz="8000" u="sng" kern="100" dirty="0">
              <a:solidFill>
                <a:srgbClr val="0000FF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fr-CA" sz="6400" kern="1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CA" sz="64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Ces tests sont offerts gratuitement.</a:t>
            </a:r>
            <a:endParaRPr lang="fr-CA" sz="64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7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r>
              <a:rPr lang="fr-CA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9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04E2B-0770-9756-A033-55195A69B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971" y="664482"/>
            <a:ext cx="10515600" cy="466725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fr-CA" sz="96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CA" sz="9600" dirty="0">
                <a:latin typeface="Arial Narrow" panose="020B0606020202030204" pitchFamily="34" charset="0"/>
                <a:cs typeface="Times New Roman" panose="02020603050405020304" pitchFamily="18" charset="0"/>
              </a:rPr>
              <a:t>Voici encore d’autres tests de niveaux de français non officiels qui sont offerts en ligne.  </a:t>
            </a:r>
          </a:p>
          <a:p>
            <a:pPr marL="0" indent="0">
              <a:buNone/>
            </a:pPr>
            <a:endParaRPr lang="fr-CA" sz="80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CA" sz="8000" b="1" dirty="0" err="1">
                <a:solidFill>
                  <a:srgbClr val="C1430B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LanguageLevel</a:t>
            </a:r>
            <a:endParaRPr lang="fr-CA" sz="8000" b="1" dirty="0">
              <a:solidFill>
                <a:srgbClr val="C1430B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8000" dirty="0" err="1">
                <a:latin typeface="Arial Narrow" panose="020B0606020202030204" pitchFamily="34" charset="0"/>
                <a:hlinkClick r:id="rId2"/>
              </a:rPr>
              <a:t>Language</a:t>
            </a:r>
            <a:r>
              <a:rPr lang="fr-FR" sz="8000" dirty="0">
                <a:latin typeface="Arial Narrow" panose="020B0606020202030204" pitchFamily="34" charset="0"/>
                <a:hlinkClick r:id="rId2"/>
              </a:rPr>
              <a:t> </a:t>
            </a:r>
            <a:r>
              <a:rPr lang="fr-FR" sz="8000" dirty="0" err="1">
                <a:latin typeface="Arial Narrow" panose="020B0606020202030204" pitchFamily="34" charset="0"/>
                <a:hlinkClick r:id="rId2"/>
              </a:rPr>
              <a:t>Level</a:t>
            </a:r>
            <a:r>
              <a:rPr lang="fr-FR" sz="8000" dirty="0">
                <a:latin typeface="Arial Narrow" panose="020B0606020202030204" pitchFamily="34" charset="0"/>
                <a:hlinkClick r:id="rId2"/>
              </a:rPr>
              <a:t> - Vï¿½rifiez votre niveau de français</a:t>
            </a:r>
            <a:endParaRPr lang="fr-FR" sz="8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fr-CA" sz="80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CA" sz="8000" b="1" dirty="0">
                <a:solidFill>
                  <a:srgbClr val="C1430B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FrançaisFacile.com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8000" dirty="0">
                <a:latin typeface="Arial Narrow" panose="020B0606020202030204" pitchFamily="34" charset="0"/>
                <a:hlinkClick r:id="rId3"/>
              </a:rPr>
              <a:t>Tests de niveau français gratuits (francaisfacile.com)</a:t>
            </a:r>
            <a:endParaRPr lang="fr-FR" sz="8000" dirty="0">
              <a:latin typeface="Arial Narrow" panose="020B060602020203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fr-FR" sz="8000" dirty="0">
              <a:latin typeface="Arial Narrow" panose="020B060602020203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8000" b="1" u="sng" kern="100" dirty="0" err="1">
                <a:solidFill>
                  <a:srgbClr val="C1430B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Lingolia</a:t>
            </a:r>
            <a:endParaRPr lang="fr-CA" sz="8000" b="1" u="sng" kern="100" dirty="0">
              <a:solidFill>
                <a:srgbClr val="C1430B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8000" dirty="0">
                <a:latin typeface="Arial Narrow" panose="020B0606020202030204" pitchFamily="34" charset="0"/>
                <a:hlinkClick r:id="rId4"/>
              </a:rPr>
              <a:t>Teste ton niveau de français (lingolia.com)</a:t>
            </a:r>
            <a:endParaRPr lang="fr-CA" sz="8000" kern="1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fr-CA" sz="8000" kern="1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fr-CA" sz="8000" kern="1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fr-CA" sz="8000" kern="1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CA" sz="64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Ces tests sont offerts gratuitement.</a:t>
            </a:r>
            <a:endParaRPr lang="fr-CA" sz="64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7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r>
              <a:rPr lang="fr-CA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44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E17E911-875F-4DE5-8699-99D9F1805A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4BCD9-3D5A-A1F6-31E6-C98FB5891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727" y="649480"/>
            <a:ext cx="3025303" cy="5546047"/>
          </a:xfrm>
        </p:spPr>
        <p:txBody>
          <a:bodyPr anchor="ctr">
            <a:normAutofit fontScale="92500" lnSpcReduction="20000"/>
          </a:bodyPr>
          <a:lstStyle/>
          <a:p>
            <a:pPr marL="0" lvl="0" indent="0" algn="ctr">
              <a:buNone/>
            </a:pPr>
            <a:endParaRPr lang="fr-CA" sz="37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0">
              <a:buNone/>
            </a:pPr>
            <a:r>
              <a:rPr lang="fr-CA" sz="3700" dirty="0">
                <a:solidFill>
                  <a:srgbClr val="4472C4">
                    <a:lumMod val="50000"/>
                  </a:srgbClr>
                </a:solidFill>
                <a:latin typeface="Arial Narrow" panose="020B0606020202030204" pitchFamily="34" charset="0"/>
              </a:rPr>
              <a:t>Connaissez-vous d’autres sites offrant un test de niveau de compétence linguistique en français?</a:t>
            </a:r>
          </a:p>
          <a:p>
            <a:pPr marL="0" lvl="0" indent="0" algn="ctr">
              <a:buNone/>
            </a:pPr>
            <a:endParaRPr lang="fr-CA" sz="37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0" algn="ctr">
              <a:buNone/>
            </a:pPr>
            <a:endParaRPr lang="fr-CA" sz="37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0" algn="ctr">
              <a:buNone/>
            </a:pPr>
            <a:endParaRPr lang="fr-CA" sz="37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0" algn="ctr">
              <a:buNone/>
            </a:pPr>
            <a:r>
              <a:rPr lang="fr-CA" sz="3700" dirty="0">
                <a:solidFill>
                  <a:srgbClr val="4472C4">
                    <a:lumMod val="50000"/>
                  </a:srgbClr>
                </a:solidFill>
                <a:latin typeface="Arial Narrow" panose="020B0606020202030204" pitchFamily="34" charset="0"/>
              </a:rPr>
              <a:t>Si oui, lesquels?  </a:t>
            </a:r>
          </a:p>
          <a:p>
            <a:pPr marL="0" indent="0">
              <a:buNone/>
            </a:pPr>
            <a:endParaRPr lang="fr-CA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85AF82-2130-B007-E947-05FE390523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9502" y="10"/>
            <a:ext cx="408249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791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9886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90ECBFE-9E4F-B8C6-AEA0-98C66AE998C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4"/>
          <a:stretch/>
        </p:blipFill>
        <p:spPr>
          <a:xfrm>
            <a:off x="1068130" y="1928587"/>
            <a:ext cx="3876165" cy="433817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51F5E11-3A9A-4648-832B-C3C09CE8E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9627" y="1195189"/>
            <a:ext cx="6096000" cy="5071568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endParaRPr lang="en-US" sz="1600" dirty="0">
              <a:latin typeface="Arial Narrow" panose="020B0606020202030204" pitchFamily="34" charset="0"/>
            </a:endParaRPr>
          </a:p>
          <a:p>
            <a:pPr marL="0" lvl="0" indent="0">
              <a:buNone/>
            </a:pPr>
            <a:r>
              <a:rPr lang="en-US" sz="1600" dirty="0">
                <a:latin typeface="Arial Narrow" panose="020B0606020202030204" pitchFamily="34" charset="0"/>
              </a:rPr>
              <a:t> </a:t>
            </a: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0">
              <a:buNone/>
            </a:pPr>
            <a:endParaRPr lang="en-US" dirty="0">
              <a:solidFill>
                <a:srgbClr val="4472C4">
                  <a:lumMod val="50000"/>
                </a:srgbClr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Selon </a:t>
            </a:r>
            <a:r>
              <a:rPr lang="en-US" dirty="0" err="1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vous</a:t>
            </a: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, </a:t>
            </a:r>
            <a:r>
              <a:rPr lang="en-US" dirty="0" err="1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quels</a:t>
            </a: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en-US" dirty="0" err="1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sont</a:t>
            </a: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les </a:t>
            </a:r>
            <a:r>
              <a:rPr lang="en-US" dirty="0" err="1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avantages</a:t>
            </a: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de </a:t>
            </a:r>
            <a:r>
              <a:rPr lang="en-US" dirty="0" err="1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réaliser</a:t>
            </a: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un test de </a:t>
            </a:r>
            <a:r>
              <a:rPr lang="en-US" dirty="0" err="1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niveau</a:t>
            </a: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de </a:t>
            </a:r>
            <a:r>
              <a:rPr lang="en-US" dirty="0" err="1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français</a:t>
            </a: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et de faire des </a:t>
            </a:r>
            <a:r>
              <a:rPr lang="en-US" dirty="0" err="1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activités</a:t>
            </a: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pour </a:t>
            </a:r>
            <a:r>
              <a:rPr lang="en-US" dirty="0" err="1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s’y</a:t>
            </a: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en-US" dirty="0" err="1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préparer</a:t>
            </a:r>
            <a:r>
              <a:rPr lang="en-US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?</a:t>
            </a:r>
          </a:p>
          <a:p>
            <a:pPr marL="0" lvl="0" indent="0">
              <a:buNone/>
            </a:pPr>
            <a:endParaRPr lang="en-US" dirty="0">
              <a:solidFill>
                <a:srgbClr val="4472C4">
                  <a:lumMod val="50000"/>
                </a:srgbClr>
              </a:solidFill>
              <a:latin typeface="Arial Narrow" panose="020B0606020202030204" pitchFamily="34" charset="0"/>
            </a:endParaRPr>
          </a:p>
          <a:p>
            <a:pPr marL="0" lvl="0" indent="0">
              <a:buNone/>
            </a:pPr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marL="0" lvl="0" indent="0">
              <a:buNone/>
            </a:pP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Avez-vous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l’intention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de faire un test de </a:t>
            </a: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niveau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de </a:t>
            </a: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compétence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linguistique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en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français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prochainement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? </a:t>
            </a:r>
          </a:p>
          <a:p>
            <a:pPr marL="0" lvl="0" indent="0">
              <a:buNone/>
            </a:pP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Pour </a:t>
            </a:r>
            <a:r>
              <a:rPr 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quelles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 raisons? </a:t>
            </a:r>
          </a:p>
          <a:p>
            <a:pPr marL="0" lvl="0" indent="0">
              <a:buNone/>
            </a:pP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lvl="0" indent="0">
              <a:buNone/>
            </a:pPr>
            <a:endParaRPr lang="en-US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 Narrow" panose="020B0606020202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7300685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7300685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1432BF-0DAB-7C78-D5A3-69520BDB2F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-1" y="1"/>
            <a:ext cx="12188952" cy="89988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477826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38CC8-D67F-A9C7-3BFE-DBD5EDDB2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5370" y="856343"/>
            <a:ext cx="10468429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r>
              <a:rPr lang="fr-CA" dirty="0"/>
              <a:t>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9E3FD2-7C0E-1861-0E3F-A6B9F2C3981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9000"/>
                    </a14:imgEffect>
                    <a14:imgEffect>
                      <a14:brightnessContrast bright="6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86873" y="-141851"/>
            <a:ext cx="12612914" cy="7360549"/>
          </a:xfrm>
          <a:prstGeom prst="rect">
            <a:avLst/>
          </a:prstGeom>
          <a:effectLst>
            <a:outerShdw blurRad="381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19E442B-A095-2448-EE1F-1C475437934B}"/>
              </a:ext>
            </a:extLst>
          </p:cNvPr>
          <p:cNvSpPr/>
          <p:nvPr/>
        </p:nvSpPr>
        <p:spPr>
          <a:xfrm>
            <a:off x="1729013" y="1828800"/>
            <a:ext cx="8781142" cy="5029200"/>
          </a:xfrm>
          <a:prstGeom prst="rect">
            <a:avLst/>
          </a:prstGeom>
          <a:solidFill>
            <a:schemeClr val="accent1">
              <a:lumMod val="50000"/>
              <a:alpha val="8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fr-CA" sz="2800" dirty="0">
                <a:ln w="0"/>
                <a:solidFill>
                  <a:srgbClr val="FFFF6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>Quelques avantages possibles que peuvent produire la préparation et la réalisation d’un test de niveau de français</a:t>
            </a:r>
          </a:p>
          <a:p>
            <a:pPr marL="0" indent="0">
              <a:buNone/>
            </a:pPr>
            <a:endParaRPr lang="fr-CA" dirty="0">
              <a:solidFill>
                <a:srgbClr val="FFFF99"/>
              </a:solidFill>
              <a:latin typeface="Arial Narrow" panose="020B0606020202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fr-CA" sz="2400" b="1" dirty="0">
                <a:solidFill>
                  <a:srgbClr val="FFFF99"/>
                </a:solidFill>
                <a:latin typeface="Arial Narrow" panose="020B0606020202030204" pitchFamily="34" charset="0"/>
              </a:rPr>
              <a:t> </a:t>
            </a:r>
            <a:r>
              <a:rPr lang="fr-CA" sz="2000" b="1" dirty="0">
                <a:solidFill>
                  <a:srgbClr val="FFFF99"/>
                </a:solidFill>
                <a:latin typeface="Arial Narrow" panose="020B0606020202030204" pitchFamily="34" charset="0"/>
              </a:rPr>
              <a:t>Connaître ses forces et ses faiblesses en français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CA" sz="2000" b="1" dirty="0">
                <a:solidFill>
                  <a:srgbClr val="FFFF99"/>
                </a:solidFill>
                <a:latin typeface="Arial Narrow" panose="020B0606020202030204" pitchFamily="34" charset="0"/>
              </a:rPr>
              <a:t> Faire des exercices stimulants et adaptés à ses besoins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CA" sz="2000" b="1" dirty="0">
                <a:solidFill>
                  <a:srgbClr val="FFFF99"/>
                </a:solidFill>
                <a:latin typeface="Arial Narrow" panose="020B0606020202030204" pitchFamily="34" charset="0"/>
              </a:rPr>
              <a:t> Planifier des sorties, participer à des évènements francophones, rencontrer de nouvelles personnes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CA" sz="2000" b="1" dirty="0">
                <a:solidFill>
                  <a:srgbClr val="FFFF99"/>
                </a:solidFill>
                <a:latin typeface="Arial Narrow" panose="020B0606020202030204" pitchFamily="34" charset="0"/>
              </a:rPr>
              <a:t> Apprécier davantage la culture francophone, voyager et/ou immigrer dans un pays francophone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CA" sz="2000" b="1" dirty="0">
                <a:solidFill>
                  <a:srgbClr val="FFFF99"/>
                </a:solidFill>
                <a:latin typeface="Arial Narrow" panose="020B0606020202030204" pitchFamily="34" charset="0"/>
              </a:rPr>
              <a:t> Mentionner ses compétences dans son CV, décrocher un emploi correspondant à ses objectifs</a:t>
            </a:r>
          </a:p>
        </p:txBody>
      </p:sp>
    </p:spTree>
    <p:extLst>
      <p:ext uri="{BB962C8B-B14F-4D97-AF65-F5344CB8AC3E}">
        <p14:creationId xmlns:p14="http://schemas.microsoft.com/office/powerpoint/2010/main" val="397868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4D1248EE-67D1-4BDE-AB0E-01D7CD8DD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A29CF-D2D5-7679-B711-2D43B4532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492" y="595745"/>
            <a:ext cx="5666508" cy="4793674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en-US" sz="4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Connaissez-vous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4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votre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4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niveau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de </a:t>
            </a:r>
            <a:r>
              <a:rPr lang="en-US" sz="4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français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? </a:t>
            </a:r>
          </a:p>
          <a:p>
            <a:pPr marL="0" indent="0" algn="ctr">
              <a:buNone/>
            </a:pPr>
            <a:endParaRPr lang="en-US" sz="4400" dirty="0">
              <a:solidFill>
                <a:schemeClr val="tx1">
                  <a:lumMod val="95000"/>
                  <a:lumOff val="5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en-US" sz="4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Aimeriez-vous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le </a:t>
            </a:r>
            <a:r>
              <a:rPr lang="en-US" sz="4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connaître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? </a:t>
            </a:r>
          </a:p>
          <a:p>
            <a:pPr marL="0" indent="0" algn="r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52BFA8-C9A3-E76D-7FA0-346F6D33EB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6750" y="3135087"/>
            <a:ext cx="5545249" cy="32652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A344AAA5-41F4-4862-97EF-688D31DC7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9E1A62C-2AAF-4B3E-8CDB-65E237080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199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4D1248EE-67D1-4BDE-AB0E-01D7CD8DD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A29CF-D2D5-7679-B711-2D43B4532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383" y="864523"/>
            <a:ext cx="11122428" cy="5270269"/>
          </a:xfrm>
        </p:spPr>
        <p:txBody>
          <a:bodyPr anchor="b"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Arial Narrow" panose="020B0606020202030204" pitchFamily="34" charset="0"/>
              </a:rPr>
              <a:t>Il </a:t>
            </a:r>
            <a:r>
              <a:rPr lang="en-US" sz="2400" dirty="0" err="1">
                <a:latin typeface="Arial Narrow" panose="020B0606020202030204" pitchFamily="34" charset="0"/>
              </a:rPr>
              <a:t>existe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différents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niveaux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compétence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linguistique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canadiens</a:t>
            </a:r>
            <a:r>
              <a:rPr lang="en-US" sz="2400" dirty="0">
                <a:latin typeface="Arial Narrow" panose="020B0606020202030204" pitchFamily="34" charset="0"/>
              </a:rPr>
              <a:t>. Afin de les </a:t>
            </a:r>
            <a:r>
              <a:rPr lang="en-US" sz="2400" dirty="0" err="1">
                <a:latin typeface="Arial Narrow" panose="020B0606020202030204" pitchFamily="34" charset="0"/>
              </a:rPr>
              <a:t>connaître</a:t>
            </a:r>
            <a:r>
              <a:rPr lang="en-US" sz="2400" dirty="0">
                <a:latin typeface="Arial Narrow" panose="020B0606020202030204" pitchFamily="34" charset="0"/>
              </a:rPr>
              <a:t>, </a:t>
            </a:r>
            <a:r>
              <a:rPr lang="en-US" sz="2400" dirty="0" err="1">
                <a:latin typeface="Arial Narrow" panose="020B0606020202030204" pitchFamily="34" charset="0"/>
              </a:rPr>
              <a:t>veuillez</a:t>
            </a:r>
            <a:r>
              <a:rPr lang="en-US" sz="2400" dirty="0">
                <a:latin typeface="Arial Narrow" panose="020B0606020202030204" pitchFamily="34" charset="0"/>
              </a:rPr>
              <a:t> consulter les liens ci-dessous.</a:t>
            </a:r>
          </a:p>
          <a:p>
            <a:pPr marL="0" indent="0"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fr-FR" sz="2400" dirty="0">
                <a:latin typeface="Arial Narrow" panose="020B0606020202030204" pitchFamily="34" charset="0"/>
                <a:hlinkClick r:id="rId2"/>
              </a:rPr>
              <a:t>Comprendre les Niveaux de compétence linguistique canadiens - Canada.ca</a:t>
            </a:r>
            <a:endParaRPr lang="fr-FR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fr-FR" sz="2400" dirty="0">
                <a:latin typeface="Arial Narrow" panose="020B0606020202030204" pitchFamily="34" charset="0"/>
                <a:hlinkClick r:id="rId3"/>
              </a:rPr>
              <a:t>Aperçu des niveaux de compétence NCLC et CLB – Centre des niveaux de compétence linguistique canadiens (language.ca)</a:t>
            </a:r>
            <a:endParaRPr lang="fr-FR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fr-FR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fr-FR" sz="2400" dirty="0">
                <a:latin typeface="Arial Narrow" panose="020B0606020202030204" pitchFamily="34" charset="0"/>
              </a:rPr>
              <a:t>On peut aussi se référer au classement établi par le cadre européen de référence pour les langues (CECRL). </a:t>
            </a:r>
          </a:p>
          <a:p>
            <a:pPr marL="0" indent="0">
              <a:buNone/>
            </a:pPr>
            <a:r>
              <a:rPr lang="fr-FR" sz="2400" dirty="0">
                <a:latin typeface="Arial Narrow" panose="020B0606020202030204" pitchFamily="34" charset="0"/>
                <a:hlinkClick r:id="rId4"/>
              </a:rPr>
              <a:t>A1, A2, B1, B2, C1, C2 : à quoi correspondent ces niveaux de langue ? | Service-public.fr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4400" dirty="0">
              <a:solidFill>
                <a:schemeClr val="tx1">
                  <a:lumMod val="95000"/>
                  <a:lumOff val="5000"/>
                </a:schemeClr>
              </a:solidFill>
              <a:latin typeface="Arial Narrow" panose="020B0606020202030204" pitchFamily="34" charset="0"/>
            </a:endParaRPr>
          </a:p>
          <a:p>
            <a:pPr marL="0" indent="0" algn="r">
              <a:buNone/>
            </a:pPr>
            <a:endParaRPr lang="en-US" sz="2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344AAA5-41F4-4862-97EF-688D31DC7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9E1A62C-2AAF-4B3E-8CDB-65E237080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545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2" name="Rectangle 61">
            <a:extLst>
              <a:ext uri="{FF2B5EF4-FFF2-40B4-BE49-F238E27FC236}">
                <a16:creationId xmlns:a16="http://schemas.microsoft.com/office/drawing/2014/main" id="{50D1C5B3-B60D-4696-AE60-100D5EC8A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3EDDF53-0851-48D4-A466-6FE0DCE91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2" cy="1576446"/>
            <a:chOff x="0" y="0"/>
            <a:chExt cx="12192002" cy="1576446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D074D04C-85E8-4A3E-90D7-86A10AE048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097020A-86B6-43BD-A2AA-66AE72CA31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0C6C743-32FE-4E24-AA22-45D3B1C7C0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9" name="Picture 28" descr="A close-up of a logo&#10;&#10;Description automatically generated">
            <a:extLst>
              <a:ext uri="{FF2B5EF4-FFF2-40B4-BE49-F238E27FC236}">
                <a16:creationId xmlns:a16="http://schemas.microsoft.com/office/drawing/2014/main" id="{DFADA43F-EB4A-9D42-49ED-3CDA31457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835202" y="1705481"/>
            <a:ext cx="1479363" cy="1479363"/>
          </a:xfrm>
          <a:prstGeom prst="rect">
            <a:avLst/>
          </a:prstGeom>
        </p:spPr>
      </p:pic>
      <p:pic>
        <p:nvPicPr>
          <p:cNvPr id="15" name="Picture 14" descr="A blue circle with a world map&#10;&#10;Description automatically generated">
            <a:extLst>
              <a:ext uri="{FF2B5EF4-FFF2-40B4-BE49-F238E27FC236}">
                <a16:creationId xmlns:a16="http://schemas.microsoft.com/office/drawing/2014/main" id="{040D0C9E-C8D4-0E0F-F20D-7E037C23CBD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977799" y="1705480"/>
            <a:ext cx="1479363" cy="1497855"/>
          </a:xfrm>
          <a:prstGeom prst="rect">
            <a:avLst/>
          </a:prstGeom>
        </p:spPr>
      </p:pic>
      <p:pic>
        <p:nvPicPr>
          <p:cNvPr id="20" name="Picture 19" descr="A logo for a company&#10;&#10;Description automatically generated">
            <a:extLst>
              <a:ext uri="{FF2B5EF4-FFF2-40B4-BE49-F238E27FC236}">
                <a16:creationId xmlns:a16="http://schemas.microsoft.com/office/drawing/2014/main" id="{7CEC7DE2-7A4B-02E8-798D-D49C8A13E43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357709" y="1623344"/>
            <a:ext cx="1722792" cy="160973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A29CF-D2D5-7679-B711-2D43B4532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46" y="3184845"/>
            <a:ext cx="9919856" cy="334064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19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600" dirty="0">
                <a:latin typeface="Arial Narrow" panose="020B0606020202030204" pitchFamily="34" charset="0"/>
              </a:rPr>
              <a:t>Pour </a:t>
            </a:r>
            <a:r>
              <a:rPr lang="en-US" sz="2600" dirty="0" err="1">
                <a:latin typeface="Arial Narrow" panose="020B0606020202030204" pitchFamily="34" charset="0"/>
              </a:rPr>
              <a:t>connaître</a:t>
            </a:r>
            <a:r>
              <a:rPr lang="en-US" sz="2600" dirty="0">
                <a:latin typeface="Arial Narrow" panose="020B0606020202030204" pitchFamily="34" charset="0"/>
              </a:rPr>
              <a:t> </a:t>
            </a:r>
            <a:r>
              <a:rPr lang="en-US" sz="2600" dirty="0" err="1">
                <a:latin typeface="Arial Narrow" panose="020B0606020202030204" pitchFamily="34" charset="0"/>
              </a:rPr>
              <a:t>votre</a:t>
            </a:r>
            <a:r>
              <a:rPr lang="en-US" sz="2600" dirty="0">
                <a:latin typeface="Arial Narrow" panose="020B0606020202030204" pitchFamily="34" charset="0"/>
              </a:rPr>
              <a:t> </a:t>
            </a:r>
            <a:r>
              <a:rPr lang="en-US" sz="2600" dirty="0" err="1">
                <a:latin typeface="Arial Narrow" panose="020B0606020202030204" pitchFamily="34" charset="0"/>
              </a:rPr>
              <a:t>niveau</a:t>
            </a:r>
            <a:r>
              <a:rPr lang="en-US" sz="2600" dirty="0">
                <a:latin typeface="Arial Narrow" panose="020B0606020202030204" pitchFamily="34" charset="0"/>
              </a:rPr>
              <a:t> de </a:t>
            </a:r>
            <a:r>
              <a:rPr lang="en-US" sz="2600" dirty="0" err="1">
                <a:latin typeface="Arial Narrow" panose="020B0606020202030204" pitchFamily="34" charset="0"/>
              </a:rPr>
              <a:t>compétence</a:t>
            </a:r>
            <a:r>
              <a:rPr lang="en-US" sz="2600" dirty="0">
                <a:latin typeface="Arial Narrow" panose="020B0606020202030204" pitchFamily="34" charset="0"/>
              </a:rPr>
              <a:t> </a:t>
            </a:r>
            <a:r>
              <a:rPr lang="en-US" sz="2600" dirty="0" err="1">
                <a:latin typeface="Arial Narrow" panose="020B0606020202030204" pitchFamily="34" charset="0"/>
              </a:rPr>
              <a:t>linguistique</a:t>
            </a:r>
            <a:r>
              <a:rPr lang="en-US" sz="2600" dirty="0">
                <a:latin typeface="Arial Narrow" panose="020B0606020202030204" pitchFamily="34" charset="0"/>
              </a:rPr>
              <a:t> </a:t>
            </a:r>
            <a:r>
              <a:rPr lang="en-US" sz="2600" dirty="0" err="1">
                <a:latin typeface="Arial Narrow" panose="020B0606020202030204" pitchFamily="34" charset="0"/>
              </a:rPr>
              <a:t>en</a:t>
            </a:r>
            <a:r>
              <a:rPr lang="en-US" sz="2600" dirty="0">
                <a:latin typeface="Arial Narrow" panose="020B0606020202030204" pitchFamily="34" charset="0"/>
              </a:rPr>
              <a:t> </a:t>
            </a:r>
            <a:r>
              <a:rPr lang="en-US" sz="2600" dirty="0" err="1">
                <a:latin typeface="Arial Narrow" panose="020B0606020202030204" pitchFamily="34" charset="0"/>
              </a:rPr>
              <a:t>français</a:t>
            </a:r>
            <a:r>
              <a:rPr lang="en-US" sz="2600" dirty="0">
                <a:latin typeface="Arial Narrow" panose="020B0606020202030204" pitchFamily="34" charset="0"/>
              </a:rPr>
              <a:t>, </a:t>
            </a:r>
            <a:r>
              <a:rPr lang="en-US" sz="2600" dirty="0" err="1">
                <a:latin typeface="Arial Narrow" panose="020B0606020202030204" pitchFamily="34" charset="0"/>
              </a:rPr>
              <a:t>vous</a:t>
            </a:r>
            <a:r>
              <a:rPr lang="en-US" sz="2600" dirty="0">
                <a:latin typeface="Arial Narrow" panose="020B0606020202030204" pitchFamily="34" charset="0"/>
              </a:rPr>
              <a:t> </a:t>
            </a:r>
            <a:r>
              <a:rPr lang="en-US" sz="2600" dirty="0" err="1">
                <a:latin typeface="Arial Narrow" panose="020B0606020202030204" pitchFamily="34" charset="0"/>
              </a:rPr>
              <a:t>pouvez</a:t>
            </a:r>
            <a:r>
              <a:rPr lang="en-US" sz="2600" dirty="0">
                <a:latin typeface="Arial Narrow" panose="020B0606020202030204" pitchFamily="34" charset="0"/>
              </a:rPr>
              <a:t> </a:t>
            </a:r>
            <a:r>
              <a:rPr lang="en-US" sz="2600" dirty="0" err="1">
                <a:latin typeface="Arial Narrow" panose="020B0606020202030204" pitchFamily="34" charset="0"/>
              </a:rPr>
              <a:t>réaliser</a:t>
            </a:r>
            <a:r>
              <a:rPr lang="en-US" sz="2600" dirty="0">
                <a:latin typeface="Arial Narrow" panose="020B0606020202030204" pitchFamily="34" charset="0"/>
              </a:rPr>
              <a:t> un test </a:t>
            </a:r>
            <a:r>
              <a:rPr lang="en-US" sz="2600" dirty="0" err="1">
                <a:latin typeface="Arial Narrow" panose="020B0606020202030204" pitchFamily="34" charset="0"/>
              </a:rPr>
              <a:t>officiel</a:t>
            </a:r>
            <a:r>
              <a:rPr lang="en-US" sz="2600" dirty="0">
                <a:latin typeface="Arial Narrow" panose="020B0606020202030204" pitchFamily="34" charset="0"/>
              </a:rPr>
              <a:t>. En </a:t>
            </a:r>
            <a:r>
              <a:rPr lang="en-US" sz="2600" dirty="0" err="1">
                <a:latin typeface="Arial Narrow" panose="020B0606020202030204" pitchFamily="34" charset="0"/>
              </a:rPr>
              <a:t>voici</a:t>
            </a:r>
            <a:r>
              <a:rPr lang="en-US" sz="2600" dirty="0">
                <a:latin typeface="Arial Narrow" panose="020B0606020202030204" pitchFamily="34" charset="0"/>
              </a:rPr>
              <a:t> </a:t>
            </a:r>
            <a:r>
              <a:rPr lang="en-US" sz="2600" dirty="0" err="1">
                <a:latin typeface="Arial Narrow" panose="020B0606020202030204" pitchFamily="34" charset="0"/>
              </a:rPr>
              <a:t>quelques-uns</a:t>
            </a:r>
            <a:r>
              <a:rPr lang="en-US" sz="2600" dirty="0">
                <a:latin typeface="Arial Narrow" panose="020B0606020202030204" pitchFamily="34" charset="0"/>
              </a:rPr>
              <a:t> qui </a:t>
            </a:r>
            <a:r>
              <a:rPr lang="en-US" sz="2600" dirty="0" err="1">
                <a:latin typeface="Arial Narrow" panose="020B0606020202030204" pitchFamily="34" charset="0"/>
              </a:rPr>
              <a:t>sont</a:t>
            </a:r>
            <a:r>
              <a:rPr lang="en-US" sz="2600" dirty="0">
                <a:latin typeface="Arial Narrow" panose="020B0606020202030204" pitchFamily="34" charset="0"/>
              </a:rPr>
              <a:t> </a:t>
            </a:r>
            <a:r>
              <a:rPr lang="en-US" sz="2600" dirty="0" err="1">
                <a:latin typeface="Arial Narrow" panose="020B0606020202030204" pitchFamily="34" charset="0"/>
              </a:rPr>
              <a:t>reconnus</a:t>
            </a:r>
            <a:r>
              <a:rPr lang="en-US" sz="2600" dirty="0">
                <a:latin typeface="Arial Narrow" panose="020B0606020202030204" pitchFamily="34" charset="0"/>
              </a:rPr>
              <a:t> au Canada.  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200" b="1" kern="100" dirty="0">
              <a:solidFill>
                <a:srgbClr val="C1430B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spcBef>
                <a:spcPts val="0"/>
              </a:spcBef>
              <a:spcAft>
                <a:spcPts val="800"/>
              </a:spcAft>
            </a:pPr>
            <a:r>
              <a:rPr lang="fr-CA" sz="2200" b="1" kern="100" dirty="0">
                <a:solidFill>
                  <a:srgbClr val="C1430B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TCF    </a:t>
            </a:r>
          </a:p>
          <a:p>
            <a:pPr marR="0">
              <a:spcBef>
                <a:spcPts val="0"/>
              </a:spcBef>
              <a:spcAft>
                <a:spcPts val="800"/>
              </a:spcAft>
            </a:pPr>
            <a:r>
              <a:rPr lang="en-US" sz="2200" b="1" kern="100" dirty="0">
                <a:solidFill>
                  <a:srgbClr val="C1430B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DELF  </a:t>
            </a:r>
          </a:p>
          <a:p>
            <a:pPr marR="0">
              <a:spcBef>
                <a:spcPts val="0"/>
              </a:spcBef>
              <a:spcAft>
                <a:spcPts val="800"/>
              </a:spcAft>
            </a:pPr>
            <a:r>
              <a:rPr lang="fr-CA" sz="2200" b="1" kern="100" dirty="0">
                <a:solidFill>
                  <a:srgbClr val="C1430B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TEF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fr-CA" sz="17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*Ces tests sont payants. </a:t>
            </a:r>
            <a:endParaRPr lang="fr-CA" sz="17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17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fr-CA" sz="17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vous êtes membre d’une institution, il est possible qu’on vous demande de réaliser un autre test de français. En cas de besoin, n’hésitez pas à communiquer avec une personne-ressource à ce sujet.  </a:t>
            </a:r>
            <a:endParaRPr lang="en-US" sz="17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5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5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14074501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D928F-4B2A-1A72-1ADF-4B92A7D64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3" y="281354"/>
            <a:ext cx="10743938" cy="572020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rial Narrow" panose="020B0606020202030204" pitchFamily="34" charset="0"/>
              </a:rPr>
              <a:t>Pour de plus </a:t>
            </a:r>
            <a:r>
              <a:rPr lang="en-US" sz="2400" dirty="0" err="1">
                <a:latin typeface="Arial Narrow" panose="020B0606020202030204" pitchFamily="34" charset="0"/>
              </a:rPr>
              <a:t>amples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informations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concernant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ces</a:t>
            </a:r>
            <a:r>
              <a:rPr lang="en-US" sz="2400" dirty="0">
                <a:latin typeface="Arial Narrow" panose="020B0606020202030204" pitchFamily="34" charset="0"/>
              </a:rPr>
              <a:t> tests </a:t>
            </a:r>
            <a:r>
              <a:rPr lang="en-US" sz="2400" dirty="0" err="1">
                <a:latin typeface="Arial Narrow" panose="020B0606020202030204" pitchFamily="34" charset="0"/>
              </a:rPr>
              <a:t>officiels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niveaux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compétence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linguistiques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en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français</a:t>
            </a:r>
            <a:r>
              <a:rPr lang="en-US" sz="2400" dirty="0">
                <a:latin typeface="Arial Narrow" panose="020B0606020202030204" pitchFamily="34" charset="0"/>
              </a:rPr>
              <a:t> au Canada,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êtes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invités</a:t>
            </a:r>
            <a:r>
              <a:rPr lang="en-US" sz="2400" dirty="0">
                <a:latin typeface="Arial Narrow" panose="020B0606020202030204" pitchFamily="34" charset="0"/>
              </a:rPr>
              <a:t> à consulter les sites </a:t>
            </a:r>
            <a:r>
              <a:rPr lang="en-US" sz="2400" dirty="0" err="1">
                <a:latin typeface="Arial Narrow" panose="020B0606020202030204" pitchFamily="34" charset="0"/>
              </a:rPr>
              <a:t>suivants</a:t>
            </a:r>
            <a:r>
              <a:rPr lang="en-US" sz="2400" dirty="0">
                <a:latin typeface="Arial Narrow" panose="020B0606020202030204" pitchFamily="34" charset="0"/>
              </a:rPr>
              <a:t>. </a:t>
            </a:r>
          </a:p>
          <a:p>
            <a:pPr marL="0" indent="0">
              <a:buNone/>
            </a:pPr>
            <a:endParaRPr lang="en-US" sz="2000" dirty="0"/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>
                <a:latin typeface="Arial Narrow" panose="020B0606020202030204" pitchFamily="34" charset="0"/>
                <a:hlinkClick r:id="rId2"/>
              </a:rPr>
              <a:t>TCF (alliance-francaise.ca)</a:t>
            </a:r>
            <a:endParaRPr lang="fr-CA" sz="24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>
                <a:latin typeface="Arial Narrow" panose="020B0606020202030204" pitchFamily="34" charset="0"/>
                <a:hlinkClick r:id="rId3"/>
              </a:rPr>
              <a:t>DELF (alliance-francaise.ca)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>
                <a:latin typeface="Arial Narrow" panose="020B0606020202030204" pitchFamily="34" charset="0"/>
                <a:hlinkClick r:id="rId4"/>
              </a:rPr>
              <a:t>TEF Canada (alliance-francaise.ca)</a:t>
            </a:r>
            <a:r>
              <a:rPr lang="en-US" sz="2400" dirty="0">
                <a:latin typeface="Arial Narrow" panose="020B0606020202030204" pitchFamily="34" charset="0"/>
              </a:rPr>
              <a:t>     </a:t>
            </a:r>
          </a:p>
        </p:txBody>
      </p:sp>
      <p:pic>
        <p:nvPicPr>
          <p:cNvPr id="5" name="Graphic 4" descr="Internet outline">
            <a:extLst>
              <a:ext uri="{FF2B5EF4-FFF2-40B4-BE49-F238E27FC236}">
                <a16:creationId xmlns:a16="http://schemas.microsoft.com/office/drawing/2014/main" id="{F622F404-4367-4F16-1E40-E297EB80B3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15320" y="3872132"/>
            <a:ext cx="1999957" cy="199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9474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0E876-C686-AEB4-D4E6-06D933CBA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8399" y="1511300"/>
            <a:ext cx="6719805" cy="42268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Une bonne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préparation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pour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réaliser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un de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ces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tests de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niveaux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français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peut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s’avérer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nécessaire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. Des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activités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en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ligne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ont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été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spécialement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conçues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pour les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personnes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intéressées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. </a:t>
            </a:r>
          </a:p>
          <a:p>
            <a:pPr marL="0" indent="0">
              <a:buNone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Connaissez-vous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certaines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ces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ressouces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virtuelles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?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C19E15-879F-AA14-8EAB-987D07DD95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7519453" y="2833053"/>
            <a:ext cx="3496533" cy="3496533"/>
          </a:xfrm>
          <a:custGeom>
            <a:avLst/>
            <a:gdLst/>
            <a:ahLst/>
            <a:cxnLst/>
            <a:rect l="l" t="t" r="r" b="b"/>
            <a:pathLst>
              <a:path w="2592126" h="2592126">
                <a:moveTo>
                  <a:pt x="1296063" y="0"/>
                </a:moveTo>
                <a:cubicBezTo>
                  <a:pt x="2011859" y="0"/>
                  <a:pt x="2592126" y="580267"/>
                  <a:pt x="2592126" y="1296063"/>
                </a:cubicBezTo>
                <a:cubicBezTo>
                  <a:pt x="2592126" y="2011859"/>
                  <a:pt x="2011859" y="2592126"/>
                  <a:pt x="1296063" y="2592126"/>
                </a:cubicBezTo>
                <a:cubicBezTo>
                  <a:pt x="580267" y="2592126"/>
                  <a:pt x="0" y="2011859"/>
                  <a:pt x="0" y="1296063"/>
                </a:cubicBezTo>
                <a:cubicBezTo>
                  <a:pt x="0" y="580267"/>
                  <a:pt x="580267" y="0"/>
                  <a:pt x="1296063" y="0"/>
                </a:cubicBez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3AB803-3AA7-A31D-E467-234B71EC6A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9032712" y="709322"/>
            <a:ext cx="2123731" cy="2123731"/>
          </a:xfrm>
          <a:custGeom>
            <a:avLst/>
            <a:gdLst/>
            <a:ahLst/>
            <a:cxnLst/>
            <a:rect l="l" t="t" r="r" b="b"/>
            <a:pathLst>
              <a:path w="2592126" h="2592126">
                <a:moveTo>
                  <a:pt x="1296063" y="0"/>
                </a:moveTo>
                <a:cubicBezTo>
                  <a:pt x="2011859" y="0"/>
                  <a:pt x="2592126" y="580267"/>
                  <a:pt x="2592126" y="1296063"/>
                </a:cubicBezTo>
                <a:cubicBezTo>
                  <a:pt x="2592126" y="2011859"/>
                  <a:pt x="2011859" y="2592126"/>
                  <a:pt x="1296063" y="2592126"/>
                </a:cubicBezTo>
                <a:cubicBezTo>
                  <a:pt x="580267" y="2592126"/>
                  <a:pt x="0" y="2011859"/>
                  <a:pt x="0" y="1296063"/>
                </a:cubicBezTo>
                <a:cubicBezTo>
                  <a:pt x="0" y="580267"/>
                  <a:pt x="580267" y="0"/>
                  <a:pt x="1296063" y="0"/>
                </a:cubicBezTo>
                <a:close/>
              </a:path>
            </a:pathLst>
          </a:cu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A65989E-BBD5-44D7-AA86-7AFD5D46BB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31A2881-D8D7-4A7D-ACA3-E9F849F853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5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269283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54000">
                <a:schemeClr val="accent1">
                  <a:lumMod val="50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6610" y="5269283"/>
            <a:ext cx="12208610" cy="1590742"/>
          </a:xfrm>
          <a:prstGeom prst="rect">
            <a:avLst/>
          </a:prstGeom>
          <a:gradFill>
            <a:gsLst>
              <a:gs pos="18000">
                <a:schemeClr val="accent1">
                  <a:lumMod val="75000"/>
                  <a:alpha val="0"/>
                </a:schemeClr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98694" y="5267258"/>
            <a:ext cx="4093306" cy="1590742"/>
          </a:xfrm>
          <a:prstGeom prst="rect">
            <a:avLst/>
          </a:prstGeom>
          <a:gradFill>
            <a:gsLst>
              <a:gs pos="23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669" y="5267258"/>
            <a:ext cx="12198669" cy="1131515"/>
          </a:xfrm>
          <a:prstGeom prst="rect">
            <a:avLst/>
          </a:prstGeom>
          <a:gradFill>
            <a:gsLst>
              <a:gs pos="18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5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FA1AAC-C1ED-4F77-BFA4-BE80FC0AC7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6607" y="5278400"/>
            <a:ext cx="7736926" cy="1590741"/>
          </a:xfrm>
          <a:prstGeom prst="rect">
            <a:avLst/>
          </a:prstGeom>
          <a:gradFill>
            <a:gsLst>
              <a:gs pos="5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41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58C03-2568-F90D-E2D4-2EA2D2AE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745" y="1330036"/>
            <a:ext cx="9925841" cy="4765963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n-US" sz="2400" dirty="0" err="1">
                <a:latin typeface="Arial Narrow" panose="020B0606020202030204" pitchFamily="34" charset="0"/>
              </a:rPr>
              <a:t>Voici</a:t>
            </a:r>
            <a:r>
              <a:rPr lang="en-US" sz="2400" dirty="0">
                <a:latin typeface="Arial Narrow" panose="020B0606020202030204" pitchFamily="34" charset="0"/>
              </a:rPr>
              <a:t> un site à </a:t>
            </a:r>
            <a:r>
              <a:rPr lang="en-US" sz="2400" dirty="0" err="1">
                <a:latin typeface="Arial Narrow" panose="020B0606020202030204" pitchFamily="34" charset="0"/>
              </a:rPr>
              <a:t>partir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duquel</a:t>
            </a:r>
            <a:r>
              <a:rPr lang="en-US" sz="2400" dirty="0">
                <a:latin typeface="Arial Narrow" panose="020B0606020202030204" pitchFamily="34" charset="0"/>
              </a:rPr>
              <a:t> on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propose des tests de </a:t>
            </a:r>
            <a:r>
              <a:rPr lang="en-US" sz="2400" dirty="0" err="1">
                <a:latin typeface="Arial Narrow" panose="020B0606020202030204" pitchFamily="34" charset="0"/>
              </a:rPr>
              <a:t>niveaux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français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simulés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ou</a:t>
            </a:r>
            <a:r>
              <a:rPr lang="en-US" sz="2400" dirty="0">
                <a:latin typeface="Arial Narrow" panose="020B0606020202030204" pitchFamily="34" charset="0"/>
              </a:rPr>
              <a:t> des </a:t>
            </a:r>
            <a:r>
              <a:rPr lang="en-US" sz="2400" dirty="0" err="1">
                <a:latin typeface="Arial Narrow" panose="020B0606020202030204" pitchFamily="34" charset="0"/>
              </a:rPr>
              <a:t>exercices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préparatoires</a:t>
            </a:r>
            <a:r>
              <a:rPr lang="en-US" sz="2400" dirty="0">
                <a:latin typeface="Arial Narrow" panose="020B0606020202030204" pitchFamily="34" charset="0"/>
              </a:rPr>
              <a:t>. Il a </a:t>
            </a:r>
            <a:r>
              <a:rPr lang="en-US" sz="2400" dirty="0" err="1">
                <a:latin typeface="Arial Narrow" panose="020B0606020202030204" pitchFamily="34" charset="0"/>
              </a:rPr>
              <a:t>été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spécialement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conçu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afin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aider à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préparer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adéquatement</a:t>
            </a:r>
            <a:r>
              <a:rPr lang="en-US" sz="2400" dirty="0">
                <a:latin typeface="Arial Narrow" panose="020B0606020202030204" pitchFamily="34" charset="0"/>
              </a:rPr>
              <a:t> à un des tests de </a:t>
            </a:r>
            <a:r>
              <a:rPr lang="en-US" sz="2400" dirty="0" err="1">
                <a:latin typeface="Arial Narrow" panose="020B0606020202030204" pitchFamily="34" charset="0"/>
              </a:rPr>
              <a:t>niveaux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français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officiels</a:t>
            </a:r>
            <a:r>
              <a:rPr lang="en-US" sz="2400" dirty="0">
                <a:latin typeface="Arial Narrow" panose="020B0606020202030204" pitchFamily="34" charset="0"/>
              </a:rPr>
              <a:t>. </a:t>
            </a:r>
          </a:p>
          <a:p>
            <a:pPr marL="0" indent="0">
              <a:buNone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C1430B"/>
                </a:solidFill>
                <a:latin typeface="Arial Narrow" panose="020B0606020202030204" pitchFamily="34" charset="0"/>
              </a:rPr>
              <a:t>PrepMyFuture</a:t>
            </a:r>
          </a:p>
          <a:p>
            <a:pPr marL="0" indent="0">
              <a:buNone/>
            </a:pPr>
            <a:r>
              <a:rPr lang="fr-FR" sz="2400" dirty="0" err="1">
                <a:latin typeface="Arial Narrow" panose="020B0606020202030204" pitchFamily="34" charset="0"/>
                <a:hlinkClick r:id="rId2"/>
              </a:rPr>
              <a:t>PrepMyFuture</a:t>
            </a:r>
            <a:r>
              <a:rPr lang="fr-FR" sz="2400" dirty="0">
                <a:latin typeface="Arial Narrow" panose="020B0606020202030204" pitchFamily="34" charset="0"/>
                <a:hlinkClick r:id="rId2"/>
              </a:rPr>
              <a:t>, préparation aux tests (TOEIC, TOEFL, TAGE MAGE, etc.)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latin typeface="Arial Narrow" panose="020B0606020202030204" pitchFamily="34" charset="0"/>
              </a:rPr>
              <a:t>Cette </a:t>
            </a:r>
            <a:r>
              <a:rPr lang="en-US" sz="1600" dirty="0" err="1">
                <a:latin typeface="Arial Narrow" panose="020B0606020202030204" pitchFamily="34" charset="0"/>
              </a:rPr>
              <a:t>ressource</a:t>
            </a:r>
            <a:r>
              <a:rPr lang="en-US" sz="1600" dirty="0">
                <a:latin typeface="Arial Narrow" panose="020B0606020202030204" pitchFamily="34" charset="0"/>
              </a:rPr>
              <a:t> </a:t>
            </a:r>
            <a:r>
              <a:rPr lang="en-US" sz="1600" dirty="0" err="1">
                <a:latin typeface="Arial Narrow" panose="020B0606020202030204" pitchFamily="34" charset="0"/>
              </a:rPr>
              <a:t>est</a:t>
            </a:r>
            <a:r>
              <a:rPr lang="en-US" sz="1600" dirty="0">
                <a:latin typeface="Arial Narrow" panose="020B0606020202030204" pitchFamily="34" charset="0"/>
              </a:rPr>
              <a:t> </a:t>
            </a:r>
            <a:r>
              <a:rPr lang="en-US" sz="1600" dirty="0" err="1">
                <a:latin typeface="Arial Narrow" panose="020B0606020202030204" pitchFamily="34" charset="0"/>
              </a:rPr>
              <a:t>payante</a:t>
            </a:r>
            <a:r>
              <a:rPr lang="en-US" sz="1600" dirty="0">
                <a:latin typeface="Arial Narrow" panose="020B0606020202030204" pitchFamily="34" charset="0"/>
              </a:rPr>
              <a:t>.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sz="2000" dirty="0"/>
          </a:p>
        </p:txBody>
      </p:sp>
      <p:pic>
        <p:nvPicPr>
          <p:cNvPr id="4" name="Picture 2" descr="Formation en ligne au français professionnel | PrepMyFuture.com">
            <a:extLst>
              <a:ext uri="{FF2B5EF4-FFF2-40B4-BE49-F238E27FC236}">
                <a16:creationId xmlns:a16="http://schemas.microsoft.com/office/drawing/2014/main" id="{1EAA4995-83BE-D12C-388C-97B18D1E4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4161" y="4394238"/>
            <a:ext cx="225742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130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269283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54000">
                <a:schemeClr val="accent1">
                  <a:lumMod val="50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6610" y="5269283"/>
            <a:ext cx="12208610" cy="1590742"/>
          </a:xfrm>
          <a:prstGeom prst="rect">
            <a:avLst/>
          </a:prstGeom>
          <a:gradFill>
            <a:gsLst>
              <a:gs pos="18000">
                <a:schemeClr val="accent1">
                  <a:lumMod val="75000"/>
                  <a:alpha val="0"/>
                </a:schemeClr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98694" y="5267258"/>
            <a:ext cx="4093306" cy="1590742"/>
          </a:xfrm>
          <a:prstGeom prst="rect">
            <a:avLst/>
          </a:prstGeom>
          <a:gradFill>
            <a:gsLst>
              <a:gs pos="23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669" y="5267258"/>
            <a:ext cx="12198669" cy="1131515"/>
          </a:xfrm>
          <a:prstGeom prst="rect">
            <a:avLst/>
          </a:prstGeom>
          <a:gradFill>
            <a:gsLst>
              <a:gs pos="18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5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FA1AAC-C1ED-4F77-BFA4-BE80FC0AC7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6607" y="5278400"/>
            <a:ext cx="7736926" cy="1590741"/>
          </a:xfrm>
          <a:prstGeom prst="rect">
            <a:avLst/>
          </a:prstGeom>
          <a:gradFill>
            <a:gsLst>
              <a:gs pos="5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41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58C03-2568-F90D-E2D4-2EA2D2AE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110" y="1638300"/>
            <a:ext cx="9654076" cy="370965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dirty="0" err="1">
                <a:latin typeface="Arial Narrow" panose="020B0606020202030204" pitchFamily="34" charset="0"/>
              </a:rPr>
              <a:t>Voici</a:t>
            </a:r>
            <a:r>
              <a:rPr lang="en-US" sz="2400" dirty="0">
                <a:latin typeface="Arial Narrow" panose="020B0606020202030204" pitchFamily="34" charset="0"/>
              </a:rPr>
              <a:t> un </a:t>
            </a:r>
            <a:r>
              <a:rPr lang="en-US" sz="2400" dirty="0" err="1">
                <a:latin typeface="Arial Narrow" panose="020B0606020202030204" pitchFamily="34" charset="0"/>
              </a:rPr>
              <a:t>autre</a:t>
            </a:r>
            <a:r>
              <a:rPr lang="en-US" sz="2400" dirty="0">
                <a:latin typeface="Arial Narrow" panose="020B0606020202030204" pitchFamily="34" charset="0"/>
              </a:rPr>
              <a:t> site à </a:t>
            </a:r>
            <a:r>
              <a:rPr lang="en-US" sz="2400" dirty="0" err="1">
                <a:latin typeface="Arial Narrow" panose="020B0606020202030204" pitchFamily="34" charset="0"/>
              </a:rPr>
              <a:t>partir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duquel</a:t>
            </a:r>
            <a:r>
              <a:rPr lang="en-US" sz="2400" dirty="0">
                <a:latin typeface="Arial Narrow" panose="020B0606020202030204" pitchFamily="34" charset="0"/>
              </a:rPr>
              <a:t> on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propose des tests de </a:t>
            </a:r>
            <a:r>
              <a:rPr lang="en-US" sz="2400" dirty="0" err="1">
                <a:latin typeface="Arial Narrow" panose="020B0606020202030204" pitchFamily="34" charset="0"/>
              </a:rPr>
              <a:t>niveaux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français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simulés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ou</a:t>
            </a:r>
            <a:r>
              <a:rPr lang="en-US" sz="2400" dirty="0">
                <a:latin typeface="Arial Narrow" panose="020B0606020202030204" pitchFamily="34" charset="0"/>
              </a:rPr>
              <a:t> des </a:t>
            </a:r>
            <a:r>
              <a:rPr lang="en-US" sz="2400" dirty="0" err="1">
                <a:latin typeface="Arial Narrow" panose="020B0606020202030204" pitchFamily="34" charset="0"/>
              </a:rPr>
              <a:t>exercices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préparatoires</a:t>
            </a:r>
            <a:r>
              <a:rPr lang="en-US" sz="2400" dirty="0">
                <a:latin typeface="Arial Narrow" panose="020B0606020202030204" pitchFamily="34" charset="0"/>
              </a:rPr>
              <a:t>. Il a </a:t>
            </a:r>
            <a:r>
              <a:rPr lang="en-US" sz="2400" dirty="0" err="1">
                <a:latin typeface="Arial Narrow" panose="020B0606020202030204" pitchFamily="34" charset="0"/>
              </a:rPr>
              <a:t>été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spécialement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conçu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afin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aider à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préparer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adéquatement</a:t>
            </a:r>
            <a:r>
              <a:rPr lang="en-US" sz="2400" dirty="0">
                <a:latin typeface="Arial Narrow" panose="020B0606020202030204" pitchFamily="34" charset="0"/>
              </a:rPr>
              <a:t> à un des tests de </a:t>
            </a:r>
            <a:r>
              <a:rPr lang="en-US" sz="2400" dirty="0" err="1">
                <a:latin typeface="Arial Narrow" panose="020B0606020202030204" pitchFamily="34" charset="0"/>
              </a:rPr>
              <a:t>niveaux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français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officiels</a:t>
            </a:r>
            <a:r>
              <a:rPr lang="en-US" sz="2400" dirty="0">
                <a:latin typeface="Arial Narrow" panose="020B0606020202030204" pitchFamily="34" charset="0"/>
              </a:rPr>
              <a:t>. </a:t>
            </a:r>
          </a:p>
          <a:p>
            <a:pPr marL="0" indent="0">
              <a:buNone/>
            </a:pPr>
            <a:endParaRPr lang="en-US" sz="2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C1430B"/>
                </a:solidFill>
                <a:latin typeface="Arial Narrow" panose="020B0606020202030204" pitchFamily="34" charset="0"/>
              </a:rPr>
              <a:t>RFI SAVOIRS</a:t>
            </a:r>
          </a:p>
          <a:p>
            <a:pPr marL="0" indent="0">
              <a:buNone/>
            </a:pPr>
            <a:r>
              <a:rPr lang="fr-FR" sz="2000" dirty="0">
                <a:latin typeface="Arial Narrow" panose="020B0606020202030204" pitchFamily="34" charset="0"/>
                <a:hlinkClick r:id="rId2"/>
              </a:rPr>
              <a:t>Tester son niveau de français - Français Facile – RFI</a:t>
            </a:r>
            <a:endParaRPr lang="fr-FR" sz="2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fr-FR" sz="2000" dirty="0">
                <a:latin typeface="Arial Narrow" panose="020B0606020202030204" pitchFamily="34" charset="0"/>
                <a:hlinkClick r:id="rId3"/>
              </a:rPr>
              <a:t>S'entrainer au DELF, TCF et DFP avec RFI - Français Facile - RFI</a:t>
            </a:r>
            <a:endParaRPr lang="en-US" sz="2000" dirty="0">
              <a:latin typeface="Arial Narrow" panose="020B0606020202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16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Ces r</a:t>
            </a:r>
            <a:r>
              <a:rPr lang="fr-FR" sz="16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essources sont offertes gratuitement.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sz="2000" dirty="0"/>
          </a:p>
        </p:txBody>
      </p:sp>
      <p:pic>
        <p:nvPicPr>
          <p:cNvPr id="5" name="Picture 4" descr="A black and red sign with white text&#10;&#10;Description automatically generated">
            <a:extLst>
              <a:ext uri="{FF2B5EF4-FFF2-40B4-BE49-F238E27FC236}">
                <a16:creationId xmlns:a16="http://schemas.microsoft.com/office/drawing/2014/main" id="{28A7C190-43B9-8F73-9A1A-C36702A931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480796" y="4502794"/>
            <a:ext cx="2857500" cy="16859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49214F-F953-542E-DC1C-D1887823CE82}"/>
              </a:ext>
            </a:extLst>
          </p:cNvPr>
          <p:cNvSpPr txBox="1"/>
          <p:nvPr/>
        </p:nvSpPr>
        <p:spPr>
          <a:xfrm>
            <a:off x="4658945" y="4271962"/>
            <a:ext cx="2857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9786246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269283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54000">
                <a:schemeClr val="accent1">
                  <a:lumMod val="50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6610" y="5269283"/>
            <a:ext cx="12208610" cy="1590742"/>
          </a:xfrm>
          <a:prstGeom prst="rect">
            <a:avLst/>
          </a:prstGeom>
          <a:gradFill>
            <a:gsLst>
              <a:gs pos="18000">
                <a:schemeClr val="accent1">
                  <a:lumMod val="75000"/>
                  <a:alpha val="0"/>
                </a:schemeClr>
              </a:gs>
              <a:gs pos="100000">
                <a:schemeClr val="accent1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98694" y="5267258"/>
            <a:ext cx="4093306" cy="1590742"/>
          </a:xfrm>
          <a:prstGeom prst="rect">
            <a:avLst/>
          </a:prstGeom>
          <a:gradFill>
            <a:gsLst>
              <a:gs pos="23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669" y="5267258"/>
            <a:ext cx="12198669" cy="1131515"/>
          </a:xfrm>
          <a:prstGeom prst="rect">
            <a:avLst/>
          </a:prstGeom>
          <a:gradFill>
            <a:gsLst>
              <a:gs pos="18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5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FA1AAC-C1ED-4F77-BFA4-BE80FC0AC7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6607" y="5278400"/>
            <a:ext cx="7736926" cy="1590741"/>
          </a:xfrm>
          <a:prstGeom prst="rect">
            <a:avLst/>
          </a:prstGeom>
          <a:gradFill>
            <a:gsLst>
              <a:gs pos="5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41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58C03-2568-F90D-E2D4-2EA2D2AE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110" y="1638300"/>
            <a:ext cx="9654076" cy="370965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dirty="0" err="1">
                <a:latin typeface="Arial Narrow" panose="020B0606020202030204" pitchFamily="34" charset="0"/>
              </a:rPr>
              <a:t>Voici</a:t>
            </a:r>
            <a:r>
              <a:rPr lang="en-US" sz="2400" dirty="0">
                <a:latin typeface="Arial Narrow" panose="020B0606020202030204" pitchFamily="34" charset="0"/>
              </a:rPr>
              <a:t> un </a:t>
            </a:r>
            <a:r>
              <a:rPr lang="en-US" sz="2400" dirty="0" err="1">
                <a:latin typeface="Arial Narrow" panose="020B0606020202030204" pitchFamily="34" charset="0"/>
              </a:rPr>
              <a:t>autre</a:t>
            </a:r>
            <a:r>
              <a:rPr lang="en-US" sz="2400" dirty="0">
                <a:latin typeface="Arial Narrow" panose="020B0606020202030204" pitchFamily="34" charset="0"/>
              </a:rPr>
              <a:t> site à </a:t>
            </a:r>
            <a:r>
              <a:rPr lang="en-US" sz="2400" dirty="0" err="1">
                <a:latin typeface="Arial Narrow" panose="020B0606020202030204" pitchFamily="34" charset="0"/>
              </a:rPr>
              <a:t>partir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duquel</a:t>
            </a:r>
            <a:r>
              <a:rPr lang="en-US" sz="2400" dirty="0">
                <a:latin typeface="Arial Narrow" panose="020B0606020202030204" pitchFamily="34" charset="0"/>
              </a:rPr>
              <a:t> on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propose des tests de </a:t>
            </a:r>
            <a:r>
              <a:rPr lang="en-US" sz="2400" dirty="0" err="1">
                <a:latin typeface="Arial Narrow" panose="020B0606020202030204" pitchFamily="34" charset="0"/>
              </a:rPr>
              <a:t>niveaux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français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simulés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ou</a:t>
            </a:r>
            <a:r>
              <a:rPr lang="en-US" sz="2400" dirty="0">
                <a:latin typeface="Arial Narrow" panose="020B0606020202030204" pitchFamily="34" charset="0"/>
              </a:rPr>
              <a:t> des </a:t>
            </a:r>
            <a:r>
              <a:rPr lang="en-US" sz="2400" dirty="0" err="1">
                <a:latin typeface="Arial Narrow" panose="020B0606020202030204" pitchFamily="34" charset="0"/>
              </a:rPr>
              <a:t>exercices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préparatoires</a:t>
            </a:r>
            <a:r>
              <a:rPr lang="en-US" sz="2400" dirty="0">
                <a:latin typeface="Arial Narrow" panose="020B0606020202030204" pitchFamily="34" charset="0"/>
              </a:rPr>
              <a:t>. Il a </a:t>
            </a:r>
            <a:r>
              <a:rPr lang="en-US" sz="2400" dirty="0" err="1">
                <a:latin typeface="Arial Narrow" panose="020B0606020202030204" pitchFamily="34" charset="0"/>
              </a:rPr>
              <a:t>été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spécialement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conçu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afin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aider à </a:t>
            </a:r>
            <a:r>
              <a:rPr lang="en-US" sz="2400" dirty="0" err="1">
                <a:latin typeface="Arial Narrow" panose="020B0606020202030204" pitchFamily="34" charset="0"/>
              </a:rPr>
              <a:t>vous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préparer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adéquatement</a:t>
            </a:r>
            <a:r>
              <a:rPr lang="en-US" sz="2400" dirty="0">
                <a:latin typeface="Arial Narrow" panose="020B0606020202030204" pitchFamily="34" charset="0"/>
              </a:rPr>
              <a:t> à un des tests de </a:t>
            </a:r>
            <a:r>
              <a:rPr lang="en-US" sz="2400" dirty="0" err="1">
                <a:latin typeface="Arial Narrow" panose="020B0606020202030204" pitchFamily="34" charset="0"/>
              </a:rPr>
              <a:t>niveaux</a:t>
            </a:r>
            <a:r>
              <a:rPr lang="en-US" sz="2400" dirty="0">
                <a:latin typeface="Arial Narrow" panose="020B0606020202030204" pitchFamily="34" charset="0"/>
              </a:rPr>
              <a:t> de </a:t>
            </a:r>
            <a:r>
              <a:rPr lang="en-US" sz="2400" dirty="0" err="1">
                <a:latin typeface="Arial Narrow" panose="020B0606020202030204" pitchFamily="34" charset="0"/>
              </a:rPr>
              <a:t>français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officiels</a:t>
            </a:r>
            <a:r>
              <a:rPr lang="en-US" sz="2400" dirty="0">
                <a:latin typeface="Arial Narrow" panose="020B0606020202030204" pitchFamily="34" charset="0"/>
              </a:rPr>
              <a:t>. </a:t>
            </a:r>
          </a:p>
          <a:p>
            <a:pPr marL="0" indent="0">
              <a:buNone/>
            </a:pPr>
            <a:endParaRPr lang="en-US" sz="2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C1430B"/>
                </a:solidFill>
                <a:latin typeface="Arial Narrow" panose="020B0606020202030204" pitchFamily="34" charset="0"/>
              </a:rPr>
              <a:t>TV5MONDE</a:t>
            </a:r>
          </a:p>
          <a:p>
            <a:pPr marL="0" indent="0">
              <a:buNone/>
            </a:pPr>
            <a:r>
              <a:rPr lang="fr-FR" sz="2000" dirty="0">
                <a:latin typeface="Arial Narrow" panose="020B0606020202030204" pitchFamily="34" charset="0"/>
                <a:hlinkClick r:id="rId2"/>
              </a:rPr>
              <a:t>TCF - Test de connaissance du français en ligne avec TV5MONDE</a:t>
            </a:r>
            <a:endParaRPr lang="fr-CA" sz="2000" u="sng" kern="100" dirty="0">
              <a:solidFill>
                <a:srgbClr val="0000FF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16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Cette r</a:t>
            </a:r>
            <a:r>
              <a:rPr lang="fr-FR" sz="16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essource est offerte gratuitement.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fr-CA" sz="2000" u="sng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49214F-F953-542E-DC1C-D1887823CE82}"/>
              </a:ext>
            </a:extLst>
          </p:cNvPr>
          <p:cNvSpPr txBox="1"/>
          <p:nvPr/>
        </p:nvSpPr>
        <p:spPr>
          <a:xfrm>
            <a:off x="4658945" y="4271962"/>
            <a:ext cx="2857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900" dirty="0"/>
          </a:p>
        </p:txBody>
      </p:sp>
      <p:pic>
        <p:nvPicPr>
          <p:cNvPr id="4" name="Picture 3" descr="A blue background with white text">
            <a:extLst>
              <a:ext uri="{FF2B5EF4-FFF2-40B4-BE49-F238E27FC236}">
                <a16:creationId xmlns:a16="http://schemas.microsoft.com/office/drawing/2014/main" id="{8AF52B0D-8765-6705-AEC9-70A4291AE2A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093307" y="4832356"/>
            <a:ext cx="3145299" cy="199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110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D45CC95AB09045BC290FC2E037D33C" ma:contentTypeVersion="21" ma:contentTypeDescription="Create a new document." ma:contentTypeScope="" ma:versionID="8d2c9a4ce312a88d41612a002afbc1e3">
  <xsd:schema xmlns:xsd="http://www.w3.org/2001/XMLSchema" xmlns:xs="http://www.w3.org/2001/XMLSchema" xmlns:p="http://schemas.microsoft.com/office/2006/metadata/properties" xmlns:ns2="3d443618-49a3-4464-988a-87eb58f65983" xmlns:ns3="3a354ac6-a945-4ef3-8c71-da4d67518063" targetNamespace="http://schemas.microsoft.com/office/2006/metadata/properties" ma:root="true" ma:fieldsID="7732c40c9a474eb962ddea8cbf87ef2b" ns2:_="" ns3:_="">
    <xsd:import namespace="3d443618-49a3-4464-988a-87eb58f65983"/>
    <xsd:import namespace="3a354ac6-a945-4ef3-8c71-da4d675180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Assignedto" minOccurs="0"/>
                <xsd:element ref="ns2:TL_x003b_DR" minOccurs="0"/>
                <xsd:element ref="ns2:Readby" minOccurs="0"/>
                <xsd:element ref="ns2:Usefulness" minOccurs="0"/>
                <xsd:element ref="ns2:Topic" minOccurs="0"/>
                <xsd:element ref="ns2:Citation_x0028_APA7_x0029_" minOccurs="0"/>
                <xsd:element ref="ns2:Geographicfocus" minOccurs="0"/>
                <xsd:element ref="ns2:Theme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43618-49a3-4464-988a-87eb58f659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Assignedto" ma:index="12" nillable="true" ma:displayName="Assigned to" ma:format="Dropdown" ma:internalName="Assignedto">
      <xsd:simpleType>
        <xsd:union memberTypes="dms:Text">
          <xsd:simpleType>
            <xsd:restriction base="dms:Choice">
              <xsd:enumeration value="Taylor"/>
              <xsd:enumeration value="Siri"/>
              <xsd:enumeration value="Alyssa"/>
            </xsd:restriction>
          </xsd:simpleType>
        </xsd:union>
      </xsd:simpleType>
    </xsd:element>
    <xsd:element name="TL_x003b_DR" ma:index="13" nillable="true" ma:displayName="TL;DR" ma:format="Dropdown" ma:internalName="TL_x003b_DR">
      <xsd:simpleType>
        <xsd:restriction base="dms:Note">
          <xsd:maxLength value="255"/>
        </xsd:restriction>
      </xsd:simpleType>
    </xsd:element>
    <xsd:element name="Readby" ma:index="14" nillable="true" ma:displayName="Read by" ma:format="Dropdown" ma:list="UserInfo" ma:SharePointGroup="0" ma:internalName="Read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Usefulness" ma:index="15" nillable="true" ma:displayName="Usefulness" ma:format="Dropdown" ma:internalName="Usefulness">
      <xsd:simpleType>
        <xsd:restriction base="dms:Choice">
          <xsd:enumeration value="2 - could be useful"/>
          <xsd:enumeration value="3 - useful but not necessary"/>
          <xsd:enumeration value="4 - Useful"/>
          <xsd:enumeration value="5 -must use"/>
          <xsd:enumeration value="1 - Not useful"/>
        </xsd:restriction>
      </xsd:simpleType>
    </xsd:element>
    <xsd:element name="Topic" ma:index="16" nillable="true" ma:displayName="Topic" ma:description="SINGLE TOPIC ONLY" ma:format="Dropdown" ma:internalName="Topic">
      <xsd:simpleType>
        <xsd:restriction base="dms:Text">
          <xsd:maxLength value="255"/>
        </xsd:restriction>
      </xsd:simpleType>
    </xsd:element>
    <xsd:element name="Citation_x0028_APA7_x0029_" ma:index="17" nillable="true" ma:displayName="Citation (APA7)" ma:format="Dropdown" ma:internalName="Citation_x0028_APA7_x0029_">
      <xsd:simpleType>
        <xsd:restriction base="dms:Note"/>
      </xsd:simpleType>
    </xsd:element>
    <xsd:element name="Geographicfocus" ma:index="18" nillable="true" ma:displayName="Geographic focus" ma:format="Dropdown" ma:internalName="Geographicfocus">
      <xsd:simpleType>
        <xsd:restriction base="dms:Text">
          <xsd:maxLength value="255"/>
        </xsd:restriction>
      </xsd:simpleType>
    </xsd:element>
    <xsd:element name="Themes" ma:index="19" nillable="true" ma:displayName="Themes" ma:format="Dropdown" ma:internalName="Themes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Affordance"/>
                        <xsd:enumeration value="Strategies &amp; Implementation"/>
                        <xsd:enumeration value="Barriers"/>
                        <xsd:enumeration value="Other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383ab3d-3311-46c7-9827-319eef876c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354ac6-a945-4ef3-8c71-da4d6751806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d309089-bb50-42b9-8567-51f695985834}" ma:internalName="TaxCatchAll" ma:showField="CatchAllData" ma:web="3a354ac6-a945-4ef3-8c71-da4d675180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 xmlns="3d443618-49a3-4464-988a-87eb58f65983" xsi:nil="true"/>
    <lcf76f155ced4ddcb4097134ff3c332f xmlns="3d443618-49a3-4464-988a-87eb58f65983">
      <Terms xmlns="http://schemas.microsoft.com/office/infopath/2007/PartnerControls"/>
    </lcf76f155ced4ddcb4097134ff3c332f>
    <Readby xmlns="3d443618-49a3-4464-988a-87eb58f65983">
      <UserInfo>
        <DisplayName/>
        <AccountId xsi:nil="true"/>
        <AccountType/>
      </UserInfo>
    </Readby>
    <Geographicfocus xmlns="3d443618-49a3-4464-988a-87eb58f65983" xsi:nil="true"/>
    <Themes xmlns="3d443618-49a3-4464-988a-87eb58f65983" xsi:nil="true"/>
    <TaxCatchAll xmlns="3a354ac6-a945-4ef3-8c71-da4d67518063" xsi:nil="true"/>
    <Usefulness xmlns="3d443618-49a3-4464-988a-87eb58f65983" xsi:nil="true"/>
    <Citation_x0028_APA7_x0029_ xmlns="3d443618-49a3-4464-988a-87eb58f65983" xsi:nil="true"/>
    <TL_x003b_DR xmlns="3d443618-49a3-4464-988a-87eb58f65983" xsi:nil="true"/>
    <Assignedto xmlns="3d443618-49a3-4464-988a-87eb58f65983" xsi:nil="true"/>
  </documentManagement>
</p:properties>
</file>

<file path=customXml/itemProps1.xml><?xml version="1.0" encoding="utf-8"?>
<ds:datastoreItem xmlns:ds="http://schemas.openxmlformats.org/officeDocument/2006/customXml" ds:itemID="{7038119F-2851-40D6-9982-E6F63CF414DF}"/>
</file>

<file path=customXml/itemProps2.xml><?xml version="1.0" encoding="utf-8"?>
<ds:datastoreItem xmlns:ds="http://schemas.openxmlformats.org/officeDocument/2006/customXml" ds:itemID="{CE8CB176-74BB-4BEC-8D7D-40CFC02FF0ED}"/>
</file>

<file path=customXml/itemProps3.xml><?xml version="1.0" encoding="utf-8"?>
<ds:datastoreItem xmlns:ds="http://schemas.openxmlformats.org/officeDocument/2006/customXml" ds:itemID="{0E32781B-0FB6-43B4-8E42-C426DBE99E03}"/>
</file>

<file path=docProps/app.xml><?xml version="1.0" encoding="utf-8"?>
<Properties xmlns="http://schemas.openxmlformats.org/officeDocument/2006/extended-properties" xmlns:vt="http://schemas.openxmlformats.org/officeDocument/2006/docPropsVTypes">
  <TotalTime>2204</TotalTime>
  <Words>1001</Words>
  <Application>Microsoft Office PowerPoint</Application>
  <PresentationFormat>Widescreen</PresentationFormat>
  <Paragraphs>166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Arial Narrow</vt:lpstr>
      <vt:lpstr>Avenir Next LT Pro Demi</vt:lpstr>
      <vt:lpstr>Calibri</vt:lpstr>
      <vt:lpstr>Calibri Light</vt:lpstr>
      <vt:lpstr>Courier New</vt:lpstr>
      <vt:lpstr>Times New Roman</vt:lpstr>
      <vt:lpstr>Office Theme</vt:lpstr>
      <vt:lpstr>Guide sur les tests de niveaux de compétence linguistiques canadiens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 sur les tests de niveaux de français au Canada</dc:title>
  <dc:creator>Myriam Corriveau</dc:creator>
  <cp:lastModifiedBy>Myriam Corriveau</cp:lastModifiedBy>
  <cp:revision>7</cp:revision>
  <dcterms:created xsi:type="dcterms:W3CDTF">2023-10-12T13:23:17Z</dcterms:created>
  <dcterms:modified xsi:type="dcterms:W3CDTF">2023-10-17T19:47:13Z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0x01010076D45CC95AB09045BC290FC2E037D33C</vt:lpwstr>
  </property>
</Properties>
</file>