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6" r:id="rId4"/>
    <p:sldId id="273" r:id="rId5"/>
    <p:sldId id="259" r:id="rId6"/>
    <p:sldId id="268" r:id="rId7"/>
    <p:sldId id="262" r:id="rId8"/>
    <p:sldId id="265" r:id="rId9"/>
    <p:sldId id="266" r:id="rId10"/>
    <p:sldId id="269" r:id="rId11"/>
    <p:sldId id="270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0"/>
    <p:restoredTop sz="94841"/>
  </p:normalViewPr>
  <p:slideViewPr>
    <p:cSldViewPr snapToGrid="0">
      <p:cViewPr varScale="1">
        <p:scale>
          <a:sx n="119" d="100"/>
          <a:sy n="119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9C18A-9476-4998-933E-79B0BF80F13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A93F3E-2DF9-433E-80C4-26567AA9B8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latin typeface="Bradley Hand" pitchFamily="2" charset="77"/>
            </a:rPr>
            <a:t>Ce quiz </a:t>
          </a:r>
          <a:r>
            <a:rPr lang="en-US" sz="1200" dirty="0" err="1">
              <a:latin typeface="Bradley Hand" pitchFamily="2" charset="77"/>
            </a:rPr>
            <a:t>peut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être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employé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comme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activité</a:t>
          </a:r>
          <a:r>
            <a:rPr lang="en-US" sz="1200" dirty="0">
              <a:latin typeface="Bradley Hand" pitchFamily="2" charset="77"/>
            </a:rPr>
            <a:t> de mise </a:t>
          </a:r>
          <a:r>
            <a:rPr lang="en-US" sz="1200" dirty="0" err="1">
              <a:latin typeface="Bradley Hand" pitchFamily="2" charset="77"/>
            </a:rPr>
            <a:t>en</a:t>
          </a:r>
          <a:r>
            <a:rPr lang="en-US" sz="1200" dirty="0">
              <a:latin typeface="Bradley Hand" pitchFamily="2" charset="77"/>
            </a:rPr>
            <a:t> train au tout début du </a:t>
          </a:r>
          <a:r>
            <a:rPr lang="en-US" sz="1200" dirty="0" err="1">
              <a:latin typeface="Bradley Hand" pitchFamily="2" charset="77"/>
            </a:rPr>
            <a:t>cours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ou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juste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avant</a:t>
          </a:r>
          <a:r>
            <a:rPr lang="en-US" sz="1200" dirty="0">
              <a:latin typeface="Bradley Hand" pitchFamily="2" charset="77"/>
            </a:rPr>
            <a:t> </a:t>
          </a:r>
          <a:r>
            <a:rPr lang="en-US" sz="1200" dirty="0" err="1">
              <a:latin typeface="Bradley Hand" pitchFamily="2" charset="77"/>
            </a:rPr>
            <a:t>qu’il</a:t>
          </a:r>
          <a:r>
            <a:rPr lang="en-US" sz="1200" dirty="0">
              <a:latin typeface="Bradley Hand" pitchFamily="2" charset="77"/>
            </a:rPr>
            <a:t> ne commence. </a:t>
          </a:r>
          <a:br>
            <a:rPr lang="en-US" sz="1200" dirty="0">
              <a:latin typeface="Bradley Hand" pitchFamily="2" charset="77"/>
            </a:rPr>
          </a:br>
          <a:endParaRPr lang="en-US" sz="1200" dirty="0">
            <a:latin typeface="Bradley Hand" pitchFamily="2" charset="77"/>
          </a:endParaRPr>
        </a:p>
      </dgm:t>
    </dgm:pt>
    <dgm:pt modelId="{F7A55242-B91D-4F36-8F81-615C91D7632C}" type="parTrans" cxnId="{647D3061-E8C6-49D2-B950-522869B658BD}">
      <dgm:prSet/>
      <dgm:spPr/>
      <dgm:t>
        <a:bodyPr/>
        <a:lstStyle/>
        <a:p>
          <a:endParaRPr lang="en-US"/>
        </a:p>
      </dgm:t>
    </dgm:pt>
    <dgm:pt modelId="{613044B8-85C8-409E-B152-744B606E4EE5}" type="sibTrans" cxnId="{647D3061-E8C6-49D2-B950-522869B658BD}">
      <dgm:prSet/>
      <dgm:spPr/>
      <dgm:t>
        <a:bodyPr/>
        <a:lstStyle/>
        <a:p>
          <a:endParaRPr lang="en-US"/>
        </a:p>
      </dgm:t>
    </dgm:pt>
    <dgm:pt modelId="{F48F5528-3E8C-4213-98AD-D3608C0C39D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>
              <a:latin typeface="Bradley Hand" pitchFamily="2" charset="77"/>
            </a:rPr>
            <a:t>En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classe</a:t>
          </a:r>
          <a:r>
            <a:rPr lang="en-US" dirty="0">
              <a:latin typeface="Bradley Hand" pitchFamily="2" charset="77"/>
            </a:rPr>
            <a:t>: On </a:t>
          </a:r>
          <a:r>
            <a:rPr lang="en-US" dirty="0" err="1">
              <a:latin typeface="Bradley Hand" pitchFamily="2" charset="77"/>
            </a:rPr>
            <a:t>projette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une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ou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plusieurs</a:t>
          </a:r>
          <a:r>
            <a:rPr lang="en-US" dirty="0">
              <a:latin typeface="Bradley Hand" pitchFamily="2" charset="77"/>
            </a:rPr>
            <a:t> diapositives du quiz</a:t>
          </a:r>
          <a:br>
            <a:rPr lang="en-US" dirty="0">
              <a:latin typeface="Bradley Hand" pitchFamily="2" charset="77"/>
            </a:rPr>
          </a:br>
          <a:endParaRPr lang="en-US" dirty="0">
            <a:latin typeface="Bradley Hand" pitchFamily="2" charset="77"/>
          </a:endParaRPr>
        </a:p>
      </dgm:t>
    </dgm:pt>
    <dgm:pt modelId="{9668873F-4C75-48A8-BE20-00B97AF6CB4C}" type="parTrans" cxnId="{D2DB6211-FF34-408B-81DA-BFB77C57CECD}">
      <dgm:prSet/>
      <dgm:spPr/>
      <dgm:t>
        <a:bodyPr/>
        <a:lstStyle/>
        <a:p>
          <a:endParaRPr lang="en-US"/>
        </a:p>
      </dgm:t>
    </dgm:pt>
    <dgm:pt modelId="{40D75A57-9AA0-402A-A438-B7ED25FB52EF}" type="sibTrans" cxnId="{D2DB6211-FF34-408B-81DA-BFB77C57CECD}">
      <dgm:prSet/>
      <dgm:spPr/>
      <dgm:t>
        <a:bodyPr/>
        <a:lstStyle/>
        <a:p>
          <a:endParaRPr lang="en-US"/>
        </a:p>
      </dgm:t>
    </dgm:pt>
    <dgm:pt modelId="{4AF6D282-F464-4B27-8715-0EF28469AB2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>
              <a:latin typeface="Bradley Hand" pitchFamily="2" charset="77"/>
            </a:rPr>
            <a:t>En ligne: On partage à l’écran une ou plusieurs diapositives du quiz que les étudiant.e.s peuvent annoter.</a:t>
          </a:r>
        </a:p>
      </dgm:t>
    </dgm:pt>
    <dgm:pt modelId="{601711C0-A0E8-44CC-BE76-99C92BB41F66}" type="parTrans" cxnId="{5F96F67B-AB1F-4230-B45B-7E8B70830C5F}">
      <dgm:prSet/>
      <dgm:spPr/>
      <dgm:t>
        <a:bodyPr/>
        <a:lstStyle/>
        <a:p>
          <a:endParaRPr lang="en-US"/>
        </a:p>
      </dgm:t>
    </dgm:pt>
    <dgm:pt modelId="{AAC4614C-9627-4FE7-8715-BBB703D70738}" type="sibTrans" cxnId="{5F96F67B-AB1F-4230-B45B-7E8B70830C5F}">
      <dgm:prSet/>
      <dgm:spPr/>
      <dgm:t>
        <a:bodyPr/>
        <a:lstStyle/>
        <a:p>
          <a:endParaRPr lang="en-US"/>
        </a:p>
      </dgm:t>
    </dgm:pt>
    <dgm:pt modelId="{3694F681-5153-4943-B333-931C4B174A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>
              <a:latin typeface="Bradley Hand" pitchFamily="2" charset="77"/>
            </a:rPr>
            <a:t>Objectifs</a:t>
          </a:r>
          <a:r>
            <a:rPr lang="en-US" dirty="0">
              <a:latin typeface="Bradley Hand" pitchFamily="2" charset="77"/>
            </a:rPr>
            <a:t>: </a:t>
          </a:r>
          <a:r>
            <a:rPr lang="en-US" dirty="0" err="1">
              <a:latin typeface="Bradley Hand" pitchFamily="2" charset="77"/>
            </a:rPr>
            <a:t>Découvrir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lES</a:t>
          </a:r>
          <a:r>
            <a:rPr lang="en-US" dirty="0">
              <a:latin typeface="Bradley Hand" pitchFamily="2" charset="77"/>
            </a:rPr>
            <a:t> AUTERUR.E.S </a:t>
          </a:r>
          <a:r>
            <a:rPr lang="en-US" dirty="0" err="1">
              <a:latin typeface="Bradley Hand" pitchFamily="2" charset="77"/>
            </a:rPr>
            <a:t>francophonES</a:t>
          </a:r>
          <a:r>
            <a:rPr lang="en-US" dirty="0">
              <a:latin typeface="Bradley Hand" pitchFamily="2" charset="77"/>
            </a:rPr>
            <a:t>, </a:t>
          </a:r>
          <a:r>
            <a:rPr lang="en-US" dirty="0" err="1">
              <a:latin typeface="Bradley Hand" pitchFamily="2" charset="77"/>
            </a:rPr>
            <a:t>évaluer</a:t>
          </a:r>
          <a:r>
            <a:rPr lang="en-US" dirty="0">
              <a:latin typeface="Bradley Hand" pitchFamily="2" charset="77"/>
            </a:rPr>
            <a:t> le </a:t>
          </a:r>
          <a:r>
            <a:rPr lang="en-US" dirty="0" err="1">
              <a:latin typeface="Bradley Hand" pitchFamily="2" charset="77"/>
            </a:rPr>
            <a:t>niveau</a:t>
          </a:r>
          <a:r>
            <a:rPr lang="en-US" dirty="0">
              <a:latin typeface="Bradley Hand" pitchFamily="2" charset="77"/>
            </a:rPr>
            <a:t> de </a:t>
          </a:r>
          <a:r>
            <a:rPr lang="en-US" dirty="0" err="1">
              <a:latin typeface="Bradley Hand" pitchFamily="2" charset="77"/>
            </a:rPr>
            <a:t>compétence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ou</a:t>
          </a:r>
          <a:r>
            <a:rPr lang="en-US" dirty="0">
              <a:latin typeface="Bradley Hand" pitchFamily="2" charset="77"/>
            </a:rPr>
            <a:t> de </a:t>
          </a:r>
          <a:r>
            <a:rPr lang="en-US" dirty="0" err="1">
              <a:latin typeface="Bradley Hand" pitchFamily="2" charset="77"/>
            </a:rPr>
            <a:t>connaissance</a:t>
          </a:r>
          <a:r>
            <a:rPr lang="en-US" dirty="0">
              <a:latin typeface="Bradley Hand" pitchFamily="2" charset="77"/>
            </a:rPr>
            <a:t>, </a:t>
          </a:r>
          <a:r>
            <a:rPr lang="en-US" dirty="0" err="1">
              <a:latin typeface="Bradley Hand" pitchFamily="2" charset="77"/>
            </a:rPr>
            <a:t>dynamiser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une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séance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virtuelle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ou</a:t>
          </a:r>
          <a:r>
            <a:rPr lang="en-US" dirty="0">
              <a:latin typeface="Bradley Hand" pitchFamily="2" charset="77"/>
            </a:rPr>
            <a:t> le </a:t>
          </a:r>
          <a:r>
            <a:rPr lang="en-US" dirty="0" err="1">
              <a:latin typeface="Bradley Hand" pitchFamily="2" charset="77"/>
            </a:rPr>
            <a:t>cours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en</a:t>
          </a:r>
          <a:r>
            <a:rPr lang="en-US" dirty="0">
              <a:latin typeface="Bradley Hand" pitchFamily="2" charset="77"/>
            </a:rPr>
            <a:t> </a:t>
          </a:r>
          <a:r>
            <a:rPr lang="en-US" dirty="0" err="1">
              <a:latin typeface="Bradley Hand" pitchFamily="2" charset="77"/>
            </a:rPr>
            <a:t>présentiel</a:t>
          </a:r>
          <a:endParaRPr lang="en-US" dirty="0">
            <a:latin typeface="Bradley Hand" pitchFamily="2" charset="77"/>
          </a:endParaRPr>
        </a:p>
      </dgm:t>
    </dgm:pt>
    <dgm:pt modelId="{57E73FBD-5803-4908-B200-719C7F272634}" type="parTrans" cxnId="{1CF6AA98-6996-4C3F-9F28-37A98B32C456}">
      <dgm:prSet/>
      <dgm:spPr/>
      <dgm:t>
        <a:bodyPr/>
        <a:lstStyle/>
        <a:p>
          <a:endParaRPr lang="en-US"/>
        </a:p>
      </dgm:t>
    </dgm:pt>
    <dgm:pt modelId="{E74755C9-D239-4512-841D-53C36C83D24B}" type="sibTrans" cxnId="{1CF6AA98-6996-4C3F-9F28-37A98B32C456}">
      <dgm:prSet/>
      <dgm:spPr/>
      <dgm:t>
        <a:bodyPr/>
        <a:lstStyle/>
        <a:p>
          <a:endParaRPr lang="en-US"/>
        </a:p>
      </dgm:t>
    </dgm:pt>
    <dgm:pt modelId="{F7BFCC0C-594D-42BC-9BFC-BE614A3D7D52}" type="pres">
      <dgm:prSet presAssocID="{E929C18A-9476-4998-933E-79B0BF80F13E}" presName="root" presStyleCnt="0">
        <dgm:presLayoutVars>
          <dgm:dir/>
          <dgm:resizeHandles val="exact"/>
        </dgm:presLayoutVars>
      </dgm:prSet>
      <dgm:spPr/>
    </dgm:pt>
    <dgm:pt modelId="{2E343503-5BC4-4C2E-997F-B31F75F89A85}" type="pres">
      <dgm:prSet presAssocID="{C9A93F3E-2DF9-433E-80C4-26567AA9B8DC}" presName="compNode" presStyleCnt="0"/>
      <dgm:spPr/>
    </dgm:pt>
    <dgm:pt modelId="{E78F4D87-FFB8-4C81-A444-8DD57D65876D}" type="pres">
      <dgm:prSet presAssocID="{C9A93F3E-2DF9-433E-80C4-26567AA9B8DC}" presName="iconBgRect" presStyleLbl="bgShp" presStyleIdx="0" presStyleCnt="4"/>
      <dgm:spPr/>
    </dgm:pt>
    <dgm:pt modelId="{1F70E133-2CB6-45CD-A7F2-B17C61128C33}" type="pres">
      <dgm:prSet presAssocID="{C9A93F3E-2DF9-433E-80C4-26567AA9B8D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03252D8-4638-4985-9909-5D153F31B499}" type="pres">
      <dgm:prSet presAssocID="{C9A93F3E-2DF9-433E-80C4-26567AA9B8DC}" presName="spaceRect" presStyleCnt="0"/>
      <dgm:spPr/>
    </dgm:pt>
    <dgm:pt modelId="{8D997352-81C8-4B71-8F1B-C2CDF0B49BF2}" type="pres">
      <dgm:prSet presAssocID="{C9A93F3E-2DF9-433E-80C4-26567AA9B8DC}" presName="textRect" presStyleLbl="revTx" presStyleIdx="0" presStyleCnt="4">
        <dgm:presLayoutVars>
          <dgm:chMax val="1"/>
          <dgm:chPref val="1"/>
        </dgm:presLayoutVars>
      </dgm:prSet>
      <dgm:spPr/>
    </dgm:pt>
    <dgm:pt modelId="{D31ECECE-7B84-434B-90F4-01A56A061D47}" type="pres">
      <dgm:prSet presAssocID="{613044B8-85C8-409E-B152-744B606E4EE5}" presName="sibTrans" presStyleCnt="0"/>
      <dgm:spPr/>
    </dgm:pt>
    <dgm:pt modelId="{7A21B7A7-81CD-49F8-90B1-3024E88EBB99}" type="pres">
      <dgm:prSet presAssocID="{F48F5528-3E8C-4213-98AD-D3608C0C39DF}" presName="compNode" presStyleCnt="0"/>
      <dgm:spPr/>
    </dgm:pt>
    <dgm:pt modelId="{CE750B36-39D6-4BCF-B0F4-48EC5706EFE6}" type="pres">
      <dgm:prSet presAssocID="{F48F5528-3E8C-4213-98AD-D3608C0C39DF}" presName="iconBgRect" presStyleLbl="bgShp" presStyleIdx="1" presStyleCnt="4"/>
      <dgm:spPr/>
    </dgm:pt>
    <dgm:pt modelId="{401C7D1D-D1D4-4B74-A37D-080FB74657FF}" type="pres">
      <dgm:prSet presAssocID="{F48F5528-3E8C-4213-98AD-D3608C0C39D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6C8F6A2-DBE3-4003-8899-9A52115817E7}" type="pres">
      <dgm:prSet presAssocID="{F48F5528-3E8C-4213-98AD-D3608C0C39DF}" presName="spaceRect" presStyleCnt="0"/>
      <dgm:spPr/>
    </dgm:pt>
    <dgm:pt modelId="{22E43E86-A230-4C59-BFD0-8760173AC9B2}" type="pres">
      <dgm:prSet presAssocID="{F48F5528-3E8C-4213-98AD-D3608C0C39DF}" presName="textRect" presStyleLbl="revTx" presStyleIdx="1" presStyleCnt="4">
        <dgm:presLayoutVars>
          <dgm:chMax val="1"/>
          <dgm:chPref val="1"/>
        </dgm:presLayoutVars>
      </dgm:prSet>
      <dgm:spPr/>
    </dgm:pt>
    <dgm:pt modelId="{AE46B434-F266-4FE6-BB30-496A3E69045F}" type="pres">
      <dgm:prSet presAssocID="{40D75A57-9AA0-402A-A438-B7ED25FB52EF}" presName="sibTrans" presStyleCnt="0"/>
      <dgm:spPr/>
    </dgm:pt>
    <dgm:pt modelId="{A348DE5E-5778-461F-A4AC-E11913B6B244}" type="pres">
      <dgm:prSet presAssocID="{4AF6D282-F464-4B27-8715-0EF28469AB21}" presName="compNode" presStyleCnt="0"/>
      <dgm:spPr/>
    </dgm:pt>
    <dgm:pt modelId="{F207430D-FF60-444D-BF4B-FB59268FCEB3}" type="pres">
      <dgm:prSet presAssocID="{4AF6D282-F464-4B27-8715-0EF28469AB21}" presName="iconBgRect" presStyleLbl="bgShp" presStyleIdx="2" presStyleCnt="4"/>
      <dgm:spPr/>
    </dgm:pt>
    <dgm:pt modelId="{57B11015-DA34-451D-8574-9CA982835CB3}" type="pres">
      <dgm:prSet presAssocID="{4AF6D282-F464-4B27-8715-0EF28469AB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ising with solid fill"/>
        </a:ext>
      </dgm:extLst>
    </dgm:pt>
    <dgm:pt modelId="{18FAB3FC-C646-4A20-99BD-F36EAFCBC8A9}" type="pres">
      <dgm:prSet presAssocID="{4AF6D282-F464-4B27-8715-0EF28469AB21}" presName="spaceRect" presStyleCnt="0"/>
      <dgm:spPr/>
    </dgm:pt>
    <dgm:pt modelId="{B6A0CCD7-F5A8-4072-95E2-5454D9EF8856}" type="pres">
      <dgm:prSet presAssocID="{4AF6D282-F464-4B27-8715-0EF28469AB21}" presName="textRect" presStyleLbl="revTx" presStyleIdx="2" presStyleCnt="4">
        <dgm:presLayoutVars>
          <dgm:chMax val="1"/>
          <dgm:chPref val="1"/>
        </dgm:presLayoutVars>
      </dgm:prSet>
      <dgm:spPr/>
    </dgm:pt>
    <dgm:pt modelId="{80456EAC-3BD3-47B2-8D0F-E75CD2635849}" type="pres">
      <dgm:prSet presAssocID="{AAC4614C-9627-4FE7-8715-BBB703D70738}" presName="sibTrans" presStyleCnt="0"/>
      <dgm:spPr/>
    </dgm:pt>
    <dgm:pt modelId="{BBC5BF46-DE48-4440-9698-EBAE17A98215}" type="pres">
      <dgm:prSet presAssocID="{3694F681-5153-4943-B333-931C4B174A24}" presName="compNode" presStyleCnt="0"/>
      <dgm:spPr/>
    </dgm:pt>
    <dgm:pt modelId="{B0F26C5D-8DEF-48D9-941F-69D8E0660C4B}" type="pres">
      <dgm:prSet presAssocID="{3694F681-5153-4943-B333-931C4B174A24}" presName="iconBgRect" presStyleLbl="bgShp" presStyleIdx="3" presStyleCnt="4"/>
      <dgm:spPr/>
    </dgm:pt>
    <dgm:pt modelId="{A61ABD35-04B8-49E8-A2C8-DD2579B8548C}" type="pres">
      <dgm:prSet presAssocID="{3694F681-5153-4943-B333-931C4B174A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7682F47-E3EF-44A7-A25D-B06604C1B7AA}" type="pres">
      <dgm:prSet presAssocID="{3694F681-5153-4943-B333-931C4B174A24}" presName="spaceRect" presStyleCnt="0"/>
      <dgm:spPr/>
    </dgm:pt>
    <dgm:pt modelId="{7A34CB69-017D-492E-8FB3-2C9A34EF8CC6}" type="pres">
      <dgm:prSet presAssocID="{3694F681-5153-4943-B333-931C4B174A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D8B9100-04CE-FB4B-8062-294D2FA6A24A}" type="presOf" srcId="{E929C18A-9476-4998-933E-79B0BF80F13E}" destId="{F7BFCC0C-594D-42BC-9BFC-BE614A3D7D52}" srcOrd="0" destOrd="0" presId="urn:microsoft.com/office/officeart/2018/5/layout/IconCircleLabelList"/>
    <dgm:cxn modelId="{D2DB6211-FF34-408B-81DA-BFB77C57CECD}" srcId="{E929C18A-9476-4998-933E-79B0BF80F13E}" destId="{F48F5528-3E8C-4213-98AD-D3608C0C39DF}" srcOrd="1" destOrd="0" parTransId="{9668873F-4C75-48A8-BE20-00B97AF6CB4C}" sibTransId="{40D75A57-9AA0-402A-A438-B7ED25FB52EF}"/>
    <dgm:cxn modelId="{CF98F23A-81A7-1E41-8912-BC703C7A4A4E}" type="presOf" srcId="{C9A93F3E-2DF9-433E-80C4-26567AA9B8DC}" destId="{8D997352-81C8-4B71-8F1B-C2CDF0B49BF2}" srcOrd="0" destOrd="0" presId="urn:microsoft.com/office/officeart/2018/5/layout/IconCircleLabelList"/>
    <dgm:cxn modelId="{DD2E4448-9853-9849-B023-9E3A17AA7345}" type="presOf" srcId="{F48F5528-3E8C-4213-98AD-D3608C0C39DF}" destId="{22E43E86-A230-4C59-BFD0-8760173AC9B2}" srcOrd="0" destOrd="0" presId="urn:microsoft.com/office/officeart/2018/5/layout/IconCircleLabelList"/>
    <dgm:cxn modelId="{00197848-00E3-D24C-AA68-AC5DE4C9E8AF}" type="presOf" srcId="{3694F681-5153-4943-B333-931C4B174A24}" destId="{7A34CB69-017D-492E-8FB3-2C9A34EF8CC6}" srcOrd="0" destOrd="0" presId="urn:microsoft.com/office/officeart/2018/5/layout/IconCircleLabelList"/>
    <dgm:cxn modelId="{647D3061-E8C6-49D2-B950-522869B658BD}" srcId="{E929C18A-9476-4998-933E-79B0BF80F13E}" destId="{C9A93F3E-2DF9-433E-80C4-26567AA9B8DC}" srcOrd="0" destOrd="0" parTransId="{F7A55242-B91D-4F36-8F81-615C91D7632C}" sibTransId="{613044B8-85C8-409E-B152-744B606E4EE5}"/>
    <dgm:cxn modelId="{5F96F67B-AB1F-4230-B45B-7E8B70830C5F}" srcId="{E929C18A-9476-4998-933E-79B0BF80F13E}" destId="{4AF6D282-F464-4B27-8715-0EF28469AB21}" srcOrd="2" destOrd="0" parTransId="{601711C0-A0E8-44CC-BE76-99C92BB41F66}" sibTransId="{AAC4614C-9627-4FE7-8715-BBB703D70738}"/>
    <dgm:cxn modelId="{1CF6AA98-6996-4C3F-9F28-37A98B32C456}" srcId="{E929C18A-9476-4998-933E-79B0BF80F13E}" destId="{3694F681-5153-4943-B333-931C4B174A24}" srcOrd="3" destOrd="0" parTransId="{57E73FBD-5803-4908-B200-719C7F272634}" sibTransId="{E74755C9-D239-4512-841D-53C36C83D24B}"/>
    <dgm:cxn modelId="{829FE3E6-DF1A-2942-8929-BEC8DEAA3157}" type="presOf" srcId="{4AF6D282-F464-4B27-8715-0EF28469AB21}" destId="{B6A0CCD7-F5A8-4072-95E2-5454D9EF8856}" srcOrd="0" destOrd="0" presId="urn:microsoft.com/office/officeart/2018/5/layout/IconCircleLabelList"/>
    <dgm:cxn modelId="{CDBC5880-6E7B-7A4B-B615-A6685FBD298E}" type="presParOf" srcId="{F7BFCC0C-594D-42BC-9BFC-BE614A3D7D52}" destId="{2E343503-5BC4-4C2E-997F-B31F75F89A85}" srcOrd="0" destOrd="0" presId="urn:microsoft.com/office/officeart/2018/5/layout/IconCircleLabelList"/>
    <dgm:cxn modelId="{7C24A33F-9981-A542-9BED-C3E237160FC8}" type="presParOf" srcId="{2E343503-5BC4-4C2E-997F-B31F75F89A85}" destId="{E78F4D87-FFB8-4C81-A444-8DD57D65876D}" srcOrd="0" destOrd="0" presId="urn:microsoft.com/office/officeart/2018/5/layout/IconCircleLabelList"/>
    <dgm:cxn modelId="{BE532872-BA9C-C940-9993-18B13E437E10}" type="presParOf" srcId="{2E343503-5BC4-4C2E-997F-B31F75F89A85}" destId="{1F70E133-2CB6-45CD-A7F2-B17C61128C33}" srcOrd="1" destOrd="0" presId="urn:microsoft.com/office/officeart/2018/5/layout/IconCircleLabelList"/>
    <dgm:cxn modelId="{FDC57B77-A8EC-9942-9F7C-293636C0D88C}" type="presParOf" srcId="{2E343503-5BC4-4C2E-997F-B31F75F89A85}" destId="{F03252D8-4638-4985-9909-5D153F31B499}" srcOrd="2" destOrd="0" presId="urn:microsoft.com/office/officeart/2018/5/layout/IconCircleLabelList"/>
    <dgm:cxn modelId="{B24A77C2-3DD1-B948-BFCA-D28DEBD29BA0}" type="presParOf" srcId="{2E343503-5BC4-4C2E-997F-B31F75F89A85}" destId="{8D997352-81C8-4B71-8F1B-C2CDF0B49BF2}" srcOrd="3" destOrd="0" presId="urn:microsoft.com/office/officeart/2018/5/layout/IconCircleLabelList"/>
    <dgm:cxn modelId="{AD054807-1979-5346-9CCE-2F2705A0A4E1}" type="presParOf" srcId="{F7BFCC0C-594D-42BC-9BFC-BE614A3D7D52}" destId="{D31ECECE-7B84-434B-90F4-01A56A061D47}" srcOrd="1" destOrd="0" presId="urn:microsoft.com/office/officeart/2018/5/layout/IconCircleLabelList"/>
    <dgm:cxn modelId="{A93CE977-065B-DF4A-B3DD-7811D368E3F9}" type="presParOf" srcId="{F7BFCC0C-594D-42BC-9BFC-BE614A3D7D52}" destId="{7A21B7A7-81CD-49F8-90B1-3024E88EBB99}" srcOrd="2" destOrd="0" presId="urn:microsoft.com/office/officeart/2018/5/layout/IconCircleLabelList"/>
    <dgm:cxn modelId="{5E6AD1B4-07F7-C64C-8064-9DA84ED9551E}" type="presParOf" srcId="{7A21B7A7-81CD-49F8-90B1-3024E88EBB99}" destId="{CE750B36-39D6-4BCF-B0F4-48EC5706EFE6}" srcOrd="0" destOrd="0" presId="urn:microsoft.com/office/officeart/2018/5/layout/IconCircleLabelList"/>
    <dgm:cxn modelId="{4A5C0C64-6AEF-B848-BB39-F7B00B1B72DA}" type="presParOf" srcId="{7A21B7A7-81CD-49F8-90B1-3024E88EBB99}" destId="{401C7D1D-D1D4-4B74-A37D-080FB74657FF}" srcOrd="1" destOrd="0" presId="urn:microsoft.com/office/officeart/2018/5/layout/IconCircleLabelList"/>
    <dgm:cxn modelId="{B2142AA9-CCCE-5D42-9F36-A96FB3F39C7A}" type="presParOf" srcId="{7A21B7A7-81CD-49F8-90B1-3024E88EBB99}" destId="{56C8F6A2-DBE3-4003-8899-9A52115817E7}" srcOrd="2" destOrd="0" presId="urn:microsoft.com/office/officeart/2018/5/layout/IconCircleLabelList"/>
    <dgm:cxn modelId="{BFD74AD4-3ECD-8449-9FC2-184C8F7161DE}" type="presParOf" srcId="{7A21B7A7-81CD-49F8-90B1-3024E88EBB99}" destId="{22E43E86-A230-4C59-BFD0-8760173AC9B2}" srcOrd="3" destOrd="0" presId="urn:microsoft.com/office/officeart/2018/5/layout/IconCircleLabelList"/>
    <dgm:cxn modelId="{C5B02A42-FC43-3846-BF1D-D2E970344DB1}" type="presParOf" srcId="{F7BFCC0C-594D-42BC-9BFC-BE614A3D7D52}" destId="{AE46B434-F266-4FE6-BB30-496A3E69045F}" srcOrd="3" destOrd="0" presId="urn:microsoft.com/office/officeart/2018/5/layout/IconCircleLabelList"/>
    <dgm:cxn modelId="{6898ABE6-34D7-5B4B-96AB-E0093B5BABD2}" type="presParOf" srcId="{F7BFCC0C-594D-42BC-9BFC-BE614A3D7D52}" destId="{A348DE5E-5778-461F-A4AC-E11913B6B244}" srcOrd="4" destOrd="0" presId="urn:microsoft.com/office/officeart/2018/5/layout/IconCircleLabelList"/>
    <dgm:cxn modelId="{48FD8E9B-CA48-5941-A05A-6DEF02C810CC}" type="presParOf" srcId="{A348DE5E-5778-461F-A4AC-E11913B6B244}" destId="{F207430D-FF60-444D-BF4B-FB59268FCEB3}" srcOrd="0" destOrd="0" presId="urn:microsoft.com/office/officeart/2018/5/layout/IconCircleLabelList"/>
    <dgm:cxn modelId="{1F2363D6-8446-B747-B58F-A49A4C0D7AE3}" type="presParOf" srcId="{A348DE5E-5778-461F-A4AC-E11913B6B244}" destId="{57B11015-DA34-451D-8574-9CA982835CB3}" srcOrd="1" destOrd="0" presId="urn:microsoft.com/office/officeart/2018/5/layout/IconCircleLabelList"/>
    <dgm:cxn modelId="{D3E113AE-F3F3-5548-95F0-BC2177303E94}" type="presParOf" srcId="{A348DE5E-5778-461F-A4AC-E11913B6B244}" destId="{18FAB3FC-C646-4A20-99BD-F36EAFCBC8A9}" srcOrd="2" destOrd="0" presId="urn:microsoft.com/office/officeart/2018/5/layout/IconCircleLabelList"/>
    <dgm:cxn modelId="{018E150E-94C6-4348-A3D6-09C0F2536362}" type="presParOf" srcId="{A348DE5E-5778-461F-A4AC-E11913B6B244}" destId="{B6A0CCD7-F5A8-4072-95E2-5454D9EF8856}" srcOrd="3" destOrd="0" presId="urn:microsoft.com/office/officeart/2018/5/layout/IconCircleLabelList"/>
    <dgm:cxn modelId="{BDF90551-E22A-B04A-BCDB-18C4A6794F54}" type="presParOf" srcId="{F7BFCC0C-594D-42BC-9BFC-BE614A3D7D52}" destId="{80456EAC-3BD3-47B2-8D0F-E75CD2635849}" srcOrd="5" destOrd="0" presId="urn:microsoft.com/office/officeart/2018/5/layout/IconCircleLabelList"/>
    <dgm:cxn modelId="{E9CF9A77-86B0-5340-B627-754275722F21}" type="presParOf" srcId="{F7BFCC0C-594D-42BC-9BFC-BE614A3D7D52}" destId="{BBC5BF46-DE48-4440-9698-EBAE17A98215}" srcOrd="6" destOrd="0" presId="urn:microsoft.com/office/officeart/2018/5/layout/IconCircleLabelList"/>
    <dgm:cxn modelId="{B26FBA87-4CB0-E74A-BEFC-B84D48F46622}" type="presParOf" srcId="{BBC5BF46-DE48-4440-9698-EBAE17A98215}" destId="{B0F26C5D-8DEF-48D9-941F-69D8E0660C4B}" srcOrd="0" destOrd="0" presId="urn:microsoft.com/office/officeart/2018/5/layout/IconCircleLabelList"/>
    <dgm:cxn modelId="{7A3620C8-B5DC-584C-B06D-11D8BD0580E7}" type="presParOf" srcId="{BBC5BF46-DE48-4440-9698-EBAE17A98215}" destId="{A61ABD35-04B8-49E8-A2C8-DD2579B8548C}" srcOrd="1" destOrd="0" presId="urn:microsoft.com/office/officeart/2018/5/layout/IconCircleLabelList"/>
    <dgm:cxn modelId="{CB59080A-28A4-8A47-B459-36A7278BA96E}" type="presParOf" srcId="{BBC5BF46-DE48-4440-9698-EBAE17A98215}" destId="{27682F47-E3EF-44A7-A25D-B06604C1B7AA}" srcOrd="2" destOrd="0" presId="urn:microsoft.com/office/officeart/2018/5/layout/IconCircleLabelList"/>
    <dgm:cxn modelId="{2552FC4C-14F4-954A-ADF3-FFCA34954FA0}" type="presParOf" srcId="{BBC5BF46-DE48-4440-9698-EBAE17A98215}" destId="{7A34CB69-017D-492E-8FB3-2C9A34EF8CC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F4D87-FFB8-4C81-A444-8DD57D65876D}">
      <dsp:nvSpPr>
        <dsp:cNvPr id="0" name=""/>
        <dsp:cNvSpPr/>
      </dsp:nvSpPr>
      <dsp:spPr>
        <a:xfrm>
          <a:off x="1299200" y="16370"/>
          <a:ext cx="1095855" cy="10958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0E133-2CB6-45CD-A7F2-B17C61128C33}">
      <dsp:nvSpPr>
        <dsp:cNvPr id="0" name=""/>
        <dsp:cNvSpPr/>
      </dsp:nvSpPr>
      <dsp:spPr>
        <a:xfrm>
          <a:off x="1532743" y="249913"/>
          <a:ext cx="628769" cy="628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97352-81C8-4B71-8F1B-C2CDF0B49BF2}">
      <dsp:nvSpPr>
        <dsp:cNvPr id="0" name=""/>
        <dsp:cNvSpPr/>
      </dsp:nvSpPr>
      <dsp:spPr>
        <a:xfrm>
          <a:off x="948886" y="1453557"/>
          <a:ext cx="1796484" cy="1750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latin typeface="Bradley Hand" pitchFamily="2" charset="77"/>
            </a:rPr>
            <a:t>Ce quiz </a:t>
          </a:r>
          <a:r>
            <a:rPr lang="en-US" sz="1200" kern="1200" dirty="0" err="1">
              <a:latin typeface="Bradley Hand" pitchFamily="2" charset="77"/>
            </a:rPr>
            <a:t>peut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être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employé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comme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activité</a:t>
          </a:r>
          <a:r>
            <a:rPr lang="en-US" sz="1200" kern="1200" dirty="0">
              <a:latin typeface="Bradley Hand" pitchFamily="2" charset="77"/>
            </a:rPr>
            <a:t> de mise </a:t>
          </a:r>
          <a:r>
            <a:rPr lang="en-US" sz="1200" kern="1200" dirty="0" err="1">
              <a:latin typeface="Bradley Hand" pitchFamily="2" charset="77"/>
            </a:rPr>
            <a:t>en</a:t>
          </a:r>
          <a:r>
            <a:rPr lang="en-US" sz="1200" kern="1200" dirty="0">
              <a:latin typeface="Bradley Hand" pitchFamily="2" charset="77"/>
            </a:rPr>
            <a:t> train au tout début du </a:t>
          </a:r>
          <a:r>
            <a:rPr lang="en-US" sz="1200" kern="1200" dirty="0" err="1">
              <a:latin typeface="Bradley Hand" pitchFamily="2" charset="77"/>
            </a:rPr>
            <a:t>cours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ou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juste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avant</a:t>
          </a:r>
          <a:r>
            <a:rPr lang="en-US" sz="1200" kern="1200" dirty="0">
              <a:latin typeface="Bradley Hand" pitchFamily="2" charset="77"/>
            </a:rPr>
            <a:t> </a:t>
          </a:r>
          <a:r>
            <a:rPr lang="en-US" sz="1200" kern="1200" dirty="0" err="1">
              <a:latin typeface="Bradley Hand" pitchFamily="2" charset="77"/>
            </a:rPr>
            <a:t>qu’il</a:t>
          </a:r>
          <a:r>
            <a:rPr lang="en-US" sz="1200" kern="1200" dirty="0">
              <a:latin typeface="Bradley Hand" pitchFamily="2" charset="77"/>
            </a:rPr>
            <a:t> ne commence. </a:t>
          </a:r>
          <a:br>
            <a:rPr lang="en-US" sz="1200" kern="1200" dirty="0">
              <a:latin typeface="Bradley Hand" pitchFamily="2" charset="77"/>
            </a:rPr>
          </a:br>
          <a:endParaRPr lang="en-US" sz="1200" kern="1200" dirty="0">
            <a:latin typeface="Bradley Hand" pitchFamily="2" charset="77"/>
          </a:endParaRPr>
        </a:p>
      </dsp:txBody>
      <dsp:txXfrm>
        <a:off x="948886" y="1453557"/>
        <a:ext cx="1796484" cy="1750881"/>
      </dsp:txXfrm>
    </dsp:sp>
    <dsp:sp modelId="{CE750B36-39D6-4BCF-B0F4-48EC5706EFE6}">
      <dsp:nvSpPr>
        <dsp:cNvPr id="0" name=""/>
        <dsp:cNvSpPr/>
      </dsp:nvSpPr>
      <dsp:spPr>
        <a:xfrm>
          <a:off x="3410069" y="16370"/>
          <a:ext cx="1095855" cy="10958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C7D1D-D1D4-4B74-A37D-080FB74657FF}">
      <dsp:nvSpPr>
        <dsp:cNvPr id="0" name=""/>
        <dsp:cNvSpPr/>
      </dsp:nvSpPr>
      <dsp:spPr>
        <a:xfrm>
          <a:off x="3643612" y="249913"/>
          <a:ext cx="628769" cy="628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43E86-A230-4C59-BFD0-8760173AC9B2}">
      <dsp:nvSpPr>
        <dsp:cNvPr id="0" name=""/>
        <dsp:cNvSpPr/>
      </dsp:nvSpPr>
      <dsp:spPr>
        <a:xfrm>
          <a:off x="3059755" y="1453557"/>
          <a:ext cx="1796484" cy="1750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 err="1">
              <a:latin typeface="Bradley Hand" pitchFamily="2" charset="77"/>
            </a:rPr>
            <a:t>En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classe</a:t>
          </a:r>
          <a:r>
            <a:rPr lang="en-US" sz="1100" kern="1200" dirty="0">
              <a:latin typeface="Bradley Hand" pitchFamily="2" charset="77"/>
            </a:rPr>
            <a:t>: On </a:t>
          </a:r>
          <a:r>
            <a:rPr lang="en-US" sz="1100" kern="1200" dirty="0" err="1">
              <a:latin typeface="Bradley Hand" pitchFamily="2" charset="77"/>
            </a:rPr>
            <a:t>projette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une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ou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plusieurs</a:t>
          </a:r>
          <a:r>
            <a:rPr lang="en-US" sz="1100" kern="1200" dirty="0">
              <a:latin typeface="Bradley Hand" pitchFamily="2" charset="77"/>
            </a:rPr>
            <a:t> diapositives du quiz</a:t>
          </a:r>
          <a:br>
            <a:rPr lang="en-US" sz="1100" kern="1200" dirty="0">
              <a:latin typeface="Bradley Hand" pitchFamily="2" charset="77"/>
            </a:rPr>
          </a:br>
          <a:endParaRPr lang="en-US" sz="1100" kern="1200" dirty="0">
            <a:latin typeface="Bradley Hand" pitchFamily="2" charset="77"/>
          </a:endParaRPr>
        </a:p>
      </dsp:txBody>
      <dsp:txXfrm>
        <a:off x="3059755" y="1453557"/>
        <a:ext cx="1796484" cy="1750881"/>
      </dsp:txXfrm>
    </dsp:sp>
    <dsp:sp modelId="{F207430D-FF60-444D-BF4B-FB59268FCEB3}">
      <dsp:nvSpPr>
        <dsp:cNvPr id="0" name=""/>
        <dsp:cNvSpPr/>
      </dsp:nvSpPr>
      <dsp:spPr>
        <a:xfrm>
          <a:off x="1299200" y="3653560"/>
          <a:ext cx="1095855" cy="10958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11015-DA34-451D-8574-9CA982835CB3}">
      <dsp:nvSpPr>
        <dsp:cNvPr id="0" name=""/>
        <dsp:cNvSpPr/>
      </dsp:nvSpPr>
      <dsp:spPr>
        <a:xfrm>
          <a:off x="1532743" y="3887103"/>
          <a:ext cx="628769" cy="628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0CCD7-F5A8-4072-95E2-5454D9EF8856}">
      <dsp:nvSpPr>
        <dsp:cNvPr id="0" name=""/>
        <dsp:cNvSpPr/>
      </dsp:nvSpPr>
      <dsp:spPr>
        <a:xfrm>
          <a:off x="948886" y="5090748"/>
          <a:ext cx="1796484" cy="1750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latin typeface="Bradley Hand" pitchFamily="2" charset="77"/>
            </a:rPr>
            <a:t>En ligne: On partage à l’écran une ou plusieurs diapositives du quiz que les étudiant.e.s peuvent annoter.</a:t>
          </a:r>
        </a:p>
      </dsp:txBody>
      <dsp:txXfrm>
        <a:off x="948886" y="5090748"/>
        <a:ext cx="1796484" cy="1750881"/>
      </dsp:txXfrm>
    </dsp:sp>
    <dsp:sp modelId="{B0F26C5D-8DEF-48D9-941F-69D8E0660C4B}">
      <dsp:nvSpPr>
        <dsp:cNvPr id="0" name=""/>
        <dsp:cNvSpPr/>
      </dsp:nvSpPr>
      <dsp:spPr>
        <a:xfrm>
          <a:off x="3410069" y="3653560"/>
          <a:ext cx="1095855" cy="10958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ABD35-04B8-49E8-A2C8-DD2579B8548C}">
      <dsp:nvSpPr>
        <dsp:cNvPr id="0" name=""/>
        <dsp:cNvSpPr/>
      </dsp:nvSpPr>
      <dsp:spPr>
        <a:xfrm>
          <a:off x="3643612" y="3887103"/>
          <a:ext cx="628769" cy="628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4CB69-017D-492E-8FB3-2C9A34EF8CC6}">
      <dsp:nvSpPr>
        <dsp:cNvPr id="0" name=""/>
        <dsp:cNvSpPr/>
      </dsp:nvSpPr>
      <dsp:spPr>
        <a:xfrm>
          <a:off x="3059755" y="5090748"/>
          <a:ext cx="1796484" cy="1750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 err="1">
              <a:latin typeface="Bradley Hand" pitchFamily="2" charset="77"/>
            </a:rPr>
            <a:t>Objectifs</a:t>
          </a:r>
          <a:r>
            <a:rPr lang="en-US" sz="1100" kern="1200" dirty="0">
              <a:latin typeface="Bradley Hand" pitchFamily="2" charset="77"/>
            </a:rPr>
            <a:t>: </a:t>
          </a:r>
          <a:r>
            <a:rPr lang="en-US" sz="1100" kern="1200" dirty="0" err="1">
              <a:latin typeface="Bradley Hand" pitchFamily="2" charset="77"/>
            </a:rPr>
            <a:t>Découvrir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lES</a:t>
          </a:r>
          <a:r>
            <a:rPr lang="en-US" sz="1100" kern="1200" dirty="0">
              <a:latin typeface="Bradley Hand" pitchFamily="2" charset="77"/>
            </a:rPr>
            <a:t> AUTERUR.E.S </a:t>
          </a:r>
          <a:r>
            <a:rPr lang="en-US" sz="1100" kern="1200" dirty="0" err="1">
              <a:latin typeface="Bradley Hand" pitchFamily="2" charset="77"/>
            </a:rPr>
            <a:t>francophonES</a:t>
          </a:r>
          <a:r>
            <a:rPr lang="en-US" sz="1100" kern="1200" dirty="0">
              <a:latin typeface="Bradley Hand" pitchFamily="2" charset="77"/>
            </a:rPr>
            <a:t>, </a:t>
          </a:r>
          <a:r>
            <a:rPr lang="en-US" sz="1100" kern="1200" dirty="0" err="1">
              <a:latin typeface="Bradley Hand" pitchFamily="2" charset="77"/>
            </a:rPr>
            <a:t>évaluer</a:t>
          </a:r>
          <a:r>
            <a:rPr lang="en-US" sz="1100" kern="1200" dirty="0">
              <a:latin typeface="Bradley Hand" pitchFamily="2" charset="77"/>
            </a:rPr>
            <a:t> le </a:t>
          </a:r>
          <a:r>
            <a:rPr lang="en-US" sz="1100" kern="1200" dirty="0" err="1">
              <a:latin typeface="Bradley Hand" pitchFamily="2" charset="77"/>
            </a:rPr>
            <a:t>niveau</a:t>
          </a:r>
          <a:r>
            <a:rPr lang="en-US" sz="1100" kern="1200" dirty="0">
              <a:latin typeface="Bradley Hand" pitchFamily="2" charset="77"/>
            </a:rPr>
            <a:t> de </a:t>
          </a:r>
          <a:r>
            <a:rPr lang="en-US" sz="1100" kern="1200" dirty="0" err="1">
              <a:latin typeface="Bradley Hand" pitchFamily="2" charset="77"/>
            </a:rPr>
            <a:t>compétence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ou</a:t>
          </a:r>
          <a:r>
            <a:rPr lang="en-US" sz="1100" kern="1200" dirty="0">
              <a:latin typeface="Bradley Hand" pitchFamily="2" charset="77"/>
            </a:rPr>
            <a:t> de </a:t>
          </a:r>
          <a:r>
            <a:rPr lang="en-US" sz="1100" kern="1200" dirty="0" err="1">
              <a:latin typeface="Bradley Hand" pitchFamily="2" charset="77"/>
            </a:rPr>
            <a:t>connaissance</a:t>
          </a:r>
          <a:r>
            <a:rPr lang="en-US" sz="1100" kern="1200" dirty="0">
              <a:latin typeface="Bradley Hand" pitchFamily="2" charset="77"/>
            </a:rPr>
            <a:t>, </a:t>
          </a:r>
          <a:r>
            <a:rPr lang="en-US" sz="1100" kern="1200" dirty="0" err="1">
              <a:latin typeface="Bradley Hand" pitchFamily="2" charset="77"/>
            </a:rPr>
            <a:t>dynamiser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une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séance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virtuelle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ou</a:t>
          </a:r>
          <a:r>
            <a:rPr lang="en-US" sz="1100" kern="1200" dirty="0">
              <a:latin typeface="Bradley Hand" pitchFamily="2" charset="77"/>
            </a:rPr>
            <a:t> le </a:t>
          </a:r>
          <a:r>
            <a:rPr lang="en-US" sz="1100" kern="1200" dirty="0" err="1">
              <a:latin typeface="Bradley Hand" pitchFamily="2" charset="77"/>
            </a:rPr>
            <a:t>cours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en</a:t>
          </a:r>
          <a:r>
            <a:rPr lang="en-US" sz="1100" kern="1200" dirty="0">
              <a:latin typeface="Bradley Hand" pitchFamily="2" charset="77"/>
            </a:rPr>
            <a:t> </a:t>
          </a:r>
          <a:r>
            <a:rPr lang="en-US" sz="1100" kern="1200" dirty="0" err="1">
              <a:latin typeface="Bradley Hand" pitchFamily="2" charset="77"/>
            </a:rPr>
            <a:t>présentiel</a:t>
          </a:r>
          <a:endParaRPr lang="en-US" sz="1100" kern="1200" dirty="0">
            <a:latin typeface="Bradley Hand" pitchFamily="2" charset="77"/>
          </a:endParaRPr>
        </a:p>
      </dsp:txBody>
      <dsp:txXfrm>
        <a:off x="3059755" y="5090748"/>
        <a:ext cx="1796484" cy="1750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33099-B8C5-1E4D-8BB1-DB1899EEA06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8A62-AFFD-BD4E-8A11-EF1ED421821F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770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8A62-AFFD-BD4E-8A11-EF1ED421821F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777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8A62-AFFD-BD4E-8A11-EF1ED421821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165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8A62-AFFD-BD4E-8A11-EF1ED421821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8968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8A62-AFFD-BD4E-8A11-EF1ED421821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919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8A62-AFFD-BD4E-8A11-EF1ED421821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738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BFE1-1AB4-A896-BCD0-39C6ECFF7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7D924-21FF-656E-EF4C-E60BD65E4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B6BCE-2F02-3B10-AA4B-17FAED1D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E9E81-27E3-ADF7-0BA8-E44D18BC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242DF-DB89-E9AA-D76A-58477774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251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A46C-E04E-839C-04EA-35365DF0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62814-964A-8F1F-D063-01FC94DC7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3FCC-5983-9FA6-1E2E-E5F94B1C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26943-3ACB-FA49-EF4E-8B0BE1C3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49FE-DEC6-2136-A524-3DA0917E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965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D1A50-263C-F77E-8767-B90AEF4BE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D7E7B-D9DA-1C72-F3CE-8504637BE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9F1A6-00C9-2117-871B-EE8A1639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1771-A0A1-FAB5-E02E-5DB372FB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AC2E-BD6F-6D6C-2DF7-D8987F2F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012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D6BA-7353-447F-59D4-ED5CD61EA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1EBE-4021-5F84-A7CB-36998CE42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B1E64-A64C-ABA7-AFBC-B074DC42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301DC-9180-DC75-951E-C51C9E36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0D3B8-9E66-A2B0-356C-5DFE010F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891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07BB-A100-66E3-4324-0BB09AED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73A39-3B71-17B0-57C7-0D6FDF37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C9C61-82A5-BAC8-E831-746FD049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33B7C-5393-7B56-BB9B-9DC5EA74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FC38F-DBDC-A0A1-0A66-96E4047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55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371B-62AB-CE07-4BAA-EB3C31E6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20457-5485-40F2-3DC2-BE931F748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12924-918C-4300-B85E-24E2B7CB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6400B-0C66-9D68-F3A1-32F3CAA2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D46F5-3DF5-0B98-F940-E449C95C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5B625-3030-4B13-ED49-4770B5BA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55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ED8A-61DF-4667-DCBE-E99C69CF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8D9C4-2DB6-D4BE-2F78-7B82B68DC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CF276-99C3-1D54-B937-808D9AF9E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75032-5BE6-1557-5E9C-0DD76E30A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5F69-ECC0-BAAD-DD4C-D45B9D7F4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9A272-0F90-45CA-1D96-18F0DCE4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C0EE7-E3AE-600D-4DE2-6EA79E6D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C36F68-F2BF-3716-08E2-F17CF19E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176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C2B1-62BD-FE0E-A7A6-B30CE92A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45D85-C32D-D535-0890-168F5D49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E5ECD-6E3D-A16B-45F2-50067E5C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F82B9-520B-BD1A-94F2-E50AFA82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882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ECB0F-FCEF-C01F-F029-E218EA2C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BF669-982A-AF60-33A4-E795FC38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734DA-0DDA-F2DC-DB85-13101C07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70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68AC-49BE-36B1-86AF-CF27CC2C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32CC-5155-2B87-A45F-8B4E902E6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F5F1E-85CC-43C3-336D-DD0DF3083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00D05-59CD-82E0-1E71-26222734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B5B2E-9DC5-4C1A-2218-021CA6206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2CE57-081D-4B6C-836A-05AC3452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562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6BEB-6CAE-8AD8-B361-21906BE6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73287-F5EF-1777-BE9B-B96EF6CE2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40F12-7581-D998-D894-F3A2779F6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E25E6-5590-4A13-C3CA-2441B7FA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0A199-E53D-AFB6-F0F5-48D001D3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4B79C-80A7-E251-202F-6E07D913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628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49F1B-9ACD-0310-E60E-59A246A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5ABEE-360B-3DF0-142D-742B514DA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D62F7-5357-A8F6-1D72-EEB4295B6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83219-134C-C045-9907-5B33536CC887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D268D-0788-1207-26C3-76DD11971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EAAEE-AC7D-22BD-E828-3F6D90491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E9373-2517-764B-AF77-CF93AED4BB8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705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letno.ca/nouvelles/entrevue-michel-ouellett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e-en-ile.org/patel/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Victor_Hugo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fr.wikipedia.org/wiki/Michel_Tremblay#&#338;uvr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EFBF-1824-4746-7E44-3C6686907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5C752-3C23-9A5E-4D17-2837BBA1E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Picture 4" descr="A blue sign with headphones and a flag on it&#10;&#10;Description automatically generated">
            <a:extLst>
              <a:ext uri="{FF2B5EF4-FFF2-40B4-BE49-F238E27FC236}">
                <a16:creationId xmlns:a16="http://schemas.microsoft.com/office/drawing/2014/main" id="{4E7BF430-3A26-DB64-18DE-7AF02C83B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334"/>
            <a:ext cx="12221033" cy="7358743"/>
          </a:xfrm>
          <a:prstGeom prst="rect">
            <a:avLst/>
          </a:prstGeom>
        </p:spPr>
      </p:pic>
      <p:pic>
        <p:nvPicPr>
          <p:cNvPr id="7" name="Picture 6" descr="A green and white logo&#10;&#10;Description automatically generated">
            <a:extLst>
              <a:ext uri="{FF2B5EF4-FFF2-40B4-BE49-F238E27FC236}">
                <a16:creationId xmlns:a16="http://schemas.microsoft.com/office/drawing/2014/main" id="{28F6811D-A48D-6CEE-B52D-5B531CAA0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178" y="699535"/>
            <a:ext cx="1717590" cy="858795"/>
          </a:xfrm>
          <a:prstGeom prst="rect">
            <a:avLst/>
          </a:prstGeom>
        </p:spPr>
      </p:pic>
      <p:pic>
        <p:nvPicPr>
          <p:cNvPr id="9" name="Picture 8" descr="A red and white flag with a white cross&#10;&#10;Description automatically generated">
            <a:extLst>
              <a:ext uri="{FF2B5EF4-FFF2-40B4-BE49-F238E27FC236}">
                <a16:creationId xmlns:a16="http://schemas.microsoft.com/office/drawing/2014/main" id="{4DB0AAE2-D7FB-999F-04EC-526FEA4B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834" y="702000"/>
            <a:ext cx="1517010" cy="856330"/>
          </a:xfrm>
          <a:prstGeom prst="rect">
            <a:avLst/>
          </a:prstGeom>
        </p:spPr>
      </p:pic>
      <p:pic>
        <p:nvPicPr>
          <p:cNvPr id="6" name="Picture 5" descr="A flag with a red blue yellow and green stripe&#10;&#10;Description automatically generated">
            <a:extLst>
              <a:ext uri="{FF2B5EF4-FFF2-40B4-BE49-F238E27FC236}">
                <a16:creationId xmlns:a16="http://schemas.microsoft.com/office/drawing/2014/main" id="{C1E2B8BE-36A1-FC94-0816-522CFD966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934" y="699535"/>
            <a:ext cx="1482810" cy="8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2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7B37-D88F-E654-6A82-AC10A8E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408" y="367880"/>
            <a:ext cx="4391024" cy="1852806"/>
          </a:xfrm>
        </p:spPr>
        <p:txBody>
          <a:bodyPr anchor="t">
            <a:noAutofit/>
          </a:bodyPr>
          <a:lstStyle/>
          <a:p>
            <a:pPr algn="ctr"/>
            <a:r>
              <a:rPr lang="fr-CA" dirty="0">
                <a:solidFill>
                  <a:schemeClr val="accent1"/>
                </a:solidFill>
                <a:latin typeface="Bradley Hand" pitchFamily="2" charset="77"/>
              </a:rPr>
              <a:t>Parmi ces auteurs, lequel est un écrivain franco-ontarien?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CA" sz="3300" dirty="0">
                <a:solidFill>
                  <a:schemeClr val="bg1"/>
                </a:solidFill>
                <a:latin typeface="Bradley Hand" pitchFamily="2" charset="77"/>
              </a:rPr>
              <a:t>Ken </a:t>
            </a:r>
            <a:r>
              <a:rPr lang="fr-CA" sz="3300" dirty="0" err="1">
                <a:solidFill>
                  <a:schemeClr val="bg1"/>
                </a:solidFill>
                <a:latin typeface="Bradley Hand" pitchFamily="2" charset="77"/>
              </a:rPr>
              <a:t>Follett</a:t>
            </a:r>
            <a:endParaRPr lang="fr-CA" sz="3300" dirty="0">
              <a:solidFill>
                <a:schemeClr val="bg1"/>
              </a:solidFill>
              <a:latin typeface="Bradley Hand" pitchFamily="2" charset="77"/>
            </a:endParaRP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Paolo Coelho 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Aldous Huxley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Colette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Michel Ouellette</a:t>
            </a:r>
          </a:p>
          <a:p>
            <a:pPr marL="0" indent="0" algn="r" fontAlgn="base">
              <a:buNone/>
            </a:pP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09084" y="3447878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2306" y="4021647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35208" y="4595416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169185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766137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312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6" r="23194" b="-2"/>
          <a:stretch/>
        </p:blipFill>
        <p:spPr>
          <a:xfrm>
            <a:off x="0" y="-544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CA" sz="3300" dirty="0">
                <a:solidFill>
                  <a:schemeClr val="bg1"/>
                </a:solidFill>
                <a:latin typeface="Bradley Hand" pitchFamily="2" charset="77"/>
              </a:rPr>
              <a:t>Ken </a:t>
            </a:r>
            <a:r>
              <a:rPr lang="fr-CA" sz="3300" dirty="0" err="1">
                <a:solidFill>
                  <a:schemeClr val="bg1"/>
                </a:solidFill>
                <a:latin typeface="Bradley Hand" pitchFamily="2" charset="77"/>
              </a:rPr>
              <a:t>Follett</a:t>
            </a:r>
            <a:endParaRPr lang="fr-CA" sz="3300" dirty="0">
              <a:solidFill>
                <a:schemeClr val="bg1"/>
              </a:solidFill>
              <a:latin typeface="Bradley Hand" pitchFamily="2" charset="77"/>
            </a:endParaRP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Paolo Coelho 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Aldous Huxley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Colette</a:t>
            </a:r>
          </a:p>
          <a:p>
            <a:pPr marL="0" indent="0" algn="r" fontAlgn="base">
              <a:buNone/>
            </a:pPr>
            <a:r>
              <a:rPr lang="en-CA" sz="33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Michel Ouellette</a:t>
            </a:r>
          </a:p>
          <a:p>
            <a:pPr marL="0" indent="0" algn="r" fontAlgn="base">
              <a:buNone/>
            </a:pP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09084" y="3447878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2306" y="4021647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35208" y="4595416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169185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766137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Picture 2" descr="checkmark icon">
            <a:extLst>
              <a:ext uri="{FF2B5EF4-FFF2-40B4-BE49-F238E27FC236}">
                <a16:creationId xmlns:a16="http://schemas.microsoft.com/office/drawing/2014/main" id="{EC0BC132-BA59-FA67-135F-A681A025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169" y="5790448"/>
            <a:ext cx="360030" cy="3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7C88007F-9F47-DF0F-48DC-0323D7356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768" y="206575"/>
            <a:ext cx="2490536" cy="322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78FAB7-3718-31E0-282D-D75A42A722AE}"/>
              </a:ext>
            </a:extLst>
          </p:cNvPr>
          <p:cNvSpPr txBox="1"/>
          <p:nvPr/>
        </p:nvSpPr>
        <p:spPr>
          <a:xfrm>
            <a:off x="6445" y="3071802"/>
            <a:ext cx="4175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Michel  Oulette est est né à </a:t>
            </a:r>
            <a:r>
              <a:rPr lang="fr-CA" sz="2000" dirty="0" err="1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Smooth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Rock </a:t>
            </a:r>
            <a:r>
              <a:rPr lang="fr-CA" sz="2000" dirty="0" err="1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Falls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(dans le nord de l’Ontario). Il a vécu à Kapuskasing et à Toronto. Il s’intéresse à l’écriture dramatique et il étudié à l’Université d’Ottawa. 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Œuvres: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Trompeuses lumières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(2017),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Montjoie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(2020),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Capitaine Baboune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(2013)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Source et crédit photo: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  <a:hlinkClick r:id="rId7"/>
              </a:rPr>
              <a:t>https://letno.ca/nouvelles/entrevue-michel-ouellette/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17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7B37-D88F-E654-6A82-AC10A8E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408" y="367880"/>
            <a:ext cx="4391024" cy="2355998"/>
          </a:xfrm>
        </p:spPr>
        <p:txBody>
          <a:bodyPr anchor="t">
            <a:noAutofit/>
          </a:bodyPr>
          <a:lstStyle/>
          <a:p>
            <a:pPr algn="ctr"/>
            <a:r>
              <a:rPr lang="fr-CA" sz="4000" dirty="0">
                <a:solidFill>
                  <a:schemeClr val="accent1"/>
                </a:solidFill>
                <a:latin typeface="Bradley Hand" pitchFamily="2" charset="77"/>
              </a:rPr>
              <a:t>Parmi ces auteures, laquelle est une écrivaine francophone?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Caitlin Davies</a:t>
            </a:r>
          </a:p>
          <a:p>
            <a:pPr marL="0" indent="0" algn="r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Sally Rooney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 Alice Walker</a:t>
            </a:r>
          </a:p>
          <a:p>
            <a:pPr marL="0" indent="0" algn="r" fontAlgn="base">
              <a:buNone/>
            </a:pPr>
            <a:r>
              <a:rPr lang="en-CA" sz="3600" i="0" u="none" strike="noStrike" dirty="0" err="1">
                <a:solidFill>
                  <a:schemeClr val="bg1"/>
                </a:solidFill>
                <a:effectLst/>
                <a:latin typeface="Bradley Hand" pitchFamily="2" charset="77"/>
              </a:rPr>
              <a:t>Shenaz</a:t>
            </a: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 Patel</a:t>
            </a:r>
          </a:p>
          <a:p>
            <a:pPr marL="0" indent="0" algn="r" fontAlgn="base">
              <a:buNone/>
            </a:pPr>
            <a:r>
              <a:rPr lang="en-CA" sz="3600" dirty="0" err="1">
                <a:solidFill>
                  <a:schemeClr val="bg1"/>
                </a:solidFill>
                <a:latin typeface="Bradley Hand" pitchFamily="2" charset="77"/>
              </a:rPr>
              <a:t>Elif</a:t>
            </a: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CA" sz="3600" dirty="0" err="1">
                <a:solidFill>
                  <a:schemeClr val="bg1"/>
                </a:solidFill>
                <a:latin typeface="Bradley Hand" pitchFamily="2" charset="77"/>
              </a:rPr>
              <a:t>Shafak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074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Caitlin Davies</a:t>
            </a:r>
          </a:p>
          <a:p>
            <a:pPr marL="0" indent="0" algn="r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Sally Rooney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 Alice Walker</a:t>
            </a:r>
          </a:p>
          <a:p>
            <a:pPr marL="0" indent="0" algn="r" fontAlgn="base">
              <a:buNone/>
            </a:pPr>
            <a:r>
              <a:rPr lang="en-CA" sz="3600" i="0" u="none" strike="noStrike" dirty="0" err="1">
                <a:solidFill>
                  <a:schemeClr val="bg1"/>
                </a:solidFill>
                <a:effectLst/>
                <a:latin typeface="Bradley Hand" pitchFamily="2" charset="77"/>
              </a:rPr>
              <a:t>Shenaz</a:t>
            </a: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 Patel</a:t>
            </a:r>
          </a:p>
          <a:p>
            <a:pPr marL="0" indent="0" algn="r" fontAlgn="base">
              <a:buNone/>
            </a:pPr>
            <a:r>
              <a:rPr lang="en-CA" sz="3600" dirty="0" err="1">
                <a:solidFill>
                  <a:schemeClr val="bg1"/>
                </a:solidFill>
                <a:latin typeface="Bradley Hand" pitchFamily="2" charset="77"/>
              </a:rPr>
              <a:t>Elif</a:t>
            </a: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CA" sz="3600" dirty="0" err="1">
                <a:solidFill>
                  <a:schemeClr val="bg1"/>
                </a:solidFill>
                <a:latin typeface="Bradley Hand" pitchFamily="2" charset="77"/>
              </a:rPr>
              <a:t>Shafak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Picture 2" descr="checkmark icon">
            <a:extLst>
              <a:ext uri="{FF2B5EF4-FFF2-40B4-BE49-F238E27FC236}">
                <a16:creationId xmlns:a16="http://schemas.microsoft.com/office/drawing/2014/main" id="{457DD1F2-118D-22AA-A0D2-1AB0CCD1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456" y="5238302"/>
            <a:ext cx="360030" cy="3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-up of a person&#10;&#10;Description automatically generated">
            <a:extLst>
              <a:ext uri="{FF2B5EF4-FFF2-40B4-BE49-F238E27FC236}">
                <a16:creationId xmlns:a16="http://schemas.microsoft.com/office/drawing/2014/main" id="{54B4F3A3-BC16-19BF-D300-41B6D992A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23" y="181571"/>
            <a:ext cx="3018233" cy="301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2C0CF2-8D08-20BC-6912-57C30DBF00A3}"/>
              </a:ext>
            </a:extLst>
          </p:cNvPr>
          <p:cNvSpPr txBox="1"/>
          <p:nvPr/>
        </p:nvSpPr>
        <p:spPr>
          <a:xfrm>
            <a:off x="15304" y="3328638"/>
            <a:ext cx="4175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Shenaz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Patel est une écrivaine née à l’Île Maurice. Son écriture s’inspire du mouvement postcolonial et de l’organisation sociale. Elle a écrit de nombreux romans ainsi que des nouvelles. 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Œuvres: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Le Portrait de </a:t>
            </a:r>
            <a:r>
              <a:rPr lang="fr-CA" sz="2000" i="1" dirty="0" err="1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Chamarel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(2002),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Sensitive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(2003),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Le Silence des Chagos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(2005)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Source et crédit photo: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  <a:hlinkClick r:id="rId6"/>
              </a:rPr>
              <a:t>https://ile-en-ile.org/patel/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68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C8A814-1D37-8DD7-D882-6E0CC6787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29" r="-2" b="1211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129EA-2B27-8AF8-25E3-B7FFFD86CCB3}"/>
              </a:ext>
            </a:extLst>
          </p:cNvPr>
          <p:cNvSpPr txBox="1"/>
          <p:nvPr/>
        </p:nvSpPr>
        <p:spPr>
          <a:xfrm rot="21062460">
            <a:off x="1640046" y="2271430"/>
            <a:ext cx="8598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440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QUIZ </a:t>
            </a:r>
          </a:p>
          <a:p>
            <a:pPr algn="ctr">
              <a:spcAft>
                <a:spcPts val="600"/>
              </a:spcAft>
            </a:pPr>
            <a:r>
              <a:rPr lang="fr-CA" sz="320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sur les auteur.e.s</a:t>
            </a:r>
          </a:p>
          <a:p>
            <a:pPr algn="ctr">
              <a:spcAft>
                <a:spcPts val="600"/>
              </a:spcAft>
            </a:pPr>
            <a:r>
              <a:rPr lang="fr-CA" sz="440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FRANCOPHONES</a:t>
            </a:r>
          </a:p>
        </p:txBody>
      </p:sp>
    </p:spTree>
    <p:extLst>
      <p:ext uri="{BB962C8B-B14F-4D97-AF65-F5344CB8AC3E}">
        <p14:creationId xmlns:p14="http://schemas.microsoft.com/office/powerpoint/2010/main" val="351157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C8A814-1D37-8DD7-D882-6E0CC6787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29" r="-2" b="1211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129EA-2B27-8AF8-25E3-B7FFFD86CCB3}"/>
              </a:ext>
            </a:extLst>
          </p:cNvPr>
          <p:cNvSpPr txBox="1"/>
          <p:nvPr/>
        </p:nvSpPr>
        <p:spPr>
          <a:xfrm rot="21079462">
            <a:off x="1793448" y="1749404"/>
            <a:ext cx="859851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Présenté par </a:t>
            </a:r>
          </a:p>
          <a:p>
            <a:pPr algn="ctr">
              <a:spcAft>
                <a:spcPts val="600"/>
              </a:spcAft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Nadja </a:t>
            </a:r>
            <a:r>
              <a:rPr lang="fr-CA" sz="3600" dirty="0" err="1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Curumthaully</a:t>
            </a:r>
            <a:endParaRPr lang="fr-CA" sz="3600" dirty="0">
              <a:solidFill>
                <a:schemeClr val="bg1"/>
              </a:solidFill>
              <a:latin typeface="Bradley Hand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  <a:p>
            <a:pPr algn="ctr">
              <a:spcAft>
                <a:spcPts val="600"/>
              </a:spcAft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Myriam Corriveau</a:t>
            </a:r>
          </a:p>
          <a:p>
            <a:pPr algn="ctr">
              <a:spcAft>
                <a:spcPts val="600"/>
              </a:spcAft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Carla </a:t>
            </a:r>
            <a:r>
              <a:rPr lang="fr-CA" sz="3600" dirty="0" err="1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Taban</a:t>
            </a:r>
            <a:endParaRPr lang="fr-CA" sz="3600" dirty="0">
              <a:solidFill>
                <a:schemeClr val="bg1"/>
              </a:solidFill>
              <a:latin typeface="Bradley Hand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  <a:p>
            <a:pPr algn="ctr">
              <a:spcAft>
                <a:spcPts val="600"/>
              </a:spcAft>
            </a:pPr>
            <a:r>
              <a:rPr lang="fr-CA" sz="20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LICENSE </a:t>
            </a:r>
          </a:p>
          <a:p>
            <a:pPr algn="ctr">
              <a:spcAft>
                <a:spcPts val="600"/>
              </a:spcAft>
            </a:pPr>
            <a:r>
              <a:rPr lang="fr-CA" sz="2000" dirty="0">
                <a:solidFill>
                  <a:schemeClr val="bg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CC-BY</a:t>
            </a:r>
          </a:p>
          <a:p>
            <a:pPr algn="ctr">
              <a:spcAft>
                <a:spcPts val="600"/>
              </a:spcAft>
            </a:pPr>
            <a:endParaRPr lang="fr-CA" sz="4000" dirty="0">
              <a:solidFill>
                <a:schemeClr val="bg1"/>
              </a:solidFill>
              <a:latin typeface="Bradley Hand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22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C8A814-1D37-8DD7-D882-6E0CC6787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126" y="0"/>
            <a:ext cx="6298642" cy="4633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72B45-CE78-BE9F-58F8-DDE28280CEEA}"/>
              </a:ext>
            </a:extLst>
          </p:cNvPr>
          <p:cNvSpPr txBox="1"/>
          <p:nvPr/>
        </p:nvSpPr>
        <p:spPr>
          <a:xfrm rot="20960088">
            <a:off x="7221502" y="872583"/>
            <a:ext cx="3465888" cy="288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u="none" strike="noStrike" kern="1200" dirty="0">
                <a:solidFill>
                  <a:schemeClr val="bg1"/>
                </a:solidFill>
                <a:effectLst/>
                <a:latin typeface="Bradley Hand" pitchFamily="2" charset="77"/>
                <a:ea typeface="+mj-ea"/>
                <a:cs typeface="+mj-cs"/>
              </a:rPr>
              <a:t>Comment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u="none" strike="noStrike" kern="1200" dirty="0" err="1">
                <a:solidFill>
                  <a:schemeClr val="bg1"/>
                </a:solidFill>
                <a:effectLst/>
                <a:latin typeface="Bradley Hand" pitchFamily="2" charset="77"/>
                <a:ea typeface="+mj-ea"/>
                <a:cs typeface="+mj-cs"/>
              </a:rPr>
              <a:t>peut</a:t>
            </a:r>
            <a:r>
              <a:rPr lang="en-US" sz="3600" b="0" i="0" u="none" strike="noStrike" kern="1200" dirty="0">
                <a:solidFill>
                  <a:schemeClr val="bg1"/>
                </a:solidFill>
                <a:effectLst/>
                <a:latin typeface="Bradley Hand" pitchFamily="2" charset="77"/>
                <a:ea typeface="+mj-ea"/>
                <a:cs typeface="+mj-cs"/>
              </a:rPr>
              <a:t>-on employer </a:t>
            </a:r>
            <a:r>
              <a:rPr lang="en-US" sz="3600" b="0" i="0" u="none" strike="noStrike" kern="1200" dirty="0" err="1">
                <a:solidFill>
                  <a:schemeClr val="bg1"/>
                </a:solidFill>
                <a:effectLst/>
                <a:latin typeface="Bradley Hand" pitchFamily="2" charset="77"/>
                <a:ea typeface="+mj-ea"/>
                <a:cs typeface="+mj-cs"/>
              </a:rPr>
              <a:t>ce</a:t>
            </a:r>
            <a:r>
              <a:rPr lang="en-US" sz="3600" b="0" i="0" u="none" strike="noStrike" kern="1200" dirty="0">
                <a:solidFill>
                  <a:schemeClr val="bg1"/>
                </a:solidFill>
                <a:effectLst/>
                <a:latin typeface="Bradley Hand" pitchFamily="2" charset="77"/>
                <a:ea typeface="+mj-ea"/>
                <a:cs typeface="+mj-cs"/>
              </a:rPr>
              <a:t> quiz ?</a:t>
            </a:r>
            <a:endParaRPr lang="en-US" sz="3600" kern="1200" dirty="0">
              <a:solidFill>
                <a:schemeClr val="bg1"/>
              </a:solidFill>
              <a:latin typeface="Bradley Hand" pitchFamily="2" charset="77"/>
              <a:ea typeface="+mj-ea"/>
              <a:cs typeface="+mj-cs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7E129A82-0CDE-9E5A-6DF1-04FB64758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94696"/>
              </p:ext>
            </p:extLst>
          </p:nvPr>
        </p:nvGraphicFramePr>
        <p:xfrm>
          <a:off x="0" y="0"/>
          <a:ext cx="580512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965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7B37-D88F-E654-6A82-AC10A8E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408" y="367880"/>
            <a:ext cx="4391024" cy="1852806"/>
          </a:xfrm>
        </p:spPr>
        <p:txBody>
          <a:bodyPr anchor="t">
            <a:noAutofit/>
          </a:bodyPr>
          <a:lstStyle/>
          <a:p>
            <a:pPr algn="ctr"/>
            <a:r>
              <a:rPr lang="fr-CA" dirty="0">
                <a:solidFill>
                  <a:schemeClr val="accent1"/>
                </a:solidFill>
                <a:latin typeface="Bradley Hand" pitchFamily="2" charset="77"/>
              </a:rPr>
              <a:t>Parmi ces auteurs, lequel est un écrivain français?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James Joyce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Leo Tolstoy 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Geoffrey Chaucer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Miguel de Cervantes</a:t>
            </a:r>
          </a:p>
          <a:p>
            <a:pPr marL="0" indent="0" algn="r" fontAlgn="base">
              <a:buNone/>
            </a:pP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Victor Hugo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12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23194" b="-2"/>
          <a:stretch/>
        </p:blipFill>
        <p:spPr>
          <a:xfrm>
            <a:off x="0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James Joyce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Leo Tolstoy 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Geoffrey Chaucer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Miguel de Cervantes</a:t>
            </a:r>
          </a:p>
          <a:p>
            <a:pPr marL="0" indent="0" algn="r" fontAlgn="base">
              <a:buNone/>
            </a:pP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Victor Hugo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5DC0674-297A-E31B-399D-3E612910C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28" b="21628"/>
          <a:stretch/>
        </p:blipFill>
        <p:spPr>
          <a:xfrm>
            <a:off x="7426747" y="116267"/>
            <a:ext cx="3992452" cy="318138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pic>
        <p:nvPicPr>
          <p:cNvPr id="6" name="Picture 2" descr="checkmark icon">
            <a:extLst>
              <a:ext uri="{FF2B5EF4-FFF2-40B4-BE49-F238E27FC236}">
                <a16:creationId xmlns:a16="http://schemas.microsoft.com/office/drawing/2014/main" id="{B654A55E-F000-44D7-47A1-CB4F152C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341" y="5858264"/>
            <a:ext cx="362858" cy="3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BEF18-BD75-A464-CFDB-396AEC33BA2A}"/>
              </a:ext>
            </a:extLst>
          </p:cNvPr>
          <p:cNvSpPr txBox="1"/>
          <p:nvPr/>
        </p:nvSpPr>
        <p:spPr>
          <a:xfrm>
            <a:off x="-2" y="4549676"/>
            <a:ext cx="5515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Victor Hugo est un des plus importants écrivains de la langue française. Il est à la fois poète, dramaturge, écrivain, romancier, dessinateur romantique français. Œuvres :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Les Orientales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(1829), </a:t>
            </a:r>
            <a:r>
              <a:rPr lang="fr-CA" sz="2000" i="1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Notre-Dame de Paris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(1831) 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Source:</a:t>
            </a:r>
            <a:r>
              <a:rPr lang="fr-CA" sz="22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</a:t>
            </a:r>
            <a:r>
              <a:rPr lang="fr-CA" sz="22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  <a:hlinkClick r:id="rId6"/>
              </a:rPr>
              <a:t>https://fr.wikipedia.org/wiki/Victor_Hugo</a:t>
            </a:r>
            <a:r>
              <a:rPr lang="fr-CA" sz="22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169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41F858-771E-8323-FCCA-291A5B0DF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54DF7-2A3B-8737-3217-EBCE704E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848920"/>
            <a:ext cx="5333272" cy="1647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Faites</a:t>
            </a:r>
            <a:r>
              <a:rPr lang="en-US" sz="3200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une</a:t>
            </a:r>
            <a:r>
              <a:rPr lang="en-US" sz="3200" dirty="0">
                <a:solidFill>
                  <a:schemeClr val="bg1"/>
                </a:solidFill>
                <a:latin typeface="Bradley Hand" pitchFamily="2" charset="77"/>
              </a:rPr>
              <a:t> petite recherche pour </a:t>
            </a:r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trouver</a:t>
            </a:r>
            <a:r>
              <a:rPr lang="en-US" sz="3200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une</a:t>
            </a:r>
            <a:r>
              <a:rPr lang="en-US" sz="3200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écrivaine</a:t>
            </a:r>
            <a:r>
              <a:rPr lang="en-US" sz="3200" dirty="0">
                <a:solidFill>
                  <a:schemeClr val="bg1"/>
                </a:solidFill>
                <a:latin typeface="Bradley Hand" pitchFamily="2" charset="77"/>
              </a:rPr>
              <a:t> franco-</a:t>
            </a:r>
            <a:r>
              <a:rPr lang="en-US" sz="3200" dirty="0" err="1">
                <a:solidFill>
                  <a:schemeClr val="bg1"/>
                </a:solidFill>
                <a:latin typeface="Bradley Hand" pitchFamily="2" charset="77"/>
              </a:rPr>
              <a:t>Ontarienne</a:t>
            </a:r>
            <a:endParaRPr lang="en-US" sz="32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EEFA2E-9CFA-455A-E40E-9B16FE30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743" y="2823821"/>
            <a:ext cx="4023359" cy="7148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 err="1">
                <a:solidFill>
                  <a:schemeClr val="bg1"/>
                </a:solidFill>
                <a:highlight>
                  <a:srgbClr val="C0C0C0"/>
                </a:highlight>
                <a:latin typeface="Bradley Hand" pitchFamily="2" charset="77"/>
              </a:rPr>
              <a:t>Réponse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8F839-6564-DBE2-7ABF-E16D19032F26}"/>
              </a:ext>
            </a:extLst>
          </p:cNvPr>
          <p:cNvSpPr/>
          <p:nvPr/>
        </p:nvSpPr>
        <p:spPr>
          <a:xfrm>
            <a:off x="477980" y="3862137"/>
            <a:ext cx="4707631" cy="25266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723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01449D-F6E9-125D-8659-CA9683DD92F1}"/>
              </a:ext>
            </a:extLst>
          </p:cNvPr>
          <p:cNvSpPr/>
          <p:nvPr/>
        </p:nvSpPr>
        <p:spPr>
          <a:xfrm>
            <a:off x="7185946" y="367881"/>
            <a:ext cx="4567947" cy="18528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7B37-D88F-E654-6A82-AC10A8E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408" y="367880"/>
            <a:ext cx="4391024" cy="1852806"/>
          </a:xfrm>
        </p:spPr>
        <p:txBody>
          <a:bodyPr anchor="t">
            <a:noAutofit/>
          </a:bodyPr>
          <a:lstStyle/>
          <a:p>
            <a:pPr algn="ctr"/>
            <a:r>
              <a:rPr lang="fr-CA" dirty="0">
                <a:solidFill>
                  <a:schemeClr val="accent1"/>
                </a:solidFill>
                <a:latin typeface="Bradley Hand" pitchFamily="2" charset="77"/>
              </a:rPr>
              <a:t>Parmi ces auteurs, lequel est un écrivain canadien?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Colin Henry Wilson</a:t>
            </a:r>
          </a:p>
          <a:p>
            <a:pPr marL="0" indent="0" algn="r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Marcel </a:t>
            </a:r>
            <a:r>
              <a:rPr lang="en-CA" sz="3600" i="0" u="none" strike="noStrike" dirty="0" err="1">
                <a:solidFill>
                  <a:schemeClr val="bg1"/>
                </a:solidFill>
                <a:effectLst/>
                <a:latin typeface="Bradley Hand" pitchFamily="2" charset="77"/>
              </a:rPr>
              <a:t>Cabon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Michel Tremblay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Maupassant</a:t>
            </a:r>
          </a:p>
          <a:p>
            <a:pPr marL="0" indent="0" algn="r" fontAlgn="base">
              <a:buNone/>
            </a:pP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Albert Camus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098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E7B37-D88F-E654-6A82-AC10A8E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408" y="1804736"/>
            <a:ext cx="4391024" cy="415949"/>
          </a:xfrm>
        </p:spPr>
        <p:txBody>
          <a:bodyPr anchor="t">
            <a:noAutofit/>
          </a:bodyPr>
          <a:lstStyle/>
          <a:p>
            <a:pPr algn="ctr"/>
            <a:r>
              <a:rPr lang="fr-CA" dirty="0">
                <a:solidFill>
                  <a:schemeClr val="accent1"/>
                </a:solidFill>
                <a:latin typeface="Bradley Hand" pitchFamily="2" charset="77"/>
              </a:rPr>
              <a:t>Crédit photo 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434F2-B45E-DDEC-61A4-D3420851E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6" r="23194" b="-2"/>
          <a:stretch/>
        </p:blipFill>
        <p:spPr>
          <a:xfrm>
            <a:off x="1" y="2"/>
            <a:ext cx="6188586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3006AD-0FE9-8834-FADD-649AC4D0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829" y="3428728"/>
            <a:ext cx="4103914" cy="2946399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fr-CA" sz="3600" dirty="0">
                <a:solidFill>
                  <a:schemeClr val="bg1"/>
                </a:solidFill>
                <a:latin typeface="Bradley Hand" pitchFamily="2" charset="77"/>
              </a:rPr>
              <a:t>Colin Henry Wilson</a:t>
            </a:r>
          </a:p>
          <a:p>
            <a:pPr marL="0" indent="0" algn="r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Marcel </a:t>
            </a:r>
            <a:r>
              <a:rPr lang="en-CA" sz="3600" i="0" u="none" strike="noStrike" dirty="0" err="1">
                <a:solidFill>
                  <a:schemeClr val="bg1"/>
                </a:solidFill>
                <a:effectLst/>
                <a:latin typeface="Bradley Hand" pitchFamily="2" charset="77"/>
              </a:rPr>
              <a:t>Cabon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Michel Tremblay</a:t>
            </a:r>
          </a:p>
          <a:p>
            <a:pPr marL="0" indent="0" algn="r" fontAlgn="base">
              <a:buNone/>
            </a:pPr>
            <a:r>
              <a:rPr lang="en-CA" sz="3600" i="0" u="none" strike="noStrike" dirty="0">
                <a:solidFill>
                  <a:schemeClr val="bg1"/>
                </a:solidFill>
                <a:effectLst/>
                <a:latin typeface="Bradley Hand" pitchFamily="2" charset="77"/>
              </a:rPr>
              <a:t>Maupassant</a:t>
            </a:r>
          </a:p>
          <a:p>
            <a:pPr marL="0" indent="0" algn="r" fontAlgn="base">
              <a:buNone/>
            </a:pPr>
            <a:r>
              <a:rPr lang="en-CA" sz="3600" dirty="0">
                <a:solidFill>
                  <a:schemeClr val="bg1"/>
                </a:solidFill>
                <a:latin typeface="Bradley Hand" pitchFamily="2" charset="77"/>
              </a:rPr>
              <a:t>Albert Camus</a:t>
            </a:r>
            <a:endParaRPr lang="en-CA" sz="3600" i="0" u="none" strike="noStrike" dirty="0">
              <a:solidFill>
                <a:schemeClr val="bg1"/>
              </a:solidFill>
              <a:effectLst/>
              <a:latin typeface="Bradley Hand" pitchFamily="2" charset="77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395E5-4154-003F-4B07-AB5461DD2EBB}"/>
              </a:ext>
            </a:extLst>
          </p:cNvPr>
          <p:cNvSpPr/>
          <p:nvPr/>
        </p:nvSpPr>
        <p:spPr>
          <a:xfrm>
            <a:off x="11038284" y="3492684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03942-6054-1C73-D4B7-68760469BAF1}"/>
              </a:ext>
            </a:extLst>
          </p:cNvPr>
          <p:cNvSpPr/>
          <p:nvPr/>
        </p:nvSpPr>
        <p:spPr>
          <a:xfrm>
            <a:off x="11038284" y="406645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EE17-4E9A-3C6C-BF6F-48F81EBACAA4}"/>
              </a:ext>
            </a:extLst>
          </p:cNvPr>
          <p:cNvSpPr/>
          <p:nvPr/>
        </p:nvSpPr>
        <p:spPr>
          <a:xfrm>
            <a:off x="11056341" y="4664533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6D8A3-6A42-8406-60EA-D233145A0F1C}"/>
              </a:ext>
            </a:extLst>
          </p:cNvPr>
          <p:cNvSpPr/>
          <p:nvPr/>
        </p:nvSpPr>
        <p:spPr>
          <a:xfrm>
            <a:off x="11056341" y="523830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BA9F-CB1A-4AC7-C219-195CD950F5E6}"/>
              </a:ext>
            </a:extLst>
          </p:cNvPr>
          <p:cNvSpPr/>
          <p:nvPr/>
        </p:nvSpPr>
        <p:spPr>
          <a:xfrm>
            <a:off x="11056341" y="5836382"/>
            <a:ext cx="362858" cy="403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Picture 2" descr="checkmark icon">
            <a:extLst>
              <a:ext uri="{FF2B5EF4-FFF2-40B4-BE49-F238E27FC236}">
                <a16:creationId xmlns:a16="http://schemas.microsoft.com/office/drawing/2014/main" id="{CA055B9D-F530-A55C-FBDE-2B2C342C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341" y="4664533"/>
            <a:ext cx="360030" cy="3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with glasses and beard smiling&#10;&#10;Description automatically generated">
            <a:extLst>
              <a:ext uri="{FF2B5EF4-FFF2-40B4-BE49-F238E27FC236}">
                <a16:creationId xmlns:a16="http://schemas.microsoft.com/office/drawing/2014/main" id="{0BD03ACE-8283-B2DD-AFF9-15272E358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739" y="186934"/>
            <a:ext cx="4386847" cy="2741106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205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9F3850-8345-5756-931C-C6E7ECEAB32E}"/>
              </a:ext>
            </a:extLst>
          </p:cNvPr>
          <p:cNvSpPr txBox="1"/>
          <p:nvPr/>
        </p:nvSpPr>
        <p:spPr>
          <a:xfrm>
            <a:off x="9131968" y="2833509"/>
            <a:ext cx="286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CRÉDIT PHOTO : Joshua Kessler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4A011-1900-B7AD-2358-98EA444E131E}"/>
              </a:ext>
            </a:extLst>
          </p:cNvPr>
          <p:cNvSpPr txBox="1"/>
          <p:nvPr/>
        </p:nvSpPr>
        <p:spPr>
          <a:xfrm>
            <a:off x="6445" y="3380125"/>
            <a:ext cx="4175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Michel  Tremblay est est né à Montréal en 1942. Il est à la fois dramaturge, romancier et scénariste canadien. 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Œuvres : La grosse femme d'à côté est enceinte (1978)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Thérèse et Pierrette à l'école des Saints-Anges (1980)</a:t>
            </a:r>
          </a:p>
          <a:p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latin typeface="Bradley Hand" pitchFamily="2" charset="77"/>
              </a:rPr>
              <a:t>Source :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  <a:hlinkClick r:id="rId7"/>
              </a:rPr>
              <a:t>https://fr.wikipedia.org/wiki/Michel_Tremblay#Œuvres</a:t>
            </a:r>
            <a:r>
              <a:rPr lang="fr-CA" sz="2000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19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45CC95AB09045BC290FC2E037D33C" ma:contentTypeVersion="21" ma:contentTypeDescription="Create a new document." ma:contentTypeScope="" ma:versionID="8d2c9a4ce312a88d41612a002afbc1e3">
  <xsd:schema xmlns:xsd="http://www.w3.org/2001/XMLSchema" xmlns:xs="http://www.w3.org/2001/XMLSchema" xmlns:p="http://schemas.microsoft.com/office/2006/metadata/properties" xmlns:ns2="3d443618-49a3-4464-988a-87eb58f65983" xmlns:ns3="3a354ac6-a945-4ef3-8c71-da4d67518063" targetNamespace="http://schemas.microsoft.com/office/2006/metadata/properties" ma:root="true" ma:fieldsID="7732c40c9a474eb962ddea8cbf87ef2b" ns2:_="" ns3:_="">
    <xsd:import namespace="3d443618-49a3-4464-988a-87eb58f65983"/>
    <xsd:import namespace="3a354ac6-a945-4ef3-8c71-da4d67518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Assignedto" minOccurs="0"/>
                <xsd:element ref="ns2:TL_x003b_DR" minOccurs="0"/>
                <xsd:element ref="ns2:Readby" minOccurs="0"/>
                <xsd:element ref="ns2:Usefulness" minOccurs="0"/>
                <xsd:element ref="ns2:Topic" minOccurs="0"/>
                <xsd:element ref="ns2:Citation_x0028_APA7_x0029_" minOccurs="0"/>
                <xsd:element ref="ns2:Geographicfocus" minOccurs="0"/>
                <xsd:element ref="ns2:Them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43618-49a3-4464-988a-87eb58f65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Assignedto" ma:index="12" nillable="true" ma:displayName="Assigned to" ma:format="Dropdown" ma:internalName="Assignedto">
      <xsd:simpleType>
        <xsd:union memberTypes="dms:Text">
          <xsd:simpleType>
            <xsd:restriction base="dms:Choice">
              <xsd:enumeration value="Taylor"/>
              <xsd:enumeration value="Siri"/>
              <xsd:enumeration value="Alyssa"/>
            </xsd:restriction>
          </xsd:simpleType>
        </xsd:union>
      </xsd:simpleType>
    </xsd:element>
    <xsd:element name="TL_x003b_DR" ma:index="13" nillable="true" ma:displayName="TL;DR" ma:format="Dropdown" ma:internalName="TL_x003b_DR">
      <xsd:simpleType>
        <xsd:restriction base="dms:Note">
          <xsd:maxLength value="255"/>
        </xsd:restriction>
      </xsd:simpleType>
    </xsd:element>
    <xsd:element name="Readby" ma:index="14" nillable="true" ma:displayName="Read by" ma:format="Dropdown" ma:list="UserInfo" ma:SharePointGroup="0" ma:internalName="Rea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efulness" ma:index="15" nillable="true" ma:displayName="Usefulness" ma:format="Dropdown" ma:internalName="Usefulness">
      <xsd:simpleType>
        <xsd:restriction base="dms:Choice">
          <xsd:enumeration value="2 - could be useful"/>
          <xsd:enumeration value="3 - useful but not necessary"/>
          <xsd:enumeration value="4 - Useful"/>
          <xsd:enumeration value="5 -must use"/>
          <xsd:enumeration value="1 - Not useful"/>
        </xsd:restriction>
      </xsd:simpleType>
    </xsd:element>
    <xsd:element name="Topic" ma:index="16" nillable="true" ma:displayName="Topic" ma:description="SINGLE TOPIC ONLY" ma:format="Dropdown" ma:internalName="Topic">
      <xsd:simpleType>
        <xsd:restriction base="dms:Text">
          <xsd:maxLength value="255"/>
        </xsd:restriction>
      </xsd:simpleType>
    </xsd:element>
    <xsd:element name="Citation_x0028_APA7_x0029_" ma:index="17" nillable="true" ma:displayName="Citation (APA7)" ma:format="Dropdown" ma:internalName="Citation_x0028_APA7_x0029_">
      <xsd:simpleType>
        <xsd:restriction base="dms:Note"/>
      </xsd:simpleType>
    </xsd:element>
    <xsd:element name="Geographicfocus" ma:index="18" nillable="true" ma:displayName="Geographic focus" ma:format="Dropdown" ma:internalName="Geographicfocus">
      <xsd:simpleType>
        <xsd:restriction base="dms:Text">
          <xsd:maxLength value="255"/>
        </xsd:restriction>
      </xsd:simpleType>
    </xsd:element>
    <xsd:element name="Themes" ma:index="19" nillable="true" ma:displayName="Themes" ma:format="Dropdown" ma:internalName="Theme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ffordance"/>
                        <xsd:enumeration value="Strategies &amp; Implementation"/>
                        <xsd:enumeration value="Barriers"/>
                        <xsd:enumeration value="Othe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3ab3d-3311-46c7-9827-319eef876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54ac6-a945-4ef3-8c71-da4d67518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09089-bb50-42b9-8567-51f695985834}" ma:internalName="TaxCatchAll" ma:showField="CatchAllData" ma:web="3a354ac6-a945-4ef3-8c71-da4d67518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3d443618-49a3-4464-988a-87eb58f65983" xsi:nil="true"/>
    <lcf76f155ced4ddcb4097134ff3c332f xmlns="3d443618-49a3-4464-988a-87eb58f65983">
      <Terms xmlns="http://schemas.microsoft.com/office/infopath/2007/PartnerControls"/>
    </lcf76f155ced4ddcb4097134ff3c332f>
    <Readby xmlns="3d443618-49a3-4464-988a-87eb58f65983">
      <UserInfo>
        <DisplayName/>
        <AccountId xsi:nil="true"/>
        <AccountType/>
      </UserInfo>
    </Readby>
    <Geographicfocus xmlns="3d443618-49a3-4464-988a-87eb58f65983" xsi:nil="true"/>
    <Themes xmlns="3d443618-49a3-4464-988a-87eb58f65983" xsi:nil="true"/>
    <TaxCatchAll xmlns="3a354ac6-a945-4ef3-8c71-da4d67518063" xsi:nil="true"/>
    <Usefulness xmlns="3d443618-49a3-4464-988a-87eb58f65983" xsi:nil="true"/>
    <Citation_x0028_APA7_x0029_ xmlns="3d443618-49a3-4464-988a-87eb58f65983" xsi:nil="true"/>
    <TL_x003b_DR xmlns="3d443618-49a3-4464-988a-87eb58f65983" xsi:nil="true"/>
    <Assignedto xmlns="3d443618-49a3-4464-988a-87eb58f65983" xsi:nil="true"/>
  </documentManagement>
</p:properties>
</file>

<file path=customXml/itemProps1.xml><?xml version="1.0" encoding="utf-8"?>
<ds:datastoreItem xmlns:ds="http://schemas.openxmlformats.org/officeDocument/2006/customXml" ds:itemID="{0B7AB867-F719-43BA-BE01-FA189E58453F}"/>
</file>

<file path=customXml/itemProps2.xml><?xml version="1.0" encoding="utf-8"?>
<ds:datastoreItem xmlns:ds="http://schemas.openxmlformats.org/officeDocument/2006/customXml" ds:itemID="{0724802A-5D90-41D4-8AA4-81057227916D}"/>
</file>

<file path=customXml/itemProps3.xml><?xml version="1.0" encoding="utf-8"?>
<ds:datastoreItem xmlns:ds="http://schemas.openxmlformats.org/officeDocument/2006/customXml" ds:itemID="{A9DE4699-8DEF-47A9-A726-1C28A5E0BC4C}"/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510</Words>
  <Application>Microsoft Macintosh PowerPoint</Application>
  <PresentationFormat>Widescreen</PresentationFormat>
  <Paragraphs>80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Bradley Hand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Parmi ces auteurs, lequel est un écrivain français? </vt:lpstr>
      <vt:lpstr>PowerPoint Presentation</vt:lpstr>
      <vt:lpstr>Faites une petite recherche pour trouver une écrivaine franco-Ontarienne</vt:lpstr>
      <vt:lpstr>Parmi ces auteurs, lequel est un écrivain canadien? </vt:lpstr>
      <vt:lpstr>Crédit photo :</vt:lpstr>
      <vt:lpstr>Parmi ces auteurs, lequel est un écrivain franco-ontarien? </vt:lpstr>
      <vt:lpstr>PowerPoint Presentation</vt:lpstr>
      <vt:lpstr>Parmi ces auteures, laquelle est une écrivaine francophone?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Nadja Curumthaully</dc:creator>
  <cp:lastModifiedBy>Nadja Curumthaully</cp:lastModifiedBy>
  <cp:revision>28</cp:revision>
  <dcterms:created xsi:type="dcterms:W3CDTF">2023-09-27T21:21:32Z</dcterms:created>
  <dcterms:modified xsi:type="dcterms:W3CDTF">2023-09-28T21:21:29Z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0x01010076D45CC95AB09045BC290FC2E037D33C</vt:lpwstr>
  </property>
</Properties>
</file>