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1" r:id="rId2"/>
    <p:sldId id="359" r:id="rId3"/>
    <p:sldId id="360" r:id="rId4"/>
    <p:sldId id="361" r:id="rId5"/>
    <p:sldId id="362" r:id="rId6"/>
    <p:sldId id="363" r:id="rId7"/>
    <p:sldId id="364" r:id="rId8"/>
    <p:sldId id="261" r:id="rId9"/>
    <p:sldId id="262" r:id="rId10"/>
    <p:sldId id="263" r:id="rId11"/>
    <p:sldId id="342" r:id="rId12"/>
    <p:sldId id="308" r:id="rId13"/>
    <p:sldId id="344" r:id="rId14"/>
    <p:sldId id="310" r:id="rId15"/>
    <p:sldId id="311" r:id="rId16"/>
    <p:sldId id="345" r:id="rId17"/>
    <p:sldId id="346" r:id="rId18"/>
    <p:sldId id="321" r:id="rId19"/>
    <p:sldId id="322" r:id="rId20"/>
    <p:sldId id="323" r:id="rId21"/>
    <p:sldId id="324" r:id="rId22"/>
    <p:sldId id="279" r:id="rId23"/>
    <p:sldId id="347" r:id="rId24"/>
    <p:sldId id="327" r:id="rId25"/>
    <p:sldId id="341" r:id="rId26"/>
    <p:sldId id="325" r:id="rId27"/>
    <p:sldId id="282" r:id="rId28"/>
    <p:sldId id="284" r:id="rId29"/>
    <p:sldId id="285" r:id="rId30"/>
    <p:sldId id="287" r:id="rId31"/>
    <p:sldId id="348" r:id="rId32"/>
    <p:sldId id="312" r:id="rId33"/>
    <p:sldId id="315" r:id="rId34"/>
    <p:sldId id="316" r:id="rId35"/>
    <p:sldId id="319" r:id="rId36"/>
    <p:sldId id="356" r:id="rId37"/>
    <p:sldId id="349" r:id="rId38"/>
    <p:sldId id="333" r:id="rId39"/>
    <p:sldId id="350" r:id="rId40"/>
    <p:sldId id="289" r:id="rId41"/>
    <p:sldId id="290" r:id="rId42"/>
    <p:sldId id="351" r:id="rId43"/>
    <p:sldId id="293" r:id="rId44"/>
    <p:sldId id="352" r:id="rId45"/>
    <p:sldId id="294" r:id="rId46"/>
    <p:sldId id="353" r:id="rId47"/>
    <p:sldId id="328" r:id="rId48"/>
    <p:sldId id="335" r:id="rId49"/>
    <p:sldId id="334" r:id="rId50"/>
    <p:sldId id="354" r:id="rId51"/>
    <p:sldId id="332" r:id="rId52"/>
    <p:sldId id="336" r:id="rId53"/>
    <p:sldId id="337" r:id="rId54"/>
    <p:sldId id="365" r:id="rId55"/>
    <p:sldId id="339" r:id="rId56"/>
    <p:sldId id="340" r:id="rId5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22F4E7E-3BFC-4E21-9CC8-A9242A9AF8C2}">
          <p14:sldIdLst/>
        </p14:section>
        <p14:section name="Default Section" id="{1BFEF50B-BC48-4B52-9B4F-1FBE983BEBB1}">
          <p14:sldIdLst>
            <p14:sldId id="301"/>
            <p14:sldId id="359"/>
            <p14:sldId id="360"/>
            <p14:sldId id="361"/>
            <p14:sldId id="362"/>
            <p14:sldId id="363"/>
            <p14:sldId id="364"/>
          </p14:sldIdLst>
        </p14:section>
        <p14:section name="Untitled Section" id="{EB0647C2-B3AE-420E-9BDB-C287CD4AA012}">
          <p14:sldIdLst>
            <p14:sldId id="261"/>
            <p14:sldId id="262"/>
            <p14:sldId id="263"/>
            <p14:sldId id="342"/>
            <p14:sldId id="308"/>
            <p14:sldId id="344"/>
            <p14:sldId id="310"/>
            <p14:sldId id="311"/>
            <p14:sldId id="345"/>
            <p14:sldId id="346"/>
            <p14:sldId id="321"/>
            <p14:sldId id="322"/>
            <p14:sldId id="323"/>
            <p14:sldId id="324"/>
            <p14:sldId id="279"/>
            <p14:sldId id="347"/>
            <p14:sldId id="327"/>
            <p14:sldId id="341"/>
            <p14:sldId id="325"/>
            <p14:sldId id="282"/>
            <p14:sldId id="284"/>
            <p14:sldId id="285"/>
            <p14:sldId id="287"/>
            <p14:sldId id="348"/>
            <p14:sldId id="312"/>
            <p14:sldId id="315"/>
            <p14:sldId id="316"/>
            <p14:sldId id="319"/>
            <p14:sldId id="356"/>
            <p14:sldId id="349"/>
            <p14:sldId id="333"/>
            <p14:sldId id="350"/>
            <p14:sldId id="289"/>
            <p14:sldId id="290"/>
            <p14:sldId id="351"/>
            <p14:sldId id="293"/>
            <p14:sldId id="352"/>
            <p14:sldId id="294"/>
            <p14:sldId id="353"/>
            <p14:sldId id="328"/>
            <p14:sldId id="335"/>
            <p14:sldId id="334"/>
            <p14:sldId id="354"/>
            <p14:sldId id="332"/>
            <p14:sldId id="336"/>
            <p14:sldId id="337"/>
            <p14:sldId id="365"/>
            <p14:sldId id="339"/>
            <p14:sldId id="34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9" d="100"/>
          <a:sy n="69" d="100"/>
        </p:scale>
        <p:origin x="7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8B20F7-8A05-BA44-6674-7A7AAB427DE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CA"/>
          </a:p>
        </p:txBody>
      </p:sp>
      <p:sp>
        <p:nvSpPr>
          <p:cNvPr id="3" name="Sous-titre 2">
            <a:extLst>
              <a:ext uri="{FF2B5EF4-FFF2-40B4-BE49-F238E27FC236}">
                <a16:creationId xmlns:a16="http://schemas.microsoft.com/office/drawing/2014/main" id="{29ED5465-91EB-E1E4-A926-03A2FB6FC2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A"/>
          </a:p>
        </p:txBody>
      </p:sp>
      <p:sp>
        <p:nvSpPr>
          <p:cNvPr id="4" name="Espace réservé de la date 3">
            <a:extLst>
              <a:ext uri="{FF2B5EF4-FFF2-40B4-BE49-F238E27FC236}">
                <a16:creationId xmlns:a16="http://schemas.microsoft.com/office/drawing/2014/main" id="{2A23BC9D-9FCD-B811-EFD9-FFF57D71F647}"/>
              </a:ext>
            </a:extLst>
          </p:cNvPr>
          <p:cNvSpPr>
            <a:spLocks noGrp="1"/>
          </p:cNvSpPr>
          <p:nvPr>
            <p:ph type="dt" sz="half" idx="10"/>
          </p:nvPr>
        </p:nvSpPr>
        <p:spPr/>
        <p:txBody>
          <a:bodyPr/>
          <a:lstStyle/>
          <a:p>
            <a:fld id="{A035E44F-7711-4DD7-98BB-5A1DF2955ACE}" type="datetimeFigureOut">
              <a:rPr lang="fr-CA" smtClean="0"/>
              <a:t>2024-01-21</a:t>
            </a:fld>
            <a:endParaRPr lang="fr-CA"/>
          </a:p>
        </p:txBody>
      </p:sp>
      <p:sp>
        <p:nvSpPr>
          <p:cNvPr id="5" name="Espace réservé du pied de page 4">
            <a:extLst>
              <a:ext uri="{FF2B5EF4-FFF2-40B4-BE49-F238E27FC236}">
                <a16:creationId xmlns:a16="http://schemas.microsoft.com/office/drawing/2014/main" id="{659B81F3-3C07-7C55-2DB6-44E15C6CB920}"/>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171F43FF-23B3-0A17-BA2B-5D981B39DAB9}"/>
              </a:ext>
            </a:extLst>
          </p:cNvPr>
          <p:cNvSpPr>
            <a:spLocks noGrp="1"/>
          </p:cNvSpPr>
          <p:nvPr>
            <p:ph type="sldNum" sz="quarter" idx="12"/>
          </p:nvPr>
        </p:nvSpPr>
        <p:spPr/>
        <p:txBody>
          <a:bodyPr/>
          <a:lstStyle/>
          <a:p>
            <a:fld id="{EAB7BA7F-33F9-42DC-B1C9-B58C7D2A1715}" type="slidenum">
              <a:rPr lang="fr-CA" smtClean="0"/>
              <a:t>‹#›</a:t>
            </a:fld>
            <a:endParaRPr lang="fr-CA"/>
          </a:p>
        </p:txBody>
      </p:sp>
    </p:spTree>
    <p:extLst>
      <p:ext uri="{BB962C8B-B14F-4D97-AF65-F5344CB8AC3E}">
        <p14:creationId xmlns:p14="http://schemas.microsoft.com/office/powerpoint/2010/main" val="3551786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71CB38-A3B7-1BD1-4077-2FBA05827EF5}"/>
              </a:ext>
            </a:extLst>
          </p:cNvPr>
          <p:cNvSpPr>
            <a:spLocks noGrp="1"/>
          </p:cNvSpPr>
          <p:nvPr>
            <p:ph type="title"/>
          </p:nvPr>
        </p:nvSpPr>
        <p:spPr/>
        <p:txBody>
          <a:bodyPr/>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3D25D51A-191C-8728-9617-4951C508ED8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D3CC3189-CD96-E99F-2679-DCCB0AD2ED89}"/>
              </a:ext>
            </a:extLst>
          </p:cNvPr>
          <p:cNvSpPr>
            <a:spLocks noGrp="1"/>
          </p:cNvSpPr>
          <p:nvPr>
            <p:ph type="dt" sz="half" idx="10"/>
          </p:nvPr>
        </p:nvSpPr>
        <p:spPr/>
        <p:txBody>
          <a:bodyPr/>
          <a:lstStyle/>
          <a:p>
            <a:fld id="{A035E44F-7711-4DD7-98BB-5A1DF2955ACE}" type="datetimeFigureOut">
              <a:rPr lang="fr-CA" smtClean="0"/>
              <a:t>2024-01-21</a:t>
            </a:fld>
            <a:endParaRPr lang="fr-CA"/>
          </a:p>
        </p:txBody>
      </p:sp>
      <p:sp>
        <p:nvSpPr>
          <p:cNvPr id="5" name="Espace réservé du pied de page 4">
            <a:extLst>
              <a:ext uri="{FF2B5EF4-FFF2-40B4-BE49-F238E27FC236}">
                <a16:creationId xmlns:a16="http://schemas.microsoft.com/office/drawing/2014/main" id="{781414CB-7050-748E-4061-85718A9AA08F}"/>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B1BE99DE-0FAF-2682-38F5-C0355A772566}"/>
              </a:ext>
            </a:extLst>
          </p:cNvPr>
          <p:cNvSpPr>
            <a:spLocks noGrp="1"/>
          </p:cNvSpPr>
          <p:nvPr>
            <p:ph type="sldNum" sz="quarter" idx="12"/>
          </p:nvPr>
        </p:nvSpPr>
        <p:spPr/>
        <p:txBody>
          <a:bodyPr/>
          <a:lstStyle/>
          <a:p>
            <a:fld id="{EAB7BA7F-33F9-42DC-B1C9-B58C7D2A1715}" type="slidenum">
              <a:rPr lang="fr-CA" smtClean="0"/>
              <a:t>‹#›</a:t>
            </a:fld>
            <a:endParaRPr lang="fr-CA"/>
          </a:p>
        </p:txBody>
      </p:sp>
    </p:spTree>
    <p:extLst>
      <p:ext uri="{BB962C8B-B14F-4D97-AF65-F5344CB8AC3E}">
        <p14:creationId xmlns:p14="http://schemas.microsoft.com/office/powerpoint/2010/main" val="357414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B2C3D61-2A6D-00F0-1E57-EF51A29FE89B}"/>
              </a:ext>
            </a:extLst>
          </p:cNvPr>
          <p:cNvSpPr>
            <a:spLocks noGrp="1"/>
          </p:cNvSpPr>
          <p:nvPr>
            <p:ph type="title" orient="vert"/>
          </p:nvPr>
        </p:nvSpPr>
        <p:spPr>
          <a:xfrm>
            <a:off x="8724900" y="365125"/>
            <a:ext cx="2628900" cy="5811838"/>
          </a:xfrm>
        </p:spPr>
        <p:txBody>
          <a:bodyPr vert="eaVert"/>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705B7A9C-663E-95E6-A6EB-5FBA14B721C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C363DBC2-1958-8C95-1425-3E9ACABF0241}"/>
              </a:ext>
            </a:extLst>
          </p:cNvPr>
          <p:cNvSpPr>
            <a:spLocks noGrp="1"/>
          </p:cNvSpPr>
          <p:nvPr>
            <p:ph type="dt" sz="half" idx="10"/>
          </p:nvPr>
        </p:nvSpPr>
        <p:spPr/>
        <p:txBody>
          <a:bodyPr/>
          <a:lstStyle/>
          <a:p>
            <a:fld id="{A035E44F-7711-4DD7-98BB-5A1DF2955ACE}" type="datetimeFigureOut">
              <a:rPr lang="fr-CA" smtClean="0"/>
              <a:t>2024-01-21</a:t>
            </a:fld>
            <a:endParaRPr lang="fr-CA"/>
          </a:p>
        </p:txBody>
      </p:sp>
      <p:sp>
        <p:nvSpPr>
          <p:cNvPr id="5" name="Espace réservé du pied de page 4">
            <a:extLst>
              <a:ext uri="{FF2B5EF4-FFF2-40B4-BE49-F238E27FC236}">
                <a16:creationId xmlns:a16="http://schemas.microsoft.com/office/drawing/2014/main" id="{5A0FA1E8-754D-13D6-71B1-9980C1E2E8E8}"/>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EBECA327-A4A8-8E3B-8B28-62392CB2F8A4}"/>
              </a:ext>
            </a:extLst>
          </p:cNvPr>
          <p:cNvSpPr>
            <a:spLocks noGrp="1"/>
          </p:cNvSpPr>
          <p:nvPr>
            <p:ph type="sldNum" sz="quarter" idx="12"/>
          </p:nvPr>
        </p:nvSpPr>
        <p:spPr/>
        <p:txBody>
          <a:bodyPr/>
          <a:lstStyle/>
          <a:p>
            <a:fld id="{EAB7BA7F-33F9-42DC-B1C9-B58C7D2A1715}" type="slidenum">
              <a:rPr lang="fr-CA" smtClean="0"/>
              <a:t>‹#›</a:t>
            </a:fld>
            <a:endParaRPr lang="fr-CA"/>
          </a:p>
        </p:txBody>
      </p:sp>
    </p:spTree>
    <p:extLst>
      <p:ext uri="{BB962C8B-B14F-4D97-AF65-F5344CB8AC3E}">
        <p14:creationId xmlns:p14="http://schemas.microsoft.com/office/powerpoint/2010/main" val="1175269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EEA2481-2C75-B30F-1F60-67316FAF3150}"/>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73DE1945-5B79-B96F-6D67-A7156C1824C3}"/>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8029D481-F727-2FA7-D2F9-098604B9CD36}"/>
              </a:ext>
            </a:extLst>
          </p:cNvPr>
          <p:cNvSpPr>
            <a:spLocks noGrp="1"/>
          </p:cNvSpPr>
          <p:nvPr>
            <p:ph type="dt" sz="half" idx="10"/>
          </p:nvPr>
        </p:nvSpPr>
        <p:spPr/>
        <p:txBody>
          <a:bodyPr/>
          <a:lstStyle/>
          <a:p>
            <a:fld id="{A035E44F-7711-4DD7-98BB-5A1DF2955ACE}" type="datetimeFigureOut">
              <a:rPr lang="fr-CA" smtClean="0"/>
              <a:t>2024-01-21</a:t>
            </a:fld>
            <a:endParaRPr lang="fr-CA"/>
          </a:p>
        </p:txBody>
      </p:sp>
      <p:sp>
        <p:nvSpPr>
          <p:cNvPr id="5" name="Espace réservé du pied de page 4">
            <a:extLst>
              <a:ext uri="{FF2B5EF4-FFF2-40B4-BE49-F238E27FC236}">
                <a16:creationId xmlns:a16="http://schemas.microsoft.com/office/drawing/2014/main" id="{22688A3A-6378-F675-9C78-E97A75F9EDDE}"/>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31D027EF-E744-E8DE-7AA0-0DD3562EF4EC}"/>
              </a:ext>
            </a:extLst>
          </p:cNvPr>
          <p:cNvSpPr>
            <a:spLocks noGrp="1"/>
          </p:cNvSpPr>
          <p:nvPr>
            <p:ph type="sldNum" sz="quarter" idx="12"/>
          </p:nvPr>
        </p:nvSpPr>
        <p:spPr/>
        <p:txBody>
          <a:bodyPr/>
          <a:lstStyle/>
          <a:p>
            <a:fld id="{EAB7BA7F-33F9-42DC-B1C9-B58C7D2A1715}" type="slidenum">
              <a:rPr lang="fr-CA" smtClean="0"/>
              <a:t>‹#›</a:t>
            </a:fld>
            <a:endParaRPr lang="fr-CA"/>
          </a:p>
        </p:txBody>
      </p:sp>
    </p:spTree>
    <p:extLst>
      <p:ext uri="{BB962C8B-B14F-4D97-AF65-F5344CB8AC3E}">
        <p14:creationId xmlns:p14="http://schemas.microsoft.com/office/powerpoint/2010/main" val="1379691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F1B6F1-F40E-0179-A270-9E27CE164C49}"/>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CA"/>
          </a:p>
        </p:txBody>
      </p:sp>
      <p:sp>
        <p:nvSpPr>
          <p:cNvPr id="3" name="Espace réservé du texte 2">
            <a:extLst>
              <a:ext uri="{FF2B5EF4-FFF2-40B4-BE49-F238E27FC236}">
                <a16:creationId xmlns:a16="http://schemas.microsoft.com/office/drawing/2014/main" id="{F7E96CA7-8853-F540-D783-DF710D7435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918CC14F-5356-FCC7-E2F8-E3F5286F02E4}"/>
              </a:ext>
            </a:extLst>
          </p:cNvPr>
          <p:cNvSpPr>
            <a:spLocks noGrp="1"/>
          </p:cNvSpPr>
          <p:nvPr>
            <p:ph type="dt" sz="half" idx="10"/>
          </p:nvPr>
        </p:nvSpPr>
        <p:spPr/>
        <p:txBody>
          <a:bodyPr/>
          <a:lstStyle/>
          <a:p>
            <a:fld id="{A035E44F-7711-4DD7-98BB-5A1DF2955ACE}" type="datetimeFigureOut">
              <a:rPr lang="fr-CA" smtClean="0"/>
              <a:t>2024-01-21</a:t>
            </a:fld>
            <a:endParaRPr lang="fr-CA"/>
          </a:p>
        </p:txBody>
      </p:sp>
      <p:sp>
        <p:nvSpPr>
          <p:cNvPr id="5" name="Espace réservé du pied de page 4">
            <a:extLst>
              <a:ext uri="{FF2B5EF4-FFF2-40B4-BE49-F238E27FC236}">
                <a16:creationId xmlns:a16="http://schemas.microsoft.com/office/drawing/2014/main" id="{299010B4-0336-0599-8484-9517AA9D0D13}"/>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95AF1815-B925-6E47-ECBC-211216F27D06}"/>
              </a:ext>
            </a:extLst>
          </p:cNvPr>
          <p:cNvSpPr>
            <a:spLocks noGrp="1"/>
          </p:cNvSpPr>
          <p:nvPr>
            <p:ph type="sldNum" sz="quarter" idx="12"/>
          </p:nvPr>
        </p:nvSpPr>
        <p:spPr/>
        <p:txBody>
          <a:bodyPr/>
          <a:lstStyle/>
          <a:p>
            <a:fld id="{EAB7BA7F-33F9-42DC-B1C9-B58C7D2A1715}" type="slidenum">
              <a:rPr lang="fr-CA" smtClean="0"/>
              <a:t>‹#›</a:t>
            </a:fld>
            <a:endParaRPr lang="fr-CA"/>
          </a:p>
        </p:txBody>
      </p:sp>
    </p:spTree>
    <p:extLst>
      <p:ext uri="{BB962C8B-B14F-4D97-AF65-F5344CB8AC3E}">
        <p14:creationId xmlns:p14="http://schemas.microsoft.com/office/powerpoint/2010/main" val="4132672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0A4F21-FF5B-981C-BC55-55F2F44A1D19}"/>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CEE45666-4242-D3C0-60AC-AF2C89A1387C}"/>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contenu 3">
            <a:extLst>
              <a:ext uri="{FF2B5EF4-FFF2-40B4-BE49-F238E27FC236}">
                <a16:creationId xmlns:a16="http://schemas.microsoft.com/office/drawing/2014/main" id="{000C0C33-0070-DB6B-F618-1FFD4B12210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e la date 4">
            <a:extLst>
              <a:ext uri="{FF2B5EF4-FFF2-40B4-BE49-F238E27FC236}">
                <a16:creationId xmlns:a16="http://schemas.microsoft.com/office/drawing/2014/main" id="{983823F2-F335-2816-18B1-883359FE35C7}"/>
              </a:ext>
            </a:extLst>
          </p:cNvPr>
          <p:cNvSpPr>
            <a:spLocks noGrp="1"/>
          </p:cNvSpPr>
          <p:nvPr>
            <p:ph type="dt" sz="half" idx="10"/>
          </p:nvPr>
        </p:nvSpPr>
        <p:spPr/>
        <p:txBody>
          <a:bodyPr/>
          <a:lstStyle/>
          <a:p>
            <a:fld id="{A035E44F-7711-4DD7-98BB-5A1DF2955ACE}" type="datetimeFigureOut">
              <a:rPr lang="fr-CA" smtClean="0"/>
              <a:t>2024-01-21</a:t>
            </a:fld>
            <a:endParaRPr lang="fr-CA"/>
          </a:p>
        </p:txBody>
      </p:sp>
      <p:sp>
        <p:nvSpPr>
          <p:cNvPr id="6" name="Espace réservé du pied de page 5">
            <a:extLst>
              <a:ext uri="{FF2B5EF4-FFF2-40B4-BE49-F238E27FC236}">
                <a16:creationId xmlns:a16="http://schemas.microsoft.com/office/drawing/2014/main" id="{3AE6A66D-2A5D-05ED-5295-2C598E5EEE90}"/>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C62C8B68-BCCE-D0E7-142B-9067214473F9}"/>
              </a:ext>
            </a:extLst>
          </p:cNvPr>
          <p:cNvSpPr>
            <a:spLocks noGrp="1"/>
          </p:cNvSpPr>
          <p:nvPr>
            <p:ph type="sldNum" sz="quarter" idx="12"/>
          </p:nvPr>
        </p:nvSpPr>
        <p:spPr/>
        <p:txBody>
          <a:bodyPr/>
          <a:lstStyle/>
          <a:p>
            <a:fld id="{EAB7BA7F-33F9-42DC-B1C9-B58C7D2A1715}" type="slidenum">
              <a:rPr lang="fr-CA" smtClean="0"/>
              <a:t>‹#›</a:t>
            </a:fld>
            <a:endParaRPr lang="fr-CA"/>
          </a:p>
        </p:txBody>
      </p:sp>
    </p:spTree>
    <p:extLst>
      <p:ext uri="{BB962C8B-B14F-4D97-AF65-F5344CB8AC3E}">
        <p14:creationId xmlns:p14="http://schemas.microsoft.com/office/powerpoint/2010/main" val="3608295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36D764-A72F-730A-A2DF-93B9122CCB8D}"/>
              </a:ext>
            </a:extLst>
          </p:cNvPr>
          <p:cNvSpPr>
            <a:spLocks noGrp="1"/>
          </p:cNvSpPr>
          <p:nvPr>
            <p:ph type="title"/>
          </p:nvPr>
        </p:nvSpPr>
        <p:spPr>
          <a:xfrm>
            <a:off x="839788" y="365125"/>
            <a:ext cx="10515600" cy="1325563"/>
          </a:xfrm>
        </p:spPr>
        <p:txBody>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48F9FC63-F4F2-4D6A-AE0A-4E4FB259C6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3388A9F-C2DB-0188-83BC-E809EB9B5CB6}"/>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u texte 4">
            <a:extLst>
              <a:ext uri="{FF2B5EF4-FFF2-40B4-BE49-F238E27FC236}">
                <a16:creationId xmlns:a16="http://schemas.microsoft.com/office/drawing/2014/main" id="{617116F1-99B4-F12E-10AD-9C776EAF3C6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AB985B6A-323C-A8A8-1152-50A7D2C9EF2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7" name="Espace réservé de la date 6">
            <a:extLst>
              <a:ext uri="{FF2B5EF4-FFF2-40B4-BE49-F238E27FC236}">
                <a16:creationId xmlns:a16="http://schemas.microsoft.com/office/drawing/2014/main" id="{5BD17991-B856-9403-36F0-E78B39819E54}"/>
              </a:ext>
            </a:extLst>
          </p:cNvPr>
          <p:cNvSpPr>
            <a:spLocks noGrp="1"/>
          </p:cNvSpPr>
          <p:nvPr>
            <p:ph type="dt" sz="half" idx="10"/>
          </p:nvPr>
        </p:nvSpPr>
        <p:spPr/>
        <p:txBody>
          <a:bodyPr/>
          <a:lstStyle/>
          <a:p>
            <a:fld id="{A035E44F-7711-4DD7-98BB-5A1DF2955ACE}" type="datetimeFigureOut">
              <a:rPr lang="fr-CA" smtClean="0"/>
              <a:t>2024-01-21</a:t>
            </a:fld>
            <a:endParaRPr lang="fr-CA"/>
          </a:p>
        </p:txBody>
      </p:sp>
      <p:sp>
        <p:nvSpPr>
          <p:cNvPr id="8" name="Espace réservé du pied de page 7">
            <a:extLst>
              <a:ext uri="{FF2B5EF4-FFF2-40B4-BE49-F238E27FC236}">
                <a16:creationId xmlns:a16="http://schemas.microsoft.com/office/drawing/2014/main" id="{519AE527-D0C1-5C92-D483-DF54A128742B}"/>
              </a:ext>
            </a:extLst>
          </p:cNvPr>
          <p:cNvSpPr>
            <a:spLocks noGrp="1"/>
          </p:cNvSpPr>
          <p:nvPr>
            <p:ph type="ftr" sz="quarter" idx="11"/>
          </p:nvPr>
        </p:nvSpPr>
        <p:spPr/>
        <p:txBody>
          <a:bodyPr/>
          <a:lstStyle/>
          <a:p>
            <a:endParaRPr lang="fr-CA"/>
          </a:p>
        </p:txBody>
      </p:sp>
      <p:sp>
        <p:nvSpPr>
          <p:cNvPr id="9" name="Espace réservé du numéro de diapositive 8">
            <a:extLst>
              <a:ext uri="{FF2B5EF4-FFF2-40B4-BE49-F238E27FC236}">
                <a16:creationId xmlns:a16="http://schemas.microsoft.com/office/drawing/2014/main" id="{2A008374-5046-F957-67E3-0E845860F3D1}"/>
              </a:ext>
            </a:extLst>
          </p:cNvPr>
          <p:cNvSpPr>
            <a:spLocks noGrp="1"/>
          </p:cNvSpPr>
          <p:nvPr>
            <p:ph type="sldNum" sz="quarter" idx="12"/>
          </p:nvPr>
        </p:nvSpPr>
        <p:spPr/>
        <p:txBody>
          <a:bodyPr/>
          <a:lstStyle/>
          <a:p>
            <a:fld id="{EAB7BA7F-33F9-42DC-B1C9-B58C7D2A1715}" type="slidenum">
              <a:rPr lang="fr-CA" smtClean="0"/>
              <a:t>‹#›</a:t>
            </a:fld>
            <a:endParaRPr lang="fr-CA"/>
          </a:p>
        </p:txBody>
      </p:sp>
    </p:spTree>
    <p:extLst>
      <p:ext uri="{BB962C8B-B14F-4D97-AF65-F5344CB8AC3E}">
        <p14:creationId xmlns:p14="http://schemas.microsoft.com/office/powerpoint/2010/main" val="15507117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6FD32F-FAD8-9438-0CD7-C4373CFD4B01}"/>
              </a:ext>
            </a:extLst>
          </p:cNvPr>
          <p:cNvSpPr>
            <a:spLocks noGrp="1"/>
          </p:cNvSpPr>
          <p:nvPr>
            <p:ph type="title"/>
          </p:nvPr>
        </p:nvSpPr>
        <p:spPr/>
        <p:txBody>
          <a:bodyPr/>
          <a:lstStyle/>
          <a:p>
            <a:r>
              <a:rPr lang="fr-FR"/>
              <a:t>Modifiez le style du titre</a:t>
            </a:r>
            <a:endParaRPr lang="fr-CA"/>
          </a:p>
        </p:txBody>
      </p:sp>
      <p:sp>
        <p:nvSpPr>
          <p:cNvPr id="3" name="Espace réservé de la date 2">
            <a:extLst>
              <a:ext uri="{FF2B5EF4-FFF2-40B4-BE49-F238E27FC236}">
                <a16:creationId xmlns:a16="http://schemas.microsoft.com/office/drawing/2014/main" id="{B96BEC1C-F2E5-DC4D-0A94-58432ADF94A6}"/>
              </a:ext>
            </a:extLst>
          </p:cNvPr>
          <p:cNvSpPr>
            <a:spLocks noGrp="1"/>
          </p:cNvSpPr>
          <p:nvPr>
            <p:ph type="dt" sz="half" idx="10"/>
          </p:nvPr>
        </p:nvSpPr>
        <p:spPr/>
        <p:txBody>
          <a:bodyPr/>
          <a:lstStyle/>
          <a:p>
            <a:fld id="{A035E44F-7711-4DD7-98BB-5A1DF2955ACE}" type="datetimeFigureOut">
              <a:rPr lang="fr-CA" smtClean="0"/>
              <a:t>2024-01-21</a:t>
            </a:fld>
            <a:endParaRPr lang="fr-CA"/>
          </a:p>
        </p:txBody>
      </p:sp>
      <p:sp>
        <p:nvSpPr>
          <p:cNvPr id="4" name="Espace réservé du pied de page 3">
            <a:extLst>
              <a:ext uri="{FF2B5EF4-FFF2-40B4-BE49-F238E27FC236}">
                <a16:creationId xmlns:a16="http://schemas.microsoft.com/office/drawing/2014/main" id="{1F6A2E24-343D-FA2D-D4A0-20CDC8F284A9}"/>
              </a:ext>
            </a:extLst>
          </p:cNvPr>
          <p:cNvSpPr>
            <a:spLocks noGrp="1"/>
          </p:cNvSpPr>
          <p:nvPr>
            <p:ph type="ftr" sz="quarter" idx="11"/>
          </p:nvPr>
        </p:nvSpPr>
        <p:spPr/>
        <p:txBody>
          <a:bodyPr/>
          <a:lstStyle/>
          <a:p>
            <a:endParaRPr lang="fr-CA"/>
          </a:p>
        </p:txBody>
      </p:sp>
      <p:sp>
        <p:nvSpPr>
          <p:cNvPr id="5" name="Espace réservé du numéro de diapositive 4">
            <a:extLst>
              <a:ext uri="{FF2B5EF4-FFF2-40B4-BE49-F238E27FC236}">
                <a16:creationId xmlns:a16="http://schemas.microsoft.com/office/drawing/2014/main" id="{810B3D7B-5B54-B361-5DE3-CEE7D8AC042F}"/>
              </a:ext>
            </a:extLst>
          </p:cNvPr>
          <p:cNvSpPr>
            <a:spLocks noGrp="1"/>
          </p:cNvSpPr>
          <p:nvPr>
            <p:ph type="sldNum" sz="quarter" idx="12"/>
          </p:nvPr>
        </p:nvSpPr>
        <p:spPr/>
        <p:txBody>
          <a:bodyPr/>
          <a:lstStyle/>
          <a:p>
            <a:fld id="{EAB7BA7F-33F9-42DC-B1C9-B58C7D2A1715}" type="slidenum">
              <a:rPr lang="fr-CA" smtClean="0"/>
              <a:t>‹#›</a:t>
            </a:fld>
            <a:endParaRPr lang="fr-CA"/>
          </a:p>
        </p:txBody>
      </p:sp>
    </p:spTree>
    <p:extLst>
      <p:ext uri="{BB962C8B-B14F-4D97-AF65-F5344CB8AC3E}">
        <p14:creationId xmlns:p14="http://schemas.microsoft.com/office/powerpoint/2010/main" val="4164260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E1641E6-D525-7F71-4D4C-2EFCFE3F6374}"/>
              </a:ext>
            </a:extLst>
          </p:cNvPr>
          <p:cNvSpPr>
            <a:spLocks noGrp="1"/>
          </p:cNvSpPr>
          <p:nvPr>
            <p:ph type="dt" sz="half" idx="10"/>
          </p:nvPr>
        </p:nvSpPr>
        <p:spPr/>
        <p:txBody>
          <a:bodyPr/>
          <a:lstStyle/>
          <a:p>
            <a:fld id="{A035E44F-7711-4DD7-98BB-5A1DF2955ACE}" type="datetimeFigureOut">
              <a:rPr lang="fr-CA" smtClean="0"/>
              <a:t>2024-01-21</a:t>
            </a:fld>
            <a:endParaRPr lang="fr-CA"/>
          </a:p>
        </p:txBody>
      </p:sp>
      <p:sp>
        <p:nvSpPr>
          <p:cNvPr id="3" name="Espace réservé du pied de page 2">
            <a:extLst>
              <a:ext uri="{FF2B5EF4-FFF2-40B4-BE49-F238E27FC236}">
                <a16:creationId xmlns:a16="http://schemas.microsoft.com/office/drawing/2014/main" id="{5E598E73-3E01-2A5E-445A-47237E740A8E}"/>
              </a:ext>
            </a:extLst>
          </p:cNvPr>
          <p:cNvSpPr>
            <a:spLocks noGrp="1"/>
          </p:cNvSpPr>
          <p:nvPr>
            <p:ph type="ftr" sz="quarter" idx="11"/>
          </p:nvPr>
        </p:nvSpPr>
        <p:spPr/>
        <p:txBody>
          <a:bodyPr/>
          <a:lstStyle/>
          <a:p>
            <a:endParaRPr lang="fr-CA"/>
          </a:p>
        </p:txBody>
      </p:sp>
      <p:sp>
        <p:nvSpPr>
          <p:cNvPr id="4" name="Espace réservé du numéro de diapositive 3">
            <a:extLst>
              <a:ext uri="{FF2B5EF4-FFF2-40B4-BE49-F238E27FC236}">
                <a16:creationId xmlns:a16="http://schemas.microsoft.com/office/drawing/2014/main" id="{C4F3B178-A1FD-57CE-08A4-D3D5DCE6CDAC}"/>
              </a:ext>
            </a:extLst>
          </p:cNvPr>
          <p:cNvSpPr>
            <a:spLocks noGrp="1"/>
          </p:cNvSpPr>
          <p:nvPr>
            <p:ph type="sldNum" sz="quarter" idx="12"/>
          </p:nvPr>
        </p:nvSpPr>
        <p:spPr/>
        <p:txBody>
          <a:bodyPr/>
          <a:lstStyle/>
          <a:p>
            <a:fld id="{EAB7BA7F-33F9-42DC-B1C9-B58C7D2A1715}" type="slidenum">
              <a:rPr lang="fr-CA" smtClean="0"/>
              <a:t>‹#›</a:t>
            </a:fld>
            <a:endParaRPr lang="fr-CA"/>
          </a:p>
        </p:txBody>
      </p:sp>
    </p:spTree>
    <p:extLst>
      <p:ext uri="{BB962C8B-B14F-4D97-AF65-F5344CB8AC3E}">
        <p14:creationId xmlns:p14="http://schemas.microsoft.com/office/powerpoint/2010/main" val="24589228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FF647E-1FED-5E5E-09EE-B2D841BBD59B}"/>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du contenu 2">
            <a:extLst>
              <a:ext uri="{FF2B5EF4-FFF2-40B4-BE49-F238E27FC236}">
                <a16:creationId xmlns:a16="http://schemas.microsoft.com/office/drawing/2014/main" id="{7FBEF928-4BDC-2BD1-87CF-BCA39F0036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texte 3">
            <a:extLst>
              <a:ext uri="{FF2B5EF4-FFF2-40B4-BE49-F238E27FC236}">
                <a16:creationId xmlns:a16="http://schemas.microsoft.com/office/drawing/2014/main" id="{CF8C1FB0-A82A-CEA9-3FFB-8F4F44367A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415781C-2941-3D1A-AD6F-CF75A5A4566C}"/>
              </a:ext>
            </a:extLst>
          </p:cNvPr>
          <p:cNvSpPr>
            <a:spLocks noGrp="1"/>
          </p:cNvSpPr>
          <p:nvPr>
            <p:ph type="dt" sz="half" idx="10"/>
          </p:nvPr>
        </p:nvSpPr>
        <p:spPr/>
        <p:txBody>
          <a:bodyPr/>
          <a:lstStyle/>
          <a:p>
            <a:fld id="{A035E44F-7711-4DD7-98BB-5A1DF2955ACE}" type="datetimeFigureOut">
              <a:rPr lang="fr-CA" smtClean="0"/>
              <a:t>2024-01-21</a:t>
            </a:fld>
            <a:endParaRPr lang="fr-CA"/>
          </a:p>
        </p:txBody>
      </p:sp>
      <p:sp>
        <p:nvSpPr>
          <p:cNvPr id="6" name="Espace réservé du pied de page 5">
            <a:extLst>
              <a:ext uri="{FF2B5EF4-FFF2-40B4-BE49-F238E27FC236}">
                <a16:creationId xmlns:a16="http://schemas.microsoft.com/office/drawing/2014/main" id="{4011B85E-27BA-5B6F-2897-521449B8B6AD}"/>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083BFB72-44A1-9087-E13D-C30DC3FB7229}"/>
              </a:ext>
            </a:extLst>
          </p:cNvPr>
          <p:cNvSpPr>
            <a:spLocks noGrp="1"/>
          </p:cNvSpPr>
          <p:nvPr>
            <p:ph type="sldNum" sz="quarter" idx="12"/>
          </p:nvPr>
        </p:nvSpPr>
        <p:spPr/>
        <p:txBody>
          <a:bodyPr/>
          <a:lstStyle/>
          <a:p>
            <a:fld id="{EAB7BA7F-33F9-42DC-B1C9-B58C7D2A1715}" type="slidenum">
              <a:rPr lang="fr-CA" smtClean="0"/>
              <a:t>‹#›</a:t>
            </a:fld>
            <a:endParaRPr lang="fr-CA"/>
          </a:p>
        </p:txBody>
      </p:sp>
    </p:spTree>
    <p:extLst>
      <p:ext uri="{BB962C8B-B14F-4D97-AF65-F5344CB8AC3E}">
        <p14:creationId xmlns:p14="http://schemas.microsoft.com/office/powerpoint/2010/main" val="1529654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40B3D6-3EA5-2128-7DD3-7426E62B5B14}"/>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pour une image  2">
            <a:extLst>
              <a:ext uri="{FF2B5EF4-FFF2-40B4-BE49-F238E27FC236}">
                <a16:creationId xmlns:a16="http://schemas.microsoft.com/office/drawing/2014/main" id="{0D1BB7FC-AC31-2682-BF64-B306A4A205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a:extLst>
              <a:ext uri="{FF2B5EF4-FFF2-40B4-BE49-F238E27FC236}">
                <a16:creationId xmlns:a16="http://schemas.microsoft.com/office/drawing/2014/main" id="{2D967190-4BEA-1566-CD8A-789D64DBFC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4CE23C5-97CA-68BC-3F2C-E319560C4EF4}"/>
              </a:ext>
            </a:extLst>
          </p:cNvPr>
          <p:cNvSpPr>
            <a:spLocks noGrp="1"/>
          </p:cNvSpPr>
          <p:nvPr>
            <p:ph type="dt" sz="half" idx="10"/>
          </p:nvPr>
        </p:nvSpPr>
        <p:spPr/>
        <p:txBody>
          <a:bodyPr/>
          <a:lstStyle/>
          <a:p>
            <a:fld id="{A035E44F-7711-4DD7-98BB-5A1DF2955ACE}" type="datetimeFigureOut">
              <a:rPr lang="fr-CA" smtClean="0"/>
              <a:t>2024-01-21</a:t>
            </a:fld>
            <a:endParaRPr lang="fr-CA"/>
          </a:p>
        </p:txBody>
      </p:sp>
      <p:sp>
        <p:nvSpPr>
          <p:cNvPr id="6" name="Espace réservé du pied de page 5">
            <a:extLst>
              <a:ext uri="{FF2B5EF4-FFF2-40B4-BE49-F238E27FC236}">
                <a16:creationId xmlns:a16="http://schemas.microsoft.com/office/drawing/2014/main" id="{3DDC3289-E498-ADF2-235F-5355F46DE364}"/>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CE928013-33BF-0472-6B5E-A2E67B1CE9A3}"/>
              </a:ext>
            </a:extLst>
          </p:cNvPr>
          <p:cNvSpPr>
            <a:spLocks noGrp="1"/>
          </p:cNvSpPr>
          <p:nvPr>
            <p:ph type="sldNum" sz="quarter" idx="12"/>
          </p:nvPr>
        </p:nvSpPr>
        <p:spPr/>
        <p:txBody>
          <a:bodyPr/>
          <a:lstStyle/>
          <a:p>
            <a:fld id="{EAB7BA7F-33F9-42DC-B1C9-B58C7D2A1715}" type="slidenum">
              <a:rPr lang="fr-CA" smtClean="0"/>
              <a:t>‹#›</a:t>
            </a:fld>
            <a:endParaRPr lang="fr-CA"/>
          </a:p>
        </p:txBody>
      </p:sp>
    </p:spTree>
    <p:extLst>
      <p:ext uri="{BB962C8B-B14F-4D97-AF65-F5344CB8AC3E}">
        <p14:creationId xmlns:p14="http://schemas.microsoft.com/office/powerpoint/2010/main" val="1600925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CBDC2D2F-0475-0E1E-1DE1-0A8A0B5C5A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1B222026-2CCB-8658-AA10-D502F0E4E9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688511F8-0831-219F-6DA0-06EE9235F1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35E44F-7711-4DD7-98BB-5A1DF2955ACE}" type="datetimeFigureOut">
              <a:rPr lang="fr-CA" smtClean="0"/>
              <a:t>2024-01-21</a:t>
            </a:fld>
            <a:endParaRPr lang="fr-CA"/>
          </a:p>
        </p:txBody>
      </p:sp>
      <p:sp>
        <p:nvSpPr>
          <p:cNvPr id="5" name="Espace réservé du pied de page 4">
            <a:extLst>
              <a:ext uri="{FF2B5EF4-FFF2-40B4-BE49-F238E27FC236}">
                <a16:creationId xmlns:a16="http://schemas.microsoft.com/office/drawing/2014/main" id="{EC3D5044-772A-11D7-77C9-616681B8F5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A"/>
          </a:p>
        </p:txBody>
      </p:sp>
      <p:sp>
        <p:nvSpPr>
          <p:cNvPr id="6" name="Espace réservé du numéro de diapositive 5">
            <a:extLst>
              <a:ext uri="{FF2B5EF4-FFF2-40B4-BE49-F238E27FC236}">
                <a16:creationId xmlns:a16="http://schemas.microsoft.com/office/drawing/2014/main" id="{CDC9F6E2-58CA-6F4B-25A6-04E3917275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7BA7F-33F9-42DC-B1C9-B58C7D2A1715}" type="slidenum">
              <a:rPr lang="fr-CA" smtClean="0"/>
              <a:t>‹#›</a:t>
            </a:fld>
            <a:endParaRPr lang="fr-CA"/>
          </a:p>
        </p:txBody>
      </p:sp>
    </p:spTree>
    <p:extLst>
      <p:ext uri="{BB962C8B-B14F-4D97-AF65-F5344CB8AC3E}">
        <p14:creationId xmlns:p14="http://schemas.microsoft.com/office/powerpoint/2010/main" val="35311967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7/06/relationships/model3d" Target="../media/model3d1.glb"/><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4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11" Type="http://schemas.openxmlformats.org/officeDocument/2006/relationships/image" Target="../media/image47.png"/><Relationship Id="rId5" Type="http://schemas.openxmlformats.org/officeDocument/2006/relationships/image" Target="../media/image41.jpeg"/><Relationship Id="rId10" Type="http://schemas.openxmlformats.org/officeDocument/2006/relationships/image" Target="../media/image46.jpeg"/><Relationship Id="rId4" Type="http://schemas.openxmlformats.org/officeDocument/2006/relationships/image" Target="../media/image40.jpeg"/><Relationship Id="rId9" Type="http://schemas.openxmlformats.org/officeDocument/2006/relationships/image" Target="../media/image45.png"/></Relationships>
</file>

<file path=ppt/slides/_rels/slide5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D8A158-E4AF-C8E6-3029-F9DAA297FE1C}"/>
              </a:ext>
            </a:extLst>
          </p:cNvPr>
          <p:cNvSpPr>
            <a:spLocks noGrp="1"/>
          </p:cNvSpPr>
          <p:nvPr>
            <p:ph idx="1"/>
          </p:nvPr>
        </p:nvSpPr>
        <p:spPr>
          <a:xfrm>
            <a:off x="442913" y="577216"/>
            <a:ext cx="10904791" cy="5498549"/>
          </a:xfrm>
        </p:spPr>
        <p:txBody>
          <a:bodyPr>
            <a:normAutofit/>
          </a:bodyPr>
          <a:lstStyle/>
          <a:p>
            <a:pPr marL="0" marR="0" indent="0">
              <a:lnSpc>
                <a:spcPct val="115000"/>
              </a:lnSpc>
              <a:spcBef>
                <a:spcPts val="0"/>
              </a:spcBef>
              <a:spcAft>
                <a:spcPts val="800"/>
              </a:spcAft>
              <a:buNone/>
            </a:pP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15000"/>
              </a:lnSpc>
              <a:spcBef>
                <a:spcPts val="0"/>
              </a:spcBef>
              <a:spcAft>
                <a:spcPts val="800"/>
              </a:spcAft>
              <a:buNone/>
            </a:pPr>
            <a:r>
              <a:rPr lang="en-US" sz="2400" kern="100" dirty="0" err="1">
                <a:effectLst/>
                <a:latin typeface="Aptos" panose="020B0004020202020204" pitchFamily="34" charset="0"/>
                <a:ea typeface="Aptos" panose="020B0004020202020204" pitchFamily="34" charset="0"/>
                <a:cs typeface="Times New Roman" panose="02020603050405020304" pitchFamily="18" charset="0"/>
              </a:rPr>
              <a:t>Titre</a:t>
            </a:r>
            <a:r>
              <a:rPr lang="en-US" sz="2400" kern="100" dirty="0">
                <a:effectLst/>
                <a:latin typeface="Aptos" panose="020B0004020202020204" pitchFamily="34" charset="0"/>
                <a:ea typeface="Aptos" panose="020B0004020202020204" pitchFamily="34" charset="0"/>
                <a:cs typeface="Times New Roman" panose="02020603050405020304" pitchFamily="18" charset="0"/>
              </a:rPr>
              <a:t> de la </a:t>
            </a:r>
            <a:r>
              <a:rPr lang="en-US" sz="2400" kern="100" dirty="0" err="1">
                <a:effectLst/>
                <a:latin typeface="Aptos" panose="020B0004020202020204" pitchFamily="34" charset="0"/>
                <a:ea typeface="Aptos" panose="020B0004020202020204" pitchFamily="34" charset="0"/>
                <a:cs typeface="Times New Roman" panose="02020603050405020304" pitchFamily="18" charset="0"/>
              </a:rPr>
              <a:t>ressource</a:t>
            </a:r>
            <a:r>
              <a:rPr lang="en-US" sz="2400" kern="100" dirty="0">
                <a:effectLst/>
                <a:latin typeface="Aptos" panose="020B0004020202020204" pitchFamily="34" charset="0"/>
                <a:ea typeface="Aptos" panose="020B0004020202020204" pitchFamily="34" charset="0"/>
                <a:cs typeface="Times New Roman" panose="02020603050405020304" pitchFamily="18" charset="0"/>
              </a:rPr>
              <a:t> : </a:t>
            </a:r>
            <a:r>
              <a:rPr lang="en-US" sz="2400" kern="100" dirty="0" err="1">
                <a:effectLst/>
                <a:latin typeface="Aptos" panose="020B0004020202020204" pitchFamily="34" charset="0"/>
                <a:ea typeface="Aptos" panose="020B0004020202020204" pitchFamily="34" charset="0"/>
                <a:cs typeface="Times New Roman" panose="02020603050405020304" pitchFamily="18" charset="0"/>
              </a:rPr>
              <a:t>Définir</a:t>
            </a:r>
            <a:r>
              <a:rPr lang="en-US" sz="2400" kern="100" dirty="0">
                <a:effectLst/>
                <a:latin typeface="Aptos" panose="020B0004020202020204" pitchFamily="34" charset="0"/>
                <a:ea typeface="Aptos" panose="020B0004020202020204" pitchFamily="34" charset="0"/>
                <a:cs typeface="Times New Roman" panose="02020603050405020304" pitchFamily="18" charset="0"/>
              </a:rPr>
              <a:t> son </a:t>
            </a:r>
            <a:r>
              <a:rPr lang="en-US" sz="2400" kern="100" dirty="0" err="1">
                <a:effectLst/>
                <a:latin typeface="Aptos" panose="020B0004020202020204" pitchFamily="34" charset="0"/>
                <a:ea typeface="Aptos" panose="020B0004020202020204" pitchFamily="34" charset="0"/>
                <a:cs typeface="Times New Roman" panose="02020603050405020304" pitchFamily="18" charset="0"/>
              </a:rPr>
              <a:t>environnement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15000"/>
              </a:lnSpc>
              <a:spcBef>
                <a:spcPts val="0"/>
              </a:spcBef>
              <a:spcAft>
                <a:spcPts val="800"/>
              </a:spcAft>
              <a:buNone/>
            </a:pPr>
            <a:r>
              <a:rPr lang="fr-CA" sz="1800" kern="100" dirty="0">
                <a:effectLst/>
                <a:latin typeface="Aptos" panose="020B0004020202020204" pitchFamily="34" charset="0"/>
                <a:ea typeface="Aptos" panose="020B0004020202020204" pitchFamily="34" charset="0"/>
                <a:cs typeface="Times New Roman" panose="02020603050405020304" pitchFamily="18" charset="0"/>
              </a:rPr>
              <a:t>Format : PowerPoint</a:t>
            </a:r>
            <a:endParaRPr lang="en-US" sz="1800" kern="100" dirty="0">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15000"/>
              </a:lnSpc>
              <a:spcBef>
                <a:spcPts val="0"/>
              </a:spcBef>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Descri</a:t>
            </a:r>
            <a:r>
              <a:rPr lang="en-US" sz="1800" kern="100" dirty="0">
                <a:latin typeface="Aptos" panose="020B0004020202020204" pitchFamily="34" charset="0"/>
                <a:ea typeface="Aptos" panose="020B0004020202020204" pitchFamily="34" charset="0"/>
                <a:cs typeface="Times New Roman" panose="02020603050405020304" pitchFamily="18" charset="0"/>
              </a:rPr>
              <a:t>ption </a:t>
            </a:r>
            <a:r>
              <a:rPr lang="en-US" sz="1800" kern="100" dirty="0" err="1">
                <a:latin typeface="Aptos" panose="020B0004020202020204" pitchFamily="34" charset="0"/>
                <a:ea typeface="Aptos" panose="020B0004020202020204" pitchFamily="34" charset="0"/>
                <a:cs typeface="Times New Roman" panose="02020603050405020304" pitchFamily="18" charset="0"/>
              </a:rPr>
              <a:t>sommaire</a:t>
            </a:r>
            <a:r>
              <a:rPr lang="en-US" sz="1800" kern="100" dirty="0">
                <a:latin typeface="Aptos" panose="020B0004020202020204" pitchFamily="34" charset="0"/>
                <a:ea typeface="Aptos" panose="020B0004020202020204" pitchFamily="34" charset="0"/>
                <a:cs typeface="Times New Roman" panose="02020603050405020304" pitchFamily="18" charset="0"/>
              </a:rPr>
              <a:t> : </a:t>
            </a:r>
            <a:r>
              <a:rPr lang="fr-CA" sz="1800" kern="100" dirty="0">
                <a:effectLst/>
                <a:latin typeface="Aptos" panose="020B0004020202020204" pitchFamily="34" charset="0"/>
                <a:ea typeface="Aptos" panose="020B0004020202020204" pitchFamily="34" charset="0"/>
                <a:cs typeface="Times New Roman" panose="02020603050405020304" pitchFamily="18" charset="0"/>
              </a:rPr>
              <a:t> Ressource composée de notions théoriques et d’activités pour les apprenants du français langue seconde ayant pour objectif principal de défin</a:t>
            </a:r>
            <a:r>
              <a:rPr lang="fr-CA" sz="1800" kern="100" dirty="0">
                <a:latin typeface="Aptos" panose="020B0004020202020204" pitchFamily="34" charset="0"/>
                <a:ea typeface="Aptos" panose="020B0004020202020204" pitchFamily="34" charset="0"/>
                <a:cs typeface="Times New Roman" panose="02020603050405020304" pitchFamily="18" charset="0"/>
              </a:rPr>
              <a:t>ir leurs environnements tout en décrivant leurs sensations</a:t>
            </a:r>
            <a:r>
              <a:rPr lang="fr-CA" sz="1800"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15000"/>
              </a:lnSpc>
              <a:spcBef>
                <a:spcPts val="0"/>
              </a:spcBef>
              <a:spcAft>
                <a:spcPts val="800"/>
              </a:spcAft>
              <a:buNone/>
            </a:pPr>
            <a:r>
              <a:rPr lang="fr-CA" sz="1800" kern="100" dirty="0">
                <a:effectLst/>
                <a:latin typeface="Aptos" panose="020B0004020202020204" pitchFamily="34" charset="0"/>
                <a:ea typeface="Aptos" panose="020B0004020202020204" pitchFamily="34" charset="0"/>
                <a:cs typeface="Times New Roman" panose="02020603050405020304" pitchFamily="18" charset="0"/>
              </a:rPr>
              <a:t>Les opinions exprimées dans cette publication sont celles de l’auteur ou des auteurs et ne reflètent pas nécessairement celles du gouvernement de l’Ontario ou du Consortium ontarien pour l’apprentissage en ligne (</a:t>
            </a:r>
            <a:r>
              <a:rPr lang="fr-CA" sz="1800" kern="100" dirty="0" err="1">
                <a:effectLst/>
                <a:latin typeface="Aptos" panose="020B0004020202020204" pitchFamily="34" charset="0"/>
                <a:ea typeface="Aptos" panose="020B0004020202020204" pitchFamily="34" charset="0"/>
                <a:cs typeface="Times New Roman" panose="02020603050405020304" pitchFamily="18" charset="0"/>
              </a:rPr>
              <a:t>eCampusOntario</a:t>
            </a:r>
            <a:r>
              <a:rPr lang="fr-CA"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US" sz="2000" dirty="0"/>
          </a:p>
        </p:txBody>
      </p:sp>
      <p:sp>
        <p:nvSpPr>
          <p:cNvPr id="4" name="Slide Number Placeholder 3">
            <a:extLst>
              <a:ext uri="{FF2B5EF4-FFF2-40B4-BE49-F238E27FC236}">
                <a16:creationId xmlns:a16="http://schemas.microsoft.com/office/drawing/2014/main" id="{6AF06B5E-C217-A7D0-4A5F-15D67D8699ED}"/>
              </a:ext>
            </a:extLst>
          </p:cNvPr>
          <p:cNvSpPr>
            <a:spLocks noGrp="1"/>
          </p:cNvSpPr>
          <p:nvPr>
            <p:ph type="sldNum" sz="quarter" idx="12"/>
          </p:nvPr>
        </p:nvSpPr>
        <p:spPr>
          <a:xfrm>
            <a:off x="8793480"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B2DC25EE-239B-4C5F-AAD1-255A7D5F1EE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5" name="Picture 4" descr="Ontario funding - Nostalgia - Music Festival">
            <a:extLst>
              <a:ext uri="{FF2B5EF4-FFF2-40B4-BE49-F238E27FC236}">
                <a16:creationId xmlns:a16="http://schemas.microsoft.com/office/drawing/2014/main" id="{4E18E031-D459-2014-9F4C-3F8C6A0D68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60151" y="5033615"/>
            <a:ext cx="1869037" cy="747045"/>
          </a:xfrm>
          <a:prstGeom prst="rect">
            <a:avLst/>
          </a:prstGeom>
          <a:noFill/>
          <a:ln>
            <a:noFill/>
          </a:ln>
        </p:spPr>
      </p:pic>
      <p:pic>
        <p:nvPicPr>
          <p:cNvPr id="6" name="Picture 5" descr="Open Education Resources (OER) | CAE">
            <a:extLst>
              <a:ext uri="{FF2B5EF4-FFF2-40B4-BE49-F238E27FC236}">
                <a16:creationId xmlns:a16="http://schemas.microsoft.com/office/drawing/2014/main" id="{C5C00BC6-2A70-40BF-4B90-F96C5C7A23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7923" y="5033615"/>
            <a:ext cx="2487441" cy="1087870"/>
          </a:xfrm>
          <a:prstGeom prst="rect">
            <a:avLst/>
          </a:prstGeom>
          <a:noFill/>
          <a:ln>
            <a:noFill/>
          </a:ln>
        </p:spPr>
      </p:pic>
      <p:pic>
        <p:nvPicPr>
          <p:cNvPr id="7" name="Picture 6">
            <a:extLst>
              <a:ext uri="{FF2B5EF4-FFF2-40B4-BE49-F238E27FC236}">
                <a16:creationId xmlns:a16="http://schemas.microsoft.com/office/drawing/2014/main" id="{3F7841F8-9F7A-7793-01EC-CA281F7A7182}"/>
              </a:ext>
            </a:extLst>
          </p:cNvPr>
          <p:cNvPicPr>
            <a:picLocks noChangeAspect="1"/>
          </p:cNvPicPr>
          <p:nvPr/>
        </p:nvPicPr>
        <p:blipFill>
          <a:blip r:embed="rId4"/>
          <a:stretch>
            <a:fillRect/>
          </a:stretch>
        </p:blipFill>
        <p:spPr>
          <a:xfrm>
            <a:off x="8045561" y="5279697"/>
            <a:ext cx="1495837" cy="520703"/>
          </a:xfrm>
          <a:prstGeom prst="rect">
            <a:avLst/>
          </a:prstGeom>
        </p:spPr>
      </p:pic>
      <p:sp>
        <p:nvSpPr>
          <p:cNvPr id="8" name="TextBox 7">
            <a:extLst>
              <a:ext uri="{FF2B5EF4-FFF2-40B4-BE49-F238E27FC236}">
                <a16:creationId xmlns:a16="http://schemas.microsoft.com/office/drawing/2014/main" id="{9455BF3A-1E82-1FDE-BB4A-44E992583235}"/>
              </a:ext>
            </a:extLst>
          </p:cNvPr>
          <p:cNvSpPr txBox="1"/>
          <p:nvPr/>
        </p:nvSpPr>
        <p:spPr>
          <a:xfrm>
            <a:off x="7972445" y="5800400"/>
            <a:ext cx="287129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CC BY Myriam Corriveau</a:t>
            </a:r>
          </a:p>
        </p:txBody>
      </p:sp>
    </p:spTree>
    <p:extLst>
      <p:ext uri="{BB962C8B-B14F-4D97-AF65-F5344CB8AC3E}">
        <p14:creationId xmlns:p14="http://schemas.microsoft.com/office/powerpoint/2010/main" val="3540112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C2F0A819-DF80-230C-6D75-1D211BDC9350}"/>
              </a:ext>
            </a:extLst>
          </p:cNvPr>
          <p:cNvSpPr>
            <a:spLocks noGrp="1"/>
          </p:cNvSpPr>
          <p:nvPr>
            <p:ph type="title"/>
          </p:nvPr>
        </p:nvSpPr>
        <p:spPr>
          <a:xfrm>
            <a:off x="4654296" y="329184"/>
            <a:ext cx="6894576" cy="1783080"/>
          </a:xfrm>
        </p:spPr>
        <p:txBody>
          <a:bodyPr anchor="b">
            <a:normAutofit/>
          </a:bodyPr>
          <a:lstStyle/>
          <a:p>
            <a:r>
              <a:rPr lang="fr-CA" sz="4000" dirty="0"/>
              <a:t>Vocabulaire concernant les lieux communs</a:t>
            </a:r>
            <a:br>
              <a:rPr lang="fr-CA" sz="3400" dirty="0"/>
            </a:br>
            <a:r>
              <a:rPr lang="fr-CA" sz="3600" dirty="0">
                <a:solidFill>
                  <a:schemeClr val="accent1">
                    <a:lumMod val="60000"/>
                    <a:lumOff val="40000"/>
                  </a:schemeClr>
                </a:solidFill>
              </a:rPr>
              <a:t>Vocabulary about </a:t>
            </a:r>
            <a:r>
              <a:rPr lang="fr-CA" sz="3600" dirty="0" err="1">
                <a:solidFill>
                  <a:schemeClr val="accent1">
                    <a:lumMod val="60000"/>
                    <a:lumOff val="40000"/>
                  </a:schemeClr>
                </a:solidFill>
              </a:rPr>
              <a:t>common</a:t>
            </a:r>
            <a:r>
              <a:rPr lang="fr-CA" sz="3600" dirty="0">
                <a:solidFill>
                  <a:schemeClr val="accent1">
                    <a:lumMod val="60000"/>
                    <a:lumOff val="40000"/>
                  </a:schemeClr>
                </a:solidFill>
              </a:rPr>
              <a:t> places</a:t>
            </a:r>
          </a:p>
        </p:txBody>
      </p:sp>
      <p:pic>
        <p:nvPicPr>
          <p:cNvPr id="4" name="Image 3">
            <a:extLst>
              <a:ext uri="{FF2B5EF4-FFF2-40B4-BE49-F238E27FC236}">
                <a16:creationId xmlns:a16="http://schemas.microsoft.com/office/drawing/2014/main" id="{4A0DBE8A-D1C5-B2B0-0FE1-ADA7B568E3B8}"/>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2"/>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FAFA3683-5A17-0F69-E280-A1903232817C}"/>
              </a:ext>
            </a:extLst>
          </p:cNvPr>
          <p:cNvSpPr>
            <a:spLocks noGrp="1"/>
          </p:cNvSpPr>
          <p:nvPr>
            <p:ph idx="1"/>
          </p:nvPr>
        </p:nvSpPr>
        <p:spPr>
          <a:xfrm>
            <a:off x="4654296" y="2706624"/>
            <a:ext cx="6894576" cy="3911414"/>
          </a:xfrm>
        </p:spPr>
        <p:txBody>
          <a:bodyPr>
            <a:normAutofit fontScale="92500" lnSpcReduction="20000"/>
          </a:bodyPr>
          <a:lstStyle/>
          <a:p>
            <a:pPr marL="0" indent="0">
              <a:buNone/>
            </a:pPr>
            <a:r>
              <a:rPr lang="fr-CA" sz="2600" dirty="0">
                <a:latin typeface="Avenir Next LT Pro" panose="020B0504020202020204" pitchFamily="34" charset="0"/>
              </a:rPr>
              <a:t>Que peut-on trouver dans une</a:t>
            </a:r>
            <a:r>
              <a:rPr lang="fr-CA" sz="3000" dirty="0">
                <a:solidFill>
                  <a:schemeClr val="accent2">
                    <a:lumMod val="75000"/>
                  </a:schemeClr>
                </a:solidFill>
                <a:latin typeface="Bauhaus 93" panose="04030905020B02020C02" pitchFamily="82" charset="0"/>
              </a:rPr>
              <a:t> ville</a:t>
            </a:r>
            <a:r>
              <a:rPr lang="fr-CA" sz="2600" dirty="0">
                <a:latin typeface="Avenir Next LT Pro" panose="020B0504020202020204" pitchFamily="34" charset="0"/>
              </a:rPr>
              <a:t>? </a:t>
            </a:r>
          </a:p>
          <a:p>
            <a:pPr marL="0" indent="0">
              <a:buNone/>
            </a:pPr>
            <a:r>
              <a:rPr lang="fr-CA" sz="2600" dirty="0" err="1">
                <a:solidFill>
                  <a:schemeClr val="accent1">
                    <a:lumMod val="60000"/>
                    <a:lumOff val="40000"/>
                  </a:schemeClr>
                </a:solidFill>
              </a:rPr>
              <a:t>What</a:t>
            </a:r>
            <a:r>
              <a:rPr lang="fr-CA" sz="2600" dirty="0">
                <a:solidFill>
                  <a:schemeClr val="accent1">
                    <a:lumMod val="60000"/>
                    <a:lumOff val="40000"/>
                  </a:schemeClr>
                </a:solidFill>
              </a:rPr>
              <a:t> can </a:t>
            </a:r>
            <a:r>
              <a:rPr lang="fr-CA" sz="2600" dirty="0" err="1">
                <a:solidFill>
                  <a:schemeClr val="accent1">
                    <a:lumMod val="60000"/>
                    <a:lumOff val="40000"/>
                  </a:schemeClr>
                </a:solidFill>
              </a:rPr>
              <a:t>we</a:t>
            </a:r>
            <a:r>
              <a:rPr lang="fr-CA" sz="2600" dirty="0">
                <a:solidFill>
                  <a:schemeClr val="accent1">
                    <a:lumMod val="60000"/>
                    <a:lumOff val="40000"/>
                  </a:schemeClr>
                </a:solidFill>
              </a:rPr>
              <a:t> </a:t>
            </a:r>
            <a:r>
              <a:rPr lang="fr-CA" sz="2600" dirty="0" err="1">
                <a:solidFill>
                  <a:schemeClr val="accent1">
                    <a:lumMod val="60000"/>
                    <a:lumOff val="40000"/>
                  </a:schemeClr>
                </a:solidFill>
              </a:rPr>
              <a:t>find</a:t>
            </a:r>
            <a:r>
              <a:rPr lang="fr-CA" sz="2600" dirty="0">
                <a:solidFill>
                  <a:schemeClr val="accent1">
                    <a:lumMod val="60000"/>
                    <a:lumOff val="40000"/>
                  </a:schemeClr>
                </a:solidFill>
              </a:rPr>
              <a:t> in a </a:t>
            </a:r>
            <a:r>
              <a:rPr lang="fr-CA" sz="2600" dirty="0">
                <a:solidFill>
                  <a:schemeClr val="accent1">
                    <a:lumMod val="60000"/>
                    <a:lumOff val="40000"/>
                  </a:schemeClr>
                </a:solidFill>
                <a:latin typeface="Bauhaus 93" panose="04030905020B02020C02" pitchFamily="82" charset="0"/>
              </a:rPr>
              <a:t>CITY</a:t>
            </a:r>
            <a:r>
              <a:rPr lang="fr-CA" sz="2600" dirty="0">
                <a:solidFill>
                  <a:schemeClr val="accent1">
                    <a:lumMod val="60000"/>
                    <a:lumOff val="40000"/>
                  </a:schemeClr>
                </a:solidFill>
              </a:rPr>
              <a:t>?                  </a:t>
            </a:r>
          </a:p>
          <a:p>
            <a:pPr marL="0" indent="0">
              <a:buNone/>
            </a:pPr>
            <a:endParaRPr lang="fr-CA" dirty="0"/>
          </a:p>
          <a:p>
            <a:pPr algn="ctr">
              <a:lnSpc>
                <a:spcPct val="110000"/>
              </a:lnSpc>
              <a:buFont typeface="Wingdings" panose="05000000000000000000" pitchFamily="2" charset="2"/>
              <a:buChar char="§"/>
            </a:pPr>
            <a:r>
              <a:rPr lang="fr-CA" dirty="0"/>
              <a:t>Buildings </a:t>
            </a:r>
          </a:p>
          <a:p>
            <a:pPr algn="ctr">
              <a:lnSpc>
                <a:spcPct val="110000"/>
              </a:lnSpc>
              <a:buFont typeface="Wingdings" panose="05000000000000000000" pitchFamily="2" charset="2"/>
              <a:buChar char="§"/>
            </a:pPr>
            <a:r>
              <a:rPr lang="fr-CA" dirty="0"/>
              <a:t>Shops and restaurants</a:t>
            </a:r>
          </a:p>
          <a:p>
            <a:pPr algn="ctr">
              <a:lnSpc>
                <a:spcPct val="110000"/>
              </a:lnSpc>
              <a:buFont typeface="Wingdings" panose="05000000000000000000" pitchFamily="2" charset="2"/>
              <a:buChar char="§"/>
            </a:pPr>
            <a:r>
              <a:rPr lang="fr-CA" dirty="0"/>
              <a:t>Streets and </a:t>
            </a:r>
            <a:r>
              <a:rPr lang="fr-CA" dirty="0" err="1"/>
              <a:t>sidewalks</a:t>
            </a:r>
            <a:endParaRPr lang="fr-CA" dirty="0"/>
          </a:p>
          <a:p>
            <a:pPr algn="ctr">
              <a:lnSpc>
                <a:spcPct val="110000"/>
              </a:lnSpc>
              <a:buFont typeface="Wingdings" panose="05000000000000000000" pitchFamily="2" charset="2"/>
              <a:buChar char="§"/>
            </a:pPr>
            <a:r>
              <a:rPr lang="fr-CA" dirty="0"/>
              <a:t>Cars, bus and </a:t>
            </a:r>
            <a:r>
              <a:rPr lang="fr-CA" dirty="0" err="1"/>
              <a:t>subways</a:t>
            </a:r>
            <a:endParaRPr lang="fr-CA" dirty="0"/>
          </a:p>
          <a:p>
            <a:pPr algn="ctr">
              <a:lnSpc>
                <a:spcPct val="110000"/>
              </a:lnSpc>
              <a:buFont typeface="Wingdings" panose="05000000000000000000" pitchFamily="2" charset="2"/>
              <a:buChar char="§"/>
            </a:pPr>
            <a:r>
              <a:rPr lang="fr-CA" dirty="0" err="1"/>
              <a:t>Streetlights</a:t>
            </a:r>
            <a:r>
              <a:rPr lang="fr-CA" dirty="0"/>
              <a:t> and </a:t>
            </a:r>
            <a:r>
              <a:rPr lang="fr-CA" dirty="0" err="1"/>
              <a:t>traffic</a:t>
            </a:r>
            <a:r>
              <a:rPr lang="fr-CA" dirty="0"/>
              <a:t> lights</a:t>
            </a:r>
          </a:p>
          <a:p>
            <a:pPr marL="0" indent="0">
              <a:buNone/>
            </a:pPr>
            <a:endParaRPr lang="fr-CA" sz="2200" dirty="0"/>
          </a:p>
        </p:txBody>
      </p:sp>
    </p:spTree>
    <p:extLst>
      <p:ext uri="{BB962C8B-B14F-4D97-AF65-F5344CB8AC3E}">
        <p14:creationId xmlns:p14="http://schemas.microsoft.com/office/powerpoint/2010/main" val="1303345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C2F0A819-DF80-230C-6D75-1D211BDC9350}"/>
              </a:ext>
            </a:extLst>
          </p:cNvPr>
          <p:cNvSpPr>
            <a:spLocks noGrp="1"/>
          </p:cNvSpPr>
          <p:nvPr>
            <p:ph type="title"/>
          </p:nvPr>
        </p:nvSpPr>
        <p:spPr>
          <a:xfrm>
            <a:off x="4654296" y="329184"/>
            <a:ext cx="6894576" cy="1783080"/>
          </a:xfrm>
        </p:spPr>
        <p:txBody>
          <a:bodyPr anchor="b">
            <a:normAutofit/>
          </a:bodyPr>
          <a:lstStyle/>
          <a:p>
            <a:r>
              <a:rPr lang="fr-CA" sz="4000" dirty="0"/>
              <a:t>Vocabulaire concernant les lieux communs</a:t>
            </a:r>
            <a:endParaRPr lang="fr-CA" sz="3600" dirty="0">
              <a:solidFill>
                <a:schemeClr val="accent1">
                  <a:lumMod val="60000"/>
                  <a:lumOff val="40000"/>
                </a:schemeClr>
              </a:solidFill>
            </a:endParaRPr>
          </a:p>
        </p:txBody>
      </p:sp>
      <p:pic>
        <p:nvPicPr>
          <p:cNvPr id="4" name="Image 3">
            <a:extLst>
              <a:ext uri="{FF2B5EF4-FFF2-40B4-BE49-F238E27FC236}">
                <a16:creationId xmlns:a16="http://schemas.microsoft.com/office/drawing/2014/main" id="{4A0DBE8A-D1C5-B2B0-0FE1-ADA7B568E3B8}"/>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2"/>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FAFA3683-5A17-0F69-E280-A1903232817C}"/>
              </a:ext>
            </a:extLst>
          </p:cNvPr>
          <p:cNvSpPr>
            <a:spLocks noGrp="1"/>
          </p:cNvSpPr>
          <p:nvPr>
            <p:ph idx="1"/>
          </p:nvPr>
        </p:nvSpPr>
        <p:spPr>
          <a:xfrm>
            <a:off x="4654296" y="2706624"/>
            <a:ext cx="7329886" cy="3911414"/>
          </a:xfrm>
        </p:spPr>
        <p:txBody>
          <a:bodyPr>
            <a:normAutofit fontScale="92500"/>
          </a:bodyPr>
          <a:lstStyle/>
          <a:p>
            <a:pPr marL="0" indent="0">
              <a:buNone/>
            </a:pPr>
            <a:endParaRPr lang="fr-CA" sz="2200" dirty="0">
              <a:latin typeface="Avenir Next LT Pro" panose="020B0504020202020204" pitchFamily="34" charset="0"/>
            </a:endParaRPr>
          </a:p>
          <a:p>
            <a:pPr marL="0" indent="0">
              <a:buNone/>
            </a:pPr>
            <a:r>
              <a:rPr lang="fr-CA" dirty="0">
                <a:latin typeface="Avenir Next LT Pro" panose="020B0504020202020204" pitchFamily="34" charset="0"/>
              </a:rPr>
              <a:t>Que peut-on trouver dans une</a:t>
            </a:r>
            <a:r>
              <a:rPr lang="fr-CA" sz="3200" dirty="0">
                <a:solidFill>
                  <a:schemeClr val="accent2">
                    <a:lumMod val="75000"/>
                  </a:schemeClr>
                </a:solidFill>
                <a:latin typeface="Bauhaus 93" panose="04030905020B02020C02" pitchFamily="82" charset="0"/>
              </a:rPr>
              <a:t> ville</a:t>
            </a:r>
            <a:r>
              <a:rPr lang="fr-CA" dirty="0">
                <a:latin typeface="Avenir Next LT Pro" panose="020B0504020202020204" pitchFamily="34" charset="0"/>
              </a:rPr>
              <a:t>? </a:t>
            </a:r>
          </a:p>
          <a:p>
            <a:pPr marL="0" indent="0">
              <a:buNone/>
            </a:pPr>
            <a:endParaRPr lang="fr-CA" dirty="0"/>
          </a:p>
          <a:p>
            <a:pPr algn="ctr">
              <a:lnSpc>
                <a:spcPct val="110000"/>
              </a:lnSpc>
              <a:buFont typeface="Wingdings" panose="05000000000000000000" pitchFamily="2" charset="2"/>
              <a:buChar char="§"/>
            </a:pPr>
            <a:r>
              <a:rPr lang="fr-CA" sz="2400" dirty="0"/>
              <a:t>Édifices</a:t>
            </a:r>
            <a:r>
              <a:rPr lang="fr-CA" sz="2400" dirty="0">
                <a:solidFill>
                  <a:schemeClr val="accent1">
                    <a:lumMod val="60000"/>
                    <a:lumOff val="40000"/>
                  </a:schemeClr>
                </a:solidFill>
              </a:rPr>
              <a:t> </a:t>
            </a:r>
            <a:r>
              <a:rPr lang="fr-CA" sz="1900" dirty="0">
                <a:solidFill>
                  <a:schemeClr val="accent1">
                    <a:lumMod val="60000"/>
                    <a:lumOff val="40000"/>
                  </a:schemeClr>
                </a:solidFill>
              </a:rPr>
              <a:t>    Buildings </a:t>
            </a:r>
          </a:p>
          <a:p>
            <a:pPr algn="ctr">
              <a:lnSpc>
                <a:spcPct val="110000"/>
              </a:lnSpc>
              <a:buFont typeface="Wingdings" panose="05000000000000000000" pitchFamily="2" charset="2"/>
              <a:buChar char="§"/>
            </a:pPr>
            <a:r>
              <a:rPr lang="fr-CA" sz="2400" dirty="0"/>
              <a:t>Commerces et restaurants    </a:t>
            </a:r>
            <a:r>
              <a:rPr lang="fr-CA" sz="1900" dirty="0">
                <a:solidFill>
                  <a:schemeClr val="accent1">
                    <a:lumMod val="60000"/>
                    <a:lumOff val="40000"/>
                  </a:schemeClr>
                </a:solidFill>
              </a:rPr>
              <a:t>Shops and restaurants</a:t>
            </a:r>
          </a:p>
          <a:p>
            <a:pPr algn="ctr">
              <a:lnSpc>
                <a:spcPct val="110000"/>
              </a:lnSpc>
              <a:buFont typeface="Wingdings" panose="05000000000000000000" pitchFamily="2" charset="2"/>
              <a:buChar char="§"/>
            </a:pPr>
            <a:r>
              <a:rPr lang="fr-CA" sz="2400" dirty="0"/>
              <a:t>Rues et trottoirs    </a:t>
            </a:r>
            <a:r>
              <a:rPr lang="fr-CA" sz="1900" dirty="0">
                <a:solidFill>
                  <a:schemeClr val="accent1">
                    <a:lumMod val="60000"/>
                    <a:lumOff val="40000"/>
                  </a:schemeClr>
                </a:solidFill>
              </a:rPr>
              <a:t>Streets and </a:t>
            </a:r>
            <a:r>
              <a:rPr lang="fr-CA" sz="1900" dirty="0" err="1">
                <a:solidFill>
                  <a:schemeClr val="accent1">
                    <a:lumMod val="60000"/>
                    <a:lumOff val="40000"/>
                  </a:schemeClr>
                </a:solidFill>
              </a:rPr>
              <a:t>sidewalks</a:t>
            </a:r>
            <a:endParaRPr lang="fr-CA" sz="1900" dirty="0">
              <a:solidFill>
                <a:schemeClr val="accent1">
                  <a:lumMod val="60000"/>
                  <a:lumOff val="40000"/>
                </a:schemeClr>
              </a:solidFill>
            </a:endParaRPr>
          </a:p>
          <a:p>
            <a:pPr algn="ctr">
              <a:lnSpc>
                <a:spcPct val="110000"/>
              </a:lnSpc>
              <a:buFont typeface="Wingdings" panose="05000000000000000000" pitchFamily="2" charset="2"/>
              <a:buChar char="§"/>
            </a:pPr>
            <a:r>
              <a:rPr lang="fr-CA" sz="2400" dirty="0"/>
              <a:t>Voitures, autobus et métros    </a:t>
            </a:r>
            <a:r>
              <a:rPr lang="fr-CA" sz="1900" dirty="0">
                <a:solidFill>
                  <a:schemeClr val="accent1">
                    <a:lumMod val="60000"/>
                    <a:lumOff val="40000"/>
                  </a:schemeClr>
                </a:solidFill>
              </a:rPr>
              <a:t>Cars, bus and </a:t>
            </a:r>
            <a:r>
              <a:rPr lang="fr-CA" sz="1900" dirty="0" err="1">
                <a:solidFill>
                  <a:schemeClr val="accent1">
                    <a:lumMod val="60000"/>
                    <a:lumOff val="40000"/>
                  </a:schemeClr>
                </a:solidFill>
              </a:rPr>
              <a:t>subways</a:t>
            </a:r>
            <a:endParaRPr lang="fr-CA" sz="1900" dirty="0">
              <a:solidFill>
                <a:schemeClr val="accent1">
                  <a:lumMod val="60000"/>
                  <a:lumOff val="40000"/>
                </a:schemeClr>
              </a:solidFill>
            </a:endParaRPr>
          </a:p>
          <a:p>
            <a:pPr algn="ctr">
              <a:lnSpc>
                <a:spcPct val="110000"/>
              </a:lnSpc>
              <a:buFont typeface="Wingdings" panose="05000000000000000000" pitchFamily="2" charset="2"/>
              <a:buChar char="§"/>
            </a:pPr>
            <a:r>
              <a:rPr lang="fr-CA" sz="2400" dirty="0"/>
              <a:t>Lampadaires et feux de circulation   </a:t>
            </a:r>
            <a:r>
              <a:rPr lang="fr-CA" sz="1900" dirty="0" err="1">
                <a:solidFill>
                  <a:schemeClr val="accent1">
                    <a:lumMod val="60000"/>
                    <a:lumOff val="40000"/>
                  </a:schemeClr>
                </a:solidFill>
              </a:rPr>
              <a:t>Streetlights</a:t>
            </a:r>
            <a:r>
              <a:rPr lang="fr-CA" sz="1900" dirty="0">
                <a:solidFill>
                  <a:schemeClr val="accent1">
                    <a:lumMod val="60000"/>
                    <a:lumOff val="40000"/>
                  </a:schemeClr>
                </a:solidFill>
              </a:rPr>
              <a:t> and </a:t>
            </a:r>
            <a:r>
              <a:rPr lang="fr-CA" sz="1900" dirty="0" err="1">
                <a:solidFill>
                  <a:schemeClr val="accent1">
                    <a:lumMod val="60000"/>
                    <a:lumOff val="40000"/>
                  </a:schemeClr>
                </a:solidFill>
              </a:rPr>
              <a:t>traffic</a:t>
            </a:r>
            <a:r>
              <a:rPr lang="fr-CA" sz="1900" dirty="0">
                <a:solidFill>
                  <a:schemeClr val="accent1">
                    <a:lumMod val="60000"/>
                    <a:lumOff val="40000"/>
                  </a:schemeClr>
                </a:solidFill>
              </a:rPr>
              <a:t> lights</a:t>
            </a:r>
          </a:p>
          <a:p>
            <a:pPr marL="0" indent="0">
              <a:buNone/>
            </a:pPr>
            <a:endParaRPr lang="fr-CA" sz="2200" dirty="0"/>
          </a:p>
        </p:txBody>
      </p:sp>
    </p:spTree>
    <p:extLst>
      <p:ext uri="{BB962C8B-B14F-4D97-AF65-F5344CB8AC3E}">
        <p14:creationId xmlns:p14="http://schemas.microsoft.com/office/powerpoint/2010/main" val="371562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9" name="Rectangle 205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B868E69A-389E-9258-C96D-09742E11B1A9}"/>
              </a:ext>
            </a:extLst>
          </p:cNvPr>
          <p:cNvSpPr>
            <a:spLocks noGrp="1"/>
          </p:cNvSpPr>
          <p:nvPr>
            <p:ph type="title"/>
          </p:nvPr>
        </p:nvSpPr>
        <p:spPr>
          <a:xfrm>
            <a:off x="5297762" y="697437"/>
            <a:ext cx="6251110" cy="1936034"/>
          </a:xfrm>
        </p:spPr>
        <p:txBody>
          <a:bodyPr anchor="b">
            <a:normAutofit/>
          </a:bodyPr>
          <a:lstStyle/>
          <a:p>
            <a:r>
              <a:rPr lang="fr-CA" dirty="0"/>
              <a:t>Vocabulaire concernant les lieux communs</a:t>
            </a:r>
            <a:br>
              <a:rPr lang="fr-CA" sz="3800" dirty="0"/>
            </a:br>
            <a:endParaRPr lang="fr-CA" sz="3800" dirty="0"/>
          </a:p>
        </p:txBody>
      </p:sp>
      <p:pic>
        <p:nvPicPr>
          <p:cNvPr id="2050" name="Picture 2" descr="Free Brown Cow Near Barn Stock Photo">
            <a:extLst>
              <a:ext uri="{FF2B5EF4-FFF2-40B4-BE49-F238E27FC236}">
                <a16:creationId xmlns:a16="http://schemas.microsoft.com/office/drawing/2014/main" id="{FB22FB9D-5306-46AE-97E7-28009B8E8A4C}"/>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060"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64969AB5-77EC-501E-F0D5-957C969E26F1}"/>
              </a:ext>
            </a:extLst>
          </p:cNvPr>
          <p:cNvSpPr>
            <a:spLocks noGrp="1"/>
          </p:cNvSpPr>
          <p:nvPr>
            <p:ph idx="1"/>
          </p:nvPr>
        </p:nvSpPr>
        <p:spPr>
          <a:xfrm>
            <a:off x="5297762" y="2706623"/>
            <a:ext cx="6251110" cy="4078225"/>
          </a:xfrm>
        </p:spPr>
        <p:txBody>
          <a:bodyPr>
            <a:normAutofit/>
          </a:bodyPr>
          <a:lstStyle/>
          <a:p>
            <a:pPr marL="0" indent="0">
              <a:buNone/>
            </a:pPr>
            <a:endParaRPr lang="fr-CA" sz="1500" dirty="0"/>
          </a:p>
          <a:p>
            <a:pPr marL="0" indent="0">
              <a:buNone/>
            </a:pPr>
            <a:r>
              <a:rPr lang="fr-CA" sz="2400" dirty="0">
                <a:solidFill>
                  <a:schemeClr val="accent2">
                    <a:lumMod val="75000"/>
                  </a:schemeClr>
                </a:solidFill>
                <a:latin typeface="Bauhaus 93" panose="04030905020B02020C02" pitchFamily="82" charset="0"/>
              </a:rPr>
              <a:t>LA CAMPAGNE</a:t>
            </a:r>
          </a:p>
          <a:p>
            <a:pPr marL="0" indent="0">
              <a:buNone/>
            </a:pPr>
            <a:r>
              <a:rPr lang="fr-CA" sz="2400" dirty="0"/>
              <a:t> Pouvez-vous reconnaître certains de ces mots? </a:t>
            </a:r>
          </a:p>
          <a:p>
            <a:pPr marL="0" indent="0">
              <a:buNone/>
            </a:pPr>
            <a:r>
              <a:rPr lang="fr-CA" sz="2000" dirty="0">
                <a:solidFill>
                  <a:schemeClr val="accent1">
                    <a:lumMod val="60000"/>
                    <a:lumOff val="40000"/>
                  </a:schemeClr>
                </a:solidFill>
              </a:rPr>
              <a:t>Can </a:t>
            </a:r>
            <a:r>
              <a:rPr lang="fr-CA" sz="2000" dirty="0" err="1">
                <a:solidFill>
                  <a:schemeClr val="accent1">
                    <a:lumMod val="60000"/>
                    <a:lumOff val="40000"/>
                  </a:schemeClr>
                </a:solidFill>
              </a:rPr>
              <a:t>you</a:t>
            </a:r>
            <a:r>
              <a:rPr lang="fr-CA" sz="2000" dirty="0">
                <a:solidFill>
                  <a:schemeClr val="accent1">
                    <a:lumMod val="60000"/>
                    <a:lumOff val="40000"/>
                  </a:schemeClr>
                </a:solidFill>
              </a:rPr>
              <a:t> </a:t>
            </a:r>
            <a:r>
              <a:rPr lang="fr-CA" sz="2000" dirty="0" err="1">
                <a:solidFill>
                  <a:schemeClr val="accent1">
                    <a:lumMod val="60000"/>
                    <a:lumOff val="40000"/>
                  </a:schemeClr>
                </a:solidFill>
              </a:rPr>
              <a:t>recognize</a:t>
            </a:r>
            <a:r>
              <a:rPr lang="fr-CA" sz="2000" dirty="0">
                <a:solidFill>
                  <a:schemeClr val="accent1">
                    <a:lumMod val="60000"/>
                    <a:lumOff val="40000"/>
                  </a:schemeClr>
                </a:solidFill>
              </a:rPr>
              <a:t> </a:t>
            </a:r>
            <a:r>
              <a:rPr lang="fr-CA" sz="2000" dirty="0" err="1">
                <a:solidFill>
                  <a:schemeClr val="accent1">
                    <a:lumMod val="60000"/>
                    <a:lumOff val="40000"/>
                  </a:schemeClr>
                </a:solidFill>
              </a:rPr>
              <a:t>some</a:t>
            </a:r>
            <a:r>
              <a:rPr lang="fr-CA" sz="2000" dirty="0">
                <a:solidFill>
                  <a:schemeClr val="accent1">
                    <a:lumMod val="60000"/>
                    <a:lumOff val="40000"/>
                  </a:schemeClr>
                </a:solidFill>
              </a:rPr>
              <a:t> of </a:t>
            </a:r>
            <a:r>
              <a:rPr lang="fr-CA" sz="2000" dirty="0" err="1">
                <a:solidFill>
                  <a:schemeClr val="accent1">
                    <a:lumMod val="60000"/>
                    <a:lumOff val="40000"/>
                  </a:schemeClr>
                </a:solidFill>
              </a:rPr>
              <a:t>these</a:t>
            </a:r>
            <a:r>
              <a:rPr lang="fr-CA" sz="2000" dirty="0">
                <a:solidFill>
                  <a:schemeClr val="accent1">
                    <a:lumMod val="60000"/>
                    <a:lumOff val="40000"/>
                  </a:schemeClr>
                </a:solidFill>
              </a:rPr>
              <a:t> </a:t>
            </a:r>
            <a:r>
              <a:rPr lang="fr-CA" sz="2000" dirty="0" err="1">
                <a:solidFill>
                  <a:schemeClr val="accent1">
                    <a:lumMod val="60000"/>
                    <a:lumOff val="40000"/>
                  </a:schemeClr>
                </a:solidFill>
              </a:rPr>
              <a:t>words</a:t>
            </a:r>
            <a:r>
              <a:rPr lang="fr-CA" sz="2000" dirty="0">
                <a:solidFill>
                  <a:schemeClr val="accent1">
                    <a:lumMod val="60000"/>
                    <a:lumOff val="40000"/>
                  </a:schemeClr>
                </a:solidFill>
              </a:rPr>
              <a:t>? </a:t>
            </a:r>
          </a:p>
          <a:p>
            <a:r>
              <a:rPr lang="fr-CA" sz="2400" dirty="0"/>
              <a:t>Maisons</a:t>
            </a:r>
          </a:p>
          <a:p>
            <a:r>
              <a:rPr lang="fr-CA" sz="2400" dirty="0"/>
              <a:t>Champs </a:t>
            </a:r>
          </a:p>
          <a:p>
            <a:r>
              <a:rPr lang="fr-CA" sz="2400" dirty="0"/>
              <a:t>Arbres </a:t>
            </a:r>
          </a:p>
          <a:p>
            <a:r>
              <a:rPr lang="fr-CA" sz="2400" dirty="0"/>
              <a:t>Fermes </a:t>
            </a:r>
          </a:p>
          <a:p>
            <a:r>
              <a:rPr lang="fr-CA" sz="2400" dirty="0"/>
              <a:t>Animaux de ferme</a:t>
            </a:r>
          </a:p>
          <a:p>
            <a:pPr marL="0" indent="0">
              <a:buNone/>
            </a:pPr>
            <a:endParaRPr lang="fr-CA" sz="1500" dirty="0"/>
          </a:p>
          <a:p>
            <a:pPr marL="0" indent="0">
              <a:buNone/>
            </a:pPr>
            <a:endParaRPr lang="fr-CA" sz="1500" dirty="0"/>
          </a:p>
          <a:p>
            <a:pPr marL="0" indent="0">
              <a:buNone/>
            </a:pPr>
            <a:endParaRPr lang="fr-CA" sz="1500" dirty="0"/>
          </a:p>
        </p:txBody>
      </p:sp>
    </p:spTree>
    <p:extLst>
      <p:ext uri="{BB962C8B-B14F-4D97-AF65-F5344CB8AC3E}">
        <p14:creationId xmlns:p14="http://schemas.microsoft.com/office/powerpoint/2010/main" val="2700684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fade">
                                      <p:cBhvr>
                                        <p:cTn id="16" dur="500"/>
                                        <p:tgtEl>
                                          <p:spTgt spid="3">
                                            <p:txEl>
                                              <p:pRg st="7" end="7"/>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fade">
                                      <p:cBhvr>
                                        <p:cTn id="1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9" name="Rectangle 205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B868E69A-389E-9258-C96D-09742E11B1A9}"/>
              </a:ext>
            </a:extLst>
          </p:cNvPr>
          <p:cNvSpPr>
            <a:spLocks noGrp="1"/>
          </p:cNvSpPr>
          <p:nvPr>
            <p:ph type="title"/>
          </p:nvPr>
        </p:nvSpPr>
        <p:spPr>
          <a:xfrm>
            <a:off x="5297762" y="697437"/>
            <a:ext cx="6251110" cy="1936034"/>
          </a:xfrm>
        </p:spPr>
        <p:txBody>
          <a:bodyPr anchor="b">
            <a:normAutofit/>
          </a:bodyPr>
          <a:lstStyle/>
          <a:p>
            <a:r>
              <a:rPr lang="fr-CA" dirty="0"/>
              <a:t>Vocabulaire concernant les lieux communs</a:t>
            </a:r>
            <a:br>
              <a:rPr lang="fr-CA" sz="3800" dirty="0"/>
            </a:br>
            <a:endParaRPr lang="fr-CA" sz="3800" dirty="0"/>
          </a:p>
        </p:txBody>
      </p:sp>
      <p:pic>
        <p:nvPicPr>
          <p:cNvPr id="2050" name="Picture 2" descr="Free Brown Cow Near Barn Stock Photo">
            <a:extLst>
              <a:ext uri="{FF2B5EF4-FFF2-40B4-BE49-F238E27FC236}">
                <a16:creationId xmlns:a16="http://schemas.microsoft.com/office/drawing/2014/main" id="{FB22FB9D-5306-46AE-97E7-28009B8E8A4C}"/>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060"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64969AB5-77EC-501E-F0D5-957C969E26F1}"/>
              </a:ext>
            </a:extLst>
          </p:cNvPr>
          <p:cNvSpPr>
            <a:spLocks noGrp="1"/>
          </p:cNvSpPr>
          <p:nvPr>
            <p:ph idx="1"/>
          </p:nvPr>
        </p:nvSpPr>
        <p:spPr>
          <a:xfrm>
            <a:off x="5297762" y="2706623"/>
            <a:ext cx="6251110" cy="4078225"/>
          </a:xfrm>
        </p:spPr>
        <p:txBody>
          <a:bodyPr>
            <a:normAutofit/>
          </a:bodyPr>
          <a:lstStyle/>
          <a:p>
            <a:pPr marL="0" indent="0">
              <a:buNone/>
            </a:pPr>
            <a:endParaRPr lang="fr-CA" sz="1500" dirty="0"/>
          </a:p>
          <a:p>
            <a:pPr marL="0" indent="0">
              <a:buNone/>
            </a:pPr>
            <a:r>
              <a:rPr lang="fr-CA" sz="2400" dirty="0">
                <a:solidFill>
                  <a:schemeClr val="accent2">
                    <a:lumMod val="75000"/>
                  </a:schemeClr>
                </a:solidFill>
                <a:latin typeface="Bauhaus 93" panose="04030905020B02020C02" pitchFamily="82" charset="0"/>
              </a:rPr>
              <a:t>LA CAMPAGNE</a:t>
            </a:r>
          </a:p>
          <a:p>
            <a:pPr marL="0" indent="0">
              <a:buNone/>
            </a:pPr>
            <a:r>
              <a:rPr lang="fr-CA" sz="2400" dirty="0"/>
              <a:t>Pouvez-vous reconnaître certains de ces mots?</a:t>
            </a:r>
          </a:p>
          <a:p>
            <a:r>
              <a:rPr lang="fr-CA" sz="2400" dirty="0"/>
              <a:t>Maisons  </a:t>
            </a:r>
            <a:r>
              <a:rPr lang="fr-CA" sz="2000" dirty="0" err="1">
                <a:solidFill>
                  <a:schemeClr val="accent1">
                    <a:lumMod val="60000"/>
                    <a:lumOff val="40000"/>
                  </a:schemeClr>
                </a:solidFill>
              </a:rPr>
              <a:t>Houses</a:t>
            </a:r>
            <a:r>
              <a:rPr lang="fr-CA" sz="2000" dirty="0">
                <a:solidFill>
                  <a:schemeClr val="accent1">
                    <a:lumMod val="60000"/>
                    <a:lumOff val="40000"/>
                  </a:schemeClr>
                </a:solidFill>
              </a:rPr>
              <a:t> </a:t>
            </a:r>
          </a:p>
          <a:p>
            <a:r>
              <a:rPr lang="fr-CA" sz="2400" dirty="0"/>
              <a:t>Champs   </a:t>
            </a:r>
            <a:r>
              <a:rPr lang="fr-CA" sz="2000" dirty="0">
                <a:solidFill>
                  <a:schemeClr val="accent1">
                    <a:lumMod val="60000"/>
                    <a:lumOff val="40000"/>
                  </a:schemeClr>
                </a:solidFill>
              </a:rPr>
              <a:t>Fields</a:t>
            </a:r>
          </a:p>
          <a:p>
            <a:r>
              <a:rPr lang="fr-CA" sz="2400" dirty="0"/>
              <a:t>Arbres      </a:t>
            </a:r>
            <a:r>
              <a:rPr lang="fr-CA" sz="2000" dirty="0" err="1">
                <a:solidFill>
                  <a:schemeClr val="accent1">
                    <a:lumMod val="60000"/>
                    <a:lumOff val="40000"/>
                  </a:schemeClr>
                </a:solidFill>
              </a:rPr>
              <a:t>Trees</a:t>
            </a:r>
            <a:endParaRPr lang="fr-CA" sz="2000" dirty="0">
              <a:solidFill>
                <a:schemeClr val="accent1">
                  <a:lumMod val="60000"/>
                  <a:lumOff val="40000"/>
                </a:schemeClr>
              </a:solidFill>
            </a:endParaRPr>
          </a:p>
          <a:p>
            <a:r>
              <a:rPr lang="fr-CA" sz="2400" dirty="0"/>
              <a:t>Fermes     </a:t>
            </a:r>
            <a:r>
              <a:rPr lang="fr-CA" sz="2000" dirty="0" err="1">
                <a:solidFill>
                  <a:schemeClr val="accent1">
                    <a:lumMod val="60000"/>
                    <a:lumOff val="40000"/>
                  </a:schemeClr>
                </a:solidFill>
              </a:rPr>
              <a:t>Farms</a:t>
            </a:r>
            <a:endParaRPr lang="fr-CA" sz="2000" dirty="0">
              <a:solidFill>
                <a:schemeClr val="accent1">
                  <a:lumMod val="60000"/>
                  <a:lumOff val="40000"/>
                </a:schemeClr>
              </a:solidFill>
            </a:endParaRPr>
          </a:p>
          <a:p>
            <a:r>
              <a:rPr lang="fr-CA" sz="2400" dirty="0"/>
              <a:t>Animaux de ferme    </a:t>
            </a:r>
            <a:r>
              <a:rPr lang="fr-CA" sz="2000" dirty="0" err="1">
                <a:solidFill>
                  <a:schemeClr val="accent1">
                    <a:lumMod val="60000"/>
                    <a:lumOff val="40000"/>
                  </a:schemeClr>
                </a:solidFill>
              </a:rPr>
              <a:t>Farm</a:t>
            </a:r>
            <a:r>
              <a:rPr lang="fr-CA" sz="2000" dirty="0">
                <a:solidFill>
                  <a:schemeClr val="accent1">
                    <a:lumMod val="60000"/>
                    <a:lumOff val="40000"/>
                  </a:schemeClr>
                </a:solidFill>
              </a:rPr>
              <a:t> </a:t>
            </a:r>
            <a:r>
              <a:rPr lang="fr-CA" sz="2000" dirty="0" err="1">
                <a:solidFill>
                  <a:schemeClr val="accent1">
                    <a:lumMod val="60000"/>
                    <a:lumOff val="40000"/>
                  </a:schemeClr>
                </a:solidFill>
              </a:rPr>
              <a:t>animals</a:t>
            </a:r>
            <a:endParaRPr lang="fr-CA" sz="2000" dirty="0">
              <a:solidFill>
                <a:schemeClr val="accent1">
                  <a:lumMod val="60000"/>
                  <a:lumOff val="40000"/>
                </a:schemeClr>
              </a:solidFill>
            </a:endParaRPr>
          </a:p>
          <a:p>
            <a:pPr marL="0" indent="0">
              <a:buNone/>
            </a:pPr>
            <a:endParaRPr lang="fr-CA" sz="1500" dirty="0"/>
          </a:p>
          <a:p>
            <a:pPr marL="0" indent="0">
              <a:buNone/>
            </a:pPr>
            <a:endParaRPr lang="fr-CA" sz="1500" dirty="0"/>
          </a:p>
          <a:p>
            <a:pPr marL="0" indent="0">
              <a:buNone/>
            </a:pPr>
            <a:endParaRPr lang="fr-CA" sz="1500" dirty="0"/>
          </a:p>
        </p:txBody>
      </p:sp>
    </p:spTree>
    <p:extLst>
      <p:ext uri="{BB962C8B-B14F-4D97-AF65-F5344CB8AC3E}">
        <p14:creationId xmlns:p14="http://schemas.microsoft.com/office/powerpoint/2010/main" val="530045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622C3C-EDE7-AAE2-D74D-9DE2AB78C529}"/>
              </a:ext>
            </a:extLst>
          </p:cNvPr>
          <p:cNvSpPr>
            <a:spLocks noGrp="1"/>
          </p:cNvSpPr>
          <p:nvPr>
            <p:ph type="title"/>
          </p:nvPr>
        </p:nvSpPr>
        <p:spPr>
          <a:xfrm>
            <a:off x="836679" y="723898"/>
            <a:ext cx="6002110" cy="1495425"/>
          </a:xfrm>
        </p:spPr>
        <p:txBody>
          <a:bodyPr>
            <a:normAutofit/>
          </a:bodyPr>
          <a:lstStyle/>
          <a:p>
            <a:r>
              <a:rPr lang="en-US" sz="4800" dirty="0" err="1"/>
              <a:t>Environnement</a:t>
            </a:r>
            <a:r>
              <a:rPr lang="en-US" sz="4800" dirty="0"/>
              <a:t> </a:t>
            </a:r>
            <a:br>
              <a:rPr lang="en-US" sz="4000" dirty="0"/>
            </a:br>
            <a:r>
              <a:rPr lang="en-US" sz="4000" dirty="0">
                <a:solidFill>
                  <a:schemeClr val="accent1">
                    <a:lumMod val="60000"/>
                    <a:lumOff val="40000"/>
                  </a:schemeClr>
                </a:solidFill>
              </a:rPr>
              <a:t>Environment</a:t>
            </a:r>
          </a:p>
        </p:txBody>
      </p:sp>
      <p:sp>
        <p:nvSpPr>
          <p:cNvPr id="3" name="Content Placeholder 2">
            <a:extLst>
              <a:ext uri="{FF2B5EF4-FFF2-40B4-BE49-F238E27FC236}">
                <a16:creationId xmlns:a16="http://schemas.microsoft.com/office/drawing/2014/main" id="{8B2193E6-ABD0-D62F-3BED-8B43B7C13A41}"/>
              </a:ext>
            </a:extLst>
          </p:cNvPr>
          <p:cNvSpPr>
            <a:spLocks noGrp="1"/>
          </p:cNvSpPr>
          <p:nvPr>
            <p:ph idx="1"/>
          </p:nvPr>
        </p:nvSpPr>
        <p:spPr>
          <a:xfrm>
            <a:off x="836680" y="2405067"/>
            <a:ext cx="6002110" cy="3729034"/>
          </a:xfrm>
        </p:spPr>
        <p:txBody>
          <a:bodyPr>
            <a:normAutofit/>
          </a:bodyPr>
          <a:lstStyle/>
          <a:p>
            <a:pPr marL="0" indent="0">
              <a:buNone/>
            </a:pPr>
            <a:endParaRPr lang="en-US" dirty="0"/>
          </a:p>
          <a:p>
            <a:pPr marL="0" indent="0">
              <a:buNone/>
            </a:pPr>
            <a:r>
              <a:rPr lang="en-US" dirty="0" err="1"/>
              <a:t>Décrivez</a:t>
            </a:r>
            <a:r>
              <a:rPr lang="en-US" dirty="0"/>
              <a:t> </a:t>
            </a:r>
            <a:r>
              <a:rPr lang="en-US" dirty="0" err="1"/>
              <a:t>ce</a:t>
            </a:r>
            <a:r>
              <a:rPr lang="en-US" dirty="0"/>
              <a:t> que </a:t>
            </a:r>
            <a:r>
              <a:rPr lang="en-US" dirty="0" err="1"/>
              <a:t>vous</a:t>
            </a:r>
            <a:r>
              <a:rPr lang="en-US" dirty="0"/>
              <a:t> </a:t>
            </a:r>
            <a:r>
              <a:rPr lang="en-US" dirty="0" err="1"/>
              <a:t>voyez</a:t>
            </a:r>
            <a:r>
              <a:rPr lang="en-US" dirty="0"/>
              <a:t> dans </a:t>
            </a:r>
            <a:r>
              <a:rPr lang="en-US" dirty="0" err="1"/>
              <a:t>cette</a:t>
            </a:r>
            <a:r>
              <a:rPr lang="en-US" dirty="0"/>
              <a:t> photo.  </a:t>
            </a:r>
          </a:p>
          <a:p>
            <a:pPr marL="0" indent="0">
              <a:buNone/>
            </a:pPr>
            <a:r>
              <a:rPr lang="en-US" sz="2400" dirty="0">
                <a:solidFill>
                  <a:schemeClr val="accent1">
                    <a:lumMod val="60000"/>
                    <a:lumOff val="40000"/>
                  </a:schemeClr>
                </a:solidFill>
              </a:rPr>
              <a:t>Describe what you are seeing in this picture. </a:t>
            </a:r>
          </a:p>
          <a:p>
            <a:pPr marL="0" indent="0">
              <a:buNone/>
            </a:pPr>
            <a:endParaRPr lang="en-US" sz="2000" dirty="0"/>
          </a:p>
          <a:p>
            <a:pPr marL="0" indent="0">
              <a:buNone/>
            </a:pPr>
            <a:endParaRPr lang="en-US" sz="2000" dirty="0"/>
          </a:p>
        </p:txBody>
      </p:sp>
      <p:pic>
        <p:nvPicPr>
          <p:cNvPr id="5" name="Picture 4">
            <a:extLst>
              <a:ext uri="{FF2B5EF4-FFF2-40B4-BE49-F238E27FC236}">
                <a16:creationId xmlns:a16="http://schemas.microsoft.com/office/drawing/2014/main" id="{493F5BBB-1CEF-42D9-7D02-9D86CCC9DF61}"/>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6991643" y="10"/>
            <a:ext cx="5200357" cy="6857990"/>
          </a:xfrm>
          <a:prstGeom prst="rect">
            <a:avLst/>
          </a:prstGeom>
          <a:effectLst/>
        </p:spPr>
      </p:pic>
    </p:spTree>
    <p:extLst>
      <p:ext uri="{BB962C8B-B14F-4D97-AF65-F5344CB8AC3E}">
        <p14:creationId xmlns:p14="http://schemas.microsoft.com/office/powerpoint/2010/main" val="2072745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4E76428-D21A-7D61-4043-A89F1DA5CB72}"/>
              </a:ext>
            </a:extLst>
          </p:cNvPr>
          <p:cNvSpPr>
            <a:spLocks noGrp="1"/>
          </p:cNvSpPr>
          <p:nvPr>
            <p:ph type="title"/>
          </p:nvPr>
        </p:nvSpPr>
        <p:spPr>
          <a:xfrm>
            <a:off x="491490" y="696086"/>
            <a:ext cx="4818888" cy="1481328"/>
          </a:xfrm>
        </p:spPr>
        <p:txBody>
          <a:bodyPr anchor="b">
            <a:normAutofit/>
          </a:bodyPr>
          <a:lstStyle/>
          <a:p>
            <a:r>
              <a:rPr lang="en-US" sz="5400" dirty="0" err="1"/>
              <a:t>Environnement</a:t>
            </a:r>
            <a:endParaRPr lang="en-US" sz="5400" dirty="0"/>
          </a:p>
        </p:txBody>
      </p:sp>
      <p:sp>
        <p:nvSpPr>
          <p:cNvPr id="20"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7">
            <a:extLst>
              <a:ext uri="{FF2B5EF4-FFF2-40B4-BE49-F238E27FC236}">
                <a16:creationId xmlns:a16="http://schemas.microsoft.com/office/drawing/2014/main" id="{4FDE5185-A18D-418E-C15E-E454E168CA6C}"/>
              </a:ext>
            </a:extLst>
          </p:cNvPr>
          <p:cNvSpPr>
            <a:spLocks noGrp="1"/>
          </p:cNvSpPr>
          <p:nvPr>
            <p:ph idx="1"/>
          </p:nvPr>
        </p:nvSpPr>
        <p:spPr>
          <a:xfrm>
            <a:off x="630936" y="2660904"/>
            <a:ext cx="4818888" cy="3547872"/>
          </a:xfrm>
        </p:spPr>
        <p:txBody>
          <a:bodyPr anchor="t">
            <a:normAutofit/>
          </a:bodyPr>
          <a:lstStyle/>
          <a:p>
            <a:pPr marL="0" indent="0">
              <a:buNone/>
            </a:pPr>
            <a:endParaRPr lang="en-US" sz="2200" dirty="0"/>
          </a:p>
          <a:p>
            <a:pPr marL="0" indent="0">
              <a:buNone/>
            </a:pPr>
            <a:endParaRPr lang="en-US" sz="2200" dirty="0"/>
          </a:p>
        </p:txBody>
      </p:sp>
      <p:pic>
        <p:nvPicPr>
          <p:cNvPr id="4" name="Content Placeholder 3">
            <a:extLst>
              <a:ext uri="{FF2B5EF4-FFF2-40B4-BE49-F238E27FC236}">
                <a16:creationId xmlns:a16="http://schemas.microsoft.com/office/drawing/2014/main" id="{BE9C2E6C-81AF-E985-A927-26D95B6C84E0}"/>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173980" y="1902644"/>
            <a:ext cx="6387084" cy="4790314"/>
          </a:xfrm>
          <a:prstGeom prst="rect">
            <a:avLst/>
          </a:prstGeom>
        </p:spPr>
      </p:pic>
      <p:sp>
        <p:nvSpPr>
          <p:cNvPr id="6" name="TextBox 5">
            <a:extLst>
              <a:ext uri="{FF2B5EF4-FFF2-40B4-BE49-F238E27FC236}">
                <a16:creationId xmlns:a16="http://schemas.microsoft.com/office/drawing/2014/main" id="{3B71DAA1-1A1D-D047-BAC5-22D55A08CF01}"/>
              </a:ext>
            </a:extLst>
          </p:cNvPr>
          <p:cNvSpPr txBox="1"/>
          <p:nvPr/>
        </p:nvSpPr>
        <p:spPr>
          <a:xfrm>
            <a:off x="381554" y="2850738"/>
            <a:ext cx="6096000" cy="2894126"/>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Décrivez</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ce</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que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vous</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voyez</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dans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cette</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photo.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rgbClr val="4472C4">
                  <a:lumMod val="60000"/>
                  <a:lumOff val="40000"/>
                </a:srgbClr>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4472C4">
                    <a:lumMod val="60000"/>
                    <a:lumOff val="40000"/>
                  </a:srgbClr>
                </a:solidFill>
                <a:effectLst/>
                <a:uLnTx/>
                <a:uFillTx/>
                <a:latin typeface="Calibri" panose="020F0502020204030204"/>
                <a:ea typeface="+mn-ea"/>
                <a:cs typeface="+mn-cs"/>
              </a:rPr>
              <a:t>Describe what you are seeing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4472C4">
                    <a:lumMod val="60000"/>
                    <a:lumOff val="40000"/>
                  </a:srgbClr>
                </a:solidFill>
                <a:effectLst/>
                <a:uLnTx/>
                <a:uFillTx/>
                <a:latin typeface="Calibri" panose="020F0502020204030204"/>
                <a:ea typeface="+mn-ea"/>
                <a:cs typeface="+mn-cs"/>
              </a:rPr>
              <a:t>in this picture. </a:t>
            </a:r>
          </a:p>
        </p:txBody>
      </p:sp>
    </p:spTree>
    <p:extLst>
      <p:ext uri="{BB962C8B-B14F-4D97-AF65-F5344CB8AC3E}">
        <p14:creationId xmlns:p14="http://schemas.microsoft.com/office/powerpoint/2010/main" val="910350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4E76428-D21A-7D61-4043-A89F1DA5CB72}"/>
              </a:ext>
            </a:extLst>
          </p:cNvPr>
          <p:cNvSpPr>
            <a:spLocks noGrp="1"/>
          </p:cNvSpPr>
          <p:nvPr>
            <p:ph type="title"/>
          </p:nvPr>
        </p:nvSpPr>
        <p:spPr>
          <a:xfrm>
            <a:off x="491490" y="696086"/>
            <a:ext cx="4818888" cy="1481328"/>
          </a:xfrm>
        </p:spPr>
        <p:txBody>
          <a:bodyPr anchor="b">
            <a:normAutofit/>
          </a:bodyPr>
          <a:lstStyle/>
          <a:p>
            <a:r>
              <a:rPr lang="en-US" sz="5400" dirty="0" err="1"/>
              <a:t>Environnement</a:t>
            </a:r>
            <a:endParaRPr lang="en-US" sz="5400" dirty="0"/>
          </a:p>
        </p:txBody>
      </p:sp>
      <p:sp>
        <p:nvSpPr>
          <p:cNvPr id="20"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7">
            <a:extLst>
              <a:ext uri="{FF2B5EF4-FFF2-40B4-BE49-F238E27FC236}">
                <a16:creationId xmlns:a16="http://schemas.microsoft.com/office/drawing/2014/main" id="{4FDE5185-A18D-418E-C15E-E454E168CA6C}"/>
              </a:ext>
            </a:extLst>
          </p:cNvPr>
          <p:cNvSpPr>
            <a:spLocks noGrp="1"/>
          </p:cNvSpPr>
          <p:nvPr>
            <p:ph idx="1"/>
          </p:nvPr>
        </p:nvSpPr>
        <p:spPr>
          <a:xfrm>
            <a:off x="491490" y="2660904"/>
            <a:ext cx="4958334" cy="3547872"/>
          </a:xfrm>
        </p:spPr>
        <p:txBody>
          <a:bodyPr anchor="t">
            <a:normAutofit/>
          </a:bodyPr>
          <a:lstStyle/>
          <a:p>
            <a:pPr marL="0" indent="0">
              <a:buNone/>
            </a:pPr>
            <a:endParaRPr lang="en-US" sz="2200" dirty="0"/>
          </a:p>
          <a:p>
            <a:pPr marL="0" indent="0">
              <a:buNone/>
            </a:pPr>
            <a:endParaRPr lang="en-US" sz="2200" dirty="0"/>
          </a:p>
        </p:txBody>
      </p:sp>
      <p:pic>
        <p:nvPicPr>
          <p:cNvPr id="4" name="Content Placeholder 3">
            <a:extLst>
              <a:ext uri="{FF2B5EF4-FFF2-40B4-BE49-F238E27FC236}">
                <a16:creationId xmlns:a16="http://schemas.microsoft.com/office/drawing/2014/main" id="{BE9C2E6C-81AF-E985-A927-26D95B6C84E0}"/>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173980" y="1902644"/>
            <a:ext cx="6387084" cy="4790314"/>
          </a:xfrm>
          <a:prstGeom prst="rect">
            <a:avLst/>
          </a:prstGeom>
        </p:spPr>
      </p:pic>
      <p:sp>
        <p:nvSpPr>
          <p:cNvPr id="6" name="TextBox 5">
            <a:extLst>
              <a:ext uri="{FF2B5EF4-FFF2-40B4-BE49-F238E27FC236}">
                <a16:creationId xmlns:a16="http://schemas.microsoft.com/office/drawing/2014/main" id="{3B71DAA1-1A1D-D047-BAC5-22D55A08CF01}"/>
              </a:ext>
            </a:extLst>
          </p:cNvPr>
          <p:cNvSpPr txBox="1"/>
          <p:nvPr/>
        </p:nvSpPr>
        <p:spPr>
          <a:xfrm>
            <a:off x="381554" y="2850738"/>
            <a:ext cx="6096000" cy="2433487"/>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Quelle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est</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la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principale</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couleur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lang="en-US" sz="2800" dirty="0" err="1">
                <a:solidFill>
                  <a:prstClr val="black"/>
                </a:solidFill>
                <a:latin typeface="Calibri" panose="020F0502020204030204"/>
              </a:rPr>
              <a:t>ce</a:t>
            </a:r>
            <a:r>
              <a:rPr lang="en-US" sz="2800" dirty="0">
                <a:solidFill>
                  <a:prstClr val="black"/>
                </a:solidFill>
                <a:latin typeface="Calibri" panose="020F0502020204030204"/>
              </a:rPr>
              <a:t> champ? </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rgbClr val="4472C4">
                  <a:lumMod val="60000"/>
                  <a:lumOff val="40000"/>
                </a:srgbClr>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dirty="0">
                <a:solidFill>
                  <a:srgbClr val="4472C4">
                    <a:lumMod val="60000"/>
                    <a:lumOff val="40000"/>
                  </a:srgbClr>
                </a:solidFill>
                <a:latin typeface="Calibri" panose="020F0502020204030204"/>
              </a:rPr>
              <a:t>What is the main color of this field? </a:t>
            </a:r>
            <a:endParaRPr kumimoji="0" lang="en-US" sz="2400" b="0" i="0" u="none" strike="noStrike" kern="1200" cap="none" spc="0" normalizeH="0" baseline="0" noProof="0" dirty="0">
              <a:ln>
                <a:noFill/>
              </a:ln>
              <a:solidFill>
                <a:srgbClr val="4472C4">
                  <a:lumMod val="60000"/>
                  <a:lumOff val="4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379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4E76428-D21A-7D61-4043-A89F1DA5CB72}"/>
              </a:ext>
            </a:extLst>
          </p:cNvPr>
          <p:cNvSpPr>
            <a:spLocks noGrp="1"/>
          </p:cNvSpPr>
          <p:nvPr>
            <p:ph type="title"/>
          </p:nvPr>
        </p:nvSpPr>
        <p:spPr>
          <a:xfrm>
            <a:off x="491490" y="696086"/>
            <a:ext cx="4818888" cy="1481328"/>
          </a:xfrm>
        </p:spPr>
        <p:txBody>
          <a:bodyPr anchor="b">
            <a:normAutofit/>
          </a:bodyPr>
          <a:lstStyle/>
          <a:p>
            <a:r>
              <a:rPr lang="en-US" sz="5400" dirty="0" err="1"/>
              <a:t>Environnement</a:t>
            </a:r>
            <a:endParaRPr lang="en-US" sz="5400" dirty="0"/>
          </a:p>
        </p:txBody>
      </p:sp>
      <p:sp>
        <p:nvSpPr>
          <p:cNvPr id="20"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7">
            <a:extLst>
              <a:ext uri="{FF2B5EF4-FFF2-40B4-BE49-F238E27FC236}">
                <a16:creationId xmlns:a16="http://schemas.microsoft.com/office/drawing/2014/main" id="{4FDE5185-A18D-418E-C15E-E454E168CA6C}"/>
              </a:ext>
            </a:extLst>
          </p:cNvPr>
          <p:cNvSpPr>
            <a:spLocks noGrp="1"/>
          </p:cNvSpPr>
          <p:nvPr>
            <p:ph idx="1"/>
          </p:nvPr>
        </p:nvSpPr>
        <p:spPr>
          <a:xfrm>
            <a:off x="491490" y="2660904"/>
            <a:ext cx="4958334" cy="3547872"/>
          </a:xfrm>
        </p:spPr>
        <p:txBody>
          <a:bodyPr anchor="t">
            <a:normAutofit/>
          </a:bodyPr>
          <a:lstStyle/>
          <a:p>
            <a:pPr marL="0" indent="0">
              <a:buNone/>
            </a:pPr>
            <a:endParaRPr lang="en-US" sz="2200" dirty="0"/>
          </a:p>
          <a:p>
            <a:pPr marL="0" indent="0">
              <a:buNone/>
            </a:pPr>
            <a:endParaRPr lang="en-US" sz="2200" dirty="0"/>
          </a:p>
        </p:txBody>
      </p:sp>
      <p:pic>
        <p:nvPicPr>
          <p:cNvPr id="4" name="Content Placeholder 3">
            <a:extLst>
              <a:ext uri="{FF2B5EF4-FFF2-40B4-BE49-F238E27FC236}">
                <a16:creationId xmlns:a16="http://schemas.microsoft.com/office/drawing/2014/main" id="{BE9C2E6C-81AF-E985-A927-26D95B6C84E0}"/>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173980" y="1902644"/>
            <a:ext cx="6387084" cy="4790314"/>
          </a:xfrm>
          <a:prstGeom prst="rect">
            <a:avLst/>
          </a:prstGeom>
        </p:spPr>
      </p:pic>
      <p:sp>
        <p:nvSpPr>
          <p:cNvPr id="6" name="TextBox 5">
            <a:extLst>
              <a:ext uri="{FF2B5EF4-FFF2-40B4-BE49-F238E27FC236}">
                <a16:creationId xmlns:a16="http://schemas.microsoft.com/office/drawing/2014/main" id="{3B71DAA1-1A1D-D047-BAC5-22D55A08CF01}"/>
              </a:ext>
            </a:extLst>
          </p:cNvPr>
          <p:cNvSpPr txBox="1"/>
          <p:nvPr/>
        </p:nvSpPr>
        <p:spPr>
          <a:xfrm>
            <a:off x="381554" y="2696116"/>
            <a:ext cx="6096000" cy="4645374"/>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3200" dirty="0" err="1">
                <a:solidFill>
                  <a:prstClr val="black"/>
                </a:solidFill>
                <a:latin typeface="Calibri" panose="020F0502020204030204"/>
              </a:rPr>
              <a:t>Réponses</a:t>
            </a:r>
            <a:r>
              <a:rPr lang="en-US" sz="3200" dirty="0">
                <a:solidFill>
                  <a:prstClr val="black"/>
                </a:solidFill>
                <a:latin typeface="Calibri" panose="020F0502020204030204"/>
              </a:rPr>
              <a:t> possibles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sz="2800" dirty="0">
              <a:solidFill>
                <a:prstClr val="black"/>
              </a:solidFill>
              <a:latin typeface="Calibri" panose="020F0502020204030204"/>
            </a:endParaRPr>
          </a:p>
          <a:p>
            <a:pPr marL="0" indent="0">
              <a:buNone/>
            </a:pPr>
            <a:r>
              <a:rPr lang="fr-CA" sz="2800" dirty="0"/>
              <a:t>Je vois un champ </a:t>
            </a:r>
            <a:r>
              <a:rPr lang="fr-CA" sz="2800" dirty="0">
                <a:solidFill>
                  <a:srgbClr val="00B050"/>
                </a:solidFill>
              </a:rPr>
              <a:t>vert</a:t>
            </a:r>
            <a:r>
              <a:rPr lang="fr-CA" sz="2800" dirty="0"/>
              <a:t>.</a:t>
            </a:r>
          </a:p>
          <a:p>
            <a:pPr marL="0" indent="0">
              <a:buNone/>
            </a:pPr>
            <a:r>
              <a:rPr lang="fr-CA" sz="2000" dirty="0">
                <a:solidFill>
                  <a:schemeClr val="accent1">
                    <a:lumMod val="60000"/>
                    <a:lumOff val="40000"/>
                  </a:schemeClr>
                </a:solidFill>
              </a:rPr>
              <a:t>I </a:t>
            </a:r>
            <a:r>
              <a:rPr lang="fr-CA" sz="2000" dirty="0" err="1">
                <a:solidFill>
                  <a:schemeClr val="accent1">
                    <a:lumMod val="60000"/>
                    <a:lumOff val="40000"/>
                  </a:schemeClr>
                </a:solidFill>
              </a:rPr>
              <a:t>see</a:t>
            </a:r>
            <a:r>
              <a:rPr lang="fr-CA" sz="2000" dirty="0">
                <a:solidFill>
                  <a:schemeClr val="accent1">
                    <a:lumMod val="60000"/>
                    <a:lumOff val="40000"/>
                  </a:schemeClr>
                </a:solidFill>
              </a:rPr>
              <a:t> a green </a:t>
            </a:r>
            <a:r>
              <a:rPr lang="fr-CA" sz="2000" dirty="0" err="1">
                <a:solidFill>
                  <a:schemeClr val="accent1">
                    <a:lumMod val="60000"/>
                    <a:lumOff val="40000"/>
                  </a:schemeClr>
                </a:solidFill>
              </a:rPr>
              <a:t>field</a:t>
            </a:r>
            <a:r>
              <a:rPr lang="fr-CA" sz="2000" dirty="0">
                <a:solidFill>
                  <a:schemeClr val="accent1">
                    <a:lumMod val="60000"/>
                    <a:lumOff val="40000"/>
                  </a:schemeClr>
                </a:solidFill>
              </a:rPr>
              <a:t>. </a:t>
            </a:r>
          </a:p>
          <a:p>
            <a:pPr marL="0" indent="0">
              <a:buNone/>
            </a:pPr>
            <a:endParaRPr lang="fr-CA" sz="2800" dirty="0"/>
          </a:p>
          <a:p>
            <a:pPr marL="0" indent="0">
              <a:buNone/>
            </a:pPr>
            <a:r>
              <a:rPr lang="fr-CA" sz="2800" dirty="0"/>
              <a:t>Il y a un champ </a:t>
            </a:r>
            <a:r>
              <a:rPr lang="fr-CA" sz="2800" dirty="0">
                <a:solidFill>
                  <a:srgbClr val="00B050"/>
                </a:solidFill>
              </a:rPr>
              <a:t>vert</a:t>
            </a:r>
            <a:r>
              <a:rPr lang="fr-CA" sz="2800" dirty="0"/>
              <a:t>. </a:t>
            </a:r>
          </a:p>
          <a:p>
            <a:pPr marL="0" indent="0">
              <a:buNone/>
            </a:pPr>
            <a:r>
              <a:rPr lang="fr-CA" sz="2000" dirty="0">
                <a:solidFill>
                  <a:schemeClr val="accent1">
                    <a:lumMod val="60000"/>
                    <a:lumOff val="40000"/>
                  </a:schemeClr>
                </a:solidFill>
              </a:rPr>
              <a:t>There </a:t>
            </a:r>
            <a:r>
              <a:rPr lang="fr-CA" sz="2000" dirty="0" err="1">
                <a:solidFill>
                  <a:schemeClr val="accent1">
                    <a:lumMod val="60000"/>
                    <a:lumOff val="40000"/>
                  </a:schemeClr>
                </a:solidFill>
              </a:rPr>
              <a:t>is</a:t>
            </a:r>
            <a:r>
              <a:rPr lang="fr-CA" sz="2000" dirty="0">
                <a:solidFill>
                  <a:schemeClr val="accent1">
                    <a:lumMod val="60000"/>
                    <a:lumOff val="40000"/>
                  </a:schemeClr>
                </a:solidFill>
              </a:rPr>
              <a:t> a green </a:t>
            </a:r>
            <a:r>
              <a:rPr lang="fr-CA" sz="2000" dirty="0" err="1">
                <a:solidFill>
                  <a:schemeClr val="accent1">
                    <a:lumMod val="60000"/>
                    <a:lumOff val="40000"/>
                  </a:schemeClr>
                </a:solidFill>
              </a:rPr>
              <a:t>field</a:t>
            </a:r>
            <a:r>
              <a:rPr lang="fr-CA" sz="2000" dirty="0">
                <a:solidFill>
                  <a:schemeClr val="accent1">
                    <a:lumMod val="60000"/>
                    <a:lumOff val="40000"/>
                  </a:schemeClr>
                </a:solidFill>
              </a:rPr>
              <a:t>.</a:t>
            </a:r>
          </a:p>
          <a:p>
            <a:pPr marL="0" indent="0">
              <a:buNone/>
            </a:pPr>
            <a:endParaRPr lang="fr-CA" sz="2800" dirty="0"/>
          </a:p>
          <a:p>
            <a:pPr marL="0" indent="0">
              <a:buNone/>
            </a:pPr>
            <a:r>
              <a:rPr lang="fr-CA" sz="2800" dirty="0"/>
              <a:t>Ce champ est </a:t>
            </a:r>
            <a:r>
              <a:rPr lang="fr-CA" sz="2800" dirty="0">
                <a:solidFill>
                  <a:srgbClr val="00B050"/>
                </a:solidFill>
              </a:rPr>
              <a:t>vert</a:t>
            </a:r>
            <a:r>
              <a:rPr lang="fr-CA" sz="2800" dirty="0"/>
              <a:t>. </a:t>
            </a:r>
          </a:p>
          <a:p>
            <a:pPr marL="0" indent="0">
              <a:buNone/>
            </a:pPr>
            <a:r>
              <a:rPr lang="fr-CA" sz="2000" dirty="0">
                <a:solidFill>
                  <a:schemeClr val="accent1">
                    <a:lumMod val="60000"/>
                    <a:lumOff val="40000"/>
                  </a:schemeClr>
                </a:solidFill>
              </a:rPr>
              <a:t>This </a:t>
            </a:r>
            <a:r>
              <a:rPr lang="fr-CA" sz="2000" dirty="0" err="1">
                <a:solidFill>
                  <a:schemeClr val="accent1">
                    <a:lumMod val="60000"/>
                    <a:lumOff val="40000"/>
                  </a:schemeClr>
                </a:solidFill>
              </a:rPr>
              <a:t>field</a:t>
            </a:r>
            <a:r>
              <a:rPr lang="fr-CA" sz="2000" dirty="0">
                <a:solidFill>
                  <a:schemeClr val="accent1">
                    <a:lumMod val="60000"/>
                    <a:lumOff val="40000"/>
                  </a:schemeClr>
                </a:solidFill>
              </a:rPr>
              <a:t> </a:t>
            </a:r>
            <a:r>
              <a:rPr lang="fr-CA" sz="2000" dirty="0" err="1">
                <a:solidFill>
                  <a:schemeClr val="accent1">
                    <a:lumMod val="60000"/>
                    <a:lumOff val="40000"/>
                  </a:schemeClr>
                </a:solidFill>
              </a:rPr>
              <a:t>is</a:t>
            </a:r>
            <a:r>
              <a:rPr lang="fr-CA" sz="2000" dirty="0">
                <a:solidFill>
                  <a:schemeClr val="accent1">
                    <a:lumMod val="60000"/>
                    <a:lumOff val="40000"/>
                  </a:schemeClr>
                </a:solidFill>
              </a:rPr>
              <a:t> green.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9562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06078A3-2F01-8843-E094-D7E4414E8122}"/>
              </a:ext>
            </a:extLst>
          </p:cNvPr>
          <p:cNvSpPr>
            <a:spLocks noGrp="1"/>
          </p:cNvSpPr>
          <p:nvPr>
            <p:ph type="title"/>
          </p:nvPr>
        </p:nvSpPr>
        <p:spPr>
          <a:xfrm>
            <a:off x="5297762" y="329184"/>
            <a:ext cx="6251110" cy="1783080"/>
          </a:xfrm>
        </p:spPr>
        <p:txBody>
          <a:bodyPr anchor="b">
            <a:normAutofit/>
          </a:bodyPr>
          <a:lstStyle/>
          <a:p>
            <a:r>
              <a:rPr lang="fr-CA" sz="4800" dirty="0"/>
              <a:t>Adjectifs et couleurs </a:t>
            </a:r>
            <a:br>
              <a:rPr lang="fr-CA" sz="4800" dirty="0"/>
            </a:br>
            <a:r>
              <a:rPr lang="fr-CA" sz="4000" dirty="0">
                <a:solidFill>
                  <a:schemeClr val="accent1">
                    <a:lumMod val="60000"/>
                    <a:lumOff val="40000"/>
                  </a:schemeClr>
                </a:solidFill>
              </a:rPr>
              <a:t>Adjectives and </a:t>
            </a:r>
            <a:r>
              <a:rPr lang="fr-CA" sz="4000" dirty="0" err="1">
                <a:solidFill>
                  <a:schemeClr val="accent1">
                    <a:lumMod val="60000"/>
                    <a:lumOff val="40000"/>
                  </a:schemeClr>
                </a:solidFill>
              </a:rPr>
              <a:t>colors</a:t>
            </a:r>
            <a:r>
              <a:rPr lang="fr-CA" sz="4000" dirty="0">
                <a:solidFill>
                  <a:schemeClr val="accent1">
                    <a:lumMod val="60000"/>
                    <a:lumOff val="40000"/>
                  </a:schemeClr>
                </a:solidFill>
              </a:rPr>
              <a:t> </a:t>
            </a:r>
            <a:endParaRPr lang="en-US" sz="4000" dirty="0">
              <a:solidFill>
                <a:schemeClr val="accent1">
                  <a:lumMod val="60000"/>
                  <a:lumOff val="40000"/>
                </a:schemeClr>
              </a:solidFill>
            </a:endParaRPr>
          </a:p>
        </p:txBody>
      </p:sp>
      <p:pic>
        <p:nvPicPr>
          <p:cNvPr id="5" name="Picture 4">
            <a:extLst>
              <a:ext uri="{FF2B5EF4-FFF2-40B4-BE49-F238E27FC236}">
                <a16:creationId xmlns:a16="http://schemas.microsoft.com/office/drawing/2014/main" id="{DEBD4229-5E7D-0CA8-48DE-0D63EAB24086}"/>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r="-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24"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3A47507-E758-086B-09D4-F1D6083D11E5}"/>
              </a:ext>
            </a:extLst>
          </p:cNvPr>
          <p:cNvSpPr>
            <a:spLocks noGrp="1"/>
          </p:cNvSpPr>
          <p:nvPr>
            <p:ph idx="1"/>
          </p:nvPr>
        </p:nvSpPr>
        <p:spPr>
          <a:xfrm>
            <a:off x="5297762" y="2706624"/>
            <a:ext cx="6251110" cy="3925270"/>
          </a:xfrm>
        </p:spPr>
        <p:txBody>
          <a:bodyPr>
            <a:normAutofit fontScale="70000" lnSpcReduction="20000"/>
          </a:bodyPr>
          <a:lstStyle/>
          <a:p>
            <a:pPr marL="0" indent="0">
              <a:buNone/>
            </a:pPr>
            <a:endParaRPr lang="en-US" sz="3600" dirty="0"/>
          </a:p>
          <a:p>
            <a:pPr marL="0" indent="0">
              <a:buNone/>
            </a:pPr>
            <a:r>
              <a:rPr lang="en-US" sz="3600" dirty="0"/>
              <a:t>Dans </a:t>
            </a:r>
            <a:r>
              <a:rPr lang="en-US" sz="3600" dirty="0" err="1"/>
              <a:t>une</a:t>
            </a:r>
            <a:r>
              <a:rPr lang="en-US" sz="3600" dirty="0"/>
              <a:t> phrase, la couleur</a:t>
            </a:r>
            <a:r>
              <a:rPr lang="en-US" sz="3600" u="sng" dirty="0"/>
              <a:t> succède </a:t>
            </a:r>
            <a:r>
              <a:rPr lang="en-US" sz="3600" dirty="0"/>
              <a:t>le nom.</a:t>
            </a:r>
          </a:p>
          <a:p>
            <a:pPr marL="0" indent="0">
              <a:buNone/>
            </a:pPr>
            <a:r>
              <a:rPr lang="en-US" sz="2900" dirty="0">
                <a:solidFill>
                  <a:schemeClr val="accent1">
                    <a:lumMod val="60000"/>
                    <a:lumOff val="40000"/>
                  </a:schemeClr>
                </a:solidFill>
              </a:rPr>
              <a:t>In a sentence, color comes </a:t>
            </a:r>
            <a:r>
              <a:rPr lang="en-US" sz="2900" u="sng" dirty="0">
                <a:solidFill>
                  <a:schemeClr val="accent1">
                    <a:lumMod val="60000"/>
                    <a:lumOff val="40000"/>
                  </a:schemeClr>
                </a:solidFill>
              </a:rPr>
              <a:t>after</a:t>
            </a:r>
            <a:r>
              <a:rPr lang="en-US" sz="2900" dirty="0">
                <a:solidFill>
                  <a:schemeClr val="accent1">
                    <a:lumMod val="60000"/>
                    <a:lumOff val="40000"/>
                  </a:schemeClr>
                </a:solidFill>
              </a:rPr>
              <a:t> the noun.</a:t>
            </a:r>
          </a:p>
          <a:p>
            <a:pPr marL="0" indent="0">
              <a:buNone/>
            </a:pPr>
            <a:r>
              <a:rPr lang="en-US" sz="3600" dirty="0"/>
              <a:t> </a:t>
            </a:r>
            <a:endParaRPr lang="en-US" dirty="0"/>
          </a:p>
          <a:p>
            <a:pPr marL="0" indent="0">
              <a:buNone/>
            </a:pPr>
            <a:r>
              <a:rPr lang="en-US" dirty="0"/>
              <a:t>Ex. </a:t>
            </a:r>
          </a:p>
          <a:p>
            <a:pPr marL="0" indent="0">
              <a:buNone/>
            </a:pPr>
            <a:r>
              <a:rPr lang="en-US" dirty="0"/>
              <a:t>Un fruit </a:t>
            </a:r>
            <a:r>
              <a:rPr lang="en-US" dirty="0">
                <a:solidFill>
                  <a:srgbClr val="FF0000"/>
                </a:solidFill>
              </a:rPr>
              <a:t>rouge </a:t>
            </a:r>
          </a:p>
          <a:p>
            <a:pPr marL="0" indent="0">
              <a:buNone/>
            </a:pPr>
            <a:r>
              <a:rPr lang="en-US" sz="2400" dirty="0">
                <a:solidFill>
                  <a:schemeClr val="accent1">
                    <a:lumMod val="60000"/>
                    <a:lumOff val="40000"/>
                  </a:schemeClr>
                </a:solidFill>
              </a:rPr>
              <a:t>A red fruit</a:t>
            </a:r>
          </a:p>
          <a:p>
            <a:pPr marL="0" indent="0">
              <a:buNone/>
            </a:pPr>
            <a:endParaRPr lang="en-US" dirty="0"/>
          </a:p>
          <a:p>
            <a:pPr marL="0" indent="0">
              <a:buNone/>
            </a:pPr>
            <a:r>
              <a:rPr lang="en-US" dirty="0"/>
              <a:t>Un </a:t>
            </a:r>
            <a:r>
              <a:rPr lang="en-US" dirty="0" err="1"/>
              <a:t>ciel</a:t>
            </a:r>
            <a:r>
              <a:rPr lang="en-US" dirty="0"/>
              <a:t> </a:t>
            </a:r>
            <a:r>
              <a:rPr lang="en-US" dirty="0">
                <a:solidFill>
                  <a:srgbClr val="0070C0"/>
                </a:solidFill>
              </a:rPr>
              <a:t>bleu</a:t>
            </a:r>
          </a:p>
          <a:p>
            <a:pPr marL="0" indent="0">
              <a:buNone/>
            </a:pPr>
            <a:r>
              <a:rPr lang="en-US" sz="2400" dirty="0">
                <a:solidFill>
                  <a:schemeClr val="accent1">
                    <a:lumMod val="60000"/>
                    <a:lumOff val="40000"/>
                  </a:schemeClr>
                </a:solidFill>
              </a:rPr>
              <a:t>A blue sky                                                  </a:t>
            </a:r>
          </a:p>
          <a:p>
            <a:pPr marL="0" indent="0">
              <a:buNone/>
            </a:pPr>
            <a:endParaRPr lang="en-US" sz="1500" dirty="0"/>
          </a:p>
          <a:p>
            <a:pPr marL="0" indent="0">
              <a:buNone/>
            </a:pPr>
            <a:endParaRPr lang="en-US" sz="1500" dirty="0"/>
          </a:p>
        </p:txBody>
      </p:sp>
    </p:spTree>
    <p:extLst>
      <p:ext uri="{BB962C8B-B14F-4D97-AF65-F5344CB8AC3E}">
        <p14:creationId xmlns:p14="http://schemas.microsoft.com/office/powerpoint/2010/main" val="4002432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fade">
                                      <p:cBhvr>
                                        <p:cTn id="19" dur="500"/>
                                        <p:tgtEl>
                                          <p:spTgt spid="3">
                                            <p:txEl>
                                              <p:pRg st="8" end="8"/>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fade">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D8330D-7F44-0D3E-AD89-F7461F699A02}"/>
              </a:ext>
            </a:extLst>
          </p:cNvPr>
          <p:cNvSpPr>
            <a:spLocks noGrp="1"/>
          </p:cNvSpPr>
          <p:nvPr>
            <p:ph type="title"/>
          </p:nvPr>
        </p:nvSpPr>
        <p:spPr>
          <a:xfrm>
            <a:off x="5297593" y="1147572"/>
            <a:ext cx="6251110" cy="1783080"/>
          </a:xfrm>
        </p:spPr>
        <p:txBody>
          <a:bodyPr anchor="b">
            <a:normAutofit/>
          </a:bodyPr>
          <a:lstStyle/>
          <a:p>
            <a:r>
              <a:rPr lang="en-US" sz="4800" dirty="0" err="1"/>
              <a:t>Adjectifs</a:t>
            </a:r>
            <a:r>
              <a:rPr lang="en-US" sz="4800" dirty="0"/>
              <a:t> de couleur</a:t>
            </a:r>
            <a:br>
              <a:rPr lang="en-US" sz="5400" dirty="0"/>
            </a:br>
            <a:endParaRPr lang="en-US" sz="5400" dirty="0"/>
          </a:p>
        </p:txBody>
      </p:sp>
      <p:pic>
        <p:nvPicPr>
          <p:cNvPr id="5" name="Picture 4" descr="Colour chart with labels">
            <a:extLst>
              <a:ext uri="{FF2B5EF4-FFF2-40B4-BE49-F238E27FC236}">
                <a16:creationId xmlns:a16="http://schemas.microsoft.com/office/drawing/2014/main" id="{20AFDE64-1567-603F-4F9F-755E2101B2D5}"/>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6"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AE427AC-092C-7034-566F-A45937BF26E2}"/>
              </a:ext>
            </a:extLst>
          </p:cNvPr>
          <p:cNvSpPr>
            <a:spLocks noGrp="1"/>
          </p:cNvSpPr>
          <p:nvPr>
            <p:ph idx="1"/>
          </p:nvPr>
        </p:nvSpPr>
        <p:spPr>
          <a:xfrm>
            <a:off x="5297762" y="2706624"/>
            <a:ext cx="6251110" cy="3483864"/>
          </a:xfrm>
        </p:spPr>
        <p:txBody>
          <a:bodyPr>
            <a:normAutofit/>
          </a:bodyPr>
          <a:lstStyle/>
          <a:p>
            <a:pPr marL="0" indent="0">
              <a:buNone/>
            </a:pPr>
            <a:endParaRPr lang="en-US" dirty="0"/>
          </a:p>
          <a:p>
            <a:pPr marL="0" indent="0">
              <a:buNone/>
            </a:pPr>
            <a:r>
              <a:rPr lang="en-US" dirty="0"/>
              <a:t>La </a:t>
            </a:r>
            <a:r>
              <a:rPr lang="en-US" dirty="0" err="1"/>
              <a:t>majorité</a:t>
            </a:r>
            <a:r>
              <a:rPr lang="en-US" dirty="0"/>
              <a:t> des couleurs </a:t>
            </a:r>
            <a:r>
              <a:rPr lang="en-US" dirty="0" err="1"/>
              <a:t>s’accordent</a:t>
            </a:r>
            <a:r>
              <a:rPr lang="en-US" dirty="0"/>
              <a:t> avec le nom. </a:t>
            </a:r>
            <a:r>
              <a:rPr lang="en-US" u="sng" dirty="0"/>
              <a:t>Le genre et le </a:t>
            </a:r>
            <a:r>
              <a:rPr lang="en-US" u="sng" dirty="0" err="1"/>
              <a:t>nombre</a:t>
            </a:r>
            <a:r>
              <a:rPr lang="en-US" u="sng" dirty="0"/>
              <a:t> de la couleur </a:t>
            </a:r>
            <a:r>
              <a:rPr lang="en-US" u="sng" dirty="0" err="1"/>
              <a:t>s’accordent</a:t>
            </a:r>
            <a:r>
              <a:rPr lang="en-US" u="sng" dirty="0"/>
              <a:t> avec </a:t>
            </a:r>
            <a:r>
              <a:rPr lang="en-US" u="sng" dirty="0" err="1"/>
              <a:t>ceux</a:t>
            </a:r>
            <a:r>
              <a:rPr lang="en-US" u="sng" dirty="0"/>
              <a:t> du nom</a:t>
            </a:r>
            <a:r>
              <a:rPr lang="en-US" dirty="0"/>
              <a:t> qui suit.</a:t>
            </a:r>
          </a:p>
          <a:p>
            <a:pPr marL="0" indent="0">
              <a:buNone/>
            </a:pPr>
            <a:r>
              <a:rPr lang="en-US" sz="2000" dirty="0">
                <a:solidFill>
                  <a:schemeClr val="accent1">
                    <a:lumMod val="60000"/>
                    <a:lumOff val="40000"/>
                  </a:schemeClr>
                </a:solidFill>
              </a:rPr>
              <a:t>Most color names agree with the noun. </a:t>
            </a:r>
          </a:p>
          <a:p>
            <a:pPr marL="0" indent="0">
              <a:buNone/>
            </a:pPr>
            <a:r>
              <a:rPr lang="en-US" sz="2000" dirty="0">
                <a:solidFill>
                  <a:schemeClr val="accent1">
                    <a:lumMod val="60000"/>
                    <a:lumOff val="40000"/>
                  </a:schemeClr>
                </a:solidFill>
              </a:rPr>
              <a:t>The gender and number of the color</a:t>
            </a:r>
            <a:r>
              <a:rPr lang="en-US" sz="2000" u="sng" dirty="0">
                <a:solidFill>
                  <a:schemeClr val="accent1">
                    <a:lumMod val="60000"/>
                    <a:lumOff val="40000"/>
                  </a:schemeClr>
                </a:solidFill>
              </a:rPr>
              <a:t> match the gender and number of the noun </a:t>
            </a:r>
            <a:r>
              <a:rPr lang="en-US" sz="2000" dirty="0">
                <a:solidFill>
                  <a:schemeClr val="accent1">
                    <a:lumMod val="60000"/>
                    <a:lumOff val="40000"/>
                  </a:schemeClr>
                </a:solidFill>
              </a:rPr>
              <a:t>it follows.</a:t>
            </a:r>
          </a:p>
          <a:p>
            <a:pPr marL="0" indent="0">
              <a:buNone/>
            </a:pPr>
            <a:endParaRPr lang="en-US" sz="2200" dirty="0"/>
          </a:p>
          <a:p>
            <a:pPr marL="0" indent="0">
              <a:buNone/>
            </a:pPr>
            <a:endParaRPr lang="en-US" sz="2200" dirty="0"/>
          </a:p>
          <a:p>
            <a:pPr marL="0" indent="0">
              <a:buNone/>
            </a:pPr>
            <a:endParaRPr lang="en-US" sz="2200" dirty="0"/>
          </a:p>
          <a:p>
            <a:pPr marL="0" indent="0">
              <a:buNone/>
            </a:pPr>
            <a:endParaRPr lang="en-US" sz="2200" dirty="0"/>
          </a:p>
        </p:txBody>
      </p:sp>
    </p:spTree>
    <p:extLst>
      <p:ext uri="{BB962C8B-B14F-4D97-AF65-F5344CB8AC3E}">
        <p14:creationId xmlns:p14="http://schemas.microsoft.com/office/powerpoint/2010/main" val="179509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Free People Walking on Park Near Tower Stock Photo">
            <a:extLst>
              <a:ext uri="{FF2B5EF4-FFF2-40B4-BE49-F238E27FC236}">
                <a16:creationId xmlns:a16="http://schemas.microsoft.com/office/drawing/2014/main" id="{1F12036E-01C7-1025-63A7-3990D874071F}"/>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3" name="Rectangle 1032">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69E78868-CABF-766E-F9AE-9B3D5790BBFA}"/>
              </a:ext>
            </a:extLst>
          </p:cNvPr>
          <p:cNvSpPr>
            <a:spLocks noGrp="1"/>
          </p:cNvSpPr>
          <p:nvPr>
            <p:ph type="ctrTitle"/>
          </p:nvPr>
        </p:nvSpPr>
        <p:spPr>
          <a:xfrm>
            <a:off x="477981" y="1122363"/>
            <a:ext cx="4023360" cy="3204134"/>
          </a:xfrm>
        </p:spPr>
        <p:txBody>
          <a:bodyPr anchor="b">
            <a:normAutofit/>
          </a:bodyPr>
          <a:lstStyle/>
          <a:p>
            <a:pPr algn="l"/>
            <a:r>
              <a:rPr lang="fr-CA" sz="4800" dirty="0">
                <a:solidFill>
                  <a:schemeClr val="bg1"/>
                </a:solidFill>
                <a:latin typeface="Baskerville Old Face" panose="02020602080505020303" pitchFamily="18" charset="0"/>
                <a:ea typeface="ADLaM Display" panose="02010000000000000000" pitchFamily="2" charset="0"/>
                <a:cs typeface="ADLaM Display" panose="02010000000000000000" pitchFamily="2" charset="0"/>
              </a:rPr>
              <a:t>Introduction to French I </a:t>
            </a:r>
            <a:br>
              <a:rPr lang="fr-CA" sz="4800" dirty="0">
                <a:solidFill>
                  <a:schemeClr val="bg1"/>
                </a:solidFill>
              </a:rPr>
            </a:br>
            <a:endParaRPr lang="fr-CA" sz="4800" dirty="0">
              <a:solidFill>
                <a:schemeClr val="bg1"/>
              </a:solidFill>
            </a:endParaRPr>
          </a:p>
        </p:txBody>
      </p:sp>
      <p:sp>
        <p:nvSpPr>
          <p:cNvPr id="3" name="Sous-titre 2">
            <a:extLst>
              <a:ext uri="{FF2B5EF4-FFF2-40B4-BE49-F238E27FC236}">
                <a16:creationId xmlns:a16="http://schemas.microsoft.com/office/drawing/2014/main" id="{A7389F87-93AF-2119-C5E9-96D25E9D68E7}"/>
              </a:ext>
            </a:extLst>
          </p:cNvPr>
          <p:cNvSpPr>
            <a:spLocks noGrp="1"/>
          </p:cNvSpPr>
          <p:nvPr>
            <p:ph type="subTitle" idx="1"/>
          </p:nvPr>
        </p:nvSpPr>
        <p:spPr>
          <a:xfrm>
            <a:off x="477980" y="4219542"/>
            <a:ext cx="4023359" cy="1861522"/>
          </a:xfrm>
        </p:spPr>
        <p:txBody>
          <a:bodyPr>
            <a:normAutofit fontScale="85000" lnSpcReduction="10000"/>
          </a:bodyPr>
          <a:lstStyle/>
          <a:p>
            <a:pPr algn="l"/>
            <a:endParaRPr lang="fr-CA" sz="2000" dirty="0">
              <a:solidFill>
                <a:schemeClr val="bg1"/>
              </a:solidFill>
              <a:latin typeface="+mj-lt"/>
            </a:endParaRPr>
          </a:p>
          <a:p>
            <a:pPr algn="l"/>
            <a:r>
              <a:rPr lang="fr-CA" sz="3200" dirty="0">
                <a:solidFill>
                  <a:schemeClr val="bg1"/>
                </a:solidFill>
                <a:latin typeface="Baskerville Old Face" panose="02020602080505020303" pitchFamily="18" charset="0"/>
              </a:rPr>
              <a:t>Cours</a:t>
            </a:r>
          </a:p>
          <a:p>
            <a:pPr algn="l"/>
            <a:r>
              <a:rPr lang="fr-CA" sz="3200" dirty="0">
                <a:solidFill>
                  <a:schemeClr val="bg1"/>
                </a:solidFill>
                <a:latin typeface="Baskerville Old Face" panose="02020602080505020303" pitchFamily="18" charset="0"/>
              </a:rPr>
              <a:t>Définir son environnement </a:t>
            </a:r>
          </a:p>
          <a:p>
            <a:pPr algn="l"/>
            <a:r>
              <a:rPr lang="fr-CA" dirty="0" err="1">
                <a:solidFill>
                  <a:schemeClr val="bg1"/>
                </a:solidFill>
                <a:latin typeface="Baskerville Old Face" panose="02020602080505020303" pitchFamily="18" charset="0"/>
              </a:rPr>
              <a:t>Define</a:t>
            </a:r>
            <a:r>
              <a:rPr lang="fr-CA" dirty="0">
                <a:solidFill>
                  <a:schemeClr val="bg1"/>
                </a:solidFill>
                <a:latin typeface="Baskerville Old Face" panose="02020602080505020303" pitchFamily="18" charset="0"/>
              </a:rPr>
              <a:t> </a:t>
            </a:r>
            <a:r>
              <a:rPr lang="fr-CA" dirty="0" err="1">
                <a:solidFill>
                  <a:schemeClr val="bg1"/>
                </a:solidFill>
                <a:latin typeface="Baskerville Old Face" panose="02020602080505020303" pitchFamily="18" charset="0"/>
              </a:rPr>
              <a:t>your</a:t>
            </a:r>
            <a:r>
              <a:rPr lang="fr-CA" dirty="0">
                <a:solidFill>
                  <a:schemeClr val="bg1"/>
                </a:solidFill>
                <a:latin typeface="Baskerville Old Face" panose="02020602080505020303" pitchFamily="18" charset="0"/>
              </a:rPr>
              <a:t> </a:t>
            </a:r>
            <a:r>
              <a:rPr lang="fr-CA" dirty="0" err="1">
                <a:solidFill>
                  <a:schemeClr val="bg1"/>
                </a:solidFill>
                <a:latin typeface="Baskerville Old Face" panose="02020602080505020303" pitchFamily="18" charset="0"/>
              </a:rPr>
              <a:t>environment</a:t>
            </a:r>
            <a:endParaRPr lang="fr-CA" dirty="0">
              <a:solidFill>
                <a:schemeClr val="bg1"/>
              </a:solidFill>
              <a:latin typeface="Baskerville Old Face" panose="02020602080505020303" pitchFamily="18" charset="0"/>
            </a:endParaRPr>
          </a:p>
        </p:txBody>
      </p:sp>
      <p:sp>
        <p:nvSpPr>
          <p:cNvPr id="1035" name="Rectangle 103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37" name="Rectangle 103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2421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0DEE09-A2EB-2001-22E7-76C01CF6C579}"/>
              </a:ext>
            </a:extLst>
          </p:cNvPr>
          <p:cNvSpPr>
            <a:spLocks noGrp="1"/>
          </p:cNvSpPr>
          <p:nvPr>
            <p:ph type="title"/>
          </p:nvPr>
        </p:nvSpPr>
        <p:spPr>
          <a:xfrm>
            <a:off x="5297762" y="1315767"/>
            <a:ext cx="6251110" cy="902486"/>
          </a:xfrm>
        </p:spPr>
        <p:txBody>
          <a:bodyPr anchor="b">
            <a:normAutofit/>
          </a:bodyPr>
          <a:lstStyle/>
          <a:p>
            <a:r>
              <a:rPr lang="en-US" sz="4800" dirty="0" err="1"/>
              <a:t>Adjectifs</a:t>
            </a:r>
            <a:r>
              <a:rPr lang="en-US" sz="4800" dirty="0"/>
              <a:t> de couleur </a:t>
            </a:r>
          </a:p>
        </p:txBody>
      </p:sp>
      <p:pic>
        <p:nvPicPr>
          <p:cNvPr id="4" name="Picture 3">
            <a:extLst>
              <a:ext uri="{FF2B5EF4-FFF2-40B4-BE49-F238E27FC236}">
                <a16:creationId xmlns:a16="http://schemas.microsoft.com/office/drawing/2014/main" id="{F0367504-6CEC-97FA-82A3-6761D25D63A8}"/>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5271B6D-5053-060F-93A4-4E17C75A2959}"/>
              </a:ext>
            </a:extLst>
          </p:cNvPr>
          <p:cNvSpPr>
            <a:spLocks noGrp="1"/>
          </p:cNvSpPr>
          <p:nvPr>
            <p:ph idx="1"/>
          </p:nvPr>
        </p:nvSpPr>
        <p:spPr>
          <a:xfrm>
            <a:off x="5297761" y="2706624"/>
            <a:ext cx="6561729" cy="3957412"/>
          </a:xfrm>
        </p:spPr>
        <p:txBody>
          <a:bodyPr>
            <a:normAutofit fontScale="92500" lnSpcReduction="10000"/>
          </a:bodyPr>
          <a:lstStyle/>
          <a:p>
            <a:pPr marL="0" indent="0">
              <a:buNone/>
            </a:pPr>
            <a:endParaRPr lang="en-US" sz="1900" dirty="0"/>
          </a:p>
          <a:p>
            <a:pPr marL="0" indent="0">
              <a:buNone/>
            </a:pPr>
            <a:r>
              <a:rPr lang="en-US" sz="2400" dirty="0"/>
              <a:t>Ex.</a:t>
            </a:r>
          </a:p>
          <a:p>
            <a:pPr marL="0" indent="0">
              <a:buNone/>
            </a:pPr>
            <a:r>
              <a:rPr lang="en-US" sz="2400" dirty="0"/>
              <a:t>La voiture </a:t>
            </a:r>
            <a:r>
              <a:rPr lang="en-US" sz="2400" dirty="0" err="1">
                <a:solidFill>
                  <a:srgbClr val="0070C0"/>
                </a:solidFill>
              </a:rPr>
              <a:t>bleue</a:t>
            </a:r>
            <a:endParaRPr lang="en-US" sz="2400" dirty="0">
              <a:solidFill>
                <a:srgbClr val="0070C0"/>
              </a:solidFill>
            </a:endParaRPr>
          </a:p>
          <a:p>
            <a:pPr marL="0" indent="0">
              <a:buNone/>
            </a:pPr>
            <a:r>
              <a:rPr lang="en-US" sz="1900" dirty="0">
                <a:solidFill>
                  <a:schemeClr val="accent1">
                    <a:lumMod val="60000"/>
                    <a:lumOff val="40000"/>
                  </a:schemeClr>
                </a:solidFill>
              </a:rPr>
              <a:t>The blue car</a:t>
            </a:r>
          </a:p>
          <a:p>
            <a:pPr marL="0" indent="0">
              <a:buNone/>
            </a:pPr>
            <a:r>
              <a:rPr lang="en-US" sz="1900" i="1" dirty="0" err="1"/>
              <a:t>Bleue</a:t>
            </a:r>
            <a:r>
              <a:rPr lang="en-US" sz="1900" dirty="0"/>
              <a:t> </a:t>
            </a:r>
            <a:r>
              <a:rPr lang="en-US" sz="1900" dirty="0" err="1"/>
              <a:t>finit</a:t>
            </a:r>
            <a:r>
              <a:rPr lang="en-US" sz="1900" dirty="0"/>
              <a:t> par –e, car </a:t>
            </a:r>
            <a:r>
              <a:rPr lang="en-US" sz="1900" i="1" dirty="0"/>
              <a:t>voiture</a:t>
            </a:r>
            <a:r>
              <a:rPr lang="en-US" sz="1900" dirty="0"/>
              <a:t> </a:t>
            </a:r>
            <a:r>
              <a:rPr lang="en-US" sz="1900" dirty="0" err="1"/>
              <a:t>est</a:t>
            </a:r>
            <a:r>
              <a:rPr lang="en-US" sz="1900" dirty="0"/>
              <a:t> </a:t>
            </a:r>
            <a:r>
              <a:rPr lang="en-US" sz="1900" dirty="0" err="1"/>
              <a:t>féminin</a:t>
            </a:r>
            <a:r>
              <a:rPr lang="en-US" sz="1900" dirty="0"/>
              <a:t>.</a:t>
            </a:r>
          </a:p>
          <a:p>
            <a:pPr marL="0" indent="0">
              <a:buNone/>
            </a:pPr>
            <a:r>
              <a:rPr lang="en-US" sz="1600" dirty="0">
                <a:solidFill>
                  <a:schemeClr val="accent1">
                    <a:lumMod val="60000"/>
                    <a:lumOff val="40000"/>
                  </a:schemeClr>
                </a:solidFill>
              </a:rPr>
              <a:t>*</a:t>
            </a:r>
            <a:r>
              <a:rPr lang="en-US" sz="1600" i="1" dirty="0" err="1">
                <a:solidFill>
                  <a:schemeClr val="accent1">
                    <a:lumMod val="60000"/>
                    <a:lumOff val="40000"/>
                  </a:schemeClr>
                </a:solidFill>
              </a:rPr>
              <a:t>bleue</a:t>
            </a:r>
            <a:r>
              <a:rPr lang="en-US" sz="1600" dirty="0">
                <a:solidFill>
                  <a:schemeClr val="accent1">
                    <a:lumMod val="60000"/>
                    <a:lumOff val="40000"/>
                  </a:schemeClr>
                </a:solidFill>
              </a:rPr>
              <a:t> will end with an –</a:t>
            </a:r>
            <a:r>
              <a:rPr lang="en-US" sz="1600" i="1" dirty="0">
                <a:solidFill>
                  <a:schemeClr val="accent1">
                    <a:lumMod val="60000"/>
                    <a:lumOff val="40000"/>
                  </a:schemeClr>
                </a:solidFill>
              </a:rPr>
              <a:t>e</a:t>
            </a:r>
            <a:r>
              <a:rPr lang="en-US" sz="1600" dirty="0">
                <a:solidFill>
                  <a:schemeClr val="accent1">
                    <a:lumMod val="60000"/>
                    <a:lumOff val="40000"/>
                  </a:schemeClr>
                </a:solidFill>
              </a:rPr>
              <a:t>, because</a:t>
            </a:r>
            <a:r>
              <a:rPr lang="en-US" sz="1600" i="1" dirty="0">
                <a:solidFill>
                  <a:schemeClr val="accent1">
                    <a:lumMod val="60000"/>
                    <a:lumOff val="40000"/>
                  </a:schemeClr>
                </a:solidFill>
              </a:rPr>
              <a:t> voiture </a:t>
            </a:r>
            <a:r>
              <a:rPr lang="en-US" sz="1600" dirty="0">
                <a:solidFill>
                  <a:schemeClr val="accent1">
                    <a:lumMod val="60000"/>
                    <a:lumOff val="40000"/>
                  </a:schemeClr>
                </a:solidFill>
              </a:rPr>
              <a:t>is feminine.</a:t>
            </a:r>
          </a:p>
          <a:p>
            <a:pPr marL="0" indent="0">
              <a:buNone/>
            </a:pPr>
            <a:endParaRPr lang="en-US" sz="1900" dirty="0"/>
          </a:p>
          <a:p>
            <a:pPr marL="0" indent="0">
              <a:buNone/>
            </a:pPr>
            <a:r>
              <a:rPr lang="en-US" sz="2400" dirty="0"/>
              <a:t>Les livres </a:t>
            </a:r>
            <a:r>
              <a:rPr lang="en-US" sz="2400" b="1" dirty="0"/>
              <a:t>noirs</a:t>
            </a:r>
          </a:p>
          <a:p>
            <a:pPr marL="0" indent="0">
              <a:buNone/>
            </a:pPr>
            <a:r>
              <a:rPr lang="en-US" sz="1900" dirty="0">
                <a:solidFill>
                  <a:schemeClr val="accent1">
                    <a:lumMod val="60000"/>
                    <a:lumOff val="40000"/>
                  </a:schemeClr>
                </a:solidFill>
              </a:rPr>
              <a:t>The black books</a:t>
            </a:r>
          </a:p>
          <a:p>
            <a:pPr marL="0" indent="0">
              <a:buNone/>
            </a:pPr>
            <a:r>
              <a:rPr lang="en-US" sz="1900" dirty="0"/>
              <a:t>*</a:t>
            </a:r>
            <a:r>
              <a:rPr lang="en-US" sz="1900" i="1" dirty="0"/>
              <a:t>Noirs </a:t>
            </a:r>
            <a:r>
              <a:rPr lang="en-US" sz="1900" dirty="0"/>
              <a:t>se </a:t>
            </a:r>
            <a:r>
              <a:rPr lang="en-US" sz="1900" dirty="0" err="1"/>
              <a:t>termine</a:t>
            </a:r>
            <a:r>
              <a:rPr lang="en-US" sz="1900" dirty="0"/>
              <a:t> par –s, car</a:t>
            </a:r>
            <a:r>
              <a:rPr lang="en-US" sz="1900" i="1" dirty="0"/>
              <a:t> livres </a:t>
            </a:r>
            <a:r>
              <a:rPr lang="en-US" sz="1900" dirty="0" err="1"/>
              <a:t>est</a:t>
            </a:r>
            <a:r>
              <a:rPr lang="en-US" sz="1900" dirty="0"/>
              <a:t> </a:t>
            </a:r>
            <a:r>
              <a:rPr lang="en-US" sz="1900" dirty="0" err="1"/>
              <a:t>pluriel</a:t>
            </a:r>
            <a:r>
              <a:rPr lang="en-US" sz="1900" dirty="0"/>
              <a:t>. </a:t>
            </a:r>
          </a:p>
          <a:p>
            <a:pPr marL="0" indent="0">
              <a:buNone/>
            </a:pPr>
            <a:r>
              <a:rPr lang="en-US" sz="1700" i="1" dirty="0">
                <a:solidFill>
                  <a:schemeClr val="accent1">
                    <a:lumMod val="60000"/>
                    <a:lumOff val="40000"/>
                  </a:schemeClr>
                </a:solidFill>
              </a:rPr>
              <a:t> Noirs</a:t>
            </a:r>
            <a:r>
              <a:rPr lang="en-US" sz="1700" dirty="0">
                <a:solidFill>
                  <a:schemeClr val="accent1">
                    <a:lumMod val="60000"/>
                    <a:lumOff val="40000"/>
                  </a:schemeClr>
                </a:solidFill>
              </a:rPr>
              <a:t> will end with a –</a:t>
            </a:r>
            <a:r>
              <a:rPr lang="en-US" sz="1700" i="1" dirty="0">
                <a:solidFill>
                  <a:schemeClr val="accent1">
                    <a:lumMod val="60000"/>
                    <a:lumOff val="40000"/>
                  </a:schemeClr>
                </a:solidFill>
              </a:rPr>
              <a:t>s</a:t>
            </a:r>
            <a:r>
              <a:rPr lang="en-US" sz="1700" dirty="0">
                <a:solidFill>
                  <a:schemeClr val="accent1">
                    <a:lumMod val="60000"/>
                    <a:lumOff val="40000"/>
                  </a:schemeClr>
                </a:solidFill>
              </a:rPr>
              <a:t>, because </a:t>
            </a:r>
            <a:r>
              <a:rPr lang="en-US" sz="1700" i="1" dirty="0">
                <a:solidFill>
                  <a:schemeClr val="accent1">
                    <a:lumMod val="60000"/>
                    <a:lumOff val="40000"/>
                  </a:schemeClr>
                </a:solidFill>
              </a:rPr>
              <a:t>livres</a:t>
            </a:r>
            <a:r>
              <a:rPr lang="en-US" sz="1700" dirty="0">
                <a:solidFill>
                  <a:schemeClr val="accent1">
                    <a:lumMod val="60000"/>
                    <a:lumOff val="40000"/>
                  </a:schemeClr>
                </a:solidFill>
              </a:rPr>
              <a:t> is plural.</a:t>
            </a:r>
          </a:p>
          <a:p>
            <a:pPr marL="0" indent="0">
              <a:buNone/>
            </a:pPr>
            <a:endParaRPr lang="en-US" sz="1900" dirty="0"/>
          </a:p>
        </p:txBody>
      </p:sp>
    </p:spTree>
    <p:extLst>
      <p:ext uri="{BB962C8B-B14F-4D97-AF65-F5344CB8AC3E}">
        <p14:creationId xmlns:p14="http://schemas.microsoft.com/office/powerpoint/2010/main" val="651342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fade">
                                      <p:cBhvr>
                                        <p:cTn id="30" dur="500"/>
                                        <p:tgtEl>
                                          <p:spTgt spid="3">
                                            <p:txEl>
                                              <p:pRg st="9" end="9"/>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animEffect transition="in" filter="fade">
                                      <p:cBhvr>
                                        <p:cTn id="33"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87" name="Rectangle 1086">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801631-B746-4852-6199-82CD787B4A21}"/>
              </a:ext>
            </a:extLst>
          </p:cNvPr>
          <p:cNvSpPr>
            <a:spLocks noGrp="1"/>
          </p:cNvSpPr>
          <p:nvPr>
            <p:ph type="title"/>
          </p:nvPr>
        </p:nvSpPr>
        <p:spPr>
          <a:xfrm>
            <a:off x="803499" y="2464652"/>
            <a:ext cx="4571999" cy="2387600"/>
          </a:xfrm>
        </p:spPr>
        <p:txBody>
          <a:bodyPr vert="horz" lIns="91440" tIns="45720" rIns="91440" bIns="45720" rtlCol="0" anchor="t">
            <a:normAutofit/>
          </a:bodyPr>
          <a:lstStyle/>
          <a:p>
            <a:pPr algn="ctr"/>
            <a:br>
              <a:rPr lang="en-US" sz="4000" kern="1200" dirty="0">
                <a:solidFill>
                  <a:schemeClr val="tx1"/>
                </a:solidFill>
                <a:latin typeface="+mj-lt"/>
                <a:ea typeface="+mj-ea"/>
                <a:cs typeface="+mj-cs"/>
              </a:rPr>
            </a:br>
            <a:r>
              <a:rPr lang="en-US" sz="4000" b="1" kern="1200" dirty="0">
                <a:solidFill>
                  <a:schemeClr val="tx1"/>
                </a:solidFill>
                <a:latin typeface="+mj-lt"/>
                <a:ea typeface="+mj-ea"/>
                <a:cs typeface="+mj-cs"/>
              </a:rPr>
              <a:t>Tableau de couleurs</a:t>
            </a:r>
            <a:br>
              <a:rPr lang="en-US" sz="3400" kern="1200" dirty="0">
                <a:solidFill>
                  <a:schemeClr val="tx1"/>
                </a:solidFill>
                <a:latin typeface="+mj-lt"/>
                <a:ea typeface="+mj-ea"/>
                <a:cs typeface="+mj-cs"/>
              </a:rPr>
            </a:br>
            <a:br>
              <a:rPr lang="en-US" sz="3400" kern="1200" dirty="0">
                <a:solidFill>
                  <a:schemeClr val="tx1"/>
                </a:solidFill>
                <a:latin typeface="+mj-lt"/>
                <a:ea typeface="+mj-ea"/>
                <a:cs typeface="+mj-cs"/>
              </a:rPr>
            </a:br>
            <a:endParaRPr lang="en-US" sz="3400" kern="1200" dirty="0">
              <a:solidFill>
                <a:schemeClr val="tx1"/>
              </a:solidFill>
              <a:latin typeface="+mj-lt"/>
              <a:ea typeface="+mj-ea"/>
              <a:cs typeface="+mj-cs"/>
            </a:endParaRPr>
          </a:p>
        </p:txBody>
      </p:sp>
      <p:grpSp>
        <p:nvGrpSpPr>
          <p:cNvPr id="1088" name="Group 1087">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1076" name="Rectangle 1075">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7" name="Rectangle 1076">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8" name="Rectangle 1077">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80" name="Rectangle 1079">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9" name="Rectangle 1088">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ours de Sciences - Couleur et Art - Maxicours.com | Cercle chromatique ...">
            <a:extLst>
              <a:ext uri="{FF2B5EF4-FFF2-40B4-BE49-F238E27FC236}">
                <a16:creationId xmlns:a16="http://schemas.microsoft.com/office/drawing/2014/main" id="{7042B9CE-9DD4-7434-8205-C3E45C287657}"/>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5685810" y="716393"/>
            <a:ext cx="5801934" cy="5421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385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815BF2-3D5A-CABE-484A-D6E1A20FA682}"/>
              </a:ext>
            </a:extLst>
          </p:cNvPr>
          <p:cNvSpPr>
            <a:spLocks noGrp="1"/>
          </p:cNvSpPr>
          <p:nvPr>
            <p:ph type="title"/>
          </p:nvPr>
        </p:nvSpPr>
        <p:spPr>
          <a:xfrm>
            <a:off x="4654296" y="329184"/>
            <a:ext cx="6894576" cy="1783080"/>
          </a:xfrm>
        </p:spPr>
        <p:txBody>
          <a:bodyPr anchor="b">
            <a:normAutofit/>
          </a:bodyPr>
          <a:lstStyle/>
          <a:p>
            <a:pPr algn="ctr"/>
            <a:r>
              <a:rPr lang="fr-CA" sz="4800" dirty="0"/>
              <a:t>Adjectifs de couleurs</a:t>
            </a:r>
          </a:p>
        </p:txBody>
      </p:sp>
      <p:pic>
        <p:nvPicPr>
          <p:cNvPr id="4" name="Picture 3">
            <a:extLst>
              <a:ext uri="{FF2B5EF4-FFF2-40B4-BE49-F238E27FC236}">
                <a16:creationId xmlns:a16="http://schemas.microsoft.com/office/drawing/2014/main" id="{F5890F48-2A7E-987E-8596-F78DE115021C}"/>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20" y="25401"/>
            <a:ext cx="3809980"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3" name="Espace réservé du contenu 2">
            <a:extLst>
              <a:ext uri="{FF2B5EF4-FFF2-40B4-BE49-F238E27FC236}">
                <a16:creationId xmlns:a16="http://schemas.microsoft.com/office/drawing/2014/main" id="{661949C7-9572-7F77-1882-08C923E78726}"/>
              </a:ext>
            </a:extLst>
          </p:cNvPr>
          <p:cNvSpPr>
            <a:spLocks noGrp="1"/>
          </p:cNvSpPr>
          <p:nvPr>
            <p:ph idx="1"/>
          </p:nvPr>
        </p:nvSpPr>
        <p:spPr>
          <a:xfrm>
            <a:off x="4654296" y="2706623"/>
            <a:ext cx="6894576" cy="3822193"/>
          </a:xfrm>
        </p:spPr>
        <p:txBody>
          <a:bodyPr>
            <a:normAutofit fontScale="92500" lnSpcReduction="20000"/>
          </a:bodyPr>
          <a:lstStyle/>
          <a:p>
            <a:pPr marL="0" indent="0">
              <a:buNone/>
            </a:pPr>
            <a:r>
              <a:rPr lang="fr-CA" dirty="0"/>
              <a:t>Traduisez ou complétez les phrases suivantes. </a:t>
            </a:r>
          </a:p>
          <a:p>
            <a:pPr marL="0" indent="0">
              <a:buNone/>
            </a:pPr>
            <a:r>
              <a:rPr lang="fr-CA" sz="2200" dirty="0">
                <a:solidFill>
                  <a:schemeClr val="accent1">
                    <a:lumMod val="60000"/>
                    <a:lumOff val="40000"/>
                  </a:schemeClr>
                </a:solidFill>
              </a:rPr>
              <a:t>Translate or </a:t>
            </a:r>
            <a:r>
              <a:rPr lang="fr-CA" sz="2200" dirty="0" err="1">
                <a:solidFill>
                  <a:schemeClr val="accent1">
                    <a:lumMod val="60000"/>
                    <a:lumOff val="40000"/>
                  </a:schemeClr>
                </a:solidFill>
              </a:rPr>
              <a:t>complete</a:t>
            </a:r>
            <a:r>
              <a:rPr lang="fr-CA" sz="2200" dirty="0">
                <a:solidFill>
                  <a:schemeClr val="accent1">
                    <a:lumMod val="60000"/>
                    <a:lumOff val="40000"/>
                  </a:schemeClr>
                </a:solidFill>
              </a:rPr>
              <a:t> the </a:t>
            </a:r>
            <a:r>
              <a:rPr lang="fr-CA" sz="2200" dirty="0" err="1">
                <a:solidFill>
                  <a:schemeClr val="accent1">
                    <a:lumMod val="60000"/>
                    <a:lumOff val="40000"/>
                  </a:schemeClr>
                </a:solidFill>
              </a:rPr>
              <a:t>following</a:t>
            </a:r>
            <a:r>
              <a:rPr lang="fr-CA" sz="2200" dirty="0">
                <a:solidFill>
                  <a:schemeClr val="accent1">
                    <a:lumMod val="60000"/>
                    <a:lumOff val="40000"/>
                  </a:schemeClr>
                </a:solidFill>
              </a:rPr>
              <a:t> sentences. </a:t>
            </a:r>
          </a:p>
          <a:p>
            <a:pPr marL="0" indent="0">
              <a:buNone/>
            </a:pPr>
            <a:endParaRPr lang="fr-CA" sz="2200" dirty="0"/>
          </a:p>
          <a:p>
            <a:pPr marL="0" indent="0" algn="ctr">
              <a:buNone/>
            </a:pPr>
            <a:r>
              <a:rPr lang="fr-CA" sz="2400" dirty="0"/>
              <a:t>The green </a:t>
            </a:r>
            <a:r>
              <a:rPr lang="fr-CA" sz="2400" dirty="0" err="1"/>
              <a:t>vegetables</a:t>
            </a:r>
            <a:r>
              <a:rPr lang="fr-CA" sz="2400" dirty="0"/>
              <a:t>. </a:t>
            </a:r>
          </a:p>
          <a:p>
            <a:pPr marL="0" indent="0" algn="ctr">
              <a:buNone/>
            </a:pPr>
            <a:endParaRPr lang="fr-CA" sz="2400" dirty="0"/>
          </a:p>
          <a:p>
            <a:pPr marL="0" indent="0" algn="ctr">
              <a:buNone/>
            </a:pPr>
            <a:r>
              <a:rPr lang="fr-CA" sz="2400" dirty="0"/>
              <a:t>The </a:t>
            </a:r>
            <a:r>
              <a:rPr lang="fr-CA" sz="2400" dirty="0" err="1"/>
              <a:t>red</a:t>
            </a:r>
            <a:r>
              <a:rPr lang="fr-CA" sz="2400" dirty="0"/>
              <a:t> fruits. </a:t>
            </a:r>
          </a:p>
          <a:p>
            <a:pPr marL="0" indent="0" algn="ctr">
              <a:buNone/>
            </a:pPr>
            <a:endParaRPr lang="fr-CA" sz="2400" dirty="0"/>
          </a:p>
          <a:p>
            <a:pPr marL="0" indent="0" algn="ctr">
              <a:buNone/>
            </a:pPr>
            <a:r>
              <a:rPr lang="fr-CA" sz="2400" dirty="0"/>
              <a:t>La ferme brun__.</a:t>
            </a:r>
          </a:p>
          <a:p>
            <a:pPr marL="0" indent="0" algn="ctr">
              <a:buNone/>
            </a:pPr>
            <a:endParaRPr lang="fr-CA" sz="2400" dirty="0"/>
          </a:p>
          <a:p>
            <a:pPr marL="0" indent="0" algn="ctr">
              <a:buNone/>
            </a:pPr>
            <a:r>
              <a:rPr lang="fr-CA" sz="2400" dirty="0"/>
              <a:t>Les rues gris__.  </a:t>
            </a:r>
          </a:p>
        </p:txBody>
      </p:sp>
    </p:spTree>
    <p:extLst>
      <p:ext uri="{BB962C8B-B14F-4D97-AF65-F5344CB8AC3E}">
        <p14:creationId xmlns:p14="http://schemas.microsoft.com/office/powerpoint/2010/main" val="4202414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fade">
                                      <p:cBhvr>
                                        <p:cTn id="13" dur="500"/>
                                        <p:tgtEl>
                                          <p:spTgt spid="3">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9" end="9"/>
                                            </p:txEl>
                                          </p:spTgt>
                                        </p:tgtEl>
                                        <p:attrNameLst>
                                          <p:attrName>style.visibility</p:attrName>
                                        </p:attrNameLst>
                                      </p:cBhvr>
                                      <p:to>
                                        <p:strVal val="visible"/>
                                      </p:to>
                                    </p:set>
                                    <p:animEffect transition="in" filter="fade">
                                      <p:cBhvr>
                                        <p:cTn id="16"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815BF2-3D5A-CABE-484A-D6E1A20FA682}"/>
              </a:ext>
            </a:extLst>
          </p:cNvPr>
          <p:cNvSpPr>
            <a:spLocks noGrp="1"/>
          </p:cNvSpPr>
          <p:nvPr>
            <p:ph type="title"/>
          </p:nvPr>
        </p:nvSpPr>
        <p:spPr>
          <a:xfrm>
            <a:off x="4654296" y="329184"/>
            <a:ext cx="6894576" cy="1783080"/>
          </a:xfrm>
        </p:spPr>
        <p:txBody>
          <a:bodyPr anchor="b">
            <a:normAutofit/>
          </a:bodyPr>
          <a:lstStyle/>
          <a:p>
            <a:pPr algn="ctr"/>
            <a:r>
              <a:rPr lang="fr-CA" sz="4800" dirty="0"/>
              <a:t>Adjectifs de couleurs</a:t>
            </a:r>
          </a:p>
        </p:txBody>
      </p:sp>
      <p:pic>
        <p:nvPicPr>
          <p:cNvPr id="4" name="Picture 3">
            <a:extLst>
              <a:ext uri="{FF2B5EF4-FFF2-40B4-BE49-F238E27FC236}">
                <a16:creationId xmlns:a16="http://schemas.microsoft.com/office/drawing/2014/main" id="{F5890F48-2A7E-987E-8596-F78DE115021C}"/>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20" y="25401"/>
            <a:ext cx="3809980"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3" name="Espace réservé du contenu 2">
            <a:extLst>
              <a:ext uri="{FF2B5EF4-FFF2-40B4-BE49-F238E27FC236}">
                <a16:creationId xmlns:a16="http://schemas.microsoft.com/office/drawing/2014/main" id="{661949C7-9572-7F77-1882-08C923E78726}"/>
              </a:ext>
            </a:extLst>
          </p:cNvPr>
          <p:cNvSpPr>
            <a:spLocks noGrp="1"/>
          </p:cNvSpPr>
          <p:nvPr>
            <p:ph idx="1"/>
          </p:nvPr>
        </p:nvSpPr>
        <p:spPr>
          <a:xfrm>
            <a:off x="4654296" y="2706623"/>
            <a:ext cx="6894576" cy="3822193"/>
          </a:xfrm>
        </p:spPr>
        <p:txBody>
          <a:bodyPr>
            <a:normAutofit fontScale="92500" lnSpcReduction="20000"/>
          </a:bodyPr>
          <a:lstStyle/>
          <a:p>
            <a:pPr marL="0" indent="0">
              <a:buNone/>
            </a:pPr>
            <a:r>
              <a:rPr lang="fr-CA" dirty="0"/>
              <a:t>Traduisez ou complétez les expressions suivantes. </a:t>
            </a:r>
          </a:p>
          <a:p>
            <a:pPr marL="0" indent="0">
              <a:buNone/>
            </a:pPr>
            <a:r>
              <a:rPr lang="fr-CA" sz="2200" dirty="0">
                <a:solidFill>
                  <a:schemeClr val="accent1">
                    <a:lumMod val="60000"/>
                    <a:lumOff val="40000"/>
                  </a:schemeClr>
                </a:solidFill>
              </a:rPr>
              <a:t>Translate or </a:t>
            </a:r>
            <a:r>
              <a:rPr lang="fr-CA" sz="2200" dirty="0" err="1">
                <a:solidFill>
                  <a:schemeClr val="accent1">
                    <a:lumMod val="60000"/>
                    <a:lumOff val="40000"/>
                  </a:schemeClr>
                </a:solidFill>
              </a:rPr>
              <a:t>complete</a:t>
            </a:r>
            <a:r>
              <a:rPr lang="fr-CA" sz="2200" dirty="0">
                <a:solidFill>
                  <a:schemeClr val="accent1">
                    <a:lumMod val="60000"/>
                    <a:lumOff val="40000"/>
                  </a:schemeClr>
                </a:solidFill>
              </a:rPr>
              <a:t> the </a:t>
            </a:r>
            <a:r>
              <a:rPr lang="fr-CA" sz="2200" dirty="0" err="1">
                <a:solidFill>
                  <a:schemeClr val="accent1">
                    <a:lumMod val="60000"/>
                    <a:lumOff val="40000"/>
                  </a:schemeClr>
                </a:solidFill>
              </a:rPr>
              <a:t>following</a:t>
            </a:r>
            <a:r>
              <a:rPr lang="fr-CA" sz="2200" dirty="0">
                <a:solidFill>
                  <a:schemeClr val="accent1">
                    <a:lumMod val="60000"/>
                    <a:lumOff val="40000"/>
                  </a:schemeClr>
                </a:solidFill>
              </a:rPr>
              <a:t> expressions. </a:t>
            </a:r>
          </a:p>
          <a:p>
            <a:pPr marL="0" indent="0">
              <a:buNone/>
            </a:pPr>
            <a:endParaRPr lang="fr-CA" sz="2200" dirty="0"/>
          </a:p>
          <a:p>
            <a:pPr marL="0" indent="0" algn="ctr">
              <a:buNone/>
            </a:pPr>
            <a:r>
              <a:rPr lang="fr-CA" sz="2400" dirty="0"/>
              <a:t>The green </a:t>
            </a:r>
            <a:r>
              <a:rPr lang="fr-CA" sz="2400" dirty="0" err="1"/>
              <a:t>vegetables</a:t>
            </a:r>
            <a:r>
              <a:rPr lang="fr-CA" sz="2400" dirty="0"/>
              <a:t>   </a:t>
            </a:r>
            <a:r>
              <a:rPr lang="fr-CA" sz="2400" b="1" dirty="0"/>
              <a:t>Les légumes verts</a:t>
            </a:r>
          </a:p>
          <a:p>
            <a:pPr marL="0" indent="0" algn="ctr">
              <a:buNone/>
            </a:pPr>
            <a:endParaRPr lang="fr-CA" sz="2400" dirty="0"/>
          </a:p>
          <a:p>
            <a:pPr marL="0" indent="0" algn="ctr">
              <a:buNone/>
            </a:pPr>
            <a:r>
              <a:rPr lang="fr-CA" sz="2400" dirty="0"/>
              <a:t>The </a:t>
            </a:r>
            <a:r>
              <a:rPr lang="fr-CA" sz="2400" dirty="0" err="1"/>
              <a:t>red</a:t>
            </a:r>
            <a:r>
              <a:rPr lang="fr-CA" sz="2400" dirty="0"/>
              <a:t> fruits  </a:t>
            </a:r>
            <a:r>
              <a:rPr lang="fr-CA" sz="2400" b="1" dirty="0"/>
              <a:t>Les fruits rouges</a:t>
            </a:r>
          </a:p>
          <a:p>
            <a:pPr marL="0" indent="0" algn="ctr">
              <a:buNone/>
            </a:pPr>
            <a:endParaRPr lang="fr-CA" sz="2400" dirty="0"/>
          </a:p>
          <a:p>
            <a:pPr marL="0" indent="0" algn="ctr">
              <a:buNone/>
            </a:pPr>
            <a:r>
              <a:rPr lang="fr-CA" sz="2400" dirty="0"/>
              <a:t>La ferme brun__    </a:t>
            </a:r>
            <a:r>
              <a:rPr lang="fr-CA" sz="2400" b="1" dirty="0"/>
              <a:t>La ferme brune</a:t>
            </a:r>
          </a:p>
          <a:p>
            <a:pPr marL="0" indent="0" algn="ctr">
              <a:buNone/>
            </a:pPr>
            <a:endParaRPr lang="fr-CA" sz="2400" dirty="0"/>
          </a:p>
          <a:p>
            <a:pPr marL="0" indent="0" algn="ctr">
              <a:buNone/>
            </a:pPr>
            <a:r>
              <a:rPr lang="fr-CA" sz="2400" dirty="0"/>
              <a:t>Les rues gris__   </a:t>
            </a:r>
            <a:r>
              <a:rPr lang="fr-CA" sz="2400" b="1" dirty="0"/>
              <a:t>Les rues grises</a:t>
            </a:r>
          </a:p>
        </p:txBody>
      </p:sp>
    </p:spTree>
    <p:extLst>
      <p:ext uri="{BB962C8B-B14F-4D97-AF65-F5344CB8AC3E}">
        <p14:creationId xmlns:p14="http://schemas.microsoft.com/office/powerpoint/2010/main" val="326552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500"/>
                                        <p:tgtEl>
                                          <p:spTgt spid="3">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fade">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815BF2-3D5A-CABE-484A-D6E1A20FA682}"/>
              </a:ext>
            </a:extLst>
          </p:cNvPr>
          <p:cNvSpPr>
            <a:spLocks noGrp="1"/>
          </p:cNvSpPr>
          <p:nvPr>
            <p:ph type="title"/>
          </p:nvPr>
        </p:nvSpPr>
        <p:spPr>
          <a:xfrm>
            <a:off x="2648712" y="-141181"/>
            <a:ext cx="6894576" cy="1783080"/>
          </a:xfrm>
        </p:spPr>
        <p:txBody>
          <a:bodyPr anchor="b">
            <a:normAutofit/>
          </a:bodyPr>
          <a:lstStyle/>
          <a:p>
            <a:pPr algn="ctr"/>
            <a:r>
              <a:rPr lang="fr-CA" sz="4800"/>
              <a:t>Adjectifs et couleurs</a:t>
            </a:r>
            <a:endParaRPr lang="fr-CA" sz="4800" dirty="0"/>
          </a:p>
        </p:txBody>
      </p:sp>
      <p:sp>
        <p:nvSpPr>
          <p:cNvPr id="3" name="Espace réservé du contenu 2">
            <a:extLst>
              <a:ext uri="{FF2B5EF4-FFF2-40B4-BE49-F238E27FC236}">
                <a16:creationId xmlns:a16="http://schemas.microsoft.com/office/drawing/2014/main" id="{661949C7-9572-7F77-1882-08C923E78726}"/>
              </a:ext>
            </a:extLst>
          </p:cNvPr>
          <p:cNvSpPr>
            <a:spLocks noGrp="1"/>
          </p:cNvSpPr>
          <p:nvPr>
            <p:ph idx="1"/>
          </p:nvPr>
        </p:nvSpPr>
        <p:spPr>
          <a:xfrm>
            <a:off x="428660" y="2043468"/>
            <a:ext cx="6894576" cy="4561297"/>
          </a:xfrm>
        </p:spPr>
        <p:txBody>
          <a:bodyPr>
            <a:normAutofit fontScale="85000" lnSpcReduction="20000"/>
          </a:bodyPr>
          <a:lstStyle/>
          <a:p>
            <a:pPr marL="0" indent="0">
              <a:buNone/>
            </a:pPr>
            <a:endParaRPr lang="fr-CA" sz="2600" dirty="0"/>
          </a:p>
          <a:p>
            <a:pPr marL="0" indent="0">
              <a:buNone/>
            </a:pPr>
            <a:r>
              <a:rPr lang="fr-CA" sz="2600" dirty="0"/>
              <a:t>Les légumes verts.</a:t>
            </a:r>
          </a:p>
          <a:p>
            <a:pPr marL="0" indent="0">
              <a:buNone/>
            </a:pPr>
            <a:endParaRPr lang="fr-CA" sz="2600" dirty="0"/>
          </a:p>
          <a:p>
            <a:pPr marL="0" indent="0">
              <a:buNone/>
            </a:pPr>
            <a:endParaRPr lang="fr-CA" sz="2600" dirty="0"/>
          </a:p>
          <a:p>
            <a:pPr marL="0" indent="0">
              <a:buNone/>
            </a:pPr>
            <a:r>
              <a:rPr lang="fr-CA" sz="2600" dirty="0"/>
              <a:t>Les fruits rouges. </a:t>
            </a:r>
          </a:p>
          <a:p>
            <a:pPr marL="0" indent="0">
              <a:buNone/>
            </a:pPr>
            <a:endParaRPr lang="fr-CA" sz="2600" dirty="0"/>
          </a:p>
          <a:p>
            <a:pPr marL="0" indent="0">
              <a:buNone/>
            </a:pPr>
            <a:endParaRPr lang="fr-CA" sz="2600" dirty="0"/>
          </a:p>
          <a:p>
            <a:pPr marL="0" indent="0">
              <a:buNone/>
            </a:pPr>
            <a:endParaRPr lang="fr-CA" sz="2600" dirty="0"/>
          </a:p>
          <a:p>
            <a:pPr marL="0" indent="0">
              <a:buNone/>
            </a:pPr>
            <a:r>
              <a:rPr lang="fr-CA" sz="2600" dirty="0"/>
              <a:t>La ferme brune. </a:t>
            </a:r>
          </a:p>
          <a:p>
            <a:pPr marL="0" indent="0">
              <a:buNone/>
            </a:pPr>
            <a:endParaRPr lang="fr-CA" sz="2600" dirty="0"/>
          </a:p>
          <a:p>
            <a:pPr marL="0" indent="0">
              <a:buNone/>
            </a:pPr>
            <a:endParaRPr lang="fr-CA" sz="2600" dirty="0"/>
          </a:p>
          <a:p>
            <a:pPr marL="0" indent="0">
              <a:buNone/>
            </a:pPr>
            <a:r>
              <a:rPr lang="fr-CA" sz="2600" dirty="0"/>
              <a:t>Les rues grises. </a:t>
            </a:r>
          </a:p>
        </p:txBody>
      </p:sp>
      <p:pic>
        <p:nvPicPr>
          <p:cNvPr id="5" name="Picture 4">
            <a:extLst>
              <a:ext uri="{FF2B5EF4-FFF2-40B4-BE49-F238E27FC236}">
                <a16:creationId xmlns:a16="http://schemas.microsoft.com/office/drawing/2014/main" id="{391BF6F4-038A-CE5E-F848-187DCB40C22A}"/>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16200000">
            <a:off x="6602501" y="4295904"/>
            <a:ext cx="848157" cy="1270115"/>
          </a:xfrm>
          <a:prstGeom prst="rect">
            <a:avLst/>
          </a:prstGeom>
        </p:spPr>
      </p:pic>
      <p:pic>
        <p:nvPicPr>
          <p:cNvPr id="2050" name="Picture 2" descr="Free Close Up Photo of a Cherry Fruits Stock Photo">
            <a:extLst>
              <a:ext uri="{FF2B5EF4-FFF2-40B4-BE49-F238E27FC236}">
                <a16:creationId xmlns:a16="http://schemas.microsoft.com/office/drawing/2014/main" id="{36C1B222-C810-E9D7-B074-D67F9BE33F0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rot="16200000">
            <a:off x="6632475" y="5553070"/>
            <a:ext cx="848156" cy="125523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C374DAE-C20A-34D0-83A0-C60CCB1CD2B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380255" y="3209432"/>
            <a:ext cx="1292648" cy="969486"/>
          </a:xfrm>
          <a:prstGeom prst="rect">
            <a:avLst/>
          </a:prstGeom>
        </p:spPr>
      </p:pic>
      <p:pic>
        <p:nvPicPr>
          <p:cNvPr id="7" name="Picture 6">
            <a:extLst>
              <a:ext uri="{FF2B5EF4-FFF2-40B4-BE49-F238E27FC236}">
                <a16:creationId xmlns:a16="http://schemas.microsoft.com/office/drawing/2014/main" id="{4EF7AE7D-7CA1-C62F-B213-C8652129DCE9}"/>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6368989" y="2043469"/>
            <a:ext cx="1292648" cy="837999"/>
          </a:xfrm>
          <a:prstGeom prst="rect">
            <a:avLst/>
          </a:prstGeom>
        </p:spPr>
      </p:pic>
      <p:sp>
        <p:nvSpPr>
          <p:cNvPr id="4" name="TextBox 3">
            <a:extLst>
              <a:ext uri="{FF2B5EF4-FFF2-40B4-BE49-F238E27FC236}">
                <a16:creationId xmlns:a16="http://schemas.microsoft.com/office/drawing/2014/main" id="{C60F231A-7EB5-5BCE-5A92-25B475E15667}"/>
              </a:ext>
            </a:extLst>
          </p:cNvPr>
          <p:cNvSpPr txBox="1"/>
          <p:nvPr/>
        </p:nvSpPr>
        <p:spPr>
          <a:xfrm>
            <a:off x="9971266" y="2202873"/>
            <a:ext cx="631904" cy="4401205"/>
          </a:xfrm>
          <a:prstGeom prst="rect">
            <a:avLst/>
          </a:prstGeom>
          <a:noFill/>
        </p:spPr>
        <p:txBody>
          <a:bodyPr wrap="none" rtlCol="0">
            <a:spAutoFit/>
          </a:bodyPr>
          <a:lstStyle/>
          <a:p>
            <a:r>
              <a:rPr lang="en-US" sz="4000">
                <a:latin typeface="Algerian" panose="04020705040A02060702" pitchFamily="82" charset="0"/>
              </a:rPr>
              <a:t>C</a:t>
            </a:r>
          </a:p>
          <a:p>
            <a:r>
              <a:rPr lang="en-US" sz="4000">
                <a:latin typeface="Algerian" panose="04020705040A02060702" pitchFamily="82" charset="0"/>
              </a:rPr>
              <a:t>O</a:t>
            </a:r>
          </a:p>
          <a:p>
            <a:r>
              <a:rPr lang="en-US" sz="4000">
                <a:latin typeface="Algerian" panose="04020705040A02060702" pitchFamily="82" charset="0"/>
              </a:rPr>
              <a:t>M</a:t>
            </a:r>
          </a:p>
          <a:p>
            <a:r>
              <a:rPr lang="en-US" sz="4000">
                <a:latin typeface="Algerian" panose="04020705040A02060702" pitchFamily="82" charset="0"/>
              </a:rPr>
              <a:t>B</a:t>
            </a:r>
          </a:p>
          <a:p>
            <a:r>
              <a:rPr lang="en-US" sz="4000">
                <a:latin typeface="Algerian" panose="04020705040A02060702" pitchFamily="82" charset="0"/>
              </a:rPr>
              <a:t>I</a:t>
            </a:r>
          </a:p>
          <a:p>
            <a:r>
              <a:rPr lang="en-US" sz="4000">
                <a:latin typeface="Algerian" panose="04020705040A02060702" pitchFamily="82" charset="0"/>
              </a:rPr>
              <a:t>N</a:t>
            </a:r>
          </a:p>
          <a:p>
            <a:r>
              <a:rPr lang="en-US" sz="4000">
                <a:latin typeface="Algerian" panose="04020705040A02060702" pitchFamily="82" charset="0"/>
              </a:rPr>
              <a:t>E </a:t>
            </a:r>
            <a:endParaRPr lang="en-US" sz="4000" dirty="0">
              <a:latin typeface="Algerian" panose="04020705040A02060702" pitchFamily="82" charset="0"/>
            </a:endParaRPr>
          </a:p>
        </p:txBody>
      </p:sp>
    </p:spTree>
    <p:extLst>
      <p:ext uri="{BB962C8B-B14F-4D97-AF65-F5344CB8AC3E}">
        <p14:creationId xmlns:p14="http://schemas.microsoft.com/office/powerpoint/2010/main" val="4286557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815BF2-3D5A-CABE-484A-D6E1A20FA682}"/>
              </a:ext>
            </a:extLst>
          </p:cNvPr>
          <p:cNvSpPr>
            <a:spLocks noGrp="1"/>
          </p:cNvSpPr>
          <p:nvPr>
            <p:ph type="title"/>
          </p:nvPr>
        </p:nvSpPr>
        <p:spPr>
          <a:xfrm>
            <a:off x="3034145" y="8596"/>
            <a:ext cx="6894576" cy="1783080"/>
          </a:xfrm>
        </p:spPr>
        <p:txBody>
          <a:bodyPr anchor="b">
            <a:normAutofit/>
          </a:bodyPr>
          <a:lstStyle/>
          <a:p>
            <a:r>
              <a:rPr lang="fr-CA" sz="4800" dirty="0"/>
              <a:t>Adjectifs et couleurs</a:t>
            </a:r>
          </a:p>
        </p:txBody>
      </p:sp>
      <p:sp>
        <p:nvSpPr>
          <p:cNvPr id="3" name="Espace réservé du contenu 2">
            <a:extLst>
              <a:ext uri="{FF2B5EF4-FFF2-40B4-BE49-F238E27FC236}">
                <a16:creationId xmlns:a16="http://schemas.microsoft.com/office/drawing/2014/main" id="{661949C7-9572-7F77-1882-08C923E78726}"/>
              </a:ext>
            </a:extLst>
          </p:cNvPr>
          <p:cNvSpPr>
            <a:spLocks noGrp="1"/>
          </p:cNvSpPr>
          <p:nvPr>
            <p:ph idx="1"/>
          </p:nvPr>
        </p:nvSpPr>
        <p:spPr>
          <a:xfrm>
            <a:off x="124691" y="2595787"/>
            <a:ext cx="7198545" cy="3822192"/>
          </a:xfrm>
        </p:spPr>
        <p:txBody>
          <a:bodyPr>
            <a:normAutofit fontScale="92500" lnSpcReduction="20000"/>
          </a:bodyPr>
          <a:lstStyle/>
          <a:p>
            <a:pPr marL="0" indent="0">
              <a:buNone/>
            </a:pPr>
            <a:endParaRPr lang="fr-CA" sz="2200"/>
          </a:p>
          <a:p>
            <a:pPr marL="0" indent="0">
              <a:buNone/>
            </a:pPr>
            <a:r>
              <a:rPr lang="fr-CA" sz="2600"/>
              <a:t>Les légumes verts</a:t>
            </a:r>
          </a:p>
          <a:p>
            <a:pPr marL="0" indent="0">
              <a:buNone/>
            </a:pPr>
            <a:endParaRPr lang="fr-CA" sz="2600"/>
          </a:p>
          <a:p>
            <a:pPr marL="0" indent="0">
              <a:buNone/>
            </a:pPr>
            <a:r>
              <a:rPr lang="fr-CA" sz="2600"/>
              <a:t>Les fruits rouges</a:t>
            </a:r>
          </a:p>
          <a:p>
            <a:pPr marL="0" indent="0">
              <a:buNone/>
            </a:pPr>
            <a:endParaRPr lang="fr-CA" sz="2600"/>
          </a:p>
          <a:p>
            <a:pPr marL="0" indent="0">
              <a:buNone/>
            </a:pPr>
            <a:endParaRPr lang="fr-CA" sz="2600"/>
          </a:p>
          <a:p>
            <a:pPr marL="0" indent="0">
              <a:buNone/>
            </a:pPr>
            <a:r>
              <a:rPr lang="fr-CA" sz="2600"/>
              <a:t>La ferme brune</a:t>
            </a:r>
          </a:p>
          <a:p>
            <a:pPr marL="0" indent="0">
              <a:buNone/>
            </a:pPr>
            <a:endParaRPr lang="fr-CA" sz="2600"/>
          </a:p>
          <a:p>
            <a:pPr marL="0" indent="0">
              <a:buNone/>
            </a:pPr>
            <a:r>
              <a:rPr lang="fr-CA" sz="2600"/>
              <a:t>  </a:t>
            </a:r>
          </a:p>
          <a:p>
            <a:pPr marL="0" indent="0">
              <a:buNone/>
            </a:pPr>
            <a:r>
              <a:rPr lang="fr-CA" sz="2600"/>
              <a:t>Les rues grises</a:t>
            </a:r>
            <a:endParaRPr lang="fr-CA" sz="2600" dirty="0"/>
          </a:p>
        </p:txBody>
      </p:sp>
      <p:pic>
        <p:nvPicPr>
          <p:cNvPr id="5" name="Picture 4">
            <a:extLst>
              <a:ext uri="{FF2B5EF4-FFF2-40B4-BE49-F238E27FC236}">
                <a16:creationId xmlns:a16="http://schemas.microsoft.com/office/drawing/2014/main" id="{391BF6F4-038A-CE5E-F848-187DCB40C22A}"/>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16200000">
            <a:off x="6602501" y="4295904"/>
            <a:ext cx="848157" cy="1270115"/>
          </a:xfrm>
          <a:prstGeom prst="rect">
            <a:avLst/>
          </a:prstGeom>
        </p:spPr>
      </p:pic>
      <p:pic>
        <p:nvPicPr>
          <p:cNvPr id="2050" name="Picture 2" descr="Free Close Up Photo of a Cherry Fruits Stock Photo">
            <a:extLst>
              <a:ext uri="{FF2B5EF4-FFF2-40B4-BE49-F238E27FC236}">
                <a16:creationId xmlns:a16="http://schemas.microsoft.com/office/drawing/2014/main" id="{36C1B222-C810-E9D7-B074-D67F9BE33F0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rot="16200000">
            <a:off x="6632475" y="5553070"/>
            <a:ext cx="848156" cy="125523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C374DAE-C20A-34D0-83A0-C60CCB1CD2B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380255" y="3209432"/>
            <a:ext cx="1292648" cy="969486"/>
          </a:xfrm>
          <a:prstGeom prst="rect">
            <a:avLst/>
          </a:prstGeom>
        </p:spPr>
      </p:pic>
      <p:pic>
        <p:nvPicPr>
          <p:cNvPr id="7" name="Picture 6">
            <a:extLst>
              <a:ext uri="{FF2B5EF4-FFF2-40B4-BE49-F238E27FC236}">
                <a16:creationId xmlns:a16="http://schemas.microsoft.com/office/drawing/2014/main" id="{4EF7AE7D-7CA1-C62F-B213-C8652129DCE9}"/>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6368989" y="2043469"/>
            <a:ext cx="1292648" cy="837999"/>
          </a:xfrm>
          <a:prstGeom prst="rect">
            <a:avLst/>
          </a:prstGeom>
        </p:spPr>
      </p:pic>
      <p:cxnSp>
        <p:nvCxnSpPr>
          <p:cNvPr id="8" name="Straight Arrow Connector 7">
            <a:extLst>
              <a:ext uri="{FF2B5EF4-FFF2-40B4-BE49-F238E27FC236}">
                <a16:creationId xmlns:a16="http://schemas.microsoft.com/office/drawing/2014/main" id="{8838050F-F541-22E2-51DF-4028C4A1E49E}"/>
              </a:ext>
            </a:extLst>
          </p:cNvPr>
          <p:cNvCxnSpPr>
            <a:cxnSpLocks/>
          </p:cNvCxnSpPr>
          <p:nvPr/>
        </p:nvCxnSpPr>
        <p:spPr>
          <a:xfrm>
            <a:off x="3034145" y="3209432"/>
            <a:ext cx="2777601" cy="1653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981F828C-A0B7-DD34-F25A-BB030045114C}"/>
              </a:ext>
            </a:extLst>
          </p:cNvPr>
          <p:cNvCxnSpPr/>
          <p:nvPr/>
        </p:nvCxnSpPr>
        <p:spPr>
          <a:xfrm>
            <a:off x="2382982" y="4017818"/>
            <a:ext cx="3616036" cy="20920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AB3BB50D-F11A-22F9-B6C6-ADA6AD6137E2}"/>
              </a:ext>
            </a:extLst>
          </p:cNvPr>
          <p:cNvCxnSpPr/>
          <p:nvPr/>
        </p:nvCxnSpPr>
        <p:spPr>
          <a:xfrm flipV="1">
            <a:off x="2382982" y="2438400"/>
            <a:ext cx="3616036" cy="36714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51978B8-A0F1-416A-3FA9-4AC012AFC9A6}"/>
              </a:ext>
            </a:extLst>
          </p:cNvPr>
          <p:cNvCxnSpPr/>
          <p:nvPr/>
        </p:nvCxnSpPr>
        <p:spPr>
          <a:xfrm flipV="1">
            <a:off x="2382982" y="3713018"/>
            <a:ext cx="3616036" cy="1361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856151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BC585BB-CB31-41C2-FD26-F1AEBABD94A7}"/>
              </a:ext>
            </a:extLst>
          </p:cNvPr>
          <p:cNvSpPr>
            <a:spLocks noGrp="1"/>
          </p:cNvSpPr>
          <p:nvPr>
            <p:ph type="title"/>
          </p:nvPr>
        </p:nvSpPr>
        <p:spPr>
          <a:xfrm>
            <a:off x="5297762" y="329184"/>
            <a:ext cx="6251110" cy="1783080"/>
          </a:xfrm>
        </p:spPr>
        <p:txBody>
          <a:bodyPr anchor="b">
            <a:normAutofit/>
          </a:bodyPr>
          <a:lstStyle/>
          <a:p>
            <a:r>
              <a:rPr lang="fr-CA" sz="5400" dirty="0"/>
              <a:t>Adjectifs</a:t>
            </a:r>
            <a:endParaRPr lang="en-US" sz="5400" dirty="0"/>
          </a:p>
        </p:txBody>
      </p:sp>
      <p:pic>
        <p:nvPicPr>
          <p:cNvPr id="4" name="Picture 3">
            <a:extLst>
              <a:ext uri="{FF2B5EF4-FFF2-40B4-BE49-F238E27FC236}">
                <a16:creationId xmlns:a16="http://schemas.microsoft.com/office/drawing/2014/main" id="{B33DC9E2-9EF4-D1CB-B0DE-0F3C34D22266}"/>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r="-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CB87C2C-A54E-6629-7F00-98184E461713}"/>
              </a:ext>
            </a:extLst>
          </p:cNvPr>
          <p:cNvSpPr>
            <a:spLocks noGrp="1"/>
          </p:cNvSpPr>
          <p:nvPr>
            <p:ph idx="1"/>
          </p:nvPr>
        </p:nvSpPr>
        <p:spPr>
          <a:xfrm>
            <a:off x="5422453" y="2748466"/>
            <a:ext cx="6251110" cy="3994542"/>
          </a:xfrm>
        </p:spPr>
        <p:txBody>
          <a:bodyPr>
            <a:normAutofit lnSpcReduction="10000"/>
          </a:bodyPr>
          <a:lstStyle/>
          <a:p>
            <a:pPr marL="0" indent="0" fontAlgn="base">
              <a:buNone/>
            </a:pPr>
            <a:r>
              <a:rPr lang="en-US" sz="2400" i="0" dirty="0">
                <a:effectLst/>
                <a:latin typeface="inherit"/>
              </a:rPr>
              <a:t>La </a:t>
            </a:r>
            <a:r>
              <a:rPr lang="en-US" sz="2400" i="0" dirty="0" err="1">
                <a:effectLst/>
                <a:latin typeface="inherit"/>
              </a:rPr>
              <a:t>majorité</a:t>
            </a:r>
            <a:r>
              <a:rPr lang="en-US" sz="2400" i="0" dirty="0">
                <a:effectLst/>
                <a:latin typeface="inherit"/>
              </a:rPr>
              <a:t> des </a:t>
            </a:r>
            <a:r>
              <a:rPr lang="en-US" sz="2400" i="0" dirty="0" err="1">
                <a:effectLst/>
                <a:latin typeface="inherit"/>
              </a:rPr>
              <a:t>adjectifs</a:t>
            </a:r>
            <a:r>
              <a:rPr lang="en-US" sz="2400" i="0" dirty="0">
                <a:effectLst/>
                <a:latin typeface="inherit"/>
              </a:rPr>
              <a:t> </a:t>
            </a:r>
            <a:r>
              <a:rPr lang="en-US" sz="2400" i="0" dirty="0" err="1">
                <a:effectLst/>
                <a:latin typeface="inherit"/>
              </a:rPr>
              <a:t>sont</a:t>
            </a:r>
            <a:r>
              <a:rPr lang="en-US" sz="2400" i="0" dirty="0">
                <a:effectLst/>
                <a:latin typeface="inherit"/>
              </a:rPr>
              <a:t> </a:t>
            </a:r>
            <a:r>
              <a:rPr lang="en-US" sz="2400" i="0" dirty="0" err="1">
                <a:effectLst/>
                <a:latin typeface="inherit"/>
              </a:rPr>
              <a:t>placés</a:t>
            </a:r>
            <a:r>
              <a:rPr lang="en-US" sz="2400" i="0" dirty="0">
                <a:effectLst/>
                <a:latin typeface="inherit"/>
              </a:rPr>
              <a:t> </a:t>
            </a:r>
            <a:r>
              <a:rPr lang="en-US" sz="2400" i="0" u="sng" dirty="0">
                <a:effectLst/>
                <a:latin typeface="inherit"/>
              </a:rPr>
              <a:t>après le nom</a:t>
            </a:r>
            <a:r>
              <a:rPr lang="en-US" sz="2400" i="0" dirty="0">
                <a:effectLst/>
                <a:latin typeface="inherit"/>
              </a:rPr>
              <a:t>.</a:t>
            </a:r>
          </a:p>
          <a:p>
            <a:pPr marL="0" indent="0" fontAlgn="base">
              <a:buNone/>
            </a:pPr>
            <a:r>
              <a:rPr lang="en-US" sz="1800" i="0" dirty="0">
                <a:solidFill>
                  <a:schemeClr val="accent1">
                    <a:lumMod val="60000"/>
                    <a:lumOff val="40000"/>
                  </a:schemeClr>
                </a:solidFill>
                <a:effectLst/>
                <a:latin typeface="inherit"/>
              </a:rPr>
              <a:t>A majority of the adjectives are placed </a:t>
            </a:r>
            <a:r>
              <a:rPr lang="en-US" sz="1800" i="0" u="sng" dirty="0">
                <a:solidFill>
                  <a:schemeClr val="accent1">
                    <a:lumMod val="60000"/>
                    <a:lumOff val="40000"/>
                  </a:schemeClr>
                </a:solidFill>
                <a:effectLst/>
                <a:latin typeface="inherit"/>
              </a:rPr>
              <a:t>after the noun</a:t>
            </a:r>
            <a:r>
              <a:rPr lang="en-US" sz="1800" i="0" dirty="0">
                <a:solidFill>
                  <a:schemeClr val="accent1">
                    <a:lumMod val="60000"/>
                    <a:lumOff val="40000"/>
                  </a:schemeClr>
                </a:solidFill>
                <a:effectLst/>
                <a:latin typeface="inherit"/>
              </a:rPr>
              <a:t>.</a:t>
            </a:r>
            <a:endParaRPr lang="en-US" sz="1800" i="0" dirty="0">
              <a:solidFill>
                <a:schemeClr val="accent1">
                  <a:lumMod val="60000"/>
                  <a:lumOff val="40000"/>
                </a:schemeClr>
              </a:solidFill>
              <a:effectLst/>
              <a:latin typeface="Raleway" panose="020F0502020204030204" pitchFamily="2" charset="0"/>
            </a:endParaRPr>
          </a:p>
          <a:p>
            <a:pPr marL="0" indent="0" fontAlgn="base">
              <a:buNone/>
            </a:pPr>
            <a:endParaRPr lang="en-US" sz="2000" dirty="0">
              <a:latin typeface="Raleway" panose="020F0502020204030204" pitchFamily="2" charset="0"/>
            </a:endParaRPr>
          </a:p>
          <a:p>
            <a:pPr marL="0" indent="0" fontAlgn="base">
              <a:buNone/>
            </a:pPr>
            <a:r>
              <a:rPr lang="en-US" sz="2000" b="0" i="0" dirty="0">
                <a:effectLst/>
              </a:rPr>
              <a:t>Ex. </a:t>
            </a:r>
          </a:p>
          <a:p>
            <a:pPr marL="0" indent="0" fontAlgn="base">
              <a:lnSpc>
                <a:spcPct val="150000"/>
              </a:lnSpc>
              <a:buNone/>
            </a:pPr>
            <a:r>
              <a:rPr lang="en-US" sz="1800" b="0" i="0" dirty="0">
                <a:effectLst/>
              </a:rPr>
              <a:t>Un </a:t>
            </a:r>
            <a:r>
              <a:rPr lang="en-US" sz="1800" b="0" i="0" dirty="0" err="1">
                <a:effectLst/>
              </a:rPr>
              <a:t>paysage</a:t>
            </a:r>
            <a:r>
              <a:rPr lang="en-US" sz="1800" b="0" i="0" dirty="0">
                <a:effectLst/>
              </a:rPr>
              <a:t> </a:t>
            </a:r>
            <a:r>
              <a:rPr lang="en-US" sz="1800" b="0" i="0" u="sng" dirty="0">
                <a:effectLst/>
              </a:rPr>
              <a:t>magnifique</a:t>
            </a:r>
            <a:r>
              <a:rPr lang="en-US" sz="1800" u="sng" dirty="0"/>
              <a:t> </a:t>
            </a:r>
            <a:r>
              <a:rPr lang="en-US" sz="1800" b="0" i="0" dirty="0">
                <a:effectLst/>
              </a:rPr>
              <a:t> </a:t>
            </a:r>
            <a:r>
              <a:rPr lang="en-US" sz="1800" dirty="0"/>
              <a:t>   </a:t>
            </a:r>
            <a:r>
              <a:rPr lang="en-US" sz="1600" b="0" i="0" dirty="0">
                <a:solidFill>
                  <a:schemeClr val="accent1">
                    <a:lumMod val="60000"/>
                    <a:lumOff val="40000"/>
                  </a:schemeClr>
                </a:solidFill>
                <a:effectLst/>
              </a:rPr>
              <a:t>A beautiful landscape</a:t>
            </a:r>
          </a:p>
          <a:p>
            <a:pPr marL="0" indent="0" fontAlgn="base">
              <a:lnSpc>
                <a:spcPct val="150000"/>
              </a:lnSpc>
              <a:buNone/>
            </a:pPr>
            <a:r>
              <a:rPr lang="en-US" sz="1800" b="0" i="0" dirty="0" err="1">
                <a:effectLst/>
              </a:rPr>
              <a:t>C’est</a:t>
            </a:r>
            <a:r>
              <a:rPr lang="en-US" sz="1800" b="0" i="0" dirty="0">
                <a:effectLst/>
              </a:rPr>
              <a:t> un </a:t>
            </a:r>
            <a:r>
              <a:rPr lang="en-US" sz="1800" b="0" i="0" dirty="0" err="1">
                <a:effectLst/>
              </a:rPr>
              <a:t>repas</a:t>
            </a:r>
            <a:r>
              <a:rPr lang="en-US" sz="1800" b="0" i="0" dirty="0">
                <a:effectLst/>
              </a:rPr>
              <a:t> </a:t>
            </a:r>
            <a:r>
              <a:rPr lang="en-US" sz="1800" b="0" i="0" u="sng" dirty="0" err="1">
                <a:effectLst/>
              </a:rPr>
              <a:t>délicieux</a:t>
            </a:r>
            <a:r>
              <a:rPr lang="en-US" sz="1800" b="0" i="0" u="sng" dirty="0">
                <a:effectLst/>
              </a:rPr>
              <a:t>.</a:t>
            </a:r>
            <a:r>
              <a:rPr lang="en-US" sz="1800" u="sng" dirty="0"/>
              <a:t> </a:t>
            </a:r>
            <a:r>
              <a:rPr lang="en-US" sz="1800" b="0" i="0" dirty="0">
                <a:effectLst/>
              </a:rPr>
              <a:t>    </a:t>
            </a:r>
            <a:r>
              <a:rPr lang="en-US" sz="1600" b="0" i="0" dirty="0">
                <a:solidFill>
                  <a:schemeClr val="accent1">
                    <a:lumMod val="60000"/>
                    <a:lumOff val="40000"/>
                  </a:schemeClr>
                </a:solidFill>
                <a:effectLst/>
              </a:rPr>
              <a:t>It’s a delicious meal.</a:t>
            </a:r>
          </a:p>
          <a:p>
            <a:pPr marL="0" indent="0" fontAlgn="base">
              <a:lnSpc>
                <a:spcPct val="150000"/>
              </a:lnSpc>
              <a:buNone/>
            </a:pPr>
            <a:r>
              <a:rPr lang="en-US" sz="1800" b="0" i="0" dirty="0" err="1">
                <a:effectLst/>
              </a:rPr>
              <a:t>J’aime</a:t>
            </a:r>
            <a:r>
              <a:rPr lang="en-US" sz="1800" b="0" i="0" dirty="0">
                <a:effectLst/>
              </a:rPr>
              <a:t> la musique</a:t>
            </a:r>
            <a:r>
              <a:rPr lang="en-US" sz="1800" b="0" i="0" u="sng" dirty="0">
                <a:effectLst/>
              </a:rPr>
              <a:t> </a:t>
            </a:r>
            <a:r>
              <a:rPr lang="en-US" sz="1800" b="0" i="0" u="sng" dirty="0" err="1">
                <a:effectLst/>
              </a:rPr>
              <a:t>relaxante</a:t>
            </a:r>
            <a:r>
              <a:rPr lang="en-US" sz="1800" b="0" i="0" dirty="0">
                <a:effectLst/>
              </a:rPr>
              <a:t>.    </a:t>
            </a:r>
            <a:r>
              <a:rPr lang="en-US" sz="1600" b="0" i="0" dirty="0">
                <a:solidFill>
                  <a:schemeClr val="accent1">
                    <a:lumMod val="60000"/>
                    <a:lumOff val="40000"/>
                  </a:schemeClr>
                </a:solidFill>
                <a:effectLst/>
              </a:rPr>
              <a:t>I like relaxing music.</a:t>
            </a:r>
          </a:p>
          <a:p>
            <a:pPr marL="0" indent="0">
              <a:lnSpc>
                <a:spcPct val="150000"/>
              </a:lnSpc>
              <a:buNone/>
            </a:pPr>
            <a:r>
              <a:rPr lang="fr-CA" sz="1800" dirty="0"/>
              <a:t>Ce sont des évènements </a:t>
            </a:r>
            <a:r>
              <a:rPr lang="fr-CA" sz="1800" u="sng" dirty="0"/>
              <a:t>importants</a:t>
            </a:r>
            <a:r>
              <a:rPr lang="fr-CA" sz="1800" dirty="0"/>
              <a:t>.   </a:t>
            </a:r>
            <a:r>
              <a:rPr lang="fr-CA" sz="1700" dirty="0" err="1">
                <a:solidFill>
                  <a:schemeClr val="accent1">
                    <a:lumMod val="60000"/>
                    <a:lumOff val="40000"/>
                  </a:schemeClr>
                </a:solidFill>
              </a:rPr>
              <a:t>Those</a:t>
            </a:r>
            <a:r>
              <a:rPr lang="fr-CA" sz="1700" dirty="0">
                <a:solidFill>
                  <a:schemeClr val="accent1">
                    <a:lumMod val="60000"/>
                    <a:lumOff val="40000"/>
                  </a:schemeClr>
                </a:solidFill>
              </a:rPr>
              <a:t> are important </a:t>
            </a:r>
            <a:r>
              <a:rPr lang="fr-CA" sz="1700" dirty="0" err="1">
                <a:solidFill>
                  <a:schemeClr val="accent1">
                    <a:lumMod val="60000"/>
                    <a:lumOff val="40000"/>
                  </a:schemeClr>
                </a:solidFill>
              </a:rPr>
              <a:t>events</a:t>
            </a:r>
            <a:r>
              <a:rPr lang="fr-CA" sz="1700" dirty="0">
                <a:solidFill>
                  <a:schemeClr val="accent1">
                    <a:lumMod val="60000"/>
                    <a:lumOff val="40000"/>
                  </a:schemeClr>
                </a:solidFill>
              </a:rPr>
              <a:t>.</a:t>
            </a:r>
          </a:p>
          <a:p>
            <a:pPr marL="0" indent="0">
              <a:buNone/>
            </a:pPr>
            <a:endParaRPr lang="en-US" sz="2000" dirty="0"/>
          </a:p>
        </p:txBody>
      </p:sp>
    </p:spTree>
    <p:extLst>
      <p:ext uri="{BB962C8B-B14F-4D97-AF65-F5344CB8AC3E}">
        <p14:creationId xmlns:p14="http://schemas.microsoft.com/office/powerpoint/2010/main" val="22427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8">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E4815BF2-3D5A-CABE-484A-D6E1A20FA682}"/>
              </a:ext>
            </a:extLst>
          </p:cNvPr>
          <p:cNvSpPr>
            <a:spLocks noGrp="1"/>
          </p:cNvSpPr>
          <p:nvPr>
            <p:ph type="title"/>
          </p:nvPr>
        </p:nvSpPr>
        <p:spPr>
          <a:xfrm>
            <a:off x="247354" y="700033"/>
            <a:ext cx="4800600" cy="1325563"/>
          </a:xfrm>
        </p:spPr>
        <p:txBody>
          <a:bodyPr anchor="b">
            <a:normAutofit/>
          </a:bodyPr>
          <a:lstStyle/>
          <a:p>
            <a:r>
              <a:rPr lang="fr-CA" dirty="0">
                <a:solidFill>
                  <a:schemeClr val="bg1"/>
                </a:solidFill>
              </a:rPr>
              <a:t>Adjectifs </a:t>
            </a:r>
          </a:p>
        </p:txBody>
      </p:sp>
      <p:cxnSp>
        <p:nvCxnSpPr>
          <p:cNvPr id="11" name="Straight Connector 10">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 y="2026340"/>
            <a:ext cx="60959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Espace réservé du contenu 2">
            <a:extLst>
              <a:ext uri="{FF2B5EF4-FFF2-40B4-BE49-F238E27FC236}">
                <a16:creationId xmlns:a16="http://schemas.microsoft.com/office/drawing/2014/main" id="{661949C7-9572-7F77-1882-08C923E78726}"/>
              </a:ext>
            </a:extLst>
          </p:cNvPr>
          <p:cNvSpPr>
            <a:spLocks noGrp="1"/>
          </p:cNvSpPr>
          <p:nvPr>
            <p:ph idx="1"/>
          </p:nvPr>
        </p:nvSpPr>
        <p:spPr>
          <a:xfrm>
            <a:off x="362945" y="2288832"/>
            <a:ext cx="6903835" cy="4557581"/>
          </a:xfrm>
        </p:spPr>
        <p:txBody>
          <a:bodyPr>
            <a:normAutofit fontScale="70000" lnSpcReduction="20000"/>
          </a:bodyPr>
          <a:lstStyle/>
          <a:p>
            <a:pPr marL="0" indent="0" fontAlgn="base">
              <a:buNone/>
            </a:pPr>
            <a:endParaRPr lang="en-US" sz="1400" b="1" dirty="0">
              <a:solidFill>
                <a:schemeClr val="bg1"/>
              </a:solidFill>
              <a:latin typeface="Times New Roman" panose="02020603050405020304" pitchFamily="18" charset="0"/>
              <a:cs typeface="Times New Roman" panose="02020603050405020304" pitchFamily="18" charset="0"/>
            </a:endParaRPr>
          </a:p>
          <a:p>
            <a:pPr marL="0" indent="0" fontAlgn="base">
              <a:buNone/>
            </a:pPr>
            <a:r>
              <a:rPr lang="en-US" sz="2400" i="0" dirty="0" err="1">
                <a:solidFill>
                  <a:schemeClr val="bg1"/>
                </a:solidFill>
                <a:effectLst/>
                <a:cs typeface="Times New Roman" panose="02020603050405020304" pitchFamily="18" charset="0"/>
              </a:rPr>
              <a:t>D’autres</a:t>
            </a:r>
            <a:r>
              <a:rPr lang="en-US" sz="2400" i="0" dirty="0">
                <a:solidFill>
                  <a:schemeClr val="bg1"/>
                </a:solidFill>
                <a:effectLst/>
                <a:cs typeface="Times New Roman" panose="02020603050405020304" pitchFamily="18" charset="0"/>
              </a:rPr>
              <a:t> </a:t>
            </a:r>
            <a:r>
              <a:rPr lang="en-US" sz="2400" i="0" dirty="0" err="1">
                <a:solidFill>
                  <a:schemeClr val="bg1"/>
                </a:solidFill>
                <a:effectLst/>
                <a:cs typeface="Times New Roman" panose="02020603050405020304" pitchFamily="18" charset="0"/>
              </a:rPr>
              <a:t>adjectifs</a:t>
            </a:r>
            <a:r>
              <a:rPr lang="en-US" sz="2400" i="0" dirty="0">
                <a:solidFill>
                  <a:schemeClr val="bg1"/>
                </a:solidFill>
                <a:effectLst/>
                <a:cs typeface="Times New Roman" panose="02020603050405020304" pitchFamily="18" charset="0"/>
              </a:rPr>
              <a:t> </a:t>
            </a:r>
            <a:r>
              <a:rPr lang="en-US" sz="2400" i="0" dirty="0" err="1">
                <a:solidFill>
                  <a:schemeClr val="bg1"/>
                </a:solidFill>
                <a:effectLst/>
                <a:cs typeface="Times New Roman" panose="02020603050405020304" pitchFamily="18" charset="0"/>
              </a:rPr>
              <a:t>sont</a:t>
            </a:r>
            <a:r>
              <a:rPr lang="en-US" sz="2400" i="0" dirty="0">
                <a:solidFill>
                  <a:schemeClr val="bg1"/>
                </a:solidFill>
                <a:effectLst/>
                <a:cs typeface="Times New Roman" panose="02020603050405020304" pitchFamily="18" charset="0"/>
              </a:rPr>
              <a:t> </a:t>
            </a:r>
            <a:r>
              <a:rPr lang="en-US" sz="2400" i="0" dirty="0" err="1">
                <a:solidFill>
                  <a:schemeClr val="bg1"/>
                </a:solidFill>
                <a:effectLst/>
                <a:cs typeface="Times New Roman" panose="02020603050405020304" pitchFamily="18" charset="0"/>
              </a:rPr>
              <a:t>placés</a:t>
            </a:r>
            <a:r>
              <a:rPr lang="en-US" sz="2400" i="0" dirty="0">
                <a:solidFill>
                  <a:schemeClr val="bg1"/>
                </a:solidFill>
                <a:effectLst/>
                <a:cs typeface="Times New Roman" panose="02020603050405020304" pitchFamily="18" charset="0"/>
              </a:rPr>
              <a:t> </a:t>
            </a:r>
            <a:r>
              <a:rPr lang="en-US" sz="2400" i="0" u="sng" dirty="0" err="1">
                <a:solidFill>
                  <a:schemeClr val="bg1"/>
                </a:solidFill>
                <a:effectLst/>
                <a:cs typeface="Times New Roman" panose="02020603050405020304" pitchFamily="18" charset="0"/>
              </a:rPr>
              <a:t>avant</a:t>
            </a:r>
            <a:r>
              <a:rPr lang="en-US" sz="2400" i="0" u="sng" dirty="0">
                <a:solidFill>
                  <a:schemeClr val="bg1"/>
                </a:solidFill>
                <a:effectLst/>
                <a:cs typeface="Times New Roman" panose="02020603050405020304" pitchFamily="18" charset="0"/>
              </a:rPr>
              <a:t> le nom</a:t>
            </a:r>
            <a:r>
              <a:rPr lang="en-US" sz="2400" i="0" dirty="0">
                <a:solidFill>
                  <a:schemeClr val="bg1"/>
                </a:solidFill>
                <a:effectLst/>
                <a:cs typeface="Times New Roman" panose="02020603050405020304" pitchFamily="18" charset="0"/>
              </a:rPr>
              <a:t>. </a:t>
            </a:r>
          </a:p>
          <a:p>
            <a:pPr marL="0" indent="0" fontAlgn="base">
              <a:buNone/>
            </a:pPr>
            <a:r>
              <a:rPr lang="en-US" sz="1800" i="0" dirty="0">
                <a:solidFill>
                  <a:schemeClr val="accent1">
                    <a:lumMod val="60000"/>
                    <a:lumOff val="40000"/>
                  </a:schemeClr>
                </a:solidFill>
                <a:effectLst/>
                <a:cs typeface="Times New Roman" panose="02020603050405020304" pitchFamily="18" charset="0"/>
              </a:rPr>
              <a:t>Other adjectives come </a:t>
            </a:r>
            <a:r>
              <a:rPr lang="en-US" sz="1800" u="sng" dirty="0">
                <a:solidFill>
                  <a:schemeClr val="accent1">
                    <a:lumMod val="60000"/>
                    <a:lumOff val="40000"/>
                  </a:schemeClr>
                </a:solidFill>
                <a:cs typeface="Times New Roman" panose="02020603050405020304" pitchFamily="18" charset="0"/>
              </a:rPr>
              <a:t>before the noun. </a:t>
            </a:r>
            <a:endParaRPr lang="en-US" sz="1800" i="0" u="sng" dirty="0">
              <a:solidFill>
                <a:schemeClr val="accent1">
                  <a:lumMod val="60000"/>
                  <a:lumOff val="40000"/>
                </a:schemeClr>
              </a:solidFill>
              <a:effectLst/>
              <a:cs typeface="Times New Roman" panose="02020603050405020304" pitchFamily="18" charset="0"/>
            </a:endParaRPr>
          </a:p>
          <a:p>
            <a:pPr marL="0" indent="0" fontAlgn="base">
              <a:buNone/>
            </a:pPr>
            <a:endParaRPr lang="fr-FR" dirty="0">
              <a:solidFill>
                <a:schemeClr val="bg1"/>
              </a:solidFill>
            </a:endParaRPr>
          </a:p>
          <a:p>
            <a:pPr marL="0" indent="0" fontAlgn="base">
              <a:buNone/>
            </a:pPr>
            <a:r>
              <a:rPr lang="fr-FR" dirty="0">
                <a:solidFill>
                  <a:schemeClr val="bg1"/>
                </a:solidFill>
              </a:rPr>
              <a:t>*Pour vous en souvenir, pensez à BANGS. Qu'est-ce que BANGS, au fait? C'est une abréviation qui peut vous aider à vous souvenir des adjectifs qui sont placés avant le nom</a:t>
            </a:r>
            <a:endParaRPr lang="en-US" sz="1800" dirty="0">
              <a:solidFill>
                <a:schemeClr val="bg1"/>
              </a:solidFill>
              <a:cs typeface="Times New Roman" panose="02020603050405020304" pitchFamily="18" charset="0"/>
            </a:endParaRPr>
          </a:p>
          <a:p>
            <a:pPr marL="0" indent="0" fontAlgn="base">
              <a:buNone/>
            </a:pPr>
            <a:r>
              <a:rPr lang="en-US" sz="1800" dirty="0">
                <a:solidFill>
                  <a:schemeClr val="accent1">
                    <a:lumMod val="60000"/>
                    <a:lumOff val="40000"/>
                  </a:schemeClr>
                </a:solidFill>
                <a:cs typeface="Times New Roman" panose="02020603050405020304" pitchFamily="18" charset="0"/>
              </a:rPr>
              <a:t>*To remember, think about BANGS. What is BANGS actually? It is an abbreviation that can help you to remember the adjectives that are placed before the noun.</a:t>
            </a:r>
          </a:p>
          <a:p>
            <a:pPr marL="0" indent="0" fontAlgn="base">
              <a:buNone/>
            </a:pPr>
            <a:endParaRPr lang="en-US" sz="1800" dirty="0">
              <a:solidFill>
                <a:schemeClr val="accent1">
                  <a:lumMod val="60000"/>
                  <a:lumOff val="40000"/>
                </a:schemeClr>
              </a:solidFill>
              <a:cs typeface="Times New Roman" panose="02020603050405020304" pitchFamily="18" charset="0"/>
            </a:endParaRPr>
          </a:p>
          <a:p>
            <a:pPr marL="0" indent="0" fontAlgn="base">
              <a:buNone/>
            </a:pPr>
            <a:endParaRPr lang="en-US" sz="1800" i="0" dirty="0">
              <a:solidFill>
                <a:schemeClr val="bg1"/>
              </a:solidFill>
              <a:effectLst/>
              <a:cs typeface="Times New Roman" panose="02020603050405020304" pitchFamily="18" charset="0"/>
            </a:endParaRPr>
          </a:p>
          <a:p>
            <a:pPr marL="0" indent="0" fontAlgn="base">
              <a:buNone/>
            </a:pPr>
            <a:r>
              <a:rPr lang="en-US" sz="2400" b="1" i="0" dirty="0">
                <a:solidFill>
                  <a:srgbClr val="FF9933"/>
                </a:solidFill>
                <a:effectLst/>
                <a:cs typeface="Times New Roman" panose="02020603050405020304" pitchFamily="18" charset="0"/>
              </a:rPr>
              <a:t>                        </a:t>
            </a:r>
            <a:r>
              <a:rPr lang="en-US" sz="2400" b="1" i="0" dirty="0">
                <a:solidFill>
                  <a:schemeClr val="accent4">
                    <a:lumMod val="40000"/>
                    <a:lumOff val="60000"/>
                  </a:schemeClr>
                </a:solidFill>
                <a:effectLst/>
                <a:cs typeface="Times New Roman" panose="02020603050405020304" pitchFamily="18" charset="0"/>
              </a:rPr>
              <a:t>B</a:t>
            </a:r>
            <a:r>
              <a:rPr lang="en-US" sz="2400" b="1" i="0" dirty="0">
                <a:solidFill>
                  <a:srgbClr val="FF9933"/>
                </a:solidFill>
                <a:effectLst/>
                <a:cs typeface="Times New Roman" panose="02020603050405020304" pitchFamily="18" charset="0"/>
              </a:rPr>
              <a:t>eauty</a:t>
            </a:r>
          </a:p>
          <a:p>
            <a:pPr marL="0" indent="0" fontAlgn="base">
              <a:buNone/>
            </a:pPr>
            <a:r>
              <a:rPr lang="en-US" sz="2400" b="1" i="0" dirty="0">
                <a:solidFill>
                  <a:srgbClr val="FF9933"/>
                </a:solidFill>
                <a:effectLst/>
                <a:cs typeface="Times New Roman" panose="02020603050405020304" pitchFamily="18" charset="0"/>
              </a:rPr>
              <a:t>                        </a:t>
            </a:r>
            <a:r>
              <a:rPr lang="en-US" sz="2400" b="1" i="0" dirty="0">
                <a:solidFill>
                  <a:schemeClr val="accent4">
                    <a:lumMod val="40000"/>
                    <a:lumOff val="60000"/>
                  </a:schemeClr>
                </a:solidFill>
                <a:effectLst/>
                <a:cs typeface="Times New Roman" panose="02020603050405020304" pitchFamily="18" charset="0"/>
              </a:rPr>
              <a:t>A</a:t>
            </a:r>
            <a:r>
              <a:rPr lang="en-US" sz="2400" b="1" i="0" dirty="0">
                <a:solidFill>
                  <a:srgbClr val="FF9933"/>
                </a:solidFill>
                <a:effectLst/>
                <a:cs typeface="Times New Roman" panose="02020603050405020304" pitchFamily="18" charset="0"/>
              </a:rPr>
              <a:t>ge</a:t>
            </a:r>
          </a:p>
          <a:p>
            <a:pPr marL="0" indent="0" fontAlgn="base">
              <a:buNone/>
            </a:pPr>
            <a:r>
              <a:rPr lang="en-US" sz="2400" b="1" i="0" dirty="0">
                <a:solidFill>
                  <a:srgbClr val="FF9933"/>
                </a:solidFill>
                <a:effectLst/>
                <a:cs typeface="Times New Roman" panose="02020603050405020304" pitchFamily="18" charset="0"/>
              </a:rPr>
              <a:t>                        </a:t>
            </a:r>
            <a:r>
              <a:rPr lang="en-US" sz="2400" b="1" i="0" dirty="0">
                <a:solidFill>
                  <a:schemeClr val="accent4">
                    <a:lumMod val="40000"/>
                    <a:lumOff val="60000"/>
                  </a:schemeClr>
                </a:solidFill>
                <a:effectLst/>
                <a:cs typeface="Times New Roman" panose="02020603050405020304" pitchFamily="18" charset="0"/>
              </a:rPr>
              <a:t>N</a:t>
            </a:r>
            <a:r>
              <a:rPr lang="en-US" sz="2400" b="1" i="0" dirty="0">
                <a:solidFill>
                  <a:srgbClr val="FF9933"/>
                </a:solidFill>
                <a:effectLst/>
                <a:cs typeface="Times New Roman" panose="02020603050405020304" pitchFamily="18" charset="0"/>
              </a:rPr>
              <a:t>umber</a:t>
            </a:r>
          </a:p>
          <a:p>
            <a:pPr marL="0" indent="0" fontAlgn="base">
              <a:buNone/>
            </a:pPr>
            <a:r>
              <a:rPr lang="en-US" sz="2400" b="1" i="0" dirty="0">
                <a:solidFill>
                  <a:srgbClr val="FF9933"/>
                </a:solidFill>
                <a:effectLst/>
                <a:cs typeface="Times New Roman" panose="02020603050405020304" pitchFamily="18" charset="0"/>
              </a:rPr>
              <a:t>                        </a:t>
            </a:r>
            <a:r>
              <a:rPr lang="en-US" sz="2400" b="1" i="0" dirty="0">
                <a:solidFill>
                  <a:schemeClr val="accent4">
                    <a:lumMod val="40000"/>
                    <a:lumOff val="60000"/>
                  </a:schemeClr>
                </a:solidFill>
                <a:effectLst/>
                <a:cs typeface="Times New Roman" panose="02020603050405020304" pitchFamily="18" charset="0"/>
              </a:rPr>
              <a:t>G</a:t>
            </a:r>
            <a:r>
              <a:rPr lang="en-US" sz="2400" b="1" i="0" dirty="0">
                <a:solidFill>
                  <a:srgbClr val="FF9933"/>
                </a:solidFill>
                <a:effectLst/>
                <a:cs typeface="Times New Roman" panose="02020603050405020304" pitchFamily="18" charset="0"/>
              </a:rPr>
              <a:t>oodness</a:t>
            </a:r>
          </a:p>
          <a:p>
            <a:pPr marL="0" indent="0" fontAlgn="base">
              <a:buNone/>
            </a:pPr>
            <a:r>
              <a:rPr lang="en-US" sz="2400" b="1" i="0" dirty="0">
                <a:solidFill>
                  <a:srgbClr val="FF9933"/>
                </a:solidFill>
                <a:effectLst/>
                <a:cs typeface="Times New Roman" panose="02020603050405020304" pitchFamily="18" charset="0"/>
              </a:rPr>
              <a:t>                        </a:t>
            </a:r>
            <a:r>
              <a:rPr lang="en-US" sz="2400" b="1" i="0" dirty="0">
                <a:solidFill>
                  <a:schemeClr val="accent4">
                    <a:lumMod val="40000"/>
                    <a:lumOff val="60000"/>
                  </a:schemeClr>
                </a:solidFill>
                <a:effectLst/>
                <a:cs typeface="Times New Roman" panose="02020603050405020304" pitchFamily="18" charset="0"/>
              </a:rPr>
              <a:t>S</a:t>
            </a:r>
            <a:r>
              <a:rPr lang="en-US" sz="2400" b="1" i="0" dirty="0">
                <a:solidFill>
                  <a:srgbClr val="FF9933"/>
                </a:solidFill>
                <a:effectLst/>
                <a:cs typeface="Times New Roman" panose="02020603050405020304" pitchFamily="18" charset="0"/>
              </a:rPr>
              <a:t>ize</a:t>
            </a:r>
          </a:p>
        </p:txBody>
      </p:sp>
      <p:pic>
        <p:nvPicPr>
          <p:cNvPr id="4" name="Picture 3">
            <a:extLst>
              <a:ext uri="{FF2B5EF4-FFF2-40B4-BE49-F238E27FC236}">
                <a16:creationId xmlns:a16="http://schemas.microsoft.com/office/drawing/2014/main" id="{BCCF0986-D998-2B59-2D38-49D2EED09B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9727" y="11568"/>
            <a:ext cx="4562263" cy="6834850"/>
          </a:xfrm>
          <a:prstGeom prst="rect">
            <a:avLst/>
          </a:prstGeom>
        </p:spPr>
      </p:pic>
      <p:cxnSp>
        <p:nvCxnSpPr>
          <p:cNvPr id="13" name="Straight Connector 12">
            <a:extLst>
              <a:ext uri="{FF2B5EF4-FFF2-40B4-BE49-F238E27FC236}">
                <a16:creationId xmlns:a16="http://schemas.microsoft.com/office/drawing/2014/main" id="{B7188D9B-1674-419B-A379-D1632A7EC3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829053" y="0"/>
            <a:ext cx="0" cy="68580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8524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wipe(down)">
                                      <p:cBhvr>
                                        <p:cTn id="7" dur="580">
                                          <p:stCondLst>
                                            <p:cond delay="0"/>
                                          </p:stCondLst>
                                        </p:cTn>
                                        <p:tgtEl>
                                          <p:spTgt spid="3">
                                            <p:txEl>
                                              <p:pRg st="8" end="8"/>
                                            </p:txEl>
                                          </p:spTgt>
                                        </p:tgtEl>
                                      </p:cBhvr>
                                    </p:animEffect>
                                    <p:anim calcmode="lin" valueType="num">
                                      <p:cBhvr>
                                        <p:cTn id="8"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8" end="8"/>
                                            </p:txEl>
                                          </p:spTgt>
                                        </p:tgtEl>
                                      </p:cBhvr>
                                      <p:to x="100000" y="60000"/>
                                    </p:animScale>
                                    <p:animScale>
                                      <p:cBhvr>
                                        <p:cTn id="14" dur="166" decel="50000">
                                          <p:stCondLst>
                                            <p:cond delay="676"/>
                                          </p:stCondLst>
                                        </p:cTn>
                                        <p:tgtEl>
                                          <p:spTgt spid="3">
                                            <p:txEl>
                                              <p:pRg st="8" end="8"/>
                                            </p:txEl>
                                          </p:spTgt>
                                        </p:tgtEl>
                                      </p:cBhvr>
                                      <p:to x="100000" y="100000"/>
                                    </p:animScale>
                                    <p:animScale>
                                      <p:cBhvr>
                                        <p:cTn id="15" dur="26">
                                          <p:stCondLst>
                                            <p:cond delay="1312"/>
                                          </p:stCondLst>
                                        </p:cTn>
                                        <p:tgtEl>
                                          <p:spTgt spid="3">
                                            <p:txEl>
                                              <p:pRg st="8" end="8"/>
                                            </p:txEl>
                                          </p:spTgt>
                                        </p:tgtEl>
                                      </p:cBhvr>
                                      <p:to x="100000" y="80000"/>
                                    </p:animScale>
                                    <p:animScale>
                                      <p:cBhvr>
                                        <p:cTn id="16" dur="166" decel="50000">
                                          <p:stCondLst>
                                            <p:cond delay="1338"/>
                                          </p:stCondLst>
                                        </p:cTn>
                                        <p:tgtEl>
                                          <p:spTgt spid="3">
                                            <p:txEl>
                                              <p:pRg st="8" end="8"/>
                                            </p:txEl>
                                          </p:spTgt>
                                        </p:tgtEl>
                                      </p:cBhvr>
                                      <p:to x="100000" y="100000"/>
                                    </p:animScale>
                                    <p:animScale>
                                      <p:cBhvr>
                                        <p:cTn id="17" dur="26">
                                          <p:stCondLst>
                                            <p:cond delay="1642"/>
                                          </p:stCondLst>
                                        </p:cTn>
                                        <p:tgtEl>
                                          <p:spTgt spid="3">
                                            <p:txEl>
                                              <p:pRg st="8" end="8"/>
                                            </p:txEl>
                                          </p:spTgt>
                                        </p:tgtEl>
                                      </p:cBhvr>
                                      <p:to x="100000" y="90000"/>
                                    </p:animScale>
                                    <p:animScale>
                                      <p:cBhvr>
                                        <p:cTn id="18" dur="166" decel="50000">
                                          <p:stCondLst>
                                            <p:cond delay="1668"/>
                                          </p:stCondLst>
                                        </p:cTn>
                                        <p:tgtEl>
                                          <p:spTgt spid="3">
                                            <p:txEl>
                                              <p:pRg st="8" end="8"/>
                                            </p:txEl>
                                          </p:spTgt>
                                        </p:tgtEl>
                                      </p:cBhvr>
                                      <p:to x="100000" y="100000"/>
                                    </p:animScale>
                                    <p:animScale>
                                      <p:cBhvr>
                                        <p:cTn id="19" dur="26">
                                          <p:stCondLst>
                                            <p:cond delay="1808"/>
                                          </p:stCondLst>
                                        </p:cTn>
                                        <p:tgtEl>
                                          <p:spTgt spid="3">
                                            <p:txEl>
                                              <p:pRg st="8" end="8"/>
                                            </p:txEl>
                                          </p:spTgt>
                                        </p:tgtEl>
                                      </p:cBhvr>
                                      <p:to x="100000" y="95000"/>
                                    </p:animScale>
                                    <p:animScale>
                                      <p:cBhvr>
                                        <p:cTn id="20" dur="166" decel="50000">
                                          <p:stCondLst>
                                            <p:cond delay="1834"/>
                                          </p:stCondLst>
                                        </p:cTn>
                                        <p:tgtEl>
                                          <p:spTgt spid="3">
                                            <p:txEl>
                                              <p:pRg st="8" end="8"/>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Effect transition="in" filter="wipe(down)">
                                      <p:cBhvr>
                                        <p:cTn id="23" dur="580">
                                          <p:stCondLst>
                                            <p:cond delay="0"/>
                                          </p:stCondLst>
                                        </p:cTn>
                                        <p:tgtEl>
                                          <p:spTgt spid="3">
                                            <p:txEl>
                                              <p:pRg st="9" end="9"/>
                                            </p:txEl>
                                          </p:spTgt>
                                        </p:tgtEl>
                                      </p:cBhvr>
                                    </p:animEffect>
                                    <p:anim calcmode="lin" valueType="num">
                                      <p:cBhvr>
                                        <p:cTn id="24"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9" end="9"/>
                                            </p:txEl>
                                          </p:spTgt>
                                        </p:tgtEl>
                                      </p:cBhvr>
                                      <p:to x="100000" y="60000"/>
                                    </p:animScale>
                                    <p:animScale>
                                      <p:cBhvr>
                                        <p:cTn id="30" dur="166" decel="50000">
                                          <p:stCondLst>
                                            <p:cond delay="676"/>
                                          </p:stCondLst>
                                        </p:cTn>
                                        <p:tgtEl>
                                          <p:spTgt spid="3">
                                            <p:txEl>
                                              <p:pRg st="9" end="9"/>
                                            </p:txEl>
                                          </p:spTgt>
                                        </p:tgtEl>
                                      </p:cBhvr>
                                      <p:to x="100000" y="100000"/>
                                    </p:animScale>
                                    <p:animScale>
                                      <p:cBhvr>
                                        <p:cTn id="31" dur="26">
                                          <p:stCondLst>
                                            <p:cond delay="1312"/>
                                          </p:stCondLst>
                                        </p:cTn>
                                        <p:tgtEl>
                                          <p:spTgt spid="3">
                                            <p:txEl>
                                              <p:pRg st="9" end="9"/>
                                            </p:txEl>
                                          </p:spTgt>
                                        </p:tgtEl>
                                      </p:cBhvr>
                                      <p:to x="100000" y="80000"/>
                                    </p:animScale>
                                    <p:animScale>
                                      <p:cBhvr>
                                        <p:cTn id="32" dur="166" decel="50000">
                                          <p:stCondLst>
                                            <p:cond delay="1338"/>
                                          </p:stCondLst>
                                        </p:cTn>
                                        <p:tgtEl>
                                          <p:spTgt spid="3">
                                            <p:txEl>
                                              <p:pRg st="9" end="9"/>
                                            </p:txEl>
                                          </p:spTgt>
                                        </p:tgtEl>
                                      </p:cBhvr>
                                      <p:to x="100000" y="100000"/>
                                    </p:animScale>
                                    <p:animScale>
                                      <p:cBhvr>
                                        <p:cTn id="33" dur="26">
                                          <p:stCondLst>
                                            <p:cond delay="1642"/>
                                          </p:stCondLst>
                                        </p:cTn>
                                        <p:tgtEl>
                                          <p:spTgt spid="3">
                                            <p:txEl>
                                              <p:pRg st="9" end="9"/>
                                            </p:txEl>
                                          </p:spTgt>
                                        </p:tgtEl>
                                      </p:cBhvr>
                                      <p:to x="100000" y="90000"/>
                                    </p:animScale>
                                    <p:animScale>
                                      <p:cBhvr>
                                        <p:cTn id="34" dur="166" decel="50000">
                                          <p:stCondLst>
                                            <p:cond delay="1668"/>
                                          </p:stCondLst>
                                        </p:cTn>
                                        <p:tgtEl>
                                          <p:spTgt spid="3">
                                            <p:txEl>
                                              <p:pRg st="9" end="9"/>
                                            </p:txEl>
                                          </p:spTgt>
                                        </p:tgtEl>
                                      </p:cBhvr>
                                      <p:to x="100000" y="100000"/>
                                    </p:animScale>
                                    <p:animScale>
                                      <p:cBhvr>
                                        <p:cTn id="35" dur="26">
                                          <p:stCondLst>
                                            <p:cond delay="1808"/>
                                          </p:stCondLst>
                                        </p:cTn>
                                        <p:tgtEl>
                                          <p:spTgt spid="3">
                                            <p:txEl>
                                              <p:pRg st="9" end="9"/>
                                            </p:txEl>
                                          </p:spTgt>
                                        </p:tgtEl>
                                      </p:cBhvr>
                                      <p:to x="100000" y="95000"/>
                                    </p:animScale>
                                    <p:animScale>
                                      <p:cBhvr>
                                        <p:cTn id="36" dur="166" decel="50000">
                                          <p:stCondLst>
                                            <p:cond delay="1834"/>
                                          </p:stCondLst>
                                        </p:cTn>
                                        <p:tgtEl>
                                          <p:spTgt spid="3">
                                            <p:txEl>
                                              <p:pRg st="9" end="9"/>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wipe(down)">
                                      <p:cBhvr>
                                        <p:cTn id="39" dur="580">
                                          <p:stCondLst>
                                            <p:cond delay="0"/>
                                          </p:stCondLst>
                                        </p:cTn>
                                        <p:tgtEl>
                                          <p:spTgt spid="3">
                                            <p:txEl>
                                              <p:pRg st="10" end="10"/>
                                            </p:txEl>
                                          </p:spTgt>
                                        </p:tgtEl>
                                      </p:cBhvr>
                                    </p:animEffect>
                                    <p:anim calcmode="lin" valueType="num">
                                      <p:cBhvr>
                                        <p:cTn id="40"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xEl>
                                              <p:pRg st="10" end="10"/>
                                            </p:txEl>
                                          </p:spTgt>
                                        </p:tgtEl>
                                      </p:cBhvr>
                                      <p:to x="100000" y="60000"/>
                                    </p:animScale>
                                    <p:animScale>
                                      <p:cBhvr>
                                        <p:cTn id="46" dur="166" decel="50000">
                                          <p:stCondLst>
                                            <p:cond delay="676"/>
                                          </p:stCondLst>
                                        </p:cTn>
                                        <p:tgtEl>
                                          <p:spTgt spid="3">
                                            <p:txEl>
                                              <p:pRg st="10" end="10"/>
                                            </p:txEl>
                                          </p:spTgt>
                                        </p:tgtEl>
                                      </p:cBhvr>
                                      <p:to x="100000" y="100000"/>
                                    </p:animScale>
                                    <p:animScale>
                                      <p:cBhvr>
                                        <p:cTn id="47" dur="26">
                                          <p:stCondLst>
                                            <p:cond delay="1312"/>
                                          </p:stCondLst>
                                        </p:cTn>
                                        <p:tgtEl>
                                          <p:spTgt spid="3">
                                            <p:txEl>
                                              <p:pRg st="10" end="10"/>
                                            </p:txEl>
                                          </p:spTgt>
                                        </p:tgtEl>
                                      </p:cBhvr>
                                      <p:to x="100000" y="80000"/>
                                    </p:animScale>
                                    <p:animScale>
                                      <p:cBhvr>
                                        <p:cTn id="48" dur="166" decel="50000">
                                          <p:stCondLst>
                                            <p:cond delay="1338"/>
                                          </p:stCondLst>
                                        </p:cTn>
                                        <p:tgtEl>
                                          <p:spTgt spid="3">
                                            <p:txEl>
                                              <p:pRg st="10" end="10"/>
                                            </p:txEl>
                                          </p:spTgt>
                                        </p:tgtEl>
                                      </p:cBhvr>
                                      <p:to x="100000" y="100000"/>
                                    </p:animScale>
                                    <p:animScale>
                                      <p:cBhvr>
                                        <p:cTn id="49" dur="26">
                                          <p:stCondLst>
                                            <p:cond delay="1642"/>
                                          </p:stCondLst>
                                        </p:cTn>
                                        <p:tgtEl>
                                          <p:spTgt spid="3">
                                            <p:txEl>
                                              <p:pRg st="10" end="10"/>
                                            </p:txEl>
                                          </p:spTgt>
                                        </p:tgtEl>
                                      </p:cBhvr>
                                      <p:to x="100000" y="90000"/>
                                    </p:animScale>
                                    <p:animScale>
                                      <p:cBhvr>
                                        <p:cTn id="50" dur="166" decel="50000">
                                          <p:stCondLst>
                                            <p:cond delay="1668"/>
                                          </p:stCondLst>
                                        </p:cTn>
                                        <p:tgtEl>
                                          <p:spTgt spid="3">
                                            <p:txEl>
                                              <p:pRg st="10" end="10"/>
                                            </p:txEl>
                                          </p:spTgt>
                                        </p:tgtEl>
                                      </p:cBhvr>
                                      <p:to x="100000" y="100000"/>
                                    </p:animScale>
                                    <p:animScale>
                                      <p:cBhvr>
                                        <p:cTn id="51" dur="26">
                                          <p:stCondLst>
                                            <p:cond delay="1808"/>
                                          </p:stCondLst>
                                        </p:cTn>
                                        <p:tgtEl>
                                          <p:spTgt spid="3">
                                            <p:txEl>
                                              <p:pRg st="10" end="10"/>
                                            </p:txEl>
                                          </p:spTgt>
                                        </p:tgtEl>
                                      </p:cBhvr>
                                      <p:to x="100000" y="95000"/>
                                    </p:animScale>
                                    <p:animScale>
                                      <p:cBhvr>
                                        <p:cTn id="52" dur="166" decel="50000">
                                          <p:stCondLst>
                                            <p:cond delay="1834"/>
                                          </p:stCondLst>
                                        </p:cTn>
                                        <p:tgtEl>
                                          <p:spTgt spid="3">
                                            <p:txEl>
                                              <p:pRg st="10" end="10"/>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wipe(down)">
                                      <p:cBhvr>
                                        <p:cTn id="55" dur="580">
                                          <p:stCondLst>
                                            <p:cond delay="0"/>
                                          </p:stCondLst>
                                        </p:cTn>
                                        <p:tgtEl>
                                          <p:spTgt spid="3">
                                            <p:txEl>
                                              <p:pRg st="11" end="11"/>
                                            </p:txEl>
                                          </p:spTgt>
                                        </p:tgtEl>
                                      </p:cBhvr>
                                    </p:animEffect>
                                    <p:anim calcmode="lin" valueType="num">
                                      <p:cBhvr>
                                        <p:cTn id="56" dur="1822" tmFilter="0,0; 0.14,0.36; 0.43,0.73; 0.71,0.91; 1.0,1.0">
                                          <p:stCondLst>
                                            <p:cond delay="0"/>
                                          </p:stCondLst>
                                        </p:cTn>
                                        <p:tgtEl>
                                          <p:spTgt spid="3">
                                            <p:txEl>
                                              <p:pRg st="11" end="11"/>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
                                            <p:txEl>
                                              <p:pRg st="11" end="11"/>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
                                            <p:txEl>
                                              <p:pRg st="11" end="11"/>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
                                            <p:txEl>
                                              <p:pRg st="11" end="11"/>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
                                            <p:txEl>
                                              <p:pRg st="11" end="11"/>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3">
                                            <p:txEl>
                                              <p:pRg st="11" end="11"/>
                                            </p:txEl>
                                          </p:spTgt>
                                        </p:tgtEl>
                                      </p:cBhvr>
                                      <p:to x="100000" y="60000"/>
                                    </p:animScale>
                                    <p:animScale>
                                      <p:cBhvr>
                                        <p:cTn id="62" dur="166" decel="50000">
                                          <p:stCondLst>
                                            <p:cond delay="676"/>
                                          </p:stCondLst>
                                        </p:cTn>
                                        <p:tgtEl>
                                          <p:spTgt spid="3">
                                            <p:txEl>
                                              <p:pRg st="11" end="11"/>
                                            </p:txEl>
                                          </p:spTgt>
                                        </p:tgtEl>
                                      </p:cBhvr>
                                      <p:to x="100000" y="100000"/>
                                    </p:animScale>
                                    <p:animScale>
                                      <p:cBhvr>
                                        <p:cTn id="63" dur="26">
                                          <p:stCondLst>
                                            <p:cond delay="1312"/>
                                          </p:stCondLst>
                                        </p:cTn>
                                        <p:tgtEl>
                                          <p:spTgt spid="3">
                                            <p:txEl>
                                              <p:pRg st="11" end="11"/>
                                            </p:txEl>
                                          </p:spTgt>
                                        </p:tgtEl>
                                      </p:cBhvr>
                                      <p:to x="100000" y="80000"/>
                                    </p:animScale>
                                    <p:animScale>
                                      <p:cBhvr>
                                        <p:cTn id="64" dur="166" decel="50000">
                                          <p:stCondLst>
                                            <p:cond delay="1338"/>
                                          </p:stCondLst>
                                        </p:cTn>
                                        <p:tgtEl>
                                          <p:spTgt spid="3">
                                            <p:txEl>
                                              <p:pRg st="11" end="11"/>
                                            </p:txEl>
                                          </p:spTgt>
                                        </p:tgtEl>
                                      </p:cBhvr>
                                      <p:to x="100000" y="100000"/>
                                    </p:animScale>
                                    <p:animScale>
                                      <p:cBhvr>
                                        <p:cTn id="65" dur="26">
                                          <p:stCondLst>
                                            <p:cond delay="1642"/>
                                          </p:stCondLst>
                                        </p:cTn>
                                        <p:tgtEl>
                                          <p:spTgt spid="3">
                                            <p:txEl>
                                              <p:pRg st="11" end="11"/>
                                            </p:txEl>
                                          </p:spTgt>
                                        </p:tgtEl>
                                      </p:cBhvr>
                                      <p:to x="100000" y="90000"/>
                                    </p:animScale>
                                    <p:animScale>
                                      <p:cBhvr>
                                        <p:cTn id="66" dur="166" decel="50000">
                                          <p:stCondLst>
                                            <p:cond delay="1668"/>
                                          </p:stCondLst>
                                        </p:cTn>
                                        <p:tgtEl>
                                          <p:spTgt spid="3">
                                            <p:txEl>
                                              <p:pRg st="11" end="11"/>
                                            </p:txEl>
                                          </p:spTgt>
                                        </p:tgtEl>
                                      </p:cBhvr>
                                      <p:to x="100000" y="100000"/>
                                    </p:animScale>
                                    <p:animScale>
                                      <p:cBhvr>
                                        <p:cTn id="67" dur="26">
                                          <p:stCondLst>
                                            <p:cond delay="1808"/>
                                          </p:stCondLst>
                                        </p:cTn>
                                        <p:tgtEl>
                                          <p:spTgt spid="3">
                                            <p:txEl>
                                              <p:pRg st="11" end="11"/>
                                            </p:txEl>
                                          </p:spTgt>
                                        </p:tgtEl>
                                      </p:cBhvr>
                                      <p:to x="100000" y="95000"/>
                                    </p:animScale>
                                    <p:animScale>
                                      <p:cBhvr>
                                        <p:cTn id="68" dur="166" decel="50000">
                                          <p:stCondLst>
                                            <p:cond delay="1834"/>
                                          </p:stCondLst>
                                        </p:cTn>
                                        <p:tgtEl>
                                          <p:spTgt spid="3">
                                            <p:txEl>
                                              <p:pRg st="11" end="11"/>
                                            </p:txEl>
                                          </p:spTgt>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3">
                                            <p:txEl>
                                              <p:pRg st="12" end="12"/>
                                            </p:txEl>
                                          </p:spTgt>
                                        </p:tgtEl>
                                        <p:attrNameLst>
                                          <p:attrName>style.visibility</p:attrName>
                                        </p:attrNameLst>
                                      </p:cBhvr>
                                      <p:to>
                                        <p:strVal val="visible"/>
                                      </p:to>
                                    </p:set>
                                    <p:animEffect transition="in" filter="wipe(down)">
                                      <p:cBhvr>
                                        <p:cTn id="71" dur="580">
                                          <p:stCondLst>
                                            <p:cond delay="0"/>
                                          </p:stCondLst>
                                        </p:cTn>
                                        <p:tgtEl>
                                          <p:spTgt spid="3">
                                            <p:txEl>
                                              <p:pRg st="12" end="12"/>
                                            </p:txEl>
                                          </p:spTgt>
                                        </p:tgtEl>
                                      </p:cBhvr>
                                    </p:animEffect>
                                    <p:anim calcmode="lin" valueType="num">
                                      <p:cBhvr>
                                        <p:cTn id="72" dur="1822" tmFilter="0,0; 0.14,0.36; 0.43,0.73; 0.71,0.91; 1.0,1.0">
                                          <p:stCondLst>
                                            <p:cond delay="0"/>
                                          </p:stCondLst>
                                        </p:cTn>
                                        <p:tgtEl>
                                          <p:spTgt spid="3">
                                            <p:txEl>
                                              <p:pRg st="12" end="12"/>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3">
                                            <p:txEl>
                                              <p:pRg st="12" end="12"/>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3">
                                            <p:txEl>
                                              <p:pRg st="12" end="12"/>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3">
                                            <p:txEl>
                                              <p:pRg st="12" end="12"/>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3">
                                            <p:txEl>
                                              <p:pRg st="12" end="12"/>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3">
                                            <p:txEl>
                                              <p:pRg st="12" end="12"/>
                                            </p:txEl>
                                          </p:spTgt>
                                        </p:tgtEl>
                                      </p:cBhvr>
                                      <p:to x="100000" y="60000"/>
                                    </p:animScale>
                                    <p:animScale>
                                      <p:cBhvr>
                                        <p:cTn id="78" dur="166" decel="50000">
                                          <p:stCondLst>
                                            <p:cond delay="676"/>
                                          </p:stCondLst>
                                        </p:cTn>
                                        <p:tgtEl>
                                          <p:spTgt spid="3">
                                            <p:txEl>
                                              <p:pRg st="12" end="12"/>
                                            </p:txEl>
                                          </p:spTgt>
                                        </p:tgtEl>
                                      </p:cBhvr>
                                      <p:to x="100000" y="100000"/>
                                    </p:animScale>
                                    <p:animScale>
                                      <p:cBhvr>
                                        <p:cTn id="79" dur="26">
                                          <p:stCondLst>
                                            <p:cond delay="1312"/>
                                          </p:stCondLst>
                                        </p:cTn>
                                        <p:tgtEl>
                                          <p:spTgt spid="3">
                                            <p:txEl>
                                              <p:pRg st="12" end="12"/>
                                            </p:txEl>
                                          </p:spTgt>
                                        </p:tgtEl>
                                      </p:cBhvr>
                                      <p:to x="100000" y="80000"/>
                                    </p:animScale>
                                    <p:animScale>
                                      <p:cBhvr>
                                        <p:cTn id="80" dur="166" decel="50000">
                                          <p:stCondLst>
                                            <p:cond delay="1338"/>
                                          </p:stCondLst>
                                        </p:cTn>
                                        <p:tgtEl>
                                          <p:spTgt spid="3">
                                            <p:txEl>
                                              <p:pRg st="12" end="12"/>
                                            </p:txEl>
                                          </p:spTgt>
                                        </p:tgtEl>
                                      </p:cBhvr>
                                      <p:to x="100000" y="100000"/>
                                    </p:animScale>
                                    <p:animScale>
                                      <p:cBhvr>
                                        <p:cTn id="81" dur="26">
                                          <p:stCondLst>
                                            <p:cond delay="1642"/>
                                          </p:stCondLst>
                                        </p:cTn>
                                        <p:tgtEl>
                                          <p:spTgt spid="3">
                                            <p:txEl>
                                              <p:pRg st="12" end="12"/>
                                            </p:txEl>
                                          </p:spTgt>
                                        </p:tgtEl>
                                      </p:cBhvr>
                                      <p:to x="100000" y="90000"/>
                                    </p:animScale>
                                    <p:animScale>
                                      <p:cBhvr>
                                        <p:cTn id="82" dur="166" decel="50000">
                                          <p:stCondLst>
                                            <p:cond delay="1668"/>
                                          </p:stCondLst>
                                        </p:cTn>
                                        <p:tgtEl>
                                          <p:spTgt spid="3">
                                            <p:txEl>
                                              <p:pRg st="12" end="12"/>
                                            </p:txEl>
                                          </p:spTgt>
                                        </p:tgtEl>
                                      </p:cBhvr>
                                      <p:to x="100000" y="100000"/>
                                    </p:animScale>
                                    <p:animScale>
                                      <p:cBhvr>
                                        <p:cTn id="83" dur="26">
                                          <p:stCondLst>
                                            <p:cond delay="1808"/>
                                          </p:stCondLst>
                                        </p:cTn>
                                        <p:tgtEl>
                                          <p:spTgt spid="3">
                                            <p:txEl>
                                              <p:pRg st="12" end="12"/>
                                            </p:txEl>
                                          </p:spTgt>
                                        </p:tgtEl>
                                      </p:cBhvr>
                                      <p:to x="100000" y="95000"/>
                                    </p:animScale>
                                    <p:animScale>
                                      <p:cBhvr>
                                        <p:cTn id="84" dur="166" decel="50000">
                                          <p:stCondLst>
                                            <p:cond delay="1834"/>
                                          </p:stCondLst>
                                        </p:cTn>
                                        <p:tgtEl>
                                          <p:spTgt spid="3">
                                            <p:txEl>
                                              <p:p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E4815BF2-3D5A-CABE-484A-D6E1A20FA682}"/>
              </a:ext>
            </a:extLst>
          </p:cNvPr>
          <p:cNvSpPr>
            <a:spLocks noGrp="1"/>
          </p:cNvSpPr>
          <p:nvPr>
            <p:ph type="title"/>
          </p:nvPr>
        </p:nvSpPr>
        <p:spPr>
          <a:xfrm>
            <a:off x="838200" y="365125"/>
            <a:ext cx="10515600" cy="1325563"/>
          </a:xfrm>
        </p:spPr>
        <p:txBody>
          <a:bodyPr>
            <a:normAutofit/>
          </a:bodyPr>
          <a:lstStyle/>
          <a:p>
            <a:r>
              <a:rPr lang="fr-CA" sz="5400" dirty="0"/>
              <a:t>Adjectifs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661949C7-9572-7F77-1882-08C923E78726}"/>
              </a:ext>
            </a:extLst>
          </p:cNvPr>
          <p:cNvSpPr>
            <a:spLocks noGrp="1"/>
          </p:cNvSpPr>
          <p:nvPr>
            <p:ph idx="1"/>
          </p:nvPr>
        </p:nvSpPr>
        <p:spPr>
          <a:xfrm>
            <a:off x="838200" y="1929384"/>
            <a:ext cx="10515600" cy="4251960"/>
          </a:xfrm>
        </p:spPr>
        <p:txBody>
          <a:bodyPr>
            <a:normAutofit/>
          </a:bodyPr>
          <a:lstStyle/>
          <a:p>
            <a:pPr marL="0" indent="0" fontAlgn="base">
              <a:buNone/>
            </a:pPr>
            <a:endParaRPr lang="en-US" sz="2200" i="0" dirty="0">
              <a:effectLst/>
              <a:cs typeface="Times New Roman" panose="02020603050405020304" pitchFamily="18" charset="0"/>
            </a:endParaRPr>
          </a:p>
          <a:p>
            <a:pPr marL="0" indent="0" fontAlgn="base">
              <a:buNone/>
            </a:pPr>
            <a:r>
              <a:rPr lang="en-US" sz="2200" dirty="0" err="1">
                <a:cs typeface="Times New Roman" panose="02020603050405020304" pitchFamily="18" charset="0"/>
              </a:rPr>
              <a:t>Adjectifs</a:t>
            </a:r>
            <a:r>
              <a:rPr lang="en-US" sz="2200" dirty="0">
                <a:cs typeface="Times New Roman" panose="02020603050405020304" pitchFamily="18" charset="0"/>
              </a:rPr>
              <a:t> </a:t>
            </a:r>
            <a:r>
              <a:rPr lang="en-US" sz="2200" dirty="0" err="1">
                <a:cs typeface="Times New Roman" panose="02020603050405020304" pitchFamily="18" charset="0"/>
              </a:rPr>
              <a:t>précédant</a:t>
            </a:r>
            <a:r>
              <a:rPr lang="en-US" sz="2200" dirty="0">
                <a:cs typeface="Times New Roman" panose="02020603050405020304" pitchFamily="18" charset="0"/>
              </a:rPr>
              <a:t> le nom</a:t>
            </a:r>
            <a:endParaRPr lang="en-US" sz="2200" i="0" dirty="0">
              <a:effectLst/>
              <a:cs typeface="Times New Roman" panose="02020603050405020304" pitchFamily="18" charset="0"/>
            </a:endParaRPr>
          </a:p>
          <a:p>
            <a:pPr marL="0" indent="0" fontAlgn="base">
              <a:buNone/>
            </a:pPr>
            <a:endParaRPr lang="en-US" sz="2200" dirty="0">
              <a:cs typeface="Times New Roman" panose="02020603050405020304" pitchFamily="18" charset="0"/>
            </a:endParaRPr>
          </a:p>
          <a:p>
            <a:pPr marL="0" indent="0" fontAlgn="base">
              <a:buNone/>
            </a:pPr>
            <a:r>
              <a:rPr lang="en-US" sz="2200" i="0" dirty="0">
                <a:effectLst/>
                <a:cs typeface="Times New Roman" panose="02020603050405020304" pitchFamily="18" charset="0"/>
              </a:rPr>
              <a:t>Ex.</a:t>
            </a:r>
          </a:p>
          <a:p>
            <a:pPr marL="0" indent="0" fontAlgn="base">
              <a:buNone/>
            </a:pPr>
            <a:r>
              <a:rPr lang="en-US" sz="2200" i="0" dirty="0">
                <a:solidFill>
                  <a:srgbClr val="FF9933"/>
                </a:solidFill>
                <a:effectLst/>
                <a:latin typeface="ADLaM Display" panose="020F0502020204030204" pitchFamily="2" charset="0"/>
                <a:ea typeface="ADLaM Display" panose="020F0502020204030204" pitchFamily="2" charset="0"/>
                <a:cs typeface="ADLaM Display" panose="020F0502020204030204" pitchFamily="2" charset="0"/>
              </a:rPr>
              <a:t>B</a:t>
            </a:r>
            <a:r>
              <a:rPr lang="en-US" sz="2200" i="0" dirty="0">
                <a:solidFill>
                  <a:srgbClr val="FF9933"/>
                </a:solidFill>
                <a:effectLst/>
                <a:cs typeface="Times New Roman" panose="02020603050405020304" pitchFamily="18" charset="0"/>
              </a:rPr>
              <a:t>eauty  </a:t>
            </a:r>
            <a:r>
              <a:rPr lang="en-US" sz="2200" i="0" dirty="0">
                <a:effectLst/>
                <a:cs typeface="Times New Roman" panose="02020603050405020304" pitchFamily="18" charset="0"/>
              </a:rPr>
              <a:t>           Un beau pays   </a:t>
            </a:r>
            <a:r>
              <a:rPr lang="en-US" sz="1600" dirty="0">
                <a:solidFill>
                  <a:schemeClr val="accent1">
                    <a:lumMod val="40000"/>
                    <a:lumOff val="60000"/>
                  </a:schemeClr>
                </a:solidFill>
                <a:cs typeface="Times New Roman" panose="02020603050405020304" pitchFamily="18" charset="0"/>
              </a:rPr>
              <a:t>A beautiful country</a:t>
            </a:r>
            <a:endParaRPr lang="en-US" sz="2200" i="0" dirty="0">
              <a:effectLst/>
              <a:cs typeface="Times New Roman" panose="02020603050405020304" pitchFamily="18" charset="0"/>
            </a:endParaRPr>
          </a:p>
          <a:p>
            <a:pPr marL="0" indent="0" fontAlgn="base">
              <a:buNone/>
            </a:pPr>
            <a:r>
              <a:rPr lang="en-US" sz="2200" i="0" dirty="0">
                <a:solidFill>
                  <a:srgbClr val="FF9933"/>
                </a:solidFill>
                <a:effectLst/>
                <a:latin typeface="ADLaM Display" panose="02010000000000000000" pitchFamily="2" charset="0"/>
                <a:ea typeface="ADLaM Display" panose="02010000000000000000" pitchFamily="2" charset="0"/>
                <a:cs typeface="ADLaM Display" panose="02010000000000000000" pitchFamily="2" charset="0"/>
              </a:rPr>
              <a:t>A</a:t>
            </a:r>
            <a:r>
              <a:rPr lang="en-US" sz="2200" i="0" dirty="0">
                <a:solidFill>
                  <a:srgbClr val="FF9933"/>
                </a:solidFill>
                <a:effectLst/>
                <a:cs typeface="Times New Roman" panose="02020603050405020304" pitchFamily="18" charset="0"/>
              </a:rPr>
              <a:t>ge  </a:t>
            </a:r>
            <a:r>
              <a:rPr lang="en-US" sz="2200" i="0" dirty="0">
                <a:effectLst/>
                <a:cs typeface="Times New Roman" panose="02020603050405020304" pitchFamily="18" charset="0"/>
              </a:rPr>
              <a:t>                 Une </a:t>
            </a:r>
            <a:r>
              <a:rPr lang="en-US" sz="2200" i="0" dirty="0" err="1">
                <a:effectLst/>
                <a:cs typeface="Times New Roman" panose="02020603050405020304" pitchFamily="18" charset="0"/>
              </a:rPr>
              <a:t>jeune</a:t>
            </a:r>
            <a:r>
              <a:rPr lang="en-US" sz="2200" i="0" dirty="0">
                <a:effectLst/>
                <a:cs typeface="Times New Roman" panose="02020603050405020304" pitchFamily="18" charset="0"/>
              </a:rPr>
              <a:t> femm</a:t>
            </a:r>
            <a:r>
              <a:rPr lang="en-US" sz="2200" dirty="0">
                <a:cs typeface="Times New Roman" panose="02020603050405020304" pitchFamily="18" charset="0"/>
              </a:rPr>
              <a:t>e   </a:t>
            </a:r>
            <a:r>
              <a:rPr lang="en-US" sz="2200" i="0" dirty="0">
                <a:effectLst/>
                <a:cs typeface="Times New Roman" panose="02020603050405020304" pitchFamily="18" charset="0"/>
              </a:rPr>
              <a:t> </a:t>
            </a:r>
            <a:r>
              <a:rPr lang="en-US" sz="1600" dirty="0">
                <a:solidFill>
                  <a:schemeClr val="accent1">
                    <a:lumMod val="40000"/>
                    <a:lumOff val="60000"/>
                  </a:schemeClr>
                </a:solidFill>
                <a:cs typeface="Times New Roman" panose="02020603050405020304" pitchFamily="18" charset="0"/>
              </a:rPr>
              <a:t>A young woman   </a:t>
            </a:r>
            <a:endParaRPr lang="en-US" sz="2200" i="0" dirty="0">
              <a:effectLst/>
              <a:cs typeface="Times New Roman" panose="02020603050405020304" pitchFamily="18" charset="0"/>
            </a:endParaRPr>
          </a:p>
          <a:p>
            <a:pPr marL="0" indent="0" fontAlgn="base">
              <a:buNone/>
            </a:pPr>
            <a:r>
              <a:rPr lang="en-US" sz="2200" i="0" dirty="0">
                <a:solidFill>
                  <a:srgbClr val="FF9933"/>
                </a:solidFill>
                <a:effectLst/>
                <a:latin typeface="ADLaM Display" panose="02010000000000000000" pitchFamily="2" charset="0"/>
                <a:ea typeface="ADLaM Display" panose="02010000000000000000" pitchFamily="2" charset="0"/>
                <a:cs typeface="ADLaM Display" panose="02010000000000000000" pitchFamily="2" charset="0"/>
              </a:rPr>
              <a:t>N</a:t>
            </a:r>
            <a:r>
              <a:rPr lang="en-US" sz="2200" i="0" dirty="0">
                <a:solidFill>
                  <a:srgbClr val="FF9933"/>
                </a:solidFill>
                <a:effectLst/>
                <a:cs typeface="Times New Roman" panose="02020603050405020304" pitchFamily="18" charset="0"/>
              </a:rPr>
              <a:t>umber </a:t>
            </a:r>
            <a:r>
              <a:rPr lang="en-US" sz="2200" i="0" dirty="0">
                <a:effectLst/>
                <a:cs typeface="Times New Roman" panose="02020603050405020304" pitchFamily="18" charset="0"/>
              </a:rPr>
              <a:t>          3 </a:t>
            </a:r>
            <a:r>
              <a:rPr lang="en-US" sz="2200" i="0" dirty="0" err="1">
                <a:effectLst/>
                <a:cs typeface="Times New Roman" panose="02020603050405020304" pitchFamily="18" charset="0"/>
              </a:rPr>
              <a:t>animaux</a:t>
            </a:r>
            <a:r>
              <a:rPr lang="en-US" sz="2200" i="0" dirty="0">
                <a:effectLst/>
                <a:cs typeface="Times New Roman" panose="02020603050405020304" pitchFamily="18" charset="0"/>
              </a:rPr>
              <a:t>   </a:t>
            </a:r>
            <a:r>
              <a:rPr lang="en-US" sz="1600" i="0" dirty="0">
                <a:solidFill>
                  <a:schemeClr val="accent1">
                    <a:lumMod val="40000"/>
                    <a:lumOff val="60000"/>
                  </a:schemeClr>
                </a:solidFill>
                <a:effectLst/>
                <a:cs typeface="Times New Roman" panose="02020603050405020304" pitchFamily="18" charset="0"/>
              </a:rPr>
              <a:t>3 animals</a:t>
            </a:r>
            <a:endParaRPr lang="en-US" sz="2200" i="0" dirty="0">
              <a:effectLst/>
              <a:cs typeface="Times New Roman" panose="02020603050405020304" pitchFamily="18" charset="0"/>
            </a:endParaRPr>
          </a:p>
          <a:p>
            <a:pPr marL="0" indent="0" fontAlgn="base">
              <a:buNone/>
            </a:pPr>
            <a:r>
              <a:rPr lang="en-US" sz="2200" i="0" dirty="0">
                <a:solidFill>
                  <a:srgbClr val="FF9933"/>
                </a:solidFill>
                <a:effectLst/>
                <a:latin typeface="ADLaM Display" panose="02010000000000000000" pitchFamily="2" charset="0"/>
                <a:ea typeface="ADLaM Display" panose="02010000000000000000" pitchFamily="2" charset="0"/>
                <a:cs typeface="ADLaM Display" panose="02010000000000000000" pitchFamily="2" charset="0"/>
              </a:rPr>
              <a:t>G</a:t>
            </a:r>
            <a:r>
              <a:rPr lang="en-US" sz="2200" i="0" dirty="0">
                <a:solidFill>
                  <a:srgbClr val="FF9933"/>
                </a:solidFill>
                <a:effectLst/>
                <a:cs typeface="Times New Roman" panose="02020603050405020304" pitchFamily="18" charset="0"/>
              </a:rPr>
              <a:t>oodness  </a:t>
            </a:r>
            <a:r>
              <a:rPr lang="en-US" sz="2200" i="0" dirty="0">
                <a:effectLst/>
                <a:cs typeface="Times New Roman" panose="02020603050405020304" pitchFamily="18" charset="0"/>
              </a:rPr>
              <a:t>      Une bonne </a:t>
            </a:r>
            <a:r>
              <a:rPr lang="en-US" sz="2200" i="0" dirty="0" err="1">
                <a:effectLst/>
                <a:cs typeface="Times New Roman" panose="02020603050405020304" pitchFamily="18" charset="0"/>
              </a:rPr>
              <a:t>personne</a:t>
            </a:r>
            <a:r>
              <a:rPr lang="en-US" sz="2200" i="0" dirty="0">
                <a:effectLst/>
                <a:cs typeface="Times New Roman" panose="02020603050405020304" pitchFamily="18" charset="0"/>
              </a:rPr>
              <a:t>   </a:t>
            </a:r>
            <a:r>
              <a:rPr lang="en-US" sz="1600" i="0" dirty="0">
                <a:solidFill>
                  <a:schemeClr val="accent1">
                    <a:lumMod val="40000"/>
                    <a:lumOff val="60000"/>
                  </a:schemeClr>
                </a:solidFill>
                <a:effectLst/>
                <a:cs typeface="Times New Roman" panose="02020603050405020304" pitchFamily="18" charset="0"/>
              </a:rPr>
              <a:t>A good person</a:t>
            </a:r>
            <a:endParaRPr lang="en-US" sz="2200" dirty="0">
              <a:solidFill>
                <a:schemeClr val="accent1">
                  <a:lumMod val="40000"/>
                  <a:lumOff val="60000"/>
                </a:schemeClr>
              </a:solidFill>
              <a:cs typeface="Times New Roman" panose="02020603050405020304" pitchFamily="18" charset="0"/>
            </a:endParaRPr>
          </a:p>
          <a:p>
            <a:pPr marL="0" indent="0" fontAlgn="base">
              <a:buNone/>
            </a:pPr>
            <a:r>
              <a:rPr lang="en-US" sz="2200" i="0" dirty="0">
                <a:solidFill>
                  <a:srgbClr val="FF9933"/>
                </a:solidFill>
                <a:effectLst/>
                <a:latin typeface="ADLaM Display" panose="02010000000000000000" pitchFamily="2" charset="0"/>
                <a:ea typeface="ADLaM Display" panose="02010000000000000000" pitchFamily="2" charset="0"/>
                <a:cs typeface="ADLaM Display" panose="02010000000000000000" pitchFamily="2" charset="0"/>
              </a:rPr>
              <a:t>S</a:t>
            </a:r>
            <a:r>
              <a:rPr lang="en-US" sz="2200" i="0" dirty="0">
                <a:solidFill>
                  <a:srgbClr val="FF9933"/>
                </a:solidFill>
                <a:effectLst/>
                <a:cs typeface="Times New Roman" panose="02020603050405020304" pitchFamily="18" charset="0"/>
              </a:rPr>
              <a:t>ize    </a:t>
            </a:r>
            <a:r>
              <a:rPr lang="en-US" sz="2200" i="0" dirty="0">
                <a:effectLst/>
                <a:cs typeface="Times New Roman" panose="02020603050405020304" pitchFamily="18" charset="0"/>
              </a:rPr>
              <a:t>               Un petit </a:t>
            </a:r>
            <a:r>
              <a:rPr lang="en-US" sz="2200" i="0" dirty="0" err="1">
                <a:effectLst/>
                <a:cs typeface="Times New Roman" panose="02020603050405020304" pitchFamily="18" charset="0"/>
              </a:rPr>
              <a:t>jardin</a:t>
            </a:r>
            <a:r>
              <a:rPr lang="en-US" sz="2200" dirty="0">
                <a:cs typeface="Times New Roman" panose="02020603050405020304" pitchFamily="18" charset="0"/>
              </a:rPr>
              <a:t>  </a:t>
            </a:r>
            <a:r>
              <a:rPr lang="en-US" sz="2200" dirty="0">
                <a:solidFill>
                  <a:schemeClr val="accent1">
                    <a:lumMod val="40000"/>
                    <a:lumOff val="60000"/>
                  </a:schemeClr>
                </a:solidFill>
                <a:cs typeface="Times New Roman" panose="02020603050405020304" pitchFamily="18" charset="0"/>
              </a:rPr>
              <a:t> </a:t>
            </a:r>
            <a:r>
              <a:rPr lang="en-US" sz="1600" dirty="0">
                <a:solidFill>
                  <a:schemeClr val="accent1">
                    <a:lumMod val="40000"/>
                    <a:lumOff val="60000"/>
                  </a:schemeClr>
                </a:solidFill>
                <a:cs typeface="Times New Roman" panose="02020603050405020304" pitchFamily="18" charset="0"/>
              </a:rPr>
              <a:t>A small garden</a:t>
            </a:r>
            <a:endParaRPr lang="en-US" sz="2200" i="0" dirty="0">
              <a:solidFill>
                <a:schemeClr val="accent1">
                  <a:lumMod val="40000"/>
                  <a:lumOff val="60000"/>
                </a:schemeClr>
              </a:solidFill>
              <a:effectLst/>
              <a:cs typeface="Times New Roman" panose="02020603050405020304" pitchFamily="18" charset="0"/>
            </a:endParaRPr>
          </a:p>
        </p:txBody>
      </p:sp>
    </p:spTree>
    <p:extLst>
      <p:ext uri="{BB962C8B-B14F-4D97-AF65-F5344CB8AC3E}">
        <p14:creationId xmlns:p14="http://schemas.microsoft.com/office/powerpoint/2010/main" val="113087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additive="base">
                                        <p:cTn id="1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 calcmode="lin" valueType="num">
                                      <p:cBhvr additive="base">
                                        <p:cTn id="2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 calcmode="lin" valueType="num">
                                      <p:cBhvr additive="base">
                                        <p:cTn id="2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E4815BF2-3D5A-CABE-484A-D6E1A20FA682}"/>
              </a:ext>
            </a:extLst>
          </p:cNvPr>
          <p:cNvSpPr>
            <a:spLocks noGrp="1"/>
          </p:cNvSpPr>
          <p:nvPr>
            <p:ph type="title"/>
          </p:nvPr>
        </p:nvSpPr>
        <p:spPr>
          <a:xfrm>
            <a:off x="838200" y="365125"/>
            <a:ext cx="10515600" cy="1325563"/>
          </a:xfrm>
        </p:spPr>
        <p:txBody>
          <a:bodyPr>
            <a:normAutofit/>
          </a:bodyPr>
          <a:lstStyle/>
          <a:p>
            <a:r>
              <a:rPr lang="fr-CA" sz="5400" dirty="0"/>
              <a:t>Adjectifs et couleurs</a:t>
            </a:r>
          </a:p>
        </p:txBody>
      </p:sp>
      <p:sp>
        <p:nvSpPr>
          <p:cNvPr id="18"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661949C7-9572-7F77-1882-08C923E78726}"/>
              </a:ext>
            </a:extLst>
          </p:cNvPr>
          <p:cNvSpPr>
            <a:spLocks noGrp="1"/>
          </p:cNvSpPr>
          <p:nvPr>
            <p:ph idx="1"/>
          </p:nvPr>
        </p:nvSpPr>
        <p:spPr>
          <a:xfrm>
            <a:off x="838200" y="1929384"/>
            <a:ext cx="10515600" cy="4251960"/>
          </a:xfrm>
        </p:spPr>
        <p:txBody>
          <a:bodyPr>
            <a:normAutofit fontScale="77500" lnSpcReduction="20000"/>
          </a:bodyPr>
          <a:lstStyle/>
          <a:p>
            <a:pPr marL="0" indent="0">
              <a:buNone/>
            </a:pPr>
            <a:r>
              <a:rPr lang="en-US" sz="2600" i="0" dirty="0">
                <a:effectLst>
                  <a:outerShdw blurRad="38100" dist="38100" dir="2700000" algn="tl">
                    <a:srgbClr val="000000">
                      <a:alpha val="43137"/>
                    </a:srgbClr>
                  </a:outerShdw>
                </a:effectLst>
                <a:latin typeface="ADLaM Display" panose="02010000000000000000" pitchFamily="2" charset="0"/>
                <a:ea typeface="ADLaM Display" panose="02010000000000000000" pitchFamily="2" charset="0"/>
                <a:cs typeface="ADLaM Display" panose="02010000000000000000" pitchFamily="2" charset="0"/>
              </a:rPr>
              <a:t>Rappel</a:t>
            </a:r>
          </a:p>
          <a:p>
            <a:pPr marL="0" indent="0">
              <a:buNone/>
            </a:pPr>
            <a:endParaRPr lang="en-US" sz="1400" dirty="0">
              <a:latin typeface="ADLaM Display" panose="02010000000000000000" pitchFamily="2" charset="0"/>
              <a:ea typeface="ADLaM Display" panose="02010000000000000000" pitchFamily="2" charset="0"/>
              <a:cs typeface="ADLaM Display" panose="02010000000000000000" pitchFamily="2" charset="0"/>
            </a:endParaRPr>
          </a:p>
          <a:p>
            <a:pPr marL="0" indent="0">
              <a:buNone/>
            </a:pPr>
            <a:r>
              <a:rPr lang="en-US" i="0" dirty="0">
                <a:effectLst/>
                <a:latin typeface="+mj-lt"/>
              </a:rPr>
              <a:t>Accord de </a:t>
            </a:r>
            <a:r>
              <a:rPr lang="en-US" i="0" dirty="0" err="1">
                <a:effectLst/>
                <a:latin typeface="+mj-lt"/>
              </a:rPr>
              <a:t>l’adjectif</a:t>
            </a:r>
            <a:r>
              <a:rPr lang="en-US" dirty="0">
                <a:latin typeface="+mj-lt"/>
              </a:rPr>
              <a:t>   </a:t>
            </a:r>
            <a:r>
              <a:rPr lang="en-US" sz="2400" i="0" dirty="0">
                <a:solidFill>
                  <a:schemeClr val="accent1">
                    <a:lumMod val="40000"/>
                    <a:lumOff val="60000"/>
                  </a:schemeClr>
                </a:solidFill>
                <a:effectLst/>
                <a:latin typeface="+mj-lt"/>
              </a:rPr>
              <a:t>Agreement of adjectives</a:t>
            </a:r>
          </a:p>
          <a:p>
            <a:pPr marL="0" indent="0">
              <a:buNone/>
            </a:pPr>
            <a:endParaRPr lang="en-US" sz="2200" b="1" i="0" dirty="0">
              <a:effectLst/>
              <a:latin typeface="ReithSans"/>
            </a:endParaRPr>
          </a:p>
          <a:p>
            <a:pPr marL="0" indent="0" algn="just">
              <a:buNone/>
            </a:pPr>
            <a:r>
              <a:rPr lang="fr-FR" dirty="0"/>
              <a:t>*Les adjectifs décrivent un nom et tous les adjectifs français s'accordent avec le nom en genre et en nombre. La règle générale est que pour les noms féminins, on doit ajouter -e, pour les noms masculins pluriels, on doit ajouter -s, et pour les noms féminins pluriels, on doit ajouter -es. Des règles d'exception peuvent s'appliquer.</a:t>
            </a:r>
          </a:p>
          <a:p>
            <a:pPr marL="0" indent="0" algn="just">
              <a:buNone/>
            </a:pPr>
            <a:endParaRPr lang="fr-FR" dirty="0"/>
          </a:p>
          <a:p>
            <a:pPr marL="0" indent="0" algn="just">
              <a:buNone/>
            </a:pPr>
            <a:r>
              <a:rPr lang="en-US" sz="2200" i="0" dirty="0">
                <a:solidFill>
                  <a:schemeClr val="accent1">
                    <a:lumMod val="40000"/>
                    <a:lumOff val="60000"/>
                  </a:schemeClr>
                </a:solidFill>
                <a:effectLst/>
                <a:latin typeface="ReithSans"/>
              </a:rPr>
              <a:t>*Adjectives describe a noun </a:t>
            </a:r>
            <a:r>
              <a:rPr lang="en-US" sz="2200" i="0" u="sng" dirty="0">
                <a:solidFill>
                  <a:schemeClr val="accent1">
                    <a:lumMod val="40000"/>
                    <a:lumOff val="60000"/>
                  </a:schemeClr>
                </a:solidFill>
                <a:effectLst/>
                <a:latin typeface="ReithSans"/>
              </a:rPr>
              <a:t>and all French adjectives agree with the noun in gender and number</a:t>
            </a:r>
            <a:r>
              <a:rPr lang="en-US" sz="2200" i="0" dirty="0">
                <a:solidFill>
                  <a:schemeClr val="accent1">
                    <a:lumMod val="40000"/>
                    <a:lumOff val="60000"/>
                  </a:schemeClr>
                </a:solidFill>
                <a:effectLst/>
                <a:latin typeface="ReithSans"/>
              </a:rPr>
              <a:t>.</a:t>
            </a:r>
          </a:p>
          <a:p>
            <a:pPr marL="0" indent="0" algn="just">
              <a:buNone/>
            </a:pPr>
            <a:r>
              <a:rPr lang="en-US" sz="2200" i="0" dirty="0">
                <a:solidFill>
                  <a:schemeClr val="accent1">
                    <a:lumMod val="40000"/>
                    <a:lumOff val="60000"/>
                  </a:schemeClr>
                </a:solidFill>
                <a:effectLst/>
              </a:rPr>
              <a:t>The general rule is that </a:t>
            </a:r>
            <a:r>
              <a:rPr lang="en-US" sz="2200" i="0" u="sng" dirty="0">
                <a:solidFill>
                  <a:schemeClr val="accent1">
                    <a:lumMod val="40000"/>
                    <a:lumOff val="60000"/>
                  </a:schemeClr>
                </a:solidFill>
                <a:effectLst/>
              </a:rPr>
              <a:t>for feminine nouns, add -e</a:t>
            </a:r>
            <a:r>
              <a:rPr lang="en-US" sz="2200" i="0" dirty="0">
                <a:solidFill>
                  <a:schemeClr val="accent1">
                    <a:lumMod val="40000"/>
                    <a:lumOff val="60000"/>
                  </a:schemeClr>
                </a:solidFill>
                <a:effectLst/>
              </a:rPr>
              <a:t>, for </a:t>
            </a:r>
            <a:r>
              <a:rPr lang="en-US" sz="2200" i="0" u="sng" dirty="0">
                <a:solidFill>
                  <a:schemeClr val="accent1">
                    <a:lumMod val="40000"/>
                    <a:lumOff val="60000"/>
                  </a:schemeClr>
                </a:solidFill>
                <a:effectLst/>
              </a:rPr>
              <a:t>masculine plural nouns, add -s</a:t>
            </a:r>
            <a:r>
              <a:rPr lang="en-US" sz="2200" i="0" dirty="0">
                <a:solidFill>
                  <a:schemeClr val="accent1">
                    <a:lumMod val="40000"/>
                    <a:lumOff val="60000"/>
                  </a:schemeClr>
                </a:solidFill>
                <a:effectLst/>
              </a:rPr>
              <a:t>, and for </a:t>
            </a:r>
            <a:r>
              <a:rPr lang="en-US" sz="2200" i="0" u="sng" dirty="0">
                <a:solidFill>
                  <a:schemeClr val="accent1">
                    <a:lumMod val="40000"/>
                    <a:lumOff val="60000"/>
                  </a:schemeClr>
                </a:solidFill>
                <a:effectLst/>
              </a:rPr>
              <a:t>feminine plural nouns, add -es</a:t>
            </a:r>
            <a:r>
              <a:rPr lang="en-US" sz="2200" i="0" dirty="0">
                <a:solidFill>
                  <a:schemeClr val="accent1">
                    <a:lumMod val="40000"/>
                    <a:lumOff val="60000"/>
                  </a:schemeClr>
                </a:solidFill>
                <a:effectLst/>
              </a:rPr>
              <a:t>.</a:t>
            </a:r>
          </a:p>
          <a:p>
            <a:pPr marL="0" indent="0" algn="just" fontAlgn="base">
              <a:buNone/>
            </a:pPr>
            <a:r>
              <a:rPr lang="en-US" sz="2200" i="0" dirty="0">
                <a:solidFill>
                  <a:schemeClr val="accent1">
                    <a:lumMod val="40000"/>
                    <a:lumOff val="60000"/>
                  </a:schemeClr>
                </a:solidFill>
                <a:effectLst/>
                <a:cs typeface="Times New Roman" panose="02020603050405020304" pitchFamily="18" charset="0"/>
              </a:rPr>
              <a:t>Exception rules may apply </a:t>
            </a:r>
          </a:p>
        </p:txBody>
      </p:sp>
    </p:spTree>
    <p:extLst>
      <p:ext uri="{BB962C8B-B14F-4D97-AF65-F5344CB8AC3E}">
        <p14:creationId xmlns:p14="http://schemas.microsoft.com/office/powerpoint/2010/main" val="2775120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60FB5CB9-2840-606C-DF39-2D1913EA930B}"/>
              </a:ext>
            </a:extLst>
          </p:cNvPr>
          <p:cNvSpPr>
            <a:spLocks noGrp="1"/>
          </p:cNvSpPr>
          <p:nvPr>
            <p:ph type="title"/>
          </p:nvPr>
        </p:nvSpPr>
        <p:spPr>
          <a:xfrm>
            <a:off x="838200" y="365125"/>
            <a:ext cx="10515600" cy="1325563"/>
          </a:xfrm>
        </p:spPr>
        <p:txBody>
          <a:bodyPr>
            <a:normAutofit fontScale="90000"/>
          </a:bodyPr>
          <a:lstStyle/>
          <a:p>
            <a:r>
              <a:rPr lang="fr-CA" sz="5400" dirty="0"/>
              <a:t>Contenu</a:t>
            </a:r>
            <a:br>
              <a:rPr lang="fr-CA" sz="5400" dirty="0"/>
            </a:br>
            <a:r>
              <a:rPr lang="fr-CA" dirty="0">
                <a:solidFill>
                  <a:schemeClr val="accent1">
                    <a:lumMod val="60000"/>
                    <a:lumOff val="40000"/>
                  </a:schemeClr>
                </a:solidFill>
              </a:rPr>
              <a:t>Content  </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815EB76A-9CCB-5F2F-4065-C083F8AA75A5}"/>
              </a:ext>
            </a:extLst>
          </p:cNvPr>
          <p:cNvSpPr>
            <a:spLocks noGrp="1"/>
          </p:cNvSpPr>
          <p:nvPr>
            <p:ph idx="1"/>
          </p:nvPr>
        </p:nvSpPr>
        <p:spPr>
          <a:xfrm>
            <a:off x="838200" y="1929384"/>
            <a:ext cx="10515600" cy="4251960"/>
          </a:xfrm>
        </p:spPr>
        <p:txBody>
          <a:bodyPr>
            <a:normAutofit/>
          </a:bodyPr>
          <a:lstStyle/>
          <a:p>
            <a:pPr>
              <a:lnSpc>
                <a:spcPct val="150000"/>
              </a:lnSpc>
              <a:buFont typeface="Wingdings" panose="05000000000000000000" pitchFamily="2" charset="2"/>
              <a:buChar char="Ø"/>
            </a:pPr>
            <a:r>
              <a:rPr lang="fr-CA" dirty="0"/>
              <a:t>Les cinq sens   </a:t>
            </a:r>
            <a:r>
              <a:rPr lang="fr-CA" sz="1800" dirty="0">
                <a:solidFill>
                  <a:schemeClr val="accent5">
                    <a:lumMod val="60000"/>
                    <a:lumOff val="40000"/>
                  </a:schemeClr>
                </a:solidFill>
              </a:rPr>
              <a:t>The five </a:t>
            </a:r>
            <a:r>
              <a:rPr lang="fr-CA" sz="1800" dirty="0" err="1">
                <a:solidFill>
                  <a:schemeClr val="accent5">
                    <a:lumMod val="60000"/>
                    <a:lumOff val="40000"/>
                  </a:schemeClr>
                </a:solidFill>
              </a:rPr>
              <a:t>senses</a:t>
            </a:r>
            <a:r>
              <a:rPr lang="fr-CA" sz="1800" dirty="0">
                <a:solidFill>
                  <a:schemeClr val="accent5">
                    <a:lumMod val="60000"/>
                    <a:lumOff val="40000"/>
                  </a:schemeClr>
                </a:solidFill>
              </a:rPr>
              <a:t> </a:t>
            </a:r>
          </a:p>
          <a:p>
            <a:pPr>
              <a:lnSpc>
                <a:spcPct val="100000"/>
              </a:lnSpc>
              <a:buFont typeface="Wingdings" panose="05000000000000000000" pitchFamily="2" charset="2"/>
              <a:buChar char="Ø"/>
            </a:pPr>
            <a:r>
              <a:rPr lang="fr-CA" dirty="0"/>
              <a:t> Expressions et verbes communs pour décrire les sensations </a:t>
            </a:r>
          </a:p>
          <a:p>
            <a:pPr marL="0" indent="0">
              <a:lnSpc>
                <a:spcPct val="100000"/>
              </a:lnSpc>
              <a:buNone/>
            </a:pPr>
            <a:r>
              <a:rPr lang="fr-CA" sz="1800" dirty="0">
                <a:solidFill>
                  <a:schemeClr val="accent5">
                    <a:lumMod val="60000"/>
                    <a:lumOff val="40000"/>
                  </a:schemeClr>
                </a:solidFill>
              </a:rPr>
              <a:t>Common expressions and </a:t>
            </a:r>
            <a:r>
              <a:rPr lang="fr-CA" sz="1800" dirty="0" err="1">
                <a:solidFill>
                  <a:schemeClr val="accent5">
                    <a:lumMod val="60000"/>
                    <a:lumOff val="40000"/>
                  </a:schemeClr>
                </a:solidFill>
              </a:rPr>
              <a:t>verbs</a:t>
            </a:r>
            <a:r>
              <a:rPr lang="fr-CA" sz="1800" dirty="0">
                <a:solidFill>
                  <a:schemeClr val="accent5">
                    <a:lumMod val="60000"/>
                    <a:lumOff val="40000"/>
                  </a:schemeClr>
                </a:solidFill>
              </a:rPr>
              <a:t> to </a:t>
            </a:r>
            <a:r>
              <a:rPr lang="fr-CA" sz="1800" dirty="0" err="1">
                <a:solidFill>
                  <a:schemeClr val="accent5">
                    <a:lumMod val="60000"/>
                    <a:lumOff val="40000"/>
                  </a:schemeClr>
                </a:solidFill>
              </a:rPr>
              <a:t>describe</a:t>
            </a:r>
            <a:r>
              <a:rPr lang="fr-CA" sz="1800" dirty="0">
                <a:solidFill>
                  <a:schemeClr val="accent5">
                    <a:lumMod val="60000"/>
                    <a:lumOff val="40000"/>
                  </a:schemeClr>
                </a:solidFill>
              </a:rPr>
              <a:t> sensations</a:t>
            </a:r>
          </a:p>
          <a:p>
            <a:pPr>
              <a:lnSpc>
                <a:spcPct val="100000"/>
              </a:lnSpc>
              <a:buFont typeface="Wingdings" panose="05000000000000000000" pitchFamily="2" charset="2"/>
              <a:buChar char="Ø"/>
            </a:pPr>
            <a:r>
              <a:rPr lang="fr-CA" dirty="0"/>
              <a:t>Vocabulaire concernant les lieux, les éléments et les couleurs</a:t>
            </a:r>
          </a:p>
          <a:p>
            <a:pPr marL="0" indent="0">
              <a:lnSpc>
                <a:spcPct val="100000"/>
              </a:lnSpc>
              <a:buNone/>
            </a:pPr>
            <a:r>
              <a:rPr lang="fr-CA" dirty="0"/>
              <a:t> </a:t>
            </a:r>
            <a:r>
              <a:rPr kumimoji="0" lang="fr-CA" sz="1800" b="0" i="0" u="none" strike="noStrike" kern="1200" cap="none" spc="0" normalizeH="0" baseline="0" noProof="0" dirty="0">
                <a:ln>
                  <a:noFill/>
                </a:ln>
                <a:solidFill>
                  <a:schemeClr val="accent5">
                    <a:lumMod val="60000"/>
                    <a:lumOff val="40000"/>
                  </a:schemeClr>
                </a:solidFill>
                <a:effectLst/>
                <a:uLnTx/>
                <a:uFillTx/>
                <a:latin typeface="Calibri" panose="020F0502020204030204"/>
                <a:ea typeface="+mn-ea"/>
                <a:cs typeface="+mn-cs"/>
              </a:rPr>
              <a:t>Vocabulary about places, </a:t>
            </a:r>
            <a:r>
              <a:rPr kumimoji="0" lang="fr-CA" sz="1800" b="0" i="0" u="none" strike="noStrike" kern="1200" cap="none" spc="0" normalizeH="0" baseline="0" noProof="0" dirty="0" err="1">
                <a:ln>
                  <a:noFill/>
                </a:ln>
                <a:solidFill>
                  <a:schemeClr val="accent5">
                    <a:lumMod val="60000"/>
                    <a:lumOff val="40000"/>
                  </a:schemeClr>
                </a:solidFill>
                <a:effectLst/>
                <a:uLnTx/>
                <a:uFillTx/>
                <a:latin typeface="Calibri" panose="020F0502020204030204"/>
                <a:ea typeface="+mn-ea"/>
                <a:cs typeface="+mn-cs"/>
              </a:rPr>
              <a:t>elements</a:t>
            </a:r>
            <a:r>
              <a:rPr kumimoji="0" lang="fr-CA" sz="1800" b="0" i="0" u="none" strike="noStrike" kern="1200" cap="none" spc="0" normalizeH="0" baseline="0" noProof="0" dirty="0">
                <a:ln>
                  <a:noFill/>
                </a:ln>
                <a:solidFill>
                  <a:schemeClr val="accent5">
                    <a:lumMod val="60000"/>
                    <a:lumOff val="40000"/>
                  </a:schemeClr>
                </a:solidFill>
                <a:effectLst/>
                <a:uLnTx/>
                <a:uFillTx/>
                <a:latin typeface="Calibri" panose="020F0502020204030204"/>
                <a:ea typeface="+mn-ea"/>
                <a:cs typeface="+mn-cs"/>
              </a:rPr>
              <a:t> and </a:t>
            </a:r>
            <a:r>
              <a:rPr kumimoji="0" lang="fr-CA" sz="1800" b="0" i="0" u="none" strike="noStrike" kern="1200" cap="none" spc="0" normalizeH="0" baseline="0" noProof="0" dirty="0" err="1">
                <a:ln>
                  <a:noFill/>
                </a:ln>
                <a:solidFill>
                  <a:schemeClr val="accent5">
                    <a:lumMod val="60000"/>
                    <a:lumOff val="40000"/>
                  </a:schemeClr>
                </a:solidFill>
                <a:effectLst/>
                <a:uLnTx/>
                <a:uFillTx/>
                <a:latin typeface="Calibri" panose="020F0502020204030204"/>
                <a:ea typeface="+mn-ea"/>
                <a:cs typeface="+mn-cs"/>
              </a:rPr>
              <a:t>colors</a:t>
            </a:r>
            <a:endParaRPr lang="fr-CA" sz="1800" dirty="0">
              <a:solidFill>
                <a:schemeClr val="accent5">
                  <a:lumMod val="60000"/>
                  <a:lumOff val="40000"/>
                </a:schemeClr>
              </a:solidFill>
            </a:endParaRPr>
          </a:p>
          <a:p>
            <a:pPr marL="0" indent="0">
              <a:buNone/>
            </a:pPr>
            <a:endParaRPr lang="fr-CA" sz="2200" dirty="0"/>
          </a:p>
          <a:p>
            <a:pPr marL="0" indent="0">
              <a:buNone/>
            </a:pPr>
            <a:endParaRPr lang="fr-CA" sz="2200" dirty="0"/>
          </a:p>
        </p:txBody>
      </p:sp>
      <mc:AlternateContent xmlns:mc="http://schemas.openxmlformats.org/markup-compatibility/2006">
        <mc:Choice xmlns:am3d="http://schemas.microsoft.com/office/drawing/2017/model3d" Requires="am3d">
          <p:graphicFrame>
            <p:nvGraphicFramePr>
              <p:cNvPr id="4" name="Modèle 3D 3" descr="Tableau blanc réversible autonome">
                <a:extLst>
                  <a:ext uri="{FF2B5EF4-FFF2-40B4-BE49-F238E27FC236}">
                    <a16:creationId xmlns:a16="http://schemas.microsoft.com/office/drawing/2014/main" id="{643DE598-7C3F-3031-B15C-57E398BEE086}"/>
                  </a:ext>
                </a:extLst>
              </p:cNvPr>
              <p:cNvGraphicFramePr>
                <a:graphicFrameLocks noChangeAspect="1"/>
              </p:cNvGraphicFramePr>
              <p:nvPr/>
            </p:nvGraphicFramePr>
            <p:xfrm>
              <a:off x="10124661" y="3757066"/>
              <a:ext cx="1658086" cy="2290298"/>
            </p:xfrm>
            <a:graphic>
              <a:graphicData uri="http://schemas.microsoft.com/office/drawing/2017/model3d">
                <am3d:model3d r:embed="rId2">
                  <am3d:spPr>
                    <a:xfrm>
                      <a:off x="0" y="0"/>
                      <a:ext cx="1658086" cy="2290298"/>
                    </a:xfrm>
                    <a:prstGeom prst="rect">
                      <a:avLst/>
                    </a:prstGeom>
                  </am3d:spPr>
                  <am3d:camera>
                    <am3d:pos x="0" y="0" z="64662750"/>
                    <am3d:up dx="0" dy="36000000" dz="0"/>
                    <am3d:lookAt x="0" y="0" z="0"/>
                    <am3d:perspective fov="2700000"/>
                  </am3d:camera>
                  <am3d:trans>
                    <am3d:meterPerModelUnit n="477478" d="1000000"/>
                    <am3d:preTrans dx="0" dy="-1821638" dz="0"/>
                    <am3d:scale>
                      <am3d:sx n="1000000" d="1000000"/>
                      <am3d:sy n="1000000" d="1000000"/>
                      <am3d:sz n="1000000" d="1000000"/>
                    </am3d:scale>
                    <am3d:rot ax="838315" ay="-2083809" az="-484056"/>
                    <am3d:postTrans dx="0" dy="0" dz="0"/>
                  </am3d:trans>
                  <am3d:raster rName="Office3DRenderer" rVer="16.0.8326">
                    <am3d:blip r:embed="rId3"/>
                  </am3d:raster>
                  <am3d:objViewport viewportSz="254061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Modèle 3D 3" descr="Tableau blanc réversible autonome">
                <a:extLst>
                  <a:ext uri="{FF2B5EF4-FFF2-40B4-BE49-F238E27FC236}">
                    <a16:creationId xmlns:a16="http://schemas.microsoft.com/office/drawing/2014/main" id="{643DE598-7C3F-3031-B15C-57E398BEE086}"/>
                  </a:ext>
                </a:extLst>
              </p:cNvPr>
              <p:cNvPicPr>
                <a:picLocks noGrp="1" noRot="1" noChangeAspect="1" noMove="1" noResize="1" noEditPoints="1" noAdjustHandles="1" noChangeArrowheads="1" noChangeShapeType="1" noCrop="1"/>
              </p:cNvPicPr>
              <p:nvPr/>
            </p:nvPicPr>
            <p:blipFill>
              <a:blip r:embed="rId3"/>
              <a:stretch>
                <a:fillRect/>
              </a:stretch>
            </p:blipFill>
            <p:spPr>
              <a:xfrm>
                <a:off x="10124661" y="3757066"/>
                <a:ext cx="1658086" cy="2290298"/>
              </a:xfrm>
              <a:prstGeom prst="rect">
                <a:avLst/>
              </a:prstGeom>
            </p:spPr>
          </p:pic>
        </mc:Fallback>
      </mc:AlternateContent>
    </p:spTree>
    <p:extLst>
      <p:ext uri="{BB962C8B-B14F-4D97-AF65-F5344CB8AC3E}">
        <p14:creationId xmlns:p14="http://schemas.microsoft.com/office/powerpoint/2010/main" val="4046702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E4815BF2-3D5A-CABE-484A-D6E1A20FA682}"/>
              </a:ext>
            </a:extLst>
          </p:cNvPr>
          <p:cNvSpPr>
            <a:spLocks noGrp="1"/>
          </p:cNvSpPr>
          <p:nvPr>
            <p:ph type="title"/>
          </p:nvPr>
        </p:nvSpPr>
        <p:spPr>
          <a:xfrm>
            <a:off x="838200" y="365125"/>
            <a:ext cx="10515600" cy="1325563"/>
          </a:xfrm>
        </p:spPr>
        <p:txBody>
          <a:bodyPr>
            <a:normAutofit/>
          </a:bodyPr>
          <a:lstStyle/>
          <a:p>
            <a:r>
              <a:rPr lang="fr-CA" sz="5400" dirty="0"/>
              <a:t>Adjectifs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661949C7-9572-7F77-1882-08C923E78726}"/>
              </a:ext>
            </a:extLst>
          </p:cNvPr>
          <p:cNvSpPr>
            <a:spLocks noGrp="1"/>
          </p:cNvSpPr>
          <p:nvPr>
            <p:ph idx="1"/>
          </p:nvPr>
        </p:nvSpPr>
        <p:spPr>
          <a:xfrm>
            <a:off x="838200" y="1929384"/>
            <a:ext cx="10515600" cy="4370000"/>
          </a:xfrm>
        </p:spPr>
        <p:txBody>
          <a:bodyPr>
            <a:normAutofit/>
          </a:bodyPr>
          <a:lstStyle/>
          <a:p>
            <a:pPr marL="0" indent="0">
              <a:buNone/>
            </a:pPr>
            <a:endParaRPr lang="en-US" b="1" i="0" dirty="0">
              <a:effectLst/>
              <a:latin typeface="ReithSans"/>
            </a:endParaRPr>
          </a:p>
          <a:p>
            <a:pPr marL="0" indent="0">
              <a:buNone/>
            </a:pPr>
            <a:r>
              <a:rPr lang="en-US" dirty="0" err="1"/>
              <a:t>Complétez</a:t>
            </a:r>
            <a:r>
              <a:rPr lang="en-US" dirty="0"/>
              <a:t> les phrase </a:t>
            </a:r>
            <a:r>
              <a:rPr lang="en-US" dirty="0" err="1"/>
              <a:t>suivantes</a:t>
            </a:r>
            <a:r>
              <a:rPr lang="en-US" dirty="0"/>
              <a:t>. </a:t>
            </a:r>
            <a:r>
              <a:rPr lang="en-US" sz="2400" dirty="0">
                <a:solidFill>
                  <a:schemeClr val="accent1">
                    <a:lumMod val="40000"/>
                    <a:lumOff val="60000"/>
                  </a:schemeClr>
                </a:solidFill>
                <a:cs typeface="Times New Roman" panose="02020603050405020304" pitchFamily="18" charset="0"/>
              </a:rPr>
              <a:t>Complete the following sentences.</a:t>
            </a:r>
          </a:p>
          <a:p>
            <a:pPr marL="0" indent="0">
              <a:lnSpc>
                <a:spcPct val="150000"/>
              </a:lnSpc>
              <a:buNone/>
            </a:pPr>
            <a:endParaRPr lang="en-US" sz="2000" i="0" dirty="0">
              <a:effectLst/>
              <a:cs typeface="Times New Roman" panose="02020603050405020304" pitchFamily="18" charset="0"/>
            </a:endParaRPr>
          </a:p>
          <a:p>
            <a:pPr marL="0" indent="0" fontAlgn="base">
              <a:lnSpc>
                <a:spcPct val="150000"/>
              </a:lnSpc>
              <a:buNone/>
            </a:pPr>
            <a:r>
              <a:rPr lang="en-US" sz="2400" dirty="0">
                <a:cs typeface="Times New Roman" panose="02020603050405020304" pitchFamily="18" charset="0"/>
              </a:rPr>
              <a:t>Une petit__ pièce    </a:t>
            </a:r>
            <a:r>
              <a:rPr lang="en-US" sz="1800" dirty="0">
                <a:solidFill>
                  <a:schemeClr val="accent1">
                    <a:lumMod val="40000"/>
                    <a:lumOff val="60000"/>
                  </a:schemeClr>
                </a:solidFill>
                <a:cs typeface="Times New Roman" panose="02020603050405020304" pitchFamily="18" charset="0"/>
              </a:rPr>
              <a:t>A small room </a:t>
            </a:r>
          </a:p>
          <a:p>
            <a:pPr marL="0" indent="0" fontAlgn="base">
              <a:lnSpc>
                <a:spcPct val="150000"/>
              </a:lnSpc>
              <a:buNone/>
            </a:pPr>
            <a:r>
              <a:rPr lang="en-US" sz="2400" dirty="0">
                <a:cs typeface="Times New Roman" panose="02020603050405020304" pitchFamily="18" charset="0"/>
              </a:rPr>
              <a:t>Une grand__ (</a:t>
            </a:r>
            <a:r>
              <a:rPr lang="en-US" sz="2400" dirty="0" err="1">
                <a:cs typeface="Times New Roman" panose="02020603050405020304" pitchFamily="18" charset="0"/>
              </a:rPr>
              <a:t>vaste</a:t>
            </a:r>
            <a:r>
              <a:rPr lang="en-US" sz="2400" dirty="0">
                <a:cs typeface="Times New Roman" panose="02020603050405020304" pitchFamily="18" charset="0"/>
              </a:rPr>
              <a:t>) </a:t>
            </a:r>
            <a:r>
              <a:rPr lang="en-US" sz="2400" dirty="0" err="1">
                <a:cs typeface="Times New Roman" panose="02020603050405020304" pitchFamily="18" charset="0"/>
              </a:rPr>
              <a:t>cour</a:t>
            </a:r>
            <a:r>
              <a:rPr lang="en-US" sz="2400" dirty="0">
                <a:cs typeface="Times New Roman" panose="02020603050405020304" pitchFamily="18" charset="0"/>
              </a:rPr>
              <a:t>    </a:t>
            </a:r>
            <a:r>
              <a:rPr lang="en-US" sz="1800" dirty="0">
                <a:solidFill>
                  <a:schemeClr val="accent1">
                    <a:lumMod val="40000"/>
                    <a:lumOff val="60000"/>
                  </a:schemeClr>
                </a:solidFill>
                <a:cs typeface="Times New Roman" panose="02020603050405020304" pitchFamily="18" charset="0"/>
              </a:rPr>
              <a:t>A vast courtyard</a:t>
            </a:r>
          </a:p>
          <a:p>
            <a:pPr marL="0" indent="0" fontAlgn="base">
              <a:lnSpc>
                <a:spcPct val="150000"/>
              </a:lnSpc>
              <a:buNone/>
            </a:pPr>
            <a:r>
              <a:rPr lang="en-US" sz="2400" dirty="0">
                <a:cs typeface="Times New Roman" panose="02020603050405020304" pitchFamily="18" charset="0"/>
              </a:rPr>
              <a:t>Un bon__ conseil   </a:t>
            </a:r>
            <a:r>
              <a:rPr lang="en-US" sz="1800" dirty="0">
                <a:solidFill>
                  <a:schemeClr val="accent1">
                    <a:lumMod val="40000"/>
                    <a:lumOff val="60000"/>
                  </a:schemeClr>
                </a:solidFill>
                <a:cs typeface="Times New Roman" panose="02020603050405020304" pitchFamily="18" charset="0"/>
              </a:rPr>
              <a:t>A good advice (offer)</a:t>
            </a:r>
          </a:p>
          <a:p>
            <a:pPr marL="0" indent="0" fontAlgn="base">
              <a:lnSpc>
                <a:spcPct val="150000"/>
              </a:lnSpc>
              <a:buNone/>
            </a:pPr>
            <a:r>
              <a:rPr lang="en-US" sz="2400" dirty="0">
                <a:cs typeface="Times New Roman" panose="02020603050405020304" pitchFamily="18" charset="0"/>
              </a:rPr>
              <a:t>Un   ____  </a:t>
            </a:r>
            <a:r>
              <a:rPr lang="en-US" sz="2400" dirty="0" err="1">
                <a:cs typeface="Times New Roman" panose="02020603050405020304" pitchFamily="18" charset="0"/>
              </a:rPr>
              <a:t>forêt</a:t>
            </a:r>
            <a:r>
              <a:rPr lang="en-US" sz="2400" dirty="0">
                <a:cs typeface="Times New Roman" panose="02020603050405020304" pitchFamily="18" charset="0"/>
              </a:rPr>
              <a:t>      </a:t>
            </a:r>
            <a:r>
              <a:rPr lang="en-US" sz="2000" dirty="0">
                <a:solidFill>
                  <a:schemeClr val="accent1">
                    <a:lumMod val="40000"/>
                    <a:lumOff val="60000"/>
                  </a:schemeClr>
                </a:solidFill>
                <a:cs typeface="Times New Roman" panose="02020603050405020304" pitchFamily="18" charset="0"/>
              </a:rPr>
              <a:t>A beautiful forest</a:t>
            </a:r>
          </a:p>
          <a:p>
            <a:pPr marL="0" indent="0" fontAlgn="base">
              <a:buNone/>
            </a:pPr>
            <a:endParaRPr lang="en-US" sz="2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722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E4815BF2-3D5A-CABE-484A-D6E1A20FA682}"/>
              </a:ext>
            </a:extLst>
          </p:cNvPr>
          <p:cNvSpPr>
            <a:spLocks noGrp="1"/>
          </p:cNvSpPr>
          <p:nvPr>
            <p:ph type="title"/>
          </p:nvPr>
        </p:nvSpPr>
        <p:spPr>
          <a:xfrm>
            <a:off x="838200" y="365125"/>
            <a:ext cx="10515600" cy="1325563"/>
          </a:xfrm>
        </p:spPr>
        <p:txBody>
          <a:bodyPr>
            <a:normAutofit/>
          </a:bodyPr>
          <a:lstStyle/>
          <a:p>
            <a:r>
              <a:rPr lang="fr-CA" sz="5400" dirty="0"/>
              <a:t>Adjectifs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661949C7-9572-7F77-1882-08C923E78726}"/>
              </a:ext>
            </a:extLst>
          </p:cNvPr>
          <p:cNvSpPr>
            <a:spLocks noGrp="1"/>
          </p:cNvSpPr>
          <p:nvPr>
            <p:ph idx="1"/>
          </p:nvPr>
        </p:nvSpPr>
        <p:spPr>
          <a:xfrm>
            <a:off x="838200" y="1929384"/>
            <a:ext cx="10515600" cy="4251960"/>
          </a:xfrm>
        </p:spPr>
        <p:txBody>
          <a:bodyPr>
            <a:normAutofit lnSpcReduction="10000"/>
          </a:bodyPr>
          <a:lstStyle/>
          <a:p>
            <a:pPr marL="0" indent="0">
              <a:buNone/>
            </a:pPr>
            <a:endParaRPr lang="en-US" b="1" i="0" dirty="0">
              <a:effectLst/>
              <a:latin typeface="ReithSans"/>
            </a:endParaRPr>
          </a:p>
          <a:p>
            <a:pPr marL="0" indent="0">
              <a:buNone/>
            </a:pPr>
            <a:r>
              <a:rPr lang="en-US" dirty="0" err="1"/>
              <a:t>Complétez</a:t>
            </a:r>
            <a:r>
              <a:rPr lang="en-US" dirty="0"/>
              <a:t> les phrase </a:t>
            </a:r>
            <a:r>
              <a:rPr lang="en-US" dirty="0" err="1"/>
              <a:t>suivantes</a:t>
            </a:r>
            <a:r>
              <a:rPr lang="en-US" dirty="0"/>
              <a:t>. </a:t>
            </a:r>
            <a:r>
              <a:rPr lang="en-US" sz="2400" dirty="0">
                <a:solidFill>
                  <a:schemeClr val="accent1">
                    <a:lumMod val="40000"/>
                    <a:lumOff val="60000"/>
                  </a:schemeClr>
                </a:solidFill>
                <a:cs typeface="Times New Roman" panose="02020603050405020304" pitchFamily="18" charset="0"/>
              </a:rPr>
              <a:t>Complete the following sentences.</a:t>
            </a:r>
          </a:p>
          <a:p>
            <a:pPr marL="0" indent="0">
              <a:lnSpc>
                <a:spcPct val="150000"/>
              </a:lnSpc>
              <a:buNone/>
            </a:pPr>
            <a:endParaRPr lang="en-US" sz="2000" i="0" dirty="0">
              <a:effectLst/>
              <a:cs typeface="Times New Roman" panose="02020603050405020304" pitchFamily="18" charset="0"/>
            </a:endParaRPr>
          </a:p>
          <a:p>
            <a:pPr marL="0" indent="0" fontAlgn="base">
              <a:lnSpc>
                <a:spcPct val="150000"/>
              </a:lnSpc>
              <a:buNone/>
            </a:pPr>
            <a:r>
              <a:rPr lang="en-US" sz="2400" dirty="0">
                <a:cs typeface="Times New Roman" panose="02020603050405020304" pitchFamily="18" charset="0"/>
              </a:rPr>
              <a:t>Une</a:t>
            </a:r>
            <a:r>
              <a:rPr lang="en-US" sz="2400" b="1" dirty="0">
                <a:cs typeface="Times New Roman" panose="02020603050405020304" pitchFamily="18" charset="0"/>
              </a:rPr>
              <a:t> petite </a:t>
            </a:r>
            <a:r>
              <a:rPr lang="en-US" sz="2400" dirty="0">
                <a:cs typeface="Times New Roman" panose="02020603050405020304" pitchFamily="18" charset="0"/>
              </a:rPr>
              <a:t>pièce    </a:t>
            </a:r>
            <a:r>
              <a:rPr lang="en-US" sz="1800" dirty="0">
                <a:solidFill>
                  <a:schemeClr val="accent1">
                    <a:lumMod val="40000"/>
                    <a:lumOff val="60000"/>
                  </a:schemeClr>
                </a:solidFill>
                <a:cs typeface="Times New Roman" panose="02020603050405020304" pitchFamily="18" charset="0"/>
              </a:rPr>
              <a:t>A small room </a:t>
            </a:r>
          </a:p>
          <a:p>
            <a:pPr marL="0" indent="0" fontAlgn="base">
              <a:lnSpc>
                <a:spcPct val="150000"/>
              </a:lnSpc>
              <a:buNone/>
            </a:pPr>
            <a:r>
              <a:rPr lang="en-US" sz="2400" dirty="0">
                <a:cs typeface="Times New Roman" panose="02020603050405020304" pitchFamily="18" charset="0"/>
              </a:rPr>
              <a:t>Une </a:t>
            </a:r>
            <a:r>
              <a:rPr lang="en-US" sz="2400" b="1" dirty="0" err="1">
                <a:cs typeface="Times New Roman" panose="02020603050405020304" pitchFamily="18" charset="0"/>
              </a:rPr>
              <a:t>grande</a:t>
            </a:r>
            <a:r>
              <a:rPr lang="en-US" sz="2400" dirty="0">
                <a:cs typeface="Times New Roman" panose="02020603050405020304" pitchFamily="18" charset="0"/>
              </a:rPr>
              <a:t> (</a:t>
            </a:r>
            <a:r>
              <a:rPr lang="en-US" sz="2400" dirty="0" err="1">
                <a:cs typeface="Times New Roman" panose="02020603050405020304" pitchFamily="18" charset="0"/>
              </a:rPr>
              <a:t>vaste</a:t>
            </a:r>
            <a:r>
              <a:rPr lang="en-US" sz="2400" dirty="0">
                <a:cs typeface="Times New Roman" panose="02020603050405020304" pitchFamily="18" charset="0"/>
              </a:rPr>
              <a:t>) </a:t>
            </a:r>
            <a:r>
              <a:rPr lang="en-US" sz="2400" dirty="0" err="1">
                <a:cs typeface="Times New Roman" panose="02020603050405020304" pitchFamily="18" charset="0"/>
              </a:rPr>
              <a:t>cour</a:t>
            </a:r>
            <a:r>
              <a:rPr lang="en-US" sz="2400" dirty="0">
                <a:cs typeface="Times New Roman" panose="02020603050405020304" pitchFamily="18" charset="0"/>
              </a:rPr>
              <a:t>    </a:t>
            </a:r>
            <a:r>
              <a:rPr lang="en-US" sz="1800" dirty="0">
                <a:solidFill>
                  <a:schemeClr val="accent1">
                    <a:lumMod val="40000"/>
                    <a:lumOff val="60000"/>
                  </a:schemeClr>
                </a:solidFill>
                <a:cs typeface="Times New Roman" panose="02020603050405020304" pitchFamily="18" charset="0"/>
              </a:rPr>
              <a:t>A vast courtyard</a:t>
            </a:r>
          </a:p>
          <a:p>
            <a:pPr marL="0" indent="0" fontAlgn="base">
              <a:lnSpc>
                <a:spcPct val="150000"/>
              </a:lnSpc>
              <a:buNone/>
            </a:pPr>
            <a:r>
              <a:rPr lang="en-US" sz="2400" dirty="0">
                <a:cs typeface="Times New Roman" panose="02020603050405020304" pitchFamily="18" charset="0"/>
              </a:rPr>
              <a:t>Un </a:t>
            </a:r>
            <a:r>
              <a:rPr lang="en-US" sz="2400" b="1" dirty="0">
                <a:cs typeface="Times New Roman" panose="02020603050405020304" pitchFamily="18" charset="0"/>
              </a:rPr>
              <a:t>bon</a:t>
            </a:r>
            <a:r>
              <a:rPr lang="en-US" sz="2400" dirty="0">
                <a:cs typeface="Times New Roman" panose="02020603050405020304" pitchFamily="18" charset="0"/>
              </a:rPr>
              <a:t> conseil   </a:t>
            </a:r>
            <a:r>
              <a:rPr lang="en-US" sz="1800" dirty="0">
                <a:solidFill>
                  <a:schemeClr val="accent1">
                    <a:lumMod val="40000"/>
                    <a:lumOff val="60000"/>
                  </a:schemeClr>
                </a:solidFill>
                <a:cs typeface="Times New Roman" panose="02020603050405020304" pitchFamily="18" charset="0"/>
              </a:rPr>
              <a:t>A good advice (offer)</a:t>
            </a:r>
          </a:p>
          <a:p>
            <a:pPr marL="0" indent="0" fontAlgn="base">
              <a:lnSpc>
                <a:spcPct val="150000"/>
              </a:lnSpc>
              <a:buNone/>
            </a:pPr>
            <a:r>
              <a:rPr lang="en-US" sz="2400" dirty="0">
                <a:cs typeface="Times New Roman" panose="02020603050405020304" pitchFamily="18" charset="0"/>
              </a:rPr>
              <a:t>Une </a:t>
            </a:r>
            <a:r>
              <a:rPr lang="en-US" sz="2400" b="1" dirty="0">
                <a:cs typeface="Times New Roman" panose="02020603050405020304" pitchFamily="18" charset="0"/>
              </a:rPr>
              <a:t>belle</a:t>
            </a:r>
            <a:r>
              <a:rPr lang="en-US" sz="2400" dirty="0">
                <a:cs typeface="Times New Roman" panose="02020603050405020304" pitchFamily="18" charset="0"/>
              </a:rPr>
              <a:t> </a:t>
            </a:r>
            <a:r>
              <a:rPr lang="en-US" sz="2400" dirty="0" err="1">
                <a:cs typeface="Times New Roman" panose="02020603050405020304" pitchFamily="18" charset="0"/>
              </a:rPr>
              <a:t>forêt</a:t>
            </a:r>
            <a:r>
              <a:rPr lang="en-US" sz="2400" dirty="0">
                <a:cs typeface="Times New Roman" panose="02020603050405020304" pitchFamily="18" charset="0"/>
              </a:rPr>
              <a:t>      </a:t>
            </a:r>
            <a:r>
              <a:rPr lang="en-US" sz="2000" dirty="0">
                <a:solidFill>
                  <a:schemeClr val="accent1">
                    <a:lumMod val="40000"/>
                    <a:lumOff val="60000"/>
                  </a:schemeClr>
                </a:solidFill>
                <a:cs typeface="Times New Roman" panose="02020603050405020304" pitchFamily="18" charset="0"/>
              </a:rPr>
              <a:t>A beautiful forest</a:t>
            </a:r>
          </a:p>
          <a:p>
            <a:pPr marL="0" indent="0" fontAlgn="base">
              <a:buNone/>
            </a:pPr>
            <a:endParaRPr lang="en-US" sz="2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3641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0CC66-3691-086B-EDDC-F568FD2C25A0}"/>
              </a:ext>
            </a:extLst>
          </p:cNvPr>
          <p:cNvSpPr>
            <a:spLocks noGrp="1"/>
          </p:cNvSpPr>
          <p:nvPr>
            <p:ph type="title"/>
          </p:nvPr>
        </p:nvSpPr>
        <p:spPr>
          <a:xfrm>
            <a:off x="838200" y="365125"/>
            <a:ext cx="10515600" cy="1325563"/>
          </a:xfrm>
        </p:spPr>
        <p:txBody>
          <a:bodyPr>
            <a:normAutofit/>
          </a:bodyPr>
          <a:lstStyle/>
          <a:p>
            <a:r>
              <a:rPr lang="en-US" sz="5400" dirty="0"/>
              <a:t>Adverb</a:t>
            </a:r>
          </a:p>
        </p:txBody>
      </p:sp>
      <p:sp>
        <p:nvSpPr>
          <p:cNvPr id="19"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5CED511-4628-8966-C289-48F49EEEA88C}"/>
              </a:ext>
            </a:extLst>
          </p:cNvPr>
          <p:cNvSpPr>
            <a:spLocks noGrp="1"/>
          </p:cNvSpPr>
          <p:nvPr>
            <p:ph idx="1"/>
          </p:nvPr>
        </p:nvSpPr>
        <p:spPr>
          <a:xfrm>
            <a:off x="838200" y="1929384"/>
            <a:ext cx="10515600" cy="4799492"/>
          </a:xfrm>
        </p:spPr>
        <p:txBody>
          <a:bodyPr>
            <a:normAutofit fontScale="92500" lnSpcReduction="20000"/>
          </a:bodyPr>
          <a:lstStyle/>
          <a:p>
            <a:pPr marL="0" indent="0">
              <a:buNone/>
            </a:pPr>
            <a:endParaRPr lang="en-US" dirty="0"/>
          </a:p>
          <a:p>
            <a:pPr marL="0" indent="0">
              <a:buNone/>
            </a:pPr>
            <a:r>
              <a:rPr lang="en-US" dirty="0" err="1"/>
              <a:t>Qu’est-ce</a:t>
            </a:r>
            <a:r>
              <a:rPr lang="en-US" dirty="0"/>
              <a:t> </a:t>
            </a:r>
            <a:r>
              <a:rPr lang="en-US" dirty="0" err="1"/>
              <a:t>qu’un</a:t>
            </a:r>
            <a:r>
              <a:rPr lang="en-US" dirty="0"/>
              <a:t> </a:t>
            </a:r>
            <a:r>
              <a:rPr lang="en-US" dirty="0" err="1"/>
              <a:t>adverbe</a:t>
            </a:r>
            <a:r>
              <a:rPr lang="en-US" dirty="0"/>
              <a:t>? </a:t>
            </a:r>
            <a:r>
              <a:rPr lang="en-US" sz="2400" dirty="0">
                <a:solidFill>
                  <a:schemeClr val="accent1">
                    <a:lumMod val="40000"/>
                    <a:lumOff val="60000"/>
                  </a:schemeClr>
                </a:solidFill>
              </a:rPr>
              <a:t>What is an adverb? </a:t>
            </a:r>
          </a:p>
          <a:p>
            <a:pPr marL="0" indent="0">
              <a:buNone/>
            </a:pPr>
            <a:endParaRPr lang="en-US" sz="2400" dirty="0">
              <a:solidFill>
                <a:schemeClr val="accent1">
                  <a:lumMod val="40000"/>
                  <a:lumOff val="60000"/>
                </a:schemeClr>
              </a:solidFill>
            </a:endParaRPr>
          </a:p>
          <a:p>
            <a:pPr marL="0" indent="0">
              <a:buNone/>
            </a:pPr>
            <a:r>
              <a:rPr lang="fr-FR" b="0" i="0" dirty="0">
                <a:effectLst/>
              </a:rPr>
              <a:t>Les adverbes (les adverbes) sont des mots descriptifs. Ils nous donnent davantage d'informations sur le moment, le lieu, la fréquence, la raison ou la manière. Ils peuvent décrire un verbe, un adjectif, une phrase ou un autre adverbe. Ils sont invariables : ils ne changent pas de forme pour s’accorder au nombre et au genre du nom qu'ils décrivent.</a:t>
            </a:r>
            <a:endParaRPr lang="en-US" dirty="0"/>
          </a:p>
          <a:p>
            <a:pPr marL="0" indent="0">
              <a:buNone/>
            </a:pPr>
            <a:endParaRPr lang="en-US" sz="2400" dirty="0">
              <a:solidFill>
                <a:schemeClr val="accent1">
                  <a:lumMod val="40000"/>
                  <a:lumOff val="60000"/>
                </a:schemeClr>
              </a:solidFill>
            </a:endParaRPr>
          </a:p>
          <a:p>
            <a:pPr marL="0" indent="0">
              <a:buNone/>
            </a:pPr>
            <a:r>
              <a:rPr lang="en-US" sz="2400" dirty="0">
                <a:solidFill>
                  <a:schemeClr val="accent1">
                    <a:lumMod val="40000"/>
                    <a:lumOff val="60000"/>
                  </a:schemeClr>
                </a:solidFill>
              </a:rPr>
              <a:t>Adverbs </a:t>
            </a:r>
            <a:r>
              <a:rPr lang="en-US" sz="2400" dirty="0"/>
              <a:t>(les </a:t>
            </a:r>
            <a:r>
              <a:rPr lang="en-US" sz="2400" dirty="0" err="1"/>
              <a:t>adverbes</a:t>
            </a:r>
            <a:r>
              <a:rPr lang="en-US" sz="2400" dirty="0"/>
              <a:t>) </a:t>
            </a:r>
            <a:r>
              <a:rPr lang="en-US" sz="2400" dirty="0">
                <a:solidFill>
                  <a:schemeClr val="accent1">
                    <a:lumMod val="40000"/>
                    <a:lumOff val="60000"/>
                  </a:schemeClr>
                </a:solidFill>
              </a:rPr>
              <a:t>are describing words. They give us more information about time, place, frequency, reason or manner. </a:t>
            </a:r>
          </a:p>
          <a:p>
            <a:pPr marL="0" indent="0">
              <a:buNone/>
            </a:pPr>
            <a:r>
              <a:rPr lang="en-US" sz="2400" dirty="0">
                <a:solidFill>
                  <a:schemeClr val="accent1">
                    <a:lumMod val="40000"/>
                    <a:lumOff val="60000"/>
                  </a:schemeClr>
                </a:solidFill>
              </a:rPr>
              <a:t>They can describe a verb, an adjective, a sentence or another adverb. </a:t>
            </a:r>
            <a:endParaRPr lang="fr-CA" sz="2400" dirty="0">
              <a:solidFill>
                <a:schemeClr val="accent1">
                  <a:lumMod val="40000"/>
                  <a:lumOff val="60000"/>
                </a:schemeClr>
              </a:solidFill>
            </a:endParaRPr>
          </a:p>
          <a:p>
            <a:pPr marL="0" indent="0">
              <a:buNone/>
            </a:pPr>
            <a:r>
              <a:rPr lang="fr-CA" sz="2400" dirty="0" err="1">
                <a:solidFill>
                  <a:schemeClr val="accent1">
                    <a:lumMod val="40000"/>
                    <a:lumOff val="60000"/>
                  </a:schemeClr>
                </a:solidFill>
              </a:rPr>
              <a:t>They</a:t>
            </a:r>
            <a:r>
              <a:rPr lang="fr-CA" sz="2400" dirty="0">
                <a:solidFill>
                  <a:schemeClr val="accent1">
                    <a:lumMod val="40000"/>
                    <a:lumOff val="60000"/>
                  </a:schemeClr>
                </a:solidFill>
              </a:rPr>
              <a:t> are invariable: </a:t>
            </a:r>
            <a:r>
              <a:rPr lang="fr-CA" sz="2400" dirty="0" err="1">
                <a:solidFill>
                  <a:schemeClr val="accent1">
                    <a:lumMod val="40000"/>
                    <a:lumOff val="60000"/>
                  </a:schemeClr>
                </a:solidFill>
              </a:rPr>
              <a:t>they</a:t>
            </a:r>
            <a:r>
              <a:rPr lang="fr-CA" sz="2400" dirty="0">
                <a:solidFill>
                  <a:schemeClr val="accent1">
                    <a:lumMod val="40000"/>
                    <a:lumOff val="60000"/>
                  </a:schemeClr>
                </a:solidFill>
              </a:rPr>
              <a:t> do not change </a:t>
            </a:r>
            <a:r>
              <a:rPr lang="fr-CA" sz="2400" dirty="0" err="1">
                <a:solidFill>
                  <a:schemeClr val="accent1">
                    <a:lumMod val="40000"/>
                    <a:lumOff val="60000"/>
                  </a:schemeClr>
                </a:solidFill>
              </a:rPr>
              <a:t>their</a:t>
            </a:r>
            <a:r>
              <a:rPr lang="fr-CA" sz="2400" dirty="0">
                <a:solidFill>
                  <a:schemeClr val="accent1">
                    <a:lumMod val="40000"/>
                    <a:lumOff val="60000"/>
                  </a:schemeClr>
                </a:solidFill>
              </a:rPr>
              <a:t> </a:t>
            </a:r>
            <a:r>
              <a:rPr lang="fr-CA" sz="2400" dirty="0" err="1">
                <a:solidFill>
                  <a:schemeClr val="accent1">
                    <a:lumMod val="40000"/>
                    <a:lumOff val="60000"/>
                  </a:schemeClr>
                </a:solidFill>
              </a:rPr>
              <a:t>form</a:t>
            </a:r>
            <a:r>
              <a:rPr lang="fr-CA" sz="2400" dirty="0">
                <a:solidFill>
                  <a:schemeClr val="accent1">
                    <a:lumMod val="40000"/>
                    <a:lumOff val="60000"/>
                  </a:schemeClr>
                </a:solidFill>
              </a:rPr>
              <a:t> to match the </a:t>
            </a:r>
            <a:r>
              <a:rPr lang="fr-CA" sz="2400" dirty="0" err="1">
                <a:solidFill>
                  <a:schemeClr val="accent1">
                    <a:lumMod val="40000"/>
                    <a:lumOff val="60000"/>
                  </a:schemeClr>
                </a:solidFill>
              </a:rPr>
              <a:t>number</a:t>
            </a:r>
            <a:r>
              <a:rPr lang="fr-CA" sz="2400" dirty="0">
                <a:solidFill>
                  <a:schemeClr val="accent1">
                    <a:lumMod val="40000"/>
                    <a:lumOff val="60000"/>
                  </a:schemeClr>
                </a:solidFill>
              </a:rPr>
              <a:t> and </a:t>
            </a:r>
            <a:r>
              <a:rPr lang="fr-CA" sz="2400" dirty="0" err="1">
                <a:solidFill>
                  <a:schemeClr val="accent1">
                    <a:lumMod val="40000"/>
                    <a:lumOff val="60000"/>
                  </a:schemeClr>
                </a:solidFill>
              </a:rPr>
              <a:t>gender</a:t>
            </a:r>
            <a:r>
              <a:rPr lang="fr-CA" sz="2400" dirty="0">
                <a:solidFill>
                  <a:schemeClr val="accent1">
                    <a:lumMod val="40000"/>
                    <a:lumOff val="60000"/>
                  </a:schemeClr>
                </a:solidFill>
              </a:rPr>
              <a:t> of the </a:t>
            </a:r>
            <a:r>
              <a:rPr lang="fr-CA" sz="2400" dirty="0" err="1">
                <a:solidFill>
                  <a:schemeClr val="accent1">
                    <a:lumMod val="40000"/>
                    <a:lumOff val="60000"/>
                  </a:schemeClr>
                </a:solidFill>
              </a:rPr>
              <a:t>noun</a:t>
            </a:r>
            <a:r>
              <a:rPr lang="fr-CA" sz="2400" dirty="0">
                <a:solidFill>
                  <a:schemeClr val="accent1">
                    <a:lumMod val="40000"/>
                    <a:lumOff val="60000"/>
                  </a:schemeClr>
                </a:solidFill>
              </a:rPr>
              <a:t> </a:t>
            </a:r>
            <a:r>
              <a:rPr lang="fr-CA" sz="2400" dirty="0" err="1">
                <a:solidFill>
                  <a:schemeClr val="accent1">
                    <a:lumMod val="40000"/>
                    <a:lumOff val="60000"/>
                  </a:schemeClr>
                </a:solidFill>
              </a:rPr>
              <a:t>they</a:t>
            </a:r>
            <a:r>
              <a:rPr lang="fr-CA" sz="2400" dirty="0">
                <a:solidFill>
                  <a:schemeClr val="accent1">
                    <a:lumMod val="40000"/>
                    <a:lumOff val="60000"/>
                  </a:schemeClr>
                </a:solidFill>
              </a:rPr>
              <a:t> are </a:t>
            </a:r>
            <a:r>
              <a:rPr lang="fr-CA" sz="2400" dirty="0" err="1">
                <a:solidFill>
                  <a:schemeClr val="accent1">
                    <a:lumMod val="40000"/>
                    <a:lumOff val="60000"/>
                  </a:schemeClr>
                </a:solidFill>
              </a:rPr>
              <a:t>describing</a:t>
            </a:r>
            <a:r>
              <a:rPr lang="fr-CA" sz="2400" dirty="0">
                <a:solidFill>
                  <a:schemeClr val="accent1">
                    <a:lumMod val="40000"/>
                    <a:lumOff val="60000"/>
                  </a:schemeClr>
                </a:solidFill>
              </a:rPr>
              <a:t>.</a:t>
            </a:r>
          </a:p>
          <a:p>
            <a:pPr marL="0" indent="0">
              <a:buNone/>
            </a:pPr>
            <a:endParaRPr lang="fr-CA" sz="2400" dirty="0">
              <a:solidFill>
                <a:schemeClr val="accent1">
                  <a:lumMod val="40000"/>
                  <a:lumOff val="60000"/>
                </a:schemeClr>
              </a:solidFill>
            </a:endParaRPr>
          </a:p>
          <a:p>
            <a:pPr marL="0" indent="0">
              <a:buNone/>
            </a:pPr>
            <a:endParaRPr lang="en-US" sz="2200" dirty="0"/>
          </a:p>
        </p:txBody>
      </p:sp>
    </p:spTree>
    <p:extLst>
      <p:ext uri="{BB962C8B-B14F-4D97-AF65-F5344CB8AC3E}">
        <p14:creationId xmlns:p14="http://schemas.microsoft.com/office/powerpoint/2010/main" val="2939148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0CC66-3691-086B-EDDC-F568FD2C25A0}"/>
              </a:ext>
            </a:extLst>
          </p:cNvPr>
          <p:cNvSpPr>
            <a:spLocks noGrp="1"/>
          </p:cNvSpPr>
          <p:nvPr>
            <p:ph type="title"/>
          </p:nvPr>
        </p:nvSpPr>
        <p:spPr>
          <a:xfrm>
            <a:off x="838200" y="365125"/>
            <a:ext cx="10515600" cy="1325563"/>
          </a:xfrm>
        </p:spPr>
        <p:txBody>
          <a:bodyPr>
            <a:normAutofit/>
          </a:bodyPr>
          <a:lstStyle/>
          <a:p>
            <a:r>
              <a:rPr lang="en-US" sz="5400"/>
              <a:t>Adverb</a:t>
            </a:r>
          </a:p>
        </p:txBody>
      </p:sp>
      <p:sp>
        <p:nvSpPr>
          <p:cNvPr id="19"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5CED511-4628-8966-C289-48F49EEEA88C}"/>
              </a:ext>
            </a:extLst>
          </p:cNvPr>
          <p:cNvSpPr>
            <a:spLocks noGrp="1"/>
          </p:cNvSpPr>
          <p:nvPr>
            <p:ph idx="1"/>
          </p:nvPr>
        </p:nvSpPr>
        <p:spPr>
          <a:xfrm>
            <a:off x="838200" y="1929384"/>
            <a:ext cx="10515600" cy="4251960"/>
          </a:xfrm>
        </p:spPr>
        <p:txBody>
          <a:bodyPr>
            <a:normAutofit/>
          </a:bodyPr>
          <a:lstStyle/>
          <a:p>
            <a:pPr marL="0" indent="0">
              <a:buNone/>
            </a:pPr>
            <a:endParaRPr lang="fr-CA" sz="2400" dirty="0"/>
          </a:p>
          <a:p>
            <a:pPr marL="0" indent="0">
              <a:buNone/>
            </a:pPr>
            <a:r>
              <a:rPr lang="fr-CA" sz="2400" dirty="0"/>
              <a:t>Ex.</a:t>
            </a:r>
          </a:p>
          <a:p>
            <a:pPr marL="0" indent="0">
              <a:buNone/>
            </a:pPr>
            <a:r>
              <a:rPr lang="fr-CA" sz="2400" dirty="0"/>
              <a:t>Elle a fait un</a:t>
            </a:r>
            <a:r>
              <a:rPr lang="fr-CA" sz="2400" u="sng" dirty="0"/>
              <a:t> très </a:t>
            </a:r>
            <a:r>
              <a:rPr lang="fr-CA" sz="2400" dirty="0"/>
              <a:t>bon exposé. </a:t>
            </a:r>
            <a:r>
              <a:rPr lang="fr-CA" sz="1800" dirty="0" err="1">
                <a:solidFill>
                  <a:schemeClr val="accent1">
                    <a:lumMod val="60000"/>
                    <a:lumOff val="40000"/>
                  </a:schemeClr>
                </a:solidFill>
              </a:rPr>
              <a:t>She</a:t>
            </a:r>
            <a:r>
              <a:rPr lang="fr-CA" sz="1800" dirty="0">
                <a:solidFill>
                  <a:schemeClr val="accent1">
                    <a:lumMod val="60000"/>
                    <a:lumOff val="40000"/>
                  </a:schemeClr>
                </a:solidFill>
              </a:rPr>
              <a:t> made a </a:t>
            </a:r>
            <a:r>
              <a:rPr lang="fr-CA" sz="1800" u="sng" dirty="0" err="1">
                <a:solidFill>
                  <a:schemeClr val="accent1">
                    <a:lumMod val="60000"/>
                    <a:lumOff val="40000"/>
                  </a:schemeClr>
                </a:solidFill>
              </a:rPr>
              <a:t>very</a:t>
            </a:r>
            <a:r>
              <a:rPr lang="fr-CA" sz="1800" dirty="0">
                <a:solidFill>
                  <a:schemeClr val="accent1">
                    <a:lumMod val="60000"/>
                    <a:lumOff val="40000"/>
                  </a:schemeClr>
                </a:solidFill>
              </a:rPr>
              <a:t> good </a:t>
            </a:r>
            <a:r>
              <a:rPr lang="fr-CA" sz="1800" dirty="0" err="1">
                <a:solidFill>
                  <a:schemeClr val="accent1">
                    <a:lumMod val="60000"/>
                    <a:lumOff val="40000"/>
                  </a:schemeClr>
                </a:solidFill>
              </a:rPr>
              <a:t>presentation</a:t>
            </a:r>
            <a:r>
              <a:rPr lang="fr-CA" sz="1800" dirty="0">
                <a:solidFill>
                  <a:schemeClr val="accent1">
                    <a:lumMod val="60000"/>
                    <a:lumOff val="40000"/>
                  </a:schemeClr>
                </a:solidFill>
              </a:rPr>
              <a:t>.</a:t>
            </a:r>
          </a:p>
          <a:p>
            <a:pPr marL="0" indent="0">
              <a:buNone/>
            </a:pPr>
            <a:r>
              <a:rPr lang="fr-CA" sz="2000" dirty="0"/>
              <a:t>*</a:t>
            </a:r>
            <a:r>
              <a:rPr lang="fr-CA" sz="2400" dirty="0"/>
              <a:t>L’adverbe </a:t>
            </a:r>
            <a:r>
              <a:rPr lang="fr-CA" sz="2400" i="1" dirty="0"/>
              <a:t>très</a:t>
            </a:r>
            <a:r>
              <a:rPr lang="fr-CA" sz="2400" dirty="0"/>
              <a:t> décrit l’adjectif </a:t>
            </a:r>
            <a:r>
              <a:rPr lang="fr-CA" sz="2400" i="1" dirty="0"/>
              <a:t>bon </a:t>
            </a:r>
            <a:r>
              <a:rPr lang="fr-CA" sz="2400" dirty="0"/>
              <a:t>et le nom </a:t>
            </a:r>
            <a:r>
              <a:rPr lang="fr-CA" sz="2400" i="1" dirty="0"/>
              <a:t>exposé</a:t>
            </a:r>
            <a:r>
              <a:rPr lang="fr-CA" sz="2400" dirty="0"/>
              <a:t>. </a:t>
            </a:r>
          </a:p>
          <a:p>
            <a:pPr marL="0" indent="0">
              <a:buNone/>
            </a:pPr>
            <a:r>
              <a:rPr lang="fr-CA" sz="2000" dirty="0">
                <a:solidFill>
                  <a:schemeClr val="accent1">
                    <a:lumMod val="60000"/>
                    <a:lumOff val="40000"/>
                  </a:schemeClr>
                </a:solidFill>
              </a:rPr>
              <a:t>The </a:t>
            </a:r>
            <a:r>
              <a:rPr lang="fr-CA" sz="2000" dirty="0" err="1">
                <a:solidFill>
                  <a:schemeClr val="accent1">
                    <a:lumMod val="60000"/>
                    <a:lumOff val="40000"/>
                  </a:schemeClr>
                </a:solidFill>
              </a:rPr>
              <a:t>adverb</a:t>
            </a:r>
            <a:r>
              <a:rPr lang="fr-CA" sz="2000" i="1" dirty="0">
                <a:solidFill>
                  <a:schemeClr val="accent1">
                    <a:lumMod val="60000"/>
                    <a:lumOff val="40000"/>
                  </a:schemeClr>
                </a:solidFill>
              </a:rPr>
              <a:t> </a:t>
            </a:r>
            <a:r>
              <a:rPr lang="fr-CA" sz="2000" i="1" dirty="0"/>
              <a:t>très </a:t>
            </a:r>
            <a:r>
              <a:rPr lang="fr-CA" sz="2000" dirty="0" err="1">
                <a:solidFill>
                  <a:schemeClr val="accent1">
                    <a:lumMod val="60000"/>
                    <a:lumOff val="40000"/>
                  </a:schemeClr>
                </a:solidFill>
              </a:rPr>
              <a:t>describes</a:t>
            </a:r>
            <a:r>
              <a:rPr lang="fr-CA" sz="2000" dirty="0">
                <a:solidFill>
                  <a:schemeClr val="accent1">
                    <a:lumMod val="60000"/>
                    <a:lumOff val="40000"/>
                  </a:schemeClr>
                </a:solidFill>
              </a:rPr>
              <a:t> the adjective</a:t>
            </a:r>
            <a:r>
              <a:rPr lang="fr-CA" sz="2000" dirty="0"/>
              <a:t> </a:t>
            </a:r>
            <a:r>
              <a:rPr lang="fr-CA" sz="2000" i="1" dirty="0"/>
              <a:t>bon </a:t>
            </a:r>
            <a:r>
              <a:rPr lang="fr-CA" sz="2000" dirty="0">
                <a:solidFill>
                  <a:schemeClr val="accent1">
                    <a:lumMod val="60000"/>
                    <a:lumOff val="40000"/>
                  </a:schemeClr>
                </a:solidFill>
              </a:rPr>
              <a:t>and the</a:t>
            </a:r>
            <a:r>
              <a:rPr lang="fr-CA" sz="2000" i="1" dirty="0">
                <a:solidFill>
                  <a:schemeClr val="accent1">
                    <a:lumMod val="60000"/>
                    <a:lumOff val="40000"/>
                  </a:schemeClr>
                </a:solidFill>
              </a:rPr>
              <a:t> </a:t>
            </a:r>
            <a:r>
              <a:rPr lang="fr-CA" sz="2000" dirty="0" err="1">
                <a:solidFill>
                  <a:schemeClr val="accent1">
                    <a:lumMod val="60000"/>
                    <a:lumOff val="40000"/>
                  </a:schemeClr>
                </a:solidFill>
              </a:rPr>
              <a:t>noun</a:t>
            </a:r>
            <a:r>
              <a:rPr lang="fr-CA" sz="2000" i="1" dirty="0">
                <a:solidFill>
                  <a:schemeClr val="accent1">
                    <a:lumMod val="60000"/>
                    <a:lumOff val="40000"/>
                  </a:schemeClr>
                </a:solidFill>
              </a:rPr>
              <a:t> </a:t>
            </a:r>
            <a:r>
              <a:rPr lang="fr-CA" sz="2000" i="1" dirty="0"/>
              <a:t>exposé</a:t>
            </a:r>
            <a:r>
              <a:rPr lang="fr-CA" sz="2000" dirty="0"/>
              <a:t>.</a:t>
            </a:r>
          </a:p>
          <a:p>
            <a:pPr marL="0" indent="0">
              <a:buNone/>
            </a:pPr>
            <a:endParaRPr lang="fr-CA" sz="2400" dirty="0"/>
          </a:p>
          <a:p>
            <a:pPr marL="0" indent="0">
              <a:buNone/>
            </a:pPr>
            <a:r>
              <a:rPr lang="fr-CA" sz="2400" dirty="0"/>
              <a:t>Ils ont</a:t>
            </a:r>
            <a:r>
              <a:rPr lang="fr-CA" sz="2400" u="sng" dirty="0"/>
              <a:t> beaucoup </a:t>
            </a:r>
            <a:r>
              <a:rPr lang="fr-CA" sz="2400" dirty="0"/>
              <a:t>travaillé. </a:t>
            </a:r>
            <a:r>
              <a:rPr lang="fr-CA" sz="1800" dirty="0" err="1">
                <a:solidFill>
                  <a:schemeClr val="accent1">
                    <a:lumMod val="60000"/>
                    <a:lumOff val="40000"/>
                  </a:schemeClr>
                </a:solidFill>
              </a:rPr>
              <a:t>They</a:t>
            </a:r>
            <a:r>
              <a:rPr lang="fr-CA" sz="1800" dirty="0">
                <a:solidFill>
                  <a:schemeClr val="accent1">
                    <a:lumMod val="60000"/>
                    <a:lumOff val="40000"/>
                  </a:schemeClr>
                </a:solidFill>
              </a:rPr>
              <a:t> </a:t>
            </a:r>
            <a:r>
              <a:rPr lang="fr-CA" sz="1800" dirty="0" err="1">
                <a:solidFill>
                  <a:schemeClr val="accent1">
                    <a:lumMod val="60000"/>
                    <a:lumOff val="40000"/>
                  </a:schemeClr>
                </a:solidFill>
              </a:rPr>
              <a:t>worked</a:t>
            </a:r>
            <a:r>
              <a:rPr lang="fr-CA" sz="1800" dirty="0">
                <a:solidFill>
                  <a:schemeClr val="accent1">
                    <a:lumMod val="60000"/>
                    <a:lumOff val="40000"/>
                  </a:schemeClr>
                </a:solidFill>
              </a:rPr>
              <a:t> </a:t>
            </a:r>
            <a:r>
              <a:rPr lang="fr-CA" sz="1800" u="sng" dirty="0">
                <a:solidFill>
                  <a:schemeClr val="accent1">
                    <a:lumMod val="60000"/>
                    <a:lumOff val="40000"/>
                  </a:schemeClr>
                </a:solidFill>
              </a:rPr>
              <a:t>a lot</a:t>
            </a:r>
            <a:r>
              <a:rPr lang="fr-CA" sz="1800" dirty="0">
                <a:solidFill>
                  <a:schemeClr val="accent1">
                    <a:lumMod val="60000"/>
                    <a:lumOff val="40000"/>
                  </a:schemeClr>
                </a:solidFill>
              </a:rPr>
              <a:t>. </a:t>
            </a:r>
          </a:p>
          <a:p>
            <a:pPr marL="0" indent="0">
              <a:buNone/>
            </a:pPr>
            <a:r>
              <a:rPr lang="fr-CA" sz="2400" dirty="0"/>
              <a:t>*L’adverbe </a:t>
            </a:r>
            <a:r>
              <a:rPr lang="fr-CA" sz="2400" i="1" dirty="0"/>
              <a:t>beaucoup</a:t>
            </a:r>
            <a:r>
              <a:rPr lang="fr-CA" sz="2400" dirty="0"/>
              <a:t> décrit le verbe</a:t>
            </a:r>
            <a:r>
              <a:rPr lang="fr-CA" sz="2400" i="1" dirty="0"/>
              <a:t> travaillé</a:t>
            </a:r>
            <a:r>
              <a:rPr lang="fr-CA" sz="2400" dirty="0"/>
              <a:t>. </a:t>
            </a:r>
          </a:p>
          <a:p>
            <a:pPr marL="0" indent="0">
              <a:buNone/>
            </a:pPr>
            <a:r>
              <a:rPr lang="fr-CA" sz="2000" dirty="0">
                <a:solidFill>
                  <a:schemeClr val="accent1">
                    <a:lumMod val="60000"/>
                    <a:lumOff val="40000"/>
                  </a:schemeClr>
                </a:solidFill>
              </a:rPr>
              <a:t>The </a:t>
            </a:r>
            <a:r>
              <a:rPr lang="fr-CA" sz="2000" dirty="0" err="1">
                <a:solidFill>
                  <a:schemeClr val="accent1">
                    <a:lumMod val="60000"/>
                    <a:lumOff val="40000"/>
                  </a:schemeClr>
                </a:solidFill>
              </a:rPr>
              <a:t>adverb</a:t>
            </a:r>
            <a:r>
              <a:rPr lang="fr-CA" sz="2000" dirty="0">
                <a:solidFill>
                  <a:schemeClr val="accent1">
                    <a:lumMod val="60000"/>
                    <a:lumOff val="40000"/>
                  </a:schemeClr>
                </a:solidFill>
              </a:rPr>
              <a:t> </a:t>
            </a:r>
            <a:r>
              <a:rPr lang="fr-CA" sz="2000" i="1" dirty="0"/>
              <a:t>beaucoup</a:t>
            </a:r>
            <a:r>
              <a:rPr lang="fr-CA" sz="2000" dirty="0"/>
              <a:t> </a:t>
            </a:r>
            <a:r>
              <a:rPr lang="fr-CA" sz="2000" dirty="0" err="1">
                <a:solidFill>
                  <a:schemeClr val="accent1">
                    <a:lumMod val="60000"/>
                    <a:lumOff val="40000"/>
                  </a:schemeClr>
                </a:solidFill>
              </a:rPr>
              <a:t>describes</a:t>
            </a:r>
            <a:r>
              <a:rPr lang="fr-CA" sz="2000" dirty="0">
                <a:solidFill>
                  <a:schemeClr val="accent1">
                    <a:lumMod val="60000"/>
                    <a:lumOff val="40000"/>
                  </a:schemeClr>
                </a:solidFill>
              </a:rPr>
              <a:t> the </a:t>
            </a:r>
            <a:r>
              <a:rPr lang="fr-CA" sz="2000" dirty="0" err="1">
                <a:solidFill>
                  <a:schemeClr val="accent1">
                    <a:lumMod val="60000"/>
                    <a:lumOff val="40000"/>
                  </a:schemeClr>
                </a:solidFill>
              </a:rPr>
              <a:t>verb</a:t>
            </a:r>
            <a:r>
              <a:rPr lang="fr-CA" sz="2000" dirty="0">
                <a:solidFill>
                  <a:schemeClr val="accent1">
                    <a:lumMod val="60000"/>
                    <a:lumOff val="40000"/>
                  </a:schemeClr>
                </a:solidFill>
              </a:rPr>
              <a:t> </a:t>
            </a:r>
            <a:r>
              <a:rPr lang="fr-CA" sz="2000" i="1" dirty="0"/>
              <a:t>travaillé</a:t>
            </a:r>
            <a:r>
              <a:rPr lang="fr-CA" sz="2000" dirty="0"/>
              <a:t>.</a:t>
            </a:r>
          </a:p>
          <a:p>
            <a:pPr marL="0" indent="0">
              <a:buNone/>
            </a:pPr>
            <a:endParaRPr lang="fr-CA" sz="2400" dirty="0"/>
          </a:p>
          <a:p>
            <a:pPr marL="0" indent="0">
              <a:buNone/>
            </a:pPr>
            <a:endParaRPr lang="en-US" sz="2200" dirty="0"/>
          </a:p>
        </p:txBody>
      </p:sp>
    </p:spTree>
    <p:extLst>
      <p:ext uri="{BB962C8B-B14F-4D97-AF65-F5344CB8AC3E}">
        <p14:creationId xmlns:p14="http://schemas.microsoft.com/office/powerpoint/2010/main" val="339932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0CC66-3691-086B-EDDC-F568FD2C25A0}"/>
              </a:ext>
            </a:extLst>
          </p:cNvPr>
          <p:cNvSpPr>
            <a:spLocks noGrp="1"/>
          </p:cNvSpPr>
          <p:nvPr>
            <p:ph type="title"/>
          </p:nvPr>
        </p:nvSpPr>
        <p:spPr>
          <a:xfrm>
            <a:off x="838200" y="365125"/>
            <a:ext cx="10515600" cy="1325563"/>
          </a:xfrm>
        </p:spPr>
        <p:txBody>
          <a:bodyPr>
            <a:normAutofit/>
          </a:bodyPr>
          <a:lstStyle/>
          <a:p>
            <a:r>
              <a:rPr lang="en-US" sz="5400" dirty="0"/>
              <a:t>Adverb</a:t>
            </a:r>
          </a:p>
        </p:txBody>
      </p:sp>
      <p:sp>
        <p:nvSpPr>
          <p:cNvPr id="19"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5CED511-4628-8966-C289-48F49EEEA88C}"/>
              </a:ext>
            </a:extLst>
          </p:cNvPr>
          <p:cNvSpPr>
            <a:spLocks noGrp="1"/>
          </p:cNvSpPr>
          <p:nvPr>
            <p:ph idx="1"/>
          </p:nvPr>
        </p:nvSpPr>
        <p:spPr>
          <a:xfrm>
            <a:off x="838200" y="1929384"/>
            <a:ext cx="10515600" cy="4251960"/>
          </a:xfrm>
        </p:spPr>
        <p:txBody>
          <a:bodyPr>
            <a:normAutofit/>
          </a:bodyPr>
          <a:lstStyle/>
          <a:p>
            <a:pPr marL="0" indent="0">
              <a:buNone/>
            </a:pPr>
            <a:r>
              <a:rPr lang="en-US" b="0" i="0" dirty="0" err="1">
                <a:effectLst/>
              </a:rPr>
              <a:t>Voici</a:t>
            </a:r>
            <a:r>
              <a:rPr lang="en-US" b="0" i="0" dirty="0">
                <a:effectLst/>
              </a:rPr>
              <a:t> </a:t>
            </a:r>
            <a:r>
              <a:rPr lang="en-US" b="0" i="0" dirty="0" err="1">
                <a:effectLst/>
              </a:rPr>
              <a:t>une</a:t>
            </a:r>
            <a:r>
              <a:rPr lang="en-US" b="0" i="0" dirty="0">
                <a:effectLst/>
              </a:rPr>
              <a:t> </a:t>
            </a:r>
            <a:r>
              <a:rPr lang="en-US" b="0" i="0" dirty="0" err="1">
                <a:effectLst/>
              </a:rPr>
              <a:t>liste</a:t>
            </a:r>
            <a:r>
              <a:rPr lang="en-US" b="0" i="0" dirty="0">
                <a:effectLst/>
              </a:rPr>
              <a:t> des </a:t>
            </a:r>
            <a:r>
              <a:rPr lang="en-US" b="0" i="0" dirty="0" err="1">
                <a:effectLst/>
              </a:rPr>
              <a:t>adverbes</a:t>
            </a:r>
            <a:r>
              <a:rPr lang="en-US" b="0" i="0" dirty="0">
                <a:effectLst/>
              </a:rPr>
              <a:t> les plus </a:t>
            </a:r>
            <a:r>
              <a:rPr lang="en-US" b="0" i="0" dirty="0" err="1">
                <a:effectLst/>
              </a:rPr>
              <a:t>communs</a:t>
            </a:r>
            <a:r>
              <a:rPr lang="en-US" dirty="0"/>
              <a:t>. </a:t>
            </a:r>
          </a:p>
          <a:p>
            <a:pPr marL="0" indent="0">
              <a:buNone/>
            </a:pPr>
            <a:r>
              <a:rPr lang="en-US" sz="2400" b="0" i="0" dirty="0">
                <a:solidFill>
                  <a:schemeClr val="accent1">
                    <a:lumMod val="60000"/>
                    <a:lumOff val="40000"/>
                  </a:schemeClr>
                </a:solidFill>
                <a:effectLst/>
              </a:rPr>
              <a:t>Here is a list of </a:t>
            </a:r>
            <a:r>
              <a:rPr lang="en-US" sz="2400" dirty="0">
                <a:solidFill>
                  <a:schemeClr val="accent1">
                    <a:lumMod val="60000"/>
                    <a:lumOff val="40000"/>
                  </a:schemeClr>
                </a:solidFill>
              </a:rPr>
              <a:t>the most</a:t>
            </a:r>
            <a:r>
              <a:rPr lang="en-US" sz="2400" b="0" i="0" dirty="0">
                <a:solidFill>
                  <a:schemeClr val="accent1">
                    <a:lumMod val="60000"/>
                    <a:lumOff val="40000"/>
                  </a:schemeClr>
                </a:solidFill>
                <a:effectLst/>
              </a:rPr>
              <a:t> used adverbs. </a:t>
            </a:r>
            <a:endParaRPr lang="fr-CA" sz="2400" dirty="0">
              <a:solidFill>
                <a:schemeClr val="accent1">
                  <a:lumMod val="60000"/>
                  <a:lumOff val="40000"/>
                </a:schemeClr>
              </a:solidFill>
            </a:endParaRPr>
          </a:p>
          <a:p>
            <a:pPr marL="0" indent="0" algn="ctr">
              <a:buNone/>
            </a:pPr>
            <a:endParaRPr lang="en-US" sz="2400" dirty="0"/>
          </a:p>
          <a:p>
            <a:pPr marL="0" indent="0" algn="ctr">
              <a:buNone/>
            </a:pPr>
            <a:r>
              <a:rPr lang="fr-CA" dirty="0"/>
              <a:t>Très   </a:t>
            </a:r>
            <a:r>
              <a:rPr lang="fr-CA" sz="2400" dirty="0" err="1">
                <a:solidFill>
                  <a:schemeClr val="accent1">
                    <a:lumMod val="60000"/>
                    <a:lumOff val="40000"/>
                  </a:schemeClr>
                </a:solidFill>
              </a:rPr>
              <a:t>very</a:t>
            </a:r>
            <a:r>
              <a:rPr lang="fr-CA" sz="2400" dirty="0">
                <a:solidFill>
                  <a:schemeClr val="accent1">
                    <a:lumMod val="60000"/>
                    <a:lumOff val="40000"/>
                  </a:schemeClr>
                </a:solidFill>
              </a:rPr>
              <a:t> </a:t>
            </a:r>
          </a:p>
          <a:p>
            <a:pPr marL="0" indent="0" algn="ctr">
              <a:buNone/>
            </a:pPr>
            <a:r>
              <a:rPr lang="fr-CA" dirty="0"/>
              <a:t>Beaucoup   </a:t>
            </a:r>
            <a:r>
              <a:rPr lang="fr-CA" sz="2400" dirty="0">
                <a:solidFill>
                  <a:schemeClr val="accent1">
                    <a:lumMod val="60000"/>
                    <a:lumOff val="40000"/>
                  </a:schemeClr>
                </a:solidFill>
              </a:rPr>
              <a:t>a lot of </a:t>
            </a:r>
          </a:p>
          <a:p>
            <a:pPr marL="0" indent="0" algn="ctr">
              <a:buNone/>
            </a:pPr>
            <a:r>
              <a:rPr lang="fr-CA" dirty="0"/>
              <a:t>Peu   </a:t>
            </a:r>
            <a:r>
              <a:rPr lang="fr-CA" sz="2400" dirty="0">
                <a:solidFill>
                  <a:schemeClr val="accent1">
                    <a:lumMod val="60000"/>
                    <a:lumOff val="40000"/>
                  </a:schemeClr>
                </a:solidFill>
              </a:rPr>
              <a:t>few </a:t>
            </a:r>
          </a:p>
          <a:p>
            <a:pPr marL="0" indent="0" algn="ctr">
              <a:buNone/>
            </a:pPr>
            <a:r>
              <a:rPr lang="fr-CA" dirty="0"/>
              <a:t>Pas   </a:t>
            </a:r>
            <a:r>
              <a:rPr lang="fr-CA" sz="2400" dirty="0">
                <a:solidFill>
                  <a:schemeClr val="accent1">
                    <a:lumMod val="60000"/>
                    <a:lumOff val="40000"/>
                  </a:schemeClr>
                </a:solidFill>
              </a:rPr>
              <a:t>not</a:t>
            </a:r>
          </a:p>
          <a:p>
            <a:pPr marL="0" indent="0" algn="ctr">
              <a:buNone/>
            </a:pPr>
            <a:r>
              <a:rPr lang="fr-CA" dirty="0"/>
              <a:t>Vraiment   </a:t>
            </a:r>
            <a:r>
              <a:rPr lang="fr-CA" sz="2400" dirty="0" err="1">
                <a:solidFill>
                  <a:schemeClr val="accent1">
                    <a:lumMod val="60000"/>
                    <a:lumOff val="40000"/>
                  </a:schemeClr>
                </a:solidFill>
              </a:rPr>
              <a:t>really</a:t>
            </a:r>
            <a:r>
              <a:rPr lang="fr-CA" sz="2400" dirty="0">
                <a:solidFill>
                  <a:schemeClr val="accent1">
                    <a:lumMod val="60000"/>
                    <a:lumOff val="40000"/>
                  </a:schemeClr>
                </a:solidFill>
              </a:rPr>
              <a:t> </a:t>
            </a:r>
          </a:p>
          <a:p>
            <a:pPr marL="0" indent="0">
              <a:buNone/>
            </a:pPr>
            <a:endParaRPr lang="en-US" sz="2200" dirty="0"/>
          </a:p>
        </p:txBody>
      </p:sp>
    </p:spTree>
    <p:extLst>
      <p:ext uri="{BB962C8B-B14F-4D97-AF65-F5344CB8AC3E}">
        <p14:creationId xmlns:p14="http://schemas.microsoft.com/office/powerpoint/2010/main" val="2961752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8" name="Rectangle 1037">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0CC66-3691-086B-EDDC-F568FD2C25A0}"/>
              </a:ext>
            </a:extLst>
          </p:cNvPr>
          <p:cNvSpPr>
            <a:spLocks noGrp="1"/>
          </p:cNvSpPr>
          <p:nvPr>
            <p:ph type="title"/>
          </p:nvPr>
        </p:nvSpPr>
        <p:spPr>
          <a:xfrm>
            <a:off x="572493" y="238539"/>
            <a:ext cx="11018520" cy="1434415"/>
          </a:xfrm>
        </p:spPr>
        <p:txBody>
          <a:bodyPr anchor="b">
            <a:normAutofit/>
          </a:bodyPr>
          <a:lstStyle/>
          <a:p>
            <a:r>
              <a:rPr lang="en-US" sz="5400" dirty="0"/>
              <a:t>Adverb</a:t>
            </a:r>
          </a:p>
        </p:txBody>
      </p:sp>
      <p:sp>
        <p:nvSpPr>
          <p:cNvPr id="1040"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5CED511-4628-8966-C289-48F49EEEA88C}"/>
              </a:ext>
            </a:extLst>
          </p:cNvPr>
          <p:cNvSpPr>
            <a:spLocks noGrp="1"/>
          </p:cNvSpPr>
          <p:nvPr>
            <p:ph idx="1"/>
          </p:nvPr>
        </p:nvSpPr>
        <p:spPr>
          <a:xfrm>
            <a:off x="572492" y="2071315"/>
            <a:ext cx="7103165" cy="4548145"/>
          </a:xfrm>
        </p:spPr>
        <p:txBody>
          <a:bodyPr anchor="t">
            <a:normAutofit/>
          </a:bodyPr>
          <a:lstStyle/>
          <a:p>
            <a:pPr marL="0" indent="0">
              <a:buNone/>
            </a:pPr>
            <a:r>
              <a:rPr lang="fr-CA" sz="2600" dirty="0"/>
              <a:t>Repérez les adverbes. Ajoutez une phrase à la liste. </a:t>
            </a:r>
          </a:p>
          <a:p>
            <a:pPr marL="0" indent="0">
              <a:buNone/>
            </a:pPr>
            <a:r>
              <a:rPr lang="fr-CA" sz="1700" dirty="0" err="1">
                <a:solidFill>
                  <a:schemeClr val="accent1">
                    <a:lumMod val="60000"/>
                    <a:lumOff val="40000"/>
                  </a:schemeClr>
                </a:solidFill>
              </a:rPr>
              <a:t>Find</a:t>
            </a:r>
            <a:r>
              <a:rPr lang="fr-CA" sz="1700" dirty="0">
                <a:solidFill>
                  <a:schemeClr val="accent1">
                    <a:lumMod val="60000"/>
                    <a:lumOff val="40000"/>
                  </a:schemeClr>
                </a:solidFill>
              </a:rPr>
              <a:t> the </a:t>
            </a:r>
            <a:r>
              <a:rPr lang="fr-CA" sz="1700" dirty="0" err="1">
                <a:solidFill>
                  <a:schemeClr val="accent1">
                    <a:lumMod val="60000"/>
                    <a:lumOff val="40000"/>
                  </a:schemeClr>
                </a:solidFill>
              </a:rPr>
              <a:t>adverbs</a:t>
            </a:r>
            <a:r>
              <a:rPr lang="fr-CA" sz="1700" dirty="0">
                <a:solidFill>
                  <a:schemeClr val="accent1">
                    <a:lumMod val="60000"/>
                    <a:lumOff val="40000"/>
                  </a:schemeClr>
                </a:solidFill>
              </a:rPr>
              <a:t>. </a:t>
            </a:r>
            <a:r>
              <a:rPr lang="fr-CA" sz="1700" dirty="0" err="1">
                <a:solidFill>
                  <a:schemeClr val="accent1">
                    <a:lumMod val="60000"/>
                    <a:lumOff val="40000"/>
                  </a:schemeClr>
                </a:solidFill>
              </a:rPr>
              <a:t>Formulate</a:t>
            </a:r>
            <a:r>
              <a:rPr lang="fr-CA" sz="1700" dirty="0">
                <a:solidFill>
                  <a:schemeClr val="accent1">
                    <a:lumMod val="60000"/>
                    <a:lumOff val="40000"/>
                  </a:schemeClr>
                </a:solidFill>
              </a:rPr>
              <a:t> </a:t>
            </a:r>
            <a:r>
              <a:rPr lang="fr-CA" sz="1700" dirty="0" err="1">
                <a:solidFill>
                  <a:schemeClr val="accent1">
                    <a:lumMod val="60000"/>
                    <a:lumOff val="40000"/>
                  </a:schemeClr>
                </a:solidFill>
              </a:rPr>
              <a:t>another</a:t>
            </a:r>
            <a:r>
              <a:rPr lang="fr-CA" sz="1700" dirty="0">
                <a:solidFill>
                  <a:schemeClr val="accent1">
                    <a:lumMod val="60000"/>
                    <a:lumOff val="40000"/>
                  </a:schemeClr>
                </a:solidFill>
              </a:rPr>
              <a:t> sentence on the </a:t>
            </a:r>
            <a:r>
              <a:rPr lang="fr-CA" sz="1700" dirty="0" err="1">
                <a:solidFill>
                  <a:schemeClr val="accent1">
                    <a:lumMod val="60000"/>
                    <a:lumOff val="40000"/>
                  </a:schemeClr>
                </a:solidFill>
              </a:rPr>
              <a:t>list</a:t>
            </a:r>
            <a:r>
              <a:rPr lang="fr-CA" sz="1700" dirty="0">
                <a:solidFill>
                  <a:schemeClr val="accent1">
                    <a:lumMod val="60000"/>
                    <a:lumOff val="40000"/>
                  </a:schemeClr>
                </a:solidFill>
              </a:rPr>
              <a:t>.</a:t>
            </a:r>
          </a:p>
          <a:p>
            <a:pPr marL="0" indent="0">
              <a:buNone/>
            </a:pPr>
            <a:r>
              <a:rPr lang="fr-CA" dirty="0"/>
              <a:t>                                                                                                                            </a:t>
            </a:r>
          </a:p>
          <a:p>
            <a:pPr marL="0" indent="0">
              <a:buNone/>
            </a:pPr>
            <a:r>
              <a:rPr lang="fr-CA" sz="2400" dirty="0"/>
              <a:t>Le paysage est très beau.   </a:t>
            </a:r>
            <a:r>
              <a:rPr lang="fr-CA" sz="1800" dirty="0">
                <a:solidFill>
                  <a:schemeClr val="accent1">
                    <a:lumMod val="60000"/>
                    <a:lumOff val="40000"/>
                  </a:schemeClr>
                </a:solidFill>
              </a:rPr>
              <a:t>The </a:t>
            </a:r>
            <a:r>
              <a:rPr lang="fr-CA" sz="1800" dirty="0" err="1">
                <a:solidFill>
                  <a:schemeClr val="accent1">
                    <a:lumMod val="60000"/>
                    <a:lumOff val="40000"/>
                  </a:schemeClr>
                </a:solidFill>
              </a:rPr>
              <a:t>landscape</a:t>
            </a:r>
            <a:r>
              <a:rPr lang="fr-CA" sz="1800" dirty="0">
                <a:solidFill>
                  <a:schemeClr val="accent1">
                    <a:lumMod val="60000"/>
                    <a:lumOff val="40000"/>
                  </a:schemeClr>
                </a:solidFill>
              </a:rPr>
              <a:t> </a:t>
            </a:r>
            <a:r>
              <a:rPr lang="fr-CA" sz="1800" dirty="0" err="1">
                <a:solidFill>
                  <a:schemeClr val="accent1">
                    <a:lumMod val="60000"/>
                    <a:lumOff val="40000"/>
                  </a:schemeClr>
                </a:solidFill>
              </a:rPr>
              <a:t>is</a:t>
            </a:r>
            <a:r>
              <a:rPr lang="fr-CA" sz="1800" dirty="0">
                <a:solidFill>
                  <a:schemeClr val="accent1">
                    <a:lumMod val="60000"/>
                    <a:lumOff val="40000"/>
                  </a:schemeClr>
                </a:solidFill>
              </a:rPr>
              <a:t> </a:t>
            </a:r>
            <a:r>
              <a:rPr lang="fr-CA" sz="1800" dirty="0" err="1">
                <a:solidFill>
                  <a:schemeClr val="accent1">
                    <a:lumMod val="60000"/>
                    <a:lumOff val="40000"/>
                  </a:schemeClr>
                </a:solidFill>
              </a:rPr>
              <a:t>very</a:t>
            </a:r>
            <a:r>
              <a:rPr lang="fr-CA" sz="1800" dirty="0">
                <a:solidFill>
                  <a:schemeClr val="accent1">
                    <a:lumMod val="60000"/>
                    <a:lumOff val="40000"/>
                  </a:schemeClr>
                </a:solidFill>
              </a:rPr>
              <a:t> </a:t>
            </a:r>
            <a:r>
              <a:rPr lang="fr-CA" sz="1800" dirty="0" err="1">
                <a:solidFill>
                  <a:schemeClr val="accent1">
                    <a:lumMod val="60000"/>
                    <a:lumOff val="40000"/>
                  </a:schemeClr>
                </a:solidFill>
              </a:rPr>
              <a:t>beautiful</a:t>
            </a:r>
            <a:r>
              <a:rPr lang="fr-CA" sz="1800" dirty="0">
                <a:solidFill>
                  <a:schemeClr val="accent1">
                    <a:lumMod val="60000"/>
                    <a:lumOff val="40000"/>
                  </a:schemeClr>
                </a:solidFill>
              </a:rPr>
              <a:t>. </a:t>
            </a:r>
          </a:p>
          <a:p>
            <a:pPr marL="0" indent="0">
              <a:buNone/>
            </a:pPr>
            <a:endParaRPr lang="fr-CA" sz="2400" dirty="0"/>
          </a:p>
          <a:p>
            <a:pPr marL="0" indent="0">
              <a:buNone/>
            </a:pPr>
            <a:r>
              <a:rPr lang="fr-CA" sz="2400" dirty="0"/>
              <a:t>Ce projet est</a:t>
            </a:r>
            <a:r>
              <a:rPr lang="fr-CA" sz="2400" b="1" dirty="0"/>
              <a:t> </a:t>
            </a:r>
            <a:r>
              <a:rPr lang="fr-CA" sz="2400" dirty="0"/>
              <a:t>vraiment intéressant.   </a:t>
            </a:r>
          </a:p>
          <a:p>
            <a:pPr marL="0" indent="0">
              <a:buNone/>
            </a:pPr>
            <a:r>
              <a:rPr lang="fr-CA" sz="1800" dirty="0">
                <a:solidFill>
                  <a:schemeClr val="accent1">
                    <a:lumMod val="60000"/>
                    <a:lumOff val="40000"/>
                  </a:schemeClr>
                </a:solidFill>
              </a:rPr>
              <a:t>This </a:t>
            </a:r>
            <a:r>
              <a:rPr lang="fr-CA" sz="1800" dirty="0" err="1">
                <a:solidFill>
                  <a:schemeClr val="accent1">
                    <a:lumMod val="60000"/>
                    <a:lumOff val="40000"/>
                  </a:schemeClr>
                </a:solidFill>
              </a:rPr>
              <a:t>project</a:t>
            </a:r>
            <a:r>
              <a:rPr lang="fr-CA" sz="1800" dirty="0">
                <a:solidFill>
                  <a:schemeClr val="accent1">
                    <a:lumMod val="60000"/>
                    <a:lumOff val="40000"/>
                  </a:schemeClr>
                </a:solidFill>
              </a:rPr>
              <a:t> </a:t>
            </a:r>
            <a:r>
              <a:rPr lang="fr-CA" sz="1800" dirty="0" err="1">
                <a:solidFill>
                  <a:schemeClr val="accent1">
                    <a:lumMod val="60000"/>
                    <a:lumOff val="40000"/>
                  </a:schemeClr>
                </a:solidFill>
              </a:rPr>
              <a:t>is</a:t>
            </a:r>
            <a:r>
              <a:rPr lang="fr-CA" sz="1800" dirty="0">
                <a:solidFill>
                  <a:schemeClr val="accent1">
                    <a:lumMod val="60000"/>
                    <a:lumOff val="40000"/>
                  </a:schemeClr>
                </a:solidFill>
              </a:rPr>
              <a:t> </a:t>
            </a:r>
            <a:r>
              <a:rPr lang="fr-CA" sz="1800" dirty="0" err="1">
                <a:solidFill>
                  <a:schemeClr val="accent1">
                    <a:lumMod val="60000"/>
                    <a:lumOff val="40000"/>
                  </a:schemeClr>
                </a:solidFill>
              </a:rPr>
              <a:t>really</a:t>
            </a:r>
            <a:r>
              <a:rPr lang="fr-CA" sz="1800" dirty="0">
                <a:solidFill>
                  <a:schemeClr val="accent1">
                    <a:lumMod val="60000"/>
                    <a:lumOff val="40000"/>
                  </a:schemeClr>
                </a:solidFill>
              </a:rPr>
              <a:t>  </a:t>
            </a:r>
            <a:r>
              <a:rPr lang="fr-CA" sz="1800" dirty="0" err="1">
                <a:solidFill>
                  <a:schemeClr val="accent1">
                    <a:lumMod val="60000"/>
                    <a:lumOff val="40000"/>
                  </a:schemeClr>
                </a:solidFill>
              </a:rPr>
              <a:t>interesting</a:t>
            </a:r>
            <a:r>
              <a:rPr lang="fr-CA" sz="1800" dirty="0">
                <a:solidFill>
                  <a:schemeClr val="accent1">
                    <a:lumMod val="60000"/>
                    <a:lumOff val="40000"/>
                  </a:schemeClr>
                </a:solidFill>
              </a:rPr>
              <a:t>.</a:t>
            </a:r>
          </a:p>
          <a:p>
            <a:pPr marL="0" indent="0">
              <a:buNone/>
            </a:pPr>
            <a:endParaRPr lang="fr-CA" sz="2400" dirty="0"/>
          </a:p>
          <a:p>
            <a:pPr marL="0" indent="0">
              <a:buNone/>
            </a:pPr>
            <a:r>
              <a:rPr lang="fr-CA" sz="2400" dirty="0"/>
              <a:t>Il y a beaucoup de petits fruits.   </a:t>
            </a:r>
            <a:r>
              <a:rPr lang="fr-CA" sz="1800" dirty="0">
                <a:solidFill>
                  <a:schemeClr val="accent1">
                    <a:lumMod val="60000"/>
                    <a:lumOff val="40000"/>
                  </a:schemeClr>
                </a:solidFill>
              </a:rPr>
              <a:t>There are a lot of </a:t>
            </a:r>
            <a:r>
              <a:rPr lang="fr-CA" sz="1800" dirty="0" err="1">
                <a:solidFill>
                  <a:schemeClr val="accent1">
                    <a:lumMod val="60000"/>
                    <a:lumOff val="40000"/>
                  </a:schemeClr>
                </a:solidFill>
              </a:rPr>
              <a:t>berries</a:t>
            </a:r>
            <a:r>
              <a:rPr lang="fr-CA" sz="1800" dirty="0">
                <a:solidFill>
                  <a:schemeClr val="accent1">
                    <a:lumMod val="60000"/>
                    <a:lumOff val="40000"/>
                  </a:schemeClr>
                </a:solidFill>
              </a:rPr>
              <a:t>. </a:t>
            </a:r>
          </a:p>
          <a:p>
            <a:pPr marL="0" indent="0">
              <a:buNone/>
            </a:pPr>
            <a:endParaRPr lang="fr-CA" sz="2000" dirty="0"/>
          </a:p>
        </p:txBody>
      </p:sp>
      <p:pic>
        <p:nvPicPr>
          <p:cNvPr id="1026" name="Picture 2" descr="Free Strawberries and Blueberries on Glass Bowl Stock Photo">
            <a:extLst>
              <a:ext uri="{FF2B5EF4-FFF2-40B4-BE49-F238E27FC236}">
                <a16:creationId xmlns:a16="http://schemas.microsoft.com/office/drawing/2014/main" id="{1E56D386-1184-61E8-307F-696A74C305E7}"/>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8367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Effect transition="in" filter="fade">
                                      <p:cBhvr>
                                        <p:cTn id="1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8" name="Rectangle 1037">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0CC66-3691-086B-EDDC-F568FD2C25A0}"/>
              </a:ext>
            </a:extLst>
          </p:cNvPr>
          <p:cNvSpPr>
            <a:spLocks noGrp="1"/>
          </p:cNvSpPr>
          <p:nvPr>
            <p:ph type="title"/>
          </p:nvPr>
        </p:nvSpPr>
        <p:spPr>
          <a:xfrm>
            <a:off x="572493" y="238539"/>
            <a:ext cx="11018520" cy="1434415"/>
          </a:xfrm>
        </p:spPr>
        <p:txBody>
          <a:bodyPr anchor="b">
            <a:normAutofit/>
          </a:bodyPr>
          <a:lstStyle/>
          <a:p>
            <a:r>
              <a:rPr lang="en-US" sz="5400" dirty="0"/>
              <a:t>Adverb</a:t>
            </a:r>
          </a:p>
        </p:txBody>
      </p:sp>
      <p:sp>
        <p:nvSpPr>
          <p:cNvPr id="1040"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5CED511-4628-8966-C289-48F49EEEA88C}"/>
              </a:ext>
            </a:extLst>
          </p:cNvPr>
          <p:cNvSpPr>
            <a:spLocks noGrp="1"/>
          </p:cNvSpPr>
          <p:nvPr>
            <p:ph idx="1"/>
          </p:nvPr>
        </p:nvSpPr>
        <p:spPr>
          <a:xfrm>
            <a:off x="572492" y="2071316"/>
            <a:ext cx="7103165" cy="4119172"/>
          </a:xfrm>
        </p:spPr>
        <p:txBody>
          <a:bodyPr anchor="t">
            <a:normAutofit/>
          </a:bodyPr>
          <a:lstStyle/>
          <a:p>
            <a:pPr marL="0" indent="0">
              <a:buNone/>
            </a:pPr>
            <a:r>
              <a:rPr lang="fr-CA" sz="2400" dirty="0"/>
              <a:t>Repérez les adverbes. Ajoutez une phrase à la liste. </a:t>
            </a:r>
          </a:p>
          <a:p>
            <a:pPr marL="0" indent="0">
              <a:buNone/>
            </a:pPr>
            <a:r>
              <a:rPr lang="fr-CA" sz="1600" dirty="0" err="1">
                <a:solidFill>
                  <a:schemeClr val="accent1">
                    <a:lumMod val="60000"/>
                    <a:lumOff val="40000"/>
                  </a:schemeClr>
                </a:solidFill>
              </a:rPr>
              <a:t>Find</a:t>
            </a:r>
            <a:r>
              <a:rPr lang="fr-CA" sz="1600" dirty="0">
                <a:solidFill>
                  <a:schemeClr val="accent1">
                    <a:lumMod val="60000"/>
                    <a:lumOff val="40000"/>
                  </a:schemeClr>
                </a:solidFill>
              </a:rPr>
              <a:t> the </a:t>
            </a:r>
            <a:r>
              <a:rPr lang="fr-CA" sz="1600" dirty="0" err="1">
                <a:solidFill>
                  <a:schemeClr val="accent1">
                    <a:lumMod val="60000"/>
                    <a:lumOff val="40000"/>
                  </a:schemeClr>
                </a:solidFill>
              </a:rPr>
              <a:t>adverbs</a:t>
            </a:r>
            <a:r>
              <a:rPr lang="fr-CA" sz="1600" dirty="0">
                <a:solidFill>
                  <a:schemeClr val="accent1">
                    <a:lumMod val="60000"/>
                    <a:lumOff val="40000"/>
                  </a:schemeClr>
                </a:solidFill>
              </a:rPr>
              <a:t>. </a:t>
            </a:r>
            <a:r>
              <a:rPr lang="fr-CA" sz="1600" dirty="0" err="1">
                <a:solidFill>
                  <a:schemeClr val="accent1">
                    <a:lumMod val="60000"/>
                    <a:lumOff val="40000"/>
                  </a:schemeClr>
                </a:solidFill>
              </a:rPr>
              <a:t>Formulate</a:t>
            </a:r>
            <a:r>
              <a:rPr lang="fr-CA" sz="1600" dirty="0">
                <a:solidFill>
                  <a:schemeClr val="accent1">
                    <a:lumMod val="60000"/>
                    <a:lumOff val="40000"/>
                  </a:schemeClr>
                </a:solidFill>
              </a:rPr>
              <a:t> </a:t>
            </a:r>
            <a:r>
              <a:rPr lang="fr-CA" sz="1600" dirty="0" err="1">
                <a:solidFill>
                  <a:schemeClr val="accent1">
                    <a:lumMod val="60000"/>
                    <a:lumOff val="40000"/>
                  </a:schemeClr>
                </a:solidFill>
              </a:rPr>
              <a:t>another</a:t>
            </a:r>
            <a:r>
              <a:rPr lang="fr-CA" sz="1600" dirty="0">
                <a:solidFill>
                  <a:schemeClr val="accent1">
                    <a:lumMod val="60000"/>
                    <a:lumOff val="40000"/>
                  </a:schemeClr>
                </a:solidFill>
              </a:rPr>
              <a:t> sentence on the </a:t>
            </a:r>
            <a:r>
              <a:rPr lang="fr-CA" sz="1600" dirty="0" err="1">
                <a:solidFill>
                  <a:schemeClr val="accent1">
                    <a:lumMod val="60000"/>
                    <a:lumOff val="40000"/>
                  </a:schemeClr>
                </a:solidFill>
              </a:rPr>
              <a:t>list</a:t>
            </a:r>
            <a:r>
              <a:rPr lang="fr-CA" sz="1600" dirty="0">
                <a:solidFill>
                  <a:schemeClr val="accent1">
                    <a:lumMod val="60000"/>
                    <a:lumOff val="40000"/>
                  </a:schemeClr>
                </a:solidFill>
              </a:rPr>
              <a:t>.</a:t>
            </a:r>
          </a:p>
          <a:p>
            <a:pPr marL="0" indent="0">
              <a:buNone/>
            </a:pPr>
            <a:r>
              <a:rPr lang="fr-CA" sz="2000" dirty="0"/>
              <a:t>                                                                                                                            </a:t>
            </a:r>
          </a:p>
          <a:p>
            <a:pPr marL="0" indent="0">
              <a:buNone/>
            </a:pPr>
            <a:r>
              <a:rPr lang="fr-CA" sz="2400" dirty="0"/>
              <a:t>Le paysage est</a:t>
            </a:r>
            <a:r>
              <a:rPr lang="fr-CA" sz="2400" b="1" dirty="0"/>
              <a:t> très </a:t>
            </a:r>
            <a:r>
              <a:rPr lang="fr-CA" sz="2400" dirty="0"/>
              <a:t>beau.   </a:t>
            </a:r>
            <a:r>
              <a:rPr lang="fr-CA" sz="1800" dirty="0">
                <a:solidFill>
                  <a:schemeClr val="accent1">
                    <a:lumMod val="60000"/>
                    <a:lumOff val="40000"/>
                  </a:schemeClr>
                </a:solidFill>
              </a:rPr>
              <a:t>The </a:t>
            </a:r>
            <a:r>
              <a:rPr lang="fr-CA" sz="1800" dirty="0" err="1">
                <a:solidFill>
                  <a:schemeClr val="accent1">
                    <a:lumMod val="60000"/>
                    <a:lumOff val="40000"/>
                  </a:schemeClr>
                </a:solidFill>
              </a:rPr>
              <a:t>landscape</a:t>
            </a:r>
            <a:r>
              <a:rPr lang="fr-CA" sz="1800" dirty="0">
                <a:solidFill>
                  <a:schemeClr val="accent1">
                    <a:lumMod val="60000"/>
                    <a:lumOff val="40000"/>
                  </a:schemeClr>
                </a:solidFill>
              </a:rPr>
              <a:t> </a:t>
            </a:r>
            <a:r>
              <a:rPr lang="fr-CA" sz="1800" dirty="0" err="1">
                <a:solidFill>
                  <a:schemeClr val="accent1">
                    <a:lumMod val="60000"/>
                    <a:lumOff val="40000"/>
                  </a:schemeClr>
                </a:solidFill>
              </a:rPr>
              <a:t>is</a:t>
            </a:r>
            <a:r>
              <a:rPr lang="fr-CA" sz="1800" dirty="0">
                <a:solidFill>
                  <a:schemeClr val="accent1">
                    <a:lumMod val="60000"/>
                    <a:lumOff val="40000"/>
                  </a:schemeClr>
                </a:solidFill>
              </a:rPr>
              <a:t> </a:t>
            </a:r>
            <a:r>
              <a:rPr lang="fr-CA" sz="1800" dirty="0" err="1">
                <a:solidFill>
                  <a:schemeClr val="accent1">
                    <a:lumMod val="60000"/>
                    <a:lumOff val="40000"/>
                  </a:schemeClr>
                </a:solidFill>
              </a:rPr>
              <a:t>very</a:t>
            </a:r>
            <a:r>
              <a:rPr lang="fr-CA" sz="1800" dirty="0">
                <a:solidFill>
                  <a:schemeClr val="accent1">
                    <a:lumMod val="60000"/>
                    <a:lumOff val="40000"/>
                  </a:schemeClr>
                </a:solidFill>
              </a:rPr>
              <a:t> </a:t>
            </a:r>
            <a:r>
              <a:rPr lang="fr-CA" sz="1800" dirty="0" err="1">
                <a:solidFill>
                  <a:schemeClr val="accent1">
                    <a:lumMod val="60000"/>
                    <a:lumOff val="40000"/>
                  </a:schemeClr>
                </a:solidFill>
              </a:rPr>
              <a:t>beautiful</a:t>
            </a:r>
            <a:r>
              <a:rPr lang="fr-CA" sz="1800" dirty="0">
                <a:solidFill>
                  <a:schemeClr val="accent1">
                    <a:lumMod val="60000"/>
                    <a:lumOff val="40000"/>
                  </a:schemeClr>
                </a:solidFill>
              </a:rPr>
              <a:t>. </a:t>
            </a:r>
          </a:p>
          <a:p>
            <a:pPr marL="0" indent="0">
              <a:buNone/>
            </a:pPr>
            <a:endParaRPr lang="fr-CA" sz="2400" dirty="0"/>
          </a:p>
          <a:p>
            <a:pPr marL="0" indent="0">
              <a:buNone/>
            </a:pPr>
            <a:r>
              <a:rPr lang="fr-CA" sz="2400" dirty="0"/>
              <a:t>Ce projet est </a:t>
            </a:r>
            <a:r>
              <a:rPr lang="fr-CA" sz="2400" b="1" dirty="0"/>
              <a:t>vraiment</a:t>
            </a:r>
            <a:r>
              <a:rPr lang="fr-CA" sz="2400" dirty="0"/>
              <a:t> intéressant.   </a:t>
            </a:r>
          </a:p>
          <a:p>
            <a:pPr marL="0" indent="0">
              <a:buNone/>
            </a:pPr>
            <a:r>
              <a:rPr lang="fr-CA" sz="1800" dirty="0">
                <a:solidFill>
                  <a:schemeClr val="accent1">
                    <a:lumMod val="60000"/>
                    <a:lumOff val="40000"/>
                  </a:schemeClr>
                </a:solidFill>
              </a:rPr>
              <a:t>This </a:t>
            </a:r>
            <a:r>
              <a:rPr lang="fr-CA" sz="1800" dirty="0" err="1">
                <a:solidFill>
                  <a:schemeClr val="accent1">
                    <a:lumMod val="60000"/>
                    <a:lumOff val="40000"/>
                  </a:schemeClr>
                </a:solidFill>
              </a:rPr>
              <a:t>project</a:t>
            </a:r>
            <a:r>
              <a:rPr lang="fr-CA" sz="1800" dirty="0">
                <a:solidFill>
                  <a:schemeClr val="accent1">
                    <a:lumMod val="60000"/>
                    <a:lumOff val="40000"/>
                  </a:schemeClr>
                </a:solidFill>
              </a:rPr>
              <a:t> </a:t>
            </a:r>
            <a:r>
              <a:rPr lang="fr-CA" sz="1800" dirty="0" err="1">
                <a:solidFill>
                  <a:schemeClr val="accent1">
                    <a:lumMod val="60000"/>
                    <a:lumOff val="40000"/>
                  </a:schemeClr>
                </a:solidFill>
              </a:rPr>
              <a:t>is</a:t>
            </a:r>
            <a:r>
              <a:rPr lang="fr-CA" sz="1800" dirty="0">
                <a:solidFill>
                  <a:schemeClr val="accent1">
                    <a:lumMod val="60000"/>
                    <a:lumOff val="40000"/>
                  </a:schemeClr>
                </a:solidFill>
              </a:rPr>
              <a:t> </a:t>
            </a:r>
            <a:r>
              <a:rPr lang="fr-CA" sz="1800" dirty="0" err="1">
                <a:solidFill>
                  <a:schemeClr val="accent1">
                    <a:lumMod val="60000"/>
                    <a:lumOff val="40000"/>
                  </a:schemeClr>
                </a:solidFill>
              </a:rPr>
              <a:t>really</a:t>
            </a:r>
            <a:r>
              <a:rPr lang="fr-CA" sz="1800" dirty="0">
                <a:solidFill>
                  <a:schemeClr val="accent1">
                    <a:lumMod val="60000"/>
                    <a:lumOff val="40000"/>
                  </a:schemeClr>
                </a:solidFill>
              </a:rPr>
              <a:t>  </a:t>
            </a:r>
            <a:r>
              <a:rPr lang="fr-CA" sz="1800" dirty="0" err="1">
                <a:solidFill>
                  <a:schemeClr val="accent1">
                    <a:lumMod val="60000"/>
                    <a:lumOff val="40000"/>
                  </a:schemeClr>
                </a:solidFill>
              </a:rPr>
              <a:t>interesting</a:t>
            </a:r>
            <a:r>
              <a:rPr lang="fr-CA" sz="1800" dirty="0">
                <a:solidFill>
                  <a:schemeClr val="accent1">
                    <a:lumMod val="60000"/>
                    <a:lumOff val="40000"/>
                  </a:schemeClr>
                </a:solidFill>
              </a:rPr>
              <a:t>.</a:t>
            </a:r>
          </a:p>
          <a:p>
            <a:pPr marL="0" indent="0">
              <a:buNone/>
            </a:pPr>
            <a:endParaRPr lang="fr-CA" sz="2400" dirty="0"/>
          </a:p>
          <a:p>
            <a:pPr marL="0" indent="0">
              <a:buNone/>
            </a:pPr>
            <a:r>
              <a:rPr lang="fr-CA" sz="2400" dirty="0"/>
              <a:t>Il y a</a:t>
            </a:r>
            <a:r>
              <a:rPr lang="fr-CA" sz="2400" b="1" dirty="0"/>
              <a:t> beaucoup </a:t>
            </a:r>
            <a:r>
              <a:rPr lang="fr-CA" sz="2400" dirty="0"/>
              <a:t>de petits fruits.   </a:t>
            </a:r>
            <a:r>
              <a:rPr lang="fr-CA" sz="1800" dirty="0">
                <a:solidFill>
                  <a:schemeClr val="accent1">
                    <a:lumMod val="60000"/>
                    <a:lumOff val="40000"/>
                  </a:schemeClr>
                </a:solidFill>
              </a:rPr>
              <a:t>There are a lot of </a:t>
            </a:r>
            <a:r>
              <a:rPr lang="fr-CA" sz="1800" dirty="0" err="1">
                <a:solidFill>
                  <a:schemeClr val="accent1">
                    <a:lumMod val="60000"/>
                    <a:lumOff val="40000"/>
                  </a:schemeClr>
                </a:solidFill>
              </a:rPr>
              <a:t>berries</a:t>
            </a:r>
            <a:r>
              <a:rPr lang="fr-CA" sz="1800" dirty="0">
                <a:solidFill>
                  <a:schemeClr val="accent1">
                    <a:lumMod val="60000"/>
                    <a:lumOff val="40000"/>
                  </a:schemeClr>
                </a:solidFill>
              </a:rPr>
              <a:t>. </a:t>
            </a:r>
          </a:p>
          <a:p>
            <a:pPr marL="0" indent="0">
              <a:buNone/>
            </a:pPr>
            <a:endParaRPr lang="fr-CA" sz="2000" dirty="0"/>
          </a:p>
        </p:txBody>
      </p:sp>
      <p:pic>
        <p:nvPicPr>
          <p:cNvPr id="1026" name="Picture 2" descr="Free Strawberries and Blueberries on Glass Bowl Stock Photo">
            <a:extLst>
              <a:ext uri="{FF2B5EF4-FFF2-40B4-BE49-F238E27FC236}">
                <a16:creationId xmlns:a16="http://schemas.microsoft.com/office/drawing/2014/main" id="{1E56D386-1184-61E8-307F-696A74C305E7}"/>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421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Effect transition="in" filter="fade">
                                      <p:cBhvr>
                                        <p:cTn id="1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9B2BE-7914-FEE6-D0EF-CF29C31AF2D3}"/>
              </a:ext>
            </a:extLst>
          </p:cNvPr>
          <p:cNvSpPr>
            <a:spLocks noGrp="1"/>
          </p:cNvSpPr>
          <p:nvPr>
            <p:ph type="title"/>
          </p:nvPr>
        </p:nvSpPr>
        <p:spPr/>
        <p:txBody>
          <a:bodyPr/>
          <a:lstStyle/>
          <a:p>
            <a:r>
              <a:rPr lang="en-US" dirty="0"/>
              <a:t>Les cinq </a:t>
            </a:r>
            <a:r>
              <a:rPr lang="en-US" dirty="0" err="1"/>
              <a:t>sens</a:t>
            </a:r>
            <a:r>
              <a:rPr lang="en-US" dirty="0"/>
              <a:t> </a:t>
            </a:r>
          </a:p>
        </p:txBody>
      </p:sp>
      <p:sp>
        <p:nvSpPr>
          <p:cNvPr id="3" name="Content Placeholder 2">
            <a:extLst>
              <a:ext uri="{FF2B5EF4-FFF2-40B4-BE49-F238E27FC236}">
                <a16:creationId xmlns:a16="http://schemas.microsoft.com/office/drawing/2014/main" id="{CD4852A1-9781-2805-DD79-5A7979E60B8D}"/>
              </a:ext>
            </a:extLst>
          </p:cNvPr>
          <p:cNvSpPr>
            <a:spLocks noGrp="1"/>
          </p:cNvSpPr>
          <p:nvPr>
            <p:ph idx="1"/>
          </p:nvPr>
        </p:nvSpPr>
        <p:spPr/>
        <p:txBody>
          <a:bodyPr/>
          <a:lstStyle/>
          <a:p>
            <a:pPr marL="0" indent="0">
              <a:buNone/>
            </a:pPr>
            <a:endParaRPr lang="en-US" dirty="0"/>
          </a:p>
          <a:p>
            <a:pPr marL="0" indent="0" algn="just">
              <a:buNone/>
            </a:pPr>
            <a:r>
              <a:rPr lang="en-US" sz="2400" dirty="0" err="1"/>
              <a:t>Précédemment</a:t>
            </a:r>
            <a:r>
              <a:rPr lang="en-US" sz="2400" dirty="0"/>
              <a:t>, nous </a:t>
            </a:r>
            <a:r>
              <a:rPr lang="en-US" sz="2400" dirty="0" err="1"/>
              <a:t>avons</a:t>
            </a:r>
            <a:r>
              <a:rPr lang="en-US" sz="2400" dirty="0"/>
              <a:t> </a:t>
            </a:r>
            <a:r>
              <a:rPr lang="en-US" sz="2400" dirty="0" err="1"/>
              <a:t>nommé</a:t>
            </a:r>
            <a:r>
              <a:rPr lang="en-US" sz="2400" dirty="0"/>
              <a:t> un des cinq </a:t>
            </a:r>
            <a:r>
              <a:rPr lang="en-US" sz="2400" dirty="0" err="1"/>
              <a:t>sens</a:t>
            </a:r>
            <a:r>
              <a:rPr lang="en-US" sz="2400" dirty="0"/>
              <a:t> qui </a:t>
            </a:r>
            <a:r>
              <a:rPr lang="en-US" sz="2400" dirty="0" err="1"/>
              <a:t>est</a:t>
            </a:r>
            <a:r>
              <a:rPr lang="en-US" sz="2400" dirty="0"/>
              <a:t> la </a:t>
            </a:r>
            <a:r>
              <a:rPr lang="en-US" sz="2400" dirty="0" err="1"/>
              <a:t>vue</a:t>
            </a:r>
            <a:r>
              <a:rPr lang="en-US" sz="2400" dirty="0"/>
              <a:t>. </a:t>
            </a:r>
          </a:p>
          <a:p>
            <a:pPr marL="0" indent="0" algn="just">
              <a:buNone/>
            </a:pPr>
            <a:r>
              <a:rPr lang="en-US" sz="2400" dirty="0"/>
              <a:t>Nous </a:t>
            </a:r>
            <a:r>
              <a:rPr lang="en-US" sz="2400" dirty="0" err="1"/>
              <a:t>avons</a:t>
            </a:r>
            <a:r>
              <a:rPr lang="en-US" sz="2400" dirty="0"/>
              <a:t> </a:t>
            </a:r>
            <a:r>
              <a:rPr lang="en-US" sz="2400" dirty="0" err="1"/>
              <a:t>aussi</a:t>
            </a:r>
            <a:r>
              <a:rPr lang="en-US" sz="2400" dirty="0"/>
              <a:t> </a:t>
            </a:r>
            <a:r>
              <a:rPr lang="en-US" sz="2400" dirty="0" err="1"/>
              <a:t>noté</a:t>
            </a:r>
            <a:r>
              <a:rPr lang="en-US" sz="2400" dirty="0"/>
              <a:t> des expressions, à </a:t>
            </a:r>
            <a:r>
              <a:rPr lang="en-US" sz="2400" dirty="0" err="1"/>
              <a:t>ce</a:t>
            </a:r>
            <a:r>
              <a:rPr lang="en-US" sz="2400" dirty="0"/>
              <a:t> </a:t>
            </a:r>
            <a:r>
              <a:rPr lang="en-US" sz="2400" dirty="0" err="1"/>
              <a:t>sujet</a:t>
            </a:r>
            <a:r>
              <a:rPr lang="en-US" sz="2400" dirty="0"/>
              <a:t>. </a:t>
            </a:r>
          </a:p>
          <a:p>
            <a:pPr marL="0" indent="0" algn="just">
              <a:buNone/>
            </a:pPr>
            <a:r>
              <a:rPr lang="en-US" sz="2400" dirty="0"/>
              <a:t>Nous </a:t>
            </a:r>
            <a:r>
              <a:rPr lang="en-US" sz="2400" dirty="0" err="1"/>
              <a:t>allons</a:t>
            </a:r>
            <a:r>
              <a:rPr lang="en-US" sz="2400" dirty="0"/>
              <a:t> </a:t>
            </a:r>
            <a:r>
              <a:rPr lang="en-US" sz="2400" dirty="0" err="1"/>
              <a:t>maintenant</a:t>
            </a:r>
            <a:r>
              <a:rPr lang="en-US" sz="2400" dirty="0"/>
              <a:t> </a:t>
            </a:r>
            <a:r>
              <a:rPr lang="en-US" sz="2400" dirty="0" err="1"/>
              <a:t>définir</a:t>
            </a:r>
            <a:r>
              <a:rPr lang="en-US" sz="2400" dirty="0"/>
              <a:t> les </a:t>
            </a:r>
            <a:r>
              <a:rPr lang="en-US" sz="2400" dirty="0" err="1"/>
              <a:t>autres</a:t>
            </a:r>
            <a:r>
              <a:rPr lang="en-US" sz="2400" dirty="0"/>
              <a:t> </a:t>
            </a:r>
            <a:r>
              <a:rPr lang="en-US" sz="2400" dirty="0" err="1"/>
              <a:t>sens</a:t>
            </a:r>
            <a:r>
              <a:rPr lang="en-US" sz="2400" dirty="0"/>
              <a:t> et </a:t>
            </a:r>
            <a:r>
              <a:rPr lang="en-US" sz="2400" dirty="0" err="1"/>
              <a:t>apprendre</a:t>
            </a:r>
            <a:r>
              <a:rPr lang="en-US" sz="2400" dirty="0"/>
              <a:t> des expressions qui </a:t>
            </a:r>
            <a:r>
              <a:rPr lang="en-US" sz="2400" dirty="0" err="1"/>
              <a:t>leur</a:t>
            </a:r>
            <a:r>
              <a:rPr lang="en-US" sz="2400" dirty="0"/>
              <a:t> correspondent. </a:t>
            </a:r>
          </a:p>
          <a:p>
            <a:pPr marL="0" indent="0">
              <a:buNone/>
            </a:pPr>
            <a:endParaRPr lang="en-US" sz="2400" dirty="0">
              <a:solidFill>
                <a:schemeClr val="accent1">
                  <a:lumMod val="60000"/>
                  <a:lumOff val="40000"/>
                </a:schemeClr>
              </a:solidFill>
            </a:endParaRPr>
          </a:p>
          <a:p>
            <a:pPr marL="0" indent="0">
              <a:buNone/>
            </a:pPr>
            <a:r>
              <a:rPr lang="en-US" sz="2400" i="0" dirty="0">
                <a:solidFill>
                  <a:schemeClr val="accent1">
                    <a:lumMod val="60000"/>
                    <a:lumOff val="40000"/>
                  </a:schemeClr>
                </a:solidFill>
                <a:effectLst/>
              </a:rPr>
              <a:t>Previously, we identified one of the five senses, which </a:t>
            </a:r>
            <a:r>
              <a:rPr lang="en-US" sz="2400" dirty="0">
                <a:solidFill>
                  <a:schemeClr val="accent1">
                    <a:lumMod val="60000"/>
                    <a:lumOff val="40000"/>
                  </a:schemeClr>
                </a:solidFill>
              </a:rPr>
              <a:t>was</a:t>
            </a:r>
            <a:r>
              <a:rPr lang="en-US" sz="2400" i="0" dirty="0">
                <a:solidFill>
                  <a:schemeClr val="accent1">
                    <a:lumMod val="60000"/>
                    <a:lumOff val="40000"/>
                  </a:schemeClr>
                </a:solidFill>
                <a:effectLst/>
              </a:rPr>
              <a:t> sight. We have also noted expressions about it. We are going to define the other senses and learn specific expressions that correspond to them.</a:t>
            </a:r>
            <a:endParaRPr lang="en-US" sz="2400" dirty="0">
              <a:solidFill>
                <a:schemeClr val="accent1">
                  <a:lumMod val="60000"/>
                  <a:lumOff val="40000"/>
                </a:schemeClr>
              </a:solidFill>
            </a:endParaRPr>
          </a:p>
          <a:p>
            <a:pPr marL="0" indent="0">
              <a:buNone/>
            </a:pPr>
            <a:endParaRPr lang="en-US" dirty="0"/>
          </a:p>
        </p:txBody>
      </p:sp>
    </p:spTree>
    <p:extLst>
      <p:ext uri="{BB962C8B-B14F-4D97-AF65-F5344CB8AC3E}">
        <p14:creationId xmlns:p14="http://schemas.microsoft.com/office/powerpoint/2010/main" val="2420696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80" name="Flowchart: Document 2079">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5D5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descr="Free Close Up Photo of Person's Ear  Stock Photo">
            <a:extLst>
              <a:ext uri="{FF2B5EF4-FFF2-40B4-BE49-F238E27FC236}">
                <a16:creationId xmlns:a16="http://schemas.microsoft.com/office/drawing/2014/main" id="{A129F25A-A4B4-05FD-68F6-37C3ACA5D286}"/>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4127499" y="3400426"/>
            <a:ext cx="2465388" cy="2814638"/>
          </a:xfrm>
          <a:prstGeom prst="rect">
            <a:avLst/>
          </a:prstGeom>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87A5DF30-CB95-F0A6-836C-1EAB62CB7EF9}"/>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090443" y="103602"/>
            <a:ext cx="2465388" cy="2814638"/>
          </a:xfrm>
          <a:prstGeom prst="rect">
            <a:avLst/>
          </a:prstGeom>
        </p:spPr>
      </p:pic>
      <p:pic>
        <p:nvPicPr>
          <p:cNvPr id="5" name="Picture 4">
            <a:extLst>
              <a:ext uri="{FF2B5EF4-FFF2-40B4-BE49-F238E27FC236}">
                <a16:creationId xmlns:a16="http://schemas.microsoft.com/office/drawing/2014/main" id="{4BC31F96-05D4-0270-B7AD-A75B718067F8}"/>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9646442" y="822643"/>
            <a:ext cx="2227263" cy="2814638"/>
          </a:xfrm>
          <a:prstGeom prst="rect">
            <a:avLst/>
          </a:prstGeom>
        </p:spPr>
      </p:pic>
      <p:pic>
        <p:nvPicPr>
          <p:cNvPr id="2054" name="Picture 6" descr="Free Person's Hand in Shallow Photo Stock Photo">
            <a:extLst>
              <a:ext uri="{FF2B5EF4-FFF2-40B4-BE49-F238E27FC236}">
                <a16:creationId xmlns:a16="http://schemas.microsoft.com/office/drawing/2014/main" id="{F02C629A-04F6-A2A0-252C-6BC53136ED23}"/>
              </a:ext>
            </a:extLst>
          </p:cNvPr>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b="-2"/>
          <a:stretch/>
        </p:blipFill>
        <p:spPr bwMode="auto">
          <a:xfrm>
            <a:off x="638175" y="4004786"/>
            <a:ext cx="2355850" cy="2697163"/>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ED91A4A-7FA2-9785-516C-83CF129A8ACE}"/>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r="-1"/>
          <a:stretch/>
        </p:blipFill>
        <p:spPr>
          <a:xfrm>
            <a:off x="7323137" y="4057235"/>
            <a:ext cx="4868863" cy="2697163"/>
          </a:xfrm>
          <a:prstGeom prst="rect">
            <a:avLst/>
          </a:prstGeom>
        </p:spPr>
      </p:pic>
      <p:sp>
        <p:nvSpPr>
          <p:cNvPr id="2" name="Title 1">
            <a:extLst>
              <a:ext uri="{FF2B5EF4-FFF2-40B4-BE49-F238E27FC236}">
                <a16:creationId xmlns:a16="http://schemas.microsoft.com/office/drawing/2014/main" id="{CFD179DA-A201-B59D-B883-AD6E7B4A4E4F}"/>
              </a:ext>
            </a:extLst>
          </p:cNvPr>
          <p:cNvSpPr>
            <a:spLocks noGrp="1"/>
          </p:cNvSpPr>
          <p:nvPr>
            <p:ph type="title"/>
          </p:nvPr>
        </p:nvSpPr>
        <p:spPr>
          <a:xfrm>
            <a:off x="842096" y="514639"/>
            <a:ext cx="2840182" cy="2371148"/>
          </a:xfrm>
        </p:spPr>
        <p:txBody>
          <a:bodyPr vert="horz" lIns="91440" tIns="45720" rIns="91440" bIns="45720" rtlCol="0" anchor="ctr">
            <a:normAutofit/>
          </a:bodyPr>
          <a:lstStyle/>
          <a:p>
            <a:r>
              <a:rPr lang="en-US" sz="3200" kern="1200" dirty="0">
                <a:solidFill>
                  <a:srgbClr val="FFFFFF"/>
                </a:solidFill>
                <a:latin typeface="+mj-lt"/>
                <a:ea typeface="+mj-ea"/>
                <a:cs typeface="+mj-cs"/>
              </a:rPr>
              <a:t>Les 5 </a:t>
            </a:r>
            <a:r>
              <a:rPr lang="en-US" sz="3200" kern="1200" dirty="0" err="1">
                <a:solidFill>
                  <a:srgbClr val="FFFFFF"/>
                </a:solidFill>
                <a:latin typeface="+mj-lt"/>
                <a:ea typeface="+mj-ea"/>
                <a:cs typeface="+mj-cs"/>
              </a:rPr>
              <a:t>sens</a:t>
            </a:r>
            <a:br>
              <a:rPr lang="en-US" sz="3200" kern="1200" dirty="0">
                <a:solidFill>
                  <a:srgbClr val="FFFFFF"/>
                </a:solidFill>
                <a:latin typeface="+mj-lt"/>
                <a:ea typeface="+mj-ea"/>
                <a:cs typeface="+mj-cs"/>
              </a:rPr>
            </a:br>
            <a:br>
              <a:rPr lang="en-US" sz="3200" kern="1200" dirty="0">
                <a:solidFill>
                  <a:srgbClr val="FFFFFF"/>
                </a:solidFill>
                <a:latin typeface="+mj-lt"/>
                <a:ea typeface="+mj-ea"/>
                <a:cs typeface="+mj-cs"/>
              </a:rPr>
            </a:br>
            <a:r>
              <a:rPr lang="en-US" sz="3200" kern="1200" dirty="0" err="1">
                <a:solidFill>
                  <a:srgbClr val="FFFFFF"/>
                </a:solidFill>
                <a:latin typeface="+mj-lt"/>
                <a:ea typeface="+mj-ea"/>
                <a:cs typeface="+mj-cs"/>
              </a:rPr>
              <a:t>Nommez</a:t>
            </a:r>
            <a:r>
              <a:rPr lang="en-US" sz="3200" kern="1200" dirty="0">
                <a:solidFill>
                  <a:srgbClr val="FFFFFF"/>
                </a:solidFill>
                <a:latin typeface="+mj-lt"/>
                <a:ea typeface="+mj-ea"/>
                <a:cs typeface="+mj-cs"/>
              </a:rPr>
              <a:t>-les </a:t>
            </a:r>
            <a:br>
              <a:rPr lang="en-US" sz="3200" kern="1200" dirty="0">
                <a:solidFill>
                  <a:srgbClr val="FFFFFF"/>
                </a:solidFill>
                <a:latin typeface="+mj-lt"/>
                <a:ea typeface="+mj-ea"/>
                <a:cs typeface="+mj-cs"/>
              </a:rPr>
            </a:br>
            <a:endParaRPr lang="en-US" sz="3200" kern="1200" dirty="0">
              <a:solidFill>
                <a:srgbClr val="FFFFFF"/>
              </a:solidFill>
              <a:latin typeface="+mj-lt"/>
              <a:ea typeface="+mj-ea"/>
              <a:cs typeface="+mj-cs"/>
            </a:endParaRPr>
          </a:p>
        </p:txBody>
      </p:sp>
    </p:spTree>
    <p:extLst>
      <p:ext uri="{BB962C8B-B14F-4D97-AF65-F5344CB8AC3E}">
        <p14:creationId xmlns:p14="http://schemas.microsoft.com/office/powerpoint/2010/main" val="307096589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A02F6C9-1A8C-0F15-262B-510AC896D5BD}"/>
              </a:ext>
            </a:extLst>
          </p:cNvPr>
          <p:cNvSpPr>
            <a:spLocks noGrp="1"/>
          </p:cNvSpPr>
          <p:nvPr>
            <p:ph type="title"/>
          </p:nvPr>
        </p:nvSpPr>
        <p:spPr>
          <a:xfrm>
            <a:off x="4654296" y="329184"/>
            <a:ext cx="6894576" cy="1783080"/>
          </a:xfrm>
        </p:spPr>
        <p:txBody>
          <a:bodyPr anchor="b">
            <a:normAutofit/>
          </a:bodyPr>
          <a:lstStyle/>
          <a:p>
            <a:r>
              <a:rPr lang="fr-CA" sz="5400" dirty="0"/>
              <a:t>5 </a:t>
            </a:r>
            <a:r>
              <a:rPr lang="fr-CA" sz="5400" dirty="0" err="1"/>
              <a:t>senses</a:t>
            </a:r>
            <a:br>
              <a:rPr lang="fr-CA" sz="5400" dirty="0"/>
            </a:br>
            <a:r>
              <a:rPr lang="fr-CA" sz="5400" dirty="0"/>
              <a:t>Les 5 sens   </a:t>
            </a:r>
          </a:p>
        </p:txBody>
      </p:sp>
      <p:pic>
        <p:nvPicPr>
          <p:cNvPr id="6" name="Picture 5" descr="A field of flowers&#10;&#10;Description automatically generated">
            <a:extLst>
              <a:ext uri="{FF2B5EF4-FFF2-40B4-BE49-F238E27FC236}">
                <a16:creationId xmlns:a16="http://schemas.microsoft.com/office/drawing/2014/main" id="{AD983A9D-B01A-24D6-E5B9-E9546F4D670B}"/>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2"/>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8"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B8B42923-9261-D99F-D08F-0945F0E6B0E5}"/>
              </a:ext>
            </a:extLst>
          </p:cNvPr>
          <p:cNvSpPr>
            <a:spLocks noGrp="1"/>
          </p:cNvSpPr>
          <p:nvPr>
            <p:ph idx="1"/>
          </p:nvPr>
        </p:nvSpPr>
        <p:spPr>
          <a:xfrm>
            <a:off x="4654296" y="2706624"/>
            <a:ext cx="6894576" cy="3483864"/>
          </a:xfrm>
        </p:spPr>
        <p:txBody>
          <a:bodyPr>
            <a:normAutofit/>
          </a:bodyPr>
          <a:lstStyle/>
          <a:p>
            <a:pPr marL="0" indent="0">
              <a:buNone/>
            </a:pPr>
            <a:endParaRPr lang="fr-CA" sz="1900" dirty="0"/>
          </a:p>
          <a:p>
            <a:pPr marL="0" indent="0">
              <a:buNone/>
            </a:pPr>
            <a:r>
              <a:rPr lang="fr-CA" sz="2400" dirty="0">
                <a:latin typeface="Bauhaus 93" panose="04030905020B02020C02" pitchFamily="82" charset="0"/>
              </a:rPr>
              <a:t>La vue</a:t>
            </a:r>
          </a:p>
          <a:p>
            <a:pPr marL="0" indent="0">
              <a:buNone/>
            </a:pPr>
            <a:r>
              <a:rPr lang="fr-CA" sz="1900" dirty="0" err="1">
                <a:solidFill>
                  <a:schemeClr val="accent1">
                    <a:lumMod val="60000"/>
                    <a:lumOff val="40000"/>
                  </a:schemeClr>
                </a:solidFill>
              </a:rPr>
              <a:t>Sight</a:t>
            </a:r>
            <a:r>
              <a:rPr lang="fr-CA" sz="1900" dirty="0">
                <a:solidFill>
                  <a:schemeClr val="accent1">
                    <a:lumMod val="60000"/>
                    <a:lumOff val="40000"/>
                  </a:schemeClr>
                </a:solidFill>
              </a:rPr>
              <a:t> (</a:t>
            </a:r>
            <a:r>
              <a:rPr lang="fr-CA" sz="1900" dirty="0" err="1">
                <a:solidFill>
                  <a:schemeClr val="accent1">
                    <a:lumMod val="60000"/>
                    <a:lumOff val="40000"/>
                  </a:schemeClr>
                </a:solidFill>
              </a:rPr>
              <a:t>See</a:t>
            </a:r>
            <a:r>
              <a:rPr lang="fr-CA" sz="1900" dirty="0">
                <a:solidFill>
                  <a:schemeClr val="accent1">
                    <a:lumMod val="60000"/>
                    <a:lumOff val="40000"/>
                  </a:schemeClr>
                </a:solidFill>
              </a:rPr>
              <a:t>)</a:t>
            </a:r>
          </a:p>
          <a:p>
            <a:pPr marL="0" indent="0">
              <a:buNone/>
            </a:pPr>
            <a:endParaRPr lang="fr-CA" sz="1900" dirty="0"/>
          </a:p>
          <a:p>
            <a:pPr marL="0" indent="0">
              <a:buNone/>
            </a:pPr>
            <a:r>
              <a:rPr lang="fr-CA" sz="1900" dirty="0" err="1">
                <a:solidFill>
                  <a:schemeClr val="accent1">
                    <a:lumMod val="60000"/>
                    <a:lumOff val="40000"/>
                  </a:schemeClr>
                </a:solidFill>
              </a:rPr>
              <a:t>Colorful</a:t>
            </a:r>
            <a:r>
              <a:rPr lang="fr-CA" sz="1900" dirty="0">
                <a:solidFill>
                  <a:schemeClr val="accent1">
                    <a:lumMod val="60000"/>
                    <a:lumOff val="40000"/>
                  </a:schemeClr>
                </a:solidFill>
              </a:rPr>
              <a:t> </a:t>
            </a:r>
            <a:r>
              <a:rPr lang="fr-CA" sz="1900" dirty="0"/>
              <a:t>         ______</a:t>
            </a:r>
          </a:p>
          <a:p>
            <a:pPr marL="0" indent="0">
              <a:buNone/>
            </a:pPr>
            <a:r>
              <a:rPr lang="fr-CA" sz="1900" dirty="0" err="1">
                <a:solidFill>
                  <a:schemeClr val="accent1">
                    <a:lumMod val="60000"/>
                    <a:lumOff val="40000"/>
                  </a:schemeClr>
                </a:solidFill>
              </a:rPr>
              <a:t>Enlighted</a:t>
            </a:r>
            <a:r>
              <a:rPr lang="fr-CA" sz="1900" dirty="0"/>
              <a:t>        Illuminé </a:t>
            </a:r>
          </a:p>
          <a:p>
            <a:pPr marL="0" indent="0">
              <a:buNone/>
            </a:pPr>
            <a:r>
              <a:rPr lang="fr-CA" sz="1900" dirty="0" err="1">
                <a:solidFill>
                  <a:schemeClr val="accent1">
                    <a:lumMod val="60000"/>
                    <a:lumOff val="40000"/>
                  </a:schemeClr>
                </a:solidFill>
              </a:rPr>
              <a:t>Dark</a:t>
            </a:r>
            <a:r>
              <a:rPr lang="fr-CA" sz="1900" dirty="0">
                <a:solidFill>
                  <a:schemeClr val="accent1">
                    <a:lumMod val="60000"/>
                    <a:lumOff val="40000"/>
                  </a:schemeClr>
                </a:solidFill>
              </a:rPr>
              <a:t>   </a:t>
            </a:r>
            <a:r>
              <a:rPr lang="fr-CA" sz="1900" dirty="0"/>
              <a:t>              Sombre</a:t>
            </a:r>
          </a:p>
          <a:p>
            <a:pPr marL="0" indent="0">
              <a:buNone/>
            </a:pPr>
            <a:endParaRPr lang="fr-CA" sz="1900" dirty="0"/>
          </a:p>
        </p:txBody>
      </p:sp>
    </p:spTree>
    <p:extLst>
      <p:ext uri="{BB962C8B-B14F-4D97-AF65-F5344CB8AC3E}">
        <p14:creationId xmlns:p14="http://schemas.microsoft.com/office/powerpoint/2010/main" val="2365006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Image 3">
            <a:extLst>
              <a:ext uri="{FF2B5EF4-FFF2-40B4-BE49-F238E27FC236}">
                <a16:creationId xmlns:a16="http://schemas.microsoft.com/office/drawing/2014/main" id="{00C5C53C-7D8E-3F75-BCC8-50B3892458CA}"/>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09416" y="4686761"/>
            <a:ext cx="2523505" cy="2171239"/>
          </a:xfrm>
          <a:prstGeom prst="rect">
            <a:avLst/>
          </a:prstGeom>
        </p:spPr>
      </p:pic>
      <p:sp>
        <p:nvSpPr>
          <p:cNvPr id="33" name="Freeform: Shape 32">
            <a:extLst>
              <a:ext uri="{FF2B5EF4-FFF2-40B4-BE49-F238E27FC236}">
                <a16:creationId xmlns:a16="http://schemas.microsoft.com/office/drawing/2014/main" id="{15109354-9C5D-4F8C-B0E6-D1043C7BF2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9992" y="0"/>
            <a:ext cx="7562008" cy="6858000"/>
          </a:xfrm>
          <a:custGeom>
            <a:avLst/>
            <a:gdLst>
              <a:gd name="connsiteX0" fmla="*/ 7529613 w 7529613"/>
              <a:gd name="connsiteY0" fmla="*/ 0 h 6858000"/>
              <a:gd name="connsiteX1" fmla="*/ 1222331 w 7529613"/>
              <a:gd name="connsiteY1" fmla="*/ 0 h 6858000"/>
              <a:gd name="connsiteX2" fmla="*/ 1126483 w 7529613"/>
              <a:gd name="connsiteY2" fmla="*/ 148742 h 6858000"/>
              <a:gd name="connsiteX3" fmla="*/ 767554 w 7529613"/>
              <a:gd name="connsiteY3" fmla="*/ 819975 h 6858000"/>
              <a:gd name="connsiteX4" fmla="*/ 742103 w 7529613"/>
              <a:gd name="connsiteY4" fmla="*/ 854514 h 6858000"/>
              <a:gd name="connsiteX5" fmla="*/ 785881 w 7529613"/>
              <a:gd name="connsiteY5" fmla="*/ 750263 h 6858000"/>
              <a:gd name="connsiteX6" fmla="*/ 978978 w 7529613"/>
              <a:gd name="connsiteY6" fmla="*/ 331786 h 6858000"/>
              <a:gd name="connsiteX7" fmla="*/ 1155717 w 7529613"/>
              <a:gd name="connsiteY7" fmla="*/ 0 h 6858000"/>
              <a:gd name="connsiteX8" fmla="*/ 1098249 w 7529613"/>
              <a:gd name="connsiteY8" fmla="*/ 0 h 6858000"/>
              <a:gd name="connsiteX9" fmla="*/ 991458 w 7529613"/>
              <a:gd name="connsiteY9" fmla="*/ 196614 h 6858000"/>
              <a:gd name="connsiteX10" fmla="*/ 493941 w 7529613"/>
              <a:gd name="connsiteY10" fmla="*/ 1371196 h 6858000"/>
              <a:gd name="connsiteX11" fmla="*/ 46485 w 7529613"/>
              <a:gd name="connsiteY11" fmla="*/ 3331516 h 6858000"/>
              <a:gd name="connsiteX12" fmla="*/ 12252 w 7529613"/>
              <a:gd name="connsiteY12" fmla="*/ 4357388 h 6858000"/>
              <a:gd name="connsiteX13" fmla="*/ 170821 w 7529613"/>
              <a:gd name="connsiteY13" fmla="*/ 5552906 h 6858000"/>
              <a:gd name="connsiteX14" fmla="*/ 537265 w 7529613"/>
              <a:gd name="connsiteY14" fmla="*/ 6828295 h 6858000"/>
              <a:gd name="connsiteX15" fmla="*/ 549692 w 7529613"/>
              <a:gd name="connsiteY15" fmla="*/ 6858000 h 6858000"/>
              <a:gd name="connsiteX16" fmla="*/ 602234 w 7529613"/>
              <a:gd name="connsiteY16" fmla="*/ 6858000 h 6858000"/>
              <a:gd name="connsiteX17" fmla="*/ 595414 w 7529613"/>
              <a:gd name="connsiteY17" fmla="*/ 6841549 h 6858000"/>
              <a:gd name="connsiteX18" fmla="*/ 364260 w 7529613"/>
              <a:gd name="connsiteY18" fmla="*/ 6142729 h 6858000"/>
              <a:gd name="connsiteX19" fmla="*/ 213071 w 7529613"/>
              <a:gd name="connsiteY19" fmla="*/ 5513923 h 6858000"/>
              <a:gd name="connsiteX20" fmla="*/ 211290 w 7529613"/>
              <a:gd name="connsiteY20" fmla="*/ 5480401 h 6858000"/>
              <a:gd name="connsiteX21" fmla="*/ 311446 w 7529613"/>
              <a:gd name="connsiteY21" fmla="*/ 5830359 h 6858000"/>
              <a:gd name="connsiteX22" fmla="*/ 622963 w 7529613"/>
              <a:gd name="connsiteY22" fmla="*/ 6670527 h 6858000"/>
              <a:gd name="connsiteX23" fmla="*/ 710464 w 7529613"/>
              <a:gd name="connsiteY23" fmla="*/ 6858000 h 6858000"/>
              <a:gd name="connsiteX24" fmla="*/ 7529613 w 7529613"/>
              <a:gd name="connsiteY2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29613" h="6858000">
                <a:moveTo>
                  <a:pt x="7529613" y="0"/>
                </a:moveTo>
                <a:lnTo>
                  <a:pt x="1222331" y="0"/>
                </a:lnTo>
                <a:lnTo>
                  <a:pt x="1126483" y="148742"/>
                </a:lnTo>
                <a:cubicBezTo>
                  <a:pt x="995323" y="365513"/>
                  <a:pt x="876174" y="589569"/>
                  <a:pt x="767554" y="819975"/>
                </a:cubicBezTo>
                <a:cubicBezTo>
                  <a:pt x="762210" y="833492"/>
                  <a:pt x="753441" y="845393"/>
                  <a:pt x="742103" y="854514"/>
                </a:cubicBezTo>
                <a:cubicBezTo>
                  <a:pt x="756737" y="819849"/>
                  <a:pt x="770991" y="784928"/>
                  <a:pt x="785881" y="750263"/>
                </a:cubicBezTo>
                <a:cubicBezTo>
                  <a:pt x="846713" y="608712"/>
                  <a:pt x="910948" y="469145"/>
                  <a:pt x="978978" y="331786"/>
                </a:cubicBezTo>
                <a:lnTo>
                  <a:pt x="1155717" y="0"/>
                </a:lnTo>
                <a:lnTo>
                  <a:pt x="1098249" y="0"/>
                </a:lnTo>
                <a:lnTo>
                  <a:pt x="991458" y="196614"/>
                </a:lnTo>
                <a:cubicBezTo>
                  <a:pt x="797017" y="573253"/>
                  <a:pt x="633548" y="966066"/>
                  <a:pt x="493941" y="1371196"/>
                </a:cubicBezTo>
                <a:cubicBezTo>
                  <a:pt x="276630" y="2007265"/>
                  <a:pt x="126659" y="2664286"/>
                  <a:pt x="46485" y="3331516"/>
                </a:cubicBezTo>
                <a:cubicBezTo>
                  <a:pt x="4488" y="3672965"/>
                  <a:pt x="-14219" y="4013908"/>
                  <a:pt x="12252" y="4357388"/>
                </a:cubicBezTo>
                <a:cubicBezTo>
                  <a:pt x="43558" y="4758899"/>
                  <a:pt x="90773" y="5157998"/>
                  <a:pt x="170821" y="5552906"/>
                </a:cubicBezTo>
                <a:cubicBezTo>
                  <a:pt x="259109" y="5988893"/>
                  <a:pt x="378967" y="6414594"/>
                  <a:pt x="537265" y="6828295"/>
                </a:cubicBezTo>
                <a:lnTo>
                  <a:pt x="549692" y="6858000"/>
                </a:lnTo>
                <a:lnTo>
                  <a:pt x="602234" y="6858000"/>
                </a:lnTo>
                <a:lnTo>
                  <a:pt x="595414" y="6841549"/>
                </a:lnTo>
                <a:cubicBezTo>
                  <a:pt x="507884" y="6614016"/>
                  <a:pt x="431296" y="6380817"/>
                  <a:pt x="364260" y="6142729"/>
                </a:cubicBezTo>
                <a:cubicBezTo>
                  <a:pt x="305974" y="5935370"/>
                  <a:pt x="262958" y="5723695"/>
                  <a:pt x="213071" y="5513923"/>
                </a:cubicBezTo>
                <a:cubicBezTo>
                  <a:pt x="211892" y="5502788"/>
                  <a:pt x="211299" y="5491601"/>
                  <a:pt x="211290" y="5480401"/>
                </a:cubicBezTo>
                <a:cubicBezTo>
                  <a:pt x="247814" y="5607635"/>
                  <a:pt x="276958" y="5719759"/>
                  <a:pt x="311446" y="5830359"/>
                </a:cubicBezTo>
                <a:cubicBezTo>
                  <a:pt x="401357" y="6118381"/>
                  <a:pt x="505060" y="6398531"/>
                  <a:pt x="622963" y="6670527"/>
                </a:cubicBezTo>
                <a:lnTo>
                  <a:pt x="710464" y="6858000"/>
                </a:lnTo>
                <a:lnTo>
                  <a:pt x="7529613" y="6858000"/>
                </a:lnTo>
                <a:close/>
              </a:path>
            </a:pathLst>
          </a:custGeom>
          <a:solidFill>
            <a:schemeClr val="accent2"/>
          </a:solidFill>
          <a:ln w="6857"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242DFFDE-5568-3AAB-A52B-26B8D5AF16B8}"/>
              </a:ext>
            </a:extLst>
          </p:cNvPr>
          <p:cNvSpPr>
            <a:spLocks noGrp="1"/>
          </p:cNvSpPr>
          <p:nvPr>
            <p:ph type="title"/>
          </p:nvPr>
        </p:nvSpPr>
        <p:spPr>
          <a:xfrm>
            <a:off x="5759354" y="457201"/>
            <a:ext cx="5337270" cy="1835911"/>
          </a:xfrm>
        </p:spPr>
        <p:txBody>
          <a:bodyPr anchor="b">
            <a:normAutofit/>
          </a:bodyPr>
          <a:lstStyle/>
          <a:p>
            <a:r>
              <a:rPr lang="fr-CA" sz="4200" dirty="0">
                <a:solidFill>
                  <a:srgbClr val="FFFFFF"/>
                </a:solidFill>
              </a:rPr>
              <a:t>Objectifs principaux </a:t>
            </a:r>
            <a:br>
              <a:rPr lang="fr-CA" sz="4200" dirty="0">
                <a:solidFill>
                  <a:srgbClr val="FFFFFF"/>
                </a:solidFill>
              </a:rPr>
            </a:br>
            <a:r>
              <a:rPr lang="fr-CA" sz="4200" dirty="0">
                <a:solidFill>
                  <a:schemeClr val="accent1">
                    <a:lumMod val="60000"/>
                    <a:lumOff val="40000"/>
                  </a:schemeClr>
                </a:solidFill>
              </a:rPr>
              <a:t>Main goals</a:t>
            </a:r>
          </a:p>
        </p:txBody>
      </p:sp>
      <p:sp>
        <p:nvSpPr>
          <p:cNvPr id="35" name="sketch line">
            <a:extLst>
              <a:ext uri="{FF2B5EF4-FFF2-40B4-BE49-F238E27FC236}">
                <a16:creationId xmlns:a16="http://schemas.microsoft.com/office/drawing/2014/main" id="{49B530FE-A87D-41A0-A920-ADC6539EA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353" y="2560829"/>
            <a:ext cx="5029200" cy="18288"/>
          </a:xfrm>
          <a:custGeom>
            <a:avLst/>
            <a:gdLst>
              <a:gd name="connsiteX0" fmla="*/ 0 w 5029200"/>
              <a:gd name="connsiteY0" fmla="*/ 0 h 18288"/>
              <a:gd name="connsiteX1" fmla="*/ 528066 w 5029200"/>
              <a:gd name="connsiteY1" fmla="*/ 0 h 18288"/>
              <a:gd name="connsiteX2" fmla="*/ 1207008 w 5029200"/>
              <a:gd name="connsiteY2" fmla="*/ 0 h 18288"/>
              <a:gd name="connsiteX3" fmla="*/ 1785366 w 5029200"/>
              <a:gd name="connsiteY3" fmla="*/ 0 h 18288"/>
              <a:gd name="connsiteX4" fmla="*/ 2313432 w 5029200"/>
              <a:gd name="connsiteY4" fmla="*/ 0 h 18288"/>
              <a:gd name="connsiteX5" fmla="*/ 2992374 w 5029200"/>
              <a:gd name="connsiteY5" fmla="*/ 0 h 18288"/>
              <a:gd name="connsiteX6" fmla="*/ 3621024 w 5029200"/>
              <a:gd name="connsiteY6" fmla="*/ 0 h 18288"/>
              <a:gd name="connsiteX7" fmla="*/ 4249674 w 5029200"/>
              <a:gd name="connsiteY7" fmla="*/ 0 h 18288"/>
              <a:gd name="connsiteX8" fmla="*/ 5029200 w 5029200"/>
              <a:gd name="connsiteY8" fmla="*/ 0 h 18288"/>
              <a:gd name="connsiteX9" fmla="*/ 5029200 w 5029200"/>
              <a:gd name="connsiteY9" fmla="*/ 18288 h 18288"/>
              <a:gd name="connsiteX10" fmla="*/ 4501134 w 5029200"/>
              <a:gd name="connsiteY10" fmla="*/ 18288 h 18288"/>
              <a:gd name="connsiteX11" fmla="*/ 4023360 w 5029200"/>
              <a:gd name="connsiteY11" fmla="*/ 18288 h 18288"/>
              <a:gd name="connsiteX12" fmla="*/ 3344418 w 5029200"/>
              <a:gd name="connsiteY12" fmla="*/ 18288 h 18288"/>
              <a:gd name="connsiteX13" fmla="*/ 2816352 w 5029200"/>
              <a:gd name="connsiteY13" fmla="*/ 18288 h 18288"/>
              <a:gd name="connsiteX14" fmla="*/ 2137410 w 5029200"/>
              <a:gd name="connsiteY14" fmla="*/ 18288 h 18288"/>
              <a:gd name="connsiteX15" fmla="*/ 1408176 w 5029200"/>
              <a:gd name="connsiteY15" fmla="*/ 18288 h 18288"/>
              <a:gd name="connsiteX16" fmla="*/ 829818 w 5029200"/>
              <a:gd name="connsiteY16" fmla="*/ 18288 h 18288"/>
              <a:gd name="connsiteX17" fmla="*/ 0 w 5029200"/>
              <a:gd name="connsiteY17" fmla="*/ 18288 h 18288"/>
              <a:gd name="connsiteX18" fmla="*/ 0 w 5029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29200" h="18288" fill="none" extrusionOk="0">
                <a:moveTo>
                  <a:pt x="0" y="0"/>
                </a:moveTo>
                <a:cubicBezTo>
                  <a:pt x="142937" y="1696"/>
                  <a:pt x="371859" y="12840"/>
                  <a:pt x="528066" y="0"/>
                </a:cubicBezTo>
                <a:cubicBezTo>
                  <a:pt x="684273" y="-12840"/>
                  <a:pt x="928949" y="-5725"/>
                  <a:pt x="1207008" y="0"/>
                </a:cubicBezTo>
                <a:cubicBezTo>
                  <a:pt x="1485067" y="5725"/>
                  <a:pt x="1562886" y="-21331"/>
                  <a:pt x="1785366" y="0"/>
                </a:cubicBezTo>
                <a:cubicBezTo>
                  <a:pt x="2007846" y="21331"/>
                  <a:pt x="2056226" y="25221"/>
                  <a:pt x="2313432" y="0"/>
                </a:cubicBezTo>
                <a:cubicBezTo>
                  <a:pt x="2570638" y="-25221"/>
                  <a:pt x="2732455" y="16294"/>
                  <a:pt x="2992374" y="0"/>
                </a:cubicBezTo>
                <a:cubicBezTo>
                  <a:pt x="3252293" y="-16294"/>
                  <a:pt x="3319267" y="-29774"/>
                  <a:pt x="3621024" y="0"/>
                </a:cubicBezTo>
                <a:cubicBezTo>
                  <a:pt x="3922781" y="29774"/>
                  <a:pt x="3998107" y="-1004"/>
                  <a:pt x="4249674" y="0"/>
                </a:cubicBezTo>
                <a:cubicBezTo>
                  <a:pt x="4501241" y="1004"/>
                  <a:pt x="4792523" y="-4510"/>
                  <a:pt x="5029200" y="0"/>
                </a:cubicBezTo>
                <a:cubicBezTo>
                  <a:pt x="5029730" y="6954"/>
                  <a:pt x="5029934" y="12839"/>
                  <a:pt x="5029200" y="18288"/>
                </a:cubicBezTo>
                <a:cubicBezTo>
                  <a:pt x="4805432" y="23154"/>
                  <a:pt x="4715801" y="17034"/>
                  <a:pt x="4501134" y="18288"/>
                </a:cubicBezTo>
                <a:cubicBezTo>
                  <a:pt x="4286467" y="19542"/>
                  <a:pt x="4193719" y="41701"/>
                  <a:pt x="4023360" y="18288"/>
                </a:cubicBezTo>
                <a:cubicBezTo>
                  <a:pt x="3853001" y="-5125"/>
                  <a:pt x="3676466" y="16909"/>
                  <a:pt x="3344418" y="18288"/>
                </a:cubicBezTo>
                <a:cubicBezTo>
                  <a:pt x="3012370" y="19667"/>
                  <a:pt x="2945824" y="14410"/>
                  <a:pt x="2816352" y="18288"/>
                </a:cubicBezTo>
                <a:cubicBezTo>
                  <a:pt x="2686880" y="22166"/>
                  <a:pt x="2438351" y="13507"/>
                  <a:pt x="2137410" y="18288"/>
                </a:cubicBezTo>
                <a:cubicBezTo>
                  <a:pt x="1836469" y="23069"/>
                  <a:pt x="1581391" y="46111"/>
                  <a:pt x="1408176" y="18288"/>
                </a:cubicBezTo>
                <a:cubicBezTo>
                  <a:pt x="1234961" y="-9535"/>
                  <a:pt x="1040489" y="-7495"/>
                  <a:pt x="829818" y="18288"/>
                </a:cubicBezTo>
                <a:cubicBezTo>
                  <a:pt x="619147" y="44071"/>
                  <a:pt x="238626" y="37568"/>
                  <a:pt x="0" y="18288"/>
                </a:cubicBezTo>
                <a:cubicBezTo>
                  <a:pt x="-570" y="9279"/>
                  <a:pt x="132" y="5100"/>
                  <a:pt x="0" y="0"/>
                </a:cubicBezTo>
                <a:close/>
              </a:path>
              <a:path w="5029200" h="18288" stroke="0" extrusionOk="0">
                <a:moveTo>
                  <a:pt x="0" y="0"/>
                </a:moveTo>
                <a:cubicBezTo>
                  <a:pt x="165412" y="-21137"/>
                  <a:pt x="322344" y="-21985"/>
                  <a:pt x="578358" y="0"/>
                </a:cubicBezTo>
                <a:cubicBezTo>
                  <a:pt x="834372" y="21985"/>
                  <a:pt x="907099" y="-19195"/>
                  <a:pt x="1056132" y="0"/>
                </a:cubicBezTo>
                <a:cubicBezTo>
                  <a:pt x="1205165" y="19195"/>
                  <a:pt x="1612834" y="-24928"/>
                  <a:pt x="1785366" y="0"/>
                </a:cubicBezTo>
                <a:cubicBezTo>
                  <a:pt x="1957898" y="24928"/>
                  <a:pt x="2149044" y="19108"/>
                  <a:pt x="2363724" y="0"/>
                </a:cubicBezTo>
                <a:cubicBezTo>
                  <a:pt x="2578404" y="-19108"/>
                  <a:pt x="2759981" y="-21788"/>
                  <a:pt x="2942082" y="0"/>
                </a:cubicBezTo>
                <a:cubicBezTo>
                  <a:pt x="3124183" y="21788"/>
                  <a:pt x="3482217" y="8836"/>
                  <a:pt x="3671316" y="0"/>
                </a:cubicBezTo>
                <a:cubicBezTo>
                  <a:pt x="3860415" y="-8836"/>
                  <a:pt x="4058665" y="-25048"/>
                  <a:pt x="4199382" y="0"/>
                </a:cubicBezTo>
                <a:cubicBezTo>
                  <a:pt x="4340099" y="25048"/>
                  <a:pt x="4735096" y="-22088"/>
                  <a:pt x="5029200" y="0"/>
                </a:cubicBezTo>
                <a:cubicBezTo>
                  <a:pt x="5028517" y="5414"/>
                  <a:pt x="5028480" y="12510"/>
                  <a:pt x="5029200" y="18288"/>
                </a:cubicBezTo>
                <a:cubicBezTo>
                  <a:pt x="4891577" y="31493"/>
                  <a:pt x="4684146" y="-2509"/>
                  <a:pt x="4501134" y="18288"/>
                </a:cubicBezTo>
                <a:cubicBezTo>
                  <a:pt x="4318122" y="39085"/>
                  <a:pt x="4030703" y="3672"/>
                  <a:pt x="3872484" y="18288"/>
                </a:cubicBezTo>
                <a:cubicBezTo>
                  <a:pt x="3714265" y="32905"/>
                  <a:pt x="3546134" y="7501"/>
                  <a:pt x="3294126" y="18288"/>
                </a:cubicBezTo>
                <a:cubicBezTo>
                  <a:pt x="3042118" y="29075"/>
                  <a:pt x="2912116" y="11153"/>
                  <a:pt x="2564892" y="18288"/>
                </a:cubicBezTo>
                <a:cubicBezTo>
                  <a:pt x="2217668" y="25423"/>
                  <a:pt x="2095118" y="11659"/>
                  <a:pt x="1835658" y="18288"/>
                </a:cubicBezTo>
                <a:cubicBezTo>
                  <a:pt x="1576198" y="24917"/>
                  <a:pt x="1500897" y="19889"/>
                  <a:pt x="1307592" y="18288"/>
                </a:cubicBezTo>
                <a:cubicBezTo>
                  <a:pt x="1114287" y="16687"/>
                  <a:pt x="961527" y="47453"/>
                  <a:pt x="678942" y="18288"/>
                </a:cubicBezTo>
                <a:cubicBezTo>
                  <a:pt x="396357" y="-10877"/>
                  <a:pt x="271066" y="23005"/>
                  <a:pt x="0" y="18288"/>
                </a:cubicBezTo>
                <a:cubicBezTo>
                  <a:pt x="-306" y="11061"/>
                  <a:pt x="-655" y="7751"/>
                  <a:pt x="0" y="0"/>
                </a:cubicBezTo>
                <a:close/>
              </a:path>
            </a:pathLst>
          </a:custGeom>
          <a:solidFill>
            <a:srgbClr val="FFFFFF"/>
          </a:solidFill>
          <a:ln w="38100"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F75F3B4A-114A-150E-6FD7-96C64C40E1C3}"/>
              </a:ext>
            </a:extLst>
          </p:cNvPr>
          <p:cNvSpPr>
            <a:spLocks noGrp="1"/>
          </p:cNvSpPr>
          <p:nvPr>
            <p:ph idx="1"/>
          </p:nvPr>
        </p:nvSpPr>
        <p:spPr>
          <a:xfrm>
            <a:off x="5759355" y="2798064"/>
            <a:ext cx="5573664" cy="3755136"/>
          </a:xfrm>
        </p:spPr>
        <p:txBody>
          <a:bodyPr anchor="t">
            <a:normAutofit/>
          </a:bodyPr>
          <a:lstStyle/>
          <a:p>
            <a:pPr marL="0" indent="0">
              <a:buNone/>
            </a:pPr>
            <a:r>
              <a:rPr lang="fr-CA" sz="2400" dirty="0">
                <a:solidFill>
                  <a:srgbClr val="FFFFFF"/>
                </a:solidFill>
              </a:rPr>
              <a:t>À la fin de cette leçon, vous devriez être capable de…</a:t>
            </a:r>
          </a:p>
          <a:p>
            <a:pPr marL="0" indent="0">
              <a:buNone/>
            </a:pPr>
            <a:endParaRPr lang="fr-CA" sz="2200" dirty="0">
              <a:solidFill>
                <a:srgbClr val="FFFFFF"/>
              </a:solidFill>
            </a:endParaRPr>
          </a:p>
          <a:p>
            <a:pPr>
              <a:buFont typeface="Wingdings" panose="05000000000000000000" pitchFamily="2" charset="2"/>
              <a:buChar char="q"/>
            </a:pPr>
            <a:r>
              <a:rPr lang="fr-CA" sz="2200" dirty="0">
                <a:solidFill>
                  <a:srgbClr val="FFFFFF"/>
                </a:solidFill>
              </a:rPr>
              <a:t>Décrire simplement vos sensations ainsi que votre environnement. (éléments que vous voyez, entendez, sentez, touchez, etc.)</a:t>
            </a:r>
          </a:p>
          <a:p>
            <a:pPr marL="0" indent="0">
              <a:buNone/>
            </a:pPr>
            <a:endParaRPr lang="fr-CA" sz="2200" dirty="0">
              <a:solidFill>
                <a:srgbClr val="FFFFFF"/>
              </a:solidFill>
            </a:endParaRPr>
          </a:p>
          <a:p>
            <a:pPr>
              <a:buFont typeface="Wingdings" panose="05000000000000000000" pitchFamily="2" charset="2"/>
              <a:buChar char="q"/>
            </a:pPr>
            <a:r>
              <a:rPr lang="fr-CA" sz="2200" dirty="0">
                <a:solidFill>
                  <a:srgbClr val="FFFFFF"/>
                </a:solidFill>
              </a:rPr>
              <a:t>Utiliser correctement des adjectifs et des adverbes communs. </a:t>
            </a:r>
          </a:p>
        </p:txBody>
      </p:sp>
    </p:spTree>
    <p:extLst>
      <p:ext uri="{BB962C8B-B14F-4D97-AF65-F5344CB8AC3E}">
        <p14:creationId xmlns:p14="http://schemas.microsoft.com/office/powerpoint/2010/main" val="4248147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A02F6C9-1A8C-0F15-262B-510AC896D5BD}"/>
              </a:ext>
            </a:extLst>
          </p:cNvPr>
          <p:cNvSpPr>
            <a:spLocks noGrp="1"/>
          </p:cNvSpPr>
          <p:nvPr>
            <p:ph type="title"/>
          </p:nvPr>
        </p:nvSpPr>
        <p:spPr>
          <a:xfrm>
            <a:off x="4654296" y="329184"/>
            <a:ext cx="6894576" cy="1783080"/>
          </a:xfrm>
        </p:spPr>
        <p:txBody>
          <a:bodyPr anchor="b">
            <a:normAutofit/>
          </a:bodyPr>
          <a:lstStyle/>
          <a:p>
            <a:br>
              <a:rPr lang="fr-CA" sz="5400" dirty="0"/>
            </a:br>
            <a:r>
              <a:rPr lang="fr-CA" sz="5400" dirty="0"/>
              <a:t>Les 5 sens   </a:t>
            </a:r>
          </a:p>
        </p:txBody>
      </p:sp>
      <p:pic>
        <p:nvPicPr>
          <p:cNvPr id="6" name="Picture 5" descr="A field of flowers&#10;&#10;Description automatically generated">
            <a:extLst>
              <a:ext uri="{FF2B5EF4-FFF2-40B4-BE49-F238E27FC236}">
                <a16:creationId xmlns:a16="http://schemas.microsoft.com/office/drawing/2014/main" id="{AD983A9D-B01A-24D6-E5B9-E9546F4D670B}"/>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2"/>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8"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B8B42923-9261-D99F-D08F-0945F0E6B0E5}"/>
              </a:ext>
            </a:extLst>
          </p:cNvPr>
          <p:cNvSpPr>
            <a:spLocks noGrp="1"/>
          </p:cNvSpPr>
          <p:nvPr>
            <p:ph idx="1"/>
          </p:nvPr>
        </p:nvSpPr>
        <p:spPr>
          <a:xfrm>
            <a:off x="4654296" y="2706624"/>
            <a:ext cx="6894576" cy="3483864"/>
          </a:xfrm>
        </p:spPr>
        <p:txBody>
          <a:bodyPr>
            <a:normAutofit lnSpcReduction="10000"/>
          </a:bodyPr>
          <a:lstStyle/>
          <a:p>
            <a:pPr marL="0" indent="0">
              <a:buNone/>
            </a:pPr>
            <a:endParaRPr lang="fr-CA" sz="1900" dirty="0"/>
          </a:p>
          <a:p>
            <a:pPr marL="0" indent="0">
              <a:buNone/>
            </a:pPr>
            <a:r>
              <a:rPr lang="fr-CA" sz="2400" dirty="0">
                <a:latin typeface="Bauhaus 93" panose="04030905020B02020C02" pitchFamily="82" charset="0"/>
              </a:rPr>
              <a:t>La vue</a:t>
            </a:r>
          </a:p>
          <a:p>
            <a:pPr marL="0" indent="0">
              <a:buNone/>
            </a:pPr>
            <a:r>
              <a:rPr lang="fr-CA" sz="1900" dirty="0" err="1">
                <a:solidFill>
                  <a:schemeClr val="accent1">
                    <a:lumMod val="60000"/>
                    <a:lumOff val="40000"/>
                  </a:schemeClr>
                </a:solidFill>
              </a:rPr>
              <a:t>Sight</a:t>
            </a:r>
            <a:r>
              <a:rPr lang="fr-CA" sz="1900" dirty="0">
                <a:solidFill>
                  <a:schemeClr val="accent1">
                    <a:lumMod val="60000"/>
                    <a:lumOff val="40000"/>
                  </a:schemeClr>
                </a:solidFill>
              </a:rPr>
              <a:t> (</a:t>
            </a:r>
            <a:r>
              <a:rPr lang="fr-CA" sz="1900" dirty="0" err="1">
                <a:solidFill>
                  <a:schemeClr val="accent1">
                    <a:lumMod val="60000"/>
                    <a:lumOff val="40000"/>
                  </a:schemeClr>
                </a:solidFill>
              </a:rPr>
              <a:t>See</a:t>
            </a:r>
            <a:r>
              <a:rPr lang="fr-CA" sz="1900" dirty="0">
                <a:solidFill>
                  <a:schemeClr val="accent1">
                    <a:lumMod val="60000"/>
                    <a:lumOff val="40000"/>
                  </a:schemeClr>
                </a:solidFill>
              </a:rPr>
              <a:t>)</a:t>
            </a:r>
          </a:p>
          <a:p>
            <a:pPr marL="0" indent="0">
              <a:buNone/>
            </a:pPr>
            <a:endParaRPr lang="fr-CA" sz="2000" dirty="0"/>
          </a:p>
          <a:p>
            <a:pPr marL="0" indent="0">
              <a:buNone/>
            </a:pPr>
            <a:r>
              <a:rPr lang="fr-CA" sz="2000" dirty="0" err="1"/>
              <a:t>Colorful</a:t>
            </a:r>
            <a:r>
              <a:rPr lang="fr-CA" sz="2000" dirty="0"/>
              <a:t>          </a:t>
            </a:r>
            <a:r>
              <a:rPr lang="fr-CA" sz="2000" dirty="0">
                <a:solidFill>
                  <a:schemeClr val="accent2">
                    <a:lumMod val="60000"/>
                    <a:lumOff val="40000"/>
                  </a:schemeClr>
                </a:solidFill>
              </a:rPr>
              <a:t>Coloré</a:t>
            </a:r>
          </a:p>
          <a:p>
            <a:pPr marL="0" indent="0">
              <a:buNone/>
            </a:pPr>
            <a:r>
              <a:rPr lang="fr-CA" sz="2000" dirty="0" err="1"/>
              <a:t>Enlighted</a:t>
            </a:r>
            <a:r>
              <a:rPr lang="fr-CA" sz="2000" dirty="0"/>
              <a:t>        Illuminé </a:t>
            </a:r>
          </a:p>
          <a:p>
            <a:pPr marL="0" indent="0">
              <a:buNone/>
            </a:pPr>
            <a:r>
              <a:rPr lang="fr-CA" sz="2000" dirty="0" err="1"/>
              <a:t>Dark</a:t>
            </a:r>
            <a:r>
              <a:rPr lang="fr-CA" sz="2000" dirty="0"/>
              <a:t>                 Sombre</a:t>
            </a:r>
          </a:p>
          <a:p>
            <a:pPr marL="0" indent="0">
              <a:buNone/>
            </a:pPr>
            <a:endParaRPr lang="fr-CA" sz="2000" dirty="0"/>
          </a:p>
          <a:p>
            <a:pPr marL="0" indent="0">
              <a:buNone/>
            </a:pPr>
            <a:r>
              <a:rPr lang="fr-CA" sz="2000" dirty="0"/>
              <a:t>Ex. Le champ coloré…</a:t>
            </a:r>
          </a:p>
        </p:txBody>
      </p:sp>
    </p:spTree>
    <p:extLst>
      <p:ext uri="{BB962C8B-B14F-4D97-AF65-F5344CB8AC3E}">
        <p14:creationId xmlns:p14="http://schemas.microsoft.com/office/powerpoint/2010/main" val="1285950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fade">
                                      <p:cBhvr>
                                        <p:cTn id="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CCD6874-6608-8B7A-697C-6E91C2A69746}"/>
              </a:ext>
            </a:extLst>
          </p:cNvPr>
          <p:cNvSpPr>
            <a:spLocks noGrp="1"/>
          </p:cNvSpPr>
          <p:nvPr>
            <p:ph type="title"/>
          </p:nvPr>
        </p:nvSpPr>
        <p:spPr>
          <a:xfrm>
            <a:off x="5297762" y="329184"/>
            <a:ext cx="6251110" cy="1783080"/>
          </a:xfrm>
        </p:spPr>
        <p:txBody>
          <a:bodyPr anchor="b">
            <a:normAutofit/>
          </a:bodyPr>
          <a:lstStyle/>
          <a:p>
            <a:r>
              <a:rPr lang="fr-CA" sz="5400"/>
              <a:t>Les 5 sens  </a:t>
            </a:r>
          </a:p>
        </p:txBody>
      </p:sp>
      <p:pic>
        <p:nvPicPr>
          <p:cNvPr id="4" name="Picture 3">
            <a:extLst>
              <a:ext uri="{FF2B5EF4-FFF2-40B4-BE49-F238E27FC236}">
                <a16:creationId xmlns:a16="http://schemas.microsoft.com/office/drawing/2014/main" id="{99B9ED5F-ED1F-F24D-8B56-99FBE0B5C312}"/>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74EA6CA2-BA0D-6C7A-8260-2F483D838207}"/>
              </a:ext>
            </a:extLst>
          </p:cNvPr>
          <p:cNvSpPr>
            <a:spLocks noGrp="1"/>
          </p:cNvSpPr>
          <p:nvPr>
            <p:ph idx="1"/>
          </p:nvPr>
        </p:nvSpPr>
        <p:spPr>
          <a:xfrm>
            <a:off x="5297762" y="2706624"/>
            <a:ext cx="6251110" cy="3483864"/>
          </a:xfrm>
        </p:spPr>
        <p:txBody>
          <a:bodyPr>
            <a:normAutofit/>
          </a:bodyPr>
          <a:lstStyle/>
          <a:p>
            <a:pPr marL="0" indent="0">
              <a:buNone/>
            </a:pPr>
            <a:r>
              <a:rPr lang="fr-CA" sz="2200" dirty="0">
                <a:latin typeface="Bauhaus 93" panose="04030905020B02020C02" pitchFamily="82" charset="0"/>
              </a:rPr>
              <a:t>L’odorat</a:t>
            </a:r>
          </a:p>
          <a:p>
            <a:pPr marL="0" indent="0">
              <a:buNone/>
            </a:pPr>
            <a:r>
              <a:rPr lang="fr-CA" sz="2200" dirty="0" err="1">
                <a:solidFill>
                  <a:schemeClr val="accent1">
                    <a:lumMod val="60000"/>
                    <a:lumOff val="40000"/>
                  </a:schemeClr>
                </a:solidFill>
              </a:rPr>
              <a:t>Smell</a:t>
            </a:r>
            <a:r>
              <a:rPr lang="fr-CA" sz="2200" dirty="0">
                <a:solidFill>
                  <a:schemeClr val="accent1">
                    <a:lumMod val="60000"/>
                    <a:lumOff val="40000"/>
                  </a:schemeClr>
                </a:solidFill>
              </a:rPr>
              <a:t> </a:t>
            </a:r>
          </a:p>
          <a:p>
            <a:pPr marL="0" indent="0">
              <a:buNone/>
            </a:pPr>
            <a:endParaRPr lang="fr-CA" sz="2200" dirty="0"/>
          </a:p>
          <a:p>
            <a:pPr marL="0" indent="0">
              <a:buNone/>
            </a:pPr>
            <a:r>
              <a:rPr lang="fr-CA" sz="2200" dirty="0" err="1">
                <a:solidFill>
                  <a:schemeClr val="accent1">
                    <a:lumMod val="60000"/>
                    <a:lumOff val="40000"/>
                  </a:schemeClr>
                </a:solidFill>
              </a:rPr>
              <a:t>Nauseous</a:t>
            </a:r>
            <a:r>
              <a:rPr lang="fr-CA" sz="2200" dirty="0">
                <a:solidFill>
                  <a:schemeClr val="accent1">
                    <a:lumMod val="60000"/>
                    <a:lumOff val="40000"/>
                  </a:schemeClr>
                </a:solidFill>
              </a:rPr>
              <a:t>   </a:t>
            </a:r>
            <a:r>
              <a:rPr lang="fr-CA" sz="2200" dirty="0"/>
              <a:t>Nauséabond</a:t>
            </a:r>
          </a:p>
          <a:p>
            <a:pPr marL="0" indent="0">
              <a:buNone/>
            </a:pPr>
            <a:r>
              <a:rPr lang="fr-CA" sz="2200" dirty="0" err="1">
                <a:solidFill>
                  <a:schemeClr val="accent1">
                    <a:lumMod val="60000"/>
                    <a:lumOff val="40000"/>
                  </a:schemeClr>
                </a:solidFill>
              </a:rPr>
              <a:t>Odorless</a:t>
            </a:r>
            <a:r>
              <a:rPr lang="fr-CA" sz="2200" dirty="0">
                <a:solidFill>
                  <a:schemeClr val="accent1">
                    <a:lumMod val="60000"/>
                    <a:lumOff val="40000"/>
                  </a:schemeClr>
                </a:solidFill>
              </a:rPr>
              <a:t>   </a:t>
            </a:r>
            <a:r>
              <a:rPr lang="fr-CA" sz="2200" dirty="0"/>
              <a:t>Inodore </a:t>
            </a:r>
          </a:p>
          <a:p>
            <a:pPr marL="0" indent="0">
              <a:buNone/>
            </a:pPr>
            <a:r>
              <a:rPr lang="fr-CA" sz="2200" dirty="0" err="1">
                <a:solidFill>
                  <a:schemeClr val="accent1">
                    <a:lumMod val="60000"/>
                    <a:lumOff val="40000"/>
                  </a:schemeClr>
                </a:solidFill>
              </a:rPr>
              <a:t>Perfumed</a:t>
            </a:r>
            <a:r>
              <a:rPr lang="fr-CA" sz="2200" dirty="0">
                <a:solidFill>
                  <a:schemeClr val="accent1">
                    <a:lumMod val="60000"/>
                    <a:lumOff val="40000"/>
                  </a:schemeClr>
                </a:solidFill>
              </a:rPr>
              <a:t> or </a:t>
            </a:r>
            <a:r>
              <a:rPr lang="fr-CA" sz="2200" dirty="0" err="1">
                <a:solidFill>
                  <a:schemeClr val="accent1">
                    <a:lumMod val="60000"/>
                    <a:lumOff val="40000"/>
                  </a:schemeClr>
                </a:solidFill>
              </a:rPr>
              <a:t>scented</a:t>
            </a:r>
            <a:r>
              <a:rPr lang="fr-CA" sz="2200" dirty="0">
                <a:solidFill>
                  <a:schemeClr val="accent1">
                    <a:lumMod val="60000"/>
                    <a:lumOff val="40000"/>
                  </a:schemeClr>
                </a:solidFill>
              </a:rPr>
              <a:t>   </a:t>
            </a:r>
            <a:r>
              <a:rPr lang="fr-CA" sz="2200" dirty="0"/>
              <a:t>_______</a:t>
            </a:r>
          </a:p>
          <a:p>
            <a:pPr marL="0" indent="0">
              <a:buNone/>
            </a:pPr>
            <a:endParaRPr lang="fr-CA" sz="2200" dirty="0"/>
          </a:p>
          <a:p>
            <a:pPr marL="0" indent="0">
              <a:buNone/>
            </a:pPr>
            <a:endParaRPr lang="fr-CA" sz="2200" dirty="0"/>
          </a:p>
        </p:txBody>
      </p:sp>
    </p:spTree>
    <p:extLst>
      <p:ext uri="{BB962C8B-B14F-4D97-AF65-F5344CB8AC3E}">
        <p14:creationId xmlns:p14="http://schemas.microsoft.com/office/powerpoint/2010/main" val="4081924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CCD6874-6608-8B7A-697C-6E91C2A69746}"/>
              </a:ext>
            </a:extLst>
          </p:cNvPr>
          <p:cNvSpPr>
            <a:spLocks noGrp="1"/>
          </p:cNvSpPr>
          <p:nvPr>
            <p:ph type="title"/>
          </p:nvPr>
        </p:nvSpPr>
        <p:spPr>
          <a:xfrm>
            <a:off x="5297762" y="329184"/>
            <a:ext cx="6251110" cy="1783080"/>
          </a:xfrm>
        </p:spPr>
        <p:txBody>
          <a:bodyPr anchor="b">
            <a:normAutofit/>
          </a:bodyPr>
          <a:lstStyle/>
          <a:p>
            <a:r>
              <a:rPr lang="fr-CA" sz="5400"/>
              <a:t>Les 5 sens  </a:t>
            </a:r>
          </a:p>
        </p:txBody>
      </p:sp>
      <p:pic>
        <p:nvPicPr>
          <p:cNvPr id="4" name="Picture 3">
            <a:extLst>
              <a:ext uri="{FF2B5EF4-FFF2-40B4-BE49-F238E27FC236}">
                <a16:creationId xmlns:a16="http://schemas.microsoft.com/office/drawing/2014/main" id="{99B9ED5F-ED1F-F24D-8B56-99FBE0B5C312}"/>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74EA6CA2-BA0D-6C7A-8260-2F483D838207}"/>
              </a:ext>
            </a:extLst>
          </p:cNvPr>
          <p:cNvSpPr>
            <a:spLocks noGrp="1"/>
          </p:cNvSpPr>
          <p:nvPr>
            <p:ph idx="1"/>
          </p:nvPr>
        </p:nvSpPr>
        <p:spPr>
          <a:xfrm>
            <a:off x="5297762" y="2706624"/>
            <a:ext cx="6251110" cy="3483864"/>
          </a:xfrm>
        </p:spPr>
        <p:txBody>
          <a:bodyPr>
            <a:normAutofit/>
          </a:bodyPr>
          <a:lstStyle/>
          <a:p>
            <a:pPr marL="0" indent="0">
              <a:buNone/>
            </a:pPr>
            <a:r>
              <a:rPr lang="fr-CA" sz="2200" dirty="0">
                <a:latin typeface="Bauhaus 93" panose="04030905020B02020C02" pitchFamily="82" charset="0"/>
              </a:rPr>
              <a:t>L’odorat</a:t>
            </a:r>
          </a:p>
          <a:p>
            <a:pPr marL="0" indent="0">
              <a:buNone/>
            </a:pPr>
            <a:r>
              <a:rPr lang="fr-CA" sz="2200" dirty="0" err="1">
                <a:solidFill>
                  <a:schemeClr val="accent1">
                    <a:lumMod val="60000"/>
                    <a:lumOff val="40000"/>
                  </a:schemeClr>
                </a:solidFill>
              </a:rPr>
              <a:t>Smell</a:t>
            </a:r>
            <a:r>
              <a:rPr lang="fr-CA" sz="2200" dirty="0">
                <a:solidFill>
                  <a:schemeClr val="accent1">
                    <a:lumMod val="60000"/>
                    <a:lumOff val="40000"/>
                  </a:schemeClr>
                </a:solidFill>
              </a:rPr>
              <a:t> </a:t>
            </a:r>
          </a:p>
          <a:p>
            <a:pPr marL="0" indent="0">
              <a:buNone/>
            </a:pPr>
            <a:endParaRPr lang="fr-CA" sz="2200" dirty="0"/>
          </a:p>
          <a:p>
            <a:pPr marL="0" indent="0">
              <a:buNone/>
            </a:pPr>
            <a:r>
              <a:rPr lang="fr-CA" sz="2200" dirty="0" err="1">
                <a:solidFill>
                  <a:schemeClr val="accent1">
                    <a:lumMod val="60000"/>
                    <a:lumOff val="40000"/>
                  </a:schemeClr>
                </a:solidFill>
              </a:rPr>
              <a:t>Nauseous</a:t>
            </a:r>
            <a:r>
              <a:rPr lang="fr-CA" sz="2200" dirty="0">
                <a:solidFill>
                  <a:schemeClr val="accent1">
                    <a:lumMod val="60000"/>
                    <a:lumOff val="40000"/>
                  </a:schemeClr>
                </a:solidFill>
              </a:rPr>
              <a:t>   </a:t>
            </a:r>
            <a:r>
              <a:rPr lang="fr-CA" sz="2200" dirty="0"/>
              <a:t>Nauséabond</a:t>
            </a:r>
          </a:p>
          <a:p>
            <a:pPr marL="0" indent="0">
              <a:buNone/>
            </a:pPr>
            <a:r>
              <a:rPr lang="fr-CA" sz="2200" dirty="0" err="1">
                <a:solidFill>
                  <a:schemeClr val="accent1">
                    <a:lumMod val="60000"/>
                    <a:lumOff val="40000"/>
                  </a:schemeClr>
                </a:solidFill>
              </a:rPr>
              <a:t>Odorless</a:t>
            </a:r>
            <a:r>
              <a:rPr lang="fr-CA" sz="2200" dirty="0">
                <a:solidFill>
                  <a:schemeClr val="accent1">
                    <a:lumMod val="60000"/>
                    <a:lumOff val="40000"/>
                  </a:schemeClr>
                </a:solidFill>
              </a:rPr>
              <a:t>     </a:t>
            </a:r>
            <a:r>
              <a:rPr lang="fr-CA" sz="2200" dirty="0"/>
              <a:t>Inodore </a:t>
            </a:r>
          </a:p>
          <a:p>
            <a:pPr marL="0" indent="0">
              <a:buNone/>
            </a:pPr>
            <a:r>
              <a:rPr lang="fr-CA" sz="2200" dirty="0" err="1">
                <a:solidFill>
                  <a:schemeClr val="accent1">
                    <a:lumMod val="60000"/>
                    <a:lumOff val="40000"/>
                  </a:schemeClr>
                </a:solidFill>
              </a:rPr>
              <a:t>Perfumed</a:t>
            </a:r>
            <a:r>
              <a:rPr lang="fr-CA" sz="2200" dirty="0">
                <a:solidFill>
                  <a:schemeClr val="accent1">
                    <a:lumMod val="60000"/>
                    <a:lumOff val="40000"/>
                  </a:schemeClr>
                </a:solidFill>
              </a:rPr>
              <a:t> or </a:t>
            </a:r>
            <a:r>
              <a:rPr lang="fr-CA" sz="2200" dirty="0" err="1">
                <a:solidFill>
                  <a:schemeClr val="accent1">
                    <a:lumMod val="60000"/>
                    <a:lumOff val="40000"/>
                  </a:schemeClr>
                </a:solidFill>
              </a:rPr>
              <a:t>scented</a:t>
            </a:r>
            <a:r>
              <a:rPr lang="fr-CA" sz="2200" dirty="0">
                <a:solidFill>
                  <a:schemeClr val="accent1">
                    <a:lumMod val="60000"/>
                    <a:lumOff val="40000"/>
                  </a:schemeClr>
                </a:solidFill>
              </a:rPr>
              <a:t>   </a:t>
            </a:r>
            <a:r>
              <a:rPr lang="fr-CA" sz="2200" dirty="0">
                <a:solidFill>
                  <a:srgbClr val="7030A0"/>
                </a:solidFill>
              </a:rPr>
              <a:t>Parfumé</a:t>
            </a:r>
          </a:p>
          <a:p>
            <a:pPr marL="0" indent="0">
              <a:buNone/>
            </a:pPr>
            <a:endParaRPr lang="fr-CA" sz="2200" dirty="0"/>
          </a:p>
          <a:p>
            <a:pPr marL="0" indent="0">
              <a:buNone/>
            </a:pPr>
            <a:r>
              <a:rPr lang="fr-CA" sz="2200" dirty="0"/>
              <a:t>Ex. Le flacon parfumé…</a:t>
            </a:r>
          </a:p>
          <a:p>
            <a:pPr marL="0" indent="0">
              <a:buNone/>
            </a:pPr>
            <a:endParaRPr lang="fr-CA" sz="2200" dirty="0"/>
          </a:p>
        </p:txBody>
      </p:sp>
    </p:spTree>
    <p:extLst>
      <p:ext uri="{BB962C8B-B14F-4D97-AF65-F5344CB8AC3E}">
        <p14:creationId xmlns:p14="http://schemas.microsoft.com/office/powerpoint/2010/main" val="4079880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CCD6874-6608-8B7A-697C-6E91C2A69746}"/>
              </a:ext>
            </a:extLst>
          </p:cNvPr>
          <p:cNvSpPr>
            <a:spLocks noGrp="1"/>
          </p:cNvSpPr>
          <p:nvPr>
            <p:ph type="title"/>
          </p:nvPr>
        </p:nvSpPr>
        <p:spPr>
          <a:xfrm>
            <a:off x="640080" y="325369"/>
            <a:ext cx="4368602" cy="1956841"/>
          </a:xfrm>
        </p:spPr>
        <p:txBody>
          <a:bodyPr anchor="b">
            <a:normAutofit/>
          </a:bodyPr>
          <a:lstStyle/>
          <a:p>
            <a:r>
              <a:rPr lang="fr-CA" sz="5400"/>
              <a:t>5 senses </a:t>
            </a:r>
          </a:p>
        </p:txBody>
      </p:sp>
      <p:sp>
        <p:nvSpPr>
          <p:cNvPr id="18"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74EA6CA2-BA0D-6C7A-8260-2F483D838207}"/>
              </a:ext>
            </a:extLst>
          </p:cNvPr>
          <p:cNvSpPr>
            <a:spLocks noGrp="1"/>
          </p:cNvSpPr>
          <p:nvPr>
            <p:ph idx="1"/>
          </p:nvPr>
        </p:nvSpPr>
        <p:spPr>
          <a:xfrm>
            <a:off x="640080" y="2872899"/>
            <a:ext cx="4243589" cy="3320668"/>
          </a:xfrm>
        </p:spPr>
        <p:txBody>
          <a:bodyPr>
            <a:normAutofit/>
          </a:bodyPr>
          <a:lstStyle/>
          <a:p>
            <a:pPr marL="0" indent="0">
              <a:buNone/>
            </a:pPr>
            <a:r>
              <a:rPr lang="fr-CA" sz="2200" dirty="0">
                <a:latin typeface="Bauhaus 93" panose="04030905020B02020C02" pitchFamily="82" charset="0"/>
              </a:rPr>
              <a:t>Le goût</a:t>
            </a:r>
          </a:p>
          <a:p>
            <a:pPr marL="0" indent="0">
              <a:buNone/>
            </a:pPr>
            <a:r>
              <a:rPr lang="fr-CA" sz="2200" dirty="0">
                <a:solidFill>
                  <a:schemeClr val="accent1">
                    <a:lumMod val="40000"/>
                    <a:lumOff val="60000"/>
                  </a:schemeClr>
                </a:solidFill>
              </a:rPr>
              <a:t>Taste </a:t>
            </a:r>
          </a:p>
          <a:p>
            <a:pPr marL="0" indent="0">
              <a:buNone/>
            </a:pPr>
            <a:endParaRPr lang="fr-CA" sz="2200" dirty="0"/>
          </a:p>
          <a:p>
            <a:pPr marL="0" indent="0">
              <a:buNone/>
            </a:pPr>
            <a:r>
              <a:rPr lang="fr-CA" sz="2200" dirty="0"/>
              <a:t>Bon   </a:t>
            </a:r>
            <a:r>
              <a:rPr lang="fr-CA" sz="2200" dirty="0">
                <a:solidFill>
                  <a:schemeClr val="accent1">
                    <a:lumMod val="40000"/>
                    <a:lumOff val="60000"/>
                  </a:schemeClr>
                </a:solidFill>
              </a:rPr>
              <a:t> Good                                               </a:t>
            </a:r>
          </a:p>
          <a:p>
            <a:pPr marL="0" indent="0">
              <a:buNone/>
            </a:pPr>
            <a:r>
              <a:rPr lang="fr-CA" sz="2200" dirty="0"/>
              <a:t>Mauvais     </a:t>
            </a:r>
            <a:r>
              <a:rPr lang="fr-CA" sz="2200" dirty="0">
                <a:solidFill>
                  <a:schemeClr val="accent1">
                    <a:lumMod val="40000"/>
                    <a:lumOff val="60000"/>
                  </a:schemeClr>
                </a:solidFill>
              </a:rPr>
              <a:t>Bad</a:t>
            </a:r>
          </a:p>
          <a:p>
            <a:pPr marL="0" indent="0">
              <a:buNone/>
            </a:pPr>
            <a:r>
              <a:rPr lang="fr-CA" sz="2200" dirty="0"/>
              <a:t>_______     </a:t>
            </a:r>
            <a:r>
              <a:rPr lang="fr-CA" sz="2200" dirty="0" err="1">
                <a:solidFill>
                  <a:schemeClr val="accent1">
                    <a:lumMod val="40000"/>
                    <a:lumOff val="60000"/>
                  </a:schemeClr>
                </a:solidFill>
              </a:rPr>
              <a:t>Tasty</a:t>
            </a:r>
            <a:endParaRPr lang="fr-CA" sz="2200" dirty="0">
              <a:solidFill>
                <a:schemeClr val="accent1">
                  <a:lumMod val="40000"/>
                  <a:lumOff val="60000"/>
                </a:schemeClr>
              </a:solidFill>
            </a:endParaRPr>
          </a:p>
          <a:p>
            <a:pPr marL="0" indent="0">
              <a:buNone/>
            </a:pPr>
            <a:r>
              <a:rPr lang="fr-CA" sz="2200" dirty="0"/>
              <a:t>Dégoûtant     </a:t>
            </a:r>
            <a:r>
              <a:rPr lang="fr-CA" sz="2200" dirty="0" err="1">
                <a:solidFill>
                  <a:schemeClr val="accent1">
                    <a:lumMod val="40000"/>
                    <a:lumOff val="60000"/>
                  </a:schemeClr>
                </a:solidFill>
              </a:rPr>
              <a:t>Disgusting</a:t>
            </a:r>
            <a:r>
              <a:rPr lang="fr-CA" sz="2200" dirty="0">
                <a:solidFill>
                  <a:schemeClr val="accent1">
                    <a:lumMod val="40000"/>
                    <a:lumOff val="60000"/>
                  </a:schemeClr>
                </a:solidFill>
              </a:rPr>
              <a:t>   </a:t>
            </a:r>
          </a:p>
          <a:p>
            <a:pPr marL="0" indent="0">
              <a:buNone/>
            </a:pPr>
            <a:endParaRPr lang="fr-CA" sz="2200" dirty="0"/>
          </a:p>
          <a:p>
            <a:pPr marL="0" indent="0">
              <a:buNone/>
            </a:pPr>
            <a:endParaRPr lang="fr-CA" sz="2200" dirty="0"/>
          </a:p>
        </p:txBody>
      </p:sp>
      <p:pic>
        <p:nvPicPr>
          <p:cNvPr id="4" name="Picture 3">
            <a:extLst>
              <a:ext uri="{FF2B5EF4-FFF2-40B4-BE49-F238E27FC236}">
                <a16:creationId xmlns:a16="http://schemas.microsoft.com/office/drawing/2014/main" id="{6954CCCC-0EFD-E17F-62A7-A37CDF73B70B}"/>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129897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CCD6874-6608-8B7A-697C-6E91C2A69746}"/>
              </a:ext>
            </a:extLst>
          </p:cNvPr>
          <p:cNvSpPr>
            <a:spLocks noGrp="1"/>
          </p:cNvSpPr>
          <p:nvPr>
            <p:ph type="title"/>
          </p:nvPr>
        </p:nvSpPr>
        <p:spPr>
          <a:xfrm>
            <a:off x="640080" y="325369"/>
            <a:ext cx="4368602" cy="1956841"/>
          </a:xfrm>
        </p:spPr>
        <p:txBody>
          <a:bodyPr anchor="b">
            <a:normAutofit/>
          </a:bodyPr>
          <a:lstStyle/>
          <a:p>
            <a:r>
              <a:rPr lang="fr-CA" sz="5400"/>
              <a:t>5 senses </a:t>
            </a:r>
          </a:p>
        </p:txBody>
      </p:sp>
      <p:sp>
        <p:nvSpPr>
          <p:cNvPr id="18"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74EA6CA2-BA0D-6C7A-8260-2F483D838207}"/>
              </a:ext>
            </a:extLst>
          </p:cNvPr>
          <p:cNvSpPr>
            <a:spLocks noGrp="1"/>
          </p:cNvSpPr>
          <p:nvPr>
            <p:ph idx="1"/>
          </p:nvPr>
        </p:nvSpPr>
        <p:spPr>
          <a:xfrm>
            <a:off x="640080" y="2872898"/>
            <a:ext cx="4243589" cy="3777283"/>
          </a:xfrm>
        </p:spPr>
        <p:txBody>
          <a:bodyPr>
            <a:normAutofit lnSpcReduction="10000"/>
          </a:bodyPr>
          <a:lstStyle/>
          <a:p>
            <a:pPr marL="0" indent="0">
              <a:buNone/>
            </a:pPr>
            <a:r>
              <a:rPr lang="fr-CA" sz="2200" dirty="0">
                <a:latin typeface="Bauhaus 93" panose="04030905020B02020C02" pitchFamily="82" charset="0"/>
              </a:rPr>
              <a:t>Le goût</a:t>
            </a:r>
          </a:p>
          <a:p>
            <a:pPr marL="0" indent="0">
              <a:buNone/>
            </a:pPr>
            <a:r>
              <a:rPr lang="fr-CA" sz="2200" dirty="0">
                <a:solidFill>
                  <a:schemeClr val="accent1">
                    <a:lumMod val="40000"/>
                    <a:lumOff val="60000"/>
                  </a:schemeClr>
                </a:solidFill>
              </a:rPr>
              <a:t>Taste </a:t>
            </a:r>
          </a:p>
          <a:p>
            <a:pPr marL="0" indent="0">
              <a:buNone/>
            </a:pPr>
            <a:endParaRPr lang="fr-CA" sz="2200" dirty="0"/>
          </a:p>
          <a:p>
            <a:pPr marL="0" indent="0">
              <a:buNone/>
            </a:pPr>
            <a:r>
              <a:rPr lang="fr-CA" sz="2200" dirty="0"/>
              <a:t>Bon   </a:t>
            </a:r>
            <a:r>
              <a:rPr lang="fr-CA" sz="2200" dirty="0">
                <a:solidFill>
                  <a:schemeClr val="accent1">
                    <a:lumMod val="40000"/>
                    <a:lumOff val="60000"/>
                  </a:schemeClr>
                </a:solidFill>
              </a:rPr>
              <a:t> Good                                               </a:t>
            </a:r>
          </a:p>
          <a:p>
            <a:pPr marL="0" indent="0">
              <a:buNone/>
            </a:pPr>
            <a:r>
              <a:rPr lang="fr-CA" sz="2200" dirty="0"/>
              <a:t>Mauvais     </a:t>
            </a:r>
            <a:r>
              <a:rPr lang="fr-CA" sz="2200" dirty="0">
                <a:solidFill>
                  <a:schemeClr val="accent1">
                    <a:lumMod val="40000"/>
                    <a:lumOff val="60000"/>
                  </a:schemeClr>
                </a:solidFill>
              </a:rPr>
              <a:t>Bad</a:t>
            </a:r>
          </a:p>
          <a:p>
            <a:pPr marL="0" indent="0">
              <a:buNone/>
            </a:pPr>
            <a:r>
              <a:rPr lang="fr-CA" sz="2200" dirty="0">
                <a:solidFill>
                  <a:schemeClr val="accent2">
                    <a:lumMod val="75000"/>
                  </a:schemeClr>
                </a:solidFill>
              </a:rPr>
              <a:t>Savoureux</a:t>
            </a:r>
            <a:r>
              <a:rPr lang="fr-CA" sz="2200" dirty="0"/>
              <a:t>     </a:t>
            </a:r>
            <a:r>
              <a:rPr lang="fr-CA" sz="2200" dirty="0" err="1">
                <a:solidFill>
                  <a:schemeClr val="accent1">
                    <a:lumMod val="40000"/>
                    <a:lumOff val="60000"/>
                  </a:schemeClr>
                </a:solidFill>
              </a:rPr>
              <a:t>Tasty</a:t>
            </a:r>
            <a:endParaRPr lang="fr-CA" sz="2200" dirty="0">
              <a:solidFill>
                <a:schemeClr val="accent1">
                  <a:lumMod val="40000"/>
                  <a:lumOff val="60000"/>
                </a:schemeClr>
              </a:solidFill>
            </a:endParaRPr>
          </a:p>
          <a:p>
            <a:pPr marL="0" indent="0">
              <a:buNone/>
            </a:pPr>
            <a:r>
              <a:rPr lang="fr-CA" sz="2200" dirty="0"/>
              <a:t>Dégoûtant     </a:t>
            </a:r>
            <a:r>
              <a:rPr lang="fr-CA" sz="2200" dirty="0" err="1">
                <a:solidFill>
                  <a:schemeClr val="accent1">
                    <a:lumMod val="40000"/>
                    <a:lumOff val="60000"/>
                  </a:schemeClr>
                </a:solidFill>
              </a:rPr>
              <a:t>Disgusting</a:t>
            </a:r>
            <a:r>
              <a:rPr lang="fr-CA" sz="2200" dirty="0">
                <a:solidFill>
                  <a:schemeClr val="accent1">
                    <a:lumMod val="40000"/>
                    <a:lumOff val="60000"/>
                  </a:schemeClr>
                </a:solidFill>
              </a:rPr>
              <a:t>   </a:t>
            </a:r>
          </a:p>
          <a:p>
            <a:pPr marL="0" indent="0">
              <a:buNone/>
            </a:pPr>
            <a:endParaRPr lang="fr-CA" sz="2200" dirty="0">
              <a:solidFill>
                <a:schemeClr val="accent1">
                  <a:lumMod val="40000"/>
                  <a:lumOff val="60000"/>
                </a:schemeClr>
              </a:solidFill>
            </a:endParaRPr>
          </a:p>
          <a:p>
            <a:pPr marL="0" indent="0">
              <a:buNone/>
            </a:pPr>
            <a:r>
              <a:rPr lang="fr-CA" sz="2200" dirty="0"/>
              <a:t>Ex. Un repas savoureux...</a:t>
            </a:r>
          </a:p>
          <a:p>
            <a:pPr marL="0" indent="0">
              <a:buNone/>
            </a:pPr>
            <a:endParaRPr lang="fr-CA" sz="2200" dirty="0"/>
          </a:p>
        </p:txBody>
      </p:sp>
      <p:pic>
        <p:nvPicPr>
          <p:cNvPr id="4" name="Picture 3">
            <a:extLst>
              <a:ext uri="{FF2B5EF4-FFF2-40B4-BE49-F238E27FC236}">
                <a16:creationId xmlns:a16="http://schemas.microsoft.com/office/drawing/2014/main" id="{6954CCCC-0EFD-E17F-62A7-A37CDF73B70B}"/>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315758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fade">
                                      <p:cBhvr>
                                        <p:cTn id="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CCD6874-6608-8B7A-697C-6E91C2A69746}"/>
              </a:ext>
            </a:extLst>
          </p:cNvPr>
          <p:cNvSpPr>
            <a:spLocks noGrp="1"/>
          </p:cNvSpPr>
          <p:nvPr>
            <p:ph type="title"/>
          </p:nvPr>
        </p:nvSpPr>
        <p:spPr>
          <a:xfrm>
            <a:off x="640080" y="325369"/>
            <a:ext cx="4368602" cy="1956841"/>
          </a:xfrm>
        </p:spPr>
        <p:txBody>
          <a:bodyPr anchor="b">
            <a:normAutofit/>
          </a:bodyPr>
          <a:lstStyle/>
          <a:p>
            <a:r>
              <a:rPr lang="fr-CA" sz="5400"/>
              <a:t>5 senses </a:t>
            </a:r>
          </a:p>
        </p:txBody>
      </p:sp>
      <p:sp>
        <p:nvSpPr>
          <p:cNvPr id="103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74EA6CA2-BA0D-6C7A-8260-2F483D838207}"/>
              </a:ext>
            </a:extLst>
          </p:cNvPr>
          <p:cNvSpPr>
            <a:spLocks noGrp="1"/>
          </p:cNvSpPr>
          <p:nvPr>
            <p:ph idx="1"/>
          </p:nvPr>
        </p:nvSpPr>
        <p:spPr>
          <a:xfrm>
            <a:off x="640080" y="2872899"/>
            <a:ext cx="4243589" cy="3320668"/>
          </a:xfrm>
        </p:spPr>
        <p:txBody>
          <a:bodyPr>
            <a:normAutofit/>
          </a:bodyPr>
          <a:lstStyle/>
          <a:p>
            <a:pPr marL="0" indent="0">
              <a:buNone/>
            </a:pPr>
            <a:r>
              <a:rPr lang="fr-CA" sz="2200" dirty="0">
                <a:latin typeface="Bauhaus 93" panose="04030905020B02020C02" pitchFamily="82" charset="0"/>
              </a:rPr>
              <a:t>L’ouïe </a:t>
            </a:r>
          </a:p>
          <a:p>
            <a:pPr marL="0" indent="0">
              <a:buNone/>
            </a:pPr>
            <a:r>
              <a:rPr lang="fr-CA" sz="2200" dirty="0" err="1">
                <a:solidFill>
                  <a:schemeClr val="accent1">
                    <a:lumMod val="40000"/>
                    <a:lumOff val="60000"/>
                  </a:schemeClr>
                </a:solidFill>
              </a:rPr>
              <a:t>Hearing</a:t>
            </a:r>
            <a:endParaRPr lang="fr-CA" sz="2200" dirty="0">
              <a:solidFill>
                <a:schemeClr val="accent1">
                  <a:lumMod val="40000"/>
                  <a:lumOff val="60000"/>
                </a:schemeClr>
              </a:solidFill>
            </a:endParaRPr>
          </a:p>
          <a:p>
            <a:pPr marL="0" indent="0">
              <a:buNone/>
            </a:pPr>
            <a:endParaRPr lang="fr-CA" sz="2200" dirty="0"/>
          </a:p>
          <a:p>
            <a:pPr marL="0" indent="0">
              <a:buNone/>
            </a:pPr>
            <a:r>
              <a:rPr lang="fr-CA" sz="2200" dirty="0"/>
              <a:t>Silencieux    </a:t>
            </a:r>
            <a:r>
              <a:rPr lang="fr-CA" sz="2200" dirty="0">
                <a:solidFill>
                  <a:schemeClr val="accent1">
                    <a:lumMod val="40000"/>
                    <a:lumOff val="60000"/>
                  </a:schemeClr>
                </a:solidFill>
              </a:rPr>
              <a:t>Silent</a:t>
            </a:r>
          </a:p>
          <a:p>
            <a:pPr marL="0" indent="0">
              <a:buNone/>
            </a:pPr>
            <a:r>
              <a:rPr lang="fr-CA" sz="2200" dirty="0"/>
              <a:t>Audible       ______    </a:t>
            </a:r>
          </a:p>
          <a:p>
            <a:pPr marL="0" indent="0">
              <a:buNone/>
            </a:pPr>
            <a:r>
              <a:rPr lang="fr-CA" sz="2200" dirty="0"/>
              <a:t>Bruyant      </a:t>
            </a:r>
            <a:r>
              <a:rPr lang="fr-CA" sz="2200" dirty="0">
                <a:solidFill>
                  <a:schemeClr val="accent1">
                    <a:lumMod val="40000"/>
                    <a:lumOff val="60000"/>
                  </a:schemeClr>
                </a:solidFill>
              </a:rPr>
              <a:t> Noisy     </a:t>
            </a:r>
          </a:p>
          <a:p>
            <a:pPr marL="0" indent="0">
              <a:buNone/>
            </a:pPr>
            <a:endParaRPr lang="fr-CA" sz="2200" dirty="0"/>
          </a:p>
        </p:txBody>
      </p:sp>
      <p:pic>
        <p:nvPicPr>
          <p:cNvPr id="1026" name="Picture 2" descr="Free Brown Wooden Piano Used by a Person Using 2 Fingers Stock Photo">
            <a:extLst>
              <a:ext uri="{FF2B5EF4-FFF2-40B4-BE49-F238E27FC236}">
                <a16:creationId xmlns:a16="http://schemas.microsoft.com/office/drawing/2014/main" id="{CA392CBD-D79B-569A-AFDC-6BF952DF8AF9}"/>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4191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CCD6874-6608-8B7A-697C-6E91C2A69746}"/>
              </a:ext>
            </a:extLst>
          </p:cNvPr>
          <p:cNvSpPr>
            <a:spLocks noGrp="1"/>
          </p:cNvSpPr>
          <p:nvPr>
            <p:ph type="title"/>
          </p:nvPr>
        </p:nvSpPr>
        <p:spPr>
          <a:xfrm>
            <a:off x="640080" y="325369"/>
            <a:ext cx="4368602" cy="1956841"/>
          </a:xfrm>
        </p:spPr>
        <p:txBody>
          <a:bodyPr anchor="b">
            <a:normAutofit/>
          </a:bodyPr>
          <a:lstStyle/>
          <a:p>
            <a:r>
              <a:rPr lang="fr-CA" sz="5400"/>
              <a:t>5 senses </a:t>
            </a:r>
          </a:p>
        </p:txBody>
      </p:sp>
      <p:sp>
        <p:nvSpPr>
          <p:cNvPr id="103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74EA6CA2-BA0D-6C7A-8260-2F483D838207}"/>
              </a:ext>
            </a:extLst>
          </p:cNvPr>
          <p:cNvSpPr>
            <a:spLocks noGrp="1"/>
          </p:cNvSpPr>
          <p:nvPr>
            <p:ph idx="1"/>
          </p:nvPr>
        </p:nvSpPr>
        <p:spPr>
          <a:xfrm>
            <a:off x="640080" y="2872899"/>
            <a:ext cx="4243589" cy="3320668"/>
          </a:xfrm>
        </p:spPr>
        <p:txBody>
          <a:bodyPr>
            <a:normAutofit lnSpcReduction="10000"/>
          </a:bodyPr>
          <a:lstStyle/>
          <a:p>
            <a:pPr marL="0" indent="0">
              <a:buNone/>
            </a:pPr>
            <a:r>
              <a:rPr lang="fr-CA" sz="2200" dirty="0">
                <a:latin typeface="Bauhaus 93" panose="04030905020B02020C02" pitchFamily="82" charset="0"/>
              </a:rPr>
              <a:t>L’ouïe </a:t>
            </a:r>
          </a:p>
          <a:p>
            <a:pPr marL="0" indent="0">
              <a:buNone/>
            </a:pPr>
            <a:r>
              <a:rPr lang="fr-CA" sz="2200" dirty="0" err="1">
                <a:solidFill>
                  <a:schemeClr val="accent1">
                    <a:lumMod val="40000"/>
                    <a:lumOff val="60000"/>
                  </a:schemeClr>
                </a:solidFill>
              </a:rPr>
              <a:t>Hearing</a:t>
            </a:r>
            <a:endParaRPr lang="fr-CA" sz="2200" dirty="0">
              <a:solidFill>
                <a:schemeClr val="accent1">
                  <a:lumMod val="40000"/>
                  <a:lumOff val="60000"/>
                </a:schemeClr>
              </a:solidFill>
            </a:endParaRPr>
          </a:p>
          <a:p>
            <a:pPr marL="0" indent="0">
              <a:buNone/>
            </a:pPr>
            <a:endParaRPr lang="fr-CA" sz="2200" dirty="0"/>
          </a:p>
          <a:p>
            <a:pPr marL="0" indent="0">
              <a:buNone/>
            </a:pPr>
            <a:r>
              <a:rPr lang="fr-CA" sz="2200" dirty="0"/>
              <a:t>Silencieux    </a:t>
            </a:r>
            <a:r>
              <a:rPr lang="fr-CA" sz="2200" dirty="0">
                <a:solidFill>
                  <a:schemeClr val="accent1">
                    <a:lumMod val="40000"/>
                    <a:lumOff val="60000"/>
                  </a:schemeClr>
                </a:solidFill>
              </a:rPr>
              <a:t>Silent</a:t>
            </a:r>
          </a:p>
          <a:p>
            <a:pPr marL="0" indent="0">
              <a:buNone/>
            </a:pPr>
            <a:r>
              <a:rPr lang="fr-CA" sz="2200" dirty="0"/>
              <a:t>Audible      </a:t>
            </a:r>
            <a:r>
              <a:rPr lang="fr-CA" sz="2200" dirty="0">
                <a:solidFill>
                  <a:schemeClr val="accent5">
                    <a:lumMod val="75000"/>
                  </a:schemeClr>
                </a:solidFill>
              </a:rPr>
              <a:t> </a:t>
            </a:r>
            <a:r>
              <a:rPr lang="fr-CA" sz="2200" dirty="0" err="1">
                <a:solidFill>
                  <a:schemeClr val="accent5">
                    <a:lumMod val="75000"/>
                  </a:schemeClr>
                </a:solidFill>
              </a:rPr>
              <a:t>Audible</a:t>
            </a:r>
            <a:r>
              <a:rPr lang="fr-CA" sz="2200" dirty="0">
                <a:solidFill>
                  <a:schemeClr val="accent5">
                    <a:lumMod val="75000"/>
                  </a:schemeClr>
                </a:solidFill>
              </a:rPr>
              <a:t>   </a:t>
            </a:r>
          </a:p>
          <a:p>
            <a:pPr marL="0" indent="0">
              <a:buNone/>
            </a:pPr>
            <a:r>
              <a:rPr lang="fr-CA" sz="2200" dirty="0"/>
              <a:t>Bruyant       </a:t>
            </a:r>
            <a:r>
              <a:rPr lang="fr-CA" sz="2200" dirty="0">
                <a:solidFill>
                  <a:schemeClr val="accent1">
                    <a:lumMod val="40000"/>
                    <a:lumOff val="60000"/>
                  </a:schemeClr>
                </a:solidFill>
              </a:rPr>
              <a:t>Noisy     </a:t>
            </a:r>
          </a:p>
          <a:p>
            <a:pPr marL="0" indent="0">
              <a:buNone/>
            </a:pPr>
            <a:endParaRPr lang="fr-CA" sz="2200" dirty="0"/>
          </a:p>
          <a:p>
            <a:pPr marL="0" indent="0">
              <a:buNone/>
            </a:pPr>
            <a:r>
              <a:rPr lang="fr-CA" sz="2200" dirty="0"/>
              <a:t>Ex. Un instrument audible… </a:t>
            </a:r>
          </a:p>
        </p:txBody>
      </p:sp>
      <p:pic>
        <p:nvPicPr>
          <p:cNvPr id="1026" name="Picture 2" descr="Free Brown Wooden Piano Used by a Person Using 2 Fingers Stock Photo">
            <a:extLst>
              <a:ext uri="{FF2B5EF4-FFF2-40B4-BE49-F238E27FC236}">
                <a16:creationId xmlns:a16="http://schemas.microsoft.com/office/drawing/2014/main" id="{CA392CBD-D79B-569A-AFDC-6BF952DF8AF9}"/>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3412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D179DA-A201-B59D-B883-AD6E7B4A4E4F}"/>
              </a:ext>
            </a:extLst>
          </p:cNvPr>
          <p:cNvSpPr>
            <a:spLocks noGrp="1"/>
          </p:cNvSpPr>
          <p:nvPr>
            <p:ph type="title"/>
          </p:nvPr>
        </p:nvSpPr>
        <p:spPr>
          <a:xfrm>
            <a:off x="572493" y="238539"/>
            <a:ext cx="11018520" cy="1434415"/>
          </a:xfrm>
        </p:spPr>
        <p:txBody>
          <a:bodyPr anchor="b">
            <a:normAutofit/>
          </a:bodyPr>
          <a:lstStyle/>
          <a:p>
            <a:r>
              <a:rPr lang="en-US" sz="5400"/>
              <a:t>5 senses </a:t>
            </a:r>
          </a:p>
        </p:txBody>
      </p:sp>
      <p:sp>
        <p:nvSpPr>
          <p:cNvPr id="18"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39D0AE6-A8DB-885B-A3F1-C3D2FD2100B7}"/>
              </a:ext>
            </a:extLst>
          </p:cNvPr>
          <p:cNvSpPr>
            <a:spLocks noGrp="1"/>
          </p:cNvSpPr>
          <p:nvPr>
            <p:ph idx="1"/>
          </p:nvPr>
        </p:nvSpPr>
        <p:spPr>
          <a:xfrm>
            <a:off x="572493" y="2347194"/>
            <a:ext cx="6713552" cy="4119172"/>
          </a:xfrm>
        </p:spPr>
        <p:txBody>
          <a:bodyPr anchor="t">
            <a:normAutofit fontScale="92500" lnSpcReduction="10000"/>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200" b="0" i="0" u="none" strike="noStrike" kern="1200" cap="none" spc="0" normalizeH="0" baseline="0" noProof="0" dirty="0">
                <a:ln>
                  <a:noFill/>
                </a:ln>
                <a:effectLst/>
                <a:uLnTx/>
                <a:uFillTx/>
                <a:latin typeface="Bauhaus 93" panose="04030905020B02020C02" pitchFamily="82" charset="0"/>
              </a:rPr>
              <a:t>Le toucher</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200" b="0" i="0" u="none" strike="noStrike" kern="1200" cap="none" spc="0" normalizeH="0" baseline="0" noProof="0" dirty="0">
                <a:ln>
                  <a:noFill/>
                </a:ln>
                <a:solidFill>
                  <a:schemeClr val="accent1">
                    <a:lumMod val="40000"/>
                    <a:lumOff val="60000"/>
                  </a:schemeClr>
                </a:solidFill>
                <a:effectLst/>
                <a:uLnTx/>
                <a:uFillTx/>
                <a:latin typeface="Calibri" panose="020F0502020204030204"/>
                <a:ea typeface="+mn-ea"/>
                <a:cs typeface="+mn-cs"/>
              </a:rPr>
              <a:t>Touching</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200" b="0" i="0" u="none" strike="noStrike" kern="1200" cap="none" spc="0" normalizeH="0" baseline="0" noProof="0" dirty="0">
                <a:ln>
                  <a:noFill/>
                </a:ln>
                <a:effectLst/>
                <a:uLnTx/>
                <a:uFillTx/>
                <a:latin typeface="Calibri" panose="020F0502020204030204"/>
                <a:ea typeface="+mn-ea"/>
                <a:cs typeface="+mn-cs"/>
              </a:rPr>
              <a:t>Trouvez des éléments correspondant à chacun des termes. </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fr-CA" sz="2200" b="0" i="0" u="none" strike="noStrike" kern="1200" cap="none" spc="0" normalizeH="0" baseline="0" noProof="0" dirty="0">
              <a:ln>
                <a:noFill/>
              </a:ln>
              <a:effectLst/>
              <a:uLnTx/>
              <a:uFillTx/>
              <a:latin typeface="Calibri" panose="020F050202020403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200" b="0" i="0" u="none" strike="noStrike" kern="1200" cap="none" spc="0" normalizeH="0" baseline="0" noProof="0" dirty="0">
                <a:ln>
                  <a:noFill/>
                </a:ln>
                <a:effectLst/>
                <a:uLnTx/>
                <a:uFillTx/>
                <a:latin typeface="Calibri" panose="020F0502020204030204"/>
                <a:ea typeface="+mn-ea"/>
                <a:cs typeface="+mn-cs"/>
              </a:rPr>
              <a:t>Ex.   Humide </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lang="fr-CA" sz="2200" dirty="0">
                <a:latin typeface="Calibri" panose="020F0502020204030204"/>
              </a:rPr>
              <a:t>                                     </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lang="fr-CA" sz="2200" dirty="0">
                <a:latin typeface="Calibri" panose="020F0502020204030204"/>
              </a:rPr>
              <a:t>Doux     </a:t>
            </a:r>
            <a:r>
              <a:rPr kumimoji="0" lang="fr-CA" sz="2200" b="0" i="0" u="none" strike="noStrike" kern="1200" cap="none" spc="0" normalizeH="0" baseline="0" noProof="0" dirty="0">
                <a:ln>
                  <a:noFill/>
                </a:ln>
                <a:solidFill>
                  <a:schemeClr val="accent1">
                    <a:lumMod val="40000"/>
                    <a:lumOff val="60000"/>
                  </a:schemeClr>
                </a:solidFill>
                <a:effectLst/>
                <a:uLnTx/>
                <a:uFillTx/>
                <a:latin typeface="Calibri" panose="020F0502020204030204"/>
                <a:ea typeface="+mn-ea"/>
                <a:cs typeface="+mn-cs"/>
              </a:rPr>
              <a:t>Soft</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200" b="0" i="0" u="none" strike="noStrike" kern="1200" cap="none" spc="0" normalizeH="0" baseline="0" noProof="0" dirty="0">
                <a:ln>
                  <a:noFill/>
                </a:ln>
                <a:effectLst/>
                <a:uLnTx/>
                <a:uFillTx/>
                <a:latin typeface="Calibri" panose="020F0502020204030204"/>
                <a:ea typeface="+mn-ea"/>
                <a:cs typeface="+mn-cs"/>
              </a:rPr>
              <a:t>Rude     </a:t>
            </a:r>
            <a:r>
              <a:rPr kumimoji="0" lang="fr-CA" sz="2200" b="0" i="0" u="none" strike="noStrike" kern="1200" cap="none" spc="0" normalizeH="0" baseline="0" noProof="0" dirty="0">
                <a:ln>
                  <a:noFill/>
                </a:ln>
                <a:solidFill>
                  <a:schemeClr val="accent1">
                    <a:lumMod val="40000"/>
                    <a:lumOff val="60000"/>
                  </a:schemeClr>
                </a:solidFill>
                <a:effectLst/>
                <a:uLnTx/>
                <a:uFillTx/>
                <a:latin typeface="Calibri" panose="020F0502020204030204"/>
                <a:ea typeface="+mn-ea"/>
                <a:cs typeface="+mn-cs"/>
              </a:rPr>
              <a:t>Rough (</a:t>
            </a:r>
            <a:r>
              <a:rPr kumimoji="0" lang="fr-CA" sz="2200" b="0" i="0" u="none" strike="noStrike" kern="1200" cap="none" spc="0" normalizeH="0" baseline="0" noProof="0" dirty="0" err="1">
                <a:ln>
                  <a:noFill/>
                </a:ln>
                <a:solidFill>
                  <a:schemeClr val="accent1">
                    <a:lumMod val="40000"/>
                    <a:lumOff val="60000"/>
                  </a:schemeClr>
                </a:solidFill>
                <a:effectLst/>
                <a:uLnTx/>
                <a:uFillTx/>
                <a:latin typeface="Calibri" panose="020F0502020204030204"/>
                <a:ea typeface="+mn-ea"/>
                <a:cs typeface="+mn-cs"/>
              </a:rPr>
              <a:t>scratchy</a:t>
            </a:r>
            <a:r>
              <a:rPr kumimoji="0" lang="fr-CA" sz="2200" b="0" i="0" u="none" strike="noStrike" kern="1200" cap="none" spc="0" normalizeH="0" baseline="0" noProof="0" dirty="0">
                <a:ln>
                  <a:noFill/>
                </a:ln>
                <a:solidFill>
                  <a:schemeClr val="accent1">
                    <a:lumMod val="40000"/>
                    <a:lumOff val="60000"/>
                  </a:schemeClr>
                </a:solidFill>
                <a:effectLst/>
                <a:uLnTx/>
                <a:uFillTx/>
                <a:latin typeface="Calibri" panose="020F0502020204030204"/>
                <a:ea typeface="+mn-ea"/>
                <a:cs typeface="+mn-cs"/>
              </a:rPr>
              <a:t>)                      </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lang="fr-CA" sz="2200" dirty="0">
                <a:latin typeface="Calibri" panose="020F0502020204030204"/>
              </a:rPr>
              <a:t>Chaud   </a:t>
            </a:r>
            <a:r>
              <a:rPr kumimoji="0" lang="fr-CA" sz="2200" b="0" i="0" u="none" strike="noStrike" kern="1200" cap="none" spc="0" normalizeH="0" baseline="0" noProof="0" dirty="0">
                <a:ln>
                  <a:noFill/>
                </a:ln>
                <a:solidFill>
                  <a:schemeClr val="accent1">
                    <a:lumMod val="40000"/>
                    <a:lumOff val="60000"/>
                  </a:schemeClr>
                </a:solidFill>
                <a:effectLst/>
                <a:uLnTx/>
                <a:uFillTx/>
                <a:latin typeface="Calibri" panose="020F0502020204030204"/>
                <a:ea typeface="+mn-ea"/>
                <a:cs typeface="+mn-cs"/>
              </a:rPr>
              <a:t>Hot</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200" b="0" i="0" u="none" strike="noStrike" kern="1200" cap="none" spc="0" normalizeH="0" baseline="0" noProof="0" dirty="0">
                <a:ln>
                  <a:noFill/>
                </a:ln>
                <a:effectLst/>
                <a:uLnTx/>
                <a:uFillTx/>
                <a:latin typeface="Calibri" panose="020F0502020204030204"/>
                <a:ea typeface="+mn-ea"/>
                <a:cs typeface="+mn-cs"/>
              </a:rPr>
              <a:t>Froid     </a:t>
            </a:r>
            <a:r>
              <a:rPr kumimoji="0" lang="fr-CA" sz="2200" b="0" i="0" u="none" strike="noStrike" kern="1200" cap="none" spc="0" normalizeH="0" baseline="0" noProof="0" dirty="0">
                <a:ln>
                  <a:noFill/>
                </a:ln>
                <a:solidFill>
                  <a:schemeClr val="accent1">
                    <a:lumMod val="40000"/>
                    <a:lumOff val="60000"/>
                  </a:schemeClr>
                </a:solidFill>
                <a:effectLst/>
                <a:uLnTx/>
                <a:uFillTx/>
                <a:latin typeface="Calibri" panose="020F0502020204030204"/>
                <a:ea typeface="+mn-ea"/>
                <a:cs typeface="+mn-cs"/>
              </a:rPr>
              <a:t>Cold </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lang="fr-CA" sz="2200" dirty="0">
                <a:latin typeface="Calibri" panose="020F0502020204030204"/>
              </a:rPr>
              <a:t>Sec        </a:t>
            </a:r>
            <a:r>
              <a:rPr kumimoji="0" lang="fr-CA" sz="2200" b="0" i="0" u="none" strike="noStrike" kern="1200" cap="none" spc="0" normalizeH="0" baseline="0" noProof="0" dirty="0">
                <a:ln>
                  <a:noFill/>
                </a:ln>
                <a:solidFill>
                  <a:schemeClr val="accent1">
                    <a:lumMod val="40000"/>
                    <a:lumOff val="60000"/>
                  </a:schemeClr>
                </a:solidFill>
                <a:effectLst/>
                <a:uLnTx/>
                <a:uFillTx/>
                <a:latin typeface="Calibri" panose="020F0502020204030204"/>
                <a:ea typeface="+mn-ea"/>
                <a:cs typeface="+mn-cs"/>
              </a:rPr>
              <a:t>Dry</a:t>
            </a:r>
          </a:p>
          <a:p>
            <a:pPr marL="0" indent="0">
              <a:buNone/>
            </a:pPr>
            <a:endParaRPr lang="en-US" sz="2200" dirty="0"/>
          </a:p>
        </p:txBody>
      </p:sp>
      <p:cxnSp>
        <p:nvCxnSpPr>
          <p:cNvPr id="8" name="Straight Arrow Connector 7">
            <a:extLst>
              <a:ext uri="{FF2B5EF4-FFF2-40B4-BE49-F238E27FC236}">
                <a16:creationId xmlns:a16="http://schemas.microsoft.com/office/drawing/2014/main" id="{C57912EA-58E3-9BA1-529E-C6953CAC3BD1}"/>
              </a:ext>
            </a:extLst>
          </p:cNvPr>
          <p:cNvCxnSpPr/>
          <p:nvPr/>
        </p:nvCxnSpPr>
        <p:spPr>
          <a:xfrm>
            <a:off x="2026813" y="3967089"/>
            <a:ext cx="43609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EF09495-B696-6767-4DD1-916B7AB50804}"/>
              </a:ext>
            </a:extLst>
          </p:cNvPr>
          <p:cNvSpPr txBox="1"/>
          <p:nvPr/>
        </p:nvSpPr>
        <p:spPr>
          <a:xfrm>
            <a:off x="2635262" y="3782423"/>
            <a:ext cx="3100520" cy="369332"/>
          </a:xfrm>
          <a:prstGeom prst="rect">
            <a:avLst/>
          </a:prstGeom>
          <a:noFill/>
        </p:spPr>
        <p:txBody>
          <a:bodyPr wrap="square" rtlCol="0">
            <a:spAutoFit/>
          </a:bodyPr>
          <a:lstStyle/>
          <a:p>
            <a:r>
              <a:rPr lang="en-US" dirty="0" err="1"/>
              <a:t>Rosée</a:t>
            </a:r>
            <a:r>
              <a:rPr lang="en-US" dirty="0"/>
              <a:t> du matin   </a:t>
            </a:r>
            <a:r>
              <a:rPr lang="en-US" dirty="0">
                <a:solidFill>
                  <a:schemeClr val="accent1">
                    <a:lumMod val="40000"/>
                    <a:lumOff val="60000"/>
                  </a:schemeClr>
                </a:solidFill>
              </a:rPr>
              <a:t>Morning dew </a:t>
            </a:r>
          </a:p>
        </p:txBody>
      </p:sp>
    </p:spTree>
    <p:extLst>
      <p:ext uri="{BB962C8B-B14F-4D97-AF65-F5344CB8AC3E}">
        <p14:creationId xmlns:p14="http://schemas.microsoft.com/office/powerpoint/2010/main" val="108884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179DA-A201-B59D-B883-AD6E7B4A4E4F}"/>
              </a:ext>
            </a:extLst>
          </p:cNvPr>
          <p:cNvSpPr>
            <a:spLocks noGrp="1"/>
          </p:cNvSpPr>
          <p:nvPr>
            <p:ph type="title"/>
          </p:nvPr>
        </p:nvSpPr>
        <p:spPr>
          <a:xfrm>
            <a:off x="8017254" y="525439"/>
            <a:ext cx="3336545" cy="1657614"/>
          </a:xfrm>
        </p:spPr>
        <p:txBody>
          <a:bodyPr vert="horz" lIns="91440" tIns="45720" rIns="91440" bIns="45720" rtlCol="0" anchor="ctr">
            <a:normAutofit/>
          </a:bodyPr>
          <a:lstStyle/>
          <a:p>
            <a:br>
              <a:rPr lang="en-US" sz="3600" kern="1200" dirty="0">
                <a:solidFill>
                  <a:schemeClr val="tx1"/>
                </a:solidFill>
                <a:latin typeface="+mj-lt"/>
                <a:ea typeface="+mj-ea"/>
                <a:cs typeface="+mj-cs"/>
              </a:rPr>
            </a:br>
            <a:endParaRPr lang="en-US" sz="3600" kern="1200" dirty="0">
              <a:solidFill>
                <a:schemeClr val="tx1"/>
              </a:solidFill>
              <a:latin typeface="+mj-lt"/>
              <a:ea typeface="+mj-ea"/>
              <a:cs typeface="+mj-cs"/>
            </a:endParaRPr>
          </a:p>
        </p:txBody>
      </p:sp>
      <p:pic>
        <p:nvPicPr>
          <p:cNvPr id="2052" name="Picture 4" descr="Free Close Up Photo of Person's Ear  Stock Photo">
            <a:extLst>
              <a:ext uri="{FF2B5EF4-FFF2-40B4-BE49-F238E27FC236}">
                <a16:creationId xmlns:a16="http://schemas.microsoft.com/office/drawing/2014/main" id="{A129F25A-A4B4-05FD-68F6-37C3ACA5D286}"/>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1617784" y="951830"/>
            <a:ext cx="1603717" cy="2676529"/>
          </a:xfrm>
          <a:prstGeom prst="rect">
            <a:avLst/>
          </a:prstGeom>
          <a:extLst>
            <a:ext uri="{909E8E84-426E-40DD-AFC4-6F175D3DCCD1}">
              <a14:hiddenFill xmlns:a14="http://schemas.microsoft.com/office/drawing/2010/main">
                <a:solidFill>
                  <a:srgbClr val="FFFFFF"/>
                </a:solidFill>
              </a14:hiddenFill>
            </a:ext>
          </a:extLst>
        </p:spPr>
      </p:pic>
      <p:cxnSp>
        <p:nvCxnSpPr>
          <p:cNvPr id="2090" name="Straight Connector 2089">
            <a:extLst>
              <a:ext uri="{FF2B5EF4-FFF2-40B4-BE49-F238E27FC236}">
                <a16:creationId xmlns:a16="http://schemas.microsoft.com/office/drawing/2014/main" id="{822A5670-0F7B-4199-AEAB-33FBA9CEA4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627" y="-1"/>
            <a:ext cx="0" cy="4572000"/>
          </a:xfrm>
          <a:prstGeom prst="line">
            <a:avLst/>
          </a:prstGeom>
          <a:ln w="3810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054" name="Picture 6" descr="Free Person's Hand in Shallow Photo Stock Photo">
            <a:extLst>
              <a:ext uri="{FF2B5EF4-FFF2-40B4-BE49-F238E27FC236}">
                <a16:creationId xmlns:a16="http://schemas.microsoft.com/office/drawing/2014/main" id="{F02C629A-04F6-A2A0-252C-6BC53136ED23}"/>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b="-1"/>
          <a:stretch/>
        </p:blipFill>
        <p:spPr bwMode="auto">
          <a:xfrm>
            <a:off x="5542675" y="255878"/>
            <a:ext cx="1270296" cy="1777054"/>
          </a:xfrm>
          <a:prstGeom prst="rect">
            <a:avLst/>
          </a:prstGeom>
          <a:extLst>
            <a:ext uri="{909E8E84-426E-40DD-AFC4-6F175D3DCCD1}">
              <a14:hiddenFill xmlns:a14="http://schemas.microsoft.com/office/drawing/2010/main">
                <a:solidFill>
                  <a:srgbClr val="FFFFFF"/>
                </a:solidFill>
              </a14:hiddenFill>
            </a:ext>
          </a:extLst>
        </p:spPr>
      </p:pic>
      <p:cxnSp>
        <p:nvCxnSpPr>
          <p:cNvPr id="2092" name="Straight Connector 2091">
            <a:extLst>
              <a:ext uri="{FF2B5EF4-FFF2-40B4-BE49-F238E27FC236}">
                <a16:creationId xmlns:a16="http://schemas.microsoft.com/office/drawing/2014/main" id="{8BB1744D-A7DF-4B65-B6E3-DCF12BB2D86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627" y="2228770"/>
            <a:ext cx="2877035"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BC31F96-05D4-0270-B7AD-A75B718067F8}"/>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5258096" y="2629359"/>
            <a:ext cx="1581866" cy="1742703"/>
          </a:xfrm>
          <a:prstGeom prst="rect">
            <a:avLst/>
          </a:prstGeom>
        </p:spPr>
      </p:pic>
      <p:cxnSp>
        <p:nvCxnSpPr>
          <p:cNvPr id="2094" name="Straight Connector 2093">
            <a:extLst>
              <a:ext uri="{FF2B5EF4-FFF2-40B4-BE49-F238E27FC236}">
                <a16:creationId xmlns:a16="http://schemas.microsoft.com/office/drawing/2014/main" id="{882DD753-EA38-4E86-91FB-05041A44A2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4567905"/>
            <a:ext cx="753066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87A5DF30-CB95-F0A6-836C-1EAB62CB7EF9}"/>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r="-1" b="-1"/>
          <a:stretch/>
        </p:blipFill>
        <p:spPr>
          <a:xfrm>
            <a:off x="1012995" y="4911834"/>
            <a:ext cx="1209578" cy="1692114"/>
          </a:xfrm>
          <a:prstGeom prst="rect">
            <a:avLst/>
          </a:prstGeom>
        </p:spPr>
      </p:pic>
      <p:pic>
        <p:nvPicPr>
          <p:cNvPr id="6" name="Picture 5">
            <a:extLst>
              <a:ext uri="{FF2B5EF4-FFF2-40B4-BE49-F238E27FC236}">
                <a16:creationId xmlns:a16="http://schemas.microsoft.com/office/drawing/2014/main" id="{8ED91A4A-7FA2-9785-516C-83CF129A8ACE}"/>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b="-5"/>
          <a:stretch/>
        </p:blipFill>
        <p:spPr>
          <a:xfrm>
            <a:off x="4653628" y="5126519"/>
            <a:ext cx="1208936" cy="1477430"/>
          </a:xfrm>
          <a:prstGeom prst="rect">
            <a:avLst/>
          </a:prstGeom>
        </p:spPr>
      </p:pic>
      <p:sp>
        <p:nvSpPr>
          <p:cNvPr id="3" name="TextBox 2">
            <a:extLst>
              <a:ext uri="{FF2B5EF4-FFF2-40B4-BE49-F238E27FC236}">
                <a16:creationId xmlns:a16="http://schemas.microsoft.com/office/drawing/2014/main" id="{96007D83-C920-5C91-ECE4-E0B4760B0B7F}"/>
              </a:ext>
            </a:extLst>
          </p:cNvPr>
          <p:cNvSpPr txBox="1"/>
          <p:nvPr/>
        </p:nvSpPr>
        <p:spPr>
          <a:xfrm>
            <a:off x="8017254" y="2274491"/>
            <a:ext cx="3336546" cy="3902472"/>
          </a:xfrm>
          <a:prstGeom prst="rect">
            <a:avLst/>
          </a:prstGeom>
        </p:spPr>
        <p:txBody>
          <a:bodyPr vert="horz" lIns="91440" tIns="45720" rIns="91440" bIns="45720" rtlCol="0">
            <a:normAutofit/>
          </a:bodyPr>
          <a:lstStyle/>
          <a:p>
            <a:pPr algn="ctr">
              <a:lnSpc>
                <a:spcPct val="90000"/>
              </a:lnSpc>
              <a:spcAft>
                <a:spcPts val="600"/>
              </a:spcAft>
            </a:pPr>
            <a:endParaRPr lang="en-US" sz="2000" dirty="0"/>
          </a:p>
          <a:p>
            <a:pPr algn="ctr">
              <a:lnSpc>
                <a:spcPct val="90000"/>
              </a:lnSpc>
              <a:spcAft>
                <a:spcPts val="600"/>
              </a:spcAft>
            </a:pPr>
            <a:r>
              <a:rPr lang="en-US" sz="6000" dirty="0" err="1"/>
              <a:t>Quel</a:t>
            </a:r>
            <a:r>
              <a:rPr lang="en-US" sz="6000" dirty="0"/>
              <a:t> </a:t>
            </a:r>
            <a:r>
              <a:rPr lang="en-US" sz="6000" dirty="0" err="1">
                <a:effectLst>
                  <a:outerShdw blurRad="38100" dist="38100" dir="2700000" algn="tl">
                    <a:srgbClr val="000000">
                      <a:alpha val="43137"/>
                    </a:srgbClr>
                  </a:outerShdw>
                </a:effectLst>
                <a:latin typeface="ADLaM Display" panose="02010000000000000000" pitchFamily="2" charset="0"/>
                <a:ea typeface="ADLaM Display" panose="02010000000000000000" pitchFamily="2" charset="0"/>
                <a:cs typeface="ADLaM Display" panose="02010000000000000000" pitchFamily="2" charset="0"/>
              </a:rPr>
              <a:t>sens</a:t>
            </a:r>
            <a:r>
              <a:rPr lang="en-US" sz="6000" dirty="0"/>
              <a:t> </a:t>
            </a:r>
            <a:r>
              <a:rPr lang="en-US" sz="6000" dirty="0" err="1"/>
              <a:t>est</a:t>
            </a:r>
            <a:r>
              <a:rPr lang="en-US" sz="6000" dirty="0"/>
              <a:t> </a:t>
            </a:r>
            <a:r>
              <a:rPr lang="en-US" sz="6000" dirty="0" err="1"/>
              <a:t>suscité</a:t>
            </a:r>
            <a:r>
              <a:rPr lang="en-US" sz="6000" dirty="0"/>
              <a:t>? </a:t>
            </a:r>
          </a:p>
        </p:txBody>
      </p:sp>
      <p:cxnSp>
        <p:nvCxnSpPr>
          <p:cNvPr id="2096" name="Straight Connector 2095">
            <a:extLst>
              <a:ext uri="{FF2B5EF4-FFF2-40B4-BE49-F238E27FC236}">
                <a16:creationId xmlns:a16="http://schemas.microsoft.com/office/drawing/2014/main" id="{6DA63E78-7704-45EF-B5D3-EADDF5D826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1730262" y="5706812"/>
            <a:ext cx="2286000"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553556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179DA-A201-B59D-B883-AD6E7B4A4E4F}"/>
              </a:ext>
            </a:extLst>
          </p:cNvPr>
          <p:cNvSpPr>
            <a:spLocks noGrp="1"/>
          </p:cNvSpPr>
          <p:nvPr>
            <p:ph type="title"/>
          </p:nvPr>
        </p:nvSpPr>
        <p:spPr>
          <a:xfrm>
            <a:off x="8017254" y="525439"/>
            <a:ext cx="3336545" cy="1657614"/>
          </a:xfrm>
        </p:spPr>
        <p:txBody>
          <a:bodyPr vert="horz" lIns="91440" tIns="45720" rIns="91440" bIns="45720" rtlCol="0" anchor="ctr">
            <a:normAutofit/>
          </a:bodyPr>
          <a:lstStyle/>
          <a:p>
            <a:br>
              <a:rPr lang="en-US" sz="3600" kern="1200">
                <a:solidFill>
                  <a:schemeClr val="tx1"/>
                </a:solidFill>
                <a:latin typeface="+mj-lt"/>
                <a:ea typeface="+mj-ea"/>
                <a:cs typeface="+mj-cs"/>
              </a:rPr>
            </a:br>
            <a:endParaRPr lang="en-US" sz="3600" kern="1200">
              <a:solidFill>
                <a:schemeClr val="tx1"/>
              </a:solidFill>
              <a:latin typeface="+mj-lt"/>
              <a:ea typeface="+mj-ea"/>
              <a:cs typeface="+mj-cs"/>
            </a:endParaRPr>
          </a:p>
        </p:txBody>
      </p:sp>
      <p:pic>
        <p:nvPicPr>
          <p:cNvPr id="2052" name="Picture 4" descr="Free Close Up Photo of Person's Ear  Stock Photo">
            <a:extLst>
              <a:ext uri="{FF2B5EF4-FFF2-40B4-BE49-F238E27FC236}">
                <a16:creationId xmlns:a16="http://schemas.microsoft.com/office/drawing/2014/main" id="{A129F25A-A4B4-05FD-68F6-37C3ACA5D286}"/>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1617784" y="951830"/>
            <a:ext cx="1603717" cy="2676529"/>
          </a:xfrm>
          <a:prstGeom prst="rect">
            <a:avLst/>
          </a:prstGeom>
          <a:extLst>
            <a:ext uri="{909E8E84-426E-40DD-AFC4-6F175D3DCCD1}">
              <a14:hiddenFill xmlns:a14="http://schemas.microsoft.com/office/drawing/2010/main">
                <a:solidFill>
                  <a:srgbClr val="FFFFFF"/>
                </a:solidFill>
              </a14:hiddenFill>
            </a:ext>
          </a:extLst>
        </p:spPr>
      </p:pic>
      <p:cxnSp>
        <p:nvCxnSpPr>
          <p:cNvPr id="2090" name="Straight Connector 2089">
            <a:extLst>
              <a:ext uri="{FF2B5EF4-FFF2-40B4-BE49-F238E27FC236}">
                <a16:creationId xmlns:a16="http://schemas.microsoft.com/office/drawing/2014/main" id="{822A5670-0F7B-4199-AEAB-33FBA9CEA4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627" y="-1"/>
            <a:ext cx="0" cy="4572000"/>
          </a:xfrm>
          <a:prstGeom prst="line">
            <a:avLst/>
          </a:prstGeom>
          <a:ln w="3810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054" name="Picture 6" descr="Free Person's Hand in Shallow Photo Stock Photo">
            <a:extLst>
              <a:ext uri="{FF2B5EF4-FFF2-40B4-BE49-F238E27FC236}">
                <a16:creationId xmlns:a16="http://schemas.microsoft.com/office/drawing/2014/main" id="{F02C629A-04F6-A2A0-252C-6BC53136ED23}"/>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b="-1"/>
          <a:stretch/>
        </p:blipFill>
        <p:spPr bwMode="auto">
          <a:xfrm>
            <a:off x="5542675" y="255878"/>
            <a:ext cx="1270296" cy="1777054"/>
          </a:xfrm>
          <a:prstGeom prst="rect">
            <a:avLst/>
          </a:prstGeom>
          <a:extLst>
            <a:ext uri="{909E8E84-426E-40DD-AFC4-6F175D3DCCD1}">
              <a14:hiddenFill xmlns:a14="http://schemas.microsoft.com/office/drawing/2010/main">
                <a:solidFill>
                  <a:srgbClr val="FFFFFF"/>
                </a:solidFill>
              </a14:hiddenFill>
            </a:ext>
          </a:extLst>
        </p:spPr>
      </p:pic>
      <p:cxnSp>
        <p:nvCxnSpPr>
          <p:cNvPr id="2092" name="Straight Connector 2091">
            <a:extLst>
              <a:ext uri="{FF2B5EF4-FFF2-40B4-BE49-F238E27FC236}">
                <a16:creationId xmlns:a16="http://schemas.microsoft.com/office/drawing/2014/main" id="{8BB1744D-A7DF-4B65-B6E3-DCF12BB2D86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627" y="2228770"/>
            <a:ext cx="2877035"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BC31F96-05D4-0270-B7AD-A75B718067F8}"/>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5258096" y="2629359"/>
            <a:ext cx="1581866" cy="1742703"/>
          </a:xfrm>
          <a:prstGeom prst="rect">
            <a:avLst/>
          </a:prstGeom>
        </p:spPr>
      </p:pic>
      <p:cxnSp>
        <p:nvCxnSpPr>
          <p:cNvPr id="2094" name="Straight Connector 2093">
            <a:extLst>
              <a:ext uri="{FF2B5EF4-FFF2-40B4-BE49-F238E27FC236}">
                <a16:creationId xmlns:a16="http://schemas.microsoft.com/office/drawing/2014/main" id="{882DD753-EA38-4E86-91FB-05041A44A2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4567905"/>
            <a:ext cx="753066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87A5DF30-CB95-F0A6-836C-1EAB62CB7EF9}"/>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r="-1" b="-1"/>
          <a:stretch/>
        </p:blipFill>
        <p:spPr>
          <a:xfrm>
            <a:off x="1012995" y="4911834"/>
            <a:ext cx="1209578" cy="1692114"/>
          </a:xfrm>
          <a:prstGeom prst="rect">
            <a:avLst/>
          </a:prstGeom>
        </p:spPr>
      </p:pic>
      <p:pic>
        <p:nvPicPr>
          <p:cNvPr id="6" name="Picture 5">
            <a:extLst>
              <a:ext uri="{FF2B5EF4-FFF2-40B4-BE49-F238E27FC236}">
                <a16:creationId xmlns:a16="http://schemas.microsoft.com/office/drawing/2014/main" id="{8ED91A4A-7FA2-9785-516C-83CF129A8ACE}"/>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b="-5"/>
          <a:stretch/>
        </p:blipFill>
        <p:spPr>
          <a:xfrm>
            <a:off x="4653628" y="5126519"/>
            <a:ext cx="1208936" cy="1477430"/>
          </a:xfrm>
          <a:prstGeom prst="rect">
            <a:avLst/>
          </a:prstGeom>
        </p:spPr>
      </p:pic>
      <p:sp>
        <p:nvSpPr>
          <p:cNvPr id="3" name="TextBox 2">
            <a:extLst>
              <a:ext uri="{FF2B5EF4-FFF2-40B4-BE49-F238E27FC236}">
                <a16:creationId xmlns:a16="http://schemas.microsoft.com/office/drawing/2014/main" id="{96007D83-C920-5C91-ECE4-E0B4760B0B7F}"/>
              </a:ext>
            </a:extLst>
          </p:cNvPr>
          <p:cNvSpPr txBox="1"/>
          <p:nvPr/>
        </p:nvSpPr>
        <p:spPr>
          <a:xfrm>
            <a:off x="8017253" y="627662"/>
            <a:ext cx="3336546" cy="6230338"/>
          </a:xfrm>
          <a:prstGeom prst="rect">
            <a:avLst/>
          </a:prstGeom>
        </p:spPr>
        <p:txBody>
          <a:bodyPr vert="horz" lIns="91440" tIns="45720" rIns="91440" bIns="45720" rtlCol="0">
            <a:normAutofit fontScale="92500" lnSpcReduction="10000"/>
          </a:bodyPr>
          <a:lstStyle/>
          <a:p>
            <a:pPr>
              <a:lnSpc>
                <a:spcPct val="90000"/>
              </a:lnSpc>
              <a:spcAft>
                <a:spcPts val="600"/>
              </a:spcAft>
            </a:pPr>
            <a:r>
              <a:rPr lang="en-US" sz="3500" dirty="0" err="1">
                <a:effectLst>
                  <a:outerShdw blurRad="38100" dist="38100" dir="2700000" algn="tl">
                    <a:srgbClr val="000000">
                      <a:alpha val="43137"/>
                    </a:srgbClr>
                  </a:outerShdw>
                </a:effectLst>
              </a:rPr>
              <a:t>Quel</a:t>
            </a:r>
            <a:r>
              <a:rPr lang="en-US" sz="3500" dirty="0">
                <a:effectLst>
                  <a:outerShdw blurRad="38100" dist="38100" dir="2700000" algn="tl">
                    <a:srgbClr val="000000">
                      <a:alpha val="43137"/>
                    </a:srgbClr>
                  </a:outerShdw>
                </a:effectLst>
              </a:rPr>
              <a:t> </a:t>
            </a:r>
            <a:r>
              <a:rPr lang="en-US" sz="3500" dirty="0" err="1">
                <a:effectLst>
                  <a:outerShdw blurRad="38100" dist="38100" dir="2700000" algn="tl">
                    <a:srgbClr val="000000">
                      <a:alpha val="43137"/>
                    </a:srgbClr>
                  </a:outerShdw>
                </a:effectLst>
              </a:rPr>
              <a:t>sens</a:t>
            </a:r>
            <a:r>
              <a:rPr lang="en-US" sz="3500" dirty="0">
                <a:effectLst>
                  <a:outerShdw blurRad="38100" dist="38100" dir="2700000" algn="tl">
                    <a:srgbClr val="000000">
                      <a:alpha val="43137"/>
                    </a:srgbClr>
                  </a:outerShdw>
                </a:effectLst>
              </a:rPr>
              <a:t> </a:t>
            </a:r>
            <a:r>
              <a:rPr lang="en-US" sz="3500" dirty="0" err="1">
                <a:effectLst>
                  <a:outerShdw blurRad="38100" dist="38100" dir="2700000" algn="tl">
                    <a:srgbClr val="000000">
                      <a:alpha val="43137"/>
                    </a:srgbClr>
                  </a:outerShdw>
                </a:effectLst>
              </a:rPr>
              <a:t>est</a:t>
            </a:r>
            <a:r>
              <a:rPr lang="en-US" sz="3500" dirty="0">
                <a:effectLst>
                  <a:outerShdw blurRad="38100" dist="38100" dir="2700000" algn="tl">
                    <a:srgbClr val="000000">
                      <a:alpha val="43137"/>
                    </a:srgbClr>
                  </a:outerShdw>
                </a:effectLst>
              </a:rPr>
              <a:t> </a:t>
            </a:r>
            <a:r>
              <a:rPr lang="en-US" sz="3500" dirty="0" err="1">
                <a:effectLst>
                  <a:outerShdw blurRad="38100" dist="38100" dir="2700000" algn="tl">
                    <a:srgbClr val="000000">
                      <a:alpha val="43137"/>
                    </a:srgbClr>
                  </a:outerShdw>
                </a:effectLst>
              </a:rPr>
              <a:t>suscité</a:t>
            </a:r>
            <a:r>
              <a:rPr lang="en-US" sz="3500" dirty="0">
                <a:effectLst>
                  <a:outerShdw blurRad="38100" dist="38100" dir="2700000" algn="tl">
                    <a:srgbClr val="000000">
                      <a:alpha val="43137"/>
                    </a:srgbClr>
                  </a:outerShdw>
                </a:effectLst>
              </a:rPr>
              <a:t>? </a:t>
            </a:r>
          </a:p>
          <a:p>
            <a:pPr>
              <a:lnSpc>
                <a:spcPct val="90000"/>
              </a:lnSpc>
              <a:spcAft>
                <a:spcPts val="600"/>
              </a:spcAft>
            </a:pPr>
            <a:endParaRPr lang="en-US" sz="2000" dirty="0"/>
          </a:p>
          <a:p>
            <a:pPr>
              <a:lnSpc>
                <a:spcPct val="90000"/>
              </a:lnSpc>
              <a:spcAft>
                <a:spcPts val="600"/>
              </a:spcAft>
            </a:pPr>
            <a:r>
              <a:rPr lang="en-US" sz="2600" dirty="0" err="1"/>
              <a:t>Objet</a:t>
            </a:r>
            <a:r>
              <a:rPr lang="en-US" sz="2600" dirty="0"/>
              <a:t> </a:t>
            </a:r>
            <a:r>
              <a:rPr lang="en-US" sz="2600" dirty="0" err="1"/>
              <a:t>doux</a:t>
            </a:r>
            <a:r>
              <a:rPr lang="en-US" sz="2600" dirty="0"/>
              <a:t>  </a:t>
            </a:r>
          </a:p>
          <a:p>
            <a:pPr>
              <a:lnSpc>
                <a:spcPct val="90000"/>
              </a:lnSpc>
              <a:spcAft>
                <a:spcPts val="600"/>
              </a:spcAft>
            </a:pPr>
            <a:r>
              <a:rPr lang="en-US" sz="1700" dirty="0">
                <a:solidFill>
                  <a:schemeClr val="accent5">
                    <a:lumMod val="60000"/>
                    <a:lumOff val="40000"/>
                  </a:schemeClr>
                </a:solidFill>
              </a:rPr>
              <a:t>Soft object</a:t>
            </a:r>
          </a:p>
          <a:p>
            <a:pPr>
              <a:lnSpc>
                <a:spcPct val="90000"/>
              </a:lnSpc>
              <a:spcAft>
                <a:spcPts val="600"/>
              </a:spcAft>
            </a:pPr>
            <a:endParaRPr lang="en-US" sz="2600" dirty="0"/>
          </a:p>
          <a:p>
            <a:pPr>
              <a:lnSpc>
                <a:spcPct val="90000"/>
              </a:lnSpc>
              <a:spcAft>
                <a:spcPts val="600"/>
              </a:spcAft>
            </a:pPr>
            <a:r>
              <a:rPr lang="en-US" sz="2600" dirty="0"/>
              <a:t>Son audible </a:t>
            </a:r>
          </a:p>
          <a:p>
            <a:pPr>
              <a:lnSpc>
                <a:spcPct val="90000"/>
              </a:lnSpc>
              <a:spcAft>
                <a:spcPts val="600"/>
              </a:spcAft>
            </a:pPr>
            <a:r>
              <a:rPr lang="en-US" sz="1700" dirty="0">
                <a:solidFill>
                  <a:schemeClr val="accent5">
                    <a:lumMod val="60000"/>
                    <a:lumOff val="40000"/>
                  </a:schemeClr>
                </a:solidFill>
              </a:rPr>
              <a:t>Audible sound</a:t>
            </a:r>
          </a:p>
          <a:p>
            <a:pPr>
              <a:lnSpc>
                <a:spcPct val="90000"/>
              </a:lnSpc>
              <a:spcAft>
                <a:spcPts val="600"/>
              </a:spcAft>
            </a:pPr>
            <a:endParaRPr lang="en-US" sz="2600" dirty="0"/>
          </a:p>
          <a:p>
            <a:pPr>
              <a:lnSpc>
                <a:spcPct val="90000"/>
              </a:lnSpc>
              <a:spcAft>
                <a:spcPts val="600"/>
              </a:spcAft>
            </a:pPr>
            <a:r>
              <a:rPr lang="en-US" sz="2600" dirty="0" err="1"/>
              <a:t>Environnement</a:t>
            </a:r>
            <a:r>
              <a:rPr lang="en-US" sz="2600" dirty="0"/>
              <a:t> </a:t>
            </a:r>
            <a:r>
              <a:rPr lang="en-US" sz="2600" dirty="0" err="1"/>
              <a:t>coloré</a:t>
            </a:r>
            <a:endParaRPr lang="en-US" sz="2600" dirty="0"/>
          </a:p>
          <a:p>
            <a:pPr>
              <a:lnSpc>
                <a:spcPct val="90000"/>
              </a:lnSpc>
              <a:spcAft>
                <a:spcPts val="600"/>
              </a:spcAft>
            </a:pPr>
            <a:r>
              <a:rPr lang="en-US" sz="1700" dirty="0">
                <a:solidFill>
                  <a:schemeClr val="accent5">
                    <a:lumMod val="60000"/>
                    <a:lumOff val="40000"/>
                  </a:schemeClr>
                </a:solidFill>
              </a:rPr>
              <a:t>Colorful environment</a:t>
            </a:r>
          </a:p>
          <a:p>
            <a:pPr>
              <a:lnSpc>
                <a:spcPct val="90000"/>
              </a:lnSpc>
              <a:spcAft>
                <a:spcPts val="600"/>
              </a:spcAft>
            </a:pPr>
            <a:r>
              <a:rPr lang="en-US" sz="2600" dirty="0"/>
              <a:t> </a:t>
            </a:r>
          </a:p>
          <a:p>
            <a:pPr>
              <a:lnSpc>
                <a:spcPct val="90000"/>
              </a:lnSpc>
              <a:spcAft>
                <a:spcPts val="600"/>
              </a:spcAft>
            </a:pPr>
            <a:r>
              <a:rPr lang="en-US" sz="2600" dirty="0"/>
              <a:t>Chose </a:t>
            </a:r>
            <a:r>
              <a:rPr lang="en-US" sz="2600" dirty="0" err="1"/>
              <a:t>parfumée</a:t>
            </a:r>
            <a:r>
              <a:rPr lang="en-US" sz="2600" dirty="0"/>
              <a:t> </a:t>
            </a:r>
          </a:p>
          <a:p>
            <a:pPr>
              <a:lnSpc>
                <a:spcPct val="90000"/>
              </a:lnSpc>
              <a:spcAft>
                <a:spcPts val="600"/>
              </a:spcAft>
            </a:pPr>
            <a:r>
              <a:rPr lang="en-US" sz="1900" dirty="0">
                <a:solidFill>
                  <a:schemeClr val="accent5">
                    <a:lumMod val="60000"/>
                    <a:lumOff val="40000"/>
                  </a:schemeClr>
                </a:solidFill>
              </a:rPr>
              <a:t>Scented thing</a:t>
            </a:r>
          </a:p>
          <a:p>
            <a:pPr>
              <a:lnSpc>
                <a:spcPct val="90000"/>
              </a:lnSpc>
              <a:spcAft>
                <a:spcPts val="600"/>
              </a:spcAft>
            </a:pPr>
            <a:endParaRPr lang="en-US" sz="2600" dirty="0"/>
          </a:p>
          <a:p>
            <a:pPr>
              <a:lnSpc>
                <a:spcPct val="90000"/>
              </a:lnSpc>
              <a:spcAft>
                <a:spcPts val="600"/>
              </a:spcAft>
            </a:pPr>
            <a:r>
              <a:rPr lang="en-US" sz="2600" dirty="0"/>
              <a:t>Aliment </a:t>
            </a:r>
            <a:r>
              <a:rPr lang="en-US" sz="2600" dirty="0" err="1"/>
              <a:t>savoureux</a:t>
            </a:r>
            <a:r>
              <a:rPr lang="en-US" sz="2600" dirty="0"/>
              <a:t> </a:t>
            </a:r>
          </a:p>
          <a:p>
            <a:pPr>
              <a:lnSpc>
                <a:spcPct val="90000"/>
              </a:lnSpc>
              <a:spcAft>
                <a:spcPts val="600"/>
              </a:spcAft>
            </a:pPr>
            <a:r>
              <a:rPr lang="en-US" sz="1900" dirty="0">
                <a:solidFill>
                  <a:schemeClr val="accent5">
                    <a:lumMod val="60000"/>
                    <a:lumOff val="40000"/>
                  </a:schemeClr>
                </a:solidFill>
              </a:rPr>
              <a:t>Tasty food</a:t>
            </a:r>
          </a:p>
          <a:p>
            <a:pPr>
              <a:lnSpc>
                <a:spcPct val="90000"/>
              </a:lnSpc>
              <a:spcAft>
                <a:spcPts val="600"/>
              </a:spcAft>
            </a:pPr>
            <a:endParaRPr lang="en-US" sz="2000" dirty="0"/>
          </a:p>
        </p:txBody>
      </p:sp>
      <p:cxnSp>
        <p:nvCxnSpPr>
          <p:cNvPr id="2096" name="Straight Connector 2095">
            <a:extLst>
              <a:ext uri="{FF2B5EF4-FFF2-40B4-BE49-F238E27FC236}">
                <a16:creationId xmlns:a16="http://schemas.microsoft.com/office/drawing/2014/main" id="{6DA63E78-7704-45EF-B5D3-EADDF5D826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1730262" y="5706812"/>
            <a:ext cx="2286000"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5150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Image 3">
            <a:extLst>
              <a:ext uri="{FF2B5EF4-FFF2-40B4-BE49-F238E27FC236}">
                <a16:creationId xmlns:a16="http://schemas.microsoft.com/office/drawing/2014/main" id="{00C5C53C-7D8E-3F75-BCC8-50B3892458CA}"/>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09416" y="4686761"/>
            <a:ext cx="2523505" cy="2171239"/>
          </a:xfrm>
          <a:prstGeom prst="rect">
            <a:avLst/>
          </a:prstGeom>
        </p:spPr>
      </p:pic>
      <p:sp>
        <p:nvSpPr>
          <p:cNvPr id="33" name="Freeform: Shape 32">
            <a:extLst>
              <a:ext uri="{FF2B5EF4-FFF2-40B4-BE49-F238E27FC236}">
                <a16:creationId xmlns:a16="http://schemas.microsoft.com/office/drawing/2014/main" id="{15109354-9C5D-4F8C-B0E6-D1043C7BF2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9992" y="0"/>
            <a:ext cx="7562008" cy="6858000"/>
          </a:xfrm>
          <a:custGeom>
            <a:avLst/>
            <a:gdLst>
              <a:gd name="connsiteX0" fmla="*/ 7529613 w 7529613"/>
              <a:gd name="connsiteY0" fmla="*/ 0 h 6858000"/>
              <a:gd name="connsiteX1" fmla="*/ 1222331 w 7529613"/>
              <a:gd name="connsiteY1" fmla="*/ 0 h 6858000"/>
              <a:gd name="connsiteX2" fmla="*/ 1126483 w 7529613"/>
              <a:gd name="connsiteY2" fmla="*/ 148742 h 6858000"/>
              <a:gd name="connsiteX3" fmla="*/ 767554 w 7529613"/>
              <a:gd name="connsiteY3" fmla="*/ 819975 h 6858000"/>
              <a:gd name="connsiteX4" fmla="*/ 742103 w 7529613"/>
              <a:gd name="connsiteY4" fmla="*/ 854514 h 6858000"/>
              <a:gd name="connsiteX5" fmla="*/ 785881 w 7529613"/>
              <a:gd name="connsiteY5" fmla="*/ 750263 h 6858000"/>
              <a:gd name="connsiteX6" fmla="*/ 978978 w 7529613"/>
              <a:gd name="connsiteY6" fmla="*/ 331786 h 6858000"/>
              <a:gd name="connsiteX7" fmla="*/ 1155717 w 7529613"/>
              <a:gd name="connsiteY7" fmla="*/ 0 h 6858000"/>
              <a:gd name="connsiteX8" fmla="*/ 1098249 w 7529613"/>
              <a:gd name="connsiteY8" fmla="*/ 0 h 6858000"/>
              <a:gd name="connsiteX9" fmla="*/ 991458 w 7529613"/>
              <a:gd name="connsiteY9" fmla="*/ 196614 h 6858000"/>
              <a:gd name="connsiteX10" fmla="*/ 493941 w 7529613"/>
              <a:gd name="connsiteY10" fmla="*/ 1371196 h 6858000"/>
              <a:gd name="connsiteX11" fmla="*/ 46485 w 7529613"/>
              <a:gd name="connsiteY11" fmla="*/ 3331516 h 6858000"/>
              <a:gd name="connsiteX12" fmla="*/ 12252 w 7529613"/>
              <a:gd name="connsiteY12" fmla="*/ 4357388 h 6858000"/>
              <a:gd name="connsiteX13" fmla="*/ 170821 w 7529613"/>
              <a:gd name="connsiteY13" fmla="*/ 5552906 h 6858000"/>
              <a:gd name="connsiteX14" fmla="*/ 537265 w 7529613"/>
              <a:gd name="connsiteY14" fmla="*/ 6828295 h 6858000"/>
              <a:gd name="connsiteX15" fmla="*/ 549692 w 7529613"/>
              <a:gd name="connsiteY15" fmla="*/ 6858000 h 6858000"/>
              <a:gd name="connsiteX16" fmla="*/ 602234 w 7529613"/>
              <a:gd name="connsiteY16" fmla="*/ 6858000 h 6858000"/>
              <a:gd name="connsiteX17" fmla="*/ 595414 w 7529613"/>
              <a:gd name="connsiteY17" fmla="*/ 6841549 h 6858000"/>
              <a:gd name="connsiteX18" fmla="*/ 364260 w 7529613"/>
              <a:gd name="connsiteY18" fmla="*/ 6142729 h 6858000"/>
              <a:gd name="connsiteX19" fmla="*/ 213071 w 7529613"/>
              <a:gd name="connsiteY19" fmla="*/ 5513923 h 6858000"/>
              <a:gd name="connsiteX20" fmla="*/ 211290 w 7529613"/>
              <a:gd name="connsiteY20" fmla="*/ 5480401 h 6858000"/>
              <a:gd name="connsiteX21" fmla="*/ 311446 w 7529613"/>
              <a:gd name="connsiteY21" fmla="*/ 5830359 h 6858000"/>
              <a:gd name="connsiteX22" fmla="*/ 622963 w 7529613"/>
              <a:gd name="connsiteY22" fmla="*/ 6670527 h 6858000"/>
              <a:gd name="connsiteX23" fmla="*/ 710464 w 7529613"/>
              <a:gd name="connsiteY23" fmla="*/ 6858000 h 6858000"/>
              <a:gd name="connsiteX24" fmla="*/ 7529613 w 7529613"/>
              <a:gd name="connsiteY2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29613" h="6858000">
                <a:moveTo>
                  <a:pt x="7529613" y="0"/>
                </a:moveTo>
                <a:lnTo>
                  <a:pt x="1222331" y="0"/>
                </a:lnTo>
                <a:lnTo>
                  <a:pt x="1126483" y="148742"/>
                </a:lnTo>
                <a:cubicBezTo>
                  <a:pt x="995323" y="365513"/>
                  <a:pt x="876174" y="589569"/>
                  <a:pt x="767554" y="819975"/>
                </a:cubicBezTo>
                <a:cubicBezTo>
                  <a:pt x="762210" y="833492"/>
                  <a:pt x="753441" y="845393"/>
                  <a:pt x="742103" y="854514"/>
                </a:cubicBezTo>
                <a:cubicBezTo>
                  <a:pt x="756737" y="819849"/>
                  <a:pt x="770991" y="784928"/>
                  <a:pt x="785881" y="750263"/>
                </a:cubicBezTo>
                <a:cubicBezTo>
                  <a:pt x="846713" y="608712"/>
                  <a:pt x="910948" y="469145"/>
                  <a:pt x="978978" y="331786"/>
                </a:cubicBezTo>
                <a:lnTo>
                  <a:pt x="1155717" y="0"/>
                </a:lnTo>
                <a:lnTo>
                  <a:pt x="1098249" y="0"/>
                </a:lnTo>
                <a:lnTo>
                  <a:pt x="991458" y="196614"/>
                </a:lnTo>
                <a:cubicBezTo>
                  <a:pt x="797017" y="573253"/>
                  <a:pt x="633548" y="966066"/>
                  <a:pt x="493941" y="1371196"/>
                </a:cubicBezTo>
                <a:cubicBezTo>
                  <a:pt x="276630" y="2007265"/>
                  <a:pt x="126659" y="2664286"/>
                  <a:pt x="46485" y="3331516"/>
                </a:cubicBezTo>
                <a:cubicBezTo>
                  <a:pt x="4488" y="3672965"/>
                  <a:pt x="-14219" y="4013908"/>
                  <a:pt x="12252" y="4357388"/>
                </a:cubicBezTo>
                <a:cubicBezTo>
                  <a:pt x="43558" y="4758899"/>
                  <a:pt x="90773" y="5157998"/>
                  <a:pt x="170821" y="5552906"/>
                </a:cubicBezTo>
                <a:cubicBezTo>
                  <a:pt x="259109" y="5988893"/>
                  <a:pt x="378967" y="6414594"/>
                  <a:pt x="537265" y="6828295"/>
                </a:cubicBezTo>
                <a:lnTo>
                  <a:pt x="549692" y="6858000"/>
                </a:lnTo>
                <a:lnTo>
                  <a:pt x="602234" y="6858000"/>
                </a:lnTo>
                <a:lnTo>
                  <a:pt x="595414" y="6841549"/>
                </a:lnTo>
                <a:cubicBezTo>
                  <a:pt x="507884" y="6614016"/>
                  <a:pt x="431296" y="6380817"/>
                  <a:pt x="364260" y="6142729"/>
                </a:cubicBezTo>
                <a:cubicBezTo>
                  <a:pt x="305974" y="5935370"/>
                  <a:pt x="262958" y="5723695"/>
                  <a:pt x="213071" y="5513923"/>
                </a:cubicBezTo>
                <a:cubicBezTo>
                  <a:pt x="211892" y="5502788"/>
                  <a:pt x="211299" y="5491601"/>
                  <a:pt x="211290" y="5480401"/>
                </a:cubicBezTo>
                <a:cubicBezTo>
                  <a:pt x="247814" y="5607635"/>
                  <a:pt x="276958" y="5719759"/>
                  <a:pt x="311446" y="5830359"/>
                </a:cubicBezTo>
                <a:cubicBezTo>
                  <a:pt x="401357" y="6118381"/>
                  <a:pt x="505060" y="6398531"/>
                  <a:pt x="622963" y="6670527"/>
                </a:cubicBezTo>
                <a:lnTo>
                  <a:pt x="710464" y="6858000"/>
                </a:lnTo>
                <a:lnTo>
                  <a:pt x="7529613" y="6858000"/>
                </a:lnTo>
                <a:close/>
              </a:path>
            </a:pathLst>
          </a:custGeom>
          <a:solidFill>
            <a:schemeClr val="accent2"/>
          </a:solidFill>
          <a:ln w="6857"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242DFFDE-5568-3AAB-A52B-26B8D5AF16B8}"/>
              </a:ext>
            </a:extLst>
          </p:cNvPr>
          <p:cNvSpPr>
            <a:spLocks noGrp="1"/>
          </p:cNvSpPr>
          <p:nvPr>
            <p:ph type="title"/>
          </p:nvPr>
        </p:nvSpPr>
        <p:spPr>
          <a:xfrm>
            <a:off x="5759354" y="457201"/>
            <a:ext cx="5337270" cy="1835911"/>
          </a:xfrm>
        </p:spPr>
        <p:txBody>
          <a:bodyPr anchor="b">
            <a:normAutofit/>
          </a:bodyPr>
          <a:lstStyle/>
          <a:p>
            <a:r>
              <a:rPr lang="fr-CA" sz="4200" dirty="0">
                <a:solidFill>
                  <a:srgbClr val="FFFFFF"/>
                </a:solidFill>
              </a:rPr>
              <a:t>Objectifs principaux </a:t>
            </a:r>
            <a:br>
              <a:rPr lang="fr-CA" sz="4200" dirty="0">
                <a:solidFill>
                  <a:srgbClr val="FFFFFF"/>
                </a:solidFill>
              </a:rPr>
            </a:br>
            <a:r>
              <a:rPr lang="fr-CA" sz="4200" dirty="0">
                <a:solidFill>
                  <a:schemeClr val="accent1">
                    <a:lumMod val="60000"/>
                    <a:lumOff val="40000"/>
                  </a:schemeClr>
                </a:solidFill>
              </a:rPr>
              <a:t>Main goals</a:t>
            </a:r>
          </a:p>
        </p:txBody>
      </p:sp>
      <p:sp>
        <p:nvSpPr>
          <p:cNvPr id="35" name="sketch line">
            <a:extLst>
              <a:ext uri="{FF2B5EF4-FFF2-40B4-BE49-F238E27FC236}">
                <a16:creationId xmlns:a16="http://schemas.microsoft.com/office/drawing/2014/main" id="{49B530FE-A87D-41A0-A920-ADC6539EA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353" y="2560829"/>
            <a:ext cx="5029200" cy="18288"/>
          </a:xfrm>
          <a:custGeom>
            <a:avLst/>
            <a:gdLst>
              <a:gd name="connsiteX0" fmla="*/ 0 w 5029200"/>
              <a:gd name="connsiteY0" fmla="*/ 0 h 18288"/>
              <a:gd name="connsiteX1" fmla="*/ 528066 w 5029200"/>
              <a:gd name="connsiteY1" fmla="*/ 0 h 18288"/>
              <a:gd name="connsiteX2" fmla="*/ 1207008 w 5029200"/>
              <a:gd name="connsiteY2" fmla="*/ 0 h 18288"/>
              <a:gd name="connsiteX3" fmla="*/ 1785366 w 5029200"/>
              <a:gd name="connsiteY3" fmla="*/ 0 h 18288"/>
              <a:gd name="connsiteX4" fmla="*/ 2313432 w 5029200"/>
              <a:gd name="connsiteY4" fmla="*/ 0 h 18288"/>
              <a:gd name="connsiteX5" fmla="*/ 2992374 w 5029200"/>
              <a:gd name="connsiteY5" fmla="*/ 0 h 18288"/>
              <a:gd name="connsiteX6" fmla="*/ 3621024 w 5029200"/>
              <a:gd name="connsiteY6" fmla="*/ 0 h 18288"/>
              <a:gd name="connsiteX7" fmla="*/ 4249674 w 5029200"/>
              <a:gd name="connsiteY7" fmla="*/ 0 h 18288"/>
              <a:gd name="connsiteX8" fmla="*/ 5029200 w 5029200"/>
              <a:gd name="connsiteY8" fmla="*/ 0 h 18288"/>
              <a:gd name="connsiteX9" fmla="*/ 5029200 w 5029200"/>
              <a:gd name="connsiteY9" fmla="*/ 18288 h 18288"/>
              <a:gd name="connsiteX10" fmla="*/ 4501134 w 5029200"/>
              <a:gd name="connsiteY10" fmla="*/ 18288 h 18288"/>
              <a:gd name="connsiteX11" fmla="*/ 4023360 w 5029200"/>
              <a:gd name="connsiteY11" fmla="*/ 18288 h 18288"/>
              <a:gd name="connsiteX12" fmla="*/ 3344418 w 5029200"/>
              <a:gd name="connsiteY12" fmla="*/ 18288 h 18288"/>
              <a:gd name="connsiteX13" fmla="*/ 2816352 w 5029200"/>
              <a:gd name="connsiteY13" fmla="*/ 18288 h 18288"/>
              <a:gd name="connsiteX14" fmla="*/ 2137410 w 5029200"/>
              <a:gd name="connsiteY14" fmla="*/ 18288 h 18288"/>
              <a:gd name="connsiteX15" fmla="*/ 1408176 w 5029200"/>
              <a:gd name="connsiteY15" fmla="*/ 18288 h 18288"/>
              <a:gd name="connsiteX16" fmla="*/ 829818 w 5029200"/>
              <a:gd name="connsiteY16" fmla="*/ 18288 h 18288"/>
              <a:gd name="connsiteX17" fmla="*/ 0 w 5029200"/>
              <a:gd name="connsiteY17" fmla="*/ 18288 h 18288"/>
              <a:gd name="connsiteX18" fmla="*/ 0 w 5029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29200" h="18288" fill="none" extrusionOk="0">
                <a:moveTo>
                  <a:pt x="0" y="0"/>
                </a:moveTo>
                <a:cubicBezTo>
                  <a:pt x="142937" y="1696"/>
                  <a:pt x="371859" y="12840"/>
                  <a:pt x="528066" y="0"/>
                </a:cubicBezTo>
                <a:cubicBezTo>
                  <a:pt x="684273" y="-12840"/>
                  <a:pt x="928949" y="-5725"/>
                  <a:pt x="1207008" y="0"/>
                </a:cubicBezTo>
                <a:cubicBezTo>
                  <a:pt x="1485067" y="5725"/>
                  <a:pt x="1562886" y="-21331"/>
                  <a:pt x="1785366" y="0"/>
                </a:cubicBezTo>
                <a:cubicBezTo>
                  <a:pt x="2007846" y="21331"/>
                  <a:pt x="2056226" y="25221"/>
                  <a:pt x="2313432" y="0"/>
                </a:cubicBezTo>
                <a:cubicBezTo>
                  <a:pt x="2570638" y="-25221"/>
                  <a:pt x="2732455" y="16294"/>
                  <a:pt x="2992374" y="0"/>
                </a:cubicBezTo>
                <a:cubicBezTo>
                  <a:pt x="3252293" y="-16294"/>
                  <a:pt x="3319267" y="-29774"/>
                  <a:pt x="3621024" y="0"/>
                </a:cubicBezTo>
                <a:cubicBezTo>
                  <a:pt x="3922781" y="29774"/>
                  <a:pt x="3998107" y="-1004"/>
                  <a:pt x="4249674" y="0"/>
                </a:cubicBezTo>
                <a:cubicBezTo>
                  <a:pt x="4501241" y="1004"/>
                  <a:pt x="4792523" y="-4510"/>
                  <a:pt x="5029200" y="0"/>
                </a:cubicBezTo>
                <a:cubicBezTo>
                  <a:pt x="5029730" y="6954"/>
                  <a:pt x="5029934" y="12839"/>
                  <a:pt x="5029200" y="18288"/>
                </a:cubicBezTo>
                <a:cubicBezTo>
                  <a:pt x="4805432" y="23154"/>
                  <a:pt x="4715801" y="17034"/>
                  <a:pt x="4501134" y="18288"/>
                </a:cubicBezTo>
                <a:cubicBezTo>
                  <a:pt x="4286467" y="19542"/>
                  <a:pt x="4193719" y="41701"/>
                  <a:pt x="4023360" y="18288"/>
                </a:cubicBezTo>
                <a:cubicBezTo>
                  <a:pt x="3853001" y="-5125"/>
                  <a:pt x="3676466" y="16909"/>
                  <a:pt x="3344418" y="18288"/>
                </a:cubicBezTo>
                <a:cubicBezTo>
                  <a:pt x="3012370" y="19667"/>
                  <a:pt x="2945824" y="14410"/>
                  <a:pt x="2816352" y="18288"/>
                </a:cubicBezTo>
                <a:cubicBezTo>
                  <a:pt x="2686880" y="22166"/>
                  <a:pt x="2438351" y="13507"/>
                  <a:pt x="2137410" y="18288"/>
                </a:cubicBezTo>
                <a:cubicBezTo>
                  <a:pt x="1836469" y="23069"/>
                  <a:pt x="1581391" y="46111"/>
                  <a:pt x="1408176" y="18288"/>
                </a:cubicBezTo>
                <a:cubicBezTo>
                  <a:pt x="1234961" y="-9535"/>
                  <a:pt x="1040489" y="-7495"/>
                  <a:pt x="829818" y="18288"/>
                </a:cubicBezTo>
                <a:cubicBezTo>
                  <a:pt x="619147" y="44071"/>
                  <a:pt x="238626" y="37568"/>
                  <a:pt x="0" y="18288"/>
                </a:cubicBezTo>
                <a:cubicBezTo>
                  <a:pt x="-570" y="9279"/>
                  <a:pt x="132" y="5100"/>
                  <a:pt x="0" y="0"/>
                </a:cubicBezTo>
                <a:close/>
              </a:path>
              <a:path w="5029200" h="18288" stroke="0" extrusionOk="0">
                <a:moveTo>
                  <a:pt x="0" y="0"/>
                </a:moveTo>
                <a:cubicBezTo>
                  <a:pt x="165412" y="-21137"/>
                  <a:pt x="322344" y="-21985"/>
                  <a:pt x="578358" y="0"/>
                </a:cubicBezTo>
                <a:cubicBezTo>
                  <a:pt x="834372" y="21985"/>
                  <a:pt x="907099" y="-19195"/>
                  <a:pt x="1056132" y="0"/>
                </a:cubicBezTo>
                <a:cubicBezTo>
                  <a:pt x="1205165" y="19195"/>
                  <a:pt x="1612834" y="-24928"/>
                  <a:pt x="1785366" y="0"/>
                </a:cubicBezTo>
                <a:cubicBezTo>
                  <a:pt x="1957898" y="24928"/>
                  <a:pt x="2149044" y="19108"/>
                  <a:pt x="2363724" y="0"/>
                </a:cubicBezTo>
                <a:cubicBezTo>
                  <a:pt x="2578404" y="-19108"/>
                  <a:pt x="2759981" y="-21788"/>
                  <a:pt x="2942082" y="0"/>
                </a:cubicBezTo>
                <a:cubicBezTo>
                  <a:pt x="3124183" y="21788"/>
                  <a:pt x="3482217" y="8836"/>
                  <a:pt x="3671316" y="0"/>
                </a:cubicBezTo>
                <a:cubicBezTo>
                  <a:pt x="3860415" y="-8836"/>
                  <a:pt x="4058665" y="-25048"/>
                  <a:pt x="4199382" y="0"/>
                </a:cubicBezTo>
                <a:cubicBezTo>
                  <a:pt x="4340099" y="25048"/>
                  <a:pt x="4735096" y="-22088"/>
                  <a:pt x="5029200" y="0"/>
                </a:cubicBezTo>
                <a:cubicBezTo>
                  <a:pt x="5028517" y="5414"/>
                  <a:pt x="5028480" y="12510"/>
                  <a:pt x="5029200" y="18288"/>
                </a:cubicBezTo>
                <a:cubicBezTo>
                  <a:pt x="4891577" y="31493"/>
                  <a:pt x="4684146" y="-2509"/>
                  <a:pt x="4501134" y="18288"/>
                </a:cubicBezTo>
                <a:cubicBezTo>
                  <a:pt x="4318122" y="39085"/>
                  <a:pt x="4030703" y="3672"/>
                  <a:pt x="3872484" y="18288"/>
                </a:cubicBezTo>
                <a:cubicBezTo>
                  <a:pt x="3714265" y="32905"/>
                  <a:pt x="3546134" y="7501"/>
                  <a:pt x="3294126" y="18288"/>
                </a:cubicBezTo>
                <a:cubicBezTo>
                  <a:pt x="3042118" y="29075"/>
                  <a:pt x="2912116" y="11153"/>
                  <a:pt x="2564892" y="18288"/>
                </a:cubicBezTo>
                <a:cubicBezTo>
                  <a:pt x="2217668" y="25423"/>
                  <a:pt x="2095118" y="11659"/>
                  <a:pt x="1835658" y="18288"/>
                </a:cubicBezTo>
                <a:cubicBezTo>
                  <a:pt x="1576198" y="24917"/>
                  <a:pt x="1500897" y="19889"/>
                  <a:pt x="1307592" y="18288"/>
                </a:cubicBezTo>
                <a:cubicBezTo>
                  <a:pt x="1114287" y="16687"/>
                  <a:pt x="961527" y="47453"/>
                  <a:pt x="678942" y="18288"/>
                </a:cubicBezTo>
                <a:cubicBezTo>
                  <a:pt x="396357" y="-10877"/>
                  <a:pt x="271066" y="23005"/>
                  <a:pt x="0" y="18288"/>
                </a:cubicBezTo>
                <a:cubicBezTo>
                  <a:pt x="-306" y="11061"/>
                  <a:pt x="-655" y="7751"/>
                  <a:pt x="0" y="0"/>
                </a:cubicBezTo>
                <a:close/>
              </a:path>
            </a:pathLst>
          </a:custGeom>
          <a:solidFill>
            <a:srgbClr val="FFFFFF"/>
          </a:solidFill>
          <a:ln w="38100"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F75F3B4A-114A-150E-6FD7-96C64C40E1C3}"/>
              </a:ext>
            </a:extLst>
          </p:cNvPr>
          <p:cNvSpPr>
            <a:spLocks noGrp="1"/>
          </p:cNvSpPr>
          <p:nvPr>
            <p:ph idx="1"/>
          </p:nvPr>
        </p:nvSpPr>
        <p:spPr>
          <a:xfrm>
            <a:off x="5759355" y="2798064"/>
            <a:ext cx="5573664" cy="3755136"/>
          </a:xfrm>
        </p:spPr>
        <p:txBody>
          <a:bodyPr anchor="t">
            <a:normAutofit/>
          </a:bodyPr>
          <a:lstStyle/>
          <a:p>
            <a:pPr marL="0" indent="0">
              <a:buNone/>
            </a:pPr>
            <a:r>
              <a:rPr lang="fr-CA" sz="2400" dirty="0">
                <a:solidFill>
                  <a:srgbClr val="FFFFFF"/>
                </a:solidFill>
              </a:rPr>
              <a:t>At the end of </a:t>
            </a:r>
            <a:r>
              <a:rPr lang="fr-CA" sz="2400" dirty="0" err="1">
                <a:solidFill>
                  <a:srgbClr val="FFFFFF"/>
                </a:solidFill>
              </a:rPr>
              <a:t>this</a:t>
            </a:r>
            <a:r>
              <a:rPr lang="fr-CA" sz="2400" dirty="0">
                <a:solidFill>
                  <a:srgbClr val="FFFFFF"/>
                </a:solidFill>
              </a:rPr>
              <a:t> </a:t>
            </a:r>
            <a:r>
              <a:rPr lang="fr-CA" sz="2400" dirty="0" err="1">
                <a:solidFill>
                  <a:srgbClr val="FFFFFF"/>
                </a:solidFill>
              </a:rPr>
              <a:t>lesson</a:t>
            </a:r>
            <a:r>
              <a:rPr lang="fr-CA" sz="2400" dirty="0">
                <a:solidFill>
                  <a:srgbClr val="FFFFFF"/>
                </a:solidFill>
              </a:rPr>
              <a:t>, </a:t>
            </a:r>
            <a:r>
              <a:rPr lang="fr-CA" sz="2400" dirty="0" err="1">
                <a:solidFill>
                  <a:srgbClr val="FFFFFF"/>
                </a:solidFill>
              </a:rPr>
              <a:t>you</a:t>
            </a:r>
            <a:r>
              <a:rPr lang="fr-CA" sz="2400" dirty="0">
                <a:solidFill>
                  <a:srgbClr val="FFFFFF"/>
                </a:solidFill>
              </a:rPr>
              <a:t> </a:t>
            </a:r>
            <a:r>
              <a:rPr lang="fr-CA" sz="2400" dirty="0" err="1">
                <a:solidFill>
                  <a:srgbClr val="FFFFFF"/>
                </a:solidFill>
              </a:rPr>
              <a:t>should</a:t>
            </a:r>
            <a:r>
              <a:rPr lang="fr-CA" sz="2400" dirty="0">
                <a:solidFill>
                  <a:srgbClr val="FFFFFF"/>
                </a:solidFill>
              </a:rPr>
              <a:t> </a:t>
            </a:r>
            <a:r>
              <a:rPr lang="fr-CA" sz="2400" dirty="0" err="1">
                <a:solidFill>
                  <a:srgbClr val="FFFFFF"/>
                </a:solidFill>
              </a:rPr>
              <a:t>be</a:t>
            </a:r>
            <a:r>
              <a:rPr lang="fr-CA" sz="2400" dirty="0">
                <a:solidFill>
                  <a:srgbClr val="FFFFFF"/>
                </a:solidFill>
              </a:rPr>
              <a:t> able to…</a:t>
            </a:r>
          </a:p>
          <a:p>
            <a:pPr marL="0" indent="0">
              <a:buNone/>
            </a:pPr>
            <a:endParaRPr lang="fr-CA" sz="2200" dirty="0">
              <a:solidFill>
                <a:srgbClr val="FFFFFF"/>
              </a:solidFill>
            </a:endParaRPr>
          </a:p>
          <a:p>
            <a:pPr>
              <a:buFont typeface="Wingdings" panose="05000000000000000000" pitchFamily="2" charset="2"/>
              <a:buChar char="q"/>
            </a:pPr>
            <a:r>
              <a:rPr lang="fr-CA" sz="2200" dirty="0" err="1">
                <a:solidFill>
                  <a:srgbClr val="FFFFFF"/>
                </a:solidFill>
              </a:rPr>
              <a:t>Describe</a:t>
            </a:r>
            <a:r>
              <a:rPr lang="fr-CA" sz="2200" dirty="0">
                <a:solidFill>
                  <a:srgbClr val="FFFFFF"/>
                </a:solidFill>
              </a:rPr>
              <a:t> </a:t>
            </a:r>
            <a:r>
              <a:rPr lang="fr-CA" sz="2200" dirty="0" err="1">
                <a:solidFill>
                  <a:srgbClr val="FFFFFF"/>
                </a:solidFill>
              </a:rPr>
              <a:t>your</a:t>
            </a:r>
            <a:r>
              <a:rPr lang="fr-CA" sz="2200" dirty="0">
                <a:solidFill>
                  <a:srgbClr val="FFFFFF"/>
                </a:solidFill>
              </a:rPr>
              <a:t> sensations and </a:t>
            </a:r>
            <a:r>
              <a:rPr lang="fr-CA" sz="2200" dirty="0" err="1">
                <a:solidFill>
                  <a:srgbClr val="FFFFFF"/>
                </a:solidFill>
              </a:rPr>
              <a:t>your</a:t>
            </a:r>
            <a:r>
              <a:rPr lang="fr-CA" sz="2200" dirty="0">
                <a:solidFill>
                  <a:srgbClr val="FFFFFF"/>
                </a:solidFill>
              </a:rPr>
              <a:t> </a:t>
            </a:r>
            <a:r>
              <a:rPr lang="fr-CA" sz="2200" dirty="0" err="1">
                <a:solidFill>
                  <a:srgbClr val="FFFFFF"/>
                </a:solidFill>
              </a:rPr>
              <a:t>environment</a:t>
            </a:r>
            <a:r>
              <a:rPr lang="fr-CA" sz="2200" dirty="0">
                <a:solidFill>
                  <a:srgbClr val="FFFFFF"/>
                </a:solidFill>
              </a:rPr>
              <a:t> (</a:t>
            </a:r>
            <a:r>
              <a:rPr lang="fr-CA" sz="2200" dirty="0" err="1">
                <a:solidFill>
                  <a:srgbClr val="FFFFFF"/>
                </a:solidFill>
              </a:rPr>
              <a:t>elements</a:t>
            </a:r>
            <a:r>
              <a:rPr lang="fr-CA" sz="2200" dirty="0">
                <a:solidFill>
                  <a:srgbClr val="FFFFFF"/>
                </a:solidFill>
              </a:rPr>
              <a:t> </a:t>
            </a:r>
            <a:r>
              <a:rPr lang="fr-CA" sz="2200" dirty="0" err="1">
                <a:solidFill>
                  <a:srgbClr val="FFFFFF"/>
                </a:solidFill>
              </a:rPr>
              <a:t>that</a:t>
            </a:r>
            <a:r>
              <a:rPr lang="fr-CA" sz="2200" dirty="0">
                <a:solidFill>
                  <a:srgbClr val="FFFFFF"/>
                </a:solidFill>
              </a:rPr>
              <a:t> </a:t>
            </a:r>
            <a:r>
              <a:rPr lang="fr-CA" sz="2200" dirty="0" err="1">
                <a:solidFill>
                  <a:srgbClr val="FFFFFF"/>
                </a:solidFill>
              </a:rPr>
              <a:t>you</a:t>
            </a:r>
            <a:r>
              <a:rPr lang="fr-CA" sz="2200" dirty="0">
                <a:solidFill>
                  <a:srgbClr val="FFFFFF"/>
                </a:solidFill>
              </a:rPr>
              <a:t> </a:t>
            </a:r>
            <a:r>
              <a:rPr lang="fr-CA" sz="2200" dirty="0" err="1">
                <a:solidFill>
                  <a:srgbClr val="FFFFFF"/>
                </a:solidFill>
              </a:rPr>
              <a:t>see</a:t>
            </a:r>
            <a:r>
              <a:rPr lang="fr-CA" sz="2200" dirty="0">
                <a:solidFill>
                  <a:srgbClr val="FFFFFF"/>
                </a:solidFill>
              </a:rPr>
              <a:t>, </a:t>
            </a:r>
            <a:r>
              <a:rPr lang="fr-CA" sz="2200" dirty="0" err="1">
                <a:solidFill>
                  <a:srgbClr val="FFFFFF"/>
                </a:solidFill>
              </a:rPr>
              <a:t>hear</a:t>
            </a:r>
            <a:r>
              <a:rPr lang="fr-CA" sz="2200" dirty="0">
                <a:solidFill>
                  <a:srgbClr val="FFFFFF"/>
                </a:solidFill>
              </a:rPr>
              <a:t>, taste, </a:t>
            </a:r>
            <a:r>
              <a:rPr lang="fr-CA" sz="2200" dirty="0" err="1">
                <a:solidFill>
                  <a:srgbClr val="FFFFFF"/>
                </a:solidFill>
              </a:rPr>
              <a:t>smell,touch,etc</a:t>
            </a:r>
            <a:r>
              <a:rPr lang="fr-CA" sz="2200" dirty="0">
                <a:solidFill>
                  <a:srgbClr val="FFFFFF"/>
                </a:solidFill>
              </a:rPr>
              <a:t>.)</a:t>
            </a:r>
          </a:p>
          <a:p>
            <a:pPr marL="0" indent="0">
              <a:buNone/>
            </a:pPr>
            <a:endParaRPr lang="fr-CA" sz="2200" dirty="0">
              <a:solidFill>
                <a:srgbClr val="FFFFFF"/>
              </a:solidFill>
            </a:endParaRPr>
          </a:p>
          <a:p>
            <a:pPr>
              <a:buFont typeface="Wingdings" panose="05000000000000000000" pitchFamily="2" charset="2"/>
              <a:buChar char="q"/>
            </a:pPr>
            <a:r>
              <a:rPr lang="fr-CA" sz="2200" dirty="0">
                <a:solidFill>
                  <a:srgbClr val="FFFFFF"/>
                </a:solidFill>
              </a:rPr>
              <a:t>Use </a:t>
            </a:r>
            <a:r>
              <a:rPr lang="fr-CA" sz="2200" dirty="0" err="1">
                <a:solidFill>
                  <a:srgbClr val="FFFFFF"/>
                </a:solidFill>
              </a:rPr>
              <a:t>properly</a:t>
            </a:r>
            <a:r>
              <a:rPr lang="fr-CA" sz="2200" dirty="0">
                <a:solidFill>
                  <a:srgbClr val="FFFFFF"/>
                </a:solidFill>
              </a:rPr>
              <a:t> </a:t>
            </a:r>
            <a:r>
              <a:rPr lang="fr-CA" sz="2200" dirty="0" err="1">
                <a:solidFill>
                  <a:srgbClr val="FFFFFF"/>
                </a:solidFill>
              </a:rPr>
              <a:t>common</a:t>
            </a:r>
            <a:r>
              <a:rPr lang="fr-CA" sz="2200" dirty="0">
                <a:solidFill>
                  <a:srgbClr val="FFFFFF"/>
                </a:solidFill>
              </a:rPr>
              <a:t> adjectives and </a:t>
            </a:r>
            <a:r>
              <a:rPr lang="fr-CA" sz="2200" dirty="0" err="1">
                <a:solidFill>
                  <a:srgbClr val="FFFFFF"/>
                </a:solidFill>
              </a:rPr>
              <a:t>adverbs</a:t>
            </a:r>
            <a:r>
              <a:rPr lang="fr-CA" sz="2200" dirty="0">
                <a:solidFill>
                  <a:srgbClr val="FFFFFF"/>
                </a:solidFill>
              </a:rPr>
              <a:t>.</a:t>
            </a:r>
          </a:p>
          <a:p>
            <a:pPr marL="0" indent="0">
              <a:buNone/>
            </a:pPr>
            <a:endParaRPr lang="fr-CA" sz="2200" dirty="0">
              <a:solidFill>
                <a:srgbClr val="FFFFFF"/>
              </a:solidFill>
            </a:endParaRPr>
          </a:p>
        </p:txBody>
      </p:sp>
    </p:spTree>
    <p:extLst>
      <p:ext uri="{BB962C8B-B14F-4D97-AF65-F5344CB8AC3E}">
        <p14:creationId xmlns:p14="http://schemas.microsoft.com/office/powerpoint/2010/main" val="66365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179DA-A201-B59D-B883-AD6E7B4A4E4F}"/>
              </a:ext>
            </a:extLst>
          </p:cNvPr>
          <p:cNvSpPr>
            <a:spLocks noGrp="1"/>
          </p:cNvSpPr>
          <p:nvPr>
            <p:ph type="title"/>
          </p:nvPr>
        </p:nvSpPr>
        <p:spPr>
          <a:xfrm>
            <a:off x="8017254" y="525439"/>
            <a:ext cx="3336545" cy="1657614"/>
          </a:xfrm>
        </p:spPr>
        <p:txBody>
          <a:bodyPr vert="horz" lIns="91440" tIns="45720" rIns="91440" bIns="45720" rtlCol="0" anchor="ctr">
            <a:normAutofit/>
          </a:bodyPr>
          <a:lstStyle/>
          <a:p>
            <a:br>
              <a:rPr lang="en-US" sz="3600" kern="1200">
                <a:solidFill>
                  <a:schemeClr val="tx1"/>
                </a:solidFill>
                <a:latin typeface="+mj-lt"/>
                <a:ea typeface="+mj-ea"/>
                <a:cs typeface="+mj-cs"/>
              </a:rPr>
            </a:br>
            <a:endParaRPr lang="en-US" sz="3600" kern="1200">
              <a:solidFill>
                <a:schemeClr val="tx1"/>
              </a:solidFill>
              <a:latin typeface="+mj-lt"/>
              <a:ea typeface="+mj-ea"/>
              <a:cs typeface="+mj-cs"/>
            </a:endParaRPr>
          </a:p>
        </p:txBody>
      </p:sp>
      <p:pic>
        <p:nvPicPr>
          <p:cNvPr id="2052" name="Picture 4" descr="Free Close Up Photo of Person's Ear  Stock Photo">
            <a:extLst>
              <a:ext uri="{FF2B5EF4-FFF2-40B4-BE49-F238E27FC236}">
                <a16:creationId xmlns:a16="http://schemas.microsoft.com/office/drawing/2014/main" id="{A129F25A-A4B4-05FD-68F6-37C3ACA5D286}"/>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1617784" y="951830"/>
            <a:ext cx="1603717" cy="2676529"/>
          </a:xfrm>
          <a:prstGeom prst="rect">
            <a:avLst/>
          </a:prstGeom>
          <a:extLst>
            <a:ext uri="{909E8E84-426E-40DD-AFC4-6F175D3DCCD1}">
              <a14:hiddenFill xmlns:a14="http://schemas.microsoft.com/office/drawing/2010/main">
                <a:solidFill>
                  <a:srgbClr val="FFFFFF"/>
                </a:solidFill>
              </a14:hiddenFill>
            </a:ext>
          </a:extLst>
        </p:spPr>
      </p:pic>
      <p:cxnSp>
        <p:nvCxnSpPr>
          <p:cNvPr id="2090" name="Straight Connector 2089">
            <a:extLst>
              <a:ext uri="{FF2B5EF4-FFF2-40B4-BE49-F238E27FC236}">
                <a16:creationId xmlns:a16="http://schemas.microsoft.com/office/drawing/2014/main" id="{822A5670-0F7B-4199-AEAB-33FBA9CEA4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627" y="-1"/>
            <a:ext cx="0" cy="4572000"/>
          </a:xfrm>
          <a:prstGeom prst="line">
            <a:avLst/>
          </a:prstGeom>
          <a:ln w="3810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054" name="Picture 6" descr="Free Person's Hand in Shallow Photo Stock Photo">
            <a:extLst>
              <a:ext uri="{FF2B5EF4-FFF2-40B4-BE49-F238E27FC236}">
                <a16:creationId xmlns:a16="http://schemas.microsoft.com/office/drawing/2014/main" id="{F02C629A-04F6-A2A0-252C-6BC53136ED23}"/>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b="-1"/>
          <a:stretch/>
        </p:blipFill>
        <p:spPr bwMode="auto">
          <a:xfrm>
            <a:off x="5542675" y="255878"/>
            <a:ext cx="1270296" cy="1777054"/>
          </a:xfrm>
          <a:prstGeom prst="rect">
            <a:avLst/>
          </a:prstGeom>
          <a:extLst>
            <a:ext uri="{909E8E84-426E-40DD-AFC4-6F175D3DCCD1}">
              <a14:hiddenFill xmlns:a14="http://schemas.microsoft.com/office/drawing/2010/main">
                <a:solidFill>
                  <a:srgbClr val="FFFFFF"/>
                </a:solidFill>
              </a14:hiddenFill>
            </a:ext>
          </a:extLst>
        </p:spPr>
      </p:pic>
      <p:cxnSp>
        <p:nvCxnSpPr>
          <p:cNvPr id="2092" name="Straight Connector 2091">
            <a:extLst>
              <a:ext uri="{FF2B5EF4-FFF2-40B4-BE49-F238E27FC236}">
                <a16:creationId xmlns:a16="http://schemas.microsoft.com/office/drawing/2014/main" id="{8BB1744D-A7DF-4B65-B6E3-DCF12BB2D86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627" y="2228770"/>
            <a:ext cx="2877035"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BC31F96-05D4-0270-B7AD-A75B718067F8}"/>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5258096" y="2629359"/>
            <a:ext cx="1581866" cy="1742703"/>
          </a:xfrm>
          <a:prstGeom prst="rect">
            <a:avLst/>
          </a:prstGeom>
        </p:spPr>
      </p:pic>
      <p:cxnSp>
        <p:nvCxnSpPr>
          <p:cNvPr id="2094" name="Straight Connector 2093">
            <a:extLst>
              <a:ext uri="{FF2B5EF4-FFF2-40B4-BE49-F238E27FC236}">
                <a16:creationId xmlns:a16="http://schemas.microsoft.com/office/drawing/2014/main" id="{882DD753-EA38-4E86-91FB-05041A44A2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4567905"/>
            <a:ext cx="753066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87A5DF30-CB95-F0A6-836C-1EAB62CB7EF9}"/>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r="-1" b="-1"/>
          <a:stretch/>
        </p:blipFill>
        <p:spPr>
          <a:xfrm>
            <a:off x="1012995" y="4911834"/>
            <a:ext cx="1209578" cy="1692114"/>
          </a:xfrm>
          <a:prstGeom prst="rect">
            <a:avLst/>
          </a:prstGeom>
        </p:spPr>
      </p:pic>
      <p:pic>
        <p:nvPicPr>
          <p:cNvPr id="6" name="Picture 5">
            <a:extLst>
              <a:ext uri="{FF2B5EF4-FFF2-40B4-BE49-F238E27FC236}">
                <a16:creationId xmlns:a16="http://schemas.microsoft.com/office/drawing/2014/main" id="{8ED91A4A-7FA2-9785-516C-83CF129A8ACE}"/>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b="-5"/>
          <a:stretch/>
        </p:blipFill>
        <p:spPr>
          <a:xfrm>
            <a:off x="4653628" y="5126519"/>
            <a:ext cx="1208936" cy="1477430"/>
          </a:xfrm>
          <a:prstGeom prst="rect">
            <a:avLst/>
          </a:prstGeom>
        </p:spPr>
      </p:pic>
      <p:sp>
        <p:nvSpPr>
          <p:cNvPr id="3" name="TextBox 2">
            <a:extLst>
              <a:ext uri="{FF2B5EF4-FFF2-40B4-BE49-F238E27FC236}">
                <a16:creationId xmlns:a16="http://schemas.microsoft.com/office/drawing/2014/main" id="{96007D83-C920-5C91-ECE4-E0B4760B0B7F}"/>
              </a:ext>
            </a:extLst>
          </p:cNvPr>
          <p:cNvSpPr txBox="1"/>
          <p:nvPr/>
        </p:nvSpPr>
        <p:spPr>
          <a:xfrm>
            <a:off x="8017252" y="627662"/>
            <a:ext cx="4174747" cy="5976284"/>
          </a:xfrm>
          <a:prstGeom prst="rect">
            <a:avLst/>
          </a:prstGeom>
        </p:spPr>
        <p:txBody>
          <a:bodyPr vert="horz" lIns="91440" tIns="45720" rIns="91440" bIns="45720" rtlCol="0">
            <a:normAutofit lnSpcReduction="10000"/>
          </a:bodyPr>
          <a:lstStyle/>
          <a:p>
            <a:pPr>
              <a:lnSpc>
                <a:spcPct val="90000"/>
              </a:lnSpc>
              <a:spcAft>
                <a:spcPts val="600"/>
              </a:spcAft>
            </a:pPr>
            <a:r>
              <a:rPr lang="en-US" sz="3500" dirty="0" err="1">
                <a:effectLst>
                  <a:outerShdw blurRad="38100" dist="38100" dir="2700000" algn="tl">
                    <a:srgbClr val="000000">
                      <a:alpha val="43137"/>
                    </a:srgbClr>
                  </a:outerShdw>
                </a:effectLst>
              </a:rPr>
              <a:t>Quel</a:t>
            </a:r>
            <a:r>
              <a:rPr lang="en-US" sz="3500" dirty="0">
                <a:effectLst>
                  <a:outerShdw blurRad="38100" dist="38100" dir="2700000" algn="tl">
                    <a:srgbClr val="000000">
                      <a:alpha val="43137"/>
                    </a:srgbClr>
                  </a:outerShdw>
                </a:effectLst>
              </a:rPr>
              <a:t> </a:t>
            </a:r>
            <a:r>
              <a:rPr lang="en-US" sz="3500" dirty="0" err="1">
                <a:effectLst>
                  <a:outerShdw blurRad="38100" dist="38100" dir="2700000" algn="tl">
                    <a:srgbClr val="000000">
                      <a:alpha val="43137"/>
                    </a:srgbClr>
                  </a:outerShdw>
                </a:effectLst>
              </a:rPr>
              <a:t>sens</a:t>
            </a:r>
            <a:r>
              <a:rPr lang="en-US" sz="3500" dirty="0">
                <a:effectLst>
                  <a:outerShdw blurRad="38100" dist="38100" dir="2700000" algn="tl">
                    <a:srgbClr val="000000">
                      <a:alpha val="43137"/>
                    </a:srgbClr>
                  </a:outerShdw>
                </a:effectLst>
              </a:rPr>
              <a:t> </a:t>
            </a:r>
            <a:r>
              <a:rPr lang="en-US" sz="3500" dirty="0" err="1">
                <a:effectLst>
                  <a:outerShdw blurRad="38100" dist="38100" dir="2700000" algn="tl">
                    <a:srgbClr val="000000">
                      <a:alpha val="43137"/>
                    </a:srgbClr>
                  </a:outerShdw>
                </a:effectLst>
              </a:rPr>
              <a:t>est</a:t>
            </a:r>
            <a:r>
              <a:rPr lang="en-US" sz="3500" dirty="0">
                <a:effectLst>
                  <a:outerShdw blurRad="38100" dist="38100" dir="2700000" algn="tl">
                    <a:srgbClr val="000000">
                      <a:alpha val="43137"/>
                    </a:srgbClr>
                  </a:outerShdw>
                </a:effectLst>
              </a:rPr>
              <a:t> </a:t>
            </a:r>
            <a:r>
              <a:rPr lang="en-US" sz="3500" dirty="0" err="1">
                <a:effectLst>
                  <a:outerShdw blurRad="38100" dist="38100" dir="2700000" algn="tl">
                    <a:srgbClr val="000000">
                      <a:alpha val="43137"/>
                    </a:srgbClr>
                  </a:outerShdw>
                </a:effectLst>
              </a:rPr>
              <a:t>suscité</a:t>
            </a:r>
            <a:r>
              <a:rPr lang="en-US" sz="3500" dirty="0">
                <a:effectLst>
                  <a:outerShdw blurRad="38100" dist="38100" dir="2700000" algn="tl">
                    <a:srgbClr val="000000">
                      <a:alpha val="43137"/>
                    </a:srgbClr>
                  </a:outerShdw>
                </a:effectLst>
              </a:rPr>
              <a:t>?</a:t>
            </a:r>
            <a:r>
              <a:rPr lang="en-US" sz="3500" dirty="0"/>
              <a:t> </a:t>
            </a:r>
          </a:p>
          <a:p>
            <a:pPr>
              <a:lnSpc>
                <a:spcPct val="90000"/>
              </a:lnSpc>
              <a:spcAft>
                <a:spcPts val="600"/>
              </a:spcAft>
            </a:pPr>
            <a:endParaRPr lang="en-US" sz="2000" dirty="0"/>
          </a:p>
          <a:p>
            <a:pPr>
              <a:lnSpc>
                <a:spcPct val="90000"/>
              </a:lnSpc>
              <a:spcAft>
                <a:spcPts val="600"/>
              </a:spcAft>
            </a:pPr>
            <a:r>
              <a:rPr lang="en-US" sz="2400" dirty="0" err="1"/>
              <a:t>Objet</a:t>
            </a:r>
            <a:r>
              <a:rPr lang="en-US" sz="2400" dirty="0"/>
              <a:t> </a:t>
            </a:r>
            <a:r>
              <a:rPr lang="en-US" sz="2400" dirty="0" err="1"/>
              <a:t>doux</a:t>
            </a:r>
            <a:r>
              <a:rPr lang="en-US" sz="2400" dirty="0"/>
              <a:t>     Le toucher</a:t>
            </a:r>
          </a:p>
          <a:p>
            <a:pPr>
              <a:lnSpc>
                <a:spcPct val="90000"/>
              </a:lnSpc>
              <a:spcAft>
                <a:spcPts val="600"/>
              </a:spcAft>
            </a:pPr>
            <a:r>
              <a:rPr lang="en-US" sz="1600" dirty="0">
                <a:solidFill>
                  <a:schemeClr val="accent5">
                    <a:lumMod val="60000"/>
                    <a:lumOff val="40000"/>
                  </a:schemeClr>
                </a:solidFill>
              </a:rPr>
              <a:t>Soft object</a:t>
            </a:r>
          </a:p>
          <a:p>
            <a:pPr>
              <a:lnSpc>
                <a:spcPct val="90000"/>
              </a:lnSpc>
              <a:spcAft>
                <a:spcPts val="600"/>
              </a:spcAft>
            </a:pPr>
            <a:endParaRPr lang="en-US" sz="2400" dirty="0"/>
          </a:p>
          <a:p>
            <a:pPr>
              <a:lnSpc>
                <a:spcPct val="90000"/>
              </a:lnSpc>
              <a:spcAft>
                <a:spcPts val="600"/>
              </a:spcAft>
            </a:pPr>
            <a:r>
              <a:rPr lang="en-US" sz="2400" dirty="0"/>
              <a:t>Son audible    L’ou</a:t>
            </a:r>
            <a:r>
              <a:rPr lang="en-US" sz="2400" i="0" dirty="0">
                <a:solidFill>
                  <a:srgbClr val="494949"/>
                </a:solidFill>
                <a:effectLst/>
                <a:latin typeface="DDG_ProximaNova"/>
              </a:rPr>
              <a:t>ï</a:t>
            </a:r>
            <a:r>
              <a:rPr lang="en-US" sz="2400" dirty="0"/>
              <a:t>e </a:t>
            </a:r>
          </a:p>
          <a:p>
            <a:pPr>
              <a:lnSpc>
                <a:spcPct val="90000"/>
              </a:lnSpc>
              <a:spcAft>
                <a:spcPts val="600"/>
              </a:spcAft>
            </a:pPr>
            <a:r>
              <a:rPr lang="en-US" sz="1600" dirty="0">
                <a:solidFill>
                  <a:schemeClr val="accent5">
                    <a:lumMod val="60000"/>
                    <a:lumOff val="40000"/>
                  </a:schemeClr>
                </a:solidFill>
              </a:rPr>
              <a:t>Audible sound</a:t>
            </a:r>
          </a:p>
          <a:p>
            <a:pPr>
              <a:lnSpc>
                <a:spcPct val="90000"/>
              </a:lnSpc>
              <a:spcAft>
                <a:spcPts val="600"/>
              </a:spcAft>
            </a:pPr>
            <a:endParaRPr lang="en-US" sz="2400" dirty="0"/>
          </a:p>
          <a:p>
            <a:pPr>
              <a:lnSpc>
                <a:spcPct val="90000"/>
              </a:lnSpc>
              <a:spcAft>
                <a:spcPts val="600"/>
              </a:spcAft>
            </a:pPr>
            <a:r>
              <a:rPr lang="en-US" sz="2400" dirty="0" err="1"/>
              <a:t>Environnement</a:t>
            </a:r>
            <a:r>
              <a:rPr lang="en-US" sz="2400" dirty="0"/>
              <a:t> </a:t>
            </a:r>
            <a:r>
              <a:rPr lang="en-US" sz="2400" dirty="0" err="1"/>
              <a:t>coloré</a:t>
            </a:r>
            <a:r>
              <a:rPr lang="en-US" sz="2400" dirty="0"/>
              <a:t>    La </a:t>
            </a:r>
            <a:r>
              <a:rPr lang="en-US" sz="2400" dirty="0" err="1"/>
              <a:t>vue</a:t>
            </a:r>
            <a:endParaRPr lang="en-US" sz="2400" dirty="0"/>
          </a:p>
          <a:p>
            <a:pPr>
              <a:lnSpc>
                <a:spcPct val="90000"/>
              </a:lnSpc>
              <a:spcAft>
                <a:spcPts val="600"/>
              </a:spcAft>
            </a:pPr>
            <a:r>
              <a:rPr lang="en-US" sz="1600" dirty="0">
                <a:solidFill>
                  <a:schemeClr val="accent5">
                    <a:lumMod val="60000"/>
                    <a:lumOff val="40000"/>
                  </a:schemeClr>
                </a:solidFill>
              </a:rPr>
              <a:t>Colorful environment</a:t>
            </a:r>
          </a:p>
          <a:p>
            <a:pPr>
              <a:lnSpc>
                <a:spcPct val="90000"/>
              </a:lnSpc>
              <a:spcAft>
                <a:spcPts val="600"/>
              </a:spcAft>
            </a:pPr>
            <a:r>
              <a:rPr lang="en-US" sz="2400" dirty="0"/>
              <a:t> </a:t>
            </a:r>
          </a:p>
          <a:p>
            <a:pPr>
              <a:lnSpc>
                <a:spcPct val="90000"/>
              </a:lnSpc>
              <a:spcAft>
                <a:spcPts val="600"/>
              </a:spcAft>
            </a:pPr>
            <a:r>
              <a:rPr lang="en-US" sz="2400" dirty="0"/>
              <a:t>Chose </a:t>
            </a:r>
            <a:r>
              <a:rPr lang="en-US" sz="2400" dirty="0" err="1"/>
              <a:t>parfumée</a:t>
            </a:r>
            <a:r>
              <a:rPr lang="en-US" sz="2400" dirty="0"/>
              <a:t>   </a:t>
            </a:r>
            <a:r>
              <a:rPr lang="en-US" sz="2400" dirty="0" err="1"/>
              <a:t>L’odorat</a:t>
            </a:r>
            <a:endParaRPr lang="en-US" sz="2400" dirty="0"/>
          </a:p>
          <a:p>
            <a:pPr>
              <a:lnSpc>
                <a:spcPct val="90000"/>
              </a:lnSpc>
              <a:spcAft>
                <a:spcPts val="600"/>
              </a:spcAft>
            </a:pPr>
            <a:r>
              <a:rPr lang="en-US" dirty="0">
                <a:solidFill>
                  <a:schemeClr val="accent5">
                    <a:lumMod val="60000"/>
                    <a:lumOff val="40000"/>
                  </a:schemeClr>
                </a:solidFill>
              </a:rPr>
              <a:t>Scented thing</a:t>
            </a:r>
          </a:p>
          <a:p>
            <a:pPr>
              <a:lnSpc>
                <a:spcPct val="90000"/>
              </a:lnSpc>
              <a:spcAft>
                <a:spcPts val="600"/>
              </a:spcAft>
            </a:pPr>
            <a:endParaRPr lang="en-US" sz="2400" dirty="0"/>
          </a:p>
          <a:p>
            <a:pPr>
              <a:lnSpc>
                <a:spcPct val="90000"/>
              </a:lnSpc>
              <a:spcAft>
                <a:spcPts val="600"/>
              </a:spcAft>
            </a:pPr>
            <a:r>
              <a:rPr lang="en-US" sz="2400" dirty="0"/>
              <a:t>Aliment </a:t>
            </a:r>
            <a:r>
              <a:rPr lang="en-US" sz="2400" dirty="0" err="1"/>
              <a:t>savoureux</a:t>
            </a:r>
            <a:r>
              <a:rPr lang="en-US" sz="2400" dirty="0"/>
              <a:t>   Le goût</a:t>
            </a:r>
          </a:p>
          <a:p>
            <a:pPr>
              <a:lnSpc>
                <a:spcPct val="90000"/>
              </a:lnSpc>
              <a:spcAft>
                <a:spcPts val="600"/>
              </a:spcAft>
            </a:pPr>
            <a:r>
              <a:rPr lang="en-US" sz="1700" dirty="0">
                <a:solidFill>
                  <a:schemeClr val="accent5">
                    <a:lumMod val="60000"/>
                    <a:lumOff val="40000"/>
                  </a:schemeClr>
                </a:solidFill>
              </a:rPr>
              <a:t>Tasty food  </a:t>
            </a:r>
          </a:p>
          <a:p>
            <a:pPr>
              <a:lnSpc>
                <a:spcPct val="90000"/>
              </a:lnSpc>
              <a:spcAft>
                <a:spcPts val="600"/>
              </a:spcAft>
            </a:pPr>
            <a:endParaRPr lang="en-US" sz="2000" dirty="0"/>
          </a:p>
        </p:txBody>
      </p:sp>
      <p:cxnSp>
        <p:nvCxnSpPr>
          <p:cNvPr id="2096" name="Straight Connector 2095">
            <a:extLst>
              <a:ext uri="{FF2B5EF4-FFF2-40B4-BE49-F238E27FC236}">
                <a16:creationId xmlns:a16="http://schemas.microsoft.com/office/drawing/2014/main" id="{6DA63E78-7704-45EF-B5D3-EADDF5D826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1730262" y="5706812"/>
            <a:ext cx="2286000"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0B6A4CB5-3EA7-2ED7-6838-341517519743}"/>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1332791" y="1354246"/>
            <a:ext cx="440108" cy="449393"/>
          </a:xfrm>
          <a:prstGeom prst="rect">
            <a:avLst/>
          </a:prstGeom>
        </p:spPr>
      </p:pic>
      <p:pic>
        <p:nvPicPr>
          <p:cNvPr id="8" name="Picture 7">
            <a:extLst>
              <a:ext uri="{FF2B5EF4-FFF2-40B4-BE49-F238E27FC236}">
                <a16:creationId xmlns:a16="http://schemas.microsoft.com/office/drawing/2014/main" id="{9437AFDE-F5F9-B9C7-088A-82E05F6F59F5}"/>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10750792" y="2424837"/>
            <a:ext cx="409043" cy="409043"/>
          </a:xfrm>
          <a:prstGeom prst="rect">
            <a:avLst/>
          </a:prstGeom>
        </p:spPr>
      </p:pic>
      <p:pic>
        <p:nvPicPr>
          <p:cNvPr id="9" name="Picture 8">
            <a:extLst>
              <a:ext uri="{FF2B5EF4-FFF2-40B4-BE49-F238E27FC236}">
                <a16:creationId xmlns:a16="http://schemas.microsoft.com/office/drawing/2014/main" id="{718BDAAD-5EE7-007F-587F-C2DFD7BE1F00}"/>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9900995" y="3771454"/>
            <a:ext cx="1147936" cy="600608"/>
          </a:xfrm>
          <a:prstGeom prst="rect">
            <a:avLst/>
          </a:prstGeom>
        </p:spPr>
      </p:pic>
      <p:pic>
        <p:nvPicPr>
          <p:cNvPr id="1034" name="Picture 10" descr="Flower Icon at Vectorified.com | Collection of Flower Icon free for ...">
            <a:extLst>
              <a:ext uri="{FF2B5EF4-FFF2-40B4-BE49-F238E27FC236}">
                <a16:creationId xmlns:a16="http://schemas.microsoft.com/office/drawing/2014/main" id="{0FA9E167-A54C-CA04-5685-C1AC15A673CA}"/>
              </a:ext>
            </a:extLst>
          </p:cNvPr>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11506276" y="4453601"/>
            <a:ext cx="459202" cy="45823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09754E6B-B32C-795C-3C9B-9E1CCF613F5D}"/>
              </a:ext>
            </a:extLst>
          </p:cNvPr>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9206961" y="5827617"/>
            <a:ext cx="402721" cy="402721"/>
          </a:xfrm>
          <a:prstGeom prst="rect">
            <a:avLst/>
          </a:prstGeom>
        </p:spPr>
      </p:pic>
    </p:spTree>
    <p:extLst>
      <p:ext uri="{BB962C8B-B14F-4D97-AF65-F5344CB8AC3E}">
        <p14:creationId xmlns:p14="http://schemas.microsoft.com/office/powerpoint/2010/main" val="1897094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D179DA-A201-B59D-B883-AD6E7B4A4E4F}"/>
              </a:ext>
            </a:extLst>
          </p:cNvPr>
          <p:cNvSpPr>
            <a:spLocks noGrp="1"/>
          </p:cNvSpPr>
          <p:nvPr>
            <p:ph type="title"/>
          </p:nvPr>
        </p:nvSpPr>
        <p:spPr>
          <a:xfrm>
            <a:off x="6739128" y="638089"/>
            <a:ext cx="4818888" cy="1476801"/>
          </a:xfrm>
        </p:spPr>
        <p:txBody>
          <a:bodyPr anchor="b">
            <a:normAutofit/>
          </a:bodyPr>
          <a:lstStyle/>
          <a:p>
            <a:r>
              <a:rPr lang="en-US" sz="5400" dirty="0"/>
              <a:t>Les 5 </a:t>
            </a:r>
            <a:r>
              <a:rPr lang="en-US" sz="5400" dirty="0" err="1"/>
              <a:t>sens</a:t>
            </a:r>
            <a:r>
              <a:rPr lang="en-US" sz="5400" dirty="0"/>
              <a:t> </a:t>
            </a:r>
          </a:p>
        </p:txBody>
      </p:sp>
      <p:pic>
        <p:nvPicPr>
          <p:cNvPr id="4" name="Picture 3">
            <a:extLst>
              <a:ext uri="{FF2B5EF4-FFF2-40B4-BE49-F238E27FC236}">
                <a16:creationId xmlns:a16="http://schemas.microsoft.com/office/drawing/2014/main" id="{BB3206D3-587B-66A4-2D93-D40E218EA339}"/>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r="-1" b="-1"/>
          <a:stretch/>
        </p:blipFill>
        <p:spPr>
          <a:xfrm>
            <a:off x="402389" y="2883279"/>
            <a:ext cx="4390678" cy="3114002"/>
          </a:xfrm>
          <a:prstGeom prst="rect">
            <a:avLst/>
          </a:prstGeom>
        </p:spPr>
      </p:pic>
      <p:sp>
        <p:nvSpPr>
          <p:cNvPr id="25" name="sketch line">
            <a:extLst>
              <a:ext uri="{FF2B5EF4-FFF2-40B4-BE49-F238E27FC236}">
                <a16:creationId xmlns:a16="http://schemas.microsoft.com/office/drawing/2014/main" id="{953EE71A-6488-4203-A7C4-77102FD0D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39D0AE6-A8DB-885B-A3F1-C3D2FD2100B7}"/>
              </a:ext>
            </a:extLst>
          </p:cNvPr>
          <p:cNvSpPr>
            <a:spLocks noGrp="1"/>
          </p:cNvSpPr>
          <p:nvPr>
            <p:ph idx="1"/>
          </p:nvPr>
        </p:nvSpPr>
        <p:spPr>
          <a:xfrm>
            <a:off x="5195455" y="2664886"/>
            <a:ext cx="6362561" cy="3990283"/>
          </a:xfrm>
        </p:spPr>
        <p:txBody>
          <a:bodyPr anchor="t">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000" b="0" i="0" u="none" strike="noStrike" kern="1200" cap="none" spc="0" normalizeH="0" baseline="0" noProof="0" dirty="0">
                <a:ln>
                  <a:noFill/>
                </a:ln>
                <a:effectLst/>
                <a:uLnTx/>
                <a:uFillTx/>
                <a:latin typeface="Bookman Old Style" panose="02050604050505020204" pitchFamily="18" charset="0"/>
              </a:rPr>
              <a:t>Exercices </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fr-CA" sz="2400" b="0" i="0" u="none" strike="noStrike" kern="1200" cap="none" spc="0" normalizeH="0" baseline="0" noProof="0" dirty="0">
              <a:ln>
                <a:noFill/>
              </a:ln>
              <a:effectLst/>
              <a:uLnTx/>
              <a:uFillTx/>
              <a:latin typeface="Calibri" panose="020F050202020403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400" b="0" i="0" u="none" strike="noStrike" kern="1200" cap="none" spc="0" normalizeH="0" baseline="0" noProof="0" dirty="0">
                <a:ln>
                  <a:noFill/>
                </a:ln>
                <a:effectLst/>
                <a:uLnTx/>
                <a:uFillTx/>
                <a:latin typeface="Calibri" panose="020F0502020204030204"/>
                <a:ea typeface="+mn-ea"/>
                <a:cs typeface="+mn-cs"/>
              </a:rPr>
              <a:t>Votre ami aime caresser son chat. </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000" b="0" i="0" u="none" strike="noStrike" kern="1200" cap="none" spc="0" normalizeH="0" baseline="0" noProof="0" dirty="0" err="1">
                <a:ln>
                  <a:noFill/>
                </a:ln>
                <a:solidFill>
                  <a:schemeClr val="accent5">
                    <a:lumMod val="60000"/>
                    <a:lumOff val="40000"/>
                  </a:schemeClr>
                </a:solidFill>
                <a:effectLst/>
                <a:uLnTx/>
                <a:uFillTx/>
                <a:latin typeface="Calibri" panose="020F0502020204030204"/>
                <a:ea typeface="+mn-ea"/>
                <a:cs typeface="+mn-cs"/>
              </a:rPr>
              <a:t>Your</a:t>
            </a:r>
            <a:r>
              <a:rPr kumimoji="0" lang="fr-CA" sz="2000" b="0" i="0" u="none" strike="noStrike" kern="1200" cap="none" spc="0" normalizeH="0" baseline="0" noProof="0" dirty="0">
                <a:ln>
                  <a:noFill/>
                </a:ln>
                <a:solidFill>
                  <a:schemeClr val="accent5">
                    <a:lumMod val="60000"/>
                    <a:lumOff val="40000"/>
                  </a:schemeClr>
                </a:solidFill>
                <a:effectLst/>
                <a:uLnTx/>
                <a:uFillTx/>
                <a:latin typeface="Calibri" panose="020F0502020204030204"/>
                <a:ea typeface="+mn-ea"/>
                <a:cs typeface="+mn-cs"/>
              </a:rPr>
              <a:t> </a:t>
            </a:r>
            <a:r>
              <a:rPr kumimoji="0" lang="fr-CA" sz="2000" b="0" i="0" u="none" strike="noStrike" kern="1200" cap="none" spc="0" normalizeH="0" baseline="0" noProof="0" dirty="0" err="1">
                <a:ln>
                  <a:noFill/>
                </a:ln>
                <a:solidFill>
                  <a:schemeClr val="accent5">
                    <a:lumMod val="60000"/>
                    <a:lumOff val="40000"/>
                  </a:schemeClr>
                </a:solidFill>
                <a:effectLst/>
                <a:uLnTx/>
                <a:uFillTx/>
                <a:latin typeface="Calibri" panose="020F0502020204030204"/>
                <a:ea typeface="+mn-ea"/>
                <a:cs typeface="+mn-cs"/>
              </a:rPr>
              <a:t>friend</a:t>
            </a:r>
            <a:r>
              <a:rPr kumimoji="0" lang="fr-CA" sz="2000" b="0" i="0" u="none" strike="noStrike" kern="1200" cap="none" spc="0" normalizeH="0" baseline="0" noProof="0" dirty="0">
                <a:ln>
                  <a:noFill/>
                </a:ln>
                <a:solidFill>
                  <a:schemeClr val="accent5">
                    <a:lumMod val="60000"/>
                    <a:lumOff val="40000"/>
                  </a:schemeClr>
                </a:solidFill>
                <a:effectLst/>
                <a:uLnTx/>
                <a:uFillTx/>
                <a:latin typeface="Calibri" panose="020F0502020204030204"/>
                <a:ea typeface="+mn-ea"/>
                <a:cs typeface="+mn-cs"/>
              </a:rPr>
              <a:t> likes to stroke </a:t>
            </a:r>
            <a:r>
              <a:rPr kumimoji="0" lang="fr-CA" sz="2000" b="0" i="0" u="none" strike="noStrike" kern="1200" cap="none" spc="0" normalizeH="0" baseline="0" noProof="0" dirty="0" err="1">
                <a:ln>
                  <a:noFill/>
                </a:ln>
                <a:solidFill>
                  <a:schemeClr val="accent5">
                    <a:lumMod val="60000"/>
                    <a:lumOff val="40000"/>
                  </a:schemeClr>
                </a:solidFill>
                <a:effectLst/>
                <a:uLnTx/>
                <a:uFillTx/>
                <a:latin typeface="Calibri" panose="020F0502020204030204"/>
                <a:ea typeface="+mn-ea"/>
                <a:cs typeface="+mn-cs"/>
              </a:rPr>
              <a:t>his</a:t>
            </a:r>
            <a:r>
              <a:rPr kumimoji="0" lang="fr-CA" sz="2000" b="0" i="0" u="none" strike="noStrike" kern="1200" cap="none" spc="0" normalizeH="0" baseline="0" noProof="0" dirty="0">
                <a:ln>
                  <a:noFill/>
                </a:ln>
                <a:solidFill>
                  <a:schemeClr val="accent5">
                    <a:lumMod val="60000"/>
                    <a:lumOff val="40000"/>
                  </a:schemeClr>
                </a:solidFill>
                <a:effectLst/>
                <a:uLnTx/>
                <a:uFillTx/>
                <a:latin typeface="Calibri" panose="020F0502020204030204"/>
                <a:ea typeface="+mn-ea"/>
                <a:cs typeface="+mn-cs"/>
              </a:rPr>
              <a:t> cat. </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fr-CA" sz="2000" b="0" i="0" u="none" strike="noStrike" kern="1200" cap="none" spc="0" normalizeH="0" baseline="0" noProof="0" dirty="0">
              <a:ln>
                <a:noFill/>
              </a:ln>
              <a:effectLst/>
              <a:uLnTx/>
              <a:uFillTx/>
              <a:latin typeface="Calibri" panose="020F050202020403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000" b="0" i="0" u="none" strike="noStrike" kern="1200" cap="none" spc="0" normalizeH="0" baseline="0" noProof="0" dirty="0">
                <a:ln>
                  <a:noFill/>
                </a:ln>
                <a:effectLst/>
                <a:uLnTx/>
                <a:uFillTx/>
                <a:latin typeface="Calibri" panose="020F0502020204030204"/>
                <a:ea typeface="+mn-ea"/>
                <a:cs typeface="+mn-cs"/>
              </a:rPr>
              <a:t>Son poil est… </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000" b="0" i="0" u="none" strike="noStrike" kern="1200" cap="none" spc="0" normalizeH="0" baseline="0" noProof="0" dirty="0" err="1">
                <a:ln>
                  <a:noFill/>
                </a:ln>
                <a:solidFill>
                  <a:schemeClr val="accent5">
                    <a:lumMod val="60000"/>
                    <a:lumOff val="40000"/>
                  </a:schemeClr>
                </a:solidFill>
                <a:effectLst/>
                <a:uLnTx/>
                <a:uFillTx/>
                <a:latin typeface="Calibri" panose="020F0502020204030204"/>
                <a:ea typeface="+mn-ea"/>
                <a:cs typeface="+mn-cs"/>
              </a:rPr>
              <a:t>His</a:t>
            </a:r>
            <a:r>
              <a:rPr kumimoji="0" lang="fr-CA" sz="2000" b="0" i="0" u="none" strike="noStrike" kern="1200" cap="none" spc="0" normalizeH="0" baseline="0" noProof="0" dirty="0">
                <a:ln>
                  <a:noFill/>
                </a:ln>
                <a:solidFill>
                  <a:schemeClr val="accent5">
                    <a:lumMod val="60000"/>
                    <a:lumOff val="40000"/>
                  </a:schemeClr>
                </a:solidFill>
                <a:effectLst/>
                <a:uLnTx/>
                <a:uFillTx/>
                <a:latin typeface="Calibri" panose="020F0502020204030204"/>
                <a:ea typeface="+mn-ea"/>
                <a:cs typeface="+mn-cs"/>
              </a:rPr>
              <a:t> </a:t>
            </a:r>
            <a:r>
              <a:rPr kumimoji="0" lang="fr-CA" sz="2000" b="0" i="0" u="none" strike="noStrike" kern="1200" cap="none" spc="0" normalizeH="0" baseline="0" noProof="0" dirty="0" err="1">
                <a:ln>
                  <a:noFill/>
                </a:ln>
                <a:solidFill>
                  <a:schemeClr val="accent5">
                    <a:lumMod val="60000"/>
                    <a:lumOff val="40000"/>
                  </a:schemeClr>
                </a:solidFill>
                <a:effectLst/>
                <a:uLnTx/>
                <a:uFillTx/>
                <a:latin typeface="Calibri" panose="020F0502020204030204"/>
                <a:ea typeface="+mn-ea"/>
                <a:cs typeface="+mn-cs"/>
              </a:rPr>
              <a:t>hair</a:t>
            </a:r>
            <a:r>
              <a:rPr kumimoji="0" lang="fr-CA" sz="2000" b="0" i="0" u="none" strike="noStrike" kern="1200" cap="none" spc="0" normalizeH="0" baseline="0" noProof="0" dirty="0">
                <a:ln>
                  <a:noFill/>
                </a:ln>
                <a:solidFill>
                  <a:schemeClr val="accent5">
                    <a:lumMod val="60000"/>
                    <a:lumOff val="40000"/>
                  </a:schemeClr>
                </a:solidFill>
                <a:effectLst/>
                <a:uLnTx/>
                <a:uFillTx/>
                <a:latin typeface="Calibri" panose="020F0502020204030204"/>
                <a:ea typeface="+mn-ea"/>
                <a:cs typeface="+mn-cs"/>
              </a:rPr>
              <a:t> </a:t>
            </a:r>
            <a:r>
              <a:rPr kumimoji="0" lang="fr-CA" sz="2000" b="0" i="0" u="none" strike="noStrike" kern="1200" cap="none" spc="0" normalizeH="0" baseline="0" noProof="0" dirty="0" err="1">
                <a:ln>
                  <a:noFill/>
                </a:ln>
                <a:solidFill>
                  <a:schemeClr val="accent5">
                    <a:lumMod val="60000"/>
                    <a:lumOff val="40000"/>
                  </a:schemeClr>
                </a:solidFill>
                <a:effectLst/>
                <a:uLnTx/>
                <a:uFillTx/>
                <a:latin typeface="Calibri" panose="020F0502020204030204"/>
                <a:ea typeface="+mn-ea"/>
                <a:cs typeface="+mn-cs"/>
              </a:rPr>
              <a:t>is</a:t>
            </a:r>
            <a:r>
              <a:rPr kumimoji="0" lang="fr-CA" sz="2000" b="0" i="0" u="none" strike="noStrike" kern="1200" cap="none" spc="0" normalizeH="0" baseline="0" noProof="0" dirty="0">
                <a:ln>
                  <a:noFill/>
                </a:ln>
                <a:solidFill>
                  <a:schemeClr val="accent5">
                    <a:lumMod val="60000"/>
                    <a:lumOff val="40000"/>
                  </a:schemeClr>
                </a:solidFill>
                <a:effectLst/>
                <a:uLnTx/>
                <a:uFillTx/>
                <a:latin typeface="Calibri" panose="020F0502020204030204"/>
                <a:ea typeface="+mn-ea"/>
                <a:cs typeface="+mn-cs"/>
              </a:rPr>
              <a:t>…</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000" b="0" i="0" u="none" strike="noStrike" kern="1200" cap="none" spc="0" normalizeH="0" baseline="0" noProof="0" dirty="0">
                <a:ln>
                  <a:noFill/>
                </a:ln>
                <a:effectLst/>
                <a:uLnTx/>
                <a:uFillTx/>
                <a:latin typeface="Calibri" panose="020F0502020204030204"/>
                <a:ea typeface="+mn-ea"/>
                <a:cs typeface="+mn-cs"/>
              </a:rPr>
              <a:t>a) rude </a:t>
            </a: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sz="2000" b="0" i="0" u="none" strike="noStrike" kern="1200" cap="none" spc="0" normalizeH="0" baseline="0" noProof="0" dirty="0">
                <a:ln>
                  <a:noFill/>
                </a:ln>
                <a:effectLst/>
                <a:uLnTx/>
                <a:uFillTx/>
                <a:latin typeface="Calibri" panose="020F0502020204030204"/>
                <a:ea typeface="+mn-ea"/>
                <a:cs typeface="+mn-cs"/>
              </a:rPr>
              <a:t>b) doux</a:t>
            </a:r>
          </a:p>
          <a:p>
            <a:endParaRPr lang="en-US" sz="1900" dirty="0"/>
          </a:p>
        </p:txBody>
      </p:sp>
    </p:spTree>
    <p:extLst>
      <p:ext uri="{BB962C8B-B14F-4D97-AF65-F5344CB8AC3E}">
        <p14:creationId xmlns:p14="http://schemas.microsoft.com/office/powerpoint/2010/main" val="2286147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D179DA-A201-B59D-B883-AD6E7B4A4E4F}"/>
              </a:ext>
            </a:extLst>
          </p:cNvPr>
          <p:cNvSpPr>
            <a:spLocks noGrp="1"/>
          </p:cNvSpPr>
          <p:nvPr>
            <p:ph type="title"/>
          </p:nvPr>
        </p:nvSpPr>
        <p:spPr>
          <a:xfrm>
            <a:off x="6739128" y="638089"/>
            <a:ext cx="4818888" cy="1476801"/>
          </a:xfrm>
        </p:spPr>
        <p:txBody>
          <a:bodyPr anchor="b">
            <a:normAutofit/>
          </a:bodyPr>
          <a:lstStyle/>
          <a:p>
            <a:r>
              <a:rPr lang="en-US" sz="5400"/>
              <a:t>Les 5 sens </a:t>
            </a:r>
          </a:p>
        </p:txBody>
      </p:sp>
      <p:pic>
        <p:nvPicPr>
          <p:cNvPr id="4" name="Picture 3">
            <a:extLst>
              <a:ext uri="{FF2B5EF4-FFF2-40B4-BE49-F238E27FC236}">
                <a16:creationId xmlns:a16="http://schemas.microsoft.com/office/drawing/2014/main" id="{BB3206D3-587B-66A4-2D93-D40E218EA339}"/>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r="-1" b="-1"/>
          <a:stretch/>
        </p:blipFill>
        <p:spPr>
          <a:xfrm>
            <a:off x="518394" y="2114890"/>
            <a:ext cx="4390678" cy="3114002"/>
          </a:xfrm>
          <a:prstGeom prst="rect">
            <a:avLst/>
          </a:prstGeom>
        </p:spPr>
      </p:pic>
      <p:sp>
        <p:nvSpPr>
          <p:cNvPr id="25" name="sketch line">
            <a:extLst>
              <a:ext uri="{FF2B5EF4-FFF2-40B4-BE49-F238E27FC236}">
                <a16:creationId xmlns:a16="http://schemas.microsoft.com/office/drawing/2014/main" id="{953EE71A-6488-4203-A7C4-77102FD0D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39D0AE6-A8DB-885B-A3F1-C3D2FD2100B7}"/>
              </a:ext>
            </a:extLst>
          </p:cNvPr>
          <p:cNvSpPr>
            <a:spLocks noGrp="1"/>
          </p:cNvSpPr>
          <p:nvPr>
            <p:ph idx="1"/>
          </p:nvPr>
        </p:nvSpPr>
        <p:spPr>
          <a:xfrm>
            <a:off x="6739128" y="2664886"/>
            <a:ext cx="4818888" cy="3550789"/>
          </a:xfrm>
        </p:spPr>
        <p:txBody>
          <a:bodyPr anchor="t">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fr-CA" sz="1900" b="0" i="0" u="none" strike="noStrike" kern="1200" cap="none" spc="0" normalizeH="0" baseline="0" noProof="0" dirty="0">
              <a:ln>
                <a:noFill/>
              </a:ln>
              <a:effectLst/>
              <a:uLnTx/>
              <a:uFillTx/>
              <a:latin typeface="Calibri" panose="020F050202020403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fr-CA" b="0" i="0" u="none" strike="noStrike" kern="1200" cap="none" spc="0" normalizeH="0" baseline="0" noProof="0" dirty="0">
              <a:ln>
                <a:noFill/>
              </a:ln>
              <a:effectLst/>
              <a:uLnTx/>
              <a:uFillTx/>
              <a:latin typeface="Calibri" panose="020F050202020403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r>
              <a:rPr kumimoji="0" lang="fr-CA" b="0" i="0" u="none" strike="noStrike" kern="1200" cap="none" spc="0" normalizeH="0" baseline="0" noProof="0" dirty="0">
                <a:ln>
                  <a:noFill/>
                </a:ln>
                <a:effectLst/>
                <a:uLnTx/>
                <a:uFillTx/>
                <a:latin typeface="Calibri" panose="020F0502020204030204"/>
                <a:ea typeface="+mn-ea"/>
                <a:cs typeface="+mn-cs"/>
              </a:rPr>
              <a:t>Son poil est</a:t>
            </a:r>
            <a:r>
              <a:rPr lang="fr-CA" dirty="0">
                <a:latin typeface="Calibri" panose="020F0502020204030204"/>
              </a:rPr>
              <a:t> </a:t>
            </a:r>
            <a:r>
              <a:rPr lang="fr-CA" b="1" dirty="0">
                <a:latin typeface="Calibri" panose="020F0502020204030204"/>
              </a:rPr>
              <a:t>doux</a:t>
            </a:r>
            <a:r>
              <a:rPr lang="fr-CA" dirty="0">
                <a:latin typeface="Calibri" panose="020F0502020204030204"/>
              </a:rPr>
              <a:t>.</a:t>
            </a:r>
            <a:endParaRPr kumimoji="0" lang="fr-CA" b="0" i="0" u="none" strike="noStrike" kern="1200" cap="none" spc="0" normalizeH="0" baseline="0" noProof="0" dirty="0">
              <a:ln>
                <a:noFill/>
              </a:ln>
              <a:effectLst/>
              <a:uLnTx/>
              <a:uFillTx/>
              <a:latin typeface="Calibri" panose="020F0502020204030204"/>
              <a:ea typeface="+mn-ea"/>
              <a:cs typeface="+mn-cs"/>
            </a:endParaRPr>
          </a:p>
          <a:p>
            <a:pPr marL="0" indent="0">
              <a:buNone/>
            </a:pPr>
            <a:endParaRPr lang="en-US" sz="1900" dirty="0"/>
          </a:p>
        </p:txBody>
      </p:sp>
    </p:spTree>
    <p:extLst>
      <p:ext uri="{BB962C8B-B14F-4D97-AF65-F5344CB8AC3E}">
        <p14:creationId xmlns:p14="http://schemas.microsoft.com/office/powerpoint/2010/main" val="1285247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D179DA-A201-B59D-B883-AD6E7B4A4E4F}"/>
              </a:ext>
            </a:extLst>
          </p:cNvPr>
          <p:cNvSpPr>
            <a:spLocks noGrp="1"/>
          </p:cNvSpPr>
          <p:nvPr>
            <p:ph type="title"/>
          </p:nvPr>
        </p:nvSpPr>
        <p:spPr>
          <a:xfrm>
            <a:off x="6739128" y="638089"/>
            <a:ext cx="4818888" cy="1476801"/>
          </a:xfrm>
        </p:spPr>
        <p:txBody>
          <a:bodyPr anchor="b">
            <a:normAutofit/>
          </a:bodyPr>
          <a:lstStyle/>
          <a:p>
            <a:r>
              <a:rPr lang="en-US" sz="5400"/>
              <a:t>Les 5 sens </a:t>
            </a:r>
          </a:p>
        </p:txBody>
      </p:sp>
      <p:sp>
        <p:nvSpPr>
          <p:cNvPr id="25" name="sketch line">
            <a:extLst>
              <a:ext uri="{FF2B5EF4-FFF2-40B4-BE49-F238E27FC236}">
                <a16:creationId xmlns:a16="http://schemas.microsoft.com/office/drawing/2014/main" id="{953EE71A-6488-4203-A7C4-77102FD0D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39D0AE6-A8DB-885B-A3F1-C3D2FD2100B7}"/>
              </a:ext>
            </a:extLst>
          </p:cNvPr>
          <p:cNvSpPr>
            <a:spLocks noGrp="1"/>
          </p:cNvSpPr>
          <p:nvPr>
            <p:ph idx="1"/>
          </p:nvPr>
        </p:nvSpPr>
        <p:spPr>
          <a:xfrm>
            <a:off x="5008097" y="2664886"/>
            <a:ext cx="7005711" cy="3550789"/>
          </a:xfrm>
        </p:spPr>
        <p:txBody>
          <a:bodyPr anchor="t">
            <a:normAutofit fontScale="92500" lnSpcReduction="10000"/>
          </a:bodyPr>
          <a:lstStyle/>
          <a:p>
            <a:pPr marL="0" indent="0">
              <a:buNone/>
            </a:pPr>
            <a:r>
              <a:rPr lang="fr-CA" sz="2400" dirty="0"/>
              <a:t>Une petite fille a donné un joli bouquet de fleurs à sa grand-mère. Elle adore l’odeur de ces fleurs!</a:t>
            </a:r>
            <a:endParaRPr lang="fr-CA" sz="2000" dirty="0"/>
          </a:p>
          <a:p>
            <a:pPr marL="0" indent="0">
              <a:buNone/>
            </a:pPr>
            <a:r>
              <a:rPr lang="fr-CA" sz="1900" dirty="0">
                <a:solidFill>
                  <a:schemeClr val="accent5">
                    <a:lumMod val="60000"/>
                    <a:lumOff val="40000"/>
                  </a:schemeClr>
                </a:solidFill>
              </a:rPr>
              <a:t>A </a:t>
            </a:r>
            <a:r>
              <a:rPr lang="fr-CA" sz="1900" dirty="0" err="1">
                <a:solidFill>
                  <a:schemeClr val="accent5">
                    <a:lumMod val="60000"/>
                    <a:lumOff val="40000"/>
                  </a:schemeClr>
                </a:solidFill>
              </a:rPr>
              <a:t>little</a:t>
            </a:r>
            <a:r>
              <a:rPr lang="fr-CA" sz="1900" dirty="0">
                <a:solidFill>
                  <a:schemeClr val="accent5">
                    <a:lumMod val="60000"/>
                    <a:lumOff val="40000"/>
                  </a:schemeClr>
                </a:solidFill>
              </a:rPr>
              <a:t> girl gave a </a:t>
            </a:r>
            <a:r>
              <a:rPr lang="fr-CA" sz="1900" dirty="0" err="1">
                <a:solidFill>
                  <a:schemeClr val="accent5">
                    <a:lumMod val="60000"/>
                    <a:lumOff val="40000"/>
                  </a:schemeClr>
                </a:solidFill>
              </a:rPr>
              <a:t>beautiful</a:t>
            </a:r>
            <a:r>
              <a:rPr lang="fr-CA" sz="1900" dirty="0">
                <a:solidFill>
                  <a:schemeClr val="accent5">
                    <a:lumMod val="60000"/>
                    <a:lumOff val="40000"/>
                  </a:schemeClr>
                </a:solidFill>
              </a:rPr>
              <a:t> bouquet of </a:t>
            </a:r>
            <a:r>
              <a:rPr lang="fr-CA" sz="1900" dirty="0" err="1">
                <a:solidFill>
                  <a:schemeClr val="accent5">
                    <a:lumMod val="60000"/>
                    <a:lumOff val="40000"/>
                  </a:schemeClr>
                </a:solidFill>
              </a:rPr>
              <a:t>flowers</a:t>
            </a:r>
            <a:r>
              <a:rPr lang="fr-CA" sz="1900" dirty="0">
                <a:solidFill>
                  <a:schemeClr val="accent5">
                    <a:lumMod val="60000"/>
                    <a:lumOff val="40000"/>
                  </a:schemeClr>
                </a:solidFill>
              </a:rPr>
              <a:t> to </a:t>
            </a:r>
            <a:r>
              <a:rPr lang="fr-CA" sz="1900" dirty="0" err="1">
                <a:solidFill>
                  <a:schemeClr val="accent5">
                    <a:lumMod val="60000"/>
                    <a:lumOff val="40000"/>
                  </a:schemeClr>
                </a:solidFill>
              </a:rPr>
              <a:t>her</a:t>
            </a:r>
            <a:r>
              <a:rPr lang="fr-CA" sz="1900" dirty="0">
                <a:solidFill>
                  <a:schemeClr val="accent5">
                    <a:lumMod val="60000"/>
                    <a:lumOff val="40000"/>
                  </a:schemeClr>
                </a:solidFill>
              </a:rPr>
              <a:t> </a:t>
            </a:r>
            <a:r>
              <a:rPr lang="fr-CA" sz="1900" dirty="0" err="1">
                <a:solidFill>
                  <a:schemeClr val="accent5">
                    <a:lumMod val="60000"/>
                    <a:lumOff val="40000"/>
                  </a:schemeClr>
                </a:solidFill>
              </a:rPr>
              <a:t>grandmother</a:t>
            </a:r>
            <a:r>
              <a:rPr lang="fr-CA" sz="1900" dirty="0">
                <a:solidFill>
                  <a:schemeClr val="accent5">
                    <a:lumMod val="60000"/>
                    <a:lumOff val="40000"/>
                  </a:schemeClr>
                </a:solidFill>
              </a:rPr>
              <a:t>. </a:t>
            </a:r>
          </a:p>
          <a:p>
            <a:pPr marL="0" indent="0">
              <a:buNone/>
            </a:pPr>
            <a:r>
              <a:rPr lang="fr-CA" sz="1900" dirty="0" err="1">
                <a:solidFill>
                  <a:schemeClr val="accent5">
                    <a:lumMod val="60000"/>
                    <a:lumOff val="40000"/>
                  </a:schemeClr>
                </a:solidFill>
              </a:rPr>
              <a:t>She</a:t>
            </a:r>
            <a:r>
              <a:rPr lang="fr-CA" sz="1900" dirty="0">
                <a:solidFill>
                  <a:schemeClr val="accent5">
                    <a:lumMod val="60000"/>
                    <a:lumOff val="40000"/>
                  </a:schemeClr>
                </a:solidFill>
              </a:rPr>
              <a:t> loves the </a:t>
            </a:r>
            <a:r>
              <a:rPr lang="fr-CA" sz="1900" dirty="0" err="1">
                <a:solidFill>
                  <a:schemeClr val="accent5">
                    <a:lumMod val="60000"/>
                    <a:lumOff val="40000"/>
                  </a:schemeClr>
                </a:solidFill>
              </a:rPr>
              <a:t>scent</a:t>
            </a:r>
            <a:r>
              <a:rPr lang="fr-CA" sz="1900" dirty="0">
                <a:solidFill>
                  <a:schemeClr val="accent5">
                    <a:lumMod val="60000"/>
                    <a:lumOff val="40000"/>
                  </a:schemeClr>
                </a:solidFill>
              </a:rPr>
              <a:t> of </a:t>
            </a:r>
            <a:r>
              <a:rPr lang="fr-CA" sz="1900" dirty="0" err="1">
                <a:solidFill>
                  <a:schemeClr val="accent5">
                    <a:lumMod val="60000"/>
                    <a:lumOff val="40000"/>
                  </a:schemeClr>
                </a:solidFill>
              </a:rPr>
              <a:t>those</a:t>
            </a:r>
            <a:r>
              <a:rPr lang="fr-CA" sz="1900" dirty="0">
                <a:solidFill>
                  <a:schemeClr val="accent5">
                    <a:lumMod val="60000"/>
                    <a:lumOff val="40000"/>
                  </a:schemeClr>
                </a:solidFill>
              </a:rPr>
              <a:t> </a:t>
            </a:r>
            <a:r>
              <a:rPr lang="fr-CA" sz="1900" dirty="0" err="1">
                <a:solidFill>
                  <a:schemeClr val="accent5">
                    <a:lumMod val="60000"/>
                    <a:lumOff val="40000"/>
                  </a:schemeClr>
                </a:solidFill>
              </a:rPr>
              <a:t>flowers</a:t>
            </a:r>
            <a:r>
              <a:rPr lang="fr-CA" sz="1900" dirty="0">
                <a:solidFill>
                  <a:schemeClr val="accent5">
                    <a:lumMod val="60000"/>
                    <a:lumOff val="40000"/>
                  </a:schemeClr>
                </a:solidFill>
              </a:rPr>
              <a:t>. </a:t>
            </a:r>
          </a:p>
          <a:p>
            <a:pPr marL="0" indent="0">
              <a:buNone/>
            </a:pPr>
            <a:endParaRPr lang="fr-CA" sz="2000" dirty="0"/>
          </a:p>
          <a:p>
            <a:pPr marL="0" indent="0">
              <a:buNone/>
            </a:pPr>
            <a:r>
              <a:rPr lang="fr-CA" sz="2000" dirty="0"/>
              <a:t>Les fleurs sont…</a:t>
            </a:r>
          </a:p>
          <a:p>
            <a:pPr marL="0" indent="0">
              <a:buNone/>
            </a:pPr>
            <a:r>
              <a:rPr lang="fr-CA" sz="1700" dirty="0">
                <a:solidFill>
                  <a:schemeClr val="accent5">
                    <a:lumMod val="60000"/>
                    <a:lumOff val="40000"/>
                  </a:schemeClr>
                </a:solidFill>
              </a:rPr>
              <a:t>The </a:t>
            </a:r>
            <a:r>
              <a:rPr lang="fr-CA" sz="1700" dirty="0" err="1">
                <a:solidFill>
                  <a:schemeClr val="accent5">
                    <a:lumMod val="60000"/>
                    <a:lumOff val="40000"/>
                  </a:schemeClr>
                </a:solidFill>
              </a:rPr>
              <a:t>flowers</a:t>
            </a:r>
            <a:r>
              <a:rPr lang="fr-CA" sz="1700" dirty="0">
                <a:solidFill>
                  <a:schemeClr val="accent5">
                    <a:lumMod val="60000"/>
                    <a:lumOff val="40000"/>
                  </a:schemeClr>
                </a:solidFill>
              </a:rPr>
              <a:t> are…</a:t>
            </a:r>
          </a:p>
          <a:p>
            <a:pPr marL="0" indent="0">
              <a:buNone/>
            </a:pPr>
            <a:endParaRPr lang="fr-CA" sz="2000" dirty="0"/>
          </a:p>
          <a:p>
            <a:pPr marL="0" indent="0">
              <a:buNone/>
            </a:pPr>
            <a:r>
              <a:rPr lang="fr-CA" sz="2200" dirty="0"/>
              <a:t>a) parfumées</a:t>
            </a:r>
          </a:p>
          <a:p>
            <a:pPr marL="0" indent="0">
              <a:buNone/>
            </a:pPr>
            <a:r>
              <a:rPr lang="fr-CA" sz="2200" dirty="0"/>
              <a:t>b) inodores </a:t>
            </a:r>
          </a:p>
          <a:p>
            <a:pPr marL="0" indent="0">
              <a:buNone/>
            </a:pPr>
            <a:endParaRPr lang="en-US" sz="1900" dirty="0"/>
          </a:p>
        </p:txBody>
      </p:sp>
      <p:pic>
        <p:nvPicPr>
          <p:cNvPr id="6" name="Picture 5">
            <a:extLst>
              <a:ext uri="{FF2B5EF4-FFF2-40B4-BE49-F238E27FC236}">
                <a16:creationId xmlns:a16="http://schemas.microsoft.com/office/drawing/2014/main" id="{FED521FA-2FE3-FFA9-4129-BCC7F8189823}"/>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9041"/>
          <a:stretch/>
        </p:blipFill>
        <p:spPr>
          <a:xfrm>
            <a:off x="178192" y="1594385"/>
            <a:ext cx="4585948" cy="4847210"/>
          </a:xfrm>
          <a:prstGeom prst="rect">
            <a:avLst/>
          </a:prstGeom>
        </p:spPr>
      </p:pic>
    </p:spTree>
    <p:extLst>
      <p:ext uri="{BB962C8B-B14F-4D97-AF65-F5344CB8AC3E}">
        <p14:creationId xmlns:p14="http://schemas.microsoft.com/office/powerpoint/2010/main" val="2261186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D179DA-A201-B59D-B883-AD6E7B4A4E4F}"/>
              </a:ext>
            </a:extLst>
          </p:cNvPr>
          <p:cNvSpPr>
            <a:spLocks noGrp="1"/>
          </p:cNvSpPr>
          <p:nvPr>
            <p:ph type="title"/>
          </p:nvPr>
        </p:nvSpPr>
        <p:spPr>
          <a:xfrm>
            <a:off x="6739128" y="638089"/>
            <a:ext cx="4818888" cy="1476801"/>
          </a:xfrm>
        </p:spPr>
        <p:txBody>
          <a:bodyPr anchor="b">
            <a:normAutofit/>
          </a:bodyPr>
          <a:lstStyle/>
          <a:p>
            <a:r>
              <a:rPr lang="en-US" sz="5400"/>
              <a:t>Les 5 sens </a:t>
            </a:r>
          </a:p>
        </p:txBody>
      </p:sp>
      <p:sp>
        <p:nvSpPr>
          <p:cNvPr id="25" name="sketch line">
            <a:extLst>
              <a:ext uri="{FF2B5EF4-FFF2-40B4-BE49-F238E27FC236}">
                <a16:creationId xmlns:a16="http://schemas.microsoft.com/office/drawing/2014/main" id="{953EE71A-6488-4203-A7C4-77102FD0D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39D0AE6-A8DB-885B-A3F1-C3D2FD2100B7}"/>
              </a:ext>
            </a:extLst>
          </p:cNvPr>
          <p:cNvSpPr>
            <a:spLocks noGrp="1"/>
          </p:cNvSpPr>
          <p:nvPr>
            <p:ph idx="1"/>
          </p:nvPr>
        </p:nvSpPr>
        <p:spPr>
          <a:xfrm>
            <a:off x="5008097" y="2664886"/>
            <a:ext cx="7005711" cy="3550789"/>
          </a:xfrm>
        </p:spPr>
        <p:txBody>
          <a:bodyPr anchor="t">
            <a:normAutofit/>
          </a:bodyPr>
          <a:lstStyle/>
          <a:p>
            <a:pPr marL="0" indent="0">
              <a:buNone/>
            </a:pPr>
            <a:endParaRPr lang="fr-CA" sz="2000" dirty="0"/>
          </a:p>
          <a:p>
            <a:pPr marL="0" indent="0" algn="ctr">
              <a:buNone/>
            </a:pPr>
            <a:endParaRPr lang="fr-CA" sz="3600" dirty="0"/>
          </a:p>
          <a:p>
            <a:pPr marL="0" indent="0" algn="ctr">
              <a:buNone/>
            </a:pPr>
            <a:r>
              <a:rPr lang="fr-CA" dirty="0"/>
              <a:t>Les fleurs sont </a:t>
            </a:r>
            <a:r>
              <a:rPr lang="fr-CA" b="1" dirty="0"/>
              <a:t>parfumées.</a:t>
            </a:r>
          </a:p>
          <a:p>
            <a:pPr marL="0" indent="0">
              <a:buNone/>
            </a:pPr>
            <a:endParaRPr lang="en-US" sz="1900" dirty="0"/>
          </a:p>
        </p:txBody>
      </p:sp>
      <p:pic>
        <p:nvPicPr>
          <p:cNvPr id="6" name="Picture 5">
            <a:extLst>
              <a:ext uri="{FF2B5EF4-FFF2-40B4-BE49-F238E27FC236}">
                <a16:creationId xmlns:a16="http://schemas.microsoft.com/office/drawing/2014/main" id="{FED521FA-2FE3-FFA9-4129-BCC7F8189823}"/>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9041"/>
          <a:stretch/>
        </p:blipFill>
        <p:spPr>
          <a:xfrm>
            <a:off x="178192" y="1594385"/>
            <a:ext cx="4585948" cy="4847210"/>
          </a:xfrm>
          <a:prstGeom prst="rect">
            <a:avLst/>
          </a:prstGeom>
        </p:spPr>
      </p:pic>
    </p:spTree>
    <p:extLst>
      <p:ext uri="{BB962C8B-B14F-4D97-AF65-F5344CB8AC3E}">
        <p14:creationId xmlns:p14="http://schemas.microsoft.com/office/powerpoint/2010/main" val="2932765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D179DA-A201-B59D-B883-AD6E7B4A4E4F}"/>
              </a:ext>
            </a:extLst>
          </p:cNvPr>
          <p:cNvSpPr>
            <a:spLocks noGrp="1"/>
          </p:cNvSpPr>
          <p:nvPr>
            <p:ph type="title"/>
          </p:nvPr>
        </p:nvSpPr>
        <p:spPr>
          <a:xfrm>
            <a:off x="6739128" y="638089"/>
            <a:ext cx="4818888" cy="1476801"/>
          </a:xfrm>
        </p:spPr>
        <p:txBody>
          <a:bodyPr anchor="b">
            <a:normAutofit/>
          </a:bodyPr>
          <a:lstStyle/>
          <a:p>
            <a:r>
              <a:rPr lang="en-US" sz="5400"/>
              <a:t>Les 5 sens </a:t>
            </a:r>
          </a:p>
        </p:txBody>
      </p:sp>
      <p:pic>
        <p:nvPicPr>
          <p:cNvPr id="4" name="Picture 3">
            <a:extLst>
              <a:ext uri="{FF2B5EF4-FFF2-40B4-BE49-F238E27FC236}">
                <a16:creationId xmlns:a16="http://schemas.microsoft.com/office/drawing/2014/main" id="{A19B176C-04DE-DAE5-9489-CE2B9E2DF8F5}"/>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33984" y="2544381"/>
            <a:ext cx="4698187" cy="3136040"/>
          </a:xfrm>
          <a:prstGeom prst="rect">
            <a:avLst/>
          </a:prstGeom>
        </p:spPr>
      </p:pic>
      <p:sp>
        <p:nvSpPr>
          <p:cNvPr id="32" name="sketch line">
            <a:extLst>
              <a:ext uri="{FF2B5EF4-FFF2-40B4-BE49-F238E27FC236}">
                <a16:creationId xmlns:a16="http://schemas.microsoft.com/office/drawing/2014/main" id="{953EE71A-6488-4203-A7C4-77102FD0D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39D0AE6-A8DB-885B-A3F1-C3D2FD2100B7}"/>
              </a:ext>
            </a:extLst>
          </p:cNvPr>
          <p:cNvSpPr>
            <a:spLocks noGrp="1"/>
          </p:cNvSpPr>
          <p:nvPr>
            <p:ph idx="1"/>
          </p:nvPr>
        </p:nvSpPr>
        <p:spPr>
          <a:xfrm>
            <a:off x="6739128" y="2664886"/>
            <a:ext cx="4818888" cy="3722059"/>
          </a:xfrm>
        </p:spPr>
        <p:txBody>
          <a:bodyPr anchor="t">
            <a:normAutofit fontScale="92500" lnSpcReduction="10000"/>
          </a:bodyPr>
          <a:lstStyle/>
          <a:p>
            <a:pPr marL="0" indent="0">
              <a:buNone/>
            </a:pPr>
            <a:r>
              <a:rPr lang="fr-CA" sz="1900" dirty="0"/>
              <a:t>Exercices </a:t>
            </a:r>
          </a:p>
          <a:p>
            <a:pPr marL="0" indent="0">
              <a:buNone/>
            </a:pPr>
            <a:r>
              <a:rPr lang="fr-CA" sz="2000" dirty="0"/>
              <a:t>Un de mes amis va seul dans une bibliothèque les samedis matin pour lire paisiblement. </a:t>
            </a:r>
          </a:p>
          <a:p>
            <a:pPr marL="0" indent="0">
              <a:buNone/>
            </a:pPr>
            <a:r>
              <a:rPr lang="fr-CA" sz="1600" dirty="0">
                <a:solidFill>
                  <a:schemeClr val="accent5">
                    <a:lumMod val="60000"/>
                    <a:lumOff val="40000"/>
                  </a:schemeClr>
                </a:solidFill>
              </a:rPr>
              <a:t>A </a:t>
            </a:r>
            <a:r>
              <a:rPr lang="fr-CA" sz="1600" dirty="0" err="1">
                <a:solidFill>
                  <a:schemeClr val="accent5">
                    <a:lumMod val="60000"/>
                    <a:lumOff val="40000"/>
                  </a:schemeClr>
                </a:solidFill>
              </a:rPr>
              <a:t>friend</a:t>
            </a:r>
            <a:r>
              <a:rPr lang="fr-CA" sz="1600" dirty="0">
                <a:solidFill>
                  <a:schemeClr val="accent5">
                    <a:lumMod val="60000"/>
                    <a:lumOff val="40000"/>
                  </a:schemeClr>
                </a:solidFill>
              </a:rPr>
              <a:t> of mine </a:t>
            </a:r>
            <a:r>
              <a:rPr lang="fr-CA" sz="1600" dirty="0" err="1">
                <a:solidFill>
                  <a:schemeClr val="accent5">
                    <a:lumMod val="60000"/>
                    <a:lumOff val="40000"/>
                  </a:schemeClr>
                </a:solidFill>
              </a:rPr>
              <a:t>goes</a:t>
            </a:r>
            <a:r>
              <a:rPr lang="fr-CA" sz="1600" dirty="0">
                <a:solidFill>
                  <a:schemeClr val="accent5">
                    <a:lumMod val="60000"/>
                    <a:lumOff val="40000"/>
                  </a:schemeClr>
                </a:solidFill>
              </a:rPr>
              <a:t> </a:t>
            </a:r>
            <a:r>
              <a:rPr lang="fr-CA" sz="1600" dirty="0" err="1">
                <a:solidFill>
                  <a:schemeClr val="accent5">
                    <a:lumMod val="60000"/>
                    <a:lumOff val="40000"/>
                  </a:schemeClr>
                </a:solidFill>
              </a:rPr>
              <a:t>alone</a:t>
            </a:r>
            <a:r>
              <a:rPr lang="fr-CA" sz="1600" dirty="0">
                <a:solidFill>
                  <a:schemeClr val="accent5">
                    <a:lumMod val="60000"/>
                    <a:lumOff val="40000"/>
                  </a:schemeClr>
                </a:solidFill>
              </a:rPr>
              <a:t> to a </a:t>
            </a:r>
            <a:r>
              <a:rPr lang="fr-CA" sz="1600" dirty="0" err="1">
                <a:solidFill>
                  <a:schemeClr val="accent5">
                    <a:lumMod val="60000"/>
                    <a:lumOff val="40000"/>
                  </a:schemeClr>
                </a:solidFill>
              </a:rPr>
              <a:t>library</a:t>
            </a:r>
            <a:r>
              <a:rPr lang="fr-CA" sz="1600" dirty="0">
                <a:solidFill>
                  <a:schemeClr val="accent5">
                    <a:lumMod val="60000"/>
                    <a:lumOff val="40000"/>
                  </a:schemeClr>
                </a:solidFill>
              </a:rPr>
              <a:t> on Saturday </a:t>
            </a:r>
            <a:r>
              <a:rPr lang="fr-CA" sz="1600" dirty="0" err="1">
                <a:solidFill>
                  <a:schemeClr val="accent5">
                    <a:lumMod val="60000"/>
                    <a:lumOff val="40000"/>
                  </a:schemeClr>
                </a:solidFill>
              </a:rPr>
              <a:t>mornings</a:t>
            </a:r>
            <a:r>
              <a:rPr lang="fr-CA" sz="1600" dirty="0">
                <a:solidFill>
                  <a:schemeClr val="accent5">
                    <a:lumMod val="60000"/>
                    <a:lumOff val="40000"/>
                  </a:schemeClr>
                </a:solidFill>
              </a:rPr>
              <a:t> to </a:t>
            </a:r>
            <a:r>
              <a:rPr lang="fr-CA" sz="1600" dirty="0" err="1">
                <a:solidFill>
                  <a:schemeClr val="accent5">
                    <a:lumMod val="60000"/>
                    <a:lumOff val="40000"/>
                  </a:schemeClr>
                </a:solidFill>
              </a:rPr>
              <a:t>read</a:t>
            </a:r>
            <a:r>
              <a:rPr lang="fr-CA" sz="1600" dirty="0">
                <a:solidFill>
                  <a:schemeClr val="accent5">
                    <a:lumMod val="60000"/>
                    <a:lumOff val="40000"/>
                  </a:schemeClr>
                </a:solidFill>
              </a:rPr>
              <a:t> </a:t>
            </a:r>
            <a:r>
              <a:rPr lang="fr-CA" sz="1600" dirty="0" err="1">
                <a:solidFill>
                  <a:schemeClr val="accent5">
                    <a:lumMod val="60000"/>
                    <a:lumOff val="40000"/>
                  </a:schemeClr>
                </a:solidFill>
              </a:rPr>
              <a:t>peacefully</a:t>
            </a:r>
            <a:r>
              <a:rPr lang="fr-CA" sz="1600" dirty="0">
                <a:solidFill>
                  <a:schemeClr val="accent5">
                    <a:lumMod val="60000"/>
                    <a:lumOff val="40000"/>
                  </a:schemeClr>
                </a:solidFill>
              </a:rPr>
              <a:t>. </a:t>
            </a:r>
          </a:p>
          <a:p>
            <a:pPr marL="0" indent="0">
              <a:buNone/>
            </a:pPr>
            <a:endParaRPr lang="fr-CA" sz="1900" dirty="0"/>
          </a:p>
          <a:p>
            <a:pPr marL="0" indent="0">
              <a:buNone/>
            </a:pPr>
            <a:r>
              <a:rPr lang="fr-CA" sz="1900" dirty="0"/>
              <a:t>La bibliothèque est… </a:t>
            </a:r>
          </a:p>
          <a:p>
            <a:pPr marL="0" indent="0">
              <a:buNone/>
            </a:pPr>
            <a:r>
              <a:rPr lang="fr-CA" sz="1600" dirty="0">
                <a:solidFill>
                  <a:schemeClr val="accent5">
                    <a:lumMod val="60000"/>
                    <a:lumOff val="40000"/>
                  </a:schemeClr>
                </a:solidFill>
              </a:rPr>
              <a:t>The </a:t>
            </a:r>
            <a:r>
              <a:rPr lang="fr-CA" sz="1600" dirty="0" err="1">
                <a:solidFill>
                  <a:schemeClr val="accent5">
                    <a:lumMod val="60000"/>
                    <a:lumOff val="40000"/>
                  </a:schemeClr>
                </a:solidFill>
              </a:rPr>
              <a:t>library</a:t>
            </a:r>
            <a:r>
              <a:rPr lang="fr-CA" sz="1600" dirty="0">
                <a:solidFill>
                  <a:schemeClr val="accent5">
                    <a:lumMod val="60000"/>
                    <a:lumOff val="40000"/>
                  </a:schemeClr>
                </a:solidFill>
              </a:rPr>
              <a:t> </a:t>
            </a:r>
            <a:r>
              <a:rPr lang="fr-CA" sz="1600" dirty="0" err="1">
                <a:solidFill>
                  <a:schemeClr val="accent5">
                    <a:lumMod val="60000"/>
                    <a:lumOff val="40000"/>
                  </a:schemeClr>
                </a:solidFill>
              </a:rPr>
              <a:t>is</a:t>
            </a:r>
            <a:r>
              <a:rPr lang="fr-CA" sz="1600" dirty="0">
                <a:solidFill>
                  <a:schemeClr val="accent5">
                    <a:lumMod val="60000"/>
                    <a:lumOff val="40000"/>
                  </a:schemeClr>
                </a:solidFill>
              </a:rPr>
              <a:t>… </a:t>
            </a:r>
          </a:p>
          <a:p>
            <a:pPr marL="0" indent="0">
              <a:buNone/>
            </a:pPr>
            <a:endParaRPr lang="fr-CA" sz="1600" dirty="0">
              <a:solidFill>
                <a:schemeClr val="accent5">
                  <a:lumMod val="60000"/>
                  <a:lumOff val="40000"/>
                </a:schemeClr>
              </a:solidFill>
            </a:endParaRPr>
          </a:p>
          <a:p>
            <a:pPr marL="0" indent="0">
              <a:buNone/>
            </a:pPr>
            <a:r>
              <a:rPr lang="fr-CA" sz="2200" dirty="0"/>
              <a:t>a) bruyante </a:t>
            </a:r>
          </a:p>
          <a:p>
            <a:pPr marL="0" indent="0">
              <a:buNone/>
            </a:pPr>
            <a:r>
              <a:rPr lang="fr-CA" sz="2200" dirty="0"/>
              <a:t>b) silencieuse</a:t>
            </a:r>
          </a:p>
          <a:p>
            <a:pPr marL="0" indent="0">
              <a:buNone/>
            </a:pPr>
            <a:endParaRPr lang="en-US" sz="1900" dirty="0"/>
          </a:p>
        </p:txBody>
      </p:sp>
    </p:spTree>
    <p:extLst>
      <p:ext uri="{BB962C8B-B14F-4D97-AF65-F5344CB8AC3E}">
        <p14:creationId xmlns:p14="http://schemas.microsoft.com/office/powerpoint/2010/main" val="4202551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D179DA-A201-B59D-B883-AD6E7B4A4E4F}"/>
              </a:ext>
            </a:extLst>
          </p:cNvPr>
          <p:cNvSpPr>
            <a:spLocks noGrp="1"/>
          </p:cNvSpPr>
          <p:nvPr>
            <p:ph type="title"/>
          </p:nvPr>
        </p:nvSpPr>
        <p:spPr>
          <a:xfrm>
            <a:off x="6739128" y="638089"/>
            <a:ext cx="4818888" cy="1476801"/>
          </a:xfrm>
        </p:spPr>
        <p:txBody>
          <a:bodyPr anchor="b">
            <a:normAutofit/>
          </a:bodyPr>
          <a:lstStyle/>
          <a:p>
            <a:r>
              <a:rPr lang="en-US" sz="5400"/>
              <a:t>Les 5 sens </a:t>
            </a:r>
          </a:p>
        </p:txBody>
      </p:sp>
      <p:pic>
        <p:nvPicPr>
          <p:cNvPr id="4" name="Picture 3">
            <a:extLst>
              <a:ext uri="{FF2B5EF4-FFF2-40B4-BE49-F238E27FC236}">
                <a16:creationId xmlns:a16="http://schemas.microsoft.com/office/drawing/2014/main" id="{A19B176C-04DE-DAE5-9489-CE2B9E2DF8F5}"/>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30936" y="2114890"/>
            <a:ext cx="5002795" cy="3339366"/>
          </a:xfrm>
          <a:prstGeom prst="rect">
            <a:avLst/>
          </a:prstGeom>
        </p:spPr>
      </p:pic>
      <p:sp>
        <p:nvSpPr>
          <p:cNvPr id="32" name="sketch line">
            <a:extLst>
              <a:ext uri="{FF2B5EF4-FFF2-40B4-BE49-F238E27FC236}">
                <a16:creationId xmlns:a16="http://schemas.microsoft.com/office/drawing/2014/main" id="{953EE71A-6488-4203-A7C4-77102FD0D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39D0AE6-A8DB-885B-A3F1-C3D2FD2100B7}"/>
              </a:ext>
            </a:extLst>
          </p:cNvPr>
          <p:cNvSpPr>
            <a:spLocks noGrp="1"/>
          </p:cNvSpPr>
          <p:nvPr>
            <p:ph idx="1"/>
          </p:nvPr>
        </p:nvSpPr>
        <p:spPr>
          <a:xfrm>
            <a:off x="6406619" y="2456379"/>
            <a:ext cx="4818888" cy="3550789"/>
          </a:xfrm>
        </p:spPr>
        <p:txBody>
          <a:bodyPr anchor="t">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r-CA"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fr-CA" dirty="0">
              <a:solidFill>
                <a:prstClr val="black"/>
              </a:solidFill>
              <a:latin typeface="Calibri" panose="020F0502020204030204"/>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CA" sz="2800" b="0" i="0" u="none" strike="noStrike" kern="1200" cap="none" spc="0" normalizeH="0" baseline="0" noProof="0" dirty="0">
                <a:ln>
                  <a:noFill/>
                </a:ln>
                <a:solidFill>
                  <a:prstClr val="black"/>
                </a:solidFill>
                <a:effectLst/>
                <a:uLnTx/>
                <a:uFillTx/>
                <a:latin typeface="Calibri" panose="020F0502020204030204"/>
                <a:ea typeface="+mn-ea"/>
                <a:cs typeface="+mn-cs"/>
              </a:rPr>
              <a:t>La bibliothèque est </a:t>
            </a:r>
            <a:r>
              <a:rPr kumimoji="0" lang="fr-CA" sz="2800" b="1" i="0" u="none" strike="noStrike" kern="1200" cap="none" spc="0" normalizeH="0" baseline="0" noProof="0" dirty="0">
                <a:ln>
                  <a:noFill/>
                </a:ln>
                <a:solidFill>
                  <a:prstClr val="black"/>
                </a:solidFill>
                <a:effectLst/>
                <a:uLnTx/>
                <a:uFillTx/>
                <a:latin typeface="Calibri" panose="020F0502020204030204"/>
                <a:ea typeface="+mn-ea"/>
                <a:cs typeface="+mn-cs"/>
              </a:rPr>
              <a:t>silencieuse</a:t>
            </a:r>
            <a:r>
              <a:rPr kumimoji="0" lang="fr-CA" sz="28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indent="0">
              <a:buNone/>
            </a:pPr>
            <a:endParaRPr lang="en-US" sz="1900" dirty="0"/>
          </a:p>
        </p:txBody>
      </p:sp>
    </p:spTree>
    <p:extLst>
      <p:ext uri="{BB962C8B-B14F-4D97-AF65-F5344CB8AC3E}">
        <p14:creationId xmlns:p14="http://schemas.microsoft.com/office/powerpoint/2010/main" val="2949368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EC04EA-4F4B-F36E-7513-B01EBE49D951}"/>
              </a:ext>
            </a:extLst>
          </p:cNvPr>
          <p:cNvSpPr>
            <a:spLocks noGrp="1"/>
          </p:cNvSpPr>
          <p:nvPr>
            <p:ph type="title"/>
          </p:nvPr>
        </p:nvSpPr>
        <p:spPr>
          <a:xfrm>
            <a:off x="481011" y="327025"/>
            <a:ext cx="5324477" cy="1630363"/>
          </a:xfrm>
        </p:spPr>
        <p:txBody>
          <a:bodyPr anchor="b">
            <a:normAutofit/>
          </a:bodyPr>
          <a:lstStyle/>
          <a:p>
            <a:r>
              <a:rPr lang="fr-CA" sz="4800" dirty="0"/>
              <a:t>Les cinq sens </a:t>
            </a:r>
            <a:br>
              <a:rPr lang="fr-CA" sz="3600" dirty="0"/>
            </a:br>
            <a:r>
              <a:rPr lang="fr-CA" sz="4000" dirty="0">
                <a:solidFill>
                  <a:schemeClr val="accent1">
                    <a:lumMod val="60000"/>
                    <a:lumOff val="40000"/>
                  </a:schemeClr>
                </a:solidFill>
              </a:rPr>
              <a:t>The five </a:t>
            </a:r>
            <a:r>
              <a:rPr lang="fr-CA" sz="4000" dirty="0" err="1">
                <a:solidFill>
                  <a:schemeClr val="accent1">
                    <a:lumMod val="60000"/>
                    <a:lumOff val="40000"/>
                  </a:schemeClr>
                </a:solidFill>
              </a:rPr>
              <a:t>senses</a:t>
            </a:r>
            <a:endParaRPr lang="fr-CA" sz="4000" dirty="0">
              <a:solidFill>
                <a:schemeClr val="accent1">
                  <a:lumMod val="60000"/>
                  <a:lumOff val="40000"/>
                </a:schemeClr>
              </a:solidFill>
            </a:endParaRPr>
          </a:p>
        </p:txBody>
      </p:sp>
      <p:sp>
        <p:nvSpPr>
          <p:cNvPr id="3" name="Espace réservé du contenu 2">
            <a:extLst>
              <a:ext uri="{FF2B5EF4-FFF2-40B4-BE49-F238E27FC236}">
                <a16:creationId xmlns:a16="http://schemas.microsoft.com/office/drawing/2014/main" id="{7EFA6B3B-769B-3A73-6B69-D6313AAE151A}"/>
              </a:ext>
            </a:extLst>
          </p:cNvPr>
          <p:cNvSpPr>
            <a:spLocks noGrp="1"/>
          </p:cNvSpPr>
          <p:nvPr>
            <p:ph idx="1"/>
          </p:nvPr>
        </p:nvSpPr>
        <p:spPr>
          <a:xfrm>
            <a:off x="481013" y="2286001"/>
            <a:ext cx="5324475" cy="3919538"/>
          </a:xfrm>
        </p:spPr>
        <p:txBody>
          <a:bodyPr anchor="t">
            <a:normAutofit lnSpcReduction="10000"/>
          </a:bodyPr>
          <a:lstStyle/>
          <a:p>
            <a:pPr marL="0" indent="0">
              <a:buNone/>
            </a:pPr>
            <a:endParaRPr lang="fr-CA" sz="1800" dirty="0"/>
          </a:p>
          <a:p>
            <a:pPr marL="0" indent="0">
              <a:buNone/>
            </a:pPr>
            <a:r>
              <a:rPr lang="fr-CA" sz="3200" dirty="0"/>
              <a:t>Comment dit-on en français…</a:t>
            </a:r>
          </a:p>
          <a:p>
            <a:pPr marL="0" indent="0">
              <a:buNone/>
            </a:pPr>
            <a:r>
              <a:rPr lang="fr-CA" dirty="0">
                <a:solidFill>
                  <a:schemeClr val="accent1">
                    <a:lumMod val="60000"/>
                    <a:lumOff val="40000"/>
                  </a:schemeClr>
                </a:solidFill>
              </a:rPr>
              <a:t>How do </a:t>
            </a:r>
            <a:r>
              <a:rPr lang="fr-CA" dirty="0" err="1">
                <a:solidFill>
                  <a:schemeClr val="accent1">
                    <a:lumMod val="60000"/>
                    <a:lumOff val="40000"/>
                  </a:schemeClr>
                </a:solidFill>
              </a:rPr>
              <a:t>we</a:t>
            </a:r>
            <a:r>
              <a:rPr lang="fr-CA" dirty="0">
                <a:solidFill>
                  <a:schemeClr val="accent1">
                    <a:lumMod val="60000"/>
                    <a:lumOff val="40000"/>
                  </a:schemeClr>
                </a:solidFill>
              </a:rPr>
              <a:t> </a:t>
            </a:r>
            <a:r>
              <a:rPr lang="fr-CA" dirty="0" err="1">
                <a:solidFill>
                  <a:schemeClr val="accent1">
                    <a:lumMod val="60000"/>
                    <a:lumOff val="40000"/>
                  </a:schemeClr>
                </a:solidFill>
              </a:rPr>
              <a:t>say</a:t>
            </a:r>
            <a:r>
              <a:rPr lang="fr-CA" dirty="0">
                <a:solidFill>
                  <a:schemeClr val="accent1">
                    <a:lumMod val="60000"/>
                    <a:lumOff val="40000"/>
                  </a:schemeClr>
                </a:solidFill>
              </a:rPr>
              <a:t> in French…</a:t>
            </a:r>
          </a:p>
          <a:p>
            <a:pPr marL="0" indent="0">
              <a:buNone/>
            </a:pPr>
            <a:r>
              <a:rPr lang="fr-CA" dirty="0">
                <a:solidFill>
                  <a:schemeClr val="accent1">
                    <a:lumMod val="60000"/>
                    <a:lumOff val="40000"/>
                  </a:schemeClr>
                </a:solidFill>
              </a:rPr>
              <a:t>                                        </a:t>
            </a:r>
          </a:p>
          <a:p>
            <a:pPr marL="0" indent="0">
              <a:buNone/>
            </a:pPr>
            <a:r>
              <a:rPr lang="fr-CA" dirty="0">
                <a:solidFill>
                  <a:schemeClr val="accent1">
                    <a:lumMod val="60000"/>
                    <a:lumOff val="40000"/>
                  </a:schemeClr>
                </a:solidFill>
              </a:rPr>
              <a:t>                                             </a:t>
            </a:r>
          </a:p>
          <a:p>
            <a:pPr marL="0" indent="0">
              <a:buNone/>
            </a:pPr>
            <a:endParaRPr lang="fr-CA" sz="3200" dirty="0"/>
          </a:p>
          <a:p>
            <a:pPr marL="0" indent="0">
              <a:buNone/>
            </a:pPr>
            <a:r>
              <a:rPr lang="fr-CA" dirty="0"/>
              <a:t>I look… / I </a:t>
            </a:r>
            <a:r>
              <a:rPr lang="fr-CA" dirty="0" err="1"/>
              <a:t>see</a:t>
            </a:r>
            <a:r>
              <a:rPr lang="fr-CA" dirty="0"/>
              <a:t>…</a:t>
            </a:r>
            <a:endParaRPr lang="fr-CA" sz="4000" dirty="0"/>
          </a:p>
          <a:p>
            <a:pPr marL="0" indent="0">
              <a:buNone/>
            </a:pPr>
            <a:r>
              <a:rPr lang="fr-CA" sz="4000" dirty="0"/>
              <a:t>Je regarde…/Je vois…</a:t>
            </a:r>
          </a:p>
          <a:p>
            <a:pPr marL="0" indent="0">
              <a:buNone/>
            </a:pPr>
            <a:endParaRPr lang="fr-CA" sz="1800" dirty="0"/>
          </a:p>
          <a:p>
            <a:pPr marL="0" indent="0">
              <a:buNone/>
            </a:pPr>
            <a:endParaRPr lang="fr-CA" sz="1800" dirty="0"/>
          </a:p>
        </p:txBody>
      </p:sp>
      <p:pic>
        <p:nvPicPr>
          <p:cNvPr id="7" name="Image 6" descr="Une image contenant yeux, gros plan, cil, organe&#10;&#10;Description générée automatiquement">
            <a:extLst>
              <a:ext uri="{FF2B5EF4-FFF2-40B4-BE49-F238E27FC236}">
                <a16:creationId xmlns:a16="http://schemas.microsoft.com/office/drawing/2014/main" id="{6258C653-D710-996E-E770-257CD4D0841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r="-1"/>
          <a:stretch/>
        </p:blipFill>
        <p:spPr>
          <a:xfrm>
            <a:off x="5966355" y="1"/>
            <a:ext cx="6225645" cy="6856412"/>
          </a:xfrm>
          <a:custGeom>
            <a:avLst/>
            <a:gdLst/>
            <a:ahLst/>
            <a:cxnLst/>
            <a:rect l="l" t="t" r="r" b="b"/>
            <a:pathLst>
              <a:path w="5620032" h="6856412">
                <a:moveTo>
                  <a:pt x="13187" y="0"/>
                </a:moveTo>
                <a:lnTo>
                  <a:pt x="5620032" y="0"/>
                </a:lnTo>
                <a:lnTo>
                  <a:pt x="5620032" y="6856412"/>
                </a:lnTo>
                <a:lnTo>
                  <a:pt x="0" y="6856412"/>
                </a:lnTo>
                <a:lnTo>
                  <a:pt x="64318" y="6298274"/>
                </a:lnTo>
                <a:cubicBezTo>
                  <a:pt x="203221" y="4970220"/>
                  <a:pt x="240510" y="3632077"/>
                  <a:pt x="97152" y="2276000"/>
                </a:cubicBezTo>
                <a:cubicBezTo>
                  <a:pt x="35713" y="1694824"/>
                  <a:pt x="7455" y="1116942"/>
                  <a:pt x="6154" y="541737"/>
                </a:cubicBezTo>
                <a:close/>
              </a:path>
            </a:pathLst>
          </a:custGeom>
        </p:spPr>
      </p:pic>
      <p:pic>
        <p:nvPicPr>
          <p:cNvPr id="5" name="Graphic 4" descr="Question Mark with solid fill">
            <a:extLst>
              <a:ext uri="{FF2B5EF4-FFF2-40B4-BE49-F238E27FC236}">
                <a16:creationId xmlns:a16="http://schemas.microsoft.com/office/drawing/2014/main" id="{0260AC0F-4C4D-2DE9-F685-B61C44610F1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95933" y="3970606"/>
            <a:ext cx="914400" cy="91440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319151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fade">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EC04EA-4F4B-F36E-7513-B01EBE49D951}"/>
              </a:ext>
            </a:extLst>
          </p:cNvPr>
          <p:cNvSpPr>
            <a:spLocks noGrp="1"/>
          </p:cNvSpPr>
          <p:nvPr>
            <p:ph type="title"/>
          </p:nvPr>
        </p:nvSpPr>
        <p:spPr>
          <a:xfrm>
            <a:off x="5583383" y="490537"/>
            <a:ext cx="6126014" cy="1628775"/>
          </a:xfrm>
        </p:spPr>
        <p:txBody>
          <a:bodyPr anchor="b">
            <a:normAutofit/>
          </a:bodyPr>
          <a:lstStyle/>
          <a:p>
            <a:r>
              <a:rPr lang="fr-CA" sz="4800" dirty="0"/>
              <a:t>Les cinq sens</a:t>
            </a:r>
          </a:p>
        </p:txBody>
      </p:sp>
      <p:sp>
        <p:nvSpPr>
          <p:cNvPr id="3" name="Espace réservé du contenu 2">
            <a:extLst>
              <a:ext uri="{FF2B5EF4-FFF2-40B4-BE49-F238E27FC236}">
                <a16:creationId xmlns:a16="http://schemas.microsoft.com/office/drawing/2014/main" id="{7EFA6B3B-769B-3A73-6B69-D6313AAE151A}"/>
              </a:ext>
            </a:extLst>
          </p:cNvPr>
          <p:cNvSpPr>
            <a:spLocks noGrp="1"/>
          </p:cNvSpPr>
          <p:nvPr>
            <p:ph idx="1"/>
          </p:nvPr>
        </p:nvSpPr>
        <p:spPr>
          <a:xfrm>
            <a:off x="5735782" y="2614612"/>
            <a:ext cx="5973615" cy="3752849"/>
          </a:xfrm>
        </p:spPr>
        <p:txBody>
          <a:bodyPr>
            <a:normAutofit/>
          </a:bodyPr>
          <a:lstStyle/>
          <a:p>
            <a:pPr marL="0" indent="0">
              <a:buNone/>
            </a:pPr>
            <a:r>
              <a:rPr lang="fr-CA" dirty="0">
                <a:solidFill>
                  <a:schemeClr val="accent2">
                    <a:lumMod val="75000"/>
                  </a:schemeClr>
                </a:solidFill>
                <a:latin typeface="Bauhaus 93" panose="04030905020B02020C02" pitchFamily="82" charset="0"/>
              </a:rPr>
              <a:t>LA VUE </a:t>
            </a:r>
          </a:p>
          <a:p>
            <a:pPr marL="0" indent="0">
              <a:buNone/>
            </a:pPr>
            <a:endParaRPr lang="fr-CA" sz="1800" dirty="0"/>
          </a:p>
          <a:p>
            <a:pPr marL="0" indent="0">
              <a:buNone/>
            </a:pPr>
            <a:r>
              <a:rPr lang="fr-CA" sz="2400" dirty="0"/>
              <a:t>Exemples</a:t>
            </a:r>
          </a:p>
          <a:p>
            <a:pPr marL="0" indent="0">
              <a:buNone/>
            </a:pPr>
            <a:r>
              <a:rPr lang="fr-CA" sz="2400" dirty="0"/>
              <a:t>Je vois le paysage.</a:t>
            </a:r>
          </a:p>
          <a:p>
            <a:pPr marL="0" indent="0">
              <a:buNone/>
            </a:pPr>
            <a:r>
              <a:rPr lang="fr-CA" sz="2000" dirty="0">
                <a:solidFill>
                  <a:schemeClr val="accent1">
                    <a:lumMod val="60000"/>
                    <a:lumOff val="40000"/>
                  </a:schemeClr>
                </a:solidFill>
              </a:rPr>
              <a:t>I </a:t>
            </a:r>
            <a:r>
              <a:rPr lang="fr-CA" sz="2000" dirty="0" err="1">
                <a:solidFill>
                  <a:schemeClr val="accent1">
                    <a:lumMod val="60000"/>
                    <a:lumOff val="40000"/>
                  </a:schemeClr>
                </a:solidFill>
              </a:rPr>
              <a:t>see</a:t>
            </a:r>
            <a:r>
              <a:rPr lang="fr-CA" sz="2000" dirty="0">
                <a:solidFill>
                  <a:schemeClr val="accent1">
                    <a:lumMod val="60000"/>
                    <a:lumOff val="40000"/>
                  </a:schemeClr>
                </a:solidFill>
              </a:rPr>
              <a:t> the </a:t>
            </a:r>
            <a:r>
              <a:rPr lang="fr-CA" sz="2000" dirty="0" err="1">
                <a:solidFill>
                  <a:schemeClr val="accent1">
                    <a:lumMod val="60000"/>
                    <a:lumOff val="40000"/>
                  </a:schemeClr>
                </a:solidFill>
              </a:rPr>
              <a:t>landscape</a:t>
            </a:r>
            <a:r>
              <a:rPr lang="fr-CA" sz="2000" dirty="0">
                <a:solidFill>
                  <a:schemeClr val="accent1">
                    <a:lumMod val="60000"/>
                    <a:lumOff val="40000"/>
                  </a:schemeClr>
                </a:solidFill>
              </a:rPr>
              <a:t>.</a:t>
            </a:r>
          </a:p>
          <a:p>
            <a:pPr marL="0" indent="0">
              <a:buNone/>
            </a:pPr>
            <a:endParaRPr lang="fr-CA" sz="2000" dirty="0"/>
          </a:p>
          <a:p>
            <a:pPr marL="0" indent="0">
              <a:buNone/>
            </a:pPr>
            <a:r>
              <a:rPr lang="fr-CA" sz="2400" dirty="0"/>
              <a:t>Je regarde les gens dans la rue. </a:t>
            </a:r>
          </a:p>
          <a:p>
            <a:pPr marL="0" indent="0">
              <a:buNone/>
            </a:pPr>
            <a:r>
              <a:rPr lang="fr-CA" sz="2000" dirty="0">
                <a:solidFill>
                  <a:schemeClr val="accent1">
                    <a:lumMod val="60000"/>
                    <a:lumOff val="40000"/>
                  </a:schemeClr>
                </a:solidFill>
              </a:rPr>
              <a:t>I look at people on the </a:t>
            </a:r>
            <a:r>
              <a:rPr lang="fr-CA" sz="2000" dirty="0" err="1">
                <a:solidFill>
                  <a:schemeClr val="accent1">
                    <a:lumMod val="60000"/>
                    <a:lumOff val="40000"/>
                  </a:schemeClr>
                </a:solidFill>
              </a:rPr>
              <a:t>street</a:t>
            </a:r>
            <a:r>
              <a:rPr lang="fr-CA" sz="2000" dirty="0">
                <a:solidFill>
                  <a:schemeClr val="accent1">
                    <a:lumMod val="60000"/>
                    <a:lumOff val="40000"/>
                  </a:schemeClr>
                </a:solidFill>
              </a:rPr>
              <a:t>. </a:t>
            </a:r>
          </a:p>
          <a:p>
            <a:pPr marL="0" indent="0">
              <a:buNone/>
            </a:pPr>
            <a:endParaRPr lang="fr-CA" sz="1800" dirty="0">
              <a:latin typeface="Avenir Next LT Pro" panose="020B0504020202020204" pitchFamily="34" charset="0"/>
            </a:endParaRPr>
          </a:p>
          <a:p>
            <a:pPr marL="0" indent="0">
              <a:buNone/>
            </a:pPr>
            <a:endParaRPr lang="fr-CA" sz="1800" dirty="0"/>
          </a:p>
          <a:p>
            <a:pPr marL="0" indent="0">
              <a:buNone/>
            </a:pPr>
            <a:endParaRPr lang="fr-CA" sz="1800" dirty="0"/>
          </a:p>
          <a:p>
            <a:pPr marL="0" indent="0">
              <a:buNone/>
            </a:pPr>
            <a:endParaRPr lang="fr-CA" sz="1800" dirty="0"/>
          </a:p>
        </p:txBody>
      </p:sp>
      <p:pic>
        <p:nvPicPr>
          <p:cNvPr id="4" name="Picture 3">
            <a:extLst>
              <a:ext uri="{FF2B5EF4-FFF2-40B4-BE49-F238E27FC236}">
                <a16:creationId xmlns:a16="http://schemas.microsoft.com/office/drawing/2014/main" id="{4721F310-FFBE-9716-5E2D-DB2B7BA7F1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88" y="680171"/>
            <a:ext cx="3810000" cy="5715000"/>
          </a:xfrm>
          <a:prstGeom prst="rect">
            <a:avLst/>
          </a:prstGeom>
        </p:spPr>
      </p:pic>
    </p:spTree>
    <p:extLst>
      <p:ext uri="{BB962C8B-B14F-4D97-AF65-F5344CB8AC3E}">
        <p14:creationId xmlns:p14="http://schemas.microsoft.com/office/powerpoint/2010/main" val="4280835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C2CB1E-21C7-97FA-4EAD-61EA86E9AF26}"/>
              </a:ext>
            </a:extLst>
          </p:cNvPr>
          <p:cNvSpPr>
            <a:spLocks noGrp="1"/>
          </p:cNvSpPr>
          <p:nvPr>
            <p:ph type="title"/>
          </p:nvPr>
        </p:nvSpPr>
        <p:spPr>
          <a:xfrm>
            <a:off x="481013" y="3752849"/>
            <a:ext cx="3550660" cy="2452687"/>
          </a:xfrm>
        </p:spPr>
        <p:txBody>
          <a:bodyPr anchor="ctr">
            <a:normAutofit/>
          </a:bodyPr>
          <a:lstStyle/>
          <a:p>
            <a:br>
              <a:rPr lang="fr-CA" sz="4800" dirty="0"/>
            </a:br>
            <a:r>
              <a:rPr lang="fr-CA" sz="4800" dirty="0"/>
              <a:t>Les cinq sens</a:t>
            </a:r>
            <a:br>
              <a:rPr lang="fr-CA" sz="3600" dirty="0">
                <a:latin typeface="Avenir Next LT Pro" panose="020B0504020202020204" pitchFamily="34" charset="0"/>
              </a:rPr>
            </a:br>
            <a:r>
              <a:rPr lang="fr-CA" sz="2700" dirty="0">
                <a:solidFill>
                  <a:schemeClr val="accent2">
                    <a:lumMod val="75000"/>
                  </a:schemeClr>
                </a:solidFill>
                <a:latin typeface="Bauhaus 93" panose="04030905020B02020C02" pitchFamily="82" charset="0"/>
              </a:rPr>
              <a:t>LA VUE</a:t>
            </a:r>
          </a:p>
        </p:txBody>
      </p:sp>
      <p:pic>
        <p:nvPicPr>
          <p:cNvPr id="4" name="Image 3">
            <a:extLst>
              <a:ext uri="{FF2B5EF4-FFF2-40B4-BE49-F238E27FC236}">
                <a16:creationId xmlns:a16="http://schemas.microsoft.com/office/drawing/2014/main" id="{518C07EC-504D-1227-2056-46CE3CCAA5E5}"/>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0" y="-350170"/>
            <a:ext cx="12192000" cy="4534244"/>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Espace réservé du contenu 2">
            <a:extLst>
              <a:ext uri="{FF2B5EF4-FFF2-40B4-BE49-F238E27FC236}">
                <a16:creationId xmlns:a16="http://schemas.microsoft.com/office/drawing/2014/main" id="{13055774-A52E-4471-AA08-21939DE31B96}"/>
              </a:ext>
            </a:extLst>
          </p:cNvPr>
          <p:cNvSpPr>
            <a:spLocks noGrp="1"/>
          </p:cNvSpPr>
          <p:nvPr>
            <p:ph idx="1"/>
          </p:nvPr>
        </p:nvSpPr>
        <p:spPr>
          <a:xfrm>
            <a:off x="4369130" y="4184075"/>
            <a:ext cx="7485413" cy="2673926"/>
          </a:xfrm>
        </p:spPr>
        <p:txBody>
          <a:bodyPr anchor="ctr">
            <a:normAutofit fontScale="85000" lnSpcReduction="20000"/>
          </a:bodyPr>
          <a:lstStyle/>
          <a:p>
            <a:pPr marL="0" indent="0">
              <a:buNone/>
            </a:pPr>
            <a:endParaRPr lang="fr-CA" sz="1800" dirty="0"/>
          </a:p>
          <a:p>
            <a:pPr marL="0" indent="0">
              <a:buNone/>
            </a:pPr>
            <a:r>
              <a:rPr lang="fr-CA" dirty="0"/>
              <a:t>Pour décrire ce que nous voyons, nous pouvons employer l’expression suivante :</a:t>
            </a:r>
          </a:p>
          <a:p>
            <a:pPr marL="0" indent="0">
              <a:buNone/>
            </a:pPr>
            <a:r>
              <a:rPr lang="fr-CA" sz="2300" dirty="0">
                <a:solidFill>
                  <a:schemeClr val="accent5">
                    <a:lumMod val="60000"/>
                    <a:lumOff val="40000"/>
                  </a:schemeClr>
                </a:solidFill>
              </a:rPr>
              <a:t>To </a:t>
            </a:r>
            <a:r>
              <a:rPr lang="fr-CA" sz="2300" dirty="0" err="1">
                <a:solidFill>
                  <a:schemeClr val="accent5">
                    <a:lumMod val="60000"/>
                    <a:lumOff val="40000"/>
                  </a:schemeClr>
                </a:solidFill>
              </a:rPr>
              <a:t>describe</a:t>
            </a:r>
            <a:r>
              <a:rPr lang="fr-CA" sz="2300" dirty="0">
                <a:solidFill>
                  <a:schemeClr val="accent5">
                    <a:lumMod val="60000"/>
                    <a:lumOff val="40000"/>
                  </a:schemeClr>
                </a:solidFill>
              </a:rPr>
              <a:t> </a:t>
            </a:r>
            <a:r>
              <a:rPr lang="fr-CA" sz="2300" dirty="0" err="1">
                <a:solidFill>
                  <a:schemeClr val="accent5">
                    <a:lumMod val="60000"/>
                    <a:lumOff val="40000"/>
                  </a:schemeClr>
                </a:solidFill>
              </a:rPr>
              <a:t>what</a:t>
            </a:r>
            <a:r>
              <a:rPr lang="fr-CA" sz="2300" dirty="0">
                <a:solidFill>
                  <a:schemeClr val="accent5">
                    <a:lumMod val="60000"/>
                    <a:lumOff val="40000"/>
                  </a:schemeClr>
                </a:solidFill>
              </a:rPr>
              <a:t> </a:t>
            </a:r>
            <a:r>
              <a:rPr lang="fr-CA" sz="2300" dirty="0" err="1">
                <a:solidFill>
                  <a:schemeClr val="accent5">
                    <a:lumMod val="60000"/>
                    <a:lumOff val="40000"/>
                  </a:schemeClr>
                </a:solidFill>
              </a:rPr>
              <a:t>we</a:t>
            </a:r>
            <a:r>
              <a:rPr lang="fr-CA" sz="2300" dirty="0">
                <a:solidFill>
                  <a:schemeClr val="accent5">
                    <a:lumMod val="60000"/>
                    <a:lumOff val="40000"/>
                  </a:schemeClr>
                </a:solidFill>
              </a:rPr>
              <a:t> </a:t>
            </a:r>
            <a:r>
              <a:rPr lang="fr-CA" sz="2300" dirty="0" err="1">
                <a:solidFill>
                  <a:schemeClr val="accent5">
                    <a:lumMod val="60000"/>
                    <a:lumOff val="40000"/>
                  </a:schemeClr>
                </a:solidFill>
              </a:rPr>
              <a:t>see</a:t>
            </a:r>
            <a:r>
              <a:rPr lang="fr-CA" sz="2300" dirty="0">
                <a:solidFill>
                  <a:schemeClr val="accent5">
                    <a:lumMod val="60000"/>
                    <a:lumOff val="40000"/>
                  </a:schemeClr>
                </a:solidFill>
              </a:rPr>
              <a:t>, </a:t>
            </a:r>
            <a:r>
              <a:rPr lang="fr-CA" sz="2300" dirty="0" err="1">
                <a:solidFill>
                  <a:schemeClr val="accent5">
                    <a:lumMod val="60000"/>
                    <a:lumOff val="40000"/>
                  </a:schemeClr>
                </a:solidFill>
              </a:rPr>
              <a:t>we</a:t>
            </a:r>
            <a:r>
              <a:rPr lang="fr-CA" sz="2300" dirty="0">
                <a:solidFill>
                  <a:schemeClr val="accent5">
                    <a:lumMod val="60000"/>
                    <a:lumOff val="40000"/>
                  </a:schemeClr>
                </a:solidFill>
              </a:rPr>
              <a:t> can </a:t>
            </a:r>
            <a:r>
              <a:rPr lang="fr-CA" sz="2300" dirty="0" err="1">
                <a:solidFill>
                  <a:schemeClr val="accent5">
                    <a:lumMod val="60000"/>
                    <a:lumOff val="40000"/>
                  </a:schemeClr>
                </a:solidFill>
              </a:rPr>
              <a:t>also</a:t>
            </a:r>
            <a:r>
              <a:rPr lang="fr-CA" sz="2300" dirty="0">
                <a:solidFill>
                  <a:schemeClr val="accent5">
                    <a:lumMod val="60000"/>
                    <a:lumOff val="40000"/>
                  </a:schemeClr>
                </a:solidFill>
              </a:rPr>
              <a:t> use </a:t>
            </a:r>
            <a:r>
              <a:rPr lang="fr-CA" sz="2300" dirty="0" err="1">
                <a:solidFill>
                  <a:schemeClr val="accent5">
                    <a:lumMod val="60000"/>
                    <a:lumOff val="40000"/>
                  </a:schemeClr>
                </a:solidFill>
              </a:rPr>
              <a:t>this</a:t>
            </a:r>
            <a:r>
              <a:rPr lang="fr-CA" sz="2300" dirty="0">
                <a:solidFill>
                  <a:schemeClr val="accent5">
                    <a:lumMod val="60000"/>
                    <a:lumOff val="40000"/>
                  </a:schemeClr>
                </a:solidFill>
              </a:rPr>
              <a:t>  </a:t>
            </a:r>
            <a:r>
              <a:rPr lang="fr-CA" sz="2300" dirty="0" err="1">
                <a:solidFill>
                  <a:schemeClr val="accent5">
                    <a:lumMod val="60000"/>
                    <a:lumOff val="40000"/>
                  </a:schemeClr>
                </a:solidFill>
              </a:rPr>
              <a:t>following</a:t>
            </a:r>
            <a:r>
              <a:rPr lang="fr-CA" sz="2300" dirty="0">
                <a:solidFill>
                  <a:schemeClr val="accent5">
                    <a:lumMod val="60000"/>
                    <a:lumOff val="40000"/>
                  </a:schemeClr>
                </a:solidFill>
              </a:rPr>
              <a:t> expression : </a:t>
            </a:r>
          </a:p>
          <a:p>
            <a:pPr marL="0" indent="0">
              <a:buNone/>
            </a:pPr>
            <a:endParaRPr lang="fr-CA" dirty="0"/>
          </a:p>
          <a:p>
            <a:pPr marL="0" indent="0">
              <a:buNone/>
            </a:pPr>
            <a:r>
              <a:rPr lang="fr-CA" sz="3900" dirty="0"/>
              <a:t>Il y a…</a:t>
            </a:r>
          </a:p>
          <a:p>
            <a:pPr marL="0" indent="0">
              <a:buNone/>
            </a:pPr>
            <a:r>
              <a:rPr lang="fr-CA" dirty="0">
                <a:solidFill>
                  <a:schemeClr val="accent1">
                    <a:lumMod val="60000"/>
                    <a:lumOff val="40000"/>
                  </a:schemeClr>
                </a:solidFill>
              </a:rPr>
              <a:t>There </a:t>
            </a:r>
            <a:r>
              <a:rPr lang="fr-CA" dirty="0" err="1">
                <a:solidFill>
                  <a:schemeClr val="accent1">
                    <a:lumMod val="60000"/>
                    <a:lumOff val="40000"/>
                  </a:schemeClr>
                </a:solidFill>
              </a:rPr>
              <a:t>is</a:t>
            </a:r>
            <a:r>
              <a:rPr lang="fr-CA" dirty="0">
                <a:solidFill>
                  <a:schemeClr val="accent1">
                    <a:lumMod val="60000"/>
                    <a:lumOff val="40000"/>
                  </a:schemeClr>
                </a:solidFill>
              </a:rPr>
              <a:t>… / There are..</a:t>
            </a:r>
          </a:p>
          <a:p>
            <a:pPr marL="0" indent="0">
              <a:buNone/>
            </a:pPr>
            <a:endParaRPr lang="fr-CA" sz="1800" dirty="0"/>
          </a:p>
        </p:txBody>
      </p:sp>
    </p:spTree>
    <p:extLst>
      <p:ext uri="{BB962C8B-B14F-4D97-AF65-F5344CB8AC3E}">
        <p14:creationId xmlns:p14="http://schemas.microsoft.com/office/powerpoint/2010/main" val="182995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327F119-82E2-9E7E-E61A-86519FB8775A}"/>
              </a:ext>
            </a:extLst>
          </p:cNvPr>
          <p:cNvSpPr>
            <a:spLocks noGrp="1"/>
          </p:cNvSpPr>
          <p:nvPr>
            <p:ph type="title"/>
          </p:nvPr>
        </p:nvSpPr>
        <p:spPr>
          <a:xfrm>
            <a:off x="277091" y="3752849"/>
            <a:ext cx="3494809" cy="2452687"/>
          </a:xfrm>
        </p:spPr>
        <p:txBody>
          <a:bodyPr anchor="ctr">
            <a:normAutofit/>
          </a:bodyPr>
          <a:lstStyle/>
          <a:p>
            <a:r>
              <a:rPr lang="fr-CA" sz="4800" dirty="0"/>
              <a:t>Les cinq sens</a:t>
            </a:r>
            <a:br>
              <a:rPr lang="fr-CA" sz="4800" dirty="0"/>
            </a:br>
            <a:r>
              <a:rPr lang="fr-CA" sz="2800" dirty="0">
                <a:solidFill>
                  <a:schemeClr val="accent2">
                    <a:lumMod val="75000"/>
                  </a:schemeClr>
                </a:solidFill>
                <a:latin typeface="Bauhaus 93" panose="04030905020B02020C02" pitchFamily="82" charset="0"/>
              </a:rPr>
              <a:t>LA VUE</a:t>
            </a:r>
            <a:endParaRPr lang="fr-CA" sz="2800" dirty="0"/>
          </a:p>
        </p:txBody>
      </p:sp>
      <p:pic>
        <p:nvPicPr>
          <p:cNvPr id="6" name="Picture 5">
            <a:extLst>
              <a:ext uri="{FF2B5EF4-FFF2-40B4-BE49-F238E27FC236}">
                <a16:creationId xmlns:a16="http://schemas.microsoft.com/office/drawing/2014/main" id="{7AC89AF0-8922-DCD8-01BB-3B4D8C68BF3A}"/>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20" y="11"/>
            <a:ext cx="12191980" cy="3105140"/>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Espace réservé du contenu 2">
            <a:extLst>
              <a:ext uri="{FF2B5EF4-FFF2-40B4-BE49-F238E27FC236}">
                <a16:creationId xmlns:a16="http://schemas.microsoft.com/office/drawing/2014/main" id="{7E40A940-BC88-55DB-621B-3AB4B9AE7D26}"/>
              </a:ext>
            </a:extLst>
          </p:cNvPr>
          <p:cNvSpPr>
            <a:spLocks noGrp="1"/>
          </p:cNvSpPr>
          <p:nvPr>
            <p:ph idx="1"/>
          </p:nvPr>
        </p:nvSpPr>
        <p:spPr>
          <a:xfrm>
            <a:off x="4182419" y="3955473"/>
            <a:ext cx="7485413" cy="2776537"/>
          </a:xfrm>
        </p:spPr>
        <p:txBody>
          <a:bodyPr anchor="ctr">
            <a:normAutofit fontScale="92500" lnSpcReduction="20000"/>
          </a:bodyPr>
          <a:lstStyle/>
          <a:p>
            <a:pPr marL="0" indent="0">
              <a:buNone/>
            </a:pPr>
            <a:endParaRPr lang="fr-CA" sz="1300" dirty="0">
              <a:latin typeface="Bauhaus 93" panose="04030905020B02020C02" pitchFamily="82" charset="0"/>
            </a:endParaRPr>
          </a:p>
          <a:p>
            <a:pPr marL="0" indent="0">
              <a:buNone/>
            </a:pPr>
            <a:endParaRPr lang="fr-CA" sz="2400" dirty="0"/>
          </a:p>
          <a:p>
            <a:pPr marL="0" indent="0">
              <a:buNone/>
            </a:pPr>
            <a:r>
              <a:rPr lang="fr-CA" sz="2400" dirty="0"/>
              <a:t>Ex. </a:t>
            </a:r>
          </a:p>
          <a:p>
            <a:pPr marL="0" indent="0">
              <a:buNone/>
            </a:pPr>
            <a:r>
              <a:rPr lang="fr-CA" sz="2400" dirty="0"/>
              <a:t>Il y a un enfant dans le train.  </a:t>
            </a:r>
          </a:p>
          <a:p>
            <a:pPr marL="0" indent="0">
              <a:buNone/>
            </a:pPr>
            <a:r>
              <a:rPr lang="fr-CA" sz="2200" dirty="0">
                <a:solidFill>
                  <a:schemeClr val="accent1">
                    <a:lumMod val="60000"/>
                    <a:lumOff val="40000"/>
                  </a:schemeClr>
                </a:solidFill>
              </a:rPr>
              <a:t>There </a:t>
            </a:r>
            <a:r>
              <a:rPr lang="fr-CA" sz="2200" dirty="0" err="1">
                <a:solidFill>
                  <a:schemeClr val="accent1">
                    <a:lumMod val="60000"/>
                    <a:lumOff val="40000"/>
                  </a:schemeClr>
                </a:solidFill>
              </a:rPr>
              <a:t>is</a:t>
            </a:r>
            <a:r>
              <a:rPr lang="fr-CA" sz="2200" dirty="0">
                <a:solidFill>
                  <a:schemeClr val="accent1">
                    <a:lumMod val="60000"/>
                    <a:lumOff val="40000"/>
                  </a:schemeClr>
                </a:solidFill>
              </a:rPr>
              <a:t> a </a:t>
            </a:r>
            <a:r>
              <a:rPr lang="fr-CA" sz="2200" dirty="0" err="1">
                <a:solidFill>
                  <a:schemeClr val="accent1">
                    <a:lumMod val="60000"/>
                    <a:lumOff val="40000"/>
                  </a:schemeClr>
                </a:solidFill>
              </a:rPr>
              <a:t>child</a:t>
            </a:r>
            <a:r>
              <a:rPr lang="fr-CA" sz="2200" dirty="0">
                <a:solidFill>
                  <a:schemeClr val="accent1">
                    <a:lumMod val="60000"/>
                    <a:lumOff val="40000"/>
                  </a:schemeClr>
                </a:solidFill>
              </a:rPr>
              <a:t> on the train. </a:t>
            </a:r>
          </a:p>
          <a:p>
            <a:pPr marL="0" indent="0">
              <a:buNone/>
            </a:pPr>
            <a:endParaRPr lang="fr-CA" sz="2400" dirty="0"/>
          </a:p>
          <a:p>
            <a:pPr marL="0" indent="0">
              <a:buNone/>
            </a:pPr>
            <a:r>
              <a:rPr lang="fr-CA" sz="2400" dirty="0"/>
              <a:t>Il y a des fleurs dans ce champ. </a:t>
            </a:r>
          </a:p>
          <a:p>
            <a:pPr marL="0" indent="0">
              <a:buNone/>
            </a:pPr>
            <a:r>
              <a:rPr lang="fr-CA" sz="2200" dirty="0">
                <a:solidFill>
                  <a:schemeClr val="accent1">
                    <a:lumMod val="60000"/>
                    <a:lumOff val="40000"/>
                  </a:schemeClr>
                </a:solidFill>
              </a:rPr>
              <a:t>There are </a:t>
            </a:r>
            <a:r>
              <a:rPr lang="fr-CA" sz="2200" dirty="0" err="1">
                <a:solidFill>
                  <a:schemeClr val="accent1">
                    <a:lumMod val="60000"/>
                    <a:lumOff val="40000"/>
                  </a:schemeClr>
                </a:solidFill>
              </a:rPr>
              <a:t>flowers</a:t>
            </a:r>
            <a:r>
              <a:rPr lang="fr-CA" sz="2200" dirty="0">
                <a:solidFill>
                  <a:schemeClr val="accent1">
                    <a:lumMod val="60000"/>
                    <a:lumOff val="40000"/>
                  </a:schemeClr>
                </a:solidFill>
              </a:rPr>
              <a:t> </a:t>
            </a:r>
            <a:r>
              <a:rPr lang="fr-CA" sz="2200" dirty="0" err="1">
                <a:solidFill>
                  <a:schemeClr val="accent1">
                    <a:lumMod val="60000"/>
                    <a:lumOff val="40000"/>
                  </a:schemeClr>
                </a:solidFill>
              </a:rPr>
              <a:t>into</a:t>
            </a:r>
            <a:r>
              <a:rPr lang="fr-CA" sz="2200" dirty="0">
                <a:solidFill>
                  <a:schemeClr val="accent1">
                    <a:lumMod val="60000"/>
                    <a:lumOff val="40000"/>
                  </a:schemeClr>
                </a:solidFill>
              </a:rPr>
              <a:t> </a:t>
            </a:r>
            <a:r>
              <a:rPr lang="fr-CA" sz="2200" dirty="0" err="1">
                <a:solidFill>
                  <a:schemeClr val="accent1">
                    <a:lumMod val="60000"/>
                    <a:lumOff val="40000"/>
                  </a:schemeClr>
                </a:solidFill>
              </a:rPr>
              <a:t>that</a:t>
            </a:r>
            <a:r>
              <a:rPr lang="fr-CA" sz="2200" dirty="0">
                <a:solidFill>
                  <a:schemeClr val="accent1">
                    <a:lumMod val="60000"/>
                    <a:lumOff val="40000"/>
                  </a:schemeClr>
                </a:solidFill>
              </a:rPr>
              <a:t> </a:t>
            </a:r>
            <a:r>
              <a:rPr lang="fr-CA" sz="2200" dirty="0" err="1">
                <a:solidFill>
                  <a:schemeClr val="accent1">
                    <a:lumMod val="60000"/>
                    <a:lumOff val="40000"/>
                  </a:schemeClr>
                </a:solidFill>
              </a:rPr>
              <a:t>field</a:t>
            </a:r>
            <a:r>
              <a:rPr lang="fr-CA" sz="2200" dirty="0">
                <a:solidFill>
                  <a:schemeClr val="accent1">
                    <a:lumMod val="60000"/>
                    <a:lumOff val="40000"/>
                  </a:schemeClr>
                </a:solidFill>
              </a:rPr>
              <a:t>.</a:t>
            </a:r>
          </a:p>
          <a:p>
            <a:endParaRPr lang="fr-CA" sz="1300" dirty="0"/>
          </a:p>
        </p:txBody>
      </p:sp>
    </p:spTree>
    <p:extLst>
      <p:ext uri="{BB962C8B-B14F-4D97-AF65-F5344CB8AC3E}">
        <p14:creationId xmlns:p14="http://schemas.microsoft.com/office/powerpoint/2010/main" val="3591896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8EA410214A0447B6B94AEFF6909EED" ma:contentTypeVersion="17" ma:contentTypeDescription="Create a new document." ma:contentTypeScope="" ma:versionID="f3df40a7765082a17e1c7bbeb1fec31f">
  <xsd:schema xmlns:xsd="http://www.w3.org/2001/XMLSchema" xmlns:xs="http://www.w3.org/2001/XMLSchema" xmlns:p="http://schemas.microsoft.com/office/2006/metadata/properties" xmlns:ns2="760ca6d8-45ab-4d0a-b8c5-8ff4fd26a082" xmlns:ns3="5e1ece13-5c04-49d0-a5d5-9b8ee987d856" targetNamespace="http://schemas.microsoft.com/office/2006/metadata/properties" ma:root="true" ma:fieldsID="e682d8db185c5af160c5a618ef5f7708" ns2:_="" ns3:_="">
    <xsd:import namespace="760ca6d8-45ab-4d0a-b8c5-8ff4fd26a082"/>
    <xsd:import namespace="5e1ece13-5c04-49d0-a5d5-9b8ee987d85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0ca6d8-45ab-4d0a-b8c5-8ff4fd26a08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383ab3d-3311-46c7-9827-319eef876ca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e1ece13-5c04-49d0-a5d5-9b8ee987d85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d2e0686-bcc7-49ef-834e-9261246539c9}" ma:internalName="TaxCatchAll" ma:showField="CatchAllData" ma:web="5e1ece13-5c04-49d0-a5d5-9b8ee987d8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60ca6d8-45ab-4d0a-b8c5-8ff4fd26a082">
      <Terms xmlns="http://schemas.microsoft.com/office/infopath/2007/PartnerControls"/>
    </lcf76f155ced4ddcb4097134ff3c332f>
    <TaxCatchAll xmlns="5e1ece13-5c04-49d0-a5d5-9b8ee987d856" xsi:nil="true"/>
  </documentManagement>
</p:properties>
</file>

<file path=customXml/itemProps1.xml><?xml version="1.0" encoding="utf-8"?>
<ds:datastoreItem xmlns:ds="http://schemas.openxmlformats.org/officeDocument/2006/customXml" ds:itemID="{8989FAEA-61D0-4A22-A631-F3FDFF1174EB}"/>
</file>

<file path=customXml/itemProps2.xml><?xml version="1.0" encoding="utf-8"?>
<ds:datastoreItem xmlns:ds="http://schemas.openxmlformats.org/officeDocument/2006/customXml" ds:itemID="{6B02392C-6727-49D7-836D-7E236600D8C9}"/>
</file>

<file path=customXml/itemProps3.xml><?xml version="1.0" encoding="utf-8"?>
<ds:datastoreItem xmlns:ds="http://schemas.openxmlformats.org/officeDocument/2006/customXml" ds:itemID="{76E9B098-A154-4D62-B8DB-63E383E7EED4}"/>
</file>

<file path=docProps/app.xml><?xml version="1.0" encoding="utf-8"?>
<Properties xmlns="http://schemas.openxmlformats.org/officeDocument/2006/extended-properties" xmlns:vt="http://schemas.openxmlformats.org/officeDocument/2006/docPropsVTypes">
  <TotalTime>797</TotalTime>
  <Words>2186</Words>
  <Application>Microsoft Office PowerPoint</Application>
  <PresentationFormat>Widescreen</PresentationFormat>
  <Paragraphs>492</Paragraphs>
  <Slides>56</Slides>
  <Notes>0</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56</vt:i4>
      </vt:variant>
    </vt:vector>
  </HeadingPairs>
  <TitlesOfParts>
    <vt:vector size="73" baseType="lpstr">
      <vt:lpstr>ADLaM Display</vt:lpstr>
      <vt:lpstr>Algerian</vt:lpstr>
      <vt:lpstr>Aptos</vt:lpstr>
      <vt:lpstr>Arial</vt:lpstr>
      <vt:lpstr>Avenir Next LT Pro</vt:lpstr>
      <vt:lpstr>Baskerville Old Face</vt:lpstr>
      <vt:lpstr>Bauhaus 93</vt:lpstr>
      <vt:lpstr>Bookman Old Style</vt:lpstr>
      <vt:lpstr>Calibri</vt:lpstr>
      <vt:lpstr>Calibri Light</vt:lpstr>
      <vt:lpstr>DDG_ProximaNova</vt:lpstr>
      <vt:lpstr>inherit</vt:lpstr>
      <vt:lpstr>Raleway</vt:lpstr>
      <vt:lpstr>ReithSans</vt:lpstr>
      <vt:lpstr>Times New Roman</vt:lpstr>
      <vt:lpstr>Wingdings</vt:lpstr>
      <vt:lpstr>Thème Office</vt:lpstr>
      <vt:lpstr>PowerPoint Presentation</vt:lpstr>
      <vt:lpstr>Introduction to French I  </vt:lpstr>
      <vt:lpstr>Contenu Content  </vt:lpstr>
      <vt:lpstr>Objectifs principaux  Main goals</vt:lpstr>
      <vt:lpstr>Objectifs principaux  Main goals</vt:lpstr>
      <vt:lpstr>Les cinq sens  The five senses</vt:lpstr>
      <vt:lpstr>Les cinq sens</vt:lpstr>
      <vt:lpstr> Les cinq sens LA VUE</vt:lpstr>
      <vt:lpstr>Les cinq sens LA VUE</vt:lpstr>
      <vt:lpstr>Vocabulaire concernant les lieux communs Vocabulary about common places</vt:lpstr>
      <vt:lpstr>Vocabulaire concernant les lieux communs</vt:lpstr>
      <vt:lpstr>Vocabulaire concernant les lieux communs </vt:lpstr>
      <vt:lpstr>Vocabulaire concernant les lieux communs </vt:lpstr>
      <vt:lpstr>Environnement  Environment</vt:lpstr>
      <vt:lpstr>Environnement</vt:lpstr>
      <vt:lpstr>Environnement</vt:lpstr>
      <vt:lpstr>Environnement</vt:lpstr>
      <vt:lpstr>Adjectifs et couleurs  Adjectives and colors </vt:lpstr>
      <vt:lpstr>Adjectifs de couleur </vt:lpstr>
      <vt:lpstr>Adjectifs de couleur </vt:lpstr>
      <vt:lpstr> Tableau de couleurs  </vt:lpstr>
      <vt:lpstr>Adjectifs de couleurs</vt:lpstr>
      <vt:lpstr>Adjectifs de couleurs</vt:lpstr>
      <vt:lpstr>Adjectifs et couleurs</vt:lpstr>
      <vt:lpstr>Adjectifs et couleurs</vt:lpstr>
      <vt:lpstr>Adjectifs</vt:lpstr>
      <vt:lpstr>Adjectifs </vt:lpstr>
      <vt:lpstr>Adjectifs</vt:lpstr>
      <vt:lpstr>Adjectifs et couleurs</vt:lpstr>
      <vt:lpstr>Adjectifs</vt:lpstr>
      <vt:lpstr>Adjectifs</vt:lpstr>
      <vt:lpstr>Adverb</vt:lpstr>
      <vt:lpstr>Adverb</vt:lpstr>
      <vt:lpstr>Adverb</vt:lpstr>
      <vt:lpstr>Adverb</vt:lpstr>
      <vt:lpstr>Adverb</vt:lpstr>
      <vt:lpstr>Les cinq sens </vt:lpstr>
      <vt:lpstr>Les 5 sens  Nommez-les  </vt:lpstr>
      <vt:lpstr>5 senses Les 5 sens   </vt:lpstr>
      <vt:lpstr> Les 5 sens   </vt:lpstr>
      <vt:lpstr>Les 5 sens  </vt:lpstr>
      <vt:lpstr>Les 5 sens  </vt:lpstr>
      <vt:lpstr>5 senses </vt:lpstr>
      <vt:lpstr>5 senses </vt:lpstr>
      <vt:lpstr>5 senses </vt:lpstr>
      <vt:lpstr>5 senses </vt:lpstr>
      <vt:lpstr>5 senses </vt:lpstr>
      <vt:lpstr> </vt:lpstr>
      <vt:lpstr> </vt:lpstr>
      <vt:lpstr> </vt:lpstr>
      <vt:lpstr>Les 5 sens </vt:lpstr>
      <vt:lpstr>Les 5 sens </vt:lpstr>
      <vt:lpstr>Les 5 sens </vt:lpstr>
      <vt:lpstr>Les 5 sens </vt:lpstr>
      <vt:lpstr>Les 5 sens </vt:lpstr>
      <vt:lpstr>Les 5 sens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French 1</dc:title>
  <dc:creator>Myriam Corriveau</dc:creator>
  <cp:lastModifiedBy>Myriam Corriveau</cp:lastModifiedBy>
  <cp:revision>13</cp:revision>
  <dcterms:created xsi:type="dcterms:W3CDTF">2023-09-16T20:26:34Z</dcterms:created>
  <dcterms:modified xsi:type="dcterms:W3CDTF">2024-01-21T19:41:26Z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0x010100A58EA410214A0447B6B94AEFF6909EED</vt:lpwstr>
  </property>
</Properties>
</file>