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2952"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sz="2600" b="1" i="0">
                <a:solidFill>
                  <a:srgbClr val="78123B"/>
                </a:solidFill>
                <a:latin typeface="Arial"/>
                <a:cs typeface="Arial"/>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2/8/2024</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6309408"/>
            <a:ext cx="2461260" cy="2892425"/>
          </a:xfrm>
          <a:custGeom>
            <a:avLst/>
            <a:gdLst/>
            <a:ahLst/>
            <a:cxnLst/>
            <a:rect l="l" t="t" r="r" b="b"/>
            <a:pathLst>
              <a:path w="2461260" h="2892425">
                <a:moveTo>
                  <a:pt x="1013759" y="0"/>
                </a:moveTo>
                <a:lnTo>
                  <a:pt x="968335" y="1075"/>
                </a:lnTo>
                <a:lnTo>
                  <a:pt x="922844" y="3547"/>
                </a:lnTo>
                <a:lnTo>
                  <a:pt x="877319" y="7423"/>
                </a:lnTo>
                <a:lnTo>
                  <a:pt x="831793" y="12713"/>
                </a:lnTo>
                <a:lnTo>
                  <a:pt x="786299" y="19427"/>
                </a:lnTo>
                <a:lnTo>
                  <a:pt x="740868" y="27571"/>
                </a:lnTo>
                <a:lnTo>
                  <a:pt x="695535" y="37156"/>
                </a:lnTo>
                <a:lnTo>
                  <a:pt x="650331" y="48191"/>
                </a:lnTo>
                <a:lnTo>
                  <a:pt x="605290" y="60684"/>
                </a:lnTo>
                <a:lnTo>
                  <a:pt x="560444" y="74644"/>
                </a:lnTo>
                <a:lnTo>
                  <a:pt x="515826" y="90081"/>
                </a:lnTo>
                <a:lnTo>
                  <a:pt x="471468" y="107002"/>
                </a:lnTo>
                <a:lnTo>
                  <a:pt x="427404" y="125418"/>
                </a:lnTo>
                <a:lnTo>
                  <a:pt x="383666" y="145336"/>
                </a:lnTo>
                <a:lnTo>
                  <a:pt x="340287" y="166766"/>
                </a:lnTo>
                <a:lnTo>
                  <a:pt x="297299" y="189717"/>
                </a:lnTo>
                <a:lnTo>
                  <a:pt x="255056" y="214011"/>
                </a:lnTo>
                <a:lnTo>
                  <a:pt x="213895" y="239443"/>
                </a:lnTo>
                <a:lnTo>
                  <a:pt x="173825" y="265980"/>
                </a:lnTo>
                <a:lnTo>
                  <a:pt x="134858" y="293591"/>
                </a:lnTo>
                <a:lnTo>
                  <a:pt x="97002" y="322241"/>
                </a:lnTo>
                <a:lnTo>
                  <a:pt x="60267" y="351900"/>
                </a:lnTo>
                <a:lnTo>
                  <a:pt x="24664" y="382534"/>
                </a:lnTo>
                <a:lnTo>
                  <a:pt x="0" y="405133"/>
                </a:lnTo>
                <a:lnTo>
                  <a:pt x="0" y="2532306"/>
                </a:lnTo>
                <a:lnTo>
                  <a:pt x="57480" y="2580682"/>
                </a:lnTo>
                <a:lnTo>
                  <a:pt x="93155" y="2608065"/>
                </a:lnTo>
                <a:lnTo>
                  <a:pt x="129616" y="2634248"/>
                </a:lnTo>
                <a:lnTo>
                  <a:pt x="166831" y="2659222"/>
                </a:lnTo>
                <a:lnTo>
                  <a:pt x="204768" y="2682978"/>
                </a:lnTo>
                <a:lnTo>
                  <a:pt x="243393" y="2705508"/>
                </a:lnTo>
                <a:lnTo>
                  <a:pt x="282674" y="2726801"/>
                </a:lnTo>
                <a:lnTo>
                  <a:pt x="322579" y="2746851"/>
                </a:lnTo>
                <a:lnTo>
                  <a:pt x="363074" y="2765646"/>
                </a:lnTo>
                <a:lnTo>
                  <a:pt x="404126" y="2783180"/>
                </a:lnTo>
                <a:lnTo>
                  <a:pt x="445704" y="2799442"/>
                </a:lnTo>
                <a:lnTo>
                  <a:pt x="487774" y="2814423"/>
                </a:lnTo>
                <a:lnTo>
                  <a:pt x="530304" y="2828116"/>
                </a:lnTo>
                <a:lnTo>
                  <a:pt x="573260" y="2840510"/>
                </a:lnTo>
                <a:lnTo>
                  <a:pt x="616611" y="2851598"/>
                </a:lnTo>
                <a:lnTo>
                  <a:pt x="660323" y="2861370"/>
                </a:lnTo>
                <a:lnTo>
                  <a:pt x="704363" y="2869817"/>
                </a:lnTo>
                <a:lnTo>
                  <a:pt x="748699" y="2876930"/>
                </a:lnTo>
                <a:lnTo>
                  <a:pt x="793299" y="2882701"/>
                </a:lnTo>
                <a:lnTo>
                  <a:pt x="838129" y="2887121"/>
                </a:lnTo>
                <a:lnTo>
                  <a:pt x="883156" y="2890180"/>
                </a:lnTo>
                <a:lnTo>
                  <a:pt x="928349" y="2891869"/>
                </a:lnTo>
                <a:lnTo>
                  <a:pt x="973673" y="2892181"/>
                </a:lnTo>
                <a:lnTo>
                  <a:pt x="1019097" y="2891105"/>
                </a:lnTo>
                <a:lnTo>
                  <a:pt x="1064588" y="2888634"/>
                </a:lnTo>
                <a:lnTo>
                  <a:pt x="1110113" y="2884757"/>
                </a:lnTo>
                <a:lnTo>
                  <a:pt x="1155639" y="2879467"/>
                </a:lnTo>
                <a:lnTo>
                  <a:pt x="1201134" y="2872754"/>
                </a:lnTo>
                <a:lnTo>
                  <a:pt x="1246564" y="2864609"/>
                </a:lnTo>
                <a:lnTo>
                  <a:pt x="1291897" y="2855024"/>
                </a:lnTo>
                <a:lnTo>
                  <a:pt x="1337101" y="2843989"/>
                </a:lnTo>
                <a:lnTo>
                  <a:pt x="1382142" y="2831496"/>
                </a:lnTo>
                <a:lnTo>
                  <a:pt x="1426988" y="2817536"/>
                </a:lnTo>
                <a:lnTo>
                  <a:pt x="1471607" y="2802100"/>
                </a:lnTo>
                <a:lnTo>
                  <a:pt x="1515964" y="2785178"/>
                </a:lnTo>
                <a:lnTo>
                  <a:pt x="1560028" y="2766763"/>
                </a:lnTo>
                <a:lnTo>
                  <a:pt x="1603766" y="2746844"/>
                </a:lnTo>
                <a:lnTo>
                  <a:pt x="1647146" y="2725414"/>
                </a:lnTo>
                <a:lnTo>
                  <a:pt x="1690133" y="2702463"/>
                </a:lnTo>
                <a:lnTo>
                  <a:pt x="1732376" y="2678170"/>
                </a:lnTo>
                <a:lnTo>
                  <a:pt x="1773538" y="2652739"/>
                </a:lnTo>
                <a:lnTo>
                  <a:pt x="1813607" y="2626202"/>
                </a:lnTo>
                <a:lnTo>
                  <a:pt x="1852574" y="2598592"/>
                </a:lnTo>
                <a:lnTo>
                  <a:pt x="1890430" y="2569942"/>
                </a:lnTo>
                <a:lnTo>
                  <a:pt x="1927165" y="2540284"/>
                </a:lnTo>
                <a:lnTo>
                  <a:pt x="1962768" y="2509650"/>
                </a:lnTo>
                <a:lnTo>
                  <a:pt x="1997231" y="2478074"/>
                </a:lnTo>
                <a:lnTo>
                  <a:pt x="2030543" y="2445586"/>
                </a:lnTo>
                <a:lnTo>
                  <a:pt x="2062695" y="2412221"/>
                </a:lnTo>
                <a:lnTo>
                  <a:pt x="2093676" y="2378010"/>
                </a:lnTo>
                <a:lnTo>
                  <a:pt x="2123477" y="2342985"/>
                </a:lnTo>
                <a:lnTo>
                  <a:pt x="2152089" y="2307181"/>
                </a:lnTo>
                <a:lnTo>
                  <a:pt x="2179501" y="2270628"/>
                </a:lnTo>
                <a:lnTo>
                  <a:pt x="2205703" y="2233359"/>
                </a:lnTo>
                <a:lnTo>
                  <a:pt x="2230686" y="2195407"/>
                </a:lnTo>
                <a:lnTo>
                  <a:pt x="2254440" y="2156804"/>
                </a:lnTo>
                <a:lnTo>
                  <a:pt x="2276956" y="2117584"/>
                </a:lnTo>
                <a:lnTo>
                  <a:pt x="2298222" y="2077777"/>
                </a:lnTo>
                <a:lnTo>
                  <a:pt x="2318231" y="2037417"/>
                </a:lnTo>
                <a:lnTo>
                  <a:pt x="2336971" y="1996536"/>
                </a:lnTo>
                <a:lnTo>
                  <a:pt x="2354433" y="1955167"/>
                </a:lnTo>
                <a:lnTo>
                  <a:pt x="2370607" y="1913343"/>
                </a:lnTo>
                <a:lnTo>
                  <a:pt x="2385484" y="1871094"/>
                </a:lnTo>
                <a:lnTo>
                  <a:pt x="2399054" y="1828455"/>
                </a:lnTo>
                <a:lnTo>
                  <a:pt x="2411306" y="1785458"/>
                </a:lnTo>
                <a:lnTo>
                  <a:pt x="2422231" y="1742135"/>
                </a:lnTo>
                <a:lnTo>
                  <a:pt x="2431820" y="1698518"/>
                </a:lnTo>
                <a:lnTo>
                  <a:pt x="2440062" y="1654640"/>
                </a:lnTo>
                <a:lnTo>
                  <a:pt x="2446947" y="1610534"/>
                </a:lnTo>
                <a:lnTo>
                  <a:pt x="2452467" y="1566232"/>
                </a:lnTo>
                <a:lnTo>
                  <a:pt x="2456611" y="1521766"/>
                </a:lnTo>
                <a:lnTo>
                  <a:pt x="2459368" y="1477170"/>
                </a:lnTo>
                <a:lnTo>
                  <a:pt x="2460731" y="1432475"/>
                </a:lnTo>
                <a:lnTo>
                  <a:pt x="2460688" y="1387714"/>
                </a:lnTo>
                <a:lnTo>
                  <a:pt x="2459230" y="1342919"/>
                </a:lnTo>
                <a:lnTo>
                  <a:pt x="2456347" y="1298123"/>
                </a:lnTo>
                <a:lnTo>
                  <a:pt x="2452029" y="1253359"/>
                </a:lnTo>
                <a:lnTo>
                  <a:pt x="2446267" y="1208658"/>
                </a:lnTo>
                <a:lnTo>
                  <a:pt x="2439051" y="1164054"/>
                </a:lnTo>
                <a:lnTo>
                  <a:pt x="2430370" y="1119578"/>
                </a:lnTo>
                <a:lnTo>
                  <a:pt x="2420216" y="1075264"/>
                </a:lnTo>
                <a:lnTo>
                  <a:pt x="2408578" y="1031144"/>
                </a:lnTo>
                <a:lnTo>
                  <a:pt x="2395447" y="987250"/>
                </a:lnTo>
                <a:lnTo>
                  <a:pt x="2380812" y="943615"/>
                </a:lnTo>
                <a:lnTo>
                  <a:pt x="2364664" y="900271"/>
                </a:lnTo>
                <a:lnTo>
                  <a:pt x="2346994" y="857251"/>
                </a:lnTo>
                <a:lnTo>
                  <a:pt x="2327791" y="814587"/>
                </a:lnTo>
                <a:lnTo>
                  <a:pt x="2307045" y="772312"/>
                </a:lnTo>
                <a:lnTo>
                  <a:pt x="2284747" y="730458"/>
                </a:lnTo>
                <a:lnTo>
                  <a:pt x="2261069" y="689369"/>
                </a:lnTo>
                <a:lnTo>
                  <a:pt x="2236212" y="649373"/>
                </a:lnTo>
                <a:lnTo>
                  <a:pt x="2210207" y="610479"/>
                </a:lnTo>
                <a:lnTo>
                  <a:pt x="2183088" y="572696"/>
                </a:lnTo>
                <a:lnTo>
                  <a:pt x="2154888" y="536034"/>
                </a:lnTo>
                <a:lnTo>
                  <a:pt x="2125638" y="500500"/>
                </a:lnTo>
                <a:lnTo>
                  <a:pt x="2095373" y="466103"/>
                </a:lnTo>
                <a:lnTo>
                  <a:pt x="2064125" y="432853"/>
                </a:lnTo>
                <a:lnTo>
                  <a:pt x="2031925" y="400759"/>
                </a:lnTo>
                <a:lnTo>
                  <a:pt x="1998808" y="369829"/>
                </a:lnTo>
                <a:lnTo>
                  <a:pt x="1964806" y="340073"/>
                </a:lnTo>
                <a:lnTo>
                  <a:pt x="1929952" y="311499"/>
                </a:lnTo>
                <a:lnTo>
                  <a:pt x="1894278" y="284115"/>
                </a:lnTo>
                <a:lnTo>
                  <a:pt x="1857816" y="257932"/>
                </a:lnTo>
                <a:lnTo>
                  <a:pt x="1820601" y="232958"/>
                </a:lnTo>
                <a:lnTo>
                  <a:pt x="1782665" y="209202"/>
                </a:lnTo>
                <a:lnTo>
                  <a:pt x="1744039" y="186673"/>
                </a:lnTo>
                <a:lnTo>
                  <a:pt x="1704758" y="165379"/>
                </a:lnTo>
                <a:lnTo>
                  <a:pt x="1664853" y="145330"/>
                </a:lnTo>
                <a:lnTo>
                  <a:pt x="1624358" y="126534"/>
                </a:lnTo>
                <a:lnTo>
                  <a:pt x="1583306" y="109001"/>
                </a:lnTo>
                <a:lnTo>
                  <a:pt x="1541728" y="92739"/>
                </a:lnTo>
                <a:lnTo>
                  <a:pt x="1499658" y="77757"/>
                </a:lnTo>
                <a:lnTo>
                  <a:pt x="1457128" y="64064"/>
                </a:lnTo>
                <a:lnTo>
                  <a:pt x="1414172" y="51670"/>
                </a:lnTo>
                <a:lnTo>
                  <a:pt x="1370821" y="40582"/>
                </a:lnTo>
                <a:lnTo>
                  <a:pt x="1327109" y="30810"/>
                </a:lnTo>
                <a:lnTo>
                  <a:pt x="1283069" y="22363"/>
                </a:lnTo>
                <a:lnTo>
                  <a:pt x="1238733" y="15250"/>
                </a:lnTo>
                <a:lnTo>
                  <a:pt x="1194133" y="9479"/>
                </a:lnTo>
                <a:lnTo>
                  <a:pt x="1149303" y="5060"/>
                </a:lnTo>
                <a:lnTo>
                  <a:pt x="1104276" y="2001"/>
                </a:lnTo>
                <a:lnTo>
                  <a:pt x="1059083" y="311"/>
                </a:lnTo>
                <a:lnTo>
                  <a:pt x="1013759" y="0"/>
                </a:lnTo>
                <a:close/>
              </a:path>
            </a:pathLst>
          </a:custGeom>
          <a:solidFill>
            <a:srgbClr val="7A003C"/>
          </a:solidFill>
        </p:spPr>
        <p:txBody>
          <a:bodyPr wrap="square" lIns="0" tIns="0" rIns="0" bIns="0" rtlCol="0"/>
          <a:lstStyle/>
          <a:p>
            <a:endParaRPr/>
          </a:p>
        </p:txBody>
      </p:sp>
      <p:sp>
        <p:nvSpPr>
          <p:cNvPr id="17" name="bg object 17"/>
          <p:cNvSpPr/>
          <p:nvPr/>
        </p:nvSpPr>
        <p:spPr>
          <a:xfrm>
            <a:off x="0" y="8591529"/>
            <a:ext cx="566420" cy="1059180"/>
          </a:xfrm>
          <a:custGeom>
            <a:avLst/>
            <a:gdLst/>
            <a:ahLst/>
            <a:cxnLst/>
            <a:rect l="l" t="t" r="r" b="b"/>
            <a:pathLst>
              <a:path w="566420" h="1059179">
                <a:moveTo>
                  <a:pt x="50129" y="0"/>
                </a:moveTo>
                <a:lnTo>
                  <a:pt x="5397" y="222"/>
                </a:lnTo>
                <a:lnTo>
                  <a:pt x="0" y="728"/>
                </a:lnTo>
                <a:lnTo>
                  <a:pt x="0" y="1055603"/>
                </a:lnTo>
                <a:lnTo>
                  <a:pt x="41742" y="1059050"/>
                </a:lnTo>
                <a:lnTo>
                  <a:pt x="86473" y="1058828"/>
                </a:lnTo>
                <a:lnTo>
                  <a:pt x="131186" y="1054632"/>
                </a:lnTo>
                <a:lnTo>
                  <a:pt x="175629" y="1046387"/>
                </a:lnTo>
                <a:lnTo>
                  <a:pt x="219551" y="1034014"/>
                </a:lnTo>
                <a:lnTo>
                  <a:pt x="262703" y="1017439"/>
                </a:lnTo>
                <a:lnTo>
                  <a:pt x="304833" y="996583"/>
                </a:lnTo>
                <a:lnTo>
                  <a:pt x="344844" y="971908"/>
                </a:lnTo>
                <a:lnTo>
                  <a:pt x="381768" y="944099"/>
                </a:lnTo>
                <a:lnTo>
                  <a:pt x="415536" y="913407"/>
                </a:lnTo>
                <a:lnTo>
                  <a:pt x="446079" y="880087"/>
                </a:lnTo>
                <a:lnTo>
                  <a:pt x="473331" y="844392"/>
                </a:lnTo>
                <a:lnTo>
                  <a:pt x="497223" y="806575"/>
                </a:lnTo>
                <a:lnTo>
                  <a:pt x="517688" y="766888"/>
                </a:lnTo>
                <a:lnTo>
                  <a:pt x="534657" y="725586"/>
                </a:lnTo>
                <a:lnTo>
                  <a:pt x="548063" y="682922"/>
                </a:lnTo>
                <a:lnTo>
                  <a:pt x="557837" y="639148"/>
                </a:lnTo>
                <a:lnTo>
                  <a:pt x="563913" y="594518"/>
                </a:lnTo>
                <a:lnTo>
                  <a:pt x="566221" y="549284"/>
                </a:lnTo>
                <a:lnTo>
                  <a:pt x="564694" y="503701"/>
                </a:lnTo>
                <a:lnTo>
                  <a:pt x="559265" y="458022"/>
                </a:lnTo>
                <a:lnTo>
                  <a:pt x="549865" y="412499"/>
                </a:lnTo>
                <a:lnTo>
                  <a:pt x="536426" y="367386"/>
                </a:lnTo>
                <a:lnTo>
                  <a:pt x="518881" y="322935"/>
                </a:lnTo>
                <a:lnTo>
                  <a:pt x="497161" y="279401"/>
                </a:lnTo>
                <a:lnTo>
                  <a:pt x="471754" y="237914"/>
                </a:lnTo>
                <a:lnTo>
                  <a:pt x="443356" y="199480"/>
                </a:lnTo>
                <a:lnTo>
                  <a:pt x="412221" y="164178"/>
                </a:lnTo>
                <a:lnTo>
                  <a:pt x="378597" y="132084"/>
                </a:lnTo>
                <a:lnTo>
                  <a:pt x="342736" y="103274"/>
                </a:lnTo>
                <a:lnTo>
                  <a:pt x="304888" y="77825"/>
                </a:lnTo>
                <a:lnTo>
                  <a:pt x="265305" y="55813"/>
                </a:lnTo>
                <a:lnTo>
                  <a:pt x="224237" y="37316"/>
                </a:lnTo>
                <a:lnTo>
                  <a:pt x="181935" y="22409"/>
                </a:lnTo>
                <a:lnTo>
                  <a:pt x="138649" y="11170"/>
                </a:lnTo>
                <a:lnTo>
                  <a:pt x="94630" y="3674"/>
                </a:lnTo>
                <a:lnTo>
                  <a:pt x="50129" y="0"/>
                </a:lnTo>
                <a:close/>
              </a:path>
            </a:pathLst>
          </a:custGeom>
          <a:solidFill>
            <a:srgbClr val="D3DF43">
              <a:alpha val="78997"/>
            </a:srgbClr>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600" b="1" i="0">
                <a:solidFill>
                  <a:srgbClr val="78123B"/>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2/8/2024</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78123B"/>
                </a:solidFill>
                <a:latin typeface="Arial"/>
                <a:cs typeface="Arial"/>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2/8/2024</a:t>
            </a:fld>
            <a:endParaRPr lang="en-US"/>
          </a:p>
        </p:txBody>
      </p:sp>
      <p:sp>
        <p:nvSpPr>
          <p:cNvPr id="7" name="Holder 7"/>
          <p:cNvSpPr>
            <a:spLocks noGrp="1"/>
          </p:cNvSpPr>
          <p:nvPr>
            <p:ph type="sldNum" sz="quarter" idx="7"/>
          </p:nvPr>
        </p:nvSpPr>
        <p:spPr/>
        <p:txBody>
          <a:bodyPr lIns="0" tIns="0" rIns="0" bIns="0"/>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00" b="1" i="0">
                <a:solidFill>
                  <a:srgbClr val="78123B"/>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2/8/2024</a:t>
            </a:fld>
            <a:endParaRPr lang="en-US"/>
          </a:p>
        </p:txBody>
      </p:sp>
      <p:sp>
        <p:nvSpPr>
          <p:cNvPr id="5" name="Holder 5"/>
          <p:cNvSpPr>
            <a:spLocks noGrp="1"/>
          </p:cNvSpPr>
          <p:nvPr>
            <p:ph type="sldNum" sz="quarter" idx="7"/>
          </p:nvPr>
        </p:nvSpPr>
        <p:spPr/>
        <p:txBody>
          <a:bodyPr lIns="0" tIns="0" rIns="0" bIns="0"/>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2/8/2024</a:t>
            </a:fld>
            <a:endParaRPr lang="en-US"/>
          </a:p>
        </p:txBody>
      </p:sp>
      <p:sp>
        <p:nvSpPr>
          <p:cNvPr id="4" name="Holder 4"/>
          <p:cNvSpPr>
            <a:spLocks noGrp="1"/>
          </p:cNvSpPr>
          <p:nvPr>
            <p:ph type="sldNum" sz="quarter" idx="7"/>
          </p:nvPr>
        </p:nvSpPr>
        <p:spPr/>
        <p:txBody>
          <a:bodyPr lIns="0" tIns="0" rIns="0" bIns="0"/>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89052" y="432104"/>
            <a:ext cx="3535679" cy="421640"/>
          </a:xfrm>
          <a:prstGeom prst="rect">
            <a:avLst/>
          </a:prstGeom>
        </p:spPr>
        <p:txBody>
          <a:bodyPr wrap="square" lIns="0" tIns="0" rIns="0" bIns="0">
            <a:spAutoFit/>
          </a:bodyPr>
          <a:lstStyle>
            <a:lvl1pPr>
              <a:defRPr sz="2600" b="1" i="0">
                <a:solidFill>
                  <a:srgbClr val="78123B"/>
                </a:solidFill>
                <a:latin typeface="Arial"/>
                <a:cs typeface="Arial"/>
              </a:defRPr>
            </a:lvl1pPr>
          </a:lstStyle>
          <a:p>
            <a:endParaRPr/>
          </a:p>
        </p:txBody>
      </p:sp>
      <p:sp>
        <p:nvSpPr>
          <p:cNvPr id="3" name="Holder 3"/>
          <p:cNvSpPr>
            <a:spLocks noGrp="1"/>
          </p:cNvSpPr>
          <p:nvPr>
            <p:ph type="body" idx="1"/>
          </p:nvPr>
        </p:nvSpPr>
        <p:spPr>
          <a:xfrm>
            <a:off x="388620" y="2313432"/>
            <a:ext cx="6995160"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2/8/2024</a:t>
            </a:fld>
            <a:endParaRPr lang="en-US"/>
          </a:p>
        </p:txBody>
      </p:sp>
      <p:sp>
        <p:nvSpPr>
          <p:cNvPr id="6" name="Holder 6"/>
          <p:cNvSpPr>
            <a:spLocks noGrp="1"/>
          </p:cNvSpPr>
          <p:nvPr>
            <p:ph type="sldNum" sz="quarter" idx="7"/>
          </p:nvPr>
        </p:nvSpPr>
        <p:spPr>
          <a:xfrm>
            <a:off x="7358494" y="9734803"/>
            <a:ext cx="162559" cy="193040"/>
          </a:xfrm>
          <a:prstGeom prst="rect">
            <a:avLst/>
          </a:prstGeom>
        </p:spPr>
        <p:txBody>
          <a:bodyPr wrap="square" lIns="0" tIns="0" rIns="0" bIns="0">
            <a:spAutoFit/>
          </a:bodyPr>
          <a:lstStyle>
            <a:lvl1pPr>
              <a:defRPr sz="1000" b="0" i="0">
                <a:solidFill>
                  <a:schemeClr val="bg1"/>
                </a:solidFill>
                <a:latin typeface="Arial Black"/>
                <a:cs typeface="Arial Black"/>
              </a:defRPr>
            </a:lvl1pPr>
          </a:lstStyle>
          <a:p>
            <a:pPr marL="38100">
              <a:lnSpc>
                <a:spcPct val="100000"/>
              </a:lnSpc>
              <a:spcBef>
                <a:spcPts val="145"/>
              </a:spcBef>
            </a:pPr>
            <a:fld id="{81D60167-4931-47E6-BA6A-407CBD079E47}" type="slidenum">
              <a:rPr spc="-50" dirty="0"/>
              <a:t>‹n°›</a:t>
            </a:fld>
            <a:endParaRPr spc="-5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hyperlink" Target="http://www.youtube.com/watch?v=s2dodb9rlv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604007" y="2772257"/>
            <a:ext cx="2390140" cy="6519670"/>
          </a:xfrm>
          <a:prstGeom prst="rect">
            <a:avLst/>
          </a:prstGeom>
        </p:spPr>
        <p:txBody>
          <a:bodyPr vert="horz" wrap="square" lIns="0" tIns="33020" rIns="0" bIns="0" rtlCol="0">
            <a:spAutoFit/>
          </a:bodyPr>
          <a:lstStyle/>
          <a:p>
            <a:pPr marL="12700" marR="5080" algn="just">
              <a:lnSpc>
                <a:spcPts val="1300"/>
              </a:lnSpc>
              <a:spcBef>
                <a:spcPts val="260"/>
              </a:spcBef>
            </a:pPr>
            <a:r>
              <a:rPr lang="fr-CA" sz="900" spc="-40" dirty="0">
                <a:solidFill>
                  <a:srgbClr val="231F20"/>
                </a:solidFill>
                <a:latin typeface="Arial"/>
                <a:cs typeface="Arial"/>
              </a:rPr>
              <a:t>C’est par un après-midi nuageux de mars que la D</a:t>
            </a:r>
            <a:r>
              <a:rPr lang="fr-CA" sz="900" spc="-40" baseline="30000" dirty="0">
                <a:solidFill>
                  <a:srgbClr val="231F20"/>
                </a:solidFill>
                <a:latin typeface="Arial"/>
                <a:cs typeface="Arial"/>
              </a:rPr>
              <a:t>re</a:t>
            </a:r>
            <a:r>
              <a:rPr lang="fr-CA" sz="900" spc="-40" dirty="0">
                <a:solidFill>
                  <a:srgbClr val="231F20"/>
                </a:solidFill>
                <a:latin typeface="Arial"/>
                <a:cs typeface="Arial"/>
              </a:rPr>
              <a:t> Teresa Chan, nouvellement nommée vice-doyenne du perfectionnement du corps professoral à l’Université McMaster, a attaché sa ceinture de sécurité et s’est préparée à prendre son vol de l’aéroport </a:t>
            </a:r>
            <a:r>
              <a:rPr lang="fr-CA" sz="900" spc="-40" dirty="0" err="1">
                <a:solidFill>
                  <a:srgbClr val="231F20"/>
                </a:solidFill>
                <a:latin typeface="Arial"/>
                <a:cs typeface="Arial"/>
              </a:rPr>
              <a:t>LaGuardia</a:t>
            </a:r>
            <a:r>
              <a:rPr lang="fr-CA" sz="900" spc="-40" dirty="0">
                <a:solidFill>
                  <a:srgbClr val="231F20"/>
                </a:solidFill>
                <a:latin typeface="Arial"/>
                <a:cs typeface="Arial"/>
              </a:rPr>
              <a:t> de New York à Toronto. Elle se réjouissait d’avoir pris la parole lors d’une conférence internationale sur l’éducation. Le ronronnement profond des réacteurs de l’avion l’a mise dans un état de transe pendant lequel elle a réfléchi aux conférences captivantes et aux expositions passionnantes du week-end. Il y a eu des discussions sur le nouveau coronavirus et sur la façon dont il allait inévitablement toucher les médecins urgentistes comme elle dans les semaines à venir, mais elle a réussi à étouffer ces pensées intimidantes en se concentrant plutôt sur certaines des conversations plus prometteuses au </a:t>
            </a:r>
            <a:r>
              <a:rPr lang="fr-CA" sz="900" spc="-10" dirty="0">
                <a:solidFill>
                  <a:srgbClr val="231F20"/>
                </a:solidFill>
                <a:latin typeface="Arial"/>
                <a:cs typeface="Arial"/>
              </a:rPr>
              <a:t>sujet de sa vision du Programme de </a:t>
            </a:r>
            <a:r>
              <a:rPr lang="fr-CA" sz="900" spc="-40" dirty="0">
                <a:solidFill>
                  <a:srgbClr val="231F20"/>
                </a:solidFill>
                <a:latin typeface="Arial"/>
                <a:cs typeface="Arial"/>
              </a:rPr>
              <a:t>perfectionnement du corps professoral. Elle était loin de se douter que c’était la dernière conférence à laquelle elle assisterait en personne avant un certain temps...</a:t>
            </a:r>
          </a:p>
          <a:p>
            <a:pPr marL="12700" marR="5080" indent="205740" algn="just">
              <a:lnSpc>
                <a:spcPts val="1300"/>
              </a:lnSpc>
            </a:pPr>
            <a:r>
              <a:rPr lang="fr-CA" sz="900" spc="-10" dirty="0">
                <a:solidFill>
                  <a:srgbClr val="231F20"/>
                </a:solidFill>
                <a:latin typeface="Arial"/>
                <a:cs typeface="Arial"/>
              </a:rPr>
              <a:t>À mesure que se dessinait l’horizon de Toronto, la D</a:t>
            </a:r>
            <a:r>
              <a:rPr lang="fr-CA" sz="900" spc="-10" baseline="30000" dirty="0">
                <a:solidFill>
                  <a:srgbClr val="231F20"/>
                </a:solidFill>
                <a:latin typeface="Arial"/>
                <a:cs typeface="Arial"/>
              </a:rPr>
              <a:t>re</a:t>
            </a:r>
            <a:r>
              <a:rPr lang="fr-CA" sz="900" spc="-10" dirty="0">
                <a:solidFill>
                  <a:srgbClr val="231F20"/>
                </a:solidFill>
                <a:latin typeface="Arial"/>
                <a:cs typeface="Arial"/>
              </a:rPr>
              <a:t> Chan a ressenti un regain </a:t>
            </a:r>
            <a:r>
              <a:rPr lang="fr-CA" sz="900" spc="-40" dirty="0">
                <a:solidFill>
                  <a:srgbClr val="231F20"/>
                </a:solidFill>
                <a:latin typeface="Arial"/>
                <a:cs typeface="Arial"/>
              </a:rPr>
              <a:t>d’enthousiasme à l’égard de son nouveau poste de vice-doyenne. Pendant le vol, elle a commencé à imaginer les moyens de concrétiser sa vision de la transformation numérique du programme, inspirée par les nombreuses conversations qu’elle avait eues avec ses collègues à New York. Il s’agit du premier véritable projet qu’elle entreprend en tant que vice-doyenne, et elle est tout aussi déterminée. Elle a décidé que réinventer le programme prendrait cinq ans. Pour réaliser ce passage à une communauté de pratique numérique, elle aurait besoin de temps pour le perfectionnement et la formation. Cependant, le temps allait bientôt manquer.</a:t>
            </a:r>
          </a:p>
        </p:txBody>
      </p:sp>
      <p:sp>
        <p:nvSpPr>
          <p:cNvPr id="3" name="object 3"/>
          <p:cNvSpPr/>
          <p:nvPr/>
        </p:nvSpPr>
        <p:spPr>
          <a:xfrm>
            <a:off x="2511551" y="2819907"/>
            <a:ext cx="0" cy="6562090"/>
          </a:xfrm>
          <a:custGeom>
            <a:avLst/>
            <a:gdLst/>
            <a:ahLst/>
            <a:cxnLst/>
            <a:rect l="l" t="t" r="r" b="b"/>
            <a:pathLst>
              <a:path h="6562090">
                <a:moveTo>
                  <a:pt x="0" y="0"/>
                </a:moveTo>
                <a:lnTo>
                  <a:pt x="0" y="6561835"/>
                </a:lnTo>
              </a:path>
            </a:pathLst>
          </a:custGeom>
          <a:ln w="12700">
            <a:solidFill>
              <a:srgbClr val="231F20"/>
            </a:solidFill>
          </a:ln>
        </p:spPr>
        <p:txBody>
          <a:bodyPr wrap="square" lIns="0" tIns="0" rIns="0" bIns="0" rtlCol="0"/>
          <a:lstStyle/>
          <a:p>
            <a:endParaRPr/>
          </a:p>
        </p:txBody>
      </p:sp>
      <p:sp>
        <p:nvSpPr>
          <p:cNvPr id="4" name="object 4"/>
          <p:cNvSpPr/>
          <p:nvPr/>
        </p:nvSpPr>
        <p:spPr>
          <a:xfrm>
            <a:off x="5048758" y="2829051"/>
            <a:ext cx="0" cy="6543675"/>
          </a:xfrm>
          <a:custGeom>
            <a:avLst/>
            <a:gdLst/>
            <a:ahLst/>
            <a:cxnLst/>
            <a:rect l="l" t="t" r="r" b="b"/>
            <a:pathLst>
              <a:path h="6543675">
                <a:moveTo>
                  <a:pt x="0" y="0"/>
                </a:moveTo>
                <a:lnTo>
                  <a:pt x="0" y="6543548"/>
                </a:lnTo>
              </a:path>
            </a:pathLst>
          </a:custGeom>
          <a:ln w="12700">
            <a:solidFill>
              <a:srgbClr val="231F20"/>
            </a:solidFill>
          </a:ln>
        </p:spPr>
        <p:txBody>
          <a:bodyPr wrap="square" lIns="0" tIns="0" rIns="0" bIns="0" rtlCol="0"/>
          <a:lstStyle/>
          <a:p>
            <a:endParaRPr/>
          </a:p>
        </p:txBody>
      </p:sp>
      <p:sp>
        <p:nvSpPr>
          <p:cNvPr id="5" name="object 5"/>
          <p:cNvSpPr txBox="1">
            <a:spLocks noGrp="1"/>
          </p:cNvSpPr>
          <p:nvPr>
            <p:ph type="title"/>
          </p:nvPr>
        </p:nvSpPr>
        <p:spPr>
          <a:xfrm>
            <a:off x="289052" y="432104"/>
            <a:ext cx="3535679" cy="628377"/>
          </a:xfrm>
          <a:prstGeom prst="rect">
            <a:avLst/>
          </a:prstGeom>
        </p:spPr>
        <p:txBody>
          <a:bodyPr vert="horz" wrap="square" lIns="0" tIns="12700" rIns="0" bIns="0" rtlCol="0">
            <a:spAutoFit/>
          </a:bodyPr>
          <a:lstStyle/>
          <a:p>
            <a:pPr marL="12700">
              <a:lnSpc>
                <a:spcPts val="2400"/>
              </a:lnSpc>
              <a:spcBef>
                <a:spcPts val="100"/>
              </a:spcBef>
            </a:pPr>
            <a:r>
              <a:rPr lang="fr-CA" sz="2400" dirty="0"/>
              <a:t>Complexité des soins pendant la pandémie</a:t>
            </a:r>
          </a:p>
        </p:txBody>
      </p:sp>
      <p:sp>
        <p:nvSpPr>
          <p:cNvPr id="6" name="object 6"/>
          <p:cNvSpPr txBox="1"/>
          <p:nvPr/>
        </p:nvSpPr>
        <p:spPr>
          <a:xfrm>
            <a:off x="5117084" y="2776829"/>
            <a:ext cx="2312035" cy="6352958"/>
          </a:xfrm>
          <a:prstGeom prst="rect">
            <a:avLst/>
          </a:prstGeom>
        </p:spPr>
        <p:txBody>
          <a:bodyPr vert="horz" wrap="square" lIns="0" tIns="33020" rIns="0" bIns="0" rtlCol="0">
            <a:spAutoFit/>
          </a:bodyPr>
          <a:lstStyle/>
          <a:p>
            <a:pPr marL="12700" marR="5080" algn="just">
              <a:lnSpc>
                <a:spcPts val="1300"/>
              </a:lnSpc>
              <a:spcBef>
                <a:spcPts val="260"/>
              </a:spcBef>
            </a:pPr>
            <a:r>
              <a:rPr lang="fr-CA" sz="900" spc="-20" dirty="0">
                <a:solidFill>
                  <a:srgbClr val="231F20"/>
                </a:solidFill>
                <a:latin typeface="Arial"/>
                <a:cs typeface="Arial"/>
              </a:rPr>
              <a:t>Lorsque les roues se sont posées sur l’aire de trafic et que l’avion s’est arrêté en hurlant, le mode de vie de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et de tous les autres habitants de la planète s’est lui aussi immobilisé.</a:t>
            </a:r>
          </a:p>
          <a:p>
            <a:pPr marL="12700" marR="5080" indent="109220" algn="just">
              <a:lnSpc>
                <a:spcPts val="1300"/>
              </a:lnSpc>
            </a:pPr>
            <a:r>
              <a:rPr lang="fr-CA" sz="900" spc="-20" dirty="0">
                <a:solidFill>
                  <a:srgbClr val="231F20"/>
                </a:solidFill>
                <a:latin typeface="Arial"/>
                <a:cs typeface="Arial"/>
              </a:rPr>
              <a:t>Le 11 mars 2020, l’Organisation mondiale de la santé (OMS) a déclaré une pandémie en réponse à la propagation rapide de la COVID-19.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été atterrée par cette nouvelle peu après son arrivée à l’aéroport international Pearson de Toronto. Avec une frénésie nerveuse,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s’est dépêchée de rentrer chez elle. </a:t>
            </a:r>
            <a:r>
              <a:rPr lang="fr-CA" sz="900" dirty="0">
                <a:solidFill>
                  <a:srgbClr val="231F20"/>
                </a:solidFill>
                <a:latin typeface="Arial"/>
                <a:cs typeface="Arial"/>
              </a:rPr>
              <a:t>Le lendemain, elle devait travailler comme urgentologue à l’Hôpital </a:t>
            </a:r>
            <a:r>
              <a:rPr lang="fr-CA" sz="900" dirty="0" err="1">
                <a:solidFill>
                  <a:srgbClr val="231F20"/>
                </a:solidFill>
                <a:latin typeface="Arial"/>
                <a:cs typeface="Arial"/>
              </a:rPr>
              <a:t>Juravinski</a:t>
            </a:r>
            <a:r>
              <a:rPr lang="fr-CA" sz="900" dirty="0">
                <a:solidFill>
                  <a:srgbClr val="231F20"/>
                </a:solidFill>
                <a:latin typeface="Arial"/>
                <a:cs typeface="Arial"/>
              </a:rPr>
              <a:t> d’Hamilton, en Ontario. Au cours des 48 heures suivantes, les protocoles relatifs à la COVID-19 ont commencé à changer rapidement, alors elle a été renvoyée chez elle pour s’isoler étant donné qu’elle venait de voyager à l’étranger. Elle n’a pas eu le temps de craindre d’avoir contracté la COVID-19, car elle n’a pas tardé </a:t>
            </a:r>
            <a:r>
              <a:rPr lang="fr-CA" sz="900" spc="-30" dirty="0">
                <a:solidFill>
                  <a:srgbClr val="231F20"/>
                </a:solidFill>
                <a:latin typeface="Arial"/>
                <a:cs typeface="Arial"/>
              </a:rPr>
              <a:t>à recevoir une avalanche de courriels et d’appels téléphoniques. Tous les apprentissages en classe à l’Université </a:t>
            </a:r>
            <a:r>
              <a:rPr lang="fr-CA" sz="900" spc="-20" dirty="0">
                <a:solidFill>
                  <a:srgbClr val="231F20"/>
                </a:solidFill>
                <a:latin typeface="Arial"/>
                <a:cs typeface="Arial"/>
              </a:rPr>
              <a:t>McMaster ont été annulés. Les membres de la faculté, le personnel et les </a:t>
            </a:r>
            <a:r>
              <a:rPr lang="fr-CA" sz="900" spc="-20" dirty="0" err="1">
                <a:solidFill>
                  <a:srgbClr val="231F20"/>
                </a:solidFill>
                <a:latin typeface="Arial"/>
                <a:cs typeface="Arial"/>
              </a:rPr>
              <a:t>étudiant.e.s</a:t>
            </a:r>
            <a:r>
              <a:rPr lang="fr-CA" sz="900" spc="-20" dirty="0">
                <a:solidFill>
                  <a:srgbClr val="231F20"/>
                </a:solidFill>
                <a:latin typeface="Arial"/>
                <a:cs typeface="Arial"/>
              </a:rPr>
              <a:t> devaient immédiatement passer à l’enseignement, à l’apprentissage et à la collaboration en ligne. L’esprit en ébullition et la boîte de réception débordante,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dû faire face à la redoutable réalité</a:t>
            </a:r>
          </a:p>
          <a:p>
            <a:pPr marL="12700" marR="5080" indent="-12700" algn="l">
              <a:lnSpc>
                <a:spcPts val="1300"/>
              </a:lnSpc>
            </a:pPr>
            <a:r>
              <a:rPr lang="fr-CA" sz="900" spc="-20" dirty="0">
                <a:solidFill>
                  <a:srgbClr val="231F20"/>
                </a:solidFill>
                <a:latin typeface="Arial"/>
                <a:cs typeface="Arial"/>
              </a:rPr>
              <a:t>que sa vision d’une</a:t>
            </a:r>
          </a:p>
          <a:p>
            <a:pPr marL="12700" marR="5080" indent="-12700" algn="l">
              <a:lnSpc>
                <a:spcPts val="1300"/>
              </a:lnSpc>
            </a:pPr>
            <a:r>
              <a:rPr lang="fr-CA" sz="900" spc="-20" dirty="0">
                <a:solidFill>
                  <a:srgbClr val="231F20"/>
                </a:solidFill>
                <a:latin typeface="Arial"/>
                <a:cs typeface="Arial"/>
              </a:rPr>
              <a:t>transformation</a:t>
            </a:r>
          </a:p>
          <a:p>
            <a:pPr marL="12700" marR="5080" indent="-12700" algn="l">
              <a:lnSpc>
                <a:spcPts val="1300"/>
              </a:lnSpc>
            </a:pPr>
            <a:r>
              <a:rPr lang="fr-CA" sz="900" spc="-20" dirty="0">
                <a:solidFill>
                  <a:srgbClr val="231F20"/>
                </a:solidFill>
                <a:latin typeface="Arial"/>
                <a:cs typeface="Arial"/>
              </a:rPr>
              <a:t>numérique</a:t>
            </a:r>
            <a:br>
              <a:rPr lang="fr-CA" sz="900" spc="-20" dirty="0">
                <a:solidFill>
                  <a:srgbClr val="231F20"/>
                </a:solidFill>
                <a:latin typeface="Arial"/>
                <a:cs typeface="Arial"/>
              </a:rPr>
            </a:br>
            <a:r>
              <a:rPr lang="fr-CA" sz="900" spc="-20" dirty="0">
                <a:solidFill>
                  <a:srgbClr val="231F20"/>
                </a:solidFill>
                <a:latin typeface="Arial"/>
                <a:cs typeface="Arial"/>
              </a:rPr>
              <a:t>devait</a:t>
            </a:r>
          </a:p>
          <a:p>
            <a:pPr marL="12700" marR="5080" indent="-12700" algn="l">
              <a:lnSpc>
                <a:spcPts val="1300"/>
              </a:lnSpc>
            </a:pPr>
            <a:r>
              <a:rPr lang="fr-CA" sz="900" spc="-20" dirty="0">
                <a:solidFill>
                  <a:srgbClr val="231F20"/>
                </a:solidFill>
                <a:latin typeface="Arial"/>
                <a:cs typeface="Arial"/>
              </a:rPr>
              <a:t>se concrétiser</a:t>
            </a:r>
          </a:p>
          <a:p>
            <a:pPr marL="12700" marR="5080" indent="-12700" algn="l">
              <a:lnSpc>
                <a:spcPts val="1300"/>
              </a:lnSpc>
            </a:pPr>
            <a:r>
              <a:rPr lang="fr-CA" sz="900" spc="-20" dirty="0">
                <a:solidFill>
                  <a:srgbClr val="231F20"/>
                </a:solidFill>
                <a:latin typeface="Arial"/>
                <a:cs typeface="Arial"/>
              </a:rPr>
              <a:t>immédiatement.</a:t>
            </a:r>
          </a:p>
        </p:txBody>
      </p:sp>
      <p:grpSp>
        <p:nvGrpSpPr>
          <p:cNvPr id="7" name="object 7"/>
          <p:cNvGrpSpPr/>
          <p:nvPr/>
        </p:nvGrpSpPr>
        <p:grpSpPr>
          <a:xfrm>
            <a:off x="301752" y="442722"/>
            <a:ext cx="7169150" cy="1115358"/>
            <a:chOff x="301752" y="432517"/>
            <a:chExt cx="7169150" cy="1125563"/>
          </a:xfrm>
        </p:grpSpPr>
        <p:sp>
          <p:nvSpPr>
            <p:cNvPr id="8" name="object 8"/>
            <p:cNvSpPr/>
            <p:nvPr/>
          </p:nvSpPr>
          <p:spPr>
            <a:xfrm>
              <a:off x="4398263" y="438911"/>
              <a:ext cx="3072130" cy="1113155"/>
            </a:xfrm>
            <a:custGeom>
              <a:avLst/>
              <a:gdLst/>
              <a:ahLst/>
              <a:cxnLst/>
              <a:rect l="l" t="t" r="r" b="b"/>
              <a:pathLst>
                <a:path w="3072129" h="1113155">
                  <a:moveTo>
                    <a:pt x="3071876" y="0"/>
                  </a:moveTo>
                  <a:lnTo>
                    <a:pt x="0" y="0"/>
                  </a:lnTo>
                  <a:lnTo>
                    <a:pt x="0" y="1113053"/>
                  </a:lnTo>
                  <a:lnTo>
                    <a:pt x="3071876" y="1113053"/>
                  </a:lnTo>
                  <a:lnTo>
                    <a:pt x="3071876" y="0"/>
                  </a:lnTo>
                  <a:close/>
                </a:path>
              </a:pathLst>
            </a:custGeom>
            <a:solidFill>
              <a:srgbClr val="78123B"/>
            </a:solidFill>
          </p:spPr>
          <p:txBody>
            <a:bodyPr wrap="square" lIns="0" tIns="0" rIns="0" bIns="0" rtlCol="0"/>
            <a:lstStyle/>
            <a:p>
              <a:endParaRPr/>
            </a:p>
          </p:txBody>
        </p:sp>
        <p:sp>
          <p:nvSpPr>
            <p:cNvPr id="13" name="object 13"/>
            <p:cNvSpPr/>
            <p:nvPr/>
          </p:nvSpPr>
          <p:spPr>
            <a:xfrm>
              <a:off x="301752" y="432517"/>
              <a:ext cx="7169150" cy="0"/>
            </a:xfrm>
            <a:custGeom>
              <a:avLst/>
              <a:gdLst/>
              <a:ahLst/>
              <a:cxnLst/>
              <a:rect l="l" t="t" r="r" b="b"/>
              <a:pathLst>
                <a:path w="7169150">
                  <a:moveTo>
                    <a:pt x="0" y="0"/>
                  </a:moveTo>
                  <a:lnTo>
                    <a:pt x="7168896" y="0"/>
                  </a:lnTo>
                </a:path>
              </a:pathLst>
            </a:custGeom>
            <a:ln w="12700">
              <a:solidFill>
                <a:srgbClr val="231F20"/>
              </a:solidFill>
            </a:ln>
          </p:spPr>
          <p:txBody>
            <a:bodyPr wrap="square" lIns="0" tIns="0" rIns="0" bIns="0" rtlCol="0"/>
            <a:lstStyle/>
            <a:p>
              <a:endParaRPr/>
            </a:p>
          </p:txBody>
        </p:sp>
        <p:sp>
          <p:nvSpPr>
            <p:cNvPr id="14" name="object 14"/>
            <p:cNvSpPr/>
            <p:nvPr/>
          </p:nvSpPr>
          <p:spPr>
            <a:xfrm>
              <a:off x="301752" y="1558080"/>
              <a:ext cx="7169150" cy="0"/>
            </a:xfrm>
            <a:custGeom>
              <a:avLst/>
              <a:gdLst/>
              <a:ahLst/>
              <a:cxnLst/>
              <a:rect l="l" t="t" r="r" b="b"/>
              <a:pathLst>
                <a:path w="7169150">
                  <a:moveTo>
                    <a:pt x="0" y="0"/>
                  </a:moveTo>
                  <a:lnTo>
                    <a:pt x="7168896" y="0"/>
                  </a:lnTo>
                </a:path>
              </a:pathLst>
            </a:custGeom>
            <a:ln w="12700">
              <a:solidFill>
                <a:srgbClr val="231F20"/>
              </a:solidFill>
            </a:ln>
          </p:spPr>
          <p:txBody>
            <a:bodyPr wrap="square" lIns="0" tIns="0" rIns="0" bIns="0" rtlCol="0"/>
            <a:lstStyle/>
            <a:p>
              <a:endParaRPr/>
            </a:p>
          </p:txBody>
        </p:sp>
      </p:grpSp>
      <p:grpSp>
        <p:nvGrpSpPr>
          <p:cNvPr id="16" name="object 16"/>
          <p:cNvGrpSpPr/>
          <p:nvPr/>
        </p:nvGrpSpPr>
        <p:grpSpPr>
          <a:xfrm>
            <a:off x="0" y="7991894"/>
            <a:ext cx="7772518" cy="2067013"/>
            <a:chOff x="0" y="7991894"/>
            <a:chExt cx="7772518" cy="2067013"/>
          </a:xfrm>
        </p:grpSpPr>
        <p:sp>
          <p:nvSpPr>
            <p:cNvPr id="17" name="object 17"/>
            <p:cNvSpPr/>
            <p:nvPr/>
          </p:nvSpPr>
          <p:spPr>
            <a:xfrm>
              <a:off x="25" y="9591548"/>
              <a:ext cx="7772400" cy="467359"/>
            </a:xfrm>
            <a:custGeom>
              <a:avLst/>
              <a:gdLst/>
              <a:ahLst/>
              <a:cxnLst/>
              <a:rect l="l" t="t" r="r" b="b"/>
              <a:pathLst>
                <a:path w="7772400" h="467359">
                  <a:moveTo>
                    <a:pt x="7772374" y="0"/>
                  </a:moveTo>
                  <a:lnTo>
                    <a:pt x="0" y="0"/>
                  </a:lnTo>
                  <a:lnTo>
                    <a:pt x="0" y="466851"/>
                  </a:lnTo>
                  <a:lnTo>
                    <a:pt x="7772374" y="466851"/>
                  </a:lnTo>
                  <a:lnTo>
                    <a:pt x="7772374" y="0"/>
                  </a:lnTo>
                  <a:close/>
                </a:path>
              </a:pathLst>
            </a:custGeom>
            <a:solidFill>
              <a:srgbClr val="7A003C"/>
            </a:solidFill>
          </p:spPr>
          <p:txBody>
            <a:bodyPr wrap="square" lIns="0" tIns="0" rIns="0" bIns="0" rtlCol="0"/>
            <a:lstStyle/>
            <a:p>
              <a:endParaRPr/>
            </a:p>
          </p:txBody>
        </p:sp>
        <p:sp>
          <p:nvSpPr>
            <p:cNvPr id="18" name="object 18"/>
            <p:cNvSpPr/>
            <p:nvPr/>
          </p:nvSpPr>
          <p:spPr>
            <a:xfrm>
              <a:off x="0" y="9591548"/>
              <a:ext cx="7772400" cy="24130"/>
            </a:xfrm>
            <a:custGeom>
              <a:avLst/>
              <a:gdLst/>
              <a:ahLst/>
              <a:cxnLst/>
              <a:rect l="l" t="t" r="r" b="b"/>
              <a:pathLst>
                <a:path w="7772400" h="24129">
                  <a:moveTo>
                    <a:pt x="7772400" y="0"/>
                  </a:moveTo>
                  <a:lnTo>
                    <a:pt x="0" y="0"/>
                  </a:lnTo>
                  <a:lnTo>
                    <a:pt x="0" y="23609"/>
                  </a:lnTo>
                  <a:lnTo>
                    <a:pt x="7772400" y="23609"/>
                  </a:lnTo>
                  <a:lnTo>
                    <a:pt x="7772400" y="0"/>
                  </a:lnTo>
                  <a:close/>
                </a:path>
              </a:pathLst>
            </a:custGeom>
            <a:solidFill>
              <a:srgbClr val="78123B"/>
            </a:solidFill>
          </p:spPr>
          <p:txBody>
            <a:bodyPr wrap="square" lIns="0" tIns="0" rIns="0" bIns="0" rtlCol="0"/>
            <a:lstStyle/>
            <a:p>
              <a:endParaRPr/>
            </a:p>
          </p:txBody>
        </p:sp>
        <p:sp>
          <p:nvSpPr>
            <p:cNvPr id="20" name="object 20"/>
            <p:cNvSpPr/>
            <p:nvPr/>
          </p:nvSpPr>
          <p:spPr>
            <a:xfrm>
              <a:off x="5898067" y="7991894"/>
              <a:ext cx="1620520" cy="1556385"/>
            </a:xfrm>
            <a:custGeom>
              <a:avLst/>
              <a:gdLst/>
              <a:ahLst/>
              <a:cxnLst/>
              <a:rect l="l" t="t" r="r" b="b"/>
              <a:pathLst>
                <a:path w="1620520" h="1556384">
                  <a:moveTo>
                    <a:pt x="818351" y="0"/>
                  </a:moveTo>
                  <a:lnTo>
                    <a:pt x="770963" y="891"/>
                  </a:lnTo>
                  <a:lnTo>
                    <a:pt x="723333" y="4501"/>
                  </a:lnTo>
                  <a:lnTo>
                    <a:pt x="675566" y="10885"/>
                  </a:lnTo>
                  <a:lnTo>
                    <a:pt x="627768" y="20097"/>
                  </a:lnTo>
                  <a:lnTo>
                    <a:pt x="580044" y="32192"/>
                  </a:lnTo>
                  <a:lnTo>
                    <a:pt x="533158" y="47011"/>
                  </a:lnTo>
                  <a:lnTo>
                    <a:pt x="487846" y="64286"/>
                  </a:lnTo>
                  <a:lnTo>
                    <a:pt x="444164" y="83917"/>
                  </a:lnTo>
                  <a:lnTo>
                    <a:pt x="402169" y="105803"/>
                  </a:lnTo>
                  <a:lnTo>
                    <a:pt x="361919" y="129842"/>
                  </a:lnTo>
                  <a:lnTo>
                    <a:pt x="323471" y="155933"/>
                  </a:lnTo>
                  <a:lnTo>
                    <a:pt x="286882" y="183976"/>
                  </a:lnTo>
                  <a:lnTo>
                    <a:pt x="252209" y="213869"/>
                  </a:lnTo>
                  <a:lnTo>
                    <a:pt x="219510" y="245510"/>
                  </a:lnTo>
                  <a:lnTo>
                    <a:pt x="188841" y="278800"/>
                  </a:lnTo>
                  <a:lnTo>
                    <a:pt x="160260" y="313636"/>
                  </a:lnTo>
                  <a:lnTo>
                    <a:pt x="133823" y="349918"/>
                  </a:lnTo>
                  <a:lnTo>
                    <a:pt x="109589" y="387545"/>
                  </a:lnTo>
                  <a:lnTo>
                    <a:pt x="87614" y="426415"/>
                  </a:lnTo>
                  <a:lnTo>
                    <a:pt x="67955" y="466428"/>
                  </a:lnTo>
                  <a:lnTo>
                    <a:pt x="50669" y="507481"/>
                  </a:lnTo>
                  <a:lnTo>
                    <a:pt x="35814" y="549475"/>
                  </a:lnTo>
                  <a:lnTo>
                    <a:pt x="23447" y="592308"/>
                  </a:lnTo>
                  <a:lnTo>
                    <a:pt x="13625" y="635879"/>
                  </a:lnTo>
                  <a:lnTo>
                    <a:pt x="6405" y="680087"/>
                  </a:lnTo>
                  <a:lnTo>
                    <a:pt x="1844" y="724830"/>
                  </a:lnTo>
                  <a:lnTo>
                    <a:pt x="0" y="770008"/>
                  </a:lnTo>
                  <a:lnTo>
                    <a:pt x="929" y="815519"/>
                  </a:lnTo>
                  <a:lnTo>
                    <a:pt x="4689" y="861263"/>
                  </a:lnTo>
                  <a:lnTo>
                    <a:pt x="11337" y="907138"/>
                  </a:lnTo>
                  <a:lnTo>
                    <a:pt x="20929" y="953044"/>
                  </a:lnTo>
                  <a:lnTo>
                    <a:pt x="33525" y="998878"/>
                  </a:lnTo>
                  <a:lnTo>
                    <a:pt x="48954" y="1043905"/>
                  </a:lnTo>
                  <a:lnTo>
                    <a:pt x="66942" y="1087421"/>
                  </a:lnTo>
                  <a:lnTo>
                    <a:pt x="87383" y="1129371"/>
                  </a:lnTo>
                  <a:lnTo>
                    <a:pt x="110171" y="1169701"/>
                  </a:lnTo>
                  <a:lnTo>
                    <a:pt x="135202" y="1208355"/>
                  </a:lnTo>
                  <a:lnTo>
                    <a:pt x="162370" y="1245279"/>
                  </a:lnTo>
                  <a:lnTo>
                    <a:pt x="191570" y="1280417"/>
                  </a:lnTo>
                  <a:lnTo>
                    <a:pt x="222696" y="1313716"/>
                  </a:lnTo>
                  <a:lnTo>
                    <a:pt x="255643" y="1345119"/>
                  </a:lnTo>
                  <a:lnTo>
                    <a:pt x="290307" y="1374572"/>
                  </a:lnTo>
                  <a:lnTo>
                    <a:pt x="326581" y="1402021"/>
                  </a:lnTo>
                  <a:lnTo>
                    <a:pt x="364360" y="1427410"/>
                  </a:lnTo>
                  <a:lnTo>
                    <a:pt x="403539" y="1450684"/>
                  </a:lnTo>
                  <a:lnTo>
                    <a:pt x="444013" y="1471788"/>
                  </a:lnTo>
                  <a:lnTo>
                    <a:pt x="485677" y="1490668"/>
                  </a:lnTo>
                  <a:lnTo>
                    <a:pt x="528424" y="1507268"/>
                  </a:lnTo>
                  <a:lnTo>
                    <a:pt x="572151" y="1521535"/>
                  </a:lnTo>
                  <a:lnTo>
                    <a:pt x="616751" y="1533412"/>
                  </a:lnTo>
                  <a:lnTo>
                    <a:pt x="662119" y="1542844"/>
                  </a:lnTo>
                  <a:lnTo>
                    <a:pt x="708151" y="1549778"/>
                  </a:lnTo>
                  <a:lnTo>
                    <a:pt x="754740" y="1554158"/>
                  </a:lnTo>
                  <a:lnTo>
                    <a:pt x="801781" y="1555929"/>
                  </a:lnTo>
                  <a:lnTo>
                    <a:pt x="849169" y="1555037"/>
                  </a:lnTo>
                  <a:lnTo>
                    <a:pt x="896800" y="1551426"/>
                  </a:lnTo>
                  <a:lnTo>
                    <a:pt x="944567" y="1545041"/>
                  </a:lnTo>
                  <a:lnTo>
                    <a:pt x="992365" y="1535828"/>
                  </a:lnTo>
                  <a:lnTo>
                    <a:pt x="1040089" y="1523731"/>
                  </a:lnTo>
                  <a:lnTo>
                    <a:pt x="1086973" y="1508914"/>
                  </a:lnTo>
                  <a:lnTo>
                    <a:pt x="1132284" y="1491639"/>
                  </a:lnTo>
                  <a:lnTo>
                    <a:pt x="1175965" y="1472009"/>
                  </a:lnTo>
                  <a:lnTo>
                    <a:pt x="1217959" y="1450124"/>
                  </a:lnTo>
                  <a:lnTo>
                    <a:pt x="1258208" y="1426086"/>
                  </a:lnTo>
                  <a:lnTo>
                    <a:pt x="1296656" y="1399995"/>
                  </a:lnTo>
                  <a:lnTo>
                    <a:pt x="1333245" y="1371953"/>
                  </a:lnTo>
                  <a:lnTo>
                    <a:pt x="1367917" y="1342060"/>
                  </a:lnTo>
                  <a:lnTo>
                    <a:pt x="1400617" y="1310419"/>
                  </a:lnTo>
                  <a:lnTo>
                    <a:pt x="1431286" y="1277129"/>
                  </a:lnTo>
                  <a:lnTo>
                    <a:pt x="1459867" y="1242293"/>
                  </a:lnTo>
                  <a:lnTo>
                    <a:pt x="1486304" y="1206011"/>
                  </a:lnTo>
                  <a:lnTo>
                    <a:pt x="1510538" y="1168384"/>
                  </a:lnTo>
                  <a:lnTo>
                    <a:pt x="1532514" y="1129514"/>
                  </a:lnTo>
                  <a:lnTo>
                    <a:pt x="1552174" y="1089502"/>
                  </a:lnTo>
                  <a:lnTo>
                    <a:pt x="1569460" y="1048448"/>
                  </a:lnTo>
                  <a:lnTo>
                    <a:pt x="1584315" y="1006454"/>
                  </a:lnTo>
                  <a:lnTo>
                    <a:pt x="1596683" y="963621"/>
                  </a:lnTo>
                  <a:lnTo>
                    <a:pt x="1606505" y="920051"/>
                  </a:lnTo>
                  <a:lnTo>
                    <a:pt x="1613726" y="875843"/>
                  </a:lnTo>
                  <a:lnTo>
                    <a:pt x="1618287" y="831100"/>
                  </a:lnTo>
                  <a:lnTo>
                    <a:pt x="1620132" y="785923"/>
                  </a:lnTo>
                  <a:lnTo>
                    <a:pt x="1619203" y="740412"/>
                  </a:lnTo>
                  <a:lnTo>
                    <a:pt x="1615443" y="694669"/>
                  </a:lnTo>
                  <a:lnTo>
                    <a:pt x="1608796" y="648795"/>
                  </a:lnTo>
                  <a:lnTo>
                    <a:pt x="1599203" y="602891"/>
                  </a:lnTo>
                  <a:lnTo>
                    <a:pt x="1586608" y="557058"/>
                  </a:lnTo>
                  <a:lnTo>
                    <a:pt x="1571178" y="512031"/>
                  </a:lnTo>
                  <a:lnTo>
                    <a:pt x="1553190" y="468515"/>
                  </a:lnTo>
                  <a:lnTo>
                    <a:pt x="1532749" y="426565"/>
                  </a:lnTo>
                  <a:lnTo>
                    <a:pt x="1509961" y="386235"/>
                  </a:lnTo>
                  <a:lnTo>
                    <a:pt x="1484930" y="347581"/>
                  </a:lnTo>
                  <a:lnTo>
                    <a:pt x="1457762" y="310657"/>
                  </a:lnTo>
                  <a:lnTo>
                    <a:pt x="1428563" y="275518"/>
                  </a:lnTo>
                  <a:lnTo>
                    <a:pt x="1397436" y="242220"/>
                  </a:lnTo>
                  <a:lnTo>
                    <a:pt x="1364489" y="210816"/>
                  </a:lnTo>
                  <a:lnTo>
                    <a:pt x="1329826" y="181363"/>
                  </a:lnTo>
                  <a:lnTo>
                    <a:pt x="1293552" y="153914"/>
                  </a:lnTo>
                  <a:lnTo>
                    <a:pt x="1255772" y="128525"/>
                  </a:lnTo>
                  <a:lnTo>
                    <a:pt x="1216593" y="105251"/>
                  </a:lnTo>
                  <a:lnTo>
                    <a:pt x="1176119" y="84146"/>
                  </a:lnTo>
                  <a:lnTo>
                    <a:pt x="1134456" y="65266"/>
                  </a:lnTo>
                  <a:lnTo>
                    <a:pt x="1091708" y="48665"/>
                  </a:lnTo>
                  <a:lnTo>
                    <a:pt x="1047981" y="34398"/>
                  </a:lnTo>
                  <a:lnTo>
                    <a:pt x="1003381" y="22520"/>
                  </a:lnTo>
                  <a:lnTo>
                    <a:pt x="958013" y="13087"/>
                  </a:lnTo>
                  <a:lnTo>
                    <a:pt x="911982" y="6152"/>
                  </a:lnTo>
                  <a:lnTo>
                    <a:pt x="865393" y="1772"/>
                  </a:lnTo>
                  <a:lnTo>
                    <a:pt x="818351" y="0"/>
                  </a:lnTo>
                  <a:close/>
                </a:path>
              </a:pathLst>
            </a:custGeom>
            <a:solidFill>
              <a:srgbClr val="7AD0E4"/>
            </a:solidFill>
          </p:spPr>
          <p:txBody>
            <a:bodyPr wrap="square" lIns="0" tIns="0" rIns="0" bIns="0" rtlCol="0"/>
            <a:lstStyle/>
            <a:p>
              <a:endParaRPr/>
            </a:p>
          </p:txBody>
        </p:sp>
        <p:sp>
          <p:nvSpPr>
            <p:cNvPr id="21" name="object 21"/>
            <p:cNvSpPr/>
            <p:nvPr/>
          </p:nvSpPr>
          <p:spPr>
            <a:xfrm>
              <a:off x="6952099" y="8450842"/>
              <a:ext cx="820419" cy="1068070"/>
            </a:xfrm>
            <a:custGeom>
              <a:avLst/>
              <a:gdLst/>
              <a:ahLst/>
              <a:cxnLst/>
              <a:rect l="l" t="t" r="r" b="b"/>
              <a:pathLst>
                <a:path w="820420" h="1068070">
                  <a:moveTo>
                    <a:pt x="537767" y="0"/>
                  </a:moveTo>
                  <a:lnTo>
                    <a:pt x="491297" y="3384"/>
                  </a:lnTo>
                  <a:lnTo>
                    <a:pt x="444660" y="10627"/>
                  </a:lnTo>
                  <a:lnTo>
                    <a:pt x="398064" y="21836"/>
                  </a:lnTo>
                  <a:lnTo>
                    <a:pt x="352630" y="36808"/>
                  </a:lnTo>
                  <a:lnTo>
                    <a:pt x="309410" y="55127"/>
                  </a:lnTo>
                  <a:lnTo>
                    <a:pt x="268519" y="76595"/>
                  </a:lnTo>
                  <a:lnTo>
                    <a:pt x="230067" y="101013"/>
                  </a:lnTo>
                  <a:lnTo>
                    <a:pt x="194168" y="128181"/>
                  </a:lnTo>
                  <a:lnTo>
                    <a:pt x="160935" y="157900"/>
                  </a:lnTo>
                  <a:lnTo>
                    <a:pt x="130480" y="189971"/>
                  </a:lnTo>
                  <a:lnTo>
                    <a:pt x="102916" y="224195"/>
                  </a:lnTo>
                  <a:lnTo>
                    <a:pt x="78356" y="260372"/>
                  </a:lnTo>
                  <a:lnTo>
                    <a:pt x="56912" y="298303"/>
                  </a:lnTo>
                  <a:lnTo>
                    <a:pt x="38696" y="337788"/>
                  </a:lnTo>
                  <a:lnTo>
                    <a:pt x="23823" y="378629"/>
                  </a:lnTo>
                  <a:lnTo>
                    <a:pt x="12404" y="420626"/>
                  </a:lnTo>
                  <a:lnTo>
                    <a:pt x="4552" y="463580"/>
                  </a:lnTo>
                  <a:lnTo>
                    <a:pt x="379" y="507292"/>
                  </a:lnTo>
                  <a:lnTo>
                    <a:pt x="0" y="551562"/>
                  </a:lnTo>
                  <a:lnTo>
                    <a:pt x="3525" y="596191"/>
                  </a:lnTo>
                  <a:lnTo>
                    <a:pt x="11068" y="640979"/>
                  </a:lnTo>
                  <a:lnTo>
                    <a:pt x="22741" y="685729"/>
                  </a:lnTo>
                  <a:lnTo>
                    <a:pt x="38328" y="729364"/>
                  </a:lnTo>
                  <a:lnTo>
                    <a:pt x="57401" y="770873"/>
                  </a:lnTo>
                  <a:lnTo>
                    <a:pt x="79753" y="810145"/>
                  </a:lnTo>
                  <a:lnTo>
                    <a:pt x="105177" y="847074"/>
                  </a:lnTo>
                  <a:lnTo>
                    <a:pt x="133465" y="881551"/>
                  </a:lnTo>
                  <a:lnTo>
                    <a:pt x="164409" y="913468"/>
                  </a:lnTo>
                  <a:lnTo>
                    <a:pt x="197803" y="942717"/>
                  </a:lnTo>
                  <a:lnTo>
                    <a:pt x="233438" y="969189"/>
                  </a:lnTo>
                  <a:lnTo>
                    <a:pt x="271107" y="992776"/>
                  </a:lnTo>
                  <a:lnTo>
                    <a:pt x="310603" y="1013371"/>
                  </a:lnTo>
                  <a:lnTo>
                    <a:pt x="351717" y="1030864"/>
                  </a:lnTo>
                  <a:lnTo>
                    <a:pt x="394243" y="1045149"/>
                  </a:lnTo>
                  <a:lnTo>
                    <a:pt x="437973" y="1056115"/>
                  </a:lnTo>
                  <a:lnTo>
                    <a:pt x="482699" y="1063657"/>
                  </a:lnTo>
                  <a:lnTo>
                    <a:pt x="528215" y="1067664"/>
                  </a:lnTo>
                  <a:lnTo>
                    <a:pt x="574311" y="1068030"/>
                  </a:lnTo>
                  <a:lnTo>
                    <a:pt x="620782" y="1064645"/>
                  </a:lnTo>
                  <a:lnTo>
                    <a:pt x="667419" y="1057402"/>
                  </a:lnTo>
                  <a:lnTo>
                    <a:pt x="714015" y="1046193"/>
                  </a:lnTo>
                  <a:lnTo>
                    <a:pt x="759451" y="1031222"/>
                  </a:lnTo>
                  <a:lnTo>
                    <a:pt x="802672" y="1012902"/>
                  </a:lnTo>
                  <a:lnTo>
                    <a:pt x="820300" y="1003648"/>
                  </a:lnTo>
                  <a:lnTo>
                    <a:pt x="820300" y="64473"/>
                  </a:lnTo>
                  <a:lnTo>
                    <a:pt x="760362" y="37165"/>
                  </a:lnTo>
                  <a:lnTo>
                    <a:pt x="717836" y="22881"/>
                  </a:lnTo>
                  <a:lnTo>
                    <a:pt x="674106" y="11914"/>
                  </a:lnTo>
                  <a:lnTo>
                    <a:pt x="629380" y="4373"/>
                  </a:lnTo>
                  <a:lnTo>
                    <a:pt x="583864" y="365"/>
                  </a:lnTo>
                  <a:lnTo>
                    <a:pt x="537767" y="0"/>
                  </a:lnTo>
                  <a:close/>
                </a:path>
              </a:pathLst>
            </a:custGeom>
            <a:solidFill>
              <a:srgbClr val="FFDF00"/>
            </a:solidFill>
          </p:spPr>
          <p:txBody>
            <a:bodyPr wrap="square" lIns="0" tIns="0" rIns="0" bIns="0" rtlCol="0"/>
            <a:lstStyle/>
            <a:p>
              <a:endParaRPr/>
            </a:p>
          </p:txBody>
        </p:sp>
      </p:grpSp>
      <p:grpSp>
        <p:nvGrpSpPr>
          <p:cNvPr id="22" name="object 22"/>
          <p:cNvGrpSpPr/>
          <p:nvPr/>
        </p:nvGrpSpPr>
        <p:grpSpPr>
          <a:xfrm>
            <a:off x="0" y="2622295"/>
            <a:ext cx="2435860" cy="2725420"/>
            <a:chOff x="0" y="2622295"/>
            <a:chExt cx="2435860" cy="2725420"/>
          </a:xfrm>
        </p:grpSpPr>
        <p:sp>
          <p:nvSpPr>
            <p:cNvPr id="23" name="object 23"/>
            <p:cNvSpPr/>
            <p:nvPr/>
          </p:nvSpPr>
          <p:spPr>
            <a:xfrm>
              <a:off x="838706" y="2683256"/>
              <a:ext cx="606425" cy="452120"/>
            </a:xfrm>
            <a:custGeom>
              <a:avLst/>
              <a:gdLst/>
              <a:ahLst/>
              <a:cxnLst/>
              <a:rect l="l" t="t" r="r" b="b"/>
              <a:pathLst>
                <a:path w="606425" h="452119">
                  <a:moveTo>
                    <a:pt x="606082" y="0"/>
                  </a:moveTo>
                  <a:lnTo>
                    <a:pt x="333857" y="0"/>
                  </a:lnTo>
                  <a:lnTo>
                    <a:pt x="333857" y="262610"/>
                  </a:lnTo>
                  <a:lnTo>
                    <a:pt x="518769" y="451993"/>
                  </a:lnTo>
                  <a:lnTo>
                    <a:pt x="469976" y="262610"/>
                  </a:lnTo>
                  <a:lnTo>
                    <a:pt x="606082" y="262610"/>
                  </a:lnTo>
                  <a:lnTo>
                    <a:pt x="606082" y="0"/>
                  </a:lnTo>
                  <a:close/>
                </a:path>
                <a:path w="606425" h="452119">
                  <a:moveTo>
                    <a:pt x="272224" y="0"/>
                  </a:moveTo>
                  <a:lnTo>
                    <a:pt x="0" y="0"/>
                  </a:lnTo>
                  <a:lnTo>
                    <a:pt x="0" y="262610"/>
                  </a:lnTo>
                  <a:lnTo>
                    <a:pt x="184912" y="451993"/>
                  </a:lnTo>
                  <a:lnTo>
                    <a:pt x="136118" y="262610"/>
                  </a:lnTo>
                  <a:lnTo>
                    <a:pt x="272224" y="262610"/>
                  </a:lnTo>
                  <a:lnTo>
                    <a:pt x="272224" y="0"/>
                  </a:lnTo>
                  <a:close/>
                </a:path>
              </a:pathLst>
            </a:custGeom>
            <a:solidFill>
              <a:srgbClr val="526871"/>
            </a:solidFill>
          </p:spPr>
          <p:txBody>
            <a:bodyPr wrap="square" lIns="0" tIns="0" rIns="0" bIns="0" rtlCol="0"/>
            <a:lstStyle/>
            <a:p>
              <a:endParaRPr/>
            </a:p>
          </p:txBody>
        </p:sp>
        <p:pic>
          <p:nvPicPr>
            <p:cNvPr id="24" name="object 24"/>
            <p:cNvPicPr/>
            <p:nvPr/>
          </p:nvPicPr>
          <p:blipFill>
            <a:blip r:embed="rId2" cstate="print"/>
            <a:stretch>
              <a:fillRect/>
            </a:stretch>
          </p:blipFill>
          <p:spPr>
            <a:xfrm>
              <a:off x="0" y="2622295"/>
              <a:ext cx="2435352" cy="2724912"/>
            </a:xfrm>
            <a:prstGeom prst="rect">
              <a:avLst/>
            </a:prstGeom>
          </p:spPr>
        </p:pic>
      </p:grpSp>
      <p:sp>
        <p:nvSpPr>
          <p:cNvPr id="25" name="object 25"/>
          <p:cNvSpPr txBox="1"/>
          <p:nvPr/>
        </p:nvSpPr>
        <p:spPr>
          <a:xfrm>
            <a:off x="82301" y="5334000"/>
            <a:ext cx="2429249" cy="931024"/>
          </a:xfrm>
          <a:prstGeom prst="rect">
            <a:avLst/>
          </a:prstGeom>
        </p:spPr>
        <p:txBody>
          <a:bodyPr vert="horz" wrap="square" lIns="0" tIns="12700" rIns="0" bIns="0" rtlCol="0">
            <a:spAutoFit/>
          </a:bodyPr>
          <a:lstStyle/>
          <a:p>
            <a:pPr marL="12700">
              <a:lnSpc>
                <a:spcPts val="1400"/>
              </a:lnSpc>
              <a:spcBef>
                <a:spcPts val="100"/>
              </a:spcBef>
            </a:pPr>
            <a:r>
              <a:rPr lang="fr-CA" sz="1200" b="1" dirty="0">
                <a:solidFill>
                  <a:srgbClr val="262223"/>
                </a:solidFill>
                <a:latin typeface="Arial"/>
                <a:cs typeface="Arial"/>
              </a:rPr>
              <a:t>D</a:t>
            </a:r>
            <a:r>
              <a:rPr lang="fr-CA" sz="1200" b="1" baseline="30000" dirty="0">
                <a:solidFill>
                  <a:srgbClr val="262223"/>
                </a:solidFill>
                <a:latin typeface="Arial"/>
                <a:cs typeface="Arial"/>
              </a:rPr>
              <a:t>re</a:t>
            </a:r>
            <a:r>
              <a:rPr lang="fr-CA" sz="1200" b="1" dirty="0">
                <a:solidFill>
                  <a:srgbClr val="262223"/>
                </a:solidFill>
                <a:latin typeface="Arial"/>
                <a:cs typeface="Arial"/>
              </a:rPr>
              <a:t> Teresa Chan</a:t>
            </a:r>
          </a:p>
          <a:p>
            <a:pPr marL="12700"/>
            <a:r>
              <a:rPr lang="fr-CA" sz="800" dirty="0">
                <a:solidFill>
                  <a:srgbClr val="262223"/>
                </a:solidFill>
                <a:latin typeface="Arial"/>
                <a:cs typeface="Arial"/>
              </a:rPr>
              <a:t>comportements de santé des jeunes d’âge scolaire (</a:t>
            </a:r>
            <a:r>
              <a:rPr lang="fr-CA" sz="800" dirty="0" err="1">
                <a:solidFill>
                  <a:srgbClr val="262223"/>
                </a:solidFill>
                <a:latin typeface="Arial"/>
                <a:cs typeface="Arial"/>
              </a:rPr>
              <a:t>HBSc</a:t>
            </a:r>
            <a:r>
              <a:rPr lang="fr-CA" sz="800" dirty="0">
                <a:solidFill>
                  <a:srgbClr val="262223"/>
                </a:solidFill>
                <a:latin typeface="Arial"/>
                <a:cs typeface="Arial"/>
              </a:rPr>
              <a:t>), </a:t>
            </a:r>
            <a:r>
              <a:rPr lang="fr-CA" sz="800" spc="-50" dirty="0"/>
              <a:t>B. Éd.</a:t>
            </a:r>
            <a:r>
              <a:rPr lang="fr-CA" sz="800" dirty="0">
                <a:solidFill>
                  <a:srgbClr val="262223"/>
                </a:solidFill>
                <a:latin typeface="Arial"/>
                <a:cs typeface="Arial"/>
              </a:rPr>
              <a:t>, M. D., FRCPC, maîtrise en enseignement des professions de la santé (MHPE), diplôme de domaine de compétence ciblée du Collège royal des médecins et chirurgiens du Canada (DRCPSC; formation clinique).</a:t>
            </a:r>
          </a:p>
        </p:txBody>
      </p:sp>
      <p:sp>
        <p:nvSpPr>
          <p:cNvPr id="26" name="object 26"/>
          <p:cNvSpPr txBox="1"/>
          <p:nvPr/>
        </p:nvSpPr>
        <p:spPr>
          <a:xfrm>
            <a:off x="161708" y="6885394"/>
            <a:ext cx="2051807" cy="1320874"/>
          </a:xfrm>
          <a:prstGeom prst="rect">
            <a:avLst/>
          </a:prstGeom>
        </p:spPr>
        <p:txBody>
          <a:bodyPr vert="horz" wrap="square" lIns="0" tIns="38100" rIns="0" bIns="0" rtlCol="0">
            <a:spAutoFit/>
          </a:bodyPr>
          <a:lstStyle/>
          <a:p>
            <a:pPr marL="12700" marR="5080">
              <a:lnSpc>
                <a:spcPts val="2000"/>
              </a:lnSpc>
              <a:spcBef>
                <a:spcPts val="300"/>
              </a:spcBef>
            </a:pPr>
            <a:r>
              <a:rPr lang="fr-CA" sz="1800" b="1" dirty="0">
                <a:solidFill>
                  <a:srgbClr val="FFFFFF"/>
                </a:solidFill>
                <a:latin typeface="Arial"/>
                <a:cs typeface="Arial"/>
              </a:rPr>
              <a:t>« ...sa vision de la transformation numérique devait se concrétiser immédiatement. »</a:t>
            </a:r>
          </a:p>
        </p:txBody>
      </p:sp>
      <p:pic>
        <p:nvPicPr>
          <p:cNvPr id="27" name="object 27"/>
          <p:cNvPicPr/>
          <p:nvPr/>
        </p:nvPicPr>
        <p:blipFill>
          <a:blip r:embed="rId3" cstate="print"/>
          <a:stretch>
            <a:fillRect/>
          </a:stretch>
        </p:blipFill>
        <p:spPr>
          <a:xfrm>
            <a:off x="301758" y="1685231"/>
            <a:ext cx="1188714" cy="652209"/>
          </a:xfrm>
          <a:prstGeom prst="rect">
            <a:avLst/>
          </a:prstGeom>
        </p:spPr>
      </p:pic>
      <p:sp>
        <p:nvSpPr>
          <p:cNvPr id="28" name="object 28"/>
          <p:cNvSpPr txBox="1">
            <a:spLocks noGrp="1"/>
          </p:cNvSpPr>
          <p:nvPr>
            <p:ph type="sldNum" sz="quarter" idx="7"/>
          </p:nvPr>
        </p:nvSpPr>
        <p:spPr>
          <a:prstGeom prst="rect">
            <a:avLst/>
          </a:prstGeom>
        </p:spPr>
        <p:txBody>
          <a:bodyPr vert="horz" wrap="square" lIns="0" tIns="18415" rIns="0" bIns="0" rtlCol="0">
            <a:spAutoFit/>
          </a:bodyPr>
          <a:lstStyle/>
          <a:p>
            <a:pPr marL="38100">
              <a:lnSpc>
                <a:spcPct val="100000"/>
              </a:lnSpc>
              <a:spcBef>
                <a:spcPts val="145"/>
              </a:spcBef>
            </a:pPr>
            <a:fld id="{81D60167-4931-47E6-BA6A-407CBD079E47}" type="slidenum">
              <a:rPr spc="-50" dirty="0"/>
              <a:t>1</a:t>
            </a:fld>
            <a:endParaRPr spc="-50" dirty="0"/>
          </a:p>
        </p:txBody>
      </p:sp>
      <p:sp>
        <p:nvSpPr>
          <p:cNvPr id="29" name="ZoneTexte 28">
            <a:extLst>
              <a:ext uri="{FF2B5EF4-FFF2-40B4-BE49-F238E27FC236}">
                <a16:creationId xmlns:a16="http://schemas.microsoft.com/office/drawing/2014/main" id="{7AF71A17-C88F-1518-9906-504CFBB22412}"/>
              </a:ext>
            </a:extLst>
          </p:cNvPr>
          <p:cNvSpPr txBox="1"/>
          <p:nvPr/>
        </p:nvSpPr>
        <p:spPr>
          <a:xfrm>
            <a:off x="4708590" y="768050"/>
            <a:ext cx="2451475"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A" sz="2400" b="0" i="0" u="none" strike="noStrike" cap="none" spc="-100" normalizeH="0" dirty="0">
                <a:ln>
                  <a:noFill/>
                </a:ln>
                <a:solidFill>
                  <a:schemeClr val="bg1"/>
                </a:solidFill>
                <a:effectLst/>
                <a:uFillTx/>
                <a:latin typeface="Arial Black" panose="020B0A04020102020204" pitchFamily="34" charset="0"/>
                <a:sym typeface="Calibri"/>
              </a:rPr>
              <a:t>ÉTUDE DE CAS</a:t>
            </a:r>
            <a:endParaRPr kumimoji="0" lang="en-US" sz="2400" b="0" i="0" u="none" strike="noStrike" cap="none" spc="-100" normalizeH="0" dirty="0">
              <a:ln>
                <a:noFill/>
              </a:ln>
              <a:solidFill>
                <a:schemeClr val="bg1"/>
              </a:solidFill>
              <a:effectLst/>
              <a:uFillTx/>
              <a:latin typeface="Arial Black" panose="020B0A04020102020204" pitchFamily="34" charset="0"/>
              <a:sym typeface="Calibri"/>
            </a:endParaRPr>
          </a:p>
        </p:txBody>
      </p:sp>
      <p:sp>
        <p:nvSpPr>
          <p:cNvPr id="30" name="object 15"/>
          <p:cNvSpPr txBox="1"/>
          <p:nvPr/>
        </p:nvSpPr>
        <p:spPr>
          <a:xfrm>
            <a:off x="305308" y="990600"/>
            <a:ext cx="7230745" cy="571951"/>
          </a:xfrm>
          <a:prstGeom prst="rect">
            <a:avLst/>
          </a:prstGeom>
        </p:spPr>
        <p:txBody>
          <a:bodyPr vert="horz" wrap="square" lIns="0" tIns="33020" rIns="0" bIns="0" rtlCol="0">
            <a:spAutoFit/>
          </a:bodyPr>
          <a:lstStyle/>
          <a:p>
            <a:pPr marL="12700" marR="3519804">
              <a:lnSpc>
                <a:spcPts val="1400"/>
              </a:lnSpc>
              <a:spcBef>
                <a:spcPts val="260"/>
              </a:spcBef>
            </a:pPr>
            <a:r>
              <a:rPr lang="fr-CA" sz="1400" dirty="0">
                <a:solidFill>
                  <a:srgbClr val="020302"/>
                </a:solidFill>
                <a:latin typeface="Arial"/>
                <a:cs typeface="Arial"/>
              </a:rPr>
              <a:t>Leçons de leadership tirées de l’enseignement des soins et des professions de santé pendant la pandémie de COVID-19</a:t>
            </a:r>
          </a:p>
        </p:txBody>
      </p:sp>
      <p:sp>
        <p:nvSpPr>
          <p:cNvPr id="34" name="ZoneTexte 33">
            <a:extLst>
              <a:ext uri="{FF2B5EF4-FFF2-40B4-BE49-F238E27FC236}">
                <a16:creationId xmlns:a16="http://schemas.microsoft.com/office/drawing/2014/main" id="{FF77992E-93DB-C621-5376-BCFF4F71E9FB}"/>
              </a:ext>
            </a:extLst>
          </p:cNvPr>
          <p:cNvSpPr txBox="1"/>
          <p:nvPr/>
        </p:nvSpPr>
        <p:spPr>
          <a:xfrm>
            <a:off x="250698" y="1569029"/>
            <a:ext cx="7521702" cy="1259384"/>
          </a:xfrm>
          <a:prstGeom prst="rect">
            <a:avLst/>
          </a:prstGeom>
          <a:noFill/>
        </p:spPr>
        <p:txBody>
          <a:bodyPr wrap="square">
            <a:spAutoFit/>
          </a:bodyPr>
          <a:lstStyle/>
          <a:p>
            <a:pPr marL="2223770">
              <a:lnSpc>
                <a:spcPts val="2400"/>
              </a:lnSpc>
              <a:spcBef>
                <a:spcPts val="844"/>
              </a:spcBef>
            </a:pPr>
            <a:r>
              <a:rPr lang="fr-CA" sz="2400" b="1" dirty="0">
                <a:solidFill>
                  <a:srgbClr val="231F20"/>
                </a:solidFill>
                <a:latin typeface="Arial"/>
                <a:cs typeface="Arial"/>
              </a:rPr>
              <a:t>Soutenir le perfectionnement </a:t>
            </a:r>
            <a:br>
              <a:rPr lang="fr-CA" sz="2400" b="1" dirty="0">
                <a:solidFill>
                  <a:srgbClr val="231F20"/>
                </a:solidFill>
                <a:latin typeface="Arial"/>
                <a:cs typeface="Arial"/>
              </a:rPr>
            </a:br>
            <a:r>
              <a:rPr lang="fr-CA" sz="2400" b="1" dirty="0">
                <a:solidFill>
                  <a:srgbClr val="231F20"/>
                </a:solidFill>
                <a:latin typeface="Arial"/>
                <a:cs typeface="Arial"/>
              </a:rPr>
              <a:t>du corps professoral en ligne</a:t>
            </a:r>
          </a:p>
          <a:p>
            <a:pPr marL="2215515" marR="445770">
              <a:lnSpc>
                <a:spcPts val="1400"/>
              </a:lnSpc>
              <a:spcBef>
                <a:spcPts val="195"/>
              </a:spcBef>
            </a:pPr>
            <a:r>
              <a:rPr lang="fr-CA" sz="1100" spc="-30" dirty="0">
                <a:solidFill>
                  <a:srgbClr val="2878A5"/>
                </a:solidFill>
                <a:latin typeface="Arial"/>
                <a:cs typeface="Arial"/>
              </a:rPr>
              <a:t>L’histoire de la D</a:t>
            </a:r>
            <a:r>
              <a:rPr lang="fr-CA" sz="1100" spc="-30" baseline="30000" dirty="0">
                <a:solidFill>
                  <a:srgbClr val="2878A5"/>
                </a:solidFill>
                <a:latin typeface="Arial"/>
                <a:cs typeface="Arial"/>
              </a:rPr>
              <a:t>re</a:t>
            </a:r>
            <a:r>
              <a:rPr lang="fr-CA" sz="1100" spc="-30" dirty="0">
                <a:solidFill>
                  <a:srgbClr val="2878A5"/>
                </a:solidFill>
                <a:latin typeface="Arial"/>
                <a:cs typeface="Arial"/>
              </a:rPr>
              <a:t> Teresa Chan, </a:t>
            </a:r>
            <a:r>
              <a:rPr lang="fr-CA" sz="1000" spc="-30" dirty="0" err="1">
                <a:solidFill>
                  <a:srgbClr val="2878A5"/>
                </a:solidFill>
                <a:latin typeface="Arial"/>
                <a:cs typeface="Arial"/>
              </a:rPr>
              <a:t>HBSc</a:t>
            </a:r>
            <a:r>
              <a:rPr lang="fr-CA" sz="1000" spc="-30" dirty="0">
                <a:solidFill>
                  <a:srgbClr val="2878A5"/>
                </a:solidFill>
                <a:latin typeface="Arial"/>
                <a:cs typeface="Arial"/>
              </a:rPr>
              <a:t>, B. Éd., M. D., FRCPC, MHPE,</a:t>
            </a:r>
            <a:br>
              <a:rPr lang="fr-CA" sz="1000" spc="-30" dirty="0">
                <a:solidFill>
                  <a:srgbClr val="2878A5"/>
                </a:solidFill>
                <a:latin typeface="Arial"/>
                <a:cs typeface="Arial"/>
              </a:rPr>
            </a:br>
            <a:r>
              <a:rPr lang="fr-CA" sz="1000" spc="-30" dirty="0">
                <a:solidFill>
                  <a:srgbClr val="2878A5"/>
                </a:solidFill>
                <a:latin typeface="Arial"/>
                <a:cs typeface="Arial"/>
              </a:rPr>
              <a:t>DRCPSC  (formation clinique); </a:t>
            </a:r>
            <a:r>
              <a:rPr lang="fr-CA" sz="1100" spc="-30" dirty="0">
                <a:solidFill>
                  <a:srgbClr val="2878A5"/>
                </a:solidFill>
                <a:latin typeface="Arial"/>
                <a:cs typeface="Arial"/>
              </a:rPr>
              <a:t>ancienne vice-doyenne, perfectionnement du corps professoral, Faculté des sciences de la santé, Université McMaster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 name="object 13"/>
          <p:cNvGrpSpPr/>
          <p:nvPr/>
        </p:nvGrpSpPr>
        <p:grpSpPr>
          <a:xfrm>
            <a:off x="0" y="7086600"/>
            <a:ext cx="2640082" cy="2557244"/>
            <a:chOff x="0" y="7086600"/>
            <a:chExt cx="2640082" cy="2557244"/>
          </a:xfrm>
        </p:grpSpPr>
        <p:sp>
          <p:nvSpPr>
            <p:cNvPr id="14" name="object 14"/>
            <p:cNvSpPr/>
            <p:nvPr/>
          </p:nvSpPr>
          <p:spPr>
            <a:xfrm>
              <a:off x="0" y="8357969"/>
              <a:ext cx="899794" cy="1285875"/>
            </a:xfrm>
            <a:custGeom>
              <a:avLst/>
              <a:gdLst/>
              <a:ahLst/>
              <a:cxnLst/>
              <a:rect l="l" t="t" r="r" b="b"/>
              <a:pathLst>
                <a:path w="899794" h="1285875">
                  <a:moveTo>
                    <a:pt x="247173" y="0"/>
                  </a:moveTo>
                  <a:lnTo>
                    <a:pt x="200064" y="1465"/>
                  </a:lnTo>
                  <a:lnTo>
                    <a:pt x="152701" y="6335"/>
                  </a:lnTo>
                  <a:lnTo>
                    <a:pt x="105242" y="14694"/>
                  </a:lnTo>
                  <a:lnTo>
                    <a:pt x="57844" y="26625"/>
                  </a:lnTo>
                  <a:lnTo>
                    <a:pt x="11465" y="41936"/>
                  </a:lnTo>
                  <a:lnTo>
                    <a:pt x="0" y="46667"/>
                  </a:lnTo>
                  <a:lnTo>
                    <a:pt x="0" y="1238851"/>
                  </a:lnTo>
                  <a:lnTo>
                    <a:pt x="57962" y="1259046"/>
                  </a:lnTo>
                  <a:lnTo>
                    <a:pt x="102480" y="1270362"/>
                  </a:lnTo>
                  <a:lnTo>
                    <a:pt x="147883" y="1278608"/>
                  </a:lnTo>
                  <a:lnTo>
                    <a:pt x="194012" y="1283701"/>
                  </a:lnTo>
                  <a:lnTo>
                    <a:pt x="240710" y="1285557"/>
                  </a:lnTo>
                  <a:lnTo>
                    <a:pt x="287819" y="1284091"/>
                  </a:lnTo>
                  <a:lnTo>
                    <a:pt x="335183" y="1279221"/>
                  </a:lnTo>
                  <a:lnTo>
                    <a:pt x="382643" y="1270863"/>
                  </a:lnTo>
                  <a:lnTo>
                    <a:pt x="430043" y="1258931"/>
                  </a:lnTo>
                  <a:lnTo>
                    <a:pt x="476420" y="1243620"/>
                  </a:lnTo>
                  <a:lnTo>
                    <a:pt x="520865" y="1225280"/>
                  </a:lnTo>
                  <a:lnTo>
                    <a:pt x="563291" y="1204066"/>
                  </a:lnTo>
                  <a:lnTo>
                    <a:pt x="603613" y="1180132"/>
                  </a:lnTo>
                  <a:lnTo>
                    <a:pt x="641747" y="1153633"/>
                  </a:lnTo>
                  <a:lnTo>
                    <a:pt x="677605" y="1124722"/>
                  </a:lnTo>
                  <a:lnTo>
                    <a:pt x="711103" y="1093555"/>
                  </a:lnTo>
                  <a:lnTo>
                    <a:pt x="742156" y="1060286"/>
                  </a:lnTo>
                  <a:lnTo>
                    <a:pt x="770677" y="1025069"/>
                  </a:lnTo>
                  <a:lnTo>
                    <a:pt x="796582" y="988059"/>
                  </a:lnTo>
                  <a:lnTo>
                    <a:pt x="819784" y="949410"/>
                  </a:lnTo>
                  <a:lnTo>
                    <a:pt x="840198" y="909276"/>
                  </a:lnTo>
                  <a:lnTo>
                    <a:pt x="857740" y="867813"/>
                  </a:lnTo>
                  <a:lnTo>
                    <a:pt x="872322" y="825174"/>
                  </a:lnTo>
                  <a:lnTo>
                    <a:pt x="883860" y="781513"/>
                  </a:lnTo>
                  <a:lnTo>
                    <a:pt x="892269" y="736986"/>
                  </a:lnTo>
                  <a:lnTo>
                    <a:pt x="897462" y="691746"/>
                  </a:lnTo>
                  <a:lnTo>
                    <a:pt x="899354" y="645948"/>
                  </a:lnTo>
                  <a:lnTo>
                    <a:pt x="897861" y="599747"/>
                  </a:lnTo>
                  <a:lnTo>
                    <a:pt x="892895" y="553297"/>
                  </a:lnTo>
                  <a:lnTo>
                    <a:pt x="884372" y="506752"/>
                  </a:lnTo>
                  <a:lnTo>
                    <a:pt x="872206" y="460266"/>
                  </a:lnTo>
                  <a:lnTo>
                    <a:pt x="856594" y="414782"/>
                  </a:lnTo>
                  <a:lnTo>
                    <a:pt x="837894" y="371194"/>
                  </a:lnTo>
                  <a:lnTo>
                    <a:pt x="816262" y="329585"/>
                  </a:lnTo>
                  <a:lnTo>
                    <a:pt x="791858" y="290039"/>
                  </a:lnTo>
                  <a:lnTo>
                    <a:pt x="764837" y="252640"/>
                  </a:lnTo>
                  <a:lnTo>
                    <a:pt x="735358" y="217473"/>
                  </a:lnTo>
                  <a:lnTo>
                    <a:pt x="703578" y="184620"/>
                  </a:lnTo>
                  <a:lnTo>
                    <a:pt x="669655" y="154166"/>
                  </a:lnTo>
                  <a:lnTo>
                    <a:pt x="633745" y="126194"/>
                  </a:lnTo>
                  <a:lnTo>
                    <a:pt x="596008" y="100789"/>
                  </a:lnTo>
                  <a:lnTo>
                    <a:pt x="556599" y="78034"/>
                  </a:lnTo>
                  <a:lnTo>
                    <a:pt x="515676" y="58014"/>
                  </a:lnTo>
                  <a:lnTo>
                    <a:pt x="473397" y="40811"/>
                  </a:lnTo>
                  <a:lnTo>
                    <a:pt x="429920" y="26510"/>
                  </a:lnTo>
                  <a:lnTo>
                    <a:pt x="385401" y="15194"/>
                  </a:lnTo>
                  <a:lnTo>
                    <a:pt x="339999" y="6948"/>
                  </a:lnTo>
                  <a:lnTo>
                    <a:pt x="293870" y="1855"/>
                  </a:lnTo>
                  <a:lnTo>
                    <a:pt x="247173" y="0"/>
                  </a:lnTo>
                  <a:close/>
                </a:path>
              </a:pathLst>
            </a:custGeom>
            <a:solidFill>
              <a:srgbClr val="7AD0E4"/>
            </a:solidFill>
          </p:spPr>
          <p:txBody>
            <a:bodyPr wrap="square" lIns="0" tIns="0" rIns="0" bIns="0" rtlCol="0"/>
            <a:lstStyle/>
            <a:p>
              <a:endParaRPr/>
            </a:p>
          </p:txBody>
        </p:sp>
        <p:sp>
          <p:nvSpPr>
            <p:cNvPr id="15" name="object 15"/>
            <p:cNvSpPr/>
            <p:nvPr/>
          </p:nvSpPr>
          <p:spPr>
            <a:xfrm>
              <a:off x="75952" y="7086600"/>
              <a:ext cx="2564130" cy="2515235"/>
            </a:xfrm>
            <a:custGeom>
              <a:avLst/>
              <a:gdLst/>
              <a:ahLst/>
              <a:cxnLst/>
              <a:rect l="l" t="t" r="r" b="b"/>
              <a:pathLst>
                <a:path w="2564130" h="2515234">
                  <a:moveTo>
                    <a:pt x="1288339" y="0"/>
                  </a:moveTo>
                  <a:lnTo>
                    <a:pt x="1242344" y="610"/>
                  </a:lnTo>
                  <a:lnTo>
                    <a:pt x="1196187" y="2866"/>
                  </a:lnTo>
                  <a:lnTo>
                    <a:pt x="1149906" y="6786"/>
                  </a:lnTo>
                  <a:lnTo>
                    <a:pt x="1103539" y="12392"/>
                  </a:lnTo>
                  <a:lnTo>
                    <a:pt x="1057124" y="19705"/>
                  </a:lnTo>
                  <a:lnTo>
                    <a:pt x="1010701" y="28743"/>
                  </a:lnTo>
                  <a:lnTo>
                    <a:pt x="964308" y="39529"/>
                  </a:lnTo>
                  <a:lnTo>
                    <a:pt x="917984" y="52083"/>
                  </a:lnTo>
                  <a:lnTo>
                    <a:pt x="871106" y="66648"/>
                  </a:lnTo>
                  <a:lnTo>
                    <a:pt x="825196" y="82802"/>
                  </a:lnTo>
                  <a:lnTo>
                    <a:pt x="780277" y="100505"/>
                  </a:lnTo>
                  <a:lnTo>
                    <a:pt x="736371" y="119717"/>
                  </a:lnTo>
                  <a:lnTo>
                    <a:pt x="693501" y="140398"/>
                  </a:lnTo>
                  <a:lnTo>
                    <a:pt x="651688" y="162505"/>
                  </a:lnTo>
                  <a:lnTo>
                    <a:pt x="610956" y="186000"/>
                  </a:lnTo>
                  <a:lnTo>
                    <a:pt x="571327" y="210842"/>
                  </a:lnTo>
                  <a:lnTo>
                    <a:pt x="532822" y="236990"/>
                  </a:lnTo>
                  <a:lnTo>
                    <a:pt x="495466" y="264403"/>
                  </a:lnTo>
                  <a:lnTo>
                    <a:pt x="459279" y="293042"/>
                  </a:lnTo>
                  <a:lnTo>
                    <a:pt x="424284" y="322866"/>
                  </a:lnTo>
                  <a:lnTo>
                    <a:pt x="390504" y="353834"/>
                  </a:lnTo>
                  <a:lnTo>
                    <a:pt x="357961" y="385907"/>
                  </a:lnTo>
                  <a:lnTo>
                    <a:pt x="326678" y="419043"/>
                  </a:lnTo>
                  <a:lnTo>
                    <a:pt x="296677" y="453202"/>
                  </a:lnTo>
                  <a:lnTo>
                    <a:pt x="267980" y="488343"/>
                  </a:lnTo>
                  <a:lnTo>
                    <a:pt x="240609" y="524427"/>
                  </a:lnTo>
                  <a:lnTo>
                    <a:pt x="214588" y="561412"/>
                  </a:lnTo>
                  <a:lnTo>
                    <a:pt x="189938" y="599259"/>
                  </a:lnTo>
                  <a:lnTo>
                    <a:pt x="166682" y="637926"/>
                  </a:lnTo>
                  <a:lnTo>
                    <a:pt x="144842" y="677374"/>
                  </a:lnTo>
                  <a:lnTo>
                    <a:pt x="124441" y="717562"/>
                  </a:lnTo>
                  <a:lnTo>
                    <a:pt x="105501" y="758449"/>
                  </a:lnTo>
                  <a:lnTo>
                    <a:pt x="88045" y="799995"/>
                  </a:lnTo>
                  <a:lnTo>
                    <a:pt x="72094" y="842159"/>
                  </a:lnTo>
                  <a:lnTo>
                    <a:pt x="57672" y="884902"/>
                  </a:lnTo>
                  <a:lnTo>
                    <a:pt x="44801" y="928182"/>
                  </a:lnTo>
                  <a:lnTo>
                    <a:pt x="33502" y="971959"/>
                  </a:lnTo>
                  <a:lnTo>
                    <a:pt x="23799" y="1016193"/>
                  </a:lnTo>
                  <a:lnTo>
                    <a:pt x="15714" y="1060844"/>
                  </a:lnTo>
                  <a:lnTo>
                    <a:pt x="9269" y="1105870"/>
                  </a:lnTo>
                  <a:lnTo>
                    <a:pt x="4486" y="1151231"/>
                  </a:lnTo>
                  <a:lnTo>
                    <a:pt x="1389" y="1196887"/>
                  </a:lnTo>
                  <a:lnTo>
                    <a:pt x="0" y="1242798"/>
                  </a:lnTo>
                  <a:lnTo>
                    <a:pt x="340" y="1288922"/>
                  </a:lnTo>
                  <a:lnTo>
                    <a:pt x="2432" y="1335220"/>
                  </a:lnTo>
                  <a:lnTo>
                    <a:pt x="6299" y="1381651"/>
                  </a:lnTo>
                  <a:lnTo>
                    <a:pt x="11963" y="1428175"/>
                  </a:lnTo>
                  <a:lnTo>
                    <a:pt x="19446" y="1474750"/>
                  </a:lnTo>
                  <a:lnTo>
                    <a:pt x="28772" y="1521338"/>
                  </a:lnTo>
                  <a:lnTo>
                    <a:pt x="39961" y="1567896"/>
                  </a:lnTo>
                  <a:lnTo>
                    <a:pt x="53038" y="1614386"/>
                  </a:lnTo>
                  <a:lnTo>
                    <a:pt x="67533" y="1659325"/>
                  </a:lnTo>
                  <a:lnTo>
                    <a:pt x="83577" y="1703358"/>
                  </a:lnTo>
                  <a:lnTo>
                    <a:pt x="101132" y="1746464"/>
                  </a:lnTo>
                  <a:lnTo>
                    <a:pt x="120158" y="1788622"/>
                  </a:lnTo>
                  <a:lnTo>
                    <a:pt x="140618" y="1829813"/>
                  </a:lnTo>
                  <a:lnTo>
                    <a:pt x="162472" y="1870015"/>
                  </a:lnTo>
                  <a:lnTo>
                    <a:pt x="185683" y="1909208"/>
                  </a:lnTo>
                  <a:lnTo>
                    <a:pt x="210211" y="1947371"/>
                  </a:lnTo>
                  <a:lnTo>
                    <a:pt x="236019" y="1984484"/>
                  </a:lnTo>
                  <a:lnTo>
                    <a:pt x="263067" y="2020527"/>
                  </a:lnTo>
                  <a:lnTo>
                    <a:pt x="291318" y="2055479"/>
                  </a:lnTo>
                  <a:lnTo>
                    <a:pt x="320732" y="2089319"/>
                  </a:lnTo>
                  <a:lnTo>
                    <a:pt x="351272" y="2122028"/>
                  </a:lnTo>
                  <a:lnTo>
                    <a:pt x="382898" y="2153584"/>
                  </a:lnTo>
                  <a:lnTo>
                    <a:pt x="415573" y="2183966"/>
                  </a:lnTo>
                  <a:lnTo>
                    <a:pt x="449258" y="2213156"/>
                  </a:lnTo>
                  <a:lnTo>
                    <a:pt x="483913" y="2241131"/>
                  </a:lnTo>
                  <a:lnTo>
                    <a:pt x="519502" y="2267872"/>
                  </a:lnTo>
                  <a:lnTo>
                    <a:pt x="555985" y="2293357"/>
                  </a:lnTo>
                  <a:lnTo>
                    <a:pt x="593323" y="2317568"/>
                  </a:lnTo>
                  <a:lnTo>
                    <a:pt x="631479" y="2340482"/>
                  </a:lnTo>
                  <a:lnTo>
                    <a:pt x="670413" y="2362079"/>
                  </a:lnTo>
                  <a:lnTo>
                    <a:pt x="710088" y="2382340"/>
                  </a:lnTo>
                  <a:lnTo>
                    <a:pt x="750464" y="2401243"/>
                  </a:lnTo>
                  <a:lnTo>
                    <a:pt x="791504" y="2418768"/>
                  </a:lnTo>
                  <a:lnTo>
                    <a:pt x="833168" y="2434894"/>
                  </a:lnTo>
                  <a:lnTo>
                    <a:pt x="875419" y="2449602"/>
                  </a:lnTo>
                  <a:lnTo>
                    <a:pt x="918217" y="2462869"/>
                  </a:lnTo>
                  <a:lnTo>
                    <a:pt x="961525" y="2474677"/>
                  </a:lnTo>
                  <a:lnTo>
                    <a:pt x="1005303" y="2485004"/>
                  </a:lnTo>
                  <a:lnTo>
                    <a:pt x="1049513" y="2493830"/>
                  </a:lnTo>
                  <a:lnTo>
                    <a:pt x="1094118" y="2501135"/>
                  </a:lnTo>
                  <a:lnTo>
                    <a:pt x="1139077" y="2506897"/>
                  </a:lnTo>
                  <a:lnTo>
                    <a:pt x="1184353" y="2511097"/>
                  </a:lnTo>
                  <a:lnTo>
                    <a:pt x="1229907" y="2513714"/>
                  </a:lnTo>
                  <a:lnTo>
                    <a:pt x="1275701" y="2514727"/>
                  </a:lnTo>
                  <a:lnTo>
                    <a:pt x="1321696" y="2514117"/>
                  </a:lnTo>
                  <a:lnTo>
                    <a:pt x="1367854" y="2511861"/>
                  </a:lnTo>
                  <a:lnTo>
                    <a:pt x="1414136" y="2507941"/>
                  </a:lnTo>
                  <a:lnTo>
                    <a:pt x="1460504" y="2502335"/>
                  </a:lnTo>
                  <a:lnTo>
                    <a:pt x="1506919" y="2495022"/>
                  </a:lnTo>
                  <a:lnTo>
                    <a:pt x="1553343" y="2485984"/>
                  </a:lnTo>
                  <a:lnTo>
                    <a:pt x="1599737" y="2475198"/>
                  </a:lnTo>
                  <a:lnTo>
                    <a:pt x="1646062" y="2462644"/>
                  </a:lnTo>
                  <a:lnTo>
                    <a:pt x="1692939" y="2448079"/>
                  </a:lnTo>
                  <a:lnTo>
                    <a:pt x="1738848" y="2431925"/>
                  </a:lnTo>
                  <a:lnTo>
                    <a:pt x="1783766" y="2414221"/>
                  </a:lnTo>
                  <a:lnTo>
                    <a:pt x="1827672" y="2395009"/>
                  </a:lnTo>
                  <a:lnTo>
                    <a:pt x="1870541" y="2374329"/>
                  </a:lnTo>
                  <a:lnTo>
                    <a:pt x="1912353" y="2352222"/>
                  </a:lnTo>
                  <a:lnTo>
                    <a:pt x="1953084" y="2328727"/>
                  </a:lnTo>
                  <a:lnTo>
                    <a:pt x="1992713" y="2303885"/>
                  </a:lnTo>
                  <a:lnTo>
                    <a:pt x="2031217" y="2277737"/>
                  </a:lnTo>
                  <a:lnTo>
                    <a:pt x="2068573" y="2250324"/>
                  </a:lnTo>
                  <a:lnTo>
                    <a:pt x="2104760" y="2221685"/>
                  </a:lnTo>
                  <a:lnTo>
                    <a:pt x="2139754" y="2191861"/>
                  </a:lnTo>
                  <a:lnTo>
                    <a:pt x="2173533" y="2160892"/>
                  </a:lnTo>
                  <a:lnTo>
                    <a:pt x="2206076" y="2128820"/>
                  </a:lnTo>
                  <a:lnTo>
                    <a:pt x="2237359" y="2095684"/>
                  </a:lnTo>
                  <a:lnTo>
                    <a:pt x="2267360" y="2061525"/>
                  </a:lnTo>
                  <a:lnTo>
                    <a:pt x="2296056" y="2026384"/>
                  </a:lnTo>
                  <a:lnTo>
                    <a:pt x="2323427" y="1990300"/>
                  </a:lnTo>
                  <a:lnTo>
                    <a:pt x="2349448" y="1953315"/>
                  </a:lnTo>
                  <a:lnTo>
                    <a:pt x="2374097" y="1915468"/>
                  </a:lnTo>
                  <a:lnTo>
                    <a:pt x="2397353" y="1876801"/>
                  </a:lnTo>
                  <a:lnTo>
                    <a:pt x="2419192" y="1837353"/>
                  </a:lnTo>
                  <a:lnTo>
                    <a:pt x="2439593" y="1797165"/>
                  </a:lnTo>
                  <a:lnTo>
                    <a:pt x="2458533" y="1756278"/>
                  </a:lnTo>
                  <a:lnTo>
                    <a:pt x="2475989" y="1714732"/>
                  </a:lnTo>
                  <a:lnTo>
                    <a:pt x="2491939" y="1672568"/>
                  </a:lnTo>
                  <a:lnTo>
                    <a:pt x="2506362" y="1629825"/>
                  </a:lnTo>
                  <a:lnTo>
                    <a:pt x="2519233" y="1586545"/>
                  </a:lnTo>
                  <a:lnTo>
                    <a:pt x="2530532" y="1542768"/>
                  </a:lnTo>
                  <a:lnTo>
                    <a:pt x="2540235" y="1498534"/>
                  </a:lnTo>
                  <a:lnTo>
                    <a:pt x="2548320" y="1453883"/>
                  </a:lnTo>
                  <a:lnTo>
                    <a:pt x="2554765" y="1408857"/>
                  </a:lnTo>
                  <a:lnTo>
                    <a:pt x="2559547" y="1363496"/>
                  </a:lnTo>
                  <a:lnTo>
                    <a:pt x="2562644" y="1317840"/>
                  </a:lnTo>
                  <a:lnTo>
                    <a:pt x="2564034" y="1271929"/>
                  </a:lnTo>
                  <a:lnTo>
                    <a:pt x="2563694" y="1225805"/>
                  </a:lnTo>
                  <a:lnTo>
                    <a:pt x="2561601" y="1179507"/>
                  </a:lnTo>
                  <a:lnTo>
                    <a:pt x="2557734" y="1133076"/>
                  </a:lnTo>
                  <a:lnTo>
                    <a:pt x="2552070" y="1086552"/>
                  </a:lnTo>
                  <a:lnTo>
                    <a:pt x="2544587" y="1039976"/>
                  </a:lnTo>
                  <a:lnTo>
                    <a:pt x="2535261" y="993389"/>
                  </a:lnTo>
                  <a:lnTo>
                    <a:pt x="2524072" y="946830"/>
                  </a:lnTo>
                  <a:lnTo>
                    <a:pt x="2510996" y="900341"/>
                  </a:lnTo>
                  <a:lnTo>
                    <a:pt x="2496500" y="855402"/>
                  </a:lnTo>
                  <a:lnTo>
                    <a:pt x="2480456" y="811369"/>
                  </a:lnTo>
                  <a:lnTo>
                    <a:pt x="2462901" y="768263"/>
                  </a:lnTo>
                  <a:lnTo>
                    <a:pt x="2443875" y="726105"/>
                  </a:lnTo>
                  <a:lnTo>
                    <a:pt x="2423416" y="684914"/>
                  </a:lnTo>
                  <a:lnTo>
                    <a:pt x="2401561" y="644712"/>
                  </a:lnTo>
                  <a:lnTo>
                    <a:pt x="2378351" y="605519"/>
                  </a:lnTo>
                  <a:lnTo>
                    <a:pt x="2353822" y="567356"/>
                  </a:lnTo>
                  <a:lnTo>
                    <a:pt x="2328015" y="530243"/>
                  </a:lnTo>
                  <a:lnTo>
                    <a:pt x="2300966" y="494200"/>
                  </a:lnTo>
                  <a:lnTo>
                    <a:pt x="2272716" y="459248"/>
                  </a:lnTo>
                  <a:lnTo>
                    <a:pt x="2243301" y="425407"/>
                  </a:lnTo>
                  <a:lnTo>
                    <a:pt x="2212762" y="392699"/>
                  </a:lnTo>
                  <a:lnTo>
                    <a:pt x="2181135" y="361143"/>
                  </a:lnTo>
                  <a:lnTo>
                    <a:pt x="2148461" y="330760"/>
                  </a:lnTo>
                  <a:lnTo>
                    <a:pt x="2114776" y="301571"/>
                  </a:lnTo>
                  <a:lnTo>
                    <a:pt x="2080121" y="273596"/>
                  </a:lnTo>
                  <a:lnTo>
                    <a:pt x="2044532" y="246855"/>
                  </a:lnTo>
                  <a:lnTo>
                    <a:pt x="2008050" y="221369"/>
                  </a:lnTo>
                  <a:lnTo>
                    <a:pt x="1970711" y="197159"/>
                  </a:lnTo>
                  <a:lnTo>
                    <a:pt x="1932556" y="174245"/>
                  </a:lnTo>
                  <a:lnTo>
                    <a:pt x="1893622" y="152648"/>
                  </a:lnTo>
                  <a:lnTo>
                    <a:pt x="1853947" y="132387"/>
                  </a:lnTo>
                  <a:lnTo>
                    <a:pt x="1813571" y="113484"/>
                  </a:lnTo>
                  <a:lnTo>
                    <a:pt x="1772532" y="95959"/>
                  </a:lnTo>
                  <a:lnTo>
                    <a:pt x="1730868" y="79833"/>
                  </a:lnTo>
                  <a:lnTo>
                    <a:pt x="1688617" y="65125"/>
                  </a:lnTo>
                  <a:lnTo>
                    <a:pt x="1645819" y="51858"/>
                  </a:lnTo>
                  <a:lnTo>
                    <a:pt x="1602512" y="40050"/>
                  </a:lnTo>
                  <a:lnTo>
                    <a:pt x="1558734" y="29723"/>
                  </a:lnTo>
                  <a:lnTo>
                    <a:pt x="1514524" y="20896"/>
                  </a:lnTo>
                  <a:lnTo>
                    <a:pt x="1469921" y="13592"/>
                  </a:lnTo>
                  <a:lnTo>
                    <a:pt x="1424962" y="7829"/>
                  </a:lnTo>
                  <a:lnTo>
                    <a:pt x="1379686" y="3630"/>
                  </a:lnTo>
                  <a:lnTo>
                    <a:pt x="1334132" y="1013"/>
                  </a:lnTo>
                  <a:lnTo>
                    <a:pt x="1288339" y="0"/>
                  </a:lnTo>
                  <a:close/>
                </a:path>
              </a:pathLst>
            </a:custGeom>
            <a:solidFill>
              <a:srgbClr val="FFDF00"/>
            </a:solidFill>
          </p:spPr>
          <p:txBody>
            <a:bodyPr wrap="square" lIns="0" tIns="0" rIns="0" bIns="0" rtlCol="0"/>
            <a:lstStyle/>
            <a:p>
              <a:endParaRPr/>
            </a:p>
          </p:txBody>
        </p:sp>
      </p:grpSp>
      <p:sp>
        <p:nvSpPr>
          <p:cNvPr id="2" name="object 2"/>
          <p:cNvSpPr txBox="1"/>
          <p:nvPr/>
        </p:nvSpPr>
        <p:spPr>
          <a:xfrm>
            <a:off x="228600" y="370128"/>
            <a:ext cx="2371090" cy="6942863"/>
          </a:xfrm>
          <a:prstGeom prst="rect">
            <a:avLst/>
          </a:prstGeom>
        </p:spPr>
        <p:txBody>
          <a:bodyPr vert="horz" wrap="square" lIns="0" tIns="33020" rIns="0" bIns="0" rtlCol="0">
            <a:spAutoFit/>
          </a:bodyPr>
          <a:lstStyle/>
          <a:p>
            <a:pPr marL="14604" marR="146685">
              <a:lnSpc>
                <a:spcPts val="1600"/>
              </a:lnSpc>
              <a:spcBef>
                <a:spcPts val="260"/>
              </a:spcBef>
            </a:pPr>
            <a:r>
              <a:rPr lang="fr-CA" sz="1600" b="1" dirty="0">
                <a:solidFill>
                  <a:srgbClr val="231F20"/>
                </a:solidFill>
                <a:latin typeface="Arial"/>
                <a:cs typeface="Arial"/>
              </a:rPr>
              <a:t>Premiers indices </a:t>
            </a:r>
            <a:br>
              <a:rPr lang="fr-CA" sz="1600" b="1" dirty="0">
                <a:solidFill>
                  <a:srgbClr val="231F20"/>
                </a:solidFill>
                <a:latin typeface="Arial"/>
                <a:cs typeface="Arial"/>
              </a:rPr>
            </a:br>
            <a:r>
              <a:rPr lang="fr-CA" sz="1600" b="1" dirty="0">
                <a:solidFill>
                  <a:srgbClr val="231F20"/>
                </a:solidFill>
                <a:latin typeface="Arial"/>
                <a:cs typeface="Arial"/>
              </a:rPr>
              <a:t>de la nécessité </a:t>
            </a:r>
            <a:br>
              <a:rPr lang="fr-CA" sz="1600" b="1" dirty="0">
                <a:solidFill>
                  <a:srgbClr val="231F20"/>
                </a:solidFill>
                <a:latin typeface="Arial"/>
                <a:cs typeface="Arial"/>
              </a:rPr>
            </a:br>
            <a:r>
              <a:rPr lang="fr-CA" sz="1600" b="1" dirty="0">
                <a:solidFill>
                  <a:srgbClr val="231F20"/>
                </a:solidFill>
                <a:latin typeface="Arial"/>
                <a:cs typeface="Arial"/>
              </a:rPr>
              <a:t>d’une transformation numérique pour le perfectionnement du corps professoral</a:t>
            </a:r>
          </a:p>
          <a:p>
            <a:pPr marL="12700" marR="5080" algn="just">
              <a:lnSpc>
                <a:spcPts val="1300"/>
              </a:lnSpc>
              <a:spcBef>
                <a:spcPts val="254"/>
              </a:spcBef>
            </a:pPr>
            <a:r>
              <a:rPr lang="fr-CA" sz="900" spc="-40" dirty="0">
                <a:solidFill>
                  <a:srgbClr val="231F20"/>
                </a:solidFill>
                <a:latin typeface="Arial"/>
                <a:cs typeface="Arial"/>
              </a:rPr>
              <a:t>Au cours de la deuxième semaine de septembre 2019, la D</a:t>
            </a:r>
            <a:r>
              <a:rPr lang="fr-CA" sz="900" spc="-40" baseline="30000" dirty="0">
                <a:solidFill>
                  <a:srgbClr val="231F20"/>
                </a:solidFill>
                <a:latin typeface="Arial"/>
                <a:cs typeface="Arial"/>
              </a:rPr>
              <a:t>re</a:t>
            </a:r>
            <a:r>
              <a:rPr lang="fr-CA" sz="900" spc="-40" dirty="0">
                <a:solidFill>
                  <a:srgbClr val="231F20"/>
                </a:solidFill>
                <a:latin typeface="Arial"/>
                <a:cs typeface="Arial"/>
              </a:rPr>
              <a:t> Chan est entrée en fonction en tant que vice-doyenne du perfectionnement du corps professoral à l’Université McMaster. C’était la première fois qu’elle occupait un poste de leadership au niveau professionnel, et elle s’est sentie prête à relever le défi avec humilité. Ses nombreuses années de bénévolat et de leadership dans l’enseignement post-secondaire ont finalement porté fruit. Sans le savoir, elle s’était préparée à ce rôle pendant des années et était impatiente de mettre ses compétences en pratique. </a:t>
            </a:r>
            <a:r>
              <a:rPr lang="fr-CA" sz="900" spc="-50" dirty="0">
                <a:solidFill>
                  <a:srgbClr val="231F20"/>
                </a:solidFill>
                <a:latin typeface="Arial"/>
                <a:cs typeface="Arial"/>
              </a:rPr>
              <a:t>La D</a:t>
            </a:r>
            <a:r>
              <a:rPr lang="fr-CA" sz="900" spc="-50" baseline="30000" dirty="0">
                <a:solidFill>
                  <a:srgbClr val="231F20"/>
                </a:solidFill>
                <a:latin typeface="Arial"/>
                <a:cs typeface="Arial"/>
              </a:rPr>
              <a:t>re</a:t>
            </a:r>
            <a:r>
              <a:rPr lang="fr-CA" sz="900" spc="-50" dirty="0">
                <a:solidFill>
                  <a:srgbClr val="231F20"/>
                </a:solidFill>
                <a:latin typeface="Arial"/>
                <a:cs typeface="Arial"/>
              </a:rPr>
              <a:t> Chan a immédiatement dû assumer davantage de responsabilités, notamment encadrer une nouvelle équipe, superviser des comités et combler les attentes de la direction générale. Mais par où commencer?</a:t>
            </a:r>
          </a:p>
          <a:p>
            <a:pPr marL="12700" marR="5080" indent="194310" algn="just">
              <a:lnSpc>
                <a:spcPts val="1300"/>
              </a:lnSpc>
            </a:pPr>
            <a:r>
              <a:rPr lang="fr-CA" sz="900" spc="-40" dirty="0">
                <a:solidFill>
                  <a:srgbClr val="231F20"/>
                </a:solidFill>
                <a:latin typeface="Arial"/>
                <a:cs typeface="Arial"/>
              </a:rPr>
              <a:t>Au cours des premiers mois de son mandat, la D</a:t>
            </a:r>
            <a:r>
              <a:rPr lang="fr-CA" sz="900" spc="-40" baseline="30000" dirty="0">
                <a:solidFill>
                  <a:srgbClr val="231F20"/>
                </a:solidFill>
                <a:latin typeface="Arial"/>
                <a:cs typeface="Arial"/>
              </a:rPr>
              <a:t>re</a:t>
            </a:r>
            <a:r>
              <a:rPr lang="fr-CA" sz="900" spc="-40" dirty="0">
                <a:solidFill>
                  <a:srgbClr val="231F20"/>
                </a:solidFill>
                <a:latin typeface="Arial"/>
                <a:cs typeface="Arial"/>
              </a:rPr>
              <a:t> Chan a décidé que la meilleure façon de tracer sa voie était de prendre le temps de demander au corps professoral ce qu’il voulait et ce dont il avait le plus besoin. D’une réunion à l’autre, elle a discuté avec les </a:t>
            </a:r>
            <a:r>
              <a:rPr lang="fr-CA" sz="900" spc="-40" dirty="0" err="1">
                <a:solidFill>
                  <a:srgbClr val="231F20"/>
                </a:solidFill>
                <a:latin typeface="Arial"/>
                <a:cs typeface="Arial"/>
              </a:rPr>
              <a:t>professeur.e.s</a:t>
            </a:r>
            <a:r>
              <a:rPr lang="fr-CA" sz="900" spc="-40" dirty="0">
                <a:solidFill>
                  <a:srgbClr val="231F20"/>
                </a:solidFill>
                <a:latin typeface="Arial"/>
                <a:cs typeface="Arial"/>
              </a:rPr>
              <a:t>, qui lui ont souvent dit qu’ils n’avaient pas accès aux ateliers du programme parce qu’ils étaient extrêmement occupés et qu’ils avaient besoin d’un transport en commun pour se rendre au campus principal où ceux-ci sont offerts. Ils n’avaient tout simplement pas le temps de se rendre au campus principal pour participer aux ateliers. </a:t>
            </a:r>
            <a:r>
              <a:rPr lang="fr-CA" sz="900" spc="-40" dirty="0">
                <a:solidFill>
                  <a:srgbClr val="020302"/>
                </a:solidFill>
                <a:latin typeface="Arial"/>
                <a:cs typeface="Arial"/>
              </a:rPr>
              <a:t>Il est devenu évident pour elle qu’une transformation numérique du perfectionnement du corps professoral était essentielle au succès futur du programme.</a:t>
            </a:r>
          </a:p>
        </p:txBody>
      </p:sp>
      <p:sp>
        <p:nvSpPr>
          <p:cNvPr id="3" name="object 3"/>
          <p:cNvSpPr/>
          <p:nvPr/>
        </p:nvSpPr>
        <p:spPr>
          <a:xfrm>
            <a:off x="5150865" y="1746505"/>
            <a:ext cx="0" cy="4627245"/>
          </a:xfrm>
          <a:custGeom>
            <a:avLst/>
            <a:gdLst/>
            <a:ahLst/>
            <a:cxnLst/>
            <a:rect l="l" t="t" r="r" b="b"/>
            <a:pathLst>
              <a:path h="4627245">
                <a:moveTo>
                  <a:pt x="0" y="0"/>
                </a:moveTo>
                <a:lnTo>
                  <a:pt x="0" y="4626864"/>
                </a:lnTo>
              </a:path>
            </a:pathLst>
          </a:custGeom>
          <a:ln w="12700">
            <a:solidFill>
              <a:srgbClr val="231F20"/>
            </a:solidFill>
          </a:ln>
        </p:spPr>
        <p:txBody>
          <a:bodyPr wrap="square" lIns="0" tIns="0" rIns="0" bIns="0" rtlCol="0"/>
          <a:lstStyle/>
          <a:p>
            <a:endParaRPr/>
          </a:p>
        </p:txBody>
      </p:sp>
      <p:grpSp>
        <p:nvGrpSpPr>
          <p:cNvPr id="4" name="object 4"/>
          <p:cNvGrpSpPr/>
          <p:nvPr/>
        </p:nvGrpSpPr>
        <p:grpSpPr>
          <a:xfrm>
            <a:off x="0" y="441705"/>
            <a:ext cx="7772400" cy="9617075"/>
            <a:chOff x="0" y="441705"/>
            <a:chExt cx="7772400" cy="9617075"/>
          </a:xfrm>
        </p:grpSpPr>
        <p:sp>
          <p:nvSpPr>
            <p:cNvPr id="5" name="object 5"/>
            <p:cNvSpPr/>
            <p:nvPr/>
          </p:nvSpPr>
          <p:spPr>
            <a:xfrm>
              <a:off x="2658872" y="448055"/>
              <a:ext cx="0" cy="6245860"/>
            </a:xfrm>
            <a:custGeom>
              <a:avLst/>
              <a:gdLst/>
              <a:ahLst/>
              <a:cxnLst/>
              <a:rect l="l" t="t" r="r" b="b"/>
              <a:pathLst>
                <a:path h="6245859">
                  <a:moveTo>
                    <a:pt x="0" y="0"/>
                  </a:moveTo>
                  <a:lnTo>
                    <a:pt x="0" y="6245352"/>
                  </a:lnTo>
                </a:path>
              </a:pathLst>
            </a:custGeom>
            <a:ln w="12700">
              <a:solidFill>
                <a:srgbClr val="231F20"/>
              </a:solidFill>
            </a:ln>
          </p:spPr>
          <p:txBody>
            <a:bodyPr wrap="square" lIns="0" tIns="0" rIns="0" bIns="0" rtlCol="0"/>
            <a:lstStyle/>
            <a:p>
              <a:endParaRPr/>
            </a:p>
          </p:txBody>
        </p:sp>
        <p:sp>
          <p:nvSpPr>
            <p:cNvPr id="6" name="object 6"/>
            <p:cNvSpPr/>
            <p:nvPr/>
          </p:nvSpPr>
          <p:spPr>
            <a:xfrm>
              <a:off x="25" y="9582912"/>
              <a:ext cx="7772400" cy="475615"/>
            </a:xfrm>
            <a:custGeom>
              <a:avLst/>
              <a:gdLst/>
              <a:ahLst/>
              <a:cxnLst/>
              <a:rect l="l" t="t" r="r" b="b"/>
              <a:pathLst>
                <a:path w="7772400" h="475615">
                  <a:moveTo>
                    <a:pt x="7772374" y="0"/>
                  </a:moveTo>
                  <a:lnTo>
                    <a:pt x="0" y="0"/>
                  </a:lnTo>
                  <a:lnTo>
                    <a:pt x="0" y="475488"/>
                  </a:lnTo>
                  <a:lnTo>
                    <a:pt x="7772374" y="475488"/>
                  </a:lnTo>
                  <a:lnTo>
                    <a:pt x="7772374" y="0"/>
                  </a:lnTo>
                  <a:close/>
                </a:path>
              </a:pathLst>
            </a:custGeom>
            <a:solidFill>
              <a:srgbClr val="7A003C"/>
            </a:solidFill>
          </p:spPr>
          <p:txBody>
            <a:bodyPr wrap="square" lIns="0" tIns="0" rIns="0" bIns="0" rtlCol="0"/>
            <a:lstStyle/>
            <a:p>
              <a:endParaRPr/>
            </a:p>
          </p:txBody>
        </p:sp>
        <p:sp>
          <p:nvSpPr>
            <p:cNvPr id="7" name="object 7"/>
            <p:cNvSpPr/>
            <p:nvPr/>
          </p:nvSpPr>
          <p:spPr>
            <a:xfrm>
              <a:off x="0" y="9582912"/>
              <a:ext cx="7772400" cy="24130"/>
            </a:xfrm>
            <a:custGeom>
              <a:avLst/>
              <a:gdLst/>
              <a:ahLst/>
              <a:cxnLst/>
              <a:rect l="l" t="t" r="r" b="b"/>
              <a:pathLst>
                <a:path w="7772400" h="24129">
                  <a:moveTo>
                    <a:pt x="7772400" y="0"/>
                  </a:moveTo>
                  <a:lnTo>
                    <a:pt x="0" y="0"/>
                  </a:lnTo>
                  <a:lnTo>
                    <a:pt x="0" y="23609"/>
                  </a:lnTo>
                  <a:lnTo>
                    <a:pt x="7772400" y="23609"/>
                  </a:lnTo>
                  <a:lnTo>
                    <a:pt x="7772400" y="0"/>
                  </a:lnTo>
                  <a:close/>
                </a:path>
              </a:pathLst>
            </a:custGeom>
            <a:solidFill>
              <a:srgbClr val="78123B"/>
            </a:solidFill>
          </p:spPr>
          <p:txBody>
            <a:bodyPr wrap="square" lIns="0" tIns="0" rIns="0" bIns="0" rtlCol="0"/>
            <a:lstStyle/>
            <a:p>
              <a:endParaRPr/>
            </a:p>
          </p:txBody>
        </p:sp>
      </p:grpSp>
      <p:sp>
        <p:nvSpPr>
          <p:cNvPr id="8" name="object 8"/>
          <p:cNvSpPr txBox="1"/>
          <p:nvPr/>
        </p:nvSpPr>
        <p:spPr>
          <a:xfrm>
            <a:off x="2738132" y="451612"/>
            <a:ext cx="4833620" cy="1240155"/>
          </a:xfrm>
          <a:prstGeom prst="rect">
            <a:avLst/>
          </a:prstGeom>
          <a:solidFill>
            <a:srgbClr val="7A003C"/>
          </a:solidFill>
        </p:spPr>
        <p:txBody>
          <a:bodyPr vert="horz" wrap="square" lIns="0" tIns="58419" rIns="0" bIns="0" rtlCol="0">
            <a:spAutoFit/>
          </a:bodyPr>
          <a:lstStyle/>
          <a:p>
            <a:pPr>
              <a:lnSpc>
                <a:spcPct val="100000"/>
              </a:lnSpc>
              <a:spcBef>
                <a:spcPts val="459"/>
              </a:spcBef>
            </a:pPr>
            <a:endParaRPr sz="1500">
              <a:latin typeface="Times New Roman"/>
              <a:cs typeface="Times New Roman"/>
            </a:endParaRPr>
          </a:p>
          <a:p>
            <a:pPr marL="635" algn="ctr">
              <a:lnSpc>
                <a:spcPts val="1700"/>
              </a:lnSpc>
            </a:pPr>
            <a:r>
              <a:rPr lang="fr-CA" sz="1500" b="1">
                <a:solidFill>
                  <a:srgbClr val="FFFFFF"/>
                </a:solidFill>
                <a:latin typeface="Arial"/>
                <a:cs typeface="Arial"/>
              </a:rPr>
              <a:t>« Le projet était réalisable, innovant et justifié.</a:t>
            </a:r>
          </a:p>
          <a:p>
            <a:pPr marL="217170" marR="209550" algn="ctr">
              <a:lnSpc>
                <a:spcPts val="1600"/>
              </a:lnSpc>
              <a:spcBef>
                <a:spcPts val="120"/>
              </a:spcBef>
            </a:pPr>
            <a:r>
              <a:rPr lang="fr-CA" sz="1500" b="1">
                <a:solidFill>
                  <a:srgbClr val="FFFFFF"/>
                </a:solidFill>
                <a:latin typeface="Arial"/>
                <a:cs typeface="Arial"/>
              </a:rPr>
              <a:t>Toutefois, à la suite de la déclaration de pandémie par l’OMS, cet échéancier a été considérablement abrégé. »</a:t>
            </a:r>
          </a:p>
        </p:txBody>
      </p:sp>
      <p:sp>
        <p:nvSpPr>
          <p:cNvPr id="9" name="object 9"/>
          <p:cNvSpPr txBox="1"/>
          <p:nvPr/>
        </p:nvSpPr>
        <p:spPr>
          <a:xfrm>
            <a:off x="145501" y="7570788"/>
            <a:ext cx="2377438" cy="1754326"/>
          </a:xfrm>
          <a:prstGeom prst="rect">
            <a:avLst/>
          </a:prstGeom>
        </p:spPr>
        <p:txBody>
          <a:bodyPr vert="horz" wrap="square" lIns="0" tIns="48260" rIns="0" bIns="0" rtlCol="0">
            <a:spAutoFit/>
          </a:bodyPr>
          <a:lstStyle/>
          <a:p>
            <a:pPr marL="90170" marR="5080" indent="-78105" algn="ctr">
              <a:lnSpc>
                <a:spcPts val="1900"/>
              </a:lnSpc>
              <a:spcBef>
                <a:spcPts val="380"/>
              </a:spcBef>
            </a:pPr>
            <a:r>
              <a:rPr lang="fr-CA" sz="1800" b="1" spc="-50" dirty="0">
                <a:solidFill>
                  <a:srgbClr val="526871"/>
                </a:solidFill>
                <a:latin typeface="Arial"/>
                <a:cs typeface="Arial"/>
              </a:rPr>
              <a:t>« Une transformation numérique pour le perfectionnement du corps professoral était essentielle au succès futur du programme. »</a:t>
            </a:r>
          </a:p>
        </p:txBody>
      </p:sp>
      <p:sp>
        <p:nvSpPr>
          <p:cNvPr id="10" name="object 10"/>
          <p:cNvSpPr txBox="1"/>
          <p:nvPr/>
        </p:nvSpPr>
        <p:spPr>
          <a:xfrm>
            <a:off x="2730500" y="1751685"/>
            <a:ext cx="2366645" cy="4352410"/>
          </a:xfrm>
          <a:prstGeom prst="rect">
            <a:avLst/>
          </a:prstGeom>
        </p:spPr>
        <p:txBody>
          <a:bodyPr vert="horz" wrap="square" lIns="0" tIns="33020" rIns="0" bIns="0" rtlCol="0">
            <a:spAutoFit/>
          </a:bodyPr>
          <a:lstStyle/>
          <a:p>
            <a:pPr marL="12700" marR="5080" algn="just">
              <a:lnSpc>
                <a:spcPts val="1300"/>
              </a:lnSpc>
              <a:spcBef>
                <a:spcPts val="260"/>
              </a:spcBef>
            </a:pPr>
            <a:r>
              <a:rPr lang="fr-CA" sz="900" spc="-20" dirty="0">
                <a:solidFill>
                  <a:srgbClr val="020302"/>
                </a:solidFill>
                <a:latin typeface="Arial"/>
                <a:cs typeface="Arial"/>
              </a:rPr>
              <a:t>Elle a écouté, elle a fait un remue-méninges, elle a refait des recherches et elle a élaboré un plan provisoire pour faciliter cette transformation. Elle a prévu de se rendre d’un campus à l’autre pour animer des ateliers visant à développer les compétences numériques et à faciliter la transition des gens à un programme numérique. Pour donner le coup d’envoi à sa vision d’une transformation numérique, la D</a:t>
            </a:r>
            <a:r>
              <a:rPr lang="fr-CA" sz="900" spc="-20" baseline="30000" dirty="0">
                <a:solidFill>
                  <a:srgbClr val="020302"/>
                </a:solidFill>
                <a:latin typeface="Arial"/>
                <a:cs typeface="Arial"/>
              </a:rPr>
              <a:t>re</a:t>
            </a:r>
            <a:r>
              <a:rPr lang="fr-CA" sz="900" spc="-20" dirty="0">
                <a:solidFill>
                  <a:srgbClr val="020302"/>
                </a:solidFill>
                <a:latin typeface="Arial"/>
                <a:cs typeface="Arial"/>
              </a:rPr>
              <a:t> Chan et son équipe ont créé un canal Slack. Ils ont conçu cet espace comme une communauté de pratique virtuelle où le corps professoral peut plus facilement prendre part au perfectionnement professionnel. Elle était enthousiaste à l’idée de ce premier pas vers le numérique, mais à son grand désarroi, l’adoption de cette nouvelle approche de la participation a été lente. Au cours de conversations informelles, elle a compris que les </a:t>
            </a:r>
            <a:r>
              <a:rPr lang="fr-CA" sz="900" spc="-20" dirty="0" err="1">
                <a:solidFill>
                  <a:srgbClr val="020302"/>
                </a:solidFill>
                <a:latin typeface="Arial"/>
                <a:cs typeface="Arial"/>
              </a:rPr>
              <a:t>professeur.e.s</a:t>
            </a:r>
            <a:r>
              <a:rPr lang="fr-CA" sz="900" spc="-20" dirty="0">
                <a:solidFill>
                  <a:srgbClr val="020302"/>
                </a:solidFill>
                <a:latin typeface="Arial"/>
                <a:cs typeface="Arial"/>
              </a:rPr>
              <a:t> ne savaient pas utiliser la plateforme Slack. Elle a respiré profondément afin de revoir l’initiative. Elle a décidé de prendre du recul et d’allouer du temps à la mise en place de ce mode de collaboration et de participation. Évidemment, elle allait encore avoir besoin du mentorat et des commentaires de ses collègues.</a:t>
            </a:r>
          </a:p>
        </p:txBody>
      </p:sp>
      <p:sp>
        <p:nvSpPr>
          <p:cNvPr id="11" name="object 11"/>
          <p:cNvSpPr txBox="1"/>
          <p:nvPr/>
        </p:nvSpPr>
        <p:spPr>
          <a:xfrm>
            <a:off x="5194300" y="1724252"/>
            <a:ext cx="2383790" cy="3531672"/>
          </a:xfrm>
          <a:prstGeom prst="rect">
            <a:avLst/>
          </a:prstGeom>
        </p:spPr>
        <p:txBody>
          <a:bodyPr vert="horz" wrap="square" lIns="0" tIns="33020" rIns="0" bIns="0" rtlCol="0">
            <a:spAutoFit/>
          </a:bodyPr>
          <a:lstStyle/>
          <a:p>
            <a:pPr marL="29209" marR="5080" algn="just">
              <a:lnSpc>
                <a:spcPts val="1300"/>
              </a:lnSpc>
              <a:spcBef>
                <a:spcPts val="260"/>
              </a:spcBef>
            </a:pPr>
            <a:r>
              <a:rPr lang="fr-CA" sz="900" spc="-20" dirty="0">
                <a:solidFill>
                  <a:srgbClr val="020302"/>
                </a:solidFill>
                <a:latin typeface="Arial"/>
                <a:cs typeface="Arial"/>
              </a:rPr>
              <a:t>Le projet était réalisable, innovant et justifié. Toutefois, après la déclaration de pandémie par </a:t>
            </a:r>
            <a:r>
              <a:rPr lang="fr-CA" sz="900" spc="-30" dirty="0">
                <a:solidFill>
                  <a:srgbClr val="020302"/>
                </a:solidFill>
                <a:latin typeface="Arial"/>
                <a:cs typeface="Arial"/>
              </a:rPr>
              <a:t>l’OMS, ce délai a été considérablement raccourci.</a:t>
            </a:r>
          </a:p>
          <a:p>
            <a:pPr marL="30480" marR="857250">
              <a:lnSpc>
                <a:spcPts val="1700"/>
              </a:lnSpc>
              <a:spcBef>
                <a:spcPts val="530"/>
              </a:spcBef>
            </a:pPr>
            <a:r>
              <a:rPr lang="fr-CA" sz="1600" b="1" dirty="0">
                <a:solidFill>
                  <a:srgbClr val="231F20"/>
                </a:solidFill>
                <a:latin typeface="Arial"/>
                <a:cs typeface="Arial"/>
              </a:rPr>
              <a:t>Au cœur de la pandémie</a:t>
            </a:r>
          </a:p>
          <a:p>
            <a:pPr marL="12700" marR="21590" algn="just">
              <a:lnSpc>
                <a:spcPts val="1300"/>
              </a:lnSpc>
              <a:spcBef>
                <a:spcPts val="80"/>
              </a:spcBef>
            </a:pPr>
            <a:r>
              <a:rPr lang="fr-CA" sz="900" spc="-20" dirty="0">
                <a:solidFill>
                  <a:srgbClr val="020302"/>
                </a:solidFill>
                <a:latin typeface="Arial"/>
                <a:cs typeface="Arial"/>
              </a:rPr>
              <a:t>Tous les programmes et cours en classe ayant été brusquement annulés, il était évident pour la D</a:t>
            </a:r>
            <a:r>
              <a:rPr lang="fr-CA" sz="900" spc="-20" baseline="30000" dirty="0">
                <a:solidFill>
                  <a:srgbClr val="020302"/>
                </a:solidFill>
                <a:latin typeface="Arial"/>
                <a:cs typeface="Arial"/>
              </a:rPr>
              <a:t>re</a:t>
            </a:r>
            <a:r>
              <a:rPr lang="fr-CA" sz="900" spc="-20" dirty="0">
                <a:solidFill>
                  <a:srgbClr val="020302"/>
                </a:solidFill>
                <a:latin typeface="Arial"/>
                <a:cs typeface="Arial"/>
              </a:rPr>
              <a:t> Chan que sa priorité était de trouver un moyen continuer d’exister dans un espace numérique. Elle devait non seulement aider le corps professoral à migrer vers l’enseignement en ligne, mais aussi veiller à ce que leur perfectionnement professionnel se poursuive malgré la situation dans le monde. Ayant déjà eu un aperçu de la réticence du corps professoral à s’engager dans la communauté virtuelle, la D</a:t>
            </a:r>
            <a:r>
              <a:rPr lang="fr-CA" sz="900" spc="-20" baseline="30000" dirty="0">
                <a:solidFill>
                  <a:srgbClr val="020302"/>
                </a:solidFill>
                <a:latin typeface="Arial"/>
                <a:cs typeface="Arial"/>
              </a:rPr>
              <a:t>re</a:t>
            </a:r>
            <a:r>
              <a:rPr lang="fr-CA" sz="900" spc="-20" dirty="0">
                <a:solidFill>
                  <a:srgbClr val="020302"/>
                </a:solidFill>
                <a:latin typeface="Arial"/>
                <a:cs typeface="Arial"/>
              </a:rPr>
              <a:t> Chan savait qu’elle devait avant tout soutenir le perfectionnement des compétences numériques nécessaires pour s’épanouir dans un monde virtuel.</a:t>
            </a:r>
          </a:p>
        </p:txBody>
      </p:sp>
      <p:sp>
        <p:nvSpPr>
          <p:cNvPr id="12" name="object 12"/>
          <p:cNvSpPr/>
          <p:nvPr/>
        </p:nvSpPr>
        <p:spPr>
          <a:xfrm>
            <a:off x="6720846" y="8176262"/>
            <a:ext cx="1051560" cy="1285875"/>
          </a:xfrm>
          <a:custGeom>
            <a:avLst/>
            <a:gdLst/>
            <a:ahLst/>
            <a:cxnLst/>
            <a:rect l="l" t="t" r="r" b="b"/>
            <a:pathLst>
              <a:path w="1051559" h="1285875">
                <a:moveTo>
                  <a:pt x="658645" y="0"/>
                </a:moveTo>
                <a:lnTo>
                  <a:pt x="611536" y="1465"/>
                </a:lnTo>
                <a:lnTo>
                  <a:pt x="564174" y="6335"/>
                </a:lnTo>
                <a:lnTo>
                  <a:pt x="516715" y="14694"/>
                </a:lnTo>
                <a:lnTo>
                  <a:pt x="469317" y="26625"/>
                </a:lnTo>
                <a:lnTo>
                  <a:pt x="422938" y="41936"/>
                </a:lnTo>
                <a:lnTo>
                  <a:pt x="378492" y="60276"/>
                </a:lnTo>
                <a:lnTo>
                  <a:pt x="336064" y="81491"/>
                </a:lnTo>
                <a:lnTo>
                  <a:pt x="295741" y="105425"/>
                </a:lnTo>
                <a:lnTo>
                  <a:pt x="257606" y="131925"/>
                </a:lnTo>
                <a:lnTo>
                  <a:pt x="221747" y="160836"/>
                </a:lnTo>
                <a:lnTo>
                  <a:pt x="188248" y="192004"/>
                </a:lnTo>
                <a:lnTo>
                  <a:pt x="157195" y="225273"/>
                </a:lnTo>
                <a:lnTo>
                  <a:pt x="128673" y="260491"/>
                </a:lnTo>
                <a:lnTo>
                  <a:pt x="102769" y="297501"/>
                </a:lnTo>
                <a:lnTo>
                  <a:pt x="79566" y="336151"/>
                </a:lnTo>
                <a:lnTo>
                  <a:pt x="59152" y="376285"/>
                </a:lnTo>
                <a:lnTo>
                  <a:pt x="41611" y="417749"/>
                </a:lnTo>
                <a:lnTo>
                  <a:pt x="27029" y="460388"/>
                </a:lnTo>
                <a:lnTo>
                  <a:pt x="15491" y="504049"/>
                </a:lnTo>
                <a:lnTo>
                  <a:pt x="7083" y="548576"/>
                </a:lnTo>
                <a:lnTo>
                  <a:pt x="1891" y="593815"/>
                </a:lnTo>
                <a:lnTo>
                  <a:pt x="0" y="639612"/>
                </a:lnTo>
                <a:lnTo>
                  <a:pt x="1495" y="685813"/>
                </a:lnTo>
                <a:lnTo>
                  <a:pt x="6462" y="732262"/>
                </a:lnTo>
                <a:lnTo>
                  <a:pt x="14986" y="778806"/>
                </a:lnTo>
                <a:lnTo>
                  <a:pt x="27153" y="825290"/>
                </a:lnTo>
                <a:lnTo>
                  <a:pt x="42765" y="870774"/>
                </a:lnTo>
                <a:lnTo>
                  <a:pt x="61466" y="914363"/>
                </a:lnTo>
                <a:lnTo>
                  <a:pt x="83097" y="955972"/>
                </a:lnTo>
                <a:lnTo>
                  <a:pt x="107501" y="995517"/>
                </a:lnTo>
                <a:lnTo>
                  <a:pt x="134521" y="1032916"/>
                </a:lnTo>
                <a:lnTo>
                  <a:pt x="163999" y="1068083"/>
                </a:lnTo>
                <a:lnTo>
                  <a:pt x="195779" y="1100936"/>
                </a:lnTo>
                <a:lnTo>
                  <a:pt x="229702" y="1131390"/>
                </a:lnTo>
                <a:lnTo>
                  <a:pt x="265610" y="1159362"/>
                </a:lnTo>
                <a:lnTo>
                  <a:pt x="303348" y="1184767"/>
                </a:lnTo>
                <a:lnTo>
                  <a:pt x="342756" y="1207522"/>
                </a:lnTo>
                <a:lnTo>
                  <a:pt x="383678" y="1227542"/>
                </a:lnTo>
                <a:lnTo>
                  <a:pt x="425957" y="1244745"/>
                </a:lnTo>
                <a:lnTo>
                  <a:pt x="469434" y="1259046"/>
                </a:lnTo>
                <a:lnTo>
                  <a:pt x="513953" y="1270362"/>
                </a:lnTo>
                <a:lnTo>
                  <a:pt x="559355" y="1278608"/>
                </a:lnTo>
                <a:lnTo>
                  <a:pt x="605484" y="1283701"/>
                </a:lnTo>
                <a:lnTo>
                  <a:pt x="652182" y="1285557"/>
                </a:lnTo>
                <a:lnTo>
                  <a:pt x="699292" y="1284091"/>
                </a:lnTo>
                <a:lnTo>
                  <a:pt x="746655" y="1279221"/>
                </a:lnTo>
                <a:lnTo>
                  <a:pt x="794116" y="1270863"/>
                </a:lnTo>
                <a:lnTo>
                  <a:pt x="841515" y="1258931"/>
                </a:lnTo>
                <a:lnTo>
                  <a:pt x="887893" y="1243620"/>
                </a:lnTo>
                <a:lnTo>
                  <a:pt x="932337" y="1225280"/>
                </a:lnTo>
                <a:lnTo>
                  <a:pt x="974763" y="1204066"/>
                </a:lnTo>
                <a:lnTo>
                  <a:pt x="1015086" y="1180132"/>
                </a:lnTo>
                <a:lnTo>
                  <a:pt x="1051553" y="1154790"/>
                </a:lnTo>
                <a:lnTo>
                  <a:pt x="1051553" y="131129"/>
                </a:lnTo>
                <a:lnTo>
                  <a:pt x="1007480" y="100789"/>
                </a:lnTo>
                <a:lnTo>
                  <a:pt x="968071" y="78034"/>
                </a:lnTo>
                <a:lnTo>
                  <a:pt x="927148" y="58014"/>
                </a:lnTo>
                <a:lnTo>
                  <a:pt x="884870" y="40811"/>
                </a:lnTo>
                <a:lnTo>
                  <a:pt x="841392" y="26510"/>
                </a:lnTo>
                <a:lnTo>
                  <a:pt x="796874" y="15194"/>
                </a:lnTo>
                <a:lnTo>
                  <a:pt x="751471" y="6948"/>
                </a:lnTo>
                <a:lnTo>
                  <a:pt x="705343" y="1855"/>
                </a:lnTo>
                <a:lnTo>
                  <a:pt x="658645" y="0"/>
                </a:lnTo>
                <a:close/>
              </a:path>
            </a:pathLst>
          </a:custGeom>
          <a:solidFill>
            <a:srgbClr val="D3DF43"/>
          </a:solidFill>
        </p:spPr>
        <p:txBody>
          <a:bodyPr wrap="square" lIns="0" tIns="0" rIns="0" bIns="0" rtlCol="0"/>
          <a:lstStyle/>
          <a:p>
            <a:endParaRPr/>
          </a:p>
        </p:txBody>
      </p:sp>
      <p:grpSp>
        <p:nvGrpSpPr>
          <p:cNvPr id="17" name="object 17"/>
          <p:cNvGrpSpPr/>
          <p:nvPr/>
        </p:nvGrpSpPr>
        <p:grpSpPr>
          <a:xfrm>
            <a:off x="2701544" y="5486400"/>
            <a:ext cx="5003800" cy="4187825"/>
            <a:chOff x="2701544" y="5638800"/>
            <a:chExt cx="5003800" cy="4187825"/>
          </a:xfrm>
        </p:grpSpPr>
        <p:pic>
          <p:nvPicPr>
            <p:cNvPr id="18" name="object 18"/>
            <p:cNvPicPr/>
            <p:nvPr/>
          </p:nvPicPr>
          <p:blipFill>
            <a:blip r:embed="rId2" cstate="print"/>
            <a:stretch>
              <a:fillRect/>
            </a:stretch>
          </p:blipFill>
          <p:spPr>
            <a:xfrm>
              <a:off x="2701544" y="6430263"/>
              <a:ext cx="3547872" cy="3396212"/>
            </a:xfrm>
            <a:prstGeom prst="rect">
              <a:avLst/>
            </a:prstGeom>
          </p:spPr>
        </p:pic>
        <p:pic>
          <p:nvPicPr>
            <p:cNvPr id="19" name="object 19"/>
            <p:cNvPicPr/>
            <p:nvPr/>
          </p:nvPicPr>
          <p:blipFill>
            <a:blip r:embed="rId3" cstate="print"/>
            <a:stretch>
              <a:fillRect/>
            </a:stretch>
          </p:blipFill>
          <p:spPr>
            <a:xfrm>
              <a:off x="5299964" y="5638800"/>
              <a:ext cx="2405380" cy="2405380"/>
            </a:xfrm>
            <a:prstGeom prst="rect">
              <a:avLst/>
            </a:prstGeom>
          </p:spPr>
        </p:pic>
      </p:grpSp>
      <p:sp>
        <p:nvSpPr>
          <p:cNvPr id="20" name="object 20"/>
          <p:cNvSpPr txBox="1">
            <a:spLocks noGrp="1"/>
          </p:cNvSpPr>
          <p:nvPr>
            <p:ph type="sldNum" sz="quarter" idx="7"/>
          </p:nvPr>
        </p:nvSpPr>
        <p:spPr>
          <a:prstGeom prst="rect">
            <a:avLst/>
          </a:prstGeom>
        </p:spPr>
        <p:txBody>
          <a:bodyPr vert="horz" wrap="square" lIns="0" tIns="18415" rIns="0" bIns="0" rtlCol="0">
            <a:spAutoFit/>
          </a:bodyPr>
          <a:lstStyle/>
          <a:p>
            <a:pPr marL="38100">
              <a:lnSpc>
                <a:spcPct val="100000"/>
              </a:lnSpc>
              <a:spcBef>
                <a:spcPts val="145"/>
              </a:spcBef>
            </a:pPr>
            <a:fld id="{81D60167-4931-47E6-BA6A-407CBD079E47}" type="slidenum">
              <a:rPr spc="-50" dirty="0"/>
              <a:t>2</a:t>
            </a:fld>
            <a:endParaRPr spc="-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9582911"/>
            <a:ext cx="7772400" cy="475615"/>
            <a:chOff x="0" y="9582911"/>
            <a:chExt cx="7772400" cy="475615"/>
          </a:xfrm>
        </p:grpSpPr>
        <p:sp>
          <p:nvSpPr>
            <p:cNvPr id="3" name="object 3"/>
            <p:cNvSpPr/>
            <p:nvPr/>
          </p:nvSpPr>
          <p:spPr>
            <a:xfrm>
              <a:off x="25" y="9582911"/>
              <a:ext cx="7772400" cy="475615"/>
            </a:xfrm>
            <a:custGeom>
              <a:avLst/>
              <a:gdLst/>
              <a:ahLst/>
              <a:cxnLst/>
              <a:rect l="l" t="t" r="r" b="b"/>
              <a:pathLst>
                <a:path w="7772400" h="475615">
                  <a:moveTo>
                    <a:pt x="7772374" y="0"/>
                  </a:moveTo>
                  <a:lnTo>
                    <a:pt x="0" y="0"/>
                  </a:lnTo>
                  <a:lnTo>
                    <a:pt x="0" y="475488"/>
                  </a:lnTo>
                  <a:lnTo>
                    <a:pt x="7772374" y="475488"/>
                  </a:lnTo>
                  <a:lnTo>
                    <a:pt x="7772374" y="0"/>
                  </a:lnTo>
                  <a:close/>
                </a:path>
              </a:pathLst>
            </a:custGeom>
            <a:solidFill>
              <a:srgbClr val="7A123E"/>
            </a:solidFill>
          </p:spPr>
          <p:txBody>
            <a:bodyPr wrap="square" lIns="0" tIns="0" rIns="0" bIns="0" rtlCol="0"/>
            <a:lstStyle/>
            <a:p>
              <a:endParaRPr/>
            </a:p>
          </p:txBody>
        </p:sp>
        <p:sp>
          <p:nvSpPr>
            <p:cNvPr id="4" name="object 4"/>
            <p:cNvSpPr/>
            <p:nvPr/>
          </p:nvSpPr>
          <p:spPr>
            <a:xfrm>
              <a:off x="0" y="9582911"/>
              <a:ext cx="7772400" cy="24130"/>
            </a:xfrm>
            <a:custGeom>
              <a:avLst/>
              <a:gdLst/>
              <a:ahLst/>
              <a:cxnLst/>
              <a:rect l="l" t="t" r="r" b="b"/>
              <a:pathLst>
                <a:path w="7772400" h="24129">
                  <a:moveTo>
                    <a:pt x="7772400" y="0"/>
                  </a:moveTo>
                  <a:lnTo>
                    <a:pt x="0" y="0"/>
                  </a:lnTo>
                  <a:lnTo>
                    <a:pt x="0" y="23609"/>
                  </a:lnTo>
                  <a:lnTo>
                    <a:pt x="7772400" y="23609"/>
                  </a:lnTo>
                  <a:lnTo>
                    <a:pt x="7772400" y="0"/>
                  </a:lnTo>
                  <a:close/>
                </a:path>
              </a:pathLst>
            </a:custGeom>
            <a:solidFill>
              <a:srgbClr val="78123B"/>
            </a:solidFill>
          </p:spPr>
          <p:txBody>
            <a:bodyPr wrap="square" lIns="0" tIns="0" rIns="0" bIns="0" rtlCol="0"/>
            <a:lstStyle/>
            <a:p>
              <a:endParaRPr/>
            </a:p>
          </p:txBody>
        </p:sp>
      </p:grpSp>
      <p:sp>
        <p:nvSpPr>
          <p:cNvPr id="5" name="object 5"/>
          <p:cNvSpPr txBox="1"/>
          <p:nvPr/>
        </p:nvSpPr>
        <p:spPr>
          <a:xfrm>
            <a:off x="3928364" y="2036673"/>
            <a:ext cx="3561079" cy="7459671"/>
          </a:xfrm>
          <a:prstGeom prst="rect">
            <a:avLst/>
          </a:prstGeom>
        </p:spPr>
        <p:txBody>
          <a:bodyPr vert="horz" wrap="square" lIns="0" tIns="11430" rIns="0" bIns="0" rtlCol="0">
            <a:spAutoFit/>
          </a:bodyPr>
          <a:lstStyle/>
          <a:p>
            <a:pPr marL="36195" marR="5080" algn="just">
              <a:lnSpc>
                <a:spcPts val="1300"/>
              </a:lnSpc>
              <a:spcBef>
                <a:spcPts val="90"/>
              </a:spcBef>
            </a:pPr>
            <a:r>
              <a:rPr lang="fr-CA" sz="900" spc="-20" dirty="0">
                <a:solidFill>
                  <a:srgbClr val="231F20"/>
                </a:solidFill>
                <a:latin typeface="Arial"/>
                <a:cs typeface="Arial"/>
              </a:rPr>
              <a:t>Il s’en est suivi l’énorme tâche de maintenir et de coordonner les composantes de cette communauté d’apprentissage virtuelle dynamique et vivante. À ces défis s’ajoutait la dure réalité que la COVID-19 ravageait le système de santé de l’Ontario, ce qui obligeait les spécialistes en soins intensifs comme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à offrir un soutien de première ligne sans répit. Bien qu’elle n’ait pas négligé son engagement envers les services de première ligne</a:t>
            </a:r>
            <a:r>
              <a:rPr lang="fr-CA" sz="900" spc="-40" dirty="0">
                <a:solidFill>
                  <a:srgbClr val="231F20"/>
                </a:solidFill>
                <a:latin typeface="Arial"/>
                <a:cs typeface="Arial"/>
              </a:rPr>
              <a:t>, la D</a:t>
            </a:r>
            <a:r>
              <a:rPr lang="fr-CA" sz="900" spc="-40" baseline="30000" dirty="0">
                <a:solidFill>
                  <a:srgbClr val="231F20"/>
                </a:solidFill>
                <a:latin typeface="Arial"/>
                <a:cs typeface="Arial"/>
              </a:rPr>
              <a:t>re</a:t>
            </a:r>
            <a:r>
              <a:rPr lang="fr-CA" sz="900" spc="-40" dirty="0">
                <a:solidFill>
                  <a:srgbClr val="231F20"/>
                </a:solidFill>
                <a:latin typeface="Arial"/>
                <a:cs typeface="Arial"/>
              </a:rPr>
              <a:t> Chan a fait appel à ses collègues et à ses alliés pour soutenir le programme de </a:t>
            </a:r>
            <a:r>
              <a:rPr lang="fr-CA" sz="900" spc="-20" dirty="0">
                <a:solidFill>
                  <a:srgbClr val="231F20"/>
                </a:solidFill>
                <a:latin typeface="Arial"/>
                <a:cs typeface="Arial"/>
              </a:rPr>
              <a:t>perfectionnement numérique du corps professoral. Et ils ont répondu. Sans se faire prier, des membres du corps professoral ont pris les devants pour apporter leur soutien de différentes façons et exprimer leur volonté sincère d’apporter leur contribution. Ils se sont portés volontaires pour joindre les différentes équipes numériques, organiser des webinaires, enregistrer des </a:t>
            </a:r>
            <a:r>
              <a:rPr lang="fr-CA" sz="900" spc="-20" dirty="0" err="1">
                <a:solidFill>
                  <a:srgbClr val="231F20"/>
                </a:solidFill>
                <a:latin typeface="Arial"/>
                <a:cs typeface="Arial"/>
              </a:rPr>
              <a:t>balados</a:t>
            </a:r>
            <a:r>
              <a:rPr lang="fr-CA" sz="900" spc="-20" dirty="0">
                <a:solidFill>
                  <a:srgbClr val="231F20"/>
                </a:solidFill>
                <a:latin typeface="Arial"/>
                <a:cs typeface="Arial"/>
              </a:rPr>
              <a:t> et tout faire pour que le programme en ligne fonctionne à plein régime. En fait, ils ont tellement créé de ressources numériques ensemble qu’ils ont commencé à en mettre en réserve. Si vous demandiez à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comment elle avait imaginé </a:t>
            </a:r>
            <a:r>
              <a:rPr lang="fr-FR" sz="900" spc="-20" dirty="0">
                <a:solidFill>
                  <a:srgbClr val="231F20"/>
                </a:solidFill>
                <a:latin typeface="Arial"/>
                <a:cs typeface="Arial"/>
              </a:rPr>
              <a:t>la situation après deux ans de pandémie catastrophique, jamais elle n’aurait pensé qu’elle serait assise sur un empire médiatique qui met en valeur le talent et l’expertise de ses estimés collègues du</a:t>
            </a:r>
          </a:p>
          <a:p>
            <a:pPr marL="36195" marR="5080" algn="just">
              <a:lnSpc>
                <a:spcPts val="1300"/>
              </a:lnSpc>
              <a:spcBef>
                <a:spcPts val="90"/>
              </a:spcBef>
            </a:pPr>
            <a:r>
              <a:rPr lang="fr-FR" sz="900" spc="-20" dirty="0">
                <a:solidFill>
                  <a:srgbClr val="231F20"/>
                </a:solidFill>
                <a:latin typeface="Arial"/>
                <a:cs typeface="Arial"/>
              </a:rPr>
              <a:t>monde entier.</a:t>
            </a:r>
          </a:p>
          <a:p>
            <a:pPr marL="36195" marR="5080" algn="just">
              <a:lnSpc>
                <a:spcPts val="1300"/>
              </a:lnSpc>
              <a:spcBef>
                <a:spcPts val="90"/>
              </a:spcBef>
            </a:pPr>
            <a:endParaRPr lang="fr-FR" sz="900" spc="-20" dirty="0">
              <a:solidFill>
                <a:srgbClr val="231F20"/>
              </a:solidFill>
              <a:latin typeface="Arial"/>
              <a:cs typeface="Arial"/>
            </a:endParaRPr>
          </a:p>
          <a:p>
            <a:pPr marL="36195" marR="5080" algn="just">
              <a:lnSpc>
                <a:spcPts val="1300"/>
              </a:lnSpc>
              <a:spcBef>
                <a:spcPts val="90"/>
              </a:spcBef>
            </a:pPr>
            <a:endParaRPr lang="fr-FR" sz="900" spc="-20" dirty="0">
              <a:solidFill>
                <a:srgbClr val="231F20"/>
              </a:solidFill>
              <a:latin typeface="Arial"/>
              <a:cs typeface="Arial"/>
            </a:endParaRPr>
          </a:p>
          <a:p>
            <a:pPr marL="36195" marR="5080" algn="just">
              <a:lnSpc>
                <a:spcPts val="1300"/>
              </a:lnSpc>
              <a:spcBef>
                <a:spcPts val="90"/>
              </a:spcBef>
            </a:pPr>
            <a:endParaRPr lang="fr-FR" sz="900" spc="-20" dirty="0">
              <a:solidFill>
                <a:srgbClr val="231F20"/>
              </a:solidFill>
              <a:latin typeface="Arial"/>
              <a:cs typeface="Arial"/>
            </a:endParaRPr>
          </a:p>
          <a:p>
            <a:pPr marL="12700" marR="2061210">
              <a:lnSpc>
                <a:spcPts val="1700"/>
              </a:lnSpc>
              <a:spcBef>
                <a:spcPts val="1190"/>
              </a:spcBef>
            </a:pPr>
            <a:endParaRPr lang="fr-CA" sz="1600" b="1" spc="-5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endParaRPr lang="fr-CA" sz="900" spc="-20" dirty="0">
              <a:solidFill>
                <a:srgbClr val="231F20"/>
              </a:solidFill>
              <a:latin typeface="Arial"/>
              <a:cs typeface="Arial"/>
            </a:endParaRPr>
          </a:p>
          <a:p>
            <a:pPr marL="13970" marR="26670" algn="just">
              <a:lnSpc>
                <a:spcPts val="1300"/>
              </a:lnSpc>
              <a:spcBef>
                <a:spcPts val="150"/>
              </a:spcBef>
            </a:pPr>
            <a:r>
              <a:rPr lang="fr-CA" sz="900" spc="-20" dirty="0">
                <a:solidFill>
                  <a:srgbClr val="231F20"/>
                </a:solidFill>
                <a:latin typeface="Arial"/>
                <a:cs typeface="Arial"/>
              </a:rPr>
              <a:t>C’était une fin de soirée de l’été 2021.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venait de terminer l’enregistrement de son </a:t>
            </a:r>
            <a:r>
              <a:rPr lang="fr-CA" sz="900" spc="-20" dirty="0" err="1">
                <a:solidFill>
                  <a:srgbClr val="231F20"/>
                </a:solidFill>
                <a:latin typeface="Arial"/>
                <a:cs typeface="Arial"/>
              </a:rPr>
              <a:t>balado</a:t>
            </a:r>
            <a:r>
              <a:rPr lang="fr-CA" sz="900" spc="-20" dirty="0">
                <a:solidFill>
                  <a:srgbClr val="231F20"/>
                </a:solidFill>
                <a:latin typeface="Arial"/>
                <a:cs typeface="Arial"/>
              </a:rPr>
              <a:t> mensuel et de s’asseoir sur sa chaise de bureau, poussant un lourd soupir de soulagement alors que l’euphorie du moment commençait à s’estomper. Elle a jeté un coup d’œil à son bureau, autrefois vide et rarement utilisé, et a souri en voyant les piles de livres qui s’y empilaient et les notes autocollantes surmontées de dates, de noms et d’idées, éparpillées comme une fresque sur ses murs autrefois nus. Elle a été sortie de cette transe par une alerte sur son téléphone – un courriel d’un collègue de Boston souhaitant collaborer à un webinaire sur le perfectionnement du corps professoral à l’ère de</a:t>
            </a:r>
          </a:p>
        </p:txBody>
      </p:sp>
      <p:sp>
        <p:nvSpPr>
          <p:cNvPr id="6" name="object 6"/>
          <p:cNvSpPr/>
          <p:nvPr/>
        </p:nvSpPr>
        <p:spPr>
          <a:xfrm>
            <a:off x="303784" y="420623"/>
            <a:ext cx="3543300" cy="2048510"/>
          </a:xfrm>
          <a:custGeom>
            <a:avLst/>
            <a:gdLst/>
            <a:ahLst/>
            <a:cxnLst/>
            <a:rect l="l" t="t" r="r" b="b"/>
            <a:pathLst>
              <a:path w="3543300" h="2048510">
                <a:moveTo>
                  <a:pt x="3543300" y="0"/>
                </a:moveTo>
                <a:lnTo>
                  <a:pt x="0" y="0"/>
                </a:lnTo>
                <a:lnTo>
                  <a:pt x="0" y="2048255"/>
                </a:lnTo>
                <a:lnTo>
                  <a:pt x="3543300" y="2048255"/>
                </a:lnTo>
                <a:lnTo>
                  <a:pt x="3543300" y="0"/>
                </a:lnTo>
                <a:close/>
              </a:path>
            </a:pathLst>
          </a:custGeom>
          <a:solidFill>
            <a:srgbClr val="526871"/>
          </a:solidFill>
        </p:spPr>
        <p:txBody>
          <a:bodyPr wrap="square" lIns="0" tIns="0" rIns="0" bIns="0" rtlCol="0"/>
          <a:lstStyle/>
          <a:p>
            <a:endParaRPr/>
          </a:p>
        </p:txBody>
      </p:sp>
      <p:sp>
        <p:nvSpPr>
          <p:cNvPr id="7" name="object 7"/>
          <p:cNvSpPr txBox="1"/>
          <p:nvPr/>
        </p:nvSpPr>
        <p:spPr>
          <a:xfrm>
            <a:off x="678687" y="401688"/>
            <a:ext cx="3060065" cy="773288"/>
          </a:xfrm>
          <a:prstGeom prst="rect">
            <a:avLst/>
          </a:prstGeom>
        </p:spPr>
        <p:txBody>
          <a:bodyPr vert="horz" wrap="square" lIns="0" tIns="52069" rIns="0" bIns="0" rtlCol="0">
            <a:spAutoFit/>
          </a:bodyPr>
          <a:lstStyle/>
          <a:p>
            <a:pPr marL="807720">
              <a:lnSpc>
                <a:spcPct val="100000"/>
              </a:lnSpc>
              <a:spcBef>
                <a:spcPts val="409"/>
              </a:spcBef>
            </a:pPr>
            <a:r>
              <a:rPr lang="fr-CA" sz="1600" spc="-50" dirty="0">
                <a:solidFill>
                  <a:srgbClr val="FFFFFF"/>
                </a:solidFill>
                <a:latin typeface="Arial Black"/>
                <a:cs typeface="Arial Black"/>
              </a:rPr>
              <a:t>DISCUSSION</a:t>
            </a:r>
          </a:p>
          <a:p>
            <a:pPr marR="5080">
              <a:lnSpc>
                <a:spcPts val="1100"/>
              </a:lnSpc>
              <a:spcBef>
                <a:spcPts val="390"/>
              </a:spcBef>
            </a:pPr>
            <a:r>
              <a:rPr lang="fr-CA" sz="1000" dirty="0">
                <a:solidFill>
                  <a:srgbClr val="FFFFFF"/>
                </a:solidFill>
                <a:latin typeface="Arial"/>
                <a:cs typeface="Arial"/>
              </a:rPr>
              <a:t>Quels sont les obstacles techniques que vous avez constatés lorsque vous avez tenté d’essayer de nouvelles approches dans votre organisation?</a:t>
            </a:r>
          </a:p>
        </p:txBody>
      </p:sp>
      <p:pic>
        <p:nvPicPr>
          <p:cNvPr id="12" name="object 12"/>
          <p:cNvPicPr/>
          <p:nvPr/>
        </p:nvPicPr>
        <p:blipFill>
          <a:blip r:embed="rId2" cstate="print"/>
          <a:stretch>
            <a:fillRect/>
          </a:stretch>
        </p:blipFill>
        <p:spPr>
          <a:xfrm>
            <a:off x="442772" y="782322"/>
            <a:ext cx="155447" cy="155448"/>
          </a:xfrm>
          <a:prstGeom prst="rect">
            <a:avLst/>
          </a:prstGeom>
        </p:spPr>
      </p:pic>
      <p:sp>
        <p:nvSpPr>
          <p:cNvPr id="13" name="object 13"/>
          <p:cNvSpPr txBox="1"/>
          <p:nvPr/>
        </p:nvSpPr>
        <p:spPr>
          <a:xfrm>
            <a:off x="485775" y="763523"/>
            <a:ext cx="69215" cy="177800"/>
          </a:xfrm>
          <a:prstGeom prst="rect">
            <a:avLst/>
          </a:prstGeom>
        </p:spPr>
        <p:txBody>
          <a:bodyPr vert="horz" wrap="square" lIns="0" tIns="12700" rIns="0" bIns="0" rtlCol="0">
            <a:spAutoFit/>
          </a:bodyPr>
          <a:lstStyle/>
          <a:p>
            <a:pPr>
              <a:lnSpc>
                <a:spcPct val="100000"/>
              </a:lnSpc>
              <a:spcBef>
                <a:spcPts val="100"/>
              </a:spcBef>
            </a:pPr>
            <a:r>
              <a:rPr lang="fr-CA" sz="1000" b="1">
                <a:solidFill>
                  <a:srgbClr val="526871"/>
                </a:solidFill>
                <a:latin typeface="Arial"/>
                <a:cs typeface="Arial"/>
              </a:rPr>
              <a:t>1</a:t>
            </a:r>
          </a:p>
        </p:txBody>
      </p:sp>
      <p:grpSp>
        <p:nvGrpSpPr>
          <p:cNvPr id="14" name="object 14"/>
          <p:cNvGrpSpPr/>
          <p:nvPr/>
        </p:nvGrpSpPr>
        <p:grpSpPr>
          <a:xfrm>
            <a:off x="442772" y="1416051"/>
            <a:ext cx="155447" cy="869949"/>
            <a:chOff x="442772" y="1416051"/>
            <a:chExt cx="155447" cy="869949"/>
          </a:xfrm>
        </p:grpSpPr>
        <p:pic>
          <p:nvPicPr>
            <p:cNvPr id="15" name="object 15"/>
            <p:cNvPicPr/>
            <p:nvPr/>
          </p:nvPicPr>
          <p:blipFill>
            <a:blip r:embed="rId2" cstate="print"/>
            <a:stretch>
              <a:fillRect/>
            </a:stretch>
          </p:blipFill>
          <p:spPr>
            <a:xfrm>
              <a:off x="442772" y="1416051"/>
              <a:ext cx="155447" cy="155448"/>
            </a:xfrm>
            <a:prstGeom prst="rect">
              <a:avLst/>
            </a:prstGeom>
          </p:spPr>
        </p:pic>
        <p:pic>
          <p:nvPicPr>
            <p:cNvPr id="16" name="object 16"/>
            <p:cNvPicPr/>
            <p:nvPr/>
          </p:nvPicPr>
          <p:blipFill>
            <a:blip r:embed="rId2" cstate="print"/>
            <a:stretch>
              <a:fillRect/>
            </a:stretch>
          </p:blipFill>
          <p:spPr>
            <a:xfrm>
              <a:off x="442772" y="2130552"/>
              <a:ext cx="155447" cy="155448"/>
            </a:xfrm>
            <a:prstGeom prst="rect">
              <a:avLst/>
            </a:prstGeom>
          </p:spPr>
        </p:pic>
      </p:grpSp>
      <p:sp>
        <p:nvSpPr>
          <p:cNvPr id="17" name="object 17"/>
          <p:cNvSpPr txBox="1"/>
          <p:nvPr/>
        </p:nvSpPr>
        <p:spPr>
          <a:xfrm>
            <a:off x="494519" y="1391960"/>
            <a:ext cx="3042285" cy="1046440"/>
          </a:xfrm>
          <a:prstGeom prst="rect">
            <a:avLst/>
          </a:prstGeom>
        </p:spPr>
        <p:txBody>
          <a:bodyPr vert="horz" wrap="square" lIns="0" tIns="33020" rIns="0" bIns="0" rtlCol="0">
            <a:spAutoFit/>
          </a:bodyPr>
          <a:lstStyle/>
          <a:p>
            <a:pPr marL="184785" marR="5080" indent="-185420">
              <a:lnSpc>
                <a:spcPts val="1100"/>
              </a:lnSpc>
              <a:spcBef>
                <a:spcPts val="260"/>
              </a:spcBef>
              <a:buClr>
                <a:srgbClr val="526871"/>
              </a:buClr>
              <a:buSzPct val="83333"/>
              <a:buFont typeface="Arial"/>
              <a:buAutoNum type="arabicPlain" startAt="2"/>
              <a:tabLst>
                <a:tab pos="184785" algn="l"/>
              </a:tabLst>
            </a:pPr>
            <a:r>
              <a:rPr lang="fr-CA" sz="1000" dirty="0">
                <a:solidFill>
                  <a:srgbClr val="FFFFFF"/>
                </a:solidFill>
                <a:latin typeface="Arial"/>
                <a:cs typeface="Arial"/>
              </a:rPr>
              <a:t>Quel est le meilleur moyen d’élaborer une stratégie au sein d’une organisation? Quel cadre ou quelle approche adoptez-vous pour apporter un changement?</a:t>
            </a:r>
          </a:p>
          <a:p>
            <a:pPr marL="184785" marR="13335" indent="-185420">
              <a:lnSpc>
                <a:spcPts val="1100"/>
              </a:lnSpc>
              <a:spcBef>
                <a:spcPts val="1100"/>
              </a:spcBef>
              <a:buClr>
                <a:srgbClr val="526871"/>
              </a:buClr>
              <a:buSzPct val="83333"/>
              <a:buFont typeface="Arial"/>
              <a:buAutoNum type="arabicPlain" startAt="2"/>
              <a:tabLst>
                <a:tab pos="184785" algn="l"/>
              </a:tabLst>
            </a:pPr>
            <a:r>
              <a:rPr lang="fr-CA" sz="1000" dirty="0">
                <a:solidFill>
                  <a:srgbClr val="FFFFFF"/>
                </a:solidFill>
                <a:latin typeface="Arial"/>
                <a:cs typeface="Arial"/>
              </a:rPr>
              <a:t>Comment la stratégie peut-elle influencer les mesures à prendre en cas de crise?</a:t>
            </a:r>
          </a:p>
        </p:txBody>
      </p:sp>
      <p:grpSp>
        <p:nvGrpSpPr>
          <p:cNvPr id="22" name="object 22"/>
          <p:cNvGrpSpPr/>
          <p:nvPr/>
        </p:nvGrpSpPr>
        <p:grpSpPr>
          <a:xfrm>
            <a:off x="4139695" y="87374"/>
            <a:ext cx="2831460" cy="1961768"/>
            <a:chOff x="4139695" y="87374"/>
            <a:chExt cx="2831460" cy="1961768"/>
          </a:xfrm>
        </p:grpSpPr>
        <p:sp>
          <p:nvSpPr>
            <p:cNvPr id="23" name="object 23"/>
            <p:cNvSpPr/>
            <p:nvPr/>
          </p:nvSpPr>
          <p:spPr>
            <a:xfrm>
              <a:off x="4139695" y="87374"/>
              <a:ext cx="1932939" cy="1911350"/>
            </a:xfrm>
            <a:custGeom>
              <a:avLst/>
              <a:gdLst/>
              <a:ahLst/>
              <a:cxnLst/>
              <a:rect l="l" t="t" r="r" b="b"/>
              <a:pathLst>
                <a:path w="1932939" h="1911350">
                  <a:moveTo>
                    <a:pt x="966330" y="0"/>
                  </a:moveTo>
                  <a:lnTo>
                    <a:pt x="918100" y="1169"/>
                  </a:lnTo>
                  <a:lnTo>
                    <a:pt x="870482" y="4641"/>
                  </a:lnTo>
                  <a:lnTo>
                    <a:pt x="823532" y="10360"/>
                  </a:lnTo>
                  <a:lnTo>
                    <a:pt x="777305" y="18272"/>
                  </a:lnTo>
                  <a:lnTo>
                    <a:pt x="731855" y="28323"/>
                  </a:lnTo>
                  <a:lnTo>
                    <a:pt x="687240" y="40456"/>
                  </a:lnTo>
                  <a:lnTo>
                    <a:pt x="643513" y="54619"/>
                  </a:lnTo>
                  <a:lnTo>
                    <a:pt x="600731" y="70755"/>
                  </a:lnTo>
                  <a:lnTo>
                    <a:pt x="558948" y="88810"/>
                  </a:lnTo>
                  <a:lnTo>
                    <a:pt x="518221" y="108730"/>
                  </a:lnTo>
                  <a:lnTo>
                    <a:pt x="478603" y="130460"/>
                  </a:lnTo>
                  <a:lnTo>
                    <a:pt x="440152" y="153944"/>
                  </a:lnTo>
                  <a:lnTo>
                    <a:pt x="402921" y="179128"/>
                  </a:lnTo>
                  <a:lnTo>
                    <a:pt x="366967" y="205958"/>
                  </a:lnTo>
                  <a:lnTo>
                    <a:pt x="332345" y="234379"/>
                  </a:lnTo>
                  <a:lnTo>
                    <a:pt x="299110" y="264335"/>
                  </a:lnTo>
                  <a:lnTo>
                    <a:pt x="267318" y="295773"/>
                  </a:lnTo>
                  <a:lnTo>
                    <a:pt x="237023" y="328637"/>
                  </a:lnTo>
                  <a:lnTo>
                    <a:pt x="208282" y="362873"/>
                  </a:lnTo>
                  <a:lnTo>
                    <a:pt x="181149" y="398426"/>
                  </a:lnTo>
                  <a:lnTo>
                    <a:pt x="155681" y="435241"/>
                  </a:lnTo>
                  <a:lnTo>
                    <a:pt x="131931" y="473264"/>
                  </a:lnTo>
                  <a:lnTo>
                    <a:pt x="109957" y="512439"/>
                  </a:lnTo>
                  <a:lnTo>
                    <a:pt x="89812" y="552712"/>
                  </a:lnTo>
                  <a:lnTo>
                    <a:pt x="71553" y="594029"/>
                  </a:lnTo>
                  <a:lnTo>
                    <a:pt x="55235" y="636333"/>
                  </a:lnTo>
                  <a:lnTo>
                    <a:pt x="40913" y="679572"/>
                  </a:lnTo>
                  <a:lnTo>
                    <a:pt x="28642" y="723690"/>
                  </a:lnTo>
                  <a:lnTo>
                    <a:pt x="18478" y="768632"/>
                  </a:lnTo>
                  <a:lnTo>
                    <a:pt x="10477" y="814343"/>
                  </a:lnTo>
                  <a:lnTo>
                    <a:pt x="4693" y="860770"/>
                  </a:lnTo>
                  <a:lnTo>
                    <a:pt x="1182" y="907856"/>
                  </a:lnTo>
                  <a:lnTo>
                    <a:pt x="0" y="955548"/>
                  </a:lnTo>
                  <a:lnTo>
                    <a:pt x="1182" y="1003239"/>
                  </a:lnTo>
                  <a:lnTo>
                    <a:pt x="4693" y="1050325"/>
                  </a:lnTo>
                  <a:lnTo>
                    <a:pt x="10477" y="1096752"/>
                  </a:lnTo>
                  <a:lnTo>
                    <a:pt x="18478" y="1142463"/>
                  </a:lnTo>
                  <a:lnTo>
                    <a:pt x="28642" y="1187405"/>
                  </a:lnTo>
                  <a:lnTo>
                    <a:pt x="40913" y="1231523"/>
                  </a:lnTo>
                  <a:lnTo>
                    <a:pt x="55235" y="1274762"/>
                  </a:lnTo>
                  <a:lnTo>
                    <a:pt x="71553" y="1317066"/>
                  </a:lnTo>
                  <a:lnTo>
                    <a:pt x="89812" y="1358383"/>
                  </a:lnTo>
                  <a:lnTo>
                    <a:pt x="109957" y="1398656"/>
                  </a:lnTo>
                  <a:lnTo>
                    <a:pt x="131931" y="1437831"/>
                  </a:lnTo>
                  <a:lnTo>
                    <a:pt x="155681" y="1475854"/>
                  </a:lnTo>
                  <a:lnTo>
                    <a:pt x="181149" y="1512669"/>
                  </a:lnTo>
                  <a:lnTo>
                    <a:pt x="208282" y="1548222"/>
                  </a:lnTo>
                  <a:lnTo>
                    <a:pt x="237023" y="1582458"/>
                  </a:lnTo>
                  <a:lnTo>
                    <a:pt x="267318" y="1615322"/>
                  </a:lnTo>
                  <a:lnTo>
                    <a:pt x="299110" y="1646760"/>
                  </a:lnTo>
                  <a:lnTo>
                    <a:pt x="332345" y="1676716"/>
                  </a:lnTo>
                  <a:lnTo>
                    <a:pt x="366967" y="1705137"/>
                  </a:lnTo>
                  <a:lnTo>
                    <a:pt x="402921" y="1731967"/>
                  </a:lnTo>
                  <a:lnTo>
                    <a:pt x="440152" y="1757151"/>
                  </a:lnTo>
                  <a:lnTo>
                    <a:pt x="478603" y="1780635"/>
                  </a:lnTo>
                  <a:lnTo>
                    <a:pt x="518221" y="1802365"/>
                  </a:lnTo>
                  <a:lnTo>
                    <a:pt x="558948" y="1822285"/>
                  </a:lnTo>
                  <a:lnTo>
                    <a:pt x="600731" y="1840340"/>
                  </a:lnTo>
                  <a:lnTo>
                    <a:pt x="643513" y="1856476"/>
                  </a:lnTo>
                  <a:lnTo>
                    <a:pt x="687240" y="1870639"/>
                  </a:lnTo>
                  <a:lnTo>
                    <a:pt x="731855" y="1882772"/>
                  </a:lnTo>
                  <a:lnTo>
                    <a:pt x="777305" y="1892823"/>
                  </a:lnTo>
                  <a:lnTo>
                    <a:pt x="823532" y="1900735"/>
                  </a:lnTo>
                  <a:lnTo>
                    <a:pt x="870482" y="1906454"/>
                  </a:lnTo>
                  <a:lnTo>
                    <a:pt x="918100" y="1909926"/>
                  </a:lnTo>
                  <a:lnTo>
                    <a:pt x="966330" y="1911096"/>
                  </a:lnTo>
                  <a:lnTo>
                    <a:pt x="1014560" y="1909926"/>
                  </a:lnTo>
                  <a:lnTo>
                    <a:pt x="1062177" y="1906454"/>
                  </a:lnTo>
                  <a:lnTo>
                    <a:pt x="1109128" y="1900735"/>
                  </a:lnTo>
                  <a:lnTo>
                    <a:pt x="1155355" y="1892823"/>
                  </a:lnTo>
                  <a:lnTo>
                    <a:pt x="1200804" y="1882772"/>
                  </a:lnTo>
                  <a:lnTo>
                    <a:pt x="1245420" y="1870639"/>
                  </a:lnTo>
                  <a:lnTo>
                    <a:pt x="1289146" y="1856476"/>
                  </a:lnTo>
                  <a:lnTo>
                    <a:pt x="1331929" y="1840340"/>
                  </a:lnTo>
                  <a:lnTo>
                    <a:pt x="1373711" y="1822285"/>
                  </a:lnTo>
                  <a:lnTo>
                    <a:pt x="1414439" y="1802365"/>
                  </a:lnTo>
                  <a:lnTo>
                    <a:pt x="1454056" y="1780635"/>
                  </a:lnTo>
                  <a:lnTo>
                    <a:pt x="1492508" y="1757151"/>
                  </a:lnTo>
                  <a:lnTo>
                    <a:pt x="1529738" y="1731967"/>
                  </a:lnTo>
                  <a:lnTo>
                    <a:pt x="1565692" y="1705137"/>
                  </a:lnTo>
                  <a:lnTo>
                    <a:pt x="1600315" y="1676716"/>
                  </a:lnTo>
                  <a:lnTo>
                    <a:pt x="1633549" y="1646760"/>
                  </a:lnTo>
                  <a:lnTo>
                    <a:pt x="1665342" y="1615322"/>
                  </a:lnTo>
                  <a:lnTo>
                    <a:pt x="1695636" y="1582458"/>
                  </a:lnTo>
                  <a:lnTo>
                    <a:pt x="1724378" y="1548222"/>
                  </a:lnTo>
                  <a:lnTo>
                    <a:pt x="1751510" y="1512669"/>
                  </a:lnTo>
                  <a:lnTo>
                    <a:pt x="1776979" y="1475854"/>
                  </a:lnTo>
                  <a:lnTo>
                    <a:pt x="1800728" y="1437831"/>
                  </a:lnTo>
                  <a:lnTo>
                    <a:pt x="1822703" y="1398656"/>
                  </a:lnTo>
                  <a:lnTo>
                    <a:pt x="1842847" y="1358383"/>
                  </a:lnTo>
                  <a:lnTo>
                    <a:pt x="1861106" y="1317066"/>
                  </a:lnTo>
                  <a:lnTo>
                    <a:pt x="1877425" y="1274762"/>
                  </a:lnTo>
                  <a:lnTo>
                    <a:pt x="1891747" y="1231523"/>
                  </a:lnTo>
                  <a:lnTo>
                    <a:pt x="1904017" y="1187405"/>
                  </a:lnTo>
                  <a:lnTo>
                    <a:pt x="1914181" y="1142463"/>
                  </a:lnTo>
                  <a:lnTo>
                    <a:pt x="1922183" y="1096752"/>
                  </a:lnTo>
                  <a:lnTo>
                    <a:pt x="1927967" y="1050325"/>
                  </a:lnTo>
                  <a:lnTo>
                    <a:pt x="1931477" y="1003239"/>
                  </a:lnTo>
                  <a:lnTo>
                    <a:pt x="1932660" y="955548"/>
                  </a:lnTo>
                  <a:lnTo>
                    <a:pt x="1931477" y="907856"/>
                  </a:lnTo>
                  <a:lnTo>
                    <a:pt x="1927967" y="860770"/>
                  </a:lnTo>
                  <a:lnTo>
                    <a:pt x="1922183" y="814343"/>
                  </a:lnTo>
                  <a:lnTo>
                    <a:pt x="1914181" y="768632"/>
                  </a:lnTo>
                  <a:lnTo>
                    <a:pt x="1904017" y="723690"/>
                  </a:lnTo>
                  <a:lnTo>
                    <a:pt x="1891747" y="679572"/>
                  </a:lnTo>
                  <a:lnTo>
                    <a:pt x="1877425" y="636333"/>
                  </a:lnTo>
                  <a:lnTo>
                    <a:pt x="1861106" y="594029"/>
                  </a:lnTo>
                  <a:lnTo>
                    <a:pt x="1842847" y="552712"/>
                  </a:lnTo>
                  <a:lnTo>
                    <a:pt x="1822703" y="512439"/>
                  </a:lnTo>
                  <a:lnTo>
                    <a:pt x="1800728" y="473264"/>
                  </a:lnTo>
                  <a:lnTo>
                    <a:pt x="1776979" y="435241"/>
                  </a:lnTo>
                  <a:lnTo>
                    <a:pt x="1751510" y="398426"/>
                  </a:lnTo>
                  <a:lnTo>
                    <a:pt x="1724378" y="362873"/>
                  </a:lnTo>
                  <a:lnTo>
                    <a:pt x="1695636" y="328637"/>
                  </a:lnTo>
                  <a:lnTo>
                    <a:pt x="1665342" y="295773"/>
                  </a:lnTo>
                  <a:lnTo>
                    <a:pt x="1633549" y="264335"/>
                  </a:lnTo>
                  <a:lnTo>
                    <a:pt x="1600315" y="234379"/>
                  </a:lnTo>
                  <a:lnTo>
                    <a:pt x="1565692" y="205958"/>
                  </a:lnTo>
                  <a:lnTo>
                    <a:pt x="1529738" y="179128"/>
                  </a:lnTo>
                  <a:lnTo>
                    <a:pt x="1492508" y="153944"/>
                  </a:lnTo>
                  <a:lnTo>
                    <a:pt x="1454056" y="130460"/>
                  </a:lnTo>
                  <a:lnTo>
                    <a:pt x="1414439" y="108730"/>
                  </a:lnTo>
                  <a:lnTo>
                    <a:pt x="1373711" y="88810"/>
                  </a:lnTo>
                  <a:lnTo>
                    <a:pt x="1331929" y="70755"/>
                  </a:lnTo>
                  <a:lnTo>
                    <a:pt x="1289146" y="54619"/>
                  </a:lnTo>
                  <a:lnTo>
                    <a:pt x="1245420" y="40456"/>
                  </a:lnTo>
                  <a:lnTo>
                    <a:pt x="1200804" y="28323"/>
                  </a:lnTo>
                  <a:lnTo>
                    <a:pt x="1155355" y="18272"/>
                  </a:lnTo>
                  <a:lnTo>
                    <a:pt x="1109128" y="10360"/>
                  </a:lnTo>
                  <a:lnTo>
                    <a:pt x="1062177" y="4641"/>
                  </a:lnTo>
                  <a:lnTo>
                    <a:pt x="1014560" y="1169"/>
                  </a:lnTo>
                  <a:lnTo>
                    <a:pt x="966330" y="0"/>
                  </a:lnTo>
                  <a:close/>
                </a:path>
              </a:pathLst>
            </a:custGeom>
            <a:solidFill>
              <a:srgbClr val="7A003C"/>
            </a:solidFill>
          </p:spPr>
          <p:txBody>
            <a:bodyPr wrap="square" lIns="0" tIns="0" rIns="0" bIns="0" rtlCol="0"/>
            <a:lstStyle/>
            <a:p>
              <a:endParaRPr/>
            </a:p>
          </p:txBody>
        </p:sp>
        <p:sp>
          <p:nvSpPr>
            <p:cNvPr id="24" name="object 24"/>
            <p:cNvSpPr/>
            <p:nvPr/>
          </p:nvSpPr>
          <p:spPr>
            <a:xfrm>
              <a:off x="5795770" y="873757"/>
              <a:ext cx="1175385" cy="1175385"/>
            </a:xfrm>
            <a:custGeom>
              <a:avLst/>
              <a:gdLst/>
              <a:ahLst/>
              <a:cxnLst/>
              <a:rect l="l" t="t" r="r" b="b"/>
              <a:pathLst>
                <a:path w="1175384" h="1175385">
                  <a:moveTo>
                    <a:pt x="587501" y="0"/>
                  </a:moveTo>
                  <a:lnTo>
                    <a:pt x="539317" y="1947"/>
                  </a:lnTo>
                  <a:lnTo>
                    <a:pt x="492205" y="7689"/>
                  </a:lnTo>
                  <a:lnTo>
                    <a:pt x="446317" y="17074"/>
                  </a:lnTo>
                  <a:lnTo>
                    <a:pt x="401804" y="29950"/>
                  </a:lnTo>
                  <a:lnTo>
                    <a:pt x="358818" y="46168"/>
                  </a:lnTo>
                  <a:lnTo>
                    <a:pt x="317509" y="65575"/>
                  </a:lnTo>
                  <a:lnTo>
                    <a:pt x="278029" y="88020"/>
                  </a:lnTo>
                  <a:lnTo>
                    <a:pt x="240529" y="113352"/>
                  </a:lnTo>
                  <a:lnTo>
                    <a:pt x="205160" y="141420"/>
                  </a:lnTo>
                  <a:lnTo>
                    <a:pt x="172073" y="172073"/>
                  </a:lnTo>
                  <a:lnTo>
                    <a:pt x="141420" y="205160"/>
                  </a:lnTo>
                  <a:lnTo>
                    <a:pt x="113352" y="240529"/>
                  </a:lnTo>
                  <a:lnTo>
                    <a:pt x="88020" y="278029"/>
                  </a:lnTo>
                  <a:lnTo>
                    <a:pt x="65575" y="317509"/>
                  </a:lnTo>
                  <a:lnTo>
                    <a:pt x="46168" y="358818"/>
                  </a:lnTo>
                  <a:lnTo>
                    <a:pt x="29950" y="401804"/>
                  </a:lnTo>
                  <a:lnTo>
                    <a:pt x="17074" y="446317"/>
                  </a:lnTo>
                  <a:lnTo>
                    <a:pt x="7689" y="492205"/>
                  </a:lnTo>
                  <a:lnTo>
                    <a:pt x="1947" y="539317"/>
                  </a:lnTo>
                  <a:lnTo>
                    <a:pt x="0" y="587501"/>
                  </a:lnTo>
                  <a:lnTo>
                    <a:pt x="1947" y="635686"/>
                  </a:lnTo>
                  <a:lnTo>
                    <a:pt x="7689" y="682798"/>
                  </a:lnTo>
                  <a:lnTo>
                    <a:pt x="17074" y="728686"/>
                  </a:lnTo>
                  <a:lnTo>
                    <a:pt x="29950" y="773199"/>
                  </a:lnTo>
                  <a:lnTo>
                    <a:pt x="46168" y="816185"/>
                  </a:lnTo>
                  <a:lnTo>
                    <a:pt x="65575" y="857494"/>
                  </a:lnTo>
                  <a:lnTo>
                    <a:pt x="88020" y="896974"/>
                  </a:lnTo>
                  <a:lnTo>
                    <a:pt x="113352" y="934474"/>
                  </a:lnTo>
                  <a:lnTo>
                    <a:pt x="141420" y="969843"/>
                  </a:lnTo>
                  <a:lnTo>
                    <a:pt x="172073" y="1002930"/>
                  </a:lnTo>
                  <a:lnTo>
                    <a:pt x="205160" y="1033583"/>
                  </a:lnTo>
                  <a:lnTo>
                    <a:pt x="240529" y="1061651"/>
                  </a:lnTo>
                  <a:lnTo>
                    <a:pt x="278029" y="1086983"/>
                  </a:lnTo>
                  <a:lnTo>
                    <a:pt x="317509" y="1109428"/>
                  </a:lnTo>
                  <a:lnTo>
                    <a:pt x="358818" y="1128835"/>
                  </a:lnTo>
                  <a:lnTo>
                    <a:pt x="401804" y="1145053"/>
                  </a:lnTo>
                  <a:lnTo>
                    <a:pt x="446317" y="1157929"/>
                  </a:lnTo>
                  <a:lnTo>
                    <a:pt x="492205" y="1167314"/>
                  </a:lnTo>
                  <a:lnTo>
                    <a:pt x="539317" y="1173056"/>
                  </a:lnTo>
                  <a:lnTo>
                    <a:pt x="587501" y="1175003"/>
                  </a:lnTo>
                  <a:lnTo>
                    <a:pt x="635686" y="1173056"/>
                  </a:lnTo>
                  <a:lnTo>
                    <a:pt x="682798" y="1167314"/>
                  </a:lnTo>
                  <a:lnTo>
                    <a:pt x="728686" y="1157929"/>
                  </a:lnTo>
                  <a:lnTo>
                    <a:pt x="773199" y="1145053"/>
                  </a:lnTo>
                  <a:lnTo>
                    <a:pt x="816185" y="1128835"/>
                  </a:lnTo>
                  <a:lnTo>
                    <a:pt x="857494" y="1109428"/>
                  </a:lnTo>
                  <a:lnTo>
                    <a:pt x="896974" y="1086983"/>
                  </a:lnTo>
                  <a:lnTo>
                    <a:pt x="934474" y="1061651"/>
                  </a:lnTo>
                  <a:lnTo>
                    <a:pt x="969843" y="1033583"/>
                  </a:lnTo>
                  <a:lnTo>
                    <a:pt x="1002930" y="1002930"/>
                  </a:lnTo>
                  <a:lnTo>
                    <a:pt x="1033583" y="969843"/>
                  </a:lnTo>
                  <a:lnTo>
                    <a:pt x="1061651" y="934474"/>
                  </a:lnTo>
                  <a:lnTo>
                    <a:pt x="1086983" y="896974"/>
                  </a:lnTo>
                  <a:lnTo>
                    <a:pt x="1109428" y="857494"/>
                  </a:lnTo>
                  <a:lnTo>
                    <a:pt x="1128835" y="816185"/>
                  </a:lnTo>
                  <a:lnTo>
                    <a:pt x="1145053" y="773199"/>
                  </a:lnTo>
                  <a:lnTo>
                    <a:pt x="1157929" y="728686"/>
                  </a:lnTo>
                  <a:lnTo>
                    <a:pt x="1167314" y="682798"/>
                  </a:lnTo>
                  <a:lnTo>
                    <a:pt x="1173056" y="635686"/>
                  </a:lnTo>
                  <a:lnTo>
                    <a:pt x="1175003" y="587501"/>
                  </a:lnTo>
                  <a:lnTo>
                    <a:pt x="1173056" y="539317"/>
                  </a:lnTo>
                  <a:lnTo>
                    <a:pt x="1167314" y="492205"/>
                  </a:lnTo>
                  <a:lnTo>
                    <a:pt x="1157929" y="446317"/>
                  </a:lnTo>
                  <a:lnTo>
                    <a:pt x="1145053" y="401804"/>
                  </a:lnTo>
                  <a:lnTo>
                    <a:pt x="1128835" y="358818"/>
                  </a:lnTo>
                  <a:lnTo>
                    <a:pt x="1109428" y="317509"/>
                  </a:lnTo>
                  <a:lnTo>
                    <a:pt x="1086983" y="278029"/>
                  </a:lnTo>
                  <a:lnTo>
                    <a:pt x="1061651" y="240529"/>
                  </a:lnTo>
                  <a:lnTo>
                    <a:pt x="1033583" y="205160"/>
                  </a:lnTo>
                  <a:lnTo>
                    <a:pt x="1002930" y="172073"/>
                  </a:lnTo>
                  <a:lnTo>
                    <a:pt x="969843" y="141420"/>
                  </a:lnTo>
                  <a:lnTo>
                    <a:pt x="934474" y="113352"/>
                  </a:lnTo>
                  <a:lnTo>
                    <a:pt x="896974" y="88020"/>
                  </a:lnTo>
                  <a:lnTo>
                    <a:pt x="857494" y="65575"/>
                  </a:lnTo>
                  <a:lnTo>
                    <a:pt x="816185" y="46168"/>
                  </a:lnTo>
                  <a:lnTo>
                    <a:pt x="773199" y="29950"/>
                  </a:lnTo>
                  <a:lnTo>
                    <a:pt x="728686" y="17074"/>
                  </a:lnTo>
                  <a:lnTo>
                    <a:pt x="682798" y="7689"/>
                  </a:lnTo>
                  <a:lnTo>
                    <a:pt x="635686" y="1947"/>
                  </a:lnTo>
                  <a:lnTo>
                    <a:pt x="587501" y="0"/>
                  </a:lnTo>
                  <a:close/>
                </a:path>
              </a:pathLst>
            </a:custGeom>
            <a:solidFill>
              <a:srgbClr val="D3DF43">
                <a:alpha val="78997"/>
              </a:srgbClr>
            </a:solidFill>
          </p:spPr>
          <p:txBody>
            <a:bodyPr wrap="square" lIns="0" tIns="0" rIns="0" bIns="0" rtlCol="0"/>
            <a:lstStyle/>
            <a:p>
              <a:endParaRPr/>
            </a:p>
          </p:txBody>
        </p:sp>
      </p:grpSp>
      <p:sp>
        <p:nvSpPr>
          <p:cNvPr id="26" name="object 26"/>
          <p:cNvSpPr txBox="1"/>
          <p:nvPr/>
        </p:nvSpPr>
        <p:spPr>
          <a:xfrm>
            <a:off x="4311840" y="512767"/>
            <a:ext cx="1588647" cy="1003288"/>
          </a:xfrm>
          <a:prstGeom prst="rect">
            <a:avLst/>
          </a:prstGeom>
        </p:spPr>
        <p:txBody>
          <a:bodyPr vert="horz" wrap="square" lIns="0" tIns="48260" rIns="0" bIns="0" rtlCol="0">
            <a:spAutoFit/>
          </a:bodyPr>
          <a:lstStyle/>
          <a:p>
            <a:pPr marL="12700" marR="5080">
              <a:lnSpc>
                <a:spcPts val="1900"/>
              </a:lnSpc>
              <a:spcBef>
                <a:spcPts val="380"/>
              </a:spcBef>
            </a:pPr>
            <a:r>
              <a:rPr lang="fr-CA" sz="1400" b="1" spc="-50" dirty="0">
                <a:solidFill>
                  <a:srgbClr val="FFFFFF"/>
                </a:solidFill>
                <a:latin typeface="Arial"/>
                <a:cs typeface="Arial"/>
              </a:rPr>
              <a:t>« La communauté de pratique en ligne</a:t>
            </a:r>
          </a:p>
          <a:p>
            <a:pPr marL="12700">
              <a:lnSpc>
                <a:spcPts val="1880"/>
              </a:lnSpc>
            </a:pPr>
            <a:r>
              <a:rPr lang="fr-CA" sz="1400" b="1" spc="-50" dirty="0">
                <a:solidFill>
                  <a:srgbClr val="FFFFFF"/>
                </a:solidFill>
                <a:latin typeface="Arial"/>
                <a:cs typeface="Arial"/>
              </a:rPr>
              <a:t>était en effervescence. »</a:t>
            </a:r>
          </a:p>
        </p:txBody>
      </p:sp>
      <p:pic>
        <p:nvPicPr>
          <p:cNvPr id="27" name="object 27"/>
          <p:cNvPicPr/>
          <p:nvPr/>
        </p:nvPicPr>
        <p:blipFill>
          <a:blip r:embed="rId3" cstate="print"/>
          <a:stretch>
            <a:fillRect/>
          </a:stretch>
        </p:blipFill>
        <p:spPr>
          <a:xfrm>
            <a:off x="5321579" y="5179059"/>
            <a:ext cx="2374621" cy="2296680"/>
          </a:xfrm>
          <a:prstGeom prst="rect">
            <a:avLst/>
          </a:prstGeom>
        </p:spPr>
      </p:pic>
      <p:sp>
        <p:nvSpPr>
          <p:cNvPr id="28" name="object 28"/>
          <p:cNvSpPr/>
          <p:nvPr/>
        </p:nvSpPr>
        <p:spPr>
          <a:xfrm>
            <a:off x="3890629" y="2083307"/>
            <a:ext cx="0" cy="7408545"/>
          </a:xfrm>
          <a:custGeom>
            <a:avLst/>
            <a:gdLst/>
            <a:ahLst/>
            <a:cxnLst/>
            <a:rect l="l" t="t" r="r" b="b"/>
            <a:pathLst>
              <a:path h="7408545">
                <a:moveTo>
                  <a:pt x="0" y="0"/>
                </a:moveTo>
                <a:lnTo>
                  <a:pt x="0" y="7408164"/>
                </a:lnTo>
              </a:path>
            </a:pathLst>
          </a:custGeom>
          <a:ln w="12700">
            <a:solidFill>
              <a:srgbClr val="231F20"/>
            </a:solidFill>
          </a:ln>
        </p:spPr>
        <p:txBody>
          <a:bodyPr wrap="square" lIns="0" tIns="0" rIns="0" bIns="0" rtlCol="0"/>
          <a:lstStyle/>
          <a:p>
            <a:endParaRPr/>
          </a:p>
        </p:txBody>
      </p:sp>
      <p:sp>
        <p:nvSpPr>
          <p:cNvPr id="29" name="object 29"/>
          <p:cNvSpPr txBox="1">
            <a:spLocks noGrp="1"/>
          </p:cNvSpPr>
          <p:nvPr>
            <p:ph type="sldNum" sz="quarter" idx="7"/>
          </p:nvPr>
        </p:nvSpPr>
        <p:spPr>
          <a:prstGeom prst="rect">
            <a:avLst/>
          </a:prstGeom>
        </p:spPr>
        <p:txBody>
          <a:bodyPr vert="horz" wrap="square" lIns="0" tIns="18415" rIns="0" bIns="0" rtlCol="0">
            <a:spAutoFit/>
          </a:bodyPr>
          <a:lstStyle/>
          <a:p>
            <a:pPr marL="38100">
              <a:lnSpc>
                <a:spcPct val="100000"/>
              </a:lnSpc>
              <a:spcBef>
                <a:spcPts val="145"/>
              </a:spcBef>
            </a:pPr>
            <a:fld id="{81D60167-4931-47E6-BA6A-407CBD079E47}" type="slidenum">
              <a:rPr spc="-50" dirty="0"/>
              <a:t>3</a:t>
            </a:fld>
            <a:endParaRPr spc="-50" dirty="0"/>
          </a:p>
        </p:txBody>
      </p:sp>
      <p:sp>
        <p:nvSpPr>
          <p:cNvPr id="30" name="object 11"/>
          <p:cNvSpPr txBox="1"/>
          <p:nvPr/>
        </p:nvSpPr>
        <p:spPr>
          <a:xfrm>
            <a:off x="315767" y="7658629"/>
            <a:ext cx="3495857" cy="1831207"/>
          </a:xfrm>
          <a:prstGeom prst="rect">
            <a:avLst/>
          </a:prstGeom>
        </p:spPr>
        <p:txBody>
          <a:bodyPr vert="horz" wrap="square" lIns="0" tIns="12700" rIns="0" bIns="0" rtlCol="0">
            <a:spAutoFit/>
          </a:bodyPr>
          <a:lstStyle/>
          <a:p>
            <a:pPr marL="12700" marR="5080" algn="just">
              <a:lnSpc>
                <a:spcPts val="1300"/>
              </a:lnSpc>
              <a:spcBef>
                <a:spcPts val="160"/>
              </a:spcBef>
            </a:pPr>
            <a:r>
              <a:rPr lang="fr-CA" sz="900" spc="-20" dirty="0">
                <a:solidFill>
                  <a:srgbClr val="231F20"/>
                </a:solidFill>
                <a:latin typeface="Arial"/>
                <a:cs typeface="Arial"/>
              </a:rPr>
              <a:t>Elle a écarté l’idée préconçue selon laquelle les leaders qui réussissent le font </a:t>
            </a:r>
            <a:r>
              <a:rPr lang="fr-CA" sz="900" spc="-20" dirty="0" err="1">
                <a:solidFill>
                  <a:srgbClr val="231F20"/>
                </a:solidFill>
                <a:latin typeface="Arial"/>
                <a:cs typeface="Arial"/>
              </a:rPr>
              <a:t>seul.e.s</a:t>
            </a:r>
            <a:r>
              <a:rPr lang="fr-CA" sz="900" spc="-20" dirty="0">
                <a:solidFill>
                  <a:srgbClr val="231F20"/>
                </a:solidFill>
                <a:latin typeface="Arial"/>
                <a:cs typeface="Arial"/>
              </a:rPr>
              <a:t> et elle a demandé de l’aide. En faisant front commun, elle et son équipe ont offert à leurs collègues </a:t>
            </a:r>
            <a:r>
              <a:rPr lang="fr-CA" sz="900" spc="-20" dirty="0" err="1">
                <a:solidFill>
                  <a:srgbClr val="231F20"/>
                </a:solidFill>
                <a:latin typeface="Arial"/>
                <a:cs typeface="Arial"/>
              </a:rPr>
              <a:t>professeur.e.s</a:t>
            </a:r>
            <a:r>
              <a:rPr lang="fr-CA" sz="900" spc="-20" dirty="0">
                <a:solidFill>
                  <a:srgbClr val="231F20"/>
                </a:solidFill>
                <a:latin typeface="Arial"/>
                <a:cs typeface="Arial"/>
              </a:rPr>
              <a:t> une assistance virtuelle et ont passé des heures à résoudre des problèmes pour s’assurer que tout le monde maîtrisait la technologie.</a:t>
            </a:r>
          </a:p>
          <a:p>
            <a:pPr marL="12700" marR="5080" indent="153035" algn="just">
              <a:lnSpc>
                <a:spcPts val="1300"/>
              </a:lnSpc>
              <a:spcBef>
                <a:spcPts val="30"/>
              </a:spcBef>
            </a:pPr>
            <a:r>
              <a:rPr lang="fr-CA" sz="900" spc="-20" dirty="0">
                <a:solidFill>
                  <a:srgbClr val="231F20"/>
                </a:solidFill>
                <a:latin typeface="Arial"/>
                <a:cs typeface="Arial"/>
              </a:rPr>
              <a:t>Une fois les compétences numériques clairement établies,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commencé à proposer des ateliers et des webinaires et à recruter des conférenciers renommés du monde entier pour aborder divers aspects du perfectionnement du corps professoral. Elle a fait preuve d’ambition et les résultats sont devenus évidents : la communauté de pratique en ligne était en ébullition.</a:t>
            </a:r>
          </a:p>
        </p:txBody>
      </p:sp>
      <p:sp>
        <p:nvSpPr>
          <p:cNvPr id="35" name="object 9">
            <a:extLst>
              <a:ext uri="{FF2B5EF4-FFF2-40B4-BE49-F238E27FC236}">
                <a16:creationId xmlns:a16="http://schemas.microsoft.com/office/drawing/2014/main" id="{85A564A8-260D-6DE9-1826-6B36ABC15066}"/>
              </a:ext>
            </a:extLst>
          </p:cNvPr>
          <p:cNvSpPr txBox="1"/>
          <p:nvPr/>
        </p:nvSpPr>
        <p:spPr>
          <a:xfrm>
            <a:off x="290068" y="2483916"/>
            <a:ext cx="3556000" cy="4849982"/>
          </a:xfrm>
          <a:prstGeom prst="rect">
            <a:avLst/>
          </a:prstGeom>
        </p:spPr>
        <p:txBody>
          <a:bodyPr vert="horz" wrap="square" lIns="0" tIns="43180" rIns="0" bIns="0" rtlCol="0">
            <a:spAutoFit/>
          </a:bodyPr>
          <a:lstStyle/>
          <a:p>
            <a:pPr marL="14604" marR="800735">
              <a:lnSpc>
                <a:spcPts val="1700"/>
              </a:lnSpc>
              <a:spcBef>
                <a:spcPts val="340"/>
              </a:spcBef>
            </a:pPr>
            <a:r>
              <a:rPr lang="fr-CA" sz="1600" b="1" spc="-50" dirty="0">
                <a:solidFill>
                  <a:srgbClr val="231F20"/>
                </a:solidFill>
                <a:latin typeface="Arial"/>
                <a:cs typeface="Arial"/>
              </a:rPr>
              <a:t>Nécessité de collaborer dans le cadre de l’initiative de transformation numérique</a:t>
            </a:r>
          </a:p>
          <a:p>
            <a:pPr marL="12700" marR="5080" algn="just">
              <a:lnSpc>
                <a:spcPts val="1300"/>
              </a:lnSpc>
            </a:pPr>
            <a:r>
              <a:rPr lang="fr-CA" sz="900" spc="-20" dirty="0">
                <a:solidFill>
                  <a:srgbClr val="231F20"/>
                </a:solidFill>
                <a:latin typeface="Arial"/>
                <a:cs typeface="Arial"/>
              </a:rPr>
              <a:t>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s’est lancée dans l’aventure à partir du canal Slack qu’elle avait fortuitement créé avant l’avènement de la pandémie. Il s’est avéré que cette plateforme était la solution dont le corps professoral avait besoin à ce moment-là sans le savoir. Elle a donné à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une longueur d’avance et un lieu immédiat, bien que temporaire, vers où réorienter les réunions et la collaboration. C’est ainsi qu’est née la nouvelle réalité numérique. Bien que cette communauté de pratique naissante lui ait fait gagner un peu de temps pour élaborer une stratégie,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continué à explorer fébrilement les plateformes virtuelles</a:t>
            </a:r>
            <a:br>
              <a:rPr lang="fr-CA" sz="900" spc="-20" dirty="0">
                <a:solidFill>
                  <a:srgbClr val="231F20"/>
                </a:solidFill>
                <a:latin typeface="Arial"/>
                <a:cs typeface="Arial"/>
              </a:rPr>
            </a:br>
            <a:r>
              <a:rPr lang="fr-CA" sz="900" spc="-20" dirty="0">
                <a:solidFill>
                  <a:srgbClr val="231F20"/>
                </a:solidFill>
                <a:latin typeface="Arial"/>
                <a:cs typeface="Arial"/>
              </a:rPr>
              <a:t>émergentes qui pourraient mieux soutenir l’engagement, la collaboration et les activités de perfectionnement.</a:t>
            </a:r>
          </a:p>
          <a:p>
            <a:pPr marL="12700" marR="20955" algn="l">
              <a:lnSpc>
                <a:spcPts val="1300"/>
              </a:lnSpc>
            </a:pPr>
            <a:r>
              <a:rPr lang="fr-CA" sz="900" spc="-20" dirty="0">
                <a:solidFill>
                  <a:srgbClr val="231F20"/>
                </a:solidFill>
                <a:latin typeface="Arial"/>
                <a:cs typeface="Arial"/>
              </a:rPr>
              <a:t>Comme tant d’autres à l’époque,</a:t>
            </a:r>
            <a:br>
              <a:rPr lang="fr-CA" sz="900" spc="-20" dirty="0">
                <a:solidFill>
                  <a:srgbClr val="231F20"/>
                </a:solidFill>
                <a:latin typeface="Arial"/>
                <a:cs typeface="Arial"/>
              </a:rPr>
            </a:br>
            <a:r>
              <a:rPr lang="fr-CA" sz="900" spc="-20" dirty="0">
                <a:solidFill>
                  <a:srgbClr val="231F20"/>
                </a:solidFill>
                <a:latin typeface="Arial"/>
                <a:cs typeface="Arial"/>
              </a:rPr>
              <a:t>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été attirée par la</a:t>
            </a:r>
            <a:br>
              <a:rPr lang="fr-CA" sz="900" spc="-20" dirty="0">
                <a:solidFill>
                  <a:srgbClr val="231F20"/>
                </a:solidFill>
                <a:latin typeface="Arial"/>
                <a:cs typeface="Arial"/>
              </a:rPr>
            </a:br>
            <a:r>
              <a:rPr lang="fr-CA" sz="900" spc="-20" dirty="0">
                <a:solidFill>
                  <a:srgbClr val="231F20"/>
                </a:solidFill>
                <a:latin typeface="Arial"/>
                <a:cs typeface="Arial"/>
              </a:rPr>
              <a:t>plateforme de communication</a:t>
            </a:r>
            <a:br>
              <a:rPr lang="fr-CA" sz="900" spc="-20" dirty="0">
                <a:solidFill>
                  <a:srgbClr val="231F20"/>
                </a:solidFill>
                <a:latin typeface="Arial"/>
                <a:cs typeface="Arial"/>
              </a:rPr>
            </a:br>
            <a:r>
              <a:rPr lang="fr-CA" sz="900" spc="-20" dirty="0">
                <a:solidFill>
                  <a:srgbClr val="231F20"/>
                </a:solidFill>
                <a:latin typeface="Arial"/>
                <a:cs typeface="Arial"/>
              </a:rPr>
              <a:t>Zoom en raison de ses fonctions</a:t>
            </a:r>
            <a:br>
              <a:rPr lang="fr-CA" sz="900" spc="-20" dirty="0">
                <a:solidFill>
                  <a:srgbClr val="231F20"/>
                </a:solidFill>
                <a:latin typeface="Arial"/>
                <a:cs typeface="Arial"/>
              </a:rPr>
            </a:br>
            <a:r>
              <a:rPr lang="fr-CA" sz="900" spc="-20" dirty="0">
                <a:solidFill>
                  <a:srgbClr val="231F20"/>
                </a:solidFill>
                <a:latin typeface="Arial"/>
                <a:cs typeface="Arial"/>
              </a:rPr>
              <a:t>de vidéoconférence infonuagiques</a:t>
            </a:r>
            <a:br>
              <a:rPr lang="fr-CA" sz="900" spc="-20" dirty="0">
                <a:solidFill>
                  <a:srgbClr val="231F20"/>
                </a:solidFill>
                <a:latin typeface="Arial"/>
                <a:cs typeface="Arial"/>
              </a:rPr>
            </a:br>
            <a:r>
              <a:rPr lang="fr-CA" sz="900" spc="-20" dirty="0">
                <a:solidFill>
                  <a:srgbClr val="231F20"/>
                </a:solidFill>
                <a:latin typeface="Arial"/>
                <a:cs typeface="Arial"/>
              </a:rPr>
              <a:t>conviviales. Forte de son expérience</a:t>
            </a:r>
            <a:br>
              <a:rPr lang="fr-CA" sz="900" spc="-20" dirty="0">
                <a:solidFill>
                  <a:srgbClr val="231F20"/>
                </a:solidFill>
                <a:latin typeface="Arial"/>
                <a:cs typeface="Arial"/>
              </a:rPr>
            </a:br>
            <a:r>
              <a:rPr lang="fr-CA" sz="900" spc="-20" dirty="0">
                <a:solidFill>
                  <a:srgbClr val="231F20"/>
                </a:solidFill>
                <a:latin typeface="Arial"/>
                <a:cs typeface="Arial"/>
              </a:rPr>
              <a:t>à l’automne, lorsqu’elle a présenté</a:t>
            </a:r>
            <a:br>
              <a:rPr lang="fr-CA" sz="900" spc="-20" dirty="0">
                <a:solidFill>
                  <a:srgbClr val="231F20"/>
                </a:solidFill>
                <a:latin typeface="Arial"/>
                <a:cs typeface="Arial"/>
              </a:rPr>
            </a:br>
            <a:r>
              <a:rPr lang="fr-CA" sz="900" spc="-20" dirty="0">
                <a:solidFill>
                  <a:srgbClr val="231F20"/>
                </a:solidFill>
                <a:latin typeface="Arial"/>
                <a:cs typeface="Arial"/>
              </a:rPr>
              <a:t>la plateforme Slack aux </a:t>
            </a:r>
            <a:r>
              <a:rPr lang="fr-CA" sz="900" spc="-20" dirty="0" err="1">
                <a:solidFill>
                  <a:srgbClr val="231F20"/>
                </a:solidFill>
                <a:latin typeface="Arial"/>
                <a:cs typeface="Arial"/>
              </a:rPr>
              <a:t>professeur.e.s</a:t>
            </a:r>
            <a:r>
              <a:rPr lang="fr-CA" sz="900" spc="-20" dirty="0">
                <a:solidFill>
                  <a:srgbClr val="231F20"/>
                </a:solidFill>
                <a:latin typeface="Arial"/>
                <a:cs typeface="Arial"/>
              </a:rPr>
              <a:t>,</a:t>
            </a:r>
          </a:p>
          <a:p>
            <a:pPr marL="12700" marR="20955" algn="just">
              <a:lnSpc>
                <a:spcPts val="1300"/>
              </a:lnSpc>
            </a:pPr>
            <a:r>
              <a:rPr lang="fr-CA" sz="900" spc="-20" dirty="0">
                <a:solidFill>
                  <a:srgbClr val="231F20"/>
                </a:solidFill>
                <a:latin typeface="Arial"/>
                <a:cs typeface="Arial"/>
              </a:rPr>
              <a:t>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savait qu’avant de pouvoir les faire passer à cette nouvelle plateforme virtuelle, elle devrait établir des procédures opérationnelles et des systèmes de gestion pour faciliter le changement. Il s’agissait d’une </a:t>
            </a:r>
            <a:r>
              <a:rPr lang="fr-CA" sz="900" spc="-40" dirty="0">
                <a:solidFill>
                  <a:srgbClr val="231F20"/>
                </a:solidFill>
                <a:latin typeface="Arial"/>
                <a:cs typeface="Arial"/>
              </a:rPr>
              <a:t>entreprise colossale et, bien qu’elle se soit sentie obligée, en tant que dirigeante, de la mener à bien elle-même, elle savait que pour que cette transition se fasse rapidement et en douceur, elle avait besoin de soutien.</a:t>
            </a:r>
          </a:p>
        </p:txBody>
      </p:sp>
      <p:grpSp>
        <p:nvGrpSpPr>
          <p:cNvPr id="18" name="object 18"/>
          <p:cNvGrpSpPr/>
          <p:nvPr/>
        </p:nvGrpSpPr>
        <p:grpSpPr>
          <a:xfrm>
            <a:off x="2018893" y="4810496"/>
            <a:ext cx="1792731" cy="1479426"/>
            <a:chOff x="1891140" y="4751452"/>
            <a:chExt cx="1991869" cy="1643762"/>
          </a:xfrm>
        </p:grpSpPr>
        <p:sp>
          <p:nvSpPr>
            <p:cNvPr id="19" name="object 19"/>
            <p:cNvSpPr/>
            <p:nvPr/>
          </p:nvSpPr>
          <p:spPr>
            <a:xfrm>
              <a:off x="3268964" y="5804029"/>
              <a:ext cx="614045" cy="591185"/>
            </a:xfrm>
            <a:custGeom>
              <a:avLst/>
              <a:gdLst/>
              <a:ahLst/>
              <a:cxnLst/>
              <a:rect l="l" t="t" r="r" b="b"/>
              <a:pathLst>
                <a:path w="614045" h="591185">
                  <a:moveTo>
                    <a:pt x="318708" y="0"/>
                  </a:moveTo>
                  <a:lnTo>
                    <a:pt x="270082" y="2410"/>
                  </a:lnTo>
                  <a:lnTo>
                    <a:pt x="221129" y="12551"/>
                  </a:lnTo>
                  <a:lnTo>
                    <a:pt x="174423" y="30101"/>
                  </a:lnTo>
                  <a:lnTo>
                    <a:pt x="132303" y="53958"/>
                  </a:lnTo>
                  <a:lnTo>
                    <a:pt x="95200" y="83364"/>
                  </a:lnTo>
                  <a:lnTo>
                    <a:pt x="63544" y="117562"/>
                  </a:lnTo>
                  <a:lnTo>
                    <a:pt x="37766" y="155793"/>
                  </a:lnTo>
                  <a:lnTo>
                    <a:pt x="18296" y="197299"/>
                  </a:lnTo>
                  <a:lnTo>
                    <a:pt x="5563" y="241320"/>
                  </a:lnTo>
                  <a:lnTo>
                    <a:pt x="0" y="287101"/>
                  </a:lnTo>
                  <a:lnTo>
                    <a:pt x="2035" y="333881"/>
                  </a:lnTo>
                  <a:lnTo>
                    <a:pt x="12099" y="380902"/>
                  </a:lnTo>
                  <a:lnTo>
                    <a:pt x="29886" y="425686"/>
                  </a:lnTo>
                  <a:lnTo>
                    <a:pt x="54272" y="465995"/>
                  </a:lnTo>
                  <a:lnTo>
                    <a:pt x="84472" y="501421"/>
                  </a:lnTo>
                  <a:lnTo>
                    <a:pt x="119702" y="531559"/>
                  </a:lnTo>
                  <a:lnTo>
                    <a:pt x="159180" y="556000"/>
                  </a:lnTo>
                  <a:lnTo>
                    <a:pt x="202120" y="574339"/>
                  </a:lnTo>
                  <a:lnTo>
                    <a:pt x="247739" y="586168"/>
                  </a:lnTo>
                  <a:lnTo>
                    <a:pt x="295254" y="591080"/>
                  </a:lnTo>
                  <a:lnTo>
                    <a:pt x="343879" y="588669"/>
                  </a:lnTo>
                  <a:lnTo>
                    <a:pt x="392833" y="578527"/>
                  </a:lnTo>
                  <a:lnTo>
                    <a:pt x="439539" y="560981"/>
                  </a:lnTo>
                  <a:lnTo>
                    <a:pt x="481658" y="537125"/>
                  </a:lnTo>
                  <a:lnTo>
                    <a:pt x="518761" y="507720"/>
                  </a:lnTo>
                  <a:lnTo>
                    <a:pt x="550417" y="473522"/>
                  </a:lnTo>
                  <a:lnTo>
                    <a:pt x="576195" y="435292"/>
                  </a:lnTo>
                  <a:lnTo>
                    <a:pt x="595666" y="393786"/>
                  </a:lnTo>
                  <a:lnTo>
                    <a:pt x="608398" y="349764"/>
                  </a:lnTo>
                  <a:lnTo>
                    <a:pt x="613962" y="303985"/>
                  </a:lnTo>
                  <a:lnTo>
                    <a:pt x="611927" y="257207"/>
                  </a:lnTo>
                  <a:lnTo>
                    <a:pt x="601862" y="210189"/>
                  </a:lnTo>
                  <a:lnTo>
                    <a:pt x="584075" y="165405"/>
                  </a:lnTo>
                  <a:lnTo>
                    <a:pt x="559690" y="125095"/>
                  </a:lnTo>
                  <a:lnTo>
                    <a:pt x="529490" y="89667"/>
                  </a:lnTo>
                  <a:lnTo>
                    <a:pt x="494259" y="59528"/>
                  </a:lnTo>
                  <a:lnTo>
                    <a:pt x="454782" y="35084"/>
                  </a:lnTo>
                  <a:lnTo>
                    <a:pt x="411841" y="16744"/>
                  </a:lnTo>
                  <a:lnTo>
                    <a:pt x="366222" y="4913"/>
                  </a:lnTo>
                  <a:lnTo>
                    <a:pt x="318708" y="0"/>
                  </a:lnTo>
                  <a:close/>
                </a:path>
              </a:pathLst>
            </a:custGeom>
            <a:solidFill>
              <a:srgbClr val="7AD0E4"/>
            </a:solidFill>
          </p:spPr>
          <p:txBody>
            <a:bodyPr wrap="square" lIns="0" tIns="0" rIns="0" bIns="0" rtlCol="0"/>
            <a:lstStyle/>
            <a:p>
              <a:endParaRPr dirty="0"/>
            </a:p>
          </p:txBody>
        </p:sp>
        <p:sp>
          <p:nvSpPr>
            <p:cNvPr id="20" name="object 20"/>
            <p:cNvSpPr/>
            <p:nvPr/>
          </p:nvSpPr>
          <p:spPr>
            <a:xfrm>
              <a:off x="1891140" y="4751452"/>
              <a:ext cx="1743075" cy="1642110"/>
            </a:xfrm>
            <a:custGeom>
              <a:avLst/>
              <a:gdLst/>
              <a:ahLst/>
              <a:cxnLst/>
              <a:rect l="l" t="t" r="r" b="b"/>
              <a:pathLst>
                <a:path w="1743075" h="1642110">
                  <a:moveTo>
                    <a:pt x="872595" y="0"/>
                  </a:moveTo>
                  <a:lnTo>
                    <a:pt x="825031" y="2247"/>
                  </a:lnTo>
                  <a:lnTo>
                    <a:pt x="777239" y="6997"/>
                  </a:lnTo>
                  <a:lnTo>
                    <a:pt x="729309" y="14295"/>
                  </a:lnTo>
                  <a:lnTo>
                    <a:pt x="681333" y="24188"/>
                  </a:lnTo>
                  <a:lnTo>
                    <a:pt x="633401" y="36720"/>
                  </a:lnTo>
                  <a:lnTo>
                    <a:pt x="586222" y="51734"/>
                  </a:lnTo>
                  <a:lnTo>
                    <a:pt x="540479" y="68985"/>
                  </a:lnTo>
                  <a:lnTo>
                    <a:pt x="496224" y="88385"/>
                  </a:lnTo>
                  <a:lnTo>
                    <a:pt x="453505" y="109849"/>
                  </a:lnTo>
                  <a:lnTo>
                    <a:pt x="412375" y="133290"/>
                  </a:lnTo>
                  <a:lnTo>
                    <a:pt x="372883" y="158620"/>
                  </a:lnTo>
                  <a:lnTo>
                    <a:pt x="335081" y="185754"/>
                  </a:lnTo>
                  <a:lnTo>
                    <a:pt x="299019" y="214604"/>
                  </a:lnTo>
                  <a:lnTo>
                    <a:pt x="264747" y="245083"/>
                  </a:lnTo>
                  <a:lnTo>
                    <a:pt x="232317" y="277106"/>
                  </a:lnTo>
                  <a:lnTo>
                    <a:pt x="201779" y="310586"/>
                  </a:lnTo>
                  <a:lnTo>
                    <a:pt x="173183" y="345435"/>
                  </a:lnTo>
                  <a:lnTo>
                    <a:pt x="146581" y="381568"/>
                  </a:lnTo>
                  <a:lnTo>
                    <a:pt x="122023" y="418896"/>
                  </a:lnTo>
                  <a:lnTo>
                    <a:pt x="99559" y="457335"/>
                  </a:lnTo>
                  <a:lnTo>
                    <a:pt x="79241" y="496797"/>
                  </a:lnTo>
                  <a:lnTo>
                    <a:pt x="61118" y="537195"/>
                  </a:lnTo>
                  <a:lnTo>
                    <a:pt x="45242" y="578443"/>
                  </a:lnTo>
                  <a:lnTo>
                    <a:pt x="31663" y="620454"/>
                  </a:lnTo>
                  <a:lnTo>
                    <a:pt x="20432" y="663141"/>
                  </a:lnTo>
                  <a:lnTo>
                    <a:pt x="11599" y="706418"/>
                  </a:lnTo>
                  <a:lnTo>
                    <a:pt x="5216" y="750198"/>
                  </a:lnTo>
                  <a:lnTo>
                    <a:pt x="1333" y="794395"/>
                  </a:lnTo>
                  <a:lnTo>
                    <a:pt x="0" y="838921"/>
                  </a:lnTo>
                  <a:lnTo>
                    <a:pt x="1268" y="883690"/>
                  </a:lnTo>
                  <a:lnTo>
                    <a:pt x="5187" y="928616"/>
                  </a:lnTo>
                  <a:lnTo>
                    <a:pt x="11810" y="973611"/>
                  </a:lnTo>
                  <a:lnTo>
                    <a:pt x="21185" y="1018589"/>
                  </a:lnTo>
                  <a:lnTo>
                    <a:pt x="33364" y="1063464"/>
                  </a:lnTo>
                  <a:lnTo>
                    <a:pt x="48196" y="1107570"/>
                  </a:lnTo>
                  <a:lnTo>
                    <a:pt x="65437" y="1150270"/>
                  </a:lnTo>
                  <a:lnTo>
                    <a:pt x="84995" y="1191519"/>
                  </a:lnTo>
                  <a:lnTo>
                    <a:pt x="106780" y="1231270"/>
                  </a:lnTo>
                  <a:lnTo>
                    <a:pt x="130701" y="1269478"/>
                  </a:lnTo>
                  <a:lnTo>
                    <a:pt x="156667" y="1306098"/>
                  </a:lnTo>
                  <a:lnTo>
                    <a:pt x="184588" y="1341083"/>
                  </a:lnTo>
                  <a:lnTo>
                    <a:pt x="214372" y="1374389"/>
                  </a:lnTo>
                  <a:lnTo>
                    <a:pt x="245928" y="1405968"/>
                  </a:lnTo>
                  <a:lnTo>
                    <a:pt x="279166" y="1435776"/>
                  </a:lnTo>
                  <a:lnTo>
                    <a:pt x="313995" y="1463767"/>
                  </a:lnTo>
                  <a:lnTo>
                    <a:pt x="350324" y="1489895"/>
                  </a:lnTo>
                  <a:lnTo>
                    <a:pt x="388063" y="1514115"/>
                  </a:lnTo>
                  <a:lnTo>
                    <a:pt x="427120" y="1536380"/>
                  </a:lnTo>
                  <a:lnTo>
                    <a:pt x="467404" y="1556645"/>
                  </a:lnTo>
                  <a:lnTo>
                    <a:pt x="508825" y="1574865"/>
                  </a:lnTo>
                  <a:lnTo>
                    <a:pt x="551292" y="1590993"/>
                  </a:lnTo>
                  <a:lnTo>
                    <a:pt x="594714" y="1604985"/>
                  </a:lnTo>
                  <a:lnTo>
                    <a:pt x="639000" y="1616793"/>
                  </a:lnTo>
                  <a:lnTo>
                    <a:pt x="684060" y="1626373"/>
                  </a:lnTo>
                  <a:lnTo>
                    <a:pt x="729802" y="1633679"/>
                  </a:lnTo>
                  <a:lnTo>
                    <a:pt x="776136" y="1638666"/>
                  </a:lnTo>
                  <a:lnTo>
                    <a:pt x="822970" y="1641286"/>
                  </a:lnTo>
                  <a:lnTo>
                    <a:pt x="870215" y="1641496"/>
                  </a:lnTo>
                  <a:lnTo>
                    <a:pt x="917779" y="1639248"/>
                  </a:lnTo>
                  <a:lnTo>
                    <a:pt x="965571" y="1634498"/>
                  </a:lnTo>
                  <a:lnTo>
                    <a:pt x="1013501" y="1627200"/>
                  </a:lnTo>
                  <a:lnTo>
                    <a:pt x="1061477" y="1617308"/>
                  </a:lnTo>
                  <a:lnTo>
                    <a:pt x="1109409" y="1604776"/>
                  </a:lnTo>
                  <a:lnTo>
                    <a:pt x="1156588" y="1589762"/>
                  </a:lnTo>
                  <a:lnTo>
                    <a:pt x="1202331" y="1572511"/>
                  </a:lnTo>
                  <a:lnTo>
                    <a:pt x="1246587" y="1553110"/>
                  </a:lnTo>
                  <a:lnTo>
                    <a:pt x="1289305" y="1531646"/>
                  </a:lnTo>
                  <a:lnTo>
                    <a:pt x="1330435" y="1508206"/>
                  </a:lnTo>
                  <a:lnTo>
                    <a:pt x="1369927" y="1482875"/>
                  </a:lnTo>
                  <a:lnTo>
                    <a:pt x="1407729" y="1455742"/>
                  </a:lnTo>
                  <a:lnTo>
                    <a:pt x="1443791" y="1426892"/>
                  </a:lnTo>
                  <a:lnTo>
                    <a:pt x="1478063" y="1396412"/>
                  </a:lnTo>
                  <a:lnTo>
                    <a:pt x="1510493" y="1364389"/>
                  </a:lnTo>
                  <a:lnTo>
                    <a:pt x="1541031" y="1330910"/>
                  </a:lnTo>
                  <a:lnTo>
                    <a:pt x="1569627" y="1296060"/>
                  </a:lnTo>
                  <a:lnTo>
                    <a:pt x="1596229" y="1259928"/>
                  </a:lnTo>
                  <a:lnTo>
                    <a:pt x="1620787" y="1222599"/>
                  </a:lnTo>
                  <a:lnTo>
                    <a:pt x="1643251" y="1184160"/>
                  </a:lnTo>
                  <a:lnTo>
                    <a:pt x="1663570" y="1144699"/>
                  </a:lnTo>
                  <a:lnTo>
                    <a:pt x="1681692" y="1104300"/>
                  </a:lnTo>
                  <a:lnTo>
                    <a:pt x="1697568" y="1063053"/>
                  </a:lnTo>
                  <a:lnTo>
                    <a:pt x="1711147" y="1021042"/>
                  </a:lnTo>
                  <a:lnTo>
                    <a:pt x="1722378" y="978354"/>
                  </a:lnTo>
                  <a:lnTo>
                    <a:pt x="1731211" y="935077"/>
                  </a:lnTo>
                  <a:lnTo>
                    <a:pt x="1737594" y="891297"/>
                  </a:lnTo>
                  <a:lnTo>
                    <a:pt x="1741478" y="847101"/>
                  </a:lnTo>
                  <a:lnTo>
                    <a:pt x="1742811" y="802574"/>
                  </a:lnTo>
                  <a:lnTo>
                    <a:pt x="1741543" y="757805"/>
                  </a:lnTo>
                  <a:lnTo>
                    <a:pt x="1737623" y="712880"/>
                  </a:lnTo>
                  <a:lnTo>
                    <a:pt x="1731001" y="667884"/>
                  </a:lnTo>
                  <a:lnTo>
                    <a:pt x="1721625" y="622906"/>
                  </a:lnTo>
                  <a:lnTo>
                    <a:pt x="1709446" y="578032"/>
                  </a:lnTo>
                  <a:lnTo>
                    <a:pt x="1694614" y="533926"/>
                  </a:lnTo>
                  <a:lnTo>
                    <a:pt x="1677373" y="491225"/>
                  </a:lnTo>
                  <a:lnTo>
                    <a:pt x="1657815" y="449977"/>
                  </a:lnTo>
                  <a:lnTo>
                    <a:pt x="1636030" y="410225"/>
                  </a:lnTo>
                  <a:lnTo>
                    <a:pt x="1612109" y="372017"/>
                  </a:lnTo>
                  <a:lnTo>
                    <a:pt x="1586143" y="335397"/>
                  </a:lnTo>
                  <a:lnTo>
                    <a:pt x="1558222" y="300412"/>
                  </a:lnTo>
                  <a:lnTo>
                    <a:pt x="1528439" y="267107"/>
                  </a:lnTo>
                  <a:lnTo>
                    <a:pt x="1496882" y="235527"/>
                  </a:lnTo>
                  <a:lnTo>
                    <a:pt x="1463644" y="205719"/>
                  </a:lnTo>
                  <a:lnTo>
                    <a:pt x="1428815" y="177728"/>
                  </a:lnTo>
                  <a:lnTo>
                    <a:pt x="1392486" y="151600"/>
                  </a:lnTo>
                  <a:lnTo>
                    <a:pt x="1354747" y="127381"/>
                  </a:lnTo>
                  <a:lnTo>
                    <a:pt x="1315691" y="105115"/>
                  </a:lnTo>
                  <a:lnTo>
                    <a:pt x="1275406" y="84850"/>
                  </a:lnTo>
                  <a:lnTo>
                    <a:pt x="1233985" y="66630"/>
                  </a:lnTo>
                  <a:lnTo>
                    <a:pt x="1191518" y="50502"/>
                  </a:lnTo>
                  <a:lnTo>
                    <a:pt x="1148096" y="36511"/>
                  </a:lnTo>
                  <a:lnTo>
                    <a:pt x="1103810" y="24702"/>
                  </a:lnTo>
                  <a:lnTo>
                    <a:pt x="1058751" y="15122"/>
                  </a:lnTo>
                  <a:lnTo>
                    <a:pt x="1013008" y="7816"/>
                  </a:lnTo>
                  <a:lnTo>
                    <a:pt x="966675" y="2830"/>
                  </a:lnTo>
                  <a:lnTo>
                    <a:pt x="919840" y="209"/>
                  </a:lnTo>
                  <a:lnTo>
                    <a:pt x="872595" y="0"/>
                  </a:lnTo>
                  <a:close/>
                </a:path>
              </a:pathLst>
            </a:custGeom>
            <a:solidFill>
              <a:srgbClr val="FFDF00"/>
            </a:solidFill>
          </p:spPr>
          <p:txBody>
            <a:bodyPr wrap="square" lIns="0" tIns="0" rIns="0" bIns="0" rtlCol="0"/>
            <a:lstStyle/>
            <a:p>
              <a:endParaRPr/>
            </a:p>
          </p:txBody>
        </p:sp>
      </p:grpSp>
      <p:sp>
        <p:nvSpPr>
          <p:cNvPr id="8" name="object 8"/>
          <p:cNvSpPr txBox="1"/>
          <p:nvPr/>
        </p:nvSpPr>
        <p:spPr>
          <a:xfrm>
            <a:off x="2115868" y="5083726"/>
            <a:ext cx="1389332" cy="966931"/>
          </a:xfrm>
          <a:prstGeom prst="rect">
            <a:avLst/>
          </a:prstGeom>
        </p:spPr>
        <p:txBody>
          <a:bodyPr vert="horz" wrap="square" lIns="0" tIns="43180" rIns="0" bIns="0" rtlCol="0">
            <a:spAutoFit/>
          </a:bodyPr>
          <a:lstStyle/>
          <a:p>
            <a:pPr marL="12700" marR="5080" algn="ctr">
              <a:lnSpc>
                <a:spcPts val="1200"/>
              </a:lnSpc>
              <a:spcBef>
                <a:spcPts val="340"/>
              </a:spcBef>
            </a:pPr>
            <a:r>
              <a:rPr lang="fr-CA" sz="1000" b="1" spc="-50" dirty="0">
                <a:solidFill>
                  <a:srgbClr val="526871"/>
                </a:solidFill>
                <a:latin typeface="Arial"/>
                <a:cs typeface="Arial"/>
              </a:rPr>
              <a:t>« ...elle devait mettre</a:t>
            </a:r>
            <a:br>
              <a:rPr lang="fr-CA" sz="1000" b="1" spc="-50" dirty="0">
                <a:solidFill>
                  <a:srgbClr val="526871"/>
                </a:solidFill>
                <a:latin typeface="Arial"/>
                <a:cs typeface="Arial"/>
              </a:rPr>
            </a:br>
            <a:r>
              <a:rPr lang="fr-CA" sz="1000" b="1" spc="-50" dirty="0">
                <a:solidFill>
                  <a:srgbClr val="526871"/>
                </a:solidFill>
                <a:latin typeface="Arial"/>
                <a:cs typeface="Arial"/>
              </a:rPr>
              <a:t>en place des procédures opérationnelles et des systèmes de gestion pour faciliter le changement. »</a:t>
            </a:r>
          </a:p>
        </p:txBody>
      </p:sp>
      <p:sp>
        <p:nvSpPr>
          <p:cNvPr id="37" name="ZoneTexte 36">
            <a:extLst>
              <a:ext uri="{FF2B5EF4-FFF2-40B4-BE49-F238E27FC236}">
                <a16:creationId xmlns:a16="http://schemas.microsoft.com/office/drawing/2014/main" id="{67C52A33-DB16-B90D-D846-219C19633066}"/>
              </a:ext>
            </a:extLst>
          </p:cNvPr>
          <p:cNvSpPr txBox="1"/>
          <p:nvPr/>
        </p:nvSpPr>
        <p:spPr>
          <a:xfrm>
            <a:off x="-303954" y="7320075"/>
            <a:ext cx="4002531" cy="338554"/>
          </a:xfrm>
          <a:prstGeom prst="rect">
            <a:avLst/>
          </a:prstGeom>
          <a:noFill/>
        </p:spPr>
        <p:txBody>
          <a:bodyPr wrap="square">
            <a:spAutoFit/>
          </a:bodyPr>
          <a:lstStyle/>
          <a:p>
            <a:pPr marL="673735" algn="ctr">
              <a:lnSpc>
                <a:spcPct val="100000"/>
              </a:lnSpc>
              <a:spcBef>
                <a:spcPts val="40"/>
              </a:spcBef>
            </a:pPr>
            <a:r>
              <a:rPr lang="fr-CA" sz="1600" b="1" dirty="0">
                <a:solidFill>
                  <a:srgbClr val="78123B"/>
                </a:solidFill>
                <a:latin typeface="Arial"/>
                <a:cs typeface="Arial"/>
              </a:rPr>
              <a:t>« Elle avait besoin de soutien. »</a:t>
            </a:r>
          </a:p>
        </p:txBody>
      </p:sp>
      <p:sp>
        <p:nvSpPr>
          <p:cNvPr id="39" name="ZoneTexte 38">
            <a:extLst>
              <a:ext uri="{FF2B5EF4-FFF2-40B4-BE49-F238E27FC236}">
                <a16:creationId xmlns:a16="http://schemas.microsoft.com/office/drawing/2014/main" id="{6F422ECC-45FD-E38E-FAC3-A5A60E6F75B5}"/>
              </a:ext>
            </a:extLst>
          </p:cNvPr>
          <p:cNvSpPr txBox="1"/>
          <p:nvPr/>
        </p:nvSpPr>
        <p:spPr>
          <a:xfrm>
            <a:off x="3925073" y="6897881"/>
            <a:ext cx="4862550" cy="872034"/>
          </a:xfrm>
          <a:prstGeom prst="rect">
            <a:avLst/>
          </a:prstGeom>
          <a:noFill/>
        </p:spPr>
        <p:txBody>
          <a:bodyPr wrap="square" lIns="0" tIns="0" rIns="0" bIns="0">
            <a:spAutoFit/>
          </a:bodyPr>
          <a:lstStyle/>
          <a:p>
            <a:pPr marL="12700" marR="2061210">
              <a:lnSpc>
                <a:spcPts val="1700"/>
              </a:lnSpc>
              <a:spcBef>
                <a:spcPts val="1190"/>
              </a:spcBef>
            </a:pPr>
            <a:r>
              <a:rPr lang="fr-CA" sz="1600" b="1" spc="-50" dirty="0">
                <a:solidFill>
                  <a:srgbClr val="231F20"/>
                </a:solidFill>
                <a:latin typeface="Arial"/>
                <a:cs typeface="Arial"/>
              </a:rPr>
              <a:t>Tout a</a:t>
            </a:r>
            <a:br>
              <a:rPr lang="fr-CA" sz="1600" b="1" spc="-50" dirty="0">
                <a:solidFill>
                  <a:srgbClr val="231F20"/>
                </a:solidFill>
                <a:latin typeface="Arial"/>
                <a:cs typeface="Arial"/>
              </a:rPr>
            </a:br>
            <a:r>
              <a:rPr lang="fr-CA" sz="1600" b="1" spc="-50" dirty="0">
                <a:solidFill>
                  <a:srgbClr val="231F20"/>
                </a:solidFill>
                <a:latin typeface="Arial"/>
                <a:cs typeface="Arial"/>
              </a:rPr>
              <a:t>commencé</a:t>
            </a:r>
            <a:br>
              <a:rPr lang="fr-CA" sz="1600" b="1" spc="-50" dirty="0">
                <a:solidFill>
                  <a:srgbClr val="231F20"/>
                </a:solidFill>
                <a:latin typeface="Arial"/>
                <a:cs typeface="Arial"/>
              </a:rPr>
            </a:br>
            <a:r>
              <a:rPr lang="fr-CA" sz="1600" b="1" spc="-50" dirty="0">
                <a:solidFill>
                  <a:srgbClr val="231F20"/>
                </a:solidFill>
                <a:latin typeface="Arial"/>
                <a:cs typeface="Arial"/>
              </a:rPr>
              <a:t>comme une danse</a:t>
            </a:r>
            <a:br>
              <a:rPr lang="fr-CA" sz="1600" b="1" spc="-50" dirty="0">
                <a:solidFill>
                  <a:srgbClr val="231F20"/>
                </a:solidFill>
                <a:latin typeface="Arial"/>
                <a:cs typeface="Arial"/>
              </a:rPr>
            </a:br>
            <a:r>
              <a:rPr lang="fr-CA" sz="1600" b="1" spc="-50" dirty="0">
                <a:solidFill>
                  <a:srgbClr val="231F20"/>
                </a:solidFill>
                <a:latin typeface="Arial"/>
                <a:cs typeface="Arial"/>
              </a:rPr>
              <a:t>gênante à l’école secondaire...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362204" y="1275434"/>
            <a:ext cx="3903345" cy="3437416"/>
          </a:xfrm>
          <a:prstGeom prst="rect">
            <a:avLst/>
          </a:prstGeom>
        </p:spPr>
        <p:txBody>
          <a:bodyPr vert="horz" wrap="square" lIns="0" tIns="63500" rIns="0" bIns="0" rtlCol="0">
            <a:spAutoFit/>
          </a:bodyPr>
          <a:lstStyle/>
          <a:p>
            <a:pPr marL="12700" marR="5080" algn="just">
              <a:lnSpc>
                <a:spcPts val="1230"/>
              </a:lnSpc>
              <a:spcBef>
                <a:spcPts val="330"/>
              </a:spcBef>
            </a:pPr>
            <a:r>
              <a:rPr lang="fr-CA" sz="900" spc="-20" dirty="0">
                <a:solidFill>
                  <a:srgbClr val="231F20"/>
                </a:solidFill>
                <a:latin typeface="Arial"/>
                <a:cs typeface="Arial"/>
              </a:rPr>
              <a:t>de la COVID-19. Le courriel détaillait certaines idées novatrices de son collègue, mais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s’est à nouveau laissée distraire en repensant au chemin parcouru depuis que tout a commencé. Elle s’est mise à imaginer l’un de ces bals de fin d’année gênants auxquels elle avait assisté au secondaire il y a si longtemps, avec une piste de danse vide, les pulsations de la basse des haut-parleurs qui jouent des succès et une foule d’élèves entassés de chaque côté. Ils avaient pratiqué leurs mouvements de danse et attendaient avec impatience que quelqu’un fasse le premier pas. Il suffisait qu’une personne, un leader intrépide, invite quelqu’un à danser pour que tout le gymnase de l’école déborde d’adolescents énergiques, souriants et en sueur qui s’en donnent à cœur joie.</a:t>
            </a:r>
          </a:p>
          <a:p>
            <a:pPr marL="12700" marR="5080" indent="228600" algn="just">
              <a:lnSpc>
                <a:spcPts val="1230"/>
              </a:lnSpc>
            </a:pPr>
            <a:r>
              <a:rPr lang="fr-CA" sz="900" spc="-20" dirty="0">
                <a:solidFill>
                  <a:srgbClr val="231F20"/>
                </a:solidFill>
                <a:latin typeface="Arial"/>
                <a:cs typeface="Arial"/>
              </a:rPr>
              <a:t>Lorsque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a invité ses collègues à danser, ils se sont joints à elle avec enthousiasme. Les </a:t>
            </a:r>
            <a:r>
              <a:rPr lang="fr-CA" sz="900" spc="-20" dirty="0" err="1">
                <a:solidFill>
                  <a:srgbClr val="231F20"/>
                </a:solidFill>
                <a:latin typeface="Arial"/>
                <a:cs typeface="Arial"/>
              </a:rPr>
              <a:t>dirigeant.e.s</a:t>
            </a:r>
            <a:r>
              <a:rPr lang="fr-CA" sz="900" spc="-20" dirty="0">
                <a:solidFill>
                  <a:srgbClr val="231F20"/>
                </a:solidFill>
                <a:latin typeface="Arial"/>
                <a:cs typeface="Arial"/>
              </a:rPr>
              <a:t> du secteur de la santé sont souvent </a:t>
            </a:r>
            <a:r>
              <a:rPr lang="fr-CA" sz="900" spc="-20" dirty="0" err="1">
                <a:solidFill>
                  <a:srgbClr val="231F20"/>
                </a:solidFill>
                <a:latin typeface="Arial"/>
                <a:cs typeface="Arial"/>
              </a:rPr>
              <a:t>soumis.e.s</a:t>
            </a:r>
            <a:r>
              <a:rPr lang="fr-CA" sz="900" spc="-20" dirty="0">
                <a:solidFill>
                  <a:srgbClr val="231F20"/>
                </a:solidFill>
                <a:latin typeface="Arial"/>
                <a:cs typeface="Arial"/>
              </a:rPr>
              <a:t> à une pression sous-jacente qui les incite à exécuter des tâches difficiles et à assumer la responsabilité du succès seul.es. Dans les affres d’une pandémie,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savait qu’elle avait besoin de soutien, qu’elle devait travailler avec d’autres et qu’elle devait former des coalitions pour soutenir le programme numérique. Elle a fait appel à ses collègues, et leur engouement a dépassé ses attentes. La richesse du programme en ligne découle de cette collaboration et des diverses compétences apportées par les membres de la coalition de la D</a:t>
            </a:r>
            <a:r>
              <a:rPr lang="fr-CA" sz="900" spc="-20" baseline="30000" dirty="0">
                <a:solidFill>
                  <a:srgbClr val="231F20"/>
                </a:solidFill>
                <a:latin typeface="Arial"/>
                <a:cs typeface="Arial"/>
              </a:rPr>
              <a:t>re</a:t>
            </a:r>
            <a:r>
              <a:rPr lang="fr-CA" sz="900" spc="-20" dirty="0">
                <a:solidFill>
                  <a:srgbClr val="231F20"/>
                </a:solidFill>
                <a:latin typeface="Arial"/>
                <a:cs typeface="Arial"/>
              </a:rPr>
              <a:t> Chan. Ils ont offert une multitude de perspectives et de domaines d’expertise et, ensemble, ils ont tissé une incroyable toile de ressources numériques.</a:t>
            </a:r>
          </a:p>
        </p:txBody>
      </p:sp>
      <p:sp>
        <p:nvSpPr>
          <p:cNvPr id="4" name="object 4"/>
          <p:cNvSpPr/>
          <p:nvPr/>
        </p:nvSpPr>
        <p:spPr>
          <a:xfrm>
            <a:off x="381254" y="4880483"/>
            <a:ext cx="3825875" cy="4595495"/>
          </a:xfrm>
          <a:custGeom>
            <a:avLst/>
            <a:gdLst/>
            <a:ahLst/>
            <a:cxnLst/>
            <a:rect l="l" t="t" r="r" b="b"/>
            <a:pathLst>
              <a:path w="3825875" h="4595495">
                <a:moveTo>
                  <a:pt x="3825278" y="0"/>
                </a:moveTo>
                <a:lnTo>
                  <a:pt x="0" y="0"/>
                </a:lnTo>
                <a:lnTo>
                  <a:pt x="0" y="4594987"/>
                </a:lnTo>
                <a:lnTo>
                  <a:pt x="3825278" y="4594987"/>
                </a:lnTo>
                <a:lnTo>
                  <a:pt x="3825278" y="0"/>
                </a:lnTo>
                <a:close/>
              </a:path>
            </a:pathLst>
          </a:custGeom>
          <a:solidFill>
            <a:srgbClr val="526871"/>
          </a:solidFill>
        </p:spPr>
        <p:txBody>
          <a:bodyPr wrap="square" lIns="0" tIns="0" rIns="0" bIns="0" rtlCol="0"/>
          <a:lstStyle/>
          <a:p>
            <a:endParaRPr/>
          </a:p>
        </p:txBody>
      </p:sp>
      <p:sp>
        <p:nvSpPr>
          <p:cNvPr id="5" name="object 5"/>
          <p:cNvSpPr txBox="1"/>
          <p:nvPr/>
        </p:nvSpPr>
        <p:spPr>
          <a:xfrm>
            <a:off x="850391" y="7223404"/>
            <a:ext cx="3185795" cy="1933286"/>
          </a:xfrm>
          <a:prstGeom prst="rect">
            <a:avLst/>
          </a:prstGeom>
        </p:spPr>
        <p:txBody>
          <a:bodyPr vert="horz" wrap="square" lIns="0" tIns="25400" rIns="0" bIns="0" rtlCol="0">
            <a:spAutoFit/>
          </a:bodyPr>
          <a:lstStyle/>
          <a:p>
            <a:pPr marR="62230">
              <a:lnSpc>
                <a:spcPts val="1500"/>
              </a:lnSpc>
              <a:spcBef>
                <a:spcPts val="200"/>
              </a:spcBef>
            </a:pPr>
            <a:r>
              <a:rPr lang="fr-CA" sz="1100" spc="-20" dirty="0">
                <a:solidFill>
                  <a:srgbClr val="F2F9FA"/>
                </a:solidFill>
                <a:latin typeface="Arial"/>
                <a:cs typeface="Arial"/>
              </a:rPr>
              <a:t>Dans l’histoire de la D</a:t>
            </a:r>
            <a:r>
              <a:rPr lang="fr-CA" sz="1100" spc="-20" baseline="30000" dirty="0">
                <a:solidFill>
                  <a:srgbClr val="F2F9FA"/>
                </a:solidFill>
                <a:latin typeface="Arial"/>
                <a:cs typeface="Arial"/>
              </a:rPr>
              <a:t>re</a:t>
            </a:r>
            <a:r>
              <a:rPr lang="fr-CA" sz="1100" spc="-20" dirty="0">
                <a:solidFill>
                  <a:srgbClr val="F2F9FA"/>
                </a:solidFill>
                <a:latin typeface="Arial"/>
                <a:cs typeface="Arial"/>
              </a:rPr>
              <a:t> Chan, la pandémie a servi de moteur au changement. </a:t>
            </a:r>
            <a:r>
              <a:rPr lang="fr-CA" sz="1100" spc="-20" dirty="0" err="1">
                <a:solidFill>
                  <a:srgbClr val="F2F9FA"/>
                </a:solidFill>
                <a:latin typeface="Arial"/>
                <a:cs typeface="Arial"/>
              </a:rPr>
              <a:t>Certain.e.s</a:t>
            </a:r>
            <a:r>
              <a:rPr lang="fr-CA" sz="1100" spc="-20" dirty="0">
                <a:solidFill>
                  <a:srgbClr val="F2F9FA"/>
                </a:solidFill>
                <a:latin typeface="Arial"/>
                <a:cs typeface="Arial"/>
              </a:rPr>
              <a:t> disent que c’est comme être sur une « plateforme en feu ». Cette analogie fait référence à une plateforme pétrolière en feu qui oblige les </a:t>
            </a:r>
            <a:r>
              <a:rPr lang="fr-CA" sz="1100" spc="-20" dirty="0" err="1">
                <a:solidFill>
                  <a:srgbClr val="F2F9FA"/>
                </a:solidFill>
                <a:latin typeface="Arial"/>
                <a:cs typeface="Arial"/>
              </a:rPr>
              <a:t>travailleur.se.s</a:t>
            </a:r>
            <a:r>
              <a:rPr lang="fr-CA" sz="1100" spc="-20" dirty="0">
                <a:solidFill>
                  <a:srgbClr val="F2F9FA"/>
                </a:solidFill>
                <a:latin typeface="Arial"/>
                <a:cs typeface="Arial"/>
              </a:rPr>
              <a:t> à se jeter dans les eaux froides – ce qu’ils ne feraient pas habituellement. Quelle est la plateforme brûlante que vous avez récemment observée sur votre lieu de travail? Comment pouvez-vous tirer parti de cette situation?</a:t>
            </a:r>
          </a:p>
        </p:txBody>
      </p:sp>
      <p:grpSp>
        <p:nvGrpSpPr>
          <p:cNvPr id="6" name="object 6"/>
          <p:cNvGrpSpPr/>
          <p:nvPr/>
        </p:nvGrpSpPr>
        <p:grpSpPr>
          <a:xfrm>
            <a:off x="0" y="9582911"/>
            <a:ext cx="7772400" cy="475615"/>
            <a:chOff x="0" y="9582911"/>
            <a:chExt cx="7772400" cy="475615"/>
          </a:xfrm>
        </p:grpSpPr>
        <p:sp>
          <p:nvSpPr>
            <p:cNvPr id="7" name="object 7"/>
            <p:cNvSpPr/>
            <p:nvPr/>
          </p:nvSpPr>
          <p:spPr>
            <a:xfrm>
              <a:off x="25" y="9582911"/>
              <a:ext cx="7772400" cy="475615"/>
            </a:xfrm>
            <a:custGeom>
              <a:avLst/>
              <a:gdLst/>
              <a:ahLst/>
              <a:cxnLst/>
              <a:rect l="l" t="t" r="r" b="b"/>
              <a:pathLst>
                <a:path w="7772400" h="475615">
                  <a:moveTo>
                    <a:pt x="7772374" y="0"/>
                  </a:moveTo>
                  <a:lnTo>
                    <a:pt x="0" y="0"/>
                  </a:lnTo>
                  <a:lnTo>
                    <a:pt x="0" y="475488"/>
                  </a:lnTo>
                  <a:lnTo>
                    <a:pt x="7772374" y="475488"/>
                  </a:lnTo>
                  <a:lnTo>
                    <a:pt x="7772374" y="0"/>
                  </a:lnTo>
                  <a:close/>
                </a:path>
              </a:pathLst>
            </a:custGeom>
            <a:solidFill>
              <a:srgbClr val="7A123E"/>
            </a:solidFill>
          </p:spPr>
          <p:txBody>
            <a:bodyPr wrap="square" lIns="0" tIns="0" rIns="0" bIns="0" rtlCol="0"/>
            <a:lstStyle/>
            <a:p>
              <a:endParaRPr/>
            </a:p>
          </p:txBody>
        </p:sp>
        <p:sp>
          <p:nvSpPr>
            <p:cNvPr id="8" name="object 8"/>
            <p:cNvSpPr/>
            <p:nvPr/>
          </p:nvSpPr>
          <p:spPr>
            <a:xfrm>
              <a:off x="0" y="9582911"/>
              <a:ext cx="7772400" cy="24130"/>
            </a:xfrm>
            <a:custGeom>
              <a:avLst/>
              <a:gdLst/>
              <a:ahLst/>
              <a:cxnLst/>
              <a:rect l="l" t="t" r="r" b="b"/>
              <a:pathLst>
                <a:path w="7772400" h="24129">
                  <a:moveTo>
                    <a:pt x="7772400" y="0"/>
                  </a:moveTo>
                  <a:lnTo>
                    <a:pt x="0" y="0"/>
                  </a:lnTo>
                  <a:lnTo>
                    <a:pt x="0" y="23609"/>
                  </a:lnTo>
                  <a:lnTo>
                    <a:pt x="7772400" y="23609"/>
                  </a:lnTo>
                  <a:lnTo>
                    <a:pt x="7772400" y="0"/>
                  </a:lnTo>
                  <a:close/>
                </a:path>
              </a:pathLst>
            </a:custGeom>
            <a:solidFill>
              <a:srgbClr val="78123B"/>
            </a:solidFill>
          </p:spPr>
          <p:txBody>
            <a:bodyPr wrap="square" lIns="0" tIns="0" rIns="0" bIns="0" rtlCol="0"/>
            <a:lstStyle/>
            <a:p>
              <a:endParaRPr/>
            </a:p>
          </p:txBody>
        </p:sp>
      </p:grpSp>
      <p:sp>
        <p:nvSpPr>
          <p:cNvPr id="9" name="object 9"/>
          <p:cNvSpPr txBox="1"/>
          <p:nvPr/>
        </p:nvSpPr>
        <p:spPr>
          <a:xfrm>
            <a:off x="7411325" y="9711417"/>
            <a:ext cx="99060" cy="177800"/>
          </a:xfrm>
          <a:prstGeom prst="rect">
            <a:avLst/>
          </a:prstGeom>
        </p:spPr>
        <p:txBody>
          <a:bodyPr vert="horz" wrap="square" lIns="0" tIns="12700" rIns="0" bIns="0" rtlCol="0">
            <a:spAutoFit/>
          </a:bodyPr>
          <a:lstStyle/>
          <a:p>
            <a:pPr marL="12700">
              <a:lnSpc>
                <a:spcPct val="100000"/>
              </a:lnSpc>
              <a:spcBef>
                <a:spcPts val="100"/>
              </a:spcBef>
            </a:pPr>
            <a:r>
              <a:rPr lang="fr-CA" sz="1000">
                <a:solidFill>
                  <a:srgbClr val="FFFFFF"/>
                </a:solidFill>
                <a:latin typeface="Arial Black"/>
                <a:cs typeface="Arial Black"/>
              </a:rPr>
              <a:t>4</a:t>
            </a:r>
          </a:p>
        </p:txBody>
      </p:sp>
      <p:sp>
        <p:nvSpPr>
          <p:cNvPr id="10" name="object 10"/>
          <p:cNvSpPr txBox="1"/>
          <p:nvPr/>
        </p:nvSpPr>
        <p:spPr>
          <a:xfrm>
            <a:off x="151014" y="9683700"/>
            <a:ext cx="7235737" cy="289823"/>
          </a:xfrm>
          <a:prstGeom prst="rect">
            <a:avLst/>
          </a:prstGeom>
        </p:spPr>
        <p:txBody>
          <a:bodyPr vert="horz" wrap="square" lIns="0" tIns="12700" rIns="0" bIns="0" rtlCol="0">
            <a:spAutoFit/>
          </a:bodyPr>
          <a:lstStyle/>
          <a:p>
            <a:pPr marR="5080" algn="ctr">
              <a:lnSpc>
                <a:spcPct val="100000"/>
              </a:lnSpc>
              <a:spcBef>
                <a:spcPts val="100"/>
              </a:spcBef>
            </a:pPr>
            <a:r>
              <a:rPr lang="fr-CA" sz="900" dirty="0">
                <a:solidFill>
                  <a:srgbClr val="FFFFFF"/>
                </a:solidFill>
                <a:latin typeface="Arial"/>
                <a:cs typeface="Arial"/>
              </a:rPr>
              <a:t>Le projet a vu le jour grâce au financement du gouvernement ontarien, à l’appui d’</a:t>
            </a:r>
            <a:r>
              <a:rPr lang="fr-CA" sz="900" dirty="0" err="1">
                <a:solidFill>
                  <a:srgbClr val="FFFFFF"/>
                </a:solidFill>
                <a:latin typeface="Arial"/>
                <a:cs typeface="Arial"/>
              </a:rPr>
              <a:t>eCampusOntario</a:t>
            </a:r>
            <a:r>
              <a:rPr lang="fr-CA" sz="900" dirty="0">
                <a:solidFill>
                  <a:srgbClr val="FFFFFF"/>
                </a:solidFill>
                <a:latin typeface="Arial"/>
                <a:cs typeface="Arial"/>
              </a:rPr>
              <a:t> à la Stratégie d’apprentissage virtuel (SAV) et à la plateforme centrale d’apprentissage virtuel (PCAV). Pour en savoir plus sur la SAV et la PCAV, visitez le vls.ecampusontario.ca</a:t>
            </a:r>
          </a:p>
        </p:txBody>
      </p:sp>
      <p:grpSp>
        <p:nvGrpSpPr>
          <p:cNvPr id="11" name="object 11"/>
          <p:cNvGrpSpPr/>
          <p:nvPr/>
        </p:nvGrpSpPr>
        <p:grpSpPr>
          <a:xfrm>
            <a:off x="4343453" y="304800"/>
            <a:ext cx="3429000" cy="6078065"/>
            <a:chOff x="4343453" y="475541"/>
            <a:chExt cx="3429000" cy="6078065"/>
          </a:xfrm>
        </p:grpSpPr>
        <p:sp>
          <p:nvSpPr>
            <p:cNvPr id="12" name="object 12"/>
            <p:cNvSpPr/>
            <p:nvPr/>
          </p:nvSpPr>
          <p:spPr>
            <a:xfrm>
              <a:off x="4343453" y="475541"/>
              <a:ext cx="3429000" cy="5475605"/>
            </a:xfrm>
            <a:custGeom>
              <a:avLst/>
              <a:gdLst/>
              <a:ahLst/>
              <a:cxnLst/>
              <a:rect l="l" t="t" r="r" b="b"/>
              <a:pathLst>
                <a:path w="3429000" h="5475605">
                  <a:moveTo>
                    <a:pt x="2782882" y="0"/>
                  </a:moveTo>
                  <a:lnTo>
                    <a:pt x="2737713" y="81"/>
                  </a:lnTo>
                  <a:lnTo>
                    <a:pt x="2692553" y="889"/>
                  </a:lnTo>
                  <a:lnTo>
                    <a:pt x="2647413" y="2422"/>
                  </a:lnTo>
                  <a:lnTo>
                    <a:pt x="2602301" y="4681"/>
                  </a:lnTo>
                  <a:lnTo>
                    <a:pt x="2557228" y="7665"/>
                  </a:lnTo>
                  <a:lnTo>
                    <a:pt x="2512204" y="11374"/>
                  </a:lnTo>
                  <a:lnTo>
                    <a:pt x="2467237" y="15808"/>
                  </a:lnTo>
                  <a:lnTo>
                    <a:pt x="2422338" y="20966"/>
                  </a:lnTo>
                  <a:lnTo>
                    <a:pt x="2377516" y="26848"/>
                  </a:lnTo>
                  <a:lnTo>
                    <a:pt x="2332781" y="33454"/>
                  </a:lnTo>
                  <a:lnTo>
                    <a:pt x="2288143" y="40784"/>
                  </a:lnTo>
                  <a:lnTo>
                    <a:pt x="2243611" y="48838"/>
                  </a:lnTo>
                  <a:lnTo>
                    <a:pt x="2199196" y="57614"/>
                  </a:lnTo>
                  <a:lnTo>
                    <a:pt x="2154906" y="67114"/>
                  </a:lnTo>
                  <a:lnTo>
                    <a:pt x="2110752" y="77336"/>
                  </a:lnTo>
                  <a:lnTo>
                    <a:pt x="2066743" y="88281"/>
                  </a:lnTo>
                  <a:lnTo>
                    <a:pt x="2022888" y="99948"/>
                  </a:lnTo>
                  <a:lnTo>
                    <a:pt x="1979198" y="112336"/>
                  </a:lnTo>
                  <a:lnTo>
                    <a:pt x="1935683" y="125447"/>
                  </a:lnTo>
                  <a:lnTo>
                    <a:pt x="1892351" y="139279"/>
                  </a:lnTo>
                  <a:lnTo>
                    <a:pt x="1849213" y="153832"/>
                  </a:lnTo>
                  <a:lnTo>
                    <a:pt x="1806278" y="169106"/>
                  </a:lnTo>
                  <a:lnTo>
                    <a:pt x="1763557" y="185101"/>
                  </a:lnTo>
                  <a:lnTo>
                    <a:pt x="1721058" y="201816"/>
                  </a:lnTo>
                  <a:lnTo>
                    <a:pt x="1678791" y="219251"/>
                  </a:lnTo>
                  <a:lnTo>
                    <a:pt x="1636766" y="237406"/>
                  </a:lnTo>
                  <a:lnTo>
                    <a:pt x="1594993" y="256281"/>
                  </a:lnTo>
                  <a:lnTo>
                    <a:pt x="1553482" y="275876"/>
                  </a:lnTo>
                  <a:lnTo>
                    <a:pt x="1512241" y="296189"/>
                  </a:lnTo>
                  <a:lnTo>
                    <a:pt x="1471282" y="317222"/>
                  </a:lnTo>
                  <a:lnTo>
                    <a:pt x="1430613" y="338973"/>
                  </a:lnTo>
                  <a:lnTo>
                    <a:pt x="1390244" y="361442"/>
                  </a:lnTo>
                  <a:lnTo>
                    <a:pt x="1350185" y="384630"/>
                  </a:lnTo>
                  <a:lnTo>
                    <a:pt x="1310445" y="408536"/>
                  </a:lnTo>
                  <a:lnTo>
                    <a:pt x="1271035" y="433159"/>
                  </a:lnTo>
                  <a:lnTo>
                    <a:pt x="1231964" y="458500"/>
                  </a:lnTo>
                  <a:lnTo>
                    <a:pt x="1193241" y="484558"/>
                  </a:lnTo>
                  <a:lnTo>
                    <a:pt x="1154877" y="511332"/>
                  </a:lnTo>
                  <a:lnTo>
                    <a:pt x="1116881" y="538824"/>
                  </a:lnTo>
                  <a:lnTo>
                    <a:pt x="1079262" y="567032"/>
                  </a:lnTo>
                  <a:lnTo>
                    <a:pt x="1042031" y="595956"/>
                  </a:lnTo>
                  <a:lnTo>
                    <a:pt x="1005197" y="625596"/>
                  </a:lnTo>
                  <a:lnTo>
                    <a:pt x="968770" y="655951"/>
                  </a:lnTo>
                  <a:lnTo>
                    <a:pt x="932759" y="687023"/>
                  </a:lnTo>
                  <a:lnTo>
                    <a:pt x="897174" y="718809"/>
                  </a:lnTo>
                  <a:lnTo>
                    <a:pt x="862026" y="751310"/>
                  </a:lnTo>
                  <a:lnTo>
                    <a:pt x="827322" y="784526"/>
                  </a:lnTo>
                  <a:lnTo>
                    <a:pt x="793074" y="818456"/>
                  </a:lnTo>
                  <a:lnTo>
                    <a:pt x="759291" y="853100"/>
                  </a:lnTo>
                  <a:lnTo>
                    <a:pt x="726116" y="888316"/>
                  </a:lnTo>
                  <a:lnTo>
                    <a:pt x="693685" y="923954"/>
                  </a:lnTo>
                  <a:lnTo>
                    <a:pt x="661998" y="960004"/>
                  </a:lnTo>
                  <a:lnTo>
                    <a:pt x="631056" y="996458"/>
                  </a:lnTo>
                  <a:lnTo>
                    <a:pt x="600858" y="1033305"/>
                  </a:lnTo>
                  <a:lnTo>
                    <a:pt x="571403" y="1070537"/>
                  </a:lnTo>
                  <a:lnTo>
                    <a:pt x="542692" y="1108142"/>
                  </a:lnTo>
                  <a:lnTo>
                    <a:pt x="514724" y="1146112"/>
                  </a:lnTo>
                  <a:lnTo>
                    <a:pt x="487498" y="1184438"/>
                  </a:lnTo>
                  <a:lnTo>
                    <a:pt x="461015" y="1223109"/>
                  </a:lnTo>
                  <a:lnTo>
                    <a:pt x="435275" y="1262116"/>
                  </a:lnTo>
                  <a:lnTo>
                    <a:pt x="410277" y="1301449"/>
                  </a:lnTo>
                  <a:lnTo>
                    <a:pt x="386021" y="1341099"/>
                  </a:lnTo>
                  <a:lnTo>
                    <a:pt x="362506" y="1381056"/>
                  </a:lnTo>
                  <a:lnTo>
                    <a:pt x="339732" y="1421311"/>
                  </a:lnTo>
                  <a:lnTo>
                    <a:pt x="317700" y="1461853"/>
                  </a:lnTo>
                  <a:lnTo>
                    <a:pt x="296409" y="1502674"/>
                  </a:lnTo>
                  <a:lnTo>
                    <a:pt x="275858" y="1543764"/>
                  </a:lnTo>
                  <a:lnTo>
                    <a:pt x="256047" y="1585113"/>
                  </a:lnTo>
                  <a:lnTo>
                    <a:pt x="236977" y="1626712"/>
                  </a:lnTo>
                  <a:lnTo>
                    <a:pt x="218646" y="1668551"/>
                  </a:lnTo>
                  <a:lnTo>
                    <a:pt x="201055" y="1710620"/>
                  </a:lnTo>
                  <a:lnTo>
                    <a:pt x="184203" y="1752910"/>
                  </a:lnTo>
                  <a:lnTo>
                    <a:pt x="168091" y="1795411"/>
                  </a:lnTo>
                  <a:lnTo>
                    <a:pt x="152717" y="1838114"/>
                  </a:lnTo>
                  <a:lnTo>
                    <a:pt x="138082" y="1881009"/>
                  </a:lnTo>
                  <a:lnTo>
                    <a:pt x="124185" y="1924086"/>
                  </a:lnTo>
                  <a:lnTo>
                    <a:pt x="111026" y="1967336"/>
                  </a:lnTo>
                  <a:lnTo>
                    <a:pt x="98604" y="2010750"/>
                  </a:lnTo>
                  <a:lnTo>
                    <a:pt x="86921" y="2054317"/>
                  </a:lnTo>
                  <a:lnTo>
                    <a:pt x="75975" y="2098028"/>
                  </a:lnTo>
                  <a:lnTo>
                    <a:pt x="65765" y="2141874"/>
                  </a:lnTo>
                  <a:lnTo>
                    <a:pt x="56293" y="2185844"/>
                  </a:lnTo>
                  <a:lnTo>
                    <a:pt x="47557" y="2229930"/>
                  </a:lnTo>
                  <a:lnTo>
                    <a:pt x="39557" y="2274122"/>
                  </a:lnTo>
                  <a:lnTo>
                    <a:pt x="32294" y="2318410"/>
                  </a:lnTo>
                  <a:lnTo>
                    <a:pt x="25766" y="2362784"/>
                  </a:lnTo>
                  <a:lnTo>
                    <a:pt x="19973" y="2407235"/>
                  </a:lnTo>
                  <a:lnTo>
                    <a:pt x="14916" y="2451754"/>
                  </a:lnTo>
                  <a:lnTo>
                    <a:pt x="10594" y="2496330"/>
                  </a:lnTo>
                  <a:lnTo>
                    <a:pt x="7007" y="2540954"/>
                  </a:lnTo>
                  <a:lnTo>
                    <a:pt x="4154" y="2585617"/>
                  </a:lnTo>
                  <a:lnTo>
                    <a:pt x="2035" y="2630309"/>
                  </a:lnTo>
                  <a:lnTo>
                    <a:pt x="650" y="2675021"/>
                  </a:lnTo>
                  <a:lnTo>
                    <a:pt x="0" y="2719742"/>
                  </a:lnTo>
                  <a:lnTo>
                    <a:pt x="82" y="2764463"/>
                  </a:lnTo>
                  <a:lnTo>
                    <a:pt x="898" y="2809175"/>
                  </a:lnTo>
                  <a:lnTo>
                    <a:pt x="2447" y="2853868"/>
                  </a:lnTo>
                  <a:lnTo>
                    <a:pt x="4728" y="2898532"/>
                  </a:lnTo>
                  <a:lnTo>
                    <a:pt x="7742" y="2943158"/>
                  </a:lnTo>
                  <a:lnTo>
                    <a:pt x="11488" y="2987736"/>
                  </a:lnTo>
                  <a:lnTo>
                    <a:pt x="15966" y="3032257"/>
                  </a:lnTo>
                  <a:lnTo>
                    <a:pt x="21176" y="3076711"/>
                  </a:lnTo>
                  <a:lnTo>
                    <a:pt x="27117" y="3121089"/>
                  </a:lnTo>
                  <a:lnTo>
                    <a:pt x="33790" y="3165380"/>
                  </a:lnTo>
                  <a:lnTo>
                    <a:pt x="41193" y="3209575"/>
                  </a:lnTo>
                  <a:lnTo>
                    <a:pt x="49327" y="3253665"/>
                  </a:lnTo>
                  <a:lnTo>
                    <a:pt x="58192" y="3297641"/>
                  </a:lnTo>
                  <a:lnTo>
                    <a:pt x="67787" y="3341491"/>
                  </a:lnTo>
                  <a:lnTo>
                    <a:pt x="78111" y="3385208"/>
                  </a:lnTo>
                  <a:lnTo>
                    <a:pt x="89165" y="3428781"/>
                  </a:lnTo>
                  <a:lnTo>
                    <a:pt x="100949" y="3472200"/>
                  </a:lnTo>
                  <a:lnTo>
                    <a:pt x="113462" y="3515457"/>
                  </a:lnTo>
                  <a:lnTo>
                    <a:pt x="126704" y="3558541"/>
                  </a:lnTo>
                  <a:lnTo>
                    <a:pt x="140674" y="3601443"/>
                  </a:lnTo>
                  <a:lnTo>
                    <a:pt x="155373" y="3644153"/>
                  </a:lnTo>
                  <a:lnTo>
                    <a:pt x="170800" y="3686663"/>
                  </a:lnTo>
                  <a:lnTo>
                    <a:pt x="186955" y="3728961"/>
                  </a:lnTo>
                  <a:lnTo>
                    <a:pt x="203837" y="3771039"/>
                  </a:lnTo>
                  <a:lnTo>
                    <a:pt x="221447" y="3812886"/>
                  </a:lnTo>
                  <a:lnTo>
                    <a:pt x="239784" y="3854494"/>
                  </a:lnTo>
                  <a:lnTo>
                    <a:pt x="258848" y="3895853"/>
                  </a:lnTo>
                  <a:lnTo>
                    <a:pt x="278639" y="3936953"/>
                  </a:lnTo>
                  <a:lnTo>
                    <a:pt x="299156" y="3977785"/>
                  </a:lnTo>
                  <a:lnTo>
                    <a:pt x="320399" y="4018338"/>
                  </a:lnTo>
                  <a:lnTo>
                    <a:pt x="342368" y="4058604"/>
                  </a:lnTo>
                  <a:lnTo>
                    <a:pt x="365062" y="4098573"/>
                  </a:lnTo>
                  <a:lnTo>
                    <a:pt x="388482" y="4138235"/>
                  </a:lnTo>
                  <a:lnTo>
                    <a:pt x="412627" y="4177580"/>
                  </a:lnTo>
                  <a:lnTo>
                    <a:pt x="437497" y="4216600"/>
                  </a:lnTo>
                  <a:lnTo>
                    <a:pt x="463091" y="4255284"/>
                  </a:lnTo>
                  <a:lnTo>
                    <a:pt x="489410" y="4293623"/>
                  </a:lnTo>
                  <a:lnTo>
                    <a:pt x="516453" y="4331607"/>
                  </a:lnTo>
                  <a:lnTo>
                    <a:pt x="544219" y="4369226"/>
                  </a:lnTo>
                  <a:lnTo>
                    <a:pt x="572709" y="4406472"/>
                  </a:lnTo>
                  <a:lnTo>
                    <a:pt x="601923" y="4443334"/>
                  </a:lnTo>
                  <a:lnTo>
                    <a:pt x="631860" y="4479803"/>
                  </a:lnTo>
                  <a:lnTo>
                    <a:pt x="662519" y="4515870"/>
                  </a:lnTo>
                  <a:lnTo>
                    <a:pt x="693901" y="4551524"/>
                  </a:lnTo>
                  <a:lnTo>
                    <a:pt x="726005" y="4586756"/>
                  </a:lnTo>
                  <a:lnTo>
                    <a:pt x="758832" y="4621556"/>
                  </a:lnTo>
                  <a:lnTo>
                    <a:pt x="792380" y="4655916"/>
                  </a:lnTo>
                  <a:lnTo>
                    <a:pt x="826649" y="4689824"/>
                  </a:lnTo>
                  <a:lnTo>
                    <a:pt x="861640" y="4723273"/>
                  </a:lnTo>
                  <a:lnTo>
                    <a:pt x="897209" y="4756119"/>
                  </a:lnTo>
                  <a:lnTo>
                    <a:pt x="933204" y="4788227"/>
                  </a:lnTo>
                  <a:lnTo>
                    <a:pt x="969615" y="4819599"/>
                  </a:lnTo>
                  <a:lnTo>
                    <a:pt x="1006434" y="4850234"/>
                  </a:lnTo>
                  <a:lnTo>
                    <a:pt x="1043651" y="4880133"/>
                  </a:lnTo>
                  <a:lnTo>
                    <a:pt x="1081255" y="4909295"/>
                  </a:lnTo>
                  <a:lnTo>
                    <a:pt x="1119237" y="4937721"/>
                  </a:lnTo>
                  <a:lnTo>
                    <a:pt x="1157588" y="4965411"/>
                  </a:lnTo>
                  <a:lnTo>
                    <a:pt x="1196297" y="4992366"/>
                  </a:lnTo>
                  <a:lnTo>
                    <a:pt x="1235355" y="5018586"/>
                  </a:lnTo>
                  <a:lnTo>
                    <a:pt x="1274753" y="5044071"/>
                  </a:lnTo>
                  <a:lnTo>
                    <a:pt x="1314480" y="5068821"/>
                  </a:lnTo>
                  <a:lnTo>
                    <a:pt x="1354527" y="5092836"/>
                  </a:lnTo>
                  <a:lnTo>
                    <a:pt x="1394885" y="5116117"/>
                  </a:lnTo>
                  <a:lnTo>
                    <a:pt x="1435543" y="5138665"/>
                  </a:lnTo>
                  <a:lnTo>
                    <a:pt x="1476491" y="5160478"/>
                  </a:lnTo>
                  <a:lnTo>
                    <a:pt x="1517721" y="5181558"/>
                  </a:lnTo>
                  <a:lnTo>
                    <a:pt x="1559223" y="5201905"/>
                  </a:lnTo>
                  <a:lnTo>
                    <a:pt x="1600986" y="5221519"/>
                  </a:lnTo>
                  <a:lnTo>
                    <a:pt x="1643002" y="5240400"/>
                  </a:lnTo>
                  <a:lnTo>
                    <a:pt x="1685259" y="5258548"/>
                  </a:lnTo>
                  <a:lnTo>
                    <a:pt x="1727750" y="5275965"/>
                  </a:lnTo>
                  <a:lnTo>
                    <a:pt x="1770464" y="5292649"/>
                  </a:lnTo>
                  <a:lnTo>
                    <a:pt x="1813391" y="5308602"/>
                  </a:lnTo>
                  <a:lnTo>
                    <a:pt x="1856521" y="5323823"/>
                  </a:lnTo>
                  <a:lnTo>
                    <a:pt x="1899846" y="5338313"/>
                  </a:lnTo>
                  <a:lnTo>
                    <a:pt x="1943355" y="5352072"/>
                  </a:lnTo>
                  <a:lnTo>
                    <a:pt x="1987038" y="5365100"/>
                  </a:lnTo>
                  <a:lnTo>
                    <a:pt x="2030886" y="5377398"/>
                  </a:lnTo>
                  <a:lnTo>
                    <a:pt x="2074890" y="5388965"/>
                  </a:lnTo>
                  <a:lnTo>
                    <a:pt x="2119039" y="5399803"/>
                  </a:lnTo>
                  <a:lnTo>
                    <a:pt x="2163324" y="5409911"/>
                  </a:lnTo>
                  <a:lnTo>
                    <a:pt x="2207735" y="5419289"/>
                  </a:lnTo>
                  <a:lnTo>
                    <a:pt x="2252263" y="5427938"/>
                  </a:lnTo>
                  <a:lnTo>
                    <a:pt x="2296897" y="5435859"/>
                  </a:lnTo>
                  <a:lnTo>
                    <a:pt x="2341628" y="5443050"/>
                  </a:lnTo>
                  <a:lnTo>
                    <a:pt x="2386447" y="5449513"/>
                  </a:lnTo>
                  <a:lnTo>
                    <a:pt x="2431344" y="5455248"/>
                  </a:lnTo>
                  <a:lnTo>
                    <a:pt x="2476308" y="5460255"/>
                  </a:lnTo>
                  <a:lnTo>
                    <a:pt x="2521331" y="5464534"/>
                  </a:lnTo>
                  <a:lnTo>
                    <a:pt x="2566402" y="5468086"/>
                  </a:lnTo>
                  <a:lnTo>
                    <a:pt x="2611513" y="5470910"/>
                  </a:lnTo>
                  <a:lnTo>
                    <a:pt x="2656652" y="5473008"/>
                  </a:lnTo>
                  <a:lnTo>
                    <a:pt x="2701811" y="5474378"/>
                  </a:lnTo>
                  <a:lnTo>
                    <a:pt x="2746981" y="5475023"/>
                  </a:lnTo>
                  <a:lnTo>
                    <a:pt x="2792150" y="5474941"/>
                  </a:lnTo>
                  <a:lnTo>
                    <a:pt x="2837309" y="5474133"/>
                  </a:lnTo>
                  <a:lnTo>
                    <a:pt x="2882450" y="5472600"/>
                  </a:lnTo>
                  <a:lnTo>
                    <a:pt x="2927562" y="5470341"/>
                  </a:lnTo>
                  <a:lnTo>
                    <a:pt x="2972635" y="5467357"/>
                  </a:lnTo>
                  <a:lnTo>
                    <a:pt x="3017660" y="5463648"/>
                  </a:lnTo>
                  <a:lnTo>
                    <a:pt x="3062626" y="5459214"/>
                  </a:lnTo>
                  <a:lnTo>
                    <a:pt x="3107526" y="5454056"/>
                  </a:lnTo>
                  <a:lnTo>
                    <a:pt x="3152347" y="5448173"/>
                  </a:lnTo>
                  <a:lnTo>
                    <a:pt x="3197082" y="5441567"/>
                  </a:lnTo>
                  <a:lnTo>
                    <a:pt x="3241720" y="5434237"/>
                  </a:lnTo>
                  <a:lnTo>
                    <a:pt x="3286252" y="5426184"/>
                  </a:lnTo>
                  <a:lnTo>
                    <a:pt x="3330668" y="5417407"/>
                  </a:lnTo>
                  <a:lnTo>
                    <a:pt x="3374958" y="5407907"/>
                  </a:lnTo>
                  <a:lnTo>
                    <a:pt x="3419112" y="5397685"/>
                  </a:lnTo>
                  <a:lnTo>
                    <a:pt x="3428945" y="5395240"/>
                  </a:lnTo>
                  <a:lnTo>
                    <a:pt x="3428945" y="79670"/>
                  </a:lnTo>
                  <a:lnTo>
                    <a:pt x="3366537" y="65113"/>
                  </a:lnTo>
                  <a:lnTo>
                    <a:pt x="3322126" y="55735"/>
                  </a:lnTo>
                  <a:lnTo>
                    <a:pt x="3277598" y="47085"/>
                  </a:lnTo>
                  <a:lnTo>
                    <a:pt x="3232964" y="39165"/>
                  </a:lnTo>
                  <a:lnTo>
                    <a:pt x="3188233" y="31973"/>
                  </a:lnTo>
                  <a:lnTo>
                    <a:pt x="3143414" y="25510"/>
                  </a:lnTo>
                  <a:lnTo>
                    <a:pt x="3098518" y="19775"/>
                  </a:lnTo>
                  <a:lnTo>
                    <a:pt x="3053554" y="14768"/>
                  </a:lnTo>
                  <a:lnTo>
                    <a:pt x="3008531" y="10489"/>
                  </a:lnTo>
                  <a:lnTo>
                    <a:pt x="2963460" y="6937"/>
                  </a:lnTo>
                  <a:lnTo>
                    <a:pt x="2918350" y="4113"/>
                  </a:lnTo>
                  <a:lnTo>
                    <a:pt x="2873210" y="2015"/>
                  </a:lnTo>
                  <a:lnTo>
                    <a:pt x="2828051" y="644"/>
                  </a:lnTo>
                  <a:lnTo>
                    <a:pt x="2782882" y="0"/>
                  </a:lnTo>
                  <a:close/>
                </a:path>
              </a:pathLst>
            </a:custGeom>
            <a:solidFill>
              <a:srgbClr val="7A123E"/>
            </a:solidFill>
          </p:spPr>
          <p:txBody>
            <a:bodyPr wrap="square" lIns="0" tIns="0" rIns="0" bIns="0" rtlCol="0"/>
            <a:lstStyle/>
            <a:p>
              <a:endParaRPr dirty="0"/>
            </a:p>
          </p:txBody>
        </p:sp>
        <p:sp>
          <p:nvSpPr>
            <p:cNvPr id="13" name="object 13"/>
            <p:cNvSpPr/>
            <p:nvPr/>
          </p:nvSpPr>
          <p:spPr>
            <a:xfrm>
              <a:off x="4440851" y="4877842"/>
              <a:ext cx="1692275" cy="1675764"/>
            </a:xfrm>
            <a:custGeom>
              <a:avLst/>
              <a:gdLst/>
              <a:ahLst/>
              <a:cxnLst/>
              <a:rect l="l" t="t" r="r" b="b"/>
              <a:pathLst>
                <a:path w="1692275" h="1675764">
                  <a:moveTo>
                    <a:pt x="846302" y="0"/>
                  </a:moveTo>
                  <a:lnTo>
                    <a:pt x="801524" y="1160"/>
                  </a:lnTo>
                  <a:lnTo>
                    <a:pt x="756858" y="4653"/>
                  </a:lnTo>
                  <a:lnTo>
                    <a:pt x="712404" y="10475"/>
                  </a:lnTo>
                  <a:lnTo>
                    <a:pt x="668266" y="18623"/>
                  </a:lnTo>
                  <a:lnTo>
                    <a:pt x="624542" y="29096"/>
                  </a:lnTo>
                  <a:lnTo>
                    <a:pt x="581334" y="41889"/>
                  </a:lnTo>
                  <a:lnTo>
                    <a:pt x="538743" y="57002"/>
                  </a:lnTo>
                  <a:lnTo>
                    <a:pt x="496871" y="74430"/>
                  </a:lnTo>
                  <a:lnTo>
                    <a:pt x="455817" y="94172"/>
                  </a:lnTo>
                  <a:lnTo>
                    <a:pt x="415683" y="116225"/>
                  </a:lnTo>
                  <a:lnTo>
                    <a:pt x="376571" y="140585"/>
                  </a:lnTo>
                  <a:lnTo>
                    <a:pt x="338580" y="167252"/>
                  </a:lnTo>
                  <a:lnTo>
                    <a:pt x="301812" y="196221"/>
                  </a:lnTo>
                  <a:lnTo>
                    <a:pt x="266368" y="227491"/>
                  </a:lnTo>
                  <a:lnTo>
                    <a:pt x="232349" y="261059"/>
                  </a:lnTo>
                  <a:lnTo>
                    <a:pt x="200273" y="296451"/>
                  </a:lnTo>
                  <a:lnTo>
                    <a:pt x="170588" y="333132"/>
                  </a:lnTo>
                  <a:lnTo>
                    <a:pt x="143294" y="371001"/>
                  </a:lnTo>
                  <a:lnTo>
                    <a:pt x="118386" y="409958"/>
                  </a:lnTo>
                  <a:lnTo>
                    <a:pt x="95862" y="449905"/>
                  </a:lnTo>
                  <a:lnTo>
                    <a:pt x="75720" y="490740"/>
                  </a:lnTo>
                  <a:lnTo>
                    <a:pt x="57957" y="532364"/>
                  </a:lnTo>
                  <a:lnTo>
                    <a:pt x="42569" y="574676"/>
                  </a:lnTo>
                  <a:lnTo>
                    <a:pt x="29556" y="617577"/>
                  </a:lnTo>
                  <a:lnTo>
                    <a:pt x="18913" y="660968"/>
                  </a:lnTo>
                  <a:lnTo>
                    <a:pt x="10639" y="704746"/>
                  </a:lnTo>
                  <a:lnTo>
                    <a:pt x="4730" y="748814"/>
                  </a:lnTo>
                  <a:lnTo>
                    <a:pt x="1185" y="793071"/>
                  </a:lnTo>
                  <a:lnTo>
                    <a:pt x="0" y="837416"/>
                  </a:lnTo>
                  <a:lnTo>
                    <a:pt x="1172" y="881751"/>
                  </a:lnTo>
                  <a:lnTo>
                    <a:pt x="4699" y="925974"/>
                  </a:lnTo>
                  <a:lnTo>
                    <a:pt x="10579" y="969986"/>
                  </a:lnTo>
                  <a:lnTo>
                    <a:pt x="18809" y="1013687"/>
                  </a:lnTo>
                  <a:lnTo>
                    <a:pt x="29386" y="1056978"/>
                  </a:lnTo>
                  <a:lnTo>
                    <a:pt x="42308" y="1099757"/>
                  </a:lnTo>
                  <a:lnTo>
                    <a:pt x="57571" y="1141926"/>
                  </a:lnTo>
                  <a:lnTo>
                    <a:pt x="75173" y="1183383"/>
                  </a:lnTo>
                  <a:lnTo>
                    <a:pt x="95112" y="1224030"/>
                  </a:lnTo>
                  <a:lnTo>
                    <a:pt x="117385" y="1263766"/>
                  </a:lnTo>
                  <a:lnTo>
                    <a:pt x="141990" y="1302491"/>
                  </a:lnTo>
                  <a:lnTo>
                    <a:pt x="168923" y="1340105"/>
                  </a:lnTo>
                  <a:lnTo>
                    <a:pt x="198182" y="1376508"/>
                  </a:lnTo>
                  <a:lnTo>
                    <a:pt x="229764" y="1411601"/>
                  </a:lnTo>
                  <a:lnTo>
                    <a:pt x="263667" y="1445283"/>
                  </a:lnTo>
                  <a:lnTo>
                    <a:pt x="299414" y="1477042"/>
                  </a:lnTo>
                  <a:lnTo>
                    <a:pt x="336462" y="1506431"/>
                  </a:lnTo>
                  <a:lnTo>
                    <a:pt x="374711" y="1533456"/>
                  </a:lnTo>
                  <a:lnTo>
                    <a:pt x="414059" y="1558117"/>
                  </a:lnTo>
                  <a:lnTo>
                    <a:pt x="454406" y="1580417"/>
                  </a:lnTo>
                  <a:lnTo>
                    <a:pt x="495650" y="1600360"/>
                  </a:lnTo>
                  <a:lnTo>
                    <a:pt x="537691" y="1617947"/>
                  </a:lnTo>
                  <a:lnTo>
                    <a:pt x="580428" y="1633182"/>
                  </a:lnTo>
                  <a:lnTo>
                    <a:pt x="623759" y="1646066"/>
                  </a:lnTo>
                  <a:lnTo>
                    <a:pt x="667584" y="1656603"/>
                  </a:lnTo>
                  <a:lnTo>
                    <a:pt x="711801" y="1664796"/>
                  </a:lnTo>
                  <a:lnTo>
                    <a:pt x="756310" y="1670646"/>
                  </a:lnTo>
                  <a:lnTo>
                    <a:pt x="801010" y="1674156"/>
                  </a:lnTo>
                  <a:lnTo>
                    <a:pt x="845800" y="1675329"/>
                  </a:lnTo>
                  <a:lnTo>
                    <a:pt x="890578" y="1674168"/>
                  </a:lnTo>
                  <a:lnTo>
                    <a:pt x="935244" y="1670676"/>
                  </a:lnTo>
                  <a:lnTo>
                    <a:pt x="979697" y="1664854"/>
                  </a:lnTo>
                  <a:lnTo>
                    <a:pt x="1023836" y="1656705"/>
                  </a:lnTo>
                  <a:lnTo>
                    <a:pt x="1067560" y="1646233"/>
                  </a:lnTo>
                  <a:lnTo>
                    <a:pt x="1110768" y="1633439"/>
                  </a:lnTo>
                  <a:lnTo>
                    <a:pt x="1153358" y="1618327"/>
                  </a:lnTo>
                  <a:lnTo>
                    <a:pt x="1195231" y="1600899"/>
                  </a:lnTo>
                  <a:lnTo>
                    <a:pt x="1236285" y="1581157"/>
                  </a:lnTo>
                  <a:lnTo>
                    <a:pt x="1276418" y="1559104"/>
                  </a:lnTo>
                  <a:lnTo>
                    <a:pt x="1315531" y="1534743"/>
                  </a:lnTo>
                  <a:lnTo>
                    <a:pt x="1353522" y="1508077"/>
                  </a:lnTo>
                  <a:lnTo>
                    <a:pt x="1390290" y="1479107"/>
                  </a:lnTo>
                  <a:lnTo>
                    <a:pt x="1425734" y="1447837"/>
                  </a:lnTo>
                  <a:lnTo>
                    <a:pt x="1459753" y="1414270"/>
                  </a:lnTo>
                  <a:lnTo>
                    <a:pt x="1491829" y="1378877"/>
                  </a:lnTo>
                  <a:lnTo>
                    <a:pt x="1521513" y="1342195"/>
                  </a:lnTo>
                  <a:lnTo>
                    <a:pt x="1548808" y="1304325"/>
                  </a:lnTo>
                  <a:lnTo>
                    <a:pt x="1573716" y="1265367"/>
                  </a:lnTo>
                  <a:lnTo>
                    <a:pt x="1596240" y="1225420"/>
                  </a:lnTo>
                  <a:lnTo>
                    <a:pt x="1616382" y="1184584"/>
                  </a:lnTo>
                  <a:lnTo>
                    <a:pt x="1634145" y="1142960"/>
                  </a:lnTo>
                  <a:lnTo>
                    <a:pt x="1649532" y="1100647"/>
                  </a:lnTo>
                  <a:lnTo>
                    <a:pt x="1662546" y="1057746"/>
                  </a:lnTo>
                  <a:lnTo>
                    <a:pt x="1673188" y="1014356"/>
                  </a:lnTo>
                  <a:lnTo>
                    <a:pt x="1681463" y="970577"/>
                  </a:lnTo>
                  <a:lnTo>
                    <a:pt x="1687371" y="926509"/>
                  </a:lnTo>
                  <a:lnTo>
                    <a:pt x="1690917" y="882253"/>
                  </a:lnTo>
                  <a:lnTo>
                    <a:pt x="1692102" y="837908"/>
                  </a:lnTo>
                  <a:lnTo>
                    <a:pt x="1690930" y="793574"/>
                  </a:lnTo>
                  <a:lnTo>
                    <a:pt x="1687402" y="749351"/>
                  </a:lnTo>
                  <a:lnTo>
                    <a:pt x="1681522" y="705339"/>
                  </a:lnTo>
                  <a:lnTo>
                    <a:pt x="1673292" y="661638"/>
                  </a:lnTo>
                  <a:lnTo>
                    <a:pt x="1662716" y="618348"/>
                  </a:lnTo>
                  <a:lnTo>
                    <a:pt x="1649794" y="575569"/>
                  </a:lnTo>
                  <a:lnTo>
                    <a:pt x="1634531" y="533401"/>
                  </a:lnTo>
                  <a:lnTo>
                    <a:pt x="1616928" y="491944"/>
                  </a:lnTo>
                  <a:lnTo>
                    <a:pt x="1596989" y="451298"/>
                  </a:lnTo>
                  <a:lnTo>
                    <a:pt x="1574716" y="411562"/>
                  </a:lnTo>
                  <a:lnTo>
                    <a:pt x="1550112" y="372838"/>
                  </a:lnTo>
                  <a:lnTo>
                    <a:pt x="1523179" y="335224"/>
                  </a:lnTo>
                  <a:lnTo>
                    <a:pt x="1493920" y="298820"/>
                  </a:lnTo>
                  <a:lnTo>
                    <a:pt x="1462338" y="263728"/>
                  </a:lnTo>
                  <a:lnTo>
                    <a:pt x="1428435" y="230046"/>
                  </a:lnTo>
                  <a:lnTo>
                    <a:pt x="1392688" y="198287"/>
                  </a:lnTo>
                  <a:lnTo>
                    <a:pt x="1355640" y="168897"/>
                  </a:lnTo>
                  <a:lnTo>
                    <a:pt x="1317391" y="141873"/>
                  </a:lnTo>
                  <a:lnTo>
                    <a:pt x="1278043" y="117212"/>
                  </a:lnTo>
                  <a:lnTo>
                    <a:pt x="1237696" y="94912"/>
                  </a:lnTo>
                  <a:lnTo>
                    <a:pt x="1196451" y="74969"/>
                  </a:lnTo>
                  <a:lnTo>
                    <a:pt x="1154411" y="57382"/>
                  </a:lnTo>
                  <a:lnTo>
                    <a:pt x="1111674" y="42147"/>
                  </a:lnTo>
                  <a:lnTo>
                    <a:pt x="1068343" y="29263"/>
                  </a:lnTo>
                  <a:lnTo>
                    <a:pt x="1024518" y="18726"/>
                  </a:lnTo>
                  <a:lnTo>
                    <a:pt x="980301" y="10533"/>
                  </a:lnTo>
                  <a:lnTo>
                    <a:pt x="935792" y="4683"/>
                  </a:lnTo>
                  <a:lnTo>
                    <a:pt x="891092" y="1173"/>
                  </a:lnTo>
                  <a:lnTo>
                    <a:pt x="846302" y="0"/>
                  </a:lnTo>
                  <a:close/>
                </a:path>
              </a:pathLst>
            </a:custGeom>
            <a:solidFill>
              <a:srgbClr val="D3DF43">
                <a:alpha val="78997"/>
              </a:srgbClr>
            </a:solidFill>
          </p:spPr>
          <p:txBody>
            <a:bodyPr wrap="square" lIns="0" tIns="0" rIns="0" bIns="0" rtlCol="0"/>
            <a:lstStyle/>
            <a:p>
              <a:endParaRPr dirty="0"/>
            </a:p>
          </p:txBody>
        </p:sp>
      </p:grpSp>
      <p:sp>
        <p:nvSpPr>
          <p:cNvPr id="14" name="object 14"/>
          <p:cNvSpPr txBox="1"/>
          <p:nvPr/>
        </p:nvSpPr>
        <p:spPr>
          <a:xfrm>
            <a:off x="4949227" y="1369070"/>
            <a:ext cx="2749043" cy="3365024"/>
          </a:xfrm>
          <a:prstGeom prst="rect">
            <a:avLst/>
          </a:prstGeom>
        </p:spPr>
        <p:txBody>
          <a:bodyPr vert="horz" wrap="square" lIns="0" tIns="45720" rIns="0" bIns="0" rtlCol="0">
            <a:spAutoFit/>
          </a:bodyPr>
          <a:lstStyle/>
          <a:p>
            <a:pPr marL="12700" marR="5080">
              <a:lnSpc>
                <a:spcPts val="1300"/>
              </a:lnSpc>
              <a:spcBef>
                <a:spcPts val="360"/>
              </a:spcBef>
            </a:pPr>
            <a:r>
              <a:rPr lang="fr-CA" sz="1300" b="1" spc="-20" dirty="0">
                <a:solidFill>
                  <a:srgbClr val="FFFFFF"/>
                </a:solidFill>
                <a:latin typeface="Arial"/>
                <a:cs typeface="Arial"/>
              </a:rPr>
              <a:t>« La créativité dont vous avez besoin pour être un grand leader provient parfois d’une inspiration qui n’est pas à votre portée. Il faut regarder autour de soi pour construire un monde meilleur. Je pense que si vous restez trop concentré sur votre drame local et la tyrannie du quotidien, vous ne prenez pas le temps de prendre du recul pour avoir une vue d’ensemble. Vous ne pouvez donc pas constater comment des disciplines d’autres organisations et groupes font bien leur travail et vous n’aurez pas les bons outils pour tirer les fils des différentes inspirations et tisser du nouveau. »</a:t>
            </a:r>
          </a:p>
          <a:p>
            <a:pPr marL="1143000">
              <a:lnSpc>
                <a:spcPct val="100000"/>
              </a:lnSpc>
              <a:spcBef>
                <a:spcPts val="785"/>
              </a:spcBef>
            </a:pPr>
            <a:r>
              <a:rPr lang="fr-CA" sz="1400" b="1" dirty="0">
                <a:solidFill>
                  <a:srgbClr val="FFFFFF"/>
                </a:solidFill>
                <a:latin typeface="Arial"/>
                <a:cs typeface="Arial"/>
              </a:rPr>
              <a:t>– D</a:t>
            </a:r>
            <a:r>
              <a:rPr lang="fr-CA" sz="1400" b="1" baseline="30000" dirty="0">
                <a:solidFill>
                  <a:srgbClr val="FFFFFF"/>
                </a:solidFill>
                <a:latin typeface="Arial"/>
                <a:cs typeface="Arial"/>
              </a:rPr>
              <a:t>re</a:t>
            </a:r>
            <a:r>
              <a:rPr lang="fr-CA" sz="1400" b="1" dirty="0">
                <a:solidFill>
                  <a:srgbClr val="FFFFFF"/>
                </a:solidFill>
                <a:latin typeface="Arial"/>
                <a:cs typeface="Arial"/>
              </a:rPr>
              <a:t> Teresa Chan</a:t>
            </a:r>
          </a:p>
        </p:txBody>
      </p:sp>
      <p:grpSp>
        <p:nvGrpSpPr>
          <p:cNvPr id="15" name="object 15"/>
          <p:cNvGrpSpPr/>
          <p:nvPr/>
        </p:nvGrpSpPr>
        <p:grpSpPr>
          <a:xfrm>
            <a:off x="533400" y="5361941"/>
            <a:ext cx="169545" cy="1308735"/>
            <a:chOff x="571500" y="5361941"/>
            <a:chExt cx="169545" cy="1308735"/>
          </a:xfrm>
        </p:grpSpPr>
        <p:pic>
          <p:nvPicPr>
            <p:cNvPr id="16" name="object 16"/>
            <p:cNvPicPr/>
            <p:nvPr/>
          </p:nvPicPr>
          <p:blipFill>
            <a:blip r:embed="rId2" cstate="print"/>
            <a:stretch>
              <a:fillRect/>
            </a:stretch>
          </p:blipFill>
          <p:spPr>
            <a:xfrm>
              <a:off x="571500" y="5361941"/>
              <a:ext cx="155447" cy="155448"/>
            </a:xfrm>
            <a:prstGeom prst="rect">
              <a:avLst/>
            </a:prstGeom>
          </p:spPr>
        </p:pic>
        <p:pic>
          <p:nvPicPr>
            <p:cNvPr id="17" name="object 17"/>
            <p:cNvPicPr/>
            <p:nvPr/>
          </p:nvPicPr>
          <p:blipFill>
            <a:blip r:embed="rId2" cstate="print"/>
            <a:stretch>
              <a:fillRect/>
            </a:stretch>
          </p:blipFill>
          <p:spPr>
            <a:xfrm>
              <a:off x="585216" y="6515101"/>
              <a:ext cx="155447" cy="155448"/>
            </a:xfrm>
            <a:prstGeom prst="rect">
              <a:avLst/>
            </a:prstGeom>
          </p:spPr>
        </p:pic>
      </p:grpSp>
      <p:pic>
        <p:nvPicPr>
          <p:cNvPr id="19" name="object 19"/>
          <p:cNvPicPr/>
          <p:nvPr/>
        </p:nvPicPr>
        <p:blipFill>
          <a:blip r:embed="rId3" cstate="print"/>
          <a:stretch>
            <a:fillRect/>
          </a:stretch>
        </p:blipFill>
        <p:spPr>
          <a:xfrm>
            <a:off x="548640" y="7251193"/>
            <a:ext cx="155447" cy="155448"/>
          </a:xfrm>
          <a:prstGeom prst="rect">
            <a:avLst/>
          </a:prstGeom>
        </p:spPr>
      </p:pic>
      <p:sp>
        <p:nvSpPr>
          <p:cNvPr id="20" name="object 20"/>
          <p:cNvSpPr txBox="1"/>
          <p:nvPr/>
        </p:nvSpPr>
        <p:spPr>
          <a:xfrm>
            <a:off x="597470" y="7240017"/>
            <a:ext cx="69215" cy="177800"/>
          </a:xfrm>
          <a:prstGeom prst="rect">
            <a:avLst/>
          </a:prstGeom>
        </p:spPr>
        <p:txBody>
          <a:bodyPr vert="horz" wrap="square" lIns="0" tIns="12700" rIns="0" bIns="0" rtlCol="0">
            <a:spAutoFit/>
          </a:bodyPr>
          <a:lstStyle/>
          <a:p>
            <a:pPr>
              <a:lnSpc>
                <a:spcPct val="100000"/>
              </a:lnSpc>
              <a:spcBef>
                <a:spcPts val="100"/>
              </a:spcBef>
            </a:pPr>
            <a:r>
              <a:rPr lang="fr-CA" sz="1000" b="1" dirty="0">
                <a:solidFill>
                  <a:srgbClr val="526871"/>
                </a:solidFill>
                <a:latin typeface="Arial"/>
                <a:cs typeface="Arial"/>
              </a:rPr>
              <a:t>3</a:t>
            </a:r>
          </a:p>
        </p:txBody>
      </p:sp>
      <p:sp>
        <p:nvSpPr>
          <p:cNvPr id="22" name="object 22"/>
          <p:cNvSpPr/>
          <p:nvPr/>
        </p:nvSpPr>
        <p:spPr>
          <a:xfrm>
            <a:off x="6323749" y="7779386"/>
            <a:ext cx="53340" cy="53340"/>
          </a:xfrm>
          <a:custGeom>
            <a:avLst/>
            <a:gdLst/>
            <a:ahLst/>
            <a:cxnLst/>
            <a:rect l="l" t="t" r="r" b="b"/>
            <a:pathLst>
              <a:path w="53339" h="53340">
                <a:moveTo>
                  <a:pt x="52882" y="0"/>
                </a:moveTo>
                <a:lnTo>
                  <a:pt x="0" y="0"/>
                </a:lnTo>
                <a:lnTo>
                  <a:pt x="0" y="52882"/>
                </a:lnTo>
                <a:lnTo>
                  <a:pt x="52882" y="52882"/>
                </a:lnTo>
                <a:lnTo>
                  <a:pt x="52882" y="0"/>
                </a:lnTo>
                <a:close/>
              </a:path>
            </a:pathLst>
          </a:custGeom>
          <a:solidFill>
            <a:srgbClr val="000000"/>
          </a:solidFill>
        </p:spPr>
        <p:txBody>
          <a:bodyPr wrap="square" lIns="0" tIns="0" rIns="0" bIns="0" rtlCol="0"/>
          <a:lstStyle/>
          <a:p>
            <a:endParaRPr/>
          </a:p>
        </p:txBody>
      </p:sp>
      <p:sp>
        <p:nvSpPr>
          <p:cNvPr id="23" name="object 23"/>
          <p:cNvSpPr/>
          <p:nvPr/>
        </p:nvSpPr>
        <p:spPr>
          <a:xfrm>
            <a:off x="6799656" y="8026869"/>
            <a:ext cx="53340" cy="53340"/>
          </a:xfrm>
          <a:custGeom>
            <a:avLst/>
            <a:gdLst/>
            <a:ahLst/>
            <a:cxnLst/>
            <a:rect l="l" t="t" r="r" b="b"/>
            <a:pathLst>
              <a:path w="53340" h="53340">
                <a:moveTo>
                  <a:pt x="52882" y="0"/>
                </a:moveTo>
                <a:lnTo>
                  <a:pt x="0" y="0"/>
                </a:lnTo>
                <a:lnTo>
                  <a:pt x="0" y="52882"/>
                </a:lnTo>
                <a:lnTo>
                  <a:pt x="52882" y="52882"/>
                </a:lnTo>
                <a:lnTo>
                  <a:pt x="52882" y="0"/>
                </a:lnTo>
                <a:close/>
              </a:path>
            </a:pathLst>
          </a:custGeom>
          <a:solidFill>
            <a:srgbClr val="000000"/>
          </a:solidFill>
        </p:spPr>
        <p:txBody>
          <a:bodyPr wrap="square" lIns="0" tIns="0" rIns="0" bIns="0" rtlCol="0"/>
          <a:lstStyle/>
          <a:p>
            <a:endParaRPr/>
          </a:p>
        </p:txBody>
      </p:sp>
      <p:grpSp>
        <p:nvGrpSpPr>
          <p:cNvPr id="24" name="object 24"/>
          <p:cNvGrpSpPr/>
          <p:nvPr/>
        </p:nvGrpSpPr>
        <p:grpSpPr>
          <a:xfrm>
            <a:off x="5107520" y="7779386"/>
            <a:ext cx="1745614" cy="1745614"/>
            <a:chOff x="5107520" y="7603832"/>
            <a:chExt cx="1745614" cy="1745614"/>
          </a:xfrm>
        </p:grpSpPr>
        <p:sp>
          <p:nvSpPr>
            <p:cNvPr id="25" name="object 25"/>
            <p:cNvSpPr/>
            <p:nvPr/>
          </p:nvSpPr>
          <p:spPr>
            <a:xfrm>
              <a:off x="5530558" y="7603832"/>
              <a:ext cx="899160" cy="317500"/>
            </a:xfrm>
            <a:custGeom>
              <a:avLst/>
              <a:gdLst/>
              <a:ahLst/>
              <a:cxnLst/>
              <a:rect l="l" t="t" r="r" b="b"/>
              <a:pathLst>
                <a:path w="899160" h="317500">
                  <a:moveTo>
                    <a:pt x="52870" y="158635"/>
                  </a:moveTo>
                  <a:lnTo>
                    <a:pt x="0" y="158635"/>
                  </a:lnTo>
                  <a:lnTo>
                    <a:pt x="0" y="211518"/>
                  </a:lnTo>
                  <a:lnTo>
                    <a:pt x="0" y="264401"/>
                  </a:lnTo>
                  <a:lnTo>
                    <a:pt x="0" y="317284"/>
                  </a:lnTo>
                  <a:lnTo>
                    <a:pt x="52870" y="317284"/>
                  </a:lnTo>
                  <a:lnTo>
                    <a:pt x="52870" y="264401"/>
                  </a:lnTo>
                  <a:lnTo>
                    <a:pt x="52870" y="211518"/>
                  </a:lnTo>
                  <a:lnTo>
                    <a:pt x="52870" y="158635"/>
                  </a:lnTo>
                  <a:close/>
                </a:path>
                <a:path w="899160" h="317500">
                  <a:moveTo>
                    <a:pt x="52870" y="0"/>
                  </a:moveTo>
                  <a:lnTo>
                    <a:pt x="0" y="0"/>
                  </a:lnTo>
                  <a:lnTo>
                    <a:pt x="0" y="52882"/>
                  </a:lnTo>
                  <a:lnTo>
                    <a:pt x="52870" y="52882"/>
                  </a:lnTo>
                  <a:lnTo>
                    <a:pt x="52870" y="0"/>
                  </a:lnTo>
                  <a:close/>
                </a:path>
                <a:path w="899160" h="317500">
                  <a:moveTo>
                    <a:pt x="105765" y="0"/>
                  </a:moveTo>
                  <a:lnTo>
                    <a:pt x="52882" y="0"/>
                  </a:lnTo>
                  <a:lnTo>
                    <a:pt x="52882" y="52882"/>
                  </a:lnTo>
                  <a:lnTo>
                    <a:pt x="105765" y="52882"/>
                  </a:lnTo>
                  <a:lnTo>
                    <a:pt x="105765" y="0"/>
                  </a:lnTo>
                  <a:close/>
                </a:path>
                <a:path w="899160" h="317500">
                  <a:moveTo>
                    <a:pt x="423037" y="264401"/>
                  </a:moveTo>
                  <a:lnTo>
                    <a:pt x="370154" y="264401"/>
                  </a:lnTo>
                  <a:lnTo>
                    <a:pt x="370154" y="317284"/>
                  </a:lnTo>
                  <a:lnTo>
                    <a:pt x="423037" y="317284"/>
                  </a:lnTo>
                  <a:lnTo>
                    <a:pt x="423037" y="264401"/>
                  </a:lnTo>
                  <a:close/>
                </a:path>
                <a:path w="899160" h="317500">
                  <a:moveTo>
                    <a:pt x="423037" y="0"/>
                  </a:moveTo>
                  <a:lnTo>
                    <a:pt x="370154" y="0"/>
                  </a:lnTo>
                  <a:lnTo>
                    <a:pt x="370154" y="52882"/>
                  </a:lnTo>
                  <a:lnTo>
                    <a:pt x="423037" y="52882"/>
                  </a:lnTo>
                  <a:lnTo>
                    <a:pt x="423037" y="0"/>
                  </a:lnTo>
                  <a:close/>
                </a:path>
                <a:path w="899160" h="317500">
                  <a:moveTo>
                    <a:pt x="581660" y="0"/>
                  </a:moveTo>
                  <a:lnTo>
                    <a:pt x="528789" y="0"/>
                  </a:lnTo>
                  <a:lnTo>
                    <a:pt x="528789" y="52882"/>
                  </a:lnTo>
                  <a:lnTo>
                    <a:pt x="528789" y="105765"/>
                  </a:lnTo>
                  <a:lnTo>
                    <a:pt x="475907" y="105765"/>
                  </a:lnTo>
                  <a:lnTo>
                    <a:pt x="423037" y="105765"/>
                  </a:lnTo>
                  <a:lnTo>
                    <a:pt x="370154" y="105765"/>
                  </a:lnTo>
                  <a:lnTo>
                    <a:pt x="370154" y="52882"/>
                  </a:lnTo>
                  <a:lnTo>
                    <a:pt x="317284" y="52882"/>
                  </a:lnTo>
                  <a:lnTo>
                    <a:pt x="317284" y="0"/>
                  </a:lnTo>
                  <a:lnTo>
                    <a:pt x="264401" y="0"/>
                  </a:lnTo>
                  <a:lnTo>
                    <a:pt x="211518" y="0"/>
                  </a:lnTo>
                  <a:lnTo>
                    <a:pt x="158635" y="0"/>
                  </a:lnTo>
                  <a:lnTo>
                    <a:pt x="158635" y="52882"/>
                  </a:lnTo>
                  <a:lnTo>
                    <a:pt x="105765" y="52882"/>
                  </a:lnTo>
                  <a:lnTo>
                    <a:pt x="105765" y="105765"/>
                  </a:lnTo>
                  <a:lnTo>
                    <a:pt x="158635" y="105765"/>
                  </a:lnTo>
                  <a:lnTo>
                    <a:pt x="211518" y="105765"/>
                  </a:lnTo>
                  <a:lnTo>
                    <a:pt x="211518" y="158635"/>
                  </a:lnTo>
                  <a:lnTo>
                    <a:pt x="158635" y="158635"/>
                  </a:lnTo>
                  <a:lnTo>
                    <a:pt x="158635" y="211518"/>
                  </a:lnTo>
                  <a:lnTo>
                    <a:pt x="105765" y="211518"/>
                  </a:lnTo>
                  <a:lnTo>
                    <a:pt x="52882" y="211518"/>
                  </a:lnTo>
                  <a:lnTo>
                    <a:pt x="52882" y="264401"/>
                  </a:lnTo>
                  <a:lnTo>
                    <a:pt x="52882" y="317284"/>
                  </a:lnTo>
                  <a:lnTo>
                    <a:pt x="105765" y="317284"/>
                  </a:lnTo>
                  <a:lnTo>
                    <a:pt x="158648" y="317284"/>
                  </a:lnTo>
                  <a:lnTo>
                    <a:pt x="158648" y="264401"/>
                  </a:lnTo>
                  <a:lnTo>
                    <a:pt x="211518" y="264401"/>
                  </a:lnTo>
                  <a:lnTo>
                    <a:pt x="211518" y="211518"/>
                  </a:lnTo>
                  <a:lnTo>
                    <a:pt x="264401" y="211518"/>
                  </a:lnTo>
                  <a:lnTo>
                    <a:pt x="264401" y="158648"/>
                  </a:lnTo>
                  <a:lnTo>
                    <a:pt x="264401" y="105765"/>
                  </a:lnTo>
                  <a:lnTo>
                    <a:pt x="317271" y="105765"/>
                  </a:lnTo>
                  <a:lnTo>
                    <a:pt x="317271" y="158648"/>
                  </a:lnTo>
                  <a:lnTo>
                    <a:pt x="370154" y="158648"/>
                  </a:lnTo>
                  <a:lnTo>
                    <a:pt x="423037" y="158648"/>
                  </a:lnTo>
                  <a:lnTo>
                    <a:pt x="423037" y="211518"/>
                  </a:lnTo>
                  <a:lnTo>
                    <a:pt x="423037" y="264401"/>
                  </a:lnTo>
                  <a:lnTo>
                    <a:pt x="475907" y="264401"/>
                  </a:lnTo>
                  <a:lnTo>
                    <a:pt x="475907" y="317284"/>
                  </a:lnTo>
                  <a:lnTo>
                    <a:pt x="528789" y="317284"/>
                  </a:lnTo>
                  <a:lnTo>
                    <a:pt x="528789" y="264401"/>
                  </a:lnTo>
                  <a:lnTo>
                    <a:pt x="528789" y="211518"/>
                  </a:lnTo>
                  <a:lnTo>
                    <a:pt x="528789" y="158648"/>
                  </a:lnTo>
                  <a:lnTo>
                    <a:pt x="581660" y="158648"/>
                  </a:lnTo>
                  <a:lnTo>
                    <a:pt x="581660" y="105765"/>
                  </a:lnTo>
                  <a:lnTo>
                    <a:pt x="581660" y="52882"/>
                  </a:lnTo>
                  <a:lnTo>
                    <a:pt x="581660" y="0"/>
                  </a:lnTo>
                  <a:close/>
                </a:path>
                <a:path w="899160" h="317500">
                  <a:moveTo>
                    <a:pt x="634555" y="211518"/>
                  </a:moveTo>
                  <a:lnTo>
                    <a:pt x="581672" y="211518"/>
                  </a:lnTo>
                  <a:lnTo>
                    <a:pt x="581672" y="264401"/>
                  </a:lnTo>
                  <a:lnTo>
                    <a:pt x="634555" y="264401"/>
                  </a:lnTo>
                  <a:lnTo>
                    <a:pt x="634555" y="211518"/>
                  </a:lnTo>
                  <a:close/>
                </a:path>
                <a:path w="899160" h="317500">
                  <a:moveTo>
                    <a:pt x="634555" y="52882"/>
                  </a:moveTo>
                  <a:lnTo>
                    <a:pt x="581672" y="52882"/>
                  </a:lnTo>
                  <a:lnTo>
                    <a:pt x="581672" y="105765"/>
                  </a:lnTo>
                  <a:lnTo>
                    <a:pt x="581672" y="158648"/>
                  </a:lnTo>
                  <a:lnTo>
                    <a:pt x="634555" y="158648"/>
                  </a:lnTo>
                  <a:lnTo>
                    <a:pt x="634555" y="105765"/>
                  </a:lnTo>
                  <a:lnTo>
                    <a:pt x="634555" y="52882"/>
                  </a:lnTo>
                  <a:close/>
                </a:path>
                <a:path w="899160" h="317500">
                  <a:moveTo>
                    <a:pt x="898944" y="264401"/>
                  </a:moveTo>
                  <a:lnTo>
                    <a:pt x="846074" y="264401"/>
                  </a:lnTo>
                  <a:lnTo>
                    <a:pt x="793191" y="264401"/>
                  </a:lnTo>
                  <a:lnTo>
                    <a:pt x="793191" y="211518"/>
                  </a:lnTo>
                  <a:lnTo>
                    <a:pt x="793191" y="158648"/>
                  </a:lnTo>
                  <a:lnTo>
                    <a:pt x="846074" y="158648"/>
                  </a:lnTo>
                  <a:lnTo>
                    <a:pt x="846074" y="105765"/>
                  </a:lnTo>
                  <a:lnTo>
                    <a:pt x="793191" y="105765"/>
                  </a:lnTo>
                  <a:lnTo>
                    <a:pt x="793191" y="158635"/>
                  </a:lnTo>
                  <a:lnTo>
                    <a:pt x="740308" y="158635"/>
                  </a:lnTo>
                  <a:lnTo>
                    <a:pt x="740308" y="105765"/>
                  </a:lnTo>
                  <a:lnTo>
                    <a:pt x="687425" y="105765"/>
                  </a:lnTo>
                  <a:lnTo>
                    <a:pt x="687425" y="158635"/>
                  </a:lnTo>
                  <a:lnTo>
                    <a:pt x="687425" y="211518"/>
                  </a:lnTo>
                  <a:lnTo>
                    <a:pt x="687425" y="264401"/>
                  </a:lnTo>
                  <a:lnTo>
                    <a:pt x="634555" y="264401"/>
                  </a:lnTo>
                  <a:lnTo>
                    <a:pt x="634555" y="317284"/>
                  </a:lnTo>
                  <a:lnTo>
                    <a:pt x="687425" y="317284"/>
                  </a:lnTo>
                  <a:lnTo>
                    <a:pt x="687438" y="317284"/>
                  </a:lnTo>
                  <a:lnTo>
                    <a:pt x="898944" y="317284"/>
                  </a:lnTo>
                  <a:lnTo>
                    <a:pt x="898944" y="264401"/>
                  </a:lnTo>
                  <a:close/>
                </a:path>
              </a:pathLst>
            </a:custGeom>
            <a:solidFill>
              <a:srgbClr val="000000"/>
            </a:solidFill>
          </p:spPr>
          <p:txBody>
            <a:bodyPr wrap="square" lIns="0" tIns="0" rIns="0" bIns="0" rtlCol="0"/>
            <a:lstStyle/>
            <a:p>
              <a:endParaRPr/>
            </a:p>
          </p:txBody>
        </p:sp>
        <p:sp>
          <p:nvSpPr>
            <p:cNvPr id="26" name="object 26"/>
            <p:cNvSpPr/>
            <p:nvPr/>
          </p:nvSpPr>
          <p:spPr>
            <a:xfrm>
              <a:off x="5530557" y="7947558"/>
              <a:ext cx="899160" cy="0"/>
            </a:xfrm>
            <a:custGeom>
              <a:avLst/>
              <a:gdLst/>
              <a:ahLst/>
              <a:cxnLst/>
              <a:rect l="l" t="t" r="r" b="b"/>
              <a:pathLst>
                <a:path w="899160">
                  <a:moveTo>
                    <a:pt x="0" y="0"/>
                  </a:moveTo>
                  <a:lnTo>
                    <a:pt x="898944" y="0"/>
                  </a:lnTo>
                </a:path>
              </a:pathLst>
            </a:custGeom>
            <a:ln w="52882">
              <a:solidFill>
                <a:srgbClr val="000000"/>
              </a:solidFill>
              <a:prstDash val="sysDot"/>
            </a:ln>
          </p:spPr>
          <p:txBody>
            <a:bodyPr wrap="square" lIns="0" tIns="0" rIns="0" bIns="0" rtlCol="0"/>
            <a:lstStyle/>
            <a:p>
              <a:endParaRPr/>
            </a:p>
          </p:txBody>
        </p:sp>
        <p:sp>
          <p:nvSpPr>
            <p:cNvPr id="27" name="object 27"/>
            <p:cNvSpPr/>
            <p:nvPr/>
          </p:nvSpPr>
          <p:spPr>
            <a:xfrm>
              <a:off x="5107521" y="7973986"/>
              <a:ext cx="1639570" cy="264795"/>
            </a:xfrm>
            <a:custGeom>
              <a:avLst/>
              <a:gdLst/>
              <a:ahLst/>
              <a:cxnLst/>
              <a:rect l="l" t="t" r="r" b="b"/>
              <a:pathLst>
                <a:path w="1639570" h="264795">
                  <a:moveTo>
                    <a:pt x="52870" y="52882"/>
                  </a:moveTo>
                  <a:lnTo>
                    <a:pt x="0" y="52882"/>
                  </a:lnTo>
                  <a:lnTo>
                    <a:pt x="0" y="105765"/>
                  </a:lnTo>
                  <a:lnTo>
                    <a:pt x="0" y="158648"/>
                  </a:lnTo>
                  <a:lnTo>
                    <a:pt x="52870" y="158648"/>
                  </a:lnTo>
                  <a:lnTo>
                    <a:pt x="52870" y="105765"/>
                  </a:lnTo>
                  <a:lnTo>
                    <a:pt x="52870" y="52882"/>
                  </a:lnTo>
                  <a:close/>
                </a:path>
                <a:path w="1639570" h="264795">
                  <a:moveTo>
                    <a:pt x="158648" y="158635"/>
                  </a:moveTo>
                  <a:lnTo>
                    <a:pt x="105765" y="158635"/>
                  </a:lnTo>
                  <a:lnTo>
                    <a:pt x="105765" y="105765"/>
                  </a:lnTo>
                  <a:lnTo>
                    <a:pt x="52882" y="105765"/>
                  </a:lnTo>
                  <a:lnTo>
                    <a:pt x="52882" y="158648"/>
                  </a:lnTo>
                  <a:lnTo>
                    <a:pt x="105765" y="158648"/>
                  </a:lnTo>
                  <a:lnTo>
                    <a:pt x="105765" y="211518"/>
                  </a:lnTo>
                  <a:lnTo>
                    <a:pt x="105765" y="264401"/>
                  </a:lnTo>
                  <a:lnTo>
                    <a:pt x="158648" y="264401"/>
                  </a:lnTo>
                  <a:lnTo>
                    <a:pt x="158648" y="211518"/>
                  </a:lnTo>
                  <a:lnTo>
                    <a:pt x="158648" y="158635"/>
                  </a:lnTo>
                  <a:close/>
                </a:path>
                <a:path w="1639570" h="264795">
                  <a:moveTo>
                    <a:pt x="264401" y="52882"/>
                  </a:moveTo>
                  <a:lnTo>
                    <a:pt x="211518" y="52882"/>
                  </a:lnTo>
                  <a:lnTo>
                    <a:pt x="211518" y="105765"/>
                  </a:lnTo>
                  <a:lnTo>
                    <a:pt x="264401" y="105765"/>
                  </a:lnTo>
                  <a:lnTo>
                    <a:pt x="264401" y="52882"/>
                  </a:lnTo>
                  <a:close/>
                </a:path>
                <a:path w="1639570" h="264795">
                  <a:moveTo>
                    <a:pt x="475907" y="0"/>
                  </a:moveTo>
                  <a:lnTo>
                    <a:pt x="423037" y="0"/>
                  </a:lnTo>
                  <a:lnTo>
                    <a:pt x="423037" y="52882"/>
                  </a:lnTo>
                  <a:lnTo>
                    <a:pt x="370154" y="52882"/>
                  </a:lnTo>
                  <a:lnTo>
                    <a:pt x="317284" y="52882"/>
                  </a:lnTo>
                  <a:lnTo>
                    <a:pt x="317284" y="105765"/>
                  </a:lnTo>
                  <a:lnTo>
                    <a:pt x="370154" y="105765"/>
                  </a:lnTo>
                  <a:lnTo>
                    <a:pt x="370154" y="158635"/>
                  </a:lnTo>
                  <a:lnTo>
                    <a:pt x="317284" y="158635"/>
                  </a:lnTo>
                  <a:lnTo>
                    <a:pt x="317284" y="105765"/>
                  </a:lnTo>
                  <a:lnTo>
                    <a:pt x="264401" y="105765"/>
                  </a:lnTo>
                  <a:lnTo>
                    <a:pt x="264401" y="158635"/>
                  </a:lnTo>
                  <a:lnTo>
                    <a:pt x="264401" y="211518"/>
                  </a:lnTo>
                  <a:lnTo>
                    <a:pt x="264401" y="264401"/>
                  </a:lnTo>
                  <a:lnTo>
                    <a:pt x="317284" y="264401"/>
                  </a:lnTo>
                  <a:lnTo>
                    <a:pt x="317284" y="211518"/>
                  </a:lnTo>
                  <a:lnTo>
                    <a:pt x="370154" y="211518"/>
                  </a:lnTo>
                  <a:lnTo>
                    <a:pt x="370154" y="264401"/>
                  </a:lnTo>
                  <a:lnTo>
                    <a:pt x="423037" y="264401"/>
                  </a:lnTo>
                  <a:lnTo>
                    <a:pt x="423037" y="211518"/>
                  </a:lnTo>
                  <a:lnTo>
                    <a:pt x="475907" y="211518"/>
                  </a:lnTo>
                  <a:lnTo>
                    <a:pt x="475907" y="158635"/>
                  </a:lnTo>
                  <a:lnTo>
                    <a:pt x="423037" y="158635"/>
                  </a:lnTo>
                  <a:lnTo>
                    <a:pt x="423037" y="105765"/>
                  </a:lnTo>
                  <a:lnTo>
                    <a:pt x="475907" y="105765"/>
                  </a:lnTo>
                  <a:lnTo>
                    <a:pt x="475907" y="52882"/>
                  </a:lnTo>
                  <a:lnTo>
                    <a:pt x="475907" y="0"/>
                  </a:lnTo>
                  <a:close/>
                </a:path>
                <a:path w="1639570" h="264795">
                  <a:moveTo>
                    <a:pt x="687438" y="52882"/>
                  </a:moveTo>
                  <a:lnTo>
                    <a:pt x="634555" y="52882"/>
                  </a:lnTo>
                  <a:lnTo>
                    <a:pt x="634555" y="0"/>
                  </a:lnTo>
                  <a:lnTo>
                    <a:pt x="581672" y="0"/>
                  </a:lnTo>
                  <a:lnTo>
                    <a:pt x="581672" y="52882"/>
                  </a:lnTo>
                  <a:lnTo>
                    <a:pt x="528802" y="52882"/>
                  </a:lnTo>
                  <a:lnTo>
                    <a:pt x="528802" y="105765"/>
                  </a:lnTo>
                  <a:lnTo>
                    <a:pt x="475919" y="105765"/>
                  </a:lnTo>
                  <a:lnTo>
                    <a:pt x="475919" y="158635"/>
                  </a:lnTo>
                  <a:lnTo>
                    <a:pt x="475919" y="211518"/>
                  </a:lnTo>
                  <a:lnTo>
                    <a:pt x="475919" y="264401"/>
                  </a:lnTo>
                  <a:lnTo>
                    <a:pt x="528802" y="264401"/>
                  </a:lnTo>
                  <a:lnTo>
                    <a:pt x="581685" y="264401"/>
                  </a:lnTo>
                  <a:lnTo>
                    <a:pt x="581685" y="211518"/>
                  </a:lnTo>
                  <a:lnTo>
                    <a:pt x="528802" y="211518"/>
                  </a:lnTo>
                  <a:lnTo>
                    <a:pt x="528802" y="158648"/>
                  </a:lnTo>
                  <a:lnTo>
                    <a:pt x="581672" y="158648"/>
                  </a:lnTo>
                  <a:lnTo>
                    <a:pt x="634555" y="158648"/>
                  </a:lnTo>
                  <a:lnTo>
                    <a:pt x="634555" y="105765"/>
                  </a:lnTo>
                  <a:lnTo>
                    <a:pt x="687438" y="105765"/>
                  </a:lnTo>
                  <a:lnTo>
                    <a:pt x="687438" y="52882"/>
                  </a:lnTo>
                  <a:close/>
                </a:path>
                <a:path w="1639570" h="264795">
                  <a:moveTo>
                    <a:pt x="793191" y="0"/>
                  </a:moveTo>
                  <a:lnTo>
                    <a:pt x="740308" y="0"/>
                  </a:lnTo>
                  <a:lnTo>
                    <a:pt x="740308" y="52882"/>
                  </a:lnTo>
                  <a:lnTo>
                    <a:pt x="793191" y="52882"/>
                  </a:lnTo>
                  <a:lnTo>
                    <a:pt x="793191" y="0"/>
                  </a:lnTo>
                  <a:close/>
                </a:path>
                <a:path w="1639570" h="264795">
                  <a:moveTo>
                    <a:pt x="898944" y="211518"/>
                  </a:moveTo>
                  <a:lnTo>
                    <a:pt x="846074" y="211518"/>
                  </a:lnTo>
                  <a:lnTo>
                    <a:pt x="846074" y="264401"/>
                  </a:lnTo>
                  <a:lnTo>
                    <a:pt x="898944" y="264401"/>
                  </a:lnTo>
                  <a:lnTo>
                    <a:pt x="898944" y="211518"/>
                  </a:lnTo>
                  <a:close/>
                </a:path>
                <a:path w="1639570" h="264795">
                  <a:moveTo>
                    <a:pt x="1004697" y="0"/>
                  </a:moveTo>
                  <a:lnTo>
                    <a:pt x="951826" y="0"/>
                  </a:lnTo>
                  <a:lnTo>
                    <a:pt x="898944" y="0"/>
                  </a:lnTo>
                  <a:lnTo>
                    <a:pt x="898944" y="52882"/>
                  </a:lnTo>
                  <a:lnTo>
                    <a:pt x="898944" y="105765"/>
                  </a:lnTo>
                  <a:lnTo>
                    <a:pt x="846074" y="105765"/>
                  </a:lnTo>
                  <a:lnTo>
                    <a:pt x="846074" y="52882"/>
                  </a:lnTo>
                  <a:lnTo>
                    <a:pt x="793191" y="52882"/>
                  </a:lnTo>
                  <a:lnTo>
                    <a:pt x="793191" y="105765"/>
                  </a:lnTo>
                  <a:lnTo>
                    <a:pt x="793191" y="158635"/>
                  </a:lnTo>
                  <a:lnTo>
                    <a:pt x="740321" y="158635"/>
                  </a:lnTo>
                  <a:lnTo>
                    <a:pt x="687438" y="158635"/>
                  </a:lnTo>
                  <a:lnTo>
                    <a:pt x="687438" y="211518"/>
                  </a:lnTo>
                  <a:lnTo>
                    <a:pt x="634555" y="211518"/>
                  </a:lnTo>
                  <a:lnTo>
                    <a:pt x="634555" y="264401"/>
                  </a:lnTo>
                  <a:lnTo>
                    <a:pt x="687438" y="264401"/>
                  </a:lnTo>
                  <a:lnTo>
                    <a:pt x="740321" y="264401"/>
                  </a:lnTo>
                  <a:lnTo>
                    <a:pt x="740321" y="211518"/>
                  </a:lnTo>
                  <a:lnTo>
                    <a:pt x="793191" y="211518"/>
                  </a:lnTo>
                  <a:lnTo>
                    <a:pt x="846074" y="211518"/>
                  </a:lnTo>
                  <a:lnTo>
                    <a:pt x="846074" y="158648"/>
                  </a:lnTo>
                  <a:lnTo>
                    <a:pt x="898944" y="158648"/>
                  </a:lnTo>
                  <a:lnTo>
                    <a:pt x="951826" y="158648"/>
                  </a:lnTo>
                  <a:lnTo>
                    <a:pt x="951826" y="211518"/>
                  </a:lnTo>
                  <a:lnTo>
                    <a:pt x="1004697" y="211518"/>
                  </a:lnTo>
                  <a:lnTo>
                    <a:pt x="1004697" y="158648"/>
                  </a:lnTo>
                  <a:lnTo>
                    <a:pt x="1004697" y="105765"/>
                  </a:lnTo>
                  <a:lnTo>
                    <a:pt x="951826" y="105765"/>
                  </a:lnTo>
                  <a:lnTo>
                    <a:pt x="951826" y="52882"/>
                  </a:lnTo>
                  <a:lnTo>
                    <a:pt x="1004697" y="52882"/>
                  </a:lnTo>
                  <a:lnTo>
                    <a:pt x="1004697" y="0"/>
                  </a:lnTo>
                  <a:close/>
                </a:path>
                <a:path w="1639570" h="264795">
                  <a:moveTo>
                    <a:pt x="1110475" y="211518"/>
                  </a:moveTo>
                  <a:lnTo>
                    <a:pt x="1057592" y="211518"/>
                  </a:lnTo>
                  <a:lnTo>
                    <a:pt x="1004709" y="211518"/>
                  </a:lnTo>
                  <a:lnTo>
                    <a:pt x="1004709" y="264401"/>
                  </a:lnTo>
                  <a:lnTo>
                    <a:pt x="1057592" y="264401"/>
                  </a:lnTo>
                  <a:lnTo>
                    <a:pt x="1110475" y="264401"/>
                  </a:lnTo>
                  <a:lnTo>
                    <a:pt x="1110475" y="211518"/>
                  </a:lnTo>
                  <a:close/>
                </a:path>
                <a:path w="1639570" h="264795">
                  <a:moveTo>
                    <a:pt x="1216228" y="211518"/>
                  </a:moveTo>
                  <a:lnTo>
                    <a:pt x="1163345" y="211518"/>
                  </a:lnTo>
                  <a:lnTo>
                    <a:pt x="1163345" y="264401"/>
                  </a:lnTo>
                  <a:lnTo>
                    <a:pt x="1216228" y="264401"/>
                  </a:lnTo>
                  <a:lnTo>
                    <a:pt x="1216228" y="211518"/>
                  </a:lnTo>
                  <a:close/>
                </a:path>
                <a:path w="1639570" h="264795">
                  <a:moveTo>
                    <a:pt x="1374863" y="211518"/>
                  </a:moveTo>
                  <a:lnTo>
                    <a:pt x="1321981" y="211518"/>
                  </a:lnTo>
                  <a:lnTo>
                    <a:pt x="1269111" y="211518"/>
                  </a:lnTo>
                  <a:lnTo>
                    <a:pt x="1269111" y="158648"/>
                  </a:lnTo>
                  <a:lnTo>
                    <a:pt x="1269111" y="105765"/>
                  </a:lnTo>
                  <a:lnTo>
                    <a:pt x="1269111" y="52882"/>
                  </a:lnTo>
                  <a:lnTo>
                    <a:pt x="1321981" y="52882"/>
                  </a:lnTo>
                  <a:lnTo>
                    <a:pt x="1321981" y="0"/>
                  </a:lnTo>
                  <a:lnTo>
                    <a:pt x="1269098" y="0"/>
                  </a:lnTo>
                  <a:lnTo>
                    <a:pt x="1269098" y="52882"/>
                  </a:lnTo>
                  <a:lnTo>
                    <a:pt x="1216228" y="52882"/>
                  </a:lnTo>
                  <a:lnTo>
                    <a:pt x="1163345" y="52882"/>
                  </a:lnTo>
                  <a:lnTo>
                    <a:pt x="1163345" y="0"/>
                  </a:lnTo>
                  <a:lnTo>
                    <a:pt x="1110475" y="0"/>
                  </a:lnTo>
                  <a:lnTo>
                    <a:pt x="1057592" y="0"/>
                  </a:lnTo>
                  <a:lnTo>
                    <a:pt x="1004709" y="0"/>
                  </a:lnTo>
                  <a:lnTo>
                    <a:pt x="1004709" y="52882"/>
                  </a:lnTo>
                  <a:lnTo>
                    <a:pt x="1057592" y="52882"/>
                  </a:lnTo>
                  <a:lnTo>
                    <a:pt x="1057592" y="105765"/>
                  </a:lnTo>
                  <a:lnTo>
                    <a:pt x="1110462" y="105765"/>
                  </a:lnTo>
                  <a:lnTo>
                    <a:pt x="1110462" y="158648"/>
                  </a:lnTo>
                  <a:lnTo>
                    <a:pt x="1163345" y="158648"/>
                  </a:lnTo>
                  <a:lnTo>
                    <a:pt x="1216228" y="158648"/>
                  </a:lnTo>
                  <a:lnTo>
                    <a:pt x="1216228" y="211518"/>
                  </a:lnTo>
                  <a:lnTo>
                    <a:pt x="1269098" y="211518"/>
                  </a:lnTo>
                  <a:lnTo>
                    <a:pt x="1269098" y="264401"/>
                  </a:lnTo>
                  <a:lnTo>
                    <a:pt x="1321981" y="264401"/>
                  </a:lnTo>
                  <a:lnTo>
                    <a:pt x="1374863" y="264401"/>
                  </a:lnTo>
                  <a:lnTo>
                    <a:pt x="1374863" y="211518"/>
                  </a:lnTo>
                  <a:close/>
                </a:path>
                <a:path w="1639570" h="264795">
                  <a:moveTo>
                    <a:pt x="1639252" y="105765"/>
                  </a:moveTo>
                  <a:lnTo>
                    <a:pt x="1586382" y="105765"/>
                  </a:lnTo>
                  <a:lnTo>
                    <a:pt x="1586382" y="52882"/>
                  </a:lnTo>
                  <a:lnTo>
                    <a:pt x="1533486" y="52882"/>
                  </a:lnTo>
                  <a:lnTo>
                    <a:pt x="1480616" y="52882"/>
                  </a:lnTo>
                  <a:lnTo>
                    <a:pt x="1427734" y="52882"/>
                  </a:lnTo>
                  <a:lnTo>
                    <a:pt x="1374863" y="52882"/>
                  </a:lnTo>
                  <a:lnTo>
                    <a:pt x="1321981" y="52882"/>
                  </a:lnTo>
                  <a:lnTo>
                    <a:pt x="1321981" y="105765"/>
                  </a:lnTo>
                  <a:lnTo>
                    <a:pt x="1321981" y="158648"/>
                  </a:lnTo>
                  <a:lnTo>
                    <a:pt x="1374863" y="158648"/>
                  </a:lnTo>
                  <a:lnTo>
                    <a:pt x="1374863" y="211518"/>
                  </a:lnTo>
                  <a:lnTo>
                    <a:pt x="1427734" y="211518"/>
                  </a:lnTo>
                  <a:lnTo>
                    <a:pt x="1427734" y="158635"/>
                  </a:lnTo>
                  <a:lnTo>
                    <a:pt x="1374863" y="158635"/>
                  </a:lnTo>
                  <a:lnTo>
                    <a:pt x="1374863" y="105765"/>
                  </a:lnTo>
                  <a:lnTo>
                    <a:pt x="1427734" y="105765"/>
                  </a:lnTo>
                  <a:lnTo>
                    <a:pt x="1480616" y="105765"/>
                  </a:lnTo>
                  <a:lnTo>
                    <a:pt x="1533486" y="105765"/>
                  </a:lnTo>
                  <a:lnTo>
                    <a:pt x="1533486" y="158635"/>
                  </a:lnTo>
                  <a:lnTo>
                    <a:pt x="1533486" y="211518"/>
                  </a:lnTo>
                  <a:lnTo>
                    <a:pt x="1586382" y="211518"/>
                  </a:lnTo>
                  <a:lnTo>
                    <a:pt x="1586382" y="158648"/>
                  </a:lnTo>
                  <a:lnTo>
                    <a:pt x="1639252" y="158648"/>
                  </a:lnTo>
                  <a:lnTo>
                    <a:pt x="1639252" y="105765"/>
                  </a:lnTo>
                  <a:close/>
                </a:path>
              </a:pathLst>
            </a:custGeom>
            <a:solidFill>
              <a:srgbClr val="000000"/>
            </a:solidFill>
          </p:spPr>
          <p:txBody>
            <a:bodyPr wrap="square" lIns="0" tIns="0" rIns="0" bIns="0" rtlCol="0"/>
            <a:lstStyle/>
            <a:p>
              <a:endParaRPr/>
            </a:p>
          </p:txBody>
        </p:sp>
        <p:sp>
          <p:nvSpPr>
            <p:cNvPr id="28" name="object 28"/>
            <p:cNvSpPr/>
            <p:nvPr/>
          </p:nvSpPr>
          <p:spPr>
            <a:xfrm>
              <a:off x="5107521" y="8185505"/>
              <a:ext cx="1745614" cy="264795"/>
            </a:xfrm>
            <a:custGeom>
              <a:avLst/>
              <a:gdLst/>
              <a:ahLst/>
              <a:cxnLst/>
              <a:rect l="l" t="t" r="r" b="b"/>
              <a:pathLst>
                <a:path w="1745615" h="264795">
                  <a:moveTo>
                    <a:pt x="52870" y="211518"/>
                  </a:moveTo>
                  <a:lnTo>
                    <a:pt x="0" y="211518"/>
                  </a:lnTo>
                  <a:lnTo>
                    <a:pt x="0" y="264401"/>
                  </a:lnTo>
                  <a:lnTo>
                    <a:pt x="52870" y="264401"/>
                  </a:lnTo>
                  <a:lnTo>
                    <a:pt x="52870" y="211518"/>
                  </a:lnTo>
                  <a:close/>
                </a:path>
                <a:path w="1745615" h="264795">
                  <a:moveTo>
                    <a:pt x="52870" y="52882"/>
                  </a:moveTo>
                  <a:lnTo>
                    <a:pt x="0" y="52882"/>
                  </a:lnTo>
                  <a:lnTo>
                    <a:pt x="0" y="105765"/>
                  </a:lnTo>
                  <a:lnTo>
                    <a:pt x="0" y="158648"/>
                  </a:lnTo>
                  <a:lnTo>
                    <a:pt x="52870" y="158648"/>
                  </a:lnTo>
                  <a:lnTo>
                    <a:pt x="52870" y="105765"/>
                  </a:lnTo>
                  <a:lnTo>
                    <a:pt x="52870" y="52882"/>
                  </a:lnTo>
                  <a:close/>
                </a:path>
                <a:path w="1745615" h="264795">
                  <a:moveTo>
                    <a:pt x="158648" y="211518"/>
                  </a:moveTo>
                  <a:lnTo>
                    <a:pt x="105765" y="211518"/>
                  </a:lnTo>
                  <a:lnTo>
                    <a:pt x="52882" y="211518"/>
                  </a:lnTo>
                  <a:lnTo>
                    <a:pt x="52882" y="264401"/>
                  </a:lnTo>
                  <a:lnTo>
                    <a:pt x="105765" y="264401"/>
                  </a:lnTo>
                  <a:lnTo>
                    <a:pt x="158648" y="264401"/>
                  </a:lnTo>
                  <a:lnTo>
                    <a:pt x="158648" y="211518"/>
                  </a:lnTo>
                  <a:close/>
                </a:path>
                <a:path w="1745615" h="264795">
                  <a:moveTo>
                    <a:pt x="370154" y="52882"/>
                  </a:moveTo>
                  <a:lnTo>
                    <a:pt x="317284" y="52882"/>
                  </a:lnTo>
                  <a:lnTo>
                    <a:pt x="317284" y="105765"/>
                  </a:lnTo>
                  <a:lnTo>
                    <a:pt x="370154" y="105765"/>
                  </a:lnTo>
                  <a:lnTo>
                    <a:pt x="370154" y="52882"/>
                  </a:lnTo>
                  <a:close/>
                </a:path>
                <a:path w="1745615" h="264795">
                  <a:moveTo>
                    <a:pt x="475907" y="158635"/>
                  </a:moveTo>
                  <a:lnTo>
                    <a:pt x="423037" y="158635"/>
                  </a:lnTo>
                  <a:lnTo>
                    <a:pt x="423037" y="105765"/>
                  </a:lnTo>
                  <a:lnTo>
                    <a:pt x="370154" y="105765"/>
                  </a:lnTo>
                  <a:lnTo>
                    <a:pt x="370154" y="158635"/>
                  </a:lnTo>
                  <a:lnTo>
                    <a:pt x="317284" y="158635"/>
                  </a:lnTo>
                  <a:lnTo>
                    <a:pt x="264401" y="158635"/>
                  </a:lnTo>
                  <a:lnTo>
                    <a:pt x="264401" y="105765"/>
                  </a:lnTo>
                  <a:lnTo>
                    <a:pt x="264401" y="52882"/>
                  </a:lnTo>
                  <a:lnTo>
                    <a:pt x="211531" y="52882"/>
                  </a:lnTo>
                  <a:lnTo>
                    <a:pt x="158648" y="52882"/>
                  </a:lnTo>
                  <a:lnTo>
                    <a:pt x="105765" y="52882"/>
                  </a:lnTo>
                  <a:lnTo>
                    <a:pt x="105765" y="105765"/>
                  </a:lnTo>
                  <a:lnTo>
                    <a:pt x="158648" y="105765"/>
                  </a:lnTo>
                  <a:lnTo>
                    <a:pt x="158648" y="158648"/>
                  </a:lnTo>
                  <a:lnTo>
                    <a:pt x="211518" y="158648"/>
                  </a:lnTo>
                  <a:lnTo>
                    <a:pt x="211518" y="211518"/>
                  </a:lnTo>
                  <a:lnTo>
                    <a:pt x="211518" y="264401"/>
                  </a:lnTo>
                  <a:lnTo>
                    <a:pt x="264401" y="264401"/>
                  </a:lnTo>
                  <a:lnTo>
                    <a:pt x="264401" y="211518"/>
                  </a:lnTo>
                  <a:lnTo>
                    <a:pt x="317284" y="211518"/>
                  </a:lnTo>
                  <a:lnTo>
                    <a:pt x="370154" y="211518"/>
                  </a:lnTo>
                  <a:lnTo>
                    <a:pt x="370154" y="264401"/>
                  </a:lnTo>
                  <a:lnTo>
                    <a:pt x="423037" y="264401"/>
                  </a:lnTo>
                  <a:lnTo>
                    <a:pt x="423037" y="211518"/>
                  </a:lnTo>
                  <a:lnTo>
                    <a:pt x="475907" y="211518"/>
                  </a:lnTo>
                  <a:lnTo>
                    <a:pt x="475907" y="158635"/>
                  </a:lnTo>
                  <a:close/>
                </a:path>
                <a:path w="1745615" h="264795">
                  <a:moveTo>
                    <a:pt x="475907" y="52882"/>
                  </a:moveTo>
                  <a:lnTo>
                    <a:pt x="423037" y="52882"/>
                  </a:lnTo>
                  <a:lnTo>
                    <a:pt x="423037" y="105765"/>
                  </a:lnTo>
                  <a:lnTo>
                    <a:pt x="475907" y="105765"/>
                  </a:lnTo>
                  <a:lnTo>
                    <a:pt x="475907" y="52882"/>
                  </a:lnTo>
                  <a:close/>
                </a:path>
                <a:path w="1745615" h="264795">
                  <a:moveTo>
                    <a:pt x="687438" y="105765"/>
                  </a:moveTo>
                  <a:lnTo>
                    <a:pt x="634555" y="105765"/>
                  </a:lnTo>
                  <a:lnTo>
                    <a:pt x="581672" y="105765"/>
                  </a:lnTo>
                  <a:lnTo>
                    <a:pt x="581672" y="158635"/>
                  </a:lnTo>
                  <a:lnTo>
                    <a:pt x="528802" y="158635"/>
                  </a:lnTo>
                  <a:lnTo>
                    <a:pt x="528802" y="211518"/>
                  </a:lnTo>
                  <a:lnTo>
                    <a:pt x="528802" y="264401"/>
                  </a:lnTo>
                  <a:lnTo>
                    <a:pt x="581672" y="264401"/>
                  </a:lnTo>
                  <a:lnTo>
                    <a:pt x="634555" y="264401"/>
                  </a:lnTo>
                  <a:lnTo>
                    <a:pt x="634555" y="211518"/>
                  </a:lnTo>
                  <a:lnTo>
                    <a:pt x="581685" y="211518"/>
                  </a:lnTo>
                  <a:lnTo>
                    <a:pt x="581685" y="158648"/>
                  </a:lnTo>
                  <a:lnTo>
                    <a:pt x="634555" y="158648"/>
                  </a:lnTo>
                  <a:lnTo>
                    <a:pt x="634555" y="211518"/>
                  </a:lnTo>
                  <a:lnTo>
                    <a:pt x="687438" y="211518"/>
                  </a:lnTo>
                  <a:lnTo>
                    <a:pt x="687438" y="158648"/>
                  </a:lnTo>
                  <a:lnTo>
                    <a:pt x="687438" y="105765"/>
                  </a:lnTo>
                  <a:close/>
                </a:path>
                <a:path w="1745615" h="264795">
                  <a:moveTo>
                    <a:pt x="898944" y="52882"/>
                  </a:moveTo>
                  <a:lnTo>
                    <a:pt x="846074" y="52882"/>
                  </a:lnTo>
                  <a:lnTo>
                    <a:pt x="846074" y="105765"/>
                  </a:lnTo>
                  <a:lnTo>
                    <a:pt x="898944" y="105765"/>
                  </a:lnTo>
                  <a:lnTo>
                    <a:pt x="898944" y="52882"/>
                  </a:lnTo>
                  <a:close/>
                </a:path>
                <a:path w="1745615" h="264795">
                  <a:moveTo>
                    <a:pt x="1004697" y="105765"/>
                  </a:moveTo>
                  <a:lnTo>
                    <a:pt x="951826" y="105765"/>
                  </a:lnTo>
                  <a:lnTo>
                    <a:pt x="898944" y="105765"/>
                  </a:lnTo>
                  <a:lnTo>
                    <a:pt x="898944" y="158635"/>
                  </a:lnTo>
                  <a:lnTo>
                    <a:pt x="898944" y="211518"/>
                  </a:lnTo>
                  <a:lnTo>
                    <a:pt x="846074" y="211518"/>
                  </a:lnTo>
                  <a:lnTo>
                    <a:pt x="846074" y="158635"/>
                  </a:lnTo>
                  <a:lnTo>
                    <a:pt x="793191" y="158635"/>
                  </a:lnTo>
                  <a:lnTo>
                    <a:pt x="793191" y="105765"/>
                  </a:lnTo>
                  <a:lnTo>
                    <a:pt x="740321" y="105765"/>
                  </a:lnTo>
                  <a:lnTo>
                    <a:pt x="740321" y="52882"/>
                  </a:lnTo>
                  <a:lnTo>
                    <a:pt x="687438" y="52882"/>
                  </a:lnTo>
                  <a:lnTo>
                    <a:pt x="687438" y="105765"/>
                  </a:lnTo>
                  <a:lnTo>
                    <a:pt x="740308" y="105765"/>
                  </a:lnTo>
                  <a:lnTo>
                    <a:pt x="740308" y="158635"/>
                  </a:lnTo>
                  <a:lnTo>
                    <a:pt x="740308" y="211518"/>
                  </a:lnTo>
                  <a:lnTo>
                    <a:pt x="687438" y="211518"/>
                  </a:lnTo>
                  <a:lnTo>
                    <a:pt x="687438" y="264401"/>
                  </a:lnTo>
                  <a:lnTo>
                    <a:pt x="740308" y="264401"/>
                  </a:lnTo>
                  <a:lnTo>
                    <a:pt x="740321" y="264401"/>
                  </a:lnTo>
                  <a:lnTo>
                    <a:pt x="1004697" y="264401"/>
                  </a:lnTo>
                  <a:lnTo>
                    <a:pt x="1004697" y="211518"/>
                  </a:lnTo>
                  <a:lnTo>
                    <a:pt x="1004697" y="158648"/>
                  </a:lnTo>
                  <a:lnTo>
                    <a:pt x="1004697" y="105765"/>
                  </a:lnTo>
                  <a:close/>
                </a:path>
                <a:path w="1745615" h="264795">
                  <a:moveTo>
                    <a:pt x="1163345" y="158635"/>
                  </a:moveTo>
                  <a:lnTo>
                    <a:pt x="1110475" y="158635"/>
                  </a:lnTo>
                  <a:lnTo>
                    <a:pt x="1110475" y="105765"/>
                  </a:lnTo>
                  <a:lnTo>
                    <a:pt x="1057592" y="105765"/>
                  </a:lnTo>
                  <a:lnTo>
                    <a:pt x="1004709" y="105765"/>
                  </a:lnTo>
                  <a:lnTo>
                    <a:pt x="1004709" y="158648"/>
                  </a:lnTo>
                  <a:lnTo>
                    <a:pt x="1057592" y="158648"/>
                  </a:lnTo>
                  <a:lnTo>
                    <a:pt x="1057592" y="211518"/>
                  </a:lnTo>
                  <a:lnTo>
                    <a:pt x="1110462" y="211518"/>
                  </a:lnTo>
                  <a:lnTo>
                    <a:pt x="1110462" y="264401"/>
                  </a:lnTo>
                  <a:lnTo>
                    <a:pt x="1163345" y="264401"/>
                  </a:lnTo>
                  <a:lnTo>
                    <a:pt x="1163345" y="211518"/>
                  </a:lnTo>
                  <a:lnTo>
                    <a:pt x="1163345" y="158635"/>
                  </a:lnTo>
                  <a:close/>
                </a:path>
                <a:path w="1745615" h="264795">
                  <a:moveTo>
                    <a:pt x="1374863" y="0"/>
                  </a:moveTo>
                  <a:lnTo>
                    <a:pt x="1321981" y="0"/>
                  </a:lnTo>
                  <a:lnTo>
                    <a:pt x="1321981" y="52882"/>
                  </a:lnTo>
                  <a:lnTo>
                    <a:pt x="1374863" y="52882"/>
                  </a:lnTo>
                  <a:lnTo>
                    <a:pt x="1374863" y="0"/>
                  </a:lnTo>
                  <a:close/>
                </a:path>
                <a:path w="1745615" h="264795">
                  <a:moveTo>
                    <a:pt x="1480616" y="158635"/>
                  </a:moveTo>
                  <a:lnTo>
                    <a:pt x="1427734" y="158635"/>
                  </a:lnTo>
                  <a:lnTo>
                    <a:pt x="1374863" y="158635"/>
                  </a:lnTo>
                  <a:lnTo>
                    <a:pt x="1321981" y="158635"/>
                  </a:lnTo>
                  <a:lnTo>
                    <a:pt x="1321981" y="105765"/>
                  </a:lnTo>
                  <a:lnTo>
                    <a:pt x="1321981" y="52882"/>
                  </a:lnTo>
                  <a:lnTo>
                    <a:pt x="1269111" y="52882"/>
                  </a:lnTo>
                  <a:lnTo>
                    <a:pt x="1216228" y="52882"/>
                  </a:lnTo>
                  <a:lnTo>
                    <a:pt x="1163345" y="52882"/>
                  </a:lnTo>
                  <a:lnTo>
                    <a:pt x="1163345" y="105765"/>
                  </a:lnTo>
                  <a:lnTo>
                    <a:pt x="1216228" y="105765"/>
                  </a:lnTo>
                  <a:lnTo>
                    <a:pt x="1269098" y="105765"/>
                  </a:lnTo>
                  <a:lnTo>
                    <a:pt x="1269098" y="158635"/>
                  </a:lnTo>
                  <a:lnTo>
                    <a:pt x="1216228" y="158635"/>
                  </a:lnTo>
                  <a:lnTo>
                    <a:pt x="1216228" y="211518"/>
                  </a:lnTo>
                  <a:lnTo>
                    <a:pt x="1269098" y="211518"/>
                  </a:lnTo>
                  <a:lnTo>
                    <a:pt x="1269098" y="264401"/>
                  </a:lnTo>
                  <a:lnTo>
                    <a:pt x="1321981" y="264401"/>
                  </a:lnTo>
                  <a:lnTo>
                    <a:pt x="1374863" y="264401"/>
                  </a:lnTo>
                  <a:lnTo>
                    <a:pt x="1427734" y="264401"/>
                  </a:lnTo>
                  <a:lnTo>
                    <a:pt x="1427734" y="211518"/>
                  </a:lnTo>
                  <a:lnTo>
                    <a:pt x="1480616" y="211518"/>
                  </a:lnTo>
                  <a:lnTo>
                    <a:pt x="1480616" y="158635"/>
                  </a:lnTo>
                  <a:close/>
                </a:path>
                <a:path w="1745615" h="264795">
                  <a:moveTo>
                    <a:pt x="1586382" y="52882"/>
                  </a:moveTo>
                  <a:lnTo>
                    <a:pt x="1533486" y="52882"/>
                  </a:lnTo>
                  <a:lnTo>
                    <a:pt x="1480616" y="52882"/>
                  </a:lnTo>
                  <a:lnTo>
                    <a:pt x="1427734" y="52882"/>
                  </a:lnTo>
                  <a:lnTo>
                    <a:pt x="1374863" y="52882"/>
                  </a:lnTo>
                  <a:lnTo>
                    <a:pt x="1374863" y="105765"/>
                  </a:lnTo>
                  <a:lnTo>
                    <a:pt x="1427734" y="105765"/>
                  </a:lnTo>
                  <a:lnTo>
                    <a:pt x="1480616" y="105765"/>
                  </a:lnTo>
                  <a:lnTo>
                    <a:pt x="1533486" y="105765"/>
                  </a:lnTo>
                  <a:lnTo>
                    <a:pt x="1586382" y="105765"/>
                  </a:lnTo>
                  <a:lnTo>
                    <a:pt x="1586382" y="52882"/>
                  </a:lnTo>
                  <a:close/>
                </a:path>
                <a:path w="1745615" h="264795">
                  <a:moveTo>
                    <a:pt x="1692135" y="158635"/>
                  </a:moveTo>
                  <a:lnTo>
                    <a:pt x="1639252" y="158635"/>
                  </a:lnTo>
                  <a:lnTo>
                    <a:pt x="1639252" y="105765"/>
                  </a:lnTo>
                  <a:lnTo>
                    <a:pt x="1586382" y="105765"/>
                  </a:lnTo>
                  <a:lnTo>
                    <a:pt x="1586382" y="158635"/>
                  </a:lnTo>
                  <a:lnTo>
                    <a:pt x="1533486" y="158635"/>
                  </a:lnTo>
                  <a:lnTo>
                    <a:pt x="1533486" y="211518"/>
                  </a:lnTo>
                  <a:lnTo>
                    <a:pt x="1586382" y="211518"/>
                  </a:lnTo>
                  <a:lnTo>
                    <a:pt x="1639252" y="211518"/>
                  </a:lnTo>
                  <a:lnTo>
                    <a:pt x="1692135" y="211518"/>
                  </a:lnTo>
                  <a:lnTo>
                    <a:pt x="1692135" y="158635"/>
                  </a:lnTo>
                  <a:close/>
                </a:path>
                <a:path w="1745615" h="264795">
                  <a:moveTo>
                    <a:pt x="1745005" y="0"/>
                  </a:moveTo>
                  <a:lnTo>
                    <a:pt x="1692135" y="0"/>
                  </a:lnTo>
                  <a:lnTo>
                    <a:pt x="1639252" y="0"/>
                  </a:lnTo>
                  <a:lnTo>
                    <a:pt x="1639252" y="52882"/>
                  </a:lnTo>
                  <a:lnTo>
                    <a:pt x="1639252" y="105765"/>
                  </a:lnTo>
                  <a:lnTo>
                    <a:pt x="1692135" y="105765"/>
                  </a:lnTo>
                  <a:lnTo>
                    <a:pt x="1745005" y="105765"/>
                  </a:lnTo>
                  <a:lnTo>
                    <a:pt x="1745005" y="52882"/>
                  </a:lnTo>
                  <a:lnTo>
                    <a:pt x="1745005" y="0"/>
                  </a:lnTo>
                  <a:close/>
                </a:path>
              </a:pathLst>
            </a:custGeom>
            <a:solidFill>
              <a:srgbClr val="000000"/>
            </a:solidFill>
          </p:spPr>
          <p:txBody>
            <a:bodyPr wrap="square" lIns="0" tIns="0" rIns="0" bIns="0" rtlCol="0"/>
            <a:lstStyle/>
            <a:p>
              <a:endParaRPr/>
            </a:p>
          </p:txBody>
        </p:sp>
        <p:sp>
          <p:nvSpPr>
            <p:cNvPr id="29" name="object 29"/>
            <p:cNvSpPr/>
            <p:nvPr/>
          </p:nvSpPr>
          <p:spPr>
            <a:xfrm>
              <a:off x="5107521" y="8397023"/>
              <a:ext cx="1692275" cy="264795"/>
            </a:xfrm>
            <a:custGeom>
              <a:avLst/>
              <a:gdLst/>
              <a:ahLst/>
              <a:cxnLst/>
              <a:rect l="l" t="t" r="r" b="b"/>
              <a:pathLst>
                <a:path w="1692275" h="264795">
                  <a:moveTo>
                    <a:pt x="52870" y="52882"/>
                  </a:moveTo>
                  <a:lnTo>
                    <a:pt x="0" y="52882"/>
                  </a:lnTo>
                  <a:lnTo>
                    <a:pt x="0" y="105752"/>
                  </a:lnTo>
                  <a:lnTo>
                    <a:pt x="0" y="158635"/>
                  </a:lnTo>
                  <a:lnTo>
                    <a:pt x="52870" y="158635"/>
                  </a:lnTo>
                  <a:lnTo>
                    <a:pt x="52870" y="105765"/>
                  </a:lnTo>
                  <a:lnTo>
                    <a:pt x="52870" y="52882"/>
                  </a:lnTo>
                  <a:close/>
                </a:path>
                <a:path w="1692275" h="264795">
                  <a:moveTo>
                    <a:pt x="475907" y="52882"/>
                  </a:moveTo>
                  <a:lnTo>
                    <a:pt x="475907" y="52882"/>
                  </a:lnTo>
                  <a:lnTo>
                    <a:pt x="211518" y="52882"/>
                  </a:lnTo>
                  <a:lnTo>
                    <a:pt x="211518" y="105765"/>
                  </a:lnTo>
                  <a:lnTo>
                    <a:pt x="211518" y="158635"/>
                  </a:lnTo>
                  <a:lnTo>
                    <a:pt x="158648" y="158635"/>
                  </a:lnTo>
                  <a:lnTo>
                    <a:pt x="105765" y="158635"/>
                  </a:lnTo>
                  <a:lnTo>
                    <a:pt x="105765" y="105765"/>
                  </a:lnTo>
                  <a:lnTo>
                    <a:pt x="158648" y="105765"/>
                  </a:lnTo>
                  <a:lnTo>
                    <a:pt x="211518" y="105765"/>
                  </a:lnTo>
                  <a:lnTo>
                    <a:pt x="211518" y="52882"/>
                  </a:lnTo>
                  <a:lnTo>
                    <a:pt x="158648" y="52882"/>
                  </a:lnTo>
                  <a:lnTo>
                    <a:pt x="105765" y="52882"/>
                  </a:lnTo>
                  <a:lnTo>
                    <a:pt x="52882" y="52882"/>
                  </a:lnTo>
                  <a:lnTo>
                    <a:pt x="52882" y="105752"/>
                  </a:lnTo>
                  <a:lnTo>
                    <a:pt x="52882" y="158635"/>
                  </a:lnTo>
                  <a:lnTo>
                    <a:pt x="52882" y="211531"/>
                  </a:lnTo>
                  <a:lnTo>
                    <a:pt x="105765" y="211531"/>
                  </a:lnTo>
                  <a:lnTo>
                    <a:pt x="105765" y="264401"/>
                  </a:lnTo>
                  <a:lnTo>
                    <a:pt x="158648" y="264401"/>
                  </a:lnTo>
                  <a:lnTo>
                    <a:pt x="158648" y="211531"/>
                  </a:lnTo>
                  <a:lnTo>
                    <a:pt x="211518" y="211531"/>
                  </a:lnTo>
                  <a:lnTo>
                    <a:pt x="211518" y="264401"/>
                  </a:lnTo>
                  <a:lnTo>
                    <a:pt x="264401" y="264401"/>
                  </a:lnTo>
                  <a:lnTo>
                    <a:pt x="264401" y="211531"/>
                  </a:lnTo>
                  <a:lnTo>
                    <a:pt x="264401" y="158635"/>
                  </a:lnTo>
                  <a:lnTo>
                    <a:pt x="317284" y="158635"/>
                  </a:lnTo>
                  <a:lnTo>
                    <a:pt x="317284" y="105765"/>
                  </a:lnTo>
                  <a:lnTo>
                    <a:pt x="370154" y="105765"/>
                  </a:lnTo>
                  <a:lnTo>
                    <a:pt x="370154" y="158635"/>
                  </a:lnTo>
                  <a:lnTo>
                    <a:pt x="317284" y="158635"/>
                  </a:lnTo>
                  <a:lnTo>
                    <a:pt x="317284" y="211531"/>
                  </a:lnTo>
                  <a:lnTo>
                    <a:pt x="370154" y="211531"/>
                  </a:lnTo>
                  <a:lnTo>
                    <a:pt x="370154" y="264401"/>
                  </a:lnTo>
                  <a:lnTo>
                    <a:pt x="423037" y="264401"/>
                  </a:lnTo>
                  <a:lnTo>
                    <a:pt x="423037" y="211531"/>
                  </a:lnTo>
                  <a:lnTo>
                    <a:pt x="423037" y="158635"/>
                  </a:lnTo>
                  <a:lnTo>
                    <a:pt x="475907" y="158635"/>
                  </a:lnTo>
                  <a:lnTo>
                    <a:pt x="475907" y="105765"/>
                  </a:lnTo>
                  <a:lnTo>
                    <a:pt x="475907" y="52882"/>
                  </a:lnTo>
                  <a:close/>
                </a:path>
                <a:path w="1692275" h="264795">
                  <a:moveTo>
                    <a:pt x="528802" y="158635"/>
                  </a:moveTo>
                  <a:lnTo>
                    <a:pt x="475919" y="158635"/>
                  </a:lnTo>
                  <a:lnTo>
                    <a:pt x="475919" y="211531"/>
                  </a:lnTo>
                  <a:lnTo>
                    <a:pt x="528802" y="211531"/>
                  </a:lnTo>
                  <a:lnTo>
                    <a:pt x="528802" y="158635"/>
                  </a:lnTo>
                  <a:close/>
                </a:path>
                <a:path w="1692275" h="264795">
                  <a:moveTo>
                    <a:pt x="687438" y="158635"/>
                  </a:moveTo>
                  <a:lnTo>
                    <a:pt x="634555" y="158635"/>
                  </a:lnTo>
                  <a:lnTo>
                    <a:pt x="634555" y="211518"/>
                  </a:lnTo>
                  <a:lnTo>
                    <a:pt x="634555" y="264401"/>
                  </a:lnTo>
                  <a:lnTo>
                    <a:pt x="687438" y="264401"/>
                  </a:lnTo>
                  <a:lnTo>
                    <a:pt x="687438" y="211531"/>
                  </a:lnTo>
                  <a:lnTo>
                    <a:pt x="687438" y="158635"/>
                  </a:lnTo>
                  <a:close/>
                </a:path>
                <a:path w="1692275" h="264795">
                  <a:moveTo>
                    <a:pt x="687438" y="52882"/>
                  </a:moveTo>
                  <a:lnTo>
                    <a:pt x="634555" y="52882"/>
                  </a:lnTo>
                  <a:lnTo>
                    <a:pt x="581672" y="52882"/>
                  </a:lnTo>
                  <a:lnTo>
                    <a:pt x="581672" y="105752"/>
                  </a:lnTo>
                  <a:lnTo>
                    <a:pt x="528802" y="105752"/>
                  </a:lnTo>
                  <a:lnTo>
                    <a:pt x="528802" y="52882"/>
                  </a:lnTo>
                  <a:lnTo>
                    <a:pt x="475919" y="52882"/>
                  </a:lnTo>
                  <a:lnTo>
                    <a:pt x="475919" y="105765"/>
                  </a:lnTo>
                  <a:lnTo>
                    <a:pt x="528802" y="105765"/>
                  </a:lnTo>
                  <a:lnTo>
                    <a:pt x="528802" y="158635"/>
                  </a:lnTo>
                  <a:lnTo>
                    <a:pt x="581685" y="158635"/>
                  </a:lnTo>
                  <a:lnTo>
                    <a:pt x="581685" y="105765"/>
                  </a:lnTo>
                  <a:lnTo>
                    <a:pt x="634555" y="105765"/>
                  </a:lnTo>
                  <a:lnTo>
                    <a:pt x="687438" y="105765"/>
                  </a:lnTo>
                  <a:lnTo>
                    <a:pt x="687438" y="52882"/>
                  </a:lnTo>
                  <a:close/>
                </a:path>
                <a:path w="1692275" h="264795">
                  <a:moveTo>
                    <a:pt x="1004697" y="52882"/>
                  </a:moveTo>
                  <a:lnTo>
                    <a:pt x="951826" y="52882"/>
                  </a:lnTo>
                  <a:lnTo>
                    <a:pt x="898944" y="52882"/>
                  </a:lnTo>
                  <a:lnTo>
                    <a:pt x="898944" y="105752"/>
                  </a:lnTo>
                  <a:lnTo>
                    <a:pt x="846074" y="105752"/>
                  </a:lnTo>
                  <a:lnTo>
                    <a:pt x="793191" y="105752"/>
                  </a:lnTo>
                  <a:lnTo>
                    <a:pt x="793191" y="158635"/>
                  </a:lnTo>
                  <a:lnTo>
                    <a:pt x="793191" y="211518"/>
                  </a:lnTo>
                  <a:lnTo>
                    <a:pt x="740308" y="211518"/>
                  </a:lnTo>
                  <a:lnTo>
                    <a:pt x="740308" y="264401"/>
                  </a:lnTo>
                  <a:lnTo>
                    <a:pt x="793191" y="264401"/>
                  </a:lnTo>
                  <a:lnTo>
                    <a:pt x="846074" y="264401"/>
                  </a:lnTo>
                  <a:lnTo>
                    <a:pt x="846074" y="211531"/>
                  </a:lnTo>
                  <a:lnTo>
                    <a:pt x="898944" y="211531"/>
                  </a:lnTo>
                  <a:lnTo>
                    <a:pt x="898944" y="264401"/>
                  </a:lnTo>
                  <a:lnTo>
                    <a:pt x="951826" y="264401"/>
                  </a:lnTo>
                  <a:lnTo>
                    <a:pt x="1004697" y="264401"/>
                  </a:lnTo>
                  <a:lnTo>
                    <a:pt x="1004697" y="211518"/>
                  </a:lnTo>
                  <a:lnTo>
                    <a:pt x="951826" y="211518"/>
                  </a:lnTo>
                  <a:lnTo>
                    <a:pt x="951826" y="158635"/>
                  </a:lnTo>
                  <a:lnTo>
                    <a:pt x="898944" y="158635"/>
                  </a:lnTo>
                  <a:lnTo>
                    <a:pt x="898944" y="105765"/>
                  </a:lnTo>
                  <a:lnTo>
                    <a:pt x="951826" y="105765"/>
                  </a:lnTo>
                  <a:lnTo>
                    <a:pt x="951826" y="158635"/>
                  </a:lnTo>
                  <a:lnTo>
                    <a:pt x="1004697" y="158635"/>
                  </a:lnTo>
                  <a:lnTo>
                    <a:pt x="1004697" y="105765"/>
                  </a:lnTo>
                  <a:lnTo>
                    <a:pt x="1004697" y="52882"/>
                  </a:lnTo>
                  <a:close/>
                </a:path>
                <a:path w="1692275" h="264795">
                  <a:moveTo>
                    <a:pt x="1321981" y="52882"/>
                  </a:moveTo>
                  <a:lnTo>
                    <a:pt x="1269098" y="52882"/>
                  </a:lnTo>
                  <a:lnTo>
                    <a:pt x="1269098" y="105752"/>
                  </a:lnTo>
                  <a:lnTo>
                    <a:pt x="1216228" y="105752"/>
                  </a:lnTo>
                  <a:lnTo>
                    <a:pt x="1216228" y="52882"/>
                  </a:lnTo>
                  <a:lnTo>
                    <a:pt x="1163345" y="52882"/>
                  </a:lnTo>
                  <a:lnTo>
                    <a:pt x="1163345" y="105765"/>
                  </a:lnTo>
                  <a:lnTo>
                    <a:pt x="1163345" y="158635"/>
                  </a:lnTo>
                  <a:lnTo>
                    <a:pt x="1110475" y="158635"/>
                  </a:lnTo>
                  <a:lnTo>
                    <a:pt x="1110475" y="105765"/>
                  </a:lnTo>
                  <a:lnTo>
                    <a:pt x="1163345" y="105765"/>
                  </a:lnTo>
                  <a:lnTo>
                    <a:pt x="1163345" y="52882"/>
                  </a:lnTo>
                  <a:lnTo>
                    <a:pt x="1110475" y="52882"/>
                  </a:lnTo>
                  <a:lnTo>
                    <a:pt x="1057592" y="52882"/>
                  </a:lnTo>
                  <a:lnTo>
                    <a:pt x="1004709" y="52882"/>
                  </a:lnTo>
                  <a:lnTo>
                    <a:pt x="1004709" y="105765"/>
                  </a:lnTo>
                  <a:lnTo>
                    <a:pt x="1057592" y="105765"/>
                  </a:lnTo>
                  <a:lnTo>
                    <a:pt x="1057592" y="158635"/>
                  </a:lnTo>
                  <a:lnTo>
                    <a:pt x="1057592" y="211518"/>
                  </a:lnTo>
                  <a:lnTo>
                    <a:pt x="1057592" y="264401"/>
                  </a:lnTo>
                  <a:lnTo>
                    <a:pt x="1110462" y="264401"/>
                  </a:lnTo>
                  <a:lnTo>
                    <a:pt x="1163345" y="264401"/>
                  </a:lnTo>
                  <a:lnTo>
                    <a:pt x="1163345" y="211531"/>
                  </a:lnTo>
                  <a:lnTo>
                    <a:pt x="1216228" y="211531"/>
                  </a:lnTo>
                  <a:lnTo>
                    <a:pt x="1269098" y="211531"/>
                  </a:lnTo>
                  <a:lnTo>
                    <a:pt x="1269098" y="264401"/>
                  </a:lnTo>
                  <a:lnTo>
                    <a:pt x="1321981" y="264401"/>
                  </a:lnTo>
                  <a:lnTo>
                    <a:pt x="1321981" y="211531"/>
                  </a:lnTo>
                  <a:lnTo>
                    <a:pt x="1321981" y="158635"/>
                  </a:lnTo>
                  <a:lnTo>
                    <a:pt x="1321981" y="105765"/>
                  </a:lnTo>
                  <a:lnTo>
                    <a:pt x="1321981" y="52882"/>
                  </a:lnTo>
                  <a:close/>
                </a:path>
                <a:path w="1692275" h="264795">
                  <a:moveTo>
                    <a:pt x="1480616" y="158635"/>
                  </a:moveTo>
                  <a:lnTo>
                    <a:pt x="1427734" y="158635"/>
                  </a:lnTo>
                  <a:lnTo>
                    <a:pt x="1427734" y="211531"/>
                  </a:lnTo>
                  <a:lnTo>
                    <a:pt x="1480616" y="211531"/>
                  </a:lnTo>
                  <a:lnTo>
                    <a:pt x="1480616" y="158635"/>
                  </a:lnTo>
                  <a:close/>
                </a:path>
                <a:path w="1692275" h="264795">
                  <a:moveTo>
                    <a:pt x="1692135" y="158635"/>
                  </a:moveTo>
                  <a:lnTo>
                    <a:pt x="1639252" y="158635"/>
                  </a:lnTo>
                  <a:lnTo>
                    <a:pt x="1639252" y="211531"/>
                  </a:lnTo>
                  <a:lnTo>
                    <a:pt x="1692135" y="211531"/>
                  </a:lnTo>
                  <a:lnTo>
                    <a:pt x="1692135" y="158635"/>
                  </a:lnTo>
                  <a:close/>
                </a:path>
                <a:path w="1692275" h="264795">
                  <a:moveTo>
                    <a:pt x="1692135" y="52882"/>
                  </a:moveTo>
                  <a:lnTo>
                    <a:pt x="1639252" y="52882"/>
                  </a:lnTo>
                  <a:lnTo>
                    <a:pt x="1639252" y="105752"/>
                  </a:lnTo>
                  <a:lnTo>
                    <a:pt x="1586382" y="105752"/>
                  </a:lnTo>
                  <a:lnTo>
                    <a:pt x="1533486" y="105752"/>
                  </a:lnTo>
                  <a:lnTo>
                    <a:pt x="1533486" y="52882"/>
                  </a:lnTo>
                  <a:lnTo>
                    <a:pt x="1533486" y="0"/>
                  </a:lnTo>
                  <a:lnTo>
                    <a:pt x="1480616" y="0"/>
                  </a:lnTo>
                  <a:lnTo>
                    <a:pt x="1427734" y="0"/>
                  </a:lnTo>
                  <a:lnTo>
                    <a:pt x="1374863" y="0"/>
                  </a:lnTo>
                  <a:lnTo>
                    <a:pt x="1374863" y="52882"/>
                  </a:lnTo>
                  <a:lnTo>
                    <a:pt x="1374863" y="105765"/>
                  </a:lnTo>
                  <a:lnTo>
                    <a:pt x="1427734" y="105765"/>
                  </a:lnTo>
                  <a:lnTo>
                    <a:pt x="1427734" y="52882"/>
                  </a:lnTo>
                  <a:lnTo>
                    <a:pt x="1480616" y="52882"/>
                  </a:lnTo>
                  <a:lnTo>
                    <a:pt x="1480616" y="105765"/>
                  </a:lnTo>
                  <a:lnTo>
                    <a:pt x="1533486" y="105765"/>
                  </a:lnTo>
                  <a:lnTo>
                    <a:pt x="1533486" y="158635"/>
                  </a:lnTo>
                  <a:lnTo>
                    <a:pt x="1533486" y="211531"/>
                  </a:lnTo>
                  <a:lnTo>
                    <a:pt x="1586382" y="211531"/>
                  </a:lnTo>
                  <a:lnTo>
                    <a:pt x="1586382" y="158635"/>
                  </a:lnTo>
                  <a:lnTo>
                    <a:pt x="1639252" y="158635"/>
                  </a:lnTo>
                  <a:lnTo>
                    <a:pt x="1639252" y="105765"/>
                  </a:lnTo>
                  <a:lnTo>
                    <a:pt x="1692135" y="105765"/>
                  </a:lnTo>
                  <a:lnTo>
                    <a:pt x="1692135" y="52882"/>
                  </a:lnTo>
                  <a:close/>
                </a:path>
              </a:pathLst>
            </a:custGeom>
            <a:solidFill>
              <a:srgbClr val="000000"/>
            </a:solidFill>
          </p:spPr>
          <p:txBody>
            <a:bodyPr wrap="square" lIns="0" tIns="0" rIns="0" bIns="0" rtlCol="0"/>
            <a:lstStyle/>
            <a:p>
              <a:endParaRPr/>
            </a:p>
          </p:txBody>
        </p:sp>
        <p:sp>
          <p:nvSpPr>
            <p:cNvPr id="30" name="object 30"/>
            <p:cNvSpPr/>
            <p:nvPr/>
          </p:nvSpPr>
          <p:spPr>
            <a:xfrm>
              <a:off x="5107521" y="8608542"/>
              <a:ext cx="1692275" cy="264795"/>
            </a:xfrm>
            <a:custGeom>
              <a:avLst/>
              <a:gdLst/>
              <a:ahLst/>
              <a:cxnLst/>
              <a:rect l="l" t="t" r="r" b="b"/>
              <a:pathLst>
                <a:path w="1692275" h="264795">
                  <a:moveTo>
                    <a:pt x="52870" y="52882"/>
                  </a:moveTo>
                  <a:lnTo>
                    <a:pt x="0" y="52882"/>
                  </a:lnTo>
                  <a:lnTo>
                    <a:pt x="0" y="105752"/>
                  </a:lnTo>
                  <a:lnTo>
                    <a:pt x="0" y="158648"/>
                  </a:lnTo>
                  <a:lnTo>
                    <a:pt x="52870" y="158648"/>
                  </a:lnTo>
                  <a:lnTo>
                    <a:pt x="52870" y="105765"/>
                  </a:lnTo>
                  <a:lnTo>
                    <a:pt x="52870" y="52882"/>
                  </a:lnTo>
                  <a:close/>
                </a:path>
                <a:path w="1692275" h="264795">
                  <a:moveTo>
                    <a:pt x="475907" y="52882"/>
                  </a:moveTo>
                  <a:lnTo>
                    <a:pt x="423037" y="52882"/>
                  </a:lnTo>
                  <a:lnTo>
                    <a:pt x="370154" y="52882"/>
                  </a:lnTo>
                  <a:lnTo>
                    <a:pt x="370154" y="105765"/>
                  </a:lnTo>
                  <a:lnTo>
                    <a:pt x="370154" y="158635"/>
                  </a:lnTo>
                  <a:lnTo>
                    <a:pt x="317284" y="158635"/>
                  </a:lnTo>
                  <a:lnTo>
                    <a:pt x="317284" y="105765"/>
                  </a:lnTo>
                  <a:lnTo>
                    <a:pt x="370154" y="105765"/>
                  </a:lnTo>
                  <a:lnTo>
                    <a:pt x="370154" y="52882"/>
                  </a:lnTo>
                  <a:lnTo>
                    <a:pt x="317284" y="52882"/>
                  </a:lnTo>
                  <a:lnTo>
                    <a:pt x="264401" y="52882"/>
                  </a:lnTo>
                  <a:lnTo>
                    <a:pt x="211518" y="52882"/>
                  </a:lnTo>
                  <a:lnTo>
                    <a:pt x="211518" y="105765"/>
                  </a:lnTo>
                  <a:lnTo>
                    <a:pt x="264401" y="105765"/>
                  </a:lnTo>
                  <a:lnTo>
                    <a:pt x="264401" y="158635"/>
                  </a:lnTo>
                  <a:lnTo>
                    <a:pt x="211531" y="158635"/>
                  </a:lnTo>
                  <a:lnTo>
                    <a:pt x="158648" y="158635"/>
                  </a:lnTo>
                  <a:lnTo>
                    <a:pt x="158648" y="105765"/>
                  </a:lnTo>
                  <a:lnTo>
                    <a:pt x="158648" y="52882"/>
                  </a:lnTo>
                  <a:lnTo>
                    <a:pt x="105765" y="52882"/>
                  </a:lnTo>
                  <a:lnTo>
                    <a:pt x="105765" y="105752"/>
                  </a:lnTo>
                  <a:lnTo>
                    <a:pt x="105765" y="158648"/>
                  </a:lnTo>
                  <a:lnTo>
                    <a:pt x="158648" y="158648"/>
                  </a:lnTo>
                  <a:lnTo>
                    <a:pt x="158648" y="211518"/>
                  </a:lnTo>
                  <a:lnTo>
                    <a:pt x="105765" y="211518"/>
                  </a:lnTo>
                  <a:lnTo>
                    <a:pt x="105765" y="264401"/>
                  </a:lnTo>
                  <a:lnTo>
                    <a:pt x="158648" y="264401"/>
                  </a:lnTo>
                  <a:lnTo>
                    <a:pt x="211518" y="264401"/>
                  </a:lnTo>
                  <a:lnTo>
                    <a:pt x="264401" y="264401"/>
                  </a:lnTo>
                  <a:lnTo>
                    <a:pt x="317284" y="264401"/>
                  </a:lnTo>
                  <a:lnTo>
                    <a:pt x="317284" y="211518"/>
                  </a:lnTo>
                  <a:lnTo>
                    <a:pt x="370154" y="211518"/>
                  </a:lnTo>
                  <a:lnTo>
                    <a:pt x="370154" y="264401"/>
                  </a:lnTo>
                  <a:lnTo>
                    <a:pt x="423037" y="264401"/>
                  </a:lnTo>
                  <a:lnTo>
                    <a:pt x="475907" y="264401"/>
                  </a:lnTo>
                  <a:lnTo>
                    <a:pt x="475907" y="211518"/>
                  </a:lnTo>
                  <a:lnTo>
                    <a:pt x="423037" y="211518"/>
                  </a:lnTo>
                  <a:lnTo>
                    <a:pt x="423037" y="158648"/>
                  </a:lnTo>
                  <a:lnTo>
                    <a:pt x="475907" y="158648"/>
                  </a:lnTo>
                  <a:lnTo>
                    <a:pt x="475907" y="105765"/>
                  </a:lnTo>
                  <a:lnTo>
                    <a:pt x="475907" y="52882"/>
                  </a:lnTo>
                  <a:close/>
                </a:path>
                <a:path w="1692275" h="264795">
                  <a:moveTo>
                    <a:pt x="793191" y="158635"/>
                  </a:moveTo>
                  <a:lnTo>
                    <a:pt x="740308" y="158635"/>
                  </a:lnTo>
                  <a:lnTo>
                    <a:pt x="740308" y="211518"/>
                  </a:lnTo>
                  <a:lnTo>
                    <a:pt x="687438" y="211518"/>
                  </a:lnTo>
                  <a:lnTo>
                    <a:pt x="687438" y="264401"/>
                  </a:lnTo>
                  <a:lnTo>
                    <a:pt x="740321" y="264401"/>
                  </a:lnTo>
                  <a:lnTo>
                    <a:pt x="740321" y="211518"/>
                  </a:lnTo>
                  <a:lnTo>
                    <a:pt x="793191" y="211518"/>
                  </a:lnTo>
                  <a:lnTo>
                    <a:pt x="793191" y="158635"/>
                  </a:lnTo>
                  <a:close/>
                </a:path>
                <a:path w="1692275" h="264795">
                  <a:moveTo>
                    <a:pt x="793191" y="52882"/>
                  </a:moveTo>
                  <a:lnTo>
                    <a:pt x="793191" y="52882"/>
                  </a:lnTo>
                  <a:lnTo>
                    <a:pt x="581672" y="52882"/>
                  </a:lnTo>
                  <a:lnTo>
                    <a:pt x="581672" y="105752"/>
                  </a:lnTo>
                  <a:lnTo>
                    <a:pt x="528802" y="105752"/>
                  </a:lnTo>
                  <a:lnTo>
                    <a:pt x="528802" y="52882"/>
                  </a:lnTo>
                  <a:lnTo>
                    <a:pt x="475919" y="52882"/>
                  </a:lnTo>
                  <a:lnTo>
                    <a:pt x="475919" y="105765"/>
                  </a:lnTo>
                  <a:lnTo>
                    <a:pt x="528802" y="105765"/>
                  </a:lnTo>
                  <a:lnTo>
                    <a:pt x="528802" y="158648"/>
                  </a:lnTo>
                  <a:lnTo>
                    <a:pt x="581672" y="158648"/>
                  </a:lnTo>
                  <a:lnTo>
                    <a:pt x="581672" y="211518"/>
                  </a:lnTo>
                  <a:lnTo>
                    <a:pt x="528802" y="211518"/>
                  </a:lnTo>
                  <a:lnTo>
                    <a:pt x="528802" y="264401"/>
                  </a:lnTo>
                  <a:lnTo>
                    <a:pt x="581685" y="264401"/>
                  </a:lnTo>
                  <a:lnTo>
                    <a:pt x="581685" y="211518"/>
                  </a:lnTo>
                  <a:lnTo>
                    <a:pt x="634555" y="211518"/>
                  </a:lnTo>
                  <a:lnTo>
                    <a:pt x="634555" y="158635"/>
                  </a:lnTo>
                  <a:lnTo>
                    <a:pt x="581685" y="158635"/>
                  </a:lnTo>
                  <a:lnTo>
                    <a:pt x="581685" y="105765"/>
                  </a:lnTo>
                  <a:lnTo>
                    <a:pt x="793191" y="105765"/>
                  </a:lnTo>
                  <a:lnTo>
                    <a:pt x="793191" y="52882"/>
                  </a:lnTo>
                  <a:close/>
                </a:path>
                <a:path w="1692275" h="264795">
                  <a:moveTo>
                    <a:pt x="1004697" y="52882"/>
                  </a:moveTo>
                  <a:lnTo>
                    <a:pt x="951826" y="52882"/>
                  </a:lnTo>
                  <a:lnTo>
                    <a:pt x="951826" y="105752"/>
                  </a:lnTo>
                  <a:lnTo>
                    <a:pt x="898944" y="105752"/>
                  </a:lnTo>
                  <a:lnTo>
                    <a:pt x="846074" y="105752"/>
                  </a:lnTo>
                  <a:lnTo>
                    <a:pt x="846074" y="158635"/>
                  </a:lnTo>
                  <a:lnTo>
                    <a:pt x="846074" y="211518"/>
                  </a:lnTo>
                  <a:lnTo>
                    <a:pt x="898944" y="211518"/>
                  </a:lnTo>
                  <a:lnTo>
                    <a:pt x="898944" y="158648"/>
                  </a:lnTo>
                  <a:lnTo>
                    <a:pt x="951826" y="158648"/>
                  </a:lnTo>
                  <a:lnTo>
                    <a:pt x="951826" y="211518"/>
                  </a:lnTo>
                  <a:lnTo>
                    <a:pt x="898944" y="211518"/>
                  </a:lnTo>
                  <a:lnTo>
                    <a:pt x="898944" y="264401"/>
                  </a:lnTo>
                  <a:lnTo>
                    <a:pt x="951826" y="264401"/>
                  </a:lnTo>
                  <a:lnTo>
                    <a:pt x="1004697" y="264401"/>
                  </a:lnTo>
                  <a:lnTo>
                    <a:pt x="1004697" y="211518"/>
                  </a:lnTo>
                  <a:lnTo>
                    <a:pt x="1004697" y="158635"/>
                  </a:lnTo>
                  <a:lnTo>
                    <a:pt x="951826" y="158635"/>
                  </a:lnTo>
                  <a:lnTo>
                    <a:pt x="951826" y="105765"/>
                  </a:lnTo>
                  <a:lnTo>
                    <a:pt x="1004697" y="105765"/>
                  </a:lnTo>
                  <a:lnTo>
                    <a:pt x="1004697" y="52882"/>
                  </a:lnTo>
                  <a:close/>
                </a:path>
                <a:path w="1692275" h="264795">
                  <a:moveTo>
                    <a:pt x="1692135" y="105752"/>
                  </a:moveTo>
                  <a:lnTo>
                    <a:pt x="1639252" y="105752"/>
                  </a:lnTo>
                  <a:lnTo>
                    <a:pt x="1586382" y="105752"/>
                  </a:lnTo>
                  <a:lnTo>
                    <a:pt x="1586382" y="52882"/>
                  </a:lnTo>
                  <a:lnTo>
                    <a:pt x="1533486" y="52882"/>
                  </a:lnTo>
                  <a:lnTo>
                    <a:pt x="1533486" y="105765"/>
                  </a:lnTo>
                  <a:lnTo>
                    <a:pt x="1533486" y="158635"/>
                  </a:lnTo>
                  <a:lnTo>
                    <a:pt x="1480616" y="158635"/>
                  </a:lnTo>
                  <a:lnTo>
                    <a:pt x="1480616" y="105765"/>
                  </a:lnTo>
                  <a:lnTo>
                    <a:pt x="1533486" y="105765"/>
                  </a:lnTo>
                  <a:lnTo>
                    <a:pt x="1533486" y="52882"/>
                  </a:lnTo>
                  <a:lnTo>
                    <a:pt x="1480616" y="52882"/>
                  </a:lnTo>
                  <a:lnTo>
                    <a:pt x="1480616" y="105752"/>
                  </a:lnTo>
                  <a:lnTo>
                    <a:pt x="1427734" y="105752"/>
                  </a:lnTo>
                  <a:lnTo>
                    <a:pt x="1427734" y="52882"/>
                  </a:lnTo>
                  <a:lnTo>
                    <a:pt x="1480616" y="52882"/>
                  </a:lnTo>
                  <a:lnTo>
                    <a:pt x="1480616" y="0"/>
                  </a:lnTo>
                  <a:lnTo>
                    <a:pt x="1427734" y="0"/>
                  </a:lnTo>
                  <a:lnTo>
                    <a:pt x="1374863" y="0"/>
                  </a:lnTo>
                  <a:lnTo>
                    <a:pt x="1374863" y="52882"/>
                  </a:lnTo>
                  <a:lnTo>
                    <a:pt x="1374863" y="105752"/>
                  </a:lnTo>
                  <a:lnTo>
                    <a:pt x="1321981" y="105752"/>
                  </a:lnTo>
                  <a:lnTo>
                    <a:pt x="1321981" y="52882"/>
                  </a:lnTo>
                  <a:lnTo>
                    <a:pt x="1321981" y="0"/>
                  </a:lnTo>
                  <a:lnTo>
                    <a:pt x="1269098" y="0"/>
                  </a:lnTo>
                  <a:lnTo>
                    <a:pt x="1269098" y="52882"/>
                  </a:lnTo>
                  <a:lnTo>
                    <a:pt x="1269098" y="105752"/>
                  </a:lnTo>
                  <a:lnTo>
                    <a:pt x="1216228" y="105752"/>
                  </a:lnTo>
                  <a:lnTo>
                    <a:pt x="1163345" y="105752"/>
                  </a:lnTo>
                  <a:lnTo>
                    <a:pt x="1163345" y="158635"/>
                  </a:lnTo>
                  <a:lnTo>
                    <a:pt x="1110462" y="158635"/>
                  </a:lnTo>
                  <a:lnTo>
                    <a:pt x="1110462" y="211518"/>
                  </a:lnTo>
                  <a:lnTo>
                    <a:pt x="1057592" y="211518"/>
                  </a:lnTo>
                  <a:lnTo>
                    <a:pt x="1057592" y="158648"/>
                  </a:lnTo>
                  <a:lnTo>
                    <a:pt x="1057592" y="105765"/>
                  </a:lnTo>
                  <a:lnTo>
                    <a:pt x="1110475" y="105765"/>
                  </a:lnTo>
                  <a:lnTo>
                    <a:pt x="1110475" y="52882"/>
                  </a:lnTo>
                  <a:lnTo>
                    <a:pt x="1057592" y="52882"/>
                  </a:lnTo>
                  <a:lnTo>
                    <a:pt x="1004709" y="52882"/>
                  </a:lnTo>
                  <a:lnTo>
                    <a:pt x="1004709" y="264401"/>
                  </a:lnTo>
                  <a:lnTo>
                    <a:pt x="1057592" y="264401"/>
                  </a:lnTo>
                  <a:lnTo>
                    <a:pt x="1110462" y="264401"/>
                  </a:lnTo>
                  <a:lnTo>
                    <a:pt x="1163345" y="264401"/>
                  </a:lnTo>
                  <a:lnTo>
                    <a:pt x="1216228" y="264401"/>
                  </a:lnTo>
                  <a:lnTo>
                    <a:pt x="1216228" y="211518"/>
                  </a:lnTo>
                  <a:lnTo>
                    <a:pt x="1163345" y="211518"/>
                  </a:lnTo>
                  <a:lnTo>
                    <a:pt x="1163345" y="158648"/>
                  </a:lnTo>
                  <a:lnTo>
                    <a:pt x="1216228" y="158648"/>
                  </a:lnTo>
                  <a:lnTo>
                    <a:pt x="1216228" y="211518"/>
                  </a:lnTo>
                  <a:lnTo>
                    <a:pt x="1269098" y="211518"/>
                  </a:lnTo>
                  <a:lnTo>
                    <a:pt x="1269098" y="264401"/>
                  </a:lnTo>
                  <a:lnTo>
                    <a:pt x="1321981" y="264401"/>
                  </a:lnTo>
                  <a:lnTo>
                    <a:pt x="1321981" y="211518"/>
                  </a:lnTo>
                  <a:lnTo>
                    <a:pt x="1269111" y="211518"/>
                  </a:lnTo>
                  <a:lnTo>
                    <a:pt x="1269111" y="158648"/>
                  </a:lnTo>
                  <a:lnTo>
                    <a:pt x="1269111" y="105765"/>
                  </a:lnTo>
                  <a:lnTo>
                    <a:pt x="1321981" y="105765"/>
                  </a:lnTo>
                  <a:lnTo>
                    <a:pt x="1321981" y="158635"/>
                  </a:lnTo>
                  <a:lnTo>
                    <a:pt x="1321981" y="211518"/>
                  </a:lnTo>
                  <a:lnTo>
                    <a:pt x="1374863" y="211518"/>
                  </a:lnTo>
                  <a:lnTo>
                    <a:pt x="1374863" y="158648"/>
                  </a:lnTo>
                  <a:lnTo>
                    <a:pt x="1374863" y="105765"/>
                  </a:lnTo>
                  <a:lnTo>
                    <a:pt x="1427734" y="105765"/>
                  </a:lnTo>
                  <a:lnTo>
                    <a:pt x="1427734" y="158635"/>
                  </a:lnTo>
                  <a:lnTo>
                    <a:pt x="1427734" y="211518"/>
                  </a:lnTo>
                  <a:lnTo>
                    <a:pt x="1480616" y="211518"/>
                  </a:lnTo>
                  <a:lnTo>
                    <a:pt x="1533486" y="211518"/>
                  </a:lnTo>
                  <a:lnTo>
                    <a:pt x="1586382" y="211518"/>
                  </a:lnTo>
                  <a:lnTo>
                    <a:pt x="1586382" y="158648"/>
                  </a:lnTo>
                  <a:lnTo>
                    <a:pt x="1639252" y="158648"/>
                  </a:lnTo>
                  <a:lnTo>
                    <a:pt x="1639252" y="211518"/>
                  </a:lnTo>
                  <a:lnTo>
                    <a:pt x="1692135" y="211518"/>
                  </a:lnTo>
                  <a:lnTo>
                    <a:pt x="1692135" y="158648"/>
                  </a:lnTo>
                  <a:lnTo>
                    <a:pt x="1692135" y="105752"/>
                  </a:lnTo>
                  <a:close/>
                </a:path>
                <a:path w="1692275" h="264795">
                  <a:moveTo>
                    <a:pt x="1692135" y="0"/>
                  </a:moveTo>
                  <a:lnTo>
                    <a:pt x="1639252" y="0"/>
                  </a:lnTo>
                  <a:lnTo>
                    <a:pt x="1639252" y="52882"/>
                  </a:lnTo>
                  <a:lnTo>
                    <a:pt x="1692135" y="52882"/>
                  </a:lnTo>
                  <a:lnTo>
                    <a:pt x="1692135" y="0"/>
                  </a:lnTo>
                  <a:close/>
                </a:path>
              </a:pathLst>
            </a:custGeom>
            <a:solidFill>
              <a:srgbClr val="000000"/>
            </a:solidFill>
          </p:spPr>
          <p:txBody>
            <a:bodyPr wrap="square" lIns="0" tIns="0" rIns="0" bIns="0" rtlCol="0"/>
            <a:lstStyle/>
            <a:p>
              <a:endParaRPr/>
            </a:p>
          </p:txBody>
        </p:sp>
        <p:sp>
          <p:nvSpPr>
            <p:cNvPr id="31" name="object 31"/>
            <p:cNvSpPr/>
            <p:nvPr/>
          </p:nvSpPr>
          <p:spPr>
            <a:xfrm>
              <a:off x="5107521" y="8820060"/>
              <a:ext cx="1745614" cy="317500"/>
            </a:xfrm>
            <a:custGeom>
              <a:avLst/>
              <a:gdLst/>
              <a:ahLst/>
              <a:cxnLst/>
              <a:rect l="l" t="t" r="r" b="b"/>
              <a:pathLst>
                <a:path w="1745615" h="317500">
                  <a:moveTo>
                    <a:pt x="52870" y="52870"/>
                  </a:moveTo>
                  <a:lnTo>
                    <a:pt x="0" y="52870"/>
                  </a:lnTo>
                  <a:lnTo>
                    <a:pt x="0" y="105765"/>
                  </a:lnTo>
                  <a:lnTo>
                    <a:pt x="52870" y="105765"/>
                  </a:lnTo>
                  <a:lnTo>
                    <a:pt x="52870" y="52870"/>
                  </a:lnTo>
                  <a:close/>
                </a:path>
                <a:path w="1745615" h="317500">
                  <a:moveTo>
                    <a:pt x="158648" y="52870"/>
                  </a:moveTo>
                  <a:lnTo>
                    <a:pt x="105765" y="52870"/>
                  </a:lnTo>
                  <a:lnTo>
                    <a:pt x="52882" y="52870"/>
                  </a:lnTo>
                  <a:lnTo>
                    <a:pt x="52882" y="105765"/>
                  </a:lnTo>
                  <a:lnTo>
                    <a:pt x="105765" y="105765"/>
                  </a:lnTo>
                  <a:lnTo>
                    <a:pt x="158648" y="105765"/>
                  </a:lnTo>
                  <a:lnTo>
                    <a:pt x="158648" y="52870"/>
                  </a:lnTo>
                  <a:close/>
                </a:path>
                <a:path w="1745615" h="317500">
                  <a:moveTo>
                    <a:pt x="264401" y="52870"/>
                  </a:moveTo>
                  <a:lnTo>
                    <a:pt x="211518" y="52870"/>
                  </a:lnTo>
                  <a:lnTo>
                    <a:pt x="211518" y="105765"/>
                  </a:lnTo>
                  <a:lnTo>
                    <a:pt x="264401" y="105765"/>
                  </a:lnTo>
                  <a:lnTo>
                    <a:pt x="264401" y="52870"/>
                  </a:lnTo>
                  <a:close/>
                </a:path>
                <a:path w="1745615" h="317500">
                  <a:moveTo>
                    <a:pt x="370154" y="52870"/>
                  </a:moveTo>
                  <a:lnTo>
                    <a:pt x="317284" y="52870"/>
                  </a:lnTo>
                  <a:lnTo>
                    <a:pt x="317284" y="105765"/>
                  </a:lnTo>
                  <a:lnTo>
                    <a:pt x="370154" y="105765"/>
                  </a:lnTo>
                  <a:lnTo>
                    <a:pt x="370154" y="52870"/>
                  </a:lnTo>
                  <a:close/>
                </a:path>
                <a:path w="1745615" h="317500">
                  <a:moveTo>
                    <a:pt x="475907" y="264388"/>
                  </a:moveTo>
                  <a:lnTo>
                    <a:pt x="423037" y="264388"/>
                  </a:lnTo>
                  <a:lnTo>
                    <a:pt x="423037" y="317284"/>
                  </a:lnTo>
                  <a:lnTo>
                    <a:pt x="475907" y="317284"/>
                  </a:lnTo>
                  <a:lnTo>
                    <a:pt x="475907" y="264388"/>
                  </a:lnTo>
                  <a:close/>
                </a:path>
                <a:path w="1745615" h="317500">
                  <a:moveTo>
                    <a:pt x="475907" y="105752"/>
                  </a:moveTo>
                  <a:lnTo>
                    <a:pt x="423037" y="105752"/>
                  </a:lnTo>
                  <a:lnTo>
                    <a:pt x="423037" y="158635"/>
                  </a:lnTo>
                  <a:lnTo>
                    <a:pt x="423037" y="211518"/>
                  </a:lnTo>
                  <a:lnTo>
                    <a:pt x="475907" y="211518"/>
                  </a:lnTo>
                  <a:lnTo>
                    <a:pt x="475907" y="158635"/>
                  </a:lnTo>
                  <a:lnTo>
                    <a:pt x="475907" y="105752"/>
                  </a:lnTo>
                  <a:close/>
                </a:path>
                <a:path w="1745615" h="317500">
                  <a:moveTo>
                    <a:pt x="634555" y="52870"/>
                  </a:moveTo>
                  <a:lnTo>
                    <a:pt x="581685" y="52870"/>
                  </a:lnTo>
                  <a:lnTo>
                    <a:pt x="528802" y="52870"/>
                  </a:lnTo>
                  <a:lnTo>
                    <a:pt x="528802" y="105752"/>
                  </a:lnTo>
                  <a:lnTo>
                    <a:pt x="475919" y="105752"/>
                  </a:lnTo>
                  <a:lnTo>
                    <a:pt x="475919" y="158635"/>
                  </a:lnTo>
                  <a:lnTo>
                    <a:pt x="475919" y="211505"/>
                  </a:lnTo>
                  <a:lnTo>
                    <a:pt x="475919" y="264388"/>
                  </a:lnTo>
                  <a:lnTo>
                    <a:pt x="475919" y="317284"/>
                  </a:lnTo>
                  <a:lnTo>
                    <a:pt x="528802" y="317284"/>
                  </a:lnTo>
                  <a:lnTo>
                    <a:pt x="528802" y="264388"/>
                  </a:lnTo>
                  <a:lnTo>
                    <a:pt x="528802" y="211518"/>
                  </a:lnTo>
                  <a:lnTo>
                    <a:pt x="528802" y="158635"/>
                  </a:lnTo>
                  <a:lnTo>
                    <a:pt x="581672" y="158635"/>
                  </a:lnTo>
                  <a:lnTo>
                    <a:pt x="634555" y="158635"/>
                  </a:lnTo>
                  <a:lnTo>
                    <a:pt x="634555" y="105765"/>
                  </a:lnTo>
                  <a:lnTo>
                    <a:pt x="634555" y="52870"/>
                  </a:lnTo>
                  <a:close/>
                </a:path>
                <a:path w="1745615" h="317500">
                  <a:moveTo>
                    <a:pt x="687438" y="264388"/>
                  </a:moveTo>
                  <a:lnTo>
                    <a:pt x="634555" y="264388"/>
                  </a:lnTo>
                  <a:lnTo>
                    <a:pt x="634555" y="211505"/>
                  </a:lnTo>
                  <a:lnTo>
                    <a:pt x="581672" y="211505"/>
                  </a:lnTo>
                  <a:lnTo>
                    <a:pt x="581672" y="264388"/>
                  </a:lnTo>
                  <a:lnTo>
                    <a:pt x="581672" y="317284"/>
                  </a:lnTo>
                  <a:lnTo>
                    <a:pt x="634555" y="317284"/>
                  </a:lnTo>
                  <a:lnTo>
                    <a:pt x="687438" y="317284"/>
                  </a:lnTo>
                  <a:lnTo>
                    <a:pt x="687438" y="264388"/>
                  </a:lnTo>
                  <a:close/>
                </a:path>
                <a:path w="1745615" h="317500">
                  <a:moveTo>
                    <a:pt x="951826" y="52870"/>
                  </a:moveTo>
                  <a:lnTo>
                    <a:pt x="951826" y="52870"/>
                  </a:lnTo>
                  <a:lnTo>
                    <a:pt x="687438" y="52870"/>
                  </a:lnTo>
                  <a:lnTo>
                    <a:pt x="687438" y="105765"/>
                  </a:lnTo>
                  <a:lnTo>
                    <a:pt x="740308" y="105765"/>
                  </a:lnTo>
                  <a:lnTo>
                    <a:pt x="740308" y="158635"/>
                  </a:lnTo>
                  <a:lnTo>
                    <a:pt x="793191" y="158635"/>
                  </a:lnTo>
                  <a:lnTo>
                    <a:pt x="793191" y="211505"/>
                  </a:lnTo>
                  <a:lnTo>
                    <a:pt x="740308" y="211505"/>
                  </a:lnTo>
                  <a:lnTo>
                    <a:pt x="740308" y="264388"/>
                  </a:lnTo>
                  <a:lnTo>
                    <a:pt x="793191" y="264388"/>
                  </a:lnTo>
                  <a:lnTo>
                    <a:pt x="846074" y="264388"/>
                  </a:lnTo>
                  <a:lnTo>
                    <a:pt x="846074" y="317284"/>
                  </a:lnTo>
                  <a:lnTo>
                    <a:pt x="898944" y="317284"/>
                  </a:lnTo>
                  <a:lnTo>
                    <a:pt x="898944" y="264388"/>
                  </a:lnTo>
                  <a:lnTo>
                    <a:pt x="898944" y="211505"/>
                  </a:lnTo>
                  <a:lnTo>
                    <a:pt x="846074" y="211505"/>
                  </a:lnTo>
                  <a:lnTo>
                    <a:pt x="846074" y="158635"/>
                  </a:lnTo>
                  <a:lnTo>
                    <a:pt x="898944" y="158635"/>
                  </a:lnTo>
                  <a:lnTo>
                    <a:pt x="951826" y="158635"/>
                  </a:lnTo>
                  <a:lnTo>
                    <a:pt x="951826" y="105765"/>
                  </a:lnTo>
                  <a:lnTo>
                    <a:pt x="951826" y="52870"/>
                  </a:lnTo>
                  <a:close/>
                </a:path>
                <a:path w="1745615" h="317500">
                  <a:moveTo>
                    <a:pt x="1004697" y="158635"/>
                  </a:moveTo>
                  <a:lnTo>
                    <a:pt x="951826" y="158635"/>
                  </a:lnTo>
                  <a:lnTo>
                    <a:pt x="951826" y="211518"/>
                  </a:lnTo>
                  <a:lnTo>
                    <a:pt x="1004697" y="211518"/>
                  </a:lnTo>
                  <a:lnTo>
                    <a:pt x="1004697" y="158635"/>
                  </a:lnTo>
                  <a:close/>
                </a:path>
                <a:path w="1745615" h="317500">
                  <a:moveTo>
                    <a:pt x="1057592" y="211505"/>
                  </a:moveTo>
                  <a:lnTo>
                    <a:pt x="1004709" y="211505"/>
                  </a:lnTo>
                  <a:lnTo>
                    <a:pt x="1004709" y="264388"/>
                  </a:lnTo>
                  <a:lnTo>
                    <a:pt x="1004709" y="317284"/>
                  </a:lnTo>
                  <a:lnTo>
                    <a:pt x="1057592" y="317284"/>
                  </a:lnTo>
                  <a:lnTo>
                    <a:pt x="1057592" y="264388"/>
                  </a:lnTo>
                  <a:lnTo>
                    <a:pt x="1057592" y="211505"/>
                  </a:lnTo>
                  <a:close/>
                </a:path>
                <a:path w="1745615" h="317500">
                  <a:moveTo>
                    <a:pt x="1216228" y="211505"/>
                  </a:moveTo>
                  <a:lnTo>
                    <a:pt x="1163345" y="211505"/>
                  </a:lnTo>
                  <a:lnTo>
                    <a:pt x="1163345" y="264388"/>
                  </a:lnTo>
                  <a:lnTo>
                    <a:pt x="1163345" y="317284"/>
                  </a:lnTo>
                  <a:lnTo>
                    <a:pt x="1216228" y="317284"/>
                  </a:lnTo>
                  <a:lnTo>
                    <a:pt x="1216228" y="264388"/>
                  </a:lnTo>
                  <a:lnTo>
                    <a:pt x="1216228" y="211505"/>
                  </a:lnTo>
                  <a:close/>
                </a:path>
                <a:path w="1745615" h="317500">
                  <a:moveTo>
                    <a:pt x="1427734" y="158635"/>
                  </a:moveTo>
                  <a:lnTo>
                    <a:pt x="1374863" y="158635"/>
                  </a:lnTo>
                  <a:lnTo>
                    <a:pt x="1374863" y="211518"/>
                  </a:lnTo>
                  <a:lnTo>
                    <a:pt x="1427734" y="211518"/>
                  </a:lnTo>
                  <a:lnTo>
                    <a:pt x="1427734" y="158635"/>
                  </a:lnTo>
                  <a:close/>
                </a:path>
                <a:path w="1745615" h="317500">
                  <a:moveTo>
                    <a:pt x="1586382" y="158635"/>
                  </a:moveTo>
                  <a:lnTo>
                    <a:pt x="1533486" y="158635"/>
                  </a:lnTo>
                  <a:lnTo>
                    <a:pt x="1533486" y="105765"/>
                  </a:lnTo>
                  <a:lnTo>
                    <a:pt x="1533486" y="52882"/>
                  </a:lnTo>
                  <a:lnTo>
                    <a:pt x="1533486" y="0"/>
                  </a:lnTo>
                  <a:lnTo>
                    <a:pt x="1480616" y="0"/>
                  </a:lnTo>
                  <a:lnTo>
                    <a:pt x="1480616" y="264388"/>
                  </a:lnTo>
                  <a:lnTo>
                    <a:pt x="1427734" y="264388"/>
                  </a:lnTo>
                  <a:lnTo>
                    <a:pt x="1374863" y="264388"/>
                  </a:lnTo>
                  <a:lnTo>
                    <a:pt x="1321981" y="264388"/>
                  </a:lnTo>
                  <a:lnTo>
                    <a:pt x="1321981" y="211518"/>
                  </a:lnTo>
                  <a:lnTo>
                    <a:pt x="1321981" y="158635"/>
                  </a:lnTo>
                  <a:lnTo>
                    <a:pt x="1321981" y="105765"/>
                  </a:lnTo>
                  <a:lnTo>
                    <a:pt x="1374863" y="105765"/>
                  </a:lnTo>
                  <a:lnTo>
                    <a:pt x="1427734" y="105765"/>
                  </a:lnTo>
                  <a:lnTo>
                    <a:pt x="1480616" y="105765"/>
                  </a:lnTo>
                  <a:lnTo>
                    <a:pt x="1480616" y="52870"/>
                  </a:lnTo>
                  <a:lnTo>
                    <a:pt x="1427734" y="52870"/>
                  </a:lnTo>
                  <a:lnTo>
                    <a:pt x="1427734" y="0"/>
                  </a:lnTo>
                  <a:lnTo>
                    <a:pt x="1374863" y="0"/>
                  </a:lnTo>
                  <a:lnTo>
                    <a:pt x="1321981" y="0"/>
                  </a:lnTo>
                  <a:lnTo>
                    <a:pt x="1269098" y="0"/>
                  </a:lnTo>
                  <a:lnTo>
                    <a:pt x="1269098" y="52870"/>
                  </a:lnTo>
                  <a:lnTo>
                    <a:pt x="1269098" y="105752"/>
                  </a:lnTo>
                  <a:lnTo>
                    <a:pt x="1216228" y="105752"/>
                  </a:lnTo>
                  <a:lnTo>
                    <a:pt x="1216228" y="52870"/>
                  </a:lnTo>
                  <a:lnTo>
                    <a:pt x="1163345" y="52870"/>
                  </a:lnTo>
                  <a:lnTo>
                    <a:pt x="1110475" y="52870"/>
                  </a:lnTo>
                  <a:lnTo>
                    <a:pt x="1057592" y="52870"/>
                  </a:lnTo>
                  <a:lnTo>
                    <a:pt x="1057592" y="105765"/>
                  </a:lnTo>
                  <a:lnTo>
                    <a:pt x="1110462" y="105765"/>
                  </a:lnTo>
                  <a:lnTo>
                    <a:pt x="1110462" y="158635"/>
                  </a:lnTo>
                  <a:lnTo>
                    <a:pt x="1163345" y="158635"/>
                  </a:lnTo>
                  <a:lnTo>
                    <a:pt x="1216228" y="158635"/>
                  </a:lnTo>
                  <a:lnTo>
                    <a:pt x="1269098" y="158635"/>
                  </a:lnTo>
                  <a:lnTo>
                    <a:pt x="1269098" y="211505"/>
                  </a:lnTo>
                  <a:lnTo>
                    <a:pt x="1269098" y="264388"/>
                  </a:lnTo>
                  <a:lnTo>
                    <a:pt x="1269098" y="317284"/>
                  </a:lnTo>
                  <a:lnTo>
                    <a:pt x="1321981" y="317284"/>
                  </a:lnTo>
                  <a:lnTo>
                    <a:pt x="1374863" y="317284"/>
                  </a:lnTo>
                  <a:lnTo>
                    <a:pt x="1427734" y="317284"/>
                  </a:lnTo>
                  <a:lnTo>
                    <a:pt x="1480616" y="317284"/>
                  </a:lnTo>
                  <a:lnTo>
                    <a:pt x="1533486" y="317284"/>
                  </a:lnTo>
                  <a:lnTo>
                    <a:pt x="1533486" y="264388"/>
                  </a:lnTo>
                  <a:lnTo>
                    <a:pt x="1533486" y="211518"/>
                  </a:lnTo>
                  <a:lnTo>
                    <a:pt x="1586382" y="211518"/>
                  </a:lnTo>
                  <a:lnTo>
                    <a:pt x="1586382" y="158635"/>
                  </a:lnTo>
                  <a:close/>
                </a:path>
                <a:path w="1745615" h="317500">
                  <a:moveTo>
                    <a:pt x="1745005" y="211505"/>
                  </a:moveTo>
                  <a:lnTo>
                    <a:pt x="1692135" y="211505"/>
                  </a:lnTo>
                  <a:lnTo>
                    <a:pt x="1692135" y="264388"/>
                  </a:lnTo>
                  <a:lnTo>
                    <a:pt x="1745005" y="264388"/>
                  </a:lnTo>
                  <a:lnTo>
                    <a:pt x="1745005" y="211505"/>
                  </a:lnTo>
                  <a:close/>
                </a:path>
                <a:path w="1745615" h="317500">
                  <a:moveTo>
                    <a:pt x="1745005" y="0"/>
                  </a:moveTo>
                  <a:lnTo>
                    <a:pt x="1692135" y="0"/>
                  </a:lnTo>
                  <a:lnTo>
                    <a:pt x="1639252" y="0"/>
                  </a:lnTo>
                  <a:lnTo>
                    <a:pt x="1639252" y="52870"/>
                  </a:lnTo>
                  <a:lnTo>
                    <a:pt x="1639252" y="105752"/>
                  </a:lnTo>
                  <a:lnTo>
                    <a:pt x="1586382" y="105752"/>
                  </a:lnTo>
                  <a:lnTo>
                    <a:pt x="1586382" y="158635"/>
                  </a:lnTo>
                  <a:lnTo>
                    <a:pt x="1639252" y="158635"/>
                  </a:lnTo>
                  <a:lnTo>
                    <a:pt x="1639252" y="105765"/>
                  </a:lnTo>
                  <a:lnTo>
                    <a:pt x="1692135" y="105765"/>
                  </a:lnTo>
                  <a:lnTo>
                    <a:pt x="1692135" y="52882"/>
                  </a:lnTo>
                  <a:lnTo>
                    <a:pt x="1745005" y="52882"/>
                  </a:lnTo>
                  <a:lnTo>
                    <a:pt x="1745005" y="0"/>
                  </a:lnTo>
                  <a:close/>
                </a:path>
              </a:pathLst>
            </a:custGeom>
            <a:solidFill>
              <a:srgbClr val="000000"/>
            </a:solidFill>
          </p:spPr>
          <p:txBody>
            <a:bodyPr wrap="square" lIns="0" tIns="0" rIns="0" bIns="0" rtlCol="0"/>
            <a:lstStyle/>
            <a:p>
              <a:endParaRPr/>
            </a:p>
          </p:txBody>
        </p:sp>
        <p:sp>
          <p:nvSpPr>
            <p:cNvPr id="32" name="object 32"/>
            <p:cNvSpPr/>
            <p:nvPr/>
          </p:nvSpPr>
          <p:spPr>
            <a:xfrm>
              <a:off x="5107521" y="7603845"/>
              <a:ext cx="1745614" cy="1745614"/>
            </a:xfrm>
            <a:custGeom>
              <a:avLst/>
              <a:gdLst/>
              <a:ahLst/>
              <a:cxnLst/>
              <a:rect l="l" t="t" r="r" b="b"/>
              <a:pathLst>
                <a:path w="1745615" h="1745615">
                  <a:moveTo>
                    <a:pt x="264401" y="1480604"/>
                  </a:moveTo>
                  <a:lnTo>
                    <a:pt x="105765" y="1480604"/>
                  </a:lnTo>
                  <a:lnTo>
                    <a:pt x="105765" y="1639252"/>
                  </a:lnTo>
                  <a:lnTo>
                    <a:pt x="264401" y="1639252"/>
                  </a:lnTo>
                  <a:lnTo>
                    <a:pt x="264401" y="1480604"/>
                  </a:lnTo>
                  <a:close/>
                </a:path>
                <a:path w="1745615" h="1745615">
                  <a:moveTo>
                    <a:pt x="264401" y="105752"/>
                  </a:moveTo>
                  <a:lnTo>
                    <a:pt x="105765" y="105752"/>
                  </a:lnTo>
                  <a:lnTo>
                    <a:pt x="105765" y="264388"/>
                  </a:lnTo>
                  <a:lnTo>
                    <a:pt x="264401" y="264388"/>
                  </a:lnTo>
                  <a:lnTo>
                    <a:pt x="264401" y="105752"/>
                  </a:lnTo>
                  <a:close/>
                </a:path>
                <a:path w="1745615" h="1745615">
                  <a:moveTo>
                    <a:pt x="370154" y="1374851"/>
                  </a:moveTo>
                  <a:lnTo>
                    <a:pt x="0" y="1374851"/>
                  </a:lnTo>
                  <a:lnTo>
                    <a:pt x="0" y="1430731"/>
                  </a:lnTo>
                  <a:lnTo>
                    <a:pt x="0" y="1689811"/>
                  </a:lnTo>
                  <a:lnTo>
                    <a:pt x="0" y="1744421"/>
                  </a:lnTo>
                  <a:lnTo>
                    <a:pt x="370154" y="1744421"/>
                  </a:lnTo>
                  <a:lnTo>
                    <a:pt x="370154" y="1689811"/>
                  </a:lnTo>
                  <a:lnTo>
                    <a:pt x="55524" y="1689811"/>
                  </a:lnTo>
                  <a:lnTo>
                    <a:pt x="55524" y="1430731"/>
                  </a:lnTo>
                  <a:lnTo>
                    <a:pt x="314629" y="1430731"/>
                  </a:lnTo>
                  <a:lnTo>
                    <a:pt x="314629" y="1689481"/>
                  </a:lnTo>
                  <a:lnTo>
                    <a:pt x="370154" y="1689481"/>
                  </a:lnTo>
                  <a:lnTo>
                    <a:pt x="370154" y="1430731"/>
                  </a:lnTo>
                  <a:lnTo>
                    <a:pt x="370154" y="1430375"/>
                  </a:lnTo>
                  <a:lnTo>
                    <a:pt x="370154" y="1374851"/>
                  </a:lnTo>
                  <a:close/>
                </a:path>
                <a:path w="1745615" h="1745615">
                  <a:moveTo>
                    <a:pt x="370154" y="0"/>
                  </a:moveTo>
                  <a:lnTo>
                    <a:pt x="0" y="0"/>
                  </a:lnTo>
                  <a:lnTo>
                    <a:pt x="0" y="55880"/>
                  </a:lnTo>
                  <a:lnTo>
                    <a:pt x="0" y="314960"/>
                  </a:lnTo>
                  <a:lnTo>
                    <a:pt x="0" y="369570"/>
                  </a:lnTo>
                  <a:lnTo>
                    <a:pt x="370154" y="369570"/>
                  </a:lnTo>
                  <a:lnTo>
                    <a:pt x="370154" y="314960"/>
                  </a:lnTo>
                  <a:lnTo>
                    <a:pt x="55524" y="314960"/>
                  </a:lnTo>
                  <a:lnTo>
                    <a:pt x="55524" y="55880"/>
                  </a:lnTo>
                  <a:lnTo>
                    <a:pt x="314629" y="55880"/>
                  </a:lnTo>
                  <a:lnTo>
                    <a:pt x="314629" y="314629"/>
                  </a:lnTo>
                  <a:lnTo>
                    <a:pt x="370154" y="314629"/>
                  </a:lnTo>
                  <a:lnTo>
                    <a:pt x="370154" y="55880"/>
                  </a:lnTo>
                  <a:lnTo>
                    <a:pt x="370154" y="55524"/>
                  </a:lnTo>
                  <a:lnTo>
                    <a:pt x="370154" y="0"/>
                  </a:lnTo>
                  <a:close/>
                </a:path>
                <a:path w="1745615" h="1745615">
                  <a:moveTo>
                    <a:pt x="475907" y="1692122"/>
                  </a:moveTo>
                  <a:lnTo>
                    <a:pt x="423037" y="1692122"/>
                  </a:lnTo>
                  <a:lnTo>
                    <a:pt x="423037" y="1745005"/>
                  </a:lnTo>
                  <a:lnTo>
                    <a:pt x="475907" y="1745005"/>
                  </a:lnTo>
                  <a:lnTo>
                    <a:pt x="475907" y="1692122"/>
                  </a:lnTo>
                  <a:close/>
                </a:path>
                <a:path w="1745615" h="1745615">
                  <a:moveTo>
                    <a:pt x="528802" y="1533486"/>
                  </a:moveTo>
                  <a:lnTo>
                    <a:pt x="475919" y="1533486"/>
                  </a:lnTo>
                  <a:lnTo>
                    <a:pt x="475919" y="1586369"/>
                  </a:lnTo>
                  <a:lnTo>
                    <a:pt x="475919" y="1639252"/>
                  </a:lnTo>
                  <a:lnTo>
                    <a:pt x="528802" y="1639252"/>
                  </a:lnTo>
                  <a:lnTo>
                    <a:pt x="528802" y="1586369"/>
                  </a:lnTo>
                  <a:lnTo>
                    <a:pt x="528802" y="1533486"/>
                  </a:lnTo>
                  <a:close/>
                </a:path>
                <a:path w="1745615" h="1745615">
                  <a:moveTo>
                    <a:pt x="1004697" y="1533486"/>
                  </a:moveTo>
                  <a:lnTo>
                    <a:pt x="951826" y="1533486"/>
                  </a:lnTo>
                  <a:lnTo>
                    <a:pt x="951826" y="1586369"/>
                  </a:lnTo>
                  <a:lnTo>
                    <a:pt x="951826" y="1639252"/>
                  </a:lnTo>
                  <a:lnTo>
                    <a:pt x="898944" y="1639252"/>
                  </a:lnTo>
                  <a:lnTo>
                    <a:pt x="846074" y="1639252"/>
                  </a:lnTo>
                  <a:lnTo>
                    <a:pt x="846074" y="1586369"/>
                  </a:lnTo>
                  <a:lnTo>
                    <a:pt x="793191" y="1586369"/>
                  </a:lnTo>
                  <a:lnTo>
                    <a:pt x="793191" y="1533486"/>
                  </a:lnTo>
                  <a:lnTo>
                    <a:pt x="740321" y="1533486"/>
                  </a:lnTo>
                  <a:lnTo>
                    <a:pt x="687438" y="1533486"/>
                  </a:lnTo>
                  <a:lnTo>
                    <a:pt x="634555" y="1533486"/>
                  </a:lnTo>
                  <a:lnTo>
                    <a:pt x="581672" y="1533486"/>
                  </a:lnTo>
                  <a:lnTo>
                    <a:pt x="581672" y="1586369"/>
                  </a:lnTo>
                  <a:lnTo>
                    <a:pt x="581672" y="1639252"/>
                  </a:lnTo>
                  <a:lnTo>
                    <a:pt x="581672" y="1692122"/>
                  </a:lnTo>
                  <a:lnTo>
                    <a:pt x="528802" y="1692122"/>
                  </a:lnTo>
                  <a:lnTo>
                    <a:pt x="528802" y="1745005"/>
                  </a:lnTo>
                  <a:lnTo>
                    <a:pt x="581685" y="1745005"/>
                  </a:lnTo>
                  <a:lnTo>
                    <a:pt x="581685" y="1692135"/>
                  </a:lnTo>
                  <a:lnTo>
                    <a:pt x="634555" y="1692135"/>
                  </a:lnTo>
                  <a:lnTo>
                    <a:pt x="634555" y="1639252"/>
                  </a:lnTo>
                  <a:lnTo>
                    <a:pt x="634555" y="1586369"/>
                  </a:lnTo>
                  <a:lnTo>
                    <a:pt x="687438" y="1586369"/>
                  </a:lnTo>
                  <a:lnTo>
                    <a:pt x="740308" y="1586369"/>
                  </a:lnTo>
                  <a:lnTo>
                    <a:pt x="740308" y="1639252"/>
                  </a:lnTo>
                  <a:lnTo>
                    <a:pt x="687438" y="1639252"/>
                  </a:lnTo>
                  <a:lnTo>
                    <a:pt x="687438" y="1692135"/>
                  </a:lnTo>
                  <a:lnTo>
                    <a:pt x="740321" y="1692135"/>
                  </a:lnTo>
                  <a:lnTo>
                    <a:pt x="740321" y="1639252"/>
                  </a:lnTo>
                  <a:lnTo>
                    <a:pt x="793191" y="1639252"/>
                  </a:lnTo>
                  <a:lnTo>
                    <a:pt x="793191" y="1692135"/>
                  </a:lnTo>
                  <a:lnTo>
                    <a:pt x="846074" y="1692135"/>
                  </a:lnTo>
                  <a:lnTo>
                    <a:pt x="898944" y="1692135"/>
                  </a:lnTo>
                  <a:lnTo>
                    <a:pt x="898944" y="1745005"/>
                  </a:lnTo>
                  <a:lnTo>
                    <a:pt x="951826" y="1745005"/>
                  </a:lnTo>
                  <a:lnTo>
                    <a:pt x="951826" y="1692135"/>
                  </a:lnTo>
                  <a:lnTo>
                    <a:pt x="1004697" y="1692135"/>
                  </a:lnTo>
                  <a:lnTo>
                    <a:pt x="1004697" y="1639252"/>
                  </a:lnTo>
                  <a:lnTo>
                    <a:pt x="1004697" y="1586369"/>
                  </a:lnTo>
                  <a:lnTo>
                    <a:pt x="1004697" y="1533486"/>
                  </a:lnTo>
                  <a:close/>
                </a:path>
                <a:path w="1745615" h="1745615">
                  <a:moveTo>
                    <a:pt x="1269111" y="1533486"/>
                  </a:moveTo>
                  <a:lnTo>
                    <a:pt x="1216228" y="1533486"/>
                  </a:lnTo>
                  <a:lnTo>
                    <a:pt x="1216228" y="1586369"/>
                  </a:lnTo>
                  <a:lnTo>
                    <a:pt x="1269111" y="1586369"/>
                  </a:lnTo>
                  <a:lnTo>
                    <a:pt x="1269111" y="1533486"/>
                  </a:lnTo>
                  <a:close/>
                </a:path>
                <a:path w="1745615" h="1745615">
                  <a:moveTo>
                    <a:pt x="1586382" y="1480604"/>
                  </a:moveTo>
                  <a:lnTo>
                    <a:pt x="1533486" y="1480604"/>
                  </a:lnTo>
                  <a:lnTo>
                    <a:pt x="1480616" y="1480604"/>
                  </a:lnTo>
                  <a:lnTo>
                    <a:pt x="1480616" y="1533486"/>
                  </a:lnTo>
                  <a:lnTo>
                    <a:pt x="1427734" y="1533486"/>
                  </a:lnTo>
                  <a:lnTo>
                    <a:pt x="1374863" y="1533486"/>
                  </a:lnTo>
                  <a:lnTo>
                    <a:pt x="1374863" y="1586369"/>
                  </a:lnTo>
                  <a:lnTo>
                    <a:pt x="1321981" y="1586369"/>
                  </a:lnTo>
                  <a:lnTo>
                    <a:pt x="1321981" y="1639252"/>
                  </a:lnTo>
                  <a:lnTo>
                    <a:pt x="1269098" y="1639252"/>
                  </a:lnTo>
                  <a:lnTo>
                    <a:pt x="1269098" y="1692122"/>
                  </a:lnTo>
                  <a:lnTo>
                    <a:pt x="1216228" y="1692122"/>
                  </a:lnTo>
                  <a:lnTo>
                    <a:pt x="1163345" y="1692122"/>
                  </a:lnTo>
                  <a:lnTo>
                    <a:pt x="1163345" y="1639252"/>
                  </a:lnTo>
                  <a:lnTo>
                    <a:pt x="1163345" y="1586369"/>
                  </a:lnTo>
                  <a:lnTo>
                    <a:pt x="1110475" y="1586369"/>
                  </a:lnTo>
                  <a:lnTo>
                    <a:pt x="1110475" y="1533486"/>
                  </a:lnTo>
                  <a:lnTo>
                    <a:pt x="1057592" y="1533486"/>
                  </a:lnTo>
                  <a:lnTo>
                    <a:pt x="1004709" y="1533486"/>
                  </a:lnTo>
                  <a:lnTo>
                    <a:pt x="1004709" y="1586369"/>
                  </a:lnTo>
                  <a:lnTo>
                    <a:pt x="1057592" y="1586369"/>
                  </a:lnTo>
                  <a:lnTo>
                    <a:pt x="1057592" y="1639252"/>
                  </a:lnTo>
                  <a:lnTo>
                    <a:pt x="1110462" y="1639252"/>
                  </a:lnTo>
                  <a:lnTo>
                    <a:pt x="1110462" y="1692122"/>
                  </a:lnTo>
                  <a:lnTo>
                    <a:pt x="1057592" y="1692122"/>
                  </a:lnTo>
                  <a:lnTo>
                    <a:pt x="1004709" y="1692122"/>
                  </a:lnTo>
                  <a:lnTo>
                    <a:pt x="1004709" y="1745005"/>
                  </a:lnTo>
                  <a:lnTo>
                    <a:pt x="1057592" y="1745005"/>
                  </a:lnTo>
                  <a:lnTo>
                    <a:pt x="1110462" y="1745005"/>
                  </a:lnTo>
                  <a:lnTo>
                    <a:pt x="1427734" y="1745005"/>
                  </a:lnTo>
                  <a:lnTo>
                    <a:pt x="1427734" y="1692135"/>
                  </a:lnTo>
                  <a:lnTo>
                    <a:pt x="1427734" y="1639252"/>
                  </a:lnTo>
                  <a:lnTo>
                    <a:pt x="1480616" y="1639252"/>
                  </a:lnTo>
                  <a:lnTo>
                    <a:pt x="1533486" y="1639252"/>
                  </a:lnTo>
                  <a:lnTo>
                    <a:pt x="1533486" y="1586369"/>
                  </a:lnTo>
                  <a:lnTo>
                    <a:pt x="1586382" y="1586369"/>
                  </a:lnTo>
                  <a:lnTo>
                    <a:pt x="1586382" y="1533499"/>
                  </a:lnTo>
                  <a:lnTo>
                    <a:pt x="1586382" y="1480604"/>
                  </a:lnTo>
                  <a:close/>
                </a:path>
                <a:path w="1745615" h="1745615">
                  <a:moveTo>
                    <a:pt x="1639252" y="1586369"/>
                  </a:moveTo>
                  <a:lnTo>
                    <a:pt x="1586382" y="1586369"/>
                  </a:lnTo>
                  <a:lnTo>
                    <a:pt x="1586382" y="1639252"/>
                  </a:lnTo>
                  <a:lnTo>
                    <a:pt x="1639252" y="1639252"/>
                  </a:lnTo>
                  <a:lnTo>
                    <a:pt x="1639252" y="1586369"/>
                  </a:lnTo>
                  <a:close/>
                </a:path>
                <a:path w="1745615" h="1745615">
                  <a:moveTo>
                    <a:pt x="1639252" y="105752"/>
                  </a:moveTo>
                  <a:lnTo>
                    <a:pt x="1480616" y="105752"/>
                  </a:lnTo>
                  <a:lnTo>
                    <a:pt x="1480616" y="264388"/>
                  </a:lnTo>
                  <a:lnTo>
                    <a:pt x="1639252" y="264388"/>
                  </a:lnTo>
                  <a:lnTo>
                    <a:pt x="1639252" y="105752"/>
                  </a:lnTo>
                  <a:close/>
                </a:path>
                <a:path w="1745615" h="1745615">
                  <a:moveTo>
                    <a:pt x="1745005" y="1692122"/>
                  </a:moveTo>
                  <a:lnTo>
                    <a:pt x="1692135" y="1692122"/>
                  </a:lnTo>
                  <a:lnTo>
                    <a:pt x="1692135" y="1745005"/>
                  </a:lnTo>
                  <a:lnTo>
                    <a:pt x="1745005" y="1745005"/>
                  </a:lnTo>
                  <a:lnTo>
                    <a:pt x="1745005" y="1692122"/>
                  </a:lnTo>
                  <a:close/>
                </a:path>
                <a:path w="1745615" h="1745615">
                  <a:moveTo>
                    <a:pt x="1745005" y="1480604"/>
                  </a:moveTo>
                  <a:lnTo>
                    <a:pt x="1692135" y="1480604"/>
                  </a:lnTo>
                  <a:lnTo>
                    <a:pt x="1692135" y="1533486"/>
                  </a:lnTo>
                  <a:lnTo>
                    <a:pt x="1639252" y="1533486"/>
                  </a:lnTo>
                  <a:lnTo>
                    <a:pt x="1639252" y="1586369"/>
                  </a:lnTo>
                  <a:lnTo>
                    <a:pt x="1692135" y="1586369"/>
                  </a:lnTo>
                  <a:lnTo>
                    <a:pt x="1692135" y="1533499"/>
                  </a:lnTo>
                  <a:lnTo>
                    <a:pt x="1745005" y="1533499"/>
                  </a:lnTo>
                  <a:lnTo>
                    <a:pt x="1745005" y="1480604"/>
                  </a:lnTo>
                  <a:close/>
                </a:path>
                <a:path w="1745615" h="1745615">
                  <a:moveTo>
                    <a:pt x="1745005" y="0"/>
                  </a:moveTo>
                  <a:lnTo>
                    <a:pt x="1374851" y="0"/>
                  </a:lnTo>
                  <a:lnTo>
                    <a:pt x="1374851" y="55880"/>
                  </a:lnTo>
                  <a:lnTo>
                    <a:pt x="1374851" y="314960"/>
                  </a:lnTo>
                  <a:lnTo>
                    <a:pt x="1374851" y="369570"/>
                  </a:lnTo>
                  <a:lnTo>
                    <a:pt x="1745005" y="369570"/>
                  </a:lnTo>
                  <a:lnTo>
                    <a:pt x="1745005" y="314960"/>
                  </a:lnTo>
                  <a:lnTo>
                    <a:pt x="1430375" y="314960"/>
                  </a:lnTo>
                  <a:lnTo>
                    <a:pt x="1430375" y="55880"/>
                  </a:lnTo>
                  <a:lnTo>
                    <a:pt x="1689481" y="55880"/>
                  </a:lnTo>
                  <a:lnTo>
                    <a:pt x="1689481" y="314629"/>
                  </a:lnTo>
                  <a:lnTo>
                    <a:pt x="1745005" y="314629"/>
                  </a:lnTo>
                  <a:lnTo>
                    <a:pt x="1745005" y="55880"/>
                  </a:lnTo>
                  <a:lnTo>
                    <a:pt x="1745005" y="55524"/>
                  </a:lnTo>
                  <a:lnTo>
                    <a:pt x="1745005" y="0"/>
                  </a:lnTo>
                  <a:close/>
                </a:path>
              </a:pathLst>
            </a:custGeom>
            <a:solidFill>
              <a:srgbClr val="000000"/>
            </a:solidFill>
          </p:spPr>
          <p:txBody>
            <a:bodyPr wrap="square" lIns="0" tIns="0" rIns="0" bIns="0" rtlCol="0"/>
            <a:lstStyle/>
            <a:p>
              <a:endParaRPr/>
            </a:p>
          </p:txBody>
        </p:sp>
      </p:grpSp>
      <p:sp>
        <p:nvSpPr>
          <p:cNvPr id="34" name="ZoneTexte 33">
            <a:extLst>
              <a:ext uri="{FF2B5EF4-FFF2-40B4-BE49-F238E27FC236}">
                <a16:creationId xmlns:a16="http://schemas.microsoft.com/office/drawing/2014/main" id="{D8BAE30B-145D-0E2B-1B47-D9C073E03897}"/>
              </a:ext>
            </a:extLst>
          </p:cNvPr>
          <p:cNvSpPr txBox="1"/>
          <p:nvPr/>
        </p:nvSpPr>
        <p:spPr>
          <a:xfrm>
            <a:off x="216488" y="468169"/>
            <a:ext cx="4058803" cy="769441"/>
          </a:xfrm>
          <a:prstGeom prst="rect">
            <a:avLst/>
          </a:prstGeom>
          <a:noFill/>
        </p:spPr>
        <p:txBody>
          <a:bodyPr wrap="none" lIns="0" tIns="0" rIns="0" bIns="0">
            <a:spAutoFit/>
          </a:bodyPr>
          <a:lstStyle/>
          <a:p>
            <a:pPr marL="734695" marR="690880" indent="155575" algn="ctr">
              <a:lnSpc>
                <a:spcPts val="2000"/>
              </a:lnSpc>
              <a:spcBef>
                <a:spcPts val="500"/>
              </a:spcBef>
            </a:pPr>
            <a:r>
              <a:rPr lang="fr-CA" sz="1800" b="1" dirty="0">
                <a:solidFill>
                  <a:srgbClr val="78123B"/>
                </a:solidFill>
                <a:latin typeface="Arial"/>
                <a:cs typeface="Arial"/>
              </a:rPr>
              <a:t>« Le perfectionnement</a:t>
            </a:r>
            <a:br>
              <a:rPr lang="fr-CA" sz="1800" b="1" dirty="0">
                <a:solidFill>
                  <a:srgbClr val="78123B"/>
                </a:solidFill>
                <a:latin typeface="Arial"/>
                <a:cs typeface="Arial"/>
              </a:rPr>
            </a:br>
            <a:r>
              <a:rPr lang="fr-CA" sz="1800" b="1" dirty="0">
                <a:solidFill>
                  <a:srgbClr val="78123B"/>
                </a:solidFill>
                <a:latin typeface="Arial"/>
                <a:cs typeface="Arial"/>
              </a:rPr>
              <a:t>du corps professoral</a:t>
            </a:r>
            <a:br>
              <a:rPr lang="fr-CA" sz="1800" b="1" dirty="0">
                <a:solidFill>
                  <a:srgbClr val="78123B"/>
                </a:solidFill>
                <a:latin typeface="Arial"/>
                <a:cs typeface="Arial"/>
              </a:rPr>
            </a:br>
            <a:r>
              <a:rPr lang="fr-CA" sz="1800" b="1" dirty="0">
                <a:solidFill>
                  <a:srgbClr val="78123B"/>
                </a:solidFill>
                <a:latin typeface="Arial"/>
                <a:cs typeface="Arial"/>
              </a:rPr>
              <a:t>à l’ère de la COVID-19 »</a:t>
            </a:r>
          </a:p>
        </p:txBody>
      </p:sp>
      <p:sp>
        <p:nvSpPr>
          <p:cNvPr id="35" name="object 18"/>
          <p:cNvSpPr txBox="1"/>
          <p:nvPr/>
        </p:nvSpPr>
        <p:spPr>
          <a:xfrm>
            <a:off x="609600" y="4804835"/>
            <a:ext cx="3380740" cy="2267993"/>
          </a:xfrm>
          <a:prstGeom prst="rect">
            <a:avLst/>
          </a:prstGeom>
        </p:spPr>
        <p:txBody>
          <a:bodyPr vert="horz" wrap="square" lIns="0" tIns="151130" rIns="0" bIns="0" rtlCol="0">
            <a:spAutoFit/>
          </a:bodyPr>
          <a:lstStyle/>
          <a:p>
            <a:pPr algn="ctr">
              <a:lnSpc>
                <a:spcPct val="100000"/>
              </a:lnSpc>
              <a:spcBef>
                <a:spcPts val="1190"/>
              </a:spcBef>
            </a:pPr>
            <a:r>
              <a:rPr lang="fr-CA" sz="1800" b="1" dirty="0">
                <a:solidFill>
                  <a:srgbClr val="FFFFFF"/>
                </a:solidFill>
                <a:latin typeface="Arial"/>
                <a:cs typeface="Arial"/>
              </a:rPr>
              <a:t>QUESTIONS DE DISCUSSION</a:t>
            </a:r>
          </a:p>
          <a:p>
            <a:pPr marL="228600" marR="113030">
              <a:lnSpc>
                <a:spcPts val="1500"/>
              </a:lnSpc>
              <a:spcBef>
                <a:spcPts val="890"/>
              </a:spcBef>
              <a:buClr>
                <a:srgbClr val="526871"/>
              </a:buClr>
              <a:buSzPct val="76923"/>
              <a:tabLst>
                <a:tab pos="260985" algn="l"/>
              </a:tabLst>
            </a:pPr>
            <a:r>
              <a:rPr lang="fr-CA" sz="1100" spc="-20" dirty="0">
                <a:solidFill>
                  <a:srgbClr val="F2F9FA"/>
                </a:solidFill>
                <a:latin typeface="Arial"/>
                <a:cs typeface="Arial"/>
              </a:rPr>
              <a:t>Avant la pandémie, la D</a:t>
            </a:r>
            <a:r>
              <a:rPr lang="fr-CA" sz="1100" spc="-20" baseline="30000" dirty="0">
                <a:solidFill>
                  <a:srgbClr val="F2F9FA"/>
                </a:solidFill>
                <a:latin typeface="Arial"/>
                <a:cs typeface="Arial"/>
              </a:rPr>
              <a:t>re</a:t>
            </a:r>
            <a:r>
              <a:rPr lang="fr-CA" sz="1100" spc="-20" dirty="0">
                <a:solidFill>
                  <a:srgbClr val="F2F9FA"/>
                </a:solidFill>
                <a:latin typeface="Arial"/>
                <a:cs typeface="Arial"/>
              </a:rPr>
              <a:t> Chan avait élaboré une stratégie de numérisation du perfectionnement du corps professoral, puis elle en a simplement accéléré la mise en œuvre. En quoi disposer d’une stratégie lui a-t-il été utile pendant la pandémie?</a:t>
            </a:r>
          </a:p>
          <a:p>
            <a:pPr>
              <a:lnSpc>
                <a:spcPct val="100000"/>
              </a:lnSpc>
              <a:spcBef>
                <a:spcPts val="5"/>
              </a:spcBef>
            </a:pPr>
            <a:endParaRPr sz="1300" dirty="0">
              <a:latin typeface="Arial"/>
              <a:cs typeface="Arial"/>
            </a:endParaRPr>
          </a:p>
          <a:p>
            <a:pPr marL="260985" marR="30480" indent="-214629">
              <a:lnSpc>
                <a:spcPts val="1500"/>
              </a:lnSpc>
              <a:buClr>
                <a:srgbClr val="526871"/>
              </a:buClr>
              <a:buSzPct val="76923"/>
              <a:buFont typeface="Arial"/>
              <a:buAutoNum type="arabicPlain"/>
              <a:tabLst>
                <a:tab pos="260985" algn="l"/>
              </a:tabLst>
            </a:pPr>
            <a:r>
              <a:rPr lang="fr-CA" sz="1100" spc="-20" dirty="0">
                <a:solidFill>
                  <a:srgbClr val="F2F9FA"/>
                </a:solidFill>
                <a:latin typeface="Arial"/>
                <a:cs typeface="Arial"/>
              </a:rPr>
              <a:t>Quel est le lien entre la stratégie prépandémique naissante de la D</a:t>
            </a:r>
            <a:r>
              <a:rPr lang="fr-CA" sz="1100" spc="-20" baseline="30000" dirty="0">
                <a:solidFill>
                  <a:srgbClr val="F2F9FA"/>
                </a:solidFill>
                <a:latin typeface="Arial"/>
                <a:cs typeface="Arial"/>
              </a:rPr>
              <a:t>re</a:t>
            </a:r>
            <a:r>
              <a:rPr lang="fr-CA" sz="1100" spc="-20" dirty="0">
                <a:solidFill>
                  <a:srgbClr val="F2F9FA"/>
                </a:solidFill>
                <a:latin typeface="Arial"/>
                <a:cs typeface="Arial"/>
              </a:rPr>
              <a:t> Chan et la transformation numérique qui en a résulté?</a:t>
            </a:r>
          </a:p>
        </p:txBody>
      </p:sp>
      <p:sp>
        <p:nvSpPr>
          <p:cNvPr id="36" name="object 20">
            <a:extLst>
              <a:ext uri="{FF2B5EF4-FFF2-40B4-BE49-F238E27FC236}">
                <a16:creationId xmlns:a16="http://schemas.microsoft.com/office/drawing/2014/main" id="{12D815F3-55F3-4303-C38C-93CFA5D9AE2A}"/>
              </a:ext>
            </a:extLst>
          </p:cNvPr>
          <p:cNvSpPr txBox="1"/>
          <p:nvPr/>
        </p:nvSpPr>
        <p:spPr>
          <a:xfrm>
            <a:off x="588135" y="6503837"/>
            <a:ext cx="69215" cy="166712"/>
          </a:xfrm>
          <a:prstGeom prst="rect">
            <a:avLst/>
          </a:prstGeom>
        </p:spPr>
        <p:txBody>
          <a:bodyPr vert="horz" wrap="square" lIns="0" tIns="12700" rIns="0" bIns="0" rtlCol="0">
            <a:spAutoFit/>
          </a:bodyPr>
          <a:lstStyle/>
          <a:p>
            <a:pPr>
              <a:lnSpc>
                <a:spcPct val="100000"/>
              </a:lnSpc>
              <a:spcBef>
                <a:spcPts val="100"/>
              </a:spcBef>
            </a:pPr>
            <a:r>
              <a:rPr lang="fr-CA" sz="1000" b="1" dirty="0">
                <a:solidFill>
                  <a:srgbClr val="526871"/>
                </a:solidFill>
                <a:latin typeface="Arial"/>
                <a:cs typeface="Arial"/>
              </a:rPr>
              <a:t>2</a:t>
            </a:r>
          </a:p>
        </p:txBody>
      </p:sp>
      <p:sp>
        <p:nvSpPr>
          <p:cNvPr id="37" name="object 20">
            <a:extLst>
              <a:ext uri="{FF2B5EF4-FFF2-40B4-BE49-F238E27FC236}">
                <a16:creationId xmlns:a16="http://schemas.microsoft.com/office/drawing/2014/main" id="{FB1A017F-1D22-9089-2B7C-DAEC9075F2DD}"/>
              </a:ext>
            </a:extLst>
          </p:cNvPr>
          <p:cNvSpPr txBox="1"/>
          <p:nvPr/>
        </p:nvSpPr>
        <p:spPr>
          <a:xfrm>
            <a:off x="576515" y="5356309"/>
            <a:ext cx="69215" cy="166712"/>
          </a:xfrm>
          <a:prstGeom prst="rect">
            <a:avLst/>
          </a:prstGeom>
        </p:spPr>
        <p:txBody>
          <a:bodyPr vert="horz" wrap="square" lIns="0" tIns="12700" rIns="0" bIns="0" rtlCol="0">
            <a:spAutoFit/>
          </a:bodyPr>
          <a:lstStyle/>
          <a:p>
            <a:pPr>
              <a:lnSpc>
                <a:spcPct val="100000"/>
              </a:lnSpc>
              <a:spcBef>
                <a:spcPts val="100"/>
              </a:spcBef>
            </a:pPr>
            <a:r>
              <a:rPr lang="fr-CA" sz="1000" b="1" dirty="0">
                <a:solidFill>
                  <a:srgbClr val="526871"/>
                </a:solidFill>
                <a:latin typeface="Arial"/>
                <a:cs typeface="Arial"/>
              </a:rPr>
              <a:t>1</a:t>
            </a:r>
          </a:p>
        </p:txBody>
      </p:sp>
      <p:sp>
        <p:nvSpPr>
          <p:cNvPr id="2" name="object 2"/>
          <p:cNvSpPr txBox="1"/>
          <p:nvPr/>
        </p:nvSpPr>
        <p:spPr>
          <a:xfrm>
            <a:off x="4386326" y="6450346"/>
            <a:ext cx="3169920" cy="1245854"/>
          </a:xfrm>
          <a:prstGeom prst="rect">
            <a:avLst/>
          </a:prstGeom>
          <a:ln w="12700">
            <a:solidFill>
              <a:srgbClr val="231F20"/>
            </a:solidFill>
          </a:ln>
        </p:spPr>
        <p:txBody>
          <a:bodyPr vert="horz" wrap="square" lIns="0" tIns="78105" rIns="0" bIns="0" rtlCol="0">
            <a:spAutoFit/>
          </a:bodyPr>
          <a:lstStyle/>
          <a:p>
            <a:pPr marL="696595" marR="678815" indent="-635" algn="ctr">
              <a:lnSpc>
                <a:spcPts val="1300"/>
              </a:lnSpc>
              <a:spcBef>
                <a:spcPts val="615"/>
              </a:spcBef>
            </a:pPr>
            <a:r>
              <a:rPr lang="fr-CA" sz="1200" dirty="0">
                <a:solidFill>
                  <a:srgbClr val="231F20"/>
                </a:solidFill>
                <a:latin typeface="Arial"/>
                <a:cs typeface="Arial"/>
              </a:rPr>
              <a:t>Pour écouter la </a:t>
            </a:r>
            <a:r>
              <a:rPr lang="fr-CA" sz="1200" b="1" dirty="0">
                <a:solidFill>
                  <a:srgbClr val="231F20"/>
                </a:solidFill>
                <a:latin typeface="Arial"/>
                <a:cs typeface="Arial"/>
              </a:rPr>
              <a:t>D</a:t>
            </a:r>
            <a:r>
              <a:rPr lang="fr-CA" sz="1200" b="1" baseline="30000" dirty="0">
                <a:solidFill>
                  <a:srgbClr val="231F20"/>
                </a:solidFill>
                <a:latin typeface="Arial"/>
                <a:cs typeface="Arial"/>
              </a:rPr>
              <a:t>re</a:t>
            </a:r>
            <a:r>
              <a:rPr lang="fr-CA" sz="1200" b="1" dirty="0">
                <a:solidFill>
                  <a:srgbClr val="231F20"/>
                </a:solidFill>
                <a:latin typeface="Arial"/>
                <a:cs typeface="Arial"/>
              </a:rPr>
              <a:t> Chan </a:t>
            </a:r>
            <a:r>
              <a:rPr lang="fr-CA" sz="1200" dirty="0">
                <a:solidFill>
                  <a:srgbClr val="231F20"/>
                </a:solidFill>
                <a:latin typeface="Arial"/>
                <a:cs typeface="Arial"/>
              </a:rPr>
              <a:t>raconter son histoire, veuillez balayer</a:t>
            </a:r>
          </a:p>
          <a:p>
            <a:pPr marL="581660" marR="563880" algn="ctr">
              <a:lnSpc>
                <a:spcPts val="1300"/>
              </a:lnSpc>
            </a:pPr>
            <a:r>
              <a:rPr lang="fr-CA" sz="1200" dirty="0">
                <a:solidFill>
                  <a:srgbClr val="231F20"/>
                </a:solidFill>
                <a:latin typeface="Arial"/>
                <a:cs typeface="Arial"/>
              </a:rPr>
              <a:t>le </a:t>
            </a:r>
            <a:r>
              <a:rPr lang="fr-CA" sz="1200" b="1" dirty="0">
                <a:solidFill>
                  <a:srgbClr val="231F20"/>
                </a:solidFill>
                <a:latin typeface="Arial"/>
                <a:cs typeface="Arial"/>
              </a:rPr>
              <a:t>code QR </a:t>
            </a:r>
            <a:r>
              <a:rPr lang="fr-CA" sz="1200" dirty="0">
                <a:solidFill>
                  <a:srgbClr val="231F20"/>
                </a:solidFill>
                <a:latin typeface="Arial"/>
                <a:cs typeface="Arial"/>
              </a:rPr>
              <a:t>ci-dessous. Vous pouvez également y accéder à l’adresse suivante :</a:t>
            </a:r>
          </a:p>
          <a:p>
            <a:pPr marL="10160" algn="ctr">
              <a:lnSpc>
                <a:spcPts val="1280"/>
              </a:lnSpc>
            </a:pPr>
            <a:r>
              <a:rPr lang="fr-CA" sz="1200" b="1" dirty="0">
                <a:solidFill>
                  <a:srgbClr val="231F20"/>
                </a:solidFill>
                <a:latin typeface="Arial"/>
                <a:cs typeface="Arial"/>
                <a:hlinkClick r:id="rId4"/>
              </a:rPr>
              <a:t>youtube.com/</a:t>
            </a:r>
            <a:r>
              <a:rPr lang="fr-CA" sz="1200" b="1" dirty="0" err="1">
                <a:solidFill>
                  <a:srgbClr val="231F20"/>
                </a:solidFill>
                <a:latin typeface="Arial"/>
                <a:cs typeface="Arial"/>
                <a:hlinkClick r:id="rId4"/>
              </a:rPr>
              <a:t>watch?v</a:t>
            </a:r>
            <a:r>
              <a:rPr lang="fr-CA" sz="1200" b="1" dirty="0">
                <a:solidFill>
                  <a:srgbClr val="231F20"/>
                </a:solidFill>
                <a:latin typeface="Arial"/>
                <a:cs typeface="Arial"/>
                <a:hlinkClick r:id="rId4"/>
              </a:rPr>
              <a:t>=s2dodb9rlvg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8EA410214A0447B6B94AEFF6909EED" ma:contentTypeVersion="18" ma:contentTypeDescription="Create a new document." ma:contentTypeScope="" ma:versionID="5eb9e9eed62ee4db2e81ab60490313a5">
  <xsd:schema xmlns:xsd="http://www.w3.org/2001/XMLSchema" xmlns:xs="http://www.w3.org/2001/XMLSchema" xmlns:p="http://schemas.microsoft.com/office/2006/metadata/properties" xmlns:ns2="760ca6d8-45ab-4d0a-b8c5-8ff4fd26a082" xmlns:ns3="5e1ece13-5c04-49d0-a5d5-9b8ee987d856" targetNamespace="http://schemas.microsoft.com/office/2006/metadata/properties" ma:root="true" ma:fieldsID="a6941eaca594ea6e49c79a443a333932" ns2:_="" ns3:_="">
    <xsd:import namespace="760ca6d8-45ab-4d0a-b8c5-8ff4fd26a082"/>
    <xsd:import namespace="5e1ece13-5c04-49d0-a5d5-9b8ee987d8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ca6d8-45ab-4d0a-b8c5-8ff4fd26a0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3ab3d-3311-46c7-9827-319eef876c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1ece13-5c04-49d0-a5d5-9b8ee987d85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2e0686-bcc7-49ef-834e-9261246539c9}" ma:internalName="TaxCatchAll" ma:showField="CatchAllData" ma:web="5e1ece13-5c04-49d0-a5d5-9b8ee987d8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0ca6d8-45ab-4d0a-b8c5-8ff4fd26a082">
      <Terms xmlns="http://schemas.microsoft.com/office/infopath/2007/PartnerControls"/>
    </lcf76f155ced4ddcb4097134ff3c332f>
    <TaxCatchAll xmlns="5e1ece13-5c04-49d0-a5d5-9b8ee987d856" xsi:nil="true"/>
  </documentManagement>
</p:properties>
</file>

<file path=customXml/itemProps1.xml><?xml version="1.0" encoding="utf-8"?>
<ds:datastoreItem xmlns:ds="http://schemas.openxmlformats.org/officeDocument/2006/customXml" ds:itemID="{1B2A6AED-15AD-4463-9200-29A7944FC464}"/>
</file>

<file path=customXml/itemProps2.xml><?xml version="1.0" encoding="utf-8"?>
<ds:datastoreItem xmlns:ds="http://schemas.openxmlformats.org/officeDocument/2006/customXml" ds:itemID="{EEA87244-E7BE-4981-B296-955708661B63}"/>
</file>

<file path=customXml/itemProps3.xml><?xml version="1.0" encoding="utf-8"?>
<ds:datastoreItem xmlns:ds="http://schemas.openxmlformats.org/officeDocument/2006/customXml" ds:itemID="{16669ED1-1885-4B41-B5B6-E30D9E72D85D}"/>
</file>

<file path=docProps/app.xml><?xml version="1.0" encoding="utf-8"?>
<Properties xmlns="http://schemas.openxmlformats.org/officeDocument/2006/extended-properties" xmlns:vt="http://schemas.openxmlformats.org/officeDocument/2006/docPropsVTypes">
  <Template/>
  <TotalTime>70</TotalTime>
  <Words>2943</Words>
  <Application>Microsoft Office PowerPoint</Application>
  <PresentationFormat>Personnalisé</PresentationFormat>
  <Paragraphs>79</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Arial Black</vt:lpstr>
      <vt:lpstr>Calibri</vt:lpstr>
      <vt:lpstr>Times New Roman</vt:lpstr>
      <vt:lpstr>Office Theme</vt:lpstr>
      <vt:lpstr>Complexité des soins pendant la pandémie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 Challenges in Caring</dc:title>
  <cp:lastModifiedBy>Caroline Morrissette</cp:lastModifiedBy>
  <cp:revision>4</cp:revision>
  <dcterms:created xsi:type="dcterms:W3CDTF">2024-01-26T15:55:28Z</dcterms:created>
  <dcterms:modified xsi:type="dcterms:W3CDTF">2024-02-08T20:56:21Z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2023-03-10T00:00:00Z</vt:filetime>
  </property>
  <property fmtid="{D5CDD505-2E9C-101B-9397-08002B2CF9AE}" pid="3" name="Creator">
    <vt:lpwstr>Adobe InDesign 18.0 (Macintosh)</vt:lpwstr>
  </property>
  <property fmtid="{D5CDD505-2E9C-101B-9397-08002B2CF9AE}" pid="4" name="LastSaved">
    <vt:filetime>2024-01-26T00:00:00Z</vt:filetime>
  </property>
  <property fmtid="{D5CDD505-2E9C-101B-9397-08002B2CF9AE}" pid="5" name="Producer">
    <vt:lpwstr>Adobe PDF Library 17.0</vt:lpwstr>
  </property>
  <property fmtid="{D5CDD505-2E9C-101B-9397-08002B2CF9AE}" pid="6" name="ContentTypeId">
    <vt:lpwstr>0x010100A58EA410214A0447B6B94AEFF6909EED</vt:lpwstr>
  </property>
</Properties>
</file>