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258" r:id="rId4"/>
    <p:sldId id="259" r:id="rId5"/>
  </p:sldIdLst>
  <p:sldSz cx="7772400" cy="1005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9926" autoAdjust="0"/>
    <p:restoredTop sz="94660"/>
  </p:normalViewPr>
  <p:slideViewPr>
    <p:cSldViewPr snapToGrid="0">
      <p:cViewPr varScale="1">
        <p:scale>
          <a:sx n="72" d="100"/>
          <a:sy n="72" d="100"/>
        </p:scale>
        <p:origin x="373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8" name="Shape 68"/>
          <p:cNvSpPr>
            <a:spLocks noGrp="1" noRot="1" noChangeAspect="1"/>
          </p:cNvSpPr>
          <p:nvPr>
            <p:ph type="sldImg"/>
          </p:nvPr>
        </p:nvSpPr>
        <p:spPr>
          <a:xfrm>
            <a:off x="1143000" y="685800"/>
            <a:ext cx="4572000" cy="3429000"/>
          </a:xfrm>
          <a:prstGeom prst="rect">
            <a:avLst/>
          </a:prstGeom>
        </p:spPr>
        <p:txBody>
          <a:bodyPr/>
          <a:lstStyle/>
          <a:p>
            <a:endParaRPr/>
          </a:p>
        </p:txBody>
      </p:sp>
      <p:sp>
        <p:nvSpPr>
          <p:cNvPr id="69" name="Shape 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Helvetica Neue"/>
      </a:defRPr>
    </a:lvl1pPr>
    <a:lvl2pPr indent="228600" latinLnBrk="0">
      <a:defRPr sz="1200">
        <a:latin typeface="+mn-lt"/>
        <a:ea typeface="+mn-ea"/>
        <a:cs typeface="+mn-cs"/>
        <a:sym typeface="Helvetica Neue"/>
      </a:defRPr>
    </a:lvl2pPr>
    <a:lvl3pPr indent="457200" latinLnBrk="0">
      <a:defRPr sz="1200">
        <a:latin typeface="+mn-lt"/>
        <a:ea typeface="+mn-ea"/>
        <a:cs typeface="+mn-cs"/>
        <a:sym typeface="Helvetica Neue"/>
      </a:defRPr>
    </a:lvl3pPr>
    <a:lvl4pPr indent="685800" latinLnBrk="0">
      <a:defRPr sz="1200">
        <a:latin typeface="+mn-lt"/>
        <a:ea typeface="+mn-ea"/>
        <a:cs typeface="+mn-cs"/>
        <a:sym typeface="Helvetica Neue"/>
      </a:defRPr>
    </a:lvl4pPr>
    <a:lvl5pPr indent="914400" latinLnBrk="0">
      <a:defRPr sz="1200">
        <a:latin typeface="+mn-lt"/>
        <a:ea typeface="+mn-ea"/>
        <a:cs typeface="+mn-cs"/>
        <a:sym typeface="Helvetica Neue"/>
      </a:defRPr>
    </a:lvl5pPr>
    <a:lvl6pPr indent="1143000" latinLnBrk="0">
      <a:defRPr sz="1200">
        <a:latin typeface="+mn-lt"/>
        <a:ea typeface="+mn-ea"/>
        <a:cs typeface="+mn-cs"/>
        <a:sym typeface="Helvetica Neue"/>
      </a:defRPr>
    </a:lvl6pPr>
    <a:lvl7pPr indent="1371600" latinLnBrk="0">
      <a:defRPr sz="1200">
        <a:latin typeface="+mn-lt"/>
        <a:ea typeface="+mn-ea"/>
        <a:cs typeface="+mn-cs"/>
        <a:sym typeface="Helvetica Neue"/>
      </a:defRPr>
    </a:lvl7pPr>
    <a:lvl8pPr indent="1600200" latinLnBrk="0">
      <a:defRPr sz="1200">
        <a:latin typeface="+mn-lt"/>
        <a:ea typeface="+mn-ea"/>
        <a:cs typeface="+mn-cs"/>
        <a:sym typeface="Helvetica Neue"/>
      </a:defRPr>
    </a:lvl8pPr>
    <a:lvl9pPr indent="1828800" latinLnBrk="0">
      <a:defRPr sz="1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exte du titre"/>
          <p:cNvSpPr txBox="1">
            <a:spLocks noGrp="1"/>
          </p:cNvSpPr>
          <p:nvPr>
            <p:ph type="title"/>
          </p:nvPr>
        </p:nvSpPr>
        <p:spPr>
          <a:xfrm>
            <a:off x="582930" y="3118104"/>
            <a:ext cx="6606541" cy="2112265"/>
          </a:xfrm>
          <a:prstGeom prst="rect">
            <a:avLst/>
          </a:prstGeom>
        </p:spPr>
        <p:txBody>
          <a:bodyPr>
            <a:normAutofit/>
          </a:bodyPr>
          <a:lstStyle/>
          <a:p>
            <a:r>
              <a:t>Texte du titre</a:t>
            </a:r>
          </a:p>
        </p:txBody>
      </p:sp>
      <p:sp>
        <p:nvSpPr>
          <p:cNvPr id="12" name="Texte niveau 1…"/>
          <p:cNvSpPr txBox="1">
            <a:spLocks noGrp="1"/>
          </p:cNvSpPr>
          <p:nvPr>
            <p:ph type="body" sz="quarter" idx="1"/>
          </p:nvPr>
        </p:nvSpPr>
        <p:spPr>
          <a:xfrm>
            <a:off x="1165860" y="5632703"/>
            <a:ext cx="5440680" cy="2514601"/>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13"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21" name="Texte niveau 1…"/>
          <p:cNvSpPr txBox="1">
            <a:spLocks noGrp="1"/>
          </p:cNvSpPr>
          <p:nvPr>
            <p:ph type="body" idx="1"/>
          </p:nvPr>
        </p:nvSpPr>
        <p:spPr>
          <a:xfrm>
            <a:off x="388620" y="2313432"/>
            <a:ext cx="6995160"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22"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0">
    <p:spTree>
      <p:nvGrpSpPr>
        <p:cNvPr id="1" name=""/>
        <p:cNvGrpSpPr/>
        <p:nvPr/>
      </p:nvGrpSpPr>
      <p:grpSpPr>
        <a:xfrm>
          <a:off x="0" y="0"/>
          <a:ext cx="0" cy="0"/>
          <a:chOff x="0" y="0"/>
          <a:chExt cx="0" cy="0"/>
        </a:xfrm>
      </p:grpSpPr>
      <p:sp>
        <p:nvSpPr>
          <p:cNvPr id="29"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30" name="Texte niveau 1…"/>
          <p:cNvSpPr txBox="1">
            <a:spLocks noGrp="1"/>
          </p:cNvSpPr>
          <p:nvPr>
            <p:ph type="body" idx="1"/>
          </p:nvPr>
        </p:nvSpPr>
        <p:spPr>
          <a:xfrm>
            <a:off x="388620" y="2313432"/>
            <a:ext cx="6995160"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31"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39" name="Texte niveau 1…"/>
          <p:cNvSpPr txBox="1">
            <a:spLocks noGrp="1"/>
          </p:cNvSpPr>
          <p:nvPr>
            <p:ph type="body" sz="half" idx="1"/>
          </p:nvPr>
        </p:nvSpPr>
        <p:spPr>
          <a:xfrm>
            <a:off x="388620" y="2313432"/>
            <a:ext cx="3380995"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40"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7"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48"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0">
    <p:spTree>
      <p:nvGrpSpPr>
        <p:cNvPr id="1" name=""/>
        <p:cNvGrpSpPr/>
        <p:nvPr/>
      </p:nvGrpSpPr>
      <p:grpSpPr>
        <a:xfrm>
          <a:off x="0" y="0"/>
          <a:ext cx="0" cy="0"/>
          <a:chOff x="0" y="0"/>
          <a:chExt cx="0" cy="0"/>
        </a:xfrm>
      </p:grpSpPr>
      <p:sp>
        <p:nvSpPr>
          <p:cNvPr id="62"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e du titre"/>
          <p:cNvSpPr txBox="1">
            <a:spLocks noGrp="1"/>
          </p:cNvSpPr>
          <p:nvPr>
            <p:ph type="title"/>
          </p:nvPr>
        </p:nvSpPr>
        <p:spPr>
          <a:xfrm>
            <a:off x="388620" y="402801"/>
            <a:ext cx="6995160" cy="19441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Texte du titre</a:t>
            </a:r>
          </a:p>
        </p:txBody>
      </p:sp>
      <p:sp>
        <p:nvSpPr>
          <p:cNvPr id="3" name="Texte niveau 1…"/>
          <p:cNvSpPr txBox="1">
            <a:spLocks noGrp="1"/>
          </p:cNvSpPr>
          <p:nvPr>
            <p:ph type="body" idx="1"/>
          </p:nvPr>
        </p:nvSpPr>
        <p:spPr>
          <a:xfrm>
            <a:off x="388620" y="2346960"/>
            <a:ext cx="6995160" cy="77114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2"/>
          </p:nvPr>
        </p:nvSpPr>
        <p:spPr>
          <a:xfrm>
            <a:off x="7358494" y="9734802"/>
            <a:ext cx="207517" cy="177801"/>
          </a:xfrm>
          <a:prstGeom prst="rect">
            <a:avLst/>
          </a:prstGeom>
          <a:ln w="12700">
            <a:miter lim="400000"/>
          </a:ln>
        </p:spPr>
        <p:txBody>
          <a:bodyPr wrap="none" lIns="0" tIns="0" rIns="0" bIns="0">
            <a:spAutoFit/>
          </a:bodyPr>
          <a:lstStyle>
            <a:lvl1pPr indent="38100">
              <a:spcBef>
                <a:spcPts val="100"/>
              </a:spcBef>
              <a:defRPr sz="1000" spc="-50">
                <a:solidFill>
                  <a:srgbClr val="FFFFFF"/>
                </a:solidFill>
                <a:latin typeface="Arial Black"/>
                <a:ea typeface="Arial Black"/>
                <a:cs typeface="Arial Black"/>
                <a:sym typeface="Arial Black"/>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spd="med"/>
  <p:txStyles>
    <p:titleStyle>
      <a:lvl1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9pPr>
    </p:titleStyle>
    <p:bodyStyle>
      <a:lvl1pPr marL="0" marR="0" indent="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9pPr>
    </p:bodyStyle>
    <p:otherStyle>
      <a:lvl1pPr marL="0" marR="0" indent="3810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1pPr>
      <a:lvl2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2pPr>
      <a:lvl3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3pPr>
      <a:lvl4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4pPr>
      <a:lvl5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5pPr>
      <a:lvl6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6pPr>
      <a:lvl7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7pPr>
      <a:lvl8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8pPr>
      <a:lvl9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hyperlink" Target="https://www.youtube.com/watch?v=D785yuQwH5Q" TargetMode="Externa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object 2"/>
          <p:cNvSpPr txBox="1"/>
          <p:nvPr/>
        </p:nvSpPr>
        <p:spPr>
          <a:xfrm>
            <a:off x="2604006" y="3016731"/>
            <a:ext cx="2390141" cy="66530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300"/>
              </a:lnSpc>
              <a:spcBef>
                <a:spcPts val="200"/>
              </a:spcBef>
              <a:defRPr sz="1200" spc="-135">
                <a:solidFill>
                  <a:srgbClr val="231F20"/>
                </a:solidFill>
                <a:latin typeface="Arial"/>
                <a:ea typeface="Arial"/>
                <a:cs typeface="Arial"/>
                <a:sym typeface="Arial"/>
              </a:defRPr>
            </a:pPr>
            <a:r>
              <a:rPr lang="fr-CA" sz="900" spc="10" dirty="0"/>
              <a:t>Lorsqu’elle a été informée que le St. </a:t>
            </a:r>
            <a:r>
              <a:rPr lang="fr-CA" sz="900" spc="10" dirty="0" err="1"/>
              <a:t>Joseph’s</a:t>
            </a:r>
            <a:r>
              <a:rPr lang="fr-CA" sz="900" spc="10" dirty="0"/>
              <a:t> </a:t>
            </a:r>
            <a:r>
              <a:rPr lang="fr-CA" sz="900" spc="10" dirty="0" err="1"/>
              <a:t>Health</a:t>
            </a:r>
            <a:r>
              <a:rPr lang="fr-CA" sz="900" spc="10" dirty="0"/>
              <a:t> Centre se trouvait officiellement au milieu d’une nouvelle vague de COVID-19, Sandra </a:t>
            </a:r>
            <a:r>
              <a:rPr lang="fr-CA" sz="900" spc="10" dirty="0" err="1"/>
              <a:t>Ramelli</a:t>
            </a:r>
            <a:r>
              <a:rPr lang="fr-CA" sz="900" spc="10" dirty="0"/>
              <a:t>, vice-présidente intégrée des ressources humaines et de la stratégie du centre, a eu besoin d’un moment pour se ressaisir. Elle a posé son téléphone à l’envers sur le bureau et fixé l’écran de l’ordinateur. La pandémie s’étant déclarée un an et demi plus tôt, Sandra avait espéré que ces vagues ne seraient plus qu’un triste souvenir, mais elles semblaient plutôt refaire régulièrement surface dans tout l’Ontario et le Canada.</a:t>
            </a:r>
          </a:p>
          <a:p>
            <a:pPr marR="5080" indent="240665" algn="just">
              <a:lnSpc>
                <a:spcPts val="1300"/>
              </a:lnSpc>
              <a:defRPr sz="1200" spc="-110">
                <a:solidFill>
                  <a:srgbClr val="231F20"/>
                </a:solidFill>
                <a:latin typeface="Arial"/>
                <a:ea typeface="Arial"/>
                <a:cs typeface="Arial"/>
                <a:sym typeface="Arial"/>
              </a:defRPr>
            </a:pPr>
            <a:r>
              <a:rPr lang="fr-CA" sz="900" spc="10" dirty="0"/>
              <a:t>Avant l’appel téléphonique fatidique, Sandra était plongée dans ses pensées, concentrée à revoir les protocoles de visite dans le secteur des soins de longue durée du centre pour adhérer aux nouvelles directives provinciales. </a:t>
            </a:r>
            <a:r>
              <a:rPr lang="fr-CA" sz="900" spc="-50" dirty="0"/>
              <a:t>Elle a alors consulté </a:t>
            </a:r>
            <a:r>
              <a:rPr lang="fr-CA" sz="900" spc="10" dirty="0"/>
              <a:t>nerveusement sa boîte de courriel et constaté qu’un nombre </a:t>
            </a:r>
            <a:r>
              <a:rPr lang="fr-CA" sz="900" spc="-30" dirty="0"/>
              <a:t>élevé de cas de COVID-19 avait été enregistré dans la région de Guelph-Wellington. </a:t>
            </a:r>
            <a:r>
              <a:rPr lang="fr-CA" sz="900" spc="10" dirty="0"/>
              <a:t>Cette nouvelle signifiait qu’elle devait à nouveau revoir les protocoles de sécurité, mais surtout que les patients, les résidents, les clients, le personnel de soutien et les travailleurs de première ligne de St. </a:t>
            </a:r>
            <a:r>
              <a:rPr lang="fr-CA" sz="900" spc="10" dirty="0" err="1"/>
              <a:t>Joseph’s</a:t>
            </a:r>
            <a:r>
              <a:rPr lang="fr-CA" sz="900" spc="10" dirty="0"/>
              <a:t> étaient à risque. Elle était sincèrement préoccupée par leur sécurité et leur bien-être. Galvanisée, Sandra s’est levée, a saisi son masque N-95 et a organisé une réunion d’équipe urgente pour élaborer la stratégie du centre.</a:t>
            </a:r>
          </a:p>
          <a:p>
            <a:pPr marR="5080" indent="274320" algn="just">
              <a:lnSpc>
                <a:spcPts val="1300"/>
              </a:lnSpc>
              <a:defRPr sz="1200" spc="-95">
                <a:solidFill>
                  <a:srgbClr val="231F20"/>
                </a:solidFill>
                <a:latin typeface="Arial"/>
                <a:ea typeface="Arial"/>
                <a:cs typeface="Arial"/>
                <a:sym typeface="Arial"/>
              </a:defRPr>
            </a:pPr>
            <a:r>
              <a:rPr lang="fr-CA" sz="900" spc="10" dirty="0"/>
              <a:t>St. </a:t>
            </a:r>
            <a:r>
              <a:rPr lang="fr-CA" sz="900" spc="10" dirty="0" err="1"/>
              <a:t>Joseph’s</a:t>
            </a:r>
            <a:r>
              <a:rPr lang="fr-CA" sz="900" spc="10" dirty="0"/>
              <a:t> </a:t>
            </a:r>
            <a:r>
              <a:rPr lang="fr-CA" sz="900" spc="10" dirty="0" err="1"/>
              <a:t>Health</a:t>
            </a:r>
            <a:r>
              <a:rPr lang="fr-CA" sz="900" spc="10" dirty="0"/>
              <a:t> Centre Guelph est une organisation multisectorielle composée d’un établissement de soins de longue durée, </a:t>
            </a:r>
            <a:r>
              <a:rPr lang="fr-CA" sz="900" spc="-50" dirty="0"/>
              <a:t>d’un hôpital, de services de soins</a:t>
            </a:r>
            <a:r>
              <a:rPr lang="fr-CA" sz="900" spc="10" dirty="0"/>
              <a:t> ambulatoires et des services communautaires avec une équipe de proximité dirigée par le personnel infirmier.</a:t>
            </a:r>
          </a:p>
        </p:txBody>
      </p:sp>
      <p:sp>
        <p:nvSpPr>
          <p:cNvPr id="72" name="object 3"/>
          <p:cNvSpPr/>
          <p:nvPr/>
        </p:nvSpPr>
        <p:spPr>
          <a:xfrm flipH="1">
            <a:off x="2511550" y="3017520"/>
            <a:ext cx="1" cy="6455665"/>
          </a:xfrm>
          <a:prstGeom prst="line">
            <a:avLst/>
          </a:prstGeom>
          <a:ln w="12700">
            <a:solidFill>
              <a:srgbClr val="231F20"/>
            </a:solidFill>
          </a:ln>
        </p:spPr>
        <p:txBody>
          <a:bodyPr lIns="45719" rIns="45719"/>
          <a:lstStyle/>
          <a:p>
            <a:endParaRPr/>
          </a:p>
        </p:txBody>
      </p:sp>
      <p:sp>
        <p:nvSpPr>
          <p:cNvPr id="73" name="object 4"/>
          <p:cNvSpPr/>
          <p:nvPr/>
        </p:nvSpPr>
        <p:spPr>
          <a:xfrm flipH="1">
            <a:off x="5048758" y="3035806"/>
            <a:ext cx="1" cy="6437378"/>
          </a:xfrm>
          <a:prstGeom prst="line">
            <a:avLst/>
          </a:prstGeom>
          <a:ln w="12700">
            <a:solidFill>
              <a:srgbClr val="231F20"/>
            </a:solidFill>
          </a:ln>
        </p:spPr>
        <p:txBody>
          <a:bodyPr lIns="45719" rIns="45719"/>
          <a:lstStyle/>
          <a:p>
            <a:endParaRPr/>
          </a:p>
        </p:txBody>
      </p:sp>
      <p:sp>
        <p:nvSpPr>
          <p:cNvPr id="74" name="object 5"/>
          <p:cNvSpPr txBox="1">
            <a:spLocks noGrp="1"/>
          </p:cNvSpPr>
          <p:nvPr>
            <p:ph type="title"/>
          </p:nvPr>
        </p:nvSpPr>
        <p:spPr>
          <a:xfrm>
            <a:off x="289051" y="432103"/>
            <a:ext cx="3535681" cy="421642"/>
          </a:xfrm>
          <a:prstGeom prst="rect">
            <a:avLst/>
          </a:prstGeom>
        </p:spPr>
        <p:txBody>
          <a:bodyPr>
            <a:noAutofit/>
          </a:bodyPr>
          <a:lstStyle/>
          <a:p>
            <a:pPr indent="12700">
              <a:lnSpc>
                <a:spcPts val="2200"/>
              </a:lnSpc>
              <a:spcBef>
                <a:spcPts val="100"/>
              </a:spcBef>
              <a:defRPr spc="-400"/>
            </a:pPr>
            <a:r>
              <a:rPr lang="fr-CA" sz="2400" spc="10" dirty="0"/>
              <a:t>Complexité des soins pendant la pandémie</a:t>
            </a:r>
          </a:p>
        </p:txBody>
      </p:sp>
      <p:sp>
        <p:nvSpPr>
          <p:cNvPr id="75" name="object 6"/>
          <p:cNvSpPr txBox="1"/>
          <p:nvPr/>
        </p:nvSpPr>
        <p:spPr>
          <a:xfrm>
            <a:off x="5117084" y="3014065"/>
            <a:ext cx="2312036" cy="665304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300"/>
              </a:lnSpc>
              <a:spcBef>
                <a:spcPts val="200"/>
              </a:spcBef>
              <a:defRPr sz="1200" spc="-125">
                <a:solidFill>
                  <a:srgbClr val="231F20"/>
                </a:solidFill>
                <a:latin typeface="Arial"/>
                <a:ea typeface="Arial"/>
                <a:cs typeface="Arial"/>
                <a:sym typeface="Arial"/>
              </a:defRPr>
            </a:pPr>
            <a:r>
              <a:rPr lang="fr-CA" sz="900" spc="10" dirty="0"/>
              <a:t>La population âgée de Guelph étant parmi les plus vulnérables, Sandra savait qu’il fallait agir avec soin et prudence pour protéger ces patients, ces résidents et ces clients contre la COVID-19. Cependant, la </a:t>
            </a:r>
            <a:r>
              <a:rPr lang="fr-CA" sz="900" spc="-20" dirty="0"/>
              <a:t>prestation de soins s’avérait particulièrement complexe lorsque les </a:t>
            </a:r>
            <a:r>
              <a:rPr lang="fr-CA" sz="900" spc="10" dirty="0"/>
              <a:t>établissements de soins de longue durée et les hôpitaux étaient </a:t>
            </a:r>
            <a:r>
              <a:rPr lang="fr-CA" sz="900" spc="-20" dirty="0"/>
              <a:t>assujettis à différentes consignes d’isolement. Le contexte était complexe, </a:t>
            </a:r>
            <a:r>
              <a:rPr lang="fr-CA" sz="900" spc="10" dirty="0"/>
              <a:t>mais les années </a:t>
            </a:r>
            <a:r>
              <a:rPr lang="fr-CA" sz="900" spc="-20" dirty="0"/>
              <a:t>d’expérience de Sandra et du reste de l’équipe de direction, ainsi que leur engagement à l’égard de la mission et des </a:t>
            </a:r>
            <a:r>
              <a:rPr lang="fr-CA" sz="900" spc="10" dirty="0"/>
              <a:t>valeurs de l’organisation, les ont aidés à ne pas perdre de vue la priorité, à savoir produire des protocoles justes et équitables </a:t>
            </a:r>
            <a:r>
              <a:rPr lang="fr-CA" sz="900" spc="-20" dirty="0"/>
              <a:t>pour l’ensemble de l’organisation. Heureusement pour Sandra, lors de son entrée en fonctions au St. </a:t>
            </a:r>
            <a:r>
              <a:rPr lang="fr-CA" sz="900" spc="-20" dirty="0" err="1"/>
              <a:t>Joseph’s</a:t>
            </a:r>
            <a:r>
              <a:rPr lang="fr-CA" sz="900" spc="-20" dirty="0"/>
              <a:t> </a:t>
            </a:r>
            <a:r>
              <a:rPr lang="fr-CA" sz="900" spc="-20" dirty="0" err="1"/>
              <a:t>Health</a:t>
            </a:r>
            <a:r>
              <a:rPr lang="fr-CA" sz="900" spc="-20" dirty="0"/>
              <a:t> Centre 12 mois après le début de la </a:t>
            </a:r>
            <a:r>
              <a:rPr lang="fr-CA" sz="900" spc="10" dirty="0"/>
              <a:t>pandémie, elle a intégré une organisation fondée sur des valeurs et ayant à cœur le bien de son personnel, de ses patients, de ses résidents, de ses clients et de leurs familles. Elle s’est jointe à une organisation qui incarnait une mission et des valeurs claires, ce qui lui a permis, ainsi </a:t>
            </a:r>
            <a:r>
              <a:rPr lang="fr-CA" sz="900" spc="-20" dirty="0"/>
              <a:t>qu’à son équipe, de relever le défi de la pandémie et de sa myriade de conséquences.</a:t>
            </a:r>
          </a:p>
          <a:p>
            <a:pPr marR="5080" indent="198120" algn="just">
              <a:lnSpc>
                <a:spcPts val="1300"/>
              </a:lnSpc>
              <a:defRPr sz="1200" spc="-140">
                <a:solidFill>
                  <a:srgbClr val="231F20"/>
                </a:solidFill>
                <a:latin typeface="Arial"/>
                <a:ea typeface="Arial"/>
                <a:cs typeface="Arial"/>
                <a:sym typeface="Arial"/>
              </a:defRPr>
            </a:pPr>
            <a:r>
              <a:rPr lang="fr-CA" sz="900" spc="10" dirty="0"/>
              <a:t>Sandra a toujours insufflé de l’énergie à chaque table ronde et motivé son équipe pour qu’elle continue à aller de l’avant. L’annonce d’une nouvelle vague avait toutefois jeté une ombre sur l’équipe, et </a:t>
            </a:r>
            <a:r>
              <a:rPr lang="fr-CA" sz="900" spc="-20" dirty="0"/>
              <a:t>même Sandra trouvait difficile de projeter son optimisme naturel. À ce moment, </a:t>
            </a:r>
            <a:r>
              <a:rPr lang="fr-CA" sz="900" spc="10" dirty="0"/>
              <a:t>Sandra aurait tant voulu retirer son masque pour avoir une conversation en face à face avec ses collègues et leur assurer qu’il s’agissait de la dernière vague. Les vaccins étaient distribués dans toute la province</a:t>
            </a:r>
          </a:p>
        </p:txBody>
      </p:sp>
      <p:grpSp>
        <p:nvGrpSpPr>
          <p:cNvPr id="87" name="object 7"/>
          <p:cNvGrpSpPr/>
          <p:nvPr/>
        </p:nvGrpSpPr>
        <p:grpSpPr>
          <a:xfrm>
            <a:off x="301751" y="382693"/>
            <a:ext cx="7168898" cy="1175389"/>
            <a:chOff x="0" y="0"/>
            <a:chExt cx="7168896" cy="1125564"/>
          </a:xfrm>
        </p:grpSpPr>
        <p:sp>
          <p:nvSpPr>
            <p:cNvPr id="76" name="object 8"/>
            <p:cNvSpPr/>
            <p:nvPr/>
          </p:nvSpPr>
          <p:spPr>
            <a:xfrm>
              <a:off x="4096510" y="6394"/>
              <a:ext cx="3071878" cy="1113053"/>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sp>
          <p:nvSpPr>
            <p:cNvPr id="85" name="object 13"/>
            <p:cNvSpPr/>
            <p:nvPr/>
          </p:nvSpPr>
          <p:spPr>
            <a:xfrm>
              <a:off x="0" y="0"/>
              <a:ext cx="7168896" cy="0"/>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sp>
          <p:nvSpPr>
            <p:cNvPr id="86" name="object 14"/>
            <p:cNvSpPr/>
            <p:nvPr/>
          </p:nvSpPr>
          <p:spPr>
            <a:xfrm>
              <a:off x="0" y="1125563"/>
              <a:ext cx="7168896" cy="1"/>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grpSp>
      <p:grpSp>
        <p:nvGrpSpPr>
          <p:cNvPr id="91" name="object 16"/>
          <p:cNvGrpSpPr/>
          <p:nvPr/>
        </p:nvGrpSpPr>
        <p:grpSpPr>
          <a:xfrm>
            <a:off x="0" y="9591547"/>
            <a:ext cx="7772400" cy="466852"/>
            <a:chOff x="0" y="0"/>
            <a:chExt cx="7772400" cy="466851"/>
          </a:xfrm>
        </p:grpSpPr>
        <p:sp>
          <p:nvSpPr>
            <p:cNvPr id="89" name="object 17"/>
            <p:cNvSpPr/>
            <p:nvPr/>
          </p:nvSpPr>
          <p:spPr>
            <a:xfrm>
              <a:off x="24" y="0"/>
              <a:ext cx="7772376" cy="466852"/>
            </a:xfrm>
            <a:prstGeom prst="rect">
              <a:avLst/>
            </a:prstGeom>
            <a:solidFill>
              <a:srgbClr val="7A003C"/>
            </a:solidFill>
            <a:ln w="12700" cap="flat">
              <a:noFill/>
              <a:miter lim="400000"/>
            </a:ln>
            <a:effectLst/>
          </p:spPr>
          <p:txBody>
            <a:bodyPr wrap="square" lIns="45719" tIns="45719" rIns="45719" bIns="45719" numCol="1" anchor="t">
              <a:noAutofit/>
            </a:bodyPr>
            <a:lstStyle/>
            <a:p>
              <a:endParaRPr/>
            </a:p>
          </p:txBody>
        </p:sp>
        <p:sp>
          <p:nvSpPr>
            <p:cNvPr id="90" name="object 18"/>
            <p:cNvSpPr/>
            <p:nvPr/>
          </p:nvSpPr>
          <p:spPr>
            <a:xfrm>
              <a:off x="0" y="0"/>
              <a:ext cx="7772400" cy="23610"/>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pic>
        <p:nvPicPr>
          <p:cNvPr id="92" name="object 19" descr="object 19"/>
          <p:cNvPicPr>
            <a:picLocks noChangeAspect="1"/>
          </p:cNvPicPr>
          <p:nvPr/>
        </p:nvPicPr>
        <p:blipFill>
          <a:blip r:embed="rId2"/>
          <a:stretch>
            <a:fillRect/>
          </a:stretch>
        </p:blipFill>
        <p:spPr>
          <a:xfrm>
            <a:off x="0" y="2670048"/>
            <a:ext cx="2423161" cy="2596897"/>
          </a:xfrm>
          <a:prstGeom prst="rect">
            <a:avLst/>
          </a:prstGeom>
          <a:ln w="12700">
            <a:miter lim="400000"/>
          </a:ln>
        </p:spPr>
      </p:pic>
      <p:sp>
        <p:nvSpPr>
          <p:cNvPr id="93" name="object 20"/>
          <p:cNvSpPr txBox="1"/>
          <p:nvPr/>
        </p:nvSpPr>
        <p:spPr>
          <a:xfrm>
            <a:off x="521208" y="5289396"/>
            <a:ext cx="1238251" cy="3718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12700">
              <a:lnSpc>
                <a:spcPts val="1300"/>
              </a:lnSpc>
              <a:spcBef>
                <a:spcPts val="100"/>
              </a:spcBef>
              <a:defRPr sz="1200" b="1" spc="-104">
                <a:solidFill>
                  <a:srgbClr val="262223"/>
                </a:solidFill>
                <a:latin typeface="Arial"/>
                <a:ea typeface="Arial"/>
                <a:cs typeface="Arial"/>
                <a:sym typeface="Arial"/>
              </a:defRPr>
            </a:pPr>
            <a:r>
              <a:rPr lang="fr-CA" spc="-20" dirty="0"/>
              <a:t>Sandra </a:t>
            </a:r>
            <a:r>
              <a:rPr lang="fr-CA" spc="-20" dirty="0" err="1"/>
              <a:t>Ramelli</a:t>
            </a:r>
            <a:endParaRPr lang="fr-CA" spc="-20" dirty="0"/>
          </a:p>
          <a:p>
            <a:pPr indent="12700">
              <a:lnSpc>
                <a:spcPts val="800"/>
              </a:lnSpc>
              <a:defRPr sz="800" spc="-65">
                <a:solidFill>
                  <a:srgbClr val="270F0F"/>
                </a:solidFill>
                <a:latin typeface="Arial"/>
                <a:ea typeface="Arial"/>
                <a:cs typeface="Arial"/>
                <a:sym typeface="Arial"/>
              </a:defRPr>
            </a:pPr>
            <a:r>
              <a:rPr lang="fr-CA" spc="-20" dirty="0"/>
              <a:t>MBA, B. Éd., B. </a:t>
            </a:r>
            <a:r>
              <a:rPr lang="fr-CA" spc="-20" dirty="0" err="1"/>
              <a:t>Comm</a:t>
            </a:r>
            <a:r>
              <a:rPr lang="fr-CA" spc="-20" dirty="0"/>
              <a:t>. (comptabilité)</a:t>
            </a:r>
          </a:p>
        </p:txBody>
      </p:sp>
      <p:grpSp>
        <p:nvGrpSpPr>
          <p:cNvPr id="96" name="object 21"/>
          <p:cNvGrpSpPr/>
          <p:nvPr/>
        </p:nvGrpSpPr>
        <p:grpSpPr>
          <a:xfrm>
            <a:off x="0" y="5739472"/>
            <a:ext cx="2286002" cy="2963451"/>
            <a:chOff x="0" y="0"/>
            <a:chExt cx="2286001" cy="2963450"/>
          </a:xfrm>
        </p:grpSpPr>
        <p:pic>
          <p:nvPicPr>
            <p:cNvPr id="94" name="object 22" descr="object 22"/>
            <p:cNvPicPr>
              <a:picLocks noChangeAspect="1"/>
            </p:cNvPicPr>
            <p:nvPr/>
          </p:nvPicPr>
          <p:blipFill>
            <a:blip r:embed="rId3"/>
            <a:stretch>
              <a:fillRect/>
            </a:stretch>
          </p:blipFill>
          <p:spPr>
            <a:xfrm>
              <a:off x="0" y="0"/>
              <a:ext cx="2286002" cy="2440321"/>
            </a:xfrm>
            <a:prstGeom prst="rect">
              <a:avLst/>
            </a:prstGeom>
            <a:ln w="12700" cap="flat">
              <a:noFill/>
              <a:miter lim="400000"/>
            </a:ln>
            <a:effectLst/>
          </p:spPr>
        </p:pic>
        <p:sp>
          <p:nvSpPr>
            <p:cNvPr id="95" name="object 23"/>
            <p:cNvSpPr/>
            <p:nvPr/>
          </p:nvSpPr>
          <p:spPr>
            <a:xfrm>
              <a:off x="-1" y="2069830"/>
              <a:ext cx="649451" cy="893621"/>
            </a:xfrm>
            <a:custGeom>
              <a:avLst/>
              <a:gdLst/>
              <a:ahLst/>
              <a:cxnLst>
                <a:cxn ang="0">
                  <a:pos x="wd2" y="hd2"/>
                </a:cxn>
                <a:cxn ang="5400000">
                  <a:pos x="wd2" y="hd2"/>
                </a:cxn>
                <a:cxn ang="10800000">
                  <a:pos x="wd2" y="hd2"/>
                </a:cxn>
                <a:cxn ang="16200000">
                  <a:pos x="wd2" y="hd2"/>
                </a:cxn>
              </a:cxnLst>
              <a:rect l="0" t="0" r="r" b="b"/>
              <a:pathLst>
                <a:path w="21600" h="21600" extrusionOk="0">
                  <a:moveTo>
                    <a:pt x="7117" y="0"/>
                  </a:moveTo>
                  <a:lnTo>
                    <a:pt x="5610" y="15"/>
                  </a:lnTo>
                  <a:lnTo>
                    <a:pt x="4106" y="147"/>
                  </a:lnTo>
                  <a:lnTo>
                    <a:pt x="2618" y="400"/>
                  </a:lnTo>
                  <a:lnTo>
                    <a:pt x="1156" y="774"/>
                  </a:lnTo>
                  <a:lnTo>
                    <a:pt x="0" y="1181"/>
                  </a:lnTo>
                  <a:lnTo>
                    <a:pt x="0" y="20119"/>
                  </a:lnTo>
                  <a:lnTo>
                    <a:pt x="2466" y="20969"/>
                  </a:lnTo>
                  <a:lnTo>
                    <a:pt x="3908" y="21290"/>
                  </a:lnTo>
                  <a:lnTo>
                    <a:pt x="5384" y="21501"/>
                  </a:lnTo>
                  <a:lnTo>
                    <a:pt x="6881" y="21600"/>
                  </a:lnTo>
                  <a:lnTo>
                    <a:pt x="8388" y="21585"/>
                  </a:lnTo>
                  <a:lnTo>
                    <a:pt x="9891" y="21453"/>
                  </a:lnTo>
                  <a:lnTo>
                    <a:pt x="11380" y="21200"/>
                  </a:lnTo>
                  <a:lnTo>
                    <a:pt x="12842" y="20826"/>
                  </a:lnTo>
                  <a:lnTo>
                    <a:pt x="14264" y="20326"/>
                  </a:lnTo>
                  <a:lnTo>
                    <a:pt x="15601" y="19714"/>
                  </a:lnTo>
                  <a:lnTo>
                    <a:pt x="16813" y="19012"/>
                  </a:lnTo>
                  <a:lnTo>
                    <a:pt x="17896" y="18228"/>
                  </a:lnTo>
                  <a:lnTo>
                    <a:pt x="18848" y="17371"/>
                  </a:lnTo>
                  <a:lnTo>
                    <a:pt x="19664" y="16451"/>
                  </a:lnTo>
                  <a:lnTo>
                    <a:pt x="20341" y="15475"/>
                  </a:lnTo>
                  <a:lnTo>
                    <a:pt x="20877" y="14454"/>
                  </a:lnTo>
                  <a:lnTo>
                    <a:pt x="21267" y="13395"/>
                  </a:lnTo>
                  <a:lnTo>
                    <a:pt x="21510" y="12309"/>
                  </a:lnTo>
                  <a:lnTo>
                    <a:pt x="21600" y="11203"/>
                  </a:lnTo>
                  <a:lnTo>
                    <a:pt x="21535" y="10087"/>
                  </a:lnTo>
                  <a:lnTo>
                    <a:pt x="21313" y="8970"/>
                  </a:lnTo>
                  <a:lnTo>
                    <a:pt x="20928" y="7860"/>
                  </a:lnTo>
                  <a:lnTo>
                    <a:pt x="20379" y="6767"/>
                  </a:lnTo>
                  <a:lnTo>
                    <a:pt x="19662" y="5699"/>
                  </a:lnTo>
                  <a:lnTo>
                    <a:pt x="18796" y="4691"/>
                  </a:lnTo>
                  <a:lnTo>
                    <a:pt x="17811" y="3773"/>
                  </a:lnTo>
                  <a:lnTo>
                    <a:pt x="16720" y="2948"/>
                  </a:lnTo>
                  <a:lnTo>
                    <a:pt x="15534" y="2218"/>
                  </a:lnTo>
                  <a:lnTo>
                    <a:pt x="14266" y="1587"/>
                  </a:lnTo>
                  <a:lnTo>
                    <a:pt x="12928" y="1057"/>
                  </a:lnTo>
                  <a:lnTo>
                    <a:pt x="11531" y="631"/>
                  </a:lnTo>
                  <a:lnTo>
                    <a:pt x="10089" y="310"/>
                  </a:lnTo>
                  <a:lnTo>
                    <a:pt x="8614" y="99"/>
                  </a:lnTo>
                  <a:lnTo>
                    <a:pt x="7117"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grpSp>
      <p:sp>
        <p:nvSpPr>
          <p:cNvPr id="97" name="object 24"/>
          <p:cNvSpPr txBox="1"/>
          <p:nvPr/>
        </p:nvSpPr>
        <p:spPr>
          <a:xfrm>
            <a:off x="343280" y="8247075"/>
            <a:ext cx="1971654" cy="12567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259715" algn="r">
              <a:lnSpc>
                <a:spcPts val="1400"/>
              </a:lnSpc>
              <a:spcBef>
                <a:spcPts val="300"/>
              </a:spcBef>
              <a:defRPr sz="1400" b="1" spc="-110">
                <a:solidFill>
                  <a:srgbClr val="7A123E"/>
                </a:solidFill>
                <a:latin typeface="Arial"/>
                <a:ea typeface="Arial"/>
                <a:cs typeface="Arial"/>
                <a:sym typeface="Arial"/>
              </a:defRPr>
            </a:pPr>
            <a:r>
              <a:rPr lang="fr-CA" dirty="0"/>
              <a:t>« […] elle a intégré une organisation fondée sur des valeurs et ayant à cœur le bien de son personnel, de ses patients, de ses résidents, de ses clients et de leurs familles. »</a:t>
            </a:r>
          </a:p>
        </p:txBody>
      </p:sp>
      <p:pic>
        <p:nvPicPr>
          <p:cNvPr id="98" name="object 25" descr="object 25"/>
          <p:cNvPicPr>
            <a:picLocks noChangeAspect="1"/>
          </p:cNvPicPr>
          <p:nvPr/>
        </p:nvPicPr>
        <p:blipFill>
          <a:blip r:embed="rId4"/>
          <a:stretch>
            <a:fillRect/>
          </a:stretch>
        </p:blipFill>
        <p:spPr>
          <a:xfrm>
            <a:off x="301758" y="1685231"/>
            <a:ext cx="1188714" cy="652210"/>
          </a:xfrm>
          <a:prstGeom prst="rect">
            <a:avLst/>
          </a:prstGeom>
          <a:ln w="12700">
            <a:miter lim="400000"/>
          </a:ln>
        </p:spPr>
      </p:pic>
      <p:sp>
        <p:nvSpPr>
          <p:cNvPr id="99" name="object 26"/>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a:t>
            </a:fld>
            <a:endParaRPr/>
          </a:p>
        </p:txBody>
      </p:sp>
      <p:sp>
        <p:nvSpPr>
          <p:cNvPr id="2" name="object 15"/>
          <p:cNvSpPr txBox="1"/>
          <p:nvPr/>
        </p:nvSpPr>
        <p:spPr>
          <a:xfrm>
            <a:off x="343408" y="773988"/>
            <a:ext cx="7270751" cy="22313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3559175" indent="12700">
              <a:lnSpc>
                <a:spcPts val="1600"/>
              </a:lnSpc>
              <a:spcBef>
                <a:spcPts val="20"/>
              </a:spcBef>
              <a:defRPr sz="1600" spc="-90">
                <a:solidFill>
                  <a:srgbClr val="020302"/>
                </a:solidFill>
                <a:latin typeface="Arial"/>
                <a:ea typeface="Arial"/>
                <a:cs typeface="Arial"/>
                <a:sym typeface="Arial"/>
              </a:defRPr>
            </a:pPr>
            <a:endParaRPr lang="fr-CA" dirty="0"/>
          </a:p>
          <a:p>
            <a:pPr marR="3559175" indent="12700">
              <a:lnSpc>
                <a:spcPts val="1600"/>
              </a:lnSpc>
              <a:spcBef>
                <a:spcPts val="20"/>
              </a:spcBef>
              <a:defRPr sz="1600" spc="-90">
                <a:solidFill>
                  <a:srgbClr val="020302"/>
                </a:solidFill>
                <a:latin typeface="Arial"/>
                <a:ea typeface="Arial"/>
                <a:cs typeface="Arial"/>
                <a:sym typeface="Arial"/>
              </a:defRPr>
            </a:pPr>
            <a:r>
              <a:rPr lang="fr-CA" dirty="0"/>
              <a:t>Leçons de leadership tirées de l’enseignement des soins et des professions de la santé pendant la pandémie de COVID-19</a:t>
            </a:r>
          </a:p>
          <a:p>
            <a:pPr marL="2176463" marR="1239519" lvl="3">
              <a:lnSpc>
                <a:spcPts val="2600"/>
              </a:lnSpc>
              <a:spcBef>
                <a:spcPts val="800"/>
              </a:spcBef>
              <a:defRPr sz="2600" b="1" spc="-320">
                <a:solidFill>
                  <a:srgbClr val="231F20"/>
                </a:solidFill>
                <a:latin typeface="Arial"/>
                <a:ea typeface="Arial"/>
                <a:cs typeface="Arial"/>
                <a:sym typeface="Arial"/>
              </a:defRPr>
            </a:pPr>
            <a:r>
              <a:rPr lang="fr-CA" sz="2400" spc="-20" dirty="0"/>
              <a:t>Surmonter le désespoir et l’épuisement du personnel</a:t>
            </a:r>
          </a:p>
          <a:p>
            <a:pPr marL="2176463" marR="5080">
              <a:lnSpc>
                <a:spcPts val="1600"/>
              </a:lnSpc>
              <a:spcBef>
                <a:spcPts val="200"/>
              </a:spcBef>
              <a:defRPr sz="1600" spc="-130">
                <a:solidFill>
                  <a:srgbClr val="2878A5"/>
                </a:solidFill>
                <a:latin typeface="Arial"/>
                <a:ea typeface="Arial"/>
                <a:cs typeface="Arial"/>
                <a:sym typeface="Arial"/>
              </a:defRPr>
            </a:pPr>
            <a:r>
              <a:rPr lang="fr-CA" sz="1350" spc="-50" dirty="0"/>
              <a:t>Histoire de : Sandra </a:t>
            </a:r>
            <a:r>
              <a:rPr lang="fr-CA" sz="1350" spc="-50" dirty="0" err="1"/>
              <a:t>Ramelli</a:t>
            </a:r>
            <a:r>
              <a:rPr lang="fr-CA" sz="1350" spc="-50" dirty="0"/>
              <a:t>, MBA, B. Éd., B. </a:t>
            </a:r>
            <a:r>
              <a:rPr lang="fr-CA" sz="1350" spc="-50" dirty="0" err="1"/>
              <a:t>Comm</a:t>
            </a:r>
            <a:r>
              <a:rPr lang="fr-CA" sz="1350" spc="-50" dirty="0"/>
              <a:t>. (comptabilité), vice-présidente intégrée des ressources humaines et de la stratégie, St. </a:t>
            </a:r>
            <a:r>
              <a:rPr lang="fr-CA" sz="1350" spc="-50" dirty="0" err="1"/>
              <a:t>Joseph’s</a:t>
            </a:r>
            <a:r>
              <a:rPr lang="fr-CA" sz="1350" spc="-50" dirty="0"/>
              <a:t> </a:t>
            </a:r>
            <a:r>
              <a:rPr lang="fr-CA" sz="1350" spc="-50" dirty="0" err="1"/>
              <a:t>Health</a:t>
            </a:r>
            <a:r>
              <a:rPr lang="fr-CA" sz="1350" spc="-50" dirty="0"/>
              <a:t> Centre Guelph et St. </a:t>
            </a:r>
            <a:r>
              <a:rPr lang="fr-CA" sz="1350" spc="-50" dirty="0" err="1"/>
              <a:t>Joseph’s</a:t>
            </a:r>
            <a:r>
              <a:rPr lang="fr-CA" sz="1350" spc="-50" dirty="0"/>
              <a:t> </a:t>
            </a:r>
            <a:r>
              <a:rPr lang="fr-CA" sz="1350" spc="-50" dirty="0" err="1"/>
              <a:t>Lifecare</a:t>
            </a:r>
            <a:r>
              <a:rPr lang="fr-CA" sz="1350" spc="-50" dirty="0"/>
              <a:t> Centre Brantford</a:t>
            </a:r>
          </a:p>
        </p:txBody>
      </p:sp>
      <p:sp>
        <p:nvSpPr>
          <p:cNvPr id="3" name="ZoneTexte 2">
            <a:extLst>
              <a:ext uri="{FF2B5EF4-FFF2-40B4-BE49-F238E27FC236}">
                <a16:creationId xmlns:a16="http://schemas.microsoft.com/office/drawing/2014/main" id="{C91859B6-95F7-ACD2-D40F-B9CCA0D78331}"/>
              </a:ext>
            </a:extLst>
          </p:cNvPr>
          <p:cNvSpPr txBox="1"/>
          <p:nvPr/>
        </p:nvSpPr>
        <p:spPr>
          <a:xfrm>
            <a:off x="4708463" y="743550"/>
            <a:ext cx="2451475"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CA" sz="2400" b="0" i="0" u="none" strike="noStrike" cap="none" spc="-100" normalizeH="0" dirty="0">
                <a:ln>
                  <a:noFill/>
                </a:ln>
                <a:solidFill>
                  <a:schemeClr val="bg1"/>
                </a:solidFill>
                <a:effectLst/>
                <a:uFillTx/>
                <a:latin typeface="Arial Black" panose="020B0A04020102020204" pitchFamily="34" charset="0"/>
                <a:sym typeface="Calibri"/>
              </a:rPr>
              <a:t>ÉTUDE DE CAS</a:t>
            </a:r>
            <a:endParaRPr kumimoji="0" lang="en-US" sz="2400" b="0" i="0" u="none" strike="noStrike" cap="none" spc="-100" normalizeH="0" dirty="0">
              <a:ln>
                <a:noFill/>
              </a:ln>
              <a:solidFill>
                <a:schemeClr val="bg1"/>
              </a:solidFill>
              <a:effectLst/>
              <a:uFillTx/>
              <a:latin typeface="Arial Black" panose="020B0A04020102020204" pitchFamily="34" charset="0"/>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object 2"/>
          <p:cNvGrpSpPr/>
          <p:nvPr/>
        </p:nvGrpSpPr>
        <p:grpSpPr>
          <a:xfrm>
            <a:off x="-1" y="448054"/>
            <a:ext cx="7772402" cy="9610347"/>
            <a:chOff x="0" y="0"/>
            <a:chExt cx="7772401" cy="9610346"/>
          </a:xfrm>
        </p:grpSpPr>
        <p:sp>
          <p:nvSpPr>
            <p:cNvPr id="101" name="object 3"/>
            <p:cNvSpPr/>
            <p:nvPr/>
          </p:nvSpPr>
          <p:spPr>
            <a:xfrm flipH="1">
              <a:off x="2658872" y="0"/>
              <a:ext cx="1" cy="9095995"/>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sp>
          <p:nvSpPr>
            <p:cNvPr id="102" name="object 4"/>
            <p:cNvSpPr/>
            <p:nvPr/>
          </p:nvSpPr>
          <p:spPr>
            <a:xfrm>
              <a:off x="24" y="9134857"/>
              <a:ext cx="7772376" cy="475489"/>
            </a:xfrm>
            <a:prstGeom prst="rect">
              <a:avLst/>
            </a:prstGeom>
            <a:solidFill>
              <a:srgbClr val="7A003C"/>
            </a:solidFill>
            <a:ln w="12700" cap="flat">
              <a:noFill/>
              <a:miter lim="400000"/>
            </a:ln>
            <a:effectLst/>
          </p:spPr>
          <p:txBody>
            <a:bodyPr wrap="square" lIns="45719" tIns="45719" rIns="45719" bIns="45719" numCol="1" anchor="t">
              <a:noAutofit/>
            </a:bodyPr>
            <a:lstStyle/>
            <a:p>
              <a:endParaRPr/>
            </a:p>
          </p:txBody>
        </p:sp>
        <p:sp>
          <p:nvSpPr>
            <p:cNvPr id="103" name="object 5"/>
            <p:cNvSpPr/>
            <p:nvPr/>
          </p:nvSpPr>
          <p:spPr>
            <a:xfrm>
              <a:off x="0" y="9134857"/>
              <a:ext cx="7772401" cy="23611"/>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sp>
          <p:nvSpPr>
            <p:cNvPr id="104" name="object 6"/>
            <p:cNvSpPr/>
            <p:nvPr/>
          </p:nvSpPr>
          <p:spPr>
            <a:xfrm>
              <a:off x="0" y="8013507"/>
              <a:ext cx="878245" cy="1373254"/>
            </a:xfrm>
            <a:custGeom>
              <a:avLst/>
              <a:gdLst/>
              <a:ahLst/>
              <a:cxnLst>
                <a:cxn ang="0">
                  <a:pos x="wd2" y="hd2"/>
                </a:cxn>
                <a:cxn ang="5400000">
                  <a:pos x="wd2" y="hd2"/>
                </a:cxn>
                <a:cxn ang="10800000">
                  <a:pos x="wd2" y="hd2"/>
                </a:cxn>
                <a:cxn ang="16200000">
                  <a:pos x="wd2" y="hd2"/>
                </a:cxn>
              </a:cxnLst>
              <a:rect l="0" t="0" r="r" b="b"/>
              <a:pathLst>
                <a:path w="21600" h="21600" extrusionOk="0">
                  <a:moveTo>
                    <a:pt x="2907" y="0"/>
                  </a:moveTo>
                  <a:lnTo>
                    <a:pt x="1755" y="43"/>
                  </a:lnTo>
                  <a:lnTo>
                    <a:pt x="599" y="130"/>
                  </a:lnTo>
                  <a:lnTo>
                    <a:pt x="0" y="199"/>
                  </a:lnTo>
                  <a:lnTo>
                    <a:pt x="0" y="21403"/>
                  </a:lnTo>
                  <a:lnTo>
                    <a:pt x="578" y="21469"/>
                  </a:lnTo>
                  <a:lnTo>
                    <a:pt x="1700" y="21555"/>
                  </a:lnTo>
                  <a:lnTo>
                    <a:pt x="2834" y="21599"/>
                  </a:lnTo>
                  <a:lnTo>
                    <a:pt x="3979" y="21600"/>
                  </a:lnTo>
                  <a:lnTo>
                    <a:pt x="5130" y="21557"/>
                  </a:lnTo>
                  <a:lnTo>
                    <a:pt x="6286" y="21470"/>
                  </a:lnTo>
                  <a:lnTo>
                    <a:pt x="7444" y="21337"/>
                  </a:lnTo>
                  <a:lnTo>
                    <a:pt x="8599" y="21157"/>
                  </a:lnTo>
                  <a:lnTo>
                    <a:pt x="9779" y="20923"/>
                  </a:lnTo>
                  <a:lnTo>
                    <a:pt x="10914" y="20646"/>
                  </a:lnTo>
                  <a:lnTo>
                    <a:pt x="12003" y="20329"/>
                  </a:lnTo>
                  <a:lnTo>
                    <a:pt x="13043" y="19972"/>
                  </a:lnTo>
                  <a:lnTo>
                    <a:pt x="14033" y="19578"/>
                  </a:lnTo>
                  <a:lnTo>
                    <a:pt x="14970" y="19149"/>
                  </a:lnTo>
                  <a:lnTo>
                    <a:pt x="15854" y="18687"/>
                  </a:lnTo>
                  <a:lnTo>
                    <a:pt x="16682" y="18195"/>
                  </a:lnTo>
                  <a:lnTo>
                    <a:pt x="17452" y="17673"/>
                  </a:lnTo>
                  <a:lnTo>
                    <a:pt x="18163" y="17124"/>
                  </a:lnTo>
                  <a:lnTo>
                    <a:pt x="18812" y="16551"/>
                  </a:lnTo>
                  <a:lnTo>
                    <a:pt x="19398" y="15954"/>
                  </a:lnTo>
                  <a:lnTo>
                    <a:pt x="19920" y="15337"/>
                  </a:lnTo>
                  <a:lnTo>
                    <a:pt x="20375" y="14700"/>
                  </a:lnTo>
                  <a:lnTo>
                    <a:pt x="20761" y="14047"/>
                  </a:lnTo>
                  <a:lnTo>
                    <a:pt x="21077" y="13378"/>
                  </a:lnTo>
                  <a:lnTo>
                    <a:pt x="21321" y="12697"/>
                  </a:lnTo>
                  <a:lnTo>
                    <a:pt x="21490" y="12005"/>
                  </a:lnTo>
                  <a:lnTo>
                    <a:pt x="21584" y="11303"/>
                  </a:lnTo>
                  <a:lnTo>
                    <a:pt x="21600" y="10595"/>
                  </a:lnTo>
                  <a:lnTo>
                    <a:pt x="21537" y="9882"/>
                  </a:lnTo>
                  <a:lnTo>
                    <a:pt x="21392" y="9165"/>
                  </a:lnTo>
                  <a:lnTo>
                    <a:pt x="21164" y="8448"/>
                  </a:lnTo>
                  <a:lnTo>
                    <a:pt x="20851" y="7732"/>
                  </a:lnTo>
                  <a:lnTo>
                    <a:pt x="20475" y="7058"/>
                  </a:lnTo>
                  <a:lnTo>
                    <a:pt x="20032" y="6408"/>
                  </a:lnTo>
                  <a:lnTo>
                    <a:pt x="19526" y="5783"/>
                  </a:lnTo>
                  <a:lnTo>
                    <a:pt x="18959" y="5185"/>
                  </a:lnTo>
                  <a:lnTo>
                    <a:pt x="18334" y="4615"/>
                  </a:lnTo>
                  <a:lnTo>
                    <a:pt x="17654" y="4073"/>
                  </a:lnTo>
                  <a:lnTo>
                    <a:pt x="16923" y="3560"/>
                  </a:lnTo>
                  <a:lnTo>
                    <a:pt x="16142" y="3077"/>
                  </a:lnTo>
                  <a:lnTo>
                    <a:pt x="15316" y="2626"/>
                  </a:lnTo>
                  <a:lnTo>
                    <a:pt x="14447" y="2207"/>
                  </a:lnTo>
                  <a:lnTo>
                    <a:pt x="13538" y="1821"/>
                  </a:lnTo>
                  <a:lnTo>
                    <a:pt x="12592" y="1470"/>
                  </a:lnTo>
                  <a:lnTo>
                    <a:pt x="11612" y="1153"/>
                  </a:lnTo>
                  <a:lnTo>
                    <a:pt x="10601" y="873"/>
                  </a:lnTo>
                  <a:lnTo>
                    <a:pt x="9562" y="629"/>
                  </a:lnTo>
                  <a:lnTo>
                    <a:pt x="8498" y="424"/>
                  </a:lnTo>
                  <a:lnTo>
                    <a:pt x="7412" y="257"/>
                  </a:lnTo>
                  <a:lnTo>
                    <a:pt x="6307" y="131"/>
                  </a:lnTo>
                  <a:lnTo>
                    <a:pt x="5186" y="45"/>
                  </a:lnTo>
                  <a:lnTo>
                    <a:pt x="4051" y="1"/>
                  </a:lnTo>
                  <a:lnTo>
                    <a:pt x="2907"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05" name="object 7"/>
            <p:cNvSpPr/>
            <p:nvPr/>
          </p:nvSpPr>
          <p:spPr>
            <a:xfrm>
              <a:off x="0" y="6204316"/>
              <a:ext cx="2632458" cy="3044299"/>
            </a:xfrm>
            <a:custGeom>
              <a:avLst/>
              <a:gdLst/>
              <a:ahLst/>
              <a:cxnLst>
                <a:cxn ang="0">
                  <a:pos x="wd2" y="hd2"/>
                </a:cxn>
                <a:cxn ang="5400000">
                  <a:pos x="wd2" y="hd2"/>
                </a:cxn>
                <a:cxn ang="10800000">
                  <a:pos x="wd2" y="hd2"/>
                </a:cxn>
                <a:cxn ang="16200000">
                  <a:pos x="wd2" y="hd2"/>
                </a:cxn>
              </a:cxnLst>
              <a:rect l="0" t="0" r="r" b="b"/>
              <a:pathLst>
                <a:path w="21600" h="21600" extrusionOk="0">
                  <a:moveTo>
                    <a:pt x="8372" y="0"/>
                  </a:moveTo>
                  <a:lnTo>
                    <a:pt x="7983" y="1"/>
                  </a:lnTo>
                  <a:lnTo>
                    <a:pt x="7592" y="11"/>
                  </a:lnTo>
                  <a:lnTo>
                    <a:pt x="7200" y="31"/>
                  </a:lnTo>
                  <a:lnTo>
                    <a:pt x="6808" y="60"/>
                  </a:lnTo>
                  <a:lnTo>
                    <a:pt x="6415" y="98"/>
                  </a:lnTo>
                  <a:lnTo>
                    <a:pt x="6022" y="147"/>
                  </a:lnTo>
                  <a:lnTo>
                    <a:pt x="5628" y="205"/>
                  </a:lnTo>
                  <a:lnTo>
                    <a:pt x="5235" y="273"/>
                  </a:lnTo>
                  <a:lnTo>
                    <a:pt x="4842" y="351"/>
                  </a:lnTo>
                  <a:lnTo>
                    <a:pt x="4450" y="440"/>
                  </a:lnTo>
                  <a:lnTo>
                    <a:pt x="4053" y="539"/>
                  </a:lnTo>
                  <a:lnTo>
                    <a:pt x="3664" y="648"/>
                  </a:lnTo>
                  <a:lnTo>
                    <a:pt x="3281" y="766"/>
                  </a:lnTo>
                  <a:lnTo>
                    <a:pt x="2905" y="892"/>
                  </a:lnTo>
                  <a:lnTo>
                    <a:pt x="2536" y="1027"/>
                  </a:lnTo>
                  <a:lnTo>
                    <a:pt x="2174" y="1170"/>
                  </a:lnTo>
                  <a:lnTo>
                    <a:pt x="1820" y="1321"/>
                  </a:lnTo>
                  <a:lnTo>
                    <a:pt x="1472" y="1480"/>
                  </a:lnTo>
                  <a:lnTo>
                    <a:pt x="1133" y="1647"/>
                  </a:lnTo>
                  <a:lnTo>
                    <a:pt x="801" y="1822"/>
                  </a:lnTo>
                  <a:lnTo>
                    <a:pt x="476" y="2003"/>
                  </a:lnTo>
                  <a:lnTo>
                    <a:pt x="160" y="2192"/>
                  </a:lnTo>
                  <a:lnTo>
                    <a:pt x="0" y="2294"/>
                  </a:lnTo>
                  <a:lnTo>
                    <a:pt x="0" y="19248"/>
                  </a:lnTo>
                  <a:lnTo>
                    <a:pt x="323" y="19449"/>
                  </a:lnTo>
                  <a:lnTo>
                    <a:pt x="631" y="19629"/>
                  </a:lnTo>
                  <a:lnTo>
                    <a:pt x="946" y="19802"/>
                  </a:lnTo>
                  <a:lnTo>
                    <a:pt x="1266" y="19968"/>
                  </a:lnTo>
                  <a:lnTo>
                    <a:pt x="1592" y="20127"/>
                  </a:lnTo>
                  <a:lnTo>
                    <a:pt x="1923" y="20278"/>
                  </a:lnTo>
                  <a:lnTo>
                    <a:pt x="2259" y="20421"/>
                  </a:lnTo>
                  <a:lnTo>
                    <a:pt x="2600" y="20557"/>
                  </a:lnTo>
                  <a:lnTo>
                    <a:pt x="2945" y="20684"/>
                  </a:lnTo>
                  <a:lnTo>
                    <a:pt x="3295" y="20804"/>
                  </a:lnTo>
                  <a:lnTo>
                    <a:pt x="3650" y="20916"/>
                  </a:lnTo>
                  <a:lnTo>
                    <a:pt x="4008" y="21020"/>
                  </a:lnTo>
                  <a:lnTo>
                    <a:pt x="4370" y="21115"/>
                  </a:lnTo>
                  <a:lnTo>
                    <a:pt x="4736" y="21203"/>
                  </a:lnTo>
                  <a:lnTo>
                    <a:pt x="5105" y="21282"/>
                  </a:lnTo>
                  <a:lnTo>
                    <a:pt x="5477" y="21352"/>
                  </a:lnTo>
                  <a:lnTo>
                    <a:pt x="5852" y="21414"/>
                  </a:lnTo>
                  <a:lnTo>
                    <a:pt x="6230" y="21467"/>
                  </a:lnTo>
                  <a:lnTo>
                    <a:pt x="6611" y="21512"/>
                  </a:lnTo>
                  <a:lnTo>
                    <a:pt x="6993" y="21547"/>
                  </a:lnTo>
                  <a:lnTo>
                    <a:pt x="7378" y="21574"/>
                  </a:lnTo>
                  <a:lnTo>
                    <a:pt x="7764" y="21592"/>
                  </a:lnTo>
                  <a:lnTo>
                    <a:pt x="8152" y="21600"/>
                  </a:lnTo>
                  <a:lnTo>
                    <a:pt x="8542" y="21599"/>
                  </a:lnTo>
                  <a:lnTo>
                    <a:pt x="8933" y="21589"/>
                  </a:lnTo>
                  <a:lnTo>
                    <a:pt x="9324" y="21569"/>
                  </a:lnTo>
                  <a:lnTo>
                    <a:pt x="9717" y="21540"/>
                  </a:lnTo>
                  <a:lnTo>
                    <a:pt x="10110" y="21502"/>
                  </a:lnTo>
                  <a:lnTo>
                    <a:pt x="10503" y="21453"/>
                  </a:lnTo>
                  <a:lnTo>
                    <a:pt x="10896" y="21395"/>
                  </a:lnTo>
                  <a:lnTo>
                    <a:pt x="11290" y="21327"/>
                  </a:lnTo>
                  <a:lnTo>
                    <a:pt x="11683" y="21249"/>
                  </a:lnTo>
                  <a:lnTo>
                    <a:pt x="12075" y="21160"/>
                  </a:lnTo>
                  <a:lnTo>
                    <a:pt x="12471" y="21061"/>
                  </a:lnTo>
                  <a:lnTo>
                    <a:pt x="12861" y="20952"/>
                  </a:lnTo>
                  <a:lnTo>
                    <a:pt x="13244" y="20834"/>
                  </a:lnTo>
                  <a:lnTo>
                    <a:pt x="13620" y="20708"/>
                  </a:lnTo>
                  <a:lnTo>
                    <a:pt x="13989" y="20573"/>
                  </a:lnTo>
                  <a:lnTo>
                    <a:pt x="14351" y="20430"/>
                  </a:lnTo>
                  <a:lnTo>
                    <a:pt x="14705" y="20279"/>
                  </a:lnTo>
                  <a:lnTo>
                    <a:pt x="15052" y="20120"/>
                  </a:lnTo>
                  <a:lnTo>
                    <a:pt x="15392" y="19953"/>
                  </a:lnTo>
                  <a:lnTo>
                    <a:pt x="15724" y="19778"/>
                  </a:lnTo>
                  <a:lnTo>
                    <a:pt x="16049" y="19597"/>
                  </a:lnTo>
                  <a:lnTo>
                    <a:pt x="16365" y="19408"/>
                  </a:lnTo>
                  <a:lnTo>
                    <a:pt x="16674" y="19212"/>
                  </a:lnTo>
                  <a:lnTo>
                    <a:pt x="16974" y="19009"/>
                  </a:lnTo>
                  <a:lnTo>
                    <a:pt x="17266" y="18799"/>
                  </a:lnTo>
                  <a:lnTo>
                    <a:pt x="17550" y="18584"/>
                  </a:lnTo>
                  <a:lnTo>
                    <a:pt x="17825" y="18361"/>
                  </a:lnTo>
                  <a:lnTo>
                    <a:pt x="18092" y="18133"/>
                  </a:lnTo>
                  <a:lnTo>
                    <a:pt x="18350" y="17899"/>
                  </a:lnTo>
                  <a:lnTo>
                    <a:pt x="18599" y="17659"/>
                  </a:lnTo>
                  <a:lnTo>
                    <a:pt x="18839" y="17414"/>
                  </a:lnTo>
                  <a:lnTo>
                    <a:pt x="19071" y="17163"/>
                  </a:lnTo>
                  <a:lnTo>
                    <a:pt x="19292" y="16907"/>
                  </a:lnTo>
                  <a:lnTo>
                    <a:pt x="19505" y="16646"/>
                  </a:lnTo>
                  <a:lnTo>
                    <a:pt x="19708" y="16381"/>
                  </a:lnTo>
                  <a:lnTo>
                    <a:pt x="19901" y="16111"/>
                  </a:lnTo>
                  <a:lnTo>
                    <a:pt x="20085" y="15836"/>
                  </a:lnTo>
                  <a:lnTo>
                    <a:pt x="20259" y="15557"/>
                  </a:lnTo>
                  <a:lnTo>
                    <a:pt x="20423" y="15275"/>
                  </a:lnTo>
                  <a:lnTo>
                    <a:pt x="20576" y="14988"/>
                  </a:lnTo>
                  <a:lnTo>
                    <a:pt x="20720" y="14697"/>
                  </a:lnTo>
                  <a:lnTo>
                    <a:pt x="20853" y="14404"/>
                  </a:lnTo>
                  <a:lnTo>
                    <a:pt x="20976" y="14106"/>
                  </a:lnTo>
                  <a:lnTo>
                    <a:pt x="21088" y="13806"/>
                  </a:lnTo>
                  <a:lnTo>
                    <a:pt x="21189" y="13503"/>
                  </a:lnTo>
                  <a:lnTo>
                    <a:pt x="21280" y="13197"/>
                  </a:lnTo>
                  <a:lnTo>
                    <a:pt x="21360" y="12889"/>
                  </a:lnTo>
                  <a:lnTo>
                    <a:pt x="21428" y="12578"/>
                  </a:lnTo>
                  <a:lnTo>
                    <a:pt x="21485" y="12265"/>
                  </a:lnTo>
                  <a:lnTo>
                    <a:pt x="21531" y="11950"/>
                  </a:lnTo>
                  <a:lnTo>
                    <a:pt x="21566" y="11633"/>
                  </a:lnTo>
                  <a:lnTo>
                    <a:pt x="21589" y="11314"/>
                  </a:lnTo>
                  <a:lnTo>
                    <a:pt x="21600" y="10995"/>
                  </a:lnTo>
                  <a:lnTo>
                    <a:pt x="21599" y="10673"/>
                  </a:lnTo>
                  <a:lnTo>
                    <a:pt x="21587" y="10351"/>
                  </a:lnTo>
                  <a:lnTo>
                    <a:pt x="21562" y="10028"/>
                  </a:lnTo>
                  <a:lnTo>
                    <a:pt x="21525" y="9704"/>
                  </a:lnTo>
                  <a:lnTo>
                    <a:pt x="21476" y="9380"/>
                  </a:lnTo>
                  <a:lnTo>
                    <a:pt x="21415" y="9055"/>
                  </a:lnTo>
                  <a:lnTo>
                    <a:pt x="21340" y="8730"/>
                  </a:lnTo>
                  <a:lnTo>
                    <a:pt x="21253" y="8406"/>
                  </a:lnTo>
                  <a:lnTo>
                    <a:pt x="21154" y="8081"/>
                  </a:lnTo>
                  <a:lnTo>
                    <a:pt x="21041" y="7757"/>
                  </a:lnTo>
                  <a:lnTo>
                    <a:pt x="20919" y="7441"/>
                  </a:lnTo>
                  <a:lnTo>
                    <a:pt x="20785" y="7131"/>
                  </a:lnTo>
                  <a:lnTo>
                    <a:pt x="20642" y="6826"/>
                  </a:lnTo>
                  <a:lnTo>
                    <a:pt x="20488" y="6527"/>
                  </a:lnTo>
                  <a:lnTo>
                    <a:pt x="20324" y="6232"/>
                  </a:lnTo>
                  <a:lnTo>
                    <a:pt x="20150" y="5944"/>
                  </a:lnTo>
                  <a:lnTo>
                    <a:pt x="19966" y="5660"/>
                  </a:lnTo>
                  <a:lnTo>
                    <a:pt x="19773" y="5383"/>
                  </a:lnTo>
                  <a:lnTo>
                    <a:pt x="19571" y="5111"/>
                  </a:lnTo>
                  <a:lnTo>
                    <a:pt x="19360" y="4846"/>
                  </a:lnTo>
                  <a:lnTo>
                    <a:pt x="19140" y="4586"/>
                  </a:lnTo>
                  <a:lnTo>
                    <a:pt x="18911" y="4332"/>
                  </a:lnTo>
                  <a:lnTo>
                    <a:pt x="18674" y="4085"/>
                  </a:lnTo>
                  <a:lnTo>
                    <a:pt x="18429" y="3843"/>
                  </a:lnTo>
                  <a:lnTo>
                    <a:pt x="18176" y="3609"/>
                  </a:lnTo>
                  <a:lnTo>
                    <a:pt x="17916" y="3380"/>
                  </a:lnTo>
                  <a:lnTo>
                    <a:pt x="17647" y="3158"/>
                  </a:lnTo>
                  <a:lnTo>
                    <a:pt x="17372" y="2943"/>
                  </a:lnTo>
                  <a:lnTo>
                    <a:pt x="17090" y="2735"/>
                  </a:lnTo>
                  <a:lnTo>
                    <a:pt x="16800" y="2533"/>
                  </a:lnTo>
                  <a:lnTo>
                    <a:pt x="16504" y="2339"/>
                  </a:lnTo>
                  <a:lnTo>
                    <a:pt x="16202" y="2151"/>
                  </a:lnTo>
                  <a:lnTo>
                    <a:pt x="15894" y="1971"/>
                  </a:lnTo>
                  <a:lnTo>
                    <a:pt x="15579" y="1798"/>
                  </a:lnTo>
                  <a:lnTo>
                    <a:pt x="15259" y="1632"/>
                  </a:lnTo>
                  <a:lnTo>
                    <a:pt x="14933" y="1473"/>
                  </a:lnTo>
                  <a:lnTo>
                    <a:pt x="14602" y="1322"/>
                  </a:lnTo>
                  <a:lnTo>
                    <a:pt x="14266" y="1179"/>
                  </a:lnTo>
                  <a:lnTo>
                    <a:pt x="13925" y="1043"/>
                  </a:lnTo>
                  <a:lnTo>
                    <a:pt x="13579" y="916"/>
                  </a:lnTo>
                  <a:lnTo>
                    <a:pt x="13229" y="796"/>
                  </a:lnTo>
                  <a:lnTo>
                    <a:pt x="12875" y="684"/>
                  </a:lnTo>
                  <a:lnTo>
                    <a:pt x="12517" y="580"/>
                  </a:lnTo>
                  <a:lnTo>
                    <a:pt x="12155" y="484"/>
                  </a:lnTo>
                  <a:lnTo>
                    <a:pt x="11789" y="397"/>
                  </a:lnTo>
                  <a:lnTo>
                    <a:pt x="11420" y="318"/>
                  </a:lnTo>
                  <a:lnTo>
                    <a:pt x="11048" y="248"/>
                  </a:lnTo>
                  <a:lnTo>
                    <a:pt x="10672" y="186"/>
                  </a:lnTo>
                  <a:lnTo>
                    <a:pt x="10295" y="133"/>
                  </a:lnTo>
                  <a:lnTo>
                    <a:pt x="9914" y="88"/>
                  </a:lnTo>
                  <a:lnTo>
                    <a:pt x="9532" y="53"/>
                  </a:lnTo>
                  <a:lnTo>
                    <a:pt x="9147" y="26"/>
                  </a:lnTo>
                  <a:lnTo>
                    <a:pt x="8761" y="8"/>
                  </a:lnTo>
                  <a:lnTo>
                    <a:pt x="8372"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sp>
          <p:nvSpPr>
            <p:cNvPr id="108" name="Forme"/>
            <p:cNvSpPr/>
            <p:nvPr/>
          </p:nvSpPr>
          <p:spPr>
            <a:xfrm>
              <a:off x="742416" y="6587694"/>
              <a:ext cx="349776" cy="15749"/>
            </a:xfrm>
            <a:custGeom>
              <a:avLst/>
              <a:gdLst/>
              <a:ahLst/>
              <a:cxnLst>
                <a:cxn ang="0">
                  <a:pos x="wd2" y="hd2"/>
                </a:cxn>
                <a:cxn ang="5400000">
                  <a:pos x="wd2" y="hd2"/>
                </a:cxn>
                <a:cxn ang="10800000">
                  <a:pos x="wd2" y="hd2"/>
                </a:cxn>
                <a:cxn ang="16200000">
                  <a:pos x="wd2" y="hd2"/>
                </a:cxn>
              </a:cxnLst>
              <a:rect l="0" t="0" r="r" b="b"/>
              <a:pathLst>
                <a:path w="21600" h="21600" extrusionOk="0">
                  <a:moveTo>
                    <a:pt x="18885" y="0"/>
                  </a:moveTo>
                  <a:lnTo>
                    <a:pt x="16347" y="14945"/>
                  </a:lnTo>
                  <a:lnTo>
                    <a:pt x="16065" y="19021"/>
                  </a:lnTo>
                  <a:lnTo>
                    <a:pt x="15853" y="21077"/>
                  </a:lnTo>
                  <a:lnTo>
                    <a:pt x="21600" y="21077"/>
                  </a:lnTo>
                  <a:lnTo>
                    <a:pt x="20830" y="9985"/>
                  </a:lnTo>
                  <a:lnTo>
                    <a:pt x="19891" y="2483"/>
                  </a:lnTo>
                  <a:lnTo>
                    <a:pt x="18885" y="0"/>
                  </a:lnTo>
                  <a:close/>
                  <a:moveTo>
                    <a:pt x="3337" y="523"/>
                  </a:moveTo>
                  <a:lnTo>
                    <a:pt x="798" y="15451"/>
                  </a:lnTo>
                  <a:lnTo>
                    <a:pt x="517" y="19526"/>
                  </a:lnTo>
                  <a:lnTo>
                    <a:pt x="305" y="21582"/>
                  </a:lnTo>
                  <a:lnTo>
                    <a:pt x="0" y="21600"/>
                  </a:lnTo>
                  <a:lnTo>
                    <a:pt x="6053" y="21600"/>
                  </a:lnTo>
                  <a:lnTo>
                    <a:pt x="5282" y="10501"/>
                  </a:lnTo>
                  <a:lnTo>
                    <a:pt x="4344" y="2997"/>
                  </a:lnTo>
                  <a:lnTo>
                    <a:pt x="3337" y="523"/>
                  </a:lnTo>
                  <a:close/>
                </a:path>
              </a:pathLst>
            </a:custGeom>
            <a:noFill/>
            <a:ln w="12700" cap="flat">
              <a:noFill/>
              <a:miter lim="400000"/>
            </a:ln>
            <a:effectLst/>
          </p:spPr>
          <p:txBody>
            <a:bodyPr wrap="square" lIns="45719" tIns="45719" rIns="45719" bIns="45719" numCol="1" anchor="t">
              <a:noAutofit/>
            </a:bodyPr>
            <a:lstStyle/>
            <a:p>
              <a:endParaRPr/>
            </a:p>
          </p:txBody>
        </p:sp>
      </p:grpSp>
      <p:sp>
        <p:nvSpPr>
          <p:cNvPr id="111" name="object 9"/>
          <p:cNvSpPr/>
          <p:nvPr/>
        </p:nvSpPr>
        <p:spPr>
          <a:xfrm flipH="1">
            <a:off x="5150865" y="475488"/>
            <a:ext cx="1" cy="8979409"/>
          </a:xfrm>
          <a:prstGeom prst="line">
            <a:avLst/>
          </a:prstGeom>
          <a:ln w="12700">
            <a:solidFill>
              <a:srgbClr val="231F20"/>
            </a:solidFill>
          </a:ln>
        </p:spPr>
        <p:txBody>
          <a:bodyPr lIns="45719" rIns="45719"/>
          <a:lstStyle/>
          <a:p>
            <a:endParaRPr/>
          </a:p>
        </p:txBody>
      </p:sp>
      <p:sp>
        <p:nvSpPr>
          <p:cNvPr id="112" name="object 10"/>
          <p:cNvSpPr txBox="1"/>
          <p:nvPr/>
        </p:nvSpPr>
        <p:spPr>
          <a:xfrm>
            <a:off x="2730500" y="425296"/>
            <a:ext cx="2367280" cy="37516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40">
                <a:solidFill>
                  <a:srgbClr val="020302"/>
                </a:solidFill>
                <a:latin typeface="Arial"/>
                <a:ea typeface="Arial"/>
                <a:cs typeface="Arial"/>
                <a:sym typeface="Arial"/>
              </a:defRPr>
            </a:pPr>
            <a:r>
              <a:rPr lang="fr-CA" sz="900" spc="10" dirty="0"/>
              <a:t>L’exposition répétée aux traumatismes, à la souffrance, aux pertes et à la peur a fini par briser le moral du personnel. L’impact de la pandémie a été un cercle vicieux de pénuries de personnel ayant provoqué une crise des ressources humaines qui a touché non seulement St. </a:t>
            </a:r>
            <a:r>
              <a:rPr lang="fr-CA" sz="900" spc="10" dirty="0" err="1"/>
              <a:t>Joseph’s</a:t>
            </a:r>
            <a:r>
              <a:rPr lang="fr-CA" sz="900" spc="10" dirty="0"/>
              <a:t>, mais aussi tous les établissements et toutes les organisations de </a:t>
            </a:r>
            <a:r>
              <a:rPr lang="fr-CA" sz="900" spc="-20" dirty="0"/>
              <a:t>soins de santé dans la province. L’épuisement professionnel a conduit les travailleurs à prendre des congés. Le </a:t>
            </a:r>
            <a:r>
              <a:rPr lang="fr-CA" sz="900" spc="10" dirty="0"/>
              <a:t>manque de personnel a laissé les travailleurs de première ligne épuisés et vulnérables aux maladies </a:t>
            </a:r>
            <a:r>
              <a:rPr lang="fr-CA" sz="900" spc="-20" dirty="0"/>
              <a:t>(dont la COVID-19), ce qui a perpétué le manque de personnel et aggravé l’épuisement professionnel. </a:t>
            </a:r>
            <a:r>
              <a:rPr lang="fr-CA" sz="900" spc="10" dirty="0"/>
              <a:t>Ce cercle vicieux a finalement donné lieu à un sentiment de désespoir généralisé au centre St. </a:t>
            </a:r>
            <a:r>
              <a:rPr lang="fr-CA" sz="900" spc="10" dirty="0" err="1"/>
              <a:t>Joseph’s</a:t>
            </a:r>
            <a:r>
              <a:rPr lang="fr-CA" sz="900" spc="10" dirty="0"/>
              <a:t>. Sandra et son équipe ont été chargées de redonner de l’espoir et de favoriser la résilience au sein du personnel. Sandra en a fait sa priorité.</a:t>
            </a:r>
          </a:p>
        </p:txBody>
      </p:sp>
      <p:sp>
        <p:nvSpPr>
          <p:cNvPr id="113" name="object 11"/>
          <p:cNvSpPr txBox="1">
            <a:spLocks/>
          </p:cNvSpPr>
          <p:nvPr/>
        </p:nvSpPr>
        <p:spPr>
          <a:xfrm>
            <a:off x="5208523" y="443584"/>
            <a:ext cx="2367281" cy="9115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2700" algn="just">
              <a:lnSpc>
                <a:spcPts val="1400"/>
              </a:lnSpc>
              <a:spcBef>
                <a:spcPts val="100"/>
              </a:spcBef>
              <a:defRPr sz="1200" spc="-100">
                <a:solidFill>
                  <a:srgbClr val="231F20"/>
                </a:solidFill>
                <a:latin typeface="Arial"/>
                <a:ea typeface="Arial"/>
                <a:cs typeface="Arial"/>
                <a:sym typeface="Arial"/>
              </a:defRPr>
            </a:pPr>
            <a:r>
              <a:rPr lang="fr-CA" sz="900" spc="10" dirty="0"/>
              <a:t>À l’instar de ce processus, Sandra pense qu’avec le temps, en établissant un réseau de collaboration soudé, St. </a:t>
            </a:r>
            <a:r>
              <a:rPr lang="fr-CA" sz="900" spc="10" dirty="0" err="1"/>
              <a:t>Joseph’s</a:t>
            </a:r>
            <a:r>
              <a:rPr lang="fr-CA" sz="900" spc="10" dirty="0"/>
              <a:t> pourrait favoriser la résilience dans l’organisation et ainsi surmonter l’épuisement et le désespoir causés par la pandémie.</a:t>
            </a:r>
          </a:p>
          <a:p>
            <a:pPr marR="5080" indent="219075" algn="just">
              <a:lnSpc>
                <a:spcPts val="1400"/>
              </a:lnSpc>
              <a:defRPr sz="1200" spc="-240">
                <a:solidFill>
                  <a:srgbClr val="231F20"/>
                </a:solidFill>
                <a:latin typeface="Arial"/>
                <a:ea typeface="Arial"/>
                <a:cs typeface="Arial"/>
                <a:sym typeface="Arial"/>
              </a:defRPr>
            </a:pPr>
            <a:r>
              <a:rPr lang="fr-CA" sz="900" spc="10" dirty="0"/>
              <a:t>L’un des moyens utilisés par Sandra et son équipe pour favoriser la cohésion et l’interconnexion du personnel a été de présenter des récits d’employés illustrant les efforts de collaboration dans leur milieu de travail. Les récits ont montré qu’ils incarnaient les valeurs prônées et se souciaient des résidents, des clients et des patients, mais aussi de leurs collègues. La philosophie de cette approche narrative était de permettre au personnel non seulement d’être vu et entendu, mais aussi d’illustrer la nature compatissante et collaborative du quotidien et de présenter l’organisation comme une communauté de pratique qui s’est unie face à l’adversité.</a:t>
            </a:r>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endParaRPr lang="fr-CA" spc="10" dirty="0"/>
          </a:p>
          <a:p>
            <a:pPr marR="5080" indent="12700" algn="just">
              <a:lnSpc>
                <a:spcPts val="1400"/>
              </a:lnSpc>
              <a:spcBef>
                <a:spcPts val="600"/>
              </a:spcBef>
              <a:defRPr sz="1200" spc="-135">
                <a:solidFill>
                  <a:srgbClr val="020302"/>
                </a:solidFill>
                <a:latin typeface="Arial"/>
                <a:ea typeface="Arial"/>
                <a:cs typeface="Arial"/>
                <a:sym typeface="Arial"/>
              </a:defRPr>
            </a:pPr>
            <a:r>
              <a:rPr lang="fr-CA" sz="900" spc="10" dirty="0"/>
              <a:t>Sandra et son équipe ont transformé ces histoires en vidéos et en bannières et les ont diffusées lors d’un événement. Ils ont également ajouté une section de récits dans l’infolettre hebdomadaire de l’organisation. La présentation de récits sous cet angle a favorisé la résilience dans l’organisation.</a:t>
            </a:r>
          </a:p>
          <a:p>
            <a:pPr indent="175260" algn="just">
              <a:lnSpc>
                <a:spcPts val="1300"/>
              </a:lnSpc>
              <a:defRPr sz="1200" spc="-104">
                <a:solidFill>
                  <a:srgbClr val="020302"/>
                </a:solidFill>
                <a:latin typeface="Arial"/>
                <a:ea typeface="Arial"/>
                <a:cs typeface="Arial"/>
                <a:sym typeface="Arial"/>
              </a:defRPr>
            </a:pPr>
            <a:r>
              <a:rPr lang="fr-CA" sz="900" spc="10" dirty="0"/>
              <a:t>Même si le développement de la résilience dans l’équipe était sa priorité,</a:t>
            </a:r>
          </a:p>
        </p:txBody>
      </p:sp>
      <p:sp>
        <p:nvSpPr>
          <p:cNvPr id="114" name="object 12"/>
          <p:cNvSpPr txBox="1"/>
          <p:nvPr/>
        </p:nvSpPr>
        <p:spPr>
          <a:xfrm>
            <a:off x="210311" y="419709"/>
            <a:ext cx="2389505" cy="62907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30480" algn="just">
              <a:lnSpc>
                <a:spcPts val="1400"/>
              </a:lnSpc>
              <a:spcBef>
                <a:spcPts val="100"/>
              </a:spcBef>
              <a:defRPr sz="1200" spc="-104">
                <a:solidFill>
                  <a:srgbClr val="231F20"/>
                </a:solidFill>
                <a:latin typeface="Arial"/>
                <a:ea typeface="Arial"/>
                <a:cs typeface="Arial"/>
                <a:sym typeface="Arial"/>
              </a:defRPr>
            </a:pPr>
            <a:r>
              <a:rPr lang="fr-CA" sz="900" spc="-30" dirty="0"/>
              <a:t>et il flottait un sentiment d’espoir que les jours sombres de la pandémie seraient bientôt derrière eux. C’est cet espoir qui a poussé des organisations telles que le St. </a:t>
            </a:r>
            <a:r>
              <a:rPr lang="fr-CA" sz="900" spc="-30" dirty="0" err="1"/>
              <a:t>Joseph’s</a:t>
            </a:r>
            <a:r>
              <a:rPr lang="fr-CA" sz="900" spc="-30" dirty="0"/>
              <a:t> </a:t>
            </a:r>
            <a:r>
              <a:rPr lang="fr-CA" sz="900" spc="-30" dirty="0" err="1"/>
              <a:t>Health</a:t>
            </a:r>
            <a:r>
              <a:rPr lang="fr-CA" sz="900" spc="-30" dirty="0"/>
              <a:t> Centre à persévérer pendant la première année de la pandémie et qui a incité les professionnels de la santé et le personnel de soutien à travailler sans relâche. Les travailleurs de première ligne se raccrochaient à l’idée d’enfin voir la lumière au bout du tunnel. Cependant, en regardant les visages inquiets autour de la table ce matin-là, Sandra s’est demandé ce qui se passerait si cette vague n’était pas la dernière. Elle s’est demandé comment elle et son équipe allaient motiver et rassurer l’organisation en cas de nouvelle hausse du nombre de cas ou, pire encore, d’une autre épidémie dans l’établissement. Malheureusement, un an plus tard, Sandra s’est retrouvée précisément dans cette situation.</a:t>
            </a:r>
          </a:p>
          <a:p>
            <a:pPr marR="415290" indent="12700">
              <a:lnSpc>
                <a:spcPts val="1700"/>
              </a:lnSpc>
              <a:spcBef>
                <a:spcPts val="400"/>
              </a:spcBef>
              <a:defRPr sz="1600" b="1" spc="-160">
                <a:solidFill>
                  <a:srgbClr val="231F20"/>
                </a:solidFill>
                <a:latin typeface="Arial"/>
                <a:ea typeface="Arial"/>
                <a:cs typeface="Arial"/>
                <a:sym typeface="Arial"/>
              </a:defRPr>
            </a:pPr>
            <a:r>
              <a:rPr lang="fr-CA" spc="-50" dirty="0"/>
              <a:t>Le défi du sentiment de désespoir et de l’épuisement du personnel</a:t>
            </a:r>
          </a:p>
          <a:p>
            <a:pPr indent="30480" algn="just">
              <a:lnSpc>
                <a:spcPts val="1400"/>
              </a:lnSpc>
              <a:defRPr sz="1200" spc="-150">
                <a:solidFill>
                  <a:srgbClr val="231F20"/>
                </a:solidFill>
                <a:latin typeface="Arial"/>
                <a:ea typeface="Arial"/>
                <a:cs typeface="Arial"/>
                <a:sym typeface="Arial"/>
              </a:defRPr>
            </a:pPr>
            <a:r>
              <a:rPr lang="fr-CA" sz="900" spc="-30" dirty="0"/>
              <a:t>Deux ans après le début de la pandémie, le développement de processus et systèmes intégrés dans l’ensemble de l’organisation a fait place à la gestion d’une crise des ressources humaines et à la communication d’un sentiment d’espoir au personnel en situation d’épuisement professionnel. La gestion de la pandémie est devenue un mode de vie que les travailleurs de la santé ne s’attendaient pas à endurer aussi </a:t>
            </a:r>
            <a:r>
              <a:rPr lang="fr-CA" sz="900" spc="-40" dirty="0"/>
              <a:t>longtemps, et leur espoir s’est effrité au fil du temps.</a:t>
            </a:r>
          </a:p>
        </p:txBody>
      </p:sp>
      <p:sp>
        <p:nvSpPr>
          <p:cNvPr id="116" name="object 14"/>
          <p:cNvSpPr txBox="1"/>
          <p:nvPr/>
        </p:nvSpPr>
        <p:spPr>
          <a:xfrm>
            <a:off x="122492" y="7168328"/>
            <a:ext cx="2002154" cy="18338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30810" algn="ctr">
              <a:lnSpc>
                <a:spcPts val="1600"/>
              </a:lnSpc>
              <a:spcBef>
                <a:spcPts val="300"/>
              </a:spcBef>
              <a:defRPr sz="1500" b="1" spc="-145">
                <a:solidFill>
                  <a:srgbClr val="526871"/>
                </a:solidFill>
                <a:latin typeface="Arial"/>
                <a:ea typeface="Arial"/>
                <a:cs typeface="Arial"/>
                <a:sym typeface="Arial"/>
              </a:defRPr>
            </a:pPr>
            <a:r>
              <a:rPr lang="fr-CA" spc="-20" dirty="0"/>
              <a:t>« La gestion de la pandémie est devenue un mode de vie que les travailleurs de la santé ne s’attendaient pas à endurer aussi longtemps, et leur espoir s’est effrité</a:t>
            </a:r>
          </a:p>
          <a:p>
            <a:pPr marR="9525" algn="ctr">
              <a:lnSpc>
                <a:spcPts val="1500"/>
              </a:lnSpc>
              <a:defRPr sz="1500" b="1" spc="-50">
                <a:solidFill>
                  <a:srgbClr val="526871"/>
                </a:solidFill>
                <a:latin typeface="Arial"/>
                <a:ea typeface="Arial"/>
                <a:cs typeface="Arial"/>
                <a:sym typeface="Arial"/>
              </a:defRPr>
            </a:pPr>
            <a:r>
              <a:rPr lang="fr-CA" spc="-20" dirty="0"/>
              <a:t>au fil du temps. »</a:t>
            </a:r>
          </a:p>
        </p:txBody>
      </p:sp>
      <p:grpSp>
        <p:nvGrpSpPr>
          <p:cNvPr id="120" name="object 15"/>
          <p:cNvGrpSpPr/>
          <p:nvPr/>
        </p:nvGrpSpPr>
        <p:grpSpPr>
          <a:xfrm>
            <a:off x="2732532" y="4193393"/>
            <a:ext cx="2333245" cy="2631544"/>
            <a:chOff x="0" y="0"/>
            <a:chExt cx="2333244" cy="2857500"/>
          </a:xfrm>
        </p:grpSpPr>
        <p:sp>
          <p:nvSpPr>
            <p:cNvPr id="117" name="object 16"/>
            <p:cNvSpPr/>
            <p:nvPr/>
          </p:nvSpPr>
          <p:spPr>
            <a:xfrm>
              <a:off x="0" y="0"/>
              <a:ext cx="2333245" cy="2857500"/>
            </a:xfrm>
            <a:prstGeom prst="rect">
              <a:avLst/>
            </a:prstGeom>
            <a:solidFill>
              <a:srgbClr val="526871"/>
            </a:solidFill>
            <a:ln w="12700" cap="flat">
              <a:noFill/>
              <a:miter lim="400000"/>
            </a:ln>
            <a:effectLst/>
          </p:spPr>
          <p:txBody>
            <a:bodyPr wrap="square" lIns="45719" tIns="45719" rIns="45719" bIns="45719" numCol="1" anchor="t">
              <a:noAutofit/>
            </a:bodyPr>
            <a:lstStyle/>
            <a:p>
              <a:endParaRPr/>
            </a:p>
          </p:txBody>
        </p:sp>
        <p:pic>
          <p:nvPicPr>
            <p:cNvPr id="118" name="object 17" descr="object 17"/>
            <p:cNvPicPr>
              <a:picLocks noChangeAspect="1"/>
            </p:cNvPicPr>
            <p:nvPr/>
          </p:nvPicPr>
          <p:blipFill>
            <a:blip r:embed="rId2"/>
            <a:stretch>
              <a:fillRect/>
            </a:stretch>
          </p:blipFill>
          <p:spPr>
            <a:xfrm>
              <a:off x="124967" y="590994"/>
              <a:ext cx="126289" cy="121349"/>
            </a:xfrm>
            <a:prstGeom prst="rect">
              <a:avLst/>
            </a:prstGeom>
            <a:ln w="12700" cap="flat">
              <a:noFill/>
              <a:miter lim="400000"/>
            </a:ln>
            <a:effectLst/>
          </p:spPr>
        </p:pic>
        <p:pic>
          <p:nvPicPr>
            <p:cNvPr id="119" name="object 18" descr="object 18"/>
            <p:cNvPicPr>
              <a:picLocks noChangeAspect="1"/>
            </p:cNvPicPr>
            <p:nvPr/>
          </p:nvPicPr>
          <p:blipFill>
            <a:blip r:embed="rId3"/>
            <a:stretch>
              <a:fillRect/>
            </a:stretch>
          </p:blipFill>
          <p:spPr>
            <a:xfrm>
              <a:off x="124967" y="1412752"/>
              <a:ext cx="135713" cy="135447"/>
            </a:xfrm>
            <a:prstGeom prst="rect">
              <a:avLst/>
            </a:prstGeom>
            <a:ln w="12700" cap="flat">
              <a:noFill/>
              <a:miter lim="400000"/>
            </a:ln>
            <a:effectLst/>
          </p:spPr>
        </p:pic>
      </p:grpSp>
      <p:sp>
        <p:nvSpPr>
          <p:cNvPr id="121" name="object 19"/>
          <p:cNvSpPr txBox="1"/>
          <p:nvPr/>
        </p:nvSpPr>
        <p:spPr>
          <a:xfrm>
            <a:off x="2884870" y="4313351"/>
            <a:ext cx="1937387" cy="20287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393700">
              <a:spcBef>
                <a:spcPts val="100"/>
              </a:spcBef>
              <a:defRPr sz="1600" spc="-104">
                <a:solidFill>
                  <a:srgbClr val="FFFFFF"/>
                </a:solidFill>
                <a:latin typeface="Arial Black"/>
                <a:ea typeface="Arial Black"/>
                <a:cs typeface="Arial Black"/>
                <a:sym typeface="Arial Black"/>
              </a:defRPr>
            </a:pPr>
            <a:r>
              <a:rPr lang="fr-CA" spc="-20" dirty="0"/>
              <a:t>DISCUSSION</a:t>
            </a:r>
          </a:p>
          <a:p>
            <a:pPr marL="205740" marR="5080" indent="-193675">
              <a:lnSpc>
                <a:spcPts val="1100"/>
              </a:lnSpc>
              <a:spcBef>
                <a:spcPts val="1600"/>
              </a:spcBef>
              <a:buClr>
                <a:srgbClr val="526871"/>
              </a:buClr>
              <a:buSzPct val="83333"/>
              <a:buAutoNum type="arabicPeriod"/>
              <a:tabLst>
                <a:tab pos="203200" algn="l"/>
              </a:tabLst>
              <a:defRPr sz="1200" spc="-60">
                <a:solidFill>
                  <a:srgbClr val="FFFFFF"/>
                </a:solidFill>
                <a:latin typeface="Arial"/>
                <a:ea typeface="Arial"/>
                <a:cs typeface="Arial"/>
                <a:sym typeface="Arial"/>
              </a:defRPr>
            </a:pPr>
            <a:r>
              <a:rPr lang="fr-CA" sz="1000" spc="-20" dirty="0"/>
              <a:t>Selon vous, quel impact la perte d’espoir peut-elle avoir sur les équipes de soins? Quel est le rôle de l’espoir dans la résilience?</a:t>
            </a:r>
          </a:p>
          <a:p>
            <a:pPr marL="205740" marR="123189" indent="-191770">
              <a:lnSpc>
                <a:spcPts val="1100"/>
              </a:lnSpc>
              <a:spcBef>
                <a:spcPts val="1300"/>
              </a:spcBef>
              <a:buClr>
                <a:srgbClr val="526871"/>
              </a:buClr>
              <a:buSzPct val="83333"/>
              <a:buAutoNum type="arabicPeriod"/>
              <a:tabLst>
                <a:tab pos="203200" algn="l"/>
              </a:tabLst>
              <a:defRPr sz="1200" spc="-60">
                <a:solidFill>
                  <a:srgbClr val="FFFFFF"/>
                </a:solidFill>
                <a:latin typeface="Arial"/>
                <a:ea typeface="Arial"/>
                <a:cs typeface="Arial"/>
                <a:sym typeface="Arial"/>
              </a:defRPr>
            </a:pPr>
            <a:r>
              <a:rPr lang="fr-CA" sz="1000" spc="-20" dirty="0"/>
              <a:t>Quelles stratégies pourriez-vous envisager pour lutter contre le désespoir et renforcer la résilience du personnel?</a:t>
            </a:r>
          </a:p>
        </p:txBody>
      </p:sp>
      <p:grpSp>
        <p:nvGrpSpPr>
          <p:cNvPr id="124" name="object 20"/>
          <p:cNvGrpSpPr/>
          <p:nvPr/>
        </p:nvGrpSpPr>
        <p:grpSpPr>
          <a:xfrm>
            <a:off x="3823629" y="6380974"/>
            <a:ext cx="1224239" cy="1127487"/>
            <a:chOff x="0" y="0"/>
            <a:chExt cx="1224238" cy="1127487"/>
          </a:xfrm>
        </p:grpSpPr>
        <p:sp>
          <p:nvSpPr>
            <p:cNvPr id="122" name="object 21"/>
            <p:cNvSpPr/>
            <p:nvPr/>
          </p:nvSpPr>
          <p:spPr>
            <a:xfrm>
              <a:off x="0" y="0"/>
              <a:ext cx="984800" cy="957846"/>
            </a:xfrm>
            <a:custGeom>
              <a:avLst/>
              <a:gdLst/>
              <a:ahLst/>
              <a:cxnLst>
                <a:cxn ang="0">
                  <a:pos x="wd2" y="hd2"/>
                </a:cxn>
                <a:cxn ang="5400000">
                  <a:pos x="wd2" y="hd2"/>
                </a:cxn>
                <a:cxn ang="10800000">
                  <a:pos x="wd2" y="hd2"/>
                </a:cxn>
                <a:cxn ang="16200000">
                  <a:pos x="wd2" y="hd2"/>
                </a:cxn>
              </a:cxnLst>
              <a:rect l="0" t="0" r="r" b="b"/>
              <a:pathLst>
                <a:path w="21600" h="21600" extrusionOk="0">
                  <a:moveTo>
                    <a:pt x="9990" y="0"/>
                  </a:moveTo>
                  <a:lnTo>
                    <a:pt x="8989" y="92"/>
                  </a:lnTo>
                  <a:lnTo>
                    <a:pt x="8015" y="274"/>
                  </a:lnTo>
                  <a:lnTo>
                    <a:pt x="7073" y="545"/>
                  </a:lnTo>
                  <a:lnTo>
                    <a:pt x="6168" y="899"/>
                  </a:lnTo>
                  <a:lnTo>
                    <a:pt x="5304" y="1333"/>
                  </a:lnTo>
                  <a:lnTo>
                    <a:pt x="4488" y="1843"/>
                  </a:lnTo>
                  <a:lnTo>
                    <a:pt x="3723" y="2425"/>
                  </a:lnTo>
                  <a:lnTo>
                    <a:pt x="3015" y="3076"/>
                  </a:lnTo>
                  <a:lnTo>
                    <a:pt x="2368" y="3792"/>
                  </a:lnTo>
                  <a:lnTo>
                    <a:pt x="1789" y="4568"/>
                  </a:lnTo>
                  <a:lnTo>
                    <a:pt x="1282" y="5401"/>
                  </a:lnTo>
                  <a:lnTo>
                    <a:pt x="851" y="6287"/>
                  </a:lnTo>
                  <a:lnTo>
                    <a:pt x="503" y="7222"/>
                  </a:lnTo>
                  <a:lnTo>
                    <a:pt x="241" y="8203"/>
                  </a:lnTo>
                  <a:lnTo>
                    <a:pt x="71" y="9226"/>
                  </a:lnTo>
                  <a:lnTo>
                    <a:pt x="0" y="10263"/>
                  </a:lnTo>
                  <a:lnTo>
                    <a:pt x="27" y="11287"/>
                  </a:lnTo>
                  <a:lnTo>
                    <a:pt x="149" y="12291"/>
                  </a:lnTo>
                  <a:lnTo>
                    <a:pt x="361" y="13272"/>
                  </a:lnTo>
                  <a:lnTo>
                    <a:pt x="660" y="14223"/>
                  </a:lnTo>
                  <a:lnTo>
                    <a:pt x="1041" y="15140"/>
                  </a:lnTo>
                  <a:lnTo>
                    <a:pt x="1501" y="16018"/>
                  </a:lnTo>
                  <a:lnTo>
                    <a:pt x="2035" y="16851"/>
                  </a:lnTo>
                  <a:lnTo>
                    <a:pt x="2640" y="17634"/>
                  </a:lnTo>
                  <a:lnTo>
                    <a:pt x="3312" y="18362"/>
                  </a:lnTo>
                  <a:lnTo>
                    <a:pt x="4047" y="19031"/>
                  </a:lnTo>
                  <a:lnTo>
                    <a:pt x="4840" y="19634"/>
                  </a:lnTo>
                  <a:lnTo>
                    <a:pt x="5688" y="20167"/>
                  </a:lnTo>
                  <a:lnTo>
                    <a:pt x="6587" y="20625"/>
                  </a:lnTo>
                  <a:lnTo>
                    <a:pt x="7533" y="21002"/>
                  </a:lnTo>
                  <a:lnTo>
                    <a:pt x="8522" y="21293"/>
                  </a:lnTo>
                  <a:lnTo>
                    <a:pt x="9549" y="21494"/>
                  </a:lnTo>
                  <a:lnTo>
                    <a:pt x="10588" y="21596"/>
                  </a:lnTo>
                  <a:lnTo>
                    <a:pt x="11610" y="21600"/>
                  </a:lnTo>
                  <a:lnTo>
                    <a:pt x="12611" y="21508"/>
                  </a:lnTo>
                  <a:lnTo>
                    <a:pt x="13585" y="21326"/>
                  </a:lnTo>
                  <a:lnTo>
                    <a:pt x="14527" y="21055"/>
                  </a:lnTo>
                  <a:lnTo>
                    <a:pt x="15432" y="20701"/>
                  </a:lnTo>
                  <a:lnTo>
                    <a:pt x="16296" y="20267"/>
                  </a:lnTo>
                  <a:lnTo>
                    <a:pt x="17113" y="19757"/>
                  </a:lnTo>
                  <a:lnTo>
                    <a:pt x="17877" y="19175"/>
                  </a:lnTo>
                  <a:lnTo>
                    <a:pt x="18586" y="18524"/>
                  </a:lnTo>
                  <a:lnTo>
                    <a:pt x="19232" y="17808"/>
                  </a:lnTo>
                  <a:lnTo>
                    <a:pt x="19811" y="17032"/>
                  </a:lnTo>
                  <a:lnTo>
                    <a:pt x="20318" y="16199"/>
                  </a:lnTo>
                  <a:lnTo>
                    <a:pt x="20749" y="15313"/>
                  </a:lnTo>
                  <a:lnTo>
                    <a:pt x="21098" y="14378"/>
                  </a:lnTo>
                  <a:lnTo>
                    <a:pt x="21359" y="13397"/>
                  </a:lnTo>
                  <a:lnTo>
                    <a:pt x="21529" y="12374"/>
                  </a:lnTo>
                  <a:lnTo>
                    <a:pt x="21600" y="11337"/>
                  </a:lnTo>
                  <a:lnTo>
                    <a:pt x="21573" y="10313"/>
                  </a:lnTo>
                  <a:lnTo>
                    <a:pt x="21451" y="9309"/>
                  </a:lnTo>
                  <a:lnTo>
                    <a:pt x="21239" y="8328"/>
                  </a:lnTo>
                  <a:lnTo>
                    <a:pt x="20940" y="7377"/>
                  </a:lnTo>
                  <a:lnTo>
                    <a:pt x="20559" y="6460"/>
                  </a:lnTo>
                  <a:lnTo>
                    <a:pt x="20099" y="5582"/>
                  </a:lnTo>
                  <a:lnTo>
                    <a:pt x="19565" y="4749"/>
                  </a:lnTo>
                  <a:lnTo>
                    <a:pt x="18960" y="3966"/>
                  </a:lnTo>
                  <a:lnTo>
                    <a:pt x="18288" y="3238"/>
                  </a:lnTo>
                  <a:lnTo>
                    <a:pt x="17553" y="2569"/>
                  </a:lnTo>
                  <a:lnTo>
                    <a:pt x="16760" y="1966"/>
                  </a:lnTo>
                  <a:lnTo>
                    <a:pt x="15912" y="1433"/>
                  </a:lnTo>
                  <a:lnTo>
                    <a:pt x="15013" y="975"/>
                  </a:lnTo>
                  <a:lnTo>
                    <a:pt x="14067" y="598"/>
                  </a:lnTo>
                  <a:lnTo>
                    <a:pt x="13079" y="307"/>
                  </a:lnTo>
                  <a:lnTo>
                    <a:pt x="12051" y="106"/>
                  </a:lnTo>
                  <a:lnTo>
                    <a:pt x="11012" y="4"/>
                  </a:lnTo>
                  <a:lnTo>
                    <a:pt x="9990"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23" name="object 22"/>
            <p:cNvSpPr/>
            <p:nvPr/>
          </p:nvSpPr>
          <p:spPr>
            <a:xfrm>
              <a:off x="548090" y="469038"/>
              <a:ext cx="676149" cy="658450"/>
            </a:xfrm>
            <a:custGeom>
              <a:avLst/>
              <a:gdLst/>
              <a:ahLst/>
              <a:cxnLst>
                <a:cxn ang="0">
                  <a:pos x="wd2" y="hd2"/>
                </a:cxn>
                <a:cxn ang="5400000">
                  <a:pos x="wd2" y="hd2"/>
                </a:cxn>
                <a:cxn ang="10800000">
                  <a:pos x="wd2" y="hd2"/>
                </a:cxn>
                <a:cxn ang="16200000">
                  <a:pos x="wd2" y="hd2"/>
                </a:cxn>
              </a:cxnLst>
              <a:rect l="0" t="0" r="r" b="b"/>
              <a:pathLst>
                <a:path w="21600" h="21600" extrusionOk="0">
                  <a:moveTo>
                    <a:pt x="10452" y="0"/>
                  </a:moveTo>
                  <a:lnTo>
                    <a:pt x="8899" y="115"/>
                  </a:lnTo>
                  <a:lnTo>
                    <a:pt x="7411" y="447"/>
                  </a:lnTo>
                  <a:lnTo>
                    <a:pt x="6006" y="982"/>
                  </a:lnTo>
                  <a:lnTo>
                    <a:pt x="4704" y="1705"/>
                  </a:lnTo>
                  <a:lnTo>
                    <a:pt x="3522" y="2604"/>
                  </a:lnTo>
                  <a:lnTo>
                    <a:pt x="2479" y="3664"/>
                  </a:lnTo>
                  <a:lnTo>
                    <a:pt x="1593" y="4870"/>
                  </a:lnTo>
                  <a:lnTo>
                    <a:pt x="884" y="6209"/>
                  </a:lnTo>
                  <a:lnTo>
                    <a:pt x="370" y="7666"/>
                  </a:lnTo>
                  <a:lnTo>
                    <a:pt x="69" y="9228"/>
                  </a:lnTo>
                  <a:lnTo>
                    <a:pt x="0" y="10824"/>
                  </a:lnTo>
                  <a:lnTo>
                    <a:pt x="161" y="12380"/>
                  </a:lnTo>
                  <a:lnTo>
                    <a:pt x="538" y="13878"/>
                  </a:lnTo>
                  <a:lnTo>
                    <a:pt x="1116" y="15298"/>
                  </a:lnTo>
                  <a:lnTo>
                    <a:pt x="1880" y="16623"/>
                  </a:lnTo>
                  <a:lnTo>
                    <a:pt x="2815" y="17831"/>
                  </a:lnTo>
                  <a:lnTo>
                    <a:pt x="3907" y="18906"/>
                  </a:lnTo>
                  <a:lnTo>
                    <a:pt x="5141" y="19828"/>
                  </a:lnTo>
                  <a:lnTo>
                    <a:pt x="6502" y="20577"/>
                  </a:lnTo>
                  <a:lnTo>
                    <a:pt x="7976" y="21135"/>
                  </a:lnTo>
                  <a:lnTo>
                    <a:pt x="9548" y="21483"/>
                  </a:lnTo>
                  <a:lnTo>
                    <a:pt x="11148" y="21600"/>
                  </a:lnTo>
                  <a:lnTo>
                    <a:pt x="12701" y="21485"/>
                  </a:lnTo>
                  <a:lnTo>
                    <a:pt x="14189" y="21154"/>
                  </a:lnTo>
                  <a:lnTo>
                    <a:pt x="15594" y="20619"/>
                  </a:lnTo>
                  <a:lnTo>
                    <a:pt x="16896" y="19895"/>
                  </a:lnTo>
                  <a:lnTo>
                    <a:pt x="18078" y="18996"/>
                  </a:lnTo>
                  <a:lnTo>
                    <a:pt x="19121" y="17937"/>
                  </a:lnTo>
                  <a:lnTo>
                    <a:pt x="20007" y="16730"/>
                  </a:lnTo>
                  <a:lnTo>
                    <a:pt x="20716" y="15391"/>
                  </a:lnTo>
                  <a:lnTo>
                    <a:pt x="21230" y="13934"/>
                  </a:lnTo>
                  <a:lnTo>
                    <a:pt x="21531" y="12372"/>
                  </a:lnTo>
                  <a:lnTo>
                    <a:pt x="21600" y="10777"/>
                  </a:lnTo>
                  <a:lnTo>
                    <a:pt x="21438" y="9220"/>
                  </a:lnTo>
                  <a:lnTo>
                    <a:pt x="21062" y="7722"/>
                  </a:lnTo>
                  <a:lnTo>
                    <a:pt x="20484" y="6302"/>
                  </a:lnTo>
                  <a:lnTo>
                    <a:pt x="19720" y="4978"/>
                  </a:lnTo>
                  <a:lnTo>
                    <a:pt x="18785" y="3769"/>
                  </a:lnTo>
                  <a:lnTo>
                    <a:pt x="17693" y="2694"/>
                  </a:lnTo>
                  <a:lnTo>
                    <a:pt x="16459" y="1772"/>
                  </a:lnTo>
                  <a:lnTo>
                    <a:pt x="15098" y="1023"/>
                  </a:lnTo>
                  <a:lnTo>
                    <a:pt x="13624" y="465"/>
                  </a:lnTo>
                  <a:lnTo>
                    <a:pt x="12051" y="116"/>
                  </a:lnTo>
                  <a:lnTo>
                    <a:pt x="10452"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grpSp>
      <p:sp>
        <p:nvSpPr>
          <p:cNvPr id="125" name="object 23"/>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a:p>
        </p:txBody>
      </p:sp>
      <p:sp>
        <p:nvSpPr>
          <p:cNvPr id="3" name="ZoneTexte 2">
            <a:extLst>
              <a:ext uri="{FF2B5EF4-FFF2-40B4-BE49-F238E27FC236}">
                <a16:creationId xmlns:a16="http://schemas.microsoft.com/office/drawing/2014/main" id="{E3019485-DF38-5CA9-4302-9BEDF57585F4}"/>
              </a:ext>
            </a:extLst>
          </p:cNvPr>
          <p:cNvSpPr txBox="1"/>
          <p:nvPr/>
        </p:nvSpPr>
        <p:spPr>
          <a:xfrm>
            <a:off x="5251153" y="4511840"/>
            <a:ext cx="2832673" cy="30777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lIns="0" tIns="0" rIns="0" bIns="0">
            <a:spAutoFit/>
          </a:bodyPr>
          <a:lstStyle/>
          <a:p>
            <a:pPr marR="479425" lvl="8" indent="100584" defTabSz="2349500">
              <a:lnSpc>
                <a:spcPts val="1600"/>
              </a:lnSpc>
              <a:spcBef>
                <a:spcPts val="600"/>
              </a:spcBef>
              <a:defRPr sz="1700" b="1" spc="-155">
                <a:solidFill>
                  <a:srgbClr val="7A123E"/>
                </a:solidFill>
                <a:latin typeface="Arial"/>
                <a:ea typeface="Arial"/>
                <a:cs typeface="Arial"/>
                <a:sym typeface="Arial"/>
              </a:defRPr>
            </a:pPr>
            <a:r>
              <a:rPr lang="fr-CA" spc="-40" dirty="0"/>
              <a:t>« La philosophie </a:t>
            </a:r>
            <a:br>
              <a:rPr lang="fr-CA" spc="-40" dirty="0"/>
            </a:br>
            <a:r>
              <a:rPr lang="fr-CA" spc="-40" dirty="0"/>
              <a:t>de cette approche narrative était de permettre au personnel non seulement d’être vu et entendu, mais aussi d’illustrer la nature compatissante et collaborative du quotidien et de présenter </a:t>
            </a:r>
            <a:r>
              <a:rPr lang="fr-CA" spc="-70" dirty="0"/>
              <a:t>l’organisation</a:t>
            </a:r>
            <a:r>
              <a:rPr lang="fr-CA" spc="-40" dirty="0"/>
              <a:t> </a:t>
            </a:r>
            <a:r>
              <a:rPr lang="fr-CA" spc="-100" dirty="0"/>
              <a:t>comme une communauté </a:t>
            </a:r>
            <a:r>
              <a:rPr lang="fr-CA" spc="-40" dirty="0"/>
              <a:t>de pratique qui s’est unie face à l’adversité. »</a:t>
            </a:r>
          </a:p>
        </p:txBody>
      </p:sp>
      <p:sp>
        <p:nvSpPr>
          <p:cNvPr id="115" name="object 13"/>
          <p:cNvSpPr txBox="1"/>
          <p:nvPr/>
        </p:nvSpPr>
        <p:spPr>
          <a:xfrm>
            <a:off x="2715660" y="6923857"/>
            <a:ext cx="2383155" cy="26102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1154430" indent="12700" defTabSz="1770063">
              <a:lnSpc>
                <a:spcPts val="1700"/>
              </a:lnSpc>
              <a:spcBef>
                <a:spcPts val="300"/>
              </a:spcBef>
              <a:defRPr sz="1600" b="1" spc="-114">
                <a:solidFill>
                  <a:srgbClr val="231F20"/>
                </a:solidFill>
                <a:latin typeface="Arial"/>
                <a:ea typeface="Arial"/>
                <a:cs typeface="Arial"/>
                <a:sym typeface="Arial"/>
              </a:defRPr>
            </a:pPr>
            <a:r>
              <a:rPr lang="fr-CA" spc="-50" dirty="0"/>
              <a:t>Les racines de la résilience</a:t>
            </a:r>
          </a:p>
          <a:p>
            <a:pPr indent="28575" algn="just">
              <a:lnSpc>
                <a:spcPts val="1400"/>
              </a:lnSpc>
              <a:defRPr sz="1200" spc="-125">
                <a:solidFill>
                  <a:srgbClr val="231F20"/>
                </a:solidFill>
                <a:latin typeface="Arial"/>
                <a:ea typeface="Arial"/>
                <a:cs typeface="Arial"/>
                <a:sym typeface="Arial"/>
              </a:defRPr>
            </a:pPr>
            <a:r>
              <a:rPr lang="fr-CA" sz="900" spc="-30" dirty="0"/>
              <a:t>Sandra a désigné le projet visant à restaurer </a:t>
            </a:r>
            <a:r>
              <a:rPr lang="fr-CA" sz="900" spc="-10" dirty="0"/>
              <a:t>l’espoir et le moral du personnel « Les racines de la résilience ». S’inspirant de la métaphore des racines d’un arbre et de leur nature interconnectée</a:t>
            </a:r>
            <a:r>
              <a:rPr lang="fr-CA" sz="900" spc="-30" dirty="0"/>
              <a:t>, elle a comparé le St. </a:t>
            </a:r>
            <a:r>
              <a:rPr lang="fr-CA" sz="900" spc="-30" dirty="0" err="1"/>
              <a:t>Joseph’s</a:t>
            </a:r>
            <a:r>
              <a:rPr lang="fr-CA" sz="900" spc="-30" dirty="0"/>
              <a:t> </a:t>
            </a:r>
            <a:r>
              <a:rPr lang="fr-CA" sz="900" spc="-30" dirty="0" err="1"/>
              <a:t>Health</a:t>
            </a:r>
            <a:r>
              <a:rPr lang="fr-CA" sz="900" spc="-30" dirty="0"/>
              <a:t> Centre à un séquoia. Avec du temps et de bons soins, le séquoia devient très grand. Il n’y parvient pas grâce à la profondeur d’enracinement de ses racines individuelles, mais bien grâce à l’interconnexion de son système racinaire, qui assure sa résistance face aux éléments.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object 18"/>
          <p:cNvSpPr/>
          <p:nvPr/>
        </p:nvSpPr>
        <p:spPr>
          <a:xfrm>
            <a:off x="4310613" y="3669538"/>
            <a:ext cx="3001641" cy="2810784"/>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lnTo>
                  <a:pt x="10460" y="4"/>
                </a:lnTo>
                <a:lnTo>
                  <a:pt x="10118" y="19"/>
                </a:lnTo>
                <a:lnTo>
                  <a:pt x="9775" y="45"/>
                </a:lnTo>
                <a:lnTo>
                  <a:pt x="9431" y="82"/>
                </a:lnTo>
                <a:lnTo>
                  <a:pt x="9088" y="131"/>
                </a:lnTo>
                <a:lnTo>
                  <a:pt x="8744" y="191"/>
                </a:lnTo>
                <a:lnTo>
                  <a:pt x="8400" y="262"/>
                </a:lnTo>
                <a:lnTo>
                  <a:pt x="8056" y="346"/>
                </a:lnTo>
                <a:lnTo>
                  <a:pt x="7713" y="440"/>
                </a:lnTo>
                <a:lnTo>
                  <a:pt x="7366" y="549"/>
                </a:lnTo>
                <a:lnTo>
                  <a:pt x="7026" y="668"/>
                </a:lnTo>
                <a:lnTo>
                  <a:pt x="6692" y="797"/>
                </a:lnTo>
                <a:lnTo>
                  <a:pt x="6364" y="936"/>
                </a:lnTo>
                <a:lnTo>
                  <a:pt x="6043" y="1085"/>
                </a:lnTo>
                <a:lnTo>
                  <a:pt x="5729" y="1244"/>
                </a:lnTo>
                <a:lnTo>
                  <a:pt x="5422" y="1412"/>
                </a:lnTo>
                <a:lnTo>
                  <a:pt x="5122" y="1589"/>
                </a:lnTo>
                <a:lnTo>
                  <a:pt x="4829" y="1775"/>
                </a:lnTo>
                <a:lnTo>
                  <a:pt x="4543" y="1970"/>
                </a:lnTo>
                <a:lnTo>
                  <a:pt x="4265" y="2173"/>
                </a:lnTo>
                <a:lnTo>
                  <a:pt x="3995" y="2385"/>
                </a:lnTo>
                <a:lnTo>
                  <a:pt x="3732" y="2604"/>
                </a:lnTo>
                <a:lnTo>
                  <a:pt x="3476" y="2832"/>
                </a:lnTo>
                <a:lnTo>
                  <a:pt x="3229" y="3066"/>
                </a:lnTo>
                <a:lnTo>
                  <a:pt x="2990" y="3308"/>
                </a:lnTo>
                <a:lnTo>
                  <a:pt x="2759" y="3557"/>
                </a:lnTo>
                <a:lnTo>
                  <a:pt x="2536" y="3813"/>
                </a:lnTo>
                <a:lnTo>
                  <a:pt x="2322" y="4076"/>
                </a:lnTo>
                <a:lnTo>
                  <a:pt x="2117" y="4345"/>
                </a:lnTo>
                <a:lnTo>
                  <a:pt x="1920" y="4620"/>
                </a:lnTo>
                <a:lnTo>
                  <a:pt x="1732" y="4900"/>
                </a:lnTo>
                <a:lnTo>
                  <a:pt x="1553" y="5187"/>
                </a:lnTo>
                <a:lnTo>
                  <a:pt x="1382" y="5479"/>
                </a:lnTo>
                <a:lnTo>
                  <a:pt x="1222" y="5775"/>
                </a:lnTo>
                <a:lnTo>
                  <a:pt x="1070" y="6077"/>
                </a:lnTo>
                <a:lnTo>
                  <a:pt x="928" y="6384"/>
                </a:lnTo>
                <a:lnTo>
                  <a:pt x="796" y="6695"/>
                </a:lnTo>
                <a:lnTo>
                  <a:pt x="673" y="7010"/>
                </a:lnTo>
                <a:lnTo>
                  <a:pt x="560" y="7330"/>
                </a:lnTo>
                <a:lnTo>
                  <a:pt x="457" y="7653"/>
                </a:lnTo>
                <a:lnTo>
                  <a:pt x="364" y="7979"/>
                </a:lnTo>
                <a:lnTo>
                  <a:pt x="281" y="8309"/>
                </a:lnTo>
                <a:lnTo>
                  <a:pt x="209" y="8642"/>
                </a:lnTo>
                <a:lnTo>
                  <a:pt x="147" y="8978"/>
                </a:lnTo>
                <a:lnTo>
                  <a:pt x="96" y="9316"/>
                </a:lnTo>
                <a:lnTo>
                  <a:pt x="56" y="9657"/>
                </a:lnTo>
                <a:lnTo>
                  <a:pt x="26" y="10000"/>
                </a:lnTo>
                <a:lnTo>
                  <a:pt x="8" y="10344"/>
                </a:lnTo>
                <a:lnTo>
                  <a:pt x="0" y="10691"/>
                </a:lnTo>
                <a:lnTo>
                  <a:pt x="4" y="11038"/>
                </a:lnTo>
                <a:lnTo>
                  <a:pt x="19" y="11387"/>
                </a:lnTo>
                <a:lnTo>
                  <a:pt x="45" y="11737"/>
                </a:lnTo>
                <a:lnTo>
                  <a:pt x="84" y="12088"/>
                </a:lnTo>
                <a:lnTo>
                  <a:pt x="134" y="12439"/>
                </a:lnTo>
                <a:lnTo>
                  <a:pt x="195" y="12790"/>
                </a:lnTo>
                <a:lnTo>
                  <a:pt x="269" y="13141"/>
                </a:lnTo>
                <a:lnTo>
                  <a:pt x="355" y="13492"/>
                </a:lnTo>
                <a:lnTo>
                  <a:pt x="453" y="13843"/>
                </a:lnTo>
                <a:lnTo>
                  <a:pt x="561" y="14183"/>
                </a:lnTo>
                <a:lnTo>
                  <a:pt x="678" y="14518"/>
                </a:lnTo>
                <a:lnTo>
                  <a:pt x="806" y="14846"/>
                </a:lnTo>
                <a:lnTo>
                  <a:pt x="943" y="15168"/>
                </a:lnTo>
                <a:lnTo>
                  <a:pt x="1090" y="15484"/>
                </a:lnTo>
                <a:lnTo>
                  <a:pt x="1245" y="15793"/>
                </a:lnTo>
                <a:lnTo>
                  <a:pt x="1410" y="16095"/>
                </a:lnTo>
                <a:lnTo>
                  <a:pt x="1584" y="16391"/>
                </a:lnTo>
                <a:lnTo>
                  <a:pt x="1766" y="16680"/>
                </a:lnTo>
                <a:lnTo>
                  <a:pt x="1957" y="16962"/>
                </a:lnTo>
                <a:lnTo>
                  <a:pt x="2155" y="17237"/>
                </a:lnTo>
                <a:lnTo>
                  <a:pt x="2362" y="17505"/>
                </a:lnTo>
                <a:lnTo>
                  <a:pt x="2576" y="17766"/>
                </a:lnTo>
                <a:lnTo>
                  <a:pt x="2798" y="18019"/>
                </a:lnTo>
                <a:lnTo>
                  <a:pt x="3027" y="18264"/>
                </a:lnTo>
                <a:lnTo>
                  <a:pt x="3263" y="18502"/>
                </a:lnTo>
                <a:lnTo>
                  <a:pt x="3506" y="18732"/>
                </a:lnTo>
                <a:lnTo>
                  <a:pt x="3755" y="18954"/>
                </a:lnTo>
                <a:lnTo>
                  <a:pt x="4011" y="19168"/>
                </a:lnTo>
                <a:lnTo>
                  <a:pt x="4273" y="19374"/>
                </a:lnTo>
                <a:lnTo>
                  <a:pt x="4541" y="19572"/>
                </a:lnTo>
                <a:lnTo>
                  <a:pt x="4814" y="19761"/>
                </a:lnTo>
                <a:lnTo>
                  <a:pt x="5093" y="19942"/>
                </a:lnTo>
                <a:lnTo>
                  <a:pt x="5377" y="20114"/>
                </a:lnTo>
                <a:lnTo>
                  <a:pt x="5667" y="20277"/>
                </a:lnTo>
                <a:lnTo>
                  <a:pt x="5961" y="20431"/>
                </a:lnTo>
                <a:lnTo>
                  <a:pt x="6260" y="20577"/>
                </a:lnTo>
                <a:lnTo>
                  <a:pt x="6563" y="20713"/>
                </a:lnTo>
                <a:lnTo>
                  <a:pt x="6870" y="20840"/>
                </a:lnTo>
                <a:lnTo>
                  <a:pt x="7181" y="20958"/>
                </a:lnTo>
                <a:lnTo>
                  <a:pt x="7496" y="21066"/>
                </a:lnTo>
                <a:lnTo>
                  <a:pt x="7814" y="21165"/>
                </a:lnTo>
                <a:lnTo>
                  <a:pt x="8136" y="21254"/>
                </a:lnTo>
                <a:lnTo>
                  <a:pt x="8460" y="21333"/>
                </a:lnTo>
                <a:lnTo>
                  <a:pt x="8788" y="21402"/>
                </a:lnTo>
                <a:lnTo>
                  <a:pt x="9118" y="21461"/>
                </a:lnTo>
                <a:lnTo>
                  <a:pt x="9450" y="21509"/>
                </a:lnTo>
                <a:lnTo>
                  <a:pt x="9785" y="21548"/>
                </a:lnTo>
                <a:lnTo>
                  <a:pt x="10121" y="21576"/>
                </a:lnTo>
                <a:lnTo>
                  <a:pt x="10459" y="21593"/>
                </a:lnTo>
                <a:lnTo>
                  <a:pt x="10799" y="21600"/>
                </a:lnTo>
                <a:lnTo>
                  <a:pt x="11140" y="21596"/>
                </a:lnTo>
                <a:lnTo>
                  <a:pt x="11482" y="21581"/>
                </a:lnTo>
                <a:lnTo>
                  <a:pt x="11825" y="21555"/>
                </a:lnTo>
                <a:lnTo>
                  <a:pt x="12168" y="21518"/>
                </a:lnTo>
                <a:lnTo>
                  <a:pt x="12512" y="21469"/>
                </a:lnTo>
                <a:lnTo>
                  <a:pt x="12856" y="21409"/>
                </a:lnTo>
                <a:lnTo>
                  <a:pt x="13200" y="21338"/>
                </a:lnTo>
                <a:lnTo>
                  <a:pt x="13544" y="21255"/>
                </a:lnTo>
                <a:lnTo>
                  <a:pt x="13887" y="21160"/>
                </a:lnTo>
                <a:lnTo>
                  <a:pt x="14234" y="21051"/>
                </a:lnTo>
                <a:lnTo>
                  <a:pt x="14574" y="20933"/>
                </a:lnTo>
                <a:lnTo>
                  <a:pt x="14908" y="20803"/>
                </a:lnTo>
                <a:lnTo>
                  <a:pt x="15236" y="20664"/>
                </a:lnTo>
                <a:lnTo>
                  <a:pt x="15557" y="20515"/>
                </a:lnTo>
                <a:lnTo>
                  <a:pt x="15871" y="20356"/>
                </a:lnTo>
                <a:lnTo>
                  <a:pt x="16178" y="20188"/>
                </a:lnTo>
                <a:lnTo>
                  <a:pt x="16478" y="20011"/>
                </a:lnTo>
                <a:lnTo>
                  <a:pt x="16771" y="19825"/>
                </a:lnTo>
                <a:lnTo>
                  <a:pt x="17057" y="19630"/>
                </a:lnTo>
                <a:lnTo>
                  <a:pt x="17335" y="19427"/>
                </a:lnTo>
                <a:lnTo>
                  <a:pt x="17605" y="19215"/>
                </a:lnTo>
                <a:lnTo>
                  <a:pt x="17868" y="18996"/>
                </a:lnTo>
                <a:lnTo>
                  <a:pt x="18124" y="18768"/>
                </a:lnTo>
                <a:lnTo>
                  <a:pt x="18371" y="18534"/>
                </a:lnTo>
                <a:lnTo>
                  <a:pt x="18610" y="18292"/>
                </a:lnTo>
                <a:lnTo>
                  <a:pt x="18841" y="18043"/>
                </a:lnTo>
                <a:lnTo>
                  <a:pt x="19063" y="17787"/>
                </a:lnTo>
                <a:lnTo>
                  <a:pt x="19278" y="17524"/>
                </a:lnTo>
                <a:lnTo>
                  <a:pt x="19483" y="17255"/>
                </a:lnTo>
                <a:lnTo>
                  <a:pt x="19680" y="16980"/>
                </a:lnTo>
                <a:lnTo>
                  <a:pt x="19868" y="16700"/>
                </a:lnTo>
                <a:lnTo>
                  <a:pt x="20047" y="16413"/>
                </a:lnTo>
                <a:lnTo>
                  <a:pt x="20217" y="16121"/>
                </a:lnTo>
                <a:lnTo>
                  <a:pt x="20378" y="15824"/>
                </a:lnTo>
                <a:lnTo>
                  <a:pt x="20530" y="15523"/>
                </a:lnTo>
                <a:lnTo>
                  <a:pt x="20672" y="15216"/>
                </a:lnTo>
                <a:lnTo>
                  <a:pt x="20804" y="14905"/>
                </a:lnTo>
                <a:lnTo>
                  <a:pt x="20927" y="14590"/>
                </a:lnTo>
                <a:lnTo>
                  <a:pt x="21040" y="14270"/>
                </a:lnTo>
                <a:lnTo>
                  <a:pt x="21143" y="13947"/>
                </a:lnTo>
                <a:lnTo>
                  <a:pt x="21236" y="13621"/>
                </a:lnTo>
                <a:lnTo>
                  <a:pt x="21319" y="13291"/>
                </a:lnTo>
                <a:lnTo>
                  <a:pt x="21391" y="12958"/>
                </a:lnTo>
                <a:lnTo>
                  <a:pt x="21453" y="12622"/>
                </a:lnTo>
                <a:lnTo>
                  <a:pt x="21504" y="12284"/>
                </a:lnTo>
                <a:lnTo>
                  <a:pt x="21544" y="11943"/>
                </a:lnTo>
                <a:lnTo>
                  <a:pt x="21574" y="11600"/>
                </a:lnTo>
                <a:lnTo>
                  <a:pt x="21592" y="11256"/>
                </a:lnTo>
                <a:lnTo>
                  <a:pt x="21600" y="10909"/>
                </a:lnTo>
                <a:lnTo>
                  <a:pt x="21596" y="10562"/>
                </a:lnTo>
                <a:lnTo>
                  <a:pt x="21581" y="10213"/>
                </a:lnTo>
                <a:lnTo>
                  <a:pt x="21555" y="9863"/>
                </a:lnTo>
                <a:lnTo>
                  <a:pt x="21516" y="9512"/>
                </a:lnTo>
                <a:lnTo>
                  <a:pt x="21466" y="9161"/>
                </a:lnTo>
                <a:lnTo>
                  <a:pt x="21405" y="8810"/>
                </a:lnTo>
                <a:lnTo>
                  <a:pt x="21331" y="8459"/>
                </a:lnTo>
                <a:lnTo>
                  <a:pt x="21245" y="8108"/>
                </a:lnTo>
                <a:lnTo>
                  <a:pt x="21147" y="7757"/>
                </a:lnTo>
                <a:lnTo>
                  <a:pt x="21039" y="7417"/>
                </a:lnTo>
                <a:lnTo>
                  <a:pt x="20922" y="7082"/>
                </a:lnTo>
                <a:lnTo>
                  <a:pt x="20794" y="6754"/>
                </a:lnTo>
                <a:lnTo>
                  <a:pt x="20657" y="6432"/>
                </a:lnTo>
                <a:lnTo>
                  <a:pt x="20510" y="6116"/>
                </a:lnTo>
                <a:lnTo>
                  <a:pt x="20355" y="5807"/>
                </a:lnTo>
                <a:lnTo>
                  <a:pt x="20190" y="5505"/>
                </a:lnTo>
                <a:lnTo>
                  <a:pt x="20016" y="5209"/>
                </a:lnTo>
                <a:lnTo>
                  <a:pt x="19834" y="4920"/>
                </a:lnTo>
                <a:lnTo>
                  <a:pt x="19643" y="4638"/>
                </a:lnTo>
                <a:lnTo>
                  <a:pt x="19445" y="4363"/>
                </a:lnTo>
                <a:lnTo>
                  <a:pt x="19238" y="4095"/>
                </a:lnTo>
                <a:lnTo>
                  <a:pt x="19024" y="3834"/>
                </a:lnTo>
                <a:lnTo>
                  <a:pt x="18802" y="3581"/>
                </a:lnTo>
                <a:lnTo>
                  <a:pt x="18573" y="3336"/>
                </a:lnTo>
                <a:lnTo>
                  <a:pt x="18337" y="3098"/>
                </a:lnTo>
                <a:lnTo>
                  <a:pt x="18094" y="2868"/>
                </a:lnTo>
                <a:lnTo>
                  <a:pt x="17845" y="2646"/>
                </a:lnTo>
                <a:lnTo>
                  <a:pt x="17589" y="2432"/>
                </a:lnTo>
                <a:lnTo>
                  <a:pt x="17327" y="2226"/>
                </a:lnTo>
                <a:lnTo>
                  <a:pt x="17059" y="2028"/>
                </a:lnTo>
                <a:lnTo>
                  <a:pt x="16786" y="1839"/>
                </a:lnTo>
                <a:lnTo>
                  <a:pt x="16507" y="1658"/>
                </a:lnTo>
                <a:lnTo>
                  <a:pt x="16222" y="1486"/>
                </a:lnTo>
                <a:lnTo>
                  <a:pt x="15933" y="1323"/>
                </a:lnTo>
                <a:lnTo>
                  <a:pt x="15639" y="1168"/>
                </a:lnTo>
                <a:lnTo>
                  <a:pt x="15340" y="1023"/>
                </a:lnTo>
                <a:lnTo>
                  <a:pt x="15037" y="887"/>
                </a:lnTo>
                <a:lnTo>
                  <a:pt x="14730" y="760"/>
                </a:lnTo>
                <a:lnTo>
                  <a:pt x="14419" y="642"/>
                </a:lnTo>
                <a:lnTo>
                  <a:pt x="14104" y="534"/>
                </a:lnTo>
                <a:lnTo>
                  <a:pt x="13786" y="435"/>
                </a:lnTo>
                <a:lnTo>
                  <a:pt x="13464" y="346"/>
                </a:lnTo>
                <a:lnTo>
                  <a:pt x="13140" y="267"/>
                </a:lnTo>
                <a:lnTo>
                  <a:pt x="12812" y="198"/>
                </a:lnTo>
                <a:lnTo>
                  <a:pt x="12482" y="139"/>
                </a:lnTo>
                <a:lnTo>
                  <a:pt x="12150" y="91"/>
                </a:lnTo>
                <a:lnTo>
                  <a:pt x="11815" y="52"/>
                </a:lnTo>
                <a:lnTo>
                  <a:pt x="11479" y="24"/>
                </a:lnTo>
                <a:lnTo>
                  <a:pt x="11141" y="7"/>
                </a:lnTo>
                <a:lnTo>
                  <a:pt x="10801" y="0"/>
                </a:lnTo>
                <a:close/>
              </a:path>
            </a:pathLst>
          </a:custGeom>
          <a:solidFill>
            <a:srgbClr val="FFDF00"/>
          </a:solidFill>
          <a:ln w="12700">
            <a:miter lim="400000"/>
          </a:ln>
        </p:spPr>
        <p:txBody>
          <a:bodyPr lIns="45719" rIns="45719"/>
          <a:lstStyle/>
          <a:p>
            <a:endParaRPr/>
          </a:p>
        </p:txBody>
      </p:sp>
      <p:grpSp>
        <p:nvGrpSpPr>
          <p:cNvPr id="130" name="object 2"/>
          <p:cNvGrpSpPr/>
          <p:nvPr/>
        </p:nvGrpSpPr>
        <p:grpSpPr>
          <a:xfrm>
            <a:off x="0" y="9582911"/>
            <a:ext cx="7772400" cy="475489"/>
            <a:chOff x="0" y="0"/>
            <a:chExt cx="7772400" cy="475488"/>
          </a:xfrm>
        </p:grpSpPr>
        <p:sp>
          <p:nvSpPr>
            <p:cNvPr id="128" name="object 3"/>
            <p:cNvSpPr/>
            <p:nvPr/>
          </p:nvSpPr>
          <p:spPr>
            <a:xfrm>
              <a:off x="24" y="-1"/>
              <a:ext cx="7772376" cy="475490"/>
            </a:xfrm>
            <a:prstGeom prst="rect">
              <a:avLst/>
            </a:prstGeom>
            <a:solidFill>
              <a:srgbClr val="7A123E"/>
            </a:solidFill>
            <a:ln w="12700" cap="flat">
              <a:noFill/>
              <a:miter lim="400000"/>
            </a:ln>
            <a:effectLst/>
          </p:spPr>
          <p:txBody>
            <a:bodyPr wrap="square" lIns="45719" tIns="45719" rIns="45719" bIns="45719" numCol="1" anchor="t">
              <a:noAutofit/>
            </a:bodyPr>
            <a:lstStyle/>
            <a:p>
              <a:endParaRPr/>
            </a:p>
          </p:txBody>
        </p:sp>
        <p:sp>
          <p:nvSpPr>
            <p:cNvPr id="129" name="object 4"/>
            <p:cNvSpPr/>
            <p:nvPr/>
          </p:nvSpPr>
          <p:spPr>
            <a:xfrm>
              <a:off x="0" y="0"/>
              <a:ext cx="7772400" cy="23610"/>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sp>
        <p:nvSpPr>
          <p:cNvPr id="131" name="object 5"/>
          <p:cNvSpPr txBox="1"/>
          <p:nvPr/>
        </p:nvSpPr>
        <p:spPr>
          <a:xfrm>
            <a:off x="3952240" y="370305"/>
            <a:ext cx="3537585" cy="3212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a:solidFill>
                  <a:srgbClr val="231F20"/>
                </a:solidFill>
                <a:latin typeface="Arial"/>
                <a:ea typeface="Arial"/>
                <a:cs typeface="Arial"/>
                <a:sym typeface="Arial"/>
              </a:defRPr>
            </a:pPr>
            <a:r>
              <a:rPr lang="fr-CA" sz="900" spc="-20" dirty="0"/>
              <a:t>Non seulement la planification et la mise en œuvre des projets avaient pris du temps, mais leur effet d’entraînement était cumulatif. Il faut du temps et des efforts concertés pour briser le cercle vicieux de l’épuisement du personnel. Surmonter la crise des ressources humaines dans le secteur de la santé à St. </a:t>
            </a:r>
            <a:r>
              <a:rPr lang="fr-CA" sz="900" spc="-20" dirty="0" err="1"/>
              <a:t>Joseph’s</a:t>
            </a:r>
            <a:r>
              <a:rPr lang="fr-CA" sz="900" spc="-20" dirty="0"/>
              <a:t> et dans toute la province a nécessité énormément de patience et de persévérance. Pour compliquer les choses, Sandra a également constaté un décalage entre ce que l’équipe reconnaissait devoir faire pour remédier au sentiment de désespoir et ce qu’elle pouvait faire concrètement pour y parvenir. Étant donné les nombreuses priorités urgentes, les directives ministérielles changeantes et la pénurie de personnel à tous les niveaux, l’équipe ne pouvait pas toujours faire ce qu’elle savait nécessaire. C’est ce que Sandra appelle l’« écart entre le savoir et le faire ». De plus, pour bon nombre de ces projets de transformation, il était important qu’il y ait une volonté d’adopter de nouvelles façons de penser et de travailler. Tous les membres de l’organisation ont été touchés par la pandémie. Les membres de la direction n’ont pas été épargnés par les effets de l’épuisement professionnel.</a:t>
            </a:r>
          </a:p>
        </p:txBody>
      </p:sp>
      <p:sp>
        <p:nvSpPr>
          <p:cNvPr id="132" name="object 6"/>
          <p:cNvSpPr txBox="1"/>
          <p:nvPr/>
        </p:nvSpPr>
        <p:spPr>
          <a:xfrm>
            <a:off x="3946652" y="6486985"/>
            <a:ext cx="3543301" cy="30488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714" indent="17779" algn="just">
              <a:lnSpc>
                <a:spcPts val="1400"/>
              </a:lnSpc>
              <a:defRPr sz="1200" spc="-45">
                <a:solidFill>
                  <a:srgbClr val="231F20"/>
                </a:solidFill>
                <a:latin typeface="Arial"/>
                <a:ea typeface="Arial"/>
                <a:cs typeface="Arial"/>
                <a:sym typeface="Arial"/>
              </a:defRPr>
            </a:pPr>
            <a:r>
              <a:rPr lang="fr-CA" sz="900" spc="-20" dirty="0"/>
              <a:t>Il a fallu beaucoup de soutien pour mettre en œuvre les idées et les stratégies sur tous les fronts. La collaboration était essentielle à tous les niveaux pour persévérer en temps de pandémie.</a:t>
            </a:r>
          </a:p>
          <a:p>
            <a:pPr indent="12700" algn="just">
              <a:spcBef>
                <a:spcPts val="900"/>
              </a:spcBef>
              <a:defRPr sz="1600" b="1" spc="-209">
                <a:solidFill>
                  <a:srgbClr val="231F20"/>
                </a:solidFill>
                <a:latin typeface="Arial"/>
                <a:ea typeface="Arial"/>
                <a:cs typeface="Arial"/>
                <a:sym typeface="Arial"/>
              </a:defRPr>
            </a:pPr>
            <a:r>
              <a:rPr lang="fr-CA" spc="-50" dirty="0"/>
              <a:t>« Il y a un leader en chacun de nous. »</a:t>
            </a:r>
          </a:p>
          <a:p>
            <a:pPr marR="5080" indent="17779" algn="just">
              <a:lnSpc>
                <a:spcPts val="1400"/>
              </a:lnSpc>
              <a:spcBef>
                <a:spcPts val="100"/>
              </a:spcBef>
              <a:defRPr sz="1200" spc="-215">
                <a:solidFill>
                  <a:srgbClr val="231F20"/>
                </a:solidFill>
                <a:latin typeface="Arial"/>
                <a:ea typeface="Arial"/>
                <a:cs typeface="Arial"/>
                <a:sym typeface="Arial"/>
              </a:defRPr>
            </a:pPr>
            <a:r>
              <a:rPr lang="fr-CA" sz="900" spc="-20" dirty="0"/>
              <a:t>Pour mettre en œuvre le projet « Les racines de la résilience » et lancer le Centre pour la résilience, l’apprentissage et la croissance, Sandra était fermement convaincue que son rôle était de faciliter les discussions au sein de l’équipe plutôt que de les diriger. Bien qu’elle ait toujours eu une vision, sa prérogative était de veiller à ce que toutes les voix présentes à la table soient entendues et que toutes les idées soient prises en compte afin que les stratégies et les plans soient créés dans un esprit de collaboration. Elle a veillé à ne pas dicter de plans et à offrir plutôt des occasions de collaboration, car elle était d’avis que plus les membres de l’organisation s’impliquent dans l’élaboration des programmes et des stratégies, plus ces derniers sont significatifs et pertinents pour le personnel</a:t>
            </a:r>
            <a:r>
              <a:rPr lang="fr-CA" sz="900" spc="-40" dirty="0"/>
              <a:t>. La contribution et les points de vue des membres du personnel</a:t>
            </a:r>
          </a:p>
        </p:txBody>
      </p:sp>
      <p:sp>
        <p:nvSpPr>
          <p:cNvPr id="133" name="object 7"/>
          <p:cNvSpPr txBox="1"/>
          <p:nvPr/>
        </p:nvSpPr>
        <p:spPr>
          <a:xfrm>
            <a:off x="277368" y="360272"/>
            <a:ext cx="3556001" cy="33925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70">
                <a:solidFill>
                  <a:srgbClr val="231F20"/>
                </a:solidFill>
                <a:latin typeface="Arial"/>
                <a:ea typeface="Arial"/>
                <a:cs typeface="Arial"/>
                <a:sym typeface="Arial"/>
              </a:defRPr>
            </a:pPr>
            <a:r>
              <a:rPr lang="fr-CA" sz="900" spc="-20" dirty="0"/>
              <a:t>Sandra a aussi élaboré avec son équipe des programmes visant à favoriser la résilience personnelle. Par exemple, elle a mis en place un programme de reconnaissance où les membres de l’équipe de direction et les cadres opérationnels se promènent tous les deux ou trois mois dans l’établissement avec un chariot rempli de petites attentions, en remerciant publiquement les membres du personnel pour leurs efforts et leur dévouement à l’organisation et en les invitant à choisir ce qu’ils souhaitent dans le chariot en guise de remerciement.</a:t>
            </a:r>
          </a:p>
          <a:p>
            <a:pPr marR="5080" indent="248284" algn="just">
              <a:lnSpc>
                <a:spcPts val="1400"/>
              </a:lnSpc>
              <a:defRPr sz="1200" spc="-120">
                <a:solidFill>
                  <a:srgbClr val="231F20"/>
                </a:solidFill>
                <a:latin typeface="Arial"/>
                <a:ea typeface="Arial"/>
                <a:cs typeface="Arial"/>
                <a:sym typeface="Arial"/>
              </a:defRPr>
            </a:pPr>
            <a:r>
              <a:rPr lang="fr-CA" sz="900" spc="-20" dirty="0"/>
              <a:t>Un autre projet que Sandra a lancé avec le soutien de la St. </a:t>
            </a:r>
            <a:r>
              <a:rPr lang="fr-CA" sz="900" spc="-20" dirty="0" err="1"/>
              <a:t>Joseph’s</a:t>
            </a:r>
            <a:r>
              <a:rPr lang="fr-CA" sz="900" spc="-20" dirty="0"/>
              <a:t> Healthcare </a:t>
            </a:r>
            <a:r>
              <a:rPr lang="fr-CA" sz="900" spc="-20" dirty="0" err="1"/>
              <a:t>Foundation</a:t>
            </a:r>
            <a:r>
              <a:rPr lang="fr-CA" sz="900" spc="-20" dirty="0"/>
              <a:t> a été les occasions de formation et de développement professionnel offertes au personnel par le St. </a:t>
            </a:r>
            <a:r>
              <a:rPr lang="fr-CA" sz="900" spc="-20" dirty="0" err="1"/>
              <a:t>Joseph’s</a:t>
            </a:r>
            <a:r>
              <a:rPr lang="fr-CA" sz="900" spc="-20" dirty="0"/>
              <a:t> </a:t>
            </a:r>
            <a:r>
              <a:rPr lang="fr-CA" sz="900" spc="-20" dirty="0" err="1"/>
              <a:t>Health</a:t>
            </a:r>
            <a:r>
              <a:rPr lang="fr-CA" sz="900" spc="-20" dirty="0"/>
              <a:t> Centre à son nouveau centre pour la résilience, l’apprentissage et la croissance. Elle et son équipe ont mis ce centre sur pied pour promouvoir la résilience et l’épanouissement afin d’aider les membres du personnel à atteindre tout leur potentiel et à se réaliser pleinement. L’espoir était que si les employés avaient la possibilité de grandir et de se développer au sein de l’organisation, ils seraient plus susceptibles de se sentir investis dans l’organisation et, réciproquement, de sentir que l’organisation se soucie d’eux.</a:t>
            </a:r>
          </a:p>
        </p:txBody>
      </p:sp>
      <p:sp>
        <p:nvSpPr>
          <p:cNvPr id="134" name="object 8"/>
          <p:cNvSpPr txBox="1"/>
          <p:nvPr/>
        </p:nvSpPr>
        <p:spPr>
          <a:xfrm>
            <a:off x="266190" y="6938873"/>
            <a:ext cx="3566797" cy="25717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23495" algn="just">
              <a:lnSpc>
                <a:spcPts val="1400"/>
              </a:lnSpc>
              <a:spcBef>
                <a:spcPts val="100"/>
              </a:spcBef>
              <a:defRPr sz="1200" spc="-245">
                <a:solidFill>
                  <a:srgbClr val="231F20"/>
                </a:solidFill>
                <a:latin typeface="Arial"/>
                <a:ea typeface="Arial"/>
                <a:cs typeface="Arial"/>
                <a:sym typeface="Arial"/>
              </a:defRPr>
            </a:pPr>
            <a:r>
              <a:rPr lang="fr-CA" sz="900" spc="-20" dirty="0"/>
              <a:t>Pour mieux soutenir le personnel, Sandra a passé du temps à essayer de comprendre les aspects qui incitaient les employés à rester et ce dont ils avaient besoin pour s’épanouir au travail. Elle a recueilli ces informations dans le cadre de conversations informelles et d’une enquête sur la santé organisationnelle et a présenté les résultats à la haute direction afin d’encourager la discussion sur la fidélisation du personnel, la résilience et l’épanouissement personnel.</a:t>
            </a:r>
          </a:p>
          <a:p>
            <a:pPr marR="560069" indent="12700">
              <a:lnSpc>
                <a:spcPts val="1700"/>
              </a:lnSpc>
              <a:spcBef>
                <a:spcPts val="1100"/>
              </a:spcBef>
              <a:defRPr sz="1600" b="1" spc="-190">
                <a:solidFill>
                  <a:srgbClr val="231F20"/>
                </a:solidFill>
                <a:latin typeface="Arial"/>
                <a:ea typeface="Arial"/>
                <a:cs typeface="Arial"/>
                <a:sym typeface="Arial"/>
              </a:defRPr>
            </a:pPr>
            <a:r>
              <a:rPr lang="fr-CA" spc="-50" dirty="0"/>
              <a:t>Défis à surmonter pour remédier à l’épuisement professionnel et au sentiment de désespoir</a:t>
            </a:r>
          </a:p>
          <a:p>
            <a:pPr indent="23495" algn="just">
              <a:lnSpc>
                <a:spcPts val="1400"/>
              </a:lnSpc>
              <a:defRPr sz="1200" spc="-110">
                <a:solidFill>
                  <a:srgbClr val="231F20"/>
                </a:solidFill>
                <a:latin typeface="Arial"/>
                <a:ea typeface="Arial"/>
                <a:cs typeface="Arial"/>
                <a:sym typeface="Arial"/>
              </a:defRPr>
            </a:pPr>
            <a:r>
              <a:rPr lang="fr-CA" sz="900" spc="-20" dirty="0"/>
              <a:t>Malgré le besoin urgent de lutter contre l’épuisement professionnel et le découragement, Sandra devait se rappeler, et rappeler aux membres de l’équipe, qu’il faut du temps pour que leurs efforts soient perceptibles.</a:t>
            </a:r>
          </a:p>
        </p:txBody>
      </p:sp>
      <p:sp>
        <p:nvSpPr>
          <p:cNvPr id="135" name="object 9"/>
          <p:cNvSpPr/>
          <p:nvPr/>
        </p:nvSpPr>
        <p:spPr>
          <a:xfrm flipH="1">
            <a:off x="3890629" y="402333"/>
            <a:ext cx="1" cy="8951978"/>
          </a:xfrm>
          <a:prstGeom prst="line">
            <a:avLst/>
          </a:prstGeom>
          <a:ln w="12700">
            <a:solidFill>
              <a:srgbClr val="231F20"/>
            </a:solidFill>
          </a:ln>
        </p:spPr>
        <p:txBody>
          <a:bodyPr lIns="45719" rIns="45719"/>
          <a:lstStyle/>
          <a:p>
            <a:endParaRPr/>
          </a:p>
        </p:txBody>
      </p:sp>
      <p:grpSp>
        <p:nvGrpSpPr>
          <p:cNvPr id="138" name="object 10"/>
          <p:cNvGrpSpPr/>
          <p:nvPr/>
        </p:nvGrpSpPr>
        <p:grpSpPr>
          <a:xfrm>
            <a:off x="29463" y="3730816"/>
            <a:ext cx="3723388" cy="3200134"/>
            <a:chOff x="0" y="0"/>
            <a:chExt cx="3723386" cy="3200132"/>
          </a:xfrm>
        </p:grpSpPr>
        <p:sp>
          <p:nvSpPr>
            <p:cNvPr id="136" name="object 11"/>
            <p:cNvSpPr/>
            <p:nvPr/>
          </p:nvSpPr>
          <p:spPr>
            <a:xfrm>
              <a:off x="0" y="0"/>
              <a:ext cx="3258313" cy="320013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76" y="5"/>
                  </a:lnTo>
                  <a:lnTo>
                    <a:pt x="10154" y="19"/>
                  </a:lnTo>
                  <a:lnTo>
                    <a:pt x="9835" y="43"/>
                  </a:lnTo>
                  <a:lnTo>
                    <a:pt x="9518" y="75"/>
                  </a:lnTo>
                  <a:lnTo>
                    <a:pt x="9204" y="117"/>
                  </a:lnTo>
                  <a:lnTo>
                    <a:pt x="8893" y="168"/>
                  </a:lnTo>
                  <a:lnTo>
                    <a:pt x="8585" y="227"/>
                  </a:lnTo>
                  <a:lnTo>
                    <a:pt x="8280" y="295"/>
                  </a:lnTo>
                  <a:lnTo>
                    <a:pt x="7979" y="372"/>
                  </a:lnTo>
                  <a:lnTo>
                    <a:pt x="7681" y="457"/>
                  </a:lnTo>
                  <a:lnTo>
                    <a:pt x="7386" y="551"/>
                  </a:lnTo>
                  <a:lnTo>
                    <a:pt x="7096" y="652"/>
                  </a:lnTo>
                  <a:lnTo>
                    <a:pt x="6809" y="761"/>
                  </a:lnTo>
                  <a:lnTo>
                    <a:pt x="6526" y="879"/>
                  </a:lnTo>
                  <a:lnTo>
                    <a:pt x="6247" y="1004"/>
                  </a:lnTo>
                  <a:lnTo>
                    <a:pt x="5972" y="1136"/>
                  </a:lnTo>
                  <a:lnTo>
                    <a:pt x="5702" y="1276"/>
                  </a:lnTo>
                  <a:lnTo>
                    <a:pt x="5437" y="1424"/>
                  </a:lnTo>
                  <a:lnTo>
                    <a:pt x="5176" y="1578"/>
                  </a:lnTo>
                  <a:lnTo>
                    <a:pt x="4919" y="1740"/>
                  </a:lnTo>
                  <a:lnTo>
                    <a:pt x="4668" y="1908"/>
                  </a:lnTo>
                  <a:lnTo>
                    <a:pt x="4422" y="2084"/>
                  </a:lnTo>
                  <a:lnTo>
                    <a:pt x="4181" y="2266"/>
                  </a:lnTo>
                  <a:lnTo>
                    <a:pt x="3945" y="2454"/>
                  </a:lnTo>
                  <a:lnTo>
                    <a:pt x="3714" y="2649"/>
                  </a:lnTo>
                  <a:lnTo>
                    <a:pt x="3490" y="2850"/>
                  </a:lnTo>
                  <a:lnTo>
                    <a:pt x="3271" y="3057"/>
                  </a:lnTo>
                  <a:lnTo>
                    <a:pt x="3057" y="3271"/>
                  </a:lnTo>
                  <a:lnTo>
                    <a:pt x="2850" y="3490"/>
                  </a:lnTo>
                  <a:lnTo>
                    <a:pt x="2649" y="3714"/>
                  </a:lnTo>
                  <a:lnTo>
                    <a:pt x="2454" y="3945"/>
                  </a:lnTo>
                  <a:lnTo>
                    <a:pt x="2266" y="4181"/>
                  </a:lnTo>
                  <a:lnTo>
                    <a:pt x="2084" y="4422"/>
                  </a:lnTo>
                  <a:lnTo>
                    <a:pt x="1908" y="4668"/>
                  </a:lnTo>
                  <a:lnTo>
                    <a:pt x="1740" y="4919"/>
                  </a:lnTo>
                  <a:lnTo>
                    <a:pt x="1578" y="5176"/>
                  </a:lnTo>
                  <a:lnTo>
                    <a:pt x="1424" y="5437"/>
                  </a:lnTo>
                  <a:lnTo>
                    <a:pt x="1276" y="5702"/>
                  </a:lnTo>
                  <a:lnTo>
                    <a:pt x="1136" y="5972"/>
                  </a:lnTo>
                  <a:lnTo>
                    <a:pt x="1004" y="6247"/>
                  </a:lnTo>
                  <a:lnTo>
                    <a:pt x="879" y="6526"/>
                  </a:lnTo>
                  <a:lnTo>
                    <a:pt x="761" y="6809"/>
                  </a:lnTo>
                  <a:lnTo>
                    <a:pt x="652" y="7096"/>
                  </a:lnTo>
                  <a:lnTo>
                    <a:pt x="551" y="7386"/>
                  </a:lnTo>
                  <a:lnTo>
                    <a:pt x="457" y="7681"/>
                  </a:lnTo>
                  <a:lnTo>
                    <a:pt x="372" y="7979"/>
                  </a:lnTo>
                  <a:lnTo>
                    <a:pt x="295" y="8280"/>
                  </a:lnTo>
                  <a:lnTo>
                    <a:pt x="227" y="8585"/>
                  </a:lnTo>
                  <a:lnTo>
                    <a:pt x="168" y="8893"/>
                  </a:lnTo>
                  <a:lnTo>
                    <a:pt x="117" y="9204"/>
                  </a:lnTo>
                  <a:lnTo>
                    <a:pt x="75" y="9518"/>
                  </a:lnTo>
                  <a:lnTo>
                    <a:pt x="43" y="9835"/>
                  </a:lnTo>
                  <a:lnTo>
                    <a:pt x="19" y="10154"/>
                  </a:lnTo>
                  <a:lnTo>
                    <a:pt x="5" y="10476"/>
                  </a:lnTo>
                  <a:lnTo>
                    <a:pt x="0" y="10800"/>
                  </a:lnTo>
                  <a:lnTo>
                    <a:pt x="5" y="11124"/>
                  </a:lnTo>
                  <a:lnTo>
                    <a:pt x="19" y="11446"/>
                  </a:lnTo>
                  <a:lnTo>
                    <a:pt x="43" y="11765"/>
                  </a:lnTo>
                  <a:lnTo>
                    <a:pt x="75" y="12082"/>
                  </a:lnTo>
                  <a:lnTo>
                    <a:pt x="117" y="12396"/>
                  </a:lnTo>
                  <a:lnTo>
                    <a:pt x="168" y="12707"/>
                  </a:lnTo>
                  <a:lnTo>
                    <a:pt x="227" y="13015"/>
                  </a:lnTo>
                  <a:lnTo>
                    <a:pt x="295" y="13320"/>
                  </a:lnTo>
                  <a:lnTo>
                    <a:pt x="372" y="13621"/>
                  </a:lnTo>
                  <a:lnTo>
                    <a:pt x="457" y="13919"/>
                  </a:lnTo>
                  <a:lnTo>
                    <a:pt x="551" y="14214"/>
                  </a:lnTo>
                  <a:lnTo>
                    <a:pt x="652" y="14504"/>
                  </a:lnTo>
                  <a:lnTo>
                    <a:pt x="761" y="14791"/>
                  </a:lnTo>
                  <a:lnTo>
                    <a:pt x="879" y="15074"/>
                  </a:lnTo>
                  <a:lnTo>
                    <a:pt x="1004" y="15353"/>
                  </a:lnTo>
                  <a:lnTo>
                    <a:pt x="1136" y="15628"/>
                  </a:lnTo>
                  <a:lnTo>
                    <a:pt x="1276" y="15898"/>
                  </a:lnTo>
                  <a:lnTo>
                    <a:pt x="1424" y="16163"/>
                  </a:lnTo>
                  <a:lnTo>
                    <a:pt x="1578" y="16424"/>
                  </a:lnTo>
                  <a:lnTo>
                    <a:pt x="1740" y="16681"/>
                  </a:lnTo>
                  <a:lnTo>
                    <a:pt x="1908" y="16932"/>
                  </a:lnTo>
                  <a:lnTo>
                    <a:pt x="2084" y="17178"/>
                  </a:lnTo>
                  <a:lnTo>
                    <a:pt x="2266" y="17419"/>
                  </a:lnTo>
                  <a:lnTo>
                    <a:pt x="2454" y="17655"/>
                  </a:lnTo>
                  <a:lnTo>
                    <a:pt x="2649" y="17886"/>
                  </a:lnTo>
                  <a:lnTo>
                    <a:pt x="2850" y="18110"/>
                  </a:lnTo>
                  <a:lnTo>
                    <a:pt x="3057" y="18329"/>
                  </a:lnTo>
                  <a:lnTo>
                    <a:pt x="3271" y="18543"/>
                  </a:lnTo>
                  <a:lnTo>
                    <a:pt x="3490" y="18750"/>
                  </a:lnTo>
                  <a:lnTo>
                    <a:pt x="3714" y="18951"/>
                  </a:lnTo>
                  <a:lnTo>
                    <a:pt x="3945" y="19146"/>
                  </a:lnTo>
                  <a:lnTo>
                    <a:pt x="4181" y="19334"/>
                  </a:lnTo>
                  <a:lnTo>
                    <a:pt x="4422" y="19516"/>
                  </a:lnTo>
                  <a:lnTo>
                    <a:pt x="4668" y="19692"/>
                  </a:lnTo>
                  <a:lnTo>
                    <a:pt x="4919" y="19860"/>
                  </a:lnTo>
                  <a:lnTo>
                    <a:pt x="5176" y="20022"/>
                  </a:lnTo>
                  <a:lnTo>
                    <a:pt x="5437" y="20176"/>
                  </a:lnTo>
                  <a:lnTo>
                    <a:pt x="5702" y="20324"/>
                  </a:lnTo>
                  <a:lnTo>
                    <a:pt x="5972" y="20464"/>
                  </a:lnTo>
                  <a:lnTo>
                    <a:pt x="6247" y="20596"/>
                  </a:lnTo>
                  <a:lnTo>
                    <a:pt x="6526" y="20721"/>
                  </a:lnTo>
                  <a:lnTo>
                    <a:pt x="6809" y="20839"/>
                  </a:lnTo>
                  <a:lnTo>
                    <a:pt x="7096" y="20948"/>
                  </a:lnTo>
                  <a:lnTo>
                    <a:pt x="7386" y="21049"/>
                  </a:lnTo>
                  <a:lnTo>
                    <a:pt x="7681" y="21143"/>
                  </a:lnTo>
                  <a:lnTo>
                    <a:pt x="7979" y="21228"/>
                  </a:lnTo>
                  <a:lnTo>
                    <a:pt x="8280" y="21305"/>
                  </a:lnTo>
                  <a:lnTo>
                    <a:pt x="8585" y="21373"/>
                  </a:lnTo>
                  <a:lnTo>
                    <a:pt x="8893" y="21432"/>
                  </a:lnTo>
                  <a:lnTo>
                    <a:pt x="9204" y="21483"/>
                  </a:lnTo>
                  <a:lnTo>
                    <a:pt x="9518" y="21525"/>
                  </a:lnTo>
                  <a:lnTo>
                    <a:pt x="9835" y="21557"/>
                  </a:lnTo>
                  <a:lnTo>
                    <a:pt x="10154" y="21581"/>
                  </a:lnTo>
                  <a:lnTo>
                    <a:pt x="10476" y="21595"/>
                  </a:lnTo>
                  <a:lnTo>
                    <a:pt x="10800" y="21600"/>
                  </a:lnTo>
                  <a:lnTo>
                    <a:pt x="11124" y="21595"/>
                  </a:lnTo>
                  <a:lnTo>
                    <a:pt x="11446" y="21581"/>
                  </a:lnTo>
                  <a:lnTo>
                    <a:pt x="11765" y="21557"/>
                  </a:lnTo>
                  <a:lnTo>
                    <a:pt x="12082" y="21525"/>
                  </a:lnTo>
                  <a:lnTo>
                    <a:pt x="12396" y="21483"/>
                  </a:lnTo>
                  <a:lnTo>
                    <a:pt x="12707" y="21432"/>
                  </a:lnTo>
                  <a:lnTo>
                    <a:pt x="13015" y="21373"/>
                  </a:lnTo>
                  <a:lnTo>
                    <a:pt x="13320" y="21305"/>
                  </a:lnTo>
                  <a:lnTo>
                    <a:pt x="13621" y="21228"/>
                  </a:lnTo>
                  <a:lnTo>
                    <a:pt x="13919" y="21143"/>
                  </a:lnTo>
                  <a:lnTo>
                    <a:pt x="14214" y="21049"/>
                  </a:lnTo>
                  <a:lnTo>
                    <a:pt x="14504" y="20948"/>
                  </a:lnTo>
                  <a:lnTo>
                    <a:pt x="14791" y="20839"/>
                  </a:lnTo>
                  <a:lnTo>
                    <a:pt x="15074" y="20721"/>
                  </a:lnTo>
                  <a:lnTo>
                    <a:pt x="15353" y="20596"/>
                  </a:lnTo>
                  <a:lnTo>
                    <a:pt x="15628" y="20464"/>
                  </a:lnTo>
                  <a:lnTo>
                    <a:pt x="15898" y="20324"/>
                  </a:lnTo>
                  <a:lnTo>
                    <a:pt x="16163" y="20176"/>
                  </a:lnTo>
                  <a:lnTo>
                    <a:pt x="16424" y="20022"/>
                  </a:lnTo>
                  <a:lnTo>
                    <a:pt x="16681" y="19860"/>
                  </a:lnTo>
                  <a:lnTo>
                    <a:pt x="16932" y="19692"/>
                  </a:lnTo>
                  <a:lnTo>
                    <a:pt x="17178" y="19516"/>
                  </a:lnTo>
                  <a:lnTo>
                    <a:pt x="17419" y="19334"/>
                  </a:lnTo>
                  <a:lnTo>
                    <a:pt x="17655" y="19146"/>
                  </a:lnTo>
                  <a:lnTo>
                    <a:pt x="17886" y="18951"/>
                  </a:lnTo>
                  <a:lnTo>
                    <a:pt x="18110" y="18750"/>
                  </a:lnTo>
                  <a:lnTo>
                    <a:pt x="18329" y="18543"/>
                  </a:lnTo>
                  <a:lnTo>
                    <a:pt x="18543" y="18329"/>
                  </a:lnTo>
                  <a:lnTo>
                    <a:pt x="18750" y="18110"/>
                  </a:lnTo>
                  <a:lnTo>
                    <a:pt x="18951" y="17886"/>
                  </a:lnTo>
                  <a:lnTo>
                    <a:pt x="19146" y="17655"/>
                  </a:lnTo>
                  <a:lnTo>
                    <a:pt x="19334" y="17419"/>
                  </a:lnTo>
                  <a:lnTo>
                    <a:pt x="19516" y="17178"/>
                  </a:lnTo>
                  <a:lnTo>
                    <a:pt x="19692" y="16932"/>
                  </a:lnTo>
                  <a:lnTo>
                    <a:pt x="19860" y="16681"/>
                  </a:lnTo>
                  <a:lnTo>
                    <a:pt x="20022" y="16424"/>
                  </a:lnTo>
                  <a:lnTo>
                    <a:pt x="20176" y="16163"/>
                  </a:lnTo>
                  <a:lnTo>
                    <a:pt x="20324" y="15898"/>
                  </a:lnTo>
                  <a:lnTo>
                    <a:pt x="20464" y="15628"/>
                  </a:lnTo>
                  <a:lnTo>
                    <a:pt x="20596" y="15353"/>
                  </a:lnTo>
                  <a:lnTo>
                    <a:pt x="20721" y="15074"/>
                  </a:lnTo>
                  <a:lnTo>
                    <a:pt x="20839" y="14791"/>
                  </a:lnTo>
                  <a:lnTo>
                    <a:pt x="20948" y="14504"/>
                  </a:lnTo>
                  <a:lnTo>
                    <a:pt x="21049" y="14214"/>
                  </a:lnTo>
                  <a:lnTo>
                    <a:pt x="21143" y="13919"/>
                  </a:lnTo>
                  <a:lnTo>
                    <a:pt x="21228" y="13621"/>
                  </a:lnTo>
                  <a:lnTo>
                    <a:pt x="21304" y="13320"/>
                  </a:lnTo>
                  <a:lnTo>
                    <a:pt x="21373" y="13015"/>
                  </a:lnTo>
                  <a:lnTo>
                    <a:pt x="21432" y="12707"/>
                  </a:lnTo>
                  <a:lnTo>
                    <a:pt x="21483" y="12396"/>
                  </a:lnTo>
                  <a:lnTo>
                    <a:pt x="21525" y="12082"/>
                  </a:lnTo>
                  <a:lnTo>
                    <a:pt x="21557" y="11765"/>
                  </a:lnTo>
                  <a:lnTo>
                    <a:pt x="21581" y="11446"/>
                  </a:lnTo>
                  <a:lnTo>
                    <a:pt x="21595" y="11124"/>
                  </a:lnTo>
                  <a:lnTo>
                    <a:pt x="21600" y="10800"/>
                  </a:lnTo>
                  <a:lnTo>
                    <a:pt x="21595" y="10476"/>
                  </a:lnTo>
                  <a:lnTo>
                    <a:pt x="21581" y="10154"/>
                  </a:lnTo>
                  <a:lnTo>
                    <a:pt x="21557" y="9835"/>
                  </a:lnTo>
                  <a:lnTo>
                    <a:pt x="21525" y="9518"/>
                  </a:lnTo>
                  <a:lnTo>
                    <a:pt x="21483" y="9204"/>
                  </a:lnTo>
                  <a:lnTo>
                    <a:pt x="21432" y="8893"/>
                  </a:lnTo>
                  <a:lnTo>
                    <a:pt x="21373" y="8585"/>
                  </a:lnTo>
                  <a:lnTo>
                    <a:pt x="21304" y="8280"/>
                  </a:lnTo>
                  <a:lnTo>
                    <a:pt x="21228" y="7979"/>
                  </a:lnTo>
                  <a:lnTo>
                    <a:pt x="21143" y="7681"/>
                  </a:lnTo>
                  <a:lnTo>
                    <a:pt x="21049" y="7386"/>
                  </a:lnTo>
                  <a:lnTo>
                    <a:pt x="20948" y="7096"/>
                  </a:lnTo>
                  <a:lnTo>
                    <a:pt x="20839" y="6809"/>
                  </a:lnTo>
                  <a:lnTo>
                    <a:pt x="20721" y="6526"/>
                  </a:lnTo>
                  <a:lnTo>
                    <a:pt x="20596" y="6247"/>
                  </a:lnTo>
                  <a:lnTo>
                    <a:pt x="20464" y="5972"/>
                  </a:lnTo>
                  <a:lnTo>
                    <a:pt x="20324" y="5702"/>
                  </a:lnTo>
                  <a:lnTo>
                    <a:pt x="20176" y="5437"/>
                  </a:lnTo>
                  <a:lnTo>
                    <a:pt x="20022" y="5176"/>
                  </a:lnTo>
                  <a:lnTo>
                    <a:pt x="19860" y="4919"/>
                  </a:lnTo>
                  <a:lnTo>
                    <a:pt x="19692" y="4668"/>
                  </a:lnTo>
                  <a:lnTo>
                    <a:pt x="19516" y="4422"/>
                  </a:lnTo>
                  <a:lnTo>
                    <a:pt x="19334" y="4181"/>
                  </a:lnTo>
                  <a:lnTo>
                    <a:pt x="19146" y="3945"/>
                  </a:lnTo>
                  <a:lnTo>
                    <a:pt x="18951" y="3714"/>
                  </a:lnTo>
                  <a:lnTo>
                    <a:pt x="18750" y="3490"/>
                  </a:lnTo>
                  <a:lnTo>
                    <a:pt x="18543" y="3271"/>
                  </a:lnTo>
                  <a:lnTo>
                    <a:pt x="18329" y="3057"/>
                  </a:lnTo>
                  <a:lnTo>
                    <a:pt x="18110" y="2850"/>
                  </a:lnTo>
                  <a:lnTo>
                    <a:pt x="17886" y="2649"/>
                  </a:lnTo>
                  <a:lnTo>
                    <a:pt x="17655" y="2454"/>
                  </a:lnTo>
                  <a:lnTo>
                    <a:pt x="17419" y="2266"/>
                  </a:lnTo>
                  <a:lnTo>
                    <a:pt x="17178" y="2084"/>
                  </a:lnTo>
                  <a:lnTo>
                    <a:pt x="16932" y="1908"/>
                  </a:lnTo>
                  <a:lnTo>
                    <a:pt x="16681" y="1740"/>
                  </a:lnTo>
                  <a:lnTo>
                    <a:pt x="16424" y="1578"/>
                  </a:lnTo>
                  <a:lnTo>
                    <a:pt x="16163" y="1424"/>
                  </a:lnTo>
                  <a:lnTo>
                    <a:pt x="15898" y="1276"/>
                  </a:lnTo>
                  <a:lnTo>
                    <a:pt x="15628" y="1136"/>
                  </a:lnTo>
                  <a:lnTo>
                    <a:pt x="15353" y="1004"/>
                  </a:lnTo>
                  <a:lnTo>
                    <a:pt x="15074" y="879"/>
                  </a:lnTo>
                  <a:lnTo>
                    <a:pt x="14791" y="761"/>
                  </a:lnTo>
                  <a:lnTo>
                    <a:pt x="14504" y="652"/>
                  </a:lnTo>
                  <a:lnTo>
                    <a:pt x="14214" y="551"/>
                  </a:lnTo>
                  <a:lnTo>
                    <a:pt x="13919" y="457"/>
                  </a:lnTo>
                  <a:lnTo>
                    <a:pt x="13621" y="372"/>
                  </a:lnTo>
                  <a:lnTo>
                    <a:pt x="13320" y="295"/>
                  </a:lnTo>
                  <a:lnTo>
                    <a:pt x="13015" y="227"/>
                  </a:lnTo>
                  <a:lnTo>
                    <a:pt x="12707" y="168"/>
                  </a:lnTo>
                  <a:lnTo>
                    <a:pt x="12396" y="117"/>
                  </a:lnTo>
                  <a:lnTo>
                    <a:pt x="12082" y="75"/>
                  </a:lnTo>
                  <a:lnTo>
                    <a:pt x="11765" y="43"/>
                  </a:lnTo>
                  <a:lnTo>
                    <a:pt x="11446" y="19"/>
                  </a:lnTo>
                  <a:lnTo>
                    <a:pt x="11124" y="5"/>
                  </a:lnTo>
                  <a:lnTo>
                    <a:pt x="10800" y="0"/>
                  </a:lnTo>
                  <a:close/>
                </a:path>
              </a:pathLst>
            </a:custGeom>
            <a:solidFill>
              <a:srgbClr val="7A003C"/>
            </a:solidFill>
            <a:ln w="12700" cap="flat">
              <a:noFill/>
              <a:miter lim="400000"/>
            </a:ln>
            <a:effectLst/>
          </p:spPr>
          <p:txBody>
            <a:bodyPr wrap="square" lIns="45719" tIns="45719" rIns="45719" bIns="45719" numCol="1" anchor="t">
              <a:noAutofit/>
            </a:bodyPr>
            <a:lstStyle/>
            <a:p>
              <a:endParaRPr/>
            </a:p>
          </p:txBody>
        </p:sp>
        <p:sp>
          <p:nvSpPr>
            <p:cNvPr id="137" name="object 12"/>
            <p:cNvSpPr/>
            <p:nvPr/>
          </p:nvSpPr>
          <p:spPr>
            <a:xfrm>
              <a:off x="2722882" y="2113795"/>
              <a:ext cx="1000506" cy="10276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9760" y="49"/>
                  </a:lnTo>
                  <a:lnTo>
                    <a:pt x="8748" y="195"/>
                  </a:lnTo>
                  <a:lnTo>
                    <a:pt x="7768" y="431"/>
                  </a:lnTo>
                  <a:lnTo>
                    <a:pt x="6825" y="755"/>
                  </a:lnTo>
                  <a:lnTo>
                    <a:pt x="5924" y="1161"/>
                  </a:lnTo>
                  <a:lnTo>
                    <a:pt x="5069" y="1644"/>
                  </a:lnTo>
                  <a:lnTo>
                    <a:pt x="4265" y="2201"/>
                  </a:lnTo>
                  <a:lnTo>
                    <a:pt x="3516" y="2826"/>
                  </a:lnTo>
                  <a:lnTo>
                    <a:pt x="2826" y="3516"/>
                  </a:lnTo>
                  <a:lnTo>
                    <a:pt x="2201" y="4265"/>
                  </a:lnTo>
                  <a:lnTo>
                    <a:pt x="1644" y="5069"/>
                  </a:lnTo>
                  <a:lnTo>
                    <a:pt x="1161" y="5924"/>
                  </a:lnTo>
                  <a:lnTo>
                    <a:pt x="755" y="6825"/>
                  </a:lnTo>
                  <a:lnTo>
                    <a:pt x="431" y="7768"/>
                  </a:lnTo>
                  <a:lnTo>
                    <a:pt x="195" y="8748"/>
                  </a:lnTo>
                  <a:lnTo>
                    <a:pt x="49" y="9760"/>
                  </a:lnTo>
                  <a:lnTo>
                    <a:pt x="0" y="10800"/>
                  </a:lnTo>
                  <a:lnTo>
                    <a:pt x="49" y="11840"/>
                  </a:lnTo>
                  <a:lnTo>
                    <a:pt x="195" y="12852"/>
                  </a:lnTo>
                  <a:lnTo>
                    <a:pt x="431" y="13832"/>
                  </a:lnTo>
                  <a:lnTo>
                    <a:pt x="755" y="14774"/>
                  </a:lnTo>
                  <a:lnTo>
                    <a:pt x="1161" y="15676"/>
                  </a:lnTo>
                  <a:lnTo>
                    <a:pt x="1644" y="16531"/>
                  </a:lnTo>
                  <a:lnTo>
                    <a:pt x="2201" y="17335"/>
                  </a:lnTo>
                  <a:lnTo>
                    <a:pt x="2826" y="18084"/>
                  </a:lnTo>
                  <a:lnTo>
                    <a:pt x="3516" y="18774"/>
                  </a:lnTo>
                  <a:lnTo>
                    <a:pt x="4265" y="19399"/>
                  </a:lnTo>
                  <a:lnTo>
                    <a:pt x="5069" y="19956"/>
                  </a:lnTo>
                  <a:lnTo>
                    <a:pt x="5924" y="20439"/>
                  </a:lnTo>
                  <a:lnTo>
                    <a:pt x="6825" y="20845"/>
                  </a:lnTo>
                  <a:lnTo>
                    <a:pt x="7768" y="21169"/>
                  </a:lnTo>
                  <a:lnTo>
                    <a:pt x="8748" y="21405"/>
                  </a:lnTo>
                  <a:lnTo>
                    <a:pt x="9760" y="21551"/>
                  </a:lnTo>
                  <a:lnTo>
                    <a:pt x="10800" y="21600"/>
                  </a:lnTo>
                  <a:lnTo>
                    <a:pt x="11840" y="21551"/>
                  </a:lnTo>
                  <a:lnTo>
                    <a:pt x="12852" y="21405"/>
                  </a:lnTo>
                  <a:lnTo>
                    <a:pt x="13832" y="21169"/>
                  </a:lnTo>
                  <a:lnTo>
                    <a:pt x="14775" y="20845"/>
                  </a:lnTo>
                  <a:lnTo>
                    <a:pt x="15676" y="20439"/>
                  </a:lnTo>
                  <a:lnTo>
                    <a:pt x="16531" y="19956"/>
                  </a:lnTo>
                  <a:lnTo>
                    <a:pt x="17335" y="19399"/>
                  </a:lnTo>
                  <a:lnTo>
                    <a:pt x="18084" y="18774"/>
                  </a:lnTo>
                  <a:lnTo>
                    <a:pt x="18774" y="18084"/>
                  </a:lnTo>
                  <a:lnTo>
                    <a:pt x="19399" y="17335"/>
                  </a:lnTo>
                  <a:lnTo>
                    <a:pt x="19956" y="16531"/>
                  </a:lnTo>
                  <a:lnTo>
                    <a:pt x="20439" y="15676"/>
                  </a:lnTo>
                  <a:lnTo>
                    <a:pt x="20845" y="14774"/>
                  </a:lnTo>
                  <a:lnTo>
                    <a:pt x="21169" y="13832"/>
                  </a:lnTo>
                  <a:lnTo>
                    <a:pt x="21405" y="12852"/>
                  </a:lnTo>
                  <a:lnTo>
                    <a:pt x="21551" y="11840"/>
                  </a:lnTo>
                  <a:lnTo>
                    <a:pt x="21600" y="10800"/>
                  </a:lnTo>
                  <a:lnTo>
                    <a:pt x="21551" y="9760"/>
                  </a:lnTo>
                  <a:lnTo>
                    <a:pt x="21405" y="8748"/>
                  </a:lnTo>
                  <a:lnTo>
                    <a:pt x="21169" y="7768"/>
                  </a:lnTo>
                  <a:lnTo>
                    <a:pt x="20845" y="6825"/>
                  </a:lnTo>
                  <a:lnTo>
                    <a:pt x="20439" y="5924"/>
                  </a:lnTo>
                  <a:lnTo>
                    <a:pt x="19956" y="5069"/>
                  </a:lnTo>
                  <a:lnTo>
                    <a:pt x="19399" y="4265"/>
                  </a:lnTo>
                  <a:lnTo>
                    <a:pt x="18774" y="3516"/>
                  </a:lnTo>
                  <a:lnTo>
                    <a:pt x="18084" y="2826"/>
                  </a:lnTo>
                  <a:lnTo>
                    <a:pt x="17335" y="2201"/>
                  </a:lnTo>
                  <a:lnTo>
                    <a:pt x="16531" y="1644"/>
                  </a:lnTo>
                  <a:lnTo>
                    <a:pt x="15676" y="1161"/>
                  </a:lnTo>
                  <a:lnTo>
                    <a:pt x="14775" y="755"/>
                  </a:lnTo>
                  <a:lnTo>
                    <a:pt x="13832" y="431"/>
                  </a:lnTo>
                  <a:lnTo>
                    <a:pt x="12852" y="195"/>
                  </a:lnTo>
                  <a:lnTo>
                    <a:pt x="11840" y="49"/>
                  </a:lnTo>
                  <a:lnTo>
                    <a:pt x="10800"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grpSp>
      <p:sp>
        <p:nvSpPr>
          <p:cNvPr id="139" name="object 13"/>
          <p:cNvSpPr txBox="1"/>
          <p:nvPr/>
        </p:nvSpPr>
        <p:spPr>
          <a:xfrm>
            <a:off x="404132" y="4077290"/>
            <a:ext cx="2343006" cy="23980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339725" algn="ctr">
              <a:lnSpc>
                <a:spcPts val="1700"/>
              </a:lnSpc>
              <a:spcBef>
                <a:spcPts val="300"/>
              </a:spcBef>
              <a:defRPr sz="1600" b="1" spc="-85">
                <a:solidFill>
                  <a:srgbClr val="FFFFFF"/>
                </a:solidFill>
                <a:latin typeface="Arial"/>
                <a:ea typeface="Arial"/>
                <a:cs typeface="Arial"/>
                <a:sym typeface="Arial"/>
              </a:defRPr>
            </a:pPr>
            <a:r>
              <a:rPr lang="fr-CA" dirty="0"/>
              <a:t>« […] si les employés avaient la possibilité de grandir et de se développer au sein de l’organisation, ils seraient plus susceptibles de se sentir investis dans l’organisation et, réciproquement, de sentir que l’organisation se soucie d’eux. »</a:t>
            </a:r>
          </a:p>
        </p:txBody>
      </p:sp>
      <p:sp>
        <p:nvSpPr>
          <p:cNvPr id="144" name="object 15"/>
          <p:cNvSpPr/>
          <p:nvPr/>
        </p:nvSpPr>
        <p:spPr>
          <a:xfrm>
            <a:off x="4024312" y="5468141"/>
            <a:ext cx="1082711" cy="1007241"/>
          </a:xfrm>
          <a:custGeom>
            <a:avLst/>
            <a:gdLst/>
            <a:ahLst/>
            <a:cxnLst>
              <a:cxn ang="0">
                <a:pos x="wd2" y="hd2"/>
              </a:cxn>
              <a:cxn ang="5400000">
                <a:pos x="wd2" y="hd2"/>
              </a:cxn>
              <a:cxn ang="10800000">
                <a:pos x="wd2" y="hd2"/>
              </a:cxn>
              <a:cxn ang="16200000">
                <a:pos x="wd2" y="hd2"/>
              </a:cxn>
            </a:cxnLst>
            <a:rect l="0" t="0" r="r" b="b"/>
            <a:pathLst>
              <a:path w="21600" h="21600" extrusionOk="0">
                <a:moveTo>
                  <a:pt x="10595" y="0"/>
                </a:moveTo>
                <a:lnTo>
                  <a:pt x="9643" y="61"/>
                </a:lnTo>
                <a:lnTo>
                  <a:pt x="8688" y="209"/>
                </a:lnTo>
                <a:lnTo>
                  <a:pt x="7733" y="445"/>
                </a:lnTo>
                <a:lnTo>
                  <a:pt x="6803" y="767"/>
                </a:lnTo>
                <a:lnTo>
                  <a:pt x="5921" y="1164"/>
                </a:lnTo>
                <a:lnTo>
                  <a:pt x="5090" y="1631"/>
                </a:lnTo>
                <a:lnTo>
                  <a:pt x="4312" y="2163"/>
                </a:lnTo>
                <a:lnTo>
                  <a:pt x="3589" y="2757"/>
                </a:lnTo>
                <a:lnTo>
                  <a:pt x="2925" y="3407"/>
                </a:lnTo>
                <a:lnTo>
                  <a:pt x="2322" y="4109"/>
                </a:lnTo>
                <a:lnTo>
                  <a:pt x="1783" y="4857"/>
                </a:lnTo>
                <a:lnTo>
                  <a:pt x="1309" y="5647"/>
                </a:lnTo>
                <a:lnTo>
                  <a:pt x="905" y="6475"/>
                </a:lnTo>
                <a:lnTo>
                  <a:pt x="571" y="7335"/>
                </a:lnTo>
                <a:lnTo>
                  <a:pt x="311" y="8222"/>
                </a:lnTo>
                <a:lnTo>
                  <a:pt x="128" y="9133"/>
                </a:lnTo>
                <a:lnTo>
                  <a:pt x="23" y="10062"/>
                </a:lnTo>
                <a:lnTo>
                  <a:pt x="0" y="11005"/>
                </a:lnTo>
                <a:lnTo>
                  <a:pt x="61" y="11957"/>
                </a:lnTo>
                <a:lnTo>
                  <a:pt x="209" y="12912"/>
                </a:lnTo>
                <a:lnTo>
                  <a:pt x="446" y="13867"/>
                </a:lnTo>
                <a:lnTo>
                  <a:pt x="767" y="14797"/>
                </a:lnTo>
                <a:lnTo>
                  <a:pt x="1164" y="15679"/>
                </a:lnTo>
                <a:lnTo>
                  <a:pt x="1631" y="16510"/>
                </a:lnTo>
                <a:lnTo>
                  <a:pt x="2163" y="17288"/>
                </a:lnTo>
                <a:lnTo>
                  <a:pt x="2757" y="18011"/>
                </a:lnTo>
                <a:lnTo>
                  <a:pt x="3407" y="18675"/>
                </a:lnTo>
                <a:lnTo>
                  <a:pt x="4109" y="19278"/>
                </a:lnTo>
                <a:lnTo>
                  <a:pt x="4857" y="19817"/>
                </a:lnTo>
                <a:lnTo>
                  <a:pt x="5647" y="20291"/>
                </a:lnTo>
                <a:lnTo>
                  <a:pt x="6474" y="20695"/>
                </a:lnTo>
                <a:lnTo>
                  <a:pt x="7334" y="21029"/>
                </a:lnTo>
                <a:lnTo>
                  <a:pt x="8222" y="21289"/>
                </a:lnTo>
                <a:lnTo>
                  <a:pt x="9133" y="21472"/>
                </a:lnTo>
                <a:lnTo>
                  <a:pt x="10062" y="21577"/>
                </a:lnTo>
                <a:lnTo>
                  <a:pt x="11005" y="21600"/>
                </a:lnTo>
                <a:lnTo>
                  <a:pt x="11956" y="21539"/>
                </a:lnTo>
                <a:lnTo>
                  <a:pt x="12912" y="21391"/>
                </a:lnTo>
                <a:lnTo>
                  <a:pt x="13867" y="21154"/>
                </a:lnTo>
                <a:lnTo>
                  <a:pt x="14797" y="20833"/>
                </a:lnTo>
                <a:lnTo>
                  <a:pt x="15679" y="20436"/>
                </a:lnTo>
                <a:lnTo>
                  <a:pt x="16510" y="19969"/>
                </a:lnTo>
                <a:lnTo>
                  <a:pt x="17288" y="19437"/>
                </a:lnTo>
                <a:lnTo>
                  <a:pt x="18010" y="18843"/>
                </a:lnTo>
                <a:lnTo>
                  <a:pt x="18674" y="18193"/>
                </a:lnTo>
                <a:lnTo>
                  <a:pt x="19277" y="17491"/>
                </a:lnTo>
                <a:lnTo>
                  <a:pt x="19817" y="16743"/>
                </a:lnTo>
                <a:lnTo>
                  <a:pt x="20290" y="15953"/>
                </a:lnTo>
                <a:lnTo>
                  <a:pt x="20695" y="15126"/>
                </a:lnTo>
                <a:lnTo>
                  <a:pt x="21029" y="14266"/>
                </a:lnTo>
                <a:lnTo>
                  <a:pt x="21289" y="13378"/>
                </a:lnTo>
                <a:lnTo>
                  <a:pt x="21472" y="12467"/>
                </a:lnTo>
                <a:lnTo>
                  <a:pt x="21577" y="11538"/>
                </a:lnTo>
                <a:lnTo>
                  <a:pt x="21600" y="10595"/>
                </a:lnTo>
                <a:lnTo>
                  <a:pt x="21539" y="9644"/>
                </a:lnTo>
                <a:lnTo>
                  <a:pt x="21391" y="8688"/>
                </a:lnTo>
                <a:lnTo>
                  <a:pt x="21154" y="7733"/>
                </a:lnTo>
                <a:lnTo>
                  <a:pt x="20833" y="6803"/>
                </a:lnTo>
                <a:lnTo>
                  <a:pt x="20436" y="5921"/>
                </a:lnTo>
                <a:lnTo>
                  <a:pt x="19969" y="5090"/>
                </a:lnTo>
                <a:lnTo>
                  <a:pt x="19436" y="4312"/>
                </a:lnTo>
                <a:lnTo>
                  <a:pt x="18843" y="3589"/>
                </a:lnTo>
                <a:lnTo>
                  <a:pt x="18193" y="2925"/>
                </a:lnTo>
                <a:lnTo>
                  <a:pt x="17491" y="2322"/>
                </a:lnTo>
                <a:lnTo>
                  <a:pt x="16743" y="1783"/>
                </a:lnTo>
                <a:lnTo>
                  <a:pt x="15953" y="1309"/>
                </a:lnTo>
                <a:lnTo>
                  <a:pt x="15125" y="905"/>
                </a:lnTo>
                <a:lnTo>
                  <a:pt x="14265" y="571"/>
                </a:lnTo>
                <a:lnTo>
                  <a:pt x="13378" y="311"/>
                </a:lnTo>
                <a:lnTo>
                  <a:pt x="12467" y="128"/>
                </a:lnTo>
                <a:lnTo>
                  <a:pt x="11538" y="23"/>
                </a:lnTo>
                <a:lnTo>
                  <a:pt x="10595" y="0"/>
                </a:lnTo>
                <a:close/>
              </a:path>
            </a:pathLst>
          </a:custGeom>
          <a:solidFill>
            <a:srgbClr val="7AD0E4"/>
          </a:solidFill>
          <a:ln w="12700">
            <a:miter lim="400000"/>
          </a:ln>
        </p:spPr>
        <p:txBody>
          <a:bodyPr lIns="45719" rIns="45719"/>
          <a:lstStyle/>
          <a:p>
            <a:endParaRPr/>
          </a:p>
        </p:txBody>
      </p:sp>
      <p:sp>
        <p:nvSpPr>
          <p:cNvPr id="149" name="object 17"/>
          <p:cNvSpPr txBox="1"/>
          <p:nvPr/>
        </p:nvSpPr>
        <p:spPr>
          <a:xfrm>
            <a:off x="4707723" y="4253208"/>
            <a:ext cx="2233923" cy="17440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algn="ctr">
              <a:lnSpc>
                <a:spcPts val="1700"/>
              </a:lnSpc>
              <a:spcBef>
                <a:spcPts val="300"/>
              </a:spcBef>
              <a:defRPr sz="1600" b="1" spc="-195">
                <a:solidFill>
                  <a:srgbClr val="526871"/>
                </a:solidFill>
                <a:latin typeface="Arial"/>
                <a:ea typeface="Arial"/>
                <a:cs typeface="Arial"/>
                <a:sym typeface="Arial"/>
              </a:defRPr>
            </a:pPr>
            <a:r>
              <a:rPr lang="fr-CA" spc="-50" dirty="0"/>
              <a:t>« Tous les membres </a:t>
            </a:r>
            <a:br>
              <a:rPr lang="fr-CA" spc="-50" dirty="0"/>
            </a:br>
            <a:r>
              <a:rPr lang="fr-CA" spc="-50" dirty="0"/>
              <a:t>de l’organisation ont été touchés par la pandémie. Les leaders n’ont pas été épargnés par les effets de l’épuisement professionnel. »</a:t>
            </a:r>
          </a:p>
        </p:txBody>
      </p:sp>
      <p:sp>
        <p:nvSpPr>
          <p:cNvPr id="150" name="object 19"/>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object 2" descr="object 2"/>
          <p:cNvPicPr>
            <a:picLocks noChangeAspect="1"/>
          </p:cNvPicPr>
          <p:nvPr/>
        </p:nvPicPr>
        <p:blipFill>
          <a:blip r:embed="rId2"/>
          <a:stretch>
            <a:fillRect/>
          </a:stretch>
        </p:blipFill>
        <p:spPr>
          <a:xfrm>
            <a:off x="300553" y="8059521"/>
            <a:ext cx="3364305" cy="1998879"/>
          </a:xfrm>
          <a:prstGeom prst="rect">
            <a:avLst/>
          </a:prstGeom>
          <a:ln w="12700">
            <a:miter lim="400000"/>
          </a:ln>
        </p:spPr>
      </p:pic>
      <p:sp>
        <p:nvSpPr>
          <p:cNvPr id="154" name="object 4"/>
          <p:cNvSpPr txBox="1"/>
          <p:nvPr/>
        </p:nvSpPr>
        <p:spPr>
          <a:xfrm>
            <a:off x="4024884" y="415136"/>
            <a:ext cx="3392805" cy="3212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68910" algn="just">
              <a:lnSpc>
                <a:spcPts val="1400"/>
              </a:lnSpc>
              <a:spcBef>
                <a:spcPts val="100"/>
              </a:spcBef>
              <a:defRPr sz="1200" spc="-75">
                <a:solidFill>
                  <a:srgbClr val="231F20"/>
                </a:solidFill>
                <a:latin typeface="Arial"/>
                <a:ea typeface="Arial"/>
                <a:cs typeface="Arial"/>
                <a:sym typeface="Arial"/>
              </a:defRPr>
            </a:pPr>
            <a:r>
              <a:rPr lang="fr-CA" sz="900" spc="10" dirty="0"/>
              <a:t>Après le départ de la responsable clinique, Sandra a ouvert une nouvelle fenêtre sur son ordinateur et a commencé à documenter l’histoire touchante de la fête d’anniversaire. Comme le personnel infirmier était à court d’employés, elle était donc particulièrement enthousiaste à l’idée de souligner cette réussite en dépit des circonstances. Le centre se trouvait en meilleure posture que 12 mois plus tôt, mais le cycle de l’épuisement professionnel était toujours à l’œuvre. L’organisation avait toutefois retrouvé l’espoir. Les Ontariens avaient fait leur part en se faisant vacciner, et les vagues de COVID-19 s’atténuaient. Un nouveau sentiment de normalité s’installait. De plus, grâce à divers projets, à la sensibilisation et au soutien, l’organisation était devenue plus résiliente. Le sentiment d’unité et de camaraderie dans l’organisation a apporté un réconfort dont les gens avaient grand besoin. Le centre avait traversé une incroyable tempête et, même si elle n’était pas terminée, grâce à un leadership efficace, à la collaboration et à la persévérance du personnel de première ligne, il était mieux outillé pour s’en sortir.</a:t>
            </a:r>
          </a:p>
        </p:txBody>
      </p:sp>
      <p:grpSp>
        <p:nvGrpSpPr>
          <p:cNvPr id="157" name="object 5"/>
          <p:cNvGrpSpPr/>
          <p:nvPr/>
        </p:nvGrpSpPr>
        <p:grpSpPr>
          <a:xfrm>
            <a:off x="-1" y="9577589"/>
            <a:ext cx="7772401" cy="480810"/>
            <a:chOff x="0" y="0"/>
            <a:chExt cx="7772399" cy="480809"/>
          </a:xfrm>
        </p:grpSpPr>
        <p:sp>
          <p:nvSpPr>
            <p:cNvPr id="155" name="object 6"/>
            <p:cNvSpPr/>
            <p:nvPr/>
          </p:nvSpPr>
          <p:spPr>
            <a:xfrm>
              <a:off x="25" y="5320"/>
              <a:ext cx="7772375" cy="475490"/>
            </a:xfrm>
            <a:prstGeom prst="rect">
              <a:avLst/>
            </a:prstGeom>
            <a:solidFill>
              <a:srgbClr val="7A123E"/>
            </a:solidFill>
            <a:ln w="12700" cap="flat">
              <a:noFill/>
              <a:miter lim="400000"/>
            </a:ln>
            <a:effectLst/>
          </p:spPr>
          <p:txBody>
            <a:bodyPr wrap="square" lIns="45719" tIns="45719" rIns="45719" bIns="45719" numCol="1" anchor="t">
              <a:noAutofit/>
            </a:bodyPr>
            <a:lstStyle/>
            <a:p>
              <a:endParaRPr/>
            </a:p>
          </p:txBody>
        </p:sp>
        <p:sp>
          <p:nvSpPr>
            <p:cNvPr id="156" name="object 7"/>
            <p:cNvSpPr/>
            <p:nvPr/>
          </p:nvSpPr>
          <p:spPr>
            <a:xfrm>
              <a:off x="0" y="0"/>
              <a:ext cx="7671817" cy="23610"/>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sp>
        <p:nvSpPr>
          <p:cNvPr id="158" name="object 8"/>
          <p:cNvSpPr txBox="1"/>
          <p:nvPr/>
        </p:nvSpPr>
        <p:spPr>
          <a:xfrm>
            <a:off x="7411325" y="9724117"/>
            <a:ext cx="99061" cy="177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700">
              <a:spcBef>
                <a:spcPts val="100"/>
              </a:spcBef>
              <a:defRPr sz="1000" spc="-50">
                <a:solidFill>
                  <a:srgbClr val="FFFFFF"/>
                </a:solidFill>
                <a:latin typeface="Arial Black"/>
                <a:ea typeface="Arial Black"/>
                <a:cs typeface="Arial Black"/>
                <a:sym typeface="Arial Black"/>
              </a:defRPr>
            </a:lvl1pPr>
          </a:lstStyle>
          <a:p>
            <a:r>
              <a:rPr lang="fr-CA"/>
              <a:t>4</a:t>
            </a:r>
          </a:p>
        </p:txBody>
      </p:sp>
      <p:sp>
        <p:nvSpPr>
          <p:cNvPr id="159" name="object 9"/>
          <p:cNvSpPr txBox="1"/>
          <p:nvPr/>
        </p:nvSpPr>
        <p:spPr>
          <a:xfrm>
            <a:off x="352971" y="9640823"/>
            <a:ext cx="6882767"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1113" algn="ctr">
              <a:spcBef>
                <a:spcPts val="100"/>
              </a:spcBef>
              <a:defRPr sz="1000" spc="-104">
                <a:solidFill>
                  <a:srgbClr val="FFFFFF"/>
                </a:solidFill>
                <a:latin typeface="Arial"/>
                <a:ea typeface="Arial"/>
                <a:cs typeface="Arial"/>
                <a:sym typeface="Arial"/>
              </a:defRPr>
            </a:pPr>
            <a:r>
              <a:rPr lang="fr-CA" sz="900" spc="-20" dirty="0"/>
              <a:t>Le projet a vu le jour grâce au financement du gouvernement ontarien, à l’appui d’</a:t>
            </a:r>
            <a:r>
              <a:rPr lang="fr-CA" sz="900" spc="-20" dirty="0" err="1"/>
              <a:t>eCampusOntario</a:t>
            </a:r>
            <a:r>
              <a:rPr lang="fr-CA" sz="900" spc="-20" dirty="0"/>
              <a:t> à la Stratégie d’apprentissage virtuel (SAV) et à la plateforme centrale d’apprentissage virtuel (PCAV). Pour en savoir plus sur la SAV et la PCAV, visitez le site vls.ecampusontario.ca.</a:t>
            </a:r>
          </a:p>
        </p:txBody>
      </p:sp>
      <p:sp>
        <p:nvSpPr>
          <p:cNvPr id="160" name="object 10"/>
          <p:cNvSpPr txBox="1"/>
          <p:nvPr/>
        </p:nvSpPr>
        <p:spPr>
          <a:xfrm>
            <a:off x="324103" y="415136"/>
            <a:ext cx="3392806" cy="65626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10">
                <a:solidFill>
                  <a:srgbClr val="231F20"/>
                </a:solidFill>
                <a:latin typeface="Arial"/>
                <a:ea typeface="Arial"/>
                <a:cs typeface="Arial"/>
                <a:sym typeface="Arial"/>
              </a:defRPr>
            </a:pPr>
            <a:r>
              <a:rPr lang="fr-CA" sz="900" spc="10" dirty="0"/>
              <a:t>ont joué un rôle déterminant dans la réussite des projets. Sandra a obtenu l’engagement du personnel en mobilisant les autres et en tirant parti de l’expérience des membres de son équipe et de leurs relations dans l’organisation. Lors des discussions avec les membres de l’équipe, elle a posé des questions pertinentes pour orienter la discussion et écouté toutes les suggestions afin de permettre à son équipe de trouver des solutions en collaboration. En tant que leader, Sandra était guidée par la philosophie du rôle collectif joué par chaque membre de l’équipe pour façonner l’organisation. Si chaque membre a un intérêt dans l’organisation, il ressentira le besoin de s’attaquer aux problèmes tels que l’épuisement du personnel et le sentiment de désespoir.</a:t>
            </a:r>
          </a:p>
          <a:p>
            <a:pPr indent="18415" algn="just">
              <a:spcBef>
                <a:spcPts val="300"/>
              </a:spcBef>
              <a:defRPr sz="1600" b="1" spc="-245">
                <a:solidFill>
                  <a:srgbClr val="231F20"/>
                </a:solidFill>
                <a:latin typeface="Arial"/>
                <a:ea typeface="Arial"/>
                <a:cs typeface="Arial"/>
                <a:sym typeface="Arial"/>
              </a:defRPr>
            </a:pPr>
            <a:r>
              <a:rPr lang="fr-CA" spc="-50" dirty="0"/>
              <a:t>Écouter avec authenticité</a:t>
            </a:r>
          </a:p>
          <a:p>
            <a:pPr marR="5080" indent="12700" algn="just">
              <a:lnSpc>
                <a:spcPts val="1400"/>
              </a:lnSpc>
              <a:spcBef>
                <a:spcPts val="100"/>
              </a:spcBef>
              <a:defRPr sz="1200" spc="-135">
                <a:solidFill>
                  <a:srgbClr val="231F20"/>
                </a:solidFill>
                <a:latin typeface="Arial"/>
                <a:ea typeface="Arial"/>
                <a:cs typeface="Arial"/>
                <a:sym typeface="Arial"/>
              </a:defRPr>
            </a:pPr>
            <a:r>
              <a:rPr lang="fr-CA" sz="900" spc="10" dirty="0"/>
              <a:t>Sandra avait rédigé la moitié d’un courriel lorsqu’on a frappé à la porte de son bureau. Une responsable clinique de l’un des programmes de l’organisation souhaitait lui fait part d’une merveilleuse histoire à propos d’une fête d’anniversaire que son personnel infirmier et de ludothérapie avait organisée pour un patient, avec le soutien de sa famille. C’était une histoire touchante, et Sandra a immédiatement su qu’elle devait l’inclure dans l’infolettre hebdomadaire. Elle a pris des notes en écoutant attentivement tous les détails de l’histoire. L’un des aspects les plus intéressants de son travail était d’écouter les histoires du personnel. Elles étaient parfois inspirantes, mais il arrivait aussi qu’elles décrivent les difficultés vécues par le personnel. Bien qu’elle trouvait plaisant d’entendre les récits positifs, elle trouvait que les récits détaillant les difficultés étaient puissants et qu’il était nécessaire de les faire connaître. Sandra estime que son rôle était de créer un climat où les gens souhaitent donner le meilleur d’eux-mêmes et, pour ce faire, elle insiste sur l’importance d’être à leur écoute. Les commentaires du personnel, qu’ils soient plus ou moins positifs, ont été une ressource essentielle qui l’a guidée dans son rôle de leader. Les programmes et les projets mis en place par Sandra et son équipe sont en grande partie le fruit des commentaires reçus des employés sur leurs besoins, difficultés et espoirs pour l’avenir.</a:t>
            </a:r>
          </a:p>
        </p:txBody>
      </p:sp>
      <p:sp>
        <p:nvSpPr>
          <p:cNvPr id="161" name="object 11"/>
          <p:cNvSpPr/>
          <p:nvPr/>
        </p:nvSpPr>
        <p:spPr>
          <a:xfrm>
            <a:off x="4009783" y="3755644"/>
            <a:ext cx="3422384" cy="3026157"/>
          </a:xfrm>
          <a:prstGeom prst="rect">
            <a:avLst/>
          </a:prstGeom>
          <a:solidFill>
            <a:srgbClr val="526871"/>
          </a:solidFill>
          <a:ln w="12700">
            <a:miter lim="400000"/>
          </a:ln>
        </p:spPr>
        <p:txBody>
          <a:bodyPr lIns="45719" rIns="45719"/>
          <a:lstStyle/>
          <a:p>
            <a:endParaRPr/>
          </a:p>
        </p:txBody>
      </p:sp>
      <p:sp>
        <p:nvSpPr>
          <p:cNvPr id="162" name="object 12"/>
          <p:cNvSpPr txBox="1"/>
          <p:nvPr/>
        </p:nvSpPr>
        <p:spPr>
          <a:xfrm>
            <a:off x="4024884" y="3842675"/>
            <a:ext cx="3386441" cy="15079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lgn="ctr">
              <a:spcBef>
                <a:spcPts val="1000"/>
              </a:spcBef>
              <a:defRPr b="1" spc="-225">
                <a:solidFill>
                  <a:srgbClr val="FFFFFF"/>
                </a:solidFill>
                <a:latin typeface="Arial"/>
                <a:ea typeface="Arial"/>
                <a:cs typeface="Arial"/>
                <a:sym typeface="Arial"/>
              </a:defRPr>
            </a:pPr>
            <a:r>
              <a:rPr lang="fr-CA" spc="-50" dirty="0"/>
              <a:t>QUESTIONS DE DISCUSSION</a:t>
            </a:r>
          </a:p>
          <a:p>
            <a:pPr marL="282575" marR="5080">
              <a:lnSpc>
                <a:spcPts val="1500"/>
              </a:lnSpc>
              <a:spcBef>
                <a:spcPts val="700"/>
              </a:spcBef>
              <a:defRPr sz="1300" spc="-65">
                <a:solidFill>
                  <a:srgbClr val="F2F9FA"/>
                </a:solidFill>
                <a:latin typeface="Arial"/>
                <a:ea typeface="Arial"/>
                <a:cs typeface="Arial"/>
                <a:sym typeface="Arial"/>
              </a:defRPr>
            </a:pPr>
            <a:r>
              <a:rPr lang="fr-CA" sz="1200" spc="-20" dirty="0"/>
              <a:t>Comment pouvez-vous donner aux autres les moyens de contribuer à la résolution des problèmes sans vous contenter de leur dire quelles sont les solutions? Quelle est la pertinence de résoudre les problèmes en collaboration au sein d’une organisation?</a:t>
            </a:r>
          </a:p>
        </p:txBody>
      </p:sp>
      <p:sp>
        <p:nvSpPr>
          <p:cNvPr id="163" name="object 13"/>
          <p:cNvSpPr txBox="1"/>
          <p:nvPr/>
        </p:nvSpPr>
        <p:spPr>
          <a:xfrm>
            <a:off x="4306823" y="5547512"/>
            <a:ext cx="3104502" cy="9618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353059">
              <a:lnSpc>
                <a:spcPts val="1500"/>
              </a:lnSpc>
              <a:spcBef>
                <a:spcPts val="200"/>
              </a:spcBef>
              <a:defRPr sz="1300" spc="-65">
                <a:solidFill>
                  <a:srgbClr val="F2F9FA"/>
                </a:solidFill>
                <a:latin typeface="Arial"/>
                <a:ea typeface="Arial"/>
                <a:cs typeface="Arial"/>
                <a:sym typeface="Arial"/>
              </a:defRPr>
            </a:pPr>
            <a:r>
              <a:rPr lang="fr-CA" sz="1200" spc="-20" dirty="0"/>
              <a:t>Quels sont les moyens de favoriser la résilience de l’équipe ou de l’organisation au lieu de la résilience individuelle?</a:t>
            </a:r>
          </a:p>
          <a:p>
            <a:pPr marR="389890">
              <a:lnSpc>
                <a:spcPts val="1500"/>
              </a:lnSpc>
              <a:defRPr sz="1300" spc="-65">
                <a:solidFill>
                  <a:srgbClr val="F2F9FA"/>
                </a:solidFill>
                <a:latin typeface="Arial"/>
                <a:ea typeface="Arial"/>
                <a:cs typeface="Arial"/>
                <a:sym typeface="Arial"/>
              </a:defRPr>
            </a:pPr>
            <a:r>
              <a:rPr lang="fr-CA" sz="1200" spc="-20" dirty="0"/>
              <a:t>Quel est l’intérêt d’une approche d’équipe pour renforcer la résilience?</a:t>
            </a:r>
          </a:p>
        </p:txBody>
      </p:sp>
      <p:pic>
        <p:nvPicPr>
          <p:cNvPr id="164" name="object 14" descr="object 14"/>
          <p:cNvPicPr>
            <a:picLocks noChangeAspect="1"/>
          </p:cNvPicPr>
          <p:nvPr/>
        </p:nvPicPr>
        <p:blipFill>
          <a:blip r:embed="rId3"/>
          <a:stretch>
            <a:fillRect/>
          </a:stretch>
        </p:blipFill>
        <p:spPr>
          <a:xfrm>
            <a:off x="4101081" y="4226057"/>
            <a:ext cx="140056" cy="131890"/>
          </a:xfrm>
          <a:prstGeom prst="rect">
            <a:avLst/>
          </a:prstGeom>
          <a:ln w="12700">
            <a:miter lim="400000"/>
          </a:ln>
        </p:spPr>
      </p:pic>
      <p:sp>
        <p:nvSpPr>
          <p:cNvPr id="165" name="object 15"/>
          <p:cNvSpPr txBox="1"/>
          <p:nvPr/>
        </p:nvSpPr>
        <p:spPr>
          <a:xfrm>
            <a:off x="4143375" y="4210303"/>
            <a:ext cx="69215"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spcBef>
                <a:spcPts val="100"/>
              </a:spcBef>
              <a:defRPr sz="1000" b="1" spc="-55">
                <a:solidFill>
                  <a:srgbClr val="526871"/>
                </a:solidFill>
                <a:latin typeface="Arial"/>
                <a:ea typeface="Arial"/>
                <a:cs typeface="Arial"/>
                <a:sym typeface="Arial"/>
              </a:defRPr>
            </a:lvl1pPr>
          </a:lstStyle>
          <a:p>
            <a:r>
              <a:rPr lang="fr-CA"/>
              <a:t>1</a:t>
            </a:r>
          </a:p>
        </p:txBody>
      </p:sp>
      <p:pic>
        <p:nvPicPr>
          <p:cNvPr id="166" name="object 16" descr="object 16"/>
          <p:cNvPicPr>
            <a:picLocks noChangeAspect="1"/>
          </p:cNvPicPr>
          <p:nvPr/>
        </p:nvPicPr>
        <p:blipFill>
          <a:blip r:embed="rId4"/>
          <a:stretch>
            <a:fillRect/>
          </a:stretch>
        </p:blipFill>
        <p:spPr>
          <a:xfrm>
            <a:off x="4087371" y="5564630"/>
            <a:ext cx="140488" cy="135751"/>
          </a:xfrm>
          <a:prstGeom prst="rect">
            <a:avLst/>
          </a:prstGeom>
          <a:ln w="12700">
            <a:miter lim="400000"/>
          </a:ln>
        </p:spPr>
      </p:pic>
      <p:sp>
        <p:nvSpPr>
          <p:cNvPr id="167" name="object 17"/>
          <p:cNvSpPr txBox="1"/>
          <p:nvPr/>
        </p:nvSpPr>
        <p:spPr>
          <a:xfrm>
            <a:off x="4128515" y="5548884"/>
            <a:ext cx="69216"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spcBef>
                <a:spcPts val="100"/>
              </a:spcBef>
              <a:defRPr sz="1000" b="1" spc="-55">
                <a:solidFill>
                  <a:srgbClr val="526871"/>
                </a:solidFill>
                <a:latin typeface="Arial"/>
                <a:ea typeface="Arial"/>
                <a:cs typeface="Arial"/>
                <a:sym typeface="Arial"/>
              </a:defRPr>
            </a:lvl1pPr>
          </a:lstStyle>
          <a:p>
            <a:r>
              <a:rPr lang="fr-CA"/>
              <a:t>2</a:t>
            </a:r>
          </a:p>
        </p:txBody>
      </p:sp>
      <p:sp>
        <p:nvSpPr>
          <p:cNvPr id="168" name="object 18"/>
          <p:cNvSpPr/>
          <p:nvPr/>
        </p:nvSpPr>
        <p:spPr>
          <a:xfrm>
            <a:off x="6058725" y="7771573"/>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21600"/>
                </a:lnTo>
                <a:lnTo>
                  <a:pt x="21600" y="21600"/>
                </a:lnTo>
                <a:lnTo>
                  <a:pt x="21600" y="10800"/>
                </a:lnTo>
                <a:close/>
              </a:path>
            </a:pathLst>
          </a:custGeom>
          <a:solidFill>
            <a:srgbClr val="000000"/>
          </a:solidFill>
          <a:ln w="12700">
            <a:miter lim="400000"/>
          </a:ln>
        </p:spPr>
        <p:txBody>
          <a:bodyPr lIns="45719" rIns="45719"/>
          <a:lstStyle/>
          <a:p>
            <a:endParaRPr/>
          </a:p>
        </p:txBody>
      </p:sp>
      <p:grpSp>
        <p:nvGrpSpPr>
          <p:cNvPr id="2" name="object 19"/>
          <p:cNvGrpSpPr/>
          <p:nvPr/>
        </p:nvGrpSpPr>
        <p:grpSpPr>
          <a:xfrm>
            <a:off x="4911521" y="7818748"/>
            <a:ext cx="1645972" cy="1646074"/>
            <a:chOff x="0" y="0"/>
            <a:chExt cx="1645971" cy="1646073"/>
          </a:xfrm>
        </p:grpSpPr>
        <p:grpSp>
          <p:nvGrpSpPr>
            <p:cNvPr id="3" name="object 20"/>
            <p:cNvGrpSpPr/>
            <p:nvPr/>
          </p:nvGrpSpPr>
          <p:grpSpPr>
            <a:xfrm>
              <a:off x="399034" y="0"/>
              <a:ext cx="847916" cy="299263"/>
              <a:chOff x="0" y="0"/>
              <a:chExt cx="847914" cy="299261"/>
            </a:xfrm>
          </p:grpSpPr>
          <p:sp>
            <p:nvSpPr>
              <p:cNvPr id="502" name="Carré"/>
              <p:cNvSpPr/>
              <p:nvPr/>
            </p:nvSpPr>
            <p:spPr>
              <a:xfrm>
                <a:off x="0" y="149630"/>
                <a:ext cx="49872"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3" name="Carré"/>
              <p:cNvSpPr/>
              <p:nvPr/>
            </p:nvSpPr>
            <p:spPr>
              <a:xfrm>
                <a:off x="49871" y="249388"/>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4" name="Carré"/>
              <p:cNvSpPr/>
              <p:nvPr/>
            </p:nvSpPr>
            <p:spPr>
              <a:xfrm>
                <a:off x="49871" y="199503"/>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5" name="Carré"/>
              <p:cNvSpPr/>
              <p:nvPr/>
            </p:nvSpPr>
            <p:spPr>
              <a:xfrm>
                <a:off x="0" y="0"/>
                <a:ext cx="99745" cy="9974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6" name="Carré"/>
              <p:cNvSpPr/>
              <p:nvPr/>
            </p:nvSpPr>
            <p:spPr>
              <a:xfrm>
                <a:off x="99757" y="199503"/>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7" name="Carré"/>
              <p:cNvSpPr/>
              <p:nvPr/>
            </p:nvSpPr>
            <p:spPr>
              <a:xfrm>
                <a:off x="99757" y="49871"/>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8" name="Carré"/>
              <p:cNvSpPr/>
              <p:nvPr/>
            </p:nvSpPr>
            <p:spPr>
              <a:xfrm>
                <a:off x="199503" y="249388"/>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9" name="Forme"/>
              <p:cNvSpPr/>
              <p:nvPr/>
            </p:nvSpPr>
            <p:spPr>
              <a:xfrm>
                <a:off x="99757" y="99757"/>
                <a:ext cx="149620"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800"/>
                    </a:lnTo>
                    <a:lnTo>
                      <a:pt x="14400" y="10800"/>
                    </a:lnTo>
                    <a:lnTo>
                      <a:pt x="144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510" name="Rectangle"/>
              <p:cNvSpPr/>
              <p:nvPr/>
            </p:nvSpPr>
            <p:spPr>
              <a:xfrm>
                <a:off x="149630"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1" name="Carré"/>
              <p:cNvSpPr/>
              <p:nvPr/>
            </p:nvSpPr>
            <p:spPr>
              <a:xfrm>
                <a:off x="249388" y="199503"/>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2" name="Carré"/>
              <p:cNvSpPr/>
              <p:nvPr/>
            </p:nvSpPr>
            <p:spPr>
              <a:xfrm>
                <a:off x="299261" y="249388"/>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3" name="Rectangle"/>
              <p:cNvSpPr/>
              <p:nvPr/>
            </p:nvSpPr>
            <p:spPr>
              <a:xfrm>
                <a:off x="249388" y="99757"/>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4" name="Rectangle"/>
              <p:cNvSpPr/>
              <p:nvPr/>
            </p:nvSpPr>
            <p:spPr>
              <a:xfrm>
                <a:off x="299261" y="0"/>
                <a:ext cx="49874" cy="9974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5" name="Carré"/>
              <p:cNvSpPr/>
              <p:nvPr/>
            </p:nvSpPr>
            <p:spPr>
              <a:xfrm>
                <a:off x="399020" y="199503"/>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6" name="Carré"/>
              <p:cNvSpPr/>
              <p:nvPr/>
            </p:nvSpPr>
            <p:spPr>
              <a:xfrm>
                <a:off x="399020" y="99757"/>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7" name="Rectangle"/>
              <p:cNvSpPr/>
              <p:nvPr/>
            </p:nvSpPr>
            <p:spPr>
              <a:xfrm>
                <a:off x="349147" y="249388"/>
                <a:ext cx="149620"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8" name="Carré"/>
              <p:cNvSpPr/>
              <p:nvPr/>
            </p:nvSpPr>
            <p:spPr>
              <a:xfrm>
                <a:off x="448893" y="49871"/>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19" name="Carré"/>
              <p:cNvSpPr/>
              <p:nvPr/>
            </p:nvSpPr>
            <p:spPr>
              <a:xfrm>
                <a:off x="498778" y="249388"/>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20" name="Rectangle"/>
              <p:cNvSpPr/>
              <p:nvPr/>
            </p:nvSpPr>
            <p:spPr>
              <a:xfrm>
                <a:off x="498778" y="99757"/>
                <a:ext cx="49874" cy="14962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21" name="Rectangle"/>
              <p:cNvSpPr/>
              <p:nvPr/>
            </p:nvSpPr>
            <p:spPr>
              <a:xfrm>
                <a:off x="498778"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22" name="Carré"/>
              <p:cNvSpPr/>
              <p:nvPr/>
            </p:nvSpPr>
            <p:spPr>
              <a:xfrm>
                <a:off x="648410" y="249388"/>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23" name="Rectangle"/>
              <p:cNvSpPr/>
              <p:nvPr/>
            </p:nvSpPr>
            <p:spPr>
              <a:xfrm>
                <a:off x="598537"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24" name="Forme"/>
              <p:cNvSpPr/>
              <p:nvPr/>
            </p:nvSpPr>
            <p:spPr>
              <a:xfrm>
                <a:off x="648410" y="149630"/>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525" name="Carré"/>
              <p:cNvSpPr/>
              <p:nvPr/>
            </p:nvSpPr>
            <p:spPr>
              <a:xfrm>
                <a:off x="748168" y="249388"/>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26" name="Carré"/>
              <p:cNvSpPr/>
              <p:nvPr/>
            </p:nvSpPr>
            <p:spPr>
              <a:xfrm>
                <a:off x="748168" y="149630"/>
                <a:ext cx="99747"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grpSp>
        <p:sp>
          <p:nvSpPr>
            <p:cNvPr id="4" name="object 21"/>
            <p:cNvSpPr/>
            <p:nvPr/>
          </p:nvSpPr>
          <p:spPr>
            <a:xfrm>
              <a:off x="399034" y="324199"/>
              <a:ext cx="847915" cy="1"/>
            </a:xfrm>
            <a:prstGeom prst="line">
              <a:avLst/>
            </a:prstGeom>
            <a:noFill/>
            <a:ln w="49872" cap="flat">
              <a:solidFill>
                <a:srgbClr val="000000"/>
              </a:solidFill>
              <a:prstDash val="sysDot"/>
              <a:round/>
            </a:ln>
            <a:effectLst/>
          </p:spPr>
          <p:txBody>
            <a:bodyPr wrap="square" lIns="45719" tIns="45719" rIns="45719" bIns="45719" numCol="1" anchor="t">
              <a:noAutofit/>
            </a:bodyPr>
            <a:lstStyle/>
            <a:p>
              <a:endParaRPr/>
            </a:p>
          </p:txBody>
        </p:sp>
        <p:grpSp>
          <p:nvGrpSpPr>
            <p:cNvPr id="5" name="object 22"/>
            <p:cNvGrpSpPr/>
            <p:nvPr/>
          </p:nvGrpSpPr>
          <p:grpSpPr>
            <a:xfrm>
              <a:off x="12" y="349148"/>
              <a:ext cx="1645948" cy="199505"/>
              <a:chOff x="0" y="0"/>
              <a:chExt cx="1645946" cy="199503"/>
            </a:xfrm>
          </p:grpSpPr>
          <p:sp>
            <p:nvSpPr>
              <p:cNvPr id="470" name="Rectangle"/>
              <p:cNvSpPr/>
              <p:nvPr/>
            </p:nvSpPr>
            <p:spPr>
              <a:xfrm>
                <a:off x="0" y="49871"/>
                <a:ext cx="49873"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1" name="Rectangle"/>
              <p:cNvSpPr/>
              <p:nvPr/>
            </p:nvSpPr>
            <p:spPr>
              <a:xfrm>
                <a:off x="0" y="149630"/>
                <a:ext cx="99746"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2" name="Carré"/>
              <p:cNvSpPr/>
              <p:nvPr/>
            </p:nvSpPr>
            <p:spPr>
              <a:xfrm>
                <a:off x="149631"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3" name="Forme"/>
              <p:cNvSpPr/>
              <p:nvPr/>
            </p:nvSpPr>
            <p:spPr>
              <a:xfrm>
                <a:off x="99758" y="49871"/>
                <a:ext cx="149620"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4400" y="10800"/>
                    </a:lnTo>
                    <a:lnTo>
                      <a:pt x="144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74" name="Carré"/>
              <p:cNvSpPr/>
              <p:nvPr/>
            </p:nvSpPr>
            <p:spPr>
              <a:xfrm>
                <a:off x="299262"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5" name="Forme"/>
              <p:cNvSpPr/>
              <p:nvPr/>
            </p:nvSpPr>
            <p:spPr>
              <a:xfrm>
                <a:off x="249389" y="49871"/>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0" y="21600"/>
                    </a:lnTo>
                    <a:lnTo>
                      <a:pt x="10800" y="10800"/>
                    </a:lnTo>
                    <a:lnTo>
                      <a:pt x="21600" y="108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76" name="Carré"/>
              <p:cNvSpPr/>
              <p:nvPr/>
            </p:nvSpPr>
            <p:spPr>
              <a:xfrm>
                <a:off x="349148"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7" name="Carré"/>
              <p:cNvSpPr/>
              <p:nvPr/>
            </p:nvSpPr>
            <p:spPr>
              <a:xfrm>
                <a:off x="349148" y="49871"/>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8" name="Carré"/>
              <p:cNvSpPr/>
              <p:nvPr/>
            </p:nvSpPr>
            <p:spPr>
              <a:xfrm>
                <a:off x="399021" y="99744"/>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79" name="Carré"/>
              <p:cNvSpPr/>
              <p:nvPr/>
            </p:nvSpPr>
            <p:spPr>
              <a:xfrm>
                <a:off x="448894"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0" name="Rectangle"/>
              <p:cNvSpPr/>
              <p:nvPr/>
            </p:nvSpPr>
            <p:spPr>
              <a:xfrm>
                <a:off x="399021"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1" name="Rectangle"/>
              <p:cNvSpPr/>
              <p:nvPr/>
            </p:nvSpPr>
            <p:spPr>
              <a:xfrm>
                <a:off x="498779" y="99744"/>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2" name="Rectangle"/>
              <p:cNvSpPr/>
              <p:nvPr/>
            </p:nvSpPr>
            <p:spPr>
              <a:xfrm>
                <a:off x="498779" y="0"/>
                <a:ext cx="149620"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3" name="Carré"/>
              <p:cNvSpPr/>
              <p:nvPr/>
            </p:nvSpPr>
            <p:spPr>
              <a:xfrm>
                <a:off x="648411"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4" name="Forme"/>
              <p:cNvSpPr/>
              <p:nvPr/>
            </p:nvSpPr>
            <p:spPr>
              <a:xfrm>
                <a:off x="648411" y="49871"/>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85" name="Carré"/>
              <p:cNvSpPr/>
              <p:nvPr/>
            </p:nvSpPr>
            <p:spPr>
              <a:xfrm>
                <a:off x="798042"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6" name="Forme"/>
              <p:cNvSpPr/>
              <p:nvPr/>
            </p:nvSpPr>
            <p:spPr>
              <a:xfrm>
                <a:off x="748169" y="0"/>
                <a:ext cx="149620" cy="1496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4400"/>
                    </a:lnTo>
                    <a:lnTo>
                      <a:pt x="7200" y="14400"/>
                    </a:lnTo>
                    <a:lnTo>
                      <a:pt x="72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87" name="Carré"/>
              <p:cNvSpPr/>
              <p:nvPr/>
            </p:nvSpPr>
            <p:spPr>
              <a:xfrm>
                <a:off x="897801"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88" name="Forme"/>
              <p:cNvSpPr/>
              <p:nvPr/>
            </p:nvSpPr>
            <p:spPr>
              <a:xfrm>
                <a:off x="897801" y="0"/>
                <a:ext cx="99746" cy="1496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4400"/>
                    </a:lnTo>
                    <a:lnTo>
                      <a:pt x="10800" y="14400"/>
                    </a:lnTo>
                    <a:lnTo>
                      <a:pt x="10800" y="7200"/>
                    </a:lnTo>
                    <a:lnTo>
                      <a:pt x="21600" y="72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89" name="Carré"/>
              <p:cNvSpPr/>
              <p:nvPr/>
            </p:nvSpPr>
            <p:spPr>
              <a:xfrm>
                <a:off x="997559" y="99744"/>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0" name="Carré"/>
              <p:cNvSpPr/>
              <p:nvPr/>
            </p:nvSpPr>
            <p:spPr>
              <a:xfrm>
                <a:off x="1047432" y="49871"/>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1" name="Rectangle"/>
              <p:cNvSpPr/>
              <p:nvPr/>
            </p:nvSpPr>
            <p:spPr>
              <a:xfrm>
                <a:off x="997559" y="149630"/>
                <a:ext cx="149620"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2" name="Carré"/>
              <p:cNvSpPr/>
              <p:nvPr/>
            </p:nvSpPr>
            <p:spPr>
              <a:xfrm>
                <a:off x="1097305" y="99744"/>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3" name="Carré"/>
              <p:cNvSpPr/>
              <p:nvPr/>
            </p:nvSpPr>
            <p:spPr>
              <a:xfrm>
                <a:off x="1097305" y="0"/>
                <a:ext cx="49874"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4" name="Carré"/>
              <p:cNvSpPr/>
              <p:nvPr/>
            </p:nvSpPr>
            <p:spPr>
              <a:xfrm>
                <a:off x="1147191" y="149630"/>
                <a:ext cx="49873"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5" name="Forme"/>
              <p:cNvSpPr/>
              <p:nvPr/>
            </p:nvSpPr>
            <p:spPr>
              <a:xfrm>
                <a:off x="1147191" y="0"/>
                <a:ext cx="99746" cy="1496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7200"/>
                    </a:lnTo>
                    <a:lnTo>
                      <a:pt x="0" y="7200"/>
                    </a:lnTo>
                    <a:lnTo>
                      <a:pt x="0" y="21600"/>
                    </a:lnTo>
                    <a:lnTo>
                      <a:pt x="10800" y="21600"/>
                    </a:lnTo>
                    <a:lnTo>
                      <a:pt x="10800" y="14400"/>
                    </a:lnTo>
                    <a:lnTo>
                      <a:pt x="21600" y="144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96" name="Rectangle"/>
              <p:cNvSpPr/>
              <p:nvPr/>
            </p:nvSpPr>
            <p:spPr>
              <a:xfrm>
                <a:off x="1296822" y="149630"/>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7" name="Forme"/>
              <p:cNvSpPr/>
              <p:nvPr/>
            </p:nvSpPr>
            <p:spPr>
              <a:xfrm>
                <a:off x="1296822" y="49871"/>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98" name="Rectangle"/>
              <p:cNvSpPr/>
              <p:nvPr/>
            </p:nvSpPr>
            <p:spPr>
              <a:xfrm>
                <a:off x="1396580" y="149630"/>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99" name="Forme"/>
              <p:cNvSpPr/>
              <p:nvPr/>
            </p:nvSpPr>
            <p:spPr>
              <a:xfrm>
                <a:off x="1446453" y="49871"/>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500" name="Carré"/>
              <p:cNvSpPr/>
              <p:nvPr/>
            </p:nvSpPr>
            <p:spPr>
              <a:xfrm>
                <a:off x="1596072" y="149630"/>
                <a:ext cx="49875"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501" name="Carré"/>
              <p:cNvSpPr/>
              <p:nvPr/>
            </p:nvSpPr>
            <p:spPr>
              <a:xfrm>
                <a:off x="1546212" y="49871"/>
                <a:ext cx="99735"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grpSp>
        <p:grpSp>
          <p:nvGrpSpPr>
            <p:cNvPr id="6" name="object 23"/>
            <p:cNvGrpSpPr/>
            <p:nvPr/>
          </p:nvGrpSpPr>
          <p:grpSpPr>
            <a:xfrm>
              <a:off x="12" y="498778"/>
              <a:ext cx="1645948" cy="299276"/>
              <a:chOff x="0" y="0"/>
              <a:chExt cx="1645946" cy="299274"/>
            </a:xfrm>
          </p:grpSpPr>
          <p:sp>
            <p:nvSpPr>
              <p:cNvPr id="441" name="Rectangle"/>
              <p:cNvSpPr/>
              <p:nvPr/>
            </p:nvSpPr>
            <p:spPr>
              <a:xfrm>
                <a:off x="0" y="49871"/>
                <a:ext cx="49873"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2" name="Rectangle"/>
              <p:cNvSpPr/>
              <p:nvPr/>
            </p:nvSpPr>
            <p:spPr>
              <a:xfrm>
                <a:off x="49872" y="199503"/>
                <a:ext cx="49874" cy="997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3" name="Forme"/>
              <p:cNvSpPr/>
              <p:nvPr/>
            </p:nvSpPr>
            <p:spPr>
              <a:xfrm>
                <a:off x="99758" y="49871"/>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800"/>
                    </a:lnTo>
                    <a:lnTo>
                      <a:pt x="10800" y="10800"/>
                    </a:lnTo>
                    <a:lnTo>
                      <a:pt x="108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44" name="Forme"/>
              <p:cNvSpPr/>
              <p:nvPr/>
            </p:nvSpPr>
            <p:spPr>
              <a:xfrm>
                <a:off x="99758" y="149643"/>
                <a:ext cx="149620" cy="1496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7198"/>
                    </a:lnTo>
                    <a:lnTo>
                      <a:pt x="7200" y="7198"/>
                    </a:lnTo>
                    <a:lnTo>
                      <a:pt x="7200" y="0"/>
                    </a:lnTo>
                    <a:lnTo>
                      <a:pt x="0" y="0"/>
                    </a:lnTo>
                    <a:lnTo>
                      <a:pt x="0" y="7199"/>
                    </a:lnTo>
                    <a:lnTo>
                      <a:pt x="7200" y="7199"/>
                    </a:lnTo>
                    <a:lnTo>
                      <a:pt x="7200" y="14399"/>
                    </a:lnTo>
                    <a:lnTo>
                      <a:pt x="0" y="14399"/>
                    </a:lnTo>
                    <a:lnTo>
                      <a:pt x="0" y="21600"/>
                    </a:lnTo>
                    <a:lnTo>
                      <a:pt x="14400" y="21600"/>
                    </a:lnTo>
                    <a:lnTo>
                      <a:pt x="14400" y="14399"/>
                    </a:lnTo>
                    <a:lnTo>
                      <a:pt x="21600" y="143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45" name="Carré"/>
              <p:cNvSpPr/>
              <p:nvPr/>
            </p:nvSpPr>
            <p:spPr>
              <a:xfrm>
                <a:off x="249389" y="249388"/>
                <a:ext cx="49874" cy="4988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6" name="Carré"/>
              <p:cNvSpPr/>
              <p:nvPr/>
            </p:nvSpPr>
            <p:spPr>
              <a:xfrm>
                <a:off x="299262" y="199503"/>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7" name="Rectangle"/>
              <p:cNvSpPr/>
              <p:nvPr/>
            </p:nvSpPr>
            <p:spPr>
              <a:xfrm>
                <a:off x="249389" y="99744"/>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8" name="Rectangle"/>
              <p:cNvSpPr/>
              <p:nvPr/>
            </p:nvSpPr>
            <p:spPr>
              <a:xfrm>
                <a:off x="349148" y="149643"/>
                <a:ext cx="49874" cy="9974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9" name="Carré"/>
              <p:cNvSpPr/>
              <p:nvPr/>
            </p:nvSpPr>
            <p:spPr>
              <a:xfrm>
                <a:off x="349148" y="99744"/>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0" name="Carré"/>
              <p:cNvSpPr/>
              <p:nvPr/>
            </p:nvSpPr>
            <p:spPr>
              <a:xfrm>
                <a:off x="448894" y="199503"/>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1" name="Carré"/>
              <p:cNvSpPr/>
              <p:nvPr/>
            </p:nvSpPr>
            <p:spPr>
              <a:xfrm>
                <a:off x="448894" y="99744"/>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2" name="Forme"/>
              <p:cNvSpPr/>
              <p:nvPr/>
            </p:nvSpPr>
            <p:spPr>
              <a:xfrm>
                <a:off x="498779" y="149643"/>
                <a:ext cx="149620" cy="9974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10797"/>
                    </a:lnTo>
                    <a:lnTo>
                      <a:pt x="7200" y="10797"/>
                    </a:lnTo>
                    <a:lnTo>
                      <a:pt x="7200" y="0"/>
                    </a:lnTo>
                    <a:lnTo>
                      <a:pt x="0" y="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53" name="Rectangle"/>
              <p:cNvSpPr/>
              <p:nvPr/>
            </p:nvSpPr>
            <p:spPr>
              <a:xfrm>
                <a:off x="548652" y="49871"/>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4" name="Carré"/>
              <p:cNvSpPr/>
              <p:nvPr/>
            </p:nvSpPr>
            <p:spPr>
              <a:xfrm>
                <a:off x="648411" y="149643"/>
                <a:ext cx="99747" cy="9974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5" name="Carré"/>
              <p:cNvSpPr/>
              <p:nvPr/>
            </p:nvSpPr>
            <p:spPr>
              <a:xfrm>
                <a:off x="698284" y="99744"/>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6" name="Forme"/>
              <p:cNvSpPr/>
              <p:nvPr/>
            </p:nvSpPr>
            <p:spPr>
              <a:xfrm>
                <a:off x="748169" y="49871"/>
                <a:ext cx="149620"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4400" y="21600"/>
                    </a:lnTo>
                    <a:lnTo>
                      <a:pt x="14400" y="10800"/>
                    </a:lnTo>
                    <a:lnTo>
                      <a:pt x="21600" y="108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57" name="Rectangle"/>
              <p:cNvSpPr/>
              <p:nvPr/>
            </p:nvSpPr>
            <p:spPr>
              <a:xfrm>
                <a:off x="897801" y="199503"/>
                <a:ext cx="99746"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8" name="Carré"/>
              <p:cNvSpPr/>
              <p:nvPr/>
            </p:nvSpPr>
            <p:spPr>
              <a:xfrm>
                <a:off x="947674" y="99744"/>
                <a:ext cx="49873"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59" name="Rectangle"/>
              <p:cNvSpPr/>
              <p:nvPr/>
            </p:nvSpPr>
            <p:spPr>
              <a:xfrm>
                <a:off x="997559" y="149643"/>
                <a:ext cx="49874" cy="9974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0" name="Rectangle"/>
              <p:cNvSpPr/>
              <p:nvPr/>
            </p:nvSpPr>
            <p:spPr>
              <a:xfrm>
                <a:off x="997559" y="49871"/>
                <a:ext cx="149620"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1" name="Forme"/>
              <p:cNvSpPr/>
              <p:nvPr/>
            </p:nvSpPr>
            <p:spPr>
              <a:xfrm>
                <a:off x="1147191" y="149643"/>
                <a:ext cx="149619" cy="9974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10797"/>
                    </a:lnTo>
                    <a:lnTo>
                      <a:pt x="7200" y="10797"/>
                    </a:lnTo>
                    <a:lnTo>
                      <a:pt x="7200" y="0"/>
                    </a:lnTo>
                    <a:lnTo>
                      <a:pt x="0" y="0"/>
                    </a:lnTo>
                    <a:lnTo>
                      <a:pt x="0" y="10800"/>
                    </a:lnTo>
                    <a:lnTo>
                      <a:pt x="7200" y="10800"/>
                    </a:lnTo>
                    <a:lnTo>
                      <a:pt x="7200" y="21600"/>
                    </a:lnTo>
                    <a:lnTo>
                      <a:pt x="14400" y="21600"/>
                    </a:lnTo>
                    <a:lnTo>
                      <a:pt x="14400" y="10800"/>
                    </a:lnTo>
                    <a:lnTo>
                      <a:pt x="21600" y="108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62" name="Forme"/>
              <p:cNvSpPr/>
              <p:nvPr/>
            </p:nvSpPr>
            <p:spPr>
              <a:xfrm>
                <a:off x="1147191" y="49871"/>
                <a:ext cx="149619"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4400" y="10800"/>
                    </a:lnTo>
                    <a:lnTo>
                      <a:pt x="144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63" name="Forme"/>
              <p:cNvSpPr/>
              <p:nvPr/>
            </p:nvSpPr>
            <p:spPr>
              <a:xfrm>
                <a:off x="1296822" y="149643"/>
                <a:ext cx="99747" cy="9974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797"/>
                    </a:lnTo>
                    <a:lnTo>
                      <a:pt x="0" y="10797"/>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64" name="Carré"/>
              <p:cNvSpPr/>
              <p:nvPr/>
            </p:nvSpPr>
            <p:spPr>
              <a:xfrm>
                <a:off x="1346695" y="49871"/>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5" name="Rectangle"/>
              <p:cNvSpPr/>
              <p:nvPr/>
            </p:nvSpPr>
            <p:spPr>
              <a:xfrm>
                <a:off x="1446453" y="49871"/>
                <a:ext cx="49874"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6" name="Rectangle"/>
              <p:cNvSpPr/>
              <p:nvPr/>
            </p:nvSpPr>
            <p:spPr>
              <a:xfrm>
                <a:off x="1396580" y="199503"/>
                <a:ext cx="149620"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7" name="Carré"/>
              <p:cNvSpPr/>
              <p:nvPr/>
            </p:nvSpPr>
            <p:spPr>
              <a:xfrm>
                <a:off x="1546212" y="149643"/>
                <a:ext cx="49861"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8" name="Rectangle"/>
              <p:cNvSpPr/>
              <p:nvPr/>
            </p:nvSpPr>
            <p:spPr>
              <a:xfrm>
                <a:off x="1546212" y="49871"/>
                <a:ext cx="49861"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69" name="Carré"/>
              <p:cNvSpPr/>
              <p:nvPr/>
            </p:nvSpPr>
            <p:spPr>
              <a:xfrm>
                <a:off x="1596072" y="0"/>
                <a:ext cx="49875"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grpSp>
        <p:grpSp>
          <p:nvGrpSpPr>
            <p:cNvPr id="7" name="object 24"/>
            <p:cNvGrpSpPr/>
            <p:nvPr/>
          </p:nvGrpSpPr>
          <p:grpSpPr>
            <a:xfrm>
              <a:off x="13" y="748168"/>
              <a:ext cx="1596072" cy="249390"/>
              <a:chOff x="0" y="0"/>
              <a:chExt cx="1596071" cy="249388"/>
            </a:xfrm>
          </p:grpSpPr>
          <p:sp>
            <p:nvSpPr>
              <p:cNvPr id="414" name="Carré"/>
              <p:cNvSpPr/>
              <p:nvPr/>
            </p:nvSpPr>
            <p:spPr>
              <a:xfrm>
                <a:off x="0" y="99744"/>
                <a:ext cx="99745" cy="9976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15" name="Forme"/>
              <p:cNvSpPr/>
              <p:nvPr/>
            </p:nvSpPr>
            <p:spPr>
              <a:xfrm>
                <a:off x="99757" y="49871"/>
                <a:ext cx="149620" cy="1995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6199"/>
                    </a:lnTo>
                    <a:lnTo>
                      <a:pt x="7200" y="16199"/>
                    </a:lnTo>
                    <a:lnTo>
                      <a:pt x="7200" y="21600"/>
                    </a:lnTo>
                    <a:lnTo>
                      <a:pt x="14400" y="21600"/>
                    </a:lnTo>
                    <a:lnTo>
                      <a:pt x="14400" y="10800"/>
                    </a:lnTo>
                    <a:lnTo>
                      <a:pt x="7200" y="10800"/>
                    </a:lnTo>
                    <a:lnTo>
                      <a:pt x="7200" y="5399"/>
                    </a:lnTo>
                    <a:lnTo>
                      <a:pt x="21600" y="53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16" name="Forme"/>
              <p:cNvSpPr/>
              <p:nvPr/>
            </p:nvSpPr>
            <p:spPr>
              <a:xfrm>
                <a:off x="249388" y="99744"/>
                <a:ext cx="99747" cy="99760"/>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lnTo>
                      <a:pt x="10800" y="10801"/>
                    </a:lnTo>
                    <a:lnTo>
                      <a:pt x="10800" y="0"/>
                    </a:lnTo>
                    <a:lnTo>
                      <a:pt x="0" y="0"/>
                    </a:lnTo>
                    <a:lnTo>
                      <a:pt x="0" y="21600"/>
                    </a:lnTo>
                    <a:lnTo>
                      <a:pt x="21600" y="21600"/>
                    </a:lnTo>
                    <a:lnTo>
                      <a:pt x="21600" y="10801"/>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17" name="Forme"/>
              <p:cNvSpPr/>
              <p:nvPr/>
            </p:nvSpPr>
            <p:spPr>
              <a:xfrm>
                <a:off x="249388" y="0"/>
                <a:ext cx="99747" cy="9974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10803"/>
                    </a:lnTo>
                    <a:lnTo>
                      <a:pt x="10800" y="10803"/>
                    </a:lnTo>
                    <a:lnTo>
                      <a:pt x="1080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18" name="Forme"/>
              <p:cNvSpPr/>
              <p:nvPr/>
            </p:nvSpPr>
            <p:spPr>
              <a:xfrm>
                <a:off x="349147" y="99744"/>
                <a:ext cx="99747" cy="149645"/>
              </a:xfrm>
              <a:custGeom>
                <a:avLst/>
                <a:gdLst/>
                <a:ahLst/>
                <a:cxnLst>
                  <a:cxn ang="0">
                    <a:pos x="wd2" y="hd2"/>
                  </a:cxn>
                  <a:cxn ang="5400000">
                    <a:pos x="wd2" y="hd2"/>
                  </a:cxn>
                  <a:cxn ang="10800000">
                    <a:pos x="wd2" y="hd2"/>
                  </a:cxn>
                  <a:cxn ang="16200000">
                    <a:pos x="wd2" y="hd2"/>
                  </a:cxn>
                </a:cxnLst>
                <a:rect l="0" t="0" r="r" b="b"/>
                <a:pathLst>
                  <a:path w="21600" h="21600" extrusionOk="0">
                    <a:moveTo>
                      <a:pt x="21600" y="14399"/>
                    </a:moveTo>
                    <a:lnTo>
                      <a:pt x="10800" y="14399"/>
                    </a:lnTo>
                    <a:lnTo>
                      <a:pt x="10800" y="0"/>
                    </a:lnTo>
                    <a:lnTo>
                      <a:pt x="0" y="0"/>
                    </a:lnTo>
                    <a:lnTo>
                      <a:pt x="0" y="21600"/>
                    </a:lnTo>
                    <a:lnTo>
                      <a:pt x="21600" y="21600"/>
                    </a:lnTo>
                    <a:lnTo>
                      <a:pt x="21600" y="14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19" name="Forme"/>
              <p:cNvSpPr/>
              <p:nvPr/>
            </p:nvSpPr>
            <p:spPr>
              <a:xfrm>
                <a:off x="399020" y="49872"/>
                <a:ext cx="99747" cy="9975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799"/>
                    </a:lnTo>
                    <a:lnTo>
                      <a:pt x="10800" y="10799"/>
                    </a:lnTo>
                    <a:lnTo>
                      <a:pt x="108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20" name="Rectangle"/>
              <p:cNvSpPr/>
              <p:nvPr/>
            </p:nvSpPr>
            <p:spPr>
              <a:xfrm>
                <a:off x="498778" y="149630"/>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1" name="Carré"/>
              <p:cNvSpPr/>
              <p:nvPr/>
            </p:nvSpPr>
            <p:spPr>
              <a:xfrm>
                <a:off x="598524" y="199503"/>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2" name="Carré"/>
              <p:cNvSpPr/>
              <p:nvPr/>
            </p:nvSpPr>
            <p:spPr>
              <a:xfrm>
                <a:off x="598524" y="99744"/>
                <a:ext cx="49874" cy="4988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3" name="Rectangle"/>
              <p:cNvSpPr/>
              <p:nvPr/>
            </p:nvSpPr>
            <p:spPr>
              <a:xfrm>
                <a:off x="548651" y="0"/>
                <a:ext cx="99747" cy="4988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4" name="Forme"/>
              <p:cNvSpPr/>
              <p:nvPr/>
            </p:nvSpPr>
            <p:spPr>
              <a:xfrm>
                <a:off x="648410" y="99744"/>
                <a:ext cx="99747" cy="997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801"/>
                    </a:lnTo>
                    <a:lnTo>
                      <a:pt x="0" y="10801"/>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25" name="Forme"/>
              <p:cNvSpPr/>
              <p:nvPr/>
            </p:nvSpPr>
            <p:spPr>
              <a:xfrm>
                <a:off x="648410" y="0"/>
                <a:ext cx="99747" cy="997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0" y="21600"/>
                    </a:lnTo>
                    <a:lnTo>
                      <a:pt x="10800" y="10803"/>
                    </a:lnTo>
                    <a:lnTo>
                      <a:pt x="21600" y="10803"/>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26" name="Rectangle"/>
              <p:cNvSpPr/>
              <p:nvPr/>
            </p:nvSpPr>
            <p:spPr>
              <a:xfrm>
                <a:off x="748168" y="99744"/>
                <a:ext cx="49874" cy="9976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7" name="Carré"/>
              <p:cNvSpPr/>
              <p:nvPr/>
            </p:nvSpPr>
            <p:spPr>
              <a:xfrm>
                <a:off x="748168" y="0"/>
                <a:ext cx="49874" cy="4988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8" name="Rectangle"/>
              <p:cNvSpPr/>
              <p:nvPr/>
            </p:nvSpPr>
            <p:spPr>
              <a:xfrm>
                <a:off x="798041" y="199503"/>
                <a:ext cx="99747"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29" name="Rectangle"/>
              <p:cNvSpPr/>
              <p:nvPr/>
            </p:nvSpPr>
            <p:spPr>
              <a:xfrm>
                <a:off x="897800" y="149630"/>
                <a:ext cx="49874" cy="99759"/>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30" name="Rectangle"/>
              <p:cNvSpPr/>
              <p:nvPr/>
            </p:nvSpPr>
            <p:spPr>
              <a:xfrm>
                <a:off x="997558" y="149630"/>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31" name="Carré"/>
              <p:cNvSpPr/>
              <p:nvPr/>
            </p:nvSpPr>
            <p:spPr>
              <a:xfrm>
                <a:off x="1097304" y="199503"/>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32" name="Forme"/>
              <p:cNvSpPr/>
              <p:nvPr/>
            </p:nvSpPr>
            <p:spPr>
              <a:xfrm>
                <a:off x="997558" y="0"/>
                <a:ext cx="149620" cy="997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7200" y="0"/>
                    </a:lnTo>
                    <a:lnTo>
                      <a:pt x="72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33" name="Forme"/>
              <p:cNvSpPr/>
              <p:nvPr/>
            </p:nvSpPr>
            <p:spPr>
              <a:xfrm>
                <a:off x="1197062" y="149630"/>
                <a:ext cx="99747" cy="9975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799"/>
                    </a:lnTo>
                    <a:lnTo>
                      <a:pt x="0" y="10799"/>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34" name="Forme"/>
              <p:cNvSpPr/>
              <p:nvPr/>
            </p:nvSpPr>
            <p:spPr>
              <a:xfrm>
                <a:off x="1147190" y="0"/>
                <a:ext cx="149619" cy="14963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7200" y="0"/>
                    </a:lnTo>
                    <a:lnTo>
                      <a:pt x="7200" y="7199"/>
                    </a:lnTo>
                    <a:lnTo>
                      <a:pt x="0" y="7199"/>
                    </a:lnTo>
                    <a:lnTo>
                      <a:pt x="0" y="21600"/>
                    </a:lnTo>
                    <a:lnTo>
                      <a:pt x="7200" y="21600"/>
                    </a:lnTo>
                    <a:lnTo>
                      <a:pt x="7200" y="7201"/>
                    </a:lnTo>
                    <a:lnTo>
                      <a:pt x="14400" y="7201"/>
                    </a:lnTo>
                    <a:lnTo>
                      <a:pt x="14400" y="14399"/>
                    </a:lnTo>
                    <a:lnTo>
                      <a:pt x="21600" y="143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35" name="Rectangle"/>
              <p:cNvSpPr/>
              <p:nvPr/>
            </p:nvSpPr>
            <p:spPr>
              <a:xfrm>
                <a:off x="1296821" y="0"/>
                <a:ext cx="49874" cy="149631"/>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36" name="Carré"/>
              <p:cNvSpPr/>
              <p:nvPr/>
            </p:nvSpPr>
            <p:spPr>
              <a:xfrm>
                <a:off x="1346694"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37" name="Forme"/>
              <p:cNvSpPr/>
              <p:nvPr/>
            </p:nvSpPr>
            <p:spPr>
              <a:xfrm>
                <a:off x="1396579" y="49872"/>
                <a:ext cx="99747" cy="149632"/>
              </a:xfrm>
              <a:custGeom>
                <a:avLst/>
                <a:gdLst/>
                <a:ahLst/>
                <a:cxnLst>
                  <a:cxn ang="0">
                    <a:pos x="wd2" y="hd2"/>
                  </a:cxn>
                  <a:cxn ang="5400000">
                    <a:pos x="wd2" y="hd2"/>
                  </a:cxn>
                  <a:cxn ang="10800000">
                    <a:pos x="wd2" y="hd2"/>
                  </a:cxn>
                  <a:cxn ang="16200000">
                    <a:pos x="wd2" y="hd2"/>
                  </a:cxn>
                </a:cxnLst>
                <a:rect l="0" t="0" r="r" b="b"/>
                <a:pathLst>
                  <a:path w="21600" h="21600" extrusionOk="0">
                    <a:moveTo>
                      <a:pt x="21600" y="7199"/>
                    </a:moveTo>
                    <a:lnTo>
                      <a:pt x="10800" y="7199"/>
                    </a:lnTo>
                    <a:lnTo>
                      <a:pt x="10800" y="0"/>
                    </a:lnTo>
                    <a:lnTo>
                      <a:pt x="0" y="0"/>
                    </a:lnTo>
                    <a:lnTo>
                      <a:pt x="0" y="21600"/>
                    </a:lnTo>
                    <a:lnTo>
                      <a:pt x="10800" y="21600"/>
                    </a:lnTo>
                    <a:lnTo>
                      <a:pt x="10800" y="14401"/>
                    </a:lnTo>
                    <a:lnTo>
                      <a:pt x="21600" y="14401"/>
                    </a:lnTo>
                    <a:lnTo>
                      <a:pt x="21600" y="71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38" name="Carré"/>
              <p:cNvSpPr/>
              <p:nvPr/>
            </p:nvSpPr>
            <p:spPr>
              <a:xfrm>
                <a:off x="1496325" y="149630"/>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39" name="Rectangle"/>
              <p:cNvSpPr/>
              <p:nvPr/>
            </p:nvSpPr>
            <p:spPr>
              <a:xfrm>
                <a:off x="1496325" y="0"/>
                <a:ext cx="49874" cy="9974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40" name="Rectangle"/>
              <p:cNvSpPr/>
              <p:nvPr/>
            </p:nvSpPr>
            <p:spPr>
              <a:xfrm>
                <a:off x="1546211" y="99744"/>
                <a:ext cx="49861" cy="9976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grpSp>
        <p:grpSp>
          <p:nvGrpSpPr>
            <p:cNvPr id="8" name="object 25"/>
            <p:cNvGrpSpPr/>
            <p:nvPr/>
          </p:nvGrpSpPr>
          <p:grpSpPr>
            <a:xfrm>
              <a:off x="12" y="947673"/>
              <a:ext cx="1645948" cy="299263"/>
              <a:chOff x="0" y="0"/>
              <a:chExt cx="1645946" cy="299261"/>
            </a:xfrm>
          </p:grpSpPr>
          <p:sp>
            <p:nvSpPr>
              <p:cNvPr id="391" name="Carré"/>
              <p:cNvSpPr/>
              <p:nvPr/>
            </p:nvSpPr>
            <p:spPr>
              <a:xfrm>
                <a:off x="0" y="249388"/>
                <a:ext cx="49873"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2" name="Carré"/>
              <p:cNvSpPr/>
              <p:nvPr/>
            </p:nvSpPr>
            <p:spPr>
              <a:xfrm>
                <a:off x="49872" y="199516"/>
                <a:ext cx="49874" cy="4987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3" name="Rectangle"/>
              <p:cNvSpPr/>
              <p:nvPr/>
            </p:nvSpPr>
            <p:spPr>
              <a:xfrm>
                <a:off x="0" y="99757"/>
                <a:ext cx="99746"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4" name="Rectangle"/>
              <p:cNvSpPr/>
              <p:nvPr/>
            </p:nvSpPr>
            <p:spPr>
              <a:xfrm>
                <a:off x="99758" y="149630"/>
                <a:ext cx="49874" cy="99759"/>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5" name="Carré"/>
              <p:cNvSpPr/>
              <p:nvPr/>
            </p:nvSpPr>
            <p:spPr>
              <a:xfrm>
                <a:off x="149631" y="49885"/>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6" name="Carré"/>
              <p:cNvSpPr/>
              <p:nvPr/>
            </p:nvSpPr>
            <p:spPr>
              <a:xfrm>
                <a:off x="199504" y="199516"/>
                <a:ext cx="49874" cy="4987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7" name="Forme"/>
              <p:cNvSpPr/>
              <p:nvPr/>
            </p:nvSpPr>
            <p:spPr>
              <a:xfrm>
                <a:off x="249389" y="49885"/>
                <a:ext cx="99747" cy="14963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7199"/>
                    </a:lnTo>
                    <a:lnTo>
                      <a:pt x="0" y="7199"/>
                    </a:lnTo>
                    <a:lnTo>
                      <a:pt x="0" y="21600"/>
                    </a:lnTo>
                    <a:lnTo>
                      <a:pt x="21600" y="21600"/>
                    </a:lnTo>
                    <a:lnTo>
                      <a:pt x="21600" y="14399"/>
                    </a:lnTo>
                    <a:lnTo>
                      <a:pt x="10800" y="14399"/>
                    </a:lnTo>
                    <a:lnTo>
                      <a:pt x="10800" y="7201"/>
                    </a:lnTo>
                    <a:lnTo>
                      <a:pt x="21600" y="72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98" name="Forme"/>
              <p:cNvSpPr/>
              <p:nvPr/>
            </p:nvSpPr>
            <p:spPr>
              <a:xfrm>
                <a:off x="349148" y="49884"/>
                <a:ext cx="149620" cy="1995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5400"/>
                    </a:lnTo>
                    <a:lnTo>
                      <a:pt x="7200" y="5400"/>
                    </a:lnTo>
                    <a:lnTo>
                      <a:pt x="7200" y="0"/>
                    </a:lnTo>
                    <a:lnTo>
                      <a:pt x="0" y="0"/>
                    </a:lnTo>
                    <a:lnTo>
                      <a:pt x="0" y="5401"/>
                    </a:lnTo>
                    <a:lnTo>
                      <a:pt x="7200" y="5401"/>
                    </a:lnTo>
                    <a:lnTo>
                      <a:pt x="7200" y="10799"/>
                    </a:lnTo>
                    <a:lnTo>
                      <a:pt x="14400" y="10799"/>
                    </a:lnTo>
                    <a:lnTo>
                      <a:pt x="14400" y="16200"/>
                    </a:lnTo>
                    <a:lnTo>
                      <a:pt x="0" y="162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99" name="Forme"/>
              <p:cNvSpPr/>
              <p:nvPr/>
            </p:nvSpPr>
            <p:spPr>
              <a:xfrm>
                <a:off x="498779" y="49884"/>
                <a:ext cx="149620" cy="199505"/>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lnTo>
                      <a:pt x="14400" y="5400"/>
                    </a:lnTo>
                    <a:lnTo>
                      <a:pt x="14400" y="0"/>
                    </a:lnTo>
                    <a:lnTo>
                      <a:pt x="0" y="0"/>
                    </a:lnTo>
                    <a:lnTo>
                      <a:pt x="0" y="5401"/>
                    </a:lnTo>
                    <a:lnTo>
                      <a:pt x="7200" y="5401"/>
                    </a:lnTo>
                    <a:lnTo>
                      <a:pt x="7200" y="10799"/>
                    </a:lnTo>
                    <a:lnTo>
                      <a:pt x="14400" y="10799"/>
                    </a:lnTo>
                    <a:lnTo>
                      <a:pt x="14400" y="16200"/>
                    </a:lnTo>
                    <a:lnTo>
                      <a:pt x="7200" y="16200"/>
                    </a:lnTo>
                    <a:lnTo>
                      <a:pt x="7200" y="10799"/>
                    </a:lnTo>
                    <a:lnTo>
                      <a:pt x="0" y="10799"/>
                    </a:lnTo>
                    <a:lnTo>
                      <a:pt x="0" y="21600"/>
                    </a:lnTo>
                    <a:lnTo>
                      <a:pt x="21600" y="21600"/>
                    </a:lnTo>
                    <a:lnTo>
                      <a:pt x="21600" y="54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0" name="Forme"/>
              <p:cNvSpPr/>
              <p:nvPr/>
            </p:nvSpPr>
            <p:spPr>
              <a:xfrm>
                <a:off x="648411" y="49884"/>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1" name="Forme"/>
              <p:cNvSpPr/>
              <p:nvPr/>
            </p:nvSpPr>
            <p:spPr>
              <a:xfrm>
                <a:off x="748169" y="49884"/>
                <a:ext cx="149620" cy="199505"/>
              </a:xfrm>
              <a:custGeom>
                <a:avLst/>
                <a:gdLst/>
                <a:ahLst/>
                <a:cxnLst>
                  <a:cxn ang="0">
                    <a:pos x="wd2" y="hd2"/>
                  </a:cxn>
                  <a:cxn ang="5400000">
                    <a:pos x="wd2" y="hd2"/>
                  </a:cxn>
                  <a:cxn ang="10800000">
                    <a:pos x="wd2" y="hd2"/>
                  </a:cxn>
                  <a:cxn ang="16200000">
                    <a:pos x="wd2" y="hd2"/>
                  </a:cxn>
                </a:cxnLst>
                <a:rect l="0" t="0" r="r" b="b"/>
                <a:pathLst>
                  <a:path w="21600" h="21600" extrusionOk="0">
                    <a:moveTo>
                      <a:pt x="21600" y="5400"/>
                    </a:moveTo>
                    <a:lnTo>
                      <a:pt x="14400" y="5400"/>
                    </a:lnTo>
                    <a:lnTo>
                      <a:pt x="14400" y="0"/>
                    </a:lnTo>
                    <a:lnTo>
                      <a:pt x="7200" y="0"/>
                    </a:lnTo>
                    <a:lnTo>
                      <a:pt x="7200" y="5400"/>
                    </a:lnTo>
                    <a:lnTo>
                      <a:pt x="0" y="5400"/>
                    </a:lnTo>
                    <a:lnTo>
                      <a:pt x="0" y="21600"/>
                    </a:lnTo>
                    <a:lnTo>
                      <a:pt x="7200" y="21600"/>
                    </a:lnTo>
                    <a:lnTo>
                      <a:pt x="7200" y="10799"/>
                    </a:lnTo>
                    <a:lnTo>
                      <a:pt x="21600" y="10799"/>
                    </a:lnTo>
                    <a:lnTo>
                      <a:pt x="21600" y="54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2" name="Forme"/>
              <p:cNvSpPr/>
              <p:nvPr/>
            </p:nvSpPr>
            <p:spPr>
              <a:xfrm>
                <a:off x="897801" y="149630"/>
                <a:ext cx="99746" cy="9975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0" y="21600"/>
                    </a:lnTo>
                    <a:lnTo>
                      <a:pt x="10800" y="10802"/>
                    </a:lnTo>
                    <a:lnTo>
                      <a:pt x="21600" y="108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3" name="Carré"/>
              <p:cNvSpPr/>
              <p:nvPr/>
            </p:nvSpPr>
            <p:spPr>
              <a:xfrm>
                <a:off x="947674" y="49885"/>
                <a:ext cx="49873"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04" name="Forme"/>
              <p:cNvSpPr/>
              <p:nvPr/>
            </p:nvSpPr>
            <p:spPr>
              <a:xfrm>
                <a:off x="997559" y="49884"/>
                <a:ext cx="149620" cy="1995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5400"/>
                    </a:lnTo>
                    <a:lnTo>
                      <a:pt x="0" y="5400"/>
                    </a:lnTo>
                    <a:lnTo>
                      <a:pt x="0" y="21600"/>
                    </a:lnTo>
                    <a:lnTo>
                      <a:pt x="7200" y="21600"/>
                    </a:lnTo>
                    <a:lnTo>
                      <a:pt x="7200" y="10799"/>
                    </a:lnTo>
                    <a:lnTo>
                      <a:pt x="14400" y="10799"/>
                    </a:lnTo>
                    <a:lnTo>
                      <a:pt x="144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5" name="Carré"/>
              <p:cNvSpPr/>
              <p:nvPr/>
            </p:nvSpPr>
            <p:spPr>
              <a:xfrm>
                <a:off x="1197063" y="49885"/>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06" name="Forme"/>
              <p:cNvSpPr/>
              <p:nvPr/>
            </p:nvSpPr>
            <p:spPr>
              <a:xfrm>
                <a:off x="1147191" y="149630"/>
                <a:ext cx="149619" cy="9975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802"/>
                    </a:lnTo>
                    <a:lnTo>
                      <a:pt x="7200" y="10802"/>
                    </a:lnTo>
                    <a:lnTo>
                      <a:pt x="7200" y="21600"/>
                    </a:lnTo>
                    <a:lnTo>
                      <a:pt x="14400" y="21600"/>
                    </a:lnTo>
                    <a:lnTo>
                      <a:pt x="14400" y="10802"/>
                    </a:lnTo>
                    <a:lnTo>
                      <a:pt x="21600" y="108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7" name="Carré"/>
              <p:cNvSpPr/>
              <p:nvPr/>
            </p:nvSpPr>
            <p:spPr>
              <a:xfrm>
                <a:off x="1246936" y="0"/>
                <a:ext cx="49874" cy="4988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08" name="Forme"/>
              <p:cNvSpPr/>
              <p:nvPr/>
            </p:nvSpPr>
            <p:spPr>
              <a:xfrm>
                <a:off x="1296822" y="149630"/>
                <a:ext cx="99747" cy="9975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0" y="21600"/>
                    </a:lnTo>
                    <a:lnTo>
                      <a:pt x="10800" y="10802"/>
                    </a:lnTo>
                    <a:lnTo>
                      <a:pt x="21600" y="108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409" name="Carré"/>
              <p:cNvSpPr/>
              <p:nvPr/>
            </p:nvSpPr>
            <p:spPr>
              <a:xfrm>
                <a:off x="1346695" y="49885"/>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10" name="Carré"/>
              <p:cNvSpPr/>
              <p:nvPr/>
            </p:nvSpPr>
            <p:spPr>
              <a:xfrm>
                <a:off x="1396580" y="0"/>
                <a:ext cx="49874" cy="4988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11" name="Carré"/>
              <p:cNvSpPr/>
              <p:nvPr/>
            </p:nvSpPr>
            <p:spPr>
              <a:xfrm>
                <a:off x="1446453" y="149630"/>
                <a:ext cx="49874" cy="4988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12" name="Rectangle"/>
              <p:cNvSpPr/>
              <p:nvPr/>
            </p:nvSpPr>
            <p:spPr>
              <a:xfrm>
                <a:off x="1446453" y="49885"/>
                <a:ext cx="99747"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413" name="Forme"/>
              <p:cNvSpPr/>
              <p:nvPr/>
            </p:nvSpPr>
            <p:spPr>
              <a:xfrm>
                <a:off x="1546212" y="0"/>
                <a:ext cx="99735" cy="24938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4321"/>
                    </a:lnTo>
                    <a:lnTo>
                      <a:pt x="10799" y="4321"/>
                    </a:lnTo>
                    <a:lnTo>
                      <a:pt x="10799" y="12960"/>
                    </a:lnTo>
                    <a:lnTo>
                      <a:pt x="0" y="12960"/>
                    </a:lnTo>
                    <a:lnTo>
                      <a:pt x="0" y="17281"/>
                    </a:lnTo>
                    <a:lnTo>
                      <a:pt x="10799" y="17281"/>
                    </a:lnTo>
                    <a:lnTo>
                      <a:pt x="10799"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grpSp>
        <p:grpSp>
          <p:nvGrpSpPr>
            <p:cNvPr id="9" name="object 26"/>
            <p:cNvGrpSpPr/>
            <p:nvPr/>
          </p:nvGrpSpPr>
          <p:grpSpPr>
            <a:xfrm>
              <a:off x="12" y="1197063"/>
              <a:ext cx="1645948" cy="249403"/>
              <a:chOff x="0" y="0"/>
              <a:chExt cx="1645946" cy="249401"/>
            </a:xfrm>
          </p:grpSpPr>
          <p:sp>
            <p:nvSpPr>
              <p:cNvPr id="142" name="Carré"/>
              <p:cNvSpPr/>
              <p:nvPr/>
            </p:nvSpPr>
            <p:spPr>
              <a:xfrm>
                <a:off x="0" y="0"/>
                <a:ext cx="49873"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3" name="Rectangle"/>
              <p:cNvSpPr/>
              <p:nvPr/>
            </p:nvSpPr>
            <p:spPr>
              <a:xfrm>
                <a:off x="149631"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4" name="Carré"/>
              <p:cNvSpPr/>
              <p:nvPr/>
            </p:nvSpPr>
            <p:spPr>
              <a:xfrm>
                <a:off x="299262" y="0"/>
                <a:ext cx="49874"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5" name="Rectangle"/>
              <p:cNvSpPr/>
              <p:nvPr/>
            </p:nvSpPr>
            <p:spPr>
              <a:xfrm>
                <a:off x="399021" y="49885"/>
                <a:ext cx="99747" cy="14963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6" name="Rectangle"/>
              <p:cNvSpPr/>
              <p:nvPr/>
            </p:nvSpPr>
            <p:spPr>
              <a:xfrm>
                <a:off x="349148" y="0"/>
                <a:ext cx="149620"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7" name="Carré"/>
              <p:cNvSpPr/>
              <p:nvPr/>
            </p:nvSpPr>
            <p:spPr>
              <a:xfrm>
                <a:off x="498779" y="0"/>
                <a:ext cx="49874"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8" name="Forme"/>
              <p:cNvSpPr/>
              <p:nvPr/>
            </p:nvSpPr>
            <p:spPr>
              <a:xfrm>
                <a:off x="498779" y="49884"/>
                <a:ext cx="149620" cy="1995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5399"/>
                    </a:lnTo>
                    <a:lnTo>
                      <a:pt x="7200" y="5399"/>
                    </a:lnTo>
                    <a:lnTo>
                      <a:pt x="7200" y="0"/>
                    </a:lnTo>
                    <a:lnTo>
                      <a:pt x="0" y="0"/>
                    </a:lnTo>
                    <a:lnTo>
                      <a:pt x="0" y="21600"/>
                    </a:lnTo>
                    <a:lnTo>
                      <a:pt x="7200" y="21600"/>
                    </a:lnTo>
                    <a:lnTo>
                      <a:pt x="7200" y="10799"/>
                    </a:lnTo>
                    <a:lnTo>
                      <a:pt x="14400" y="10799"/>
                    </a:lnTo>
                    <a:lnTo>
                      <a:pt x="14400" y="5401"/>
                    </a:lnTo>
                    <a:lnTo>
                      <a:pt x="21600" y="54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49" name="Forme"/>
              <p:cNvSpPr/>
              <p:nvPr/>
            </p:nvSpPr>
            <p:spPr>
              <a:xfrm>
                <a:off x="648411" y="149630"/>
                <a:ext cx="99747" cy="997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50" name="Forme"/>
              <p:cNvSpPr/>
              <p:nvPr/>
            </p:nvSpPr>
            <p:spPr>
              <a:xfrm>
                <a:off x="648411" y="49884"/>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800"/>
                    </a:lnTo>
                    <a:lnTo>
                      <a:pt x="0" y="10800"/>
                    </a:lnTo>
                    <a:lnTo>
                      <a:pt x="0" y="21600"/>
                    </a:lnTo>
                    <a:lnTo>
                      <a:pt x="10800" y="21600"/>
                    </a:lnTo>
                    <a:lnTo>
                      <a:pt x="10800" y="10803"/>
                    </a:lnTo>
                    <a:lnTo>
                      <a:pt x="21600" y="10803"/>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51" name="Forme"/>
              <p:cNvSpPr/>
              <p:nvPr/>
            </p:nvSpPr>
            <p:spPr>
              <a:xfrm>
                <a:off x="748169" y="49884"/>
                <a:ext cx="149620" cy="199518"/>
              </a:xfrm>
              <a:custGeom>
                <a:avLst/>
                <a:gdLst/>
                <a:ahLst/>
                <a:cxnLst>
                  <a:cxn ang="0">
                    <a:pos x="wd2" y="hd2"/>
                  </a:cxn>
                  <a:cxn ang="5400000">
                    <a:pos x="wd2" y="hd2"/>
                  </a:cxn>
                  <a:cxn ang="10800000">
                    <a:pos x="wd2" y="hd2"/>
                  </a:cxn>
                  <a:cxn ang="16200000">
                    <a:pos x="wd2" y="hd2"/>
                  </a:cxn>
                </a:cxnLst>
                <a:rect l="0" t="0" r="r" b="b"/>
                <a:pathLst>
                  <a:path w="21600" h="21600" extrusionOk="0">
                    <a:moveTo>
                      <a:pt x="21600" y="5399"/>
                    </a:moveTo>
                    <a:lnTo>
                      <a:pt x="14400" y="5399"/>
                    </a:lnTo>
                    <a:lnTo>
                      <a:pt x="14400" y="0"/>
                    </a:lnTo>
                    <a:lnTo>
                      <a:pt x="0" y="0"/>
                    </a:lnTo>
                    <a:lnTo>
                      <a:pt x="0" y="5401"/>
                    </a:lnTo>
                    <a:lnTo>
                      <a:pt x="14400" y="5401"/>
                    </a:lnTo>
                    <a:lnTo>
                      <a:pt x="14400" y="16199"/>
                    </a:lnTo>
                    <a:lnTo>
                      <a:pt x="7200" y="16199"/>
                    </a:lnTo>
                    <a:lnTo>
                      <a:pt x="7200" y="21600"/>
                    </a:lnTo>
                    <a:lnTo>
                      <a:pt x="21600" y="21600"/>
                    </a:lnTo>
                    <a:lnTo>
                      <a:pt x="21600" y="5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75" name="Rectangle"/>
              <p:cNvSpPr/>
              <p:nvPr/>
            </p:nvSpPr>
            <p:spPr>
              <a:xfrm>
                <a:off x="798042"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76" name="Forme"/>
              <p:cNvSpPr/>
              <p:nvPr/>
            </p:nvSpPr>
            <p:spPr>
              <a:xfrm>
                <a:off x="897801" y="49884"/>
                <a:ext cx="99746" cy="1995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0" y="21600"/>
                    </a:lnTo>
                    <a:lnTo>
                      <a:pt x="10800" y="16199"/>
                    </a:lnTo>
                    <a:lnTo>
                      <a:pt x="21600" y="161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77" name="Carré"/>
              <p:cNvSpPr/>
              <p:nvPr/>
            </p:nvSpPr>
            <p:spPr>
              <a:xfrm>
                <a:off x="947674" y="0"/>
                <a:ext cx="49873"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78" name="Carré"/>
              <p:cNvSpPr/>
              <p:nvPr/>
            </p:nvSpPr>
            <p:spPr>
              <a:xfrm>
                <a:off x="1097305" y="199516"/>
                <a:ext cx="49874" cy="49886"/>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79" name="Forme"/>
              <p:cNvSpPr/>
              <p:nvPr/>
            </p:nvSpPr>
            <p:spPr>
              <a:xfrm>
                <a:off x="1047432" y="49884"/>
                <a:ext cx="99747"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0" y="21600"/>
                    </a:lnTo>
                    <a:lnTo>
                      <a:pt x="10800" y="10803"/>
                    </a:lnTo>
                    <a:lnTo>
                      <a:pt x="21600" y="10803"/>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80" name="Carré"/>
              <p:cNvSpPr/>
              <p:nvPr/>
            </p:nvSpPr>
            <p:spPr>
              <a:xfrm>
                <a:off x="1097305" y="0"/>
                <a:ext cx="49874"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1" name="Forme"/>
              <p:cNvSpPr/>
              <p:nvPr/>
            </p:nvSpPr>
            <p:spPr>
              <a:xfrm>
                <a:off x="1147191" y="49884"/>
                <a:ext cx="99746" cy="1995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5399"/>
                    </a:lnTo>
                    <a:lnTo>
                      <a:pt x="0" y="5399"/>
                    </a:lnTo>
                    <a:lnTo>
                      <a:pt x="0" y="21600"/>
                    </a:lnTo>
                    <a:lnTo>
                      <a:pt x="10800" y="21600"/>
                    </a:lnTo>
                    <a:lnTo>
                      <a:pt x="10800" y="16199"/>
                    </a:lnTo>
                    <a:lnTo>
                      <a:pt x="21600" y="161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82" name="Rectangle"/>
              <p:cNvSpPr/>
              <p:nvPr/>
            </p:nvSpPr>
            <p:spPr>
              <a:xfrm>
                <a:off x="1197063"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3" name="Carré"/>
              <p:cNvSpPr/>
              <p:nvPr/>
            </p:nvSpPr>
            <p:spPr>
              <a:xfrm>
                <a:off x="1296822" y="99757"/>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4" name="Rectangle"/>
              <p:cNvSpPr/>
              <p:nvPr/>
            </p:nvSpPr>
            <p:spPr>
              <a:xfrm>
                <a:off x="1296822"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5" name="Rectangle"/>
              <p:cNvSpPr/>
              <p:nvPr/>
            </p:nvSpPr>
            <p:spPr>
              <a:xfrm>
                <a:off x="1396580" y="0"/>
                <a:ext cx="99747"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6" name="Forme"/>
              <p:cNvSpPr/>
              <p:nvPr/>
            </p:nvSpPr>
            <p:spPr>
              <a:xfrm>
                <a:off x="1396580" y="49885"/>
                <a:ext cx="149620" cy="149632"/>
              </a:xfrm>
              <a:custGeom>
                <a:avLst/>
                <a:gdLst/>
                <a:ahLst/>
                <a:cxnLst>
                  <a:cxn ang="0">
                    <a:pos x="wd2" y="hd2"/>
                  </a:cxn>
                  <a:cxn ang="5400000">
                    <a:pos x="wd2" y="hd2"/>
                  </a:cxn>
                  <a:cxn ang="10800000">
                    <a:pos x="wd2" y="hd2"/>
                  </a:cxn>
                  <a:cxn ang="16200000">
                    <a:pos x="wd2" y="hd2"/>
                  </a:cxn>
                </a:cxnLst>
                <a:rect l="0" t="0" r="r" b="b"/>
                <a:pathLst>
                  <a:path w="21600" h="21600" extrusionOk="0">
                    <a:moveTo>
                      <a:pt x="21600" y="14399"/>
                    </a:moveTo>
                    <a:lnTo>
                      <a:pt x="7200" y="14399"/>
                    </a:lnTo>
                    <a:lnTo>
                      <a:pt x="7200" y="7201"/>
                    </a:lnTo>
                    <a:lnTo>
                      <a:pt x="14400" y="7201"/>
                    </a:lnTo>
                    <a:lnTo>
                      <a:pt x="14400" y="0"/>
                    </a:lnTo>
                    <a:lnTo>
                      <a:pt x="0" y="0"/>
                    </a:lnTo>
                    <a:lnTo>
                      <a:pt x="0" y="21600"/>
                    </a:lnTo>
                    <a:lnTo>
                      <a:pt x="21600" y="21600"/>
                    </a:lnTo>
                    <a:lnTo>
                      <a:pt x="21600" y="14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87" name="Rectangle"/>
              <p:cNvSpPr/>
              <p:nvPr/>
            </p:nvSpPr>
            <p:spPr>
              <a:xfrm>
                <a:off x="1546212" y="49884"/>
                <a:ext cx="49861"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8" name="Carré"/>
              <p:cNvSpPr/>
              <p:nvPr/>
            </p:nvSpPr>
            <p:spPr>
              <a:xfrm>
                <a:off x="1596072" y="149630"/>
                <a:ext cx="49875" cy="4988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89" name="Carré"/>
              <p:cNvSpPr/>
              <p:nvPr/>
            </p:nvSpPr>
            <p:spPr>
              <a:xfrm>
                <a:off x="1596072" y="0"/>
                <a:ext cx="49875" cy="4987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90" name="Forme"/>
              <p:cNvSpPr/>
              <p:nvPr/>
            </p:nvSpPr>
            <p:spPr>
              <a:xfrm>
                <a:off x="598525" y="149630"/>
                <a:ext cx="199518" cy="49887"/>
              </a:xfrm>
              <a:custGeom>
                <a:avLst/>
                <a:gdLst/>
                <a:ahLst/>
                <a:cxnLst>
                  <a:cxn ang="0">
                    <a:pos x="wd2" y="hd2"/>
                  </a:cxn>
                  <a:cxn ang="5400000">
                    <a:pos x="wd2" y="hd2"/>
                  </a:cxn>
                  <a:cxn ang="10800000">
                    <a:pos x="wd2" y="hd2"/>
                  </a:cxn>
                  <a:cxn ang="16200000">
                    <a:pos x="wd2" y="hd2"/>
                  </a:cxn>
                </a:cxnLst>
                <a:rect l="0" t="0" r="r" b="b"/>
                <a:pathLst>
                  <a:path w="21600" h="21600" extrusionOk="0">
                    <a:moveTo>
                      <a:pt x="5399" y="0"/>
                    </a:moveTo>
                    <a:lnTo>
                      <a:pt x="0" y="0"/>
                    </a:lnTo>
                    <a:lnTo>
                      <a:pt x="0" y="21600"/>
                    </a:lnTo>
                    <a:lnTo>
                      <a:pt x="5399" y="21600"/>
                    </a:lnTo>
                    <a:lnTo>
                      <a:pt x="5399" y="0"/>
                    </a:lnTo>
                    <a:close/>
                    <a:moveTo>
                      <a:pt x="21600" y="0"/>
                    </a:moveTo>
                    <a:lnTo>
                      <a:pt x="16201" y="0"/>
                    </a:lnTo>
                    <a:lnTo>
                      <a:pt x="16201" y="21600"/>
                    </a:lnTo>
                    <a:lnTo>
                      <a:pt x="21600" y="21600"/>
                    </a:lnTo>
                    <a:lnTo>
                      <a:pt x="21600" y="0"/>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10" name="object 27"/>
            <p:cNvGrpSpPr/>
            <p:nvPr/>
          </p:nvGrpSpPr>
          <p:grpSpPr>
            <a:xfrm>
              <a:off x="-1" y="-1"/>
              <a:ext cx="1645973" cy="1645961"/>
              <a:chOff x="0" y="0"/>
              <a:chExt cx="1645971" cy="1645959"/>
            </a:xfrm>
          </p:grpSpPr>
          <p:sp>
            <p:nvSpPr>
              <p:cNvPr id="16" name="Forme"/>
              <p:cNvSpPr/>
              <p:nvPr/>
            </p:nvSpPr>
            <p:spPr>
              <a:xfrm>
                <a:off x="0" y="0"/>
                <a:ext cx="349149" cy="34925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80"/>
                    </a:lnTo>
                    <a:lnTo>
                      <a:pt x="3240" y="18380"/>
                    </a:lnTo>
                    <a:lnTo>
                      <a:pt x="3240" y="3220"/>
                    </a:lnTo>
                    <a:lnTo>
                      <a:pt x="21600" y="322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7" name="Carré"/>
              <p:cNvSpPr/>
              <p:nvPr/>
            </p:nvSpPr>
            <p:spPr>
              <a:xfrm>
                <a:off x="399034" y="1596085"/>
                <a:ext cx="49873" cy="4987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8" name="Carré"/>
              <p:cNvSpPr/>
              <p:nvPr/>
            </p:nvSpPr>
            <p:spPr>
              <a:xfrm>
                <a:off x="448906" y="1546212"/>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9" name="Carré"/>
              <p:cNvSpPr/>
              <p:nvPr/>
            </p:nvSpPr>
            <p:spPr>
              <a:xfrm>
                <a:off x="399034" y="1446453"/>
                <a:ext cx="99746"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0" name="Carré"/>
              <p:cNvSpPr/>
              <p:nvPr/>
            </p:nvSpPr>
            <p:spPr>
              <a:xfrm>
                <a:off x="498792" y="1546212"/>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 name="Carré"/>
              <p:cNvSpPr/>
              <p:nvPr/>
            </p:nvSpPr>
            <p:spPr>
              <a:xfrm>
                <a:off x="498792" y="1496326"/>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2" name="Rectangle"/>
              <p:cNvSpPr/>
              <p:nvPr/>
            </p:nvSpPr>
            <p:spPr>
              <a:xfrm>
                <a:off x="548665" y="1596085"/>
                <a:ext cx="99747" cy="4987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 name="Rectangle"/>
              <p:cNvSpPr/>
              <p:nvPr/>
            </p:nvSpPr>
            <p:spPr>
              <a:xfrm>
                <a:off x="548665" y="1446453"/>
                <a:ext cx="99747"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 name="Carré"/>
              <p:cNvSpPr/>
              <p:nvPr/>
            </p:nvSpPr>
            <p:spPr>
              <a:xfrm>
                <a:off x="648423" y="1446453"/>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5" name="Forme"/>
              <p:cNvSpPr/>
              <p:nvPr/>
            </p:nvSpPr>
            <p:spPr>
              <a:xfrm>
                <a:off x="648423" y="1546212"/>
                <a:ext cx="99747" cy="9974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0800"/>
                    </a:lnTo>
                    <a:lnTo>
                      <a:pt x="10800" y="10800"/>
                    </a:lnTo>
                    <a:lnTo>
                      <a:pt x="1080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6" name="Carré"/>
              <p:cNvSpPr/>
              <p:nvPr/>
            </p:nvSpPr>
            <p:spPr>
              <a:xfrm>
                <a:off x="698296" y="1496326"/>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7" name="Forme"/>
              <p:cNvSpPr/>
              <p:nvPr/>
            </p:nvSpPr>
            <p:spPr>
              <a:xfrm>
                <a:off x="798055" y="1546212"/>
                <a:ext cx="99747" cy="9974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8" name="Forme"/>
              <p:cNvSpPr/>
              <p:nvPr/>
            </p:nvSpPr>
            <p:spPr>
              <a:xfrm>
                <a:off x="748182" y="1446453"/>
                <a:ext cx="149620"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4400" y="10800"/>
                    </a:lnTo>
                    <a:lnTo>
                      <a:pt x="14400" y="0"/>
                    </a:lnTo>
                    <a:lnTo>
                      <a:pt x="7200" y="0"/>
                    </a:lnTo>
                    <a:lnTo>
                      <a:pt x="7200" y="10800"/>
                    </a:lnTo>
                    <a:lnTo>
                      <a:pt x="0" y="1080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9" name="Forme"/>
              <p:cNvSpPr/>
              <p:nvPr/>
            </p:nvSpPr>
            <p:spPr>
              <a:xfrm>
                <a:off x="897813" y="1546212"/>
                <a:ext cx="99747" cy="997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30" name="Carré"/>
              <p:cNvSpPr/>
              <p:nvPr/>
            </p:nvSpPr>
            <p:spPr>
              <a:xfrm>
                <a:off x="947686" y="1446453"/>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31" name="Carré"/>
              <p:cNvSpPr/>
              <p:nvPr/>
            </p:nvSpPr>
            <p:spPr>
              <a:xfrm>
                <a:off x="997572" y="1546212"/>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28" name="Carré"/>
              <p:cNvSpPr/>
              <p:nvPr/>
            </p:nvSpPr>
            <p:spPr>
              <a:xfrm>
                <a:off x="1047445" y="1596085"/>
                <a:ext cx="49874" cy="4987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29" name="Carré"/>
              <p:cNvSpPr/>
              <p:nvPr/>
            </p:nvSpPr>
            <p:spPr>
              <a:xfrm>
                <a:off x="1097318" y="1546212"/>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30" name="Forme"/>
              <p:cNvSpPr/>
              <p:nvPr/>
            </p:nvSpPr>
            <p:spPr>
              <a:xfrm>
                <a:off x="997572" y="1446453"/>
                <a:ext cx="149620" cy="9974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10800"/>
                    </a:lnTo>
                    <a:lnTo>
                      <a:pt x="0" y="108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31" name="Carré"/>
              <p:cNvSpPr/>
              <p:nvPr/>
            </p:nvSpPr>
            <p:spPr>
              <a:xfrm>
                <a:off x="1197076" y="1546212"/>
                <a:ext cx="49874"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32" name="Carré"/>
              <p:cNvSpPr/>
              <p:nvPr/>
            </p:nvSpPr>
            <p:spPr>
              <a:xfrm>
                <a:off x="1246949" y="1596085"/>
                <a:ext cx="49874" cy="49875"/>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33" name="Forme"/>
              <p:cNvSpPr/>
              <p:nvPr/>
            </p:nvSpPr>
            <p:spPr>
              <a:xfrm>
                <a:off x="1147203" y="1396580"/>
                <a:ext cx="149620" cy="14962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4400"/>
                    </a:lnTo>
                    <a:lnTo>
                      <a:pt x="14400" y="14400"/>
                    </a:lnTo>
                    <a:lnTo>
                      <a:pt x="14400" y="7202"/>
                    </a:lnTo>
                    <a:lnTo>
                      <a:pt x="21600" y="72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34" name="Carré"/>
              <p:cNvSpPr/>
              <p:nvPr/>
            </p:nvSpPr>
            <p:spPr>
              <a:xfrm>
                <a:off x="1346708" y="1546212"/>
                <a:ext cx="49873"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35" name="Forme"/>
              <p:cNvSpPr/>
              <p:nvPr/>
            </p:nvSpPr>
            <p:spPr>
              <a:xfrm>
                <a:off x="1296835" y="1396580"/>
                <a:ext cx="99746" cy="14962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7202"/>
                    </a:lnTo>
                    <a:lnTo>
                      <a:pt x="10800" y="7202"/>
                    </a:lnTo>
                    <a:lnTo>
                      <a:pt x="10800" y="14400"/>
                    </a:lnTo>
                    <a:lnTo>
                      <a:pt x="0" y="14400"/>
                    </a:lnTo>
                    <a:lnTo>
                      <a:pt x="0"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36" name="Forme"/>
              <p:cNvSpPr/>
              <p:nvPr/>
            </p:nvSpPr>
            <p:spPr>
              <a:xfrm>
                <a:off x="1396593" y="1546212"/>
                <a:ext cx="149620" cy="997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7200" y="10800"/>
                    </a:lnTo>
                    <a:lnTo>
                      <a:pt x="7200" y="0"/>
                    </a:lnTo>
                    <a:lnTo>
                      <a:pt x="0" y="0"/>
                    </a:lnTo>
                    <a:lnTo>
                      <a:pt x="0" y="21600"/>
                    </a:lnTo>
                    <a:lnTo>
                      <a:pt x="21600" y="21600"/>
                    </a:lnTo>
                    <a:lnTo>
                      <a:pt x="21600" y="108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37" name="Forme"/>
              <p:cNvSpPr/>
              <p:nvPr/>
            </p:nvSpPr>
            <p:spPr>
              <a:xfrm>
                <a:off x="1396593" y="1396580"/>
                <a:ext cx="149620" cy="14962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4400" y="0"/>
                    </a:lnTo>
                    <a:lnTo>
                      <a:pt x="14400" y="7200"/>
                    </a:lnTo>
                    <a:lnTo>
                      <a:pt x="7200" y="7200"/>
                    </a:lnTo>
                    <a:lnTo>
                      <a:pt x="7200" y="0"/>
                    </a:lnTo>
                    <a:lnTo>
                      <a:pt x="0" y="0"/>
                    </a:lnTo>
                    <a:lnTo>
                      <a:pt x="0" y="7202"/>
                    </a:lnTo>
                    <a:lnTo>
                      <a:pt x="7200" y="7202"/>
                    </a:lnTo>
                    <a:lnTo>
                      <a:pt x="7200" y="21600"/>
                    </a:lnTo>
                    <a:lnTo>
                      <a:pt x="21600" y="21600"/>
                    </a:lnTo>
                    <a:lnTo>
                      <a:pt x="21600" y="14400"/>
                    </a:lnTo>
                    <a:lnTo>
                      <a:pt x="14400" y="14400"/>
                    </a:lnTo>
                    <a:lnTo>
                      <a:pt x="14400" y="7202"/>
                    </a:lnTo>
                    <a:lnTo>
                      <a:pt x="21600" y="72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38" name="Carré"/>
              <p:cNvSpPr/>
              <p:nvPr/>
            </p:nvSpPr>
            <p:spPr>
              <a:xfrm>
                <a:off x="1596085" y="1546212"/>
                <a:ext cx="49875" cy="49874"/>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39" name="Carré"/>
              <p:cNvSpPr/>
              <p:nvPr/>
            </p:nvSpPr>
            <p:spPr>
              <a:xfrm>
                <a:off x="1546225" y="1396580"/>
                <a:ext cx="99735" cy="99747"/>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40" name="Forme"/>
              <p:cNvSpPr/>
              <p:nvPr/>
            </p:nvSpPr>
            <p:spPr>
              <a:xfrm>
                <a:off x="1296822" y="52070"/>
                <a:ext cx="349150" cy="297181"/>
              </a:xfrm>
              <a:custGeom>
                <a:avLst/>
                <a:gdLst/>
                <a:ahLst/>
                <a:cxnLst>
                  <a:cxn ang="0">
                    <a:pos x="wd2" y="hd2"/>
                  </a:cxn>
                  <a:cxn ang="5400000">
                    <a:pos x="wd2" y="hd2"/>
                  </a:cxn>
                  <a:cxn ang="10800000">
                    <a:pos x="wd2" y="hd2"/>
                  </a:cxn>
                  <a:cxn ang="16200000">
                    <a:pos x="wd2" y="hd2"/>
                  </a:cxn>
                </a:cxnLst>
                <a:rect l="0" t="0" r="r" b="b"/>
                <a:pathLst>
                  <a:path w="21600" h="21600" extrusionOk="0">
                    <a:moveTo>
                      <a:pt x="21600" y="17815"/>
                    </a:moveTo>
                    <a:lnTo>
                      <a:pt x="3240" y="17815"/>
                    </a:lnTo>
                    <a:lnTo>
                      <a:pt x="3240" y="0"/>
                    </a:lnTo>
                    <a:lnTo>
                      <a:pt x="0" y="0"/>
                    </a:lnTo>
                    <a:lnTo>
                      <a:pt x="0" y="21600"/>
                    </a:lnTo>
                    <a:lnTo>
                      <a:pt x="21600" y="21600"/>
                    </a:lnTo>
                    <a:lnTo>
                      <a:pt x="21600" y="17815"/>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41" name="Rectangle"/>
              <p:cNvSpPr/>
              <p:nvPr/>
            </p:nvSpPr>
            <p:spPr>
              <a:xfrm>
                <a:off x="296773" y="52374"/>
                <a:ext cx="52376" cy="244400"/>
              </a:xfrm>
              <a:prstGeom prst="rect">
                <a:avLst/>
              </a:prstGeom>
              <a:noFill/>
              <a:ln w="12700" cap="flat">
                <a:noFill/>
                <a:miter lim="400000"/>
              </a:ln>
              <a:effectLst/>
            </p:spPr>
            <p:txBody>
              <a:bodyPr wrap="square" lIns="45719" tIns="45719" rIns="45719" bIns="45719" numCol="1" anchor="t">
                <a:noAutofit/>
              </a:bodyPr>
              <a:lstStyle/>
              <a:p>
                <a:endParaRPr/>
              </a:p>
            </p:txBody>
          </p:sp>
        </p:grpSp>
        <p:grpSp>
          <p:nvGrpSpPr>
            <p:cNvPr id="11" name="object 28"/>
            <p:cNvGrpSpPr/>
            <p:nvPr/>
          </p:nvGrpSpPr>
          <p:grpSpPr>
            <a:xfrm>
              <a:off x="-1" y="0"/>
              <a:ext cx="1645973" cy="1646073"/>
              <a:chOff x="0" y="0"/>
              <a:chExt cx="1645971" cy="1646073"/>
            </a:xfrm>
          </p:grpSpPr>
          <p:sp>
            <p:nvSpPr>
              <p:cNvPr id="12" name="Carré"/>
              <p:cNvSpPr/>
              <p:nvPr/>
            </p:nvSpPr>
            <p:spPr>
              <a:xfrm>
                <a:off x="99771" y="99758"/>
                <a:ext cx="149619" cy="149632"/>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13" name="Forme"/>
              <p:cNvSpPr/>
              <p:nvPr/>
            </p:nvSpPr>
            <p:spPr>
              <a:xfrm>
                <a:off x="0" y="1296822"/>
                <a:ext cx="349149" cy="349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80"/>
                    </a:lnTo>
                    <a:lnTo>
                      <a:pt x="3240" y="18380"/>
                    </a:lnTo>
                    <a:lnTo>
                      <a:pt x="3240" y="3220"/>
                    </a:lnTo>
                    <a:lnTo>
                      <a:pt x="21600" y="322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4" name="Forme"/>
              <p:cNvSpPr/>
              <p:nvPr/>
            </p:nvSpPr>
            <p:spPr>
              <a:xfrm>
                <a:off x="1296822" y="0"/>
                <a:ext cx="349150" cy="29718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3240" y="21600"/>
                    </a:lnTo>
                    <a:lnTo>
                      <a:pt x="3240" y="3785"/>
                    </a:lnTo>
                    <a:lnTo>
                      <a:pt x="21600" y="3785"/>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15" name="Forme"/>
              <p:cNvSpPr/>
              <p:nvPr/>
            </p:nvSpPr>
            <p:spPr>
              <a:xfrm>
                <a:off x="99771" y="52374"/>
                <a:ext cx="1546201" cy="1541224"/>
              </a:xfrm>
              <a:custGeom>
                <a:avLst/>
                <a:gdLst/>
                <a:ahLst/>
                <a:cxnLst>
                  <a:cxn ang="0">
                    <a:pos x="wd2" y="hd2"/>
                  </a:cxn>
                  <a:cxn ang="5400000">
                    <a:pos x="wd2" y="hd2"/>
                  </a:cxn>
                  <a:cxn ang="10800000">
                    <a:pos x="wd2" y="hd2"/>
                  </a:cxn>
                  <a:cxn ang="16200000">
                    <a:pos x="wd2" y="hd2"/>
                  </a:cxn>
                </a:cxnLst>
                <a:rect l="0" t="0" r="r" b="b"/>
                <a:pathLst>
                  <a:path w="21600" h="21600" extrusionOk="0">
                    <a:moveTo>
                      <a:pt x="2090" y="18839"/>
                    </a:moveTo>
                    <a:lnTo>
                      <a:pt x="0" y="18839"/>
                    </a:lnTo>
                    <a:lnTo>
                      <a:pt x="0" y="20936"/>
                    </a:lnTo>
                    <a:lnTo>
                      <a:pt x="2090" y="20936"/>
                    </a:lnTo>
                    <a:lnTo>
                      <a:pt x="2090" y="18839"/>
                    </a:lnTo>
                    <a:close/>
                    <a:moveTo>
                      <a:pt x="20207" y="664"/>
                    </a:moveTo>
                    <a:lnTo>
                      <a:pt x="18116" y="664"/>
                    </a:lnTo>
                    <a:lnTo>
                      <a:pt x="18116" y="2761"/>
                    </a:lnTo>
                    <a:lnTo>
                      <a:pt x="20207" y="2761"/>
                    </a:lnTo>
                    <a:lnTo>
                      <a:pt x="20207" y="664"/>
                    </a:lnTo>
                    <a:close/>
                    <a:moveTo>
                      <a:pt x="21600" y="0"/>
                    </a:moveTo>
                    <a:lnTo>
                      <a:pt x="20868" y="0"/>
                    </a:lnTo>
                    <a:lnTo>
                      <a:pt x="20868" y="3425"/>
                    </a:lnTo>
                    <a:lnTo>
                      <a:pt x="21600" y="3425"/>
                    </a:lnTo>
                    <a:lnTo>
                      <a:pt x="21600" y="0"/>
                    </a:lnTo>
                    <a:close/>
                    <a:moveTo>
                      <a:pt x="3484" y="18175"/>
                    </a:moveTo>
                    <a:lnTo>
                      <a:pt x="2752" y="18175"/>
                    </a:lnTo>
                    <a:lnTo>
                      <a:pt x="2752" y="21600"/>
                    </a:lnTo>
                    <a:lnTo>
                      <a:pt x="3484" y="21600"/>
                    </a:lnTo>
                    <a:lnTo>
                      <a:pt x="3484" y="18175"/>
                    </a:lnTo>
                    <a:close/>
                  </a:path>
                </a:pathLst>
              </a:custGeom>
              <a:noFill/>
              <a:ln w="12700" cap="flat">
                <a:noFill/>
                <a:miter lim="400000"/>
              </a:ln>
              <a:effectLst/>
            </p:spPr>
            <p:txBody>
              <a:bodyPr wrap="square" lIns="45719" tIns="45719" rIns="45719" bIns="45719" numCol="1" anchor="t">
                <a:noAutofit/>
              </a:bodyPr>
              <a:lstStyle/>
              <a:p>
                <a:endParaRPr/>
              </a:p>
            </p:txBody>
          </p:sp>
        </p:grpSp>
      </p:grpSp>
      <p:sp>
        <p:nvSpPr>
          <p:cNvPr id="528" name="ZoneTexte 527">
            <a:extLst>
              <a:ext uri="{FF2B5EF4-FFF2-40B4-BE49-F238E27FC236}">
                <a16:creationId xmlns:a16="http://schemas.microsoft.com/office/drawing/2014/main" id="{9C50AECC-1129-D163-DF34-23C0E121F624}"/>
              </a:ext>
            </a:extLst>
          </p:cNvPr>
          <p:cNvSpPr txBox="1"/>
          <p:nvPr/>
        </p:nvSpPr>
        <p:spPr>
          <a:xfrm>
            <a:off x="104291" y="6978114"/>
            <a:ext cx="3889828" cy="10900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lIns="0" tIns="0" rIns="0" bIns="0">
            <a:spAutoFit/>
          </a:bodyPr>
          <a:lstStyle/>
          <a:p>
            <a:pPr marR="88264" indent="73660" algn="ctr">
              <a:lnSpc>
                <a:spcPts val="1700"/>
              </a:lnSpc>
              <a:spcBef>
                <a:spcPts val="200"/>
              </a:spcBef>
              <a:defRPr sz="1700" b="1" spc="-125">
                <a:solidFill>
                  <a:srgbClr val="78123B"/>
                </a:solidFill>
                <a:latin typeface="Arial"/>
                <a:ea typeface="Arial"/>
                <a:cs typeface="Arial"/>
                <a:sym typeface="Arial"/>
              </a:defRPr>
            </a:pPr>
            <a:r>
              <a:rPr lang="fr-CA" dirty="0"/>
              <a:t>« Sandra estime que son rôle était de créer un climat où les gens souhaitent donner le meilleur d’eux-mêmes et, pour ce faire, elle insiste sur l’importance d’être à leur écoute. »</a:t>
            </a:r>
          </a:p>
        </p:txBody>
      </p:sp>
      <p:sp>
        <p:nvSpPr>
          <p:cNvPr id="529" name="object 3"/>
          <p:cNvSpPr txBox="1"/>
          <p:nvPr/>
        </p:nvSpPr>
        <p:spPr>
          <a:xfrm>
            <a:off x="4002278" y="6849109"/>
            <a:ext cx="3425826" cy="2667397"/>
          </a:xfrm>
          <a:prstGeom prst="rect">
            <a:avLst/>
          </a:prstGeom>
          <a:ln w="12700">
            <a:solidFill>
              <a:srgbClr val="231F2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L="292100" marR="446405" algn="ctr">
              <a:lnSpc>
                <a:spcPts val="1300"/>
              </a:lnSpc>
              <a:spcBef>
                <a:spcPts val="300"/>
              </a:spcBef>
              <a:tabLst>
                <a:tab pos="3378200" algn="l"/>
              </a:tabLst>
              <a:defRPr sz="1200" spc="-160">
                <a:solidFill>
                  <a:srgbClr val="231F20"/>
                </a:solidFill>
                <a:latin typeface="Arial"/>
                <a:ea typeface="Arial"/>
                <a:cs typeface="Arial"/>
                <a:sym typeface="Arial"/>
              </a:defRPr>
            </a:pPr>
            <a:r>
              <a:rPr lang="fr-CA" spc="-20" dirty="0"/>
              <a:t>Pour écouter </a:t>
            </a:r>
            <a:r>
              <a:rPr lang="fr-CA" b="1" spc="-20" dirty="0"/>
              <a:t>Sandra </a:t>
            </a:r>
            <a:r>
              <a:rPr lang="fr-CA" b="1" spc="-20" dirty="0" err="1"/>
              <a:t>Ramelli</a:t>
            </a:r>
            <a:r>
              <a:rPr lang="fr-CA" spc="-20" dirty="0"/>
              <a:t> raconter son histoire, veuillez balayer le </a:t>
            </a:r>
            <a:r>
              <a:rPr lang="fr-CA" b="1" spc="-20" dirty="0"/>
              <a:t>code QR</a:t>
            </a:r>
            <a:r>
              <a:rPr lang="fr-CA" spc="-20" dirty="0"/>
              <a:t> ci-dessous. Vous pouvez également y accéder à l’adresse suivante :</a:t>
            </a:r>
          </a:p>
          <a:p>
            <a:pPr algn="ctr">
              <a:lnSpc>
                <a:spcPts val="1200"/>
              </a:lnSpc>
              <a:defRPr sz="1200" b="1" spc="-85">
                <a:solidFill>
                  <a:srgbClr val="231F20"/>
                </a:solidFill>
                <a:latin typeface="Arial"/>
                <a:ea typeface="Arial"/>
                <a:cs typeface="Arial"/>
                <a:sym typeface="Arial"/>
              </a:defRPr>
            </a:pPr>
            <a:r>
              <a:rPr lang="fr-CA" u="sng" spc="-20" dirty="0">
                <a:uFill>
                  <a:solidFill>
                    <a:srgbClr val="231F20"/>
                  </a:solidFill>
                </a:uFill>
                <a:hlinkClick r:id="rId5"/>
              </a:rPr>
              <a:t>youtube.com/</a:t>
            </a:r>
            <a:r>
              <a:rPr lang="fr-CA" u="sng" spc="-20" dirty="0" err="1">
                <a:uFill>
                  <a:solidFill>
                    <a:srgbClr val="231F20"/>
                  </a:solidFill>
                </a:uFill>
                <a:hlinkClick r:id="rId5"/>
              </a:rPr>
              <a:t>watch?v</a:t>
            </a:r>
            <a:r>
              <a:rPr lang="fr-CA" u="sng" spc="-20" dirty="0">
                <a:uFill>
                  <a:solidFill>
                    <a:srgbClr val="231F20"/>
                  </a:solidFill>
                </a:uFill>
                <a:hlinkClick r:id="rId5"/>
              </a:rPr>
              <a:t>=D785yuQwH5Q</a:t>
            </a: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5"/>
            </a:endParaRPr>
          </a:p>
          <a:p>
            <a:pPr marL="292100" algn="ctr">
              <a:lnSpc>
                <a:spcPts val="1200"/>
              </a:lnSpc>
              <a:defRPr sz="1200" b="1" spc="-85">
                <a:solidFill>
                  <a:srgbClr val="231F20"/>
                </a:solidFill>
                <a:latin typeface="Arial"/>
                <a:ea typeface="Arial"/>
                <a:cs typeface="Arial"/>
                <a:sym typeface="Arial"/>
              </a:defRPr>
            </a:pPr>
            <a:endParaRPr u="sng" spc="-20" dirty="0">
              <a:uFill>
                <a:solidFill>
                  <a:srgbClr val="231F20"/>
                </a:solidFill>
              </a:uFill>
              <a:hlinkClick r:id="rId5"/>
            </a:endParaRP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Helvetica Neue"/>
        <a:ea typeface="Helvetica Neue"/>
        <a:cs typeface="Helvetica Neue"/>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Helvetica Neue"/>
        <a:ea typeface="Helvetica Neue"/>
        <a:cs typeface="Helvetica Neue"/>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8EA410214A0447B6B94AEFF6909EED" ma:contentTypeVersion="18" ma:contentTypeDescription="Create a new document." ma:contentTypeScope="" ma:versionID="5eb9e9eed62ee4db2e81ab60490313a5">
  <xsd:schema xmlns:xsd="http://www.w3.org/2001/XMLSchema" xmlns:xs="http://www.w3.org/2001/XMLSchema" xmlns:p="http://schemas.microsoft.com/office/2006/metadata/properties" xmlns:ns2="760ca6d8-45ab-4d0a-b8c5-8ff4fd26a082" xmlns:ns3="5e1ece13-5c04-49d0-a5d5-9b8ee987d856" targetNamespace="http://schemas.microsoft.com/office/2006/metadata/properties" ma:root="true" ma:fieldsID="a6941eaca594ea6e49c79a443a333932" ns2:_="" ns3:_="">
    <xsd:import namespace="760ca6d8-45ab-4d0a-b8c5-8ff4fd26a082"/>
    <xsd:import namespace="5e1ece13-5c04-49d0-a5d5-9b8ee987d8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0ca6d8-45ab-4d0a-b8c5-8ff4fd26a0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3ab3d-3311-46c7-9827-319eef876c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1ece13-5c04-49d0-a5d5-9b8ee987d85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d2e0686-bcc7-49ef-834e-9261246539c9}" ma:internalName="TaxCatchAll" ma:showField="CatchAllData" ma:web="5e1ece13-5c04-49d0-a5d5-9b8ee987d8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60ca6d8-45ab-4d0a-b8c5-8ff4fd26a082">
      <Terms xmlns="http://schemas.microsoft.com/office/infopath/2007/PartnerControls"/>
    </lcf76f155ced4ddcb4097134ff3c332f>
    <TaxCatchAll xmlns="5e1ece13-5c04-49d0-a5d5-9b8ee987d856" xsi:nil="true"/>
  </documentManagement>
</p:properties>
</file>

<file path=customXml/itemProps1.xml><?xml version="1.0" encoding="utf-8"?>
<ds:datastoreItem xmlns:ds="http://schemas.openxmlformats.org/officeDocument/2006/customXml" ds:itemID="{3A021F03-DC84-4428-8AF5-0FCE55FF3400}"/>
</file>

<file path=customXml/itemProps2.xml><?xml version="1.0" encoding="utf-8"?>
<ds:datastoreItem xmlns:ds="http://schemas.openxmlformats.org/officeDocument/2006/customXml" ds:itemID="{FAF0AA63-1290-4ECB-AE9D-1504CB01FEAB}"/>
</file>

<file path=customXml/itemProps3.xml><?xml version="1.0" encoding="utf-8"?>
<ds:datastoreItem xmlns:ds="http://schemas.openxmlformats.org/officeDocument/2006/customXml" ds:itemID="{B53263CF-90DC-4CB6-889A-E43C00A42DDF}"/>
</file>

<file path=docProps/app.xml><?xml version="1.0" encoding="utf-8"?>
<Properties xmlns="http://schemas.openxmlformats.org/officeDocument/2006/extended-properties" xmlns:vt="http://schemas.openxmlformats.org/officeDocument/2006/docPropsVTypes">
  <TotalTime>101</TotalTime>
  <Words>3156</Words>
  <Application>Microsoft Office PowerPoint</Application>
  <PresentationFormat>Personnalisé</PresentationFormat>
  <Paragraphs>82</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vt:i4>
      </vt:variant>
    </vt:vector>
  </HeadingPairs>
  <TitlesOfParts>
    <vt:vector size="9" baseType="lpstr">
      <vt:lpstr>Arial</vt:lpstr>
      <vt:lpstr>Arial Black</vt:lpstr>
      <vt:lpstr>Calibri</vt:lpstr>
      <vt:lpstr>Helvetica Neue</vt:lpstr>
      <vt:lpstr>Office Theme</vt:lpstr>
      <vt:lpstr>Complexité des soins pendant la pandémie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 Challenges in Caring</dc:title>
  <dc:creator>Caroline Morrissette</dc:creator>
  <cp:lastModifiedBy>Caroline Morrissette</cp:lastModifiedBy>
  <cp:revision>10</cp:revision>
  <dcterms:modified xsi:type="dcterms:W3CDTF">2024-02-08T21:34:52Z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0x010100A58EA410214A0447B6B94AEFF6909EED</vt:lpwstr>
  </property>
</Properties>
</file>