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258" r:id="rId4"/>
    <p:sldId id="259" r:id="rId5"/>
  </p:sldIdLst>
  <p:sldSz cx="7772400" cy="100584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295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7" name="Shape 67"/>
          <p:cNvSpPr>
            <a:spLocks noGrp="1" noRot="1" noChangeAspect="1"/>
          </p:cNvSpPr>
          <p:nvPr>
            <p:ph type="sldImg"/>
          </p:nvPr>
        </p:nvSpPr>
        <p:spPr>
          <a:xfrm>
            <a:off x="1143000" y="685800"/>
            <a:ext cx="4572000" cy="3429000"/>
          </a:xfrm>
          <a:prstGeom prst="rect">
            <a:avLst/>
          </a:prstGeom>
        </p:spPr>
        <p:txBody>
          <a:bodyPr/>
          <a:lstStyle/>
          <a:p>
            <a:endParaRPr/>
          </a:p>
        </p:txBody>
      </p:sp>
      <p:sp>
        <p:nvSpPr>
          <p:cNvPr id="68" name="Shape 6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Helvetica Neue"/>
      </a:defRPr>
    </a:lvl1pPr>
    <a:lvl2pPr indent="228600" latinLnBrk="0">
      <a:defRPr sz="1200">
        <a:latin typeface="+mj-lt"/>
        <a:ea typeface="+mj-ea"/>
        <a:cs typeface="+mj-cs"/>
        <a:sym typeface="Helvetica Neue"/>
      </a:defRPr>
    </a:lvl2pPr>
    <a:lvl3pPr indent="457200" latinLnBrk="0">
      <a:defRPr sz="1200">
        <a:latin typeface="+mj-lt"/>
        <a:ea typeface="+mj-ea"/>
        <a:cs typeface="+mj-cs"/>
        <a:sym typeface="Helvetica Neue"/>
      </a:defRPr>
    </a:lvl3pPr>
    <a:lvl4pPr indent="685800" latinLnBrk="0">
      <a:defRPr sz="1200">
        <a:latin typeface="+mj-lt"/>
        <a:ea typeface="+mj-ea"/>
        <a:cs typeface="+mj-cs"/>
        <a:sym typeface="Helvetica Neue"/>
      </a:defRPr>
    </a:lvl4pPr>
    <a:lvl5pPr indent="914400" latinLnBrk="0">
      <a:defRPr sz="1200">
        <a:latin typeface="+mj-lt"/>
        <a:ea typeface="+mj-ea"/>
        <a:cs typeface="+mj-cs"/>
        <a:sym typeface="Helvetica Neue"/>
      </a:defRPr>
    </a:lvl5pPr>
    <a:lvl6pPr indent="1143000" latinLnBrk="0">
      <a:defRPr sz="1200">
        <a:latin typeface="+mj-lt"/>
        <a:ea typeface="+mj-ea"/>
        <a:cs typeface="+mj-cs"/>
        <a:sym typeface="Helvetica Neue"/>
      </a:defRPr>
    </a:lvl6pPr>
    <a:lvl7pPr indent="1371600" latinLnBrk="0">
      <a:defRPr sz="1200">
        <a:latin typeface="+mj-lt"/>
        <a:ea typeface="+mj-ea"/>
        <a:cs typeface="+mj-cs"/>
        <a:sym typeface="Helvetica Neue"/>
      </a:defRPr>
    </a:lvl7pPr>
    <a:lvl8pPr indent="1600200" latinLnBrk="0">
      <a:defRPr sz="1200">
        <a:latin typeface="+mj-lt"/>
        <a:ea typeface="+mj-ea"/>
        <a:cs typeface="+mj-cs"/>
        <a:sym typeface="Helvetica Neue"/>
      </a:defRPr>
    </a:lvl8pPr>
    <a:lvl9pPr indent="1828800" latinLnBrk="0">
      <a:defRPr sz="1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exte du titre"/>
          <p:cNvSpPr txBox="1">
            <a:spLocks noGrp="1"/>
          </p:cNvSpPr>
          <p:nvPr>
            <p:ph type="title"/>
          </p:nvPr>
        </p:nvSpPr>
        <p:spPr>
          <a:xfrm>
            <a:off x="582930" y="3118104"/>
            <a:ext cx="6606541" cy="2112265"/>
          </a:xfrm>
          <a:prstGeom prst="rect">
            <a:avLst/>
          </a:prstGeom>
        </p:spPr>
        <p:txBody>
          <a:bodyPr>
            <a:normAutofit/>
          </a:bodyPr>
          <a:lstStyle/>
          <a:p>
            <a:r>
              <a:t>Texte du titre</a:t>
            </a:r>
          </a:p>
        </p:txBody>
      </p:sp>
      <p:sp>
        <p:nvSpPr>
          <p:cNvPr id="12" name="Texte niveau 1…"/>
          <p:cNvSpPr txBox="1">
            <a:spLocks noGrp="1"/>
          </p:cNvSpPr>
          <p:nvPr>
            <p:ph type="body" sz="quarter" idx="1"/>
          </p:nvPr>
        </p:nvSpPr>
        <p:spPr>
          <a:xfrm>
            <a:off x="1165860" y="5632703"/>
            <a:ext cx="5440680" cy="2514601"/>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13"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bg object 16"/>
          <p:cNvSpPr/>
          <p:nvPr/>
        </p:nvSpPr>
        <p:spPr>
          <a:xfrm>
            <a:off x="5633552" y="9279097"/>
            <a:ext cx="1597161" cy="779304"/>
          </a:xfrm>
          <a:custGeom>
            <a:avLst/>
            <a:gdLst/>
            <a:ahLst/>
            <a:cxnLst>
              <a:cxn ang="0">
                <a:pos x="wd2" y="hd2"/>
              </a:cxn>
              <a:cxn ang="5400000">
                <a:pos x="wd2" y="hd2"/>
              </a:cxn>
              <a:cxn ang="10800000">
                <a:pos x="wd2" y="hd2"/>
              </a:cxn>
              <a:cxn ang="16200000">
                <a:pos x="wd2" y="hd2"/>
              </a:cxn>
            </a:cxnLst>
            <a:rect l="0" t="0" r="r" b="b"/>
            <a:pathLst>
              <a:path w="21600" h="21600" extrusionOk="0">
                <a:moveTo>
                  <a:pt x="11215" y="0"/>
                </a:moveTo>
                <a:lnTo>
                  <a:pt x="10600" y="35"/>
                </a:lnTo>
                <a:lnTo>
                  <a:pt x="9986" y="141"/>
                </a:lnTo>
                <a:lnTo>
                  <a:pt x="9374" y="316"/>
                </a:lnTo>
                <a:lnTo>
                  <a:pt x="8767" y="560"/>
                </a:lnTo>
                <a:lnTo>
                  <a:pt x="8166" y="874"/>
                </a:lnTo>
                <a:lnTo>
                  <a:pt x="7573" y="1256"/>
                </a:lnTo>
                <a:lnTo>
                  <a:pt x="6988" y="1705"/>
                </a:lnTo>
                <a:lnTo>
                  <a:pt x="6415" y="2223"/>
                </a:lnTo>
                <a:lnTo>
                  <a:pt x="5854" y="2807"/>
                </a:lnTo>
                <a:lnTo>
                  <a:pt x="5306" y="3458"/>
                </a:lnTo>
                <a:lnTo>
                  <a:pt x="4774" y="4175"/>
                </a:lnTo>
                <a:lnTo>
                  <a:pt x="4260" y="4958"/>
                </a:lnTo>
                <a:lnTo>
                  <a:pt x="3764" y="5806"/>
                </a:lnTo>
                <a:lnTo>
                  <a:pt x="3288" y="6719"/>
                </a:lnTo>
                <a:lnTo>
                  <a:pt x="2834" y="7697"/>
                </a:lnTo>
                <a:lnTo>
                  <a:pt x="2403" y="8738"/>
                </a:lnTo>
                <a:lnTo>
                  <a:pt x="2004" y="9827"/>
                </a:lnTo>
                <a:lnTo>
                  <a:pt x="1640" y="10946"/>
                </a:lnTo>
                <a:lnTo>
                  <a:pt x="1314" y="12092"/>
                </a:lnTo>
                <a:lnTo>
                  <a:pt x="1023" y="13262"/>
                </a:lnTo>
                <a:lnTo>
                  <a:pt x="769" y="14452"/>
                </a:lnTo>
                <a:lnTo>
                  <a:pt x="550" y="15659"/>
                </a:lnTo>
                <a:lnTo>
                  <a:pt x="368" y="16881"/>
                </a:lnTo>
                <a:lnTo>
                  <a:pt x="221" y="18114"/>
                </a:lnTo>
                <a:lnTo>
                  <a:pt x="109" y="19354"/>
                </a:lnTo>
                <a:lnTo>
                  <a:pt x="33" y="20599"/>
                </a:lnTo>
                <a:lnTo>
                  <a:pt x="0" y="21600"/>
                </a:lnTo>
                <a:lnTo>
                  <a:pt x="21595" y="21600"/>
                </a:lnTo>
                <a:lnTo>
                  <a:pt x="21600" y="20638"/>
                </a:lnTo>
                <a:lnTo>
                  <a:pt x="21571" y="19399"/>
                </a:lnTo>
                <a:lnTo>
                  <a:pt x="21508" y="18168"/>
                </a:lnTo>
                <a:lnTo>
                  <a:pt x="21410" y="16949"/>
                </a:lnTo>
                <a:lnTo>
                  <a:pt x="21278" y="15744"/>
                </a:lnTo>
                <a:lnTo>
                  <a:pt x="21112" y="14558"/>
                </a:lnTo>
                <a:lnTo>
                  <a:pt x="20912" y="13392"/>
                </a:lnTo>
                <a:lnTo>
                  <a:pt x="20678" y="12251"/>
                </a:lnTo>
                <a:lnTo>
                  <a:pt x="20410" y="11137"/>
                </a:lnTo>
                <a:lnTo>
                  <a:pt x="20109" y="10054"/>
                </a:lnTo>
                <a:lnTo>
                  <a:pt x="19774" y="9005"/>
                </a:lnTo>
                <a:lnTo>
                  <a:pt x="19407" y="7993"/>
                </a:lnTo>
                <a:lnTo>
                  <a:pt x="19006" y="7021"/>
                </a:lnTo>
                <a:lnTo>
                  <a:pt x="18573" y="6093"/>
                </a:lnTo>
                <a:lnTo>
                  <a:pt x="18106" y="5212"/>
                </a:lnTo>
                <a:lnTo>
                  <a:pt x="17608" y="4380"/>
                </a:lnTo>
                <a:lnTo>
                  <a:pt x="17084" y="3612"/>
                </a:lnTo>
                <a:lnTo>
                  <a:pt x="16545" y="2920"/>
                </a:lnTo>
                <a:lnTo>
                  <a:pt x="15990" y="2302"/>
                </a:lnTo>
                <a:lnTo>
                  <a:pt x="15422" y="1759"/>
                </a:lnTo>
                <a:lnTo>
                  <a:pt x="14843" y="1290"/>
                </a:lnTo>
                <a:lnTo>
                  <a:pt x="14254" y="894"/>
                </a:lnTo>
                <a:lnTo>
                  <a:pt x="13657" y="571"/>
                </a:lnTo>
                <a:lnTo>
                  <a:pt x="13052" y="321"/>
                </a:lnTo>
                <a:lnTo>
                  <a:pt x="12443" y="142"/>
                </a:lnTo>
                <a:lnTo>
                  <a:pt x="11830" y="36"/>
                </a:lnTo>
                <a:lnTo>
                  <a:pt x="11215" y="0"/>
                </a:lnTo>
                <a:close/>
              </a:path>
            </a:pathLst>
          </a:custGeom>
          <a:solidFill>
            <a:srgbClr val="7AD0E4"/>
          </a:solidFill>
          <a:ln w="12700">
            <a:miter lim="400000"/>
          </a:ln>
        </p:spPr>
        <p:txBody>
          <a:bodyPr lIns="45719" rIns="45719"/>
          <a:lstStyle/>
          <a:p>
            <a:endParaRPr/>
          </a:p>
        </p:txBody>
      </p:sp>
      <p:sp>
        <p:nvSpPr>
          <p:cNvPr id="21" name="bg object 17"/>
          <p:cNvSpPr/>
          <p:nvPr/>
        </p:nvSpPr>
        <p:spPr>
          <a:xfrm>
            <a:off x="6658944" y="9236758"/>
            <a:ext cx="1097622" cy="821641"/>
          </a:xfrm>
          <a:custGeom>
            <a:avLst/>
            <a:gdLst/>
            <a:ahLst/>
            <a:cxnLst>
              <a:cxn ang="0">
                <a:pos x="wd2" y="hd2"/>
              </a:cxn>
              <a:cxn ang="5400000">
                <a:pos x="wd2" y="hd2"/>
              </a:cxn>
              <a:cxn ang="10800000">
                <a:pos x="wd2" y="hd2"/>
              </a:cxn>
              <a:cxn ang="16200000">
                <a:pos x="wd2" y="hd2"/>
              </a:cxn>
            </a:cxnLst>
            <a:rect l="0" t="0" r="r" b="b"/>
            <a:pathLst>
              <a:path w="21600" h="21600" extrusionOk="0">
                <a:moveTo>
                  <a:pt x="10995" y="0"/>
                </a:moveTo>
                <a:lnTo>
                  <a:pt x="10122" y="70"/>
                </a:lnTo>
                <a:lnTo>
                  <a:pt x="9254" y="232"/>
                </a:lnTo>
                <a:lnTo>
                  <a:pt x="8396" y="486"/>
                </a:lnTo>
                <a:lnTo>
                  <a:pt x="7551" y="829"/>
                </a:lnTo>
                <a:lnTo>
                  <a:pt x="6725" y="1262"/>
                </a:lnTo>
                <a:lnTo>
                  <a:pt x="5922" y="1783"/>
                </a:lnTo>
                <a:lnTo>
                  <a:pt x="5147" y="2392"/>
                </a:lnTo>
                <a:lnTo>
                  <a:pt x="4405" y="3088"/>
                </a:lnTo>
                <a:lnTo>
                  <a:pt x="3699" y="3870"/>
                </a:lnTo>
                <a:lnTo>
                  <a:pt x="3035" y="4737"/>
                </a:lnTo>
                <a:lnTo>
                  <a:pt x="2416" y="5689"/>
                </a:lnTo>
                <a:lnTo>
                  <a:pt x="1859" y="6703"/>
                </a:lnTo>
                <a:lnTo>
                  <a:pt x="1376" y="7754"/>
                </a:lnTo>
                <a:lnTo>
                  <a:pt x="966" y="8838"/>
                </a:lnTo>
                <a:lnTo>
                  <a:pt x="629" y="9948"/>
                </a:lnTo>
                <a:lnTo>
                  <a:pt x="365" y="11077"/>
                </a:lnTo>
                <a:lnTo>
                  <a:pt x="172" y="12221"/>
                </a:lnTo>
                <a:lnTo>
                  <a:pt x="51" y="13372"/>
                </a:lnTo>
                <a:lnTo>
                  <a:pt x="0" y="14525"/>
                </a:lnTo>
                <a:lnTo>
                  <a:pt x="20" y="15674"/>
                </a:lnTo>
                <a:lnTo>
                  <a:pt x="110" y="16814"/>
                </a:lnTo>
                <a:lnTo>
                  <a:pt x="269" y="17937"/>
                </a:lnTo>
                <a:lnTo>
                  <a:pt x="498" y="19038"/>
                </a:lnTo>
                <a:lnTo>
                  <a:pt x="795" y="20111"/>
                </a:lnTo>
                <a:lnTo>
                  <a:pt x="1160" y="21150"/>
                </a:lnTo>
                <a:lnTo>
                  <a:pt x="1354" y="21600"/>
                </a:lnTo>
                <a:lnTo>
                  <a:pt x="19821" y="21600"/>
                </a:lnTo>
                <a:lnTo>
                  <a:pt x="20224" y="20723"/>
                </a:lnTo>
                <a:lnTo>
                  <a:pt x="20634" y="19639"/>
                </a:lnTo>
                <a:lnTo>
                  <a:pt x="20971" y="18529"/>
                </a:lnTo>
                <a:lnTo>
                  <a:pt x="21235" y="17400"/>
                </a:lnTo>
                <a:lnTo>
                  <a:pt x="21428" y="16256"/>
                </a:lnTo>
                <a:lnTo>
                  <a:pt x="21549" y="15105"/>
                </a:lnTo>
                <a:lnTo>
                  <a:pt x="21600" y="13952"/>
                </a:lnTo>
                <a:lnTo>
                  <a:pt x="21580" y="12803"/>
                </a:lnTo>
                <a:lnTo>
                  <a:pt x="21490" y="11663"/>
                </a:lnTo>
                <a:lnTo>
                  <a:pt x="21331" y="10540"/>
                </a:lnTo>
                <a:lnTo>
                  <a:pt x="21102" y="9439"/>
                </a:lnTo>
                <a:lnTo>
                  <a:pt x="20805" y="8366"/>
                </a:lnTo>
                <a:lnTo>
                  <a:pt x="20440" y="7327"/>
                </a:lnTo>
                <a:lnTo>
                  <a:pt x="20008" y="6327"/>
                </a:lnTo>
                <a:lnTo>
                  <a:pt x="19508" y="5374"/>
                </a:lnTo>
                <a:lnTo>
                  <a:pt x="18941" y="4473"/>
                </a:lnTo>
                <a:lnTo>
                  <a:pt x="18309" y="3629"/>
                </a:lnTo>
                <a:lnTo>
                  <a:pt x="17610" y="2850"/>
                </a:lnTo>
                <a:lnTo>
                  <a:pt x="16862" y="2154"/>
                </a:lnTo>
                <a:lnTo>
                  <a:pt x="16082" y="1557"/>
                </a:lnTo>
                <a:lnTo>
                  <a:pt x="15275" y="1058"/>
                </a:lnTo>
                <a:lnTo>
                  <a:pt x="14446" y="655"/>
                </a:lnTo>
                <a:lnTo>
                  <a:pt x="13599" y="349"/>
                </a:lnTo>
                <a:lnTo>
                  <a:pt x="12738" y="139"/>
                </a:lnTo>
                <a:lnTo>
                  <a:pt x="11869" y="23"/>
                </a:lnTo>
                <a:lnTo>
                  <a:pt x="10995" y="0"/>
                </a:lnTo>
                <a:close/>
              </a:path>
            </a:pathLst>
          </a:custGeom>
          <a:solidFill>
            <a:srgbClr val="FFDF00"/>
          </a:solidFill>
          <a:ln w="12700">
            <a:miter lim="400000"/>
          </a:ln>
        </p:spPr>
        <p:txBody>
          <a:bodyPr lIns="45719" rIns="45719"/>
          <a:lstStyle/>
          <a:p>
            <a:endParaRPr/>
          </a:p>
        </p:txBody>
      </p:sp>
      <p:sp>
        <p:nvSpPr>
          <p:cNvPr id="22" name="bg object 18"/>
          <p:cNvSpPr/>
          <p:nvPr/>
        </p:nvSpPr>
        <p:spPr>
          <a:xfrm>
            <a:off x="-1" y="6309407"/>
            <a:ext cx="2460733" cy="2892182"/>
          </a:xfrm>
          <a:custGeom>
            <a:avLst/>
            <a:gdLst/>
            <a:ahLst/>
            <a:cxnLst>
              <a:cxn ang="0">
                <a:pos x="wd2" y="hd2"/>
              </a:cxn>
              <a:cxn ang="5400000">
                <a:pos x="wd2" y="hd2"/>
              </a:cxn>
              <a:cxn ang="10800000">
                <a:pos x="wd2" y="hd2"/>
              </a:cxn>
              <a:cxn ang="16200000">
                <a:pos x="wd2" y="hd2"/>
              </a:cxn>
            </a:cxnLst>
            <a:rect l="0" t="0" r="r" b="b"/>
            <a:pathLst>
              <a:path w="21600" h="21600" extrusionOk="0">
                <a:moveTo>
                  <a:pt x="8899" y="0"/>
                </a:moveTo>
                <a:lnTo>
                  <a:pt x="8500" y="8"/>
                </a:lnTo>
                <a:lnTo>
                  <a:pt x="8101" y="26"/>
                </a:lnTo>
                <a:lnTo>
                  <a:pt x="7701" y="55"/>
                </a:lnTo>
                <a:lnTo>
                  <a:pt x="7301" y="95"/>
                </a:lnTo>
                <a:lnTo>
                  <a:pt x="6902" y="145"/>
                </a:lnTo>
                <a:lnTo>
                  <a:pt x="6503" y="206"/>
                </a:lnTo>
                <a:lnTo>
                  <a:pt x="6105" y="277"/>
                </a:lnTo>
                <a:lnTo>
                  <a:pt x="5709" y="360"/>
                </a:lnTo>
                <a:lnTo>
                  <a:pt x="5313" y="453"/>
                </a:lnTo>
                <a:lnTo>
                  <a:pt x="4920" y="557"/>
                </a:lnTo>
                <a:lnTo>
                  <a:pt x="4528" y="673"/>
                </a:lnTo>
                <a:lnTo>
                  <a:pt x="4138" y="799"/>
                </a:lnTo>
                <a:lnTo>
                  <a:pt x="3752" y="937"/>
                </a:lnTo>
                <a:lnTo>
                  <a:pt x="3368" y="1085"/>
                </a:lnTo>
                <a:lnTo>
                  <a:pt x="2987" y="1245"/>
                </a:lnTo>
                <a:lnTo>
                  <a:pt x="2610" y="1417"/>
                </a:lnTo>
                <a:lnTo>
                  <a:pt x="2239" y="1598"/>
                </a:lnTo>
                <a:lnTo>
                  <a:pt x="1878" y="1788"/>
                </a:lnTo>
                <a:lnTo>
                  <a:pt x="1526" y="1986"/>
                </a:lnTo>
                <a:lnTo>
                  <a:pt x="1184" y="2193"/>
                </a:lnTo>
                <a:lnTo>
                  <a:pt x="851" y="2407"/>
                </a:lnTo>
                <a:lnTo>
                  <a:pt x="529" y="2628"/>
                </a:lnTo>
                <a:lnTo>
                  <a:pt x="216" y="2857"/>
                </a:lnTo>
                <a:lnTo>
                  <a:pt x="0" y="3026"/>
                </a:lnTo>
                <a:lnTo>
                  <a:pt x="0" y="18912"/>
                </a:lnTo>
                <a:lnTo>
                  <a:pt x="505" y="19274"/>
                </a:lnTo>
                <a:lnTo>
                  <a:pt x="818" y="19478"/>
                </a:lnTo>
                <a:lnTo>
                  <a:pt x="1138" y="19674"/>
                </a:lnTo>
                <a:lnTo>
                  <a:pt x="1464" y="19860"/>
                </a:lnTo>
                <a:lnTo>
                  <a:pt x="1797" y="20038"/>
                </a:lnTo>
                <a:lnTo>
                  <a:pt x="2136" y="20206"/>
                </a:lnTo>
                <a:lnTo>
                  <a:pt x="2481" y="20365"/>
                </a:lnTo>
                <a:lnTo>
                  <a:pt x="2832" y="20515"/>
                </a:lnTo>
                <a:lnTo>
                  <a:pt x="3187" y="20655"/>
                </a:lnTo>
                <a:lnTo>
                  <a:pt x="3547" y="20786"/>
                </a:lnTo>
                <a:lnTo>
                  <a:pt x="3912" y="20907"/>
                </a:lnTo>
                <a:lnTo>
                  <a:pt x="4282" y="21019"/>
                </a:lnTo>
                <a:lnTo>
                  <a:pt x="4655" y="21122"/>
                </a:lnTo>
                <a:lnTo>
                  <a:pt x="5032" y="21214"/>
                </a:lnTo>
                <a:lnTo>
                  <a:pt x="5413" y="21297"/>
                </a:lnTo>
                <a:lnTo>
                  <a:pt x="5796" y="21370"/>
                </a:lnTo>
                <a:lnTo>
                  <a:pt x="6183" y="21433"/>
                </a:lnTo>
                <a:lnTo>
                  <a:pt x="6572" y="21486"/>
                </a:lnTo>
                <a:lnTo>
                  <a:pt x="6963" y="21529"/>
                </a:lnTo>
                <a:lnTo>
                  <a:pt x="7357" y="21562"/>
                </a:lnTo>
                <a:lnTo>
                  <a:pt x="7752" y="21585"/>
                </a:lnTo>
                <a:lnTo>
                  <a:pt x="8149" y="21598"/>
                </a:lnTo>
                <a:lnTo>
                  <a:pt x="8547" y="21600"/>
                </a:lnTo>
                <a:lnTo>
                  <a:pt x="8946" y="21592"/>
                </a:lnTo>
                <a:lnTo>
                  <a:pt x="9345" y="21574"/>
                </a:lnTo>
                <a:lnTo>
                  <a:pt x="9744" y="21545"/>
                </a:lnTo>
                <a:lnTo>
                  <a:pt x="10144" y="21505"/>
                </a:lnTo>
                <a:lnTo>
                  <a:pt x="10543" y="21455"/>
                </a:lnTo>
                <a:lnTo>
                  <a:pt x="10942" y="21394"/>
                </a:lnTo>
                <a:lnTo>
                  <a:pt x="11340" y="21322"/>
                </a:lnTo>
                <a:lnTo>
                  <a:pt x="11737" y="21240"/>
                </a:lnTo>
                <a:lnTo>
                  <a:pt x="12132" y="21147"/>
                </a:lnTo>
                <a:lnTo>
                  <a:pt x="12526" y="21043"/>
                </a:lnTo>
                <a:lnTo>
                  <a:pt x="12918" y="20927"/>
                </a:lnTo>
                <a:lnTo>
                  <a:pt x="13307" y="20801"/>
                </a:lnTo>
                <a:lnTo>
                  <a:pt x="13694" y="20663"/>
                </a:lnTo>
                <a:lnTo>
                  <a:pt x="14078" y="20515"/>
                </a:lnTo>
                <a:lnTo>
                  <a:pt x="14458" y="20355"/>
                </a:lnTo>
                <a:lnTo>
                  <a:pt x="14836" y="20183"/>
                </a:lnTo>
                <a:lnTo>
                  <a:pt x="15207" y="20002"/>
                </a:lnTo>
                <a:lnTo>
                  <a:pt x="15568" y="19812"/>
                </a:lnTo>
                <a:lnTo>
                  <a:pt x="15920" y="19614"/>
                </a:lnTo>
                <a:lnTo>
                  <a:pt x="16262" y="19407"/>
                </a:lnTo>
                <a:lnTo>
                  <a:pt x="16594" y="19193"/>
                </a:lnTo>
                <a:lnTo>
                  <a:pt x="16916" y="18972"/>
                </a:lnTo>
                <a:lnTo>
                  <a:pt x="17229" y="18743"/>
                </a:lnTo>
                <a:lnTo>
                  <a:pt x="17531" y="18507"/>
                </a:lnTo>
                <a:lnTo>
                  <a:pt x="17824" y="18265"/>
                </a:lnTo>
                <a:lnTo>
                  <a:pt x="18106" y="18015"/>
                </a:lnTo>
                <a:lnTo>
                  <a:pt x="18378" y="17760"/>
                </a:lnTo>
                <a:lnTo>
                  <a:pt x="18640" y="17498"/>
                </a:lnTo>
                <a:lnTo>
                  <a:pt x="18891" y="17231"/>
                </a:lnTo>
                <a:lnTo>
                  <a:pt x="19131" y="16958"/>
                </a:lnTo>
                <a:lnTo>
                  <a:pt x="19361" y="16680"/>
                </a:lnTo>
                <a:lnTo>
                  <a:pt x="19581" y="16396"/>
                </a:lnTo>
                <a:lnTo>
                  <a:pt x="19789" y="16108"/>
                </a:lnTo>
                <a:lnTo>
                  <a:pt x="19987" y="15815"/>
                </a:lnTo>
                <a:lnTo>
                  <a:pt x="20174" y="15518"/>
                </a:lnTo>
                <a:lnTo>
                  <a:pt x="20349" y="15216"/>
                </a:lnTo>
                <a:lnTo>
                  <a:pt x="20514" y="14911"/>
                </a:lnTo>
                <a:lnTo>
                  <a:pt x="20667" y="14602"/>
                </a:lnTo>
                <a:lnTo>
                  <a:pt x="20809" y="14290"/>
                </a:lnTo>
                <a:lnTo>
                  <a:pt x="20939" y="13974"/>
                </a:lnTo>
                <a:lnTo>
                  <a:pt x="21059" y="13656"/>
                </a:lnTo>
                <a:lnTo>
                  <a:pt x="21166" y="13335"/>
                </a:lnTo>
                <a:lnTo>
                  <a:pt x="21262" y="13011"/>
                </a:lnTo>
                <a:lnTo>
                  <a:pt x="21346" y="12685"/>
                </a:lnTo>
                <a:lnTo>
                  <a:pt x="21419" y="12358"/>
                </a:lnTo>
                <a:lnTo>
                  <a:pt x="21479" y="12028"/>
                </a:lnTo>
                <a:lnTo>
                  <a:pt x="21527" y="11697"/>
                </a:lnTo>
                <a:lnTo>
                  <a:pt x="21564" y="11365"/>
                </a:lnTo>
                <a:lnTo>
                  <a:pt x="21588" y="11032"/>
                </a:lnTo>
                <a:lnTo>
                  <a:pt x="21600" y="10698"/>
                </a:lnTo>
                <a:lnTo>
                  <a:pt x="21600" y="10364"/>
                </a:lnTo>
                <a:lnTo>
                  <a:pt x="21587" y="10029"/>
                </a:lnTo>
                <a:lnTo>
                  <a:pt x="21562" y="9695"/>
                </a:lnTo>
                <a:lnTo>
                  <a:pt x="21524" y="9361"/>
                </a:lnTo>
                <a:lnTo>
                  <a:pt x="21473" y="9027"/>
                </a:lnTo>
                <a:lnTo>
                  <a:pt x="21410" y="8694"/>
                </a:lnTo>
                <a:lnTo>
                  <a:pt x="21333" y="8361"/>
                </a:lnTo>
                <a:lnTo>
                  <a:pt x="21244" y="8031"/>
                </a:lnTo>
                <a:lnTo>
                  <a:pt x="21142" y="7701"/>
                </a:lnTo>
                <a:lnTo>
                  <a:pt x="21027" y="7373"/>
                </a:lnTo>
                <a:lnTo>
                  <a:pt x="20898" y="7047"/>
                </a:lnTo>
                <a:lnTo>
                  <a:pt x="20757" y="6724"/>
                </a:lnTo>
                <a:lnTo>
                  <a:pt x="20602" y="6402"/>
                </a:lnTo>
                <a:lnTo>
                  <a:pt x="20433" y="6084"/>
                </a:lnTo>
                <a:lnTo>
                  <a:pt x="20251" y="5768"/>
                </a:lnTo>
                <a:lnTo>
                  <a:pt x="20055" y="5455"/>
                </a:lnTo>
                <a:lnTo>
                  <a:pt x="19847" y="5148"/>
                </a:lnTo>
                <a:lnTo>
                  <a:pt x="19629" y="4850"/>
                </a:lnTo>
                <a:lnTo>
                  <a:pt x="19401" y="4559"/>
                </a:lnTo>
                <a:lnTo>
                  <a:pt x="19163" y="4277"/>
                </a:lnTo>
                <a:lnTo>
                  <a:pt x="18915" y="4003"/>
                </a:lnTo>
                <a:lnTo>
                  <a:pt x="18659" y="3738"/>
                </a:lnTo>
                <a:lnTo>
                  <a:pt x="18393" y="3481"/>
                </a:lnTo>
                <a:lnTo>
                  <a:pt x="18119" y="3233"/>
                </a:lnTo>
                <a:lnTo>
                  <a:pt x="17836" y="2993"/>
                </a:lnTo>
                <a:lnTo>
                  <a:pt x="17545" y="2762"/>
                </a:lnTo>
                <a:lnTo>
                  <a:pt x="17247" y="2540"/>
                </a:lnTo>
                <a:lnTo>
                  <a:pt x="16941" y="2326"/>
                </a:lnTo>
                <a:lnTo>
                  <a:pt x="16628" y="2122"/>
                </a:lnTo>
                <a:lnTo>
                  <a:pt x="16308" y="1926"/>
                </a:lnTo>
                <a:lnTo>
                  <a:pt x="15981" y="1740"/>
                </a:lnTo>
                <a:lnTo>
                  <a:pt x="15648" y="1562"/>
                </a:lnTo>
                <a:lnTo>
                  <a:pt x="15309" y="1394"/>
                </a:lnTo>
                <a:lnTo>
                  <a:pt x="14964" y="1235"/>
                </a:lnTo>
                <a:lnTo>
                  <a:pt x="14614" y="1085"/>
                </a:lnTo>
                <a:lnTo>
                  <a:pt x="14258" y="945"/>
                </a:lnTo>
                <a:lnTo>
                  <a:pt x="13898" y="814"/>
                </a:lnTo>
                <a:lnTo>
                  <a:pt x="13533" y="693"/>
                </a:lnTo>
                <a:lnTo>
                  <a:pt x="13164" y="581"/>
                </a:lnTo>
                <a:lnTo>
                  <a:pt x="12790" y="478"/>
                </a:lnTo>
                <a:lnTo>
                  <a:pt x="12413" y="386"/>
                </a:lnTo>
                <a:lnTo>
                  <a:pt x="12033" y="303"/>
                </a:lnTo>
                <a:lnTo>
                  <a:pt x="11649" y="230"/>
                </a:lnTo>
                <a:lnTo>
                  <a:pt x="11263" y="167"/>
                </a:lnTo>
                <a:lnTo>
                  <a:pt x="10873" y="114"/>
                </a:lnTo>
                <a:lnTo>
                  <a:pt x="10482" y="71"/>
                </a:lnTo>
                <a:lnTo>
                  <a:pt x="10088" y="38"/>
                </a:lnTo>
                <a:lnTo>
                  <a:pt x="9693" y="15"/>
                </a:lnTo>
                <a:lnTo>
                  <a:pt x="9297" y="2"/>
                </a:lnTo>
                <a:lnTo>
                  <a:pt x="8899" y="0"/>
                </a:lnTo>
                <a:close/>
              </a:path>
            </a:pathLst>
          </a:custGeom>
          <a:solidFill>
            <a:srgbClr val="7A003C"/>
          </a:solidFill>
          <a:ln w="12700">
            <a:miter lim="400000"/>
          </a:ln>
        </p:spPr>
        <p:txBody>
          <a:bodyPr lIns="45719" rIns="45719"/>
          <a:lstStyle/>
          <a:p>
            <a:endParaRPr/>
          </a:p>
        </p:txBody>
      </p:sp>
      <p:sp>
        <p:nvSpPr>
          <p:cNvPr id="23" name="bg object 19"/>
          <p:cNvSpPr/>
          <p:nvPr/>
        </p:nvSpPr>
        <p:spPr>
          <a:xfrm>
            <a:off x="0" y="8801488"/>
            <a:ext cx="723881" cy="1059052"/>
          </a:xfrm>
          <a:custGeom>
            <a:avLst/>
            <a:gdLst/>
            <a:ahLst/>
            <a:cxnLst>
              <a:cxn ang="0">
                <a:pos x="wd2" y="hd2"/>
              </a:cxn>
              <a:cxn ang="5400000">
                <a:pos x="wd2" y="hd2"/>
              </a:cxn>
              <a:cxn ang="10800000">
                <a:pos x="wd2" y="hd2"/>
              </a:cxn>
              <a:cxn ang="16200000">
                <a:pos x="wd2" y="hd2"/>
              </a:cxn>
            </a:cxnLst>
            <a:rect l="0" t="0" r="r" b="b"/>
            <a:pathLst>
              <a:path w="21600" h="21600" extrusionOk="0">
                <a:moveTo>
                  <a:pt x="6200" y="0"/>
                </a:moveTo>
                <a:lnTo>
                  <a:pt x="4865" y="5"/>
                </a:lnTo>
                <a:lnTo>
                  <a:pt x="3531" y="90"/>
                </a:lnTo>
                <a:lnTo>
                  <a:pt x="2205" y="258"/>
                </a:lnTo>
                <a:lnTo>
                  <a:pt x="895" y="511"/>
                </a:lnTo>
                <a:lnTo>
                  <a:pt x="0" y="746"/>
                </a:lnTo>
                <a:lnTo>
                  <a:pt x="0" y="20607"/>
                </a:lnTo>
                <a:lnTo>
                  <a:pt x="2017" y="21143"/>
                </a:lnTo>
                <a:lnTo>
                  <a:pt x="3309" y="21372"/>
                </a:lnTo>
                <a:lnTo>
                  <a:pt x="4622" y="21525"/>
                </a:lnTo>
                <a:lnTo>
                  <a:pt x="5950" y="21600"/>
                </a:lnTo>
                <a:lnTo>
                  <a:pt x="7285" y="21595"/>
                </a:lnTo>
                <a:lnTo>
                  <a:pt x="8619" y="21510"/>
                </a:lnTo>
                <a:lnTo>
                  <a:pt x="9945" y="21342"/>
                </a:lnTo>
                <a:lnTo>
                  <a:pt x="11256" y="21089"/>
                </a:lnTo>
                <a:lnTo>
                  <a:pt x="12543" y="20751"/>
                </a:lnTo>
                <a:lnTo>
                  <a:pt x="13800" y="20326"/>
                </a:lnTo>
                <a:lnTo>
                  <a:pt x="14994" y="19823"/>
                </a:lnTo>
                <a:lnTo>
                  <a:pt x="16096" y="19256"/>
                </a:lnTo>
                <a:lnTo>
                  <a:pt x="17104" y="18630"/>
                </a:lnTo>
                <a:lnTo>
                  <a:pt x="18015" y="17950"/>
                </a:lnTo>
                <a:lnTo>
                  <a:pt x="18828" y="17222"/>
                </a:lnTo>
                <a:lnTo>
                  <a:pt x="19541" y="16451"/>
                </a:lnTo>
                <a:lnTo>
                  <a:pt x="20152" y="15641"/>
                </a:lnTo>
                <a:lnTo>
                  <a:pt x="20658" y="14799"/>
                </a:lnTo>
                <a:lnTo>
                  <a:pt x="21058" y="13929"/>
                </a:lnTo>
                <a:lnTo>
                  <a:pt x="21350" y="13036"/>
                </a:lnTo>
                <a:lnTo>
                  <a:pt x="21531" y="12126"/>
                </a:lnTo>
                <a:lnTo>
                  <a:pt x="21600" y="11203"/>
                </a:lnTo>
                <a:lnTo>
                  <a:pt x="21554" y="10273"/>
                </a:lnTo>
                <a:lnTo>
                  <a:pt x="21392" y="9342"/>
                </a:lnTo>
                <a:lnTo>
                  <a:pt x="21112" y="8413"/>
                </a:lnTo>
                <a:lnTo>
                  <a:pt x="20711" y="7493"/>
                </a:lnTo>
                <a:lnTo>
                  <a:pt x="20187" y="6586"/>
                </a:lnTo>
                <a:lnTo>
                  <a:pt x="19539" y="5699"/>
                </a:lnTo>
                <a:lnTo>
                  <a:pt x="18781" y="4852"/>
                </a:lnTo>
                <a:lnTo>
                  <a:pt x="17934" y="4069"/>
                </a:lnTo>
                <a:lnTo>
                  <a:pt x="17005" y="3349"/>
                </a:lnTo>
                <a:lnTo>
                  <a:pt x="16001" y="2694"/>
                </a:lnTo>
                <a:lnTo>
                  <a:pt x="14931" y="2106"/>
                </a:lnTo>
                <a:lnTo>
                  <a:pt x="13802" y="1587"/>
                </a:lnTo>
                <a:lnTo>
                  <a:pt x="12621" y="1138"/>
                </a:lnTo>
                <a:lnTo>
                  <a:pt x="11395" y="761"/>
                </a:lnTo>
                <a:lnTo>
                  <a:pt x="10133" y="457"/>
                </a:lnTo>
                <a:lnTo>
                  <a:pt x="8842" y="228"/>
                </a:lnTo>
                <a:lnTo>
                  <a:pt x="7528" y="75"/>
                </a:lnTo>
                <a:lnTo>
                  <a:pt x="6200" y="0"/>
                </a:lnTo>
                <a:close/>
              </a:path>
            </a:pathLst>
          </a:custGeom>
          <a:solidFill>
            <a:srgbClr val="D3DF43">
              <a:alpha val="78997"/>
            </a:srgbClr>
          </a:solidFill>
          <a:ln w="12700">
            <a:miter lim="400000"/>
          </a:ln>
        </p:spPr>
        <p:txBody>
          <a:bodyPr lIns="45719" rIns="45719"/>
          <a:lstStyle/>
          <a:p>
            <a:endParaRPr/>
          </a:p>
        </p:txBody>
      </p:sp>
      <p:sp>
        <p:nvSpPr>
          <p:cNvPr id="24" name="bg object 20"/>
          <p:cNvSpPr/>
          <p:nvPr/>
        </p:nvSpPr>
        <p:spPr>
          <a:xfrm>
            <a:off x="24" y="9591547"/>
            <a:ext cx="7772376" cy="466852"/>
          </a:xfrm>
          <a:prstGeom prst="rect">
            <a:avLst/>
          </a:prstGeom>
          <a:solidFill>
            <a:srgbClr val="7A003C"/>
          </a:solidFill>
          <a:ln w="12700">
            <a:miter lim="400000"/>
          </a:ln>
        </p:spPr>
        <p:txBody>
          <a:bodyPr lIns="45719" rIns="45719"/>
          <a:lstStyle/>
          <a:p>
            <a:endParaRPr/>
          </a:p>
        </p:txBody>
      </p:sp>
      <p:sp>
        <p:nvSpPr>
          <p:cNvPr id="25" name="bg object 21"/>
          <p:cNvSpPr/>
          <p:nvPr/>
        </p:nvSpPr>
        <p:spPr>
          <a:xfrm>
            <a:off x="0" y="9591547"/>
            <a:ext cx="7772400" cy="23611"/>
          </a:xfrm>
          <a:prstGeom prst="rect">
            <a:avLst/>
          </a:prstGeom>
          <a:solidFill>
            <a:srgbClr val="78123B"/>
          </a:solidFill>
          <a:ln w="12700">
            <a:miter lim="400000"/>
          </a:ln>
        </p:spPr>
        <p:txBody>
          <a:bodyPr lIns="45719" rIns="45719"/>
          <a:lstStyle/>
          <a:p>
            <a:endParaRPr/>
          </a:p>
        </p:txBody>
      </p:sp>
      <p:sp>
        <p:nvSpPr>
          <p:cNvPr id="26" name="bg object 22"/>
          <p:cNvSpPr/>
          <p:nvPr/>
        </p:nvSpPr>
        <p:spPr>
          <a:xfrm flipH="1">
            <a:off x="2524250" y="3340608"/>
            <a:ext cx="1" cy="6050281"/>
          </a:xfrm>
          <a:prstGeom prst="line">
            <a:avLst/>
          </a:prstGeom>
          <a:ln w="12700">
            <a:solidFill>
              <a:srgbClr val="231F20"/>
            </a:solidFill>
          </a:ln>
        </p:spPr>
        <p:txBody>
          <a:bodyPr lIns="45719" rIns="45719"/>
          <a:lstStyle/>
          <a:p>
            <a:endParaRPr/>
          </a:p>
        </p:txBody>
      </p:sp>
      <p:sp>
        <p:nvSpPr>
          <p:cNvPr id="27" name="bg object 23"/>
          <p:cNvSpPr/>
          <p:nvPr/>
        </p:nvSpPr>
        <p:spPr>
          <a:xfrm flipH="1">
            <a:off x="5061458" y="3349751"/>
            <a:ext cx="1" cy="6031994"/>
          </a:xfrm>
          <a:prstGeom prst="line">
            <a:avLst/>
          </a:prstGeom>
          <a:ln w="12700">
            <a:solidFill>
              <a:srgbClr val="231F20"/>
            </a:solidFill>
          </a:ln>
        </p:spPr>
        <p:txBody>
          <a:bodyPr lIns="45719" rIns="45719"/>
          <a:lstStyle/>
          <a:p>
            <a:endParaRPr/>
          </a:p>
        </p:txBody>
      </p:sp>
      <p:sp>
        <p:nvSpPr>
          <p:cNvPr id="28"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29" name="Texte niveau 1…"/>
          <p:cNvSpPr txBox="1">
            <a:spLocks noGrp="1"/>
          </p:cNvSpPr>
          <p:nvPr>
            <p:ph type="body" idx="1"/>
          </p:nvPr>
        </p:nvSpPr>
        <p:spPr>
          <a:xfrm>
            <a:off x="388620" y="2313432"/>
            <a:ext cx="6995160" cy="6638544"/>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30"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7"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38" name="Texte niveau 1…"/>
          <p:cNvSpPr txBox="1">
            <a:spLocks noGrp="1"/>
          </p:cNvSpPr>
          <p:nvPr>
            <p:ph type="body" sz="half" idx="1"/>
          </p:nvPr>
        </p:nvSpPr>
        <p:spPr>
          <a:xfrm>
            <a:off x="388620" y="2313432"/>
            <a:ext cx="3380995" cy="6638544"/>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39"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6"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47"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4"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lank 0">
    <p:spTree>
      <p:nvGrpSpPr>
        <p:cNvPr id="1" name=""/>
        <p:cNvGrpSpPr/>
        <p:nvPr/>
      </p:nvGrpSpPr>
      <p:grpSpPr>
        <a:xfrm>
          <a:off x="0" y="0"/>
          <a:ext cx="0" cy="0"/>
          <a:chOff x="0" y="0"/>
          <a:chExt cx="0" cy="0"/>
        </a:xfrm>
      </p:grpSpPr>
      <p:sp>
        <p:nvSpPr>
          <p:cNvPr id="61"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e du titre"/>
          <p:cNvSpPr txBox="1">
            <a:spLocks noGrp="1"/>
          </p:cNvSpPr>
          <p:nvPr>
            <p:ph type="title"/>
          </p:nvPr>
        </p:nvSpPr>
        <p:spPr>
          <a:xfrm>
            <a:off x="388620" y="402801"/>
            <a:ext cx="6995160" cy="19441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Texte du titre</a:t>
            </a:r>
          </a:p>
        </p:txBody>
      </p:sp>
      <p:sp>
        <p:nvSpPr>
          <p:cNvPr id="3" name="Texte niveau 1…"/>
          <p:cNvSpPr txBox="1">
            <a:spLocks noGrp="1"/>
          </p:cNvSpPr>
          <p:nvPr>
            <p:ph type="body" idx="1"/>
          </p:nvPr>
        </p:nvSpPr>
        <p:spPr>
          <a:xfrm>
            <a:off x="388620" y="2346960"/>
            <a:ext cx="6995160" cy="77114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2"/>
          </p:nvPr>
        </p:nvSpPr>
        <p:spPr>
          <a:xfrm>
            <a:off x="7411085" y="9724625"/>
            <a:ext cx="143003" cy="139700"/>
          </a:xfrm>
          <a:prstGeom prst="rect">
            <a:avLst/>
          </a:prstGeom>
          <a:ln w="12700">
            <a:miter lim="400000"/>
          </a:ln>
        </p:spPr>
        <p:txBody>
          <a:bodyPr wrap="none" lIns="0" tIns="0" rIns="0" bIns="0">
            <a:spAutoFit/>
          </a:bodyPr>
          <a:lstStyle>
            <a:lvl1pPr indent="12700">
              <a:defRPr sz="1000" spc="-50">
                <a:solidFill>
                  <a:srgbClr val="FFFFFF"/>
                </a:solidFill>
                <a:latin typeface="Myriad Pro"/>
                <a:ea typeface="Myriad Pro"/>
                <a:cs typeface="Myriad Pro"/>
                <a:sym typeface="Myriad Pro"/>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med"/>
  <p:txStyles>
    <p:titleStyle>
      <a:lvl1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9pPr>
    </p:titleStyle>
    <p:bodyStyle>
      <a:lvl1pPr marL="0" marR="0" indent="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1pPr>
      <a:lvl2pPr marL="0" marR="0" indent="4572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2pPr>
      <a:lvl3pPr marL="0" marR="0" indent="9144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3pPr>
      <a:lvl4pPr marL="0" marR="0" indent="13716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4pPr>
      <a:lvl5pPr marL="0" marR="0" indent="18288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5pPr>
      <a:lvl6pPr marL="0" marR="0" indent="22860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6pPr>
      <a:lvl7pPr marL="0" marR="0" indent="27432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7pPr>
      <a:lvl8pPr marL="0" marR="0" indent="32004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8pPr>
      <a:lvl9pPr marL="0" marR="0" indent="36576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9pPr>
    </p:bodyStyle>
    <p:otherStyle>
      <a:lvl1pPr marL="0" marR="0" indent="1270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1pPr>
      <a:lvl2pPr marL="0" marR="0" indent="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2pPr>
      <a:lvl3pPr marL="0" marR="0" indent="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3pPr>
      <a:lvl4pPr marL="0" marR="0" indent="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4pPr>
      <a:lvl5pPr marL="0" marR="0" indent="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5pPr>
      <a:lvl6pPr marL="0" marR="0" indent="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6pPr>
      <a:lvl7pPr marL="0" marR="0" indent="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7pPr>
      <a:lvl8pPr marL="0" marR="0" indent="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8pPr>
      <a:lvl9pPr marL="0" marR="0" indent="0" algn="l" defTabSz="914400" rtl="0" latinLnBrk="0">
        <a:lnSpc>
          <a:spcPct val="100000"/>
        </a:lnSpc>
        <a:spcBef>
          <a:spcPts val="0"/>
        </a:spcBef>
        <a:spcAft>
          <a:spcPts val="0"/>
        </a:spcAft>
        <a:buClrTx/>
        <a:buSzTx/>
        <a:buFontTx/>
        <a:buNone/>
        <a:tabLst/>
        <a:defRPr sz="1000" b="0" i="0" u="none" strike="noStrike" cap="none" spc="-50" baseline="0">
          <a:solidFill>
            <a:schemeClr val="tx1"/>
          </a:solidFill>
          <a:uFillTx/>
          <a:latin typeface="+mn-lt"/>
          <a:ea typeface="+mn-ea"/>
          <a:cs typeface="+mn-cs"/>
          <a:sym typeface="Myriad Pro"/>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youtube.com/watch?v=p3S41CK-_Ck" TargetMode="Externa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object 2"/>
          <p:cNvSpPr txBox="1">
            <a:spLocks noGrp="1"/>
          </p:cNvSpPr>
          <p:nvPr>
            <p:ph type="title"/>
          </p:nvPr>
        </p:nvSpPr>
        <p:spPr>
          <a:xfrm>
            <a:off x="289051" y="403075"/>
            <a:ext cx="3810001" cy="421642"/>
          </a:xfrm>
          <a:prstGeom prst="rect">
            <a:avLst/>
          </a:prstGeom>
        </p:spPr>
        <p:txBody>
          <a:bodyPr>
            <a:noAutofit/>
          </a:bodyPr>
          <a:lstStyle>
            <a:lvl1pPr indent="10795" defTabSz="777240">
              <a:defRPr sz="2210" spc="0"/>
            </a:lvl1pPr>
          </a:lstStyle>
          <a:p>
            <a:pPr>
              <a:lnSpc>
                <a:spcPts val="2200"/>
              </a:lnSpc>
            </a:pPr>
            <a:r>
              <a:rPr lang="fr-CA" sz="2400" dirty="0"/>
              <a:t>Complexité des soins pendant la pandémie</a:t>
            </a:r>
          </a:p>
        </p:txBody>
      </p:sp>
      <p:sp>
        <p:nvSpPr>
          <p:cNvPr id="71" name="object 3"/>
          <p:cNvSpPr txBox="1"/>
          <p:nvPr/>
        </p:nvSpPr>
        <p:spPr>
          <a:xfrm>
            <a:off x="5129784" y="3328517"/>
            <a:ext cx="2312036" cy="60855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120">
                <a:solidFill>
                  <a:srgbClr val="231F20"/>
                </a:solidFill>
                <a:latin typeface="Arial"/>
                <a:ea typeface="Arial"/>
                <a:cs typeface="Arial"/>
                <a:sym typeface="Arial"/>
              </a:defRPr>
            </a:pPr>
            <a:r>
              <a:rPr lang="fr-CA" sz="900" spc="-20" dirty="0"/>
              <a:t>une ordonnance d’amoxicilline qu’elle a pu se pencher à nouveau sur le courriel. Le système de santé semblait s’effondrer sous ses yeux. Depuis quelque temps, elle se sentait déjà paralysée en tant que médecin, impuissante et frustrée de ne pas pouvoir traiter les maux de ses patients en personne. Où s’en allait le monde si elle ne pouvait même plus examiner les oreilles d’un enfant en bas âge pour vérifier </a:t>
            </a:r>
            <a:r>
              <a:rPr lang="fr-CA" sz="900" spc="-50" dirty="0"/>
              <a:t>la présence d’une d’infection? Les </a:t>
            </a:r>
            <a:r>
              <a:rPr lang="fr-CA" sz="900" spc="-20" dirty="0"/>
              <a:t>répercussions mondiales de la COVID-19 commençaient à peine à se faire ressentir, mais pour les médecins praticiens et praticiennes comme la </a:t>
            </a:r>
            <a:r>
              <a:rPr lang="fr-CA" sz="900" spc="-50" dirty="0"/>
              <a:t>D</a:t>
            </a:r>
            <a:r>
              <a:rPr lang="fr-CA" sz="900" spc="-50" baseline="30000" dirty="0"/>
              <a:t>re</a:t>
            </a:r>
            <a:r>
              <a:rPr lang="fr-CA" sz="900" spc="-50" dirty="0"/>
              <a:t> Bal, elles constituaient déjà une </a:t>
            </a:r>
            <a:r>
              <a:rPr lang="fr-CA" sz="900" spc="-20" dirty="0"/>
              <a:t>préoccupation majeure. C’est à ce moment qu’elle a décidé que les soins de ses patients étaient primordiaux et qu’elle devait donner la priorité à sa pratique clinique au milieu de cette crise des soins de santé. Cette perspective lui a permis d’oublier le courriel et de continuer à mener ses rendez-vous téléphoniques. Un peu plus tard, pendant qu’elle inscrivait des données dans un dossier entre deux rendez-vous, la demande urgente de diriger la table de concertation communautaire lui est revenue à l’esprit et elle s’est retrouvée à envisager une fois de plus ce rôle de leadership.</a:t>
            </a:r>
          </a:p>
          <a:p>
            <a:pPr marR="5080" indent="171450" algn="just">
              <a:lnSpc>
                <a:spcPts val="1400"/>
              </a:lnSpc>
              <a:defRPr sz="1200" spc="-120">
                <a:solidFill>
                  <a:srgbClr val="231F20"/>
                </a:solidFill>
                <a:latin typeface="Arial"/>
                <a:ea typeface="Arial"/>
                <a:cs typeface="Arial"/>
                <a:sym typeface="Arial"/>
              </a:defRPr>
            </a:pPr>
            <a:r>
              <a:rPr lang="fr-CA" sz="900" spc="-20" dirty="0"/>
              <a:t>Après une journée de rendez-vous virtuels, elle a participé à une réunion Zoom avec plusieurs de ses associés cliniciens de l’Université McMaster, qui discutaient justement des conséquences de la COVID-19 dans les lieux de rassemblement.</a:t>
            </a:r>
          </a:p>
        </p:txBody>
      </p:sp>
      <p:grpSp>
        <p:nvGrpSpPr>
          <p:cNvPr id="83" name="object 4"/>
          <p:cNvGrpSpPr/>
          <p:nvPr/>
        </p:nvGrpSpPr>
        <p:grpSpPr>
          <a:xfrm>
            <a:off x="301751" y="327604"/>
            <a:ext cx="7168898" cy="1230478"/>
            <a:chOff x="0" y="0"/>
            <a:chExt cx="7168896" cy="1125564"/>
          </a:xfrm>
        </p:grpSpPr>
        <p:sp>
          <p:nvSpPr>
            <p:cNvPr id="72" name="object 5"/>
            <p:cNvSpPr/>
            <p:nvPr/>
          </p:nvSpPr>
          <p:spPr>
            <a:xfrm>
              <a:off x="4096510" y="6394"/>
              <a:ext cx="3071878" cy="1113053"/>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sp>
          <p:nvSpPr>
            <p:cNvPr id="81" name="object 10"/>
            <p:cNvSpPr/>
            <p:nvPr/>
          </p:nvSpPr>
          <p:spPr>
            <a:xfrm>
              <a:off x="0" y="0"/>
              <a:ext cx="7168896" cy="0"/>
            </a:xfrm>
            <a:prstGeom prst="line">
              <a:avLst/>
            </a:prstGeom>
            <a:noFill/>
            <a:ln w="12700" cap="flat">
              <a:solidFill>
                <a:srgbClr val="231F20"/>
              </a:solidFill>
              <a:prstDash val="solid"/>
              <a:round/>
            </a:ln>
            <a:effectLst/>
          </p:spPr>
          <p:txBody>
            <a:bodyPr wrap="square" lIns="45719" tIns="45719" rIns="45719" bIns="45719" numCol="1" anchor="t">
              <a:noAutofit/>
            </a:bodyPr>
            <a:lstStyle/>
            <a:p>
              <a:endParaRPr/>
            </a:p>
          </p:txBody>
        </p:sp>
        <p:sp>
          <p:nvSpPr>
            <p:cNvPr id="82" name="object 11"/>
            <p:cNvSpPr/>
            <p:nvPr/>
          </p:nvSpPr>
          <p:spPr>
            <a:xfrm>
              <a:off x="0" y="1125563"/>
              <a:ext cx="7168896" cy="1"/>
            </a:xfrm>
            <a:prstGeom prst="line">
              <a:avLst/>
            </a:prstGeom>
            <a:noFill/>
            <a:ln w="12700" cap="flat">
              <a:solidFill>
                <a:srgbClr val="231F20"/>
              </a:solidFill>
              <a:prstDash val="solid"/>
              <a:round/>
            </a:ln>
            <a:effectLst/>
          </p:spPr>
          <p:txBody>
            <a:bodyPr wrap="square" lIns="45719" tIns="45719" rIns="45719" bIns="45719" numCol="1" anchor="t">
              <a:noAutofit/>
            </a:bodyPr>
            <a:lstStyle/>
            <a:p>
              <a:endParaRPr/>
            </a:p>
          </p:txBody>
        </p:sp>
      </p:grpSp>
      <p:sp>
        <p:nvSpPr>
          <p:cNvPr id="85" name="object 13"/>
          <p:cNvSpPr txBox="1"/>
          <p:nvPr/>
        </p:nvSpPr>
        <p:spPr>
          <a:xfrm>
            <a:off x="7392289" y="9753579"/>
            <a:ext cx="90806" cy="13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12700">
              <a:spcBef>
                <a:spcPts val="100"/>
              </a:spcBef>
              <a:defRPr sz="1000" spc="-50">
                <a:solidFill>
                  <a:srgbClr val="FFFFFF"/>
                </a:solidFill>
                <a:latin typeface="Myriad Pro"/>
                <a:ea typeface="Myriad Pro"/>
                <a:cs typeface="Myriad Pro"/>
                <a:sym typeface="Myriad Pro"/>
              </a:defRPr>
            </a:lvl1pPr>
          </a:lstStyle>
          <a:p>
            <a:r>
              <a:rPr lang="fr-CA"/>
              <a:t>1</a:t>
            </a:r>
          </a:p>
        </p:txBody>
      </p:sp>
      <p:grpSp>
        <p:nvGrpSpPr>
          <p:cNvPr id="90" name="object 14"/>
          <p:cNvGrpSpPr/>
          <p:nvPr/>
        </p:nvGrpSpPr>
        <p:grpSpPr>
          <a:xfrm>
            <a:off x="-1" y="2622295"/>
            <a:ext cx="2435354" cy="2724913"/>
            <a:chOff x="0" y="0"/>
            <a:chExt cx="2435352" cy="2724911"/>
          </a:xfrm>
        </p:grpSpPr>
        <p:grpSp>
          <p:nvGrpSpPr>
            <p:cNvPr id="88" name="object 15"/>
            <p:cNvGrpSpPr/>
            <p:nvPr/>
          </p:nvGrpSpPr>
          <p:grpSpPr>
            <a:xfrm>
              <a:off x="838706" y="60960"/>
              <a:ext cx="606083" cy="451995"/>
              <a:chOff x="0" y="0"/>
              <a:chExt cx="606082" cy="451994"/>
            </a:xfrm>
          </p:grpSpPr>
          <p:sp>
            <p:nvSpPr>
              <p:cNvPr id="86" name="Forme"/>
              <p:cNvSpPr/>
              <p:nvPr/>
            </p:nvSpPr>
            <p:spPr>
              <a:xfrm>
                <a:off x="333857" y="0"/>
                <a:ext cx="272226" cy="45199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2550"/>
                    </a:lnTo>
                    <a:lnTo>
                      <a:pt x="14672" y="21600"/>
                    </a:lnTo>
                    <a:lnTo>
                      <a:pt x="10801" y="12550"/>
                    </a:lnTo>
                    <a:lnTo>
                      <a:pt x="21600" y="12550"/>
                    </a:lnTo>
                    <a:lnTo>
                      <a:pt x="21600" y="0"/>
                    </a:lnTo>
                    <a:close/>
                  </a:path>
                </a:pathLst>
              </a:custGeom>
              <a:solidFill>
                <a:srgbClr val="526871"/>
              </a:solidFill>
              <a:ln w="12700" cap="flat">
                <a:noFill/>
                <a:miter lim="400000"/>
              </a:ln>
              <a:effectLst/>
            </p:spPr>
            <p:txBody>
              <a:bodyPr wrap="square" lIns="45719" tIns="45719" rIns="45719" bIns="45719" numCol="1" anchor="t">
                <a:noAutofit/>
              </a:bodyPr>
              <a:lstStyle/>
              <a:p>
                <a:endParaRPr/>
              </a:p>
            </p:txBody>
          </p:sp>
          <p:sp>
            <p:nvSpPr>
              <p:cNvPr id="87" name="Forme"/>
              <p:cNvSpPr/>
              <p:nvPr/>
            </p:nvSpPr>
            <p:spPr>
              <a:xfrm>
                <a:off x="0" y="0"/>
                <a:ext cx="272225" cy="45199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2550"/>
                    </a:lnTo>
                    <a:lnTo>
                      <a:pt x="14672" y="21600"/>
                    </a:lnTo>
                    <a:lnTo>
                      <a:pt x="10800" y="12550"/>
                    </a:lnTo>
                    <a:lnTo>
                      <a:pt x="21600" y="12550"/>
                    </a:lnTo>
                    <a:lnTo>
                      <a:pt x="21600" y="0"/>
                    </a:lnTo>
                    <a:close/>
                  </a:path>
                </a:pathLst>
              </a:custGeom>
              <a:solidFill>
                <a:srgbClr val="526871"/>
              </a:solidFill>
              <a:ln w="12700" cap="flat">
                <a:noFill/>
                <a:miter lim="400000"/>
              </a:ln>
              <a:effectLst/>
            </p:spPr>
            <p:txBody>
              <a:bodyPr wrap="square" lIns="45719" tIns="45719" rIns="45719" bIns="45719" numCol="1" anchor="t">
                <a:noAutofit/>
              </a:bodyPr>
              <a:lstStyle/>
              <a:p>
                <a:endParaRPr/>
              </a:p>
            </p:txBody>
          </p:sp>
        </p:grpSp>
        <p:pic>
          <p:nvPicPr>
            <p:cNvPr id="89" name="object 16" descr="object 16"/>
            <p:cNvPicPr>
              <a:picLocks noChangeAspect="1"/>
            </p:cNvPicPr>
            <p:nvPr/>
          </p:nvPicPr>
          <p:blipFill>
            <a:blip r:embed="rId2"/>
            <a:stretch>
              <a:fillRect/>
            </a:stretch>
          </p:blipFill>
          <p:spPr>
            <a:xfrm>
              <a:off x="0" y="0"/>
              <a:ext cx="2435353" cy="2724912"/>
            </a:xfrm>
            <a:prstGeom prst="rect">
              <a:avLst/>
            </a:prstGeom>
            <a:ln w="12700" cap="flat">
              <a:noFill/>
              <a:miter lim="400000"/>
            </a:ln>
            <a:effectLst/>
          </p:spPr>
        </p:pic>
      </p:grpSp>
      <p:sp>
        <p:nvSpPr>
          <p:cNvPr id="91" name="object 17"/>
          <p:cNvSpPr txBox="1"/>
          <p:nvPr/>
        </p:nvSpPr>
        <p:spPr>
          <a:xfrm>
            <a:off x="610108" y="5403696"/>
            <a:ext cx="1204178" cy="2949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indent="12700">
              <a:lnSpc>
                <a:spcPts val="1400"/>
              </a:lnSpc>
              <a:spcBef>
                <a:spcPts val="100"/>
              </a:spcBef>
              <a:defRPr sz="1200" b="1" spc="-120">
                <a:solidFill>
                  <a:srgbClr val="262223"/>
                </a:solidFill>
                <a:latin typeface="Arial"/>
                <a:ea typeface="Arial"/>
                <a:cs typeface="Arial"/>
                <a:sym typeface="Arial"/>
              </a:defRPr>
            </a:pPr>
            <a:r>
              <a:rPr lang="fr-CA" spc="-20" dirty="0"/>
              <a:t>D</a:t>
            </a:r>
            <a:r>
              <a:rPr lang="fr-CA" spc="-20" baseline="30000" dirty="0"/>
              <a:t>re</a:t>
            </a:r>
            <a:r>
              <a:rPr lang="fr-CA" spc="-20" dirty="0"/>
              <a:t> Sharon Bal</a:t>
            </a:r>
          </a:p>
          <a:p>
            <a:pPr indent="12700">
              <a:lnSpc>
                <a:spcPts val="900"/>
              </a:lnSpc>
              <a:defRPr sz="800" spc="-55">
                <a:solidFill>
                  <a:srgbClr val="262223"/>
                </a:solidFill>
                <a:latin typeface="Arial"/>
                <a:ea typeface="Arial"/>
                <a:cs typeface="Arial"/>
                <a:sym typeface="Arial"/>
              </a:defRPr>
            </a:pPr>
            <a:r>
              <a:rPr lang="fr-CA" spc="-20" dirty="0"/>
              <a:t>B.Sc., M.D., CCMF, FCMF</a:t>
            </a:r>
          </a:p>
        </p:txBody>
      </p:sp>
      <p:sp>
        <p:nvSpPr>
          <p:cNvPr id="92" name="object 18"/>
          <p:cNvSpPr txBox="1"/>
          <p:nvPr/>
        </p:nvSpPr>
        <p:spPr>
          <a:xfrm>
            <a:off x="222502" y="6622337"/>
            <a:ext cx="2317403" cy="21664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692784" indent="12700">
              <a:lnSpc>
                <a:spcPts val="1700"/>
              </a:lnSpc>
              <a:spcBef>
                <a:spcPts val="200"/>
              </a:spcBef>
              <a:defRPr sz="1500" b="1" spc="-130">
                <a:solidFill>
                  <a:srgbClr val="FFFFFF"/>
                </a:solidFill>
                <a:latin typeface="Arial"/>
                <a:ea typeface="Arial"/>
                <a:cs typeface="Arial"/>
                <a:sym typeface="Arial"/>
              </a:defRPr>
            </a:pPr>
            <a:r>
              <a:rPr lang="fr-CA" sz="1400" spc="-50" dirty="0"/>
              <a:t>« Les répercussions mondiales de la</a:t>
            </a:r>
          </a:p>
          <a:p>
            <a:pPr marR="5080" indent="12700">
              <a:lnSpc>
                <a:spcPts val="1700"/>
              </a:lnSpc>
              <a:defRPr sz="1500" b="1" spc="-155">
                <a:solidFill>
                  <a:srgbClr val="FFFFFF"/>
                </a:solidFill>
                <a:latin typeface="Arial"/>
                <a:ea typeface="Arial"/>
                <a:cs typeface="Arial"/>
                <a:sym typeface="Arial"/>
              </a:defRPr>
            </a:pPr>
            <a:r>
              <a:rPr lang="fr-CA" sz="1400" spc="-50" dirty="0"/>
              <a:t>COVID-19 commençaient</a:t>
            </a:r>
            <a:br>
              <a:rPr lang="fr-CA" sz="1400" spc="-50" dirty="0"/>
            </a:br>
            <a:r>
              <a:rPr lang="fr-CA" sz="1400" spc="-50" dirty="0"/>
              <a:t>à peine à se faire ressentir, mais pour les médecins praticiens et praticiennes</a:t>
            </a:r>
          </a:p>
          <a:p>
            <a:pPr marR="481330" indent="12700">
              <a:lnSpc>
                <a:spcPts val="1700"/>
              </a:lnSpc>
              <a:defRPr sz="1500" b="1" spc="-45">
                <a:solidFill>
                  <a:srgbClr val="FFFFFF"/>
                </a:solidFill>
                <a:latin typeface="Arial"/>
                <a:ea typeface="Arial"/>
                <a:cs typeface="Arial"/>
                <a:sym typeface="Arial"/>
              </a:defRPr>
            </a:pPr>
            <a:r>
              <a:rPr lang="fr-CA" sz="1400" spc="-50" dirty="0"/>
              <a:t>comme la D</a:t>
            </a:r>
            <a:r>
              <a:rPr lang="fr-CA" sz="1400" spc="-50" baseline="30000" dirty="0"/>
              <a:t>re </a:t>
            </a:r>
            <a:r>
              <a:rPr lang="fr-CA" sz="1400" spc="-50" dirty="0"/>
              <a:t>Bal, elles constituaient déjà une préoccupation majeure. »</a:t>
            </a:r>
          </a:p>
        </p:txBody>
      </p:sp>
      <p:pic>
        <p:nvPicPr>
          <p:cNvPr id="98" name="object 20" descr="object 20"/>
          <p:cNvPicPr>
            <a:picLocks noChangeAspect="1"/>
          </p:cNvPicPr>
          <p:nvPr/>
        </p:nvPicPr>
        <p:blipFill>
          <a:blip r:embed="rId3"/>
          <a:stretch>
            <a:fillRect/>
          </a:stretch>
        </p:blipFill>
        <p:spPr>
          <a:xfrm>
            <a:off x="301758" y="1685231"/>
            <a:ext cx="1188714" cy="652210"/>
          </a:xfrm>
          <a:prstGeom prst="rect">
            <a:avLst/>
          </a:prstGeom>
          <a:ln w="12700">
            <a:miter lim="400000"/>
          </a:ln>
        </p:spPr>
      </p:pic>
      <p:sp>
        <p:nvSpPr>
          <p:cNvPr id="99" name="object 21"/>
          <p:cNvSpPr txBox="1"/>
          <p:nvPr/>
        </p:nvSpPr>
        <p:spPr>
          <a:xfrm>
            <a:off x="222502" y="9712452"/>
            <a:ext cx="3663697" cy="153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indent="38100">
              <a:spcBef>
                <a:spcPts val="100"/>
              </a:spcBef>
              <a:defRPr sz="1100" baseline="18517">
                <a:solidFill>
                  <a:srgbClr val="FFFFFF"/>
                </a:solidFill>
                <a:latin typeface="Arial"/>
                <a:ea typeface="Arial"/>
                <a:cs typeface="Arial"/>
                <a:sym typeface="Arial"/>
              </a:defRPr>
            </a:pPr>
            <a:r>
              <a:rPr lang="fr-CA" dirty="0"/>
              <a:t>1 </a:t>
            </a:r>
            <a:r>
              <a:rPr lang="fr-CA" sz="1000" baseline="0" dirty="0"/>
              <a:t>Tous les noms de patients sont des pseudonymes.</a:t>
            </a:r>
            <a:endParaRPr lang="fr-CA" dirty="0"/>
          </a:p>
        </p:txBody>
      </p:sp>
      <p:sp>
        <p:nvSpPr>
          <p:cNvPr id="100" name="object 22"/>
          <p:cNvSpPr txBox="1"/>
          <p:nvPr/>
        </p:nvSpPr>
        <p:spPr>
          <a:xfrm>
            <a:off x="2578607" y="3324961"/>
            <a:ext cx="2440305" cy="6265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30480" indent="38100" algn="just">
              <a:lnSpc>
                <a:spcPts val="1400"/>
              </a:lnSpc>
              <a:spcBef>
                <a:spcPts val="100"/>
              </a:spcBef>
              <a:defRPr sz="1200" spc="-120">
                <a:solidFill>
                  <a:srgbClr val="231F20"/>
                </a:solidFill>
                <a:latin typeface="Arial"/>
                <a:ea typeface="Arial"/>
                <a:cs typeface="Arial"/>
                <a:sym typeface="Arial"/>
              </a:defRPr>
            </a:pPr>
            <a:r>
              <a:rPr lang="fr-CA" sz="900" spc="-20" dirty="0"/>
              <a:t>Le 19 mars 2020, en milieu de matinée, un courriel marqué « urgent » attendait la D</a:t>
            </a:r>
            <a:r>
              <a:rPr lang="fr-CA" sz="900" spc="-20" baseline="30000" dirty="0"/>
              <a:t>re</a:t>
            </a:r>
            <a:r>
              <a:rPr lang="fr-CA" sz="900" spc="-20" dirty="0"/>
              <a:t> Bal, un peu plus d’une semaine après que la COVID-19 ait été déclarée une pandémie mondiale. Médecin de famille à Cambridge et professeure adjointe de clinique à l’Université McMaster, la D</a:t>
            </a:r>
            <a:r>
              <a:rPr lang="fr-CA" sz="900" spc="-20" baseline="30000" dirty="0"/>
              <a:t>re</a:t>
            </a:r>
            <a:r>
              <a:rPr lang="fr-CA" sz="900" spc="-20" dirty="0"/>
              <a:t> Bal était entre deux appels téléphoniques de patients et avait donc rapidement survolé le courriel. Le message était cependant clair : on lui demandait de jouer le rôle de responsable communautaire pour la réponse à la pandémie dans la région de Waterloo-Wellington. Le moment choisi pour cette demande n’aurait pas pu être plus mal choisi, puisqu’elle était en plein virage virtuel de son cabinet de médecine familiale et de sa charge de </a:t>
            </a:r>
            <a:r>
              <a:rPr lang="fr-CA" sz="900" spc="10" dirty="0"/>
              <a:t>cours à l’Université McMaster. Saurait-elle accorder l’attention nécessaire à un rôle de </a:t>
            </a:r>
            <a:r>
              <a:rPr lang="fr-CA" sz="900" spc="50" dirty="0"/>
              <a:t>leadership supplémentaire? Néanmoins, </a:t>
            </a:r>
            <a:r>
              <a:rPr lang="fr-CA" sz="900" spc="10" dirty="0"/>
              <a:t>comment pourrait-elle ne pas se montrer à la </a:t>
            </a:r>
            <a:r>
              <a:rPr lang="fr-CA" sz="900" spc="-20" dirty="0"/>
              <a:t>hauteur de ces circonstances difficiles?</a:t>
            </a:r>
          </a:p>
          <a:p>
            <a:pPr marR="30480" indent="207645" algn="just">
              <a:lnSpc>
                <a:spcPts val="1400"/>
              </a:lnSpc>
              <a:defRPr sz="1200" spc="-120">
                <a:solidFill>
                  <a:srgbClr val="231F20"/>
                </a:solidFill>
                <a:latin typeface="Arial"/>
                <a:ea typeface="Arial"/>
                <a:cs typeface="Arial"/>
                <a:sym typeface="Arial"/>
              </a:defRPr>
            </a:pPr>
            <a:r>
              <a:rPr lang="fr-CA" sz="900" spc="-20" dirty="0"/>
              <a:t>Sauvée par la sonnerie de son téléphone, la D</a:t>
            </a:r>
            <a:r>
              <a:rPr lang="fr-CA" sz="900" spc="-20" baseline="30000" dirty="0"/>
              <a:t>re</a:t>
            </a:r>
            <a:r>
              <a:rPr lang="fr-CA" sz="900" spc="-20" dirty="0"/>
              <a:t> Bal a pu se détourner du courriel, incapable </a:t>
            </a:r>
            <a:r>
              <a:rPr lang="fr-CA" sz="900" spc="-50" dirty="0"/>
              <a:t>pour le moment d’en digérer toutes les implications. Le nom de l’appelant affiché à </a:t>
            </a:r>
            <a:r>
              <a:rPr lang="fr-CA" sz="900" spc="-20" dirty="0"/>
              <a:t>l’écran de son téléphone intelligent était </a:t>
            </a:r>
            <a:r>
              <a:rPr lang="fr-CA" sz="900" spc="-20" dirty="0" err="1"/>
              <a:t>Agnes</a:t>
            </a:r>
            <a:r>
              <a:rPr lang="fr-CA" sz="900" spc="-20" dirty="0"/>
              <a:t> Malhotra</a:t>
            </a:r>
            <a:r>
              <a:rPr lang="fr-CA" sz="900" spc="-20" baseline="25924" dirty="0">
                <a:solidFill>
                  <a:srgbClr val="020302"/>
                </a:solidFill>
              </a:rPr>
              <a:t>1</a:t>
            </a:r>
            <a:r>
              <a:rPr lang="fr-CA" sz="900" spc="-20" dirty="0"/>
              <a:t>, une nouvelle patiente de la clinique avec un jeune enfant qui se plaignait d’une douleur à l’oreille et présentait une forte fièvre. Accablée d’inquiétude et d’empathie à l’égard de cette patiente, la D</a:t>
            </a:r>
            <a:r>
              <a:rPr lang="fr-CA" sz="900" spc="-20" baseline="30000" dirty="0"/>
              <a:t>re</a:t>
            </a:r>
            <a:r>
              <a:rPr lang="fr-CA" sz="900" spc="-20" dirty="0"/>
              <a:t> Bal s’est rapidement recentrée sur le problème immédiat qui lui incombait. Après une gorgée d’eau pour se ressaisir, elle a ouvert le dossier du patient et pris l’appel. Ce n’est qu’après avoir mis fin à l’appel avec Agnès et avoir envoyé</a:t>
            </a:r>
          </a:p>
        </p:txBody>
      </p:sp>
      <p:sp>
        <p:nvSpPr>
          <p:cNvPr id="4" name="ZoneTexte 3">
            <a:extLst>
              <a:ext uri="{FF2B5EF4-FFF2-40B4-BE49-F238E27FC236}">
                <a16:creationId xmlns:a16="http://schemas.microsoft.com/office/drawing/2014/main" id="{962278AE-EA69-20DB-6A4F-A06063AAED6C}"/>
              </a:ext>
            </a:extLst>
          </p:cNvPr>
          <p:cNvSpPr txBox="1"/>
          <p:nvPr/>
        </p:nvSpPr>
        <p:spPr>
          <a:xfrm>
            <a:off x="2435353" y="1453006"/>
            <a:ext cx="6273217" cy="9002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65088" marR="911860">
              <a:lnSpc>
                <a:spcPts val="2600"/>
              </a:lnSpc>
              <a:spcBef>
                <a:spcPts val="1100"/>
              </a:spcBef>
              <a:defRPr sz="2600" b="1" spc="-130">
                <a:solidFill>
                  <a:srgbClr val="231F20"/>
                </a:solidFill>
                <a:latin typeface="Arial"/>
                <a:ea typeface="Arial"/>
                <a:cs typeface="Arial"/>
                <a:sym typeface="Arial"/>
              </a:defRPr>
            </a:pPr>
            <a:r>
              <a:rPr lang="fr-CA" sz="2400" spc="-100" dirty="0"/>
              <a:t>Diriger une réponse coordonnée de la table de concertation communautaire</a:t>
            </a:r>
          </a:p>
        </p:txBody>
      </p:sp>
      <p:sp>
        <p:nvSpPr>
          <p:cNvPr id="6" name="ZoneTexte 5">
            <a:extLst>
              <a:ext uri="{FF2B5EF4-FFF2-40B4-BE49-F238E27FC236}">
                <a16:creationId xmlns:a16="http://schemas.microsoft.com/office/drawing/2014/main" id="{015CF0FB-355E-4E2C-4B5A-683334609392}"/>
              </a:ext>
            </a:extLst>
          </p:cNvPr>
          <p:cNvSpPr txBox="1"/>
          <p:nvPr/>
        </p:nvSpPr>
        <p:spPr>
          <a:xfrm>
            <a:off x="2384494" y="2266702"/>
            <a:ext cx="5168197" cy="11182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65088">
              <a:lnSpc>
                <a:spcPts val="1600"/>
              </a:lnSpc>
              <a:spcBef>
                <a:spcPts val="100"/>
              </a:spcBef>
              <a:defRPr sz="1400" spc="0">
                <a:solidFill>
                  <a:srgbClr val="2878A5"/>
                </a:solidFill>
                <a:latin typeface="Arial"/>
                <a:ea typeface="Arial"/>
                <a:cs typeface="Arial"/>
                <a:sym typeface="Arial"/>
              </a:defRPr>
            </a:pPr>
            <a:r>
              <a:rPr lang="fr-CA" dirty="0"/>
              <a:t>Histoire de : D</a:t>
            </a:r>
            <a:r>
              <a:rPr lang="fr-CA" baseline="30000" dirty="0"/>
              <a:t>re</a:t>
            </a:r>
            <a:r>
              <a:rPr lang="fr-CA" dirty="0"/>
              <a:t> Sharon Bal, </a:t>
            </a:r>
            <a:r>
              <a:rPr lang="fr-CA" sz="1400" dirty="0"/>
              <a:t>B.Sc., M.D., CCMF, FCMF</a:t>
            </a:r>
          </a:p>
          <a:p>
            <a:pPr marL="65088">
              <a:lnSpc>
                <a:spcPts val="1600"/>
              </a:lnSpc>
              <a:defRPr sz="1400" spc="0">
                <a:solidFill>
                  <a:srgbClr val="2878A5"/>
                </a:solidFill>
                <a:latin typeface="Arial"/>
                <a:ea typeface="Arial"/>
                <a:cs typeface="Arial"/>
                <a:sym typeface="Arial"/>
              </a:defRPr>
            </a:pPr>
            <a:r>
              <a:rPr lang="fr-CA" dirty="0"/>
              <a:t>Médecin-chef, Delta </a:t>
            </a:r>
            <a:r>
              <a:rPr lang="fr-CA" dirty="0" err="1"/>
              <a:t>Coronation</a:t>
            </a:r>
            <a:r>
              <a:rPr lang="fr-CA" dirty="0"/>
              <a:t> FHO; responsable clinique régional (soins primaires), Santé Ontario présidente de la région de l’Ouest, cours facultatifs - Université McMaster; coordonnatrice de l’externat - Campus régional de Waterloo</a:t>
            </a:r>
            <a:endParaRPr kumimoji="0" lang="en-US" sz="24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2" name="ZoneTexte 1">
            <a:extLst>
              <a:ext uri="{FF2B5EF4-FFF2-40B4-BE49-F238E27FC236}">
                <a16:creationId xmlns:a16="http://schemas.microsoft.com/office/drawing/2014/main" id="{E4BD836A-CA71-B051-032C-5AEF8EFE4360}"/>
              </a:ext>
            </a:extLst>
          </p:cNvPr>
          <p:cNvSpPr txBox="1">
            <a:spLocks/>
          </p:cNvSpPr>
          <p:nvPr/>
        </p:nvSpPr>
        <p:spPr>
          <a:xfrm>
            <a:off x="4708463" y="707974"/>
            <a:ext cx="2451475"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CA" sz="2400" b="0" i="0" u="none" strike="noStrike" cap="none" spc="-100" normalizeH="0" dirty="0">
                <a:ln>
                  <a:noFill/>
                </a:ln>
                <a:solidFill>
                  <a:schemeClr val="bg1"/>
                </a:solidFill>
                <a:effectLst/>
                <a:uFillTx/>
                <a:latin typeface="Arial Black" panose="020B0A04020102020204" pitchFamily="34" charset="0"/>
                <a:sym typeface="Calibri"/>
              </a:rPr>
              <a:t>ÉTUDE DE CAS</a:t>
            </a:r>
            <a:endParaRPr kumimoji="0" lang="en-US" sz="2400" b="0" i="0" u="none" strike="noStrike" cap="none" spc="-100" normalizeH="0" dirty="0">
              <a:ln>
                <a:noFill/>
              </a:ln>
              <a:solidFill>
                <a:schemeClr val="bg1"/>
              </a:solidFill>
              <a:effectLst/>
              <a:uFillTx/>
              <a:latin typeface="Arial Black" panose="020B0A04020102020204" pitchFamily="34" charset="0"/>
              <a:sym typeface="Calibri"/>
            </a:endParaRPr>
          </a:p>
        </p:txBody>
      </p:sp>
      <p:sp>
        <p:nvSpPr>
          <p:cNvPr id="3" name="object 12"/>
          <p:cNvSpPr txBox="1"/>
          <p:nvPr/>
        </p:nvSpPr>
        <p:spPr>
          <a:xfrm>
            <a:off x="305308" y="723189"/>
            <a:ext cx="7366001"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2896870" indent="12700">
              <a:lnSpc>
                <a:spcPts val="1800"/>
              </a:lnSpc>
              <a:spcBef>
                <a:spcPts val="200"/>
              </a:spcBef>
              <a:defRPr sz="1600" spc="-90">
                <a:solidFill>
                  <a:srgbClr val="020302"/>
                </a:solidFill>
                <a:latin typeface="Arial"/>
                <a:ea typeface="Arial"/>
                <a:cs typeface="Arial"/>
                <a:sym typeface="Arial"/>
              </a:defRPr>
            </a:pPr>
            <a:endParaRPr lang="fr-CA" dirty="0"/>
          </a:p>
          <a:p>
            <a:pPr marR="2896870" indent="12700">
              <a:lnSpc>
                <a:spcPts val="1600"/>
              </a:lnSpc>
              <a:spcBef>
                <a:spcPts val="200"/>
              </a:spcBef>
              <a:defRPr sz="1600" spc="-90">
                <a:solidFill>
                  <a:srgbClr val="020302"/>
                </a:solidFill>
                <a:latin typeface="Arial"/>
                <a:ea typeface="Arial"/>
                <a:cs typeface="Arial"/>
                <a:sym typeface="Arial"/>
              </a:defRPr>
            </a:pPr>
            <a:r>
              <a:rPr lang="fr-CA" dirty="0"/>
              <a:t>Leçons de leadership tirées de l’enseignement des soins et des professions de la santé pendant la pandémie de COVID-19</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object 2"/>
          <p:cNvGrpSpPr/>
          <p:nvPr/>
        </p:nvGrpSpPr>
        <p:grpSpPr>
          <a:xfrm>
            <a:off x="2743200" y="7649874"/>
            <a:ext cx="2441215" cy="2014461"/>
            <a:chOff x="0" y="0"/>
            <a:chExt cx="2441214" cy="2014459"/>
          </a:xfrm>
        </p:grpSpPr>
        <p:sp>
          <p:nvSpPr>
            <p:cNvPr id="103" name="object 4"/>
            <p:cNvSpPr/>
            <p:nvPr/>
          </p:nvSpPr>
          <p:spPr>
            <a:xfrm>
              <a:off x="0" y="0"/>
              <a:ext cx="2136025" cy="2012209"/>
            </a:xfrm>
            <a:custGeom>
              <a:avLst/>
              <a:gdLst/>
              <a:ahLst/>
              <a:cxnLst>
                <a:cxn ang="0">
                  <a:pos x="wd2" y="hd2"/>
                </a:cxn>
                <a:cxn ang="5400000">
                  <a:pos x="wd2" y="hd2"/>
                </a:cxn>
                <a:cxn ang="10800000">
                  <a:pos x="wd2" y="hd2"/>
                </a:cxn>
                <a:cxn ang="16200000">
                  <a:pos x="wd2" y="hd2"/>
                </a:cxn>
              </a:cxnLst>
              <a:rect l="0" t="0" r="r" b="b"/>
              <a:pathLst>
                <a:path w="21600" h="21600" extrusionOk="0">
                  <a:moveTo>
                    <a:pt x="11189" y="0"/>
                  </a:moveTo>
                  <a:lnTo>
                    <a:pt x="10717" y="5"/>
                  </a:lnTo>
                  <a:lnTo>
                    <a:pt x="10242" y="30"/>
                  </a:lnTo>
                  <a:lnTo>
                    <a:pt x="9765" y="77"/>
                  </a:lnTo>
                  <a:lnTo>
                    <a:pt x="9287" y="146"/>
                  </a:lnTo>
                  <a:lnTo>
                    <a:pt x="8808" y="237"/>
                  </a:lnTo>
                  <a:lnTo>
                    <a:pt x="8329" y="349"/>
                  </a:lnTo>
                  <a:lnTo>
                    <a:pt x="7850" y="485"/>
                  </a:lnTo>
                  <a:lnTo>
                    <a:pt x="7365" y="647"/>
                  </a:lnTo>
                  <a:lnTo>
                    <a:pt x="6891" y="828"/>
                  </a:lnTo>
                  <a:lnTo>
                    <a:pt x="6430" y="1030"/>
                  </a:lnTo>
                  <a:lnTo>
                    <a:pt x="5982" y="1251"/>
                  </a:lnTo>
                  <a:lnTo>
                    <a:pt x="5547" y="1490"/>
                  </a:lnTo>
                  <a:lnTo>
                    <a:pt x="5125" y="1746"/>
                  </a:lnTo>
                  <a:lnTo>
                    <a:pt x="4718" y="2020"/>
                  </a:lnTo>
                  <a:lnTo>
                    <a:pt x="4324" y="2310"/>
                  </a:lnTo>
                  <a:lnTo>
                    <a:pt x="3946" y="2617"/>
                  </a:lnTo>
                  <a:lnTo>
                    <a:pt x="3582" y="2938"/>
                  </a:lnTo>
                  <a:lnTo>
                    <a:pt x="3234" y="3273"/>
                  </a:lnTo>
                  <a:lnTo>
                    <a:pt x="2902" y="3623"/>
                  </a:lnTo>
                  <a:lnTo>
                    <a:pt x="2585" y="3986"/>
                  </a:lnTo>
                  <a:lnTo>
                    <a:pt x="2285" y="4361"/>
                  </a:lnTo>
                  <a:lnTo>
                    <a:pt x="2002" y="4748"/>
                  </a:lnTo>
                  <a:lnTo>
                    <a:pt x="1736" y="5147"/>
                  </a:lnTo>
                  <a:lnTo>
                    <a:pt x="1487" y="5556"/>
                  </a:lnTo>
                  <a:lnTo>
                    <a:pt x="1257" y="5975"/>
                  </a:lnTo>
                  <a:lnTo>
                    <a:pt x="1044" y="6403"/>
                  </a:lnTo>
                  <a:lnTo>
                    <a:pt x="850" y="6840"/>
                  </a:lnTo>
                  <a:lnTo>
                    <a:pt x="675" y="7285"/>
                  </a:lnTo>
                  <a:lnTo>
                    <a:pt x="520" y="7738"/>
                  </a:lnTo>
                  <a:lnTo>
                    <a:pt x="384" y="8197"/>
                  </a:lnTo>
                  <a:lnTo>
                    <a:pt x="268" y="8662"/>
                  </a:lnTo>
                  <a:lnTo>
                    <a:pt x="172" y="9132"/>
                  </a:lnTo>
                  <a:lnTo>
                    <a:pt x="97" y="9608"/>
                  </a:lnTo>
                  <a:lnTo>
                    <a:pt x="43" y="10087"/>
                  </a:lnTo>
                  <a:lnTo>
                    <a:pt x="11" y="10570"/>
                  </a:lnTo>
                  <a:lnTo>
                    <a:pt x="0" y="11056"/>
                  </a:lnTo>
                  <a:lnTo>
                    <a:pt x="11" y="11544"/>
                  </a:lnTo>
                  <a:lnTo>
                    <a:pt x="45" y="12033"/>
                  </a:lnTo>
                  <a:lnTo>
                    <a:pt x="102" y="12524"/>
                  </a:lnTo>
                  <a:lnTo>
                    <a:pt x="182" y="13014"/>
                  </a:lnTo>
                  <a:lnTo>
                    <a:pt x="286" y="13504"/>
                  </a:lnTo>
                  <a:lnTo>
                    <a:pt x="414" y="13993"/>
                  </a:lnTo>
                  <a:lnTo>
                    <a:pt x="559" y="14462"/>
                  </a:lnTo>
                  <a:lnTo>
                    <a:pt x="724" y="14919"/>
                  </a:lnTo>
                  <a:lnTo>
                    <a:pt x="909" y="15364"/>
                  </a:lnTo>
                  <a:lnTo>
                    <a:pt x="1111" y="15796"/>
                  </a:lnTo>
                  <a:lnTo>
                    <a:pt x="1331" y="16215"/>
                  </a:lnTo>
                  <a:lnTo>
                    <a:pt x="1569" y="16621"/>
                  </a:lnTo>
                  <a:lnTo>
                    <a:pt x="1823" y="17014"/>
                  </a:lnTo>
                  <a:lnTo>
                    <a:pt x="2093" y="17393"/>
                  </a:lnTo>
                  <a:lnTo>
                    <a:pt x="2378" y="17757"/>
                  </a:lnTo>
                  <a:lnTo>
                    <a:pt x="2678" y="18108"/>
                  </a:lnTo>
                  <a:lnTo>
                    <a:pt x="2992" y="18443"/>
                  </a:lnTo>
                  <a:lnTo>
                    <a:pt x="3320" y="18763"/>
                  </a:lnTo>
                  <a:lnTo>
                    <a:pt x="3661" y="19068"/>
                  </a:lnTo>
                  <a:lnTo>
                    <a:pt x="4015" y="19358"/>
                  </a:lnTo>
                  <a:lnTo>
                    <a:pt x="4380" y="19631"/>
                  </a:lnTo>
                  <a:lnTo>
                    <a:pt x="4757" y="19888"/>
                  </a:lnTo>
                  <a:lnTo>
                    <a:pt x="5144" y="20128"/>
                  </a:lnTo>
                  <a:lnTo>
                    <a:pt x="5541" y="20352"/>
                  </a:lnTo>
                  <a:lnTo>
                    <a:pt x="5948" y="20558"/>
                  </a:lnTo>
                  <a:lnTo>
                    <a:pt x="6364" y="20746"/>
                  </a:lnTo>
                  <a:lnTo>
                    <a:pt x="6788" y="20917"/>
                  </a:lnTo>
                  <a:lnTo>
                    <a:pt x="7220" y="21069"/>
                  </a:lnTo>
                  <a:lnTo>
                    <a:pt x="7659" y="21203"/>
                  </a:lnTo>
                  <a:lnTo>
                    <a:pt x="8105" y="21318"/>
                  </a:lnTo>
                  <a:lnTo>
                    <a:pt x="8556" y="21414"/>
                  </a:lnTo>
                  <a:lnTo>
                    <a:pt x="9013" y="21491"/>
                  </a:lnTo>
                  <a:lnTo>
                    <a:pt x="9475" y="21547"/>
                  </a:lnTo>
                  <a:lnTo>
                    <a:pt x="9941" y="21584"/>
                  </a:lnTo>
                  <a:lnTo>
                    <a:pt x="10411" y="21600"/>
                  </a:lnTo>
                  <a:lnTo>
                    <a:pt x="10883" y="21595"/>
                  </a:lnTo>
                  <a:lnTo>
                    <a:pt x="11358" y="21570"/>
                  </a:lnTo>
                  <a:lnTo>
                    <a:pt x="11835" y="21523"/>
                  </a:lnTo>
                  <a:lnTo>
                    <a:pt x="12313" y="21454"/>
                  </a:lnTo>
                  <a:lnTo>
                    <a:pt x="12792" y="21363"/>
                  </a:lnTo>
                  <a:lnTo>
                    <a:pt x="13271" y="21251"/>
                  </a:lnTo>
                  <a:lnTo>
                    <a:pt x="13750" y="21115"/>
                  </a:lnTo>
                  <a:lnTo>
                    <a:pt x="14235" y="20953"/>
                  </a:lnTo>
                  <a:lnTo>
                    <a:pt x="14709" y="20772"/>
                  </a:lnTo>
                  <a:lnTo>
                    <a:pt x="15170" y="20570"/>
                  </a:lnTo>
                  <a:lnTo>
                    <a:pt x="15618" y="20349"/>
                  </a:lnTo>
                  <a:lnTo>
                    <a:pt x="16053" y="20110"/>
                  </a:lnTo>
                  <a:lnTo>
                    <a:pt x="16475" y="19854"/>
                  </a:lnTo>
                  <a:lnTo>
                    <a:pt x="16882" y="19580"/>
                  </a:lnTo>
                  <a:lnTo>
                    <a:pt x="17276" y="19289"/>
                  </a:lnTo>
                  <a:lnTo>
                    <a:pt x="17654" y="18983"/>
                  </a:lnTo>
                  <a:lnTo>
                    <a:pt x="18018" y="18662"/>
                  </a:lnTo>
                  <a:lnTo>
                    <a:pt x="18366" y="18326"/>
                  </a:lnTo>
                  <a:lnTo>
                    <a:pt x="18698" y="17977"/>
                  </a:lnTo>
                  <a:lnTo>
                    <a:pt x="19015" y="17614"/>
                  </a:lnTo>
                  <a:lnTo>
                    <a:pt x="19315" y="17239"/>
                  </a:lnTo>
                  <a:lnTo>
                    <a:pt x="19598" y="16852"/>
                  </a:lnTo>
                  <a:lnTo>
                    <a:pt x="19864" y="16453"/>
                  </a:lnTo>
                  <a:lnTo>
                    <a:pt x="20113" y="16044"/>
                  </a:lnTo>
                  <a:lnTo>
                    <a:pt x="20343" y="15625"/>
                  </a:lnTo>
                  <a:lnTo>
                    <a:pt x="20556" y="15197"/>
                  </a:lnTo>
                  <a:lnTo>
                    <a:pt x="20750" y="14760"/>
                  </a:lnTo>
                  <a:lnTo>
                    <a:pt x="20925" y="14315"/>
                  </a:lnTo>
                  <a:lnTo>
                    <a:pt x="21080" y="13862"/>
                  </a:lnTo>
                  <a:lnTo>
                    <a:pt x="21216" y="13403"/>
                  </a:lnTo>
                  <a:lnTo>
                    <a:pt x="21332" y="12938"/>
                  </a:lnTo>
                  <a:lnTo>
                    <a:pt x="21428" y="12467"/>
                  </a:lnTo>
                  <a:lnTo>
                    <a:pt x="21503" y="11992"/>
                  </a:lnTo>
                  <a:lnTo>
                    <a:pt x="21557" y="11513"/>
                  </a:lnTo>
                  <a:lnTo>
                    <a:pt x="21589" y="11030"/>
                  </a:lnTo>
                  <a:lnTo>
                    <a:pt x="21600" y="10544"/>
                  </a:lnTo>
                  <a:lnTo>
                    <a:pt x="21589" y="10056"/>
                  </a:lnTo>
                  <a:lnTo>
                    <a:pt x="21555" y="9567"/>
                  </a:lnTo>
                  <a:lnTo>
                    <a:pt x="21498" y="9076"/>
                  </a:lnTo>
                  <a:lnTo>
                    <a:pt x="21418" y="8586"/>
                  </a:lnTo>
                  <a:lnTo>
                    <a:pt x="21314" y="8096"/>
                  </a:lnTo>
                  <a:lnTo>
                    <a:pt x="21187" y="7607"/>
                  </a:lnTo>
                  <a:lnTo>
                    <a:pt x="21041" y="7138"/>
                  </a:lnTo>
                  <a:lnTo>
                    <a:pt x="20876" y="6681"/>
                  </a:lnTo>
                  <a:lnTo>
                    <a:pt x="20691" y="6236"/>
                  </a:lnTo>
                  <a:lnTo>
                    <a:pt x="20489" y="5804"/>
                  </a:lnTo>
                  <a:lnTo>
                    <a:pt x="20269" y="5385"/>
                  </a:lnTo>
                  <a:lnTo>
                    <a:pt x="20031" y="4979"/>
                  </a:lnTo>
                  <a:lnTo>
                    <a:pt x="19777" y="4586"/>
                  </a:lnTo>
                  <a:lnTo>
                    <a:pt x="19507" y="4207"/>
                  </a:lnTo>
                  <a:lnTo>
                    <a:pt x="19222" y="3843"/>
                  </a:lnTo>
                  <a:lnTo>
                    <a:pt x="18922" y="3492"/>
                  </a:lnTo>
                  <a:lnTo>
                    <a:pt x="18608" y="3157"/>
                  </a:lnTo>
                  <a:lnTo>
                    <a:pt x="18280" y="2837"/>
                  </a:lnTo>
                  <a:lnTo>
                    <a:pt x="17939" y="2532"/>
                  </a:lnTo>
                  <a:lnTo>
                    <a:pt x="17585" y="2242"/>
                  </a:lnTo>
                  <a:lnTo>
                    <a:pt x="17220" y="1969"/>
                  </a:lnTo>
                  <a:lnTo>
                    <a:pt x="16843" y="1712"/>
                  </a:lnTo>
                  <a:lnTo>
                    <a:pt x="16456" y="1472"/>
                  </a:lnTo>
                  <a:lnTo>
                    <a:pt x="16059" y="1248"/>
                  </a:lnTo>
                  <a:lnTo>
                    <a:pt x="15652" y="1042"/>
                  </a:lnTo>
                  <a:lnTo>
                    <a:pt x="15236" y="854"/>
                  </a:lnTo>
                  <a:lnTo>
                    <a:pt x="14812" y="683"/>
                  </a:lnTo>
                  <a:lnTo>
                    <a:pt x="14380" y="531"/>
                  </a:lnTo>
                  <a:lnTo>
                    <a:pt x="13941" y="397"/>
                  </a:lnTo>
                  <a:lnTo>
                    <a:pt x="13495" y="282"/>
                  </a:lnTo>
                  <a:lnTo>
                    <a:pt x="13044" y="186"/>
                  </a:lnTo>
                  <a:lnTo>
                    <a:pt x="12587" y="109"/>
                  </a:lnTo>
                  <a:lnTo>
                    <a:pt x="12125" y="53"/>
                  </a:lnTo>
                  <a:lnTo>
                    <a:pt x="11659" y="16"/>
                  </a:lnTo>
                  <a:lnTo>
                    <a:pt x="11189" y="0"/>
                  </a:lnTo>
                  <a:close/>
                </a:path>
              </a:pathLst>
            </a:custGeom>
            <a:solidFill>
              <a:srgbClr val="FFDF00"/>
            </a:solidFill>
            <a:ln w="12700" cap="flat">
              <a:noFill/>
              <a:miter lim="400000"/>
            </a:ln>
            <a:effectLst/>
          </p:spPr>
          <p:txBody>
            <a:bodyPr wrap="square" lIns="45719" tIns="45719" rIns="45719" bIns="45719" numCol="1" anchor="t">
              <a:noAutofit/>
            </a:bodyPr>
            <a:lstStyle/>
            <a:p>
              <a:endParaRPr/>
            </a:p>
          </p:txBody>
        </p:sp>
        <p:sp>
          <p:nvSpPr>
            <p:cNvPr id="102" name="object 3"/>
            <p:cNvSpPr/>
            <p:nvPr/>
          </p:nvSpPr>
          <p:spPr>
            <a:xfrm>
              <a:off x="1688652" y="1290456"/>
              <a:ext cx="752563" cy="724004"/>
            </a:xfrm>
            <a:custGeom>
              <a:avLst/>
              <a:gdLst/>
              <a:ahLst/>
              <a:cxnLst>
                <a:cxn ang="0">
                  <a:pos x="wd2" y="hd2"/>
                </a:cxn>
                <a:cxn ang="5400000">
                  <a:pos x="wd2" y="hd2"/>
                </a:cxn>
                <a:cxn ang="10800000">
                  <a:pos x="wd2" y="hd2"/>
                </a:cxn>
                <a:cxn ang="16200000">
                  <a:pos x="wd2" y="hd2"/>
                </a:cxn>
              </a:cxnLst>
              <a:rect l="0" t="0" r="r" b="b"/>
              <a:pathLst>
                <a:path w="21600" h="21600" extrusionOk="0">
                  <a:moveTo>
                    <a:pt x="10426" y="0"/>
                  </a:moveTo>
                  <a:lnTo>
                    <a:pt x="9105" y="142"/>
                  </a:lnTo>
                  <a:lnTo>
                    <a:pt x="7780" y="452"/>
                  </a:lnTo>
                  <a:lnTo>
                    <a:pt x="6502" y="925"/>
                  </a:lnTo>
                  <a:lnTo>
                    <a:pt x="5318" y="1537"/>
                  </a:lnTo>
                  <a:lnTo>
                    <a:pt x="4234" y="2277"/>
                  </a:lnTo>
                  <a:lnTo>
                    <a:pt x="3257" y="3132"/>
                  </a:lnTo>
                  <a:lnTo>
                    <a:pt x="2395" y="4089"/>
                  </a:lnTo>
                  <a:lnTo>
                    <a:pt x="1653" y="5137"/>
                  </a:lnTo>
                  <a:lnTo>
                    <a:pt x="1039" y="6261"/>
                  </a:lnTo>
                  <a:lnTo>
                    <a:pt x="560" y="7450"/>
                  </a:lnTo>
                  <a:lnTo>
                    <a:pt x="222" y="8691"/>
                  </a:lnTo>
                  <a:lnTo>
                    <a:pt x="33" y="9971"/>
                  </a:lnTo>
                  <a:lnTo>
                    <a:pt x="0" y="11278"/>
                  </a:lnTo>
                  <a:lnTo>
                    <a:pt x="129" y="12599"/>
                  </a:lnTo>
                  <a:lnTo>
                    <a:pt x="427" y="13921"/>
                  </a:lnTo>
                  <a:lnTo>
                    <a:pt x="886" y="15195"/>
                  </a:lnTo>
                  <a:lnTo>
                    <a:pt x="1487" y="16373"/>
                  </a:lnTo>
                  <a:lnTo>
                    <a:pt x="2217" y="17451"/>
                  </a:lnTo>
                  <a:lnTo>
                    <a:pt x="3062" y="18420"/>
                  </a:lnTo>
                  <a:lnTo>
                    <a:pt x="4011" y="19274"/>
                  </a:lnTo>
                  <a:lnTo>
                    <a:pt x="5051" y="20006"/>
                  </a:lnTo>
                  <a:lnTo>
                    <a:pt x="6169" y="20609"/>
                  </a:lnTo>
                  <a:lnTo>
                    <a:pt x="7353" y="21077"/>
                  </a:lnTo>
                  <a:lnTo>
                    <a:pt x="8590" y="21402"/>
                  </a:lnTo>
                  <a:lnTo>
                    <a:pt x="9868" y="21579"/>
                  </a:lnTo>
                  <a:lnTo>
                    <a:pt x="11174" y="21600"/>
                  </a:lnTo>
                  <a:lnTo>
                    <a:pt x="12495" y="21458"/>
                  </a:lnTo>
                  <a:lnTo>
                    <a:pt x="13820" y="21148"/>
                  </a:lnTo>
                  <a:lnTo>
                    <a:pt x="15098" y="20675"/>
                  </a:lnTo>
                  <a:lnTo>
                    <a:pt x="16282" y="20063"/>
                  </a:lnTo>
                  <a:lnTo>
                    <a:pt x="17366" y="19323"/>
                  </a:lnTo>
                  <a:lnTo>
                    <a:pt x="18343" y="18468"/>
                  </a:lnTo>
                  <a:lnTo>
                    <a:pt x="19205" y="17511"/>
                  </a:lnTo>
                  <a:lnTo>
                    <a:pt x="19947" y="16463"/>
                  </a:lnTo>
                  <a:lnTo>
                    <a:pt x="20561" y="15339"/>
                  </a:lnTo>
                  <a:lnTo>
                    <a:pt x="21040" y="14150"/>
                  </a:lnTo>
                  <a:lnTo>
                    <a:pt x="21378" y="12909"/>
                  </a:lnTo>
                  <a:lnTo>
                    <a:pt x="21567" y="11629"/>
                  </a:lnTo>
                  <a:lnTo>
                    <a:pt x="21600" y="10322"/>
                  </a:lnTo>
                  <a:lnTo>
                    <a:pt x="21471" y="9001"/>
                  </a:lnTo>
                  <a:lnTo>
                    <a:pt x="21173" y="7679"/>
                  </a:lnTo>
                  <a:lnTo>
                    <a:pt x="20714" y="6405"/>
                  </a:lnTo>
                  <a:lnTo>
                    <a:pt x="20113" y="5226"/>
                  </a:lnTo>
                  <a:lnTo>
                    <a:pt x="19383" y="4149"/>
                  </a:lnTo>
                  <a:lnTo>
                    <a:pt x="18538" y="3180"/>
                  </a:lnTo>
                  <a:lnTo>
                    <a:pt x="17589" y="2326"/>
                  </a:lnTo>
                  <a:lnTo>
                    <a:pt x="16549" y="1594"/>
                  </a:lnTo>
                  <a:lnTo>
                    <a:pt x="15431" y="991"/>
                  </a:lnTo>
                  <a:lnTo>
                    <a:pt x="14247" y="523"/>
                  </a:lnTo>
                  <a:lnTo>
                    <a:pt x="13010" y="198"/>
                  </a:lnTo>
                  <a:lnTo>
                    <a:pt x="11732" y="21"/>
                  </a:lnTo>
                  <a:lnTo>
                    <a:pt x="10426" y="0"/>
                  </a:lnTo>
                  <a:close/>
                </a:path>
              </a:pathLst>
            </a:custGeom>
            <a:solidFill>
              <a:srgbClr val="7AD0E4"/>
            </a:solidFill>
            <a:ln w="12700" cap="flat">
              <a:noFill/>
              <a:miter lim="400000"/>
            </a:ln>
            <a:effectLst/>
          </p:spPr>
          <p:txBody>
            <a:bodyPr wrap="square" lIns="45719" tIns="45719" rIns="45719" bIns="45719" numCol="1" anchor="t">
              <a:noAutofit/>
            </a:bodyPr>
            <a:lstStyle/>
            <a:p>
              <a:endParaRPr dirty="0"/>
            </a:p>
          </p:txBody>
        </p:sp>
      </p:grpSp>
      <p:grpSp>
        <p:nvGrpSpPr>
          <p:cNvPr id="109" name="object 5"/>
          <p:cNvGrpSpPr/>
          <p:nvPr/>
        </p:nvGrpSpPr>
        <p:grpSpPr>
          <a:xfrm>
            <a:off x="0" y="8429937"/>
            <a:ext cx="7772400" cy="1628463"/>
            <a:chOff x="0" y="0"/>
            <a:chExt cx="7772400" cy="1628462"/>
          </a:xfrm>
        </p:grpSpPr>
        <p:sp>
          <p:nvSpPr>
            <p:cNvPr id="105" name="object 6"/>
            <p:cNvSpPr/>
            <p:nvPr/>
          </p:nvSpPr>
          <p:spPr>
            <a:xfrm>
              <a:off x="5547169" y="0"/>
              <a:ext cx="1310828" cy="1285558"/>
            </a:xfrm>
            <a:custGeom>
              <a:avLst/>
              <a:gdLst/>
              <a:ahLst/>
              <a:cxnLst>
                <a:cxn ang="0">
                  <a:pos x="wd2" y="hd2"/>
                </a:cxn>
                <a:cxn ang="5400000">
                  <a:pos x="wd2" y="hd2"/>
                </a:cxn>
                <a:cxn ang="10800000">
                  <a:pos x="wd2" y="hd2"/>
                </a:cxn>
                <a:cxn ang="16200000">
                  <a:pos x="wd2" y="hd2"/>
                </a:cxn>
              </a:cxnLst>
              <a:rect l="0" t="0" r="r" b="b"/>
              <a:pathLst>
                <a:path w="21600" h="21600" extrusionOk="0">
                  <a:moveTo>
                    <a:pt x="10853" y="0"/>
                  </a:moveTo>
                  <a:lnTo>
                    <a:pt x="10077" y="25"/>
                  </a:lnTo>
                  <a:lnTo>
                    <a:pt x="9297" y="106"/>
                  </a:lnTo>
                  <a:lnTo>
                    <a:pt x="8515" y="247"/>
                  </a:lnTo>
                  <a:lnTo>
                    <a:pt x="7733" y="447"/>
                  </a:lnTo>
                  <a:lnTo>
                    <a:pt x="6969" y="705"/>
                  </a:lnTo>
                  <a:lnTo>
                    <a:pt x="6237" y="1013"/>
                  </a:lnTo>
                  <a:lnTo>
                    <a:pt x="5538" y="1369"/>
                  </a:lnTo>
                  <a:lnTo>
                    <a:pt x="4873" y="1771"/>
                  </a:lnTo>
                  <a:lnTo>
                    <a:pt x="4245" y="2217"/>
                  </a:lnTo>
                  <a:lnTo>
                    <a:pt x="3654" y="2702"/>
                  </a:lnTo>
                  <a:lnTo>
                    <a:pt x="3102" y="3226"/>
                  </a:lnTo>
                  <a:lnTo>
                    <a:pt x="2590" y="3785"/>
                  </a:lnTo>
                  <a:lnTo>
                    <a:pt x="2120" y="4377"/>
                  </a:lnTo>
                  <a:lnTo>
                    <a:pt x="1693" y="4999"/>
                  </a:lnTo>
                  <a:lnTo>
                    <a:pt x="1311" y="5648"/>
                  </a:lnTo>
                  <a:lnTo>
                    <a:pt x="975" y="6322"/>
                  </a:lnTo>
                  <a:lnTo>
                    <a:pt x="686" y="7019"/>
                  </a:lnTo>
                  <a:lnTo>
                    <a:pt x="445" y="7735"/>
                  </a:lnTo>
                  <a:lnTo>
                    <a:pt x="255" y="8469"/>
                  </a:lnTo>
                  <a:lnTo>
                    <a:pt x="117" y="9217"/>
                  </a:lnTo>
                  <a:lnTo>
                    <a:pt x="31" y="9977"/>
                  </a:lnTo>
                  <a:lnTo>
                    <a:pt x="0" y="10747"/>
                  </a:lnTo>
                  <a:lnTo>
                    <a:pt x="25" y="11523"/>
                  </a:lnTo>
                  <a:lnTo>
                    <a:pt x="106" y="12304"/>
                  </a:lnTo>
                  <a:lnTo>
                    <a:pt x="247" y="13086"/>
                  </a:lnTo>
                  <a:lnTo>
                    <a:pt x="447" y="13867"/>
                  </a:lnTo>
                  <a:lnTo>
                    <a:pt x="705" y="14631"/>
                  </a:lnTo>
                  <a:lnTo>
                    <a:pt x="1013" y="15363"/>
                  </a:lnTo>
                  <a:lnTo>
                    <a:pt x="1369" y="16062"/>
                  </a:lnTo>
                  <a:lnTo>
                    <a:pt x="1771" y="16727"/>
                  </a:lnTo>
                  <a:lnTo>
                    <a:pt x="2217" y="17355"/>
                  </a:lnTo>
                  <a:lnTo>
                    <a:pt x="2702" y="17946"/>
                  </a:lnTo>
                  <a:lnTo>
                    <a:pt x="3226" y="18498"/>
                  </a:lnTo>
                  <a:lnTo>
                    <a:pt x="3785" y="19010"/>
                  </a:lnTo>
                  <a:lnTo>
                    <a:pt x="4377" y="19480"/>
                  </a:lnTo>
                  <a:lnTo>
                    <a:pt x="4999" y="19907"/>
                  </a:lnTo>
                  <a:lnTo>
                    <a:pt x="5648" y="20289"/>
                  </a:lnTo>
                  <a:lnTo>
                    <a:pt x="6322" y="20625"/>
                  </a:lnTo>
                  <a:lnTo>
                    <a:pt x="7019" y="20914"/>
                  </a:lnTo>
                  <a:lnTo>
                    <a:pt x="7735" y="21155"/>
                  </a:lnTo>
                  <a:lnTo>
                    <a:pt x="8469" y="21345"/>
                  </a:lnTo>
                  <a:lnTo>
                    <a:pt x="9217" y="21483"/>
                  </a:lnTo>
                  <a:lnTo>
                    <a:pt x="9977" y="21569"/>
                  </a:lnTo>
                  <a:lnTo>
                    <a:pt x="10747" y="21600"/>
                  </a:lnTo>
                  <a:lnTo>
                    <a:pt x="11523" y="21575"/>
                  </a:lnTo>
                  <a:lnTo>
                    <a:pt x="12303" y="21494"/>
                  </a:lnTo>
                  <a:lnTo>
                    <a:pt x="13086" y="21353"/>
                  </a:lnTo>
                  <a:lnTo>
                    <a:pt x="13867" y="21153"/>
                  </a:lnTo>
                  <a:lnTo>
                    <a:pt x="14631" y="20895"/>
                  </a:lnTo>
                  <a:lnTo>
                    <a:pt x="15363" y="20587"/>
                  </a:lnTo>
                  <a:lnTo>
                    <a:pt x="16062" y="20231"/>
                  </a:lnTo>
                  <a:lnTo>
                    <a:pt x="16727" y="19829"/>
                  </a:lnTo>
                  <a:lnTo>
                    <a:pt x="17355" y="19383"/>
                  </a:lnTo>
                  <a:lnTo>
                    <a:pt x="17946" y="18898"/>
                  </a:lnTo>
                  <a:lnTo>
                    <a:pt x="18498" y="18374"/>
                  </a:lnTo>
                  <a:lnTo>
                    <a:pt x="19010" y="17815"/>
                  </a:lnTo>
                  <a:lnTo>
                    <a:pt x="19480" y="17223"/>
                  </a:lnTo>
                  <a:lnTo>
                    <a:pt x="19906" y="16601"/>
                  </a:lnTo>
                  <a:lnTo>
                    <a:pt x="20289" y="15952"/>
                  </a:lnTo>
                  <a:lnTo>
                    <a:pt x="20625" y="15278"/>
                  </a:lnTo>
                  <a:lnTo>
                    <a:pt x="20914" y="14581"/>
                  </a:lnTo>
                  <a:lnTo>
                    <a:pt x="21155" y="13865"/>
                  </a:lnTo>
                  <a:lnTo>
                    <a:pt x="21345" y="13131"/>
                  </a:lnTo>
                  <a:lnTo>
                    <a:pt x="21483" y="12383"/>
                  </a:lnTo>
                  <a:lnTo>
                    <a:pt x="21569" y="11623"/>
                  </a:lnTo>
                  <a:lnTo>
                    <a:pt x="21600" y="10853"/>
                  </a:lnTo>
                  <a:lnTo>
                    <a:pt x="21575" y="10077"/>
                  </a:lnTo>
                  <a:lnTo>
                    <a:pt x="21494" y="9297"/>
                  </a:lnTo>
                  <a:lnTo>
                    <a:pt x="21353" y="8514"/>
                  </a:lnTo>
                  <a:lnTo>
                    <a:pt x="21153" y="7733"/>
                  </a:lnTo>
                  <a:lnTo>
                    <a:pt x="20895" y="6969"/>
                  </a:lnTo>
                  <a:lnTo>
                    <a:pt x="20587" y="6237"/>
                  </a:lnTo>
                  <a:lnTo>
                    <a:pt x="20231" y="5538"/>
                  </a:lnTo>
                  <a:lnTo>
                    <a:pt x="19829" y="4873"/>
                  </a:lnTo>
                  <a:lnTo>
                    <a:pt x="19383" y="4245"/>
                  </a:lnTo>
                  <a:lnTo>
                    <a:pt x="18898" y="3654"/>
                  </a:lnTo>
                  <a:lnTo>
                    <a:pt x="18374" y="3102"/>
                  </a:lnTo>
                  <a:lnTo>
                    <a:pt x="17815" y="2590"/>
                  </a:lnTo>
                  <a:lnTo>
                    <a:pt x="17223" y="2120"/>
                  </a:lnTo>
                  <a:lnTo>
                    <a:pt x="16601" y="1693"/>
                  </a:lnTo>
                  <a:lnTo>
                    <a:pt x="15952" y="1311"/>
                  </a:lnTo>
                  <a:lnTo>
                    <a:pt x="15278" y="975"/>
                  </a:lnTo>
                  <a:lnTo>
                    <a:pt x="14581" y="686"/>
                  </a:lnTo>
                  <a:lnTo>
                    <a:pt x="13865" y="445"/>
                  </a:lnTo>
                  <a:lnTo>
                    <a:pt x="13131" y="255"/>
                  </a:lnTo>
                  <a:lnTo>
                    <a:pt x="12383" y="117"/>
                  </a:lnTo>
                  <a:lnTo>
                    <a:pt x="11623" y="31"/>
                  </a:lnTo>
                  <a:lnTo>
                    <a:pt x="10853"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sp>
          <p:nvSpPr>
            <p:cNvPr id="106" name="object 7"/>
            <p:cNvSpPr/>
            <p:nvPr/>
          </p:nvSpPr>
          <p:spPr>
            <a:xfrm>
              <a:off x="6503423" y="439747"/>
              <a:ext cx="1021991" cy="1002286"/>
            </a:xfrm>
            <a:custGeom>
              <a:avLst/>
              <a:gdLst/>
              <a:ahLst/>
              <a:cxnLst>
                <a:cxn ang="0">
                  <a:pos x="wd2" y="hd2"/>
                </a:cxn>
                <a:cxn ang="5400000">
                  <a:pos x="wd2" y="hd2"/>
                </a:cxn>
                <a:cxn ang="10800000">
                  <a:pos x="wd2" y="hd2"/>
                </a:cxn>
                <a:cxn ang="16200000">
                  <a:pos x="wd2" y="hd2"/>
                </a:cxn>
              </a:cxnLst>
              <a:rect l="0" t="0" r="r" b="b"/>
              <a:pathLst>
                <a:path w="21600" h="21600" extrusionOk="0">
                  <a:moveTo>
                    <a:pt x="10762" y="0"/>
                  </a:moveTo>
                  <a:lnTo>
                    <a:pt x="9756" y="51"/>
                  </a:lnTo>
                  <a:lnTo>
                    <a:pt x="8744" y="199"/>
                  </a:lnTo>
                  <a:lnTo>
                    <a:pt x="7733" y="447"/>
                  </a:lnTo>
                  <a:lnTo>
                    <a:pt x="6750" y="790"/>
                  </a:lnTo>
                  <a:lnTo>
                    <a:pt x="5821" y="1217"/>
                  </a:lnTo>
                  <a:lnTo>
                    <a:pt x="4950" y="1722"/>
                  </a:lnTo>
                  <a:lnTo>
                    <a:pt x="4138" y="2299"/>
                  </a:lnTo>
                  <a:lnTo>
                    <a:pt x="3389" y="2944"/>
                  </a:lnTo>
                  <a:lnTo>
                    <a:pt x="2707" y="3650"/>
                  </a:lnTo>
                  <a:lnTo>
                    <a:pt x="2094" y="4412"/>
                  </a:lnTo>
                  <a:lnTo>
                    <a:pt x="1553" y="5225"/>
                  </a:lnTo>
                  <a:lnTo>
                    <a:pt x="1088" y="6082"/>
                  </a:lnTo>
                  <a:lnTo>
                    <a:pt x="701" y="6977"/>
                  </a:lnTo>
                  <a:lnTo>
                    <a:pt x="396" y="7907"/>
                  </a:lnTo>
                  <a:lnTo>
                    <a:pt x="175" y="8863"/>
                  </a:lnTo>
                  <a:lnTo>
                    <a:pt x="42" y="9842"/>
                  </a:lnTo>
                  <a:lnTo>
                    <a:pt x="0" y="10838"/>
                  </a:lnTo>
                  <a:lnTo>
                    <a:pt x="51" y="11844"/>
                  </a:lnTo>
                  <a:lnTo>
                    <a:pt x="199" y="12856"/>
                  </a:lnTo>
                  <a:lnTo>
                    <a:pt x="447" y="13867"/>
                  </a:lnTo>
                  <a:lnTo>
                    <a:pt x="790" y="14850"/>
                  </a:lnTo>
                  <a:lnTo>
                    <a:pt x="1217" y="15779"/>
                  </a:lnTo>
                  <a:lnTo>
                    <a:pt x="1722" y="16650"/>
                  </a:lnTo>
                  <a:lnTo>
                    <a:pt x="2299" y="17462"/>
                  </a:lnTo>
                  <a:lnTo>
                    <a:pt x="2944" y="18211"/>
                  </a:lnTo>
                  <a:lnTo>
                    <a:pt x="3650" y="18893"/>
                  </a:lnTo>
                  <a:lnTo>
                    <a:pt x="4412" y="19506"/>
                  </a:lnTo>
                  <a:lnTo>
                    <a:pt x="5225" y="20047"/>
                  </a:lnTo>
                  <a:lnTo>
                    <a:pt x="6082" y="20512"/>
                  </a:lnTo>
                  <a:lnTo>
                    <a:pt x="6977" y="20899"/>
                  </a:lnTo>
                  <a:lnTo>
                    <a:pt x="7907" y="21204"/>
                  </a:lnTo>
                  <a:lnTo>
                    <a:pt x="8863" y="21425"/>
                  </a:lnTo>
                  <a:lnTo>
                    <a:pt x="9842" y="21558"/>
                  </a:lnTo>
                  <a:lnTo>
                    <a:pt x="10838" y="21600"/>
                  </a:lnTo>
                  <a:lnTo>
                    <a:pt x="11844" y="21549"/>
                  </a:lnTo>
                  <a:lnTo>
                    <a:pt x="12856" y="21401"/>
                  </a:lnTo>
                  <a:lnTo>
                    <a:pt x="13867" y="21153"/>
                  </a:lnTo>
                  <a:lnTo>
                    <a:pt x="14850" y="20810"/>
                  </a:lnTo>
                  <a:lnTo>
                    <a:pt x="15779" y="20383"/>
                  </a:lnTo>
                  <a:lnTo>
                    <a:pt x="16650" y="19878"/>
                  </a:lnTo>
                  <a:lnTo>
                    <a:pt x="17462" y="19301"/>
                  </a:lnTo>
                  <a:lnTo>
                    <a:pt x="18211" y="18656"/>
                  </a:lnTo>
                  <a:lnTo>
                    <a:pt x="18893" y="17950"/>
                  </a:lnTo>
                  <a:lnTo>
                    <a:pt x="19506" y="17188"/>
                  </a:lnTo>
                  <a:lnTo>
                    <a:pt x="20047" y="16375"/>
                  </a:lnTo>
                  <a:lnTo>
                    <a:pt x="20512" y="15518"/>
                  </a:lnTo>
                  <a:lnTo>
                    <a:pt x="20899" y="14623"/>
                  </a:lnTo>
                  <a:lnTo>
                    <a:pt x="21204" y="13693"/>
                  </a:lnTo>
                  <a:lnTo>
                    <a:pt x="21425" y="12737"/>
                  </a:lnTo>
                  <a:lnTo>
                    <a:pt x="21558" y="11758"/>
                  </a:lnTo>
                  <a:lnTo>
                    <a:pt x="21600" y="10762"/>
                  </a:lnTo>
                  <a:lnTo>
                    <a:pt x="21549" y="9756"/>
                  </a:lnTo>
                  <a:lnTo>
                    <a:pt x="21401" y="8744"/>
                  </a:lnTo>
                  <a:lnTo>
                    <a:pt x="21153" y="7733"/>
                  </a:lnTo>
                  <a:lnTo>
                    <a:pt x="20810" y="6750"/>
                  </a:lnTo>
                  <a:lnTo>
                    <a:pt x="20383" y="5821"/>
                  </a:lnTo>
                  <a:lnTo>
                    <a:pt x="19878" y="4950"/>
                  </a:lnTo>
                  <a:lnTo>
                    <a:pt x="19300" y="4138"/>
                  </a:lnTo>
                  <a:lnTo>
                    <a:pt x="18656" y="3389"/>
                  </a:lnTo>
                  <a:lnTo>
                    <a:pt x="17949" y="2707"/>
                  </a:lnTo>
                  <a:lnTo>
                    <a:pt x="17187" y="2094"/>
                  </a:lnTo>
                  <a:lnTo>
                    <a:pt x="16375" y="1553"/>
                  </a:lnTo>
                  <a:lnTo>
                    <a:pt x="15518" y="1088"/>
                  </a:lnTo>
                  <a:lnTo>
                    <a:pt x="14622" y="701"/>
                  </a:lnTo>
                  <a:lnTo>
                    <a:pt x="13693" y="396"/>
                  </a:lnTo>
                  <a:lnTo>
                    <a:pt x="12736" y="175"/>
                  </a:lnTo>
                  <a:lnTo>
                    <a:pt x="11758" y="42"/>
                  </a:lnTo>
                  <a:lnTo>
                    <a:pt x="10762" y="0"/>
                  </a:lnTo>
                  <a:close/>
                </a:path>
              </a:pathLst>
            </a:custGeom>
            <a:solidFill>
              <a:srgbClr val="D3DF43"/>
            </a:solidFill>
            <a:ln w="12700" cap="flat">
              <a:noFill/>
              <a:miter lim="400000"/>
            </a:ln>
            <a:effectLst/>
          </p:spPr>
          <p:txBody>
            <a:bodyPr wrap="square" lIns="45719" tIns="45719" rIns="45719" bIns="45719" numCol="1" anchor="t">
              <a:noAutofit/>
            </a:bodyPr>
            <a:lstStyle/>
            <a:p>
              <a:endParaRPr/>
            </a:p>
          </p:txBody>
        </p:sp>
        <p:sp>
          <p:nvSpPr>
            <p:cNvPr id="107" name="object 8"/>
            <p:cNvSpPr/>
            <p:nvPr/>
          </p:nvSpPr>
          <p:spPr>
            <a:xfrm>
              <a:off x="24" y="1152973"/>
              <a:ext cx="7772376" cy="475490"/>
            </a:xfrm>
            <a:prstGeom prst="rect">
              <a:avLst/>
            </a:prstGeom>
            <a:solidFill>
              <a:srgbClr val="7A003C"/>
            </a:solidFill>
            <a:ln w="12700" cap="flat">
              <a:noFill/>
              <a:miter lim="400000"/>
            </a:ln>
            <a:effectLst/>
          </p:spPr>
          <p:txBody>
            <a:bodyPr wrap="square" lIns="45719" tIns="45719" rIns="45719" bIns="45719" numCol="1" anchor="t">
              <a:noAutofit/>
            </a:bodyPr>
            <a:lstStyle/>
            <a:p>
              <a:endParaRPr/>
            </a:p>
          </p:txBody>
        </p:sp>
        <p:sp>
          <p:nvSpPr>
            <p:cNvPr id="108" name="object 9"/>
            <p:cNvSpPr/>
            <p:nvPr/>
          </p:nvSpPr>
          <p:spPr>
            <a:xfrm>
              <a:off x="0" y="1152974"/>
              <a:ext cx="7772400" cy="23610"/>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grpSp>
      <p:sp>
        <p:nvSpPr>
          <p:cNvPr id="110" name="object 10"/>
          <p:cNvSpPr txBox="1"/>
          <p:nvPr/>
        </p:nvSpPr>
        <p:spPr>
          <a:xfrm>
            <a:off x="215900" y="7149387"/>
            <a:ext cx="2383790" cy="24179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indent="12700">
              <a:lnSpc>
                <a:spcPts val="1800"/>
              </a:lnSpc>
              <a:spcBef>
                <a:spcPts val="100"/>
              </a:spcBef>
              <a:defRPr sz="1600" b="1" spc="-160">
                <a:solidFill>
                  <a:srgbClr val="231F20"/>
                </a:solidFill>
                <a:latin typeface="Arial"/>
                <a:ea typeface="Arial"/>
                <a:cs typeface="Arial"/>
                <a:sym typeface="Arial"/>
              </a:defRPr>
            </a:pPr>
            <a:r>
              <a:rPr lang="fr-CA" spc="-50" dirty="0"/>
              <a:t>Création de la table communautaire</a:t>
            </a:r>
          </a:p>
          <a:p>
            <a:pPr marR="5080" indent="25400" algn="just">
              <a:lnSpc>
                <a:spcPts val="1400"/>
              </a:lnSpc>
              <a:defRPr sz="1200" spc="-120">
                <a:solidFill>
                  <a:srgbClr val="231F20"/>
                </a:solidFill>
                <a:latin typeface="Arial"/>
                <a:ea typeface="Arial"/>
                <a:cs typeface="Arial"/>
                <a:sym typeface="Arial"/>
              </a:defRPr>
            </a:pPr>
            <a:r>
              <a:rPr lang="fr-CA" sz="900" spc="-20" dirty="0"/>
              <a:t>La réponse de la table communautaire à la COVID-19 pour la région de Waterloo-Wellington avait pour objectif principal de mettre en relation les secteurs et les leaders locaux et sous-régionaux. La réponse exigeait une collaboration avec les leaders locaux de divers secteurs en vue de les mettre en lien avec des hôpitaux locaux. La table devait également transmettre les préoccupations aux tables régionales et provinciales et relayer en temps opportun les conseils et le soutien aux structures locales.</a:t>
            </a:r>
          </a:p>
        </p:txBody>
      </p:sp>
      <p:sp>
        <p:nvSpPr>
          <p:cNvPr id="111" name="object 11"/>
          <p:cNvSpPr txBox="1"/>
          <p:nvPr/>
        </p:nvSpPr>
        <p:spPr>
          <a:xfrm>
            <a:off x="228600" y="415136"/>
            <a:ext cx="2371090" cy="41106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marR="5080" indent="12700" algn="just">
              <a:spcBef>
                <a:spcPts val="100"/>
              </a:spcBef>
              <a:defRPr sz="1200" spc="-120">
                <a:solidFill>
                  <a:srgbClr val="231F20"/>
                </a:solidFill>
                <a:latin typeface="Arial"/>
                <a:ea typeface="Arial"/>
                <a:cs typeface="Arial"/>
                <a:sym typeface="Arial"/>
              </a:defRPr>
            </a:lvl1pPr>
          </a:lstStyle>
          <a:p>
            <a:pPr>
              <a:lnSpc>
                <a:spcPts val="1400"/>
              </a:lnSpc>
            </a:pPr>
            <a:r>
              <a:rPr lang="fr-CA" sz="900" spc="-20" dirty="0"/>
              <a:t>Les sinistres nouvelles en provenance d’Italie, où le nouveau coronavirus faisait nombre de victimes dans la population âgée, avaient mis le monde entier sur les dents, en particulier les professionnels des soins aux personnes âgées. Pendant une heure, le groupe a discuté des foyers d’éclosion dans les établissements de soins de longue durée et de la manière dont la province allait y réagir. À la fin de la réunion, la D</a:t>
            </a:r>
            <a:r>
              <a:rPr lang="fr-CA" sz="900" spc="-20" baseline="30000" dirty="0"/>
              <a:t>re</a:t>
            </a:r>
            <a:r>
              <a:rPr lang="fr-CA" sz="900" spc="-20" dirty="0"/>
              <a:t> Bal savait ce qu’elle devait faire. La meilleure façon de servir pendant cette crise des soins de santé n’était après tout peut-être pas seulement le travail en première ligne; il importait tout autant de coordonner l’expertise des professionnels de tous les secteurs afin de soutenir tous ceux qui en avaient le plus besoin. Forte de son expérience de leadership dans la communauté des soins de santé, sa formation en leadership et son expérience en tant que médecin qui faisaient d’elle la personne toute désignée pour diriger la réponse de la table communautaire, elle s’est sentie investie d’une mission. Sans plus réfléchir, elle a ouvert le courriel et accepté le rôle.</a:t>
            </a:r>
          </a:p>
        </p:txBody>
      </p:sp>
      <p:sp>
        <p:nvSpPr>
          <p:cNvPr id="112" name="object 12"/>
          <p:cNvSpPr/>
          <p:nvPr/>
        </p:nvSpPr>
        <p:spPr>
          <a:xfrm flipH="1">
            <a:off x="2658872" y="448055"/>
            <a:ext cx="1" cy="8938261"/>
          </a:xfrm>
          <a:prstGeom prst="line">
            <a:avLst/>
          </a:prstGeom>
          <a:ln w="12700">
            <a:solidFill>
              <a:srgbClr val="231F20"/>
            </a:solidFill>
          </a:ln>
        </p:spPr>
        <p:txBody>
          <a:bodyPr lIns="45719" rIns="45719"/>
          <a:lstStyle/>
          <a:p>
            <a:endParaRPr/>
          </a:p>
        </p:txBody>
      </p:sp>
      <p:sp>
        <p:nvSpPr>
          <p:cNvPr id="113" name="object 13"/>
          <p:cNvSpPr/>
          <p:nvPr/>
        </p:nvSpPr>
        <p:spPr>
          <a:xfrm flipH="1">
            <a:off x="5150865" y="457200"/>
            <a:ext cx="1" cy="7840981"/>
          </a:xfrm>
          <a:prstGeom prst="line">
            <a:avLst/>
          </a:prstGeom>
          <a:ln w="12700">
            <a:solidFill>
              <a:srgbClr val="231F20"/>
            </a:solidFill>
          </a:ln>
        </p:spPr>
        <p:txBody>
          <a:bodyPr lIns="45719" rIns="45719"/>
          <a:lstStyle/>
          <a:p>
            <a:endParaRPr/>
          </a:p>
        </p:txBody>
      </p:sp>
      <p:sp>
        <p:nvSpPr>
          <p:cNvPr id="114" name="object 14"/>
          <p:cNvSpPr txBox="1"/>
          <p:nvPr/>
        </p:nvSpPr>
        <p:spPr>
          <a:xfrm>
            <a:off x="2730500" y="433425"/>
            <a:ext cx="2367280" cy="68037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120">
                <a:solidFill>
                  <a:srgbClr val="231F20"/>
                </a:solidFill>
                <a:latin typeface="Arial"/>
                <a:ea typeface="Arial"/>
                <a:cs typeface="Arial"/>
                <a:sym typeface="Arial"/>
              </a:defRPr>
            </a:pPr>
            <a:r>
              <a:rPr lang="fr-CA" sz="900" spc="-20" dirty="0"/>
              <a:t>La table se voulait une réponse coordonnée dans tous les sens du terme.</a:t>
            </a:r>
          </a:p>
          <a:p>
            <a:pPr marR="5080" indent="197485" algn="just">
              <a:lnSpc>
                <a:spcPts val="1400"/>
              </a:lnSpc>
              <a:defRPr sz="1200" spc="-120">
                <a:solidFill>
                  <a:srgbClr val="231F20"/>
                </a:solidFill>
                <a:latin typeface="Arial"/>
                <a:ea typeface="Arial"/>
                <a:cs typeface="Arial"/>
                <a:sym typeface="Arial"/>
              </a:defRPr>
            </a:pPr>
            <a:r>
              <a:rPr lang="fr-CA" sz="900" spc="-20" dirty="0"/>
              <a:t>En tant que responsable de ce comité, la première tâche de la D</a:t>
            </a:r>
            <a:r>
              <a:rPr lang="fr-CA" sz="900" spc="-20" baseline="30000" dirty="0"/>
              <a:t>re</a:t>
            </a:r>
            <a:r>
              <a:rPr lang="fr-CA" sz="900" spc="-20" dirty="0"/>
              <a:t> Bal était de recruter des membres. L’équipe qu’elle imaginait devait être </a:t>
            </a:r>
            <a:r>
              <a:rPr lang="fr-CA" sz="900" spc="10" dirty="0"/>
              <a:t>représentative des différentes régions </a:t>
            </a:r>
            <a:r>
              <a:rPr lang="fr-CA" sz="900" spc="-20" dirty="0"/>
              <a:t>géographiques de Waterloo-Wellington et réunir des leaders réputés de tous les secteurs ayant une solide expertise. C’est donc avec cette vision à deux volets à l’esprit qu’elle s’est mise en quête des bonnes personnes. Les quatre premiers membres qu’elle a fait venir à la table étaient des responsables de soins primaires de tous les coins de la région. Elle a ensuite recruté des représentants des domaines des soins palliatifs, de la santé mentale communautaire, des services paramédicaux, des services médicaux d’urgence, des refuges pour sans-abri, des soins de longue durée et des résidences pour aînés. Enfin, elle a donné la priorité au recrutement d’un agent de liaison avec l’hôpital local pour assurer une réponse intégrée ainsi que des services de soutien à la communauté.</a:t>
            </a:r>
          </a:p>
          <a:p>
            <a:pPr marR="56514" indent="14604">
              <a:lnSpc>
                <a:spcPts val="1800"/>
              </a:lnSpc>
              <a:spcBef>
                <a:spcPts val="600"/>
              </a:spcBef>
              <a:defRPr sz="1600" b="1" spc="-160">
                <a:solidFill>
                  <a:srgbClr val="231F20"/>
                </a:solidFill>
                <a:latin typeface="Arial"/>
                <a:ea typeface="Arial"/>
                <a:cs typeface="Arial"/>
                <a:sym typeface="Arial"/>
              </a:defRPr>
            </a:pPr>
            <a:r>
              <a:rPr lang="fr-CA" spc="-50" dirty="0"/>
              <a:t>Culture d’inclusion à</a:t>
            </a:r>
            <a:br>
              <a:rPr lang="fr-CA" spc="-50" dirty="0"/>
            </a:br>
            <a:r>
              <a:rPr lang="fr-CA" spc="-50" dirty="0"/>
              <a:t>la table</a:t>
            </a:r>
          </a:p>
          <a:p>
            <a:pPr marR="5080" indent="12700" algn="just">
              <a:lnSpc>
                <a:spcPts val="1400"/>
              </a:lnSpc>
              <a:defRPr sz="1200" spc="-120">
                <a:solidFill>
                  <a:srgbClr val="231F20"/>
                </a:solidFill>
                <a:latin typeface="Arial"/>
                <a:ea typeface="Arial"/>
                <a:cs typeface="Arial"/>
                <a:sym typeface="Arial"/>
              </a:defRPr>
            </a:pPr>
            <a:r>
              <a:rPr lang="fr-CA" sz="900" spc="-20" dirty="0"/>
              <a:t>Il a fallu du temps et du tact pour mettre en place la table communautaire, mais la D</a:t>
            </a:r>
            <a:r>
              <a:rPr lang="fr-CA" sz="900" spc="-20" baseline="30000" dirty="0"/>
              <a:t>re</a:t>
            </a:r>
            <a:r>
              <a:rPr lang="fr-CA" sz="900" spc="-20" dirty="0"/>
              <a:t> Bal savait qu’il fallait bien choisir les membres pour que le comité soit efficace. Une fois la table constituée, la première étape consistait à se réunir pour définir les objectifs. Dès les premières discussions, elle a compris qu’avec autant de perspectives différentes autour de la table, il y aurait des idées concurrentes et possiblement conflictuelles. La diversité de la table était à la fois sa force et sa faiblesse.</a:t>
            </a:r>
          </a:p>
        </p:txBody>
      </p:sp>
      <p:sp>
        <p:nvSpPr>
          <p:cNvPr id="115" name="object 15"/>
          <p:cNvSpPr txBox="1"/>
          <p:nvPr/>
        </p:nvSpPr>
        <p:spPr>
          <a:xfrm>
            <a:off x="5211064" y="433425"/>
            <a:ext cx="2367280" cy="66241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120">
                <a:solidFill>
                  <a:srgbClr val="020302"/>
                </a:solidFill>
                <a:latin typeface="Arial"/>
                <a:ea typeface="Arial"/>
                <a:cs typeface="Arial"/>
                <a:sym typeface="Arial"/>
              </a:defRPr>
            </a:pPr>
            <a:r>
              <a:rPr lang="fr-CA" sz="900" spc="10" dirty="0"/>
              <a:t>Les représentants des différents secteurs </a:t>
            </a:r>
            <a:r>
              <a:rPr lang="fr-CA" sz="900" spc="-20" dirty="0"/>
              <a:t>avaient leurs propres priorités, </a:t>
            </a:r>
            <a:r>
              <a:rPr lang="fr-CA" sz="900" spc="10" dirty="0"/>
              <a:t>préoccupations, attentes et personnalités dynamiques, en plus d’être issus de diverses cultures opérationnelles. En outre, chaque membre du comité disposait de différentes ressources et représentait des organisations qui avaient divers degrés de pouvoir et d’influence politique. Par exemple, certaines des plus grandes organisations présentes à la table avaient des représentants au palier provincial pour faire valoir leurs intérêts.</a:t>
            </a:r>
          </a:p>
          <a:p>
            <a:pPr marR="5080" indent="241300" algn="just">
              <a:lnSpc>
                <a:spcPts val="1400"/>
              </a:lnSpc>
              <a:defRPr sz="1200" spc="-120">
                <a:solidFill>
                  <a:srgbClr val="020302"/>
                </a:solidFill>
                <a:latin typeface="Arial"/>
                <a:ea typeface="Arial"/>
                <a:cs typeface="Arial"/>
                <a:sym typeface="Arial"/>
              </a:defRPr>
            </a:pPr>
            <a:r>
              <a:rPr lang="fr-CA" sz="900" spc="10" dirty="0"/>
              <a:t>En tant que présidente du comité, la D</a:t>
            </a:r>
            <a:r>
              <a:rPr lang="fr-CA" sz="900" spc="10" baseline="30000" dirty="0"/>
              <a:t>re</a:t>
            </a:r>
            <a:r>
              <a:rPr lang="fr-CA" sz="900" spc="10" dirty="0"/>
              <a:t> Bal a reconnu la nécessité de s’assurer que les voix de tous les membres soient entendues. Pour gagner leur confiance et obtenir leur collaboration, elle s’est engagée à défendre les intérêts de toutes les organisations présentes à la table et à porter toutes les questions aux tables régionales et provinciales. </a:t>
            </a:r>
            <a:r>
              <a:rPr lang="fr-CA" sz="900" spc="-20" dirty="0"/>
              <a:t>Pour compliquer encore ces dynamiques de pouvoir, les membres de la table ne se connaissaient pas </a:t>
            </a:r>
            <a:r>
              <a:rPr lang="fr-CA" sz="900" spc="10" dirty="0"/>
              <a:t>personnellement et n’avaient pas une compréhension globale de la culture des différents secteurs. Même si elle croyait avoir composé une équipe solide, elle devait maintenant trouver comment la cimenter en une unité cohésive. Sans un environnement inclusif, les voix qui s’élèvent autour de la table risquaient de ne pas être </a:t>
            </a:r>
            <a:r>
              <a:rPr lang="fr-CA" sz="900" spc="-10" dirty="0"/>
              <a:t>entendues, quelle que soit leur valeur. Pendant que la D</a:t>
            </a:r>
            <a:r>
              <a:rPr lang="fr-CA" sz="900" spc="-10" baseline="30000" dirty="0"/>
              <a:t>re</a:t>
            </a:r>
            <a:r>
              <a:rPr lang="fr-CA" sz="900" spc="-10" dirty="0"/>
              <a:t> Bal réfléchissait aux questions d’équité autour de la table, des éclosions de COVID-19 bouillonnaient un peu partout. Deux semaines seulement après sa création, le comité se retrouvait en pleine crise.</a:t>
            </a:r>
          </a:p>
        </p:txBody>
      </p:sp>
      <p:pic>
        <p:nvPicPr>
          <p:cNvPr id="116" name="object 16" descr="object 16"/>
          <p:cNvPicPr>
            <a:picLocks noChangeAspect="1"/>
          </p:cNvPicPr>
          <p:nvPr/>
        </p:nvPicPr>
        <p:blipFill>
          <a:blip r:embed="rId2"/>
          <a:stretch>
            <a:fillRect/>
          </a:stretch>
        </p:blipFill>
        <p:spPr>
          <a:xfrm>
            <a:off x="23447" y="4541025"/>
            <a:ext cx="2564034" cy="2514728"/>
          </a:xfrm>
          <a:prstGeom prst="rect">
            <a:avLst/>
          </a:prstGeom>
          <a:ln w="12700">
            <a:miter lim="400000"/>
          </a:ln>
        </p:spPr>
      </p:pic>
      <p:sp>
        <p:nvSpPr>
          <p:cNvPr id="121" name="object 18"/>
          <p:cNvSpPr txBox="1"/>
          <p:nvPr/>
        </p:nvSpPr>
        <p:spPr>
          <a:xfrm>
            <a:off x="2962443" y="8202018"/>
            <a:ext cx="1809115"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nSpc>
                <a:spcPts val="1800"/>
              </a:lnSpc>
              <a:spcBef>
                <a:spcPts val="200"/>
              </a:spcBef>
              <a:defRPr sz="1600" b="1" spc="-140">
                <a:solidFill>
                  <a:srgbClr val="526871"/>
                </a:solidFill>
                <a:latin typeface="Arial"/>
                <a:ea typeface="Arial"/>
                <a:cs typeface="Arial"/>
                <a:sym typeface="Arial"/>
              </a:defRPr>
            </a:pPr>
            <a:r>
              <a:rPr lang="fr-CA" spc="10" dirty="0"/>
              <a:t>« La diversité de la table était à la fois sa force et sa faiblesse. »</a:t>
            </a:r>
          </a:p>
        </p:txBody>
      </p:sp>
      <p:sp>
        <p:nvSpPr>
          <p:cNvPr id="122" name="object 19"/>
          <p:cNvSpPr txBox="1">
            <a:spLocks noGrp="1"/>
          </p:cNvSpPr>
          <p:nvPr>
            <p:ph type="sldNum" sz="quarter" idx="4294967295"/>
          </p:nvPr>
        </p:nvSpPr>
        <p:spPr>
          <a:xfrm>
            <a:off x="7411085" y="9724625"/>
            <a:ext cx="127001" cy="1397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object 2"/>
          <p:cNvGrpSpPr/>
          <p:nvPr/>
        </p:nvGrpSpPr>
        <p:grpSpPr>
          <a:xfrm>
            <a:off x="0" y="420623"/>
            <a:ext cx="7772400" cy="9637779"/>
            <a:chOff x="0" y="0"/>
            <a:chExt cx="7772400" cy="9637778"/>
          </a:xfrm>
        </p:grpSpPr>
        <p:sp>
          <p:nvSpPr>
            <p:cNvPr id="124" name="object 3"/>
            <p:cNvSpPr/>
            <p:nvPr/>
          </p:nvSpPr>
          <p:spPr>
            <a:xfrm>
              <a:off x="2504337" y="8584443"/>
              <a:ext cx="1093443" cy="1052158"/>
            </a:xfrm>
            <a:custGeom>
              <a:avLst/>
              <a:gdLst/>
              <a:ahLst/>
              <a:cxnLst>
                <a:cxn ang="0">
                  <a:pos x="wd2" y="hd2"/>
                </a:cxn>
                <a:cxn ang="5400000">
                  <a:pos x="wd2" y="hd2"/>
                </a:cxn>
                <a:cxn ang="10800000">
                  <a:pos x="wd2" y="hd2"/>
                </a:cxn>
                <a:cxn ang="16200000">
                  <a:pos x="wd2" y="hd2"/>
                </a:cxn>
              </a:cxnLst>
              <a:rect l="0" t="0" r="r" b="b"/>
              <a:pathLst>
                <a:path w="21600" h="21600" extrusionOk="0">
                  <a:moveTo>
                    <a:pt x="10645" y="0"/>
                  </a:moveTo>
                  <a:lnTo>
                    <a:pt x="9694" y="66"/>
                  </a:lnTo>
                  <a:lnTo>
                    <a:pt x="8737" y="218"/>
                  </a:lnTo>
                  <a:lnTo>
                    <a:pt x="7781" y="460"/>
                  </a:lnTo>
                  <a:lnTo>
                    <a:pt x="6850" y="786"/>
                  </a:lnTo>
                  <a:lnTo>
                    <a:pt x="5966" y="1187"/>
                  </a:lnTo>
                  <a:lnTo>
                    <a:pt x="5133" y="1658"/>
                  </a:lnTo>
                  <a:lnTo>
                    <a:pt x="4352" y="2195"/>
                  </a:lnTo>
                  <a:lnTo>
                    <a:pt x="3627" y="2792"/>
                  </a:lnTo>
                  <a:lnTo>
                    <a:pt x="2961" y="3446"/>
                  </a:lnTo>
                  <a:lnTo>
                    <a:pt x="2354" y="4150"/>
                  </a:lnTo>
                  <a:lnTo>
                    <a:pt x="1811" y="4901"/>
                  </a:lnTo>
                  <a:lnTo>
                    <a:pt x="1334" y="5694"/>
                  </a:lnTo>
                  <a:lnTo>
                    <a:pt x="926" y="6523"/>
                  </a:lnTo>
                  <a:lnTo>
                    <a:pt x="588" y="7385"/>
                  </a:lnTo>
                  <a:lnTo>
                    <a:pt x="324" y="8274"/>
                  </a:lnTo>
                  <a:lnTo>
                    <a:pt x="136" y="9186"/>
                  </a:lnTo>
                  <a:lnTo>
                    <a:pt x="27" y="10116"/>
                  </a:lnTo>
                  <a:lnTo>
                    <a:pt x="0" y="11059"/>
                  </a:lnTo>
                  <a:lnTo>
                    <a:pt x="57" y="12010"/>
                  </a:lnTo>
                  <a:lnTo>
                    <a:pt x="200" y="12965"/>
                  </a:lnTo>
                  <a:lnTo>
                    <a:pt x="432" y="13919"/>
                  </a:lnTo>
                  <a:lnTo>
                    <a:pt x="749" y="14847"/>
                  </a:lnTo>
                  <a:lnTo>
                    <a:pt x="1142" y="15727"/>
                  </a:lnTo>
                  <a:lnTo>
                    <a:pt x="1605" y="16556"/>
                  </a:lnTo>
                  <a:lnTo>
                    <a:pt x="2134" y="17332"/>
                  </a:lnTo>
                  <a:lnTo>
                    <a:pt x="2724" y="18051"/>
                  </a:lnTo>
                  <a:lnTo>
                    <a:pt x="3371" y="18712"/>
                  </a:lnTo>
                  <a:lnTo>
                    <a:pt x="4070" y="19312"/>
                  </a:lnTo>
                  <a:lnTo>
                    <a:pt x="4815" y="19847"/>
                  </a:lnTo>
                  <a:lnTo>
                    <a:pt x="5603" y="20317"/>
                  </a:lnTo>
                  <a:lnTo>
                    <a:pt x="6429" y="20718"/>
                  </a:lnTo>
                  <a:lnTo>
                    <a:pt x="7287" y="21047"/>
                  </a:lnTo>
                  <a:lnTo>
                    <a:pt x="8174" y="21303"/>
                  </a:lnTo>
                  <a:lnTo>
                    <a:pt x="9084" y="21482"/>
                  </a:lnTo>
                  <a:lnTo>
                    <a:pt x="10012" y="21582"/>
                  </a:lnTo>
                  <a:lnTo>
                    <a:pt x="10955" y="21600"/>
                  </a:lnTo>
                  <a:lnTo>
                    <a:pt x="11906" y="21534"/>
                  </a:lnTo>
                  <a:lnTo>
                    <a:pt x="12863" y="21382"/>
                  </a:lnTo>
                  <a:lnTo>
                    <a:pt x="13819" y="21140"/>
                  </a:lnTo>
                  <a:lnTo>
                    <a:pt x="14750" y="20814"/>
                  </a:lnTo>
                  <a:lnTo>
                    <a:pt x="15634" y="20413"/>
                  </a:lnTo>
                  <a:lnTo>
                    <a:pt x="16467" y="19942"/>
                  </a:lnTo>
                  <a:lnTo>
                    <a:pt x="17248" y="19405"/>
                  </a:lnTo>
                  <a:lnTo>
                    <a:pt x="17972" y="18808"/>
                  </a:lnTo>
                  <a:lnTo>
                    <a:pt x="18639" y="18154"/>
                  </a:lnTo>
                  <a:lnTo>
                    <a:pt x="19246" y="17450"/>
                  </a:lnTo>
                  <a:lnTo>
                    <a:pt x="19789" y="16699"/>
                  </a:lnTo>
                  <a:lnTo>
                    <a:pt x="20266" y="15906"/>
                  </a:lnTo>
                  <a:lnTo>
                    <a:pt x="20674" y="15077"/>
                  </a:lnTo>
                  <a:lnTo>
                    <a:pt x="21012" y="14215"/>
                  </a:lnTo>
                  <a:lnTo>
                    <a:pt x="21276" y="13326"/>
                  </a:lnTo>
                  <a:lnTo>
                    <a:pt x="21464" y="12414"/>
                  </a:lnTo>
                  <a:lnTo>
                    <a:pt x="21573" y="11484"/>
                  </a:lnTo>
                  <a:lnTo>
                    <a:pt x="21600" y="10542"/>
                  </a:lnTo>
                  <a:lnTo>
                    <a:pt x="21543" y="9590"/>
                  </a:lnTo>
                  <a:lnTo>
                    <a:pt x="21400" y="8635"/>
                  </a:lnTo>
                  <a:lnTo>
                    <a:pt x="21168" y="7681"/>
                  </a:lnTo>
                  <a:lnTo>
                    <a:pt x="20851" y="6753"/>
                  </a:lnTo>
                  <a:lnTo>
                    <a:pt x="20458" y="5873"/>
                  </a:lnTo>
                  <a:lnTo>
                    <a:pt x="19995" y="5044"/>
                  </a:lnTo>
                  <a:lnTo>
                    <a:pt x="19466" y="4268"/>
                  </a:lnTo>
                  <a:lnTo>
                    <a:pt x="18876" y="3549"/>
                  </a:lnTo>
                  <a:lnTo>
                    <a:pt x="18229" y="2888"/>
                  </a:lnTo>
                  <a:lnTo>
                    <a:pt x="17530" y="2288"/>
                  </a:lnTo>
                  <a:lnTo>
                    <a:pt x="16785" y="1753"/>
                  </a:lnTo>
                  <a:lnTo>
                    <a:pt x="15997" y="1283"/>
                  </a:lnTo>
                  <a:lnTo>
                    <a:pt x="15171" y="882"/>
                  </a:lnTo>
                  <a:lnTo>
                    <a:pt x="14313" y="553"/>
                  </a:lnTo>
                  <a:lnTo>
                    <a:pt x="13426" y="297"/>
                  </a:lnTo>
                  <a:lnTo>
                    <a:pt x="12516" y="118"/>
                  </a:lnTo>
                  <a:lnTo>
                    <a:pt x="11588" y="18"/>
                  </a:lnTo>
                  <a:lnTo>
                    <a:pt x="10645"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sp>
          <p:nvSpPr>
            <p:cNvPr id="125" name="object 4"/>
            <p:cNvSpPr/>
            <p:nvPr/>
          </p:nvSpPr>
          <p:spPr>
            <a:xfrm>
              <a:off x="192068" y="6583738"/>
              <a:ext cx="3101896" cy="2922269"/>
            </a:xfrm>
            <a:custGeom>
              <a:avLst/>
              <a:gdLst/>
              <a:ahLst/>
              <a:cxnLst>
                <a:cxn ang="0">
                  <a:pos x="wd2" y="hd2"/>
                </a:cxn>
                <a:cxn ang="5400000">
                  <a:pos x="wd2" y="hd2"/>
                </a:cxn>
                <a:cxn ang="10800000">
                  <a:pos x="wd2" y="hd2"/>
                </a:cxn>
                <a:cxn ang="16200000">
                  <a:pos x="wd2" y="hd2"/>
                </a:cxn>
              </a:cxnLst>
              <a:rect l="0" t="0" r="r" b="b"/>
              <a:pathLst>
                <a:path w="21600" h="21600" extrusionOk="0">
                  <a:moveTo>
                    <a:pt x="11153" y="0"/>
                  </a:moveTo>
                  <a:lnTo>
                    <a:pt x="10826" y="2"/>
                  </a:lnTo>
                  <a:lnTo>
                    <a:pt x="10498" y="14"/>
                  </a:lnTo>
                  <a:lnTo>
                    <a:pt x="10168" y="36"/>
                  </a:lnTo>
                  <a:lnTo>
                    <a:pt x="9838" y="69"/>
                  </a:lnTo>
                  <a:lnTo>
                    <a:pt x="9507" y="112"/>
                  </a:lnTo>
                  <a:lnTo>
                    <a:pt x="9176" y="165"/>
                  </a:lnTo>
                  <a:lnTo>
                    <a:pt x="8844" y="229"/>
                  </a:lnTo>
                  <a:lnTo>
                    <a:pt x="8513" y="304"/>
                  </a:lnTo>
                  <a:lnTo>
                    <a:pt x="8181" y="389"/>
                  </a:lnTo>
                  <a:lnTo>
                    <a:pt x="7850" y="485"/>
                  </a:lnTo>
                  <a:lnTo>
                    <a:pt x="7515" y="594"/>
                  </a:lnTo>
                  <a:lnTo>
                    <a:pt x="7187" y="712"/>
                  </a:lnTo>
                  <a:lnTo>
                    <a:pt x="6863" y="840"/>
                  </a:lnTo>
                  <a:lnTo>
                    <a:pt x="6546" y="977"/>
                  </a:lnTo>
                  <a:lnTo>
                    <a:pt x="6235" y="1123"/>
                  </a:lnTo>
                  <a:lnTo>
                    <a:pt x="5930" y="1278"/>
                  </a:lnTo>
                  <a:lnTo>
                    <a:pt x="5631" y="1442"/>
                  </a:lnTo>
                  <a:lnTo>
                    <a:pt x="5338" y="1614"/>
                  </a:lnTo>
                  <a:lnTo>
                    <a:pt x="5052" y="1794"/>
                  </a:lnTo>
                  <a:lnTo>
                    <a:pt x="4773" y="1982"/>
                  </a:lnTo>
                  <a:lnTo>
                    <a:pt x="4500" y="2178"/>
                  </a:lnTo>
                  <a:lnTo>
                    <a:pt x="4234" y="2381"/>
                  </a:lnTo>
                  <a:lnTo>
                    <a:pt x="3975" y="2592"/>
                  </a:lnTo>
                  <a:lnTo>
                    <a:pt x="3723" y="2810"/>
                  </a:lnTo>
                  <a:lnTo>
                    <a:pt x="3478" y="3035"/>
                  </a:lnTo>
                  <a:lnTo>
                    <a:pt x="3241" y="3267"/>
                  </a:lnTo>
                  <a:lnTo>
                    <a:pt x="3010" y="3505"/>
                  </a:lnTo>
                  <a:lnTo>
                    <a:pt x="2788" y="3750"/>
                  </a:lnTo>
                  <a:lnTo>
                    <a:pt x="2573" y="4001"/>
                  </a:lnTo>
                  <a:lnTo>
                    <a:pt x="2366" y="4257"/>
                  </a:lnTo>
                  <a:lnTo>
                    <a:pt x="2166" y="4519"/>
                  </a:lnTo>
                  <a:lnTo>
                    <a:pt x="1975" y="4787"/>
                  </a:lnTo>
                  <a:lnTo>
                    <a:pt x="1792" y="5060"/>
                  </a:lnTo>
                  <a:lnTo>
                    <a:pt x="1617" y="5338"/>
                  </a:lnTo>
                  <a:lnTo>
                    <a:pt x="1450" y="5621"/>
                  </a:lnTo>
                  <a:lnTo>
                    <a:pt x="1291" y="5909"/>
                  </a:lnTo>
                  <a:lnTo>
                    <a:pt x="1142" y="6201"/>
                  </a:lnTo>
                  <a:lnTo>
                    <a:pt x="1001" y="6497"/>
                  </a:lnTo>
                  <a:lnTo>
                    <a:pt x="868" y="6797"/>
                  </a:lnTo>
                  <a:lnTo>
                    <a:pt x="745" y="7101"/>
                  </a:lnTo>
                  <a:lnTo>
                    <a:pt x="630" y="7409"/>
                  </a:lnTo>
                  <a:lnTo>
                    <a:pt x="525" y="7720"/>
                  </a:lnTo>
                  <a:lnTo>
                    <a:pt x="429" y="8034"/>
                  </a:lnTo>
                  <a:lnTo>
                    <a:pt x="342" y="8351"/>
                  </a:lnTo>
                  <a:lnTo>
                    <a:pt x="265" y="8671"/>
                  </a:lnTo>
                  <a:lnTo>
                    <a:pt x="198" y="8994"/>
                  </a:lnTo>
                  <a:lnTo>
                    <a:pt x="140" y="9318"/>
                  </a:lnTo>
                  <a:lnTo>
                    <a:pt x="92" y="9645"/>
                  </a:lnTo>
                  <a:lnTo>
                    <a:pt x="54" y="9974"/>
                  </a:lnTo>
                  <a:lnTo>
                    <a:pt x="26" y="10305"/>
                  </a:lnTo>
                  <a:lnTo>
                    <a:pt x="8" y="10637"/>
                  </a:lnTo>
                  <a:lnTo>
                    <a:pt x="0" y="10970"/>
                  </a:lnTo>
                  <a:lnTo>
                    <a:pt x="3" y="11304"/>
                  </a:lnTo>
                  <a:lnTo>
                    <a:pt x="16" y="11640"/>
                  </a:lnTo>
                  <a:lnTo>
                    <a:pt x="40" y="11976"/>
                  </a:lnTo>
                  <a:lnTo>
                    <a:pt x="75" y="12312"/>
                  </a:lnTo>
                  <a:lnTo>
                    <a:pt x="120" y="12649"/>
                  </a:lnTo>
                  <a:lnTo>
                    <a:pt x="177" y="12985"/>
                  </a:lnTo>
                  <a:lnTo>
                    <a:pt x="244" y="13322"/>
                  </a:lnTo>
                  <a:lnTo>
                    <a:pt x="323" y="13658"/>
                  </a:lnTo>
                  <a:lnTo>
                    <a:pt x="413" y="13993"/>
                  </a:lnTo>
                  <a:lnTo>
                    <a:pt x="512" y="14319"/>
                  </a:lnTo>
                  <a:lnTo>
                    <a:pt x="620" y="14639"/>
                  </a:lnTo>
                  <a:lnTo>
                    <a:pt x="738" y="14954"/>
                  </a:lnTo>
                  <a:lnTo>
                    <a:pt x="864" y="15262"/>
                  </a:lnTo>
                  <a:lnTo>
                    <a:pt x="1000" y="15565"/>
                  </a:lnTo>
                  <a:lnTo>
                    <a:pt x="1144" y="15861"/>
                  </a:lnTo>
                  <a:lnTo>
                    <a:pt x="1296" y="16151"/>
                  </a:lnTo>
                  <a:lnTo>
                    <a:pt x="1457" y="16435"/>
                  </a:lnTo>
                  <a:lnTo>
                    <a:pt x="1626" y="16713"/>
                  </a:lnTo>
                  <a:lnTo>
                    <a:pt x="1802" y="16984"/>
                  </a:lnTo>
                  <a:lnTo>
                    <a:pt x="1987" y="17249"/>
                  </a:lnTo>
                  <a:lnTo>
                    <a:pt x="2179" y="17506"/>
                  </a:lnTo>
                  <a:lnTo>
                    <a:pt x="2378" y="17757"/>
                  </a:lnTo>
                  <a:lnTo>
                    <a:pt x="2584" y="18001"/>
                  </a:lnTo>
                  <a:lnTo>
                    <a:pt x="2797" y="18238"/>
                  </a:lnTo>
                  <a:lnTo>
                    <a:pt x="3017" y="18468"/>
                  </a:lnTo>
                  <a:lnTo>
                    <a:pt x="3243" y="18691"/>
                  </a:lnTo>
                  <a:lnTo>
                    <a:pt x="3476" y="18906"/>
                  </a:lnTo>
                  <a:lnTo>
                    <a:pt x="3715" y="19114"/>
                  </a:lnTo>
                  <a:lnTo>
                    <a:pt x="3959" y="19314"/>
                  </a:lnTo>
                  <a:lnTo>
                    <a:pt x="4210" y="19507"/>
                  </a:lnTo>
                  <a:lnTo>
                    <a:pt x="4466" y="19692"/>
                  </a:lnTo>
                  <a:lnTo>
                    <a:pt x="4727" y="19869"/>
                  </a:lnTo>
                  <a:lnTo>
                    <a:pt x="4994" y="20038"/>
                  </a:lnTo>
                  <a:lnTo>
                    <a:pt x="5265" y="20199"/>
                  </a:lnTo>
                  <a:lnTo>
                    <a:pt x="5541" y="20351"/>
                  </a:lnTo>
                  <a:lnTo>
                    <a:pt x="5822" y="20496"/>
                  </a:lnTo>
                  <a:lnTo>
                    <a:pt x="6107" y="20632"/>
                  </a:lnTo>
                  <a:lnTo>
                    <a:pt x="6396" y="20760"/>
                  </a:lnTo>
                  <a:lnTo>
                    <a:pt x="6690" y="20879"/>
                  </a:lnTo>
                  <a:lnTo>
                    <a:pt x="6987" y="20989"/>
                  </a:lnTo>
                  <a:lnTo>
                    <a:pt x="7287" y="21091"/>
                  </a:lnTo>
                  <a:lnTo>
                    <a:pt x="7591" y="21184"/>
                  </a:lnTo>
                  <a:lnTo>
                    <a:pt x="7898" y="21267"/>
                  </a:lnTo>
                  <a:lnTo>
                    <a:pt x="8208" y="21342"/>
                  </a:lnTo>
                  <a:lnTo>
                    <a:pt x="8521" y="21407"/>
                  </a:lnTo>
                  <a:lnTo>
                    <a:pt x="8837" y="21463"/>
                  </a:lnTo>
                  <a:lnTo>
                    <a:pt x="9155" y="21510"/>
                  </a:lnTo>
                  <a:lnTo>
                    <a:pt x="9475" y="21547"/>
                  </a:lnTo>
                  <a:lnTo>
                    <a:pt x="9797" y="21574"/>
                  </a:lnTo>
                  <a:lnTo>
                    <a:pt x="10121" y="21592"/>
                  </a:lnTo>
                  <a:lnTo>
                    <a:pt x="10447" y="21600"/>
                  </a:lnTo>
                  <a:lnTo>
                    <a:pt x="10774" y="21598"/>
                  </a:lnTo>
                  <a:lnTo>
                    <a:pt x="11102" y="21586"/>
                  </a:lnTo>
                  <a:lnTo>
                    <a:pt x="11432" y="21564"/>
                  </a:lnTo>
                  <a:lnTo>
                    <a:pt x="11762" y="21531"/>
                  </a:lnTo>
                  <a:lnTo>
                    <a:pt x="12093" y="21488"/>
                  </a:lnTo>
                  <a:lnTo>
                    <a:pt x="12424" y="21435"/>
                  </a:lnTo>
                  <a:lnTo>
                    <a:pt x="12755" y="21371"/>
                  </a:lnTo>
                  <a:lnTo>
                    <a:pt x="13087" y="21296"/>
                  </a:lnTo>
                  <a:lnTo>
                    <a:pt x="13419" y="21211"/>
                  </a:lnTo>
                  <a:lnTo>
                    <a:pt x="13750" y="21115"/>
                  </a:lnTo>
                  <a:lnTo>
                    <a:pt x="14084" y="21006"/>
                  </a:lnTo>
                  <a:lnTo>
                    <a:pt x="14413" y="20888"/>
                  </a:lnTo>
                  <a:lnTo>
                    <a:pt x="14737" y="20760"/>
                  </a:lnTo>
                  <a:lnTo>
                    <a:pt x="15054" y="20623"/>
                  </a:lnTo>
                  <a:lnTo>
                    <a:pt x="15365" y="20477"/>
                  </a:lnTo>
                  <a:lnTo>
                    <a:pt x="15670" y="20322"/>
                  </a:lnTo>
                  <a:lnTo>
                    <a:pt x="15969" y="20158"/>
                  </a:lnTo>
                  <a:lnTo>
                    <a:pt x="16262" y="19986"/>
                  </a:lnTo>
                  <a:lnTo>
                    <a:pt x="16548" y="19806"/>
                  </a:lnTo>
                  <a:lnTo>
                    <a:pt x="16827" y="19618"/>
                  </a:lnTo>
                  <a:lnTo>
                    <a:pt x="17100" y="19422"/>
                  </a:lnTo>
                  <a:lnTo>
                    <a:pt x="17366" y="19219"/>
                  </a:lnTo>
                  <a:lnTo>
                    <a:pt x="17625" y="19008"/>
                  </a:lnTo>
                  <a:lnTo>
                    <a:pt x="17877" y="18790"/>
                  </a:lnTo>
                  <a:lnTo>
                    <a:pt x="18122" y="18565"/>
                  </a:lnTo>
                  <a:lnTo>
                    <a:pt x="18359" y="18333"/>
                  </a:lnTo>
                  <a:lnTo>
                    <a:pt x="18589" y="18095"/>
                  </a:lnTo>
                  <a:lnTo>
                    <a:pt x="18812" y="17850"/>
                  </a:lnTo>
                  <a:lnTo>
                    <a:pt x="19027" y="17599"/>
                  </a:lnTo>
                  <a:lnTo>
                    <a:pt x="19234" y="17343"/>
                  </a:lnTo>
                  <a:lnTo>
                    <a:pt x="19434" y="17081"/>
                  </a:lnTo>
                  <a:lnTo>
                    <a:pt x="19625" y="16813"/>
                  </a:lnTo>
                  <a:lnTo>
                    <a:pt x="19808" y="16540"/>
                  </a:lnTo>
                  <a:lnTo>
                    <a:pt x="19983" y="16262"/>
                  </a:lnTo>
                  <a:lnTo>
                    <a:pt x="20150" y="15979"/>
                  </a:lnTo>
                  <a:lnTo>
                    <a:pt x="20309" y="15691"/>
                  </a:lnTo>
                  <a:lnTo>
                    <a:pt x="20458" y="15399"/>
                  </a:lnTo>
                  <a:lnTo>
                    <a:pt x="20599" y="15103"/>
                  </a:lnTo>
                  <a:lnTo>
                    <a:pt x="20732" y="14803"/>
                  </a:lnTo>
                  <a:lnTo>
                    <a:pt x="20855" y="14499"/>
                  </a:lnTo>
                  <a:lnTo>
                    <a:pt x="20970" y="14191"/>
                  </a:lnTo>
                  <a:lnTo>
                    <a:pt x="21075" y="13880"/>
                  </a:lnTo>
                  <a:lnTo>
                    <a:pt x="21171" y="13566"/>
                  </a:lnTo>
                  <a:lnTo>
                    <a:pt x="21258" y="13249"/>
                  </a:lnTo>
                  <a:lnTo>
                    <a:pt x="21335" y="12929"/>
                  </a:lnTo>
                  <a:lnTo>
                    <a:pt x="21402" y="12606"/>
                  </a:lnTo>
                  <a:lnTo>
                    <a:pt x="21460" y="12282"/>
                  </a:lnTo>
                  <a:lnTo>
                    <a:pt x="21508" y="11955"/>
                  </a:lnTo>
                  <a:lnTo>
                    <a:pt x="21546" y="11626"/>
                  </a:lnTo>
                  <a:lnTo>
                    <a:pt x="21574" y="11295"/>
                  </a:lnTo>
                  <a:lnTo>
                    <a:pt x="21592" y="10963"/>
                  </a:lnTo>
                  <a:lnTo>
                    <a:pt x="21600" y="10630"/>
                  </a:lnTo>
                  <a:lnTo>
                    <a:pt x="21597" y="10296"/>
                  </a:lnTo>
                  <a:lnTo>
                    <a:pt x="21584" y="9960"/>
                  </a:lnTo>
                  <a:lnTo>
                    <a:pt x="21560" y="9624"/>
                  </a:lnTo>
                  <a:lnTo>
                    <a:pt x="21525" y="9288"/>
                  </a:lnTo>
                  <a:lnTo>
                    <a:pt x="21480" y="8951"/>
                  </a:lnTo>
                  <a:lnTo>
                    <a:pt x="21423" y="8615"/>
                  </a:lnTo>
                  <a:lnTo>
                    <a:pt x="21356" y="8278"/>
                  </a:lnTo>
                  <a:lnTo>
                    <a:pt x="21277" y="7942"/>
                  </a:lnTo>
                  <a:lnTo>
                    <a:pt x="21187" y="7607"/>
                  </a:lnTo>
                  <a:lnTo>
                    <a:pt x="21088" y="7281"/>
                  </a:lnTo>
                  <a:lnTo>
                    <a:pt x="20980" y="6961"/>
                  </a:lnTo>
                  <a:lnTo>
                    <a:pt x="20862" y="6646"/>
                  </a:lnTo>
                  <a:lnTo>
                    <a:pt x="20736" y="6338"/>
                  </a:lnTo>
                  <a:lnTo>
                    <a:pt x="20600" y="6035"/>
                  </a:lnTo>
                  <a:lnTo>
                    <a:pt x="20456" y="5739"/>
                  </a:lnTo>
                  <a:lnTo>
                    <a:pt x="20304" y="5449"/>
                  </a:lnTo>
                  <a:lnTo>
                    <a:pt x="20143" y="5165"/>
                  </a:lnTo>
                  <a:lnTo>
                    <a:pt x="19974" y="4887"/>
                  </a:lnTo>
                  <a:lnTo>
                    <a:pt x="19798" y="4616"/>
                  </a:lnTo>
                  <a:lnTo>
                    <a:pt x="19613" y="4352"/>
                  </a:lnTo>
                  <a:lnTo>
                    <a:pt x="19421" y="4094"/>
                  </a:lnTo>
                  <a:lnTo>
                    <a:pt x="19222" y="3843"/>
                  </a:lnTo>
                  <a:lnTo>
                    <a:pt x="19016" y="3599"/>
                  </a:lnTo>
                  <a:lnTo>
                    <a:pt x="18803" y="3362"/>
                  </a:lnTo>
                  <a:lnTo>
                    <a:pt x="18583" y="3132"/>
                  </a:lnTo>
                  <a:lnTo>
                    <a:pt x="18357" y="2909"/>
                  </a:lnTo>
                  <a:lnTo>
                    <a:pt x="18124" y="2694"/>
                  </a:lnTo>
                  <a:lnTo>
                    <a:pt x="17885" y="2486"/>
                  </a:lnTo>
                  <a:lnTo>
                    <a:pt x="17640" y="2286"/>
                  </a:lnTo>
                  <a:lnTo>
                    <a:pt x="17390" y="2093"/>
                  </a:lnTo>
                  <a:lnTo>
                    <a:pt x="17134" y="1908"/>
                  </a:lnTo>
                  <a:lnTo>
                    <a:pt x="16873" y="1731"/>
                  </a:lnTo>
                  <a:lnTo>
                    <a:pt x="16606" y="1562"/>
                  </a:lnTo>
                  <a:lnTo>
                    <a:pt x="16335" y="1401"/>
                  </a:lnTo>
                  <a:lnTo>
                    <a:pt x="16059" y="1249"/>
                  </a:lnTo>
                  <a:lnTo>
                    <a:pt x="15778" y="1104"/>
                  </a:lnTo>
                  <a:lnTo>
                    <a:pt x="15493" y="968"/>
                  </a:lnTo>
                  <a:lnTo>
                    <a:pt x="15204" y="840"/>
                  </a:lnTo>
                  <a:lnTo>
                    <a:pt x="14910" y="721"/>
                  </a:lnTo>
                  <a:lnTo>
                    <a:pt x="14613" y="611"/>
                  </a:lnTo>
                  <a:lnTo>
                    <a:pt x="14313" y="509"/>
                  </a:lnTo>
                  <a:lnTo>
                    <a:pt x="14009" y="416"/>
                  </a:lnTo>
                  <a:lnTo>
                    <a:pt x="13702" y="333"/>
                  </a:lnTo>
                  <a:lnTo>
                    <a:pt x="13392" y="258"/>
                  </a:lnTo>
                  <a:lnTo>
                    <a:pt x="13079" y="193"/>
                  </a:lnTo>
                  <a:lnTo>
                    <a:pt x="12763" y="137"/>
                  </a:lnTo>
                  <a:lnTo>
                    <a:pt x="12445" y="90"/>
                  </a:lnTo>
                  <a:lnTo>
                    <a:pt x="12125" y="53"/>
                  </a:lnTo>
                  <a:lnTo>
                    <a:pt x="11803" y="26"/>
                  </a:lnTo>
                  <a:lnTo>
                    <a:pt x="11479" y="8"/>
                  </a:lnTo>
                  <a:lnTo>
                    <a:pt x="11153" y="0"/>
                  </a:lnTo>
                  <a:close/>
                </a:path>
              </a:pathLst>
            </a:custGeom>
            <a:solidFill>
              <a:srgbClr val="FFDF00"/>
            </a:solidFill>
            <a:ln w="12700" cap="flat">
              <a:noFill/>
              <a:miter lim="400000"/>
            </a:ln>
            <a:effectLst/>
          </p:spPr>
          <p:txBody>
            <a:bodyPr wrap="square" lIns="45719" tIns="45719" rIns="45719" bIns="45719" numCol="1" anchor="t">
              <a:noAutofit/>
            </a:bodyPr>
            <a:lstStyle/>
            <a:p>
              <a:endParaRPr/>
            </a:p>
          </p:txBody>
        </p:sp>
        <p:sp>
          <p:nvSpPr>
            <p:cNvPr id="126" name="object 5"/>
            <p:cNvSpPr/>
            <p:nvPr/>
          </p:nvSpPr>
          <p:spPr>
            <a:xfrm>
              <a:off x="24" y="9162289"/>
              <a:ext cx="7772376" cy="475489"/>
            </a:xfrm>
            <a:prstGeom prst="rect">
              <a:avLst/>
            </a:prstGeom>
            <a:solidFill>
              <a:srgbClr val="7A123E"/>
            </a:solidFill>
            <a:ln w="12700" cap="flat">
              <a:noFill/>
              <a:miter lim="400000"/>
            </a:ln>
            <a:effectLst/>
          </p:spPr>
          <p:txBody>
            <a:bodyPr wrap="square" lIns="45719" tIns="45719" rIns="45719" bIns="45719" numCol="1" anchor="t">
              <a:noAutofit/>
            </a:bodyPr>
            <a:lstStyle/>
            <a:p>
              <a:endParaRPr/>
            </a:p>
          </p:txBody>
        </p:sp>
        <p:sp>
          <p:nvSpPr>
            <p:cNvPr id="127" name="object 6"/>
            <p:cNvSpPr/>
            <p:nvPr/>
          </p:nvSpPr>
          <p:spPr>
            <a:xfrm>
              <a:off x="0" y="9162289"/>
              <a:ext cx="7772400" cy="23611"/>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sp>
          <p:nvSpPr>
            <p:cNvPr id="128" name="object 7"/>
            <p:cNvSpPr/>
            <p:nvPr/>
          </p:nvSpPr>
          <p:spPr>
            <a:xfrm>
              <a:off x="303783" y="0"/>
              <a:ext cx="3543301" cy="1974234"/>
            </a:xfrm>
            <a:prstGeom prst="rect">
              <a:avLst/>
            </a:prstGeom>
            <a:solidFill>
              <a:srgbClr val="526871"/>
            </a:solidFill>
            <a:ln w="12700" cap="flat">
              <a:noFill/>
              <a:miter lim="400000"/>
            </a:ln>
            <a:effectLst/>
          </p:spPr>
          <p:txBody>
            <a:bodyPr wrap="square" lIns="45719" tIns="45719" rIns="45719" bIns="45719" numCol="1" anchor="t">
              <a:noAutofit/>
            </a:bodyPr>
            <a:lstStyle/>
            <a:p>
              <a:endParaRPr dirty="0"/>
            </a:p>
          </p:txBody>
        </p:sp>
      </p:grpSp>
      <p:sp>
        <p:nvSpPr>
          <p:cNvPr id="130" name="object 8"/>
          <p:cNvSpPr txBox="1"/>
          <p:nvPr/>
        </p:nvSpPr>
        <p:spPr>
          <a:xfrm>
            <a:off x="3952240" y="377290"/>
            <a:ext cx="3537585" cy="41106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defRPr sz="1200" spc="-160">
                <a:solidFill>
                  <a:srgbClr val="231F20"/>
                </a:solidFill>
                <a:latin typeface="Arial"/>
                <a:ea typeface="Arial"/>
                <a:cs typeface="Arial"/>
                <a:sym typeface="Arial"/>
              </a:defRPr>
            </a:pPr>
            <a:r>
              <a:rPr lang="fr-CA" sz="900" spc="-20" dirty="0"/>
              <a:t>Elle a bénéficié d’un soutien pour rédiger ces bulletins et les diffuser auprès d’un public élargi non seulement en vue de sensibiliser aux réponses locales à la COVID-19, mais aussi d’encourager les leaders locaux d’une manière qu’ils jugeaient utile.</a:t>
            </a:r>
          </a:p>
          <a:p>
            <a:pPr marR="5080" indent="147954" algn="just">
              <a:lnSpc>
                <a:spcPts val="1400"/>
              </a:lnSpc>
              <a:defRPr sz="1200" spc="-185">
                <a:solidFill>
                  <a:srgbClr val="231F20"/>
                </a:solidFill>
                <a:latin typeface="Arial"/>
                <a:ea typeface="Arial"/>
                <a:cs typeface="Arial"/>
                <a:sym typeface="Arial"/>
              </a:defRPr>
            </a:pPr>
            <a:r>
              <a:rPr lang="fr-CA" sz="900" spc="-20" dirty="0"/>
              <a:t>Dès la création du comité, sa priorité absolue était de s’attaquer aux éclosions dans les milieux communautaires. Des personnes âgées mouraient et cette réalité avait préséance sur toute autre préoccupation. L’une des premières décisions que la table a dû prendre concernait la communication de renseignements entre les établissements de soins de longue durée, la table communautaire et les tables régionales et provinciales. La frénésie ambiante entraînait une avalanche de demandes de renseignements auprès des établissements de soins de longue durée, dont le personnel était déjà dépassé par le stress. Le représentant de ces établissements qui siégeait à la table communautaire a souligné la nécessité de contrôler la dissémination d’informations afin d’atténuer la confusion au sein du personnel. Sous les conseils de la D</a:t>
            </a:r>
            <a:r>
              <a:rPr lang="fr-CA" sz="900" spc="-20" baseline="30000" dirty="0"/>
              <a:t>re</a:t>
            </a:r>
            <a:r>
              <a:rPr lang="fr-CA" sz="900" spc="-20" dirty="0"/>
              <a:t> Bal, le comité a opté pour la formation de petites équipes dirigées par Santé Ontario, appelées équipes de soins regroupés, afin de se pencher sur les diverses questions des différents secteurs et de contrôler la circulation d’informations.</a:t>
            </a:r>
          </a:p>
          <a:p>
            <a:pPr marR="5080" indent="243204" algn="just">
              <a:lnSpc>
                <a:spcPts val="1400"/>
              </a:lnSpc>
              <a:defRPr sz="1200" spc="-114">
                <a:solidFill>
                  <a:srgbClr val="231F20"/>
                </a:solidFill>
                <a:latin typeface="Arial"/>
                <a:ea typeface="Arial"/>
                <a:cs typeface="Arial"/>
                <a:sym typeface="Arial"/>
              </a:defRPr>
            </a:pPr>
            <a:r>
              <a:rPr lang="fr-CA" sz="900" spc="-20" dirty="0"/>
              <a:t>La D</a:t>
            </a:r>
            <a:r>
              <a:rPr lang="fr-CA" sz="900" spc="-20" baseline="30000" dirty="0"/>
              <a:t>re</a:t>
            </a:r>
            <a:r>
              <a:rPr lang="fr-CA" sz="900" spc="-20" dirty="0"/>
              <a:t> Bal a donc utilisé un style de leadership collaboratif avec brio. Elle considérait le comité comme une « table de leaders » qui apportent une grande expertise et de nombreuses connaissances.</a:t>
            </a:r>
          </a:p>
        </p:txBody>
      </p:sp>
      <p:sp>
        <p:nvSpPr>
          <p:cNvPr id="131" name="object 9"/>
          <p:cNvSpPr txBox="1"/>
          <p:nvPr/>
        </p:nvSpPr>
        <p:spPr>
          <a:xfrm>
            <a:off x="3942587" y="6908899"/>
            <a:ext cx="3537586" cy="24948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100">
                <a:solidFill>
                  <a:srgbClr val="231F20"/>
                </a:solidFill>
                <a:latin typeface="Arial"/>
                <a:ea typeface="Arial"/>
                <a:cs typeface="Arial"/>
                <a:sym typeface="Arial"/>
              </a:defRPr>
            </a:pPr>
            <a:r>
              <a:rPr lang="fr-CA" sz="900" spc="-20" dirty="0"/>
              <a:t>Souhaitant tirer parti de ce bagage de connaissances, elle a adopté une approche relationnelle pour diriger le comité, en offrant des possibilités de collaboration dans la conception, la détermination et la création de projets, de stratégies, de priorités et de procédures. Le modèle de leadership collaboratif mis en place par la D</a:t>
            </a:r>
            <a:r>
              <a:rPr lang="fr-CA" sz="900" spc="-20" baseline="30000" dirty="0"/>
              <a:t>re</a:t>
            </a:r>
            <a:r>
              <a:rPr lang="fr-CA" sz="900" spc="-20" dirty="0"/>
              <a:t> Bal a permis de démanteler certaines des dynamiques de pouvoir implicites qui planaient sur la table à ses débuts et, en fin de compte, a contribué à sa réussite en tant que front uni.</a:t>
            </a:r>
          </a:p>
          <a:p>
            <a:pPr marR="5080" indent="212090" algn="just">
              <a:lnSpc>
                <a:spcPts val="1400"/>
              </a:lnSpc>
              <a:defRPr sz="1200" spc="-160">
                <a:solidFill>
                  <a:srgbClr val="231F20"/>
                </a:solidFill>
                <a:latin typeface="Arial"/>
                <a:ea typeface="Arial"/>
                <a:cs typeface="Arial"/>
                <a:sym typeface="Arial"/>
              </a:defRPr>
            </a:pPr>
            <a:r>
              <a:rPr lang="fr-CA" sz="900" spc="-20" dirty="0"/>
              <a:t>Les membres étaient passionnés et incroyablement investis dans la défense des intérêts de leurs secteurs. Par conséquent, les discussions étaient souvent empreintes d’une grande émotivité et devenaient parfois houleuses. En tant qu’animatrice, la D</a:t>
            </a:r>
            <a:r>
              <a:rPr lang="fr-CA" sz="900" spc="-20" baseline="30000" dirty="0"/>
              <a:t>re</a:t>
            </a:r>
            <a:r>
              <a:rPr lang="fr-CA" sz="900" spc="-20" dirty="0"/>
              <a:t> Bal s’est retrouvée à jouer le rôle de médiatrice pour veiller à ce que la table reste un espace sûr pour tous les membres.</a:t>
            </a:r>
          </a:p>
        </p:txBody>
      </p:sp>
      <p:sp>
        <p:nvSpPr>
          <p:cNvPr id="132" name="object 10"/>
          <p:cNvSpPr txBox="1"/>
          <p:nvPr/>
        </p:nvSpPr>
        <p:spPr>
          <a:xfrm>
            <a:off x="392405" y="7632136"/>
            <a:ext cx="2646129" cy="16158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12700" algn="ctr">
              <a:lnSpc>
                <a:spcPts val="1800"/>
              </a:lnSpc>
              <a:spcBef>
                <a:spcPts val="200"/>
              </a:spcBef>
              <a:defRPr sz="1600" b="1" spc="-155">
                <a:solidFill>
                  <a:srgbClr val="526871"/>
                </a:solidFill>
                <a:latin typeface="Arial"/>
                <a:ea typeface="Arial"/>
                <a:cs typeface="Arial"/>
                <a:sym typeface="Arial"/>
              </a:defRPr>
            </a:pPr>
            <a:r>
              <a:rPr lang="fr-CA" spc="-50" dirty="0"/>
              <a:t>« La D</a:t>
            </a:r>
            <a:r>
              <a:rPr lang="fr-CA" spc="-50" baseline="30000" dirty="0"/>
              <a:t>re</a:t>
            </a:r>
            <a:r>
              <a:rPr lang="fr-CA" spc="-50" dirty="0"/>
              <a:t> Bal a mis sur </a:t>
            </a:r>
            <a:br>
              <a:rPr lang="fr-CA" spc="-50" dirty="0"/>
            </a:br>
            <a:r>
              <a:rPr lang="fr-CA" spc="-50" dirty="0"/>
              <a:t>pied un bulletin pour mettre en lumière chaque semaine les préoccupations et les progrès rapportés par l’un des représentants sectoriels à la table. »</a:t>
            </a:r>
          </a:p>
        </p:txBody>
      </p:sp>
      <p:sp>
        <p:nvSpPr>
          <p:cNvPr id="133" name="object 11"/>
          <p:cNvSpPr txBox="1"/>
          <p:nvPr/>
        </p:nvSpPr>
        <p:spPr>
          <a:xfrm>
            <a:off x="289051" y="2485363"/>
            <a:ext cx="3556636" cy="4379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442594" indent="12700">
              <a:lnSpc>
                <a:spcPts val="1700"/>
              </a:lnSpc>
              <a:spcBef>
                <a:spcPts val="300"/>
              </a:spcBef>
              <a:defRPr sz="1600" b="1" spc="-95">
                <a:solidFill>
                  <a:srgbClr val="231F20"/>
                </a:solidFill>
                <a:latin typeface="Arial"/>
                <a:ea typeface="Arial"/>
                <a:cs typeface="Arial"/>
                <a:sym typeface="Arial"/>
              </a:defRPr>
            </a:pPr>
            <a:r>
              <a:rPr lang="fr-CA" spc="-50" dirty="0"/>
              <a:t>Diriger une réponse coordonnée de la table communautaire</a:t>
            </a:r>
          </a:p>
          <a:p>
            <a:pPr marR="5080" indent="13334" algn="just">
              <a:lnSpc>
                <a:spcPts val="1400"/>
              </a:lnSpc>
              <a:spcBef>
                <a:spcPts val="100"/>
              </a:spcBef>
              <a:defRPr sz="1200" spc="-85">
                <a:solidFill>
                  <a:srgbClr val="231F20"/>
                </a:solidFill>
                <a:latin typeface="Arial"/>
                <a:ea typeface="Arial"/>
                <a:cs typeface="Arial"/>
                <a:sym typeface="Arial"/>
              </a:defRPr>
            </a:pPr>
            <a:r>
              <a:rPr lang="fr-CA" sz="900" spc="-20" dirty="0"/>
              <a:t>Tout en s’occupant de l’ordre du jour urgent du comité, à savoir la lutte contre les éclosions de COVID-19 dans divers établissements de soins de longue durée, la D</a:t>
            </a:r>
            <a:r>
              <a:rPr lang="fr-CA" sz="900" spc="-20" baseline="30000" dirty="0"/>
              <a:t>re</a:t>
            </a:r>
            <a:r>
              <a:rPr lang="fr-CA" sz="900" spc="-20" dirty="0"/>
              <a:t> Bal travaillait à instaurer un climat de confiance et à tisser des liens entre les membres. Cette étape était nécessaire, car ce n’est que grâce à la confiance et au respect mutuels que le comité serait en mesure de collaborer efficacement, résoudre les problèmes et réagir en temps de crise. Du temps était donc consacré au début des réunions pour apprendre à se connaître et se faire confiance.</a:t>
            </a:r>
          </a:p>
          <a:p>
            <a:pPr marR="5080" indent="133985" algn="just">
              <a:lnSpc>
                <a:spcPts val="1400"/>
              </a:lnSpc>
              <a:defRPr sz="1200" spc="-114">
                <a:solidFill>
                  <a:srgbClr val="231F20"/>
                </a:solidFill>
                <a:latin typeface="Arial"/>
                <a:ea typeface="Arial"/>
                <a:cs typeface="Arial"/>
                <a:sym typeface="Arial"/>
              </a:defRPr>
            </a:pPr>
            <a:r>
              <a:rPr lang="fr-CA" sz="900" spc="-20" dirty="0"/>
              <a:t>La D</a:t>
            </a:r>
            <a:r>
              <a:rPr lang="fr-CA" sz="900" spc="-20" baseline="30000" dirty="0"/>
              <a:t>re</a:t>
            </a:r>
            <a:r>
              <a:rPr lang="fr-CA" sz="900" spc="-20" dirty="0"/>
              <a:t> Bal cherchait à démanteler les dynamiques de pouvoir par tous les moyens possibles. Elle a montré l’exemple en choisissant de se positionner en tant qu’animatrice du comité plutôt qu’en tant que leader. Elle a fait de la place à la table pour les représentants de tous les secteurs, indépendamment de la taille de leur organisation ou de sa portée politique. Bien entendu, certaines questions telles que les éclosions communautaires demandaient une attention urgente, ce qui ralentissait les progrès dans d’autres secteurs. Cependant, chaque fois qu’elle en avait l’occasion, elle allouait du temps de parole à tous les secteurs pour exposer leurs problèmes et elle a réitéré à maintes reprises son engagement à transmettre toutes les préoccupations urgentes aux instances supérieures. Pour ce faire, la D</a:t>
            </a:r>
            <a:r>
              <a:rPr lang="fr-CA" sz="900" spc="-20" baseline="30000" dirty="0"/>
              <a:t>re</a:t>
            </a:r>
            <a:r>
              <a:rPr lang="fr-CA" sz="900" spc="-20" dirty="0"/>
              <a:t> Bal a mis sur pied un bulletin pour mettre en lumière chaque semaine les préoccupations et les progrès rapportés par l’un des représentants sectoriels à la table.</a:t>
            </a:r>
          </a:p>
        </p:txBody>
      </p:sp>
      <p:grpSp>
        <p:nvGrpSpPr>
          <p:cNvPr id="136" name="object 12"/>
          <p:cNvGrpSpPr/>
          <p:nvPr/>
        </p:nvGrpSpPr>
        <p:grpSpPr>
          <a:xfrm>
            <a:off x="442772" y="871222"/>
            <a:ext cx="168148" cy="801878"/>
            <a:chOff x="0" y="0"/>
            <a:chExt cx="168147" cy="801877"/>
          </a:xfrm>
        </p:grpSpPr>
        <p:pic>
          <p:nvPicPr>
            <p:cNvPr id="134" name="object 13" descr="object 13"/>
            <p:cNvPicPr>
              <a:picLocks noChangeAspect="1"/>
            </p:cNvPicPr>
            <p:nvPr/>
          </p:nvPicPr>
          <p:blipFill>
            <a:blip r:embed="rId2"/>
            <a:stretch>
              <a:fillRect/>
            </a:stretch>
          </p:blipFill>
          <p:spPr>
            <a:xfrm>
              <a:off x="0" y="0"/>
              <a:ext cx="155448" cy="155448"/>
            </a:xfrm>
            <a:prstGeom prst="rect">
              <a:avLst/>
            </a:prstGeom>
            <a:ln w="12700" cap="flat">
              <a:noFill/>
              <a:miter lim="400000"/>
            </a:ln>
            <a:effectLst/>
          </p:spPr>
        </p:pic>
        <p:pic>
          <p:nvPicPr>
            <p:cNvPr id="135" name="object 14" descr="object 14"/>
            <p:cNvPicPr>
              <a:picLocks noChangeAspect="1"/>
            </p:cNvPicPr>
            <p:nvPr/>
          </p:nvPicPr>
          <p:blipFill>
            <a:blip r:embed="rId3"/>
            <a:stretch>
              <a:fillRect/>
            </a:stretch>
          </p:blipFill>
          <p:spPr>
            <a:xfrm>
              <a:off x="12700" y="646429"/>
              <a:ext cx="155448" cy="155449"/>
            </a:xfrm>
            <a:prstGeom prst="rect">
              <a:avLst/>
            </a:prstGeom>
            <a:ln w="12700" cap="flat">
              <a:noFill/>
              <a:miter lim="400000"/>
            </a:ln>
            <a:effectLst/>
          </p:spPr>
        </p:pic>
      </p:grpSp>
      <p:grpSp>
        <p:nvGrpSpPr>
          <p:cNvPr id="144" name="object 16"/>
          <p:cNvGrpSpPr/>
          <p:nvPr/>
        </p:nvGrpSpPr>
        <p:grpSpPr>
          <a:xfrm>
            <a:off x="4507996" y="4480555"/>
            <a:ext cx="3015481" cy="2397573"/>
            <a:chOff x="0" y="0"/>
            <a:chExt cx="3015480" cy="2397571"/>
          </a:xfrm>
        </p:grpSpPr>
        <p:sp>
          <p:nvSpPr>
            <p:cNvPr id="138" name="object 17"/>
            <p:cNvSpPr/>
            <p:nvPr/>
          </p:nvSpPr>
          <p:spPr>
            <a:xfrm>
              <a:off x="0" y="0"/>
              <a:ext cx="2433041" cy="239757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366" y="9"/>
                  </a:lnTo>
                  <a:lnTo>
                    <a:pt x="9936" y="34"/>
                  </a:lnTo>
                  <a:lnTo>
                    <a:pt x="9510" y="76"/>
                  </a:lnTo>
                  <a:lnTo>
                    <a:pt x="9090" y="135"/>
                  </a:lnTo>
                  <a:lnTo>
                    <a:pt x="8675" y="209"/>
                  </a:lnTo>
                  <a:lnTo>
                    <a:pt x="8266" y="299"/>
                  </a:lnTo>
                  <a:lnTo>
                    <a:pt x="7862" y="404"/>
                  </a:lnTo>
                  <a:lnTo>
                    <a:pt x="7465" y="525"/>
                  </a:lnTo>
                  <a:lnTo>
                    <a:pt x="7074" y="660"/>
                  </a:lnTo>
                  <a:lnTo>
                    <a:pt x="6691" y="809"/>
                  </a:lnTo>
                  <a:lnTo>
                    <a:pt x="6315" y="973"/>
                  </a:lnTo>
                  <a:lnTo>
                    <a:pt x="5946" y="1150"/>
                  </a:lnTo>
                  <a:lnTo>
                    <a:pt x="5585" y="1340"/>
                  </a:lnTo>
                  <a:lnTo>
                    <a:pt x="5232" y="1544"/>
                  </a:lnTo>
                  <a:lnTo>
                    <a:pt x="4888" y="1760"/>
                  </a:lnTo>
                  <a:lnTo>
                    <a:pt x="4553" y="1989"/>
                  </a:lnTo>
                  <a:lnTo>
                    <a:pt x="4227" y="2230"/>
                  </a:lnTo>
                  <a:lnTo>
                    <a:pt x="3911" y="2482"/>
                  </a:lnTo>
                  <a:lnTo>
                    <a:pt x="3604" y="2746"/>
                  </a:lnTo>
                  <a:lnTo>
                    <a:pt x="3308" y="3022"/>
                  </a:lnTo>
                  <a:lnTo>
                    <a:pt x="3022" y="3308"/>
                  </a:lnTo>
                  <a:lnTo>
                    <a:pt x="2746" y="3604"/>
                  </a:lnTo>
                  <a:lnTo>
                    <a:pt x="2482" y="3911"/>
                  </a:lnTo>
                  <a:lnTo>
                    <a:pt x="2230" y="4227"/>
                  </a:lnTo>
                  <a:lnTo>
                    <a:pt x="1989" y="4553"/>
                  </a:lnTo>
                  <a:lnTo>
                    <a:pt x="1760" y="4888"/>
                  </a:lnTo>
                  <a:lnTo>
                    <a:pt x="1544" y="5232"/>
                  </a:lnTo>
                  <a:lnTo>
                    <a:pt x="1340" y="5585"/>
                  </a:lnTo>
                  <a:lnTo>
                    <a:pt x="1150" y="5946"/>
                  </a:lnTo>
                  <a:lnTo>
                    <a:pt x="973" y="6315"/>
                  </a:lnTo>
                  <a:lnTo>
                    <a:pt x="809" y="6691"/>
                  </a:lnTo>
                  <a:lnTo>
                    <a:pt x="660" y="7075"/>
                  </a:lnTo>
                  <a:lnTo>
                    <a:pt x="525" y="7465"/>
                  </a:lnTo>
                  <a:lnTo>
                    <a:pt x="404" y="7862"/>
                  </a:lnTo>
                  <a:lnTo>
                    <a:pt x="299" y="8266"/>
                  </a:lnTo>
                  <a:lnTo>
                    <a:pt x="209" y="8675"/>
                  </a:lnTo>
                  <a:lnTo>
                    <a:pt x="135" y="9090"/>
                  </a:lnTo>
                  <a:lnTo>
                    <a:pt x="76" y="9510"/>
                  </a:lnTo>
                  <a:lnTo>
                    <a:pt x="34" y="9936"/>
                  </a:lnTo>
                  <a:lnTo>
                    <a:pt x="9" y="10366"/>
                  </a:lnTo>
                  <a:lnTo>
                    <a:pt x="0" y="10800"/>
                  </a:lnTo>
                  <a:lnTo>
                    <a:pt x="9" y="11234"/>
                  </a:lnTo>
                  <a:lnTo>
                    <a:pt x="34" y="11664"/>
                  </a:lnTo>
                  <a:lnTo>
                    <a:pt x="76" y="12090"/>
                  </a:lnTo>
                  <a:lnTo>
                    <a:pt x="135" y="12510"/>
                  </a:lnTo>
                  <a:lnTo>
                    <a:pt x="209" y="12925"/>
                  </a:lnTo>
                  <a:lnTo>
                    <a:pt x="299" y="13334"/>
                  </a:lnTo>
                  <a:lnTo>
                    <a:pt x="404" y="13738"/>
                  </a:lnTo>
                  <a:lnTo>
                    <a:pt x="525" y="14135"/>
                  </a:lnTo>
                  <a:lnTo>
                    <a:pt x="660" y="14526"/>
                  </a:lnTo>
                  <a:lnTo>
                    <a:pt x="809" y="14909"/>
                  </a:lnTo>
                  <a:lnTo>
                    <a:pt x="973" y="15285"/>
                  </a:lnTo>
                  <a:lnTo>
                    <a:pt x="1150" y="15654"/>
                  </a:lnTo>
                  <a:lnTo>
                    <a:pt x="1340" y="16015"/>
                  </a:lnTo>
                  <a:lnTo>
                    <a:pt x="1544" y="16368"/>
                  </a:lnTo>
                  <a:lnTo>
                    <a:pt x="1760" y="16712"/>
                  </a:lnTo>
                  <a:lnTo>
                    <a:pt x="1989" y="17047"/>
                  </a:lnTo>
                  <a:lnTo>
                    <a:pt x="2230" y="17373"/>
                  </a:lnTo>
                  <a:lnTo>
                    <a:pt x="2482" y="17689"/>
                  </a:lnTo>
                  <a:lnTo>
                    <a:pt x="2746" y="17996"/>
                  </a:lnTo>
                  <a:lnTo>
                    <a:pt x="3022" y="18292"/>
                  </a:lnTo>
                  <a:lnTo>
                    <a:pt x="3308" y="18578"/>
                  </a:lnTo>
                  <a:lnTo>
                    <a:pt x="3604" y="18854"/>
                  </a:lnTo>
                  <a:lnTo>
                    <a:pt x="3911" y="19118"/>
                  </a:lnTo>
                  <a:lnTo>
                    <a:pt x="4227" y="19370"/>
                  </a:lnTo>
                  <a:lnTo>
                    <a:pt x="4553" y="19611"/>
                  </a:lnTo>
                  <a:lnTo>
                    <a:pt x="4888" y="19840"/>
                  </a:lnTo>
                  <a:lnTo>
                    <a:pt x="5232" y="20056"/>
                  </a:lnTo>
                  <a:lnTo>
                    <a:pt x="5585" y="20260"/>
                  </a:lnTo>
                  <a:lnTo>
                    <a:pt x="5946" y="20450"/>
                  </a:lnTo>
                  <a:lnTo>
                    <a:pt x="6315" y="20627"/>
                  </a:lnTo>
                  <a:lnTo>
                    <a:pt x="6691" y="20791"/>
                  </a:lnTo>
                  <a:lnTo>
                    <a:pt x="7074" y="20940"/>
                  </a:lnTo>
                  <a:lnTo>
                    <a:pt x="7465" y="21075"/>
                  </a:lnTo>
                  <a:lnTo>
                    <a:pt x="7862" y="21196"/>
                  </a:lnTo>
                  <a:lnTo>
                    <a:pt x="8266" y="21301"/>
                  </a:lnTo>
                  <a:lnTo>
                    <a:pt x="8675" y="21391"/>
                  </a:lnTo>
                  <a:lnTo>
                    <a:pt x="9090" y="21465"/>
                  </a:lnTo>
                  <a:lnTo>
                    <a:pt x="9510" y="21524"/>
                  </a:lnTo>
                  <a:lnTo>
                    <a:pt x="9936" y="21566"/>
                  </a:lnTo>
                  <a:lnTo>
                    <a:pt x="10366" y="21591"/>
                  </a:lnTo>
                  <a:lnTo>
                    <a:pt x="10800" y="21600"/>
                  </a:lnTo>
                  <a:lnTo>
                    <a:pt x="11234" y="21591"/>
                  </a:lnTo>
                  <a:lnTo>
                    <a:pt x="11664" y="21566"/>
                  </a:lnTo>
                  <a:lnTo>
                    <a:pt x="12090" y="21524"/>
                  </a:lnTo>
                  <a:lnTo>
                    <a:pt x="12510" y="21465"/>
                  </a:lnTo>
                  <a:lnTo>
                    <a:pt x="12925" y="21391"/>
                  </a:lnTo>
                  <a:lnTo>
                    <a:pt x="13334" y="21301"/>
                  </a:lnTo>
                  <a:lnTo>
                    <a:pt x="13738" y="21196"/>
                  </a:lnTo>
                  <a:lnTo>
                    <a:pt x="14135" y="21075"/>
                  </a:lnTo>
                  <a:lnTo>
                    <a:pt x="14526" y="20940"/>
                  </a:lnTo>
                  <a:lnTo>
                    <a:pt x="14909" y="20791"/>
                  </a:lnTo>
                  <a:lnTo>
                    <a:pt x="15285" y="20627"/>
                  </a:lnTo>
                  <a:lnTo>
                    <a:pt x="15654" y="20450"/>
                  </a:lnTo>
                  <a:lnTo>
                    <a:pt x="16015" y="20260"/>
                  </a:lnTo>
                  <a:lnTo>
                    <a:pt x="16368" y="20056"/>
                  </a:lnTo>
                  <a:lnTo>
                    <a:pt x="16712" y="19840"/>
                  </a:lnTo>
                  <a:lnTo>
                    <a:pt x="17047" y="19611"/>
                  </a:lnTo>
                  <a:lnTo>
                    <a:pt x="17373" y="19370"/>
                  </a:lnTo>
                  <a:lnTo>
                    <a:pt x="17689" y="19118"/>
                  </a:lnTo>
                  <a:lnTo>
                    <a:pt x="17996" y="18854"/>
                  </a:lnTo>
                  <a:lnTo>
                    <a:pt x="18292" y="18578"/>
                  </a:lnTo>
                  <a:lnTo>
                    <a:pt x="18578" y="18292"/>
                  </a:lnTo>
                  <a:lnTo>
                    <a:pt x="18854" y="17996"/>
                  </a:lnTo>
                  <a:lnTo>
                    <a:pt x="19118" y="17689"/>
                  </a:lnTo>
                  <a:lnTo>
                    <a:pt x="19370" y="17373"/>
                  </a:lnTo>
                  <a:lnTo>
                    <a:pt x="19611" y="17047"/>
                  </a:lnTo>
                  <a:lnTo>
                    <a:pt x="19840" y="16712"/>
                  </a:lnTo>
                  <a:lnTo>
                    <a:pt x="20056" y="16368"/>
                  </a:lnTo>
                  <a:lnTo>
                    <a:pt x="20260" y="16015"/>
                  </a:lnTo>
                  <a:lnTo>
                    <a:pt x="20450" y="15654"/>
                  </a:lnTo>
                  <a:lnTo>
                    <a:pt x="20627" y="15285"/>
                  </a:lnTo>
                  <a:lnTo>
                    <a:pt x="20791" y="14909"/>
                  </a:lnTo>
                  <a:lnTo>
                    <a:pt x="20940" y="14526"/>
                  </a:lnTo>
                  <a:lnTo>
                    <a:pt x="21075" y="14135"/>
                  </a:lnTo>
                  <a:lnTo>
                    <a:pt x="21196" y="13738"/>
                  </a:lnTo>
                  <a:lnTo>
                    <a:pt x="21301" y="13334"/>
                  </a:lnTo>
                  <a:lnTo>
                    <a:pt x="21391" y="12925"/>
                  </a:lnTo>
                  <a:lnTo>
                    <a:pt x="21465" y="12510"/>
                  </a:lnTo>
                  <a:lnTo>
                    <a:pt x="21524" y="12090"/>
                  </a:lnTo>
                  <a:lnTo>
                    <a:pt x="21566" y="11664"/>
                  </a:lnTo>
                  <a:lnTo>
                    <a:pt x="21591" y="11234"/>
                  </a:lnTo>
                  <a:lnTo>
                    <a:pt x="21600" y="10800"/>
                  </a:lnTo>
                  <a:lnTo>
                    <a:pt x="21591" y="10366"/>
                  </a:lnTo>
                  <a:lnTo>
                    <a:pt x="21566" y="9936"/>
                  </a:lnTo>
                  <a:lnTo>
                    <a:pt x="21524" y="9510"/>
                  </a:lnTo>
                  <a:lnTo>
                    <a:pt x="21465" y="9090"/>
                  </a:lnTo>
                  <a:lnTo>
                    <a:pt x="21391" y="8675"/>
                  </a:lnTo>
                  <a:lnTo>
                    <a:pt x="21301" y="8266"/>
                  </a:lnTo>
                  <a:lnTo>
                    <a:pt x="21196" y="7862"/>
                  </a:lnTo>
                  <a:lnTo>
                    <a:pt x="21075" y="7465"/>
                  </a:lnTo>
                  <a:lnTo>
                    <a:pt x="20940" y="7075"/>
                  </a:lnTo>
                  <a:lnTo>
                    <a:pt x="20791" y="6691"/>
                  </a:lnTo>
                  <a:lnTo>
                    <a:pt x="20627" y="6315"/>
                  </a:lnTo>
                  <a:lnTo>
                    <a:pt x="20450" y="5946"/>
                  </a:lnTo>
                  <a:lnTo>
                    <a:pt x="20260" y="5585"/>
                  </a:lnTo>
                  <a:lnTo>
                    <a:pt x="20056" y="5232"/>
                  </a:lnTo>
                  <a:lnTo>
                    <a:pt x="19840" y="4888"/>
                  </a:lnTo>
                  <a:lnTo>
                    <a:pt x="19611" y="4553"/>
                  </a:lnTo>
                  <a:lnTo>
                    <a:pt x="19370" y="4227"/>
                  </a:lnTo>
                  <a:lnTo>
                    <a:pt x="19118" y="3911"/>
                  </a:lnTo>
                  <a:lnTo>
                    <a:pt x="18854" y="3604"/>
                  </a:lnTo>
                  <a:lnTo>
                    <a:pt x="18578" y="3308"/>
                  </a:lnTo>
                  <a:lnTo>
                    <a:pt x="18292" y="3022"/>
                  </a:lnTo>
                  <a:lnTo>
                    <a:pt x="17996" y="2746"/>
                  </a:lnTo>
                  <a:lnTo>
                    <a:pt x="17689" y="2482"/>
                  </a:lnTo>
                  <a:lnTo>
                    <a:pt x="17373" y="2230"/>
                  </a:lnTo>
                  <a:lnTo>
                    <a:pt x="17047" y="1989"/>
                  </a:lnTo>
                  <a:lnTo>
                    <a:pt x="16712" y="1760"/>
                  </a:lnTo>
                  <a:lnTo>
                    <a:pt x="16368" y="1544"/>
                  </a:lnTo>
                  <a:lnTo>
                    <a:pt x="16015" y="1340"/>
                  </a:lnTo>
                  <a:lnTo>
                    <a:pt x="15654" y="1150"/>
                  </a:lnTo>
                  <a:lnTo>
                    <a:pt x="15285" y="973"/>
                  </a:lnTo>
                  <a:lnTo>
                    <a:pt x="14909" y="809"/>
                  </a:lnTo>
                  <a:lnTo>
                    <a:pt x="14526" y="660"/>
                  </a:lnTo>
                  <a:lnTo>
                    <a:pt x="14135" y="525"/>
                  </a:lnTo>
                  <a:lnTo>
                    <a:pt x="13738" y="404"/>
                  </a:lnTo>
                  <a:lnTo>
                    <a:pt x="13334" y="299"/>
                  </a:lnTo>
                  <a:lnTo>
                    <a:pt x="12925" y="209"/>
                  </a:lnTo>
                  <a:lnTo>
                    <a:pt x="12510" y="135"/>
                  </a:lnTo>
                  <a:lnTo>
                    <a:pt x="12090" y="76"/>
                  </a:lnTo>
                  <a:lnTo>
                    <a:pt x="11664" y="34"/>
                  </a:lnTo>
                  <a:lnTo>
                    <a:pt x="11234" y="9"/>
                  </a:lnTo>
                  <a:lnTo>
                    <a:pt x="10800" y="0"/>
                  </a:lnTo>
                  <a:close/>
                </a:path>
              </a:pathLst>
            </a:custGeom>
            <a:solidFill>
              <a:srgbClr val="7A003C"/>
            </a:solidFill>
            <a:ln w="12700" cap="flat">
              <a:noFill/>
              <a:miter lim="400000"/>
            </a:ln>
            <a:effectLst/>
          </p:spPr>
          <p:txBody>
            <a:bodyPr wrap="square" lIns="45719" tIns="45719" rIns="45719" bIns="45719" numCol="1" anchor="t">
              <a:noAutofit/>
            </a:bodyPr>
            <a:lstStyle/>
            <a:p>
              <a:endParaRPr/>
            </a:p>
          </p:txBody>
        </p:sp>
        <p:sp>
          <p:nvSpPr>
            <p:cNvPr id="139" name="object 18"/>
            <p:cNvSpPr/>
            <p:nvPr/>
          </p:nvSpPr>
          <p:spPr>
            <a:xfrm>
              <a:off x="2019063" y="1323970"/>
              <a:ext cx="996417" cy="99297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9760" y="49"/>
                  </a:lnTo>
                  <a:lnTo>
                    <a:pt x="8748" y="195"/>
                  </a:lnTo>
                  <a:lnTo>
                    <a:pt x="7768" y="431"/>
                  </a:lnTo>
                  <a:lnTo>
                    <a:pt x="6825" y="755"/>
                  </a:lnTo>
                  <a:lnTo>
                    <a:pt x="5924" y="1161"/>
                  </a:lnTo>
                  <a:lnTo>
                    <a:pt x="5069" y="1644"/>
                  </a:lnTo>
                  <a:lnTo>
                    <a:pt x="4265" y="2201"/>
                  </a:lnTo>
                  <a:lnTo>
                    <a:pt x="3516" y="2826"/>
                  </a:lnTo>
                  <a:lnTo>
                    <a:pt x="2826" y="3516"/>
                  </a:lnTo>
                  <a:lnTo>
                    <a:pt x="2201" y="4265"/>
                  </a:lnTo>
                  <a:lnTo>
                    <a:pt x="1644" y="5069"/>
                  </a:lnTo>
                  <a:lnTo>
                    <a:pt x="1161" y="5924"/>
                  </a:lnTo>
                  <a:lnTo>
                    <a:pt x="755" y="6825"/>
                  </a:lnTo>
                  <a:lnTo>
                    <a:pt x="431" y="7768"/>
                  </a:lnTo>
                  <a:lnTo>
                    <a:pt x="195" y="8748"/>
                  </a:lnTo>
                  <a:lnTo>
                    <a:pt x="49" y="9760"/>
                  </a:lnTo>
                  <a:lnTo>
                    <a:pt x="0" y="10800"/>
                  </a:lnTo>
                  <a:lnTo>
                    <a:pt x="49" y="11840"/>
                  </a:lnTo>
                  <a:lnTo>
                    <a:pt x="195" y="12852"/>
                  </a:lnTo>
                  <a:lnTo>
                    <a:pt x="431" y="13832"/>
                  </a:lnTo>
                  <a:lnTo>
                    <a:pt x="755" y="14774"/>
                  </a:lnTo>
                  <a:lnTo>
                    <a:pt x="1161" y="15676"/>
                  </a:lnTo>
                  <a:lnTo>
                    <a:pt x="1644" y="16531"/>
                  </a:lnTo>
                  <a:lnTo>
                    <a:pt x="2201" y="17335"/>
                  </a:lnTo>
                  <a:lnTo>
                    <a:pt x="2826" y="18084"/>
                  </a:lnTo>
                  <a:lnTo>
                    <a:pt x="3516" y="18774"/>
                  </a:lnTo>
                  <a:lnTo>
                    <a:pt x="4265" y="19399"/>
                  </a:lnTo>
                  <a:lnTo>
                    <a:pt x="5069" y="19956"/>
                  </a:lnTo>
                  <a:lnTo>
                    <a:pt x="5924" y="20439"/>
                  </a:lnTo>
                  <a:lnTo>
                    <a:pt x="6825" y="20845"/>
                  </a:lnTo>
                  <a:lnTo>
                    <a:pt x="7768" y="21169"/>
                  </a:lnTo>
                  <a:lnTo>
                    <a:pt x="8748" y="21405"/>
                  </a:lnTo>
                  <a:lnTo>
                    <a:pt x="9760" y="21551"/>
                  </a:lnTo>
                  <a:lnTo>
                    <a:pt x="10800" y="21600"/>
                  </a:lnTo>
                  <a:lnTo>
                    <a:pt x="11840" y="21551"/>
                  </a:lnTo>
                  <a:lnTo>
                    <a:pt x="12852" y="21405"/>
                  </a:lnTo>
                  <a:lnTo>
                    <a:pt x="13832" y="21169"/>
                  </a:lnTo>
                  <a:lnTo>
                    <a:pt x="14775" y="20845"/>
                  </a:lnTo>
                  <a:lnTo>
                    <a:pt x="15676" y="20439"/>
                  </a:lnTo>
                  <a:lnTo>
                    <a:pt x="16531" y="19956"/>
                  </a:lnTo>
                  <a:lnTo>
                    <a:pt x="17335" y="19399"/>
                  </a:lnTo>
                  <a:lnTo>
                    <a:pt x="18084" y="18774"/>
                  </a:lnTo>
                  <a:lnTo>
                    <a:pt x="18774" y="18084"/>
                  </a:lnTo>
                  <a:lnTo>
                    <a:pt x="19399" y="17335"/>
                  </a:lnTo>
                  <a:lnTo>
                    <a:pt x="19956" y="16531"/>
                  </a:lnTo>
                  <a:lnTo>
                    <a:pt x="20439" y="15676"/>
                  </a:lnTo>
                  <a:lnTo>
                    <a:pt x="20845" y="14774"/>
                  </a:lnTo>
                  <a:lnTo>
                    <a:pt x="21169" y="13832"/>
                  </a:lnTo>
                  <a:lnTo>
                    <a:pt x="21405" y="12852"/>
                  </a:lnTo>
                  <a:lnTo>
                    <a:pt x="21551" y="11840"/>
                  </a:lnTo>
                  <a:lnTo>
                    <a:pt x="21600" y="10800"/>
                  </a:lnTo>
                  <a:lnTo>
                    <a:pt x="21551" y="9760"/>
                  </a:lnTo>
                  <a:lnTo>
                    <a:pt x="21405" y="8748"/>
                  </a:lnTo>
                  <a:lnTo>
                    <a:pt x="21169" y="7768"/>
                  </a:lnTo>
                  <a:lnTo>
                    <a:pt x="20845" y="6825"/>
                  </a:lnTo>
                  <a:lnTo>
                    <a:pt x="20439" y="5924"/>
                  </a:lnTo>
                  <a:lnTo>
                    <a:pt x="19956" y="5069"/>
                  </a:lnTo>
                  <a:lnTo>
                    <a:pt x="19399" y="4265"/>
                  </a:lnTo>
                  <a:lnTo>
                    <a:pt x="18774" y="3516"/>
                  </a:lnTo>
                  <a:lnTo>
                    <a:pt x="18084" y="2826"/>
                  </a:lnTo>
                  <a:lnTo>
                    <a:pt x="17335" y="2201"/>
                  </a:lnTo>
                  <a:lnTo>
                    <a:pt x="16531" y="1644"/>
                  </a:lnTo>
                  <a:lnTo>
                    <a:pt x="15676" y="1161"/>
                  </a:lnTo>
                  <a:lnTo>
                    <a:pt x="14775" y="755"/>
                  </a:lnTo>
                  <a:lnTo>
                    <a:pt x="13832" y="431"/>
                  </a:lnTo>
                  <a:lnTo>
                    <a:pt x="12852" y="195"/>
                  </a:lnTo>
                  <a:lnTo>
                    <a:pt x="11840" y="49"/>
                  </a:lnTo>
                  <a:lnTo>
                    <a:pt x="10800" y="0"/>
                  </a:lnTo>
                  <a:close/>
                </a:path>
              </a:pathLst>
            </a:custGeom>
            <a:solidFill>
              <a:srgbClr val="D3DF43">
                <a:alpha val="78997"/>
              </a:srgbClr>
            </a:solidFill>
            <a:ln w="12700" cap="flat">
              <a:noFill/>
              <a:miter lim="400000"/>
            </a:ln>
            <a:effectLst/>
          </p:spPr>
          <p:txBody>
            <a:bodyPr wrap="square" lIns="45719" tIns="45719" rIns="45719" bIns="45719" numCol="1" anchor="t">
              <a:noAutofit/>
            </a:bodyPr>
            <a:lstStyle/>
            <a:p>
              <a:endParaRPr/>
            </a:p>
          </p:txBody>
        </p:sp>
        <p:sp>
          <p:nvSpPr>
            <p:cNvPr id="142" name="Forme"/>
            <p:cNvSpPr/>
            <p:nvPr/>
          </p:nvSpPr>
          <p:spPr>
            <a:xfrm>
              <a:off x="961673" y="258030"/>
              <a:ext cx="310686" cy="12701"/>
            </a:xfrm>
            <a:custGeom>
              <a:avLst/>
              <a:gdLst/>
              <a:ahLst/>
              <a:cxnLst>
                <a:cxn ang="0">
                  <a:pos x="wd2" y="hd2"/>
                </a:cxn>
                <a:cxn ang="5400000">
                  <a:pos x="wd2" y="hd2"/>
                </a:cxn>
                <a:cxn ang="10800000">
                  <a:pos x="wd2" y="hd2"/>
                </a:cxn>
                <a:cxn ang="16200000">
                  <a:pos x="wd2" y="hd2"/>
                </a:cxn>
              </a:cxnLst>
              <a:rect l="0" t="0" r="r" b="b"/>
              <a:pathLst>
                <a:path w="21600" h="21600" extrusionOk="0">
                  <a:moveTo>
                    <a:pt x="18886" y="0"/>
                  </a:moveTo>
                  <a:lnTo>
                    <a:pt x="16065" y="19003"/>
                  </a:lnTo>
                  <a:lnTo>
                    <a:pt x="15853" y="21055"/>
                  </a:lnTo>
                  <a:lnTo>
                    <a:pt x="15549" y="21080"/>
                  </a:lnTo>
                  <a:lnTo>
                    <a:pt x="21600" y="21080"/>
                  </a:lnTo>
                  <a:lnTo>
                    <a:pt x="20830" y="9985"/>
                  </a:lnTo>
                  <a:lnTo>
                    <a:pt x="19892" y="2480"/>
                  </a:lnTo>
                  <a:lnTo>
                    <a:pt x="18886" y="0"/>
                  </a:lnTo>
                  <a:close/>
                  <a:moveTo>
                    <a:pt x="3337" y="496"/>
                  </a:moveTo>
                  <a:lnTo>
                    <a:pt x="516" y="19522"/>
                  </a:lnTo>
                  <a:lnTo>
                    <a:pt x="305" y="21576"/>
                  </a:lnTo>
                  <a:lnTo>
                    <a:pt x="0" y="21600"/>
                  </a:lnTo>
                  <a:lnTo>
                    <a:pt x="6054" y="21600"/>
                  </a:lnTo>
                  <a:lnTo>
                    <a:pt x="5282" y="10481"/>
                  </a:lnTo>
                  <a:lnTo>
                    <a:pt x="4343" y="2974"/>
                  </a:lnTo>
                  <a:lnTo>
                    <a:pt x="3337" y="496"/>
                  </a:lnTo>
                  <a:close/>
                </a:path>
              </a:pathLst>
            </a:custGeom>
            <a:noFill/>
            <a:ln w="12700" cap="flat">
              <a:noFill/>
              <a:miter lim="400000"/>
            </a:ln>
            <a:effectLst/>
          </p:spPr>
          <p:txBody>
            <a:bodyPr wrap="square" lIns="45719" tIns="45719" rIns="45719" bIns="45719" numCol="1" anchor="t">
              <a:noAutofit/>
            </a:bodyPr>
            <a:lstStyle/>
            <a:p>
              <a:endParaRPr/>
            </a:p>
          </p:txBody>
        </p:sp>
      </p:grpSp>
      <p:sp>
        <p:nvSpPr>
          <p:cNvPr id="145" name="object 20"/>
          <p:cNvSpPr txBox="1"/>
          <p:nvPr/>
        </p:nvSpPr>
        <p:spPr>
          <a:xfrm>
            <a:off x="4911289" y="4949993"/>
            <a:ext cx="1813353" cy="16158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12700">
              <a:lnSpc>
                <a:spcPts val="1800"/>
              </a:lnSpc>
              <a:spcBef>
                <a:spcPts val="200"/>
              </a:spcBef>
              <a:defRPr sz="1600" b="1" spc="-140">
                <a:solidFill>
                  <a:srgbClr val="FFFFFF"/>
                </a:solidFill>
                <a:latin typeface="Arial"/>
                <a:ea typeface="Arial"/>
                <a:cs typeface="Arial"/>
                <a:sym typeface="Arial"/>
              </a:defRPr>
            </a:pPr>
            <a:r>
              <a:rPr lang="fr-CA" spc="-50" dirty="0"/>
              <a:t>« Elle considérait le comité comme une “table de leaders” qui apportent une grande expertise et de nombreuses connaissances. »</a:t>
            </a:r>
          </a:p>
        </p:txBody>
      </p:sp>
      <p:grpSp>
        <p:nvGrpSpPr>
          <p:cNvPr id="151" name="object 21"/>
          <p:cNvGrpSpPr/>
          <p:nvPr/>
        </p:nvGrpSpPr>
        <p:grpSpPr>
          <a:xfrm>
            <a:off x="1587498" y="420622"/>
            <a:ext cx="2303132" cy="9034275"/>
            <a:chOff x="78637" y="0"/>
            <a:chExt cx="2303131" cy="9034273"/>
          </a:xfrm>
        </p:grpSpPr>
        <p:sp>
          <p:nvSpPr>
            <p:cNvPr id="148" name="Forme"/>
            <p:cNvSpPr/>
            <p:nvPr/>
          </p:nvSpPr>
          <p:spPr>
            <a:xfrm>
              <a:off x="78637" y="6863862"/>
              <a:ext cx="323143" cy="12701"/>
            </a:xfrm>
            <a:custGeom>
              <a:avLst/>
              <a:gdLst/>
              <a:ahLst/>
              <a:cxnLst>
                <a:cxn ang="0">
                  <a:pos x="wd2" y="hd2"/>
                </a:cxn>
                <a:cxn ang="5400000">
                  <a:pos x="wd2" y="hd2"/>
                </a:cxn>
                <a:cxn ang="10800000">
                  <a:pos x="wd2" y="hd2"/>
                </a:cxn>
                <a:cxn ang="16200000">
                  <a:pos x="wd2" y="hd2"/>
                </a:cxn>
              </a:cxnLst>
              <a:rect l="0" t="0" r="r" b="b"/>
              <a:pathLst>
                <a:path w="21600" h="21600" extrusionOk="0">
                  <a:moveTo>
                    <a:pt x="18845" y="0"/>
                  </a:moveTo>
                  <a:lnTo>
                    <a:pt x="16271" y="14956"/>
                  </a:lnTo>
                  <a:lnTo>
                    <a:pt x="15985" y="19032"/>
                  </a:lnTo>
                  <a:lnTo>
                    <a:pt x="15770" y="21082"/>
                  </a:lnTo>
                  <a:lnTo>
                    <a:pt x="15461" y="21105"/>
                  </a:lnTo>
                  <a:lnTo>
                    <a:pt x="21600" y="21105"/>
                  </a:lnTo>
                  <a:lnTo>
                    <a:pt x="20818" y="9989"/>
                  </a:lnTo>
                  <a:lnTo>
                    <a:pt x="19866" y="2479"/>
                  </a:lnTo>
                  <a:lnTo>
                    <a:pt x="18845" y="0"/>
                  </a:lnTo>
                  <a:close/>
                  <a:moveTo>
                    <a:pt x="3075" y="518"/>
                  </a:moveTo>
                  <a:lnTo>
                    <a:pt x="500" y="15451"/>
                  </a:lnTo>
                  <a:lnTo>
                    <a:pt x="215" y="19552"/>
                  </a:lnTo>
                  <a:lnTo>
                    <a:pt x="0" y="21600"/>
                  </a:lnTo>
                  <a:lnTo>
                    <a:pt x="5828" y="21600"/>
                  </a:lnTo>
                  <a:lnTo>
                    <a:pt x="5047" y="10506"/>
                  </a:lnTo>
                  <a:lnTo>
                    <a:pt x="4096" y="2997"/>
                  </a:lnTo>
                  <a:lnTo>
                    <a:pt x="3075" y="518"/>
                  </a:lnTo>
                  <a:close/>
                </a:path>
              </a:pathLst>
            </a:custGeom>
            <a:noFill/>
            <a:ln w="12700" cap="flat">
              <a:noFill/>
              <a:miter lim="400000"/>
            </a:ln>
            <a:effectLst/>
          </p:spPr>
          <p:txBody>
            <a:bodyPr wrap="square" lIns="45719" tIns="45719" rIns="45719" bIns="45719" numCol="1" anchor="t">
              <a:noAutofit/>
            </a:bodyPr>
            <a:lstStyle/>
            <a:p>
              <a:endParaRPr/>
            </a:p>
          </p:txBody>
        </p:sp>
        <p:sp>
          <p:nvSpPr>
            <p:cNvPr id="150" name="object 23"/>
            <p:cNvSpPr/>
            <p:nvPr/>
          </p:nvSpPr>
          <p:spPr>
            <a:xfrm flipH="1">
              <a:off x="2381767" y="0"/>
              <a:ext cx="1" cy="9034273"/>
            </a:xfrm>
            <a:prstGeom prst="line">
              <a:avLst/>
            </a:prstGeom>
            <a:noFill/>
            <a:ln w="12700" cap="flat">
              <a:solidFill>
                <a:srgbClr val="231F20"/>
              </a:solidFill>
              <a:prstDash val="solid"/>
              <a:round/>
            </a:ln>
            <a:effectLst/>
          </p:spPr>
          <p:txBody>
            <a:bodyPr wrap="square" lIns="45719" tIns="45719" rIns="45719" bIns="45719" numCol="1" anchor="t">
              <a:noAutofit/>
            </a:bodyPr>
            <a:lstStyle/>
            <a:p>
              <a:endParaRPr/>
            </a:p>
          </p:txBody>
        </p:sp>
      </p:grpSp>
      <p:sp>
        <p:nvSpPr>
          <p:cNvPr id="152" name="object 24"/>
          <p:cNvSpPr txBox="1">
            <a:spLocks noGrp="1"/>
          </p:cNvSpPr>
          <p:nvPr>
            <p:ph type="sldNum" sz="quarter" idx="4294967295"/>
          </p:nvPr>
        </p:nvSpPr>
        <p:spPr>
          <a:xfrm>
            <a:off x="7411085" y="9724625"/>
            <a:ext cx="127001" cy="1397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a:t>
            </a:fld>
            <a:endParaRPr/>
          </a:p>
        </p:txBody>
      </p:sp>
      <p:sp>
        <p:nvSpPr>
          <p:cNvPr id="2" name="object 15"/>
          <p:cNvSpPr txBox="1"/>
          <p:nvPr/>
        </p:nvSpPr>
        <p:spPr>
          <a:xfrm>
            <a:off x="303784" y="489203"/>
            <a:ext cx="3543301" cy="1746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indent="8889" algn="ctr">
              <a:spcBef>
                <a:spcPts val="500"/>
              </a:spcBef>
              <a:defRPr sz="1600" b="1" spc="-60">
                <a:solidFill>
                  <a:srgbClr val="FFFFFF"/>
                </a:solidFill>
                <a:latin typeface="Arial"/>
                <a:ea typeface="Arial"/>
                <a:cs typeface="Arial"/>
                <a:sym typeface="Arial"/>
              </a:defRPr>
            </a:pPr>
            <a:r>
              <a:rPr lang="fr-CA" spc="-50" dirty="0"/>
              <a:t>DISCUSSION</a:t>
            </a:r>
          </a:p>
          <a:p>
            <a:pPr marL="372109" marR="163829" indent="-170179" algn="just">
              <a:lnSpc>
                <a:spcPts val="1300"/>
              </a:lnSpc>
              <a:spcBef>
                <a:spcPts val="1100"/>
              </a:spcBef>
              <a:buClr>
                <a:srgbClr val="526871"/>
              </a:buClr>
              <a:buSzPct val="83333"/>
              <a:buFontTx/>
              <a:buAutoNum type="arabicPeriod"/>
              <a:tabLst>
                <a:tab pos="368300" algn="l"/>
              </a:tabLst>
              <a:defRPr sz="1200" spc="-65">
                <a:solidFill>
                  <a:srgbClr val="FFFFFF"/>
                </a:solidFill>
                <a:latin typeface="Arial"/>
                <a:ea typeface="Arial"/>
                <a:cs typeface="Arial"/>
                <a:sym typeface="Arial"/>
              </a:defRPr>
            </a:pPr>
            <a:r>
              <a:rPr lang="fr-CA" sz="1200" spc="10" dirty="0"/>
              <a:t>Pourquoi la création d’un environnement inclusif était-elle essentielle au bon fonctionnement du comité?</a:t>
            </a:r>
          </a:p>
          <a:p>
            <a:pPr marL="372109" marR="163829" indent="-170179" algn="just">
              <a:lnSpc>
                <a:spcPts val="1300"/>
              </a:lnSpc>
              <a:spcBef>
                <a:spcPts val="1300"/>
              </a:spcBef>
              <a:buClr>
                <a:srgbClr val="526871"/>
              </a:buClr>
              <a:buSzPct val="83333"/>
              <a:buAutoNum type="arabicPeriod"/>
              <a:tabLst>
                <a:tab pos="368300" algn="l"/>
              </a:tabLst>
              <a:defRPr sz="1200" spc="-65">
                <a:solidFill>
                  <a:srgbClr val="FFFFFF"/>
                </a:solidFill>
                <a:latin typeface="Arial"/>
                <a:ea typeface="Arial"/>
                <a:cs typeface="Arial"/>
                <a:sym typeface="Arial"/>
              </a:defRPr>
            </a:pPr>
            <a:r>
              <a:rPr lang="fr-CA" spc="10" dirty="0"/>
              <a:t>Pourquoi une proposition de valeur pour chaque membre était-elle une priorité stratégique clé de la présidente, et en quoi permettait-elle d’accroître la productivité?</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object 2"/>
          <p:cNvSpPr txBox="1"/>
          <p:nvPr/>
        </p:nvSpPr>
        <p:spPr>
          <a:xfrm>
            <a:off x="4042890" y="7120918"/>
            <a:ext cx="3439467" cy="2616101"/>
          </a:xfrm>
          <a:prstGeom prst="rect">
            <a:avLst/>
          </a:prstGeom>
          <a:ln w="12700">
            <a:solidFill>
              <a:srgbClr val="231F2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0380" algn="ctr">
              <a:lnSpc>
                <a:spcPts val="1200"/>
              </a:lnSpc>
              <a:spcBef>
                <a:spcPts val="300"/>
              </a:spcBef>
              <a:defRPr sz="1200" spc="-160">
                <a:solidFill>
                  <a:srgbClr val="231F20"/>
                </a:solidFill>
                <a:latin typeface="Arial"/>
                <a:ea typeface="Arial"/>
                <a:cs typeface="Arial"/>
                <a:sym typeface="Arial"/>
              </a:defRPr>
            </a:pPr>
            <a:r>
              <a:rPr lang="fr-CA" spc="-20" dirty="0"/>
              <a:t>Pour écouter la </a:t>
            </a:r>
            <a:r>
              <a:rPr lang="fr-CA" b="1" spc="-20" dirty="0"/>
              <a:t>D</a:t>
            </a:r>
            <a:r>
              <a:rPr lang="fr-CA" b="1" spc="-20" baseline="30000" dirty="0"/>
              <a:t>re</a:t>
            </a:r>
            <a:r>
              <a:rPr lang="fr-CA" b="1" spc="-20" dirty="0"/>
              <a:t> Bal</a:t>
            </a:r>
            <a:r>
              <a:rPr lang="fr-CA" spc="-20" dirty="0"/>
              <a:t> raconter son histoire,</a:t>
            </a:r>
            <a:br>
              <a:rPr lang="fr-CA" spc="-20" dirty="0"/>
            </a:br>
            <a:r>
              <a:rPr lang="fr-CA" spc="-20" dirty="0"/>
              <a:t>veuillez balayer le </a:t>
            </a:r>
            <a:r>
              <a:rPr lang="fr-CA" b="1" spc="-20" dirty="0"/>
              <a:t>code QR</a:t>
            </a:r>
            <a:r>
              <a:rPr lang="fr-CA" spc="-20" dirty="0"/>
              <a:t> ci-dessous.</a:t>
            </a:r>
            <a:br>
              <a:rPr lang="fr-CA" spc="-20" dirty="0"/>
            </a:br>
            <a:r>
              <a:rPr lang="fr-CA" spc="-20" dirty="0"/>
              <a:t>Vous pouvez également y</a:t>
            </a:r>
            <a:br>
              <a:rPr lang="fr-CA" spc="-20" dirty="0"/>
            </a:br>
            <a:r>
              <a:rPr lang="fr-CA" spc="-20" dirty="0"/>
              <a:t>accéder à l’adresse suivante :</a:t>
            </a:r>
          </a:p>
          <a:p>
            <a:pPr marR="37465" algn="ctr">
              <a:lnSpc>
                <a:spcPts val="1300"/>
              </a:lnSpc>
              <a:defRPr sz="1200" b="1" spc="-110">
                <a:solidFill>
                  <a:srgbClr val="231F20"/>
                </a:solidFill>
                <a:latin typeface="Arial"/>
                <a:ea typeface="Arial"/>
                <a:cs typeface="Arial"/>
                <a:sym typeface="Arial"/>
              </a:defRPr>
            </a:pPr>
            <a:r>
              <a:rPr lang="fr-CA" u="sng" spc="-20" dirty="0">
                <a:uFill>
                  <a:solidFill>
                    <a:srgbClr val="231F20"/>
                  </a:solidFill>
                </a:uFill>
                <a:hlinkClick r:id="rId2"/>
              </a:rPr>
              <a:t>youtube.com/</a:t>
            </a:r>
            <a:r>
              <a:rPr lang="fr-CA" u="sng" spc="-20" dirty="0" err="1">
                <a:uFill>
                  <a:solidFill>
                    <a:srgbClr val="231F20"/>
                  </a:solidFill>
                </a:uFill>
                <a:hlinkClick r:id="rId2"/>
              </a:rPr>
              <a:t>watch?v</a:t>
            </a:r>
            <a:r>
              <a:rPr lang="fr-CA" u="sng" spc="-20" dirty="0">
                <a:uFill>
                  <a:solidFill>
                    <a:srgbClr val="231F20"/>
                  </a:solidFill>
                </a:uFill>
                <a:hlinkClick r:id="rId2"/>
              </a:rPr>
              <a:t>=p3S41CK-_Ck</a:t>
            </a: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a:p>
            <a:pPr marR="37465" algn="ctr">
              <a:lnSpc>
                <a:spcPts val="1300"/>
              </a:lnSpc>
              <a:defRPr sz="1200" b="1" spc="-110">
                <a:solidFill>
                  <a:srgbClr val="231F20"/>
                </a:solidFill>
                <a:latin typeface="Arial"/>
                <a:ea typeface="Arial"/>
                <a:cs typeface="Arial"/>
                <a:sym typeface="Arial"/>
              </a:defRPr>
            </a:pPr>
            <a:endParaRPr lang="en-US" u="sng" spc="-25" dirty="0">
              <a:uFill>
                <a:solidFill>
                  <a:srgbClr val="231F20"/>
                </a:solidFill>
              </a:uFill>
              <a:hlinkClick r:id="rId2"/>
            </a:endParaRPr>
          </a:p>
        </p:txBody>
      </p:sp>
      <p:grpSp>
        <p:nvGrpSpPr>
          <p:cNvPr id="159" name="object 4"/>
          <p:cNvGrpSpPr/>
          <p:nvPr/>
        </p:nvGrpSpPr>
        <p:grpSpPr>
          <a:xfrm>
            <a:off x="0" y="9582911"/>
            <a:ext cx="7772400" cy="475489"/>
            <a:chOff x="0" y="0"/>
            <a:chExt cx="7772400" cy="475488"/>
          </a:xfrm>
        </p:grpSpPr>
        <p:sp>
          <p:nvSpPr>
            <p:cNvPr id="157" name="object 5"/>
            <p:cNvSpPr/>
            <p:nvPr/>
          </p:nvSpPr>
          <p:spPr>
            <a:xfrm>
              <a:off x="24" y="-1"/>
              <a:ext cx="7772376" cy="475490"/>
            </a:xfrm>
            <a:prstGeom prst="rect">
              <a:avLst/>
            </a:prstGeom>
            <a:solidFill>
              <a:srgbClr val="7A123E"/>
            </a:solidFill>
            <a:ln w="12700" cap="flat">
              <a:noFill/>
              <a:miter lim="400000"/>
            </a:ln>
            <a:effectLst/>
          </p:spPr>
          <p:txBody>
            <a:bodyPr wrap="square" lIns="45719" tIns="45719" rIns="45719" bIns="45719" numCol="1" anchor="t">
              <a:noAutofit/>
            </a:bodyPr>
            <a:lstStyle/>
            <a:p>
              <a:endParaRPr/>
            </a:p>
          </p:txBody>
        </p:sp>
        <p:sp>
          <p:nvSpPr>
            <p:cNvPr id="158" name="object 6"/>
            <p:cNvSpPr/>
            <p:nvPr/>
          </p:nvSpPr>
          <p:spPr>
            <a:xfrm>
              <a:off x="0" y="0"/>
              <a:ext cx="7772400" cy="23610"/>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grpSp>
      <p:sp>
        <p:nvSpPr>
          <p:cNvPr id="160" name="object 7"/>
          <p:cNvSpPr txBox="1"/>
          <p:nvPr/>
        </p:nvSpPr>
        <p:spPr>
          <a:xfrm>
            <a:off x="7419723" y="9724117"/>
            <a:ext cx="90806" cy="13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12700">
              <a:spcBef>
                <a:spcPts val="100"/>
              </a:spcBef>
              <a:defRPr sz="1000" spc="-50">
                <a:solidFill>
                  <a:srgbClr val="FFFFFF"/>
                </a:solidFill>
                <a:latin typeface="Myriad Pro"/>
                <a:ea typeface="Myriad Pro"/>
                <a:cs typeface="Myriad Pro"/>
                <a:sym typeface="Myriad Pro"/>
              </a:defRPr>
            </a:lvl1pPr>
          </a:lstStyle>
          <a:p>
            <a:r>
              <a:rPr lang="fr-CA"/>
              <a:t>4</a:t>
            </a:r>
          </a:p>
        </p:txBody>
      </p:sp>
      <p:sp>
        <p:nvSpPr>
          <p:cNvPr id="161" name="object 8"/>
          <p:cNvSpPr txBox="1"/>
          <p:nvPr/>
        </p:nvSpPr>
        <p:spPr>
          <a:xfrm>
            <a:off x="352971" y="9640823"/>
            <a:ext cx="6882767"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algn="ctr">
              <a:spcBef>
                <a:spcPts val="100"/>
              </a:spcBef>
              <a:defRPr sz="1000" spc="-104">
                <a:solidFill>
                  <a:srgbClr val="FFFFFF"/>
                </a:solidFill>
                <a:latin typeface="Arial"/>
                <a:ea typeface="Arial"/>
                <a:cs typeface="Arial"/>
                <a:sym typeface="Arial"/>
              </a:defRPr>
            </a:pPr>
            <a:r>
              <a:rPr lang="fr-CA" sz="900" spc="-20" dirty="0"/>
              <a:t>Le projet a vu le jour grâce au financement du gouvernement ontarien, à l’appui d’</a:t>
            </a:r>
            <a:r>
              <a:rPr lang="fr-CA" sz="900" spc="-20" dirty="0" err="1"/>
              <a:t>eCampusOntario</a:t>
            </a:r>
            <a:r>
              <a:rPr lang="fr-CA" sz="900" spc="-20" dirty="0"/>
              <a:t> à la Stratégie d’apprentissage virtuel (SAV) et à la plateforme centrale d’apprentissage virtuel (PCAV). Pour en savoir plus sur la SAV et la PCAV, consultez le site vls.ecampusontario.ca</a:t>
            </a:r>
          </a:p>
        </p:txBody>
      </p:sp>
      <p:grpSp>
        <p:nvGrpSpPr>
          <p:cNvPr id="165" name="object 10"/>
          <p:cNvGrpSpPr/>
          <p:nvPr/>
        </p:nvGrpSpPr>
        <p:grpSpPr>
          <a:xfrm>
            <a:off x="328675" y="6080759"/>
            <a:ext cx="3490277" cy="3438145"/>
            <a:chOff x="0" y="0"/>
            <a:chExt cx="3490276" cy="3438144"/>
          </a:xfrm>
        </p:grpSpPr>
        <p:sp>
          <p:nvSpPr>
            <p:cNvPr id="162" name="object 11"/>
            <p:cNvSpPr/>
            <p:nvPr/>
          </p:nvSpPr>
          <p:spPr>
            <a:xfrm>
              <a:off x="0" y="0"/>
              <a:ext cx="3490277" cy="3438145"/>
            </a:xfrm>
            <a:prstGeom prst="rect">
              <a:avLst/>
            </a:prstGeom>
            <a:solidFill>
              <a:srgbClr val="526871"/>
            </a:solidFill>
            <a:ln w="12700" cap="flat">
              <a:noFill/>
              <a:miter lim="400000"/>
            </a:ln>
            <a:effectLst/>
          </p:spPr>
          <p:txBody>
            <a:bodyPr wrap="square" lIns="45719" tIns="45719" rIns="45719" bIns="45719" numCol="1" anchor="t">
              <a:noAutofit/>
            </a:bodyPr>
            <a:lstStyle/>
            <a:p>
              <a:endParaRPr/>
            </a:p>
          </p:txBody>
        </p:sp>
        <p:pic>
          <p:nvPicPr>
            <p:cNvPr id="163" name="object 12" descr="object 12"/>
            <p:cNvPicPr>
              <a:picLocks noChangeAspect="1"/>
            </p:cNvPicPr>
            <p:nvPr/>
          </p:nvPicPr>
          <p:blipFill>
            <a:blip r:embed="rId3"/>
            <a:stretch>
              <a:fillRect/>
            </a:stretch>
          </p:blipFill>
          <p:spPr>
            <a:xfrm>
              <a:off x="174243" y="384050"/>
              <a:ext cx="141834" cy="155449"/>
            </a:xfrm>
            <a:prstGeom prst="rect">
              <a:avLst/>
            </a:prstGeom>
            <a:ln w="12700" cap="flat">
              <a:noFill/>
              <a:miter lim="400000"/>
            </a:ln>
            <a:effectLst/>
          </p:spPr>
        </p:pic>
        <p:pic>
          <p:nvPicPr>
            <p:cNvPr id="164" name="object 13" descr="object 13"/>
            <p:cNvPicPr>
              <a:picLocks noChangeAspect="1"/>
            </p:cNvPicPr>
            <p:nvPr/>
          </p:nvPicPr>
          <p:blipFill>
            <a:blip r:embed="rId4"/>
            <a:stretch>
              <a:fillRect/>
            </a:stretch>
          </p:blipFill>
          <p:spPr>
            <a:xfrm>
              <a:off x="168655" y="2066546"/>
              <a:ext cx="141834" cy="155449"/>
            </a:xfrm>
            <a:prstGeom prst="rect">
              <a:avLst/>
            </a:prstGeom>
            <a:ln w="12700" cap="flat">
              <a:noFill/>
              <a:miter lim="400000"/>
            </a:ln>
            <a:effectLst/>
          </p:spPr>
        </p:pic>
      </p:grpSp>
      <p:sp>
        <p:nvSpPr>
          <p:cNvPr id="166" name="object 14"/>
          <p:cNvSpPr txBox="1"/>
          <p:nvPr/>
        </p:nvSpPr>
        <p:spPr>
          <a:xfrm>
            <a:off x="328674" y="6119494"/>
            <a:ext cx="3490597" cy="3316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algn="ctr">
              <a:spcBef>
                <a:spcPts val="300"/>
              </a:spcBef>
              <a:defRPr b="1" spc="-225">
                <a:solidFill>
                  <a:srgbClr val="FFFFFF"/>
                </a:solidFill>
                <a:latin typeface="Arial"/>
                <a:ea typeface="Arial"/>
                <a:cs typeface="Arial"/>
                <a:sym typeface="Arial"/>
              </a:defRPr>
            </a:pPr>
            <a:r>
              <a:rPr lang="fr-CA" spc="-50" dirty="0"/>
              <a:t>QUESTIONS DE DISCUSSION</a:t>
            </a:r>
          </a:p>
          <a:p>
            <a:pPr marL="427990" marR="201929" indent="-214629">
              <a:lnSpc>
                <a:spcPts val="1500"/>
              </a:lnSpc>
              <a:spcBef>
                <a:spcPts val="100"/>
              </a:spcBef>
              <a:buClr>
                <a:srgbClr val="526871"/>
              </a:buClr>
              <a:buSzPct val="76923"/>
              <a:buAutoNum type="arabicPeriod"/>
              <a:tabLst>
                <a:tab pos="419100" algn="l"/>
              </a:tabLst>
              <a:defRPr sz="1300" spc="-80">
                <a:solidFill>
                  <a:srgbClr val="F2F9FA"/>
                </a:solidFill>
                <a:latin typeface="Arial"/>
                <a:ea typeface="Arial"/>
                <a:cs typeface="Arial"/>
                <a:sym typeface="Arial"/>
              </a:defRPr>
            </a:pPr>
            <a:r>
              <a:rPr lang="fr-CA" sz="1000" spc="-20" dirty="0"/>
              <a:t>En quoi l’intégration horizontale (au sein de la table) et verticale (vers les structures régionales) était-elle un élément clé de du comité? À votre avis, quels sont les deux plus grands défis que la D</a:t>
            </a:r>
            <a:r>
              <a:rPr lang="fr-CA" sz="1000" spc="-20" baseline="30000" dirty="0"/>
              <a:t>re</a:t>
            </a:r>
            <a:r>
              <a:rPr lang="fr-CA" sz="1000" spc="-20" dirty="0"/>
              <a:t> Bal et ses collègues ont dû surmonter en tâchant de tisser des liens entre les établissements collectifs, les responsables des soins de santé communautaires</a:t>
            </a:r>
            <a:br>
              <a:rPr lang="fr-CA" sz="1000" spc="-20" dirty="0"/>
            </a:br>
            <a:r>
              <a:rPr lang="fr-CA" sz="1000" spc="-20" dirty="0"/>
              <a:t>et le système de santé?</a:t>
            </a:r>
          </a:p>
          <a:p>
            <a:pPr>
              <a:buSzPct val="100000"/>
              <a:buAutoNum type="arabicPeriod"/>
              <a:defRPr sz="1300">
                <a:latin typeface="Arial"/>
                <a:ea typeface="Arial"/>
                <a:cs typeface="Arial"/>
                <a:sym typeface="Arial"/>
              </a:defRPr>
            </a:pPr>
            <a:endParaRPr sz="1000" spc="-20" dirty="0"/>
          </a:p>
          <a:p>
            <a:pPr marL="400050" marR="238759">
              <a:lnSpc>
                <a:spcPts val="1500"/>
              </a:lnSpc>
              <a:buClr>
                <a:srgbClr val="526871"/>
              </a:buClr>
              <a:buSzPct val="76923"/>
              <a:tabLst>
                <a:tab pos="419100" algn="l"/>
              </a:tabLst>
              <a:defRPr sz="1300" spc="-80">
                <a:solidFill>
                  <a:srgbClr val="F2F9FA"/>
                </a:solidFill>
                <a:latin typeface="Arial"/>
                <a:ea typeface="Arial"/>
                <a:cs typeface="Arial"/>
                <a:sym typeface="Arial"/>
              </a:defRPr>
            </a:pPr>
            <a:r>
              <a:rPr lang="fr-CA" sz="1000" spc="-20" dirty="0"/>
              <a:t>Comment la table communautaire s’est-elle assurée de répondre aux besoins de tous les membres de la communauté? Qu’est-ce qui a été fait pour aider les personnes (p. ex., les populations vulnérables) qui n’avaient pas autant de pouvoir à ces tables traditionnellement politiques? Quelles autres mesures auraient pu être prises?</a:t>
            </a:r>
          </a:p>
        </p:txBody>
      </p:sp>
      <p:sp>
        <p:nvSpPr>
          <p:cNvPr id="167" name="object 15"/>
          <p:cNvSpPr txBox="1"/>
          <p:nvPr/>
        </p:nvSpPr>
        <p:spPr>
          <a:xfrm>
            <a:off x="324103" y="377291"/>
            <a:ext cx="3519172" cy="56367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defRPr sz="1200" spc="-120">
                <a:solidFill>
                  <a:srgbClr val="231F20"/>
                </a:solidFill>
                <a:latin typeface="Arial"/>
                <a:ea typeface="Arial"/>
                <a:cs typeface="Arial"/>
                <a:sym typeface="Arial"/>
              </a:defRPr>
            </a:pPr>
            <a:r>
              <a:rPr lang="fr-CA" sz="900" spc="-20" dirty="0"/>
              <a:t>Autant en public qu’en coulisses, le rétablissement des relations était un aspect de son rôle qui exigeait beaucoup d’empathie et de sensibilité de sa part. En fin de compte, les membres se sont unis pour l’objectif ultime d’assurer la sécurité et le bien-être de leurs secteurs respectifs et de la survie et du bien-être de la société dans son ensemble. Ramener les discussions à cette perspective d’ensemble a été une approche efficace pour ramener les débats houleux à la réalité.</a:t>
            </a:r>
          </a:p>
          <a:p>
            <a:pPr indent="12700">
              <a:lnSpc>
                <a:spcPts val="1700"/>
              </a:lnSpc>
              <a:defRPr sz="1600" b="1" spc="-155">
                <a:solidFill>
                  <a:srgbClr val="231F20"/>
                </a:solidFill>
                <a:latin typeface="Arial"/>
                <a:ea typeface="Arial"/>
                <a:cs typeface="Arial"/>
                <a:sym typeface="Arial"/>
              </a:defRPr>
            </a:pPr>
            <a:r>
              <a:rPr lang="fr-CA" spc="-50" dirty="0"/>
              <a:t>Tracer une voie commune</a:t>
            </a:r>
            <a:br>
              <a:rPr lang="fr-CA" spc="-50" dirty="0"/>
            </a:br>
            <a:r>
              <a:rPr lang="fr-CA" spc="-50" dirty="0"/>
              <a:t>pour l’avenir</a:t>
            </a:r>
          </a:p>
          <a:p>
            <a:pPr marR="5080" indent="12700" algn="just">
              <a:lnSpc>
                <a:spcPts val="1400"/>
              </a:lnSpc>
              <a:spcBef>
                <a:spcPts val="100"/>
              </a:spcBef>
              <a:defRPr sz="1200" spc="-114">
                <a:solidFill>
                  <a:srgbClr val="231F20"/>
                </a:solidFill>
                <a:latin typeface="Arial"/>
                <a:ea typeface="Arial"/>
                <a:cs typeface="Arial"/>
                <a:sym typeface="Arial"/>
              </a:defRPr>
            </a:pPr>
            <a:r>
              <a:rPr lang="fr-CA" sz="900" spc="-20" dirty="0"/>
              <a:t>La D</a:t>
            </a:r>
            <a:r>
              <a:rPr lang="fr-CA" sz="900" spc="-20" baseline="30000" dirty="0"/>
              <a:t>re</a:t>
            </a:r>
            <a:r>
              <a:rPr lang="fr-CA" sz="900" spc="-20" dirty="0"/>
              <a:t> Bal prenait place à la table tandis que les autres membres du comité continuaient d’entrer dans la salle de réunion. Pouvoir tenir des réunions en personne était un changement bienvenu. Après avoir attendu quelques minutes de plus pour laisser le temps aux derniers membres du comité de s’installer, elle a ouvert la séance. En attirant l’attention sur l’ordre du jour du 28 janvier 2021, elle a invité les membres à commencer par sa partie favorite des réunions hebdomadaires, soit faire le point des situations sectorielles, où chaque membre de la table est invité à présenter un fait saillant de sa semaine précédente. La D</a:t>
            </a:r>
            <a:r>
              <a:rPr lang="fr-CA" sz="900" spc="-20" baseline="30000" dirty="0"/>
              <a:t>re</a:t>
            </a:r>
            <a:r>
              <a:rPr lang="fr-CA" sz="900" spc="-20" dirty="0"/>
              <a:t> Bal aimait commencer la réunion sur une note positive, malgré les sujets troublants que le groupe allait inexorablement devoir aborder peu de temps après. Pour la D</a:t>
            </a:r>
            <a:r>
              <a:rPr lang="fr-CA" sz="900" spc="-20" baseline="30000" dirty="0"/>
              <a:t>re</a:t>
            </a:r>
            <a:r>
              <a:rPr lang="fr-CA" sz="900" spc="-20" dirty="0"/>
              <a:t> Bal, il importait de commencer et de terminer les réunions de manière positive afin que la table serve de cellule de réflexion accueillante et que tous les membres aient envie d’y revenir la semaine suivante.</a:t>
            </a:r>
          </a:p>
          <a:p>
            <a:pPr marR="5080" indent="160020" algn="just">
              <a:lnSpc>
                <a:spcPts val="1400"/>
              </a:lnSpc>
              <a:defRPr sz="1200" spc="-160">
                <a:solidFill>
                  <a:srgbClr val="231F20"/>
                </a:solidFill>
                <a:latin typeface="Arial"/>
                <a:ea typeface="Arial"/>
                <a:cs typeface="Arial"/>
                <a:sym typeface="Arial"/>
              </a:defRPr>
            </a:pPr>
            <a:r>
              <a:rPr lang="fr-CA" sz="900" spc="-20" dirty="0"/>
              <a:t>Le premier point urgent à l’ordre du jour était une mise à jour de la représentante des établissements de soins de longue durée concernant les répercussions d’une éclosion dans une maison de retraite. Ce sujet était au centre des préoccupations de toutes les personnes présentes dans la salle. La représentante a longuement parlé de l’immense souffrance des familles et du lourd sentiment de perte qui affligeait les membres du personnel</a:t>
            </a:r>
          </a:p>
        </p:txBody>
      </p:sp>
      <p:sp>
        <p:nvSpPr>
          <p:cNvPr id="168" name="object 16"/>
          <p:cNvSpPr/>
          <p:nvPr/>
        </p:nvSpPr>
        <p:spPr>
          <a:xfrm flipH="1">
            <a:off x="3931227" y="409308"/>
            <a:ext cx="1" cy="6585852"/>
          </a:xfrm>
          <a:prstGeom prst="line">
            <a:avLst/>
          </a:prstGeom>
          <a:ln w="12700">
            <a:solidFill>
              <a:srgbClr val="231F20"/>
            </a:solidFill>
          </a:ln>
        </p:spPr>
        <p:txBody>
          <a:bodyPr lIns="45719" rIns="45719"/>
          <a:lstStyle/>
          <a:p>
            <a:endParaRPr/>
          </a:p>
        </p:txBody>
      </p:sp>
      <p:grpSp>
        <p:nvGrpSpPr>
          <p:cNvPr id="258" name="object 17"/>
          <p:cNvGrpSpPr/>
          <p:nvPr/>
        </p:nvGrpSpPr>
        <p:grpSpPr>
          <a:xfrm>
            <a:off x="4999647" y="8001926"/>
            <a:ext cx="1549325" cy="1549605"/>
            <a:chOff x="0" y="0"/>
            <a:chExt cx="1549323" cy="1549604"/>
          </a:xfrm>
        </p:grpSpPr>
        <p:grpSp>
          <p:nvGrpSpPr>
            <p:cNvPr id="173" name="object 18"/>
            <p:cNvGrpSpPr/>
            <p:nvPr/>
          </p:nvGrpSpPr>
          <p:grpSpPr>
            <a:xfrm>
              <a:off x="375589" y="0"/>
              <a:ext cx="798146" cy="328651"/>
              <a:chOff x="0" y="0"/>
              <a:chExt cx="798144" cy="328650"/>
            </a:xfrm>
          </p:grpSpPr>
          <p:sp>
            <p:nvSpPr>
              <p:cNvPr id="169" name="Forme"/>
              <p:cNvSpPr/>
              <p:nvPr/>
            </p:nvSpPr>
            <p:spPr>
              <a:xfrm>
                <a:off x="0" y="0"/>
                <a:ext cx="328651" cy="328651"/>
              </a:xfrm>
              <a:custGeom>
                <a:avLst/>
                <a:gdLst/>
                <a:ahLst/>
                <a:cxnLst>
                  <a:cxn ang="0">
                    <a:pos x="wd2" y="hd2"/>
                  </a:cxn>
                  <a:cxn ang="5400000">
                    <a:pos x="wd2" y="hd2"/>
                  </a:cxn>
                  <a:cxn ang="10800000">
                    <a:pos x="wd2" y="hd2"/>
                  </a:cxn>
                  <a:cxn ang="16200000">
                    <a:pos x="wd2" y="hd2"/>
                  </a:cxn>
                </a:cxnLst>
                <a:rect l="0" t="0" r="r" b="b"/>
                <a:pathLst>
                  <a:path w="21600" h="21600" extrusionOk="0">
                    <a:moveTo>
                      <a:pt x="21600" y="6172"/>
                    </a:moveTo>
                    <a:lnTo>
                      <a:pt x="18514" y="6172"/>
                    </a:lnTo>
                    <a:lnTo>
                      <a:pt x="18514" y="9257"/>
                    </a:lnTo>
                    <a:lnTo>
                      <a:pt x="9257" y="9257"/>
                    </a:lnTo>
                    <a:lnTo>
                      <a:pt x="9257" y="15428"/>
                    </a:lnTo>
                    <a:lnTo>
                      <a:pt x="6172" y="15428"/>
                    </a:lnTo>
                    <a:lnTo>
                      <a:pt x="6172" y="12343"/>
                    </a:lnTo>
                    <a:lnTo>
                      <a:pt x="9257" y="12343"/>
                    </a:lnTo>
                    <a:lnTo>
                      <a:pt x="9257" y="3086"/>
                    </a:lnTo>
                    <a:lnTo>
                      <a:pt x="15429" y="3086"/>
                    </a:lnTo>
                    <a:lnTo>
                      <a:pt x="15429" y="0"/>
                    </a:lnTo>
                    <a:lnTo>
                      <a:pt x="6172" y="0"/>
                    </a:lnTo>
                    <a:lnTo>
                      <a:pt x="6172" y="3086"/>
                    </a:lnTo>
                    <a:lnTo>
                      <a:pt x="3086" y="3086"/>
                    </a:lnTo>
                    <a:lnTo>
                      <a:pt x="3086" y="6172"/>
                    </a:lnTo>
                    <a:lnTo>
                      <a:pt x="6172" y="6172"/>
                    </a:lnTo>
                    <a:lnTo>
                      <a:pt x="6172" y="12342"/>
                    </a:lnTo>
                    <a:lnTo>
                      <a:pt x="3086" y="12342"/>
                    </a:lnTo>
                    <a:lnTo>
                      <a:pt x="3086" y="15428"/>
                    </a:lnTo>
                    <a:lnTo>
                      <a:pt x="0" y="15428"/>
                    </a:lnTo>
                    <a:lnTo>
                      <a:pt x="0" y="21600"/>
                    </a:lnTo>
                    <a:lnTo>
                      <a:pt x="3086" y="21600"/>
                    </a:lnTo>
                    <a:lnTo>
                      <a:pt x="3086" y="15429"/>
                    </a:lnTo>
                    <a:lnTo>
                      <a:pt x="6172" y="15429"/>
                    </a:lnTo>
                    <a:lnTo>
                      <a:pt x="6172" y="18514"/>
                    </a:lnTo>
                    <a:lnTo>
                      <a:pt x="9257" y="18514"/>
                    </a:lnTo>
                    <a:lnTo>
                      <a:pt x="9257" y="15429"/>
                    </a:lnTo>
                    <a:lnTo>
                      <a:pt x="12343" y="15429"/>
                    </a:lnTo>
                    <a:lnTo>
                      <a:pt x="12343" y="18514"/>
                    </a:lnTo>
                    <a:lnTo>
                      <a:pt x="15429" y="18514"/>
                    </a:lnTo>
                    <a:lnTo>
                      <a:pt x="15429" y="12343"/>
                    </a:lnTo>
                    <a:lnTo>
                      <a:pt x="18514" y="12343"/>
                    </a:lnTo>
                    <a:lnTo>
                      <a:pt x="18514" y="9258"/>
                    </a:lnTo>
                    <a:lnTo>
                      <a:pt x="21600" y="9258"/>
                    </a:lnTo>
                    <a:lnTo>
                      <a:pt x="21600" y="6172"/>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70" name="Forme"/>
              <p:cNvSpPr/>
              <p:nvPr/>
            </p:nvSpPr>
            <p:spPr>
              <a:xfrm>
                <a:off x="328650" y="0"/>
                <a:ext cx="422543" cy="281699"/>
              </a:xfrm>
              <a:custGeom>
                <a:avLst/>
                <a:gdLst/>
                <a:ahLst/>
                <a:cxnLst>
                  <a:cxn ang="0">
                    <a:pos x="wd2" y="hd2"/>
                  </a:cxn>
                  <a:cxn ang="5400000">
                    <a:pos x="wd2" y="hd2"/>
                  </a:cxn>
                  <a:cxn ang="10800000">
                    <a:pos x="wd2" y="hd2"/>
                  </a:cxn>
                  <a:cxn ang="16200000">
                    <a:pos x="wd2" y="hd2"/>
                  </a:cxn>
                </a:cxnLst>
                <a:rect l="0" t="0" r="r" b="b"/>
                <a:pathLst>
                  <a:path w="21600" h="21600" extrusionOk="0">
                    <a:moveTo>
                      <a:pt x="21600" y="18000"/>
                    </a:moveTo>
                    <a:lnTo>
                      <a:pt x="19200" y="18000"/>
                    </a:lnTo>
                    <a:lnTo>
                      <a:pt x="19200" y="14400"/>
                    </a:lnTo>
                    <a:lnTo>
                      <a:pt x="16800" y="14400"/>
                    </a:lnTo>
                    <a:lnTo>
                      <a:pt x="16800" y="10800"/>
                    </a:lnTo>
                    <a:lnTo>
                      <a:pt x="14400" y="10800"/>
                    </a:lnTo>
                    <a:lnTo>
                      <a:pt x="14400" y="18000"/>
                    </a:lnTo>
                    <a:lnTo>
                      <a:pt x="12000" y="18000"/>
                    </a:lnTo>
                    <a:lnTo>
                      <a:pt x="12000" y="7200"/>
                    </a:lnTo>
                    <a:lnTo>
                      <a:pt x="9600" y="7200"/>
                    </a:lnTo>
                    <a:lnTo>
                      <a:pt x="9600" y="18000"/>
                    </a:lnTo>
                    <a:lnTo>
                      <a:pt x="7200" y="18000"/>
                    </a:lnTo>
                    <a:lnTo>
                      <a:pt x="7200" y="3600"/>
                    </a:lnTo>
                    <a:lnTo>
                      <a:pt x="4800" y="3600"/>
                    </a:lnTo>
                    <a:lnTo>
                      <a:pt x="4800" y="0"/>
                    </a:lnTo>
                    <a:lnTo>
                      <a:pt x="0" y="0"/>
                    </a:lnTo>
                    <a:lnTo>
                      <a:pt x="0" y="7200"/>
                    </a:lnTo>
                    <a:lnTo>
                      <a:pt x="2400" y="7200"/>
                    </a:lnTo>
                    <a:lnTo>
                      <a:pt x="2400" y="10801"/>
                    </a:lnTo>
                    <a:lnTo>
                      <a:pt x="4800" y="10801"/>
                    </a:lnTo>
                    <a:lnTo>
                      <a:pt x="4800" y="14400"/>
                    </a:lnTo>
                    <a:lnTo>
                      <a:pt x="2400" y="14400"/>
                    </a:lnTo>
                    <a:lnTo>
                      <a:pt x="2400" y="18001"/>
                    </a:lnTo>
                    <a:lnTo>
                      <a:pt x="4800" y="18001"/>
                    </a:lnTo>
                    <a:lnTo>
                      <a:pt x="4800" y="21600"/>
                    </a:lnTo>
                    <a:lnTo>
                      <a:pt x="9600" y="21600"/>
                    </a:lnTo>
                    <a:lnTo>
                      <a:pt x="9600" y="18001"/>
                    </a:lnTo>
                    <a:lnTo>
                      <a:pt x="12000" y="18001"/>
                    </a:lnTo>
                    <a:lnTo>
                      <a:pt x="12000" y="21600"/>
                    </a:lnTo>
                    <a:lnTo>
                      <a:pt x="14400" y="21600"/>
                    </a:lnTo>
                    <a:lnTo>
                      <a:pt x="14400" y="18001"/>
                    </a:lnTo>
                    <a:lnTo>
                      <a:pt x="16800" y="18001"/>
                    </a:lnTo>
                    <a:lnTo>
                      <a:pt x="16800" y="21600"/>
                    </a:lnTo>
                    <a:lnTo>
                      <a:pt x="21600" y="21600"/>
                    </a:lnTo>
                    <a:lnTo>
                      <a:pt x="21600" y="180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71" name="Forme"/>
              <p:cNvSpPr/>
              <p:nvPr/>
            </p:nvSpPr>
            <p:spPr>
              <a:xfrm>
                <a:off x="563397" y="0"/>
                <a:ext cx="234748" cy="140869"/>
              </a:xfrm>
              <a:custGeom>
                <a:avLst/>
                <a:gdLst/>
                <a:ahLst/>
                <a:cxnLst>
                  <a:cxn ang="0">
                    <a:pos x="wd2" y="hd2"/>
                  </a:cxn>
                  <a:cxn ang="5400000">
                    <a:pos x="wd2" y="hd2"/>
                  </a:cxn>
                  <a:cxn ang="10800000">
                    <a:pos x="wd2" y="hd2"/>
                  </a:cxn>
                  <a:cxn ang="16200000">
                    <a:pos x="wd2" y="hd2"/>
                  </a:cxn>
                </a:cxnLst>
                <a:rect l="0" t="0" r="r" b="b"/>
                <a:pathLst>
                  <a:path w="21600" h="21600" extrusionOk="0">
                    <a:moveTo>
                      <a:pt x="21600" y="7199"/>
                    </a:moveTo>
                    <a:lnTo>
                      <a:pt x="17280" y="7199"/>
                    </a:lnTo>
                    <a:lnTo>
                      <a:pt x="17280" y="0"/>
                    </a:lnTo>
                    <a:lnTo>
                      <a:pt x="8639" y="0"/>
                    </a:lnTo>
                    <a:lnTo>
                      <a:pt x="8639" y="7199"/>
                    </a:lnTo>
                    <a:lnTo>
                      <a:pt x="0" y="7199"/>
                    </a:lnTo>
                    <a:lnTo>
                      <a:pt x="0" y="14399"/>
                    </a:lnTo>
                    <a:lnTo>
                      <a:pt x="12960" y="14399"/>
                    </a:lnTo>
                    <a:lnTo>
                      <a:pt x="12960" y="21600"/>
                    </a:lnTo>
                    <a:lnTo>
                      <a:pt x="21600" y="21600"/>
                    </a:lnTo>
                    <a:lnTo>
                      <a:pt x="21600" y="71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72" name="Rectangle"/>
              <p:cNvSpPr/>
              <p:nvPr/>
            </p:nvSpPr>
            <p:spPr>
              <a:xfrm>
                <a:off x="469493" y="0"/>
                <a:ext cx="93905" cy="46952"/>
              </a:xfrm>
              <a:prstGeom prst="rect">
                <a:avLst/>
              </a:prstGeom>
              <a:noFill/>
              <a:ln w="12700" cap="flat">
                <a:noFill/>
                <a:miter lim="400000"/>
              </a:ln>
              <a:effectLst/>
            </p:spPr>
            <p:txBody>
              <a:bodyPr wrap="square" lIns="45719" tIns="45719" rIns="45719" bIns="45719" numCol="1" anchor="t">
                <a:noAutofit/>
              </a:bodyPr>
              <a:lstStyle/>
              <a:p>
                <a:endParaRPr/>
              </a:p>
            </p:txBody>
          </p:sp>
        </p:grpSp>
        <p:sp>
          <p:nvSpPr>
            <p:cNvPr id="174" name="object 19"/>
            <p:cNvSpPr/>
            <p:nvPr/>
          </p:nvSpPr>
          <p:spPr>
            <a:xfrm>
              <a:off x="469493" y="305175"/>
              <a:ext cx="704241" cy="1"/>
            </a:xfrm>
            <a:prstGeom prst="line">
              <a:avLst/>
            </a:prstGeom>
            <a:noFill/>
            <a:ln w="46951" cap="flat">
              <a:solidFill>
                <a:srgbClr val="000000"/>
              </a:solidFill>
              <a:prstDash val="sysDot"/>
              <a:round/>
            </a:ln>
            <a:effectLst/>
          </p:spPr>
          <p:txBody>
            <a:bodyPr wrap="square" lIns="45719" tIns="45719" rIns="45719" bIns="45719" numCol="1" anchor="t">
              <a:noAutofit/>
            </a:bodyPr>
            <a:lstStyle/>
            <a:p>
              <a:endParaRPr/>
            </a:p>
          </p:txBody>
        </p:sp>
        <p:grpSp>
          <p:nvGrpSpPr>
            <p:cNvPr id="180" name="object 20"/>
            <p:cNvGrpSpPr/>
            <p:nvPr/>
          </p:nvGrpSpPr>
          <p:grpSpPr>
            <a:xfrm>
              <a:off x="0" y="328651"/>
              <a:ext cx="1549324" cy="234747"/>
              <a:chOff x="0" y="0"/>
              <a:chExt cx="1549323" cy="234746"/>
            </a:xfrm>
          </p:grpSpPr>
          <p:sp>
            <p:nvSpPr>
              <p:cNvPr id="175" name="Forme"/>
              <p:cNvSpPr/>
              <p:nvPr/>
            </p:nvSpPr>
            <p:spPr>
              <a:xfrm>
                <a:off x="0" y="46939"/>
                <a:ext cx="328651" cy="187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5428" y="0"/>
                    </a:lnTo>
                    <a:lnTo>
                      <a:pt x="15428" y="5400"/>
                    </a:lnTo>
                    <a:lnTo>
                      <a:pt x="12343" y="5400"/>
                    </a:lnTo>
                    <a:lnTo>
                      <a:pt x="12343" y="0"/>
                    </a:lnTo>
                    <a:lnTo>
                      <a:pt x="9257" y="0"/>
                    </a:lnTo>
                    <a:lnTo>
                      <a:pt x="9257" y="5400"/>
                    </a:lnTo>
                    <a:lnTo>
                      <a:pt x="3086" y="5400"/>
                    </a:lnTo>
                    <a:lnTo>
                      <a:pt x="3086" y="0"/>
                    </a:lnTo>
                    <a:lnTo>
                      <a:pt x="0" y="0"/>
                    </a:lnTo>
                    <a:lnTo>
                      <a:pt x="0" y="16200"/>
                    </a:lnTo>
                    <a:lnTo>
                      <a:pt x="3086" y="16200"/>
                    </a:lnTo>
                    <a:lnTo>
                      <a:pt x="3086" y="21600"/>
                    </a:lnTo>
                    <a:lnTo>
                      <a:pt x="6172" y="21600"/>
                    </a:lnTo>
                    <a:lnTo>
                      <a:pt x="6172" y="10800"/>
                    </a:lnTo>
                    <a:lnTo>
                      <a:pt x="9257" y="10800"/>
                    </a:lnTo>
                    <a:lnTo>
                      <a:pt x="9257" y="16200"/>
                    </a:lnTo>
                    <a:lnTo>
                      <a:pt x="12343" y="16200"/>
                    </a:lnTo>
                    <a:lnTo>
                      <a:pt x="12343" y="21600"/>
                    </a:lnTo>
                    <a:lnTo>
                      <a:pt x="15429" y="21600"/>
                    </a:lnTo>
                    <a:lnTo>
                      <a:pt x="15429" y="16200"/>
                    </a:lnTo>
                    <a:lnTo>
                      <a:pt x="21600" y="16200"/>
                    </a:lnTo>
                    <a:lnTo>
                      <a:pt x="21600" y="10800"/>
                    </a:lnTo>
                    <a:lnTo>
                      <a:pt x="15429" y="10800"/>
                    </a:lnTo>
                    <a:lnTo>
                      <a:pt x="15429" y="5400"/>
                    </a:lnTo>
                    <a:lnTo>
                      <a:pt x="21600" y="54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76" name="Forme"/>
              <p:cNvSpPr/>
              <p:nvPr/>
            </p:nvSpPr>
            <p:spPr>
              <a:xfrm>
                <a:off x="328649" y="0"/>
                <a:ext cx="751182" cy="234747"/>
              </a:xfrm>
              <a:custGeom>
                <a:avLst/>
                <a:gdLst/>
                <a:ahLst/>
                <a:cxnLst>
                  <a:cxn ang="0">
                    <a:pos x="wd2" y="hd2"/>
                  </a:cxn>
                  <a:cxn ang="5400000">
                    <a:pos x="wd2" y="hd2"/>
                  </a:cxn>
                  <a:cxn ang="10800000">
                    <a:pos x="wd2" y="hd2"/>
                  </a:cxn>
                  <a:cxn ang="16200000">
                    <a:pos x="wd2" y="hd2"/>
                  </a:cxn>
                </a:cxnLst>
                <a:rect l="0" t="0" r="r" b="b"/>
                <a:pathLst>
                  <a:path w="21600" h="21600" extrusionOk="0">
                    <a:moveTo>
                      <a:pt x="21600" y="8639"/>
                    </a:moveTo>
                    <a:lnTo>
                      <a:pt x="20250" y="8639"/>
                    </a:lnTo>
                    <a:lnTo>
                      <a:pt x="20250" y="12960"/>
                    </a:lnTo>
                    <a:lnTo>
                      <a:pt x="18900" y="12960"/>
                    </a:lnTo>
                    <a:lnTo>
                      <a:pt x="18900" y="8639"/>
                    </a:lnTo>
                    <a:lnTo>
                      <a:pt x="20250" y="8639"/>
                    </a:lnTo>
                    <a:lnTo>
                      <a:pt x="20250" y="0"/>
                    </a:lnTo>
                    <a:lnTo>
                      <a:pt x="13500" y="0"/>
                    </a:lnTo>
                    <a:lnTo>
                      <a:pt x="13500" y="4319"/>
                    </a:lnTo>
                    <a:lnTo>
                      <a:pt x="10800" y="4319"/>
                    </a:lnTo>
                    <a:lnTo>
                      <a:pt x="10800" y="0"/>
                    </a:lnTo>
                    <a:lnTo>
                      <a:pt x="9450" y="0"/>
                    </a:lnTo>
                    <a:lnTo>
                      <a:pt x="9450" y="4319"/>
                    </a:lnTo>
                    <a:lnTo>
                      <a:pt x="6750" y="4319"/>
                    </a:lnTo>
                    <a:lnTo>
                      <a:pt x="6750" y="0"/>
                    </a:lnTo>
                    <a:lnTo>
                      <a:pt x="5400" y="0"/>
                    </a:lnTo>
                    <a:lnTo>
                      <a:pt x="5400" y="8639"/>
                    </a:lnTo>
                    <a:lnTo>
                      <a:pt x="6750" y="8639"/>
                    </a:lnTo>
                    <a:lnTo>
                      <a:pt x="6750" y="12960"/>
                    </a:lnTo>
                    <a:lnTo>
                      <a:pt x="5400" y="12960"/>
                    </a:lnTo>
                    <a:lnTo>
                      <a:pt x="5400" y="8639"/>
                    </a:lnTo>
                    <a:lnTo>
                      <a:pt x="2700" y="8639"/>
                    </a:lnTo>
                    <a:lnTo>
                      <a:pt x="2700" y="4319"/>
                    </a:lnTo>
                    <a:lnTo>
                      <a:pt x="1350" y="4319"/>
                    </a:lnTo>
                    <a:lnTo>
                      <a:pt x="1350" y="8639"/>
                    </a:lnTo>
                    <a:lnTo>
                      <a:pt x="0" y="8639"/>
                    </a:lnTo>
                    <a:lnTo>
                      <a:pt x="0" y="12960"/>
                    </a:lnTo>
                    <a:lnTo>
                      <a:pt x="4050" y="12960"/>
                    </a:lnTo>
                    <a:lnTo>
                      <a:pt x="4050" y="21600"/>
                    </a:lnTo>
                    <a:lnTo>
                      <a:pt x="8100" y="21600"/>
                    </a:lnTo>
                    <a:lnTo>
                      <a:pt x="8100" y="8639"/>
                    </a:lnTo>
                    <a:lnTo>
                      <a:pt x="9450" y="8639"/>
                    </a:lnTo>
                    <a:lnTo>
                      <a:pt x="9450" y="12960"/>
                    </a:lnTo>
                    <a:lnTo>
                      <a:pt x="10800" y="12960"/>
                    </a:lnTo>
                    <a:lnTo>
                      <a:pt x="10800" y="8639"/>
                    </a:lnTo>
                    <a:lnTo>
                      <a:pt x="12150" y="8639"/>
                    </a:lnTo>
                    <a:lnTo>
                      <a:pt x="12150" y="17280"/>
                    </a:lnTo>
                    <a:lnTo>
                      <a:pt x="14850" y="17280"/>
                    </a:lnTo>
                    <a:lnTo>
                      <a:pt x="14850" y="12960"/>
                    </a:lnTo>
                    <a:lnTo>
                      <a:pt x="13500" y="12960"/>
                    </a:lnTo>
                    <a:lnTo>
                      <a:pt x="13500" y="4320"/>
                    </a:lnTo>
                    <a:lnTo>
                      <a:pt x="16200" y="4320"/>
                    </a:lnTo>
                    <a:lnTo>
                      <a:pt x="16200" y="8639"/>
                    </a:lnTo>
                    <a:lnTo>
                      <a:pt x="17550" y="8639"/>
                    </a:lnTo>
                    <a:lnTo>
                      <a:pt x="17550" y="4320"/>
                    </a:lnTo>
                    <a:lnTo>
                      <a:pt x="18900" y="4320"/>
                    </a:lnTo>
                    <a:lnTo>
                      <a:pt x="18900" y="8639"/>
                    </a:lnTo>
                    <a:lnTo>
                      <a:pt x="17550" y="8639"/>
                    </a:lnTo>
                    <a:lnTo>
                      <a:pt x="17550" y="12960"/>
                    </a:lnTo>
                    <a:lnTo>
                      <a:pt x="16200" y="12960"/>
                    </a:lnTo>
                    <a:lnTo>
                      <a:pt x="16200" y="17280"/>
                    </a:lnTo>
                    <a:lnTo>
                      <a:pt x="21600" y="17280"/>
                    </a:lnTo>
                    <a:lnTo>
                      <a:pt x="21600" y="863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77" name="Forme"/>
              <p:cNvSpPr/>
              <p:nvPr/>
            </p:nvSpPr>
            <p:spPr>
              <a:xfrm>
                <a:off x="1126782" y="0"/>
                <a:ext cx="234747" cy="187795"/>
              </a:xfrm>
              <a:custGeom>
                <a:avLst/>
                <a:gdLst/>
                <a:ahLst/>
                <a:cxnLst>
                  <a:cxn ang="0">
                    <a:pos x="wd2" y="hd2"/>
                  </a:cxn>
                  <a:cxn ang="5400000">
                    <a:pos x="wd2" y="hd2"/>
                  </a:cxn>
                  <a:cxn ang="10800000">
                    <a:pos x="wd2" y="hd2"/>
                  </a:cxn>
                  <a:cxn ang="16200000">
                    <a:pos x="wd2" y="hd2"/>
                  </a:cxn>
                </a:cxnLst>
                <a:rect l="0" t="0" r="r" b="b"/>
                <a:pathLst>
                  <a:path w="21600" h="21600" extrusionOk="0">
                    <a:moveTo>
                      <a:pt x="21600" y="16200"/>
                    </a:moveTo>
                    <a:lnTo>
                      <a:pt x="17280" y="16200"/>
                    </a:lnTo>
                    <a:lnTo>
                      <a:pt x="17280" y="5399"/>
                    </a:lnTo>
                    <a:lnTo>
                      <a:pt x="12960" y="5399"/>
                    </a:lnTo>
                    <a:lnTo>
                      <a:pt x="12960" y="10799"/>
                    </a:lnTo>
                    <a:lnTo>
                      <a:pt x="8639" y="10799"/>
                    </a:lnTo>
                    <a:lnTo>
                      <a:pt x="8639" y="5399"/>
                    </a:lnTo>
                    <a:lnTo>
                      <a:pt x="4320" y="5399"/>
                    </a:lnTo>
                    <a:lnTo>
                      <a:pt x="4320" y="0"/>
                    </a:lnTo>
                    <a:lnTo>
                      <a:pt x="0" y="0"/>
                    </a:lnTo>
                    <a:lnTo>
                      <a:pt x="0" y="5400"/>
                    </a:lnTo>
                    <a:lnTo>
                      <a:pt x="4319" y="5400"/>
                    </a:lnTo>
                    <a:lnTo>
                      <a:pt x="4319" y="10799"/>
                    </a:lnTo>
                    <a:lnTo>
                      <a:pt x="0" y="10799"/>
                    </a:lnTo>
                    <a:lnTo>
                      <a:pt x="0" y="21600"/>
                    </a:lnTo>
                    <a:lnTo>
                      <a:pt x="8639" y="21600"/>
                    </a:lnTo>
                    <a:lnTo>
                      <a:pt x="8639" y="16200"/>
                    </a:lnTo>
                    <a:lnTo>
                      <a:pt x="12960" y="16200"/>
                    </a:lnTo>
                    <a:lnTo>
                      <a:pt x="12960" y="21600"/>
                    </a:lnTo>
                    <a:lnTo>
                      <a:pt x="21600" y="21600"/>
                    </a:lnTo>
                    <a:lnTo>
                      <a:pt x="21600" y="162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78" name="Forme"/>
              <p:cNvSpPr/>
              <p:nvPr/>
            </p:nvSpPr>
            <p:spPr>
              <a:xfrm>
                <a:off x="1408468" y="93891"/>
                <a:ext cx="140856" cy="9390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10800"/>
                    </a:lnTo>
                    <a:lnTo>
                      <a:pt x="0" y="108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79" name="Forme"/>
              <p:cNvSpPr/>
              <p:nvPr/>
            </p:nvSpPr>
            <p:spPr>
              <a:xfrm>
                <a:off x="375588" y="187794"/>
                <a:ext cx="328653" cy="4695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514" y="0"/>
                    </a:lnTo>
                    <a:lnTo>
                      <a:pt x="18514" y="21600"/>
                    </a:lnTo>
                    <a:lnTo>
                      <a:pt x="21600" y="21600"/>
                    </a:lnTo>
                    <a:lnTo>
                      <a:pt x="21600" y="0"/>
                    </a:lnTo>
                    <a:close/>
                    <a:moveTo>
                      <a:pt x="3086" y="0"/>
                    </a:moveTo>
                    <a:lnTo>
                      <a:pt x="0" y="0"/>
                    </a:lnTo>
                    <a:lnTo>
                      <a:pt x="0" y="21600"/>
                    </a:lnTo>
                    <a:lnTo>
                      <a:pt x="3086" y="21600"/>
                    </a:lnTo>
                    <a:lnTo>
                      <a:pt x="3086" y="0"/>
                    </a:lnTo>
                    <a:close/>
                  </a:path>
                </a:pathLst>
              </a:custGeom>
              <a:noFill/>
              <a:ln w="12700" cap="flat">
                <a:noFill/>
                <a:miter lim="400000"/>
              </a:ln>
              <a:effectLst/>
            </p:spPr>
            <p:txBody>
              <a:bodyPr wrap="square" lIns="45719" tIns="45719" rIns="45719" bIns="45719" numCol="1" anchor="t">
                <a:noAutofit/>
              </a:bodyPr>
              <a:lstStyle/>
              <a:p>
                <a:endParaRPr/>
              </a:p>
            </p:txBody>
          </p:sp>
        </p:grpSp>
        <p:grpSp>
          <p:nvGrpSpPr>
            <p:cNvPr id="199" name="object 21"/>
            <p:cNvGrpSpPr/>
            <p:nvPr/>
          </p:nvGrpSpPr>
          <p:grpSpPr>
            <a:xfrm>
              <a:off x="-1" y="516446"/>
              <a:ext cx="1549325" cy="281687"/>
              <a:chOff x="0" y="0"/>
              <a:chExt cx="1549323" cy="281686"/>
            </a:xfrm>
          </p:grpSpPr>
          <p:sp>
            <p:nvSpPr>
              <p:cNvPr id="181" name="Forme"/>
              <p:cNvSpPr/>
              <p:nvPr/>
            </p:nvSpPr>
            <p:spPr>
              <a:xfrm>
                <a:off x="0" y="140843"/>
                <a:ext cx="93904" cy="140844"/>
              </a:xfrm>
              <a:custGeom>
                <a:avLst/>
                <a:gdLst/>
                <a:ahLst/>
                <a:cxnLst>
                  <a:cxn ang="0">
                    <a:pos x="wd2" y="hd2"/>
                  </a:cxn>
                  <a:cxn ang="5400000">
                    <a:pos x="wd2" y="hd2"/>
                  </a:cxn>
                  <a:cxn ang="10800000">
                    <a:pos x="wd2" y="hd2"/>
                  </a:cxn>
                  <a:cxn ang="16200000">
                    <a:pos x="wd2" y="hd2"/>
                  </a:cxn>
                </a:cxnLst>
                <a:rect l="0" t="0" r="r" b="b"/>
                <a:pathLst>
                  <a:path w="21600" h="21600" extrusionOk="0">
                    <a:moveTo>
                      <a:pt x="21600" y="14399"/>
                    </a:moveTo>
                    <a:lnTo>
                      <a:pt x="10800" y="14399"/>
                    </a:lnTo>
                    <a:lnTo>
                      <a:pt x="10800" y="0"/>
                    </a:lnTo>
                    <a:lnTo>
                      <a:pt x="0" y="0"/>
                    </a:lnTo>
                    <a:lnTo>
                      <a:pt x="0" y="21600"/>
                    </a:lnTo>
                    <a:lnTo>
                      <a:pt x="21600" y="21600"/>
                    </a:lnTo>
                    <a:lnTo>
                      <a:pt x="21600" y="14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82" name="Carré"/>
              <p:cNvSpPr/>
              <p:nvPr/>
            </p:nvSpPr>
            <p:spPr>
              <a:xfrm>
                <a:off x="93903" y="140843"/>
                <a:ext cx="46953" cy="4695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83" name="Carré"/>
              <p:cNvSpPr/>
              <p:nvPr/>
            </p:nvSpPr>
            <p:spPr>
              <a:xfrm>
                <a:off x="93903" y="46939"/>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84" name="Carré"/>
              <p:cNvSpPr/>
              <p:nvPr/>
            </p:nvSpPr>
            <p:spPr>
              <a:xfrm>
                <a:off x="140855" y="93891"/>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85" name="Rectangle"/>
              <p:cNvSpPr/>
              <p:nvPr/>
            </p:nvSpPr>
            <p:spPr>
              <a:xfrm>
                <a:off x="140855" y="234734"/>
                <a:ext cx="93905"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86" name="Carré"/>
              <p:cNvSpPr/>
              <p:nvPr/>
            </p:nvSpPr>
            <p:spPr>
              <a:xfrm>
                <a:off x="375589" y="187794"/>
                <a:ext cx="46953" cy="4696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87" name="Forme"/>
              <p:cNvSpPr/>
              <p:nvPr/>
            </p:nvSpPr>
            <p:spPr>
              <a:xfrm>
                <a:off x="187807" y="46938"/>
                <a:ext cx="328639" cy="140857"/>
              </a:xfrm>
              <a:custGeom>
                <a:avLst/>
                <a:gdLst/>
                <a:ahLst/>
                <a:cxnLst>
                  <a:cxn ang="0">
                    <a:pos x="wd2" y="hd2"/>
                  </a:cxn>
                  <a:cxn ang="5400000">
                    <a:pos x="wd2" y="hd2"/>
                  </a:cxn>
                  <a:cxn ang="10800000">
                    <a:pos x="wd2" y="hd2"/>
                  </a:cxn>
                  <a:cxn ang="16200000">
                    <a:pos x="wd2" y="hd2"/>
                  </a:cxn>
                </a:cxnLst>
                <a:rect l="0" t="0" r="r" b="b"/>
                <a:pathLst>
                  <a:path w="21600" h="21600" extrusionOk="0">
                    <a:moveTo>
                      <a:pt x="21600" y="14400"/>
                    </a:moveTo>
                    <a:lnTo>
                      <a:pt x="18514" y="14400"/>
                    </a:lnTo>
                    <a:lnTo>
                      <a:pt x="18514" y="0"/>
                    </a:lnTo>
                    <a:lnTo>
                      <a:pt x="0" y="0"/>
                    </a:lnTo>
                    <a:lnTo>
                      <a:pt x="0" y="7200"/>
                    </a:lnTo>
                    <a:lnTo>
                      <a:pt x="9257" y="7200"/>
                    </a:lnTo>
                    <a:lnTo>
                      <a:pt x="9257" y="14400"/>
                    </a:lnTo>
                    <a:lnTo>
                      <a:pt x="12343" y="14400"/>
                    </a:lnTo>
                    <a:lnTo>
                      <a:pt x="12343" y="7200"/>
                    </a:lnTo>
                    <a:lnTo>
                      <a:pt x="15428" y="7200"/>
                    </a:lnTo>
                    <a:lnTo>
                      <a:pt x="15428" y="21600"/>
                    </a:lnTo>
                    <a:lnTo>
                      <a:pt x="21600" y="21600"/>
                    </a:lnTo>
                    <a:lnTo>
                      <a:pt x="21600" y="144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88" name="Forme"/>
              <p:cNvSpPr/>
              <p:nvPr/>
            </p:nvSpPr>
            <p:spPr>
              <a:xfrm>
                <a:off x="563397" y="46939"/>
                <a:ext cx="93892" cy="187821"/>
              </a:xfrm>
              <a:custGeom>
                <a:avLst/>
                <a:gdLst/>
                <a:ahLst/>
                <a:cxnLst>
                  <a:cxn ang="0">
                    <a:pos x="wd2" y="hd2"/>
                  </a:cxn>
                  <a:cxn ang="5400000">
                    <a:pos x="wd2" y="hd2"/>
                  </a:cxn>
                  <a:cxn ang="10800000">
                    <a:pos x="wd2" y="hd2"/>
                  </a:cxn>
                  <a:cxn ang="16200000">
                    <a:pos x="wd2" y="hd2"/>
                  </a:cxn>
                </a:cxnLst>
                <a:rect l="0" t="0" r="r" b="b"/>
                <a:pathLst>
                  <a:path w="21600" h="21600" extrusionOk="0">
                    <a:moveTo>
                      <a:pt x="21600" y="5400"/>
                    </a:moveTo>
                    <a:lnTo>
                      <a:pt x="10801" y="5400"/>
                    </a:lnTo>
                    <a:lnTo>
                      <a:pt x="10801" y="0"/>
                    </a:lnTo>
                    <a:lnTo>
                      <a:pt x="0" y="0"/>
                    </a:lnTo>
                    <a:lnTo>
                      <a:pt x="0" y="21600"/>
                    </a:lnTo>
                    <a:lnTo>
                      <a:pt x="10801" y="21600"/>
                    </a:lnTo>
                    <a:lnTo>
                      <a:pt x="10801" y="10799"/>
                    </a:lnTo>
                    <a:lnTo>
                      <a:pt x="21600" y="10799"/>
                    </a:lnTo>
                    <a:lnTo>
                      <a:pt x="21600" y="54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89" name="Carré"/>
              <p:cNvSpPr/>
              <p:nvPr/>
            </p:nvSpPr>
            <p:spPr>
              <a:xfrm>
                <a:off x="657288" y="0"/>
                <a:ext cx="46953" cy="4695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90" name="Forme"/>
              <p:cNvSpPr/>
              <p:nvPr/>
            </p:nvSpPr>
            <p:spPr>
              <a:xfrm>
                <a:off x="657288" y="140843"/>
                <a:ext cx="93905" cy="93917"/>
              </a:xfrm>
              <a:custGeom>
                <a:avLst/>
                <a:gdLst/>
                <a:ahLst/>
                <a:cxnLst>
                  <a:cxn ang="0">
                    <a:pos x="wd2" y="hd2"/>
                  </a:cxn>
                  <a:cxn ang="5400000">
                    <a:pos x="wd2" y="hd2"/>
                  </a:cxn>
                  <a:cxn ang="10800000">
                    <a:pos x="wd2" y="hd2"/>
                  </a:cxn>
                  <a:cxn ang="16200000">
                    <a:pos x="wd2" y="hd2"/>
                  </a:cxn>
                </a:cxnLst>
                <a:rect l="0" t="0" r="r" b="b"/>
                <a:pathLst>
                  <a:path w="21600" h="21600" extrusionOk="0">
                    <a:moveTo>
                      <a:pt x="21600" y="10798"/>
                    </a:moveTo>
                    <a:lnTo>
                      <a:pt x="10800" y="10798"/>
                    </a:lnTo>
                    <a:lnTo>
                      <a:pt x="10800" y="0"/>
                    </a:lnTo>
                    <a:lnTo>
                      <a:pt x="0" y="0"/>
                    </a:lnTo>
                    <a:lnTo>
                      <a:pt x="0" y="21600"/>
                    </a:lnTo>
                    <a:lnTo>
                      <a:pt x="21600" y="21600"/>
                    </a:lnTo>
                    <a:lnTo>
                      <a:pt x="21600" y="10798"/>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91" name="Carré"/>
              <p:cNvSpPr/>
              <p:nvPr/>
            </p:nvSpPr>
            <p:spPr>
              <a:xfrm>
                <a:off x="798131" y="0"/>
                <a:ext cx="46953" cy="4695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92" name="Forme"/>
              <p:cNvSpPr/>
              <p:nvPr/>
            </p:nvSpPr>
            <p:spPr>
              <a:xfrm>
                <a:off x="704240" y="93891"/>
                <a:ext cx="234748" cy="140869"/>
              </a:xfrm>
              <a:custGeom>
                <a:avLst/>
                <a:gdLst/>
                <a:ahLst/>
                <a:cxnLst>
                  <a:cxn ang="0">
                    <a:pos x="wd2" y="hd2"/>
                  </a:cxn>
                  <a:cxn ang="5400000">
                    <a:pos x="wd2" y="hd2"/>
                  </a:cxn>
                  <a:cxn ang="10800000">
                    <a:pos x="wd2" y="hd2"/>
                  </a:cxn>
                  <a:cxn ang="16200000">
                    <a:pos x="wd2" y="hd2"/>
                  </a:cxn>
                </a:cxnLst>
                <a:rect l="0" t="0" r="r" b="b"/>
                <a:pathLst>
                  <a:path w="21600" h="21600" extrusionOk="0">
                    <a:moveTo>
                      <a:pt x="21600" y="14399"/>
                    </a:moveTo>
                    <a:lnTo>
                      <a:pt x="12960" y="14399"/>
                    </a:lnTo>
                    <a:lnTo>
                      <a:pt x="12960" y="7199"/>
                    </a:lnTo>
                    <a:lnTo>
                      <a:pt x="8640" y="7199"/>
                    </a:lnTo>
                    <a:lnTo>
                      <a:pt x="8640" y="0"/>
                    </a:lnTo>
                    <a:lnTo>
                      <a:pt x="0" y="0"/>
                    </a:lnTo>
                    <a:lnTo>
                      <a:pt x="0" y="7199"/>
                    </a:lnTo>
                    <a:lnTo>
                      <a:pt x="8639" y="7199"/>
                    </a:lnTo>
                    <a:lnTo>
                      <a:pt x="8639" y="21600"/>
                    </a:lnTo>
                    <a:lnTo>
                      <a:pt x="21600" y="21600"/>
                    </a:lnTo>
                    <a:lnTo>
                      <a:pt x="21600" y="14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93" name="Carré"/>
              <p:cNvSpPr/>
              <p:nvPr/>
            </p:nvSpPr>
            <p:spPr>
              <a:xfrm>
                <a:off x="892035" y="46939"/>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94" name="Forme"/>
              <p:cNvSpPr/>
              <p:nvPr/>
            </p:nvSpPr>
            <p:spPr>
              <a:xfrm>
                <a:off x="938987" y="0"/>
                <a:ext cx="234748" cy="23476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2960" y="0"/>
                    </a:lnTo>
                    <a:lnTo>
                      <a:pt x="12960" y="8639"/>
                    </a:lnTo>
                    <a:lnTo>
                      <a:pt x="4319" y="8639"/>
                    </a:lnTo>
                    <a:lnTo>
                      <a:pt x="4319" y="12959"/>
                    </a:lnTo>
                    <a:lnTo>
                      <a:pt x="0" y="12959"/>
                    </a:lnTo>
                    <a:lnTo>
                      <a:pt x="0" y="17279"/>
                    </a:lnTo>
                    <a:lnTo>
                      <a:pt x="4319" y="17279"/>
                    </a:lnTo>
                    <a:lnTo>
                      <a:pt x="4319" y="21600"/>
                    </a:lnTo>
                    <a:lnTo>
                      <a:pt x="12960" y="21600"/>
                    </a:lnTo>
                    <a:lnTo>
                      <a:pt x="12960" y="17279"/>
                    </a:lnTo>
                    <a:lnTo>
                      <a:pt x="4320" y="17279"/>
                    </a:lnTo>
                    <a:lnTo>
                      <a:pt x="4320" y="12959"/>
                    </a:lnTo>
                    <a:lnTo>
                      <a:pt x="12960" y="12959"/>
                    </a:lnTo>
                    <a:lnTo>
                      <a:pt x="12960" y="17279"/>
                    </a:lnTo>
                    <a:lnTo>
                      <a:pt x="17280" y="17279"/>
                    </a:lnTo>
                    <a:lnTo>
                      <a:pt x="17280" y="8639"/>
                    </a:lnTo>
                    <a:lnTo>
                      <a:pt x="21600" y="863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95" name="Forme"/>
              <p:cNvSpPr/>
              <p:nvPr/>
            </p:nvSpPr>
            <p:spPr>
              <a:xfrm>
                <a:off x="1173721" y="46939"/>
                <a:ext cx="140857" cy="187821"/>
              </a:xfrm>
              <a:custGeom>
                <a:avLst/>
                <a:gdLst/>
                <a:ahLst/>
                <a:cxnLst>
                  <a:cxn ang="0">
                    <a:pos x="wd2" y="hd2"/>
                  </a:cxn>
                  <a:cxn ang="5400000">
                    <a:pos x="wd2" y="hd2"/>
                  </a:cxn>
                  <a:cxn ang="10800000">
                    <a:pos x="wd2" y="hd2"/>
                  </a:cxn>
                  <a:cxn ang="16200000">
                    <a:pos x="wd2" y="hd2"/>
                  </a:cxn>
                </a:cxnLst>
                <a:rect l="0" t="0" r="r" b="b"/>
                <a:pathLst>
                  <a:path w="21600" h="21600" extrusionOk="0">
                    <a:moveTo>
                      <a:pt x="21600" y="10799"/>
                    </a:moveTo>
                    <a:lnTo>
                      <a:pt x="14400" y="10799"/>
                    </a:lnTo>
                    <a:lnTo>
                      <a:pt x="14400" y="0"/>
                    </a:lnTo>
                    <a:lnTo>
                      <a:pt x="7200" y="0"/>
                    </a:lnTo>
                    <a:lnTo>
                      <a:pt x="7200" y="10799"/>
                    </a:lnTo>
                    <a:lnTo>
                      <a:pt x="0" y="10799"/>
                    </a:lnTo>
                    <a:lnTo>
                      <a:pt x="0" y="16199"/>
                    </a:lnTo>
                    <a:lnTo>
                      <a:pt x="7200" y="16199"/>
                    </a:lnTo>
                    <a:lnTo>
                      <a:pt x="7200" y="21600"/>
                    </a:lnTo>
                    <a:lnTo>
                      <a:pt x="21600" y="21600"/>
                    </a:lnTo>
                    <a:lnTo>
                      <a:pt x="21600" y="107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96" name="Rectangle"/>
              <p:cNvSpPr/>
              <p:nvPr/>
            </p:nvSpPr>
            <p:spPr>
              <a:xfrm>
                <a:off x="1314577" y="0"/>
                <a:ext cx="93892" cy="14084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97" name="Forme"/>
              <p:cNvSpPr/>
              <p:nvPr/>
            </p:nvSpPr>
            <p:spPr>
              <a:xfrm>
                <a:off x="1455420" y="0"/>
                <a:ext cx="93904" cy="23476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4320"/>
                    </a:lnTo>
                    <a:lnTo>
                      <a:pt x="10800" y="4320"/>
                    </a:lnTo>
                    <a:lnTo>
                      <a:pt x="10800" y="8639"/>
                    </a:lnTo>
                    <a:lnTo>
                      <a:pt x="0" y="8639"/>
                    </a:lnTo>
                    <a:lnTo>
                      <a:pt x="0" y="21600"/>
                    </a:lnTo>
                    <a:lnTo>
                      <a:pt x="10800" y="21600"/>
                    </a:lnTo>
                    <a:lnTo>
                      <a:pt x="10800" y="12959"/>
                    </a:lnTo>
                    <a:lnTo>
                      <a:pt x="21600" y="1295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98" name="Rectangle"/>
              <p:cNvSpPr/>
              <p:nvPr/>
            </p:nvSpPr>
            <p:spPr>
              <a:xfrm>
                <a:off x="187807" y="140843"/>
                <a:ext cx="140844" cy="46952"/>
              </a:xfrm>
              <a:prstGeom prst="rect">
                <a:avLst/>
              </a:prstGeom>
              <a:noFill/>
              <a:ln w="12700" cap="flat">
                <a:noFill/>
                <a:miter lim="400000"/>
              </a:ln>
              <a:effectLst/>
            </p:spPr>
            <p:txBody>
              <a:bodyPr wrap="square" lIns="45719" tIns="45719" rIns="45719" bIns="45719" numCol="1" anchor="t">
                <a:noAutofit/>
              </a:bodyPr>
              <a:lstStyle/>
              <a:p>
                <a:endParaRPr/>
              </a:p>
            </p:txBody>
          </p:sp>
        </p:grpSp>
        <p:grpSp>
          <p:nvGrpSpPr>
            <p:cNvPr id="214" name="object 22"/>
            <p:cNvGrpSpPr/>
            <p:nvPr/>
          </p:nvGrpSpPr>
          <p:grpSpPr>
            <a:xfrm>
              <a:off x="-1" y="751180"/>
              <a:ext cx="1549325" cy="234747"/>
              <a:chOff x="0" y="0"/>
              <a:chExt cx="1549323" cy="234746"/>
            </a:xfrm>
          </p:grpSpPr>
          <p:sp>
            <p:nvSpPr>
              <p:cNvPr id="200" name="Forme"/>
              <p:cNvSpPr/>
              <p:nvPr/>
            </p:nvSpPr>
            <p:spPr>
              <a:xfrm>
                <a:off x="0" y="46951"/>
                <a:ext cx="140856" cy="187796"/>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lnTo>
                      <a:pt x="14400" y="10801"/>
                    </a:lnTo>
                    <a:lnTo>
                      <a:pt x="14400" y="0"/>
                    </a:lnTo>
                    <a:lnTo>
                      <a:pt x="0" y="0"/>
                    </a:lnTo>
                    <a:lnTo>
                      <a:pt x="0" y="21600"/>
                    </a:lnTo>
                    <a:lnTo>
                      <a:pt x="14400" y="21600"/>
                    </a:lnTo>
                    <a:lnTo>
                      <a:pt x="14400" y="16201"/>
                    </a:lnTo>
                    <a:lnTo>
                      <a:pt x="21600" y="16201"/>
                    </a:lnTo>
                    <a:lnTo>
                      <a:pt x="21600" y="10801"/>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01" name="Carré"/>
              <p:cNvSpPr/>
              <p:nvPr/>
            </p:nvSpPr>
            <p:spPr>
              <a:xfrm>
                <a:off x="140855" y="46951"/>
                <a:ext cx="46953" cy="4696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02" name="Forme"/>
              <p:cNvSpPr/>
              <p:nvPr/>
            </p:nvSpPr>
            <p:spPr>
              <a:xfrm>
                <a:off x="187807" y="0"/>
                <a:ext cx="281687" cy="234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8640"/>
                    </a:lnTo>
                    <a:lnTo>
                      <a:pt x="7200" y="8640"/>
                    </a:lnTo>
                    <a:lnTo>
                      <a:pt x="7200" y="4320"/>
                    </a:lnTo>
                    <a:lnTo>
                      <a:pt x="10800" y="4320"/>
                    </a:lnTo>
                    <a:lnTo>
                      <a:pt x="10800" y="0"/>
                    </a:lnTo>
                    <a:lnTo>
                      <a:pt x="0" y="0"/>
                    </a:lnTo>
                    <a:lnTo>
                      <a:pt x="0" y="4320"/>
                    </a:lnTo>
                    <a:lnTo>
                      <a:pt x="3599" y="4320"/>
                    </a:lnTo>
                    <a:lnTo>
                      <a:pt x="3599" y="12961"/>
                    </a:lnTo>
                    <a:lnTo>
                      <a:pt x="10800" y="12961"/>
                    </a:lnTo>
                    <a:lnTo>
                      <a:pt x="10800" y="17280"/>
                    </a:lnTo>
                    <a:lnTo>
                      <a:pt x="7200" y="17280"/>
                    </a:lnTo>
                    <a:lnTo>
                      <a:pt x="7200" y="21600"/>
                    </a:lnTo>
                    <a:lnTo>
                      <a:pt x="10800" y="21600"/>
                    </a:lnTo>
                    <a:lnTo>
                      <a:pt x="10800" y="17281"/>
                    </a:lnTo>
                    <a:lnTo>
                      <a:pt x="14400" y="17281"/>
                    </a:lnTo>
                    <a:lnTo>
                      <a:pt x="14400" y="12961"/>
                    </a:lnTo>
                    <a:lnTo>
                      <a:pt x="18000" y="12961"/>
                    </a:lnTo>
                    <a:lnTo>
                      <a:pt x="18000" y="4320"/>
                    </a:lnTo>
                    <a:lnTo>
                      <a:pt x="21600" y="432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03" name="Forme"/>
              <p:cNvSpPr/>
              <p:nvPr/>
            </p:nvSpPr>
            <p:spPr>
              <a:xfrm>
                <a:off x="469493" y="0"/>
                <a:ext cx="140857" cy="1408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14400"/>
                    </a:lnTo>
                    <a:lnTo>
                      <a:pt x="7200" y="14400"/>
                    </a:lnTo>
                    <a:lnTo>
                      <a:pt x="7200" y="7200"/>
                    </a:lnTo>
                    <a:lnTo>
                      <a:pt x="0" y="7200"/>
                    </a:lnTo>
                    <a:lnTo>
                      <a:pt x="0" y="21600"/>
                    </a:lnTo>
                    <a:lnTo>
                      <a:pt x="14400" y="21600"/>
                    </a:lnTo>
                    <a:lnTo>
                      <a:pt x="14400" y="14402"/>
                    </a:lnTo>
                    <a:lnTo>
                      <a:pt x="21600" y="14402"/>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04" name="Forme"/>
              <p:cNvSpPr/>
              <p:nvPr/>
            </p:nvSpPr>
            <p:spPr>
              <a:xfrm>
                <a:off x="563397" y="140855"/>
                <a:ext cx="93892" cy="93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0801" y="21600"/>
                    </a:lnTo>
                    <a:lnTo>
                      <a:pt x="10801" y="10801"/>
                    </a:lnTo>
                    <a:lnTo>
                      <a:pt x="21600" y="10801"/>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05" name="Carré"/>
              <p:cNvSpPr/>
              <p:nvPr/>
            </p:nvSpPr>
            <p:spPr>
              <a:xfrm>
                <a:off x="657288" y="93903"/>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06" name="Carré"/>
              <p:cNvSpPr/>
              <p:nvPr/>
            </p:nvSpPr>
            <p:spPr>
              <a:xfrm>
                <a:off x="704240" y="140855"/>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07" name="Forme"/>
              <p:cNvSpPr/>
              <p:nvPr/>
            </p:nvSpPr>
            <p:spPr>
              <a:xfrm>
                <a:off x="751192" y="0"/>
                <a:ext cx="422543" cy="187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399" y="0"/>
                    </a:lnTo>
                    <a:lnTo>
                      <a:pt x="2399" y="5400"/>
                    </a:lnTo>
                    <a:lnTo>
                      <a:pt x="0" y="5400"/>
                    </a:lnTo>
                    <a:lnTo>
                      <a:pt x="0" y="16200"/>
                    </a:lnTo>
                    <a:lnTo>
                      <a:pt x="2399" y="16200"/>
                    </a:lnTo>
                    <a:lnTo>
                      <a:pt x="2399" y="21600"/>
                    </a:lnTo>
                    <a:lnTo>
                      <a:pt x="7200" y="21600"/>
                    </a:lnTo>
                    <a:lnTo>
                      <a:pt x="7200" y="10800"/>
                    </a:lnTo>
                    <a:lnTo>
                      <a:pt x="4800" y="10800"/>
                    </a:lnTo>
                    <a:lnTo>
                      <a:pt x="4800" y="16200"/>
                    </a:lnTo>
                    <a:lnTo>
                      <a:pt x="2400" y="16200"/>
                    </a:lnTo>
                    <a:lnTo>
                      <a:pt x="2400" y="5400"/>
                    </a:lnTo>
                    <a:lnTo>
                      <a:pt x="9600" y="5400"/>
                    </a:lnTo>
                    <a:lnTo>
                      <a:pt x="9600" y="10801"/>
                    </a:lnTo>
                    <a:lnTo>
                      <a:pt x="14400" y="10801"/>
                    </a:lnTo>
                    <a:lnTo>
                      <a:pt x="14400" y="16200"/>
                    </a:lnTo>
                    <a:lnTo>
                      <a:pt x="16800" y="16200"/>
                    </a:lnTo>
                    <a:lnTo>
                      <a:pt x="16800" y="10801"/>
                    </a:lnTo>
                    <a:lnTo>
                      <a:pt x="19200" y="10801"/>
                    </a:lnTo>
                    <a:lnTo>
                      <a:pt x="19200" y="5400"/>
                    </a:lnTo>
                    <a:lnTo>
                      <a:pt x="21600" y="54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08" name="Forme"/>
              <p:cNvSpPr/>
              <p:nvPr/>
            </p:nvSpPr>
            <p:spPr>
              <a:xfrm>
                <a:off x="1126782" y="93903"/>
                <a:ext cx="93892" cy="9390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799" y="0"/>
                    </a:lnTo>
                    <a:lnTo>
                      <a:pt x="10799" y="10800"/>
                    </a:lnTo>
                    <a:lnTo>
                      <a:pt x="0" y="108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09" name="Carré"/>
              <p:cNvSpPr/>
              <p:nvPr/>
            </p:nvSpPr>
            <p:spPr>
              <a:xfrm>
                <a:off x="1220673" y="0"/>
                <a:ext cx="46953" cy="4695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10" name="Carré"/>
              <p:cNvSpPr/>
              <p:nvPr/>
            </p:nvSpPr>
            <p:spPr>
              <a:xfrm>
                <a:off x="1267625" y="140855"/>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11" name="Carré"/>
              <p:cNvSpPr/>
              <p:nvPr/>
            </p:nvSpPr>
            <p:spPr>
              <a:xfrm>
                <a:off x="1267625" y="46951"/>
                <a:ext cx="46953" cy="4696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12" name="Forme"/>
              <p:cNvSpPr/>
              <p:nvPr/>
            </p:nvSpPr>
            <p:spPr>
              <a:xfrm>
                <a:off x="1314577" y="0"/>
                <a:ext cx="234747" cy="18780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8639" y="10800"/>
                    </a:lnTo>
                    <a:lnTo>
                      <a:pt x="8639" y="5400"/>
                    </a:lnTo>
                    <a:lnTo>
                      <a:pt x="17280" y="5400"/>
                    </a:lnTo>
                    <a:lnTo>
                      <a:pt x="17280" y="0"/>
                    </a:lnTo>
                    <a:lnTo>
                      <a:pt x="0" y="0"/>
                    </a:lnTo>
                    <a:lnTo>
                      <a:pt x="0" y="5400"/>
                    </a:lnTo>
                    <a:lnTo>
                      <a:pt x="4319" y="5400"/>
                    </a:lnTo>
                    <a:lnTo>
                      <a:pt x="4319" y="10801"/>
                    </a:lnTo>
                    <a:lnTo>
                      <a:pt x="8639" y="10801"/>
                    </a:lnTo>
                    <a:lnTo>
                      <a:pt x="8639" y="16200"/>
                    </a:lnTo>
                    <a:lnTo>
                      <a:pt x="12960" y="16200"/>
                    </a:lnTo>
                    <a:lnTo>
                      <a:pt x="12960" y="21600"/>
                    </a:lnTo>
                    <a:lnTo>
                      <a:pt x="17280" y="21600"/>
                    </a:lnTo>
                    <a:lnTo>
                      <a:pt x="17280" y="16200"/>
                    </a:lnTo>
                    <a:lnTo>
                      <a:pt x="21600" y="162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13" name="Forme"/>
              <p:cNvSpPr/>
              <p:nvPr/>
            </p:nvSpPr>
            <p:spPr>
              <a:xfrm>
                <a:off x="422541" y="140855"/>
                <a:ext cx="610338" cy="46953"/>
              </a:xfrm>
              <a:custGeom>
                <a:avLst/>
                <a:gdLst/>
                <a:ahLst/>
                <a:cxnLst>
                  <a:cxn ang="0">
                    <a:pos x="wd2" y="hd2"/>
                  </a:cxn>
                  <a:cxn ang="5400000">
                    <a:pos x="wd2" y="hd2"/>
                  </a:cxn>
                  <a:cxn ang="10800000">
                    <a:pos x="wd2" y="hd2"/>
                  </a:cxn>
                  <a:cxn ang="16200000">
                    <a:pos x="wd2" y="hd2"/>
                  </a:cxn>
                </a:cxnLst>
                <a:rect l="0" t="0" r="r" b="b"/>
                <a:pathLst>
                  <a:path w="21600" h="21600" extrusionOk="0">
                    <a:moveTo>
                      <a:pt x="1662" y="0"/>
                    </a:moveTo>
                    <a:lnTo>
                      <a:pt x="0" y="0"/>
                    </a:lnTo>
                    <a:lnTo>
                      <a:pt x="0" y="21600"/>
                    </a:lnTo>
                    <a:lnTo>
                      <a:pt x="1662" y="21600"/>
                    </a:lnTo>
                    <a:lnTo>
                      <a:pt x="1662" y="0"/>
                    </a:lnTo>
                    <a:close/>
                    <a:moveTo>
                      <a:pt x="21600" y="0"/>
                    </a:moveTo>
                    <a:lnTo>
                      <a:pt x="18277" y="0"/>
                    </a:lnTo>
                    <a:lnTo>
                      <a:pt x="18277" y="21600"/>
                    </a:lnTo>
                    <a:lnTo>
                      <a:pt x="21600" y="21600"/>
                    </a:lnTo>
                    <a:lnTo>
                      <a:pt x="21600" y="0"/>
                    </a:lnTo>
                    <a:close/>
                  </a:path>
                </a:pathLst>
              </a:custGeom>
              <a:noFill/>
              <a:ln w="12700" cap="flat">
                <a:noFill/>
                <a:miter lim="400000"/>
              </a:ln>
              <a:effectLst/>
            </p:spPr>
            <p:txBody>
              <a:bodyPr wrap="square" lIns="45719" tIns="45719" rIns="45719" bIns="45719" numCol="1" anchor="t">
                <a:noAutofit/>
              </a:bodyPr>
              <a:lstStyle/>
              <a:p>
                <a:endParaRPr/>
              </a:p>
            </p:txBody>
          </p:sp>
        </p:grpSp>
        <p:grpSp>
          <p:nvGrpSpPr>
            <p:cNvPr id="227" name="object 23"/>
            <p:cNvGrpSpPr/>
            <p:nvPr/>
          </p:nvGrpSpPr>
          <p:grpSpPr>
            <a:xfrm>
              <a:off x="-1" y="938975"/>
              <a:ext cx="1549325" cy="234747"/>
              <a:chOff x="0" y="0"/>
              <a:chExt cx="1549323" cy="234746"/>
            </a:xfrm>
          </p:grpSpPr>
          <p:sp>
            <p:nvSpPr>
              <p:cNvPr id="215" name="Forme"/>
              <p:cNvSpPr/>
              <p:nvPr/>
            </p:nvSpPr>
            <p:spPr>
              <a:xfrm>
                <a:off x="0" y="93903"/>
                <a:ext cx="187808" cy="140844"/>
              </a:xfrm>
              <a:custGeom>
                <a:avLst/>
                <a:gdLst/>
                <a:ahLst/>
                <a:cxnLst>
                  <a:cxn ang="0">
                    <a:pos x="wd2" y="hd2"/>
                  </a:cxn>
                  <a:cxn ang="5400000">
                    <a:pos x="wd2" y="hd2"/>
                  </a:cxn>
                  <a:cxn ang="10800000">
                    <a:pos x="wd2" y="hd2"/>
                  </a:cxn>
                  <a:cxn ang="16200000">
                    <a:pos x="wd2" y="hd2"/>
                  </a:cxn>
                </a:cxnLst>
                <a:rect l="0" t="0" r="r" b="b"/>
                <a:pathLst>
                  <a:path w="21600" h="21600" extrusionOk="0">
                    <a:moveTo>
                      <a:pt x="21600" y="7201"/>
                    </a:moveTo>
                    <a:lnTo>
                      <a:pt x="16200" y="7201"/>
                    </a:lnTo>
                    <a:lnTo>
                      <a:pt x="16200" y="0"/>
                    </a:lnTo>
                    <a:lnTo>
                      <a:pt x="0" y="0"/>
                    </a:lnTo>
                    <a:lnTo>
                      <a:pt x="0" y="7201"/>
                    </a:lnTo>
                    <a:lnTo>
                      <a:pt x="5400" y="7201"/>
                    </a:lnTo>
                    <a:lnTo>
                      <a:pt x="5400" y="14399"/>
                    </a:lnTo>
                    <a:lnTo>
                      <a:pt x="0" y="14399"/>
                    </a:lnTo>
                    <a:lnTo>
                      <a:pt x="0" y="21600"/>
                    </a:lnTo>
                    <a:lnTo>
                      <a:pt x="5400" y="21600"/>
                    </a:lnTo>
                    <a:lnTo>
                      <a:pt x="5400" y="14401"/>
                    </a:lnTo>
                    <a:lnTo>
                      <a:pt x="21600" y="14401"/>
                    </a:lnTo>
                    <a:lnTo>
                      <a:pt x="21600" y="7201"/>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16" name="Carré"/>
              <p:cNvSpPr/>
              <p:nvPr/>
            </p:nvSpPr>
            <p:spPr>
              <a:xfrm>
                <a:off x="140855" y="46951"/>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17" name="Carré"/>
              <p:cNvSpPr/>
              <p:nvPr/>
            </p:nvSpPr>
            <p:spPr>
              <a:xfrm>
                <a:off x="234746" y="46951"/>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18" name="Forme"/>
              <p:cNvSpPr/>
              <p:nvPr/>
            </p:nvSpPr>
            <p:spPr>
              <a:xfrm>
                <a:off x="281698" y="46951"/>
                <a:ext cx="234748" cy="18779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320" y="0"/>
                    </a:lnTo>
                    <a:lnTo>
                      <a:pt x="4320" y="5400"/>
                    </a:lnTo>
                    <a:lnTo>
                      <a:pt x="8639" y="5400"/>
                    </a:lnTo>
                    <a:lnTo>
                      <a:pt x="8639" y="10801"/>
                    </a:lnTo>
                    <a:lnTo>
                      <a:pt x="4320" y="10801"/>
                    </a:lnTo>
                    <a:lnTo>
                      <a:pt x="4320" y="16200"/>
                    </a:lnTo>
                    <a:lnTo>
                      <a:pt x="0" y="16200"/>
                    </a:lnTo>
                    <a:lnTo>
                      <a:pt x="0" y="21600"/>
                    </a:lnTo>
                    <a:lnTo>
                      <a:pt x="4320" y="21600"/>
                    </a:lnTo>
                    <a:lnTo>
                      <a:pt x="4320" y="16201"/>
                    </a:lnTo>
                    <a:lnTo>
                      <a:pt x="12960" y="16201"/>
                    </a:lnTo>
                    <a:lnTo>
                      <a:pt x="12960" y="10801"/>
                    </a:lnTo>
                    <a:lnTo>
                      <a:pt x="21600" y="10801"/>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19" name="Carré"/>
              <p:cNvSpPr/>
              <p:nvPr/>
            </p:nvSpPr>
            <p:spPr>
              <a:xfrm>
                <a:off x="516445" y="140855"/>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20" name="Rectangle"/>
              <p:cNvSpPr/>
              <p:nvPr/>
            </p:nvSpPr>
            <p:spPr>
              <a:xfrm>
                <a:off x="563397" y="93903"/>
                <a:ext cx="93892"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21" name="Rectangle"/>
              <p:cNvSpPr/>
              <p:nvPr/>
            </p:nvSpPr>
            <p:spPr>
              <a:xfrm>
                <a:off x="563397" y="0"/>
                <a:ext cx="93892" cy="4695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22" name="Forme"/>
              <p:cNvSpPr/>
              <p:nvPr/>
            </p:nvSpPr>
            <p:spPr>
              <a:xfrm>
                <a:off x="657288" y="0"/>
                <a:ext cx="563386" cy="234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4320"/>
                    </a:lnTo>
                    <a:lnTo>
                      <a:pt x="12600" y="4320"/>
                    </a:lnTo>
                    <a:lnTo>
                      <a:pt x="12600" y="12961"/>
                    </a:lnTo>
                    <a:lnTo>
                      <a:pt x="12600" y="17280"/>
                    </a:lnTo>
                    <a:lnTo>
                      <a:pt x="9000" y="17280"/>
                    </a:lnTo>
                    <a:lnTo>
                      <a:pt x="9000" y="12961"/>
                    </a:lnTo>
                    <a:lnTo>
                      <a:pt x="7200" y="12961"/>
                    </a:lnTo>
                    <a:lnTo>
                      <a:pt x="7200" y="17280"/>
                    </a:lnTo>
                    <a:lnTo>
                      <a:pt x="5400" y="17280"/>
                    </a:lnTo>
                    <a:lnTo>
                      <a:pt x="5400" y="12961"/>
                    </a:lnTo>
                    <a:lnTo>
                      <a:pt x="7200" y="12961"/>
                    </a:lnTo>
                    <a:lnTo>
                      <a:pt x="7200" y="8640"/>
                    </a:lnTo>
                    <a:lnTo>
                      <a:pt x="5400" y="8640"/>
                    </a:lnTo>
                    <a:lnTo>
                      <a:pt x="5400" y="4320"/>
                    </a:lnTo>
                    <a:lnTo>
                      <a:pt x="7200" y="4320"/>
                    </a:lnTo>
                    <a:lnTo>
                      <a:pt x="7200" y="8640"/>
                    </a:lnTo>
                    <a:lnTo>
                      <a:pt x="10800" y="8640"/>
                    </a:lnTo>
                    <a:lnTo>
                      <a:pt x="10800" y="12961"/>
                    </a:lnTo>
                    <a:lnTo>
                      <a:pt x="12600" y="12961"/>
                    </a:lnTo>
                    <a:lnTo>
                      <a:pt x="12600" y="4320"/>
                    </a:lnTo>
                    <a:lnTo>
                      <a:pt x="9000" y="4320"/>
                    </a:lnTo>
                    <a:lnTo>
                      <a:pt x="9000" y="0"/>
                    </a:lnTo>
                    <a:lnTo>
                      <a:pt x="3600" y="0"/>
                    </a:lnTo>
                    <a:lnTo>
                      <a:pt x="3600" y="4320"/>
                    </a:lnTo>
                    <a:lnTo>
                      <a:pt x="1800" y="4320"/>
                    </a:lnTo>
                    <a:lnTo>
                      <a:pt x="1800" y="12961"/>
                    </a:lnTo>
                    <a:lnTo>
                      <a:pt x="3600" y="12961"/>
                    </a:lnTo>
                    <a:lnTo>
                      <a:pt x="3600" y="8640"/>
                    </a:lnTo>
                    <a:lnTo>
                      <a:pt x="5400" y="8640"/>
                    </a:lnTo>
                    <a:lnTo>
                      <a:pt x="5400" y="12961"/>
                    </a:lnTo>
                    <a:lnTo>
                      <a:pt x="3600" y="12961"/>
                    </a:lnTo>
                    <a:lnTo>
                      <a:pt x="3600" y="17280"/>
                    </a:lnTo>
                    <a:lnTo>
                      <a:pt x="1800" y="17280"/>
                    </a:lnTo>
                    <a:lnTo>
                      <a:pt x="1800" y="12961"/>
                    </a:lnTo>
                    <a:lnTo>
                      <a:pt x="0" y="12961"/>
                    </a:lnTo>
                    <a:lnTo>
                      <a:pt x="0" y="21600"/>
                    </a:lnTo>
                    <a:lnTo>
                      <a:pt x="3600" y="21600"/>
                    </a:lnTo>
                    <a:lnTo>
                      <a:pt x="3600" y="17281"/>
                    </a:lnTo>
                    <a:lnTo>
                      <a:pt x="5400" y="17281"/>
                    </a:lnTo>
                    <a:lnTo>
                      <a:pt x="5400" y="21600"/>
                    </a:lnTo>
                    <a:lnTo>
                      <a:pt x="7200" y="21600"/>
                    </a:lnTo>
                    <a:lnTo>
                      <a:pt x="7200" y="17281"/>
                    </a:lnTo>
                    <a:lnTo>
                      <a:pt x="9000" y="17281"/>
                    </a:lnTo>
                    <a:lnTo>
                      <a:pt x="9000" y="21600"/>
                    </a:lnTo>
                    <a:lnTo>
                      <a:pt x="14400" y="21600"/>
                    </a:lnTo>
                    <a:lnTo>
                      <a:pt x="14400" y="12961"/>
                    </a:lnTo>
                    <a:lnTo>
                      <a:pt x="12600" y="12961"/>
                    </a:lnTo>
                    <a:lnTo>
                      <a:pt x="12600" y="8640"/>
                    </a:lnTo>
                    <a:lnTo>
                      <a:pt x="14400" y="8640"/>
                    </a:lnTo>
                    <a:lnTo>
                      <a:pt x="14400" y="12961"/>
                    </a:lnTo>
                    <a:lnTo>
                      <a:pt x="16200" y="12961"/>
                    </a:lnTo>
                    <a:lnTo>
                      <a:pt x="16200" y="4320"/>
                    </a:lnTo>
                    <a:lnTo>
                      <a:pt x="18000" y="4320"/>
                    </a:lnTo>
                    <a:lnTo>
                      <a:pt x="18000" y="8640"/>
                    </a:lnTo>
                    <a:lnTo>
                      <a:pt x="19800" y="8640"/>
                    </a:lnTo>
                    <a:lnTo>
                      <a:pt x="19800" y="4320"/>
                    </a:lnTo>
                    <a:lnTo>
                      <a:pt x="21600" y="432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3" name="Forme"/>
              <p:cNvSpPr/>
              <p:nvPr/>
            </p:nvSpPr>
            <p:spPr>
              <a:xfrm>
                <a:off x="1079830" y="93903"/>
                <a:ext cx="281699" cy="140844"/>
              </a:xfrm>
              <a:custGeom>
                <a:avLst/>
                <a:gdLst/>
                <a:ahLst/>
                <a:cxnLst>
                  <a:cxn ang="0">
                    <a:pos x="wd2" y="hd2"/>
                  </a:cxn>
                  <a:cxn ang="5400000">
                    <a:pos x="wd2" y="hd2"/>
                  </a:cxn>
                  <a:cxn ang="10800000">
                    <a:pos x="wd2" y="hd2"/>
                  </a:cxn>
                  <a:cxn ang="16200000">
                    <a:pos x="wd2" y="hd2"/>
                  </a:cxn>
                </a:cxnLst>
                <a:rect l="0" t="0" r="r" b="b"/>
                <a:pathLst>
                  <a:path w="21600" h="21600" extrusionOk="0">
                    <a:moveTo>
                      <a:pt x="21600" y="14399"/>
                    </a:moveTo>
                    <a:lnTo>
                      <a:pt x="18000" y="14399"/>
                    </a:lnTo>
                    <a:lnTo>
                      <a:pt x="18000" y="0"/>
                    </a:lnTo>
                    <a:lnTo>
                      <a:pt x="10800" y="0"/>
                    </a:lnTo>
                    <a:lnTo>
                      <a:pt x="10800" y="7201"/>
                    </a:lnTo>
                    <a:lnTo>
                      <a:pt x="14400" y="7201"/>
                    </a:lnTo>
                    <a:lnTo>
                      <a:pt x="14400" y="14399"/>
                    </a:lnTo>
                    <a:lnTo>
                      <a:pt x="3600" y="14399"/>
                    </a:lnTo>
                    <a:lnTo>
                      <a:pt x="3600" y="7201"/>
                    </a:lnTo>
                    <a:lnTo>
                      <a:pt x="0" y="7201"/>
                    </a:lnTo>
                    <a:lnTo>
                      <a:pt x="0" y="14401"/>
                    </a:lnTo>
                    <a:lnTo>
                      <a:pt x="3600" y="14401"/>
                    </a:lnTo>
                    <a:lnTo>
                      <a:pt x="3600" y="21600"/>
                    </a:lnTo>
                    <a:lnTo>
                      <a:pt x="21600" y="21600"/>
                    </a:lnTo>
                    <a:lnTo>
                      <a:pt x="21600" y="14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4" name="Forme"/>
              <p:cNvSpPr/>
              <p:nvPr/>
            </p:nvSpPr>
            <p:spPr>
              <a:xfrm>
                <a:off x="1314577" y="0"/>
                <a:ext cx="93892" cy="140856"/>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lnTo>
                      <a:pt x="10801" y="7200"/>
                    </a:lnTo>
                    <a:lnTo>
                      <a:pt x="10801" y="0"/>
                    </a:lnTo>
                    <a:lnTo>
                      <a:pt x="0" y="0"/>
                    </a:lnTo>
                    <a:lnTo>
                      <a:pt x="0" y="7200"/>
                    </a:lnTo>
                    <a:lnTo>
                      <a:pt x="10799" y="7200"/>
                    </a:lnTo>
                    <a:lnTo>
                      <a:pt x="10799" y="21600"/>
                    </a:lnTo>
                    <a:lnTo>
                      <a:pt x="21600" y="21600"/>
                    </a:lnTo>
                    <a:lnTo>
                      <a:pt x="21600" y="72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5" name="Forme"/>
              <p:cNvSpPr/>
              <p:nvPr/>
            </p:nvSpPr>
            <p:spPr>
              <a:xfrm>
                <a:off x="1455420" y="0"/>
                <a:ext cx="93904" cy="1408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4400"/>
                    </a:lnTo>
                    <a:lnTo>
                      <a:pt x="10800" y="14400"/>
                    </a:lnTo>
                    <a:lnTo>
                      <a:pt x="108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6" name="Carré"/>
              <p:cNvSpPr/>
              <p:nvPr/>
            </p:nvSpPr>
            <p:spPr>
              <a:xfrm>
                <a:off x="281698" y="93903"/>
                <a:ext cx="46953" cy="46953"/>
              </a:xfrm>
              <a:prstGeom prst="rect">
                <a:avLst/>
              </a:prstGeom>
              <a:noFill/>
              <a:ln w="12700" cap="flat">
                <a:noFill/>
                <a:miter lim="400000"/>
              </a:ln>
              <a:effectLst/>
            </p:spPr>
            <p:txBody>
              <a:bodyPr wrap="square" lIns="45719" tIns="45719" rIns="45719" bIns="45719" numCol="1" anchor="t">
                <a:noAutofit/>
              </a:bodyPr>
              <a:lstStyle/>
              <a:p>
                <a:endParaRPr/>
              </a:p>
            </p:txBody>
          </p:sp>
        </p:grpSp>
        <p:grpSp>
          <p:nvGrpSpPr>
            <p:cNvPr id="244" name="object 24"/>
            <p:cNvGrpSpPr/>
            <p:nvPr/>
          </p:nvGrpSpPr>
          <p:grpSpPr>
            <a:xfrm>
              <a:off x="375589" y="1126770"/>
              <a:ext cx="1173735" cy="375616"/>
              <a:chOff x="0" y="0"/>
              <a:chExt cx="1173734" cy="375614"/>
            </a:xfrm>
          </p:grpSpPr>
          <p:sp>
            <p:nvSpPr>
              <p:cNvPr id="228" name="Forme"/>
              <p:cNvSpPr/>
              <p:nvPr/>
            </p:nvSpPr>
            <p:spPr>
              <a:xfrm>
                <a:off x="0" y="46950"/>
                <a:ext cx="93904" cy="9390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0800"/>
                    </a:lnTo>
                    <a:lnTo>
                      <a:pt x="10800" y="10800"/>
                    </a:lnTo>
                    <a:lnTo>
                      <a:pt x="108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9" name="Forme"/>
              <p:cNvSpPr/>
              <p:nvPr/>
            </p:nvSpPr>
            <p:spPr>
              <a:xfrm>
                <a:off x="0" y="140854"/>
                <a:ext cx="187808" cy="1408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6200" y="0"/>
                    </a:lnTo>
                    <a:lnTo>
                      <a:pt x="16200" y="7199"/>
                    </a:lnTo>
                    <a:lnTo>
                      <a:pt x="5400" y="7199"/>
                    </a:lnTo>
                    <a:lnTo>
                      <a:pt x="5400" y="0"/>
                    </a:lnTo>
                    <a:lnTo>
                      <a:pt x="0" y="0"/>
                    </a:lnTo>
                    <a:lnTo>
                      <a:pt x="0" y="7201"/>
                    </a:lnTo>
                    <a:lnTo>
                      <a:pt x="5400" y="7201"/>
                    </a:lnTo>
                    <a:lnTo>
                      <a:pt x="5400" y="14399"/>
                    </a:lnTo>
                    <a:lnTo>
                      <a:pt x="10800" y="14399"/>
                    </a:lnTo>
                    <a:lnTo>
                      <a:pt x="10800" y="21600"/>
                    </a:lnTo>
                    <a:lnTo>
                      <a:pt x="16200" y="21600"/>
                    </a:lnTo>
                    <a:lnTo>
                      <a:pt x="16200" y="14399"/>
                    </a:lnTo>
                    <a:lnTo>
                      <a:pt x="21600" y="1439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0" name="Forme"/>
              <p:cNvSpPr/>
              <p:nvPr/>
            </p:nvSpPr>
            <p:spPr>
              <a:xfrm>
                <a:off x="140855" y="281698"/>
                <a:ext cx="140844" cy="93918"/>
              </a:xfrm>
              <a:custGeom>
                <a:avLst/>
                <a:gdLst/>
                <a:ahLst/>
                <a:cxnLst>
                  <a:cxn ang="0">
                    <a:pos x="wd2" y="hd2"/>
                  </a:cxn>
                  <a:cxn ang="5400000">
                    <a:pos x="wd2" y="hd2"/>
                  </a:cxn>
                  <a:cxn ang="10800000">
                    <a:pos x="wd2" y="hd2"/>
                  </a:cxn>
                  <a:cxn ang="16200000">
                    <a:pos x="wd2" y="hd2"/>
                  </a:cxn>
                </a:cxnLst>
                <a:rect l="0" t="0" r="r" b="b"/>
                <a:pathLst>
                  <a:path w="21600" h="21600" extrusionOk="0">
                    <a:moveTo>
                      <a:pt x="21600" y="10799"/>
                    </a:moveTo>
                    <a:lnTo>
                      <a:pt x="7201" y="10799"/>
                    </a:lnTo>
                    <a:lnTo>
                      <a:pt x="7201" y="0"/>
                    </a:lnTo>
                    <a:lnTo>
                      <a:pt x="0" y="0"/>
                    </a:lnTo>
                    <a:lnTo>
                      <a:pt x="0" y="21600"/>
                    </a:lnTo>
                    <a:lnTo>
                      <a:pt x="21600" y="21600"/>
                    </a:lnTo>
                    <a:lnTo>
                      <a:pt x="21600" y="107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1" name="Rectangle"/>
              <p:cNvSpPr/>
              <p:nvPr/>
            </p:nvSpPr>
            <p:spPr>
              <a:xfrm>
                <a:off x="187807" y="234746"/>
                <a:ext cx="93892"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32" name="Carré"/>
              <p:cNvSpPr/>
              <p:nvPr/>
            </p:nvSpPr>
            <p:spPr>
              <a:xfrm>
                <a:off x="328650" y="234746"/>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33" name="Forme"/>
              <p:cNvSpPr/>
              <p:nvPr/>
            </p:nvSpPr>
            <p:spPr>
              <a:xfrm>
                <a:off x="187807" y="46950"/>
                <a:ext cx="234748" cy="187796"/>
              </a:xfrm>
              <a:custGeom>
                <a:avLst/>
                <a:gdLst/>
                <a:ahLst/>
                <a:cxnLst>
                  <a:cxn ang="0">
                    <a:pos x="wd2" y="hd2"/>
                  </a:cxn>
                  <a:cxn ang="5400000">
                    <a:pos x="wd2" y="hd2"/>
                  </a:cxn>
                  <a:cxn ang="10800000">
                    <a:pos x="wd2" y="hd2"/>
                  </a:cxn>
                  <a:cxn ang="16200000">
                    <a:pos x="wd2" y="hd2"/>
                  </a:cxn>
                </a:cxnLst>
                <a:rect l="0" t="0" r="r" b="b"/>
                <a:pathLst>
                  <a:path w="21600" h="21600" extrusionOk="0">
                    <a:moveTo>
                      <a:pt x="21600" y="16200"/>
                    </a:moveTo>
                    <a:lnTo>
                      <a:pt x="17280" y="16200"/>
                    </a:lnTo>
                    <a:lnTo>
                      <a:pt x="17280" y="10801"/>
                    </a:lnTo>
                    <a:lnTo>
                      <a:pt x="4320" y="10801"/>
                    </a:lnTo>
                    <a:lnTo>
                      <a:pt x="4320" y="0"/>
                    </a:lnTo>
                    <a:lnTo>
                      <a:pt x="0" y="0"/>
                    </a:lnTo>
                    <a:lnTo>
                      <a:pt x="0" y="10801"/>
                    </a:lnTo>
                    <a:lnTo>
                      <a:pt x="4319" y="10801"/>
                    </a:lnTo>
                    <a:lnTo>
                      <a:pt x="4319" y="16201"/>
                    </a:lnTo>
                    <a:lnTo>
                      <a:pt x="17280" y="16201"/>
                    </a:lnTo>
                    <a:lnTo>
                      <a:pt x="17280" y="21600"/>
                    </a:lnTo>
                    <a:lnTo>
                      <a:pt x="21600" y="21600"/>
                    </a:lnTo>
                    <a:lnTo>
                      <a:pt x="21600" y="162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4" name="Forme"/>
              <p:cNvSpPr/>
              <p:nvPr/>
            </p:nvSpPr>
            <p:spPr>
              <a:xfrm>
                <a:off x="328650" y="281698"/>
                <a:ext cx="140844" cy="939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399" y="0"/>
                    </a:lnTo>
                    <a:lnTo>
                      <a:pt x="14399" y="10799"/>
                    </a:lnTo>
                    <a:lnTo>
                      <a:pt x="0" y="10799"/>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5" name="Forme"/>
              <p:cNvSpPr/>
              <p:nvPr/>
            </p:nvSpPr>
            <p:spPr>
              <a:xfrm>
                <a:off x="516445" y="187793"/>
                <a:ext cx="140844" cy="9390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7201" y="10800"/>
                    </a:lnTo>
                    <a:lnTo>
                      <a:pt x="7201" y="0"/>
                    </a:lnTo>
                    <a:lnTo>
                      <a:pt x="0" y="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6" name="Forme"/>
              <p:cNvSpPr/>
              <p:nvPr/>
            </p:nvSpPr>
            <p:spPr>
              <a:xfrm>
                <a:off x="469493" y="46950"/>
                <a:ext cx="187796" cy="9390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6201" y="10800"/>
                    </a:lnTo>
                    <a:lnTo>
                      <a:pt x="16201" y="0"/>
                    </a:lnTo>
                    <a:lnTo>
                      <a:pt x="0" y="0"/>
                    </a:lnTo>
                    <a:lnTo>
                      <a:pt x="0" y="10800"/>
                    </a:lnTo>
                    <a:lnTo>
                      <a:pt x="16200" y="10800"/>
                    </a:lnTo>
                    <a:lnTo>
                      <a:pt x="1620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7" name="Carré"/>
              <p:cNvSpPr/>
              <p:nvPr/>
            </p:nvSpPr>
            <p:spPr>
              <a:xfrm>
                <a:off x="657288" y="187793"/>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38" name="Forme"/>
              <p:cNvSpPr/>
              <p:nvPr/>
            </p:nvSpPr>
            <p:spPr>
              <a:xfrm>
                <a:off x="704240" y="0"/>
                <a:ext cx="375591" cy="328651"/>
              </a:xfrm>
              <a:custGeom>
                <a:avLst/>
                <a:gdLst/>
                <a:ahLst/>
                <a:cxnLst>
                  <a:cxn ang="0">
                    <a:pos x="wd2" y="hd2"/>
                  </a:cxn>
                  <a:cxn ang="5400000">
                    <a:pos x="wd2" y="hd2"/>
                  </a:cxn>
                  <a:cxn ang="10800000">
                    <a:pos x="wd2" y="hd2"/>
                  </a:cxn>
                  <a:cxn ang="16200000">
                    <a:pos x="wd2" y="hd2"/>
                  </a:cxn>
                </a:cxnLst>
                <a:rect l="0" t="0" r="r" b="b"/>
                <a:pathLst>
                  <a:path w="21600" h="21600" extrusionOk="0">
                    <a:moveTo>
                      <a:pt x="21600" y="6172"/>
                    </a:moveTo>
                    <a:lnTo>
                      <a:pt x="18900" y="6172"/>
                    </a:lnTo>
                    <a:lnTo>
                      <a:pt x="18900" y="0"/>
                    </a:lnTo>
                    <a:lnTo>
                      <a:pt x="13500" y="0"/>
                    </a:lnTo>
                    <a:lnTo>
                      <a:pt x="13500" y="12342"/>
                    </a:lnTo>
                    <a:lnTo>
                      <a:pt x="5400" y="12342"/>
                    </a:lnTo>
                    <a:lnTo>
                      <a:pt x="5400" y="3086"/>
                    </a:lnTo>
                    <a:lnTo>
                      <a:pt x="2700" y="3086"/>
                    </a:lnTo>
                    <a:lnTo>
                      <a:pt x="2700" y="15428"/>
                    </a:lnTo>
                    <a:lnTo>
                      <a:pt x="0" y="15428"/>
                    </a:lnTo>
                    <a:lnTo>
                      <a:pt x="0" y="21600"/>
                    </a:lnTo>
                    <a:lnTo>
                      <a:pt x="8100" y="21600"/>
                    </a:lnTo>
                    <a:lnTo>
                      <a:pt x="8100" y="18514"/>
                    </a:lnTo>
                    <a:lnTo>
                      <a:pt x="5400" y="18514"/>
                    </a:lnTo>
                    <a:lnTo>
                      <a:pt x="5400" y="15428"/>
                    </a:lnTo>
                    <a:lnTo>
                      <a:pt x="8100" y="15428"/>
                    </a:lnTo>
                    <a:lnTo>
                      <a:pt x="8100" y="18514"/>
                    </a:lnTo>
                    <a:lnTo>
                      <a:pt x="10800" y="18514"/>
                    </a:lnTo>
                    <a:lnTo>
                      <a:pt x="10800" y="15428"/>
                    </a:lnTo>
                    <a:lnTo>
                      <a:pt x="13500" y="15428"/>
                    </a:lnTo>
                    <a:lnTo>
                      <a:pt x="13500" y="21600"/>
                    </a:lnTo>
                    <a:lnTo>
                      <a:pt x="16200" y="21600"/>
                    </a:lnTo>
                    <a:lnTo>
                      <a:pt x="16200" y="18514"/>
                    </a:lnTo>
                    <a:lnTo>
                      <a:pt x="18900" y="18514"/>
                    </a:lnTo>
                    <a:lnTo>
                      <a:pt x="18900" y="12342"/>
                    </a:lnTo>
                    <a:lnTo>
                      <a:pt x="16200" y="12342"/>
                    </a:lnTo>
                    <a:lnTo>
                      <a:pt x="16200" y="9257"/>
                    </a:lnTo>
                    <a:lnTo>
                      <a:pt x="21600" y="9257"/>
                    </a:lnTo>
                    <a:lnTo>
                      <a:pt x="21600" y="6172"/>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9" name="Carré"/>
              <p:cNvSpPr/>
              <p:nvPr/>
            </p:nvSpPr>
            <p:spPr>
              <a:xfrm>
                <a:off x="1079830" y="234746"/>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0" name="Carré"/>
              <p:cNvSpPr/>
              <p:nvPr/>
            </p:nvSpPr>
            <p:spPr>
              <a:xfrm>
                <a:off x="1126782" y="281698"/>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1" name="Forme"/>
              <p:cNvSpPr/>
              <p:nvPr/>
            </p:nvSpPr>
            <p:spPr>
              <a:xfrm>
                <a:off x="1079830" y="140854"/>
                <a:ext cx="93905" cy="9389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0801"/>
                    </a:lnTo>
                    <a:lnTo>
                      <a:pt x="10800" y="10801"/>
                    </a:lnTo>
                    <a:lnTo>
                      <a:pt x="108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42" name="Rectangle"/>
              <p:cNvSpPr/>
              <p:nvPr/>
            </p:nvSpPr>
            <p:spPr>
              <a:xfrm>
                <a:off x="1079830" y="46950"/>
                <a:ext cx="93905"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3" name="Forme"/>
              <p:cNvSpPr/>
              <p:nvPr/>
            </p:nvSpPr>
            <p:spPr>
              <a:xfrm>
                <a:off x="0" y="93902"/>
                <a:ext cx="1079831" cy="234748"/>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lnTo>
                      <a:pt x="20661" y="17280"/>
                    </a:lnTo>
                    <a:lnTo>
                      <a:pt x="20661" y="21600"/>
                    </a:lnTo>
                    <a:lnTo>
                      <a:pt x="21600" y="21600"/>
                    </a:lnTo>
                    <a:lnTo>
                      <a:pt x="21600" y="17280"/>
                    </a:lnTo>
                    <a:close/>
                    <a:moveTo>
                      <a:pt x="939" y="12960"/>
                    </a:moveTo>
                    <a:lnTo>
                      <a:pt x="0" y="12960"/>
                    </a:lnTo>
                    <a:lnTo>
                      <a:pt x="0" y="17280"/>
                    </a:lnTo>
                    <a:lnTo>
                      <a:pt x="939" y="17280"/>
                    </a:lnTo>
                    <a:lnTo>
                      <a:pt x="939" y="12960"/>
                    </a:lnTo>
                    <a:close/>
                    <a:moveTo>
                      <a:pt x="17844" y="0"/>
                    </a:moveTo>
                    <a:lnTo>
                      <a:pt x="16904" y="0"/>
                    </a:lnTo>
                    <a:lnTo>
                      <a:pt x="16904" y="4320"/>
                    </a:lnTo>
                    <a:lnTo>
                      <a:pt x="17844" y="4320"/>
                    </a:lnTo>
                    <a:lnTo>
                      <a:pt x="17844" y="0"/>
                    </a:lnTo>
                    <a:close/>
                  </a:path>
                </a:pathLst>
              </a:custGeom>
              <a:noFill/>
              <a:ln w="12700" cap="flat">
                <a:noFill/>
                <a:miter lim="400000"/>
              </a:ln>
              <a:effectLst/>
            </p:spPr>
            <p:txBody>
              <a:bodyPr wrap="square" lIns="45719" tIns="45719" rIns="45719" bIns="45719" numCol="1" anchor="t">
                <a:noAutofit/>
              </a:bodyPr>
              <a:lstStyle/>
              <a:p>
                <a:endParaRPr/>
              </a:p>
            </p:txBody>
          </p:sp>
        </p:grpSp>
        <p:grpSp>
          <p:nvGrpSpPr>
            <p:cNvPr id="257" name="object 25"/>
            <p:cNvGrpSpPr/>
            <p:nvPr/>
          </p:nvGrpSpPr>
          <p:grpSpPr>
            <a:xfrm>
              <a:off x="-1" y="12"/>
              <a:ext cx="1549313" cy="1549593"/>
              <a:chOff x="0" y="0"/>
              <a:chExt cx="1549311" cy="1549591"/>
            </a:xfrm>
          </p:grpSpPr>
          <p:sp>
            <p:nvSpPr>
              <p:cNvPr id="245" name="Forme"/>
              <p:cNvSpPr/>
              <p:nvPr/>
            </p:nvSpPr>
            <p:spPr>
              <a:xfrm>
                <a:off x="0" y="1220660"/>
                <a:ext cx="328651" cy="3289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8347"/>
                    </a:lnTo>
                    <a:lnTo>
                      <a:pt x="3240" y="18347"/>
                    </a:lnTo>
                    <a:lnTo>
                      <a:pt x="3240" y="3253"/>
                    </a:lnTo>
                    <a:lnTo>
                      <a:pt x="18360" y="3253"/>
                    </a:lnTo>
                    <a:lnTo>
                      <a:pt x="18360" y="18344"/>
                    </a:lnTo>
                    <a:lnTo>
                      <a:pt x="21600" y="18344"/>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46" name="Forme"/>
              <p:cNvSpPr/>
              <p:nvPr/>
            </p:nvSpPr>
            <p:spPr>
              <a:xfrm>
                <a:off x="0" y="0"/>
                <a:ext cx="328651" cy="32893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8347"/>
                    </a:lnTo>
                    <a:lnTo>
                      <a:pt x="3240" y="18347"/>
                    </a:lnTo>
                    <a:lnTo>
                      <a:pt x="3240" y="3253"/>
                    </a:lnTo>
                    <a:lnTo>
                      <a:pt x="18360" y="3253"/>
                    </a:lnTo>
                    <a:lnTo>
                      <a:pt x="18360" y="18344"/>
                    </a:lnTo>
                    <a:lnTo>
                      <a:pt x="21600" y="18344"/>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47" name="Carré"/>
              <p:cNvSpPr/>
              <p:nvPr/>
            </p:nvSpPr>
            <p:spPr>
              <a:xfrm>
                <a:off x="375589" y="1502347"/>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8" name="Carré"/>
              <p:cNvSpPr/>
              <p:nvPr/>
            </p:nvSpPr>
            <p:spPr>
              <a:xfrm>
                <a:off x="516445" y="1502347"/>
                <a:ext cx="46953"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9" name="Rectangle"/>
              <p:cNvSpPr/>
              <p:nvPr/>
            </p:nvSpPr>
            <p:spPr>
              <a:xfrm>
                <a:off x="610336" y="1502347"/>
                <a:ext cx="93905"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50" name="Forme"/>
              <p:cNvSpPr/>
              <p:nvPr/>
            </p:nvSpPr>
            <p:spPr>
              <a:xfrm>
                <a:off x="751192" y="1455408"/>
                <a:ext cx="140844" cy="93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7199" y="0"/>
                    </a:lnTo>
                    <a:lnTo>
                      <a:pt x="7199" y="10799"/>
                    </a:lnTo>
                    <a:lnTo>
                      <a:pt x="0" y="10799"/>
                    </a:lnTo>
                    <a:lnTo>
                      <a:pt x="0" y="21600"/>
                    </a:lnTo>
                    <a:lnTo>
                      <a:pt x="7201" y="21600"/>
                    </a:lnTo>
                    <a:lnTo>
                      <a:pt x="7201" y="10804"/>
                    </a:lnTo>
                    <a:lnTo>
                      <a:pt x="21600" y="10804"/>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1" name="Rectangle"/>
              <p:cNvSpPr/>
              <p:nvPr/>
            </p:nvSpPr>
            <p:spPr>
              <a:xfrm>
                <a:off x="985926" y="1455408"/>
                <a:ext cx="46953" cy="9389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52" name="Forme"/>
              <p:cNvSpPr/>
              <p:nvPr/>
            </p:nvSpPr>
            <p:spPr>
              <a:xfrm>
                <a:off x="1079830" y="1455408"/>
                <a:ext cx="187796" cy="93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799" y="0"/>
                    </a:lnTo>
                    <a:lnTo>
                      <a:pt x="10799" y="10799"/>
                    </a:lnTo>
                    <a:lnTo>
                      <a:pt x="5400" y="10799"/>
                    </a:lnTo>
                    <a:lnTo>
                      <a:pt x="5400" y="0"/>
                    </a:lnTo>
                    <a:lnTo>
                      <a:pt x="0" y="0"/>
                    </a:lnTo>
                    <a:lnTo>
                      <a:pt x="0" y="10804"/>
                    </a:lnTo>
                    <a:lnTo>
                      <a:pt x="5400" y="10804"/>
                    </a:lnTo>
                    <a:lnTo>
                      <a:pt x="54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3" name="Forme"/>
              <p:cNvSpPr/>
              <p:nvPr/>
            </p:nvSpPr>
            <p:spPr>
              <a:xfrm>
                <a:off x="1314577" y="1455408"/>
                <a:ext cx="93892" cy="93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799" y="0"/>
                    </a:lnTo>
                    <a:lnTo>
                      <a:pt x="10799" y="10799"/>
                    </a:lnTo>
                    <a:lnTo>
                      <a:pt x="0" y="10799"/>
                    </a:lnTo>
                    <a:lnTo>
                      <a:pt x="0" y="21600"/>
                    </a:lnTo>
                    <a:lnTo>
                      <a:pt x="10801" y="21600"/>
                    </a:lnTo>
                    <a:lnTo>
                      <a:pt x="10801" y="10804"/>
                    </a:lnTo>
                    <a:lnTo>
                      <a:pt x="21600" y="10804"/>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4" name="Carré"/>
              <p:cNvSpPr/>
              <p:nvPr/>
            </p:nvSpPr>
            <p:spPr>
              <a:xfrm>
                <a:off x="1455420" y="1502347"/>
                <a:ext cx="46952" cy="4695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55" name="Forme"/>
              <p:cNvSpPr/>
              <p:nvPr/>
            </p:nvSpPr>
            <p:spPr>
              <a:xfrm>
                <a:off x="1220660" y="0"/>
                <a:ext cx="328652" cy="32893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8347"/>
                    </a:lnTo>
                    <a:lnTo>
                      <a:pt x="3240" y="18347"/>
                    </a:lnTo>
                    <a:lnTo>
                      <a:pt x="3240" y="3253"/>
                    </a:lnTo>
                    <a:lnTo>
                      <a:pt x="18360" y="3253"/>
                    </a:lnTo>
                    <a:lnTo>
                      <a:pt x="18360" y="18344"/>
                    </a:lnTo>
                    <a:lnTo>
                      <a:pt x="21600" y="18344"/>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6" name="Forme"/>
              <p:cNvSpPr/>
              <p:nvPr/>
            </p:nvSpPr>
            <p:spPr>
              <a:xfrm>
                <a:off x="93903" y="93891"/>
                <a:ext cx="1361505" cy="136150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366" y="0"/>
                    </a:lnTo>
                    <a:lnTo>
                      <a:pt x="19366" y="2235"/>
                    </a:lnTo>
                    <a:lnTo>
                      <a:pt x="21600" y="2235"/>
                    </a:lnTo>
                    <a:lnTo>
                      <a:pt x="21600" y="0"/>
                    </a:lnTo>
                    <a:close/>
                    <a:moveTo>
                      <a:pt x="2234" y="0"/>
                    </a:moveTo>
                    <a:lnTo>
                      <a:pt x="0" y="0"/>
                    </a:lnTo>
                    <a:lnTo>
                      <a:pt x="0" y="2235"/>
                    </a:lnTo>
                    <a:lnTo>
                      <a:pt x="2234" y="2235"/>
                    </a:lnTo>
                    <a:lnTo>
                      <a:pt x="2234" y="0"/>
                    </a:lnTo>
                    <a:close/>
                    <a:moveTo>
                      <a:pt x="2234" y="19366"/>
                    </a:moveTo>
                    <a:lnTo>
                      <a:pt x="0" y="19366"/>
                    </a:lnTo>
                    <a:lnTo>
                      <a:pt x="0" y="21600"/>
                    </a:lnTo>
                    <a:lnTo>
                      <a:pt x="2234" y="21600"/>
                    </a:lnTo>
                    <a:lnTo>
                      <a:pt x="2234" y="19366"/>
                    </a:lnTo>
                    <a:close/>
                  </a:path>
                </a:pathLst>
              </a:custGeom>
              <a:noFill/>
              <a:ln w="12700" cap="flat">
                <a:noFill/>
                <a:miter lim="400000"/>
              </a:ln>
              <a:effectLst/>
            </p:spPr>
            <p:txBody>
              <a:bodyPr wrap="square" lIns="45719" tIns="45719" rIns="45719" bIns="45719" numCol="1" anchor="t">
                <a:noAutofit/>
              </a:bodyPr>
              <a:lstStyle/>
              <a:p>
                <a:endParaRPr/>
              </a:p>
            </p:txBody>
          </p:sp>
        </p:grpSp>
      </p:grpSp>
      <p:sp>
        <p:nvSpPr>
          <p:cNvPr id="3" name="ZoneTexte 2">
            <a:extLst>
              <a:ext uri="{FF2B5EF4-FFF2-40B4-BE49-F238E27FC236}">
                <a16:creationId xmlns:a16="http://schemas.microsoft.com/office/drawing/2014/main" id="{CCD634D3-66DD-2147-A66E-215E137394F0}"/>
              </a:ext>
            </a:extLst>
          </p:cNvPr>
          <p:cNvSpPr txBox="1"/>
          <p:nvPr/>
        </p:nvSpPr>
        <p:spPr>
          <a:xfrm>
            <a:off x="4069914" y="355001"/>
            <a:ext cx="3516811" cy="67165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R="5080" indent="12700" algn="just">
              <a:lnSpc>
                <a:spcPts val="1400"/>
              </a:lnSpc>
              <a:defRPr sz="1200" spc="-95">
                <a:solidFill>
                  <a:srgbClr val="231F20"/>
                </a:solidFill>
                <a:latin typeface="Arial"/>
                <a:ea typeface="Arial"/>
                <a:cs typeface="Arial"/>
                <a:sym typeface="Arial"/>
              </a:defRPr>
            </a:pPr>
            <a:r>
              <a:rPr lang="fr-CA" sz="900" spc="-20" dirty="0"/>
              <a:t>de la maison de retraite, qui s’étaient attachés à leurs patients. Elle a décrit les liens incroyables qui s’étaient formés entre les patients, leurs familles et les employés, à tel point que ces derniers, ainsi que les familles, devaient recourir aux services de soutien au deuil de l’agence communautaire de santé mentale lorsqu’un patient décédait. Le représentant de la santé mentale communautaire a pris part à la discussion pour confirmer avec joie qu’un merveilleux partenariat entre le personnel des soins de longue durée et l’agence de santé mentale communautaire était en train de naître. Même si les circonstances étaient des plus difficiles, la D</a:t>
            </a:r>
            <a:r>
              <a:rPr lang="fr-CA" sz="900" spc="-20" baseline="30000" dirty="0"/>
              <a:t>re</a:t>
            </a:r>
            <a:r>
              <a:rPr lang="fr-CA" sz="900" spc="-20" dirty="0"/>
              <a:t> Bal éprouvait un sentiment de fierté en voyant cet exemple de collaboration entre les secteurs. En fin de compte, c’est l’objectif que la table communautaire s’était fixé : être une lueur d’espoir dans les heures les plus sombres.</a:t>
            </a:r>
          </a:p>
          <a:p>
            <a:pPr marR="5080" indent="176529" algn="just">
              <a:lnSpc>
                <a:spcPts val="1400"/>
              </a:lnSpc>
              <a:defRPr sz="1200" spc="-135">
                <a:solidFill>
                  <a:srgbClr val="231F20"/>
                </a:solidFill>
                <a:latin typeface="Arial"/>
                <a:ea typeface="Arial"/>
                <a:cs typeface="Arial"/>
                <a:sym typeface="Arial"/>
              </a:defRPr>
            </a:pPr>
            <a:r>
              <a:rPr lang="fr-CA" sz="900" spc="-20" dirty="0"/>
              <a:t>Alors que la réunion touchait à sa fin, la D</a:t>
            </a:r>
            <a:r>
              <a:rPr lang="fr-CA" sz="900" spc="-20" baseline="30000" dirty="0"/>
              <a:t>re</a:t>
            </a:r>
            <a:r>
              <a:rPr lang="fr-CA" sz="900" spc="-20" dirty="0"/>
              <a:t> Bal observait chaque membre récapituler les mesures prises pour son secteur. À ce moment-là, elle a ressenti un véritable sentiment de connexion entre les membres du groupe qui se souriaient en reconnaissant les</a:t>
            </a:r>
          </a:p>
          <a:p>
            <a:pPr marR="5080">
              <a:lnSpc>
                <a:spcPts val="1400"/>
              </a:lnSpc>
              <a:defRPr sz="1200" spc="-135">
                <a:solidFill>
                  <a:srgbClr val="231F20"/>
                </a:solidFill>
                <a:latin typeface="Arial"/>
                <a:ea typeface="Arial"/>
                <a:cs typeface="Arial"/>
                <a:sym typeface="Arial"/>
              </a:defRPr>
            </a:pPr>
            <a:r>
              <a:rPr lang="fr-CA" sz="900" spc="-20" dirty="0"/>
              <a:t>contributions et les efforts des uns et des autres.</a:t>
            </a:r>
            <a:br>
              <a:rPr lang="fr-CA" sz="900" spc="-20" dirty="0"/>
            </a:br>
            <a:r>
              <a:rPr lang="fr-CA" sz="900" spc="-20" dirty="0"/>
              <a:t>Ils avaient parcouru un long chemin en tant</a:t>
            </a:r>
            <a:br>
              <a:rPr lang="fr-CA" sz="900" spc="-20" dirty="0"/>
            </a:br>
            <a:r>
              <a:rPr lang="fr-CA" sz="900" spc="-20" dirty="0"/>
              <a:t>que comité et bien qu’il en restait encore</a:t>
            </a:r>
            <a:br>
              <a:rPr lang="fr-CA" sz="900" spc="-20" dirty="0"/>
            </a:br>
            <a:r>
              <a:rPr lang="fr-CA" sz="900" spc="-20" dirty="0"/>
              <a:t>beaucoup à faire, elle estimait qu’ils</a:t>
            </a:r>
            <a:br>
              <a:rPr lang="fr-CA" sz="900" spc="-20" dirty="0"/>
            </a:br>
            <a:r>
              <a:rPr lang="fr-CA" sz="900" spc="-20" dirty="0"/>
              <a:t>avaient, dans un sens, réussi jusqu’à</a:t>
            </a:r>
            <a:br>
              <a:rPr lang="fr-CA" sz="900" spc="-20" dirty="0"/>
            </a:br>
            <a:r>
              <a:rPr lang="fr-CA" sz="900" spc="-20" dirty="0"/>
              <a:t>présent. Certes, il s’agissait d’un</a:t>
            </a:r>
            <a:br>
              <a:rPr lang="fr-CA" sz="900" spc="-20" dirty="0"/>
            </a:br>
            <a:r>
              <a:rPr lang="fr-CA" sz="900" spc="-20" dirty="0"/>
              <a:t>voyage au cours duquel tous étaient</a:t>
            </a:r>
            <a:br>
              <a:rPr lang="fr-CA" sz="900" spc="-20" dirty="0"/>
            </a:br>
            <a:r>
              <a:rPr lang="fr-CA" sz="900" spc="-20" dirty="0"/>
              <a:t>témoins de la mort et de souffrances</a:t>
            </a:r>
          </a:p>
          <a:p>
            <a:pPr indent="12700">
              <a:lnSpc>
                <a:spcPts val="1400"/>
              </a:lnSpc>
              <a:defRPr sz="1200" spc="-90">
                <a:solidFill>
                  <a:srgbClr val="231F20"/>
                </a:solidFill>
                <a:latin typeface="Arial"/>
                <a:ea typeface="Arial"/>
                <a:cs typeface="Arial"/>
                <a:sym typeface="Arial"/>
              </a:defRPr>
            </a:pPr>
            <a:r>
              <a:rPr lang="fr-CA" sz="900" spc="-20" dirty="0"/>
              <a:t>incroyablement douloureuses, ce qui</a:t>
            </a:r>
            <a:br>
              <a:rPr lang="fr-CA" sz="900" spc="-20" dirty="0"/>
            </a:br>
            <a:r>
              <a:rPr lang="fr-CA" sz="900" spc="-20" dirty="0"/>
              <a:t>ne saurait être qualifié de succès.</a:t>
            </a:r>
            <a:br>
              <a:rPr lang="fr-CA" sz="900" spc="-20" dirty="0"/>
            </a:br>
            <a:r>
              <a:rPr lang="fr-CA" sz="900" spc="-20" dirty="0"/>
              <a:t>Néanmoins, tous ont persévéré et appris</a:t>
            </a:r>
          </a:p>
          <a:p>
            <a:pPr indent="12700" algn="just">
              <a:lnSpc>
                <a:spcPts val="1400"/>
              </a:lnSpc>
              <a:defRPr sz="1200" spc="-90">
                <a:solidFill>
                  <a:srgbClr val="231F20"/>
                </a:solidFill>
                <a:latin typeface="Arial"/>
                <a:ea typeface="Arial"/>
                <a:cs typeface="Arial"/>
                <a:sym typeface="Arial"/>
              </a:defRPr>
            </a:pPr>
            <a:r>
              <a:rPr lang="fr-CA" sz="900" spc="-20" dirty="0"/>
              <a:t>à s’unir pour défendre les intérêts de leurs communautés. Ça, c’était matière à célébrer. Les membres du comité ont appris à mettre leur ego de côté pour trouver des moyens de soutenir ceux qui en avaient le plus besoin, quel que soit leur secteur d’activité ou leur région administrative. </a:t>
            </a:r>
            <a:r>
              <a:rPr lang="fr-CA" sz="900" spc="-30" dirty="0"/>
              <a:t>Par un leadership collaboratif, la D</a:t>
            </a:r>
            <a:r>
              <a:rPr lang="fr-CA" sz="900" spc="-30" baseline="30000" dirty="0"/>
              <a:t>re</a:t>
            </a:r>
            <a:r>
              <a:rPr lang="fr-CA" sz="900" spc="-30" dirty="0"/>
              <a:t> Bal a guidé un groupe incroyablement diversifié d’experts à s’unir sur la base de leur passion commune pour servir les gens et la communauté et, ensemble, ils ont tracé une voie commune pour l’avenir.</a:t>
            </a:r>
          </a:p>
        </p:txBody>
      </p:sp>
      <p:pic>
        <p:nvPicPr>
          <p:cNvPr id="154" name="object 9" descr="object 9"/>
          <p:cNvPicPr>
            <a:picLocks noChangeAspect="1"/>
          </p:cNvPicPr>
          <p:nvPr/>
        </p:nvPicPr>
        <p:blipFill>
          <a:blip r:embed="rId5"/>
          <a:stretch>
            <a:fillRect/>
          </a:stretch>
        </p:blipFill>
        <p:spPr>
          <a:xfrm>
            <a:off x="5995932" y="3630168"/>
            <a:ext cx="1776468" cy="1948395"/>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Neue"/>
        <a:ea typeface="Helvetica Neue"/>
        <a:cs typeface="Helvetica Neue"/>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Neue"/>
        <a:ea typeface="Helvetica Neue"/>
        <a:cs typeface="Helvetica Neue"/>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58EA410214A0447B6B94AEFF6909EED" ma:contentTypeVersion="18" ma:contentTypeDescription="Create a new document." ma:contentTypeScope="" ma:versionID="5eb9e9eed62ee4db2e81ab60490313a5">
  <xsd:schema xmlns:xsd="http://www.w3.org/2001/XMLSchema" xmlns:xs="http://www.w3.org/2001/XMLSchema" xmlns:p="http://schemas.microsoft.com/office/2006/metadata/properties" xmlns:ns2="760ca6d8-45ab-4d0a-b8c5-8ff4fd26a082" xmlns:ns3="5e1ece13-5c04-49d0-a5d5-9b8ee987d856" targetNamespace="http://schemas.microsoft.com/office/2006/metadata/properties" ma:root="true" ma:fieldsID="a6941eaca594ea6e49c79a443a333932" ns2:_="" ns3:_="">
    <xsd:import namespace="760ca6d8-45ab-4d0a-b8c5-8ff4fd26a082"/>
    <xsd:import namespace="5e1ece13-5c04-49d0-a5d5-9b8ee987d85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0ca6d8-45ab-4d0a-b8c5-8ff4fd26a0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3ab3d-3311-46c7-9827-319eef876c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e1ece13-5c04-49d0-a5d5-9b8ee987d85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d2e0686-bcc7-49ef-834e-9261246539c9}" ma:internalName="TaxCatchAll" ma:showField="CatchAllData" ma:web="5e1ece13-5c04-49d0-a5d5-9b8ee987d8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60ca6d8-45ab-4d0a-b8c5-8ff4fd26a082">
      <Terms xmlns="http://schemas.microsoft.com/office/infopath/2007/PartnerControls"/>
    </lcf76f155ced4ddcb4097134ff3c332f>
    <TaxCatchAll xmlns="5e1ece13-5c04-49d0-a5d5-9b8ee987d856" xsi:nil="true"/>
  </documentManagement>
</p:properties>
</file>

<file path=customXml/itemProps1.xml><?xml version="1.0" encoding="utf-8"?>
<ds:datastoreItem xmlns:ds="http://schemas.openxmlformats.org/officeDocument/2006/customXml" ds:itemID="{ADEA9FF6-A91B-49F6-B266-D507CFA4A784}"/>
</file>

<file path=customXml/itemProps2.xml><?xml version="1.0" encoding="utf-8"?>
<ds:datastoreItem xmlns:ds="http://schemas.openxmlformats.org/officeDocument/2006/customXml" ds:itemID="{24A0B6C0-8DEB-4F6A-9BE0-24F22E8BF9D5}"/>
</file>

<file path=customXml/itemProps3.xml><?xml version="1.0" encoding="utf-8"?>
<ds:datastoreItem xmlns:ds="http://schemas.openxmlformats.org/officeDocument/2006/customXml" ds:itemID="{07431EEC-8FE3-40AE-BB43-448C5AAFA9EE}"/>
</file>

<file path=docProps/app.xml><?xml version="1.0" encoding="utf-8"?>
<Properties xmlns="http://schemas.openxmlformats.org/officeDocument/2006/extended-properties" xmlns:vt="http://schemas.openxmlformats.org/officeDocument/2006/docPropsVTypes">
  <TotalTime>50</TotalTime>
  <Words>3256</Words>
  <Application>Microsoft Office PowerPoint</Application>
  <PresentationFormat>Personnalisé</PresentationFormat>
  <Paragraphs>69</Paragraphs>
  <Slides>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vt:i4>
      </vt:variant>
    </vt:vector>
  </HeadingPairs>
  <TitlesOfParts>
    <vt:vector size="10" baseType="lpstr">
      <vt:lpstr>Arial</vt:lpstr>
      <vt:lpstr>Arial Black</vt:lpstr>
      <vt:lpstr>Calibri</vt:lpstr>
      <vt:lpstr>Helvetica Neue</vt:lpstr>
      <vt:lpstr>Myriad Pro</vt:lpstr>
      <vt:lpstr>Office Theme</vt:lpstr>
      <vt:lpstr>Complexité des soins pendant la pandémie</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 Challenges in Caring</dc:title>
  <cp:lastModifiedBy>Caroline Morrissette</cp:lastModifiedBy>
  <cp:revision>6</cp:revision>
  <dcterms:modified xsi:type="dcterms:W3CDTF">2024-02-08T20:54:20Z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0x010100A58EA410214A0447B6B94AEFF6909EED</vt:lpwstr>
  </property>
</Properties>
</file>