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7772400" cy="100584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295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8" name="Shape 68"/>
          <p:cNvSpPr>
            <a:spLocks noGrp="1" noRot="1" noChangeAspect="1"/>
          </p:cNvSpPr>
          <p:nvPr>
            <p:ph type="sldImg"/>
          </p:nvPr>
        </p:nvSpPr>
        <p:spPr>
          <a:xfrm>
            <a:off x="1143000" y="685800"/>
            <a:ext cx="4572000" cy="3429000"/>
          </a:xfrm>
          <a:prstGeom prst="rect">
            <a:avLst/>
          </a:prstGeom>
        </p:spPr>
        <p:txBody>
          <a:bodyPr/>
          <a:lstStyle/>
          <a:p>
            <a:endParaRPr/>
          </a:p>
        </p:txBody>
      </p:sp>
      <p:sp>
        <p:nvSpPr>
          <p:cNvPr id="69" name="Shape 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Helvetica Neue"/>
      </a:defRPr>
    </a:lvl1pPr>
    <a:lvl2pPr indent="228600" latinLnBrk="0">
      <a:defRPr sz="1200">
        <a:latin typeface="+mj-lt"/>
        <a:ea typeface="+mj-ea"/>
        <a:cs typeface="+mj-cs"/>
        <a:sym typeface="Helvetica Neue"/>
      </a:defRPr>
    </a:lvl2pPr>
    <a:lvl3pPr indent="457200" latinLnBrk="0">
      <a:defRPr sz="1200">
        <a:latin typeface="+mj-lt"/>
        <a:ea typeface="+mj-ea"/>
        <a:cs typeface="+mj-cs"/>
        <a:sym typeface="Helvetica Neue"/>
      </a:defRPr>
    </a:lvl3pPr>
    <a:lvl4pPr indent="685800" latinLnBrk="0">
      <a:defRPr sz="1200">
        <a:latin typeface="+mj-lt"/>
        <a:ea typeface="+mj-ea"/>
        <a:cs typeface="+mj-cs"/>
        <a:sym typeface="Helvetica Neue"/>
      </a:defRPr>
    </a:lvl4pPr>
    <a:lvl5pPr indent="914400" latinLnBrk="0">
      <a:defRPr sz="1200">
        <a:latin typeface="+mj-lt"/>
        <a:ea typeface="+mj-ea"/>
        <a:cs typeface="+mj-cs"/>
        <a:sym typeface="Helvetica Neue"/>
      </a:defRPr>
    </a:lvl5pPr>
    <a:lvl6pPr indent="1143000" latinLnBrk="0">
      <a:defRPr sz="1200">
        <a:latin typeface="+mj-lt"/>
        <a:ea typeface="+mj-ea"/>
        <a:cs typeface="+mj-cs"/>
        <a:sym typeface="Helvetica Neue"/>
      </a:defRPr>
    </a:lvl6pPr>
    <a:lvl7pPr indent="1371600" latinLnBrk="0">
      <a:defRPr sz="1200">
        <a:latin typeface="+mj-lt"/>
        <a:ea typeface="+mj-ea"/>
        <a:cs typeface="+mj-cs"/>
        <a:sym typeface="Helvetica Neue"/>
      </a:defRPr>
    </a:lvl7pPr>
    <a:lvl8pPr indent="1600200" latinLnBrk="0">
      <a:defRPr sz="1200">
        <a:latin typeface="+mj-lt"/>
        <a:ea typeface="+mj-ea"/>
        <a:cs typeface="+mj-cs"/>
        <a:sym typeface="Helvetica Neue"/>
      </a:defRPr>
    </a:lvl8pPr>
    <a:lvl9pPr indent="1828800" latinLnBrk="0">
      <a:defRPr sz="12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exte du titre"/>
          <p:cNvSpPr txBox="1">
            <a:spLocks noGrp="1"/>
          </p:cNvSpPr>
          <p:nvPr>
            <p:ph type="title"/>
          </p:nvPr>
        </p:nvSpPr>
        <p:spPr>
          <a:xfrm>
            <a:off x="582930" y="3118104"/>
            <a:ext cx="6606541" cy="2112265"/>
          </a:xfrm>
          <a:prstGeom prst="rect">
            <a:avLst/>
          </a:prstGeom>
        </p:spPr>
        <p:txBody>
          <a:bodyPr>
            <a:normAutofit/>
          </a:bodyPr>
          <a:lstStyle/>
          <a:p>
            <a:r>
              <a:t>Texte du titre</a:t>
            </a:r>
          </a:p>
        </p:txBody>
      </p:sp>
      <p:sp>
        <p:nvSpPr>
          <p:cNvPr id="12" name="Texte niveau 1…"/>
          <p:cNvSpPr txBox="1">
            <a:spLocks noGrp="1"/>
          </p:cNvSpPr>
          <p:nvPr>
            <p:ph type="body" sz="quarter" idx="1"/>
          </p:nvPr>
        </p:nvSpPr>
        <p:spPr>
          <a:xfrm>
            <a:off x="1165860" y="5632703"/>
            <a:ext cx="5440680" cy="2514601"/>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13"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21" name="Texte niveau 1…"/>
          <p:cNvSpPr txBox="1">
            <a:spLocks noGrp="1"/>
          </p:cNvSpPr>
          <p:nvPr>
            <p:ph type="body" idx="1"/>
          </p:nvPr>
        </p:nvSpPr>
        <p:spPr>
          <a:xfrm>
            <a:off x="388620" y="2313432"/>
            <a:ext cx="6995160" cy="6638544"/>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22"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Content 0">
    <p:spTree>
      <p:nvGrpSpPr>
        <p:cNvPr id="1" name=""/>
        <p:cNvGrpSpPr/>
        <p:nvPr/>
      </p:nvGrpSpPr>
      <p:grpSpPr>
        <a:xfrm>
          <a:off x="0" y="0"/>
          <a:ext cx="0" cy="0"/>
          <a:chOff x="0" y="0"/>
          <a:chExt cx="0" cy="0"/>
        </a:xfrm>
      </p:grpSpPr>
      <p:sp>
        <p:nvSpPr>
          <p:cNvPr id="29"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30" name="Texte niveau 1…"/>
          <p:cNvSpPr txBox="1">
            <a:spLocks noGrp="1"/>
          </p:cNvSpPr>
          <p:nvPr>
            <p:ph type="body" idx="1"/>
          </p:nvPr>
        </p:nvSpPr>
        <p:spPr>
          <a:xfrm>
            <a:off x="388620" y="2313432"/>
            <a:ext cx="6995160" cy="6638544"/>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31"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39" name="Texte niveau 1…"/>
          <p:cNvSpPr txBox="1">
            <a:spLocks noGrp="1"/>
          </p:cNvSpPr>
          <p:nvPr>
            <p:ph type="body" sz="half" idx="1"/>
          </p:nvPr>
        </p:nvSpPr>
        <p:spPr>
          <a:xfrm>
            <a:off x="388620" y="2313432"/>
            <a:ext cx="3380995" cy="6638544"/>
          </a:xfrm>
          <a:prstGeom prst="rect">
            <a:avLst/>
          </a:prstGeom>
        </p:spPr>
        <p:txBody>
          <a:bodyPr>
            <a:normAutofit/>
          </a:bodyPr>
          <a:lstStyle/>
          <a:p>
            <a:r>
              <a:t>Texte niveau 1</a:t>
            </a:r>
          </a:p>
          <a:p>
            <a:pPr lvl="1"/>
            <a:r>
              <a:t>Texte niveau 2</a:t>
            </a:r>
          </a:p>
          <a:p>
            <a:pPr lvl="2"/>
            <a:r>
              <a:t>Texte niveau 3</a:t>
            </a:r>
          </a:p>
          <a:p>
            <a:pPr lvl="3"/>
            <a:r>
              <a:t>Texte niveau 4</a:t>
            </a:r>
          </a:p>
          <a:p>
            <a:pPr lvl="4"/>
            <a:r>
              <a:t>Texte niveau 5</a:t>
            </a:r>
          </a:p>
        </p:txBody>
      </p:sp>
      <p:sp>
        <p:nvSpPr>
          <p:cNvPr id="40"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47" name="Texte du titre"/>
          <p:cNvSpPr txBox="1">
            <a:spLocks noGrp="1"/>
          </p:cNvSpPr>
          <p:nvPr>
            <p:ph type="title"/>
          </p:nvPr>
        </p:nvSpPr>
        <p:spPr>
          <a:xfrm>
            <a:off x="289052" y="432104"/>
            <a:ext cx="3535680" cy="421641"/>
          </a:xfrm>
          <a:prstGeom prst="rect">
            <a:avLst/>
          </a:prstGeom>
        </p:spPr>
        <p:txBody>
          <a:bodyPr>
            <a:normAutofit/>
          </a:bodyPr>
          <a:lstStyle/>
          <a:p>
            <a:r>
              <a:t>Texte du titre</a:t>
            </a:r>
          </a:p>
        </p:txBody>
      </p:sp>
      <p:sp>
        <p:nvSpPr>
          <p:cNvPr id="48"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55"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0">
    <p:spTree>
      <p:nvGrpSpPr>
        <p:cNvPr id="1" name=""/>
        <p:cNvGrpSpPr/>
        <p:nvPr/>
      </p:nvGrpSpPr>
      <p:grpSpPr>
        <a:xfrm>
          <a:off x="0" y="0"/>
          <a:ext cx="0" cy="0"/>
          <a:chOff x="0" y="0"/>
          <a:chExt cx="0" cy="0"/>
        </a:xfrm>
      </p:grpSpPr>
      <p:sp>
        <p:nvSpPr>
          <p:cNvPr id="62"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e du titre"/>
          <p:cNvSpPr txBox="1">
            <a:spLocks noGrp="1"/>
          </p:cNvSpPr>
          <p:nvPr>
            <p:ph type="title"/>
          </p:nvPr>
        </p:nvSpPr>
        <p:spPr>
          <a:xfrm>
            <a:off x="388620" y="402801"/>
            <a:ext cx="6995160" cy="19441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Texte du titre</a:t>
            </a:r>
          </a:p>
        </p:txBody>
      </p:sp>
      <p:sp>
        <p:nvSpPr>
          <p:cNvPr id="3" name="Texte niveau 1…"/>
          <p:cNvSpPr txBox="1">
            <a:spLocks noGrp="1"/>
          </p:cNvSpPr>
          <p:nvPr>
            <p:ph type="body" idx="1"/>
          </p:nvPr>
        </p:nvSpPr>
        <p:spPr>
          <a:xfrm>
            <a:off x="388620" y="2346960"/>
            <a:ext cx="6995160" cy="7711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Texte niveau 1</a:t>
            </a:r>
          </a:p>
          <a:p>
            <a:pPr lvl="1"/>
            <a:r>
              <a:t>Texte niveau 2</a:t>
            </a:r>
          </a:p>
          <a:p>
            <a:pPr lvl="2"/>
            <a:r>
              <a:t>Texte niveau 3</a:t>
            </a:r>
          </a:p>
          <a:p>
            <a:pPr lvl="3"/>
            <a:r>
              <a:t>Texte niveau 4</a:t>
            </a:r>
          </a:p>
          <a:p>
            <a:pPr lvl="4"/>
            <a:r>
              <a:t>Texte niveau 5</a:t>
            </a:r>
          </a:p>
        </p:txBody>
      </p:sp>
      <p:sp>
        <p:nvSpPr>
          <p:cNvPr id="4" name="Numéro de diapositive"/>
          <p:cNvSpPr txBox="1">
            <a:spLocks noGrp="1"/>
          </p:cNvSpPr>
          <p:nvPr>
            <p:ph type="sldNum" sz="quarter" idx="2"/>
          </p:nvPr>
        </p:nvSpPr>
        <p:spPr>
          <a:xfrm>
            <a:off x="7358494" y="9734802"/>
            <a:ext cx="207517" cy="177801"/>
          </a:xfrm>
          <a:prstGeom prst="rect">
            <a:avLst/>
          </a:prstGeom>
          <a:ln w="12700">
            <a:miter lim="400000"/>
          </a:ln>
        </p:spPr>
        <p:txBody>
          <a:bodyPr wrap="none" lIns="0" tIns="0" rIns="0" bIns="0">
            <a:spAutoFit/>
          </a:bodyPr>
          <a:lstStyle>
            <a:lvl1pPr indent="38100">
              <a:spcBef>
                <a:spcPts val="100"/>
              </a:spcBef>
              <a:defRPr sz="1000" spc="-50">
                <a:solidFill>
                  <a:srgbClr val="FFFFFF"/>
                </a:solidFill>
                <a:latin typeface="Arial Black"/>
                <a:ea typeface="Arial Black"/>
                <a:cs typeface="Arial Black"/>
                <a:sym typeface="Arial Black"/>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spd="med"/>
  <p:txStyles>
    <p:titleStyle>
      <a:lvl1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2600" b="1" i="0" u="none" strike="noStrike" cap="none" spc="0" baseline="0">
          <a:solidFill>
            <a:srgbClr val="78123B"/>
          </a:solidFill>
          <a:uFillTx/>
          <a:latin typeface="Arial"/>
          <a:ea typeface="Arial"/>
          <a:cs typeface="Arial"/>
          <a:sym typeface="Arial"/>
        </a:defRPr>
      </a:lvl9pPr>
    </p:titleStyle>
    <p:bodyStyle>
      <a:lvl1pPr marL="0" marR="0" indent="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1pPr>
      <a:lvl2pPr marL="0" marR="0" indent="4572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2pPr>
      <a:lvl3pPr marL="0" marR="0" indent="9144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3pPr>
      <a:lvl4pPr marL="0" marR="0" indent="13716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4pPr>
      <a:lvl5pPr marL="0" marR="0" indent="18288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5pPr>
      <a:lvl6pPr marL="0" marR="0" indent="22860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6pPr>
      <a:lvl7pPr marL="0" marR="0" indent="27432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7pPr>
      <a:lvl8pPr marL="0" marR="0" indent="32004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8pPr>
      <a:lvl9pPr marL="0" marR="0" indent="3657600" algn="l" defTabSz="914400" rtl="0" latinLnBrk="0">
        <a:lnSpc>
          <a:spcPct val="100000"/>
        </a:lnSpc>
        <a:spcBef>
          <a:spcPts val="0"/>
        </a:spcBef>
        <a:spcAft>
          <a:spcPts val="0"/>
        </a:spcAft>
        <a:buClrTx/>
        <a:buSzTx/>
        <a:buFontTx/>
        <a:buNone/>
        <a:tabLst/>
        <a:defRPr sz="1800" b="0" i="0" u="none" strike="noStrike" cap="none" spc="0" baseline="0">
          <a:solidFill>
            <a:srgbClr val="000000"/>
          </a:solidFill>
          <a:uFillTx/>
          <a:latin typeface="Calibri"/>
          <a:ea typeface="Calibri"/>
          <a:cs typeface="Calibri"/>
          <a:sym typeface="Calibri"/>
        </a:defRPr>
      </a:lvl9pPr>
    </p:bodyStyle>
    <p:otherStyle>
      <a:lvl1pPr marL="0" marR="0" indent="3810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1pPr>
      <a:lvl2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2pPr>
      <a:lvl3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3pPr>
      <a:lvl4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4pPr>
      <a:lvl5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5pPr>
      <a:lvl6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6pPr>
      <a:lvl7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7pPr>
      <a:lvl8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8pPr>
      <a:lvl9pPr marL="0" marR="0" indent="0" algn="l" defTabSz="914400" rtl="0" latinLnBrk="0">
        <a:lnSpc>
          <a:spcPct val="100000"/>
        </a:lnSpc>
        <a:spcBef>
          <a:spcPts val="100"/>
        </a:spcBef>
        <a:spcAft>
          <a:spcPts val="0"/>
        </a:spcAft>
        <a:buClrTx/>
        <a:buSzTx/>
        <a:buFontTx/>
        <a:buNone/>
        <a:tabLst/>
        <a:defRPr sz="1000" b="0" i="0" u="none" strike="noStrike" cap="none" spc="-50" baseline="0">
          <a:solidFill>
            <a:schemeClr val="tx1"/>
          </a:solidFill>
          <a:uFillTx/>
          <a:latin typeface="+mn-lt"/>
          <a:ea typeface="+mn-ea"/>
          <a:cs typeface="+mn-cs"/>
          <a:sym typeface="Arial Black"/>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hyperlink" Target="https://www.youtube.com/watch?v=nXY4zp3cmK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object 2"/>
          <p:cNvSpPr txBox="1"/>
          <p:nvPr/>
        </p:nvSpPr>
        <p:spPr>
          <a:xfrm>
            <a:off x="2578607" y="3702912"/>
            <a:ext cx="2389505" cy="55469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160">
                <a:solidFill>
                  <a:srgbClr val="231F20"/>
                </a:solidFill>
                <a:latin typeface="Arial"/>
                <a:ea typeface="Arial"/>
                <a:cs typeface="Arial"/>
                <a:sym typeface="Arial"/>
              </a:defRPr>
            </a:pPr>
            <a:r>
              <a:rPr lang="fr-CA" sz="900" spc="10" dirty="0"/>
              <a:t>En cette fin de soirée de novembre 2020, les routes sinistrement sombres menaient la D</a:t>
            </a:r>
            <a:r>
              <a:rPr lang="fr-CA" sz="900" spc="10" baseline="30000" dirty="0"/>
              <a:t>re</a:t>
            </a:r>
            <a:r>
              <a:rPr lang="fr-CA" sz="900" spc="10" dirty="0"/>
              <a:t> </a:t>
            </a:r>
            <a:r>
              <a:rPr lang="fr-CA" sz="900" spc="10" dirty="0" err="1"/>
              <a:t>Simerpreet</a:t>
            </a:r>
            <a:r>
              <a:rPr lang="fr-CA" sz="900" spc="10" dirty="0"/>
              <a:t> </a:t>
            </a:r>
            <a:r>
              <a:rPr lang="fr-CA" sz="900" spc="10" dirty="0" err="1"/>
              <a:t>Sandhanwalia</a:t>
            </a:r>
            <a:r>
              <a:rPr lang="fr-CA" sz="900" spc="10" dirty="0"/>
              <a:t>, urgentologue à l’hôpital Hamilton </a:t>
            </a:r>
            <a:r>
              <a:rPr lang="fr-CA" sz="900" spc="10" dirty="0" err="1"/>
              <a:t>Health</a:t>
            </a:r>
            <a:r>
              <a:rPr lang="fr-CA" sz="900" spc="10" dirty="0"/>
              <a:t> Sciences, chez elle après une garde épuisante. Ces derniers temps, elle appréciait les quarts chargés, car ils lui permettaient de ne pas penser à l’état effrayant du monde. La deuxième vague de COVID-19 sévissait et elle était pressée de rentrer pour voir les taux d’infection les plus récents. </a:t>
            </a:r>
            <a:r>
              <a:rPr lang="fr-CA" sz="900" spc="10" dirty="0" err="1"/>
              <a:t>Simerpreet</a:t>
            </a:r>
            <a:r>
              <a:rPr lang="fr-CA" sz="900" spc="10" dirty="0"/>
              <a:t> était fière de travailler en médecine et elle se sentait bien plus utile au front qu’à s’en faire pour le nombre de cas</a:t>
            </a:r>
            <a:r>
              <a:rPr lang="fr-CA" sz="900" spc="-20" dirty="0"/>
              <a:t> croissant qui, à ce moment, semblait impossible à freiner. Pour braver la pandémie, elle a fait comme tant d’autres professionnels de la santé. </a:t>
            </a:r>
            <a:r>
              <a:rPr lang="fr-CA" sz="900" spc="10" dirty="0"/>
              <a:t>Elle a travaillé de longues heures et offert d’excellents soins. Jusque-là, c’était la seule façon de servir sa communauté pendant la pandémie.</a:t>
            </a:r>
          </a:p>
          <a:p>
            <a:pPr marR="5080" indent="243204" algn="just">
              <a:lnSpc>
                <a:spcPts val="1400"/>
              </a:lnSpc>
              <a:defRPr sz="1200" spc="-155">
                <a:solidFill>
                  <a:srgbClr val="231F20"/>
                </a:solidFill>
                <a:latin typeface="Arial"/>
                <a:ea typeface="Arial"/>
                <a:cs typeface="Arial"/>
                <a:sym typeface="Arial"/>
              </a:defRPr>
            </a:pPr>
            <a:r>
              <a:rPr lang="fr-CA" sz="900" spc="10" dirty="0"/>
              <a:t>À environ dix minutes de son domicile, la D</a:t>
            </a:r>
            <a:r>
              <a:rPr lang="fr-CA" sz="900" spc="10" baseline="30000" dirty="0"/>
              <a:t>re</a:t>
            </a:r>
            <a:r>
              <a:rPr lang="fr-CA" sz="900" spc="10" dirty="0"/>
              <a:t> </a:t>
            </a:r>
            <a:r>
              <a:rPr lang="fr-CA" sz="900" spc="10" dirty="0" err="1"/>
              <a:t>Sandhanwalia</a:t>
            </a:r>
            <a:r>
              <a:rPr lang="fr-CA" sz="900" spc="10" dirty="0"/>
              <a:t> a reçu un appel du D</a:t>
            </a:r>
            <a:r>
              <a:rPr lang="fr-CA" sz="900" spc="10" baseline="30000" dirty="0"/>
              <a:t>r</a:t>
            </a:r>
            <a:r>
              <a:rPr lang="fr-CA" sz="900" spc="10" dirty="0"/>
              <a:t> Raj </a:t>
            </a:r>
            <a:r>
              <a:rPr lang="fr-CA" sz="900" spc="10" dirty="0" err="1"/>
              <a:t>Grewal</a:t>
            </a:r>
            <a:r>
              <a:rPr lang="fr-CA" sz="900" spc="10" dirty="0"/>
              <a:t>, urgentologue et ami. </a:t>
            </a:r>
            <a:r>
              <a:rPr lang="fr-CA" sz="900" spc="10" dirty="0" err="1"/>
              <a:t>Simerpreet</a:t>
            </a:r>
            <a:r>
              <a:rPr lang="fr-CA" sz="900" spc="10" dirty="0"/>
              <a:t> et Raj ont beaucoup en commun : ils sont tous deux médecins en exercice, ils s’identifient comme personnes sud-asiatiques et sont membres actifs de cette communauté. Il était près de 23 heures et elle savait que l’appel devait être grave pour retentir à une heure si tardive. Elle s’est rangée sur l’accotement, a allumé ses feux de détresse et pris l’appel...</a:t>
            </a:r>
          </a:p>
        </p:txBody>
      </p:sp>
      <p:sp>
        <p:nvSpPr>
          <p:cNvPr id="72" name="object 3"/>
          <p:cNvSpPr/>
          <p:nvPr/>
        </p:nvSpPr>
        <p:spPr>
          <a:xfrm flipH="1">
            <a:off x="2511550" y="3712463"/>
            <a:ext cx="1" cy="5687569"/>
          </a:xfrm>
          <a:prstGeom prst="line">
            <a:avLst/>
          </a:prstGeom>
          <a:ln w="12700">
            <a:solidFill>
              <a:srgbClr val="231F20"/>
            </a:solidFill>
          </a:ln>
        </p:spPr>
        <p:txBody>
          <a:bodyPr lIns="45719" rIns="45719"/>
          <a:lstStyle/>
          <a:p>
            <a:endParaRPr/>
          </a:p>
        </p:txBody>
      </p:sp>
      <p:sp>
        <p:nvSpPr>
          <p:cNvPr id="73" name="object 4"/>
          <p:cNvSpPr/>
          <p:nvPr/>
        </p:nvSpPr>
        <p:spPr>
          <a:xfrm flipH="1">
            <a:off x="5048758" y="3712464"/>
            <a:ext cx="1" cy="5669281"/>
          </a:xfrm>
          <a:prstGeom prst="line">
            <a:avLst/>
          </a:prstGeom>
          <a:ln w="12700">
            <a:solidFill>
              <a:srgbClr val="231F20"/>
            </a:solidFill>
          </a:ln>
        </p:spPr>
        <p:txBody>
          <a:bodyPr lIns="45719" rIns="45719"/>
          <a:lstStyle/>
          <a:p>
            <a:endParaRPr/>
          </a:p>
        </p:txBody>
      </p:sp>
      <p:sp>
        <p:nvSpPr>
          <p:cNvPr id="74" name="object 5"/>
          <p:cNvSpPr txBox="1">
            <a:spLocks noGrp="1"/>
          </p:cNvSpPr>
          <p:nvPr>
            <p:ph type="title"/>
          </p:nvPr>
        </p:nvSpPr>
        <p:spPr>
          <a:xfrm>
            <a:off x="289051" y="368604"/>
            <a:ext cx="3535681" cy="421641"/>
          </a:xfrm>
          <a:prstGeom prst="rect">
            <a:avLst/>
          </a:prstGeom>
        </p:spPr>
        <p:txBody>
          <a:bodyPr>
            <a:noAutofit/>
          </a:bodyPr>
          <a:lstStyle/>
          <a:p>
            <a:pPr indent="12700">
              <a:lnSpc>
                <a:spcPts val="2400"/>
              </a:lnSpc>
              <a:spcBef>
                <a:spcPts val="100"/>
              </a:spcBef>
              <a:defRPr spc="-400"/>
            </a:pPr>
            <a:r>
              <a:rPr lang="fr-CA" sz="2400" spc="-50" dirty="0"/>
              <a:t>Complexité des soins pendant la pandémie</a:t>
            </a:r>
          </a:p>
        </p:txBody>
      </p:sp>
      <p:sp>
        <p:nvSpPr>
          <p:cNvPr id="75" name="object 6"/>
          <p:cNvSpPr txBox="1"/>
          <p:nvPr/>
        </p:nvSpPr>
        <p:spPr>
          <a:xfrm>
            <a:off x="5117084" y="3698849"/>
            <a:ext cx="2312036" cy="56990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indent="12700">
              <a:spcBef>
                <a:spcPts val="700"/>
              </a:spcBef>
              <a:defRPr sz="1600" b="1" spc="-190">
                <a:solidFill>
                  <a:srgbClr val="231F20"/>
                </a:solidFill>
                <a:latin typeface="Arial"/>
                <a:ea typeface="Arial"/>
                <a:cs typeface="Arial"/>
                <a:sym typeface="Arial"/>
              </a:defRPr>
            </a:pPr>
            <a:r>
              <a:rPr lang="fr-CA" spc="-50" dirty="0"/>
              <a:t>C’est la catastrophe dans la région de Peel!</a:t>
            </a:r>
          </a:p>
          <a:p>
            <a:pPr marR="5080" indent="12700" algn="just">
              <a:lnSpc>
                <a:spcPts val="1400"/>
              </a:lnSpc>
              <a:spcBef>
                <a:spcPts val="100"/>
              </a:spcBef>
              <a:defRPr sz="1200" spc="-80">
                <a:solidFill>
                  <a:srgbClr val="231F20"/>
                </a:solidFill>
                <a:latin typeface="Arial"/>
                <a:ea typeface="Arial"/>
                <a:cs typeface="Arial"/>
                <a:sym typeface="Arial"/>
              </a:defRPr>
            </a:pPr>
            <a:r>
              <a:rPr lang="fr-CA" sz="900" spc="10" dirty="0"/>
              <a:t>Sans même la saluer, le D</a:t>
            </a:r>
            <a:r>
              <a:rPr lang="fr-CA" sz="900" spc="10" baseline="30000" dirty="0"/>
              <a:t>r</a:t>
            </a:r>
            <a:r>
              <a:rPr lang="fr-CA" sz="900" spc="10" dirty="0"/>
              <a:t> </a:t>
            </a:r>
            <a:r>
              <a:rPr lang="fr-CA" sz="900" spc="10" dirty="0" err="1"/>
              <a:t>Grewal</a:t>
            </a:r>
            <a:r>
              <a:rPr lang="fr-CA" sz="900" spc="10" dirty="0"/>
              <a:t> n’est pas passé par quatre chemins : « C’est la catastrophe dans la région de Peel! Le taux d’infection est supérieur à 22 %! » La peur dans sa voix est inoubliable. Pendant des années, </a:t>
            </a:r>
            <a:r>
              <a:rPr lang="fr-CA" sz="900" spc="10" dirty="0" err="1"/>
              <a:t>Simerpreet</a:t>
            </a:r>
            <a:r>
              <a:rPr lang="fr-CA" sz="900" spc="10" dirty="0"/>
              <a:t> a répété ces paroles inlassablement dans sa tête. C’est la catastrophe dans la région de Peel! </a:t>
            </a:r>
            <a:r>
              <a:rPr lang="fr-CA" sz="900" spc="10" dirty="0" err="1"/>
              <a:t>Simerpreet</a:t>
            </a:r>
            <a:r>
              <a:rPr lang="fr-CA" sz="900" spc="10" dirty="0"/>
              <a:t> écoutait abasourdie les statistiques récentes sur la COVID que son cher ami, à l’image d’un volcan, dégurgitait. Elle l’écoutait et tentait de converser avec lui, mais une statistique retenait toute son attention : 22 %. Comment la région de Peel en est-elle arrivée là? Cette région compte une importante population sud-asiatique, dont le pendjabi, l’urdu, l’hindi, le bengali et le gujarati sont les principales langues parlées. Bien des membres de cette communauté occupaient des emplois dits essentiels et n’ont eu d’autre choix que de s’exposer au nouveau coronavirus. Bien des membres de cette région, tout près de l’Aéroport international Pearson, travaillaient à cet endroit ou faisaient la navette avec des voyageurs. Souvent, ces travailleurs essentiels vivaient avec les membres de leur famille multigénérationnelle élargie.</a:t>
            </a:r>
          </a:p>
        </p:txBody>
      </p:sp>
      <p:grpSp>
        <p:nvGrpSpPr>
          <p:cNvPr id="87" name="object 7"/>
          <p:cNvGrpSpPr/>
          <p:nvPr/>
        </p:nvGrpSpPr>
        <p:grpSpPr>
          <a:xfrm>
            <a:off x="301752" y="279401"/>
            <a:ext cx="7168897" cy="1278681"/>
            <a:chOff x="0" y="0"/>
            <a:chExt cx="7168896" cy="1125563"/>
          </a:xfrm>
        </p:grpSpPr>
        <p:sp>
          <p:nvSpPr>
            <p:cNvPr id="76" name="object 8"/>
            <p:cNvSpPr/>
            <p:nvPr/>
          </p:nvSpPr>
          <p:spPr>
            <a:xfrm>
              <a:off x="4096510" y="6394"/>
              <a:ext cx="3071878" cy="1113053"/>
            </a:xfrm>
            <a:prstGeom prst="rect">
              <a:avLst/>
            </a:prstGeom>
            <a:solidFill>
              <a:srgbClr val="78123B"/>
            </a:solidFill>
            <a:ln w="12700" cap="flat">
              <a:noFill/>
              <a:miter lim="400000"/>
            </a:ln>
            <a:effectLst/>
          </p:spPr>
          <p:txBody>
            <a:bodyPr wrap="square" lIns="45719" tIns="45719" rIns="45719" bIns="45719" numCol="1" anchor="t">
              <a:noAutofit/>
            </a:bodyPr>
            <a:lstStyle/>
            <a:p>
              <a:endParaRPr dirty="0"/>
            </a:p>
          </p:txBody>
        </p:sp>
        <p:sp>
          <p:nvSpPr>
            <p:cNvPr id="85" name="object 13"/>
            <p:cNvSpPr/>
            <p:nvPr/>
          </p:nvSpPr>
          <p:spPr>
            <a:xfrm>
              <a:off x="0" y="0"/>
              <a:ext cx="7168896" cy="0"/>
            </a:xfrm>
            <a:prstGeom prst="line">
              <a:avLst/>
            </a:prstGeom>
            <a:noFill/>
            <a:ln w="12700" cap="flat">
              <a:solidFill>
                <a:srgbClr val="231F20"/>
              </a:solidFill>
              <a:prstDash val="solid"/>
              <a:round/>
            </a:ln>
            <a:effectLst/>
          </p:spPr>
          <p:txBody>
            <a:bodyPr wrap="square" lIns="45719" tIns="45719" rIns="45719" bIns="45719" numCol="1" anchor="t">
              <a:noAutofit/>
            </a:bodyPr>
            <a:lstStyle/>
            <a:p>
              <a:endParaRPr/>
            </a:p>
          </p:txBody>
        </p:sp>
        <p:sp>
          <p:nvSpPr>
            <p:cNvPr id="86" name="object 14"/>
            <p:cNvSpPr/>
            <p:nvPr/>
          </p:nvSpPr>
          <p:spPr>
            <a:xfrm>
              <a:off x="0" y="1125562"/>
              <a:ext cx="7168896" cy="1"/>
            </a:xfrm>
            <a:prstGeom prst="line">
              <a:avLst/>
            </a:prstGeom>
            <a:noFill/>
            <a:ln w="12700" cap="flat">
              <a:solidFill>
                <a:srgbClr val="231F20"/>
              </a:solidFill>
              <a:prstDash val="solid"/>
              <a:round/>
            </a:ln>
            <a:effectLst/>
          </p:spPr>
          <p:txBody>
            <a:bodyPr wrap="square" lIns="45719" tIns="45719" rIns="45719" bIns="45719" numCol="1" anchor="t">
              <a:noAutofit/>
            </a:bodyPr>
            <a:lstStyle/>
            <a:p>
              <a:endParaRPr/>
            </a:p>
          </p:txBody>
        </p:sp>
      </p:grpSp>
      <p:sp>
        <p:nvSpPr>
          <p:cNvPr id="88" name="object 15"/>
          <p:cNvSpPr txBox="1"/>
          <p:nvPr/>
        </p:nvSpPr>
        <p:spPr>
          <a:xfrm>
            <a:off x="305307" y="1002587"/>
            <a:ext cx="7022467" cy="5386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3311525" indent="12700">
              <a:lnSpc>
                <a:spcPts val="1400"/>
              </a:lnSpc>
              <a:spcBef>
                <a:spcPts val="200"/>
              </a:spcBef>
              <a:defRPr sz="1600" spc="-90">
                <a:solidFill>
                  <a:srgbClr val="020302"/>
                </a:solidFill>
                <a:latin typeface="Arial"/>
                <a:ea typeface="Arial"/>
                <a:cs typeface="Arial"/>
                <a:sym typeface="Arial"/>
              </a:defRPr>
            </a:pPr>
            <a:r>
              <a:rPr lang="fr-CA" sz="1400" spc="-50" dirty="0"/>
              <a:t>Leçons de leadership tirées de l’enseignement des soins et des professions de santé pendant la pandémie de COVID-19</a:t>
            </a:r>
          </a:p>
        </p:txBody>
      </p:sp>
      <p:grpSp>
        <p:nvGrpSpPr>
          <p:cNvPr id="91" name="object 16"/>
          <p:cNvGrpSpPr/>
          <p:nvPr/>
        </p:nvGrpSpPr>
        <p:grpSpPr>
          <a:xfrm>
            <a:off x="0" y="9591547"/>
            <a:ext cx="7772400" cy="466852"/>
            <a:chOff x="0" y="0"/>
            <a:chExt cx="7772400" cy="466851"/>
          </a:xfrm>
        </p:grpSpPr>
        <p:sp>
          <p:nvSpPr>
            <p:cNvPr id="89" name="object 17"/>
            <p:cNvSpPr/>
            <p:nvPr/>
          </p:nvSpPr>
          <p:spPr>
            <a:xfrm>
              <a:off x="24" y="0"/>
              <a:ext cx="7772376" cy="466852"/>
            </a:xfrm>
            <a:prstGeom prst="rect">
              <a:avLst/>
            </a:prstGeom>
            <a:solidFill>
              <a:srgbClr val="7A003C"/>
            </a:solidFill>
            <a:ln w="12700" cap="flat">
              <a:noFill/>
              <a:miter lim="400000"/>
            </a:ln>
            <a:effectLst/>
          </p:spPr>
          <p:txBody>
            <a:bodyPr wrap="square" lIns="45719" tIns="45719" rIns="45719" bIns="45719" numCol="1" anchor="t">
              <a:noAutofit/>
            </a:bodyPr>
            <a:lstStyle/>
            <a:p>
              <a:endParaRPr/>
            </a:p>
          </p:txBody>
        </p:sp>
        <p:sp>
          <p:nvSpPr>
            <p:cNvPr id="90" name="object 18"/>
            <p:cNvSpPr/>
            <p:nvPr/>
          </p:nvSpPr>
          <p:spPr>
            <a:xfrm>
              <a:off x="0" y="0"/>
              <a:ext cx="7772400" cy="25400"/>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grpSp>
      <p:grpSp>
        <p:nvGrpSpPr>
          <p:cNvPr id="96" name="object 19"/>
          <p:cNvGrpSpPr/>
          <p:nvPr/>
        </p:nvGrpSpPr>
        <p:grpSpPr>
          <a:xfrm>
            <a:off x="-1" y="2622294"/>
            <a:ext cx="2435354" cy="2724913"/>
            <a:chOff x="0" y="0"/>
            <a:chExt cx="2435352" cy="2724911"/>
          </a:xfrm>
        </p:grpSpPr>
        <p:grpSp>
          <p:nvGrpSpPr>
            <p:cNvPr id="94" name="object 20"/>
            <p:cNvGrpSpPr/>
            <p:nvPr/>
          </p:nvGrpSpPr>
          <p:grpSpPr>
            <a:xfrm>
              <a:off x="838706" y="60960"/>
              <a:ext cx="606083" cy="451995"/>
              <a:chOff x="0" y="0"/>
              <a:chExt cx="606082" cy="451994"/>
            </a:xfrm>
          </p:grpSpPr>
          <p:sp>
            <p:nvSpPr>
              <p:cNvPr id="92" name="Forme"/>
              <p:cNvSpPr/>
              <p:nvPr/>
            </p:nvSpPr>
            <p:spPr>
              <a:xfrm>
                <a:off x="333857" y="0"/>
                <a:ext cx="272226" cy="45199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2550"/>
                    </a:lnTo>
                    <a:lnTo>
                      <a:pt x="14672" y="21600"/>
                    </a:lnTo>
                    <a:lnTo>
                      <a:pt x="10801" y="12550"/>
                    </a:lnTo>
                    <a:lnTo>
                      <a:pt x="21600" y="12550"/>
                    </a:lnTo>
                    <a:lnTo>
                      <a:pt x="21600" y="0"/>
                    </a:lnTo>
                    <a:close/>
                  </a:path>
                </a:pathLst>
              </a:custGeom>
              <a:solidFill>
                <a:srgbClr val="526871"/>
              </a:solidFill>
              <a:ln w="12700" cap="flat">
                <a:noFill/>
                <a:miter lim="400000"/>
              </a:ln>
              <a:effectLst/>
            </p:spPr>
            <p:txBody>
              <a:bodyPr wrap="square" lIns="45719" tIns="45719" rIns="45719" bIns="45719" numCol="1" anchor="t">
                <a:noAutofit/>
              </a:bodyPr>
              <a:lstStyle/>
              <a:p>
                <a:endParaRPr/>
              </a:p>
            </p:txBody>
          </p:sp>
          <p:sp>
            <p:nvSpPr>
              <p:cNvPr id="93" name="Forme"/>
              <p:cNvSpPr/>
              <p:nvPr/>
            </p:nvSpPr>
            <p:spPr>
              <a:xfrm>
                <a:off x="0" y="0"/>
                <a:ext cx="272225" cy="45199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12550"/>
                    </a:lnTo>
                    <a:lnTo>
                      <a:pt x="14672" y="21600"/>
                    </a:lnTo>
                    <a:lnTo>
                      <a:pt x="10800" y="12550"/>
                    </a:lnTo>
                    <a:lnTo>
                      <a:pt x="21600" y="12550"/>
                    </a:lnTo>
                    <a:lnTo>
                      <a:pt x="21600" y="0"/>
                    </a:lnTo>
                    <a:close/>
                  </a:path>
                </a:pathLst>
              </a:custGeom>
              <a:solidFill>
                <a:srgbClr val="526871"/>
              </a:solidFill>
              <a:ln w="12700" cap="flat">
                <a:noFill/>
                <a:miter lim="400000"/>
              </a:ln>
              <a:effectLst/>
            </p:spPr>
            <p:txBody>
              <a:bodyPr wrap="square" lIns="45719" tIns="45719" rIns="45719" bIns="45719" numCol="1" anchor="t">
                <a:noAutofit/>
              </a:bodyPr>
              <a:lstStyle/>
              <a:p>
                <a:endParaRPr/>
              </a:p>
            </p:txBody>
          </p:sp>
        </p:grpSp>
        <p:pic>
          <p:nvPicPr>
            <p:cNvPr id="95" name="object 21" descr="object 21"/>
            <p:cNvPicPr>
              <a:picLocks noChangeAspect="1"/>
            </p:cNvPicPr>
            <p:nvPr/>
          </p:nvPicPr>
          <p:blipFill>
            <a:blip r:embed="rId2"/>
            <a:stretch>
              <a:fillRect/>
            </a:stretch>
          </p:blipFill>
          <p:spPr>
            <a:xfrm>
              <a:off x="0" y="0"/>
              <a:ext cx="2435353" cy="2724912"/>
            </a:xfrm>
            <a:prstGeom prst="rect">
              <a:avLst/>
            </a:prstGeom>
            <a:ln w="12700" cap="flat">
              <a:noFill/>
              <a:miter lim="400000"/>
            </a:ln>
            <a:effectLst/>
          </p:spPr>
        </p:pic>
      </p:grpSp>
      <p:sp>
        <p:nvSpPr>
          <p:cNvPr id="97" name="object 22"/>
          <p:cNvSpPr txBox="1"/>
          <p:nvPr/>
        </p:nvSpPr>
        <p:spPr>
          <a:xfrm>
            <a:off x="542246" y="5434176"/>
            <a:ext cx="1451653" cy="4103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21590" indent="34289">
              <a:lnSpc>
                <a:spcPts val="1200"/>
              </a:lnSpc>
              <a:spcBef>
                <a:spcPts val="300"/>
              </a:spcBef>
              <a:defRPr sz="1200" b="1" spc="-120">
                <a:solidFill>
                  <a:srgbClr val="262223"/>
                </a:solidFill>
                <a:latin typeface="Arial"/>
                <a:ea typeface="Arial"/>
                <a:cs typeface="Arial"/>
                <a:sym typeface="Arial"/>
              </a:defRPr>
            </a:pPr>
            <a:r>
              <a:rPr lang="fr-CA" spc="-20" dirty="0"/>
              <a:t>D</a:t>
            </a:r>
            <a:r>
              <a:rPr lang="fr-CA" spc="-20" baseline="30000" dirty="0"/>
              <a:t>re</a:t>
            </a:r>
            <a:r>
              <a:rPr lang="fr-CA" spc="-20" dirty="0"/>
              <a:t> </a:t>
            </a:r>
            <a:r>
              <a:rPr lang="fr-CA" spc="-20" dirty="0" err="1"/>
              <a:t>Simerpreet</a:t>
            </a:r>
            <a:r>
              <a:rPr lang="fr-CA" spc="-20" dirty="0"/>
              <a:t> </a:t>
            </a:r>
            <a:r>
              <a:rPr lang="fr-CA" spc="-20" dirty="0" err="1"/>
              <a:t>Sandhanwalia</a:t>
            </a:r>
            <a:endParaRPr lang="fr-CA" spc="-20" dirty="0"/>
          </a:p>
          <a:p>
            <a:pPr indent="12700">
              <a:lnSpc>
                <a:spcPts val="800"/>
              </a:lnSpc>
              <a:defRPr sz="800" spc="-60">
                <a:solidFill>
                  <a:srgbClr val="262223"/>
                </a:solidFill>
                <a:latin typeface="Arial"/>
                <a:ea typeface="Arial"/>
                <a:cs typeface="Arial"/>
                <a:sym typeface="Arial"/>
              </a:defRPr>
            </a:pPr>
            <a:r>
              <a:rPr lang="fr-CA" spc="-20" dirty="0"/>
              <a:t>B. Sc. spécialisé, M.D., FRCPC</a:t>
            </a:r>
          </a:p>
        </p:txBody>
      </p:sp>
      <p:grpSp>
        <p:nvGrpSpPr>
          <p:cNvPr id="100" name="object 23"/>
          <p:cNvGrpSpPr/>
          <p:nvPr/>
        </p:nvGrpSpPr>
        <p:grpSpPr>
          <a:xfrm>
            <a:off x="-1" y="6393846"/>
            <a:ext cx="2419195" cy="3144709"/>
            <a:chOff x="0" y="0"/>
            <a:chExt cx="2419194" cy="3144707"/>
          </a:xfrm>
        </p:grpSpPr>
        <p:sp>
          <p:nvSpPr>
            <p:cNvPr id="98" name="object 24"/>
            <p:cNvSpPr/>
            <p:nvPr/>
          </p:nvSpPr>
          <p:spPr>
            <a:xfrm>
              <a:off x="0" y="0"/>
              <a:ext cx="2419195" cy="2751003"/>
            </a:xfrm>
            <a:custGeom>
              <a:avLst/>
              <a:gdLst/>
              <a:ahLst/>
              <a:cxnLst>
                <a:cxn ang="0">
                  <a:pos x="wd2" y="hd2"/>
                </a:cxn>
                <a:cxn ang="5400000">
                  <a:pos x="wd2" y="hd2"/>
                </a:cxn>
                <a:cxn ang="10800000">
                  <a:pos x="wd2" y="hd2"/>
                </a:cxn>
                <a:cxn ang="16200000">
                  <a:pos x="wd2" y="hd2"/>
                </a:cxn>
              </a:cxnLst>
              <a:rect l="0" t="0" r="r" b="b"/>
              <a:pathLst>
                <a:path w="21600" h="21600" extrusionOk="0">
                  <a:moveTo>
                    <a:pt x="9786" y="0"/>
                  </a:moveTo>
                  <a:lnTo>
                    <a:pt x="9370" y="7"/>
                  </a:lnTo>
                  <a:lnTo>
                    <a:pt x="8952" y="26"/>
                  </a:lnTo>
                  <a:lnTo>
                    <a:pt x="8533" y="58"/>
                  </a:lnTo>
                  <a:lnTo>
                    <a:pt x="8112" y="102"/>
                  </a:lnTo>
                  <a:lnTo>
                    <a:pt x="7689" y="159"/>
                  </a:lnTo>
                  <a:lnTo>
                    <a:pt x="7266" y="230"/>
                  </a:lnTo>
                  <a:lnTo>
                    <a:pt x="6843" y="313"/>
                  </a:lnTo>
                  <a:lnTo>
                    <a:pt x="6419" y="410"/>
                  </a:lnTo>
                  <a:lnTo>
                    <a:pt x="5998" y="519"/>
                  </a:lnTo>
                  <a:lnTo>
                    <a:pt x="5585" y="640"/>
                  </a:lnTo>
                  <a:lnTo>
                    <a:pt x="5179" y="773"/>
                  </a:lnTo>
                  <a:lnTo>
                    <a:pt x="4780" y="916"/>
                  </a:lnTo>
                  <a:lnTo>
                    <a:pt x="4389" y="1070"/>
                  </a:lnTo>
                  <a:lnTo>
                    <a:pt x="4005" y="1234"/>
                  </a:lnTo>
                  <a:lnTo>
                    <a:pt x="3630" y="1409"/>
                  </a:lnTo>
                  <a:lnTo>
                    <a:pt x="3262" y="1593"/>
                  </a:lnTo>
                  <a:lnTo>
                    <a:pt x="2903" y="1788"/>
                  </a:lnTo>
                  <a:lnTo>
                    <a:pt x="2553" y="1991"/>
                  </a:lnTo>
                  <a:lnTo>
                    <a:pt x="2211" y="2204"/>
                  </a:lnTo>
                  <a:lnTo>
                    <a:pt x="1878" y="2426"/>
                  </a:lnTo>
                  <a:lnTo>
                    <a:pt x="1554" y="2657"/>
                  </a:lnTo>
                  <a:lnTo>
                    <a:pt x="1239" y="2895"/>
                  </a:lnTo>
                  <a:lnTo>
                    <a:pt x="934" y="3142"/>
                  </a:lnTo>
                  <a:lnTo>
                    <a:pt x="638" y="3397"/>
                  </a:lnTo>
                  <a:lnTo>
                    <a:pt x="352" y="3659"/>
                  </a:lnTo>
                  <a:lnTo>
                    <a:pt x="76" y="3929"/>
                  </a:lnTo>
                  <a:lnTo>
                    <a:pt x="0" y="4008"/>
                  </a:lnTo>
                  <a:lnTo>
                    <a:pt x="0" y="18316"/>
                  </a:lnTo>
                  <a:lnTo>
                    <a:pt x="382" y="18662"/>
                  </a:lnTo>
                  <a:lnTo>
                    <a:pt x="670" y="18900"/>
                  </a:lnTo>
                  <a:lnTo>
                    <a:pt x="966" y="19130"/>
                  </a:lnTo>
                  <a:lnTo>
                    <a:pt x="1271" y="19350"/>
                  </a:lnTo>
                  <a:lnTo>
                    <a:pt x="1584" y="19561"/>
                  </a:lnTo>
                  <a:lnTo>
                    <a:pt x="1905" y="19763"/>
                  </a:lnTo>
                  <a:lnTo>
                    <a:pt x="2234" y="19954"/>
                  </a:lnTo>
                  <a:lnTo>
                    <a:pt x="2570" y="20137"/>
                  </a:lnTo>
                  <a:lnTo>
                    <a:pt x="2913" y="20309"/>
                  </a:lnTo>
                  <a:lnTo>
                    <a:pt x="3263" y="20471"/>
                  </a:lnTo>
                  <a:lnTo>
                    <a:pt x="3619" y="20623"/>
                  </a:lnTo>
                  <a:lnTo>
                    <a:pt x="3982" y="20764"/>
                  </a:lnTo>
                  <a:lnTo>
                    <a:pt x="4350" y="20895"/>
                  </a:lnTo>
                  <a:lnTo>
                    <a:pt x="4724" y="21016"/>
                  </a:lnTo>
                  <a:lnTo>
                    <a:pt x="5103" y="21125"/>
                  </a:lnTo>
                  <a:lnTo>
                    <a:pt x="5487" y="21224"/>
                  </a:lnTo>
                  <a:lnTo>
                    <a:pt x="5876" y="21311"/>
                  </a:lnTo>
                  <a:lnTo>
                    <a:pt x="6269" y="21387"/>
                  </a:lnTo>
                  <a:lnTo>
                    <a:pt x="6667" y="21452"/>
                  </a:lnTo>
                  <a:lnTo>
                    <a:pt x="7068" y="21505"/>
                  </a:lnTo>
                  <a:lnTo>
                    <a:pt x="7472" y="21547"/>
                  </a:lnTo>
                  <a:lnTo>
                    <a:pt x="7880" y="21577"/>
                  </a:lnTo>
                  <a:lnTo>
                    <a:pt x="8291" y="21594"/>
                  </a:lnTo>
                  <a:lnTo>
                    <a:pt x="8705" y="21600"/>
                  </a:lnTo>
                  <a:lnTo>
                    <a:pt x="9120" y="21593"/>
                  </a:lnTo>
                  <a:lnTo>
                    <a:pt x="9538" y="21574"/>
                  </a:lnTo>
                  <a:lnTo>
                    <a:pt x="9958" y="21542"/>
                  </a:lnTo>
                  <a:lnTo>
                    <a:pt x="10379" y="21498"/>
                  </a:lnTo>
                  <a:lnTo>
                    <a:pt x="10801" y="21441"/>
                  </a:lnTo>
                  <a:lnTo>
                    <a:pt x="11224" y="21370"/>
                  </a:lnTo>
                  <a:lnTo>
                    <a:pt x="11648" y="21287"/>
                  </a:lnTo>
                  <a:lnTo>
                    <a:pt x="12071" y="21190"/>
                  </a:lnTo>
                  <a:lnTo>
                    <a:pt x="12492" y="21081"/>
                  </a:lnTo>
                  <a:lnTo>
                    <a:pt x="12905" y="20960"/>
                  </a:lnTo>
                  <a:lnTo>
                    <a:pt x="13311" y="20827"/>
                  </a:lnTo>
                  <a:lnTo>
                    <a:pt x="13710" y="20684"/>
                  </a:lnTo>
                  <a:lnTo>
                    <a:pt x="14101" y="20530"/>
                  </a:lnTo>
                  <a:lnTo>
                    <a:pt x="14485" y="20366"/>
                  </a:lnTo>
                  <a:lnTo>
                    <a:pt x="14860" y="20191"/>
                  </a:lnTo>
                  <a:lnTo>
                    <a:pt x="15228" y="20007"/>
                  </a:lnTo>
                  <a:lnTo>
                    <a:pt x="15587" y="19812"/>
                  </a:lnTo>
                  <a:lnTo>
                    <a:pt x="15937" y="19609"/>
                  </a:lnTo>
                  <a:lnTo>
                    <a:pt x="16279" y="19396"/>
                  </a:lnTo>
                  <a:lnTo>
                    <a:pt x="16612" y="19174"/>
                  </a:lnTo>
                  <a:lnTo>
                    <a:pt x="16936" y="18943"/>
                  </a:lnTo>
                  <a:lnTo>
                    <a:pt x="17251" y="18705"/>
                  </a:lnTo>
                  <a:lnTo>
                    <a:pt x="17557" y="18458"/>
                  </a:lnTo>
                  <a:lnTo>
                    <a:pt x="17852" y="18203"/>
                  </a:lnTo>
                  <a:lnTo>
                    <a:pt x="18138" y="17941"/>
                  </a:lnTo>
                  <a:lnTo>
                    <a:pt x="18414" y="17671"/>
                  </a:lnTo>
                  <a:lnTo>
                    <a:pt x="18680" y="17395"/>
                  </a:lnTo>
                  <a:lnTo>
                    <a:pt x="18936" y="17111"/>
                  </a:lnTo>
                  <a:lnTo>
                    <a:pt x="19181" y="16821"/>
                  </a:lnTo>
                  <a:lnTo>
                    <a:pt x="19415" y="16525"/>
                  </a:lnTo>
                  <a:lnTo>
                    <a:pt x="19639" y="16223"/>
                  </a:lnTo>
                  <a:lnTo>
                    <a:pt x="19851" y="15915"/>
                  </a:lnTo>
                  <a:lnTo>
                    <a:pt x="20053" y="15602"/>
                  </a:lnTo>
                  <a:lnTo>
                    <a:pt x="20243" y="15283"/>
                  </a:lnTo>
                  <a:lnTo>
                    <a:pt x="20421" y="14960"/>
                  </a:lnTo>
                  <a:lnTo>
                    <a:pt x="20587" y="14632"/>
                  </a:lnTo>
                  <a:lnTo>
                    <a:pt x="20742" y="14299"/>
                  </a:lnTo>
                  <a:lnTo>
                    <a:pt x="20884" y="13963"/>
                  </a:lnTo>
                  <a:lnTo>
                    <a:pt x="21014" y="13622"/>
                  </a:lnTo>
                  <a:lnTo>
                    <a:pt x="21132" y="13278"/>
                  </a:lnTo>
                  <a:lnTo>
                    <a:pt x="21237" y="12930"/>
                  </a:lnTo>
                  <a:lnTo>
                    <a:pt x="21329" y="12580"/>
                  </a:lnTo>
                  <a:lnTo>
                    <a:pt x="21408" y="12226"/>
                  </a:lnTo>
                  <a:lnTo>
                    <a:pt x="21473" y="11870"/>
                  </a:lnTo>
                  <a:lnTo>
                    <a:pt x="21526" y="11512"/>
                  </a:lnTo>
                  <a:lnTo>
                    <a:pt x="21564" y="11152"/>
                  </a:lnTo>
                  <a:lnTo>
                    <a:pt x="21589" y="10790"/>
                  </a:lnTo>
                  <a:lnTo>
                    <a:pt x="21600" y="10427"/>
                  </a:lnTo>
                  <a:lnTo>
                    <a:pt x="21597" y="10062"/>
                  </a:lnTo>
                  <a:lnTo>
                    <a:pt x="21579" y="9696"/>
                  </a:lnTo>
                  <a:lnTo>
                    <a:pt x="21547" y="9330"/>
                  </a:lnTo>
                  <a:lnTo>
                    <a:pt x="21500" y="8963"/>
                  </a:lnTo>
                  <a:lnTo>
                    <a:pt x="21439" y="8596"/>
                  </a:lnTo>
                  <a:lnTo>
                    <a:pt x="21362" y="8229"/>
                  </a:lnTo>
                  <a:lnTo>
                    <a:pt x="21270" y="7863"/>
                  </a:lnTo>
                  <a:lnTo>
                    <a:pt x="21164" y="7500"/>
                  </a:lnTo>
                  <a:lnTo>
                    <a:pt x="21044" y="7143"/>
                  </a:lnTo>
                  <a:lnTo>
                    <a:pt x="20910" y="6794"/>
                  </a:lnTo>
                  <a:lnTo>
                    <a:pt x="20764" y="6451"/>
                  </a:lnTo>
                  <a:lnTo>
                    <a:pt x="20605" y="6116"/>
                  </a:lnTo>
                  <a:lnTo>
                    <a:pt x="20434" y="5788"/>
                  </a:lnTo>
                  <a:lnTo>
                    <a:pt x="20251" y="5467"/>
                  </a:lnTo>
                  <a:lnTo>
                    <a:pt x="20056" y="5154"/>
                  </a:lnTo>
                  <a:lnTo>
                    <a:pt x="19849" y="4848"/>
                  </a:lnTo>
                  <a:lnTo>
                    <a:pt x="19632" y="4551"/>
                  </a:lnTo>
                  <a:lnTo>
                    <a:pt x="19403" y="4261"/>
                  </a:lnTo>
                  <a:lnTo>
                    <a:pt x="19164" y="3980"/>
                  </a:lnTo>
                  <a:lnTo>
                    <a:pt x="18915" y="3706"/>
                  </a:lnTo>
                  <a:lnTo>
                    <a:pt x="18656" y="3442"/>
                  </a:lnTo>
                  <a:lnTo>
                    <a:pt x="18386" y="3186"/>
                  </a:lnTo>
                  <a:lnTo>
                    <a:pt x="18108" y="2938"/>
                  </a:lnTo>
                  <a:lnTo>
                    <a:pt x="17820" y="2700"/>
                  </a:lnTo>
                  <a:lnTo>
                    <a:pt x="17524" y="2470"/>
                  </a:lnTo>
                  <a:lnTo>
                    <a:pt x="17219" y="2250"/>
                  </a:lnTo>
                  <a:lnTo>
                    <a:pt x="16906" y="2039"/>
                  </a:lnTo>
                  <a:lnTo>
                    <a:pt x="16585" y="1837"/>
                  </a:lnTo>
                  <a:lnTo>
                    <a:pt x="16256" y="1646"/>
                  </a:lnTo>
                  <a:lnTo>
                    <a:pt x="15920" y="1463"/>
                  </a:lnTo>
                  <a:lnTo>
                    <a:pt x="15577" y="1291"/>
                  </a:lnTo>
                  <a:lnTo>
                    <a:pt x="15227" y="1129"/>
                  </a:lnTo>
                  <a:lnTo>
                    <a:pt x="14871" y="977"/>
                  </a:lnTo>
                  <a:lnTo>
                    <a:pt x="14509" y="836"/>
                  </a:lnTo>
                  <a:lnTo>
                    <a:pt x="14140" y="705"/>
                  </a:lnTo>
                  <a:lnTo>
                    <a:pt x="13766" y="584"/>
                  </a:lnTo>
                  <a:lnTo>
                    <a:pt x="13387" y="475"/>
                  </a:lnTo>
                  <a:lnTo>
                    <a:pt x="13003" y="376"/>
                  </a:lnTo>
                  <a:lnTo>
                    <a:pt x="12614" y="289"/>
                  </a:lnTo>
                  <a:lnTo>
                    <a:pt x="12221" y="213"/>
                  </a:lnTo>
                  <a:lnTo>
                    <a:pt x="11824" y="148"/>
                  </a:lnTo>
                  <a:lnTo>
                    <a:pt x="11422" y="95"/>
                  </a:lnTo>
                  <a:lnTo>
                    <a:pt x="11018" y="53"/>
                  </a:lnTo>
                  <a:lnTo>
                    <a:pt x="10610" y="23"/>
                  </a:lnTo>
                  <a:lnTo>
                    <a:pt x="10199" y="6"/>
                  </a:lnTo>
                  <a:lnTo>
                    <a:pt x="9786" y="0"/>
                  </a:lnTo>
                  <a:close/>
                </a:path>
              </a:pathLst>
            </a:custGeom>
            <a:solidFill>
              <a:srgbClr val="7A003C"/>
            </a:solidFill>
            <a:ln w="12700" cap="flat">
              <a:noFill/>
              <a:miter lim="400000"/>
            </a:ln>
            <a:effectLst/>
          </p:spPr>
          <p:txBody>
            <a:bodyPr wrap="square" lIns="45719" tIns="45719" rIns="45719" bIns="45719" numCol="1" anchor="t">
              <a:noAutofit/>
            </a:bodyPr>
            <a:lstStyle/>
            <a:p>
              <a:endParaRPr/>
            </a:p>
          </p:txBody>
        </p:sp>
        <p:sp>
          <p:nvSpPr>
            <p:cNvPr id="99" name="object 25"/>
            <p:cNvSpPr/>
            <p:nvPr/>
          </p:nvSpPr>
          <p:spPr>
            <a:xfrm>
              <a:off x="0" y="1930527"/>
              <a:ext cx="760650" cy="1214181"/>
            </a:xfrm>
            <a:custGeom>
              <a:avLst/>
              <a:gdLst/>
              <a:ahLst/>
              <a:cxnLst>
                <a:cxn ang="0">
                  <a:pos x="wd2" y="hd2"/>
                </a:cxn>
                <a:cxn ang="5400000">
                  <a:pos x="wd2" y="hd2"/>
                </a:cxn>
                <a:cxn ang="10800000">
                  <a:pos x="wd2" y="hd2"/>
                </a:cxn>
                <a:cxn ang="16200000">
                  <a:pos x="wd2" y="hd2"/>
                </a:cxn>
              </a:cxnLst>
              <a:rect l="0" t="0" r="r" b="b"/>
              <a:pathLst>
                <a:path w="21600" h="21600" extrusionOk="0">
                  <a:moveTo>
                    <a:pt x="4985" y="0"/>
                  </a:moveTo>
                  <a:lnTo>
                    <a:pt x="3662" y="31"/>
                  </a:lnTo>
                  <a:lnTo>
                    <a:pt x="2326" y="127"/>
                  </a:lnTo>
                  <a:lnTo>
                    <a:pt x="980" y="288"/>
                  </a:lnTo>
                  <a:lnTo>
                    <a:pt x="0" y="453"/>
                  </a:lnTo>
                  <a:lnTo>
                    <a:pt x="0" y="21377"/>
                  </a:lnTo>
                  <a:lnTo>
                    <a:pt x="843" y="21478"/>
                  </a:lnTo>
                  <a:lnTo>
                    <a:pt x="2124" y="21569"/>
                  </a:lnTo>
                  <a:lnTo>
                    <a:pt x="3429" y="21600"/>
                  </a:lnTo>
                  <a:lnTo>
                    <a:pt x="4752" y="21569"/>
                  </a:lnTo>
                  <a:lnTo>
                    <a:pt x="6089" y="21473"/>
                  </a:lnTo>
                  <a:lnTo>
                    <a:pt x="7435" y="21312"/>
                  </a:lnTo>
                  <a:lnTo>
                    <a:pt x="8761" y="21088"/>
                  </a:lnTo>
                  <a:lnTo>
                    <a:pt x="10040" y="20806"/>
                  </a:lnTo>
                  <a:lnTo>
                    <a:pt x="11269" y="20469"/>
                  </a:lnTo>
                  <a:lnTo>
                    <a:pt x="12445" y="20081"/>
                  </a:lnTo>
                  <a:lnTo>
                    <a:pt x="13565" y="19643"/>
                  </a:lnTo>
                  <a:lnTo>
                    <a:pt x="14625" y="19159"/>
                  </a:lnTo>
                  <a:lnTo>
                    <a:pt x="15623" y="18633"/>
                  </a:lnTo>
                  <a:lnTo>
                    <a:pt x="16555" y="18065"/>
                  </a:lnTo>
                  <a:lnTo>
                    <a:pt x="17419" y="17461"/>
                  </a:lnTo>
                  <a:lnTo>
                    <a:pt x="18211" y="16821"/>
                  </a:lnTo>
                  <a:lnTo>
                    <a:pt x="18928" y="16151"/>
                  </a:lnTo>
                  <a:lnTo>
                    <a:pt x="19567" y="15451"/>
                  </a:lnTo>
                  <a:lnTo>
                    <a:pt x="20125" y="14725"/>
                  </a:lnTo>
                  <a:lnTo>
                    <a:pt x="20599" y="13977"/>
                  </a:lnTo>
                  <a:lnTo>
                    <a:pt x="20986" y="13208"/>
                  </a:lnTo>
                  <a:lnTo>
                    <a:pt x="21282" y="12422"/>
                  </a:lnTo>
                  <a:lnTo>
                    <a:pt x="21486" y="11622"/>
                  </a:lnTo>
                  <a:lnTo>
                    <a:pt x="21593" y="10810"/>
                  </a:lnTo>
                  <a:lnTo>
                    <a:pt x="21600" y="9989"/>
                  </a:lnTo>
                  <a:lnTo>
                    <a:pt x="21505" y="9163"/>
                  </a:lnTo>
                  <a:lnTo>
                    <a:pt x="21304" y="8334"/>
                  </a:lnTo>
                  <a:lnTo>
                    <a:pt x="21000" y="7520"/>
                  </a:lnTo>
                  <a:lnTo>
                    <a:pt x="20602" y="6738"/>
                  </a:lnTo>
                  <a:lnTo>
                    <a:pt x="20113" y="5989"/>
                  </a:lnTo>
                  <a:lnTo>
                    <a:pt x="19537" y="5276"/>
                  </a:lnTo>
                  <a:lnTo>
                    <a:pt x="18881" y="4599"/>
                  </a:lnTo>
                  <a:lnTo>
                    <a:pt x="18147" y="3962"/>
                  </a:lnTo>
                  <a:lnTo>
                    <a:pt x="17341" y="3365"/>
                  </a:lnTo>
                  <a:lnTo>
                    <a:pt x="16467" y="2811"/>
                  </a:lnTo>
                  <a:lnTo>
                    <a:pt x="15530" y="2301"/>
                  </a:lnTo>
                  <a:lnTo>
                    <a:pt x="14533" y="1837"/>
                  </a:lnTo>
                  <a:lnTo>
                    <a:pt x="13483" y="1421"/>
                  </a:lnTo>
                  <a:lnTo>
                    <a:pt x="12382" y="1055"/>
                  </a:lnTo>
                  <a:lnTo>
                    <a:pt x="11236" y="740"/>
                  </a:lnTo>
                  <a:lnTo>
                    <a:pt x="10050" y="479"/>
                  </a:lnTo>
                  <a:lnTo>
                    <a:pt x="8827" y="272"/>
                  </a:lnTo>
                  <a:lnTo>
                    <a:pt x="7572" y="122"/>
                  </a:lnTo>
                  <a:lnTo>
                    <a:pt x="6290" y="31"/>
                  </a:lnTo>
                  <a:lnTo>
                    <a:pt x="4985" y="0"/>
                  </a:lnTo>
                  <a:close/>
                </a:path>
              </a:pathLst>
            </a:custGeom>
            <a:solidFill>
              <a:srgbClr val="D3DF43">
                <a:alpha val="78997"/>
              </a:srgbClr>
            </a:solidFill>
            <a:ln w="12700" cap="flat">
              <a:noFill/>
              <a:miter lim="400000"/>
            </a:ln>
            <a:effectLst/>
          </p:spPr>
          <p:txBody>
            <a:bodyPr wrap="square" lIns="45719" tIns="45719" rIns="45719" bIns="45719" numCol="1" anchor="t">
              <a:noAutofit/>
            </a:bodyPr>
            <a:lstStyle/>
            <a:p>
              <a:endParaRPr/>
            </a:p>
          </p:txBody>
        </p:sp>
      </p:grpSp>
      <p:sp>
        <p:nvSpPr>
          <p:cNvPr id="101" name="object 26"/>
          <p:cNvSpPr txBox="1"/>
          <p:nvPr/>
        </p:nvSpPr>
        <p:spPr>
          <a:xfrm>
            <a:off x="567435" y="7134134"/>
            <a:ext cx="1600837"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nSpc>
                <a:spcPts val="2000"/>
              </a:lnSpc>
              <a:spcBef>
                <a:spcPts val="300"/>
              </a:spcBef>
              <a:defRPr b="1" spc="-120">
                <a:solidFill>
                  <a:srgbClr val="FFFFFF"/>
                </a:solidFill>
                <a:latin typeface="Arial"/>
                <a:ea typeface="Arial"/>
                <a:cs typeface="Arial"/>
                <a:sym typeface="Arial"/>
              </a:defRPr>
            </a:pPr>
            <a:r>
              <a:rPr lang="fr-CA" dirty="0"/>
              <a:t>« Le taux d’infection est supérieur à 22 %! »</a:t>
            </a:r>
          </a:p>
        </p:txBody>
      </p:sp>
      <p:pic>
        <p:nvPicPr>
          <p:cNvPr id="106" name="object 28" descr="object 28"/>
          <p:cNvPicPr>
            <a:picLocks noChangeAspect="1"/>
          </p:cNvPicPr>
          <p:nvPr/>
        </p:nvPicPr>
        <p:blipFill>
          <a:blip r:embed="rId3"/>
          <a:stretch>
            <a:fillRect/>
          </a:stretch>
        </p:blipFill>
        <p:spPr>
          <a:xfrm>
            <a:off x="301758" y="1685231"/>
            <a:ext cx="1188714" cy="652210"/>
          </a:xfrm>
          <a:prstGeom prst="rect">
            <a:avLst/>
          </a:prstGeom>
          <a:ln w="12700">
            <a:miter lim="400000"/>
          </a:ln>
        </p:spPr>
      </p:pic>
      <p:sp>
        <p:nvSpPr>
          <p:cNvPr id="107" name="object 29"/>
          <p:cNvSpPr txBox="1">
            <a:spLocks noGrp="1"/>
          </p:cNvSpPr>
          <p:nvPr>
            <p:ph type="sldNum" sz="quarter" idx="4294967295"/>
          </p:nvPr>
        </p:nvSpPr>
        <p:spPr>
          <a:xfrm>
            <a:off x="7358494" y="9734802"/>
            <a:ext cx="129159" cy="177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a:t>
            </a:fld>
            <a:endParaRPr/>
          </a:p>
        </p:txBody>
      </p:sp>
      <p:sp>
        <p:nvSpPr>
          <p:cNvPr id="3" name="ZoneTexte 2">
            <a:extLst>
              <a:ext uri="{FF2B5EF4-FFF2-40B4-BE49-F238E27FC236}">
                <a16:creationId xmlns:a16="http://schemas.microsoft.com/office/drawing/2014/main" id="{C4B1B500-0E0E-02D5-4DD7-696E4E1AA6A2}"/>
              </a:ext>
            </a:extLst>
          </p:cNvPr>
          <p:cNvSpPr txBox="1"/>
          <p:nvPr/>
        </p:nvSpPr>
        <p:spPr>
          <a:xfrm>
            <a:off x="2501213" y="1509339"/>
            <a:ext cx="5271185" cy="22595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nSpc>
                <a:spcPts val="2700"/>
              </a:lnSpc>
              <a:spcBef>
                <a:spcPts val="300"/>
              </a:spcBef>
              <a:defRPr sz="2600" b="1" spc="-350">
                <a:solidFill>
                  <a:srgbClr val="231F20"/>
                </a:solidFill>
                <a:latin typeface="Arial"/>
                <a:ea typeface="Arial"/>
                <a:cs typeface="Arial"/>
                <a:sym typeface="Arial"/>
              </a:defRPr>
            </a:pPr>
            <a:r>
              <a:rPr lang="fr-CA" sz="2400" spc="-100" dirty="0"/>
              <a:t>Un modèle unique ne convient pas toujours : un groupe de travail sur la COVID-19 au service de la communauté sud-asiatique</a:t>
            </a:r>
          </a:p>
          <a:p>
            <a:pPr>
              <a:lnSpc>
                <a:spcPts val="1200"/>
              </a:lnSpc>
              <a:defRPr sz="1600" spc="-130">
                <a:solidFill>
                  <a:srgbClr val="2878A5"/>
                </a:solidFill>
                <a:latin typeface="Arial"/>
                <a:ea typeface="Arial"/>
                <a:cs typeface="Arial"/>
                <a:sym typeface="Arial"/>
              </a:defRPr>
            </a:pPr>
            <a:r>
              <a:rPr lang="fr-CA" sz="1200" spc="-20" dirty="0"/>
              <a:t>Histoire de la D</a:t>
            </a:r>
            <a:r>
              <a:rPr lang="fr-CA" sz="1200" spc="-20" baseline="30000" dirty="0"/>
              <a:t>re</a:t>
            </a:r>
            <a:r>
              <a:rPr lang="fr-CA" sz="1200" spc="-20" dirty="0"/>
              <a:t> </a:t>
            </a:r>
            <a:r>
              <a:rPr lang="fr-CA" sz="1200" spc="-20" dirty="0" err="1"/>
              <a:t>Simerpreet</a:t>
            </a:r>
            <a:r>
              <a:rPr lang="fr-CA" sz="1200" spc="-20" dirty="0"/>
              <a:t> </a:t>
            </a:r>
            <a:r>
              <a:rPr lang="fr-CA" sz="1200" spc="-20" dirty="0" err="1"/>
              <a:t>Sandhanwalia</a:t>
            </a:r>
            <a:r>
              <a:rPr lang="fr-CA" sz="1200" spc="-20" dirty="0"/>
              <a:t>, </a:t>
            </a:r>
            <a:r>
              <a:rPr lang="fr-CA" sz="1000" spc="-20" dirty="0"/>
              <a:t>B. Sc. spécialisé, M.D., FRCPC;</a:t>
            </a:r>
          </a:p>
          <a:p>
            <a:pPr marR="459740">
              <a:lnSpc>
                <a:spcPts val="1200"/>
              </a:lnSpc>
              <a:spcBef>
                <a:spcPts val="100"/>
              </a:spcBef>
              <a:defRPr sz="1400" spc="-245">
                <a:solidFill>
                  <a:srgbClr val="2878A5"/>
                </a:solidFill>
                <a:latin typeface="Arial"/>
                <a:ea typeface="Arial"/>
                <a:cs typeface="Arial"/>
                <a:sym typeface="Arial"/>
              </a:defRPr>
            </a:pPr>
            <a:r>
              <a:rPr lang="fr-CA" sz="1200" spc="-20" dirty="0"/>
              <a:t>professeure clinicienne adjointe, faculté de médecine de l’Université McMaster, division de la médecine d’urgence, urgentologue, Hamilton </a:t>
            </a:r>
            <a:r>
              <a:rPr lang="fr-CA" sz="1200" spc="-20" dirty="0" err="1"/>
              <a:t>Health</a:t>
            </a:r>
            <a:r>
              <a:rPr lang="fr-CA" sz="1200" spc="-20" dirty="0"/>
              <a:t> Sciences; cofondatrice du groupe de travail sur la santé communautaire sud-asiatique</a:t>
            </a:r>
          </a:p>
        </p:txBody>
      </p:sp>
      <p:sp>
        <p:nvSpPr>
          <p:cNvPr id="4" name="ZoneTexte 3">
            <a:extLst>
              <a:ext uri="{FF2B5EF4-FFF2-40B4-BE49-F238E27FC236}">
                <a16:creationId xmlns:a16="http://schemas.microsoft.com/office/drawing/2014/main" id="{D89E0317-7AC5-92B3-1C48-32785A210CD0}"/>
              </a:ext>
            </a:extLst>
          </p:cNvPr>
          <p:cNvSpPr txBox="1"/>
          <p:nvPr/>
        </p:nvSpPr>
        <p:spPr>
          <a:xfrm>
            <a:off x="4604455" y="692332"/>
            <a:ext cx="2659494"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CA" sz="2400" b="0" i="0" u="none" strike="noStrike" cap="none" spc="-50" normalizeH="0" dirty="0">
                <a:ln>
                  <a:noFill/>
                </a:ln>
                <a:solidFill>
                  <a:schemeClr val="bg1"/>
                </a:solidFill>
                <a:effectLst/>
                <a:uFillTx/>
                <a:latin typeface="Arial Black" panose="020B0A04020102020204" pitchFamily="34" charset="0"/>
                <a:sym typeface="Calibri"/>
              </a:rPr>
              <a:t>ÉTUDE DE CAS</a:t>
            </a:r>
            <a:endParaRPr kumimoji="0" lang="en-US" sz="2400" b="0" i="0" u="none" strike="noStrike" cap="none" spc="-50" normalizeH="0" dirty="0">
              <a:ln>
                <a:noFill/>
              </a:ln>
              <a:solidFill>
                <a:schemeClr val="bg1"/>
              </a:solidFill>
              <a:effectLst/>
              <a:uFillTx/>
              <a:latin typeface="Arial Black" panose="020B0A04020102020204" pitchFamily="34" charset="0"/>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object 9"/>
          <p:cNvGrpSpPr/>
          <p:nvPr/>
        </p:nvGrpSpPr>
        <p:grpSpPr>
          <a:xfrm>
            <a:off x="987654" y="3377084"/>
            <a:ext cx="2773387" cy="2353588"/>
            <a:chOff x="0" y="0"/>
            <a:chExt cx="2773386" cy="2353586"/>
          </a:xfrm>
        </p:grpSpPr>
        <p:sp>
          <p:nvSpPr>
            <p:cNvPr id="109" name="object 10"/>
            <p:cNvSpPr/>
            <p:nvPr/>
          </p:nvSpPr>
          <p:spPr>
            <a:xfrm>
              <a:off x="0" y="1153862"/>
              <a:ext cx="1046653" cy="1026477"/>
            </a:xfrm>
            <a:custGeom>
              <a:avLst/>
              <a:gdLst/>
              <a:ahLst/>
              <a:cxnLst>
                <a:cxn ang="0">
                  <a:pos x="wd2" y="hd2"/>
                </a:cxn>
                <a:cxn ang="5400000">
                  <a:pos x="wd2" y="hd2"/>
                </a:cxn>
                <a:cxn ang="10800000">
                  <a:pos x="wd2" y="hd2"/>
                </a:cxn>
                <a:cxn ang="16200000">
                  <a:pos x="wd2" y="hd2"/>
                </a:cxn>
              </a:cxnLst>
              <a:rect l="0" t="0" r="r" b="b"/>
              <a:pathLst>
                <a:path w="21600" h="21600" extrusionOk="0">
                  <a:moveTo>
                    <a:pt x="10595" y="0"/>
                  </a:moveTo>
                  <a:lnTo>
                    <a:pt x="9644" y="61"/>
                  </a:lnTo>
                  <a:lnTo>
                    <a:pt x="8688" y="209"/>
                  </a:lnTo>
                  <a:lnTo>
                    <a:pt x="7733" y="445"/>
                  </a:lnTo>
                  <a:lnTo>
                    <a:pt x="6803" y="767"/>
                  </a:lnTo>
                  <a:lnTo>
                    <a:pt x="5921" y="1164"/>
                  </a:lnTo>
                  <a:lnTo>
                    <a:pt x="5090" y="1631"/>
                  </a:lnTo>
                  <a:lnTo>
                    <a:pt x="4312" y="2164"/>
                  </a:lnTo>
                  <a:lnTo>
                    <a:pt x="3589" y="2757"/>
                  </a:lnTo>
                  <a:lnTo>
                    <a:pt x="2925" y="3407"/>
                  </a:lnTo>
                  <a:lnTo>
                    <a:pt x="2322" y="4109"/>
                  </a:lnTo>
                  <a:lnTo>
                    <a:pt x="1783" y="4857"/>
                  </a:lnTo>
                  <a:lnTo>
                    <a:pt x="1309" y="5647"/>
                  </a:lnTo>
                  <a:lnTo>
                    <a:pt x="905" y="6475"/>
                  </a:lnTo>
                  <a:lnTo>
                    <a:pt x="571" y="7335"/>
                  </a:lnTo>
                  <a:lnTo>
                    <a:pt x="311" y="8222"/>
                  </a:lnTo>
                  <a:lnTo>
                    <a:pt x="128" y="9133"/>
                  </a:lnTo>
                  <a:lnTo>
                    <a:pt x="23" y="10062"/>
                  </a:lnTo>
                  <a:lnTo>
                    <a:pt x="0" y="11005"/>
                  </a:lnTo>
                  <a:lnTo>
                    <a:pt x="61" y="11957"/>
                  </a:lnTo>
                  <a:lnTo>
                    <a:pt x="209" y="12912"/>
                  </a:lnTo>
                  <a:lnTo>
                    <a:pt x="445" y="13867"/>
                  </a:lnTo>
                  <a:lnTo>
                    <a:pt x="767" y="14797"/>
                  </a:lnTo>
                  <a:lnTo>
                    <a:pt x="1164" y="15679"/>
                  </a:lnTo>
                  <a:lnTo>
                    <a:pt x="1631" y="16510"/>
                  </a:lnTo>
                  <a:lnTo>
                    <a:pt x="2163" y="17288"/>
                  </a:lnTo>
                  <a:lnTo>
                    <a:pt x="2757" y="18011"/>
                  </a:lnTo>
                  <a:lnTo>
                    <a:pt x="3407" y="18675"/>
                  </a:lnTo>
                  <a:lnTo>
                    <a:pt x="4109" y="19278"/>
                  </a:lnTo>
                  <a:lnTo>
                    <a:pt x="4857" y="19817"/>
                  </a:lnTo>
                  <a:lnTo>
                    <a:pt x="5647" y="20291"/>
                  </a:lnTo>
                  <a:lnTo>
                    <a:pt x="6474" y="20695"/>
                  </a:lnTo>
                  <a:lnTo>
                    <a:pt x="7334" y="21029"/>
                  </a:lnTo>
                  <a:lnTo>
                    <a:pt x="8222" y="21289"/>
                  </a:lnTo>
                  <a:lnTo>
                    <a:pt x="9133" y="21472"/>
                  </a:lnTo>
                  <a:lnTo>
                    <a:pt x="10062" y="21577"/>
                  </a:lnTo>
                  <a:lnTo>
                    <a:pt x="11005" y="21600"/>
                  </a:lnTo>
                  <a:lnTo>
                    <a:pt x="11957" y="21539"/>
                  </a:lnTo>
                  <a:lnTo>
                    <a:pt x="12912" y="21391"/>
                  </a:lnTo>
                  <a:lnTo>
                    <a:pt x="13867" y="21154"/>
                  </a:lnTo>
                  <a:lnTo>
                    <a:pt x="14797" y="20833"/>
                  </a:lnTo>
                  <a:lnTo>
                    <a:pt x="15679" y="20436"/>
                  </a:lnTo>
                  <a:lnTo>
                    <a:pt x="16510" y="19969"/>
                  </a:lnTo>
                  <a:lnTo>
                    <a:pt x="17288" y="19436"/>
                  </a:lnTo>
                  <a:lnTo>
                    <a:pt x="18011" y="18843"/>
                  </a:lnTo>
                  <a:lnTo>
                    <a:pt x="18675" y="18193"/>
                  </a:lnTo>
                  <a:lnTo>
                    <a:pt x="19278" y="17491"/>
                  </a:lnTo>
                  <a:lnTo>
                    <a:pt x="19817" y="16743"/>
                  </a:lnTo>
                  <a:lnTo>
                    <a:pt x="20291" y="15953"/>
                  </a:lnTo>
                  <a:lnTo>
                    <a:pt x="20695" y="15125"/>
                  </a:lnTo>
                  <a:lnTo>
                    <a:pt x="21029" y="14265"/>
                  </a:lnTo>
                  <a:lnTo>
                    <a:pt x="21289" y="13378"/>
                  </a:lnTo>
                  <a:lnTo>
                    <a:pt x="21472" y="12467"/>
                  </a:lnTo>
                  <a:lnTo>
                    <a:pt x="21577" y="11538"/>
                  </a:lnTo>
                  <a:lnTo>
                    <a:pt x="21600" y="10595"/>
                  </a:lnTo>
                  <a:lnTo>
                    <a:pt x="21539" y="9644"/>
                  </a:lnTo>
                  <a:lnTo>
                    <a:pt x="21391" y="8688"/>
                  </a:lnTo>
                  <a:lnTo>
                    <a:pt x="21155" y="7733"/>
                  </a:lnTo>
                  <a:lnTo>
                    <a:pt x="20833" y="6803"/>
                  </a:lnTo>
                  <a:lnTo>
                    <a:pt x="20436" y="5921"/>
                  </a:lnTo>
                  <a:lnTo>
                    <a:pt x="19969" y="5090"/>
                  </a:lnTo>
                  <a:lnTo>
                    <a:pt x="19436" y="4312"/>
                  </a:lnTo>
                  <a:lnTo>
                    <a:pt x="18843" y="3589"/>
                  </a:lnTo>
                  <a:lnTo>
                    <a:pt x="18193" y="2926"/>
                  </a:lnTo>
                  <a:lnTo>
                    <a:pt x="17491" y="2322"/>
                  </a:lnTo>
                  <a:lnTo>
                    <a:pt x="16743" y="1783"/>
                  </a:lnTo>
                  <a:lnTo>
                    <a:pt x="15953" y="1309"/>
                  </a:lnTo>
                  <a:lnTo>
                    <a:pt x="15126" y="905"/>
                  </a:lnTo>
                  <a:lnTo>
                    <a:pt x="14266" y="571"/>
                  </a:lnTo>
                  <a:lnTo>
                    <a:pt x="13378" y="311"/>
                  </a:lnTo>
                  <a:lnTo>
                    <a:pt x="12467" y="128"/>
                  </a:lnTo>
                  <a:lnTo>
                    <a:pt x="11538" y="23"/>
                  </a:lnTo>
                  <a:lnTo>
                    <a:pt x="10595"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sp>
          <p:nvSpPr>
            <p:cNvPr id="110" name="object 11"/>
            <p:cNvSpPr/>
            <p:nvPr/>
          </p:nvSpPr>
          <p:spPr>
            <a:xfrm>
              <a:off x="374524" y="0"/>
              <a:ext cx="2398862" cy="2353586"/>
            </a:xfrm>
            <a:custGeom>
              <a:avLst/>
              <a:gdLst/>
              <a:ahLst/>
              <a:cxnLst>
                <a:cxn ang="0">
                  <a:pos x="wd2" y="hd2"/>
                </a:cxn>
                <a:cxn ang="5400000">
                  <a:pos x="wd2" y="hd2"/>
                </a:cxn>
                <a:cxn ang="10800000">
                  <a:pos x="wd2" y="hd2"/>
                </a:cxn>
                <a:cxn ang="16200000">
                  <a:pos x="wd2" y="hd2"/>
                </a:cxn>
              </a:cxnLst>
              <a:rect l="0" t="0" r="r" b="b"/>
              <a:pathLst>
                <a:path w="21600" h="21600" extrusionOk="0">
                  <a:moveTo>
                    <a:pt x="10795" y="0"/>
                  </a:moveTo>
                  <a:lnTo>
                    <a:pt x="10383" y="10"/>
                  </a:lnTo>
                  <a:lnTo>
                    <a:pt x="9971" y="35"/>
                  </a:lnTo>
                  <a:lnTo>
                    <a:pt x="9558" y="77"/>
                  </a:lnTo>
                  <a:lnTo>
                    <a:pt x="9145" y="135"/>
                  </a:lnTo>
                  <a:lnTo>
                    <a:pt x="8732" y="209"/>
                  </a:lnTo>
                  <a:lnTo>
                    <a:pt x="8320" y="300"/>
                  </a:lnTo>
                  <a:lnTo>
                    <a:pt x="7909" y="408"/>
                  </a:lnTo>
                  <a:lnTo>
                    <a:pt x="7500" y="532"/>
                  </a:lnTo>
                  <a:lnTo>
                    <a:pt x="7093" y="674"/>
                  </a:lnTo>
                  <a:lnTo>
                    <a:pt x="6688" y="833"/>
                  </a:lnTo>
                  <a:lnTo>
                    <a:pt x="6290" y="1008"/>
                  </a:lnTo>
                  <a:lnTo>
                    <a:pt x="5902" y="1197"/>
                  </a:lnTo>
                  <a:lnTo>
                    <a:pt x="5525" y="1399"/>
                  </a:lnTo>
                  <a:lnTo>
                    <a:pt x="5159" y="1615"/>
                  </a:lnTo>
                  <a:lnTo>
                    <a:pt x="4803" y="1843"/>
                  </a:lnTo>
                  <a:lnTo>
                    <a:pt x="4459" y="2083"/>
                  </a:lnTo>
                  <a:lnTo>
                    <a:pt x="4126" y="2336"/>
                  </a:lnTo>
                  <a:lnTo>
                    <a:pt x="3805" y="2600"/>
                  </a:lnTo>
                  <a:lnTo>
                    <a:pt x="3495" y="2874"/>
                  </a:lnTo>
                  <a:lnTo>
                    <a:pt x="3198" y="3160"/>
                  </a:lnTo>
                  <a:lnTo>
                    <a:pt x="2912" y="3455"/>
                  </a:lnTo>
                  <a:lnTo>
                    <a:pt x="2639" y="3760"/>
                  </a:lnTo>
                  <a:lnTo>
                    <a:pt x="2378" y="4075"/>
                  </a:lnTo>
                  <a:lnTo>
                    <a:pt x="2129" y="4398"/>
                  </a:lnTo>
                  <a:lnTo>
                    <a:pt x="1894" y="4730"/>
                  </a:lnTo>
                  <a:lnTo>
                    <a:pt x="1671" y="5070"/>
                  </a:lnTo>
                  <a:lnTo>
                    <a:pt x="1461" y="5418"/>
                  </a:lnTo>
                  <a:lnTo>
                    <a:pt x="1265" y="5773"/>
                  </a:lnTo>
                  <a:lnTo>
                    <a:pt x="1082" y="6134"/>
                  </a:lnTo>
                  <a:lnTo>
                    <a:pt x="913" y="6502"/>
                  </a:lnTo>
                  <a:lnTo>
                    <a:pt x="757" y="6876"/>
                  </a:lnTo>
                  <a:lnTo>
                    <a:pt x="616" y="7256"/>
                  </a:lnTo>
                  <a:lnTo>
                    <a:pt x="488" y="7640"/>
                  </a:lnTo>
                  <a:lnTo>
                    <a:pt x="375" y="8029"/>
                  </a:lnTo>
                  <a:lnTo>
                    <a:pt x="277" y="8423"/>
                  </a:lnTo>
                  <a:lnTo>
                    <a:pt x="193" y="8820"/>
                  </a:lnTo>
                  <a:lnTo>
                    <a:pt x="124" y="9221"/>
                  </a:lnTo>
                  <a:lnTo>
                    <a:pt x="70" y="9624"/>
                  </a:lnTo>
                  <a:lnTo>
                    <a:pt x="31" y="10031"/>
                  </a:lnTo>
                  <a:lnTo>
                    <a:pt x="8" y="10439"/>
                  </a:lnTo>
                  <a:lnTo>
                    <a:pt x="0" y="10849"/>
                  </a:lnTo>
                  <a:lnTo>
                    <a:pt x="8" y="11261"/>
                  </a:lnTo>
                  <a:lnTo>
                    <a:pt x="32" y="11673"/>
                  </a:lnTo>
                  <a:lnTo>
                    <a:pt x="72" y="12086"/>
                  </a:lnTo>
                  <a:lnTo>
                    <a:pt x="128" y="12498"/>
                  </a:lnTo>
                  <a:lnTo>
                    <a:pt x="201" y="12911"/>
                  </a:lnTo>
                  <a:lnTo>
                    <a:pt x="290" y="13322"/>
                  </a:lnTo>
                  <a:lnTo>
                    <a:pt x="396" y="13733"/>
                  </a:lnTo>
                  <a:lnTo>
                    <a:pt x="519" y="14141"/>
                  </a:lnTo>
                  <a:lnTo>
                    <a:pt x="659" y="14548"/>
                  </a:lnTo>
                  <a:lnTo>
                    <a:pt x="816" y="14952"/>
                  </a:lnTo>
                  <a:lnTo>
                    <a:pt x="990" y="15350"/>
                  </a:lnTo>
                  <a:lnTo>
                    <a:pt x="1177" y="15737"/>
                  </a:lnTo>
                  <a:lnTo>
                    <a:pt x="1378" y="16113"/>
                  </a:lnTo>
                  <a:lnTo>
                    <a:pt x="1592" y="16479"/>
                  </a:lnTo>
                  <a:lnTo>
                    <a:pt x="1819" y="16833"/>
                  </a:lnTo>
                  <a:lnTo>
                    <a:pt x="2058" y="17176"/>
                  </a:lnTo>
                  <a:lnTo>
                    <a:pt x="2309" y="17508"/>
                  </a:lnTo>
                  <a:lnTo>
                    <a:pt x="2571" y="17828"/>
                  </a:lnTo>
                  <a:lnTo>
                    <a:pt x="2845" y="18137"/>
                  </a:lnTo>
                  <a:lnTo>
                    <a:pt x="3129" y="18433"/>
                  </a:lnTo>
                  <a:lnTo>
                    <a:pt x="3423" y="18718"/>
                  </a:lnTo>
                  <a:lnTo>
                    <a:pt x="3727" y="18990"/>
                  </a:lnTo>
                  <a:lnTo>
                    <a:pt x="4041" y="19250"/>
                  </a:lnTo>
                  <a:lnTo>
                    <a:pt x="4363" y="19497"/>
                  </a:lnTo>
                  <a:lnTo>
                    <a:pt x="4694" y="19731"/>
                  </a:lnTo>
                  <a:lnTo>
                    <a:pt x="5033" y="19953"/>
                  </a:lnTo>
                  <a:lnTo>
                    <a:pt x="5380" y="20161"/>
                  </a:lnTo>
                  <a:lnTo>
                    <a:pt x="5734" y="20356"/>
                  </a:lnTo>
                  <a:lnTo>
                    <a:pt x="6095" y="20537"/>
                  </a:lnTo>
                  <a:lnTo>
                    <a:pt x="6462" y="20705"/>
                  </a:lnTo>
                  <a:lnTo>
                    <a:pt x="6836" y="20859"/>
                  </a:lnTo>
                  <a:lnTo>
                    <a:pt x="7214" y="20999"/>
                  </a:lnTo>
                  <a:lnTo>
                    <a:pt x="7598" y="21125"/>
                  </a:lnTo>
                  <a:lnTo>
                    <a:pt x="7987" y="21236"/>
                  </a:lnTo>
                  <a:lnTo>
                    <a:pt x="8380" y="21333"/>
                  </a:lnTo>
                  <a:lnTo>
                    <a:pt x="8777" y="21415"/>
                  </a:lnTo>
                  <a:lnTo>
                    <a:pt x="9177" y="21483"/>
                  </a:lnTo>
                  <a:lnTo>
                    <a:pt x="9581" y="21535"/>
                  </a:lnTo>
                  <a:lnTo>
                    <a:pt x="9987" y="21572"/>
                  </a:lnTo>
                  <a:lnTo>
                    <a:pt x="10395" y="21594"/>
                  </a:lnTo>
                  <a:lnTo>
                    <a:pt x="10805" y="21600"/>
                  </a:lnTo>
                  <a:lnTo>
                    <a:pt x="11217" y="21590"/>
                  </a:lnTo>
                  <a:lnTo>
                    <a:pt x="11629" y="21565"/>
                  </a:lnTo>
                  <a:lnTo>
                    <a:pt x="12042" y="21523"/>
                  </a:lnTo>
                  <a:lnTo>
                    <a:pt x="12455" y="21465"/>
                  </a:lnTo>
                  <a:lnTo>
                    <a:pt x="12868" y="21391"/>
                  </a:lnTo>
                  <a:lnTo>
                    <a:pt x="13280" y="21300"/>
                  </a:lnTo>
                  <a:lnTo>
                    <a:pt x="13691" y="21192"/>
                  </a:lnTo>
                  <a:lnTo>
                    <a:pt x="14100" y="21068"/>
                  </a:lnTo>
                  <a:lnTo>
                    <a:pt x="14507" y="20926"/>
                  </a:lnTo>
                  <a:lnTo>
                    <a:pt x="14912" y="20767"/>
                  </a:lnTo>
                  <a:lnTo>
                    <a:pt x="15310" y="20592"/>
                  </a:lnTo>
                  <a:lnTo>
                    <a:pt x="15698" y="20403"/>
                  </a:lnTo>
                  <a:lnTo>
                    <a:pt x="16075" y="20201"/>
                  </a:lnTo>
                  <a:lnTo>
                    <a:pt x="16441" y="19985"/>
                  </a:lnTo>
                  <a:lnTo>
                    <a:pt x="16797" y="19757"/>
                  </a:lnTo>
                  <a:lnTo>
                    <a:pt x="17141" y="19517"/>
                  </a:lnTo>
                  <a:lnTo>
                    <a:pt x="17474" y="19264"/>
                  </a:lnTo>
                  <a:lnTo>
                    <a:pt x="17795" y="19000"/>
                  </a:lnTo>
                  <a:lnTo>
                    <a:pt x="18105" y="18726"/>
                  </a:lnTo>
                  <a:lnTo>
                    <a:pt x="18402" y="18440"/>
                  </a:lnTo>
                  <a:lnTo>
                    <a:pt x="18688" y="18145"/>
                  </a:lnTo>
                  <a:lnTo>
                    <a:pt x="18961" y="17840"/>
                  </a:lnTo>
                  <a:lnTo>
                    <a:pt x="19222" y="17525"/>
                  </a:lnTo>
                  <a:lnTo>
                    <a:pt x="19471" y="17202"/>
                  </a:lnTo>
                  <a:lnTo>
                    <a:pt x="19706" y="16870"/>
                  </a:lnTo>
                  <a:lnTo>
                    <a:pt x="19929" y="16530"/>
                  </a:lnTo>
                  <a:lnTo>
                    <a:pt x="20139" y="16182"/>
                  </a:lnTo>
                  <a:lnTo>
                    <a:pt x="20335" y="15827"/>
                  </a:lnTo>
                  <a:lnTo>
                    <a:pt x="20518" y="15466"/>
                  </a:lnTo>
                  <a:lnTo>
                    <a:pt x="20687" y="15098"/>
                  </a:lnTo>
                  <a:lnTo>
                    <a:pt x="20843" y="14724"/>
                  </a:lnTo>
                  <a:lnTo>
                    <a:pt x="20984" y="14344"/>
                  </a:lnTo>
                  <a:lnTo>
                    <a:pt x="21112" y="13960"/>
                  </a:lnTo>
                  <a:lnTo>
                    <a:pt x="21225" y="13571"/>
                  </a:lnTo>
                  <a:lnTo>
                    <a:pt x="21323" y="13177"/>
                  </a:lnTo>
                  <a:lnTo>
                    <a:pt x="21407" y="12780"/>
                  </a:lnTo>
                  <a:lnTo>
                    <a:pt x="21476" y="12379"/>
                  </a:lnTo>
                  <a:lnTo>
                    <a:pt x="21530" y="11976"/>
                  </a:lnTo>
                  <a:lnTo>
                    <a:pt x="21569" y="11569"/>
                  </a:lnTo>
                  <a:lnTo>
                    <a:pt x="21592" y="11161"/>
                  </a:lnTo>
                  <a:lnTo>
                    <a:pt x="21600" y="10751"/>
                  </a:lnTo>
                  <a:lnTo>
                    <a:pt x="21592" y="10340"/>
                  </a:lnTo>
                  <a:lnTo>
                    <a:pt x="21568" y="9927"/>
                  </a:lnTo>
                  <a:lnTo>
                    <a:pt x="21528" y="9514"/>
                  </a:lnTo>
                  <a:lnTo>
                    <a:pt x="21472" y="9102"/>
                  </a:lnTo>
                  <a:lnTo>
                    <a:pt x="21399" y="8689"/>
                  </a:lnTo>
                  <a:lnTo>
                    <a:pt x="21310" y="8278"/>
                  </a:lnTo>
                  <a:lnTo>
                    <a:pt x="21204" y="7867"/>
                  </a:lnTo>
                  <a:lnTo>
                    <a:pt x="21081" y="7459"/>
                  </a:lnTo>
                  <a:lnTo>
                    <a:pt x="20941" y="7052"/>
                  </a:lnTo>
                  <a:lnTo>
                    <a:pt x="20784" y="6648"/>
                  </a:lnTo>
                  <a:lnTo>
                    <a:pt x="20610" y="6250"/>
                  </a:lnTo>
                  <a:lnTo>
                    <a:pt x="20423" y="5863"/>
                  </a:lnTo>
                  <a:lnTo>
                    <a:pt x="20222" y="5487"/>
                  </a:lnTo>
                  <a:lnTo>
                    <a:pt x="20008" y="5121"/>
                  </a:lnTo>
                  <a:lnTo>
                    <a:pt x="19781" y="4767"/>
                  </a:lnTo>
                  <a:lnTo>
                    <a:pt x="19542" y="4424"/>
                  </a:lnTo>
                  <a:lnTo>
                    <a:pt x="19291" y="4092"/>
                  </a:lnTo>
                  <a:lnTo>
                    <a:pt x="19029" y="3772"/>
                  </a:lnTo>
                  <a:lnTo>
                    <a:pt x="18755" y="3463"/>
                  </a:lnTo>
                  <a:lnTo>
                    <a:pt x="18471" y="3167"/>
                  </a:lnTo>
                  <a:lnTo>
                    <a:pt x="18177" y="2882"/>
                  </a:lnTo>
                  <a:lnTo>
                    <a:pt x="17873" y="2610"/>
                  </a:lnTo>
                  <a:lnTo>
                    <a:pt x="17559" y="2350"/>
                  </a:lnTo>
                  <a:lnTo>
                    <a:pt x="17237" y="2103"/>
                  </a:lnTo>
                  <a:lnTo>
                    <a:pt x="16906" y="1869"/>
                  </a:lnTo>
                  <a:lnTo>
                    <a:pt x="16567" y="1647"/>
                  </a:lnTo>
                  <a:lnTo>
                    <a:pt x="16220" y="1439"/>
                  </a:lnTo>
                  <a:lnTo>
                    <a:pt x="15866" y="1244"/>
                  </a:lnTo>
                  <a:lnTo>
                    <a:pt x="15505" y="1063"/>
                  </a:lnTo>
                  <a:lnTo>
                    <a:pt x="15138" y="895"/>
                  </a:lnTo>
                  <a:lnTo>
                    <a:pt x="14765" y="741"/>
                  </a:lnTo>
                  <a:lnTo>
                    <a:pt x="14386" y="601"/>
                  </a:lnTo>
                  <a:lnTo>
                    <a:pt x="14002" y="475"/>
                  </a:lnTo>
                  <a:lnTo>
                    <a:pt x="13613" y="364"/>
                  </a:lnTo>
                  <a:lnTo>
                    <a:pt x="13220" y="267"/>
                  </a:lnTo>
                  <a:lnTo>
                    <a:pt x="12823" y="185"/>
                  </a:lnTo>
                  <a:lnTo>
                    <a:pt x="12423" y="117"/>
                  </a:lnTo>
                  <a:lnTo>
                    <a:pt x="12019" y="65"/>
                  </a:lnTo>
                  <a:lnTo>
                    <a:pt x="11613" y="28"/>
                  </a:lnTo>
                  <a:lnTo>
                    <a:pt x="11205" y="6"/>
                  </a:lnTo>
                  <a:lnTo>
                    <a:pt x="10795" y="0"/>
                  </a:lnTo>
                  <a:close/>
                </a:path>
              </a:pathLst>
            </a:custGeom>
            <a:solidFill>
              <a:srgbClr val="FFDF00"/>
            </a:solidFill>
            <a:ln w="12700" cap="flat">
              <a:noFill/>
              <a:miter lim="400000"/>
            </a:ln>
            <a:effectLst/>
          </p:spPr>
          <p:txBody>
            <a:bodyPr wrap="square" lIns="45719" tIns="45719" rIns="45719" bIns="45719" numCol="1" anchor="t">
              <a:noAutofit/>
            </a:bodyPr>
            <a:lstStyle/>
            <a:p>
              <a:endParaRPr/>
            </a:p>
          </p:txBody>
        </p:sp>
        <p:sp>
          <p:nvSpPr>
            <p:cNvPr id="113" name="Forme"/>
            <p:cNvSpPr/>
            <p:nvPr/>
          </p:nvSpPr>
          <p:spPr>
            <a:xfrm>
              <a:off x="1258691" y="211499"/>
              <a:ext cx="323498" cy="12701"/>
            </a:xfrm>
            <a:custGeom>
              <a:avLst/>
              <a:gdLst/>
              <a:ahLst/>
              <a:cxnLst>
                <a:cxn ang="0">
                  <a:pos x="wd2" y="hd2"/>
                </a:cxn>
                <a:cxn ang="5400000">
                  <a:pos x="wd2" y="hd2"/>
                </a:cxn>
                <a:cxn ang="10800000">
                  <a:pos x="wd2" y="hd2"/>
                </a:cxn>
                <a:cxn ang="16200000">
                  <a:pos x="wd2" y="hd2"/>
                </a:cxn>
              </a:cxnLst>
              <a:rect l="0" t="0" r="r" b="b"/>
              <a:pathLst>
                <a:path w="21600" h="21600" extrusionOk="0">
                  <a:moveTo>
                    <a:pt x="18846" y="0"/>
                  </a:moveTo>
                  <a:lnTo>
                    <a:pt x="16271" y="14934"/>
                  </a:lnTo>
                  <a:lnTo>
                    <a:pt x="15985" y="19036"/>
                  </a:lnTo>
                  <a:lnTo>
                    <a:pt x="15771" y="21086"/>
                  </a:lnTo>
                  <a:lnTo>
                    <a:pt x="21600" y="21086"/>
                  </a:lnTo>
                  <a:lnTo>
                    <a:pt x="20819" y="9987"/>
                  </a:lnTo>
                  <a:lnTo>
                    <a:pt x="19867" y="2480"/>
                  </a:lnTo>
                  <a:lnTo>
                    <a:pt x="18846" y="0"/>
                  </a:lnTo>
                  <a:close/>
                  <a:moveTo>
                    <a:pt x="3076" y="512"/>
                  </a:moveTo>
                  <a:lnTo>
                    <a:pt x="501" y="15447"/>
                  </a:lnTo>
                  <a:lnTo>
                    <a:pt x="215" y="19548"/>
                  </a:lnTo>
                  <a:lnTo>
                    <a:pt x="0" y="21600"/>
                  </a:lnTo>
                  <a:lnTo>
                    <a:pt x="5829" y="21600"/>
                  </a:lnTo>
                  <a:lnTo>
                    <a:pt x="5048" y="10508"/>
                  </a:lnTo>
                  <a:lnTo>
                    <a:pt x="4096" y="2996"/>
                  </a:lnTo>
                  <a:lnTo>
                    <a:pt x="3076" y="512"/>
                  </a:lnTo>
                  <a:close/>
                </a:path>
              </a:pathLst>
            </a:custGeom>
            <a:noFill/>
            <a:ln w="12700" cap="flat">
              <a:noFill/>
              <a:miter lim="400000"/>
            </a:ln>
            <a:effectLst/>
          </p:spPr>
          <p:txBody>
            <a:bodyPr wrap="square" lIns="45719" tIns="45719" rIns="45719" bIns="45719" numCol="1" anchor="t">
              <a:noAutofit/>
            </a:bodyPr>
            <a:lstStyle/>
            <a:p>
              <a:endParaRPr/>
            </a:p>
          </p:txBody>
        </p:sp>
      </p:grpSp>
      <p:grpSp>
        <p:nvGrpSpPr>
          <p:cNvPr id="119" name="object 2"/>
          <p:cNvGrpSpPr/>
          <p:nvPr/>
        </p:nvGrpSpPr>
        <p:grpSpPr>
          <a:xfrm>
            <a:off x="24" y="8960614"/>
            <a:ext cx="7772376" cy="1097786"/>
            <a:chOff x="0" y="0"/>
            <a:chExt cx="7772374" cy="1097784"/>
          </a:xfrm>
        </p:grpSpPr>
        <p:sp>
          <p:nvSpPr>
            <p:cNvPr id="116" name="object 3"/>
            <p:cNvSpPr/>
            <p:nvPr/>
          </p:nvSpPr>
          <p:spPr>
            <a:xfrm>
              <a:off x="4638523" y="0"/>
              <a:ext cx="1074777" cy="107477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9817" y="44"/>
                  </a:lnTo>
                  <a:lnTo>
                    <a:pt x="8859" y="174"/>
                  </a:lnTo>
                  <a:lnTo>
                    <a:pt x="7929" y="386"/>
                  </a:lnTo>
                  <a:lnTo>
                    <a:pt x="7032" y="676"/>
                  </a:lnTo>
                  <a:lnTo>
                    <a:pt x="6170" y="1040"/>
                  </a:lnTo>
                  <a:lnTo>
                    <a:pt x="5349" y="1474"/>
                  </a:lnTo>
                  <a:lnTo>
                    <a:pt x="4572" y="1976"/>
                  </a:lnTo>
                  <a:lnTo>
                    <a:pt x="3842" y="2540"/>
                  </a:lnTo>
                  <a:lnTo>
                    <a:pt x="3163" y="3163"/>
                  </a:lnTo>
                  <a:lnTo>
                    <a:pt x="2540" y="3842"/>
                  </a:lnTo>
                  <a:lnTo>
                    <a:pt x="1976" y="4571"/>
                  </a:lnTo>
                  <a:lnTo>
                    <a:pt x="1475" y="5349"/>
                  </a:lnTo>
                  <a:lnTo>
                    <a:pt x="1040" y="6170"/>
                  </a:lnTo>
                  <a:lnTo>
                    <a:pt x="676" y="7031"/>
                  </a:lnTo>
                  <a:lnTo>
                    <a:pt x="386" y="7929"/>
                  </a:lnTo>
                  <a:lnTo>
                    <a:pt x="174" y="8859"/>
                  </a:lnTo>
                  <a:lnTo>
                    <a:pt x="44" y="9817"/>
                  </a:lnTo>
                  <a:lnTo>
                    <a:pt x="0" y="10800"/>
                  </a:lnTo>
                  <a:lnTo>
                    <a:pt x="44" y="11783"/>
                  </a:lnTo>
                  <a:lnTo>
                    <a:pt x="174" y="12741"/>
                  </a:lnTo>
                  <a:lnTo>
                    <a:pt x="386" y="13671"/>
                  </a:lnTo>
                  <a:lnTo>
                    <a:pt x="676" y="14568"/>
                  </a:lnTo>
                  <a:lnTo>
                    <a:pt x="1040" y="15430"/>
                  </a:lnTo>
                  <a:lnTo>
                    <a:pt x="1475" y="16251"/>
                  </a:lnTo>
                  <a:lnTo>
                    <a:pt x="1976" y="17028"/>
                  </a:lnTo>
                  <a:lnTo>
                    <a:pt x="2540" y="17758"/>
                  </a:lnTo>
                  <a:lnTo>
                    <a:pt x="3163" y="18437"/>
                  </a:lnTo>
                  <a:lnTo>
                    <a:pt x="3842" y="19060"/>
                  </a:lnTo>
                  <a:lnTo>
                    <a:pt x="4572" y="19624"/>
                  </a:lnTo>
                  <a:lnTo>
                    <a:pt x="5349" y="20125"/>
                  </a:lnTo>
                  <a:lnTo>
                    <a:pt x="6170" y="20560"/>
                  </a:lnTo>
                  <a:lnTo>
                    <a:pt x="7032" y="20924"/>
                  </a:lnTo>
                  <a:lnTo>
                    <a:pt x="7929" y="21214"/>
                  </a:lnTo>
                  <a:lnTo>
                    <a:pt x="8859" y="21426"/>
                  </a:lnTo>
                  <a:lnTo>
                    <a:pt x="9817" y="21556"/>
                  </a:lnTo>
                  <a:lnTo>
                    <a:pt x="10800" y="21600"/>
                  </a:lnTo>
                  <a:lnTo>
                    <a:pt x="11783" y="21556"/>
                  </a:lnTo>
                  <a:lnTo>
                    <a:pt x="12741" y="21426"/>
                  </a:lnTo>
                  <a:lnTo>
                    <a:pt x="13671" y="21214"/>
                  </a:lnTo>
                  <a:lnTo>
                    <a:pt x="14568" y="20924"/>
                  </a:lnTo>
                  <a:lnTo>
                    <a:pt x="15430" y="20560"/>
                  </a:lnTo>
                  <a:lnTo>
                    <a:pt x="16251" y="20125"/>
                  </a:lnTo>
                  <a:lnTo>
                    <a:pt x="17028" y="19624"/>
                  </a:lnTo>
                  <a:lnTo>
                    <a:pt x="17758" y="19060"/>
                  </a:lnTo>
                  <a:lnTo>
                    <a:pt x="18437" y="18437"/>
                  </a:lnTo>
                  <a:lnTo>
                    <a:pt x="19060" y="17758"/>
                  </a:lnTo>
                  <a:lnTo>
                    <a:pt x="19624" y="17028"/>
                  </a:lnTo>
                  <a:lnTo>
                    <a:pt x="20125" y="16251"/>
                  </a:lnTo>
                  <a:lnTo>
                    <a:pt x="20560" y="15430"/>
                  </a:lnTo>
                  <a:lnTo>
                    <a:pt x="20924" y="14568"/>
                  </a:lnTo>
                  <a:lnTo>
                    <a:pt x="21214" y="13671"/>
                  </a:lnTo>
                  <a:lnTo>
                    <a:pt x="21426" y="12741"/>
                  </a:lnTo>
                  <a:lnTo>
                    <a:pt x="21556" y="11783"/>
                  </a:lnTo>
                  <a:lnTo>
                    <a:pt x="21600" y="10800"/>
                  </a:lnTo>
                  <a:lnTo>
                    <a:pt x="21556" y="9817"/>
                  </a:lnTo>
                  <a:lnTo>
                    <a:pt x="21426" y="8859"/>
                  </a:lnTo>
                  <a:lnTo>
                    <a:pt x="21214" y="7929"/>
                  </a:lnTo>
                  <a:lnTo>
                    <a:pt x="20924" y="7031"/>
                  </a:lnTo>
                  <a:lnTo>
                    <a:pt x="20560" y="6170"/>
                  </a:lnTo>
                  <a:lnTo>
                    <a:pt x="20125" y="5349"/>
                  </a:lnTo>
                  <a:lnTo>
                    <a:pt x="19624" y="4571"/>
                  </a:lnTo>
                  <a:lnTo>
                    <a:pt x="19060" y="3842"/>
                  </a:lnTo>
                  <a:lnTo>
                    <a:pt x="18437" y="3163"/>
                  </a:lnTo>
                  <a:lnTo>
                    <a:pt x="17758" y="2540"/>
                  </a:lnTo>
                  <a:lnTo>
                    <a:pt x="17028" y="1976"/>
                  </a:lnTo>
                  <a:lnTo>
                    <a:pt x="16251" y="1474"/>
                  </a:lnTo>
                  <a:lnTo>
                    <a:pt x="15430" y="1040"/>
                  </a:lnTo>
                  <a:lnTo>
                    <a:pt x="14568" y="676"/>
                  </a:lnTo>
                  <a:lnTo>
                    <a:pt x="13671" y="386"/>
                  </a:lnTo>
                  <a:lnTo>
                    <a:pt x="12741" y="174"/>
                  </a:lnTo>
                  <a:lnTo>
                    <a:pt x="11783" y="44"/>
                  </a:lnTo>
                  <a:lnTo>
                    <a:pt x="10800" y="0"/>
                  </a:lnTo>
                  <a:close/>
                </a:path>
              </a:pathLst>
            </a:custGeom>
            <a:solidFill>
              <a:srgbClr val="D3DF43">
                <a:alpha val="78997"/>
              </a:srgbClr>
            </a:solidFill>
            <a:ln w="12700" cap="flat">
              <a:noFill/>
              <a:miter lim="400000"/>
            </a:ln>
            <a:effectLst/>
          </p:spPr>
          <p:txBody>
            <a:bodyPr wrap="square" lIns="45719" tIns="45719" rIns="45719" bIns="45719" numCol="1" anchor="t">
              <a:noAutofit/>
            </a:bodyPr>
            <a:lstStyle/>
            <a:p>
              <a:endParaRPr/>
            </a:p>
          </p:txBody>
        </p:sp>
        <p:sp>
          <p:nvSpPr>
            <p:cNvPr id="117" name="object 4"/>
            <p:cNvSpPr/>
            <p:nvPr/>
          </p:nvSpPr>
          <p:spPr>
            <a:xfrm>
              <a:off x="5434630" y="46000"/>
              <a:ext cx="1382683" cy="1051784"/>
            </a:xfrm>
            <a:custGeom>
              <a:avLst/>
              <a:gdLst/>
              <a:ahLst/>
              <a:cxnLst>
                <a:cxn ang="0">
                  <a:pos x="wd2" y="hd2"/>
                </a:cxn>
                <a:cxn ang="5400000">
                  <a:pos x="wd2" y="hd2"/>
                </a:cxn>
                <a:cxn ang="10800000">
                  <a:pos x="wd2" y="hd2"/>
                </a:cxn>
                <a:cxn ang="16200000">
                  <a:pos x="wd2" y="hd2"/>
                </a:cxn>
              </a:cxnLst>
              <a:rect l="0" t="0" r="r" b="b"/>
              <a:pathLst>
                <a:path w="21600" h="21600" extrusionOk="0">
                  <a:moveTo>
                    <a:pt x="10719" y="0"/>
                  </a:moveTo>
                  <a:lnTo>
                    <a:pt x="9975" y="41"/>
                  </a:lnTo>
                  <a:lnTo>
                    <a:pt x="9228" y="150"/>
                  </a:lnTo>
                  <a:lnTo>
                    <a:pt x="8480" y="328"/>
                  </a:lnTo>
                  <a:lnTo>
                    <a:pt x="7733" y="576"/>
                  </a:lnTo>
                  <a:lnTo>
                    <a:pt x="7002" y="892"/>
                  </a:lnTo>
                  <a:lnTo>
                    <a:pt x="6299" y="1268"/>
                  </a:lnTo>
                  <a:lnTo>
                    <a:pt x="5627" y="1702"/>
                  </a:lnTo>
                  <a:lnTo>
                    <a:pt x="4986" y="2189"/>
                  </a:lnTo>
                  <a:lnTo>
                    <a:pt x="4378" y="2728"/>
                  </a:lnTo>
                  <a:lnTo>
                    <a:pt x="3804" y="3316"/>
                  </a:lnTo>
                  <a:lnTo>
                    <a:pt x="3266" y="3948"/>
                  </a:lnTo>
                  <a:lnTo>
                    <a:pt x="2763" y="4624"/>
                  </a:lnTo>
                  <a:lnTo>
                    <a:pt x="2299" y="5339"/>
                  </a:lnTo>
                  <a:lnTo>
                    <a:pt x="1873" y="6091"/>
                  </a:lnTo>
                  <a:lnTo>
                    <a:pt x="1488" y="6877"/>
                  </a:lnTo>
                  <a:lnTo>
                    <a:pt x="1144" y="7693"/>
                  </a:lnTo>
                  <a:lnTo>
                    <a:pt x="843" y="8538"/>
                  </a:lnTo>
                  <a:lnTo>
                    <a:pt x="586" y="9408"/>
                  </a:lnTo>
                  <a:lnTo>
                    <a:pt x="373" y="10299"/>
                  </a:lnTo>
                  <a:lnTo>
                    <a:pt x="207" y="11210"/>
                  </a:lnTo>
                  <a:lnTo>
                    <a:pt x="89" y="12137"/>
                  </a:lnTo>
                  <a:lnTo>
                    <a:pt x="19" y="13078"/>
                  </a:lnTo>
                  <a:lnTo>
                    <a:pt x="0" y="14029"/>
                  </a:lnTo>
                  <a:lnTo>
                    <a:pt x="32" y="14987"/>
                  </a:lnTo>
                  <a:lnTo>
                    <a:pt x="116" y="15950"/>
                  </a:lnTo>
                  <a:lnTo>
                    <a:pt x="254" y="16914"/>
                  </a:lnTo>
                  <a:lnTo>
                    <a:pt x="447" y="17878"/>
                  </a:lnTo>
                  <a:lnTo>
                    <a:pt x="692" y="18821"/>
                  </a:lnTo>
                  <a:lnTo>
                    <a:pt x="984" y="19727"/>
                  </a:lnTo>
                  <a:lnTo>
                    <a:pt x="1320" y="20593"/>
                  </a:lnTo>
                  <a:lnTo>
                    <a:pt x="1698" y="21419"/>
                  </a:lnTo>
                  <a:lnTo>
                    <a:pt x="1794" y="21600"/>
                  </a:lnTo>
                  <a:lnTo>
                    <a:pt x="19803" y="21600"/>
                  </a:lnTo>
                  <a:lnTo>
                    <a:pt x="20456" y="20154"/>
                  </a:lnTo>
                  <a:lnTo>
                    <a:pt x="20757" y="19310"/>
                  </a:lnTo>
                  <a:lnTo>
                    <a:pt x="21014" y="18440"/>
                  </a:lnTo>
                  <a:lnTo>
                    <a:pt x="21227" y="17548"/>
                  </a:lnTo>
                  <a:lnTo>
                    <a:pt x="21393" y="16638"/>
                  </a:lnTo>
                  <a:lnTo>
                    <a:pt x="21511" y="15710"/>
                  </a:lnTo>
                  <a:lnTo>
                    <a:pt x="21581" y="14770"/>
                  </a:lnTo>
                  <a:lnTo>
                    <a:pt x="21600" y="13819"/>
                  </a:lnTo>
                  <a:lnTo>
                    <a:pt x="21568" y="12861"/>
                  </a:lnTo>
                  <a:lnTo>
                    <a:pt x="21484" y="11898"/>
                  </a:lnTo>
                  <a:lnTo>
                    <a:pt x="21346" y="10933"/>
                  </a:lnTo>
                  <a:lnTo>
                    <a:pt x="21153" y="9970"/>
                  </a:lnTo>
                  <a:lnTo>
                    <a:pt x="20908" y="9027"/>
                  </a:lnTo>
                  <a:lnTo>
                    <a:pt x="20616" y="8121"/>
                  </a:lnTo>
                  <a:lnTo>
                    <a:pt x="20280" y="7254"/>
                  </a:lnTo>
                  <a:lnTo>
                    <a:pt x="19902" y="6428"/>
                  </a:lnTo>
                  <a:lnTo>
                    <a:pt x="19484" y="5645"/>
                  </a:lnTo>
                  <a:lnTo>
                    <a:pt x="19028" y="4905"/>
                  </a:lnTo>
                  <a:lnTo>
                    <a:pt x="18537" y="4210"/>
                  </a:lnTo>
                  <a:lnTo>
                    <a:pt x="18013" y="3563"/>
                  </a:lnTo>
                  <a:lnTo>
                    <a:pt x="17459" y="2964"/>
                  </a:lnTo>
                  <a:lnTo>
                    <a:pt x="16875" y="2415"/>
                  </a:lnTo>
                  <a:lnTo>
                    <a:pt x="16266" y="1919"/>
                  </a:lnTo>
                  <a:lnTo>
                    <a:pt x="15633" y="1475"/>
                  </a:lnTo>
                  <a:lnTo>
                    <a:pt x="14978" y="1087"/>
                  </a:lnTo>
                  <a:lnTo>
                    <a:pt x="14303" y="755"/>
                  </a:lnTo>
                  <a:lnTo>
                    <a:pt x="13611" y="481"/>
                  </a:lnTo>
                  <a:lnTo>
                    <a:pt x="12905" y="267"/>
                  </a:lnTo>
                  <a:lnTo>
                    <a:pt x="12186" y="115"/>
                  </a:lnTo>
                  <a:lnTo>
                    <a:pt x="11456" y="25"/>
                  </a:lnTo>
                  <a:lnTo>
                    <a:pt x="10719"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sp>
          <p:nvSpPr>
            <p:cNvPr id="118" name="object 5"/>
            <p:cNvSpPr/>
            <p:nvPr/>
          </p:nvSpPr>
          <p:spPr>
            <a:xfrm>
              <a:off x="0" y="622296"/>
              <a:ext cx="7772375" cy="475489"/>
            </a:xfrm>
            <a:prstGeom prst="rect">
              <a:avLst/>
            </a:prstGeom>
            <a:solidFill>
              <a:srgbClr val="7A003C"/>
            </a:solidFill>
            <a:ln w="12700" cap="flat">
              <a:noFill/>
              <a:miter lim="400000"/>
            </a:ln>
            <a:effectLst/>
          </p:spPr>
          <p:txBody>
            <a:bodyPr wrap="square" lIns="45719" tIns="45719" rIns="45719" bIns="45719" numCol="1" anchor="t">
              <a:noAutofit/>
            </a:bodyPr>
            <a:lstStyle/>
            <a:p>
              <a:endParaRPr/>
            </a:p>
          </p:txBody>
        </p:sp>
      </p:grpSp>
      <p:sp>
        <p:nvSpPr>
          <p:cNvPr id="120" name="object 6"/>
          <p:cNvSpPr txBox="1"/>
          <p:nvPr/>
        </p:nvSpPr>
        <p:spPr>
          <a:xfrm>
            <a:off x="266699" y="5921581"/>
            <a:ext cx="3592197" cy="35977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indent="25400">
              <a:lnSpc>
                <a:spcPts val="1800"/>
              </a:lnSpc>
              <a:spcBef>
                <a:spcPts val="1400"/>
              </a:spcBef>
              <a:defRPr sz="1600" b="1" spc="-220">
                <a:solidFill>
                  <a:srgbClr val="231F20"/>
                </a:solidFill>
                <a:latin typeface="Arial"/>
                <a:ea typeface="Arial"/>
                <a:cs typeface="Arial"/>
                <a:sym typeface="Arial"/>
              </a:defRPr>
            </a:pPr>
            <a:r>
              <a:rPr lang="fr-CA" spc="-50" dirty="0"/>
              <a:t>Réagir à la catastrophe :</a:t>
            </a:r>
          </a:p>
          <a:p>
            <a:pPr marR="194945" indent="25400">
              <a:lnSpc>
                <a:spcPts val="1700"/>
              </a:lnSpc>
              <a:spcBef>
                <a:spcPts val="100"/>
              </a:spcBef>
              <a:defRPr sz="1600" b="1" spc="-200">
                <a:solidFill>
                  <a:srgbClr val="231F20"/>
                </a:solidFill>
                <a:latin typeface="Arial"/>
                <a:ea typeface="Arial"/>
                <a:cs typeface="Arial"/>
                <a:sym typeface="Arial"/>
              </a:defRPr>
            </a:pPr>
            <a:r>
              <a:rPr lang="fr-CA" spc="-50" dirty="0"/>
              <a:t>mettre sur pied un groupe de travail sur la COVID-19 pour mieux servir la communauté sud-asiatique</a:t>
            </a:r>
          </a:p>
          <a:p>
            <a:pPr marR="5080" indent="12700" algn="just">
              <a:lnSpc>
                <a:spcPts val="1400"/>
              </a:lnSpc>
              <a:spcBef>
                <a:spcPts val="200"/>
              </a:spcBef>
              <a:defRPr sz="1200" spc="-104">
                <a:solidFill>
                  <a:srgbClr val="231F20"/>
                </a:solidFill>
                <a:latin typeface="Arial"/>
                <a:ea typeface="Arial"/>
                <a:cs typeface="Arial"/>
                <a:sym typeface="Arial"/>
              </a:defRPr>
            </a:pPr>
            <a:r>
              <a:rPr lang="fr-CA" sz="900" spc="10" dirty="0"/>
              <a:t>À son retour à la maison ce soir-là, </a:t>
            </a:r>
            <a:r>
              <a:rPr lang="fr-CA" sz="900" spc="10" dirty="0" err="1"/>
              <a:t>Simerpreet</a:t>
            </a:r>
            <a:r>
              <a:rPr lang="fr-CA" sz="900" spc="10" dirty="0"/>
              <a:t> est montée prendre une douche. En début de pandémie, on ne pouvait être trop prudent</a:t>
            </a:r>
            <a:r>
              <a:rPr lang="fr-CA" sz="900" spc="10" dirty="0">
                <a:solidFill>
                  <a:srgbClr val="020302"/>
                </a:solidFill>
              </a:rPr>
              <a:t> pour limiter la transmission du virus. Elle a donc fait très attention pour se protéger et garder sa famille en sécurité</a:t>
            </a:r>
            <a:r>
              <a:rPr lang="fr-CA" sz="900" spc="10" dirty="0"/>
              <a:t>.</a:t>
            </a:r>
            <a:r>
              <a:rPr lang="fr-CA" sz="900" spc="10" dirty="0">
                <a:solidFill>
                  <a:srgbClr val="020302"/>
                </a:solidFill>
              </a:rPr>
              <a:t> D’habitude, sa routine après le travail lui permettait de décompresser, mais cette fois, elle l’a exécutée à la vitesse grand V. Par la suite, </a:t>
            </a:r>
            <a:r>
              <a:rPr lang="fr-CA" sz="900" spc="10" dirty="0" err="1">
                <a:solidFill>
                  <a:srgbClr val="020302"/>
                </a:solidFill>
              </a:rPr>
              <a:t>Simerpreet</a:t>
            </a:r>
            <a:r>
              <a:rPr lang="fr-CA" sz="900" spc="10" dirty="0">
                <a:solidFill>
                  <a:srgbClr val="020302"/>
                </a:solidFill>
              </a:rPr>
              <a:t> a lancé une conversation téléphonique à trois avec le D</a:t>
            </a:r>
            <a:r>
              <a:rPr lang="fr-CA" sz="900" spc="10" baseline="30000" dirty="0">
                <a:solidFill>
                  <a:srgbClr val="020302"/>
                </a:solidFill>
              </a:rPr>
              <a:t>r</a:t>
            </a:r>
            <a:r>
              <a:rPr lang="fr-CA" sz="900" spc="10" dirty="0">
                <a:solidFill>
                  <a:srgbClr val="020302"/>
                </a:solidFill>
              </a:rPr>
              <a:t> </a:t>
            </a:r>
            <a:r>
              <a:rPr lang="fr-CA" sz="900" spc="10" dirty="0" err="1">
                <a:solidFill>
                  <a:srgbClr val="020302"/>
                </a:solidFill>
              </a:rPr>
              <a:t>Grewal</a:t>
            </a:r>
            <a:r>
              <a:rPr lang="fr-CA" sz="900" spc="10" dirty="0">
                <a:solidFill>
                  <a:srgbClr val="020302"/>
                </a:solidFill>
              </a:rPr>
              <a:t> et un autre urgentologue et ami personnel, le D</a:t>
            </a:r>
            <a:r>
              <a:rPr lang="fr-CA" sz="900" spc="10" baseline="30000" dirty="0">
                <a:solidFill>
                  <a:srgbClr val="020302"/>
                </a:solidFill>
              </a:rPr>
              <a:t>r</a:t>
            </a:r>
            <a:r>
              <a:rPr lang="fr-CA" sz="900" spc="10" dirty="0">
                <a:solidFill>
                  <a:srgbClr val="020302"/>
                </a:solidFill>
              </a:rPr>
              <a:t> Dash Sehdev. Ensemble, ils ont décidé de faire quelque chose pour mieux servir la communauté sud-asiatique. Le taux d’infection grimpait à vue d’œil et la stigmatisation liée à la COVID-19 se répandait vite, tout comme le lien entre la maladie et cette communauté. Le D</a:t>
            </a:r>
            <a:r>
              <a:rPr lang="fr-CA" sz="900" spc="10" baseline="30000" dirty="0">
                <a:solidFill>
                  <a:srgbClr val="020302"/>
                </a:solidFill>
              </a:rPr>
              <a:t>r</a:t>
            </a:r>
            <a:r>
              <a:rPr lang="fr-CA" sz="900" spc="10" dirty="0">
                <a:solidFill>
                  <a:srgbClr val="020302"/>
                </a:solidFill>
              </a:rPr>
              <a:t> </a:t>
            </a:r>
            <a:r>
              <a:rPr lang="fr-CA" sz="900" spc="10" dirty="0" err="1">
                <a:solidFill>
                  <a:srgbClr val="020302"/>
                </a:solidFill>
              </a:rPr>
              <a:t>Grewal</a:t>
            </a:r>
            <a:r>
              <a:rPr lang="fr-CA" sz="900" spc="10" dirty="0">
                <a:solidFill>
                  <a:srgbClr val="020302"/>
                </a:solidFill>
              </a:rPr>
              <a:t> s’est dit inquiet de la célébration imminente du </a:t>
            </a:r>
            <a:r>
              <a:rPr lang="fr-CA" sz="900" spc="10" dirty="0" err="1">
                <a:solidFill>
                  <a:srgbClr val="020302"/>
                </a:solidFill>
              </a:rPr>
              <a:t>Diwali</a:t>
            </a:r>
            <a:r>
              <a:rPr lang="fr-CA" sz="900" spc="10" dirty="0">
                <a:solidFill>
                  <a:srgbClr val="020302"/>
                </a:solidFill>
              </a:rPr>
              <a:t>, le festival hindou des lumières, et des rassemblements qui ont généralement lieu à cette occasion.</a:t>
            </a:r>
          </a:p>
        </p:txBody>
      </p:sp>
      <p:sp>
        <p:nvSpPr>
          <p:cNvPr id="121" name="object 7"/>
          <p:cNvSpPr txBox="1"/>
          <p:nvPr/>
        </p:nvSpPr>
        <p:spPr>
          <a:xfrm>
            <a:off x="266699" y="396340"/>
            <a:ext cx="3592197" cy="30334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80">
                <a:solidFill>
                  <a:srgbClr val="231F20"/>
                </a:solidFill>
                <a:latin typeface="Arial"/>
                <a:ea typeface="Arial"/>
                <a:cs typeface="Arial"/>
                <a:sym typeface="Arial"/>
              </a:defRPr>
            </a:pPr>
            <a:r>
              <a:rPr lang="fr-CA" sz="900" spc="10" dirty="0"/>
              <a:t>Non seulement étaient-ils exposés à la COVID-19, mais ils exposaient aussi, bien malgré eux, les personnes âgées ou les très jeunes enfants sous leur toit. Les Sud-Asiatiques sont génétiquement prédisposées au diabète et aux maladies cardiovasculaires. Ils sont donc particulièrement vulnérables aux graves conséquences d’une infection au coronavirus. En fait, le taux de mortalité lié à la COVID-19 était particulièrement élevé chez les Sud-Asiatiques.</a:t>
            </a:r>
          </a:p>
          <a:p>
            <a:pPr marR="5080" indent="199389" algn="just">
              <a:lnSpc>
                <a:spcPts val="1400"/>
              </a:lnSpc>
              <a:defRPr sz="1200" spc="-385">
                <a:solidFill>
                  <a:srgbClr val="231F20"/>
                </a:solidFill>
                <a:latin typeface="Arial"/>
                <a:ea typeface="Arial"/>
                <a:cs typeface="Arial"/>
                <a:sym typeface="Arial"/>
              </a:defRPr>
            </a:pPr>
            <a:r>
              <a:rPr lang="fr-CA" sz="900" spc="10" dirty="0"/>
              <a:t>Les directives officielles pendant la pandémie étaient principalement diffusées en anglais, ce qui a passablement compliqué la situation dans la région de Peel. De nombreux membres de la communauté sud-asiatique qui ne parlaient pas anglais ont été oubliés. La hausse du taux d’infection dans la région terrifiait les résidents et frustrait les professionnels de la santé inquiets.</a:t>
            </a:r>
            <a:r>
              <a:rPr lang="fr-CA" sz="900" spc="10" dirty="0">
                <a:solidFill>
                  <a:srgbClr val="020302"/>
                </a:solidFill>
              </a:rPr>
              <a:t> Le système de santé et les autorités ont laissé tomber les Sud-Asiatiques et le taux d’infection n’en était qu’une preuve flagrante.</a:t>
            </a:r>
          </a:p>
        </p:txBody>
      </p:sp>
      <p:sp>
        <p:nvSpPr>
          <p:cNvPr id="122" name="object 8"/>
          <p:cNvSpPr txBox="1"/>
          <p:nvPr/>
        </p:nvSpPr>
        <p:spPr>
          <a:xfrm>
            <a:off x="3946652" y="406501"/>
            <a:ext cx="3592830" cy="53674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714" indent="12700" algn="just">
              <a:lnSpc>
                <a:spcPts val="1400"/>
              </a:lnSpc>
              <a:spcBef>
                <a:spcPts val="200"/>
              </a:spcBef>
              <a:defRPr sz="1200" spc="-60">
                <a:solidFill>
                  <a:srgbClr val="020302"/>
                </a:solidFill>
                <a:latin typeface="Arial"/>
                <a:ea typeface="Arial"/>
                <a:cs typeface="Arial"/>
                <a:sym typeface="Arial"/>
              </a:defRPr>
            </a:pPr>
            <a:r>
              <a:rPr lang="fr-CA" sz="900" spc="10" dirty="0"/>
              <a:t>Si le nombre de cas devait continuer de grimper, il ne ferait que stigmatiser encore cette communauté.</a:t>
            </a:r>
          </a:p>
          <a:p>
            <a:pPr marR="5080" indent="161925" algn="just">
              <a:lnSpc>
                <a:spcPts val="1400"/>
              </a:lnSpc>
              <a:defRPr sz="1200" spc="-155">
                <a:solidFill>
                  <a:srgbClr val="020302"/>
                </a:solidFill>
                <a:latin typeface="Arial"/>
                <a:ea typeface="Arial"/>
                <a:cs typeface="Arial"/>
                <a:sym typeface="Arial"/>
              </a:defRPr>
            </a:pPr>
            <a:r>
              <a:rPr lang="fr-CA" sz="900" spc="10" dirty="0"/>
              <a:t>Ils ne pouvaient rester cois devant la hausse et l’atteinte à la réputation des Sud-Asiatiques. Cette discussion tardive a incité les médecins à agir. Au téléphone jusqu’au petit matin, ils ont parlé de stratégies pour agir de la meilleure façon et des personnes qui pourraient les aider. Enfin, ils ont décidé de former un groupe de travail sur la COVID-19 pour définir une réponse ciblée à la crise qui sévissait dans la communauté sud-asiatique.</a:t>
            </a:r>
          </a:p>
          <a:p>
            <a:pPr marR="5080" indent="225425" algn="just">
              <a:lnSpc>
                <a:spcPts val="1400"/>
              </a:lnSpc>
              <a:defRPr sz="1200" spc="-160">
                <a:solidFill>
                  <a:srgbClr val="020302"/>
                </a:solidFill>
                <a:latin typeface="Arial"/>
                <a:ea typeface="Arial"/>
                <a:cs typeface="Arial"/>
                <a:sym typeface="Arial"/>
              </a:defRPr>
            </a:pPr>
            <a:r>
              <a:rPr lang="fr-CA" sz="900" spc="10" dirty="0"/>
              <a:t>Le lendemain, les docteurs </a:t>
            </a:r>
            <a:r>
              <a:rPr lang="fr-CA" sz="900" spc="10" dirty="0" err="1"/>
              <a:t>Sandhanwalia</a:t>
            </a:r>
            <a:r>
              <a:rPr lang="fr-CA" sz="900" spc="10" dirty="0"/>
              <a:t>, </a:t>
            </a:r>
            <a:r>
              <a:rPr lang="fr-CA" sz="900" spc="10" dirty="0" err="1"/>
              <a:t>Grewal</a:t>
            </a:r>
            <a:r>
              <a:rPr lang="fr-CA" sz="900" spc="10" dirty="0"/>
              <a:t> et Sehdev ont communiqué avec amis et collègues qui œuvraient auprès de démographies semblables, faisaient état des mêmes problèmes et ont dit vouloir se joindre au groupe. En 10 jours seulement, ils étaient désormais 11 personnes, dont un avocat et dix médecins de différentes spécialités. Deux membres du groupe nouvellement constitué ont créé un site Web en 24 heures. Tous les membres de l’équipe étaient enthousiastes et ont travaillé à un rythme effréné pour mettre le groupe de travail sur pied.</a:t>
            </a:r>
          </a:p>
          <a:p>
            <a:pPr marR="5080" indent="189229" algn="just">
              <a:lnSpc>
                <a:spcPts val="1400"/>
              </a:lnSpc>
              <a:defRPr sz="1200" spc="-160">
                <a:solidFill>
                  <a:srgbClr val="020302"/>
                </a:solidFill>
                <a:latin typeface="Arial"/>
                <a:ea typeface="Arial"/>
                <a:cs typeface="Arial"/>
                <a:sym typeface="Arial"/>
              </a:defRPr>
            </a:pPr>
            <a:r>
              <a:rPr lang="fr-CA" sz="900" spc="10" dirty="0"/>
              <a:t>À l’ordre du jour figuraient la gestion de l’inquiétant taux d’infection chez les Sud-Asiatiques, la stigmatisation de cette communauté et la transmission de la COVID-19. Tous s’entendaient pour dire qu’il fallait renseigner la communauté et lui transmettre les messages. De plus, une partie essentielle de l’effort de sensibilisation allait exiger de franchir la barrière linguistique et de traduire des ressources pour combler les lacunes en information. Mais où allaient-ils trouver le financement et le soutien nécessaires pour ces tâches? La pandémie mettait déjà ce groupe de médecins à rude épreuve. En plus d’attirer l’attention de cette communauté, les membres du groupe se sont demandé comment obtenir le soutien des responsables des politiques et des acteurs politiques.</a:t>
            </a:r>
          </a:p>
        </p:txBody>
      </p:sp>
      <p:pic>
        <p:nvPicPr>
          <p:cNvPr id="123" name="object 13" descr="object 13"/>
          <p:cNvPicPr>
            <a:picLocks noChangeAspect="1"/>
          </p:cNvPicPr>
          <p:nvPr/>
        </p:nvPicPr>
        <p:blipFill>
          <a:blip r:embed="rId2"/>
          <a:stretch>
            <a:fillRect/>
          </a:stretch>
        </p:blipFill>
        <p:spPr>
          <a:xfrm>
            <a:off x="4014215" y="5840476"/>
            <a:ext cx="3483865" cy="3054097"/>
          </a:xfrm>
          <a:prstGeom prst="rect">
            <a:avLst/>
          </a:prstGeom>
          <a:ln w="12700">
            <a:miter lim="400000"/>
          </a:ln>
        </p:spPr>
      </p:pic>
      <p:sp>
        <p:nvSpPr>
          <p:cNvPr id="124" name="object 14"/>
          <p:cNvSpPr txBox="1">
            <a:spLocks noGrp="1"/>
          </p:cNvSpPr>
          <p:nvPr>
            <p:ph type="sldNum" sz="quarter" idx="4294967295"/>
          </p:nvPr>
        </p:nvSpPr>
        <p:spPr>
          <a:xfrm>
            <a:off x="7358494" y="9734802"/>
            <a:ext cx="129159" cy="177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2</a:t>
            </a:fld>
            <a:endParaRPr/>
          </a:p>
        </p:txBody>
      </p:sp>
      <p:sp>
        <p:nvSpPr>
          <p:cNvPr id="3" name="ZoneTexte 2">
            <a:extLst>
              <a:ext uri="{FF2B5EF4-FFF2-40B4-BE49-F238E27FC236}">
                <a16:creationId xmlns:a16="http://schemas.microsoft.com/office/drawing/2014/main" id="{2025CD49-BDD7-FCA3-F7D5-95D534266A68}"/>
              </a:ext>
            </a:extLst>
          </p:cNvPr>
          <p:cNvSpPr txBox="1"/>
          <p:nvPr/>
        </p:nvSpPr>
        <p:spPr>
          <a:xfrm>
            <a:off x="1510980" y="3760068"/>
            <a:ext cx="2551328" cy="17338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R="514350" algn="ctr">
              <a:lnSpc>
                <a:spcPts val="1600"/>
              </a:lnSpc>
              <a:spcBef>
                <a:spcPts val="200"/>
              </a:spcBef>
              <a:defRPr sz="1400" b="1" spc="-155">
                <a:solidFill>
                  <a:srgbClr val="526871"/>
                </a:solidFill>
                <a:latin typeface="Arial"/>
                <a:ea typeface="Arial"/>
                <a:cs typeface="Arial"/>
                <a:sym typeface="Arial"/>
              </a:defRPr>
            </a:pPr>
            <a:r>
              <a:rPr lang="fr-CA" spc="-50" dirty="0"/>
              <a:t>« Le système de santé et les instances ont laissé tomber la communauté sud-asiatique et le taux d’infection n’en était qu’une preuve  flagrante.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 name="object 9"/>
          <p:cNvGrpSpPr/>
          <p:nvPr/>
        </p:nvGrpSpPr>
        <p:grpSpPr>
          <a:xfrm>
            <a:off x="3997016" y="250004"/>
            <a:ext cx="3514106" cy="2304728"/>
            <a:chOff x="0" y="0"/>
            <a:chExt cx="3514105" cy="2304726"/>
          </a:xfrm>
        </p:grpSpPr>
        <p:sp>
          <p:nvSpPr>
            <p:cNvPr id="126" name="object 10"/>
            <p:cNvSpPr/>
            <p:nvPr/>
          </p:nvSpPr>
          <p:spPr>
            <a:xfrm>
              <a:off x="0" y="1404523"/>
              <a:ext cx="873358" cy="840802"/>
            </a:xfrm>
            <a:custGeom>
              <a:avLst/>
              <a:gdLst/>
              <a:ahLst/>
              <a:cxnLst>
                <a:cxn ang="0">
                  <a:pos x="wd2" y="hd2"/>
                </a:cxn>
                <a:cxn ang="5400000">
                  <a:pos x="wd2" y="hd2"/>
                </a:cxn>
                <a:cxn ang="10800000">
                  <a:pos x="wd2" y="hd2"/>
                </a:cxn>
                <a:cxn ang="16200000">
                  <a:pos x="wd2" y="hd2"/>
                </a:cxn>
              </a:cxnLst>
              <a:rect l="0" t="0" r="r" b="b"/>
              <a:pathLst>
                <a:path w="21600" h="21600" extrusionOk="0">
                  <a:moveTo>
                    <a:pt x="11213" y="0"/>
                  </a:moveTo>
                  <a:lnTo>
                    <a:pt x="10075" y="28"/>
                  </a:lnTo>
                  <a:lnTo>
                    <a:pt x="8928" y="179"/>
                  </a:lnTo>
                  <a:lnTo>
                    <a:pt x="7779" y="459"/>
                  </a:lnTo>
                  <a:lnTo>
                    <a:pt x="6667" y="859"/>
                  </a:lnTo>
                  <a:lnTo>
                    <a:pt x="5624" y="1366"/>
                  </a:lnTo>
                  <a:lnTo>
                    <a:pt x="4655" y="1972"/>
                  </a:lnTo>
                  <a:lnTo>
                    <a:pt x="3764" y="2667"/>
                  </a:lnTo>
                  <a:lnTo>
                    <a:pt x="2956" y="3445"/>
                  </a:lnTo>
                  <a:lnTo>
                    <a:pt x="2236" y="4296"/>
                  </a:lnTo>
                  <a:lnTo>
                    <a:pt x="1607" y="5213"/>
                  </a:lnTo>
                  <a:lnTo>
                    <a:pt x="1075" y="6187"/>
                  </a:lnTo>
                  <a:lnTo>
                    <a:pt x="644" y="7210"/>
                  </a:lnTo>
                  <a:lnTo>
                    <a:pt x="318" y="8274"/>
                  </a:lnTo>
                  <a:lnTo>
                    <a:pt x="102" y="9370"/>
                  </a:lnTo>
                  <a:lnTo>
                    <a:pt x="0" y="10491"/>
                  </a:lnTo>
                  <a:lnTo>
                    <a:pt x="17" y="11629"/>
                  </a:lnTo>
                  <a:lnTo>
                    <a:pt x="158" y="12774"/>
                  </a:lnTo>
                  <a:lnTo>
                    <a:pt x="426" y="13919"/>
                  </a:lnTo>
                  <a:lnTo>
                    <a:pt x="816" y="15028"/>
                  </a:lnTo>
                  <a:lnTo>
                    <a:pt x="1313" y="16066"/>
                  </a:lnTo>
                  <a:lnTo>
                    <a:pt x="1909" y="17029"/>
                  </a:lnTo>
                  <a:lnTo>
                    <a:pt x="2597" y="17913"/>
                  </a:lnTo>
                  <a:lnTo>
                    <a:pt x="3367" y="18713"/>
                  </a:lnTo>
                  <a:lnTo>
                    <a:pt x="4211" y="19425"/>
                  </a:lnTo>
                  <a:lnTo>
                    <a:pt x="5122" y="20044"/>
                  </a:lnTo>
                  <a:lnTo>
                    <a:pt x="6091" y="20567"/>
                  </a:lnTo>
                  <a:lnTo>
                    <a:pt x="7111" y="20988"/>
                  </a:lnTo>
                  <a:lnTo>
                    <a:pt x="8172" y="21304"/>
                  </a:lnTo>
                  <a:lnTo>
                    <a:pt x="9267" y="21509"/>
                  </a:lnTo>
                  <a:lnTo>
                    <a:pt x="10387" y="21600"/>
                  </a:lnTo>
                  <a:lnTo>
                    <a:pt x="11525" y="21572"/>
                  </a:lnTo>
                  <a:lnTo>
                    <a:pt x="12672" y="21421"/>
                  </a:lnTo>
                  <a:lnTo>
                    <a:pt x="13821" y="21141"/>
                  </a:lnTo>
                  <a:lnTo>
                    <a:pt x="14933" y="20741"/>
                  </a:lnTo>
                  <a:lnTo>
                    <a:pt x="15976" y="20234"/>
                  </a:lnTo>
                  <a:lnTo>
                    <a:pt x="16946" y="19628"/>
                  </a:lnTo>
                  <a:lnTo>
                    <a:pt x="17836" y="18933"/>
                  </a:lnTo>
                  <a:lnTo>
                    <a:pt x="18644" y="18155"/>
                  </a:lnTo>
                  <a:lnTo>
                    <a:pt x="19365" y="17304"/>
                  </a:lnTo>
                  <a:lnTo>
                    <a:pt x="19993" y="16387"/>
                  </a:lnTo>
                  <a:lnTo>
                    <a:pt x="20525" y="15413"/>
                  </a:lnTo>
                  <a:lnTo>
                    <a:pt x="20956" y="14390"/>
                  </a:lnTo>
                  <a:lnTo>
                    <a:pt x="21282" y="13326"/>
                  </a:lnTo>
                  <a:lnTo>
                    <a:pt x="21498" y="12230"/>
                  </a:lnTo>
                  <a:lnTo>
                    <a:pt x="21600" y="11109"/>
                  </a:lnTo>
                  <a:lnTo>
                    <a:pt x="21583" y="9971"/>
                  </a:lnTo>
                  <a:lnTo>
                    <a:pt x="21442" y="8826"/>
                  </a:lnTo>
                  <a:lnTo>
                    <a:pt x="21174" y="7681"/>
                  </a:lnTo>
                  <a:lnTo>
                    <a:pt x="20784" y="6572"/>
                  </a:lnTo>
                  <a:lnTo>
                    <a:pt x="20287" y="5534"/>
                  </a:lnTo>
                  <a:lnTo>
                    <a:pt x="19691" y="4571"/>
                  </a:lnTo>
                  <a:lnTo>
                    <a:pt x="19003" y="3687"/>
                  </a:lnTo>
                  <a:lnTo>
                    <a:pt x="18233" y="2887"/>
                  </a:lnTo>
                  <a:lnTo>
                    <a:pt x="17389" y="2175"/>
                  </a:lnTo>
                  <a:lnTo>
                    <a:pt x="16478" y="1556"/>
                  </a:lnTo>
                  <a:lnTo>
                    <a:pt x="15509" y="1033"/>
                  </a:lnTo>
                  <a:lnTo>
                    <a:pt x="14489" y="612"/>
                  </a:lnTo>
                  <a:lnTo>
                    <a:pt x="13428" y="296"/>
                  </a:lnTo>
                  <a:lnTo>
                    <a:pt x="12333" y="91"/>
                  </a:lnTo>
                  <a:lnTo>
                    <a:pt x="11213"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sp>
          <p:nvSpPr>
            <p:cNvPr id="127" name="object 11"/>
            <p:cNvSpPr/>
            <p:nvPr/>
          </p:nvSpPr>
          <p:spPr>
            <a:xfrm>
              <a:off x="163586" y="0"/>
              <a:ext cx="2324510" cy="2189952"/>
            </a:xfrm>
            <a:custGeom>
              <a:avLst/>
              <a:gdLst/>
              <a:ahLst/>
              <a:cxnLst>
                <a:cxn ang="0">
                  <a:pos x="wd2" y="hd2"/>
                </a:cxn>
                <a:cxn ang="5400000">
                  <a:pos x="wd2" y="hd2"/>
                </a:cxn>
                <a:cxn ang="10800000">
                  <a:pos x="wd2" y="hd2"/>
                </a:cxn>
                <a:cxn ang="16200000">
                  <a:pos x="wd2" y="hd2"/>
                </a:cxn>
              </a:cxnLst>
              <a:rect l="0" t="0" r="r" b="b"/>
              <a:pathLst>
                <a:path w="21600" h="21600" extrusionOk="0">
                  <a:moveTo>
                    <a:pt x="10935" y="0"/>
                  </a:moveTo>
                  <a:lnTo>
                    <a:pt x="10498" y="14"/>
                  </a:lnTo>
                  <a:lnTo>
                    <a:pt x="10058" y="46"/>
                  </a:lnTo>
                  <a:lnTo>
                    <a:pt x="9618" y="96"/>
                  </a:lnTo>
                  <a:lnTo>
                    <a:pt x="9176" y="165"/>
                  </a:lnTo>
                  <a:lnTo>
                    <a:pt x="8734" y="253"/>
                  </a:lnTo>
                  <a:lnTo>
                    <a:pt x="8292" y="359"/>
                  </a:lnTo>
                  <a:lnTo>
                    <a:pt x="7850" y="485"/>
                  </a:lnTo>
                  <a:lnTo>
                    <a:pt x="7413" y="629"/>
                  </a:lnTo>
                  <a:lnTo>
                    <a:pt x="6987" y="790"/>
                  </a:lnTo>
                  <a:lnTo>
                    <a:pt x="6570" y="966"/>
                  </a:lnTo>
                  <a:lnTo>
                    <a:pt x="6164" y="1158"/>
                  </a:lnTo>
                  <a:lnTo>
                    <a:pt x="5768" y="1365"/>
                  </a:lnTo>
                  <a:lnTo>
                    <a:pt x="5382" y="1586"/>
                  </a:lnTo>
                  <a:lnTo>
                    <a:pt x="5008" y="1822"/>
                  </a:lnTo>
                  <a:lnTo>
                    <a:pt x="4646" y="2071"/>
                  </a:lnTo>
                  <a:lnTo>
                    <a:pt x="4294" y="2334"/>
                  </a:lnTo>
                  <a:lnTo>
                    <a:pt x="3955" y="2609"/>
                  </a:lnTo>
                  <a:lnTo>
                    <a:pt x="3628" y="2896"/>
                  </a:lnTo>
                  <a:lnTo>
                    <a:pt x="3313" y="3195"/>
                  </a:lnTo>
                  <a:lnTo>
                    <a:pt x="3010" y="3505"/>
                  </a:lnTo>
                  <a:lnTo>
                    <a:pt x="2721" y="3826"/>
                  </a:lnTo>
                  <a:lnTo>
                    <a:pt x="2444" y="4158"/>
                  </a:lnTo>
                  <a:lnTo>
                    <a:pt x="2181" y="4499"/>
                  </a:lnTo>
                  <a:lnTo>
                    <a:pt x="1932" y="4850"/>
                  </a:lnTo>
                  <a:lnTo>
                    <a:pt x="1696" y="5209"/>
                  </a:lnTo>
                  <a:lnTo>
                    <a:pt x="1475" y="5577"/>
                  </a:lnTo>
                  <a:lnTo>
                    <a:pt x="1267" y="5953"/>
                  </a:lnTo>
                  <a:lnTo>
                    <a:pt x="1075" y="6337"/>
                  </a:lnTo>
                  <a:lnTo>
                    <a:pt x="898" y="6727"/>
                  </a:lnTo>
                  <a:lnTo>
                    <a:pt x="735" y="7125"/>
                  </a:lnTo>
                  <a:lnTo>
                    <a:pt x="588" y="7528"/>
                  </a:lnTo>
                  <a:lnTo>
                    <a:pt x="457" y="7937"/>
                  </a:lnTo>
                  <a:lnTo>
                    <a:pt x="342" y="8351"/>
                  </a:lnTo>
                  <a:lnTo>
                    <a:pt x="243" y="8770"/>
                  </a:lnTo>
                  <a:lnTo>
                    <a:pt x="160" y="9193"/>
                  </a:lnTo>
                  <a:lnTo>
                    <a:pt x="95" y="9620"/>
                  </a:lnTo>
                  <a:lnTo>
                    <a:pt x="46" y="10050"/>
                  </a:lnTo>
                  <a:lnTo>
                    <a:pt x="14" y="10483"/>
                  </a:lnTo>
                  <a:lnTo>
                    <a:pt x="0" y="10919"/>
                  </a:lnTo>
                  <a:lnTo>
                    <a:pt x="4" y="11356"/>
                  </a:lnTo>
                  <a:lnTo>
                    <a:pt x="25" y="11795"/>
                  </a:lnTo>
                  <a:lnTo>
                    <a:pt x="65" y="12234"/>
                  </a:lnTo>
                  <a:lnTo>
                    <a:pt x="124" y="12675"/>
                  </a:lnTo>
                  <a:lnTo>
                    <a:pt x="201" y="13115"/>
                  </a:lnTo>
                  <a:lnTo>
                    <a:pt x="297" y="13554"/>
                  </a:lnTo>
                  <a:lnTo>
                    <a:pt x="413" y="13993"/>
                  </a:lnTo>
                  <a:lnTo>
                    <a:pt x="547" y="14426"/>
                  </a:lnTo>
                  <a:lnTo>
                    <a:pt x="697" y="14850"/>
                  </a:lnTo>
                  <a:lnTo>
                    <a:pt x="864" y="15262"/>
                  </a:lnTo>
                  <a:lnTo>
                    <a:pt x="1046" y="15664"/>
                  </a:lnTo>
                  <a:lnTo>
                    <a:pt x="1244" y="16055"/>
                  </a:lnTo>
                  <a:lnTo>
                    <a:pt x="1456" y="16436"/>
                  </a:lnTo>
                  <a:lnTo>
                    <a:pt x="1683" y="16804"/>
                  </a:lnTo>
                  <a:lnTo>
                    <a:pt x="1924" y="17161"/>
                  </a:lnTo>
                  <a:lnTo>
                    <a:pt x="2178" y="17506"/>
                  </a:lnTo>
                  <a:lnTo>
                    <a:pt x="2445" y="17839"/>
                  </a:lnTo>
                  <a:lnTo>
                    <a:pt x="2725" y="18160"/>
                  </a:lnTo>
                  <a:lnTo>
                    <a:pt x="3017" y="18468"/>
                  </a:lnTo>
                  <a:lnTo>
                    <a:pt x="3320" y="18763"/>
                  </a:lnTo>
                  <a:lnTo>
                    <a:pt x="3634" y="19045"/>
                  </a:lnTo>
                  <a:lnTo>
                    <a:pt x="3959" y="19314"/>
                  </a:lnTo>
                  <a:lnTo>
                    <a:pt x="4294" y="19569"/>
                  </a:lnTo>
                  <a:lnTo>
                    <a:pt x="4639" y="19811"/>
                  </a:lnTo>
                  <a:lnTo>
                    <a:pt x="4993" y="20038"/>
                  </a:lnTo>
                  <a:lnTo>
                    <a:pt x="5356" y="20251"/>
                  </a:lnTo>
                  <a:lnTo>
                    <a:pt x="5728" y="20449"/>
                  </a:lnTo>
                  <a:lnTo>
                    <a:pt x="6107" y="20632"/>
                  </a:lnTo>
                  <a:lnTo>
                    <a:pt x="6493" y="20801"/>
                  </a:lnTo>
                  <a:lnTo>
                    <a:pt x="6887" y="20954"/>
                  </a:lnTo>
                  <a:lnTo>
                    <a:pt x="7287" y="21091"/>
                  </a:lnTo>
                  <a:lnTo>
                    <a:pt x="7693" y="21213"/>
                  </a:lnTo>
                  <a:lnTo>
                    <a:pt x="8105" y="21318"/>
                  </a:lnTo>
                  <a:lnTo>
                    <a:pt x="8521" y="21407"/>
                  </a:lnTo>
                  <a:lnTo>
                    <a:pt x="8943" y="21480"/>
                  </a:lnTo>
                  <a:lnTo>
                    <a:pt x="9368" y="21536"/>
                  </a:lnTo>
                  <a:lnTo>
                    <a:pt x="9797" y="21575"/>
                  </a:lnTo>
                  <a:lnTo>
                    <a:pt x="10230" y="21596"/>
                  </a:lnTo>
                  <a:lnTo>
                    <a:pt x="10665" y="21600"/>
                  </a:lnTo>
                  <a:lnTo>
                    <a:pt x="11102" y="21586"/>
                  </a:lnTo>
                  <a:lnTo>
                    <a:pt x="11542" y="21554"/>
                  </a:lnTo>
                  <a:lnTo>
                    <a:pt x="11982" y="21504"/>
                  </a:lnTo>
                  <a:lnTo>
                    <a:pt x="12424" y="21435"/>
                  </a:lnTo>
                  <a:lnTo>
                    <a:pt x="12866" y="21347"/>
                  </a:lnTo>
                  <a:lnTo>
                    <a:pt x="13308" y="21241"/>
                  </a:lnTo>
                  <a:lnTo>
                    <a:pt x="13750" y="21115"/>
                  </a:lnTo>
                  <a:lnTo>
                    <a:pt x="14186" y="20971"/>
                  </a:lnTo>
                  <a:lnTo>
                    <a:pt x="14613" y="20810"/>
                  </a:lnTo>
                  <a:lnTo>
                    <a:pt x="15030" y="20634"/>
                  </a:lnTo>
                  <a:lnTo>
                    <a:pt x="15436" y="20442"/>
                  </a:lnTo>
                  <a:lnTo>
                    <a:pt x="15832" y="20235"/>
                  </a:lnTo>
                  <a:lnTo>
                    <a:pt x="16217" y="20014"/>
                  </a:lnTo>
                  <a:lnTo>
                    <a:pt x="16592" y="19778"/>
                  </a:lnTo>
                  <a:lnTo>
                    <a:pt x="16954" y="19529"/>
                  </a:lnTo>
                  <a:lnTo>
                    <a:pt x="17306" y="19266"/>
                  </a:lnTo>
                  <a:lnTo>
                    <a:pt x="17645" y="18991"/>
                  </a:lnTo>
                  <a:lnTo>
                    <a:pt x="17972" y="18704"/>
                  </a:lnTo>
                  <a:lnTo>
                    <a:pt x="18287" y="18405"/>
                  </a:lnTo>
                  <a:lnTo>
                    <a:pt x="18590" y="18095"/>
                  </a:lnTo>
                  <a:lnTo>
                    <a:pt x="18879" y="17774"/>
                  </a:lnTo>
                  <a:lnTo>
                    <a:pt x="19156" y="17442"/>
                  </a:lnTo>
                  <a:lnTo>
                    <a:pt x="19419" y="17101"/>
                  </a:lnTo>
                  <a:lnTo>
                    <a:pt x="19668" y="16750"/>
                  </a:lnTo>
                  <a:lnTo>
                    <a:pt x="19904" y="16391"/>
                  </a:lnTo>
                  <a:lnTo>
                    <a:pt x="20125" y="16023"/>
                  </a:lnTo>
                  <a:lnTo>
                    <a:pt x="20333" y="15647"/>
                  </a:lnTo>
                  <a:lnTo>
                    <a:pt x="20525" y="15263"/>
                  </a:lnTo>
                  <a:lnTo>
                    <a:pt x="20702" y="14873"/>
                  </a:lnTo>
                  <a:lnTo>
                    <a:pt x="20865" y="14475"/>
                  </a:lnTo>
                  <a:lnTo>
                    <a:pt x="21012" y="14072"/>
                  </a:lnTo>
                  <a:lnTo>
                    <a:pt x="21143" y="13663"/>
                  </a:lnTo>
                  <a:lnTo>
                    <a:pt x="21258" y="13249"/>
                  </a:lnTo>
                  <a:lnTo>
                    <a:pt x="21357" y="12830"/>
                  </a:lnTo>
                  <a:lnTo>
                    <a:pt x="21440" y="12407"/>
                  </a:lnTo>
                  <a:lnTo>
                    <a:pt x="21505" y="11980"/>
                  </a:lnTo>
                  <a:lnTo>
                    <a:pt x="21554" y="11550"/>
                  </a:lnTo>
                  <a:lnTo>
                    <a:pt x="21586" y="11117"/>
                  </a:lnTo>
                  <a:lnTo>
                    <a:pt x="21600" y="10681"/>
                  </a:lnTo>
                  <a:lnTo>
                    <a:pt x="21596" y="10244"/>
                  </a:lnTo>
                  <a:lnTo>
                    <a:pt x="21575" y="9805"/>
                  </a:lnTo>
                  <a:lnTo>
                    <a:pt x="21535" y="9366"/>
                  </a:lnTo>
                  <a:lnTo>
                    <a:pt x="21476" y="8925"/>
                  </a:lnTo>
                  <a:lnTo>
                    <a:pt x="21399" y="8485"/>
                  </a:lnTo>
                  <a:lnTo>
                    <a:pt x="21303" y="8046"/>
                  </a:lnTo>
                  <a:lnTo>
                    <a:pt x="21187" y="7607"/>
                  </a:lnTo>
                  <a:lnTo>
                    <a:pt x="21053" y="7174"/>
                  </a:lnTo>
                  <a:lnTo>
                    <a:pt x="20903" y="6750"/>
                  </a:lnTo>
                  <a:lnTo>
                    <a:pt x="20736" y="6338"/>
                  </a:lnTo>
                  <a:lnTo>
                    <a:pt x="20554" y="5936"/>
                  </a:lnTo>
                  <a:lnTo>
                    <a:pt x="20356" y="5545"/>
                  </a:lnTo>
                  <a:lnTo>
                    <a:pt x="20144" y="5164"/>
                  </a:lnTo>
                  <a:lnTo>
                    <a:pt x="19917" y="4796"/>
                  </a:lnTo>
                  <a:lnTo>
                    <a:pt x="19676" y="4439"/>
                  </a:lnTo>
                  <a:lnTo>
                    <a:pt x="19422" y="4094"/>
                  </a:lnTo>
                  <a:lnTo>
                    <a:pt x="19155" y="3761"/>
                  </a:lnTo>
                  <a:lnTo>
                    <a:pt x="18875" y="3440"/>
                  </a:lnTo>
                  <a:lnTo>
                    <a:pt x="18583" y="3132"/>
                  </a:lnTo>
                  <a:lnTo>
                    <a:pt x="18280" y="2837"/>
                  </a:lnTo>
                  <a:lnTo>
                    <a:pt x="17966" y="2555"/>
                  </a:lnTo>
                  <a:lnTo>
                    <a:pt x="17641" y="2286"/>
                  </a:lnTo>
                  <a:lnTo>
                    <a:pt x="17306" y="2031"/>
                  </a:lnTo>
                  <a:lnTo>
                    <a:pt x="16961" y="1789"/>
                  </a:lnTo>
                  <a:lnTo>
                    <a:pt x="16607" y="1562"/>
                  </a:lnTo>
                  <a:lnTo>
                    <a:pt x="16244" y="1349"/>
                  </a:lnTo>
                  <a:lnTo>
                    <a:pt x="15872" y="1151"/>
                  </a:lnTo>
                  <a:lnTo>
                    <a:pt x="15493" y="968"/>
                  </a:lnTo>
                  <a:lnTo>
                    <a:pt x="15107" y="799"/>
                  </a:lnTo>
                  <a:lnTo>
                    <a:pt x="14713" y="646"/>
                  </a:lnTo>
                  <a:lnTo>
                    <a:pt x="14313" y="509"/>
                  </a:lnTo>
                  <a:lnTo>
                    <a:pt x="13907" y="387"/>
                  </a:lnTo>
                  <a:lnTo>
                    <a:pt x="13495" y="282"/>
                  </a:lnTo>
                  <a:lnTo>
                    <a:pt x="13079" y="193"/>
                  </a:lnTo>
                  <a:lnTo>
                    <a:pt x="12657" y="120"/>
                  </a:lnTo>
                  <a:lnTo>
                    <a:pt x="12232" y="64"/>
                  </a:lnTo>
                  <a:lnTo>
                    <a:pt x="11803" y="25"/>
                  </a:lnTo>
                  <a:lnTo>
                    <a:pt x="11370" y="4"/>
                  </a:lnTo>
                  <a:lnTo>
                    <a:pt x="10935" y="0"/>
                  </a:lnTo>
                  <a:close/>
                </a:path>
              </a:pathLst>
            </a:custGeom>
            <a:solidFill>
              <a:srgbClr val="FFDF00"/>
            </a:solidFill>
            <a:ln w="12700" cap="flat">
              <a:noFill/>
              <a:miter lim="400000"/>
            </a:ln>
            <a:effectLst/>
          </p:spPr>
          <p:txBody>
            <a:bodyPr wrap="square" lIns="45719" tIns="45719" rIns="45719" bIns="45719" numCol="1" anchor="t">
              <a:noAutofit/>
            </a:bodyPr>
            <a:lstStyle/>
            <a:p>
              <a:endParaRPr/>
            </a:p>
          </p:txBody>
        </p:sp>
        <p:sp>
          <p:nvSpPr>
            <p:cNvPr id="130" name="Forme"/>
            <p:cNvSpPr/>
            <p:nvPr/>
          </p:nvSpPr>
          <p:spPr>
            <a:xfrm>
              <a:off x="1081685" y="350499"/>
              <a:ext cx="340716" cy="14594"/>
            </a:xfrm>
            <a:custGeom>
              <a:avLst/>
              <a:gdLst/>
              <a:ahLst/>
              <a:cxnLst>
                <a:cxn ang="0">
                  <a:pos x="wd2" y="hd2"/>
                </a:cxn>
                <a:cxn ang="5400000">
                  <a:pos x="wd2" y="hd2"/>
                </a:cxn>
                <a:cxn ang="10800000">
                  <a:pos x="wd2" y="hd2"/>
                </a:cxn>
                <a:cxn ang="16200000">
                  <a:pos x="wd2" y="hd2"/>
                </a:cxn>
              </a:cxnLst>
              <a:rect l="0" t="0" r="r" b="b"/>
              <a:pathLst>
                <a:path w="21600" h="21600" extrusionOk="0">
                  <a:moveTo>
                    <a:pt x="18885" y="0"/>
                  </a:moveTo>
                  <a:lnTo>
                    <a:pt x="16347" y="14945"/>
                  </a:lnTo>
                  <a:lnTo>
                    <a:pt x="16065" y="19025"/>
                  </a:lnTo>
                  <a:lnTo>
                    <a:pt x="15853" y="21073"/>
                  </a:lnTo>
                  <a:lnTo>
                    <a:pt x="21600" y="21073"/>
                  </a:lnTo>
                  <a:lnTo>
                    <a:pt x="20830" y="9985"/>
                  </a:lnTo>
                  <a:lnTo>
                    <a:pt x="19892" y="2482"/>
                  </a:lnTo>
                  <a:lnTo>
                    <a:pt x="18885" y="0"/>
                  </a:lnTo>
                  <a:close/>
                  <a:moveTo>
                    <a:pt x="3336" y="527"/>
                  </a:moveTo>
                  <a:lnTo>
                    <a:pt x="798" y="15453"/>
                  </a:lnTo>
                  <a:lnTo>
                    <a:pt x="516" y="19532"/>
                  </a:lnTo>
                  <a:lnTo>
                    <a:pt x="304" y="21581"/>
                  </a:lnTo>
                  <a:lnTo>
                    <a:pt x="0" y="21600"/>
                  </a:lnTo>
                  <a:lnTo>
                    <a:pt x="6051" y="21600"/>
                  </a:lnTo>
                  <a:lnTo>
                    <a:pt x="5281" y="10503"/>
                  </a:lnTo>
                  <a:lnTo>
                    <a:pt x="4343" y="3000"/>
                  </a:lnTo>
                  <a:lnTo>
                    <a:pt x="3336" y="527"/>
                  </a:lnTo>
                  <a:close/>
                </a:path>
              </a:pathLst>
            </a:custGeom>
            <a:noFill/>
            <a:ln w="12700" cap="flat">
              <a:noFill/>
              <a:miter lim="400000"/>
            </a:ln>
            <a:effectLst/>
          </p:spPr>
          <p:txBody>
            <a:bodyPr wrap="square" lIns="45719" tIns="45719" rIns="45719" bIns="45719" numCol="1" anchor="t">
              <a:noAutofit/>
            </a:bodyPr>
            <a:lstStyle/>
            <a:p>
              <a:endParaRPr/>
            </a:p>
          </p:txBody>
        </p:sp>
        <p:pic>
          <p:nvPicPr>
            <p:cNvPr id="132" name="object 13" descr="object 13"/>
            <p:cNvPicPr>
              <a:picLocks noChangeAspect="1"/>
            </p:cNvPicPr>
            <p:nvPr/>
          </p:nvPicPr>
          <p:blipFill>
            <a:blip r:embed="rId2"/>
            <a:stretch>
              <a:fillRect/>
            </a:stretch>
          </p:blipFill>
          <p:spPr>
            <a:xfrm>
              <a:off x="2277797" y="1771325"/>
              <a:ext cx="1236308" cy="533401"/>
            </a:xfrm>
            <a:prstGeom prst="rect">
              <a:avLst/>
            </a:prstGeom>
            <a:ln w="12700" cap="flat">
              <a:noFill/>
              <a:miter lim="400000"/>
            </a:ln>
            <a:effectLst/>
          </p:spPr>
        </p:pic>
      </p:grpSp>
      <p:grpSp>
        <p:nvGrpSpPr>
          <p:cNvPr id="136" name="object 2"/>
          <p:cNvGrpSpPr/>
          <p:nvPr/>
        </p:nvGrpSpPr>
        <p:grpSpPr>
          <a:xfrm>
            <a:off x="0" y="9582911"/>
            <a:ext cx="7772400" cy="475489"/>
            <a:chOff x="0" y="0"/>
            <a:chExt cx="7772400" cy="475488"/>
          </a:xfrm>
        </p:grpSpPr>
        <p:sp>
          <p:nvSpPr>
            <p:cNvPr id="134" name="object 3"/>
            <p:cNvSpPr/>
            <p:nvPr/>
          </p:nvSpPr>
          <p:spPr>
            <a:xfrm>
              <a:off x="24" y="-1"/>
              <a:ext cx="7772376" cy="475490"/>
            </a:xfrm>
            <a:prstGeom prst="rect">
              <a:avLst/>
            </a:prstGeom>
            <a:solidFill>
              <a:srgbClr val="7A123E"/>
            </a:solidFill>
            <a:ln w="12700" cap="flat">
              <a:noFill/>
              <a:miter lim="400000"/>
            </a:ln>
            <a:effectLst/>
          </p:spPr>
          <p:txBody>
            <a:bodyPr wrap="square" lIns="45719" tIns="45719" rIns="45719" bIns="45719" numCol="1" anchor="t">
              <a:noAutofit/>
            </a:bodyPr>
            <a:lstStyle/>
            <a:p>
              <a:endParaRPr/>
            </a:p>
          </p:txBody>
        </p:sp>
        <p:sp>
          <p:nvSpPr>
            <p:cNvPr id="135" name="object 4"/>
            <p:cNvSpPr/>
            <p:nvPr/>
          </p:nvSpPr>
          <p:spPr>
            <a:xfrm>
              <a:off x="0" y="0"/>
              <a:ext cx="7772400" cy="25401"/>
            </a:xfrm>
            <a:prstGeom prst="rect">
              <a:avLst/>
            </a:prstGeom>
            <a:solidFill>
              <a:srgbClr val="78123B"/>
            </a:solidFill>
            <a:ln w="12700" cap="flat">
              <a:noFill/>
              <a:miter lim="400000"/>
            </a:ln>
            <a:effectLst/>
          </p:spPr>
          <p:txBody>
            <a:bodyPr wrap="square" lIns="45719" tIns="45719" rIns="45719" bIns="45719" numCol="1" anchor="t">
              <a:noAutofit/>
            </a:bodyPr>
            <a:lstStyle/>
            <a:p>
              <a:endParaRPr/>
            </a:p>
          </p:txBody>
        </p:sp>
      </p:grpSp>
      <p:sp>
        <p:nvSpPr>
          <p:cNvPr id="137" name="object 5"/>
          <p:cNvSpPr txBox="1"/>
          <p:nvPr/>
        </p:nvSpPr>
        <p:spPr>
          <a:xfrm>
            <a:off x="3952240" y="2653511"/>
            <a:ext cx="3537585" cy="68037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96850" algn="just">
              <a:lnSpc>
                <a:spcPts val="1400"/>
              </a:lnSpc>
              <a:defRPr sz="1200" spc="-125">
                <a:solidFill>
                  <a:srgbClr val="231F20"/>
                </a:solidFill>
                <a:latin typeface="Arial"/>
                <a:ea typeface="Arial"/>
                <a:cs typeface="Arial"/>
                <a:sym typeface="Arial"/>
              </a:defRPr>
            </a:pPr>
            <a:r>
              <a:rPr lang="fr-CA" sz="900" spc="10" dirty="0"/>
              <a:t>Forts d’un nouveau nom, soit le « South Asian COVID </a:t>
            </a:r>
            <a:r>
              <a:rPr lang="fr-CA" sz="900" spc="10" dirty="0" err="1"/>
              <a:t>Task</a:t>
            </a:r>
            <a:r>
              <a:rPr lang="fr-CA" sz="900" spc="10" dirty="0"/>
              <a:t> Force » (groupe de travail sud-asiatique contre la COVID-19) et ils se sont remis au boulot.</a:t>
            </a:r>
          </a:p>
          <a:p>
            <a:pPr marR="5080" indent="196850" algn="just">
              <a:lnSpc>
                <a:spcPts val="1400"/>
              </a:lnSpc>
              <a:defRPr sz="1200" spc="-125">
                <a:solidFill>
                  <a:srgbClr val="231F20"/>
                </a:solidFill>
                <a:latin typeface="Arial"/>
                <a:ea typeface="Arial"/>
                <a:cs typeface="Arial"/>
                <a:sym typeface="Arial"/>
              </a:defRPr>
            </a:pPr>
            <a:r>
              <a:rPr lang="fr-CA" sz="900" spc="10" dirty="0"/>
              <a:t>Les médias sociaux ont été leur principal moyen de sensibilisation de la communauté. Quel effort collectif! Sans financement pour traduire ni produire des ressources, les membres du groupe de travail se sont tournés vers leurs familles pour assurer cette tâche. Les membres du groupe ont commencé à publier des messages sur divers médias sociaux dans des langues qu’ils connaissaient. Au début, la D</a:t>
            </a:r>
            <a:r>
              <a:rPr lang="fr-CA" sz="900" spc="10" baseline="30000" dirty="0"/>
              <a:t>re</a:t>
            </a:r>
            <a:r>
              <a:rPr lang="fr-CA" sz="900" spc="10" dirty="0"/>
              <a:t> </a:t>
            </a:r>
            <a:r>
              <a:rPr lang="fr-CA" sz="900" spc="10" dirty="0" err="1"/>
              <a:t>Sandhanwalia</a:t>
            </a:r>
            <a:r>
              <a:rPr lang="fr-CA" sz="900" spc="10" dirty="0"/>
              <a:t> était nerveuse de communiquer avec le public dans un pendjabi approximatif. Elle craignait de brusquer la communauté ou de passer pour une incompétente. Cependant,</a:t>
            </a:r>
          </a:p>
          <a:p>
            <a:pPr marR="5714" indent="12700" algn="just">
              <a:lnSpc>
                <a:spcPts val="1400"/>
              </a:lnSpc>
              <a:defRPr sz="1200" spc="-170">
                <a:solidFill>
                  <a:srgbClr val="231F20"/>
                </a:solidFill>
                <a:latin typeface="Arial"/>
                <a:ea typeface="Arial"/>
                <a:cs typeface="Arial"/>
                <a:sym typeface="Arial"/>
              </a:defRPr>
            </a:pPr>
            <a:r>
              <a:rPr lang="fr-CA" sz="900" spc="10" dirty="0"/>
              <a:t>elle savait que le groupe de travail n’avait ni le temps ni les ressources pour autre chose, et c’est pourquoi elle et d’autres membres se sont portés volontaires.</a:t>
            </a:r>
          </a:p>
          <a:p>
            <a:pPr marR="5080" indent="144779" algn="just">
              <a:lnSpc>
                <a:spcPts val="1400"/>
              </a:lnSpc>
              <a:defRPr sz="1200" spc="-110">
                <a:solidFill>
                  <a:srgbClr val="231F20"/>
                </a:solidFill>
                <a:latin typeface="Arial"/>
                <a:ea typeface="Arial"/>
                <a:cs typeface="Arial"/>
                <a:sym typeface="Arial"/>
              </a:defRPr>
            </a:pPr>
            <a:r>
              <a:rPr lang="fr-CA" sz="900" spc="10" dirty="0"/>
              <a:t>Leur premier événement public a eu lieu dans une station ethnique, où ils ont prié les membres de la communauté sud-asiatique de célébrer le </a:t>
            </a:r>
            <a:r>
              <a:rPr lang="fr-CA" sz="900" spc="10" dirty="0" err="1"/>
              <a:t>Diwali</a:t>
            </a:r>
            <a:r>
              <a:rPr lang="fr-CA" sz="900" spc="10" dirty="0"/>
              <a:t> en ligne. Malgré l’inexpérience avec les médias et le pendjabi baragouiné, le message a été bien reçu. Les communautés sud-asiatiques de Peel et d’ailleurs ont louangé l’initiative du groupe. En fait, beaucoup ont été touchés par le fait que ces médecins très occupés, aux compétences en pendjabi limitées, ont pris place dans l’espace public et mis leur réputation en jeu pour leur parler. Ainsi, le groupe a retenu l’attention de la communauté sud-asiatique de la région de Peel (et d’ailleurs) et s’est forgé une belle présence sur les médias sociaux.</a:t>
            </a:r>
          </a:p>
          <a:p>
            <a:pPr marR="5080" indent="214629" algn="just">
              <a:lnSpc>
                <a:spcPts val="1400"/>
              </a:lnSpc>
              <a:defRPr sz="1200" spc="-160">
                <a:solidFill>
                  <a:srgbClr val="231F20"/>
                </a:solidFill>
                <a:latin typeface="Arial"/>
                <a:ea typeface="Arial"/>
                <a:cs typeface="Arial"/>
                <a:sym typeface="Arial"/>
              </a:defRPr>
            </a:pPr>
            <a:r>
              <a:rPr lang="fr-CA" sz="900" spc="10" dirty="0"/>
              <a:t>Il a consacré temps et efforts à lutter contre la désinformation sur les plateformes WhatsApp, Instagram, Facebook et </a:t>
            </a:r>
            <a:r>
              <a:rPr lang="fr-CA" sz="900" spc="10" dirty="0" err="1"/>
              <a:t>TikTok</a:t>
            </a:r>
            <a:r>
              <a:rPr lang="fr-CA" sz="900" spc="10" dirty="0"/>
              <a:t>. Ils ont vu beaucoup de contenu minimisant la gravité de la COVID-19 et ont été choqués par les suggestions de remèdes maison pour combattre ce virus mortel. Le groupe a voulu contrecarrer la désinformation en inondant les médias de recherches fondées sur des données probantes. Outre les messages écrits, le groupe de travail a cherché à retenir l’attention du public de manière créative. Il a par exemple créé des sketches sur des situations du quotidien pour monter à la communauté comment se protéger efficacement contre le virus. De plus, il disposait de deux comptes Instagram,</a:t>
            </a:r>
          </a:p>
        </p:txBody>
      </p:sp>
      <p:sp>
        <p:nvSpPr>
          <p:cNvPr id="138" name="object 6"/>
          <p:cNvSpPr txBox="1"/>
          <p:nvPr/>
        </p:nvSpPr>
        <p:spPr>
          <a:xfrm>
            <a:off x="270763" y="5845506"/>
            <a:ext cx="3575051" cy="35720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619125" indent="12700">
              <a:lnSpc>
                <a:spcPts val="1700"/>
              </a:lnSpc>
              <a:spcBef>
                <a:spcPts val="300"/>
              </a:spcBef>
              <a:defRPr sz="1600" b="1" spc="-140">
                <a:solidFill>
                  <a:srgbClr val="231F20"/>
                </a:solidFill>
                <a:latin typeface="Arial"/>
                <a:ea typeface="Arial"/>
                <a:cs typeface="Arial"/>
                <a:sym typeface="Arial"/>
              </a:defRPr>
            </a:pPr>
            <a:r>
              <a:rPr lang="fr-CA" spc="-50" dirty="0"/>
              <a:t>Conjurer la catastrophe : utiliser les médias sociaux et ethniques pour atteindre la communauté</a:t>
            </a:r>
          </a:p>
          <a:p>
            <a:pPr marR="5080" indent="31750" algn="just">
              <a:lnSpc>
                <a:spcPts val="1400"/>
              </a:lnSpc>
              <a:spcBef>
                <a:spcPts val="500"/>
              </a:spcBef>
              <a:defRPr sz="1200" spc="-75">
                <a:solidFill>
                  <a:srgbClr val="231F20"/>
                </a:solidFill>
                <a:latin typeface="Arial"/>
                <a:ea typeface="Arial"/>
                <a:cs typeface="Arial"/>
                <a:sym typeface="Arial"/>
              </a:defRPr>
            </a:pPr>
            <a:r>
              <a:rPr lang="fr-CA" sz="900" spc="10" dirty="0"/>
              <a:t>À la fin de la première réunion du groupe de travail, les membres ont décidé de lui donner un nom. L’équipe, préoccupée par des questions plus pressantes, a choisi sans trop réfléchir le nom « Sikh COVID </a:t>
            </a:r>
            <a:r>
              <a:rPr lang="fr-CA" sz="900" spc="10" dirty="0" err="1"/>
              <a:t>Task</a:t>
            </a:r>
            <a:r>
              <a:rPr lang="fr-CA" sz="900" spc="10" dirty="0"/>
              <a:t> Force » (groupe de travail sikh sur la COVID). Le groupe de travail, n’ayant pas pensé à la connotation religieuse du nom ni eu de formation sur les médias sociaux, a tiré une dure leçon de ce choix. Après la publication de ressources et renseignements sur les médias sociaux, les questions à savoir pourquoi il se positionnait comme un groupe religieux fusaient de toutes parts. De toute évidence, la mission du groupe de travail n’avait rien à voir avec la religion. Il était frustrant de constater une telle réponse à leur bonne volonté. Ces médecins sans financement ni soutien en marketing ont commis une erreur de débutant en proposant un tel nom. Ils ont choisi de ne pas faire un plat de cette leçon apprise à la dure. L’urgence du mandat les a poussés à poursuivre le travail et à rapidement renverser la vapeur. </a:t>
            </a:r>
          </a:p>
        </p:txBody>
      </p:sp>
      <p:sp>
        <p:nvSpPr>
          <p:cNvPr id="139" name="object 7"/>
          <p:cNvSpPr txBox="1"/>
          <p:nvPr/>
        </p:nvSpPr>
        <p:spPr>
          <a:xfrm>
            <a:off x="290068" y="417169"/>
            <a:ext cx="3556001" cy="17767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200"/>
              </a:spcBef>
              <a:defRPr sz="1200" spc="-55">
                <a:solidFill>
                  <a:srgbClr val="020302"/>
                </a:solidFill>
                <a:latin typeface="Arial"/>
                <a:ea typeface="Arial"/>
                <a:cs typeface="Arial"/>
                <a:sym typeface="Arial"/>
              </a:defRPr>
            </a:pPr>
            <a:r>
              <a:rPr lang="fr-CA" sz="900" spc="10" dirty="0"/>
              <a:t>Comment pouvaient-ils obtenir la crédibilité requise pour que le public comprenne qu’ils lui transmettaient des renseignements fondés sur des données probantes?</a:t>
            </a:r>
          </a:p>
          <a:p>
            <a:pPr marR="5080" indent="142239" algn="just">
              <a:lnSpc>
                <a:spcPts val="1400"/>
              </a:lnSpc>
              <a:defRPr sz="1200" spc="-260">
                <a:solidFill>
                  <a:srgbClr val="020302"/>
                </a:solidFill>
                <a:latin typeface="Arial"/>
                <a:ea typeface="Arial"/>
                <a:cs typeface="Arial"/>
                <a:sym typeface="Arial"/>
              </a:defRPr>
            </a:pPr>
            <a:r>
              <a:rPr lang="fr-CA" sz="900" spc="10" dirty="0"/>
              <a:t>Les difficultés s’accumulaient et, à la fin de la discussion, la D</a:t>
            </a:r>
            <a:r>
              <a:rPr lang="fr-CA" sz="900" spc="10" baseline="30000" dirty="0"/>
              <a:t>re</a:t>
            </a:r>
            <a:r>
              <a:rPr lang="fr-CA" sz="900" spc="10" dirty="0"/>
              <a:t> </a:t>
            </a:r>
            <a:r>
              <a:rPr lang="fr-CA" sz="900" spc="10" dirty="0" err="1"/>
              <a:t>Sandhanwalia</a:t>
            </a:r>
            <a:r>
              <a:rPr lang="fr-CA" sz="900" spc="10" dirty="0"/>
              <a:t> avait l’impression d’être dépassée par les événements. Tous les membres du groupe étaient en terrain inconnu, mais il n’était vraiment pas le temps de reculer. Le </a:t>
            </a:r>
            <a:r>
              <a:rPr lang="fr-CA" sz="900" spc="10" dirty="0" err="1"/>
              <a:t>Diwali</a:t>
            </a:r>
            <a:r>
              <a:rPr lang="fr-CA" sz="900" spc="10" dirty="0"/>
              <a:t> s’en venait et, devant la montée en flèche des cas et la catastrophe dans la région de Peel, le groupe devait trouver des moyens d’atteindre cette communauté, et ce, rapidement.</a:t>
            </a:r>
          </a:p>
        </p:txBody>
      </p:sp>
      <p:sp>
        <p:nvSpPr>
          <p:cNvPr id="140" name="object 8"/>
          <p:cNvSpPr txBox="1"/>
          <p:nvPr/>
        </p:nvSpPr>
        <p:spPr>
          <a:xfrm>
            <a:off x="4357472" y="594212"/>
            <a:ext cx="1917342" cy="161582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indent="12700" algn="ctr">
              <a:lnSpc>
                <a:spcPts val="1800"/>
              </a:lnSpc>
              <a:spcBef>
                <a:spcPts val="400"/>
              </a:spcBef>
              <a:defRPr sz="2000" b="1" spc="-185">
                <a:solidFill>
                  <a:srgbClr val="526871"/>
                </a:solidFill>
                <a:latin typeface="Arial"/>
                <a:ea typeface="Arial"/>
                <a:cs typeface="Arial"/>
                <a:sym typeface="Arial"/>
              </a:defRPr>
            </a:pPr>
            <a:r>
              <a:rPr lang="fr-CA" sz="1600" spc="-50" dirty="0"/>
              <a:t>« Ils ont adopté </a:t>
            </a:r>
            <a:br>
              <a:rPr lang="fr-CA" sz="1600" spc="-50" dirty="0"/>
            </a:br>
            <a:r>
              <a:rPr lang="fr-CA" sz="1600" spc="-50" dirty="0"/>
              <a:t>le nom "The South Asian COVID</a:t>
            </a:r>
          </a:p>
          <a:p>
            <a:pPr algn="ctr">
              <a:lnSpc>
                <a:spcPts val="1800"/>
              </a:lnSpc>
              <a:defRPr sz="2000" b="1" spc="-215">
                <a:solidFill>
                  <a:srgbClr val="526871"/>
                </a:solidFill>
                <a:latin typeface="Arial"/>
                <a:ea typeface="Arial"/>
                <a:cs typeface="Arial"/>
                <a:sym typeface="Arial"/>
              </a:defRPr>
            </a:pPr>
            <a:r>
              <a:rPr lang="fr-CA" sz="1600" spc="-50" dirty="0" err="1"/>
              <a:t>Task</a:t>
            </a:r>
            <a:r>
              <a:rPr lang="fr-CA" sz="1600" spc="-50" dirty="0"/>
              <a:t> Force" (groupe de travail sud-asiatique contre </a:t>
            </a:r>
            <a:br>
              <a:rPr lang="fr-CA" sz="1600" spc="-50" dirty="0"/>
            </a:br>
            <a:r>
              <a:rPr lang="fr-CA" sz="1600" spc="-50" dirty="0"/>
              <a:t>la COVID-19). »</a:t>
            </a:r>
          </a:p>
        </p:txBody>
      </p:sp>
      <p:sp>
        <p:nvSpPr>
          <p:cNvPr id="141" name="object 14"/>
          <p:cNvSpPr/>
          <p:nvPr/>
        </p:nvSpPr>
        <p:spPr>
          <a:xfrm flipH="1">
            <a:off x="3890628" y="438910"/>
            <a:ext cx="1" cy="9015985"/>
          </a:xfrm>
          <a:prstGeom prst="line">
            <a:avLst/>
          </a:prstGeom>
          <a:ln w="12700">
            <a:solidFill>
              <a:srgbClr val="231F20"/>
            </a:solidFill>
          </a:ln>
        </p:spPr>
        <p:txBody>
          <a:bodyPr lIns="45719" rIns="45719"/>
          <a:lstStyle/>
          <a:p>
            <a:endParaRPr/>
          </a:p>
        </p:txBody>
      </p:sp>
      <p:grpSp>
        <p:nvGrpSpPr>
          <p:cNvPr id="144" name="object 15"/>
          <p:cNvGrpSpPr/>
          <p:nvPr/>
        </p:nvGrpSpPr>
        <p:grpSpPr>
          <a:xfrm>
            <a:off x="283462" y="2359150"/>
            <a:ext cx="3547874" cy="2578610"/>
            <a:chOff x="0" y="0"/>
            <a:chExt cx="3547872" cy="2578608"/>
          </a:xfrm>
        </p:grpSpPr>
        <p:sp>
          <p:nvSpPr>
            <p:cNvPr id="142" name="object 16"/>
            <p:cNvSpPr/>
            <p:nvPr/>
          </p:nvSpPr>
          <p:spPr>
            <a:xfrm>
              <a:off x="0" y="0"/>
              <a:ext cx="3547873" cy="2578609"/>
            </a:xfrm>
            <a:prstGeom prst="rect">
              <a:avLst/>
            </a:prstGeom>
            <a:solidFill>
              <a:srgbClr val="526871"/>
            </a:solidFill>
            <a:ln w="12700" cap="flat">
              <a:noFill/>
              <a:miter lim="400000"/>
            </a:ln>
            <a:effectLst/>
          </p:spPr>
          <p:txBody>
            <a:bodyPr wrap="square" lIns="45719" tIns="45719" rIns="45719" bIns="45719" numCol="1" anchor="t">
              <a:noAutofit/>
            </a:bodyPr>
            <a:lstStyle/>
            <a:p>
              <a:endParaRPr/>
            </a:p>
          </p:txBody>
        </p:sp>
        <p:pic>
          <p:nvPicPr>
            <p:cNvPr id="143" name="object 17" descr="object 17"/>
            <p:cNvPicPr>
              <a:picLocks noChangeAspect="1"/>
            </p:cNvPicPr>
            <p:nvPr/>
          </p:nvPicPr>
          <p:blipFill>
            <a:blip r:embed="rId3"/>
            <a:stretch>
              <a:fillRect/>
            </a:stretch>
          </p:blipFill>
          <p:spPr>
            <a:xfrm>
              <a:off x="177800" y="562914"/>
              <a:ext cx="155448" cy="155449"/>
            </a:xfrm>
            <a:prstGeom prst="rect">
              <a:avLst/>
            </a:prstGeom>
            <a:ln w="12700" cap="flat">
              <a:noFill/>
              <a:miter lim="400000"/>
            </a:ln>
            <a:effectLst/>
          </p:spPr>
        </p:pic>
      </p:grpSp>
      <p:sp>
        <p:nvSpPr>
          <p:cNvPr id="145" name="object 18"/>
          <p:cNvSpPr txBox="1"/>
          <p:nvPr/>
        </p:nvSpPr>
        <p:spPr>
          <a:xfrm>
            <a:off x="491566" y="2915967"/>
            <a:ext cx="81916" cy="1355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12700">
              <a:spcBef>
                <a:spcPts val="100"/>
              </a:spcBef>
              <a:defRPr sz="1000" b="1" spc="-55">
                <a:solidFill>
                  <a:srgbClr val="526871"/>
                </a:solidFill>
                <a:latin typeface="Arial"/>
                <a:ea typeface="Arial"/>
                <a:cs typeface="Arial"/>
                <a:sym typeface="Arial"/>
              </a:defRPr>
            </a:lvl1pPr>
          </a:lstStyle>
          <a:p>
            <a:r>
              <a:rPr lang="fr-CA" dirty="0"/>
              <a:t>1</a:t>
            </a:r>
          </a:p>
        </p:txBody>
      </p:sp>
      <p:pic>
        <p:nvPicPr>
          <p:cNvPr id="146" name="object 19" descr="object 19"/>
          <p:cNvPicPr>
            <a:picLocks noChangeAspect="1"/>
          </p:cNvPicPr>
          <p:nvPr/>
        </p:nvPicPr>
        <p:blipFill>
          <a:blip r:embed="rId3"/>
          <a:stretch>
            <a:fillRect/>
          </a:stretch>
        </p:blipFill>
        <p:spPr>
          <a:xfrm>
            <a:off x="461262" y="3941621"/>
            <a:ext cx="155448" cy="155449"/>
          </a:xfrm>
          <a:prstGeom prst="rect">
            <a:avLst/>
          </a:prstGeom>
          <a:ln w="12700">
            <a:miter lim="400000"/>
          </a:ln>
        </p:spPr>
      </p:pic>
      <p:grpSp>
        <p:nvGrpSpPr>
          <p:cNvPr id="150" name="object 21"/>
          <p:cNvGrpSpPr/>
          <p:nvPr/>
        </p:nvGrpSpPr>
        <p:grpSpPr>
          <a:xfrm>
            <a:off x="1829159" y="4499221"/>
            <a:ext cx="1804530" cy="1114444"/>
            <a:chOff x="0" y="0"/>
            <a:chExt cx="1804529" cy="1114443"/>
          </a:xfrm>
        </p:grpSpPr>
        <p:sp>
          <p:nvSpPr>
            <p:cNvPr id="148" name="object 22"/>
            <p:cNvSpPr/>
            <p:nvPr/>
          </p:nvSpPr>
          <p:spPr>
            <a:xfrm>
              <a:off x="0" y="100364"/>
              <a:ext cx="882805" cy="882794"/>
            </a:xfrm>
            <a:custGeom>
              <a:avLst/>
              <a:gdLst/>
              <a:ahLst/>
              <a:cxnLst>
                <a:cxn ang="0">
                  <a:pos x="wd2" y="hd2"/>
                </a:cxn>
                <a:cxn ang="5400000">
                  <a:pos x="wd2" y="hd2"/>
                </a:cxn>
                <a:cxn ang="10800000">
                  <a:pos x="wd2" y="hd2"/>
                </a:cxn>
                <a:cxn ang="16200000">
                  <a:pos x="wd2" y="hd2"/>
                </a:cxn>
              </a:cxnLst>
              <a:rect l="0" t="0" r="r" b="b"/>
              <a:pathLst>
                <a:path w="21600" h="21600" extrusionOk="0">
                  <a:moveTo>
                    <a:pt x="11250" y="0"/>
                  </a:moveTo>
                  <a:lnTo>
                    <a:pt x="10094" y="15"/>
                  </a:lnTo>
                  <a:lnTo>
                    <a:pt x="8924" y="157"/>
                  </a:lnTo>
                  <a:lnTo>
                    <a:pt x="7775" y="424"/>
                  </a:lnTo>
                  <a:lnTo>
                    <a:pt x="6684" y="805"/>
                  </a:lnTo>
                  <a:lnTo>
                    <a:pt x="5655" y="1293"/>
                  </a:lnTo>
                  <a:lnTo>
                    <a:pt x="4695" y="1879"/>
                  </a:lnTo>
                  <a:lnTo>
                    <a:pt x="3808" y="2557"/>
                  </a:lnTo>
                  <a:lnTo>
                    <a:pt x="3000" y="3319"/>
                  </a:lnTo>
                  <a:lnTo>
                    <a:pt x="2276" y="4156"/>
                  </a:lnTo>
                  <a:lnTo>
                    <a:pt x="1642" y="5062"/>
                  </a:lnTo>
                  <a:lnTo>
                    <a:pt x="1102" y="6029"/>
                  </a:lnTo>
                  <a:lnTo>
                    <a:pt x="663" y="7049"/>
                  </a:lnTo>
                  <a:lnTo>
                    <a:pt x="329" y="8114"/>
                  </a:lnTo>
                  <a:lnTo>
                    <a:pt x="107" y="9217"/>
                  </a:lnTo>
                  <a:lnTo>
                    <a:pt x="0" y="10350"/>
                  </a:lnTo>
                  <a:lnTo>
                    <a:pt x="15" y="11506"/>
                  </a:lnTo>
                  <a:lnTo>
                    <a:pt x="157" y="12677"/>
                  </a:lnTo>
                  <a:lnTo>
                    <a:pt x="424" y="13825"/>
                  </a:lnTo>
                  <a:lnTo>
                    <a:pt x="805" y="14916"/>
                  </a:lnTo>
                  <a:lnTo>
                    <a:pt x="1293" y="15945"/>
                  </a:lnTo>
                  <a:lnTo>
                    <a:pt x="1879" y="16905"/>
                  </a:lnTo>
                  <a:lnTo>
                    <a:pt x="2557" y="17792"/>
                  </a:lnTo>
                  <a:lnTo>
                    <a:pt x="3319" y="18600"/>
                  </a:lnTo>
                  <a:lnTo>
                    <a:pt x="4156" y="19324"/>
                  </a:lnTo>
                  <a:lnTo>
                    <a:pt x="5062" y="19958"/>
                  </a:lnTo>
                  <a:lnTo>
                    <a:pt x="6029" y="20498"/>
                  </a:lnTo>
                  <a:lnTo>
                    <a:pt x="7049" y="20937"/>
                  </a:lnTo>
                  <a:lnTo>
                    <a:pt x="8114" y="21271"/>
                  </a:lnTo>
                  <a:lnTo>
                    <a:pt x="9217" y="21493"/>
                  </a:lnTo>
                  <a:lnTo>
                    <a:pt x="10350" y="21600"/>
                  </a:lnTo>
                  <a:lnTo>
                    <a:pt x="11506" y="21585"/>
                  </a:lnTo>
                  <a:lnTo>
                    <a:pt x="12677" y="21443"/>
                  </a:lnTo>
                  <a:lnTo>
                    <a:pt x="13825" y="21176"/>
                  </a:lnTo>
                  <a:lnTo>
                    <a:pt x="14917" y="20795"/>
                  </a:lnTo>
                  <a:lnTo>
                    <a:pt x="15945" y="20307"/>
                  </a:lnTo>
                  <a:lnTo>
                    <a:pt x="16905" y="19721"/>
                  </a:lnTo>
                  <a:lnTo>
                    <a:pt x="17792" y="19043"/>
                  </a:lnTo>
                  <a:lnTo>
                    <a:pt x="18600" y="18281"/>
                  </a:lnTo>
                  <a:lnTo>
                    <a:pt x="19324" y="17444"/>
                  </a:lnTo>
                  <a:lnTo>
                    <a:pt x="19958" y="16538"/>
                  </a:lnTo>
                  <a:lnTo>
                    <a:pt x="20498" y="15571"/>
                  </a:lnTo>
                  <a:lnTo>
                    <a:pt x="20937" y="14551"/>
                  </a:lnTo>
                  <a:lnTo>
                    <a:pt x="21271" y="13486"/>
                  </a:lnTo>
                  <a:lnTo>
                    <a:pt x="21493" y="12383"/>
                  </a:lnTo>
                  <a:lnTo>
                    <a:pt x="21600" y="11250"/>
                  </a:lnTo>
                  <a:lnTo>
                    <a:pt x="21585" y="10094"/>
                  </a:lnTo>
                  <a:lnTo>
                    <a:pt x="21443" y="8923"/>
                  </a:lnTo>
                  <a:lnTo>
                    <a:pt x="21176" y="7775"/>
                  </a:lnTo>
                  <a:lnTo>
                    <a:pt x="20795" y="6683"/>
                  </a:lnTo>
                  <a:lnTo>
                    <a:pt x="20307" y="5655"/>
                  </a:lnTo>
                  <a:lnTo>
                    <a:pt x="19721" y="4695"/>
                  </a:lnTo>
                  <a:lnTo>
                    <a:pt x="19043" y="3808"/>
                  </a:lnTo>
                  <a:lnTo>
                    <a:pt x="18281" y="3000"/>
                  </a:lnTo>
                  <a:lnTo>
                    <a:pt x="17444" y="2276"/>
                  </a:lnTo>
                  <a:lnTo>
                    <a:pt x="16538" y="1642"/>
                  </a:lnTo>
                  <a:lnTo>
                    <a:pt x="15571" y="1102"/>
                  </a:lnTo>
                  <a:lnTo>
                    <a:pt x="14551" y="663"/>
                  </a:lnTo>
                  <a:lnTo>
                    <a:pt x="13486" y="329"/>
                  </a:lnTo>
                  <a:lnTo>
                    <a:pt x="12383" y="106"/>
                  </a:lnTo>
                  <a:lnTo>
                    <a:pt x="11250" y="0"/>
                  </a:lnTo>
                  <a:close/>
                </a:path>
              </a:pathLst>
            </a:custGeom>
            <a:solidFill>
              <a:srgbClr val="D3DF43">
                <a:alpha val="78997"/>
              </a:srgbClr>
            </a:solidFill>
            <a:ln w="12700" cap="flat">
              <a:noFill/>
              <a:miter lim="400000"/>
            </a:ln>
            <a:effectLst/>
          </p:spPr>
          <p:txBody>
            <a:bodyPr wrap="square" lIns="45719" tIns="45719" rIns="45719" bIns="45719" numCol="1" anchor="t">
              <a:noAutofit/>
            </a:bodyPr>
            <a:lstStyle/>
            <a:p>
              <a:endParaRPr/>
            </a:p>
          </p:txBody>
        </p:sp>
        <p:sp>
          <p:nvSpPr>
            <p:cNvPr id="149" name="object 23"/>
            <p:cNvSpPr/>
            <p:nvPr/>
          </p:nvSpPr>
          <p:spPr>
            <a:xfrm>
              <a:off x="669571" y="0"/>
              <a:ext cx="1134959" cy="1114444"/>
            </a:xfrm>
            <a:custGeom>
              <a:avLst/>
              <a:gdLst/>
              <a:ahLst/>
              <a:cxnLst>
                <a:cxn ang="0">
                  <a:pos x="wd2" y="hd2"/>
                </a:cxn>
                <a:cxn ang="5400000">
                  <a:pos x="wd2" y="hd2"/>
                </a:cxn>
                <a:cxn ang="10800000">
                  <a:pos x="wd2" y="hd2"/>
                </a:cxn>
                <a:cxn ang="16200000">
                  <a:pos x="wd2" y="hd2"/>
                </a:cxn>
              </a:cxnLst>
              <a:rect l="0" t="0" r="r" b="b"/>
              <a:pathLst>
                <a:path w="21600" h="21600" extrusionOk="0">
                  <a:moveTo>
                    <a:pt x="11261" y="0"/>
                  </a:moveTo>
                  <a:lnTo>
                    <a:pt x="10378" y="4"/>
                  </a:lnTo>
                  <a:lnTo>
                    <a:pt x="9493" y="80"/>
                  </a:lnTo>
                  <a:lnTo>
                    <a:pt x="8610" y="231"/>
                  </a:lnTo>
                  <a:lnTo>
                    <a:pt x="7732" y="459"/>
                  </a:lnTo>
                  <a:lnTo>
                    <a:pt x="6864" y="763"/>
                  </a:lnTo>
                  <a:lnTo>
                    <a:pt x="6011" y="1146"/>
                  </a:lnTo>
                  <a:lnTo>
                    <a:pt x="5192" y="1601"/>
                  </a:lnTo>
                  <a:lnTo>
                    <a:pt x="4428" y="2114"/>
                  </a:lnTo>
                  <a:lnTo>
                    <a:pt x="3719" y="2682"/>
                  </a:lnTo>
                  <a:lnTo>
                    <a:pt x="3067" y="3300"/>
                  </a:lnTo>
                  <a:lnTo>
                    <a:pt x="2474" y="3964"/>
                  </a:lnTo>
                  <a:lnTo>
                    <a:pt x="1940" y="4670"/>
                  </a:lnTo>
                  <a:lnTo>
                    <a:pt x="1468" y="5414"/>
                  </a:lnTo>
                  <a:lnTo>
                    <a:pt x="1058" y="6190"/>
                  </a:lnTo>
                  <a:lnTo>
                    <a:pt x="712" y="6994"/>
                  </a:lnTo>
                  <a:lnTo>
                    <a:pt x="433" y="7823"/>
                  </a:lnTo>
                  <a:lnTo>
                    <a:pt x="220" y="8672"/>
                  </a:lnTo>
                  <a:lnTo>
                    <a:pt x="76" y="9536"/>
                  </a:lnTo>
                  <a:lnTo>
                    <a:pt x="2" y="10411"/>
                  </a:lnTo>
                  <a:lnTo>
                    <a:pt x="0" y="11294"/>
                  </a:lnTo>
                  <a:lnTo>
                    <a:pt x="71" y="12178"/>
                  </a:lnTo>
                  <a:lnTo>
                    <a:pt x="216" y="13061"/>
                  </a:lnTo>
                  <a:lnTo>
                    <a:pt x="437" y="13937"/>
                  </a:lnTo>
                  <a:lnTo>
                    <a:pt x="736" y="14803"/>
                  </a:lnTo>
                  <a:lnTo>
                    <a:pt x="1114" y="15654"/>
                  </a:lnTo>
                  <a:lnTo>
                    <a:pt x="1563" y="16469"/>
                  </a:lnTo>
                  <a:lnTo>
                    <a:pt x="2071" y="17230"/>
                  </a:lnTo>
                  <a:lnTo>
                    <a:pt x="2634" y="17935"/>
                  </a:lnTo>
                  <a:lnTo>
                    <a:pt x="3248" y="18582"/>
                  </a:lnTo>
                  <a:lnTo>
                    <a:pt x="3909" y="19171"/>
                  </a:lnTo>
                  <a:lnTo>
                    <a:pt x="4611" y="19701"/>
                  </a:lnTo>
                  <a:lnTo>
                    <a:pt x="5351" y="20168"/>
                  </a:lnTo>
                  <a:lnTo>
                    <a:pt x="6124" y="20573"/>
                  </a:lnTo>
                  <a:lnTo>
                    <a:pt x="6927" y="20913"/>
                  </a:lnTo>
                  <a:lnTo>
                    <a:pt x="7754" y="21187"/>
                  </a:lnTo>
                  <a:lnTo>
                    <a:pt x="8601" y="21394"/>
                  </a:lnTo>
                  <a:lnTo>
                    <a:pt x="9464" y="21532"/>
                  </a:lnTo>
                  <a:lnTo>
                    <a:pt x="10339" y="21600"/>
                  </a:lnTo>
                  <a:lnTo>
                    <a:pt x="11222" y="21596"/>
                  </a:lnTo>
                  <a:lnTo>
                    <a:pt x="12107" y="21520"/>
                  </a:lnTo>
                  <a:lnTo>
                    <a:pt x="12990" y="21369"/>
                  </a:lnTo>
                  <a:lnTo>
                    <a:pt x="13868" y="21141"/>
                  </a:lnTo>
                  <a:lnTo>
                    <a:pt x="14736" y="20837"/>
                  </a:lnTo>
                  <a:lnTo>
                    <a:pt x="15589" y="20453"/>
                  </a:lnTo>
                  <a:lnTo>
                    <a:pt x="16408" y="19999"/>
                  </a:lnTo>
                  <a:lnTo>
                    <a:pt x="17172" y="19486"/>
                  </a:lnTo>
                  <a:lnTo>
                    <a:pt x="17881" y="18918"/>
                  </a:lnTo>
                  <a:lnTo>
                    <a:pt x="18533" y="18300"/>
                  </a:lnTo>
                  <a:lnTo>
                    <a:pt x="19126" y="17635"/>
                  </a:lnTo>
                  <a:lnTo>
                    <a:pt x="19660" y="16930"/>
                  </a:lnTo>
                  <a:lnTo>
                    <a:pt x="20132" y="16186"/>
                  </a:lnTo>
                  <a:lnTo>
                    <a:pt x="20542" y="15410"/>
                  </a:lnTo>
                  <a:lnTo>
                    <a:pt x="20888" y="14606"/>
                  </a:lnTo>
                  <a:lnTo>
                    <a:pt x="21167" y="13777"/>
                  </a:lnTo>
                  <a:lnTo>
                    <a:pt x="21380" y="12928"/>
                  </a:lnTo>
                  <a:lnTo>
                    <a:pt x="21524" y="12064"/>
                  </a:lnTo>
                  <a:lnTo>
                    <a:pt x="21598" y="11189"/>
                  </a:lnTo>
                  <a:lnTo>
                    <a:pt x="21600" y="10307"/>
                  </a:lnTo>
                  <a:lnTo>
                    <a:pt x="21529" y="9422"/>
                  </a:lnTo>
                  <a:lnTo>
                    <a:pt x="21384" y="8539"/>
                  </a:lnTo>
                  <a:lnTo>
                    <a:pt x="21163" y="7663"/>
                  </a:lnTo>
                  <a:lnTo>
                    <a:pt x="20864" y="6797"/>
                  </a:lnTo>
                  <a:lnTo>
                    <a:pt x="20486" y="5946"/>
                  </a:lnTo>
                  <a:lnTo>
                    <a:pt x="20037" y="5131"/>
                  </a:lnTo>
                  <a:lnTo>
                    <a:pt x="19529" y="4370"/>
                  </a:lnTo>
                  <a:lnTo>
                    <a:pt x="18966" y="3666"/>
                  </a:lnTo>
                  <a:lnTo>
                    <a:pt x="18352" y="3018"/>
                  </a:lnTo>
                  <a:lnTo>
                    <a:pt x="17691" y="2429"/>
                  </a:lnTo>
                  <a:lnTo>
                    <a:pt x="16989" y="1900"/>
                  </a:lnTo>
                  <a:lnTo>
                    <a:pt x="16249" y="1432"/>
                  </a:lnTo>
                  <a:lnTo>
                    <a:pt x="15476" y="1027"/>
                  </a:lnTo>
                  <a:lnTo>
                    <a:pt x="14673" y="687"/>
                  </a:lnTo>
                  <a:lnTo>
                    <a:pt x="13846" y="413"/>
                  </a:lnTo>
                  <a:lnTo>
                    <a:pt x="12999" y="206"/>
                  </a:lnTo>
                  <a:lnTo>
                    <a:pt x="12135" y="68"/>
                  </a:lnTo>
                  <a:lnTo>
                    <a:pt x="11261"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grpSp>
      <p:sp>
        <p:nvSpPr>
          <p:cNvPr id="151" name="object 24"/>
          <p:cNvSpPr txBox="1">
            <a:spLocks noGrp="1"/>
          </p:cNvSpPr>
          <p:nvPr>
            <p:ph type="sldNum" sz="quarter" idx="4294967295"/>
          </p:nvPr>
        </p:nvSpPr>
        <p:spPr>
          <a:xfrm>
            <a:off x="7358494" y="9734802"/>
            <a:ext cx="129159" cy="177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3</a:t>
            </a:fld>
            <a:endParaRPr/>
          </a:p>
        </p:txBody>
      </p:sp>
      <p:sp>
        <p:nvSpPr>
          <p:cNvPr id="2" name="object 20"/>
          <p:cNvSpPr txBox="1"/>
          <p:nvPr/>
        </p:nvSpPr>
        <p:spPr>
          <a:xfrm>
            <a:off x="499566" y="2478602"/>
            <a:ext cx="3095626" cy="19902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indent="958214">
              <a:spcBef>
                <a:spcPts val="100"/>
              </a:spcBef>
              <a:defRPr sz="1600" spc="-104">
                <a:solidFill>
                  <a:srgbClr val="FFFFFF"/>
                </a:solidFill>
                <a:latin typeface="Arial Black"/>
                <a:ea typeface="Arial Black"/>
                <a:cs typeface="Arial Black"/>
                <a:sym typeface="Arial Black"/>
              </a:defRPr>
            </a:pPr>
            <a:r>
              <a:rPr lang="fr-CA" spc="-50" dirty="0"/>
              <a:t>DISCUSSION</a:t>
            </a:r>
          </a:p>
          <a:p>
            <a:pPr marL="174625" marR="64135">
              <a:lnSpc>
                <a:spcPts val="1200"/>
              </a:lnSpc>
              <a:spcBef>
                <a:spcPts val="1400"/>
              </a:spcBef>
              <a:defRPr sz="1200" spc="-50">
                <a:solidFill>
                  <a:srgbClr val="FFFFFF"/>
                </a:solidFill>
                <a:latin typeface="Arial"/>
                <a:ea typeface="Arial"/>
                <a:cs typeface="Arial"/>
                <a:sym typeface="Arial"/>
              </a:defRPr>
            </a:pPr>
            <a:r>
              <a:rPr lang="fr-CA" sz="1000" spc="-20" dirty="0"/>
              <a:t>Selon les principes de la gestion du changement de John Kotter, la formation d’une coalition puissante est essentielle. Qui auriez-vous invité dans un tel groupe de travail pour mieux servir une communauté en particulier? Comment l’auriez-vous fait?</a:t>
            </a:r>
            <a:endParaRPr sz="1000" spc="-20" dirty="0"/>
          </a:p>
          <a:p>
            <a:pPr marL="192404" marR="5080" indent="-180339">
              <a:lnSpc>
                <a:spcPts val="1200"/>
              </a:lnSpc>
              <a:spcBef>
                <a:spcPts val="1000"/>
              </a:spcBef>
              <a:tabLst>
                <a:tab pos="203200" algn="l"/>
              </a:tabLst>
              <a:defRPr sz="1000" b="1" spc="-50">
                <a:solidFill>
                  <a:srgbClr val="526871"/>
                </a:solidFill>
                <a:latin typeface="Arial"/>
                <a:ea typeface="Arial"/>
                <a:cs typeface="Arial"/>
                <a:sym typeface="Arial"/>
              </a:defRPr>
            </a:pPr>
            <a:br>
              <a:rPr lang="fr-CA" sz="1000" spc="-20" dirty="0"/>
            </a:br>
            <a:r>
              <a:rPr lang="fr-CA" sz="1000" spc="-20" dirty="0"/>
              <a:t>	</a:t>
            </a:r>
            <a:r>
              <a:rPr lang="fr-CA" sz="1000" b="0" spc="-20" dirty="0">
                <a:solidFill>
                  <a:srgbClr val="FFFFFF"/>
                </a:solidFill>
              </a:rPr>
              <a:t>Cette équipe s’est fiée à des bénévoles pour exécuter le travail et les activités. Quels sont les avantages et les inconvénients de cette méthode?</a:t>
            </a:r>
          </a:p>
        </p:txBody>
      </p:sp>
      <p:sp>
        <p:nvSpPr>
          <p:cNvPr id="3" name="object 18">
            <a:extLst>
              <a:ext uri="{FF2B5EF4-FFF2-40B4-BE49-F238E27FC236}">
                <a16:creationId xmlns:a16="http://schemas.microsoft.com/office/drawing/2014/main" id="{27773248-4704-6666-1542-64E56CD0DCD5}"/>
              </a:ext>
            </a:extLst>
          </p:cNvPr>
          <p:cNvSpPr txBox="1"/>
          <p:nvPr/>
        </p:nvSpPr>
        <p:spPr>
          <a:xfrm>
            <a:off x="491566" y="3944739"/>
            <a:ext cx="81916" cy="1538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12700">
              <a:spcBef>
                <a:spcPts val="100"/>
              </a:spcBef>
              <a:defRPr sz="1000" b="1" spc="-55">
                <a:solidFill>
                  <a:srgbClr val="526871"/>
                </a:solidFill>
                <a:latin typeface="Arial"/>
                <a:ea typeface="Arial"/>
                <a:cs typeface="Arial"/>
                <a:sym typeface="Arial"/>
              </a:defRPr>
            </a:lvl1pPr>
          </a:lstStyle>
          <a:p>
            <a:r>
              <a:rPr lang="fr-CA" dirty="0"/>
              <a:t>2</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5" name="object 2"/>
          <p:cNvGrpSpPr/>
          <p:nvPr/>
        </p:nvGrpSpPr>
        <p:grpSpPr>
          <a:xfrm>
            <a:off x="4113626" y="5431383"/>
            <a:ext cx="1395037" cy="2182503"/>
            <a:chOff x="0" y="0"/>
            <a:chExt cx="1395036" cy="2182501"/>
          </a:xfrm>
        </p:grpSpPr>
        <p:sp>
          <p:nvSpPr>
            <p:cNvPr id="153" name="object 3"/>
            <p:cNvSpPr/>
            <p:nvPr/>
          </p:nvSpPr>
          <p:spPr>
            <a:xfrm>
              <a:off x="319219" y="0"/>
              <a:ext cx="1075818" cy="1075829"/>
            </a:xfrm>
            <a:custGeom>
              <a:avLst/>
              <a:gdLst/>
              <a:ahLst/>
              <a:cxnLst>
                <a:cxn ang="0">
                  <a:pos x="wd2" y="hd2"/>
                </a:cxn>
                <a:cxn ang="5400000">
                  <a:pos x="wd2" y="hd2"/>
                </a:cxn>
                <a:cxn ang="10800000">
                  <a:pos x="wd2" y="hd2"/>
                </a:cxn>
                <a:cxn ang="16200000">
                  <a:pos x="wd2" y="hd2"/>
                </a:cxn>
              </a:cxnLst>
              <a:rect l="0" t="0" r="r" b="b"/>
              <a:pathLst>
                <a:path w="21600" h="21600" extrusionOk="0">
                  <a:moveTo>
                    <a:pt x="10706" y="0"/>
                  </a:moveTo>
                  <a:lnTo>
                    <a:pt x="9723" y="53"/>
                  </a:lnTo>
                  <a:lnTo>
                    <a:pt x="8766" y="191"/>
                  </a:lnTo>
                  <a:lnTo>
                    <a:pt x="7838" y="411"/>
                  </a:lnTo>
                  <a:lnTo>
                    <a:pt x="6943" y="709"/>
                  </a:lnTo>
                  <a:lnTo>
                    <a:pt x="6085" y="1080"/>
                  </a:lnTo>
                  <a:lnTo>
                    <a:pt x="5268" y="1522"/>
                  </a:lnTo>
                  <a:lnTo>
                    <a:pt x="4494" y="2030"/>
                  </a:lnTo>
                  <a:lnTo>
                    <a:pt x="3770" y="2601"/>
                  </a:lnTo>
                  <a:lnTo>
                    <a:pt x="3097" y="3230"/>
                  </a:lnTo>
                  <a:lnTo>
                    <a:pt x="2479" y="3914"/>
                  </a:lnTo>
                  <a:lnTo>
                    <a:pt x="1921" y="4649"/>
                  </a:lnTo>
                  <a:lnTo>
                    <a:pt x="1427" y="5430"/>
                  </a:lnTo>
                  <a:lnTo>
                    <a:pt x="999" y="6255"/>
                  </a:lnTo>
                  <a:lnTo>
                    <a:pt x="643" y="7120"/>
                  </a:lnTo>
                  <a:lnTo>
                    <a:pt x="361" y="8020"/>
                  </a:lnTo>
                  <a:lnTo>
                    <a:pt x="157" y="8951"/>
                  </a:lnTo>
                  <a:lnTo>
                    <a:pt x="36" y="9911"/>
                  </a:lnTo>
                  <a:lnTo>
                    <a:pt x="0" y="10894"/>
                  </a:lnTo>
                  <a:lnTo>
                    <a:pt x="53" y="11877"/>
                  </a:lnTo>
                  <a:lnTo>
                    <a:pt x="191" y="12834"/>
                  </a:lnTo>
                  <a:lnTo>
                    <a:pt x="411" y="13762"/>
                  </a:lnTo>
                  <a:lnTo>
                    <a:pt x="709" y="14657"/>
                  </a:lnTo>
                  <a:lnTo>
                    <a:pt x="1080" y="15515"/>
                  </a:lnTo>
                  <a:lnTo>
                    <a:pt x="1522" y="16332"/>
                  </a:lnTo>
                  <a:lnTo>
                    <a:pt x="2030" y="17105"/>
                  </a:lnTo>
                  <a:lnTo>
                    <a:pt x="2601" y="17830"/>
                  </a:lnTo>
                  <a:lnTo>
                    <a:pt x="3230" y="18503"/>
                  </a:lnTo>
                  <a:lnTo>
                    <a:pt x="3914" y="19121"/>
                  </a:lnTo>
                  <a:lnTo>
                    <a:pt x="4649" y="19678"/>
                  </a:lnTo>
                  <a:lnTo>
                    <a:pt x="5430" y="20173"/>
                  </a:lnTo>
                  <a:lnTo>
                    <a:pt x="6256" y="20601"/>
                  </a:lnTo>
                  <a:lnTo>
                    <a:pt x="7120" y="20957"/>
                  </a:lnTo>
                  <a:lnTo>
                    <a:pt x="8020" y="21239"/>
                  </a:lnTo>
                  <a:lnTo>
                    <a:pt x="8951" y="21443"/>
                  </a:lnTo>
                  <a:lnTo>
                    <a:pt x="9911" y="21564"/>
                  </a:lnTo>
                  <a:lnTo>
                    <a:pt x="10894" y="21600"/>
                  </a:lnTo>
                  <a:lnTo>
                    <a:pt x="11877" y="21547"/>
                  </a:lnTo>
                  <a:lnTo>
                    <a:pt x="12834" y="21409"/>
                  </a:lnTo>
                  <a:lnTo>
                    <a:pt x="13762" y="21189"/>
                  </a:lnTo>
                  <a:lnTo>
                    <a:pt x="14657" y="20891"/>
                  </a:lnTo>
                  <a:lnTo>
                    <a:pt x="15515" y="20520"/>
                  </a:lnTo>
                  <a:lnTo>
                    <a:pt x="16332" y="20078"/>
                  </a:lnTo>
                  <a:lnTo>
                    <a:pt x="17105" y="19570"/>
                  </a:lnTo>
                  <a:lnTo>
                    <a:pt x="17830" y="18999"/>
                  </a:lnTo>
                  <a:lnTo>
                    <a:pt x="18503" y="18370"/>
                  </a:lnTo>
                  <a:lnTo>
                    <a:pt x="19121" y="17686"/>
                  </a:lnTo>
                  <a:lnTo>
                    <a:pt x="19679" y="16951"/>
                  </a:lnTo>
                  <a:lnTo>
                    <a:pt x="20173" y="16170"/>
                  </a:lnTo>
                  <a:lnTo>
                    <a:pt x="20601" y="15344"/>
                  </a:lnTo>
                  <a:lnTo>
                    <a:pt x="20957" y="14480"/>
                  </a:lnTo>
                  <a:lnTo>
                    <a:pt x="21239" y="13580"/>
                  </a:lnTo>
                  <a:lnTo>
                    <a:pt x="21443" y="12649"/>
                  </a:lnTo>
                  <a:lnTo>
                    <a:pt x="21564" y="11689"/>
                  </a:lnTo>
                  <a:lnTo>
                    <a:pt x="21600" y="10706"/>
                  </a:lnTo>
                  <a:lnTo>
                    <a:pt x="21547" y="9723"/>
                  </a:lnTo>
                  <a:lnTo>
                    <a:pt x="21409" y="8766"/>
                  </a:lnTo>
                  <a:lnTo>
                    <a:pt x="21189" y="7838"/>
                  </a:lnTo>
                  <a:lnTo>
                    <a:pt x="20891" y="6943"/>
                  </a:lnTo>
                  <a:lnTo>
                    <a:pt x="20520" y="6085"/>
                  </a:lnTo>
                  <a:lnTo>
                    <a:pt x="20078" y="5268"/>
                  </a:lnTo>
                  <a:lnTo>
                    <a:pt x="19570" y="4495"/>
                  </a:lnTo>
                  <a:lnTo>
                    <a:pt x="18999" y="3770"/>
                  </a:lnTo>
                  <a:lnTo>
                    <a:pt x="18370" y="3097"/>
                  </a:lnTo>
                  <a:lnTo>
                    <a:pt x="17686" y="2479"/>
                  </a:lnTo>
                  <a:lnTo>
                    <a:pt x="16951" y="1922"/>
                  </a:lnTo>
                  <a:lnTo>
                    <a:pt x="16170" y="1427"/>
                  </a:lnTo>
                  <a:lnTo>
                    <a:pt x="15344" y="999"/>
                  </a:lnTo>
                  <a:lnTo>
                    <a:pt x="14480" y="643"/>
                  </a:lnTo>
                  <a:lnTo>
                    <a:pt x="13580" y="361"/>
                  </a:lnTo>
                  <a:lnTo>
                    <a:pt x="12648" y="157"/>
                  </a:lnTo>
                  <a:lnTo>
                    <a:pt x="11689" y="36"/>
                  </a:lnTo>
                  <a:lnTo>
                    <a:pt x="10706" y="0"/>
                  </a:lnTo>
                  <a:close/>
                </a:path>
              </a:pathLst>
            </a:custGeom>
            <a:solidFill>
              <a:srgbClr val="D3DF43">
                <a:alpha val="78997"/>
              </a:srgbClr>
            </a:solidFill>
            <a:ln w="12700" cap="flat">
              <a:noFill/>
              <a:miter lim="400000"/>
            </a:ln>
            <a:effectLst/>
          </p:spPr>
          <p:txBody>
            <a:bodyPr wrap="square" lIns="45719" tIns="45719" rIns="45719" bIns="45719" numCol="1" anchor="t">
              <a:noAutofit/>
            </a:bodyPr>
            <a:lstStyle/>
            <a:p>
              <a:endParaRPr/>
            </a:p>
          </p:txBody>
        </p:sp>
        <p:sp>
          <p:nvSpPr>
            <p:cNvPr id="154" name="object 4"/>
            <p:cNvSpPr/>
            <p:nvPr/>
          </p:nvSpPr>
          <p:spPr>
            <a:xfrm>
              <a:off x="0" y="798562"/>
              <a:ext cx="1357258" cy="1383940"/>
            </a:xfrm>
            <a:custGeom>
              <a:avLst/>
              <a:gdLst/>
              <a:ahLst/>
              <a:cxnLst>
                <a:cxn ang="0">
                  <a:pos x="wd2" y="hd2"/>
                </a:cxn>
                <a:cxn ang="5400000">
                  <a:pos x="wd2" y="hd2"/>
                </a:cxn>
                <a:cxn ang="10800000">
                  <a:pos x="wd2" y="hd2"/>
                </a:cxn>
                <a:cxn ang="16200000">
                  <a:pos x="wd2" y="hd2"/>
                </a:cxn>
              </a:cxnLst>
              <a:rect l="0" t="0" r="r" b="b"/>
              <a:pathLst>
                <a:path w="21600" h="21600" extrusionOk="0">
                  <a:moveTo>
                    <a:pt x="10622" y="0"/>
                  </a:moveTo>
                  <a:lnTo>
                    <a:pt x="9879" y="38"/>
                  </a:lnTo>
                  <a:lnTo>
                    <a:pt x="9133" y="129"/>
                  </a:lnTo>
                  <a:lnTo>
                    <a:pt x="8386" y="273"/>
                  </a:lnTo>
                  <a:lnTo>
                    <a:pt x="7641" y="473"/>
                  </a:lnTo>
                  <a:lnTo>
                    <a:pt x="6911" y="724"/>
                  </a:lnTo>
                  <a:lnTo>
                    <a:pt x="6211" y="1022"/>
                  </a:lnTo>
                  <a:lnTo>
                    <a:pt x="5542" y="1364"/>
                  </a:lnTo>
                  <a:lnTo>
                    <a:pt x="4905" y="1747"/>
                  </a:lnTo>
                  <a:lnTo>
                    <a:pt x="4300" y="2170"/>
                  </a:lnTo>
                  <a:lnTo>
                    <a:pt x="3731" y="2631"/>
                  </a:lnTo>
                  <a:lnTo>
                    <a:pt x="3196" y="3127"/>
                  </a:lnTo>
                  <a:lnTo>
                    <a:pt x="2699" y="3655"/>
                  </a:lnTo>
                  <a:lnTo>
                    <a:pt x="2239" y="4214"/>
                  </a:lnTo>
                  <a:lnTo>
                    <a:pt x="1819" y="4801"/>
                  </a:lnTo>
                  <a:lnTo>
                    <a:pt x="1439" y="5413"/>
                  </a:lnTo>
                  <a:lnTo>
                    <a:pt x="1101" y="6050"/>
                  </a:lnTo>
                  <a:lnTo>
                    <a:pt x="805" y="6707"/>
                  </a:lnTo>
                  <a:lnTo>
                    <a:pt x="554" y="7384"/>
                  </a:lnTo>
                  <a:lnTo>
                    <a:pt x="348" y="8078"/>
                  </a:lnTo>
                  <a:lnTo>
                    <a:pt x="188" y="8786"/>
                  </a:lnTo>
                  <a:lnTo>
                    <a:pt x="76" y="9506"/>
                  </a:lnTo>
                  <a:lnTo>
                    <a:pt x="13" y="10236"/>
                  </a:lnTo>
                  <a:lnTo>
                    <a:pt x="0" y="10974"/>
                  </a:lnTo>
                  <a:lnTo>
                    <a:pt x="38" y="11717"/>
                  </a:lnTo>
                  <a:lnTo>
                    <a:pt x="129" y="12463"/>
                  </a:lnTo>
                  <a:lnTo>
                    <a:pt x="274" y="13210"/>
                  </a:lnTo>
                  <a:lnTo>
                    <a:pt x="474" y="13955"/>
                  </a:lnTo>
                  <a:lnTo>
                    <a:pt x="725" y="14685"/>
                  </a:lnTo>
                  <a:lnTo>
                    <a:pt x="1023" y="15385"/>
                  </a:lnTo>
                  <a:lnTo>
                    <a:pt x="1365" y="16055"/>
                  </a:lnTo>
                  <a:lnTo>
                    <a:pt x="1749" y="16692"/>
                  </a:lnTo>
                  <a:lnTo>
                    <a:pt x="2173" y="17297"/>
                  </a:lnTo>
                  <a:lnTo>
                    <a:pt x="2633" y="17867"/>
                  </a:lnTo>
                  <a:lnTo>
                    <a:pt x="3129" y="18401"/>
                  </a:lnTo>
                  <a:lnTo>
                    <a:pt x="3658" y="18899"/>
                  </a:lnTo>
                  <a:lnTo>
                    <a:pt x="4217" y="19359"/>
                  </a:lnTo>
                  <a:lnTo>
                    <a:pt x="4804" y="19779"/>
                  </a:lnTo>
                  <a:lnTo>
                    <a:pt x="5416" y="20159"/>
                  </a:lnTo>
                  <a:lnTo>
                    <a:pt x="6053" y="20498"/>
                  </a:lnTo>
                  <a:lnTo>
                    <a:pt x="6711" y="20793"/>
                  </a:lnTo>
                  <a:lnTo>
                    <a:pt x="7388" y="21045"/>
                  </a:lnTo>
                  <a:lnTo>
                    <a:pt x="8081" y="21251"/>
                  </a:lnTo>
                  <a:lnTo>
                    <a:pt x="8789" y="21411"/>
                  </a:lnTo>
                  <a:lnTo>
                    <a:pt x="9510" y="21524"/>
                  </a:lnTo>
                  <a:lnTo>
                    <a:pt x="10240" y="21587"/>
                  </a:lnTo>
                  <a:lnTo>
                    <a:pt x="10977" y="21600"/>
                  </a:lnTo>
                  <a:lnTo>
                    <a:pt x="11721" y="21562"/>
                  </a:lnTo>
                  <a:lnTo>
                    <a:pt x="12467" y="21471"/>
                  </a:lnTo>
                  <a:lnTo>
                    <a:pt x="13214" y="21327"/>
                  </a:lnTo>
                  <a:lnTo>
                    <a:pt x="13959" y="21127"/>
                  </a:lnTo>
                  <a:lnTo>
                    <a:pt x="14688" y="20876"/>
                  </a:lnTo>
                  <a:lnTo>
                    <a:pt x="15388" y="20578"/>
                  </a:lnTo>
                  <a:lnTo>
                    <a:pt x="16058" y="20236"/>
                  </a:lnTo>
                  <a:lnTo>
                    <a:pt x="16695" y="19853"/>
                  </a:lnTo>
                  <a:lnTo>
                    <a:pt x="17299" y="19430"/>
                  </a:lnTo>
                  <a:lnTo>
                    <a:pt x="17869" y="18969"/>
                  </a:lnTo>
                  <a:lnTo>
                    <a:pt x="18404" y="18473"/>
                  </a:lnTo>
                  <a:lnTo>
                    <a:pt x="18901" y="17945"/>
                  </a:lnTo>
                  <a:lnTo>
                    <a:pt x="19361" y="17386"/>
                  </a:lnTo>
                  <a:lnTo>
                    <a:pt x="19781" y="16799"/>
                  </a:lnTo>
                  <a:lnTo>
                    <a:pt x="20161" y="16187"/>
                  </a:lnTo>
                  <a:lnTo>
                    <a:pt x="20499" y="15550"/>
                  </a:lnTo>
                  <a:lnTo>
                    <a:pt x="20795" y="14892"/>
                  </a:lnTo>
                  <a:lnTo>
                    <a:pt x="21046" y="14216"/>
                  </a:lnTo>
                  <a:lnTo>
                    <a:pt x="21252" y="13522"/>
                  </a:lnTo>
                  <a:lnTo>
                    <a:pt x="21412" y="12814"/>
                  </a:lnTo>
                  <a:lnTo>
                    <a:pt x="21524" y="12094"/>
                  </a:lnTo>
                  <a:lnTo>
                    <a:pt x="21587" y="11364"/>
                  </a:lnTo>
                  <a:lnTo>
                    <a:pt x="21600" y="10626"/>
                  </a:lnTo>
                  <a:lnTo>
                    <a:pt x="21562" y="9883"/>
                  </a:lnTo>
                  <a:lnTo>
                    <a:pt x="21471" y="9137"/>
                  </a:lnTo>
                  <a:lnTo>
                    <a:pt x="21326" y="8390"/>
                  </a:lnTo>
                  <a:lnTo>
                    <a:pt x="21126" y="7644"/>
                  </a:lnTo>
                  <a:lnTo>
                    <a:pt x="20875" y="6915"/>
                  </a:lnTo>
                  <a:lnTo>
                    <a:pt x="20577" y="6215"/>
                  </a:lnTo>
                  <a:lnTo>
                    <a:pt x="20235" y="5545"/>
                  </a:lnTo>
                  <a:lnTo>
                    <a:pt x="19851" y="4908"/>
                  </a:lnTo>
                  <a:lnTo>
                    <a:pt x="19427" y="4303"/>
                  </a:lnTo>
                  <a:lnTo>
                    <a:pt x="18967" y="3733"/>
                  </a:lnTo>
                  <a:lnTo>
                    <a:pt x="18471" y="3199"/>
                  </a:lnTo>
                  <a:lnTo>
                    <a:pt x="17942" y="2701"/>
                  </a:lnTo>
                  <a:lnTo>
                    <a:pt x="17383" y="2241"/>
                  </a:lnTo>
                  <a:lnTo>
                    <a:pt x="16796" y="1821"/>
                  </a:lnTo>
                  <a:lnTo>
                    <a:pt x="16183" y="1441"/>
                  </a:lnTo>
                  <a:lnTo>
                    <a:pt x="15547" y="1102"/>
                  </a:lnTo>
                  <a:lnTo>
                    <a:pt x="14889" y="807"/>
                  </a:lnTo>
                  <a:lnTo>
                    <a:pt x="14212" y="555"/>
                  </a:lnTo>
                  <a:lnTo>
                    <a:pt x="13519" y="349"/>
                  </a:lnTo>
                  <a:lnTo>
                    <a:pt x="12810" y="189"/>
                  </a:lnTo>
                  <a:lnTo>
                    <a:pt x="12090" y="76"/>
                  </a:lnTo>
                  <a:lnTo>
                    <a:pt x="11360" y="13"/>
                  </a:lnTo>
                  <a:lnTo>
                    <a:pt x="10622"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grpSp>
      <p:sp>
        <p:nvSpPr>
          <p:cNvPr id="156" name="object 5"/>
          <p:cNvSpPr txBox="1"/>
          <p:nvPr/>
        </p:nvSpPr>
        <p:spPr>
          <a:xfrm>
            <a:off x="336803" y="377291"/>
            <a:ext cx="3471547" cy="51878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defRPr sz="1200" spc="-114">
                <a:solidFill>
                  <a:srgbClr val="231F20"/>
                </a:solidFill>
                <a:latin typeface="Arial"/>
                <a:ea typeface="Arial"/>
                <a:cs typeface="Arial"/>
                <a:sym typeface="Arial"/>
              </a:defRPr>
            </a:pPr>
            <a:r>
              <a:rPr lang="fr-CA" sz="900" spc="10" dirty="0"/>
              <a:t>l’un multilingue et l’autre en pendjabi, où il publiait régulièrement des infographies et des clips vidéo informatifs. Il a réussi à obtenir l’appui d’influenceurs sur les médias sociaux qui ont travaillé avec lui pour générer du contenu et le diffuser et le nombre d’abonnés n’a cessé de croître.</a:t>
            </a:r>
          </a:p>
          <a:p>
            <a:pPr marR="5080" indent="299720" algn="just">
              <a:lnSpc>
                <a:spcPts val="1400"/>
              </a:lnSpc>
              <a:defRPr sz="1200" spc="-160">
                <a:solidFill>
                  <a:srgbClr val="231F20"/>
                </a:solidFill>
                <a:latin typeface="Arial"/>
                <a:ea typeface="Arial"/>
                <a:cs typeface="Arial"/>
                <a:sym typeface="Arial"/>
              </a:defRPr>
            </a:pPr>
            <a:r>
              <a:rPr lang="fr-CA" sz="900" spc="10" dirty="0"/>
              <a:t>Il s’est appuyé sur une méthode multidimensionnelle pour sensibiliser la communauté. En plus d’établir une présence en ligne, le groupe a travaillé avec des médias ethniques afin de cibler la population sud-asiatique âgée. Ces médias ont permis au groupe de publier souvent des conseils et de parler de la stigmatisation contre la communauté sud-asiatique et de la transmission de la COVID-19. Partout dans le monde, les gens cachaient leurs symptômes pour éviter la stigmatisation. Afin de contrecarrer le phénomène, axé surtout sur la communauté sud-asiatique, le groupe s’est servi des médias ethniques pour diffuser son message et dénoncer la stigmatisation et ses associations culturelles. Ces médias étaient son porte-voix pour raconter des récits de persévérance de la communauté sud-asiatique et encourager le monde à voir les centres de dépistage comme une ressource pour freiner la propagation plutôt que comme un endroit à éviter. Ils ont parlé de la stigmatisation culturelle associée au virus et à la communauté sud-asiatique en exposant la prévalence des cas dans cette communauté. Ils ont parlé du vécu des travailleurs essentiels de la communauté afin qu’ils soient perçus comme de courageux héros qui ont travaillé très fort et ont succombé au virus. Afin de briser les stéréotypes négatifs liés à la communauté sud-asiatique et à la COVID-19, le groupe a aussi diffusé des renseignements par le biais de médias occidentaux afin de parler aussi aux populations anglophones.</a:t>
            </a:r>
          </a:p>
        </p:txBody>
      </p:sp>
      <p:sp>
        <p:nvSpPr>
          <p:cNvPr id="157" name="object 6"/>
          <p:cNvSpPr txBox="1"/>
          <p:nvPr/>
        </p:nvSpPr>
        <p:spPr>
          <a:xfrm>
            <a:off x="3971544" y="377291"/>
            <a:ext cx="3471546" cy="48288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nSpc>
                <a:spcPts val="1400"/>
              </a:lnSpc>
              <a:defRPr sz="1200" spc="-140">
                <a:solidFill>
                  <a:srgbClr val="231F20"/>
                </a:solidFill>
                <a:latin typeface="Arial"/>
                <a:ea typeface="Arial"/>
                <a:cs typeface="Arial"/>
                <a:sym typeface="Arial"/>
              </a:defRPr>
            </a:pPr>
            <a:r>
              <a:rPr lang="fr-CA" sz="900" spc="10" dirty="0"/>
              <a:t>La mission du groupe de travail sud-asiatique contre la COVID-19 était surtout de sensibiliser la communauté, mais aussi de parler à la santé publique et autres intervenants pour obtenir leur soutien. Il fallait les renseigner au sujet des subtilités et nuances de cette culture afin qu’ils puissent mieux atteindre ce groupe. Il fallait aussi fournir des ressources traduites afin que cette communauté puisse adhérer aux directives provinciales. Par exemple, les centres de dépistage de la COVID-19 de la région de Peel remettaient de l’information en anglais seulement. Après le dépistage, nombreux sont ceux qui ne parlaient pas anglais et ont immédiatement repris le travail et interagi avec autrui. Au lieu de suivre les consignes d’isolement, ils ont souvent propagé le virus, malgré eux. Lorsque la santé publique a indiqué aux centres de dépistage d’adopter la vaccination sur rendez-vous seulement au détriment de celle sans rendez-vous, l’achalandage a chuté. Pour corriger le tir, la D</a:t>
            </a:r>
            <a:r>
              <a:rPr lang="fr-CA" sz="900" spc="10" baseline="30000" dirty="0"/>
              <a:t>re</a:t>
            </a:r>
            <a:r>
              <a:rPr lang="fr-CA" sz="900" spc="10" dirty="0"/>
              <a:t> </a:t>
            </a:r>
            <a:r>
              <a:rPr lang="fr-CA" sz="900" spc="10" dirty="0" err="1"/>
              <a:t>Sandhanwalia</a:t>
            </a:r>
            <a:r>
              <a:rPr lang="fr-CA" sz="900" spc="10" dirty="0"/>
              <a:t> et sa mère ont créé une vidéo en pendjabi pour montrer la façon de prendre un rendez-vous en ligne. Deux autres membres ingénieux du groupe ont également produit une vidéo pour expliquer le même processus, mais ils l’ont fait au moyen d’un tableau blanc. Ces deux vidéos ont eu d’excellentes retombées. En 24 heures, tous les rendez-vous de la semaine des centres de dépistage étaient pris, ce qui prouvait que l’adaptation des instructions au public cible permet d’en augmenter l’adhésion. Des exemples de gestes tout simples qui ont eu de bons résultats ont retenu l’attention de la Santé publique et autres intervenants et les ont incités à tenir compte du mandat du groupe de travail sud-asiatique contre la COVID-19.</a:t>
            </a:r>
          </a:p>
        </p:txBody>
      </p:sp>
      <p:sp>
        <p:nvSpPr>
          <p:cNvPr id="158" name="object 7"/>
          <p:cNvSpPr txBox="1"/>
          <p:nvPr/>
        </p:nvSpPr>
        <p:spPr>
          <a:xfrm>
            <a:off x="3971544" y="7927137"/>
            <a:ext cx="3470910" cy="15202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indent="15875">
              <a:lnSpc>
                <a:spcPts val="1800"/>
              </a:lnSpc>
              <a:spcBef>
                <a:spcPts val="100"/>
              </a:spcBef>
              <a:defRPr sz="1600" b="1" spc="-140">
                <a:solidFill>
                  <a:srgbClr val="231F20"/>
                </a:solidFill>
                <a:latin typeface="Arial"/>
                <a:ea typeface="Arial"/>
                <a:cs typeface="Arial"/>
                <a:sym typeface="Arial"/>
              </a:defRPr>
            </a:pPr>
            <a:r>
              <a:rPr lang="fr-CA" spc="-50" dirty="0"/>
              <a:t>Campagne pancanadienne</a:t>
            </a:r>
            <a:br>
              <a:rPr lang="fr-CA" spc="-50" dirty="0"/>
            </a:br>
            <a:r>
              <a:rPr lang="fr-CA" spc="-50" dirty="0"/>
              <a:t>de vaccination This </a:t>
            </a:r>
            <a:r>
              <a:rPr lang="fr-CA" spc="-50" dirty="0" err="1"/>
              <a:t>is</a:t>
            </a:r>
            <a:r>
              <a:rPr lang="fr-CA" spc="-50" dirty="0"/>
              <a:t> Our Shot</a:t>
            </a:r>
          </a:p>
          <a:p>
            <a:pPr marR="5080" indent="12700" algn="just">
              <a:lnSpc>
                <a:spcPts val="1400"/>
              </a:lnSpc>
              <a:defRPr sz="1200" spc="-135">
                <a:solidFill>
                  <a:srgbClr val="231F20"/>
                </a:solidFill>
                <a:latin typeface="Arial"/>
                <a:ea typeface="Arial"/>
                <a:cs typeface="Arial"/>
                <a:sym typeface="Arial"/>
              </a:defRPr>
            </a:pPr>
            <a:r>
              <a:rPr lang="fr-CA" sz="900" spc="10" dirty="0"/>
              <a:t>Dès que les vaccins ont été offerts au Canada, une grande inquiétude s’est fait sentir partout au pays, mais surtout dans la </a:t>
            </a:r>
            <a:r>
              <a:rPr lang="fr-CA" sz="900" spc="-20" dirty="0"/>
              <a:t>communauté sud-asiatique. L’hésitation émanait de la </a:t>
            </a:r>
            <a:r>
              <a:rPr lang="fr-CA" sz="900" spc="10" dirty="0"/>
              <a:t>désinformation sur les médias sociaux et, encore une fois, du manque de ressources et de renseignements dans des langues autres que l’anglais. Afin de vaincre cette hésitation, le groupe de travail</a:t>
            </a:r>
          </a:p>
        </p:txBody>
      </p:sp>
      <p:sp>
        <p:nvSpPr>
          <p:cNvPr id="159" name="object 8"/>
          <p:cNvSpPr/>
          <p:nvPr/>
        </p:nvSpPr>
        <p:spPr>
          <a:xfrm>
            <a:off x="24" y="9582911"/>
            <a:ext cx="7772376" cy="475489"/>
          </a:xfrm>
          <a:prstGeom prst="rect">
            <a:avLst/>
          </a:prstGeom>
          <a:solidFill>
            <a:srgbClr val="7A123E"/>
          </a:solidFill>
          <a:ln w="12700">
            <a:miter lim="400000"/>
          </a:ln>
        </p:spPr>
        <p:txBody>
          <a:bodyPr lIns="45719" rIns="45719"/>
          <a:lstStyle/>
          <a:p>
            <a:endParaRPr/>
          </a:p>
        </p:txBody>
      </p:sp>
      <p:sp>
        <p:nvSpPr>
          <p:cNvPr id="160" name="object 9"/>
          <p:cNvSpPr/>
          <p:nvPr/>
        </p:nvSpPr>
        <p:spPr>
          <a:xfrm flipH="1">
            <a:off x="3879560" y="393053"/>
            <a:ext cx="1" cy="9015984"/>
          </a:xfrm>
          <a:prstGeom prst="line">
            <a:avLst/>
          </a:prstGeom>
          <a:ln w="12700">
            <a:solidFill>
              <a:srgbClr val="231F20"/>
            </a:solidFill>
          </a:ln>
        </p:spPr>
        <p:txBody>
          <a:bodyPr lIns="45719" rIns="45719"/>
          <a:lstStyle/>
          <a:p>
            <a:endParaRPr/>
          </a:p>
        </p:txBody>
      </p:sp>
      <p:grpSp>
        <p:nvGrpSpPr>
          <p:cNvPr id="166" name="object 10"/>
          <p:cNvGrpSpPr/>
          <p:nvPr/>
        </p:nvGrpSpPr>
        <p:grpSpPr>
          <a:xfrm>
            <a:off x="246892" y="6151310"/>
            <a:ext cx="3398700" cy="3360764"/>
            <a:chOff x="0" y="0"/>
            <a:chExt cx="3398698" cy="3360762"/>
          </a:xfrm>
        </p:grpSpPr>
        <p:sp>
          <p:nvSpPr>
            <p:cNvPr id="161" name="object 11"/>
            <p:cNvSpPr/>
            <p:nvPr/>
          </p:nvSpPr>
          <p:spPr>
            <a:xfrm>
              <a:off x="0" y="0"/>
              <a:ext cx="3398698" cy="336076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493" y="4"/>
                  </a:lnTo>
                  <a:lnTo>
                    <a:pt x="10187" y="17"/>
                  </a:lnTo>
                  <a:lnTo>
                    <a:pt x="9884" y="38"/>
                  </a:lnTo>
                  <a:lnTo>
                    <a:pt x="9583" y="68"/>
                  </a:lnTo>
                  <a:lnTo>
                    <a:pt x="9285" y="105"/>
                  </a:lnTo>
                  <a:lnTo>
                    <a:pt x="8989" y="151"/>
                  </a:lnTo>
                  <a:lnTo>
                    <a:pt x="8696" y="205"/>
                  </a:lnTo>
                  <a:lnTo>
                    <a:pt x="8406" y="266"/>
                  </a:lnTo>
                  <a:lnTo>
                    <a:pt x="8119" y="335"/>
                  </a:lnTo>
                  <a:lnTo>
                    <a:pt x="7835" y="412"/>
                  </a:lnTo>
                  <a:lnTo>
                    <a:pt x="7553" y="496"/>
                  </a:lnTo>
                  <a:lnTo>
                    <a:pt x="7276" y="588"/>
                  </a:lnTo>
                  <a:lnTo>
                    <a:pt x="7001" y="687"/>
                  </a:lnTo>
                  <a:lnTo>
                    <a:pt x="6730" y="793"/>
                  </a:lnTo>
                  <a:lnTo>
                    <a:pt x="6463" y="906"/>
                  </a:lnTo>
                  <a:lnTo>
                    <a:pt x="6199" y="1026"/>
                  </a:lnTo>
                  <a:lnTo>
                    <a:pt x="5940" y="1153"/>
                  </a:lnTo>
                  <a:lnTo>
                    <a:pt x="5684" y="1286"/>
                  </a:lnTo>
                  <a:lnTo>
                    <a:pt x="5432" y="1426"/>
                  </a:lnTo>
                  <a:lnTo>
                    <a:pt x="5184" y="1573"/>
                  </a:lnTo>
                  <a:lnTo>
                    <a:pt x="4941" y="1726"/>
                  </a:lnTo>
                  <a:lnTo>
                    <a:pt x="4702" y="1885"/>
                  </a:lnTo>
                  <a:lnTo>
                    <a:pt x="4468" y="2050"/>
                  </a:lnTo>
                  <a:lnTo>
                    <a:pt x="4238" y="2221"/>
                  </a:lnTo>
                  <a:lnTo>
                    <a:pt x="4013" y="2398"/>
                  </a:lnTo>
                  <a:lnTo>
                    <a:pt x="3793" y="2581"/>
                  </a:lnTo>
                  <a:lnTo>
                    <a:pt x="3578" y="2770"/>
                  </a:lnTo>
                  <a:lnTo>
                    <a:pt x="3368" y="2964"/>
                  </a:lnTo>
                  <a:lnTo>
                    <a:pt x="3163" y="3163"/>
                  </a:lnTo>
                  <a:lnTo>
                    <a:pt x="2964" y="3368"/>
                  </a:lnTo>
                  <a:lnTo>
                    <a:pt x="2770" y="3578"/>
                  </a:lnTo>
                  <a:lnTo>
                    <a:pt x="2581" y="3793"/>
                  </a:lnTo>
                  <a:lnTo>
                    <a:pt x="2398" y="4013"/>
                  </a:lnTo>
                  <a:lnTo>
                    <a:pt x="2221" y="4238"/>
                  </a:lnTo>
                  <a:lnTo>
                    <a:pt x="2050" y="4468"/>
                  </a:lnTo>
                  <a:lnTo>
                    <a:pt x="1885" y="4702"/>
                  </a:lnTo>
                  <a:lnTo>
                    <a:pt x="1726" y="4941"/>
                  </a:lnTo>
                  <a:lnTo>
                    <a:pt x="1573" y="5184"/>
                  </a:lnTo>
                  <a:lnTo>
                    <a:pt x="1426" y="5432"/>
                  </a:lnTo>
                  <a:lnTo>
                    <a:pt x="1286" y="5684"/>
                  </a:lnTo>
                  <a:lnTo>
                    <a:pt x="1153" y="5940"/>
                  </a:lnTo>
                  <a:lnTo>
                    <a:pt x="1026" y="6199"/>
                  </a:lnTo>
                  <a:lnTo>
                    <a:pt x="906" y="6463"/>
                  </a:lnTo>
                  <a:lnTo>
                    <a:pt x="793" y="6730"/>
                  </a:lnTo>
                  <a:lnTo>
                    <a:pt x="687" y="7001"/>
                  </a:lnTo>
                  <a:lnTo>
                    <a:pt x="588" y="7276"/>
                  </a:lnTo>
                  <a:lnTo>
                    <a:pt x="496" y="7553"/>
                  </a:lnTo>
                  <a:lnTo>
                    <a:pt x="412" y="7835"/>
                  </a:lnTo>
                  <a:lnTo>
                    <a:pt x="335" y="8119"/>
                  </a:lnTo>
                  <a:lnTo>
                    <a:pt x="266" y="8406"/>
                  </a:lnTo>
                  <a:lnTo>
                    <a:pt x="205" y="8696"/>
                  </a:lnTo>
                  <a:lnTo>
                    <a:pt x="151" y="8989"/>
                  </a:lnTo>
                  <a:lnTo>
                    <a:pt x="105" y="9285"/>
                  </a:lnTo>
                  <a:lnTo>
                    <a:pt x="68" y="9583"/>
                  </a:lnTo>
                  <a:lnTo>
                    <a:pt x="38" y="9884"/>
                  </a:lnTo>
                  <a:lnTo>
                    <a:pt x="17" y="10187"/>
                  </a:lnTo>
                  <a:lnTo>
                    <a:pt x="4" y="10492"/>
                  </a:lnTo>
                  <a:lnTo>
                    <a:pt x="0" y="10800"/>
                  </a:lnTo>
                  <a:lnTo>
                    <a:pt x="4" y="11107"/>
                  </a:lnTo>
                  <a:lnTo>
                    <a:pt x="17" y="11413"/>
                  </a:lnTo>
                  <a:lnTo>
                    <a:pt x="38" y="11716"/>
                  </a:lnTo>
                  <a:lnTo>
                    <a:pt x="68" y="12017"/>
                  </a:lnTo>
                  <a:lnTo>
                    <a:pt x="105" y="12315"/>
                  </a:lnTo>
                  <a:lnTo>
                    <a:pt x="151" y="12611"/>
                  </a:lnTo>
                  <a:lnTo>
                    <a:pt x="205" y="12904"/>
                  </a:lnTo>
                  <a:lnTo>
                    <a:pt x="266" y="13194"/>
                  </a:lnTo>
                  <a:lnTo>
                    <a:pt x="335" y="13481"/>
                  </a:lnTo>
                  <a:lnTo>
                    <a:pt x="412" y="13765"/>
                  </a:lnTo>
                  <a:lnTo>
                    <a:pt x="496" y="14047"/>
                  </a:lnTo>
                  <a:lnTo>
                    <a:pt x="588" y="14324"/>
                  </a:lnTo>
                  <a:lnTo>
                    <a:pt x="687" y="14599"/>
                  </a:lnTo>
                  <a:lnTo>
                    <a:pt x="793" y="14870"/>
                  </a:lnTo>
                  <a:lnTo>
                    <a:pt x="906" y="15137"/>
                  </a:lnTo>
                  <a:lnTo>
                    <a:pt x="1026" y="15401"/>
                  </a:lnTo>
                  <a:lnTo>
                    <a:pt x="1153" y="15660"/>
                  </a:lnTo>
                  <a:lnTo>
                    <a:pt x="1286" y="15916"/>
                  </a:lnTo>
                  <a:lnTo>
                    <a:pt x="1426" y="16168"/>
                  </a:lnTo>
                  <a:lnTo>
                    <a:pt x="1573" y="16416"/>
                  </a:lnTo>
                  <a:lnTo>
                    <a:pt x="1726" y="16659"/>
                  </a:lnTo>
                  <a:lnTo>
                    <a:pt x="1885" y="16898"/>
                  </a:lnTo>
                  <a:lnTo>
                    <a:pt x="2050" y="17132"/>
                  </a:lnTo>
                  <a:lnTo>
                    <a:pt x="2221" y="17362"/>
                  </a:lnTo>
                  <a:lnTo>
                    <a:pt x="2398" y="17587"/>
                  </a:lnTo>
                  <a:lnTo>
                    <a:pt x="2581" y="17807"/>
                  </a:lnTo>
                  <a:lnTo>
                    <a:pt x="2770" y="18022"/>
                  </a:lnTo>
                  <a:lnTo>
                    <a:pt x="2964" y="18232"/>
                  </a:lnTo>
                  <a:lnTo>
                    <a:pt x="3163" y="18437"/>
                  </a:lnTo>
                  <a:lnTo>
                    <a:pt x="3368" y="18636"/>
                  </a:lnTo>
                  <a:lnTo>
                    <a:pt x="3578" y="18830"/>
                  </a:lnTo>
                  <a:lnTo>
                    <a:pt x="3793" y="19019"/>
                  </a:lnTo>
                  <a:lnTo>
                    <a:pt x="4013" y="19202"/>
                  </a:lnTo>
                  <a:lnTo>
                    <a:pt x="4238" y="19379"/>
                  </a:lnTo>
                  <a:lnTo>
                    <a:pt x="4468" y="19550"/>
                  </a:lnTo>
                  <a:lnTo>
                    <a:pt x="4702" y="19715"/>
                  </a:lnTo>
                  <a:lnTo>
                    <a:pt x="4941" y="19874"/>
                  </a:lnTo>
                  <a:lnTo>
                    <a:pt x="5184" y="20027"/>
                  </a:lnTo>
                  <a:lnTo>
                    <a:pt x="5432" y="20174"/>
                  </a:lnTo>
                  <a:lnTo>
                    <a:pt x="5684" y="20314"/>
                  </a:lnTo>
                  <a:lnTo>
                    <a:pt x="5940" y="20447"/>
                  </a:lnTo>
                  <a:lnTo>
                    <a:pt x="6199" y="20574"/>
                  </a:lnTo>
                  <a:lnTo>
                    <a:pt x="6463" y="20694"/>
                  </a:lnTo>
                  <a:lnTo>
                    <a:pt x="6730" y="20807"/>
                  </a:lnTo>
                  <a:lnTo>
                    <a:pt x="7001" y="20913"/>
                  </a:lnTo>
                  <a:lnTo>
                    <a:pt x="7276" y="21012"/>
                  </a:lnTo>
                  <a:lnTo>
                    <a:pt x="7553" y="21104"/>
                  </a:lnTo>
                  <a:lnTo>
                    <a:pt x="7835" y="21188"/>
                  </a:lnTo>
                  <a:lnTo>
                    <a:pt x="8119" y="21265"/>
                  </a:lnTo>
                  <a:lnTo>
                    <a:pt x="8406" y="21334"/>
                  </a:lnTo>
                  <a:lnTo>
                    <a:pt x="8696" y="21395"/>
                  </a:lnTo>
                  <a:lnTo>
                    <a:pt x="8989" y="21449"/>
                  </a:lnTo>
                  <a:lnTo>
                    <a:pt x="9285" y="21495"/>
                  </a:lnTo>
                  <a:lnTo>
                    <a:pt x="9583" y="21532"/>
                  </a:lnTo>
                  <a:lnTo>
                    <a:pt x="9884" y="21562"/>
                  </a:lnTo>
                  <a:lnTo>
                    <a:pt x="10187" y="21583"/>
                  </a:lnTo>
                  <a:lnTo>
                    <a:pt x="10493" y="21596"/>
                  </a:lnTo>
                  <a:lnTo>
                    <a:pt x="10800" y="21600"/>
                  </a:lnTo>
                  <a:lnTo>
                    <a:pt x="11107" y="21596"/>
                  </a:lnTo>
                  <a:lnTo>
                    <a:pt x="11413" y="21583"/>
                  </a:lnTo>
                  <a:lnTo>
                    <a:pt x="11716" y="21562"/>
                  </a:lnTo>
                  <a:lnTo>
                    <a:pt x="12017" y="21532"/>
                  </a:lnTo>
                  <a:lnTo>
                    <a:pt x="12315" y="21495"/>
                  </a:lnTo>
                  <a:lnTo>
                    <a:pt x="12611" y="21449"/>
                  </a:lnTo>
                  <a:lnTo>
                    <a:pt x="12904" y="21395"/>
                  </a:lnTo>
                  <a:lnTo>
                    <a:pt x="13194" y="21334"/>
                  </a:lnTo>
                  <a:lnTo>
                    <a:pt x="13481" y="21265"/>
                  </a:lnTo>
                  <a:lnTo>
                    <a:pt x="13765" y="21188"/>
                  </a:lnTo>
                  <a:lnTo>
                    <a:pt x="14047" y="21104"/>
                  </a:lnTo>
                  <a:lnTo>
                    <a:pt x="14324" y="21012"/>
                  </a:lnTo>
                  <a:lnTo>
                    <a:pt x="14599" y="20913"/>
                  </a:lnTo>
                  <a:lnTo>
                    <a:pt x="14870" y="20807"/>
                  </a:lnTo>
                  <a:lnTo>
                    <a:pt x="15137" y="20694"/>
                  </a:lnTo>
                  <a:lnTo>
                    <a:pt x="15401" y="20574"/>
                  </a:lnTo>
                  <a:lnTo>
                    <a:pt x="15660" y="20447"/>
                  </a:lnTo>
                  <a:lnTo>
                    <a:pt x="15916" y="20314"/>
                  </a:lnTo>
                  <a:lnTo>
                    <a:pt x="16168" y="20174"/>
                  </a:lnTo>
                  <a:lnTo>
                    <a:pt x="16416" y="20027"/>
                  </a:lnTo>
                  <a:lnTo>
                    <a:pt x="16659" y="19874"/>
                  </a:lnTo>
                  <a:lnTo>
                    <a:pt x="16898" y="19715"/>
                  </a:lnTo>
                  <a:lnTo>
                    <a:pt x="17132" y="19550"/>
                  </a:lnTo>
                  <a:lnTo>
                    <a:pt x="17362" y="19379"/>
                  </a:lnTo>
                  <a:lnTo>
                    <a:pt x="17587" y="19202"/>
                  </a:lnTo>
                  <a:lnTo>
                    <a:pt x="17807" y="19019"/>
                  </a:lnTo>
                  <a:lnTo>
                    <a:pt x="18022" y="18830"/>
                  </a:lnTo>
                  <a:lnTo>
                    <a:pt x="18232" y="18636"/>
                  </a:lnTo>
                  <a:lnTo>
                    <a:pt x="18437" y="18437"/>
                  </a:lnTo>
                  <a:lnTo>
                    <a:pt x="18636" y="18232"/>
                  </a:lnTo>
                  <a:lnTo>
                    <a:pt x="18830" y="18022"/>
                  </a:lnTo>
                  <a:lnTo>
                    <a:pt x="19019" y="17807"/>
                  </a:lnTo>
                  <a:lnTo>
                    <a:pt x="19202" y="17587"/>
                  </a:lnTo>
                  <a:lnTo>
                    <a:pt x="19379" y="17362"/>
                  </a:lnTo>
                  <a:lnTo>
                    <a:pt x="19550" y="17132"/>
                  </a:lnTo>
                  <a:lnTo>
                    <a:pt x="19715" y="16898"/>
                  </a:lnTo>
                  <a:lnTo>
                    <a:pt x="19874" y="16659"/>
                  </a:lnTo>
                  <a:lnTo>
                    <a:pt x="20027" y="16416"/>
                  </a:lnTo>
                  <a:lnTo>
                    <a:pt x="20174" y="16168"/>
                  </a:lnTo>
                  <a:lnTo>
                    <a:pt x="20314" y="15916"/>
                  </a:lnTo>
                  <a:lnTo>
                    <a:pt x="20447" y="15660"/>
                  </a:lnTo>
                  <a:lnTo>
                    <a:pt x="20574" y="15401"/>
                  </a:lnTo>
                  <a:lnTo>
                    <a:pt x="20694" y="15137"/>
                  </a:lnTo>
                  <a:lnTo>
                    <a:pt x="20807" y="14870"/>
                  </a:lnTo>
                  <a:lnTo>
                    <a:pt x="20913" y="14599"/>
                  </a:lnTo>
                  <a:lnTo>
                    <a:pt x="21012" y="14324"/>
                  </a:lnTo>
                  <a:lnTo>
                    <a:pt x="21104" y="14047"/>
                  </a:lnTo>
                  <a:lnTo>
                    <a:pt x="21188" y="13765"/>
                  </a:lnTo>
                  <a:lnTo>
                    <a:pt x="21265" y="13481"/>
                  </a:lnTo>
                  <a:lnTo>
                    <a:pt x="21334" y="13194"/>
                  </a:lnTo>
                  <a:lnTo>
                    <a:pt x="21395" y="12904"/>
                  </a:lnTo>
                  <a:lnTo>
                    <a:pt x="21449" y="12611"/>
                  </a:lnTo>
                  <a:lnTo>
                    <a:pt x="21495" y="12315"/>
                  </a:lnTo>
                  <a:lnTo>
                    <a:pt x="21532" y="12017"/>
                  </a:lnTo>
                  <a:lnTo>
                    <a:pt x="21562" y="11716"/>
                  </a:lnTo>
                  <a:lnTo>
                    <a:pt x="21583" y="11413"/>
                  </a:lnTo>
                  <a:lnTo>
                    <a:pt x="21596" y="11107"/>
                  </a:lnTo>
                  <a:lnTo>
                    <a:pt x="21600" y="10800"/>
                  </a:lnTo>
                  <a:lnTo>
                    <a:pt x="21596" y="10492"/>
                  </a:lnTo>
                  <a:lnTo>
                    <a:pt x="21583" y="10187"/>
                  </a:lnTo>
                  <a:lnTo>
                    <a:pt x="21562" y="9884"/>
                  </a:lnTo>
                  <a:lnTo>
                    <a:pt x="21532" y="9583"/>
                  </a:lnTo>
                  <a:lnTo>
                    <a:pt x="21495" y="9285"/>
                  </a:lnTo>
                  <a:lnTo>
                    <a:pt x="21449" y="8989"/>
                  </a:lnTo>
                  <a:lnTo>
                    <a:pt x="21395" y="8696"/>
                  </a:lnTo>
                  <a:lnTo>
                    <a:pt x="21334" y="8406"/>
                  </a:lnTo>
                  <a:lnTo>
                    <a:pt x="21265" y="8119"/>
                  </a:lnTo>
                  <a:lnTo>
                    <a:pt x="21188" y="7835"/>
                  </a:lnTo>
                  <a:lnTo>
                    <a:pt x="21104" y="7553"/>
                  </a:lnTo>
                  <a:lnTo>
                    <a:pt x="21012" y="7276"/>
                  </a:lnTo>
                  <a:lnTo>
                    <a:pt x="20913" y="7001"/>
                  </a:lnTo>
                  <a:lnTo>
                    <a:pt x="20807" y="6730"/>
                  </a:lnTo>
                  <a:lnTo>
                    <a:pt x="20694" y="6463"/>
                  </a:lnTo>
                  <a:lnTo>
                    <a:pt x="20574" y="6199"/>
                  </a:lnTo>
                  <a:lnTo>
                    <a:pt x="20447" y="5940"/>
                  </a:lnTo>
                  <a:lnTo>
                    <a:pt x="20314" y="5684"/>
                  </a:lnTo>
                  <a:lnTo>
                    <a:pt x="20174" y="5432"/>
                  </a:lnTo>
                  <a:lnTo>
                    <a:pt x="20027" y="5184"/>
                  </a:lnTo>
                  <a:lnTo>
                    <a:pt x="19874" y="4941"/>
                  </a:lnTo>
                  <a:lnTo>
                    <a:pt x="19715" y="4702"/>
                  </a:lnTo>
                  <a:lnTo>
                    <a:pt x="19550" y="4468"/>
                  </a:lnTo>
                  <a:lnTo>
                    <a:pt x="19379" y="4238"/>
                  </a:lnTo>
                  <a:lnTo>
                    <a:pt x="19202" y="4013"/>
                  </a:lnTo>
                  <a:lnTo>
                    <a:pt x="19019" y="3793"/>
                  </a:lnTo>
                  <a:lnTo>
                    <a:pt x="18830" y="3578"/>
                  </a:lnTo>
                  <a:lnTo>
                    <a:pt x="18636" y="3368"/>
                  </a:lnTo>
                  <a:lnTo>
                    <a:pt x="18437" y="3163"/>
                  </a:lnTo>
                  <a:lnTo>
                    <a:pt x="18232" y="2964"/>
                  </a:lnTo>
                  <a:lnTo>
                    <a:pt x="18022" y="2770"/>
                  </a:lnTo>
                  <a:lnTo>
                    <a:pt x="17807" y="2581"/>
                  </a:lnTo>
                  <a:lnTo>
                    <a:pt x="17587" y="2398"/>
                  </a:lnTo>
                  <a:lnTo>
                    <a:pt x="17362" y="2221"/>
                  </a:lnTo>
                  <a:lnTo>
                    <a:pt x="17132" y="2050"/>
                  </a:lnTo>
                  <a:lnTo>
                    <a:pt x="16898" y="1885"/>
                  </a:lnTo>
                  <a:lnTo>
                    <a:pt x="16659" y="1726"/>
                  </a:lnTo>
                  <a:lnTo>
                    <a:pt x="16416" y="1573"/>
                  </a:lnTo>
                  <a:lnTo>
                    <a:pt x="16168" y="1426"/>
                  </a:lnTo>
                  <a:lnTo>
                    <a:pt x="15916" y="1286"/>
                  </a:lnTo>
                  <a:lnTo>
                    <a:pt x="15660" y="1153"/>
                  </a:lnTo>
                  <a:lnTo>
                    <a:pt x="15401" y="1026"/>
                  </a:lnTo>
                  <a:lnTo>
                    <a:pt x="15137" y="906"/>
                  </a:lnTo>
                  <a:lnTo>
                    <a:pt x="14870" y="793"/>
                  </a:lnTo>
                  <a:lnTo>
                    <a:pt x="14599" y="687"/>
                  </a:lnTo>
                  <a:lnTo>
                    <a:pt x="14324" y="588"/>
                  </a:lnTo>
                  <a:lnTo>
                    <a:pt x="14047" y="496"/>
                  </a:lnTo>
                  <a:lnTo>
                    <a:pt x="13765" y="412"/>
                  </a:lnTo>
                  <a:lnTo>
                    <a:pt x="13481" y="335"/>
                  </a:lnTo>
                  <a:lnTo>
                    <a:pt x="13194" y="266"/>
                  </a:lnTo>
                  <a:lnTo>
                    <a:pt x="12904" y="205"/>
                  </a:lnTo>
                  <a:lnTo>
                    <a:pt x="12611" y="151"/>
                  </a:lnTo>
                  <a:lnTo>
                    <a:pt x="12315" y="105"/>
                  </a:lnTo>
                  <a:lnTo>
                    <a:pt x="12017" y="68"/>
                  </a:lnTo>
                  <a:lnTo>
                    <a:pt x="11716" y="38"/>
                  </a:lnTo>
                  <a:lnTo>
                    <a:pt x="11413" y="17"/>
                  </a:lnTo>
                  <a:lnTo>
                    <a:pt x="11107" y="4"/>
                  </a:lnTo>
                  <a:lnTo>
                    <a:pt x="10800" y="0"/>
                  </a:lnTo>
                  <a:close/>
                </a:path>
              </a:pathLst>
            </a:custGeom>
            <a:solidFill>
              <a:srgbClr val="7A003C"/>
            </a:solidFill>
            <a:ln w="12700" cap="flat">
              <a:noFill/>
              <a:miter lim="400000"/>
            </a:ln>
            <a:effectLst/>
          </p:spPr>
          <p:txBody>
            <a:bodyPr wrap="square" lIns="45719" tIns="45719" rIns="45719" bIns="45719" numCol="1" anchor="t">
              <a:noAutofit/>
            </a:bodyPr>
            <a:lstStyle/>
            <a:p>
              <a:endParaRPr/>
            </a:p>
          </p:txBody>
        </p:sp>
        <p:sp>
          <p:nvSpPr>
            <p:cNvPr id="164" name="Forme"/>
            <p:cNvSpPr/>
            <p:nvPr/>
          </p:nvSpPr>
          <p:spPr>
            <a:xfrm>
              <a:off x="1349806" y="347111"/>
              <a:ext cx="396927" cy="15114"/>
            </a:xfrm>
            <a:custGeom>
              <a:avLst/>
              <a:gdLst/>
              <a:ahLst/>
              <a:cxnLst>
                <a:cxn ang="0">
                  <a:pos x="wd2" y="hd2"/>
                </a:cxn>
                <a:cxn ang="5400000">
                  <a:pos x="wd2" y="hd2"/>
                </a:cxn>
                <a:cxn ang="10800000">
                  <a:pos x="wd2" y="hd2"/>
                </a:cxn>
                <a:cxn ang="16200000">
                  <a:pos x="wd2" y="hd2"/>
                </a:cxn>
              </a:cxnLst>
              <a:rect l="0" t="0" r="r" b="b"/>
              <a:pathLst>
                <a:path w="21600" h="21600" extrusionOk="0">
                  <a:moveTo>
                    <a:pt x="18846" y="0"/>
                  </a:moveTo>
                  <a:lnTo>
                    <a:pt x="16271" y="14938"/>
                  </a:lnTo>
                  <a:lnTo>
                    <a:pt x="15985" y="19022"/>
                  </a:lnTo>
                  <a:lnTo>
                    <a:pt x="15770" y="21073"/>
                  </a:lnTo>
                  <a:lnTo>
                    <a:pt x="15462" y="21091"/>
                  </a:lnTo>
                  <a:lnTo>
                    <a:pt x="21600" y="21091"/>
                  </a:lnTo>
                  <a:lnTo>
                    <a:pt x="20818" y="9992"/>
                  </a:lnTo>
                  <a:lnTo>
                    <a:pt x="19867" y="2484"/>
                  </a:lnTo>
                  <a:lnTo>
                    <a:pt x="18846" y="0"/>
                  </a:lnTo>
                  <a:close/>
                  <a:moveTo>
                    <a:pt x="3075" y="526"/>
                  </a:moveTo>
                  <a:lnTo>
                    <a:pt x="500" y="15464"/>
                  </a:lnTo>
                  <a:lnTo>
                    <a:pt x="215" y="19530"/>
                  </a:lnTo>
                  <a:lnTo>
                    <a:pt x="0" y="21600"/>
                  </a:lnTo>
                  <a:lnTo>
                    <a:pt x="5829" y="21600"/>
                  </a:lnTo>
                  <a:lnTo>
                    <a:pt x="5048" y="10505"/>
                  </a:lnTo>
                  <a:lnTo>
                    <a:pt x="4096" y="3000"/>
                  </a:lnTo>
                  <a:lnTo>
                    <a:pt x="3075" y="526"/>
                  </a:lnTo>
                  <a:close/>
                </a:path>
              </a:pathLst>
            </a:custGeom>
            <a:noFill/>
            <a:ln w="12700" cap="flat">
              <a:noFill/>
              <a:miter lim="400000"/>
            </a:ln>
            <a:effectLst/>
          </p:spPr>
          <p:txBody>
            <a:bodyPr wrap="square" lIns="45719" tIns="45719" rIns="45719" bIns="45719" numCol="1" anchor="t">
              <a:noAutofit/>
            </a:bodyPr>
            <a:lstStyle/>
            <a:p>
              <a:endParaRPr/>
            </a:p>
          </p:txBody>
        </p:sp>
      </p:grpSp>
      <p:sp>
        <p:nvSpPr>
          <p:cNvPr id="167" name="object 13"/>
          <p:cNvSpPr txBox="1"/>
          <p:nvPr/>
        </p:nvSpPr>
        <p:spPr>
          <a:xfrm>
            <a:off x="762660" y="6649085"/>
            <a:ext cx="2367164" cy="2051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indent="12700" algn="ctr">
              <a:lnSpc>
                <a:spcPts val="1600"/>
              </a:lnSpc>
              <a:spcBef>
                <a:spcPts val="300"/>
              </a:spcBef>
              <a:defRPr sz="1500" b="1" spc="-180">
                <a:solidFill>
                  <a:srgbClr val="FFFFFF"/>
                </a:solidFill>
                <a:latin typeface="Arial"/>
                <a:ea typeface="Arial"/>
                <a:cs typeface="Arial"/>
                <a:sym typeface="Arial"/>
              </a:defRPr>
            </a:pPr>
            <a:r>
              <a:rPr lang="fr-CA" spc="-50" dirty="0"/>
              <a:t>« Afin de briser les stéréotypes négatifs lié à la communauté sud-asiatique et à la COVID-19, le groupe de travail a aussi diffusé des renseignements par le biais de médias occidentaux afin de parler aussi aux populations anglophones. »</a:t>
            </a:r>
          </a:p>
        </p:txBody>
      </p:sp>
      <p:sp>
        <p:nvSpPr>
          <p:cNvPr id="168" name="object 14"/>
          <p:cNvSpPr/>
          <p:nvPr/>
        </p:nvSpPr>
        <p:spPr>
          <a:xfrm>
            <a:off x="2692686" y="8379858"/>
            <a:ext cx="1085316" cy="1105470"/>
          </a:xfrm>
          <a:custGeom>
            <a:avLst/>
            <a:gdLst/>
            <a:ahLst/>
            <a:cxnLst>
              <a:cxn ang="0">
                <a:pos x="wd2" y="hd2"/>
              </a:cxn>
              <a:cxn ang="5400000">
                <a:pos x="wd2" y="hd2"/>
              </a:cxn>
              <a:cxn ang="10800000">
                <a:pos x="wd2" y="hd2"/>
              </a:cxn>
              <a:cxn ang="16200000">
                <a:pos x="wd2" y="hd2"/>
              </a:cxn>
            </a:cxnLst>
            <a:rect l="0" t="0" r="r" b="b"/>
            <a:pathLst>
              <a:path w="21600" h="21600" extrusionOk="0">
                <a:moveTo>
                  <a:pt x="10594" y="0"/>
                </a:moveTo>
                <a:lnTo>
                  <a:pt x="9714" y="26"/>
                </a:lnTo>
                <a:lnTo>
                  <a:pt x="8835" y="126"/>
                </a:lnTo>
                <a:lnTo>
                  <a:pt x="7963" y="300"/>
                </a:lnTo>
                <a:lnTo>
                  <a:pt x="7101" y="549"/>
                </a:lnTo>
                <a:lnTo>
                  <a:pt x="6253" y="876"/>
                </a:lnTo>
                <a:lnTo>
                  <a:pt x="5425" y="1281"/>
                </a:lnTo>
                <a:lnTo>
                  <a:pt x="4637" y="1755"/>
                </a:lnTo>
                <a:lnTo>
                  <a:pt x="3906" y="2288"/>
                </a:lnTo>
                <a:lnTo>
                  <a:pt x="3233" y="2873"/>
                </a:lnTo>
                <a:lnTo>
                  <a:pt x="2621" y="3508"/>
                </a:lnTo>
                <a:lnTo>
                  <a:pt x="2069" y="4187"/>
                </a:lnTo>
                <a:lnTo>
                  <a:pt x="1580" y="4905"/>
                </a:lnTo>
                <a:lnTo>
                  <a:pt x="1154" y="5660"/>
                </a:lnTo>
                <a:lnTo>
                  <a:pt x="793" y="6446"/>
                </a:lnTo>
                <a:lnTo>
                  <a:pt x="498" y="7258"/>
                </a:lnTo>
                <a:lnTo>
                  <a:pt x="270" y="8094"/>
                </a:lnTo>
                <a:lnTo>
                  <a:pt x="110" y="8947"/>
                </a:lnTo>
                <a:lnTo>
                  <a:pt x="20" y="9814"/>
                </a:lnTo>
                <a:lnTo>
                  <a:pt x="0" y="10690"/>
                </a:lnTo>
                <a:lnTo>
                  <a:pt x="52" y="11571"/>
                </a:lnTo>
                <a:lnTo>
                  <a:pt x="177" y="12453"/>
                </a:lnTo>
                <a:lnTo>
                  <a:pt x="377" y="13331"/>
                </a:lnTo>
                <a:lnTo>
                  <a:pt x="652" y="14201"/>
                </a:lnTo>
                <a:lnTo>
                  <a:pt x="1003" y="15058"/>
                </a:lnTo>
                <a:lnTo>
                  <a:pt x="1432" y="15898"/>
                </a:lnTo>
                <a:lnTo>
                  <a:pt x="1931" y="16701"/>
                </a:lnTo>
                <a:lnTo>
                  <a:pt x="2485" y="17447"/>
                </a:lnTo>
                <a:lnTo>
                  <a:pt x="3090" y="18137"/>
                </a:lnTo>
                <a:lnTo>
                  <a:pt x="3743" y="18768"/>
                </a:lnTo>
                <a:lnTo>
                  <a:pt x="4438" y="19340"/>
                </a:lnTo>
                <a:lnTo>
                  <a:pt x="5172" y="19850"/>
                </a:lnTo>
                <a:lnTo>
                  <a:pt x="5939" y="20298"/>
                </a:lnTo>
                <a:lnTo>
                  <a:pt x="6736" y="20682"/>
                </a:lnTo>
                <a:lnTo>
                  <a:pt x="7558" y="21001"/>
                </a:lnTo>
                <a:lnTo>
                  <a:pt x="8400" y="21254"/>
                </a:lnTo>
                <a:lnTo>
                  <a:pt x="9258" y="21439"/>
                </a:lnTo>
                <a:lnTo>
                  <a:pt x="10129" y="21555"/>
                </a:lnTo>
                <a:lnTo>
                  <a:pt x="11006" y="21600"/>
                </a:lnTo>
                <a:lnTo>
                  <a:pt x="11886" y="21574"/>
                </a:lnTo>
                <a:lnTo>
                  <a:pt x="12765" y="21474"/>
                </a:lnTo>
                <a:lnTo>
                  <a:pt x="13637" y="21300"/>
                </a:lnTo>
                <a:lnTo>
                  <a:pt x="14499" y="21051"/>
                </a:lnTo>
                <a:lnTo>
                  <a:pt x="15347" y="20724"/>
                </a:lnTo>
                <a:lnTo>
                  <a:pt x="16175" y="20319"/>
                </a:lnTo>
                <a:lnTo>
                  <a:pt x="16963" y="19845"/>
                </a:lnTo>
                <a:lnTo>
                  <a:pt x="17694" y="19312"/>
                </a:lnTo>
                <a:lnTo>
                  <a:pt x="18367" y="18727"/>
                </a:lnTo>
                <a:lnTo>
                  <a:pt x="18979" y="18092"/>
                </a:lnTo>
                <a:lnTo>
                  <a:pt x="19531" y="17413"/>
                </a:lnTo>
                <a:lnTo>
                  <a:pt x="20020" y="16695"/>
                </a:lnTo>
                <a:lnTo>
                  <a:pt x="20446" y="15940"/>
                </a:lnTo>
                <a:lnTo>
                  <a:pt x="20807" y="15154"/>
                </a:lnTo>
                <a:lnTo>
                  <a:pt x="21102" y="14342"/>
                </a:lnTo>
                <a:lnTo>
                  <a:pt x="21330" y="13506"/>
                </a:lnTo>
                <a:lnTo>
                  <a:pt x="21490" y="12653"/>
                </a:lnTo>
                <a:lnTo>
                  <a:pt x="21580" y="11786"/>
                </a:lnTo>
                <a:lnTo>
                  <a:pt x="21600" y="10910"/>
                </a:lnTo>
                <a:lnTo>
                  <a:pt x="21548" y="10029"/>
                </a:lnTo>
                <a:lnTo>
                  <a:pt x="21423" y="9147"/>
                </a:lnTo>
                <a:lnTo>
                  <a:pt x="21223" y="8269"/>
                </a:lnTo>
                <a:lnTo>
                  <a:pt x="20949" y="7399"/>
                </a:lnTo>
                <a:lnTo>
                  <a:pt x="20597" y="6542"/>
                </a:lnTo>
                <a:lnTo>
                  <a:pt x="20168" y="5702"/>
                </a:lnTo>
                <a:lnTo>
                  <a:pt x="19670" y="4900"/>
                </a:lnTo>
                <a:lnTo>
                  <a:pt x="19115" y="4153"/>
                </a:lnTo>
                <a:lnTo>
                  <a:pt x="18510" y="3463"/>
                </a:lnTo>
                <a:lnTo>
                  <a:pt x="17857" y="2832"/>
                </a:lnTo>
                <a:lnTo>
                  <a:pt x="17162" y="2260"/>
                </a:lnTo>
                <a:lnTo>
                  <a:pt x="16428" y="1750"/>
                </a:lnTo>
                <a:lnTo>
                  <a:pt x="15661" y="1302"/>
                </a:lnTo>
                <a:lnTo>
                  <a:pt x="14864" y="918"/>
                </a:lnTo>
                <a:lnTo>
                  <a:pt x="14042" y="599"/>
                </a:lnTo>
                <a:lnTo>
                  <a:pt x="13200" y="346"/>
                </a:lnTo>
                <a:lnTo>
                  <a:pt x="12342" y="161"/>
                </a:lnTo>
                <a:lnTo>
                  <a:pt x="11471" y="45"/>
                </a:lnTo>
                <a:lnTo>
                  <a:pt x="10594" y="0"/>
                </a:lnTo>
                <a:close/>
              </a:path>
            </a:pathLst>
          </a:custGeom>
          <a:solidFill>
            <a:srgbClr val="D3DF43">
              <a:alpha val="78997"/>
            </a:srgbClr>
          </a:solidFill>
          <a:ln w="12700">
            <a:miter lim="400000"/>
          </a:ln>
        </p:spPr>
        <p:txBody>
          <a:bodyPr lIns="45719" rIns="45719"/>
          <a:lstStyle/>
          <a:p>
            <a:endParaRPr/>
          </a:p>
        </p:txBody>
      </p:sp>
      <p:pic>
        <p:nvPicPr>
          <p:cNvPr id="169" name="object 15" descr="object 15"/>
          <p:cNvPicPr>
            <a:picLocks noChangeAspect="1"/>
          </p:cNvPicPr>
          <p:nvPr/>
        </p:nvPicPr>
        <p:blipFill>
          <a:blip r:embed="rId2"/>
          <a:stretch>
            <a:fillRect/>
          </a:stretch>
        </p:blipFill>
        <p:spPr>
          <a:xfrm>
            <a:off x="5752591" y="5189949"/>
            <a:ext cx="1703070" cy="2743201"/>
          </a:xfrm>
          <a:prstGeom prst="rect">
            <a:avLst/>
          </a:prstGeom>
          <a:ln w="12700">
            <a:miter lim="400000"/>
          </a:ln>
        </p:spPr>
      </p:pic>
      <p:sp>
        <p:nvSpPr>
          <p:cNvPr id="170" name="object 16"/>
          <p:cNvSpPr txBox="1">
            <a:spLocks noGrp="1"/>
          </p:cNvSpPr>
          <p:nvPr>
            <p:ph type="sldNum" sz="quarter" idx="4294967295"/>
          </p:nvPr>
        </p:nvSpPr>
        <p:spPr>
          <a:xfrm>
            <a:off x="7358494" y="9734802"/>
            <a:ext cx="129159" cy="177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object 2"/>
          <p:cNvSpPr/>
          <p:nvPr/>
        </p:nvSpPr>
        <p:spPr>
          <a:xfrm>
            <a:off x="0" y="9583418"/>
            <a:ext cx="7772400" cy="474981"/>
          </a:xfrm>
          <a:prstGeom prst="rect">
            <a:avLst/>
          </a:prstGeom>
          <a:solidFill>
            <a:srgbClr val="7A123E"/>
          </a:solidFill>
          <a:ln w="12700">
            <a:miter lim="400000"/>
          </a:ln>
        </p:spPr>
        <p:txBody>
          <a:bodyPr lIns="45719" rIns="45719"/>
          <a:lstStyle/>
          <a:p>
            <a:endParaRPr/>
          </a:p>
        </p:txBody>
      </p:sp>
      <p:sp>
        <p:nvSpPr>
          <p:cNvPr id="173" name="object 3"/>
          <p:cNvSpPr txBox="1"/>
          <p:nvPr/>
        </p:nvSpPr>
        <p:spPr>
          <a:xfrm>
            <a:off x="243839" y="377290"/>
            <a:ext cx="3478531" cy="46679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9684" algn="just">
              <a:lnSpc>
                <a:spcPts val="1400"/>
              </a:lnSpc>
              <a:defRPr sz="1200" spc="-114">
                <a:solidFill>
                  <a:srgbClr val="231F20"/>
                </a:solidFill>
                <a:latin typeface="Arial"/>
                <a:ea typeface="Arial"/>
                <a:cs typeface="Arial"/>
                <a:sym typeface="Arial"/>
              </a:defRPr>
            </a:pPr>
            <a:r>
              <a:rPr lang="fr-CA" sz="900" spc="10" dirty="0"/>
              <a:t>a mis sur pied la campagne pancanadienne de vaccination « This </a:t>
            </a:r>
            <a:r>
              <a:rPr lang="fr-CA" sz="900" spc="10" dirty="0" err="1"/>
              <a:t>is</a:t>
            </a:r>
            <a:r>
              <a:rPr lang="fr-CA" sz="900" spc="10" dirty="0"/>
              <a:t> Our Shot ». Les membres du groupe ont communiqué avec d’autres groupes de travail contre la COVID-19 (canadien musulman et latino-américain) ainsi qu’avec Black </a:t>
            </a:r>
            <a:r>
              <a:rPr lang="fr-CA" sz="900" spc="10" dirty="0" err="1"/>
              <a:t>Physicians</a:t>
            </a:r>
            <a:r>
              <a:rPr lang="fr-CA" sz="900" spc="10" dirty="0"/>
              <a:t> of Canada et l’Initiative </a:t>
            </a:r>
            <a:r>
              <a:rPr lang="fr-CA" sz="900" spc="10" dirty="0" err="1"/>
              <a:t>BlackNorth</a:t>
            </a:r>
            <a:r>
              <a:rPr lang="fr-CA" sz="900" spc="10" dirty="0"/>
              <a:t> pour faire front commun et renseigner le monde sur le vaccin pour augmenter le taux de vaccination. Ils ont appuyé leur campagne sur le principe d’unité et ils ont fait traduire le slogan (</a:t>
            </a:r>
            <a:r>
              <a:rPr lang="fr-CA" sz="900" spc="10" dirty="0" err="1"/>
              <a:t>Get</a:t>
            </a:r>
            <a:r>
              <a:rPr lang="fr-CA" sz="900" spc="10" dirty="0"/>
              <a:t> </a:t>
            </a:r>
            <a:r>
              <a:rPr lang="fr-CA" sz="900" spc="10" dirty="0" err="1"/>
              <a:t>Your</a:t>
            </a:r>
            <a:r>
              <a:rPr lang="fr-CA" sz="900" spc="10" dirty="0"/>
              <a:t> Shot) en 34 langues différentes.</a:t>
            </a:r>
          </a:p>
          <a:p>
            <a:pPr marR="5080" indent="232409" algn="just">
              <a:lnSpc>
                <a:spcPts val="1400"/>
              </a:lnSpc>
              <a:defRPr sz="1200" spc="-344">
                <a:solidFill>
                  <a:srgbClr val="231F20"/>
                </a:solidFill>
                <a:latin typeface="Arial"/>
                <a:ea typeface="Arial"/>
                <a:cs typeface="Arial"/>
                <a:sym typeface="Arial"/>
              </a:defRPr>
            </a:pPr>
            <a:r>
              <a:rPr lang="fr-CA" sz="900" spc="10" dirty="0"/>
              <a:t>Pour augmenter le taux de vaccination, il était important que les personnes de communautés raciales, culturelles et ethniques voient des membres de leurs communautés approuver le vaccin. La campagne et son message se sont répandus sur les médias sociaux pour devenir la plus vaste campagne pancanadienne de vaccination contre la COVID-19. Ils ont amassé 15 millions de dollars par la vente de chandails et ils ont eu l’aide de plus de 200 influenceurs, dont des célébrités canadiennes telles que </a:t>
            </a:r>
            <a:r>
              <a:rPr lang="fr-CA" sz="900" spc="-20" dirty="0"/>
              <a:t>Ryan Reynolds, Clara Hughes et Hayley </a:t>
            </a:r>
            <a:r>
              <a:rPr lang="fr-CA" sz="900" spc="-20" dirty="0" err="1"/>
              <a:t>Wickenheiser</a:t>
            </a:r>
            <a:r>
              <a:rPr lang="fr-CA" sz="900" spc="-20" dirty="0"/>
              <a:t>. De </a:t>
            </a:r>
            <a:r>
              <a:rPr lang="fr-CA" sz="900" spc="10" dirty="0"/>
              <a:t>grandes entreprises comme Facebook et Labatt ont communiqué avec le groupe et ils ont travaillé pour répandre le message grâce au financement et à la grande visibilité dans les médias. Forte du principe voulant que le vaccin permette de revenir à la normale et de revoir ses proches en personne, la campagne a touché les gens et connu un grand succès. En fait, pendant que la campagne battait son plein, la région de Peel affichait l’un des taux de vaccination les plus élevés au pays</a:t>
            </a:r>
            <a:r>
              <a:rPr lang="fr-CA" dirty="0"/>
              <a:t>.</a:t>
            </a:r>
          </a:p>
        </p:txBody>
      </p:sp>
      <p:sp>
        <p:nvSpPr>
          <p:cNvPr id="174" name="object 4"/>
          <p:cNvSpPr txBox="1"/>
          <p:nvPr/>
        </p:nvSpPr>
        <p:spPr>
          <a:xfrm>
            <a:off x="3836923" y="377290"/>
            <a:ext cx="3491866" cy="61727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33019" algn="just">
              <a:lnSpc>
                <a:spcPts val="1400"/>
              </a:lnSpc>
              <a:defRPr sz="1200" spc="-90">
                <a:solidFill>
                  <a:srgbClr val="231F20"/>
                </a:solidFill>
                <a:latin typeface="Arial"/>
                <a:ea typeface="Arial"/>
                <a:cs typeface="Arial"/>
                <a:sym typeface="Arial"/>
              </a:defRPr>
            </a:pPr>
            <a:r>
              <a:rPr lang="fr-CA" sz="900" spc="10" dirty="0"/>
              <a:t>Puisque la culture de respect et de collaboration a été si fermement établie dès le début, l’équipe a continué à prospérer même en accueillant de nouveaux membres. Les onze membres à l’origine du groupe sont demeurés les personnes-ressources et ils ont continué à en assurer la réussite. Il s’agissait vraiment d’un groupe de travail composé de leaders qui se sont relayés et ont coordonné leur travail pour la communauté sud-asiatique.</a:t>
            </a:r>
          </a:p>
          <a:p>
            <a:pPr marR="5080" indent="33019" algn="just">
              <a:lnSpc>
                <a:spcPts val="1400"/>
              </a:lnSpc>
              <a:defRPr sz="1200" spc="-90">
                <a:solidFill>
                  <a:srgbClr val="231F20"/>
                </a:solidFill>
                <a:latin typeface="Arial"/>
                <a:ea typeface="Arial"/>
                <a:cs typeface="Arial"/>
                <a:sym typeface="Arial"/>
              </a:defRPr>
            </a:pPr>
            <a:endParaRPr lang="fr-CA" sz="900" spc="10" dirty="0"/>
          </a:p>
          <a:p>
            <a:pPr marR="1313180" algn="ctr">
              <a:spcBef>
                <a:spcPts val="400"/>
              </a:spcBef>
              <a:defRPr sz="1600" b="1" spc="-170">
                <a:solidFill>
                  <a:srgbClr val="231F20"/>
                </a:solidFill>
                <a:latin typeface="Arial"/>
                <a:ea typeface="Arial"/>
                <a:cs typeface="Arial"/>
                <a:sym typeface="Arial"/>
              </a:defRPr>
            </a:pPr>
            <a:endParaRPr lang="fr-CA" dirty="0"/>
          </a:p>
          <a:p>
            <a:pPr marR="1313180">
              <a:spcBef>
                <a:spcPts val="400"/>
              </a:spcBef>
              <a:defRPr sz="1600" b="1" spc="-170">
                <a:solidFill>
                  <a:srgbClr val="231F20"/>
                </a:solidFill>
                <a:latin typeface="Arial"/>
                <a:ea typeface="Arial"/>
                <a:cs typeface="Arial"/>
                <a:sym typeface="Arial"/>
              </a:defRPr>
            </a:pPr>
            <a:endParaRPr lang="fr-CA" spc="-50" dirty="0"/>
          </a:p>
          <a:p>
            <a:pPr marR="1313180">
              <a:spcBef>
                <a:spcPts val="400"/>
              </a:spcBef>
              <a:defRPr sz="1600" b="1" spc="-170">
                <a:solidFill>
                  <a:srgbClr val="231F20"/>
                </a:solidFill>
                <a:latin typeface="Arial"/>
                <a:ea typeface="Arial"/>
                <a:cs typeface="Arial"/>
                <a:sym typeface="Arial"/>
              </a:defRPr>
            </a:pPr>
            <a:r>
              <a:rPr lang="fr-CA" spc="-50" dirty="0"/>
              <a:t>Un modèle unique ne convient pas toujours</a:t>
            </a:r>
          </a:p>
          <a:p>
            <a:pPr marR="5080" indent="318768" algn="just">
              <a:lnSpc>
                <a:spcPts val="1400"/>
              </a:lnSpc>
              <a:spcBef>
                <a:spcPts val="200"/>
              </a:spcBef>
              <a:defRPr sz="1200" spc="-75">
                <a:solidFill>
                  <a:srgbClr val="231F20"/>
                </a:solidFill>
                <a:latin typeface="Arial"/>
                <a:ea typeface="Arial"/>
                <a:cs typeface="Arial"/>
                <a:sym typeface="Arial"/>
              </a:defRPr>
            </a:pPr>
            <a:r>
              <a:rPr lang="fr-CA" sz="900" spc="10" dirty="0"/>
              <a:t>Après avoir passé la journée à inoculer des doses de rappel contre la COVID-19 au temple </a:t>
            </a:r>
            <a:r>
              <a:rPr lang="fr-CA" sz="900" spc="10" dirty="0" err="1"/>
              <a:t>Nanaksar</a:t>
            </a:r>
            <a:r>
              <a:rPr lang="fr-CA" sz="900" spc="10" dirty="0"/>
              <a:t> Gurudwara à Brampton, la D</a:t>
            </a:r>
            <a:r>
              <a:rPr lang="fr-CA" sz="900" spc="10" baseline="30000" dirty="0"/>
              <a:t>re</a:t>
            </a:r>
            <a:r>
              <a:rPr lang="fr-CA" sz="900" spc="10" dirty="0"/>
              <a:t> </a:t>
            </a:r>
            <a:r>
              <a:rPr lang="fr-CA" sz="900" spc="10" dirty="0" err="1"/>
              <a:t>Sandhanwalia</a:t>
            </a:r>
            <a:r>
              <a:rPr lang="fr-CA" sz="900" spc="10" dirty="0"/>
              <a:t> et son ami et collègue se sont aperçus qu’il ne restait que deux injections. Véritable exemple du principe selon lequel il faut « aller là où les gens sont », le groupe a organisé une clinique de vaccination pendant la fin de semaine au temple pour attirer les fidèles de la communauté sud-asiatique qui assisteraient à la prière. Ne voulant pas que les deux doses de rappel soient perdues, </a:t>
            </a:r>
            <a:r>
              <a:rPr lang="fr-CA" sz="900" spc="10" dirty="0" err="1"/>
              <a:t>Simerpreet</a:t>
            </a:r>
            <a:r>
              <a:rPr lang="fr-CA" sz="900" spc="10" dirty="0"/>
              <a:t> a choisi d’inoculer une dose à son collègue qui lui a rendu la pareille. Ce moment était important pour </a:t>
            </a:r>
            <a:r>
              <a:rPr lang="fr-CA" sz="900" spc="10" dirty="0" err="1"/>
              <a:t>Simerpreet</a:t>
            </a:r>
            <a:r>
              <a:rPr lang="fr-CA" sz="900" spc="10" dirty="0"/>
              <a:t>, car non seulement recevait-elle son troisième rappel, mais elle était en plus enceinte. Il était essentiel d’immortaliser ce moment, car les femmes enceintes hésitaient beaucoup à prendre le vaccin, en particulier les femmes sud-asiatiques. C’était le moment de montrer que le rappel était sans danger pour les femmes enceintes. Plus tard, elle a ajouté la mention #thankful (reconnaissante) sous la vidéo, car elle s’est sentie incroyablement privilégiée de donner des anticorps à son enfant à naître, de le protéger et d’en profiter pour sensibiliser et rassurer les femmes enceintes craintives du monde entier.</a:t>
            </a:r>
          </a:p>
        </p:txBody>
      </p:sp>
      <p:pic>
        <p:nvPicPr>
          <p:cNvPr id="175" name="object 5" descr="object 5"/>
          <p:cNvPicPr>
            <a:picLocks noChangeAspect="1"/>
          </p:cNvPicPr>
          <p:nvPr/>
        </p:nvPicPr>
        <p:blipFill>
          <a:blip r:embed="rId2"/>
          <a:stretch>
            <a:fillRect/>
          </a:stretch>
        </p:blipFill>
        <p:spPr>
          <a:xfrm>
            <a:off x="4089400" y="6520615"/>
            <a:ext cx="3021077" cy="3021077"/>
          </a:xfrm>
          <a:prstGeom prst="rect">
            <a:avLst/>
          </a:prstGeom>
          <a:ln w="12700">
            <a:miter lim="400000"/>
          </a:ln>
        </p:spPr>
      </p:pic>
      <p:sp>
        <p:nvSpPr>
          <p:cNvPr id="176" name="object 6"/>
          <p:cNvSpPr/>
          <p:nvPr/>
        </p:nvSpPr>
        <p:spPr>
          <a:xfrm flipH="1">
            <a:off x="3770120" y="428751"/>
            <a:ext cx="1" cy="8770112"/>
          </a:xfrm>
          <a:prstGeom prst="line">
            <a:avLst/>
          </a:prstGeom>
          <a:ln w="12700">
            <a:solidFill>
              <a:srgbClr val="231F20"/>
            </a:solidFill>
          </a:ln>
        </p:spPr>
        <p:txBody>
          <a:bodyPr lIns="45719" rIns="45719"/>
          <a:lstStyle/>
          <a:p>
            <a:endParaRPr/>
          </a:p>
        </p:txBody>
      </p:sp>
      <p:pic>
        <p:nvPicPr>
          <p:cNvPr id="177" name="object 7" descr="object 7"/>
          <p:cNvPicPr>
            <a:picLocks noChangeAspect="1"/>
          </p:cNvPicPr>
          <p:nvPr/>
        </p:nvPicPr>
        <p:blipFill>
          <a:blip r:embed="rId3"/>
          <a:stretch>
            <a:fillRect/>
          </a:stretch>
        </p:blipFill>
        <p:spPr>
          <a:xfrm>
            <a:off x="1925064" y="5015040"/>
            <a:ext cx="1778255" cy="1993392"/>
          </a:xfrm>
          <a:prstGeom prst="rect">
            <a:avLst/>
          </a:prstGeom>
          <a:ln w="12700">
            <a:miter lim="400000"/>
          </a:ln>
        </p:spPr>
      </p:pic>
      <p:sp>
        <p:nvSpPr>
          <p:cNvPr id="178" name="object 8"/>
          <p:cNvSpPr txBox="1">
            <a:spLocks noGrp="1"/>
          </p:cNvSpPr>
          <p:nvPr>
            <p:ph type="sldNum" sz="quarter" idx="4294967295"/>
          </p:nvPr>
        </p:nvSpPr>
        <p:spPr>
          <a:xfrm>
            <a:off x="7358494" y="9734802"/>
            <a:ext cx="129159" cy="177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5</a:t>
            </a:fld>
            <a:endParaRPr/>
          </a:p>
        </p:txBody>
      </p:sp>
      <p:sp>
        <p:nvSpPr>
          <p:cNvPr id="5" name="ZoneTexte 4">
            <a:extLst>
              <a:ext uri="{FF2B5EF4-FFF2-40B4-BE49-F238E27FC236}">
                <a16:creationId xmlns:a16="http://schemas.microsoft.com/office/drawing/2014/main" id="{25A30BD3-4C66-404C-8A24-1BAC26D215F3}"/>
              </a:ext>
            </a:extLst>
          </p:cNvPr>
          <p:cNvSpPr txBox="1"/>
          <p:nvPr/>
        </p:nvSpPr>
        <p:spPr>
          <a:xfrm>
            <a:off x="243839" y="5013253"/>
            <a:ext cx="4474302" cy="6540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lIns="0" tIns="0" rIns="0" bIns="0">
            <a:noAutofit/>
          </a:bodyPr>
          <a:lstStyle/>
          <a:p>
            <a:pPr marR="2351404" defTabSz="2684463">
              <a:lnSpc>
                <a:spcPts val="1700"/>
              </a:lnSpc>
              <a:spcBef>
                <a:spcPts val="400"/>
              </a:spcBef>
              <a:defRPr sz="1600" b="1" spc="-180">
                <a:solidFill>
                  <a:srgbClr val="231F20"/>
                </a:solidFill>
                <a:latin typeface="Arial"/>
                <a:ea typeface="Arial"/>
                <a:cs typeface="Arial"/>
                <a:sym typeface="Arial"/>
              </a:defRPr>
            </a:pPr>
            <a:r>
              <a:rPr lang="fr-CA" spc="-50" dirty="0"/>
              <a:t>Un groupe de</a:t>
            </a:r>
            <a:br>
              <a:rPr lang="fr-CA" spc="-50" dirty="0"/>
            </a:br>
            <a:r>
              <a:rPr lang="fr-CA" spc="-50" dirty="0"/>
              <a:t>travail fondé sur</a:t>
            </a:r>
            <a:br>
              <a:rPr lang="fr-CA" spc="-50" dirty="0"/>
            </a:br>
            <a:r>
              <a:rPr lang="fr-CA" spc="-50" dirty="0"/>
              <a:t>le leadership</a:t>
            </a:r>
            <a:br>
              <a:rPr lang="fr-CA" spc="-50" dirty="0"/>
            </a:br>
            <a:r>
              <a:rPr lang="fr-CA" spc="-50" dirty="0"/>
              <a:t>collaboratif</a:t>
            </a:r>
          </a:p>
        </p:txBody>
      </p:sp>
      <p:sp>
        <p:nvSpPr>
          <p:cNvPr id="6" name="ZoneTexte 5">
            <a:extLst>
              <a:ext uri="{FF2B5EF4-FFF2-40B4-BE49-F238E27FC236}">
                <a16:creationId xmlns:a16="http://schemas.microsoft.com/office/drawing/2014/main" id="{A6610D69-31A8-7488-1AEB-A4822432466E}"/>
              </a:ext>
            </a:extLst>
          </p:cNvPr>
          <p:cNvSpPr txBox="1"/>
          <p:nvPr/>
        </p:nvSpPr>
        <p:spPr>
          <a:xfrm>
            <a:off x="175699" y="5804721"/>
            <a:ext cx="3603947" cy="36644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R="1833879" indent="100584">
              <a:lnSpc>
                <a:spcPts val="1400"/>
              </a:lnSpc>
              <a:defRPr sz="1200" spc="-104">
                <a:solidFill>
                  <a:srgbClr val="231F20"/>
                </a:solidFill>
                <a:latin typeface="Arial"/>
                <a:ea typeface="Arial"/>
                <a:cs typeface="Arial"/>
                <a:sym typeface="Arial"/>
              </a:defRPr>
            </a:pPr>
            <a:r>
              <a:rPr lang="fr-CA" sz="900" spc="10" dirty="0"/>
              <a:t>La collaboration était primordiale à la réussite du groupe de travail sud-asiatique contre la COVID-19. La campagne pancanadienne de vaccination contre la COVID-19 a touché</a:t>
            </a:r>
          </a:p>
          <a:p>
            <a:pPr marR="5080" indent="19684" algn="just">
              <a:lnSpc>
                <a:spcPts val="1400"/>
              </a:lnSpc>
              <a:defRPr sz="1200" spc="-125">
                <a:solidFill>
                  <a:srgbClr val="231F20"/>
                </a:solidFill>
                <a:latin typeface="Arial"/>
                <a:ea typeface="Arial"/>
                <a:cs typeface="Arial"/>
                <a:sym typeface="Arial"/>
              </a:defRPr>
            </a:pPr>
            <a:r>
              <a:rPr lang="fr-CA" sz="900" spc="10" dirty="0"/>
              <a:t>énormément de personnes grâce à la collaboration que le groupe de travail a su favoriser. La collaboration au sein du groupe était également essentielle à sa vitalité. La D</a:t>
            </a:r>
            <a:r>
              <a:rPr lang="fr-CA" sz="900" spc="10" baseline="30000" dirty="0"/>
              <a:t>re</a:t>
            </a:r>
            <a:r>
              <a:rPr lang="fr-CA" sz="900" spc="10" dirty="0"/>
              <a:t> </a:t>
            </a:r>
            <a:r>
              <a:rPr lang="fr-CA" sz="900" spc="10" dirty="0" err="1"/>
              <a:t>Sandhanwalia</a:t>
            </a:r>
            <a:r>
              <a:rPr lang="fr-CA" sz="900" spc="10" dirty="0"/>
              <a:t> et les autres membres du groupe de travail ont su mettre leur ego de côté et faire preuve d’humilité et bonne volonté. Les membres ont appris à reconnaître leurs forces et leurs faiblesses et à prendre les devants ou un pas de recul lorsqu’un autre membre était mieux placé pour accomplir une tâche. Les compétences en médecine, langues, marketing, technologie, gestion et en relations avec les médias ont été essentielles à la réussite du groupe et tous les membres ont participé selon leurs forces. Au fil du temps, le groupe a accueilli un certain nombre d’</a:t>
            </a:r>
            <a:r>
              <a:rPr lang="fr-CA" sz="900" spc="10" dirty="0" err="1"/>
              <a:t>étudiant.e.s</a:t>
            </a:r>
            <a:r>
              <a:rPr lang="fr-CA" sz="900" spc="10" dirty="0"/>
              <a:t> bénévoles.</a:t>
            </a:r>
          </a:p>
        </p:txBody>
      </p:sp>
      <p:sp>
        <p:nvSpPr>
          <p:cNvPr id="9" name="ZoneTexte 8">
            <a:extLst>
              <a:ext uri="{FF2B5EF4-FFF2-40B4-BE49-F238E27FC236}">
                <a16:creationId xmlns:a16="http://schemas.microsoft.com/office/drawing/2014/main" id="{7703F656-F77A-8C4C-F7F1-BFCB48E27850}"/>
              </a:ext>
            </a:extLst>
          </p:cNvPr>
          <p:cNvSpPr txBox="1"/>
          <p:nvPr/>
        </p:nvSpPr>
        <p:spPr>
          <a:xfrm>
            <a:off x="3832479" y="1679179"/>
            <a:ext cx="3655174" cy="6945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R="28575" indent="140335" algn="ctr">
              <a:lnSpc>
                <a:spcPts val="1600"/>
              </a:lnSpc>
              <a:spcBef>
                <a:spcPts val="500"/>
              </a:spcBef>
              <a:defRPr sz="1600" b="1" spc="-150">
                <a:solidFill>
                  <a:srgbClr val="78123B"/>
                </a:solidFill>
                <a:latin typeface="Arial"/>
                <a:ea typeface="Arial"/>
                <a:cs typeface="Arial"/>
                <a:sym typeface="Arial"/>
              </a:defRPr>
            </a:pPr>
            <a:r>
              <a:rPr lang="fr-CA" sz="1300" spc="-50" dirty="0"/>
              <a:t>« [L]es onze membres à l’origine du groupe sont demeurés les personnes-ressources et ils ont continué à en assurer la réussite.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6" name="object 15"/>
          <p:cNvGrpSpPr/>
          <p:nvPr/>
        </p:nvGrpSpPr>
        <p:grpSpPr>
          <a:xfrm>
            <a:off x="315601" y="533325"/>
            <a:ext cx="3206674" cy="3032215"/>
            <a:chOff x="0" y="0"/>
            <a:chExt cx="3206672" cy="3032214"/>
          </a:xfrm>
        </p:grpSpPr>
        <p:sp>
          <p:nvSpPr>
            <p:cNvPr id="180" name="object 16"/>
            <p:cNvSpPr/>
            <p:nvPr/>
          </p:nvSpPr>
          <p:spPr>
            <a:xfrm>
              <a:off x="1869841" y="1745563"/>
              <a:ext cx="1336831" cy="1286651"/>
            </a:xfrm>
            <a:custGeom>
              <a:avLst/>
              <a:gdLst/>
              <a:ahLst/>
              <a:cxnLst>
                <a:cxn ang="0">
                  <a:pos x="wd2" y="hd2"/>
                </a:cxn>
                <a:cxn ang="5400000">
                  <a:pos x="wd2" y="hd2"/>
                </a:cxn>
                <a:cxn ang="10800000">
                  <a:pos x="wd2" y="hd2"/>
                </a:cxn>
                <a:cxn ang="16200000">
                  <a:pos x="wd2" y="hd2"/>
                </a:cxn>
              </a:cxnLst>
              <a:rect l="0" t="0" r="r" b="b"/>
              <a:pathLst>
                <a:path w="21600" h="21600" extrusionOk="0">
                  <a:moveTo>
                    <a:pt x="10904" y="0"/>
                  </a:moveTo>
                  <a:lnTo>
                    <a:pt x="10127" y="28"/>
                  </a:lnTo>
                  <a:lnTo>
                    <a:pt x="9346" y="114"/>
                  </a:lnTo>
                  <a:lnTo>
                    <a:pt x="8564" y="258"/>
                  </a:lnTo>
                  <a:lnTo>
                    <a:pt x="7782" y="463"/>
                  </a:lnTo>
                  <a:lnTo>
                    <a:pt x="7016" y="724"/>
                  </a:lnTo>
                  <a:lnTo>
                    <a:pt x="6282" y="1036"/>
                  </a:lnTo>
                  <a:lnTo>
                    <a:pt x="5582" y="1396"/>
                  </a:lnTo>
                  <a:lnTo>
                    <a:pt x="4915" y="1801"/>
                  </a:lnTo>
                  <a:lnTo>
                    <a:pt x="4285" y="2249"/>
                  </a:lnTo>
                  <a:lnTo>
                    <a:pt x="3692" y="2738"/>
                  </a:lnTo>
                  <a:lnTo>
                    <a:pt x="3137" y="3264"/>
                  </a:lnTo>
                  <a:lnTo>
                    <a:pt x="2623" y="3826"/>
                  </a:lnTo>
                  <a:lnTo>
                    <a:pt x="2150" y="4420"/>
                  </a:lnTo>
                  <a:lnTo>
                    <a:pt x="1720" y="5044"/>
                  </a:lnTo>
                  <a:lnTo>
                    <a:pt x="1335" y="5695"/>
                  </a:lnTo>
                  <a:lnTo>
                    <a:pt x="995" y="6371"/>
                  </a:lnTo>
                  <a:lnTo>
                    <a:pt x="703" y="7069"/>
                  </a:lnTo>
                  <a:lnTo>
                    <a:pt x="459" y="7787"/>
                  </a:lnTo>
                  <a:lnTo>
                    <a:pt x="266" y="8521"/>
                  </a:lnTo>
                  <a:lnTo>
                    <a:pt x="124" y="9270"/>
                  </a:lnTo>
                  <a:lnTo>
                    <a:pt x="35" y="10031"/>
                  </a:lnTo>
                  <a:lnTo>
                    <a:pt x="0" y="10800"/>
                  </a:lnTo>
                  <a:lnTo>
                    <a:pt x="21" y="11576"/>
                  </a:lnTo>
                  <a:lnTo>
                    <a:pt x="99" y="12357"/>
                  </a:lnTo>
                  <a:lnTo>
                    <a:pt x="236" y="13138"/>
                  </a:lnTo>
                  <a:lnTo>
                    <a:pt x="433" y="13918"/>
                  </a:lnTo>
                  <a:lnTo>
                    <a:pt x="686" y="14681"/>
                  </a:lnTo>
                  <a:lnTo>
                    <a:pt x="991" y="15412"/>
                  </a:lnTo>
                  <a:lnTo>
                    <a:pt x="1344" y="16109"/>
                  </a:lnTo>
                  <a:lnTo>
                    <a:pt x="1743" y="16771"/>
                  </a:lnTo>
                  <a:lnTo>
                    <a:pt x="2186" y="17398"/>
                  </a:lnTo>
                  <a:lnTo>
                    <a:pt x="2669" y="17986"/>
                  </a:lnTo>
                  <a:lnTo>
                    <a:pt x="3190" y="18535"/>
                  </a:lnTo>
                  <a:lnTo>
                    <a:pt x="3747" y="19044"/>
                  </a:lnTo>
                  <a:lnTo>
                    <a:pt x="4336" y="19511"/>
                  </a:lnTo>
                  <a:lnTo>
                    <a:pt x="4956" y="19935"/>
                  </a:lnTo>
                  <a:lnTo>
                    <a:pt x="5604" y="20314"/>
                  </a:lnTo>
                  <a:lnTo>
                    <a:pt x="6276" y="20647"/>
                  </a:lnTo>
                  <a:lnTo>
                    <a:pt x="6972" y="20933"/>
                  </a:lnTo>
                  <a:lnTo>
                    <a:pt x="7687" y="21169"/>
                  </a:lnTo>
                  <a:lnTo>
                    <a:pt x="8420" y="21356"/>
                  </a:lnTo>
                  <a:lnTo>
                    <a:pt x="9167" y="21491"/>
                  </a:lnTo>
                  <a:lnTo>
                    <a:pt x="9927" y="21573"/>
                  </a:lnTo>
                  <a:lnTo>
                    <a:pt x="10696" y="21600"/>
                  </a:lnTo>
                  <a:lnTo>
                    <a:pt x="11473" y="21572"/>
                  </a:lnTo>
                  <a:lnTo>
                    <a:pt x="12254" y="21486"/>
                  </a:lnTo>
                  <a:lnTo>
                    <a:pt x="13036" y="21342"/>
                  </a:lnTo>
                  <a:lnTo>
                    <a:pt x="13818" y="21137"/>
                  </a:lnTo>
                  <a:lnTo>
                    <a:pt x="14584" y="20876"/>
                  </a:lnTo>
                  <a:lnTo>
                    <a:pt x="15318" y="20564"/>
                  </a:lnTo>
                  <a:lnTo>
                    <a:pt x="16018" y="20204"/>
                  </a:lnTo>
                  <a:lnTo>
                    <a:pt x="16685" y="19799"/>
                  </a:lnTo>
                  <a:lnTo>
                    <a:pt x="17315" y="19351"/>
                  </a:lnTo>
                  <a:lnTo>
                    <a:pt x="17908" y="18862"/>
                  </a:lnTo>
                  <a:lnTo>
                    <a:pt x="18463" y="18336"/>
                  </a:lnTo>
                  <a:lnTo>
                    <a:pt x="18977" y="17774"/>
                  </a:lnTo>
                  <a:lnTo>
                    <a:pt x="19450" y="17180"/>
                  </a:lnTo>
                  <a:lnTo>
                    <a:pt x="19880" y="16556"/>
                  </a:lnTo>
                  <a:lnTo>
                    <a:pt x="20265" y="15905"/>
                  </a:lnTo>
                  <a:lnTo>
                    <a:pt x="20605" y="15229"/>
                  </a:lnTo>
                  <a:lnTo>
                    <a:pt x="20897" y="14531"/>
                  </a:lnTo>
                  <a:lnTo>
                    <a:pt x="21141" y="13813"/>
                  </a:lnTo>
                  <a:lnTo>
                    <a:pt x="21334" y="13079"/>
                  </a:lnTo>
                  <a:lnTo>
                    <a:pt x="21476" y="12330"/>
                  </a:lnTo>
                  <a:lnTo>
                    <a:pt x="21565" y="11569"/>
                  </a:lnTo>
                  <a:lnTo>
                    <a:pt x="21600" y="10800"/>
                  </a:lnTo>
                  <a:lnTo>
                    <a:pt x="21579" y="10023"/>
                  </a:lnTo>
                  <a:lnTo>
                    <a:pt x="21501" y="9243"/>
                  </a:lnTo>
                  <a:lnTo>
                    <a:pt x="21364" y="8462"/>
                  </a:lnTo>
                  <a:lnTo>
                    <a:pt x="21167" y="7682"/>
                  </a:lnTo>
                  <a:lnTo>
                    <a:pt x="20913" y="6919"/>
                  </a:lnTo>
                  <a:lnTo>
                    <a:pt x="20609" y="6188"/>
                  </a:lnTo>
                  <a:lnTo>
                    <a:pt x="20256" y="5491"/>
                  </a:lnTo>
                  <a:lnTo>
                    <a:pt x="19856" y="4829"/>
                  </a:lnTo>
                  <a:lnTo>
                    <a:pt x="19414" y="4202"/>
                  </a:lnTo>
                  <a:lnTo>
                    <a:pt x="18931" y="3614"/>
                  </a:lnTo>
                  <a:lnTo>
                    <a:pt x="18410" y="3065"/>
                  </a:lnTo>
                  <a:lnTo>
                    <a:pt x="17853" y="2556"/>
                  </a:lnTo>
                  <a:lnTo>
                    <a:pt x="17264" y="2089"/>
                  </a:lnTo>
                  <a:lnTo>
                    <a:pt x="16644" y="1665"/>
                  </a:lnTo>
                  <a:lnTo>
                    <a:pt x="15996" y="1286"/>
                  </a:lnTo>
                  <a:lnTo>
                    <a:pt x="15324" y="953"/>
                  </a:lnTo>
                  <a:lnTo>
                    <a:pt x="14628" y="667"/>
                  </a:lnTo>
                  <a:lnTo>
                    <a:pt x="13913" y="431"/>
                  </a:lnTo>
                  <a:lnTo>
                    <a:pt x="13180" y="244"/>
                  </a:lnTo>
                  <a:lnTo>
                    <a:pt x="12433" y="109"/>
                  </a:lnTo>
                  <a:lnTo>
                    <a:pt x="11673" y="27"/>
                  </a:lnTo>
                  <a:lnTo>
                    <a:pt x="10904" y="0"/>
                  </a:lnTo>
                  <a:close/>
                </a:path>
              </a:pathLst>
            </a:custGeom>
            <a:solidFill>
              <a:srgbClr val="7AD0E4"/>
            </a:solidFill>
            <a:ln w="12700" cap="flat">
              <a:noFill/>
              <a:miter lim="400000"/>
            </a:ln>
            <a:effectLst/>
          </p:spPr>
          <p:txBody>
            <a:bodyPr wrap="square" lIns="45719" tIns="45719" rIns="45719" bIns="45719" numCol="1" anchor="t">
              <a:noAutofit/>
            </a:bodyPr>
            <a:lstStyle/>
            <a:p>
              <a:endParaRPr/>
            </a:p>
          </p:txBody>
        </p:sp>
        <p:sp>
          <p:nvSpPr>
            <p:cNvPr id="181" name="object 17"/>
            <p:cNvSpPr/>
            <p:nvPr/>
          </p:nvSpPr>
          <p:spPr>
            <a:xfrm>
              <a:off x="0" y="0"/>
              <a:ext cx="2737011" cy="2692706"/>
            </a:xfrm>
            <a:custGeom>
              <a:avLst/>
              <a:gdLst/>
              <a:ahLst/>
              <a:cxnLst>
                <a:cxn ang="0">
                  <a:pos x="wd2" y="hd2"/>
                </a:cxn>
                <a:cxn ang="5400000">
                  <a:pos x="wd2" y="hd2"/>
                </a:cxn>
                <a:cxn ang="10800000">
                  <a:pos x="wd2" y="hd2"/>
                </a:cxn>
                <a:cxn ang="16200000">
                  <a:pos x="wd2" y="hd2"/>
                </a:cxn>
              </a:cxnLst>
              <a:rect l="0" t="0" r="r" b="b"/>
              <a:pathLst>
                <a:path w="21600" h="21600" extrusionOk="0">
                  <a:moveTo>
                    <a:pt x="10631" y="0"/>
                  </a:moveTo>
                  <a:lnTo>
                    <a:pt x="10268" y="10"/>
                  </a:lnTo>
                  <a:lnTo>
                    <a:pt x="9903" y="33"/>
                  </a:lnTo>
                  <a:lnTo>
                    <a:pt x="9538" y="69"/>
                  </a:lnTo>
                  <a:lnTo>
                    <a:pt x="9172" y="117"/>
                  </a:lnTo>
                  <a:lnTo>
                    <a:pt x="8806" y="178"/>
                  </a:lnTo>
                  <a:lnTo>
                    <a:pt x="8440" y="252"/>
                  </a:lnTo>
                  <a:lnTo>
                    <a:pt x="8075" y="339"/>
                  </a:lnTo>
                  <a:lnTo>
                    <a:pt x="7710" y="439"/>
                  </a:lnTo>
                  <a:lnTo>
                    <a:pt x="7340" y="555"/>
                  </a:lnTo>
                  <a:lnTo>
                    <a:pt x="6979" y="683"/>
                  </a:lnTo>
                  <a:lnTo>
                    <a:pt x="6624" y="822"/>
                  </a:lnTo>
                  <a:lnTo>
                    <a:pt x="6277" y="973"/>
                  </a:lnTo>
                  <a:lnTo>
                    <a:pt x="5937" y="1135"/>
                  </a:lnTo>
                  <a:lnTo>
                    <a:pt x="5605" y="1307"/>
                  </a:lnTo>
                  <a:lnTo>
                    <a:pt x="5281" y="1490"/>
                  </a:lnTo>
                  <a:lnTo>
                    <a:pt x="4965" y="1684"/>
                  </a:lnTo>
                  <a:lnTo>
                    <a:pt x="4658" y="1887"/>
                  </a:lnTo>
                  <a:lnTo>
                    <a:pt x="4358" y="2101"/>
                  </a:lnTo>
                  <a:lnTo>
                    <a:pt x="4067" y="2323"/>
                  </a:lnTo>
                  <a:lnTo>
                    <a:pt x="3785" y="2555"/>
                  </a:lnTo>
                  <a:lnTo>
                    <a:pt x="3512" y="2795"/>
                  </a:lnTo>
                  <a:lnTo>
                    <a:pt x="3248" y="3044"/>
                  </a:lnTo>
                  <a:lnTo>
                    <a:pt x="2993" y="3302"/>
                  </a:lnTo>
                  <a:lnTo>
                    <a:pt x="2747" y="3567"/>
                  </a:lnTo>
                  <a:lnTo>
                    <a:pt x="2510" y="3840"/>
                  </a:lnTo>
                  <a:lnTo>
                    <a:pt x="2284" y="4121"/>
                  </a:lnTo>
                  <a:lnTo>
                    <a:pt x="2067" y="4409"/>
                  </a:lnTo>
                  <a:lnTo>
                    <a:pt x="1859" y="4703"/>
                  </a:lnTo>
                  <a:lnTo>
                    <a:pt x="1662" y="5004"/>
                  </a:lnTo>
                  <a:lnTo>
                    <a:pt x="1476" y="5312"/>
                  </a:lnTo>
                  <a:lnTo>
                    <a:pt x="1299" y="5625"/>
                  </a:lnTo>
                  <a:lnTo>
                    <a:pt x="1133" y="5944"/>
                  </a:lnTo>
                  <a:lnTo>
                    <a:pt x="978" y="6269"/>
                  </a:lnTo>
                  <a:lnTo>
                    <a:pt x="833" y="6599"/>
                  </a:lnTo>
                  <a:lnTo>
                    <a:pt x="700" y="6933"/>
                  </a:lnTo>
                  <a:lnTo>
                    <a:pt x="577" y="7273"/>
                  </a:lnTo>
                  <a:lnTo>
                    <a:pt x="466" y="7616"/>
                  </a:lnTo>
                  <a:lnTo>
                    <a:pt x="367" y="7964"/>
                  </a:lnTo>
                  <a:lnTo>
                    <a:pt x="279" y="8315"/>
                  </a:lnTo>
                  <a:lnTo>
                    <a:pt x="202" y="8670"/>
                  </a:lnTo>
                  <a:lnTo>
                    <a:pt x="138" y="9028"/>
                  </a:lnTo>
                  <a:lnTo>
                    <a:pt x="86" y="9389"/>
                  </a:lnTo>
                  <a:lnTo>
                    <a:pt x="46" y="9752"/>
                  </a:lnTo>
                  <a:lnTo>
                    <a:pt x="18" y="10118"/>
                  </a:lnTo>
                  <a:lnTo>
                    <a:pt x="3" y="10486"/>
                  </a:lnTo>
                  <a:lnTo>
                    <a:pt x="0" y="10856"/>
                  </a:lnTo>
                  <a:lnTo>
                    <a:pt x="10" y="11227"/>
                  </a:lnTo>
                  <a:lnTo>
                    <a:pt x="33" y="11599"/>
                  </a:lnTo>
                  <a:lnTo>
                    <a:pt x="70" y="11972"/>
                  </a:lnTo>
                  <a:lnTo>
                    <a:pt x="119" y="12346"/>
                  </a:lnTo>
                  <a:lnTo>
                    <a:pt x="183" y="12720"/>
                  </a:lnTo>
                  <a:lnTo>
                    <a:pt x="259" y="13095"/>
                  </a:lnTo>
                  <a:lnTo>
                    <a:pt x="350" y="13469"/>
                  </a:lnTo>
                  <a:lnTo>
                    <a:pt x="454" y="13842"/>
                  </a:lnTo>
                  <a:lnTo>
                    <a:pt x="569" y="14204"/>
                  </a:lnTo>
                  <a:lnTo>
                    <a:pt x="695" y="14559"/>
                  </a:lnTo>
                  <a:lnTo>
                    <a:pt x="832" y="14907"/>
                  </a:lnTo>
                  <a:lnTo>
                    <a:pt x="981" y="15248"/>
                  </a:lnTo>
                  <a:lnTo>
                    <a:pt x="1139" y="15582"/>
                  </a:lnTo>
                  <a:lnTo>
                    <a:pt x="1309" y="15909"/>
                  </a:lnTo>
                  <a:lnTo>
                    <a:pt x="1488" y="16228"/>
                  </a:lnTo>
                  <a:lnTo>
                    <a:pt x="1677" y="16539"/>
                  </a:lnTo>
                  <a:lnTo>
                    <a:pt x="1876" y="16843"/>
                  </a:lnTo>
                  <a:lnTo>
                    <a:pt x="2084" y="17138"/>
                  </a:lnTo>
                  <a:lnTo>
                    <a:pt x="2301" y="17426"/>
                  </a:lnTo>
                  <a:lnTo>
                    <a:pt x="2527" y="17705"/>
                  </a:lnTo>
                  <a:lnTo>
                    <a:pt x="2762" y="17976"/>
                  </a:lnTo>
                  <a:lnTo>
                    <a:pt x="3004" y="18238"/>
                  </a:lnTo>
                  <a:lnTo>
                    <a:pt x="3255" y="18492"/>
                  </a:lnTo>
                  <a:lnTo>
                    <a:pt x="3513" y="18737"/>
                  </a:lnTo>
                  <a:lnTo>
                    <a:pt x="3779" y="18972"/>
                  </a:lnTo>
                  <a:lnTo>
                    <a:pt x="4052" y="19199"/>
                  </a:lnTo>
                  <a:lnTo>
                    <a:pt x="4332" y="19417"/>
                  </a:lnTo>
                  <a:lnTo>
                    <a:pt x="4618" y="19625"/>
                  </a:lnTo>
                  <a:lnTo>
                    <a:pt x="4911" y="19823"/>
                  </a:lnTo>
                  <a:lnTo>
                    <a:pt x="5210" y="20012"/>
                  </a:lnTo>
                  <a:lnTo>
                    <a:pt x="5515" y="20191"/>
                  </a:lnTo>
                  <a:lnTo>
                    <a:pt x="5825" y="20360"/>
                  </a:lnTo>
                  <a:lnTo>
                    <a:pt x="6141" y="20519"/>
                  </a:lnTo>
                  <a:lnTo>
                    <a:pt x="6462" y="20668"/>
                  </a:lnTo>
                  <a:lnTo>
                    <a:pt x="6787" y="20806"/>
                  </a:lnTo>
                  <a:lnTo>
                    <a:pt x="7117" y="20934"/>
                  </a:lnTo>
                  <a:lnTo>
                    <a:pt x="7452" y="21051"/>
                  </a:lnTo>
                  <a:lnTo>
                    <a:pt x="7790" y="21157"/>
                  </a:lnTo>
                  <a:lnTo>
                    <a:pt x="8132" y="21252"/>
                  </a:lnTo>
                  <a:lnTo>
                    <a:pt x="8477" y="21336"/>
                  </a:lnTo>
                  <a:lnTo>
                    <a:pt x="8826" y="21409"/>
                  </a:lnTo>
                  <a:lnTo>
                    <a:pt x="9177" y="21470"/>
                  </a:lnTo>
                  <a:lnTo>
                    <a:pt x="9531" y="21520"/>
                  </a:lnTo>
                  <a:lnTo>
                    <a:pt x="9888" y="21558"/>
                  </a:lnTo>
                  <a:lnTo>
                    <a:pt x="10247" y="21584"/>
                  </a:lnTo>
                  <a:lnTo>
                    <a:pt x="10607" y="21598"/>
                  </a:lnTo>
                  <a:lnTo>
                    <a:pt x="10969" y="21600"/>
                  </a:lnTo>
                  <a:lnTo>
                    <a:pt x="11333" y="21590"/>
                  </a:lnTo>
                  <a:lnTo>
                    <a:pt x="11697" y="21567"/>
                  </a:lnTo>
                  <a:lnTo>
                    <a:pt x="12062" y="21531"/>
                  </a:lnTo>
                  <a:lnTo>
                    <a:pt x="12428" y="21483"/>
                  </a:lnTo>
                  <a:lnTo>
                    <a:pt x="12794" y="21422"/>
                  </a:lnTo>
                  <a:lnTo>
                    <a:pt x="13160" y="21348"/>
                  </a:lnTo>
                  <a:lnTo>
                    <a:pt x="13525" y="21261"/>
                  </a:lnTo>
                  <a:lnTo>
                    <a:pt x="13890" y="21161"/>
                  </a:lnTo>
                  <a:lnTo>
                    <a:pt x="14259" y="21045"/>
                  </a:lnTo>
                  <a:lnTo>
                    <a:pt x="14621" y="20917"/>
                  </a:lnTo>
                  <a:lnTo>
                    <a:pt x="14976" y="20778"/>
                  </a:lnTo>
                  <a:lnTo>
                    <a:pt x="15323" y="20627"/>
                  </a:lnTo>
                  <a:lnTo>
                    <a:pt x="15663" y="20465"/>
                  </a:lnTo>
                  <a:lnTo>
                    <a:pt x="15995" y="20293"/>
                  </a:lnTo>
                  <a:lnTo>
                    <a:pt x="16319" y="20110"/>
                  </a:lnTo>
                  <a:lnTo>
                    <a:pt x="16635" y="19916"/>
                  </a:lnTo>
                  <a:lnTo>
                    <a:pt x="16942" y="19713"/>
                  </a:lnTo>
                  <a:lnTo>
                    <a:pt x="17242" y="19499"/>
                  </a:lnTo>
                  <a:lnTo>
                    <a:pt x="17533" y="19277"/>
                  </a:lnTo>
                  <a:lnTo>
                    <a:pt x="17815" y="19045"/>
                  </a:lnTo>
                  <a:lnTo>
                    <a:pt x="18088" y="18805"/>
                  </a:lnTo>
                  <a:lnTo>
                    <a:pt x="18352" y="18556"/>
                  </a:lnTo>
                  <a:lnTo>
                    <a:pt x="18607" y="18298"/>
                  </a:lnTo>
                  <a:lnTo>
                    <a:pt x="18853" y="18033"/>
                  </a:lnTo>
                  <a:lnTo>
                    <a:pt x="19090" y="17760"/>
                  </a:lnTo>
                  <a:lnTo>
                    <a:pt x="19316" y="17479"/>
                  </a:lnTo>
                  <a:lnTo>
                    <a:pt x="19533" y="17191"/>
                  </a:lnTo>
                  <a:lnTo>
                    <a:pt x="19741" y="16897"/>
                  </a:lnTo>
                  <a:lnTo>
                    <a:pt x="19938" y="16596"/>
                  </a:lnTo>
                  <a:lnTo>
                    <a:pt x="20124" y="16288"/>
                  </a:lnTo>
                  <a:lnTo>
                    <a:pt x="20301" y="15975"/>
                  </a:lnTo>
                  <a:lnTo>
                    <a:pt x="20467" y="15656"/>
                  </a:lnTo>
                  <a:lnTo>
                    <a:pt x="20622" y="15331"/>
                  </a:lnTo>
                  <a:lnTo>
                    <a:pt x="20767" y="15001"/>
                  </a:lnTo>
                  <a:lnTo>
                    <a:pt x="20900" y="14667"/>
                  </a:lnTo>
                  <a:lnTo>
                    <a:pt x="21023" y="14327"/>
                  </a:lnTo>
                  <a:lnTo>
                    <a:pt x="21134" y="13984"/>
                  </a:lnTo>
                  <a:lnTo>
                    <a:pt x="21233" y="13636"/>
                  </a:lnTo>
                  <a:lnTo>
                    <a:pt x="21321" y="13285"/>
                  </a:lnTo>
                  <a:lnTo>
                    <a:pt x="21398" y="12930"/>
                  </a:lnTo>
                  <a:lnTo>
                    <a:pt x="21462" y="12572"/>
                  </a:lnTo>
                  <a:lnTo>
                    <a:pt x="21514" y="12211"/>
                  </a:lnTo>
                  <a:lnTo>
                    <a:pt x="21554" y="11848"/>
                  </a:lnTo>
                  <a:lnTo>
                    <a:pt x="21582" y="11482"/>
                  </a:lnTo>
                  <a:lnTo>
                    <a:pt x="21597" y="11114"/>
                  </a:lnTo>
                  <a:lnTo>
                    <a:pt x="21600" y="10744"/>
                  </a:lnTo>
                  <a:lnTo>
                    <a:pt x="21590" y="10373"/>
                  </a:lnTo>
                  <a:lnTo>
                    <a:pt x="21567" y="10001"/>
                  </a:lnTo>
                  <a:lnTo>
                    <a:pt x="21530" y="9628"/>
                  </a:lnTo>
                  <a:lnTo>
                    <a:pt x="21481" y="9254"/>
                  </a:lnTo>
                  <a:lnTo>
                    <a:pt x="21417" y="8880"/>
                  </a:lnTo>
                  <a:lnTo>
                    <a:pt x="21341" y="8505"/>
                  </a:lnTo>
                  <a:lnTo>
                    <a:pt x="21250" y="8131"/>
                  </a:lnTo>
                  <a:lnTo>
                    <a:pt x="21146" y="7758"/>
                  </a:lnTo>
                  <a:lnTo>
                    <a:pt x="21031" y="7396"/>
                  </a:lnTo>
                  <a:lnTo>
                    <a:pt x="20905" y="7041"/>
                  </a:lnTo>
                  <a:lnTo>
                    <a:pt x="20768" y="6693"/>
                  </a:lnTo>
                  <a:lnTo>
                    <a:pt x="20619" y="6352"/>
                  </a:lnTo>
                  <a:lnTo>
                    <a:pt x="20461" y="6018"/>
                  </a:lnTo>
                  <a:lnTo>
                    <a:pt x="20291" y="5691"/>
                  </a:lnTo>
                  <a:lnTo>
                    <a:pt x="20112" y="5372"/>
                  </a:lnTo>
                  <a:lnTo>
                    <a:pt x="19923" y="5061"/>
                  </a:lnTo>
                  <a:lnTo>
                    <a:pt x="19724" y="4757"/>
                  </a:lnTo>
                  <a:lnTo>
                    <a:pt x="19516" y="4462"/>
                  </a:lnTo>
                  <a:lnTo>
                    <a:pt x="19299" y="4174"/>
                  </a:lnTo>
                  <a:lnTo>
                    <a:pt x="19073" y="3895"/>
                  </a:lnTo>
                  <a:lnTo>
                    <a:pt x="18838" y="3624"/>
                  </a:lnTo>
                  <a:lnTo>
                    <a:pt x="18596" y="3362"/>
                  </a:lnTo>
                  <a:lnTo>
                    <a:pt x="18345" y="3108"/>
                  </a:lnTo>
                  <a:lnTo>
                    <a:pt x="18087" y="2863"/>
                  </a:lnTo>
                  <a:lnTo>
                    <a:pt x="17821" y="2628"/>
                  </a:lnTo>
                  <a:lnTo>
                    <a:pt x="17548" y="2401"/>
                  </a:lnTo>
                  <a:lnTo>
                    <a:pt x="17268" y="2183"/>
                  </a:lnTo>
                  <a:lnTo>
                    <a:pt x="16982" y="1975"/>
                  </a:lnTo>
                  <a:lnTo>
                    <a:pt x="16689" y="1777"/>
                  </a:lnTo>
                  <a:lnTo>
                    <a:pt x="16390" y="1588"/>
                  </a:lnTo>
                  <a:lnTo>
                    <a:pt x="16085" y="1409"/>
                  </a:lnTo>
                  <a:lnTo>
                    <a:pt x="15775" y="1240"/>
                  </a:lnTo>
                  <a:lnTo>
                    <a:pt x="15459" y="1081"/>
                  </a:lnTo>
                  <a:lnTo>
                    <a:pt x="15138" y="932"/>
                  </a:lnTo>
                  <a:lnTo>
                    <a:pt x="14813" y="794"/>
                  </a:lnTo>
                  <a:lnTo>
                    <a:pt x="14483" y="666"/>
                  </a:lnTo>
                  <a:lnTo>
                    <a:pt x="14148" y="549"/>
                  </a:lnTo>
                  <a:lnTo>
                    <a:pt x="13810" y="443"/>
                  </a:lnTo>
                  <a:lnTo>
                    <a:pt x="13468" y="348"/>
                  </a:lnTo>
                  <a:lnTo>
                    <a:pt x="13123" y="264"/>
                  </a:lnTo>
                  <a:lnTo>
                    <a:pt x="12774" y="191"/>
                  </a:lnTo>
                  <a:lnTo>
                    <a:pt x="12423" y="130"/>
                  </a:lnTo>
                  <a:lnTo>
                    <a:pt x="12069" y="80"/>
                  </a:lnTo>
                  <a:lnTo>
                    <a:pt x="11712" y="42"/>
                  </a:lnTo>
                  <a:lnTo>
                    <a:pt x="11353" y="16"/>
                  </a:lnTo>
                  <a:lnTo>
                    <a:pt x="10993" y="2"/>
                  </a:lnTo>
                  <a:lnTo>
                    <a:pt x="10631" y="0"/>
                  </a:lnTo>
                  <a:close/>
                </a:path>
              </a:pathLst>
            </a:custGeom>
            <a:solidFill>
              <a:srgbClr val="FFDF00"/>
            </a:solidFill>
            <a:ln w="12700" cap="flat">
              <a:noFill/>
              <a:miter lim="400000"/>
            </a:ln>
            <a:effectLst/>
          </p:spPr>
          <p:txBody>
            <a:bodyPr wrap="square" lIns="45719" tIns="45719" rIns="45719" bIns="45719" numCol="1" anchor="t">
              <a:noAutofit/>
            </a:bodyPr>
            <a:lstStyle/>
            <a:p>
              <a:endParaRPr/>
            </a:p>
          </p:txBody>
        </p:sp>
        <p:sp>
          <p:nvSpPr>
            <p:cNvPr id="184" name="Forme"/>
            <p:cNvSpPr/>
            <p:nvPr/>
          </p:nvSpPr>
          <p:spPr>
            <a:xfrm>
              <a:off x="850099" y="419453"/>
              <a:ext cx="393913" cy="17095"/>
            </a:xfrm>
            <a:custGeom>
              <a:avLst/>
              <a:gdLst/>
              <a:ahLst/>
              <a:cxnLst>
                <a:cxn ang="0">
                  <a:pos x="wd2" y="hd2"/>
                </a:cxn>
                <a:cxn ang="5400000">
                  <a:pos x="wd2" y="hd2"/>
                </a:cxn>
                <a:cxn ang="10800000">
                  <a:pos x="wd2" y="hd2"/>
                </a:cxn>
                <a:cxn ang="16200000">
                  <a:pos x="wd2" y="hd2"/>
                </a:cxn>
              </a:cxnLst>
              <a:rect l="0" t="0" r="r" b="b"/>
              <a:pathLst>
                <a:path w="21600" h="21600" extrusionOk="0">
                  <a:moveTo>
                    <a:pt x="18846" y="0"/>
                  </a:moveTo>
                  <a:lnTo>
                    <a:pt x="16271" y="14941"/>
                  </a:lnTo>
                  <a:lnTo>
                    <a:pt x="15986" y="19016"/>
                  </a:lnTo>
                  <a:lnTo>
                    <a:pt x="15771" y="21087"/>
                  </a:lnTo>
                  <a:lnTo>
                    <a:pt x="21600" y="21087"/>
                  </a:lnTo>
                  <a:lnTo>
                    <a:pt x="20819" y="9990"/>
                  </a:lnTo>
                  <a:lnTo>
                    <a:pt x="19867" y="2479"/>
                  </a:lnTo>
                  <a:lnTo>
                    <a:pt x="18846" y="0"/>
                  </a:lnTo>
                  <a:close/>
                  <a:moveTo>
                    <a:pt x="3075" y="513"/>
                  </a:moveTo>
                  <a:lnTo>
                    <a:pt x="501" y="15454"/>
                  </a:lnTo>
                  <a:lnTo>
                    <a:pt x="215" y="19530"/>
                  </a:lnTo>
                  <a:lnTo>
                    <a:pt x="0" y="21600"/>
                  </a:lnTo>
                  <a:lnTo>
                    <a:pt x="5829" y="21600"/>
                  </a:lnTo>
                  <a:lnTo>
                    <a:pt x="5048" y="10503"/>
                  </a:lnTo>
                  <a:lnTo>
                    <a:pt x="4096" y="2992"/>
                  </a:lnTo>
                  <a:lnTo>
                    <a:pt x="3075" y="513"/>
                  </a:lnTo>
                  <a:close/>
                </a:path>
              </a:pathLst>
            </a:custGeom>
            <a:noFill/>
            <a:ln w="12700" cap="flat">
              <a:noFill/>
              <a:miter lim="400000"/>
            </a:ln>
            <a:effectLst/>
          </p:spPr>
          <p:txBody>
            <a:bodyPr wrap="square" lIns="45719" tIns="45719" rIns="45719" bIns="45719" numCol="1" anchor="t">
              <a:noAutofit/>
            </a:bodyPr>
            <a:lstStyle/>
            <a:p>
              <a:endParaRPr/>
            </a:p>
          </p:txBody>
        </p:sp>
      </p:grpSp>
      <p:sp>
        <p:nvSpPr>
          <p:cNvPr id="187" name="object 2"/>
          <p:cNvSpPr/>
          <p:nvPr/>
        </p:nvSpPr>
        <p:spPr>
          <a:xfrm>
            <a:off x="0" y="9586468"/>
            <a:ext cx="7771866" cy="471932"/>
          </a:xfrm>
          <a:prstGeom prst="rect">
            <a:avLst/>
          </a:prstGeom>
          <a:solidFill>
            <a:srgbClr val="7A123E"/>
          </a:solidFill>
          <a:ln w="12700">
            <a:miter lim="400000"/>
          </a:ln>
        </p:spPr>
        <p:txBody>
          <a:bodyPr lIns="45719" rIns="45719"/>
          <a:lstStyle/>
          <a:p>
            <a:endParaRPr/>
          </a:p>
        </p:txBody>
      </p:sp>
      <p:sp>
        <p:nvSpPr>
          <p:cNvPr id="188" name="object 3"/>
          <p:cNvSpPr txBox="1"/>
          <p:nvPr/>
        </p:nvSpPr>
        <p:spPr>
          <a:xfrm>
            <a:off x="7410791" y="9727672"/>
            <a:ext cx="99061" cy="177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indent="12700">
              <a:spcBef>
                <a:spcPts val="100"/>
              </a:spcBef>
              <a:defRPr sz="1000" spc="-50">
                <a:solidFill>
                  <a:srgbClr val="FFFFFF"/>
                </a:solidFill>
                <a:latin typeface="Arial Black"/>
                <a:ea typeface="Arial Black"/>
                <a:cs typeface="Arial Black"/>
                <a:sym typeface="Arial Black"/>
              </a:defRPr>
            </a:lvl1pPr>
          </a:lstStyle>
          <a:p>
            <a:r>
              <a:rPr lang="fr-CA"/>
              <a:t>6</a:t>
            </a:r>
          </a:p>
        </p:txBody>
      </p:sp>
      <p:sp>
        <p:nvSpPr>
          <p:cNvPr id="189" name="object 4"/>
          <p:cNvSpPr txBox="1"/>
          <p:nvPr/>
        </p:nvSpPr>
        <p:spPr>
          <a:xfrm>
            <a:off x="355782" y="9670792"/>
            <a:ext cx="6882767"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a:spcBef>
                <a:spcPts val="100"/>
              </a:spcBef>
              <a:defRPr sz="1000" spc="-104">
                <a:solidFill>
                  <a:srgbClr val="FFFFFF"/>
                </a:solidFill>
                <a:latin typeface="Arial"/>
                <a:ea typeface="Arial"/>
                <a:cs typeface="Arial"/>
                <a:sym typeface="Arial"/>
              </a:defRPr>
            </a:pPr>
            <a:r>
              <a:rPr lang="fr-CA" sz="900" spc="-20" dirty="0"/>
              <a:t>Le projet a vu le jour grâce au financement du gouvernement ontarien, à l’appui d’</a:t>
            </a:r>
            <a:r>
              <a:rPr lang="fr-CA" sz="900" spc="-20" dirty="0" err="1"/>
              <a:t>eCampusOntario</a:t>
            </a:r>
            <a:r>
              <a:rPr lang="fr-CA" sz="900" spc="-20" dirty="0"/>
              <a:t> à la Stratégie d’apprentissage virtuel (SAV) et à la plateforme centrale d’apprentissage virtuel (PCAV). Pour en savoir plus sur la SAV et la PCAV, visitez le site vls.ecampusontario.ca.</a:t>
            </a:r>
          </a:p>
        </p:txBody>
      </p:sp>
      <p:sp>
        <p:nvSpPr>
          <p:cNvPr id="190" name="object 5"/>
          <p:cNvSpPr/>
          <p:nvPr/>
        </p:nvSpPr>
        <p:spPr>
          <a:xfrm>
            <a:off x="320040" y="6471410"/>
            <a:ext cx="3470186" cy="3035810"/>
          </a:xfrm>
          <a:prstGeom prst="rect">
            <a:avLst/>
          </a:prstGeom>
          <a:solidFill>
            <a:srgbClr val="526871"/>
          </a:solidFill>
          <a:ln w="12700">
            <a:miter lim="400000"/>
          </a:ln>
        </p:spPr>
        <p:txBody>
          <a:bodyPr lIns="45719" rIns="45719"/>
          <a:lstStyle/>
          <a:p>
            <a:endParaRPr/>
          </a:p>
        </p:txBody>
      </p:sp>
      <p:sp>
        <p:nvSpPr>
          <p:cNvPr id="191" name="object 6"/>
          <p:cNvSpPr txBox="1"/>
          <p:nvPr/>
        </p:nvSpPr>
        <p:spPr>
          <a:xfrm>
            <a:off x="659420" y="6989269"/>
            <a:ext cx="2806701" cy="11381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a:lnSpc>
                <a:spcPts val="1500"/>
              </a:lnSpc>
              <a:spcBef>
                <a:spcPts val="800"/>
              </a:spcBef>
              <a:defRPr sz="1300" spc="-45">
                <a:solidFill>
                  <a:srgbClr val="F2F9FA"/>
                </a:solidFill>
                <a:latin typeface="Arial"/>
                <a:ea typeface="Arial"/>
                <a:cs typeface="Arial"/>
                <a:sym typeface="Arial"/>
              </a:defRPr>
            </a:pPr>
            <a:r>
              <a:rPr lang="fr-CA" sz="1100" dirty="0"/>
              <a:t>La justice, l’équité, la diversité et l’inclusion sont essentielles aux soins de santé. De quels principes clés liés à la justice, à l’équité, à la diversité et à l’inclusion la D</a:t>
            </a:r>
            <a:r>
              <a:rPr lang="fr-CA" sz="1100" baseline="30000" dirty="0"/>
              <a:t>re</a:t>
            </a:r>
            <a:r>
              <a:rPr lang="fr-CA" sz="1100" dirty="0"/>
              <a:t> </a:t>
            </a:r>
            <a:r>
              <a:rPr lang="fr-CA" sz="1100" dirty="0" err="1"/>
              <a:t>Sandhanwalia</a:t>
            </a:r>
            <a:r>
              <a:rPr lang="fr-CA" sz="1100" dirty="0"/>
              <a:t> et ses collègues se sont-ils servis pour lutter contre la COVID-19 ?</a:t>
            </a:r>
          </a:p>
        </p:txBody>
      </p:sp>
      <p:pic>
        <p:nvPicPr>
          <p:cNvPr id="192" name="object 7" descr="object 7"/>
          <p:cNvPicPr>
            <a:picLocks noChangeAspect="1"/>
          </p:cNvPicPr>
          <p:nvPr/>
        </p:nvPicPr>
        <p:blipFill>
          <a:blip r:embed="rId2"/>
          <a:stretch>
            <a:fillRect/>
          </a:stretch>
        </p:blipFill>
        <p:spPr>
          <a:xfrm>
            <a:off x="418627" y="7012430"/>
            <a:ext cx="155448" cy="155449"/>
          </a:xfrm>
          <a:prstGeom prst="rect">
            <a:avLst/>
          </a:prstGeom>
          <a:ln w="12700">
            <a:miter lim="400000"/>
          </a:ln>
        </p:spPr>
      </p:pic>
      <p:sp>
        <p:nvSpPr>
          <p:cNvPr id="193" name="object 8"/>
          <p:cNvSpPr txBox="1"/>
          <p:nvPr/>
        </p:nvSpPr>
        <p:spPr>
          <a:xfrm>
            <a:off x="461630" y="7006335"/>
            <a:ext cx="69216"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spcBef>
                <a:spcPts val="100"/>
              </a:spcBef>
              <a:defRPr sz="1000" b="1" spc="-55">
                <a:solidFill>
                  <a:srgbClr val="526871"/>
                </a:solidFill>
                <a:latin typeface="Arial"/>
                <a:ea typeface="Arial"/>
                <a:cs typeface="Arial"/>
                <a:sym typeface="Arial"/>
              </a:defRPr>
            </a:lvl1pPr>
          </a:lstStyle>
          <a:p>
            <a:r>
              <a:rPr lang="fr-CA"/>
              <a:t>1</a:t>
            </a:r>
          </a:p>
        </p:txBody>
      </p:sp>
      <p:pic>
        <p:nvPicPr>
          <p:cNvPr id="194" name="object 9" descr="object 9"/>
          <p:cNvPicPr>
            <a:picLocks noChangeAspect="1"/>
          </p:cNvPicPr>
          <p:nvPr/>
        </p:nvPicPr>
        <p:blipFill>
          <a:blip r:embed="rId3"/>
          <a:stretch>
            <a:fillRect/>
          </a:stretch>
        </p:blipFill>
        <p:spPr>
          <a:xfrm>
            <a:off x="432344" y="8317993"/>
            <a:ext cx="155448" cy="155448"/>
          </a:xfrm>
          <a:prstGeom prst="rect">
            <a:avLst/>
          </a:prstGeom>
          <a:ln w="12700">
            <a:miter lim="400000"/>
          </a:ln>
        </p:spPr>
      </p:pic>
      <p:sp>
        <p:nvSpPr>
          <p:cNvPr id="195" name="object 10"/>
          <p:cNvSpPr txBox="1"/>
          <p:nvPr/>
        </p:nvSpPr>
        <p:spPr>
          <a:xfrm>
            <a:off x="483348" y="8289696"/>
            <a:ext cx="3114040" cy="9458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176529" marR="5080" indent="-177164">
              <a:lnSpc>
                <a:spcPts val="1500"/>
              </a:lnSpc>
              <a:spcBef>
                <a:spcPts val="200"/>
              </a:spcBef>
              <a:defRPr sz="1000" b="1">
                <a:solidFill>
                  <a:srgbClr val="526871"/>
                </a:solidFill>
                <a:latin typeface="Arial"/>
                <a:ea typeface="Arial"/>
                <a:cs typeface="Arial"/>
                <a:sym typeface="Arial"/>
              </a:defRPr>
            </a:pPr>
            <a:r>
              <a:rPr lang="fr-CA" sz="1100" dirty="0"/>
              <a:t>2  </a:t>
            </a:r>
            <a:r>
              <a:rPr lang="fr-CA" sz="1100" b="0" dirty="0">
                <a:solidFill>
                  <a:srgbClr val="F2F9FA"/>
                </a:solidFill>
              </a:rPr>
              <a:t>Pourquoi la collaboration et la sensibilisation communautaire ont-elles été si fructueuses? Qu’a fait cette équipe pour réussir à sensibiliser le public à l’importance du vaccin contre la COVID-19?</a:t>
            </a:r>
          </a:p>
        </p:txBody>
      </p:sp>
      <p:sp>
        <p:nvSpPr>
          <p:cNvPr id="196" name="object 11"/>
          <p:cNvSpPr txBox="1"/>
          <p:nvPr/>
        </p:nvSpPr>
        <p:spPr>
          <a:xfrm>
            <a:off x="3993134" y="6132829"/>
            <a:ext cx="3328035" cy="3449662"/>
          </a:xfrm>
          <a:prstGeom prst="rect">
            <a:avLst/>
          </a:prstGeom>
          <a:ln w="12700">
            <a:solidFill>
              <a:srgbClr val="231F2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oAutofit/>
          </a:bodyPr>
          <a:lstStyle/>
          <a:p>
            <a:pPr marL="566738" marR="536575" lvl="6" algn="ctr">
              <a:lnSpc>
                <a:spcPts val="1300"/>
              </a:lnSpc>
              <a:spcBef>
                <a:spcPts val="500"/>
              </a:spcBef>
              <a:defRPr sz="1200" spc="-215">
                <a:solidFill>
                  <a:srgbClr val="231F20"/>
                </a:solidFill>
                <a:latin typeface="Arial"/>
                <a:ea typeface="Arial"/>
                <a:cs typeface="Arial"/>
                <a:sym typeface="Arial"/>
              </a:defRPr>
            </a:pPr>
            <a:r>
              <a:rPr lang="fr-CA" spc="-20" dirty="0"/>
              <a:t>Pour écouter la </a:t>
            </a:r>
            <a:r>
              <a:rPr lang="fr-CA" b="1" spc="-20" dirty="0"/>
              <a:t>D</a:t>
            </a:r>
            <a:r>
              <a:rPr lang="fr-CA" b="1" spc="-20" baseline="30000" dirty="0"/>
              <a:t>re </a:t>
            </a:r>
            <a:r>
              <a:rPr lang="fr-CA" b="1" spc="-20" dirty="0" err="1">
                <a:solidFill>
                  <a:srgbClr val="262223"/>
                </a:solidFill>
              </a:rPr>
              <a:t>Sandhanwalia</a:t>
            </a:r>
            <a:br>
              <a:rPr lang="fr-CA" b="1" spc="-20" dirty="0">
                <a:solidFill>
                  <a:srgbClr val="262223"/>
                </a:solidFill>
              </a:rPr>
            </a:br>
            <a:r>
              <a:rPr lang="fr-CA" spc="-20" dirty="0"/>
              <a:t>raconter son histoire,</a:t>
            </a:r>
            <a:br>
              <a:rPr lang="fr-CA" spc="-20" dirty="0"/>
            </a:br>
            <a:r>
              <a:rPr lang="fr-CA" spc="-20" dirty="0"/>
              <a:t>veuillez balayer le </a:t>
            </a:r>
            <a:r>
              <a:rPr lang="fr-CA" b="1" spc="-20" dirty="0"/>
              <a:t>code QR </a:t>
            </a:r>
            <a:r>
              <a:rPr lang="fr-CA" spc="-20" dirty="0"/>
              <a:t>ci-dessous.</a:t>
            </a:r>
            <a:br>
              <a:rPr lang="fr-CA" spc="-20" dirty="0"/>
            </a:br>
            <a:r>
              <a:rPr lang="fr-CA" spc="-20" dirty="0"/>
              <a:t>Vous pouvez également accéder à la vidéo en</a:t>
            </a:r>
            <a:br>
              <a:rPr lang="fr-CA" spc="-20" dirty="0"/>
            </a:br>
            <a:r>
              <a:rPr lang="fr-CA" spc="-20" dirty="0"/>
              <a:t>suivant le lien ci-dessous :</a:t>
            </a:r>
          </a:p>
          <a:p>
            <a:pPr algn="ctr">
              <a:lnSpc>
                <a:spcPts val="1200"/>
              </a:lnSpc>
              <a:defRPr sz="1200" b="1" spc="-85">
                <a:solidFill>
                  <a:srgbClr val="231F20"/>
                </a:solidFill>
                <a:latin typeface="Arial"/>
                <a:ea typeface="Arial"/>
                <a:cs typeface="Arial"/>
                <a:sym typeface="Arial"/>
              </a:defRPr>
            </a:pPr>
            <a:r>
              <a:rPr lang="fr-CA" u="sng" spc="-20" dirty="0">
                <a:uFill>
                  <a:solidFill>
                    <a:srgbClr val="231F20"/>
                  </a:solidFill>
                </a:uFill>
                <a:hlinkClick r:id="rId4"/>
              </a:rPr>
              <a:t>youtube.com/watch?v=nXY4zp3cmK4</a:t>
            </a: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lang="en-US" u="sng" spc="-20" dirty="0">
              <a:uFill>
                <a:solidFill>
                  <a:srgbClr val="231F20"/>
                </a:solidFill>
              </a:uFill>
              <a:hlinkClick r:id="rId4"/>
            </a:endParaRPr>
          </a:p>
          <a:p>
            <a:pPr algn="ctr">
              <a:lnSpc>
                <a:spcPts val="1200"/>
              </a:lnSpc>
              <a:defRPr sz="1200" b="1" spc="-85">
                <a:solidFill>
                  <a:srgbClr val="231F20"/>
                </a:solidFill>
                <a:latin typeface="Arial"/>
                <a:ea typeface="Arial"/>
                <a:cs typeface="Arial"/>
                <a:sym typeface="Arial"/>
              </a:defRPr>
            </a:pPr>
            <a:endParaRPr u="sng" spc="-20" dirty="0">
              <a:uFill>
                <a:solidFill>
                  <a:srgbClr val="231F20"/>
                </a:solidFill>
              </a:uFill>
              <a:hlinkClick r:id="rId4"/>
            </a:endParaRPr>
          </a:p>
        </p:txBody>
      </p:sp>
      <p:sp>
        <p:nvSpPr>
          <p:cNvPr id="197" name="object 12"/>
          <p:cNvSpPr txBox="1"/>
          <p:nvPr/>
        </p:nvSpPr>
        <p:spPr>
          <a:xfrm>
            <a:off x="3941064" y="378560"/>
            <a:ext cx="3471546" cy="23153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2700" algn="just">
              <a:lnSpc>
                <a:spcPts val="1400"/>
              </a:lnSpc>
              <a:spcBef>
                <a:spcPts val="100"/>
              </a:spcBef>
              <a:defRPr sz="1200" spc="-155">
                <a:solidFill>
                  <a:srgbClr val="231F20"/>
                </a:solidFill>
                <a:latin typeface="Arial"/>
                <a:ea typeface="Arial"/>
                <a:cs typeface="Arial"/>
                <a:sym typeface="Arial"/>
              </a:defRPr>
            </a:pPr>
            <a:r>
              <a:rPr lang="fr-CA" sz="900" spc="10" dirty="0"/>
              <a:t>Ce ne sont pas des experts en marketing, ni des influenceurs, ni des concepteurs aguerris de sites Web, ni des polyglottes. Grâce à la planification stratégique, la détermination, la collaboration, la passion et aux compétences variées, ils ont obtenu des résultats au-delà de leurs espérances.</a:t>
            </a:r>
          </a:p>
          <a:p>
            <a:pPr marR="5080" indent="199389" algn="just">
              <a:lnSpc>
                <a:spcPts val="1400"/>
              </a:lnSpc>
              <a:defRPr sz="1200" spc="-135">
                <a:solidFill>
                  <a:srgbClr val="231F20"/>
                </a:solidFill>
                <a:latin typeface="Arial"/>
                <a:ea typeface="Arial"/>
                <a:cs typeface="Arial"/>
                <a:sym typeface="Arial"/>
              </a:defRPr>
            </a:pPr>
            <a:r>
              <a:rPr lang="fr-CA" sz="900" spc="10" dirty="0"/>
              <a:t>Au moment de mettre la vidéo de son rappel en ligne, </a:t>
            </a:r>
            <a:r>
              <a:rPr lang="fr-CA" sz="900" spc="10" dirty="0" err="1"/>
              <a:t>Simerpreet</a:t>
            </a:r>
            <a:r>
              <a:rPr lang="fr-CA" sz="900" spc="10" dirty="0"/>
              <a:t> a réfléchi à la façon dont elle adapterait la mention à publier sur chacun de ses comptes Instagram pour qu’elle touche ses publics respectifs. Au bout du compte, la leçon la plus grande qu’elle a tirée du groupe de travail sud-asiatique contre la COVID-19 est qu’un modèle unique ne convient pas pour sensibiliser efficacement des communautés. Il faut plutôt aller voir les gens là où ils sont et adapter le message pour eux.</a:t>
            </a:r>
          </a:p>
        </p:txBody>
      </p:sp>
      <p:sp>
        <p:nvSpPr>
          <p:cNvPr id="198" name="object 13"/>
          <p:cNvSpPr txBox="1"/>
          <p:nvPr/>
        </p:nvSpPr>
        <p:spPr>
          <a:xfrm>
            <a:off x="330199" y="3615537"/>
            <a:ext cx="3471547" cy="26743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indent="100584" algn="just">
              <a:lnSpc>
                <a:spcPts val="1400"/>
              </a:lnSpc>
              <a:spcBef>
                <a:spcPts val="100"/>
              </a:spcBef>
              <a:defRPr sz="1200" spc="-75">
                <a:solidFill>
                  <a:srgbClr val="231F20"/>
                </a:solidFill>
                <a:latin typeface="Arial"/>
                <a:ea typeface="Arial"/>
                <a:cs typeface="Arial"/>
                <a:sym typeface="Arial"/>
              </a:defRPr>
            </a:pPr>
            <a:r>
              <a:rPr lang="fr-CA" sz="900" spc="10" dirty="0"/>
              <a:t>Après un dernier égoportrait pour immortaliser l’événement, </a:t>
            </a:r>
            <a:r>
              <a:rPr lang="fr-CA" sz="900" spc="10" dirty="0" err="1"/>
              <a:t>Simerpreet</a:t>
            </a:r>
            <a:r>
              <a:rPr lang="fr-CA" sz="900" spc="10" dirty="0"/>
              <a:t> a quitté le temple pour gagner sa voiture. Assise dans le siège conducteur, elle regardait son ventre qui touchait presque au volant, puis elle a souri. Un bon sentiment l’a envahie et l’a poussée à composer des publications pour ses comptes Instagram au sujet de son fameux rappel. En prenant son téléphone, elle a remarqué que le stationnement était encore animé de toutes les personnes qui ont choisi de se faire vacciner après la cérémonie. Sur le coup, elle a ressenti toute une gamme d’émotions, notamment la fierté d’avoir créé le groupe qui a eu un succès phénoménal auprès de la communauté sud-asiatique. Elle a repensé aux premières difficultés qu’ils ont connues et à tout ce qu’ils ont appris depuis. Ces médecins exercent exclusivement la médecine et une grande partie de la mission qu’ils se sont donnée dépassait largement leurs compétences.</a:t>
            </a:r>
          </a:p>
        </p:txBody>
      </p:sp>
      <p:sp>
        <p:nvSpPr>
          <p:cNvPr id="199" name="object 14"/>
          <p:cNvSpPr txBox="1"/>
          <p:nvPr/>
        </p:nvSpPr>
        <p:spPr>
          <a:xfrm>
            <a:off x="642025" y="1062581"/>
            <a:ext cx="2149203" cy="16414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marR="5080" indent="12700" algn="ctr">
              <a:lnSpc>
                <a:spcPts val="1600"/>
              </a:lnSpc>
              <a:spcBef>
                <a:spcPts val="300"/>
              </a:spcBef>
              <a:defRPr sz="1500" b="1" spc="-140">
                <a:solidFill>
                  <a:srgbClr val="526871"/>
                </a:solidFill>
                <a:latin typeface="Arial"/>
                <a:ea typeface="Arial"/>
                <a:cs typeface="Arial"/>
                <a:sym typeface="Arial"/>
              </a:defRPr>
            </a:pPr>
            <a:r>
              <a:rPr lang="fr-CA" spc="-50" dirty="0"/>
              <a:t>« Ces médecins exercent exclusivement la médecine et une grande partie de la mission qu’ils se sont donnée dépassait largement leurs compétences. »</a:t>
            </a:r>
          </a:p>
        </p:txBody>
      </p:sp>
      <p:grpSp>
        <p:nvGrpSpPr>
          <p:cNvPr id="202" name="object 19"/>
          <p:cNvGrpSpPr/>
          <p:nvPr/>
        </p:nvGrpSpPr>
        <p:grpSpPr>
          <a:xfrm>
            <a:off x="4082862" y="3014569"/>
            <a:ext cx="3244305" cy="2982874"/>
            <a:chOff x="0" y="0"/>
            <a:chExt cx="3244304" cy="2982872"/>
          </a:xfrm>
        </p:grpSpPr>
        <p:sp>
          <p:nvSpPr>
            <p:cNvPr id="200" name="object 20"/>
            <p:cNvSpPr/>
            <p:nvPr/>
          </p:nvSpPr>
          <p:spPr>
            <a:xfrm>
              <a:off x="392932" y="0"/>
              <a:ext cx="2851373" cy="2810303"/>
            </a:xfrm>
            <a:custGeom>
              <a:avLst/>
              <a:gdLst/>
              <a:ahLst/>
              <a:cxnLst>
                <a:cxn ang="0">
                  <a:pos x="wd2" y="hd2"/>
                </a:cxn>
                <a:cxn ang="5400000">
                  <a:pos x="wd2" y="hd2"/>
                </a:cxn>
                <a:cxn ang="10800000">
                  <a:pos x="wd2" y="hd2"/>
                </a:cxn>
                <a:cxn ang="16200000">
                  <a:pos x="wd2" y="hd2"/>
                </a:cxn>
              </a:cxnLst>
              <a:rect l="0" t="0" r="r" b="b"/>
              <a:pathLst>
                <a:path w="21600" h="21600" extrusionOk="0">
                  <a:moveTo>
                    <a:pt x="11170" y="0"/>
                  </a:moveTo>
                  <a:lnTo>
                    <a:pt x="10822" y="1"/>
                  </a:lnTo>
                  <a:lnTo>
                    <a:pt x="10474" y="14"/>
                  </a:lnTo>
                  <a:lnTo>
                    <a:pt x="10125" y="38"/>
                  </a:lnTo>
                  <a:lnTo>
                    <a:pt x="9776" y="73"/>
                  </a:lnTo>
                  <a:lnTo>
                    <a:pt x="9427" y="120"/>
                  </a:lnTo>
                  <a:lnTo>
                    <a:pt x="9078" y="179"/>
                  </a:lnTo>
                  <a:lnTo>
                    <a:pt x="8730" y="249"/>
                  </a:lnTo>
                  <a:lnTo>
                    <a:pt x="8383" y="331"/>
                  </a:lnTo>
                  <a:lnTo>
                    <a:pt x="8037" y="424"/>
                  </a:lnTo>
                  <a:lnTo>
                    <a:pt x="7693" y="530"/>
                  </a:lnTo>
                  <a:lnTo>
                    <a:pt x="7350" y="647"/>
                  </a:lnTo>
                  <a:lnTo>
                    <a:pt x="7010" y="777"/>
                  </a:lnTo>
                  <a:lnTo>
                    <a:pt x="6672" y="918"/>
                  </a:lnTo>
                  <a:lnTo>
                    <a:pt x="6336" y="1072"/>
                  </a:lnTo>
                  <a:lnTo>
                    <a:pt x="6003" y="1238"/>
                  </a:lnTo>
                  <a:lnTo>
                    <a:pt x="5674" y="1417"/>
                  </a:lnTo>
                  <a:lnTo>
                    <a:pt x="5350" y="1606"/>
                  </a:lnTo>
                  <a:lnTo>
                    <a:pt x="5035" y="1804"/>
                  </a:lnTo>
                  <a:lnTo>
                    <a:pt x="4728" y="2011"/>
                  </a:lnTo>
                  <a:lnTo>
                    <a:pt x="4431" y="2227"/>
                  </a:lnTo>
                  <a:lnTo>
                    <a:pt x="4142" y="2452"/>
                  </a:lnTo>
                  <a:lnTo>
                    <a:pt x="3862" y="2684"/>
                  </a:lnTo>
                  <a:lnTo>
                    <a:pt x="3592" y="2925"/>
                  </a:lnTo>
                  <a:lnTo>
                    <a:pt x="3330" y="3173"/>
                  </a:lnTo>
                  <a:lnTo>
                    <a:pt x="3078" y="3428"/>
                  </a:lnTo>
                  <a:lnTo>
                    <a:pt x="2835" y="3690"/>
                  </a:lnTo>
                  <a:lnTo>
                    <a:pt x="2601" y="3959"/>
                  </a:lnTo>
                  <a:lnTo>
                    <a:pt x="2377" y="4234"/>
                  </a:lnTo>
                  <a:lnTo>
                    <a:pt x="2163" y="4516"/>
                  </a:lnTo>
                  <a:lnTo>
                    <a:pt x="1958" y="4804"/>
                  </a:lnTo>
                  <a:lnTo>
                    <a:pt x="1762" y="5097"/>
                  </a:lnTo>
                  <a:lnTo>
                    <a:pt x="1577" y="5395"/>
                  </a:lnTo>
                  <a:lnTo>
                    <a:pt x="1401" y="5699"/>
                  </a:lnTo>
                  <a:lnTo>
                    <a:pt x="1236" y="6007"/>
                  </a:lnTo>
                  <a:lnTo>
                    <a:pt x="1080" y="6320"/>
                  </a:lnTo>
                  <a:lnTo>
                    <a:pt x="934" y="6638"/>
                  </a:lnTo>
                  <a:lnTo>
                    <a:pt x="799" y="6959"/>
                  </a:lnTo>
                  <a:lnTo>
                    <a:pt x="674" y="7284"/>
                  </a:lnTo>
                  <a:lnTo>
                    <a:pt x="559" y="7613"/>
                  </a:lnTo>
                  <a:lnTo>
                    <a:pt x="455" y="7944"/>
                  </a:lnTo>
                  <a:lnTo>
                    <a:pt x="361" y="8279"/>
                  </a:lnTo>
                  <a:lnTo>
                    <a:pt x="278" y="8616"/>
                  </a:lnTo>
                  <a:lnTo>
                    <a:pt x="206" y="8956"/>
                  </a:lnTo>
                  <a:lnTo>
                    <a:pt x="144" y="9297"/>
                  </a:lnTo>
                  <a:lnTo>
                    <a:pt x="93" y="9641"/>
                  </a:lnTo>
                  <a:lnTo>
                    <a:pt x="53" y="9986"/>
                  </a:lnTo>
                  <a:lnTo>
                    <a:pt x="24" y="10332"/>
                  </a:lnTo>
                  <a:lnTo>
                    <a:pt x="7" y="10679"/>
                  </a:lnTo>
                  <a:lnTo>
                    <a:pt x="0" y="11027"/>
                  </a:lnTo>
                  <a:lnTo>
                    <a:pt x="5" y="11375"/>
                  </a:lnTo>
                  <a:lnTo>
                    <a:pt x="21" y="11724"/>
                  </a:lnTo>
                  <a:lnTo>
                    <a:pt x="48" y="12072"/>
                  </a:lnTo>
                  <a:lnTo>
                    <a:pt x="87" y="12420"/>
                  </a:lnTo>
                  <a:lnTo>
                    <a:pt x="137" y="12768"/>
                  </a:lnTo>
                  <a:lnTo>
                    <a:pt x="199" y="13114"/>
                  </a:lnTo>
                  <a:lnTo>
                    <a:pt x="273" y="13459"/>
                  </a:lnTo>
                  <a:lnTo>
                    <a:pt x="359" y="13803"/>
                  </a:lnTo>
                  <a:lnTo>
                    <a:pt x="456" y="14145"/>
                  </a:lnTo>
                  <a:lnTo>
                    <a:pt x="566" y="14485"/>
                  </a:lnTo>
                  <a:lnTo>
                    <a:pt x="688" y="14823"/>
                  </a:lnTo>
                  <a:lnTo>
                    <a:pt x="821" y="15158"/>
                  </a:lnTo>
                  <a:lnTo>
                    <a:pt x="967" y="15490"/>
                  </a:lnTo>
                  <a:lnTo>
                    <a:pt x="1126" y="15819"/>
                  </a:lnTo>
                  <a:lnTo>
                    <a:pt x="1297" y="16145"/>
                  </a:lnTo>
                  <a:lnTo>
                    <a:pt x="1478" y="16464"/>
                  </a:lnTo>
                  <a:lnTo>
                    <a:pt x="1669" y="16775"/>
                  </a:lnTo>
                  <a:lnTo>
                    <a:pt x="1870" y="17077"/>
                  </a:lnTo>
                  <a:lnTo>
                    <a:pt x="2079" y="17369"/>
                  </a:lnTo>
                  <a:lnTo>
                    <a:pt x="2297" y="17653"/>
                  </a:lnTo>
                  <a:lnTo>
                    <a:pt x="2523" y="17927"/>
                  </a:lnTo>
                  <a:lnTo>
                    <a:pt x="2757" y="18193"/>
                  </a:lnTo>
                  <a:lnTo>
                    <a:pt x="2999" y="18448"/>
                  </a:lnTo>
                  <a:lnTo>
                    <a:pt x="3248" y="18695"/>
                  </a:lnTo>
                  <a:lnTo>
                    <a:pt x="3505" y="18932"/>
                  </a:lnTo>
                  <a:lnTo>
                    <a:pt x="3769" y="19159"/>
                  </a:lnTo>
                  <a:lnTo>
                    <a:pt x="4039" y="19377"/>
                  </a:lnTo>
                  <a:lnTo>
                    <a:pt x="4316" y="19585"/>
                  </a:lnTo>
                  <a:lnTo>
                    <a:pt x="4598" y="19784"/>
                  </a:lnTo>
                  <a:lnTo>
                    <a:pt x="4887" y="19972"/>
                  </a:lnTo>
                  <a:lnTo>
                    <a:pt x="5181" y="20151"/>
                  </a:lnTo>
                  <a:lnTo>
                    <a:pt x="5481" y="20320"/>
                  </a:lnTo>
                  <a:lnTo>
                    <a:pt x="5786" y="20478"/>
                  </a:lnTo>
                  <a:lnTo>
                    <a:pt x="6095" y="20627"/>
                  </a:lnTo>
                  <a:lnTo>
                    <a:pt x="6409" y="20765"/>
                  </a:lnTo>
                  <a:lnTo>
                    <a:pt x="6728" y="20893"/>
                  </a:lnTo>
                  <a:lnTo>
                    <a:pt x="7050" y="21011"/>
                  </a:lnTo>
                  <a:lnTo>
                    <a:pt x="7376" y="21118"/>
                  </a:lnTo>
                  <a:lnTo>
                    <a:pt x="7705" y="21214"/>
                  </a:lnTo>
                  <a:lnTo>
                    <a:pt x="8037" y="21301"/>
                  </a:lnTo>
                  <a:lnTo>
                    <a:pt x="8373" y="21376"/>
                  </a:lnTo>
                  <a:lnTo>
                    <a:pt x="8711" y="21441"/>
                  </a:lnTo>
                  <a:lnTo>
                    <a:pt x="9051" y="21494"/>
                  </a:lnTo>
                  <a:lnTo>
                    <a:pt x="9393" y="21537"/>
                  </a:lnTo>
                  <a:lnTo>
                    <a:pt x="9737" y="21569"/>
                  </a:lnTo>
                  <a:lnTo>
                    <a:pt x="10083" y="21590"/>
                  </a:lnTo>
                  <a:lnTo>
                    <a:pt x="10430" y="21600"/>
                  </a:lnTo>
                  <a:lnTo>
                    <a:pt x="10778" y="21599"/>
                  </a:lnTo>
                  <a:lnTo>
                    <a:pt x="11126" y="21586"/>
                  </a:lnTo>
                  <a:lnTo>
                    <a:pt x="11475" y="21562"/>
                  </a:lnTo>
                  <a:lnTo>
                    <a:pt x="11824" y="21527"/>
                  </a:lnTo>
                  <a:lnTo>
                    <a:pt x="12173" y="21480"/>
                  </a:lnTo>
                  <a:lnTo>
                    <a:pt x="12522" y="21421"/>
                  </a:lnTo>
                  <a:lnTo>
                    <a:pt x="12870" y="21351"/>
                  </a:lnTo>
                  <a:lnTo>
                    <a:pt x="13217" y="21269"/>
                  </a:lnTo>
                  <a:lnTo>
                    <a:pt x="13563" y="21176"/>
                  </a:lnTo>
                  <a:lnTo>
                    <a:pt x="13907" y="21070"/>
                  </a:lnTo>
                  <a:lnTo>
                    <a:pt x="14250" y="20953"/>
                  </a:lnTo>
                  <a:lnTo>
                    <a:pt x="14590" y="20823"/>
                  </a:lnTo>
                  <a:lnTo>
                    <a:pt x="14928" y="20681"/>
                  </a:lnTo>
                  <a:lnTo>
                    <a:pt x="15264" y="20528"/>
                  </a:lnTo>
                  <a:lnTo>
                    <a:pt x="15597" y="20362"/>
                  </a:lnTo>
                  <a:lnTo>
                    <a:pt x="15926" y="20183"/>
                  </a:lnTo>
                  <a:lnTo>
                    <a:pt x="16250" y="19994"/>
                  </a:lnTo>
                  <a:lnTo>
                    <a:pt x="16565" y="19796"/>
                  </a:lnTo>
                  <a:lnTo>
                    <a:pt x="16872" y="19589"/>
                  </a:lnTo>
                  <a:lnTo>
                    <a:pt x="17169" y="19373"/>
                  </a:lnTo>
                  <a:lnTo>
                    <a:pt x="17458" y="19148"/>
                  </a:lnTo>
                  <a:lnTo>
                    <a:pt x="17738" y="18916"/>
                  </a:lnTo>
                  <a:lnTo>
                    <a:pt x="18008" y="18675"/>
                  </a:lnTo>
                  <a:lnTo>
                    <a:pt x="18270" y="18427"/>
                  </a:lnTo>
                  <a:lnTo>
                    <a:pt x="18522" y="18172"/>
                  </a:lnTo>
                  <a:lnTo>
                    <a:pt x="18765" y="17910"/>
                  </a:lnTo>
                  <a:lnTo>
                    <a:pt x="18999" y="17641"/>
                  </a:lnTo>
                  <a:lnTo>
                    <a:pt x="19223" y="17366"/>
                  </a:lnTo>
                  <a:lnTo>
                    <a:pt x="19437" y="17084"/>
                  </a:lnTo>
                  <a:lnTo>
                    <a:pt x="19642" y="16796"/>
                  </a:lnTo>
                  <a:lnTo>
                    <a:pt x="19838" y="16503"/>
                  </a:lnTo>
                  <a:lnTo>
                    <a:pt x="20023" y="16205"/>
                  </a:lnTo>
                  <a:lnTo>
                    <a:pt x="20199" y="15901"/>
                  </a:lnTo>
                  <a:lnTo>
                    <a:pt x="20364" y="15593"/>
                  </a:lnTo>
                  <a:lnTo>
                    <a:pt x="20520" y="15280"/>
                  </a:lnTo>
                  <a:lnTo>
                    <a:pt x="20666" y="14962"/>
                  </a:lnTo>
                  <a:lnTo>
                    <a:pt x="20801" y="14641"/>
                  </a:lnTo>
                  <a:lnTo>
                    <a:pt x="20926" y="14316"/>
                  </a:lnTo>
                  <a:lnTo>
                    <a:pt x="21041" y="13987"/>
                  </a:lnTo>
                  <a:lnTo>
                    <a:pt x="21145" y="13656"/>
                  </a:lnTo>
                  <a:lnTo>
                    <a:pt x="21239" y="13321"/>
                  </a:lnTo>
                  <a:lnTo>
                    <a:pt x="21322" y="12984"/>
                  </a:lnTo>
                  <a:lnTo>
                    <a:pt x="21394" y="12644"/>
                  </a:lnTo>
                  <a:lnTo>
                    <a:pt x="21456" y="12303"/>
                  </a:lnTo>
                  <a:lnTo>
                    <a:pt x="21507" y="11959"/>
                  </a:lnTo>
                  <a:lnTo>
                    <a:pt x="21547" y="11614"/>
                  </a:lnTo>
                  <a:lnTo>
                    <a:pt x="21576" y="11268"/>
                  </a:lnTo>
                  <a:lnTo>
                    <a:pt x="21593" y="10921"/>
                  </a:lnTo>
                  <a:lnTo>
                    <a:pt x="21600" y="10573"/>
                  </a:lnTo>
                  <a:lnTo>
                    <a:pt x="21595" y="10225"/>
                  </a:lnTo>
                  <a:lnTo>
                    <a:pt x="21579" y="9876"/>
                  </a:lnTo>
                  <a:lnTo>
                    <a:pt x="21552" y="9528"/>
                  </a:lnTo>
                  <a:lnTo>
                    <a:pt x="21513" y="9180"/>
                  </a:lnTo>
                  <a:lnTo>
                    <a:pt x="21463" y="8832"/>
                  </a:lnTo>
                  <a:lnTo>
                    <a:pt x="21401" y="8486"/>
                  </a:lnTo>
                  <a:lnTo>
                    <a:pt x="21327" y="8141"/>
                  </a:lnTo>
                  <a:lnTo>
                    <a:pt x="21241" y="7797"/>
                  </a:lnTo>
                  <a:lnTo>
                    <a:pt x="21144" y="7455"/>
                  </a:lnTo>
                  <a:lnTo>
                    <a:pt x="21034" y="7115"/>
                  </a:lnTo>
                  <a:lnTo>
                    <a:pt x="20912" y="6777"/>
                  </a:lnTo>
                  <a:lnTo>
                    <a:pt x="20779" y="6442"/>
                  </a:lnTo>
                  <a:lnTo>
                    <a:pt x="20633" y="6110"/>
                  </a:lnTo>
                  <a:lnTo>
                    <a:pt x="20474" y="5781"/>
                  </a:lnTo>
                  <a:lnTo>
                    <a:pt x="20303" y="5455"/>
                  </a:lnTo>
                  <a:lnTo>
                    <a:pt x="20122" y="5136"/>
                  </a:lnTo>
                  <a:lnTo>
                    <a:pt x="19931" y="4825"/>
                  </a:lnTo>
                  <a:lnTo>
                    <a:pt x="19730" y="4523"/>
                  </a:lnTo>
                  <a:lnTo>
                    <a:pt x="19521" y="4231"/>
                  </a:lnTo>
                  <a:lnTo>
                    <a:pt x="19303" y="3947"/>
                  </a:lnTo>
                  <a:lnTo>
                    <a:pt x="19077" y="3673"/>
                  </a:lnTo>
                  <a:lnTo>
                    <a:pt x="18843" y="3408"/>
                  </a:lnTo>
                  <a:lnTo>
                    <a:pt x="18601" y="3152"/>
                  </a:lnTo>
                  <a:lnTo>
                    <a:pt x="18352" y="2905"/>
                  </a:lnTo>
                  <a:lnTo>
                    <a:pt x="18095" y="2668"/>
                  </a:lnTo>
                  <a:lnTo>
                    <a:pt x="17831" y="2441"/>
                  </a:lnTo>
                  <a:lnTo>
                    <a:pt x="17561" y="2223"/>
                  </a:lnTo>
                  <a:lnTo>
                    <a:pt x="17284" y="2015"/>
                  </a:lnTo>
                  <a:lnTo>
                    <a:pt x="17002" y="1816"/>
                  </a:lnTo>
                  <a:lnTo>
                    <a:pt x="16713" y="1628"/>
                  </a:lnTo>
                  <a:lnTo>
                    <a:pt x="16419" y="1449"/>
                  </a:lnTo>
                  <a:lnTo>
                    <a:pt x="16119" y="1280"/>
                  </a:lnTo>
                  <a:lnTo>
                    <a:pt x="15814" y="1122"/>
                  </a:lnTo>
                  <a:lnTo>
                    <a:pt x="15505" y="973"/>
                  </a:lnTo>
                  <a:lnTo>
                    <a:pt x="15191" y="835"/>
                  </a:lnTo>
                  <a:lnTo>
                    <a:pt x="14872" y="707"/>
                  </a:lnTo>
                  <a:lnTo>
                    <a:pt x="14550" y="589"/>
                  </a:lnTo>
                  <a:lnTo>
                    <a:pt x="14224" y="482"/>
                  </a:lnTo>
                  <a:lnTo>
                    <a:pt x="13895" y="386"/>
                  </a:lnTo>
                  <a:lnTo>
                    <a:pt x="13563" y="299"/>
                  </a:lnTo>
                  <a:lnTo>
                    <a:pt x="13227" y="224"/>
                  </a:lnTo>
                  <a:lnTo>
                    <a:pt x="12889" y="159"/>
                  </a:lnTo>
                  <a:lnTo>
                    <a:pt x="12549" y="106"/>
                  </a:lnTo>
                  <a:lnTo>
                    <a:pt x="12207" y="63"/>
                  </a:lnTo>
                  <a:lnTo>
                    <a:pt x="11863" y="31"/>
                  </a:lnTo>
                  <a:lnTo>
                    <a:pt x="11517" y="10"/>
                  </a:lnTo>
                  <a:lnTo>
                    <a:pt x="11170" y="0"/>
                  </a:lnTo>
                  <a:close/>
                </a:path>
              </a:pathLst>
            </a:custGeom>
            <a:solidFill>
              <a:srgbClr val="7A003C"/>
            </a:solidFill>
            <a:ln w="12700" cap="flat">
              <a:noFill/>
              <a:miter lim="400000"/>
            </a:ln>
            <a:effectLst/>
          </p:spPr>
          <p:txBody>
            <a:bodyPr wrap="square" lIns="45719" tIns="45719" rIns="45719" bIns="45719" numCol="1" anchor="t">
              <a:noAutofit/>
            </a:bodyPr>
            <a:lstStyle/>
            <a:p>
              <a:endParaRPr/>
            </a:p>
          </p:txBody>
        </p:sp>
        <p:sp>
          <p:nvSpPr>
            <p:cNvPr id="201" name="object 21"/>
            <p:cNvSpPr/>
            <p:nvPr/>
          </p:nvSpPr>
          <p:spPr>
            <a:xfrm>
              <a:off x="0" y="1664746"/>
              <a:ext cx="1294232" cy="1318127"/>
            </a:xfrm>
            <a:custGeom>
              <a:avLst/>
              <a:gdLst/>
              <a:ahLst/>
              <a:cxnLst>
                <a:cxn ang="0">
                  <a:pos x="wd2" y="hd2"/>
                </a:cxn>
                <a:cxn ang="5400000">
                  <a:pos x="wd2" y="hd2"/>
                </a:cxn>
                <a:cxn ang="10800000">
                  <a:pos x="wd2" y="hd2"/>
                </a:cxn>
                <a:cxn ang="16200000">
                  <a:pos x="wd2" y="hd2"/>
                </a:cxn>
              </a:cxnLst>
              <a:rect l="0" t="0" r="r" b="b"/>
              <a:pathLst>
                <a:path w="21600" h="21600" extrusionOk="0">
                  <a:moveTo>
                    <a:pt x="10634" y="0"/>
                  </a:moveTo>
                  <a:lnTo>
                    <a:pt x="9874" y="16"/>
                  </a:lnTo>
                  <a:lnTo>
                    <a:pt x="9115" y="86"/>
                  </a:lnTo>
                  <a:lnTo>
                    <a:pt x="8358" y="211"/>
                  </a:lnTo>
                  <a:lnTo>
                    <a:pt x="7609" y="392"/>
                  </a:lnTo>
                  <a:lnTo>
                    <a:pt x="6868" y="630"/>
                  </a:lnTo>
                  <a:lnTo>
                    <a:pt x="6139" y="926"/>
                  </a:lnTo>
                  <a:lnTo>
                    <a:pt x="5426" y="1280"/>
                  </a:lnTo>
                  <a:lnTo>
                    <a:pt x="4741" y="1687"/>
                  </a:lnTo>
                  <a:lnTo>
                    <a:pt x="4100" y="2137"/>
                  </a:lnTo>
                  <a:lnTo>
                    <a:pt x="3502" y="2627"/>
                  </a:lnTo>
                  <a:lnTo>
                    <a:pt x="2948" y="3156"/>
                  </a:lnTo>
                  <a:lnTo>
                    <a:pt x="2439" y="3719"/>
                  </a:lnTo>
                  <a:lnTo>
                    <a:pt x="1976" y="4314"/>
                  </a:lnTo>
                  <a:lnTo>
                    <a:pt x="1560" y="4939"/>
                  </a:lnTo>
                  <a:lnTo>
                    <a:pt x="1191" y="5590"/>
                  </a:lnTo>
                  <a:lnTo>
                    <a:pt x="870" y="6264"/>
                  </a:lnTo>
                  <a:lnTo>
                    <a:pt x="598" y="6960"/>
                  </a:lnTo>
                  <a:lnTo>
                    <a:pt x="376" y="7673"/>
                  </a:lnTo>
                  <a:lnTo>
                    <a:pt x="205" y="8402"/>
                  </a:lnTo>
                  <a:lnTo>
                    <a:pt x="84" y="9143"/>
                  </a:lnTo>
                  <a:lnTo>
                    <a:pt x="16" y="9893"/>
                  </a:lnTo>
                  <a:lnTo>
                    <a:pt x="0" y="10650"/>
                  </a:lnTo>
                  <a:lnTo>
                    <a:pt x="38" y="11411"/>
                  </a:lnTo>
                  <a:lnTo>
                    <a:pt x="130" y="12173"/>
                  </a:lnTo>
                  <a:lnTo>
                    <a:pt x="277" y="12933"/>
                  </a:lnTo>
                  <a:lnTo>
                    <a:pt x="481" y="13688"/>
                  </a:lnTo>
                  <a:lnTo>
                    <a:pt x="740" y="14436"/>
                  </a:lnTo>
                  <a:lnTo>
                    <a:pt x="1058" y="15174"/>
                  </a:lnTo>
                  <a:lnTo>
                    <a:pt x="1433" y="15898"/>
                  </a:lnTo>
                  <a:lnTo>
                    <a:pt x="1860" y="16595"/>
                  </a:lnTo>
                  <a:lnTo>
                    <a:pt x="2329" y="17250"/>
                  </a:lnTo>
                  <a:lnTo>
                    <a:pt x="2837" y="17862"/>
                  </a:lnTo>
                  <a:lnTo>
                    <a:pt x="3382" y="18432"/>
                  </a:lnTo>
                  <a:lnTo>
                    <a:pt x="3960" y="18957"/>
                  </a:lnTo>
                  <a:lnTo>
                    <a:pt x="4569" y="19438"/>
                  </a:lnTo>
                  <a:lnTo>
                    <a:pt x="5206" y="19872"/>
                  </a:lnTo>
                  <a:lnTo>
                    <a:pt x="5868" y="20261"/>
                  </a:lnTo>
                  <a:lnTo>
                    <a:pt x="6553" y="20601"/>
                  </a:lnTo>
                  <a:lnTo>
                    <a:pt x="7257" y="20893"/>
                  </a:lnTo>
                  <a:lnTo>
                    <a:pt x="7977" y="21137"/>
                  </a:lnTo>
                  <a:lnTo>
                    <a:pt x="8711" y="21330"/>
                  </a:lnTo>
                  <a:lnTo>
                    <a:pt x="9455" y="21472"/>
                  </a:lnTo>
                  <a:lnTo>
                    <a:pt x="10208" y="21562"/>
                  </a:lnTo>
                  <a:lnTo>
                    <a:pt x="10966" y="21600"/>
                  </a:lnTo>
                  <a:lnTo>
                    <a:pt x="11726" y="21584"/>
                  </a:lnTo>
                  <a:lnTo>
                    <a:pt x="12485" y="21514"/>
                  </a:lnTo>
                  <a:lnTo>
                    <a:pt x="13242" y="21389"/>
                  </a:lnTo>
                  <a:lnTo>
                    <a:pt x="13991" y="21208"/>
                  </a:lnTo>
                  <a:lnTo>
                    <a:pt x="14732" y="20970"/>
                  </a:lnTo>
                  <a:lnTo>
                    <a:pt x="15461" y="20674"/>
                  </a:lnTo>
                  <a:lnTo>
                    <a:pt x="16174" y="20320"/>
                  </a:lnTo>
                  <a:lnTo>
                    <a:pt x="16859" y="19913"/>
                  </a:lnTo>
                  <a:lnTo>
                    <a:pt x="17500" y="19463"/>
                  </a:lnTo>
                  <a:lnTo>
                    <a:pt x="18098" y="18973"/>
                  </a:lnTo>
                  <a:lnTo>
                    <a:pt x="18652" y="18444"/>
                  </a:lnTo>
                  <a:lnTo>
                    <a:pt x="19161" y="17881"/>
                  </a:lnTo>
                  <a:lnTo>
                    <a:pt x="19624" y="17286"/>
                  </a:lnTo>
                  <a:lnTo>
                    <a:pt x="20040" y="16661"/>
                  </a:lnTo>
                  <a:lnTo>
                    <a:pt x="20409" y="16010"/>
                  </a:lnTo>
                  <a:lnTo>
                    <a:pt x="20730" y="15336"/>
                  </a:lnTo>
                  <a:lnTo>
                    <a:pt x="21002" y="14640"/>
                  </a:lnTo>
                  <a:lnTo>
                    <a:pt x="21224" y="13927"/>
                  </a:lnTo>
                  <a:lnTo>
                    <a:pt x="21395" y="13198"/>
                  </a:lnTo>
                  <a:lnTo>
                    <a:pt x="21516" y="12457"/>
                  </a:lnTo>
                  <a:lnTo>
                    <a:pt x="21584" y="11707"/>
                  </a:lnTo>
                  <a:lnTo>
                    <a:pt x="21600" y="10950"/>
                  </a:lnTo>
                  <a:lnTo>
                    <a:pt x="21562" y="10189"/>
                  </a:lnTo>
                  <a:lnTo>
                    <a:pt x="21470" y="9427"/>
                  </a:lnTo>
                  <a:lnTo>
                    <a:pt x="21323" y="8667"/>
                  </a:lnTo>
                  <a:lnTo>
                    <a:pt x="21119" y="7912"/>
                  </a:lnTo>
                  <a:lnTo>
                    <a:pt x="20860" y="7164"/>
                  </a:lnTo>
                  <a:lnTo>
                    <a:pt x="20542" y="6426"/>
                  </a:lnTo>
                  <a:lnTo>
                    <a:pt x="20167" y="5702"/>
                  </a:lnTo>
                  <a:lnTo>
                    <a:pt x="19740" y="5006"/>
                  </a:lnTo>
                  <a:lnTo>
                    <a:pt x="19271" y="4350"/>
                  </a:lnTo>
                  <a:lnTo>
                    <a:pt x="18763" y="3738"/>
                  </a:lnTo>
                  <a:lnTo>
                    <a:pt x="18218" y="3168"/>
                  </a:lnTo>
                  <a:lnTo>
                    <a:pt x="17640" y="2643"/>
                  </a:lnTo>
                  <a:lnTo>
                    <a:pt x="17031" y="2162"/>
                  </a:lnTo>
                  <a:lnTo>
                    <a:pt x="16394" y="1728"/>
                  </a:lnTo>
                  <a:lnTo>
                    <a:pt x="15732" y="1340"/>
                  </a:lnTo>
                  <a:lnTo>
                    <a:pt x="15047" y="999"/>
                  </a:lnTo>
                  <a:lnTo>
                    <a:pt x="14343" y="707"/>
                  </a:lnTo>
                  <a:lnTo>
                    <a:pt x="13623" y="464"/>
                  </a:lnTo>
                  <a:lnTo>
                    <a:pt x="12889" y="270"/>
                  </a:lnTo>
                  <a:lnTo>
                    <a:pt x="12145" y="128"/>
                  </a:lnTo>
                  <a:lnTo>
                    <a:pt x="11392" y="38"/>
                  </a:lnTo>
                  <a:lnTo>
                    <a:pt x="10634" y="0"/>
                  </a:lnTo>
                  <a:close/>
                </a:path>
              </a:pathLst>
            </a:custGeom>
            <a:solidFill>
              <a:srgbClr val="D3DF43">
                <a:alpha val="78997"/>
              </a:srgbClr>
            </a:solidFill>
            <a:ln w="12700" cap="flat">
              <a:noFill/>
              <a:miter lim="400000"/>
            </a:ln>
            <a:effectLst/>
          </p:spPr>
          <p:txBody>
            <a:bodyPr wrap="square" lIns="45719" tIns="45719" rIns="45719" bIns="45719" numCol="1" anchor="t">
              <a:noAutofit/>
            </a:bodyPr>
            <a:lstStyle/>
            <a:p>
              <a:endParaRPr/>
            </a:p>
          </p:txBody>
        </p:sp>
      </p:grpSp>
      <p:sp>
        <p:nvSpPr>
          <p:cNvPr id="203" name="object 22"/>
          <p:cNvSpPr txBox="1"/>
          <p:nvPr/>
        </p:nvSpPr>
        <p:spPr>
          <a:xfrm>
            <a:off x="4882663" y="3648610"/>
            <a:ext cx="2080261" cy="15260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R="5080" algn="ctr">
              <a:lnSpc>
                <a:spcPts val="1700"/>
              </a:lnSpc>
              <a:spcBef>
                <a:spcPts val="300"/>
              </a:spcBef>
              <a:defRPr sz="1600" b="1" spc="-114">
                <a:solidFill>
                  <a:srgbClr val="FFFFFF"/>
                </a:solidFill>
                <a:latin typeface="Arial"/>
                <a:ea typeface="Arial"/>
                <a:cs typeface="Arial"/>
                <a:sym typeface="Arial"/>
              </a:defRPr>
            </a:pPr>
            <a:r>
              <a:rPr lang="fr-CA" spc="-50" dirty="0"/>
              <a:t>« Il s’agit d’aller </a:t>
            </a:r>
            <a:br>
              <a:rPr lang="fr-CA" spc="-50" dirty="0"/>
            </a:br>
            <a:r>
              <a:rPr lang="fr-CA" spc="-50" dirty="0"/>
              <a:t>là où les gens sont et d’adapter le message pour eux, car un modèle unique ne convient pas toujours. »</a:t>
            </a:r>
          </a:p>
        </p:txBody>
      </p:sp>
      <p:sp>
        <p:nvSpPr>
          <p:cNvPr id="208" name="object 24"/>
          <p:cNvSpPr/>
          <p:nvPr/>
        </p:nvSpPr>
        <p:spPr>
          <a:xfrm flipH="1">
            <a:off x="3868673" y="413001"/>
            <a:ext cx="1" cy="9096757"/>
          </a:xfrm>
          <a:prstGeom prst="line">
            <a:avLst/>
          </a:prstGeom>
          <a:ln w="12700">
            <a:solidFill>
              <a:srgbClr val="231F20"/>
            </a:solidFill>
          </a:ln>
        </p:spPr>
        <p:txBody>
          <a:bodyPr lIns="45719" rIns="45719"/>
          <a:lstStyle/>
          <a:p>
            <a:endParaRPr/>
          </a:p>
        </p:txBody>
      </p:sp>
      <p:sp>
        <p:nvSpPr>
          <p:cNvPr id="209" name="object 25"/>
          <p:cNvSpPr/>
          <p:nvPr/>
        </p:nvSpPr>
        <p:spPr>
          <a:xfrm>
            <a:off x="6027534" y="7342365"/>
            <a:ext cx="118619" cy="11861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lnTo>
                  <a:pt x="10800" y="10800"/>
                </a:lnTo>
                <a:lnTo>
                  <a:pt x="10800" y="0"/>
                </a:lnTo>
                <a:lnTo>
                  <a:pt x="0" y="0"/>
                </a:lnTo>
                <a:lnTo>
                  <a:pt x="0" y="21600"/>
                </a:lnTo>
                <a:lnTo>
                  <a:pt x="21600" y="21600"/>
                </a:lnTo>
                <a:lnTo>
                  <a:pt x="21600" y="10800"/>
                </a:lnTo>
                <a:close/>
              </a:path>
            </a:pathLst>
          </a:custGeom>
          <a:solidFill>
            <a:srgbClr val="000000"/>
          </a:solidFill>
          <a:ln w="12700">
            <a:miter lim="400000"/>
          </a:ln>
        </p:spPr>
        <p:txBody>
          <a:bodyPr lIns="45719" rIns="45719"/>
          <a:lstStyle/>
          <a:p>
            <a:endParaRPr/>
          </a:p>
        </p:txBody>
      </p:sp>
      <p:sp>
        <p:nvSpPr>
          <p:cNvPr id="210" name="object 26"/>
          <p:cNvSpPr/>
          <p:nvPr/>
        </p:nvSpPr>
        <p:spPr>
          <a:xfrm>
            <a:off x="4663554" y="7816798"/>
            <a:ext cx="59311" cy="59310"/>
          </a:xfrm>
          <a:prstGeom prst="rect">
            <a:avLst/>
          </a:prstGeom>
          <a:solidFill>
            <a:srgbClr val="000000"/>
          </a:solidFill>
          <a:ln w="12700">
            <a:miter lim="400000"/>
          </a:ln>
        </p:spPr>
        <p:txBody>
          <a:bodyPr lIns="45719" rIns="45719"/>
          <a:lstStyle/>
          <a:p>
            <a:endParaRPr/>
          </a:p>
        </p:txBody>
      </p:sp>
      <p:grpSp>
        <p:nvGrpSpPr>
          <p:cNvPr id="269" name="object 27"/>
          <p:cNvGrpSpPr/>
          <p:nvPr/>
        </p:nvGrpSpPr>
        <p:grpSpPr>
          <a:xfrm>
            <a:off x="4663554" y="7342364"/>
            <a:ext cx="1957020" cy="1957199"/>
            <a:chOff x="0" y="0"/>
            <a:chExt cx="1957019" cy="1957197"/>
          </a:xfrm>
        </p:grpSpPr>
        <p:grpSp>
          <p:nvGrpSpPr>
            <p:cNvPr id="217" name="object 28"/>
            <p:cNvGrpSpPr/>
            <p:nvPr/>
          </p:nvGrpSpPr>
          <p:grpSpPr>
            <a:xfrm>
              <a:off x="474434" y="0"/>
              <a:ext cx="1008166" cy="355830"/>
              <a:chOff x="0" y="0"/>
              <a:chExt cx="1008164" cy="355828"/>
            </a:xfrm>
          </p:grpSpPr>
          <p:sp>
            <p:nvSpPr>
              <p:cNvPr id="211" name="Forme"/>
              <p:cNvSpPr/>
              <p:nvPr/>
            </p:nvSpPr>
            <p:spPr>
              <a:xfrm>
                <a:off x="0" y="0"/>
                <a:ext cx="118606" cy="1186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10801" y="21600"/>
                    </a:lnTo>
                    <a:lnTo>
                      <a:pt x="10801" y="10800"/>
                    </a:lnTo>
                    <a:lnTo>
                      <a:pt x="21600" y="108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12" name="Forme"/>
              <p:cNvSpPr/>
              <p:nvPr/>
            </p:nvSpPr>
            <p:spPr>
              <a:xfrm>
                <a:off x="0" y="177914"/>
                <a:ext cx="177915" cy="177915"/>
              </a:xfrm>
              <a:custGeom>
                <a:avLst/>
                <a:gdLst/>
                <a:ahLst/>
                <a:cxnLst>
                  <a:cxn ang="0">
                    <a:pos x="wd2" y="hd2"/>
                  </a:cxn>
                  <a:cxn ang="5400000">
                    <a:pos x="wd2" y="hd2"/>
                  </a:cxn>
                  <a:cxn ang="10800000">
                    <a:pos x="wd2" y="hd2"/>
                  </a:cxn>
                  <a:cxn ang="16200000">
                    <a:pos x="wd2" y="hd2"/>
                  </a:cxn>
                </a:cxnLst>
                <a:rect l="0" t="0" r="r" b="b"/>
                <a:pathLst>
                  <a:path w="21600" h="21600" extrusionOk="0">
                    <a:moveTo>
                      <a:pt x="21600" y="7199"/>
                    </a:moveTo>
                    <a:lnTo>
                      <a:pt x="7201" y="7199"/>
                    </a:lnTo>
                    <a:lnTo>
                      <a:pt x="7201" y="0"/>
                    </a:lnTo>
                    <a:lnTo>
                      <a:pt x="0" y="0"/>
                    </a:lnTo>
                    <a:lnTo>
                      <a:pt x="0" y="7201"/>
                    </a:lnTo>
                    <a:lnTo>
                      <a:pt x="7199" y="7201"/>
                    </a:lnTo>
                    <a:lnTo>
                      <a:pt x="7199" y="21600"/>
                    </a:lnTo>
                    <a:lnTo>
                      <a:pt x="14399" y="21600"/>
                    </a:lnTo>
                    <a:lnTo>
                      <a:pt x="14399" y="14399"/>
                    </a:lnTo>
                    <a:lnTo>
                      <a:pt x="21600" y="14399"/>
                    </a:lnTo>
                    <a:lnTo>
                      <a:pt x="21600" y="71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13" name="Forme"/>
              <p:cNvSpPr/>
              <p:nvPr/>
            </p:nvSpPr>
            <p:spPr>
              <a:xfrm>
                <a:off x="118605" y="0"/>
                <a:ext cx="533744" cy="355829"/>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lnTo>
                      <a:pt x="19200" y="7200"/>
                    </a:lnTo>
                    <a:lnTo>
                      <a:pt x="19200" y="3600"/>
                    </a:lnTo>
                    <a:lnTo>
                      <a:pt x="16800" y="3600"/>
                    </a:lnTo>
                    <a:lnTo>
                      <a:pt x="16800" y="7200"/>
                    </a:lnTo>
                    <a:lnTo>
                      <a:pt x="14399" y="7200"/>
                    </a:lnTo>
                    <a:lnTo>
                      <a:pt x="14399" y="10800"/>
                    </a:lnTo>
                    <a:lnTo>
                      <a:pt x="16800" y="10800"/>
                    </a:lnTo>
                    <a:lnTo>
                      <a:pt x="16800" y="7201"/>
                    </a:lnTo>
                    <a:lnTo>
                      <a:pt x="19200" y="7201"/>
                    </a:lnTo>
                    <a:lnTo>
                      <a:pt x="19200" y="18000"/>
                    </a:lnTo>
                    <a:lnTo>
                      <a:pt x="16800" y="18000"/>
                    </a:lnTo>
                    <a:lnTo>
                      <a:pt x="16800" y="14399"/>
                    </a:lnTo>
                    <a:lnTo>
                      <a:pt x="14399" y="14399"/>
                    </a:lnTo>
                    <a:lnTo>
                      <a:pt x="14399" y="18000"/>
                    </a:lnTo>
                    <a:lnTo>
                      <a:pt x="9600" y="18000"/>
                    </a:lnTo>
                    <a:lnTo>
                      <a:pt x="9600" y="14399"/>
                    </a:lnTo>
                    <a:lnTo>
                      <a:pt x="7200" y="14399"/>
                    </a:lnTo>
                    <a:lnTo>
                      <a:pt x="7200" y="10800"/>
                    </a:lnTo>
                    <a:lnTo>
                      <a:pt x="12000" y="10800"/>
                    </a:lnTo>
                    <a:lnTo>
                      <a:pt x="12000" y="0"/>
                    </a:lnTo>
                    <a:lnTo>
                      <a:pt x="9600" y="0"/>
                    </a:lnTo>
                    <a:lnTo>
                      <a:pt x="9600" y="7200"/>
                    </a:lnTo>
                    <a:lnTo>
                      <a:pt x="2400" y="7200"/>
                    </a:lnTo>
                    <a:lnTo>
                      <a:pt x="2400" y="3600"/>
                    </a:lnTo>
                    <a:lnTo>
                      <a:pt x="0" y="3600"/>
                    </a:lnTo>
                    <a:lnTo>
                      <a:pt x="0" y="7201"/>
                    </a:lnTo>
                    <a:lnTo>
                      <a:pt x="2400" y="7201"/>
                    </a:lnTo>
                    <a:lnTo>
                      <a:pt x="2400" y="10800"/>
                    </a:lnTo>
                    <a:lnTo>
                      <a:pt x="4800" y="10800"/>
                    </a:lnTo>
                    <a:lnTo>
                      <a:pt x="4800" y="14400"/>
                    </a:lnTo>
                    <a:lnTo>
                      <a:pt x="7200" y="14400"/>
                    </a:lnTo>
                    <a:lnTo>
                      <a:pt x="7200" y="18000"/>
                    </a:lnTo>
                    <a:lnTo>
                      <a:pt x="9600" y="18000"/>
                    </a:lnTo>
                    <a:lnTo>
                      <a:pt x="9600" y="21600"/>
                    </a:lnTo>
                    <a:lnTo>
                      <a:pt x="21600" y="21600"/>
                    </a:lnTo>
                    <a:lnTo>
                      <a:pt x="21600" y="72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14" name="Rectangle"/>
              <p:cNvSpPr/>
              <p:nvPr/>
            </p:nvSpPr>
            <p:spPr>
              <a:xfrm>
                <a:off x="593039" y="0"/>
                <a:ext cx="237211"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15" name="Forme"/>
              <p:cNvSpPr/>
              <p:nvPr/>
            </p:nvSpPr>
            <p:spPr>
              <a:xfrm>
                <a:off x="770940" y="177914"/>
                <a:ext cx="237225" cy="17791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799" y="0"/>
                    </a:lnTo>
                    <a:lnTo>
                      <a:pt x="10799" y="7199"/>
                    </a:lnTo>
                    <a:lnTo>
                      <a:pt x="5400" y="7199"/>
                    </a:lnTo>
                    <a:lnTo>
                      <a:pt x="5400" y="0"/>
                    </a:lnTo>
                    <a:lnTo>
                      <a:pt x="0" y="0"/>
                    </a:lnTo>
                    <a:lnTo>
                      <a:pt x="0" y="21600"/>
                    </a:lnTo>
                    <a:lnTo>
                      <a:pt x="5400" y="21600"/>
                    </a:lnTo>
                    <a:lnTo>
                      <a:pt x="5400" y="14399"/>
                    </a:lnTo>
                    <a:lnTo>
                      <a:pt x="10799" y="14399"/>
                    </a:lnTo>
                    <a:lnTo>
                      <a:pt x="10799" y="21600"/>
                    </a:lnTo>
                    <a:lnTo>
                      <a:pt x="16200" y="21600"/>
                    </a:lnTo>
                    <a:lnTo>
                      <a:pt x="16200" y="14399"/>
                    </a:lnTo>
                    <a:lnTo>
                      <a:pt x="21600" y="14399"/>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16" name="Forme"/>
              <p:cNvSpPr/>
              <p:nvPr/>
            </p:nvSpPr>
            <p:spPr>
              <a:xfrm>
                <a:off x="177914" y="0"/>
                <a:ext cx="118606" cy="35582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3600"/>
                    </a:lnTo>
                    <a:lnTo>
                      <a:pt x="21600" y="3600"/>
                    </a:lnTo>
                    <a:lnTo>
                      <a:pt x="21600" y="0"/>
                    </a:lnTo>
                    <a:close/>
                    <a:moveTo>
                      <a:pt x="10801" y="18000"/>
                    </a:moveTo>
                    <a:lnTo>
                      <a:pt x="0" y="18000"/>
                    </a:lnTo>
                    <a:lnTo>
                      <a:pt x="0" y="21600"/>
                    </a:lnTo>
                    <a:lnTo>
                      <a:pt x="10801" y="21600"/>
                    </a:lnTo>
                    <a:lnTo>
                      <a:pt x="10801" y="18000"/>
                    </a:lnTo>
                    <a:close/>
                  </a:path>
                </a:pathLst>
              </a:custGeom>
              <a:noFill/>
              <a:ln w="12700" cap="flat">
                <a:noFill/>
                <a:miter lim="400000"/>
              </a:ln>
              <a:effectLst/>
            </p:spPr>
            <p:txBody>
              <a:bodyPr wrap="square" lIns="45719" tIns="45719" rIns="45719" bIns="45719" numCol="1" anchor="t">
                <a:noAutofit/>
              </a:bodyPr>
              <a:lstStyle/>
              <a:p>
                <a:endParaRPr/>
              </a:p>
            </p:txBody>
          </p:sp>
        </p:grpSp>
        <p:sp>
          <p:nvSpPr>
            <p:cNvPr id="218" name="object 29"/>
            <p:cNvSpPr/>
            <p:nvPr/>
          </p:nvSpPr>
          <p:spPr>
            <a:xfrm>
              <a:off x="474434" y="385471"/>
              <a:ext cx="1008166" cy="1"/>
            </a:xfrm>
            <a:prstGeom prst="line">
              <a:avLst/>
            </a:prstGeom>
            <a:noFill/>
            <a:ln w="59308" cap="flat">
              <a:solidFill>
                <a:srgbClr val="000000"/>
              </a:solidFill>
              <a:prstDash val="sysDot"/>
              <a:round/>
            </a:ln>
            <a:effectLst/>
          </p:spPr>
          <p:txBody>
            <a:bodyPr wrap="square" lIns="45719" tIns="45719" rIns="45719" bIns="45719" numCol="1" anchor="t">
              <a:noAutofit/>
            </a:bodyPr>
            <a:lstStyle/>
            <a:p>
              <a:endParaRPr/>
            </a:p>
          </p:txBody>
        </p:sp>
        <p:grpSp>
          <p:nvGrpSpPr>
            <p:cNvPr id="225" name="object 30"/>
            <p:cNvGrpSpPr/>
            <p:nvPr/>
          </p:nvGrpSpPr>
          <p:grpSpPr>
            <a:xfrm>
              <a:off x="59309" y="415125"/>
              <a:ext cx="1897710" cy="296519"/>
              <a:chOff x="0" y="0"/>
              <a:chExt cx="1897709" cy="296518"/>
            </a:xfrm>
          </p:grpSpPr>
          <p:sp>
            <p:nvSpPr>
              <p:cNvPr id="219" name="Forme"/>
              <p:cNvSpPr/>
              <p:nvPr/>
            </p:nvSpPr>
            <p:spPr>
              <a:xfrm>
                <a:off x="0" y="59309"/>
                <a:ext cx="237210" cy="237210"/>
              </a:xfrm>
              <a:custGeom>
                <a:avLst/>
                <a:gdLst/>
                <a:ahLst/>
                <a:cxnLst>
                  <a:cxn ang="0">
                    <a:pos x="wd2" y="hd2"/>
                  </a:cxn>
                  <a:cxn ang="5400000">
                    <a:pos x="wd2" y="hd2"/>
                  </a:cxn>
                  <a:cxn ang="10800000">
                    <a:pos x="wd2" y="hd2"/>
                  </a:cxn>
                  <a:cxn ang="16200000">
                    <a:pos x="wd2" y="hd2"/>
                  </a:cxn>
                </a:cxnLst>
                <a:rect l="0" t="0" r="r" b="b"/>
                <a:pathLst>
                  <a:path w="21600" h="21600" extrusionOk="0">
                    <a:moveTo>
                      <a:pt x="21600" y="16199"/>
                    </a:moveTo>
                    <a:lnTo>
                      <a:pt x="16201" y="16199"/>
                    </a:lnTo>
                    <a:lnTo>
                      <a:pt x="16201" y="0"/>
                    </a:lnTo>
                    <a:lnTo>
                      <a:pt x="10800" y="0"/>
                    </a:lnTo>
                    <a:lnTo>
                      <a:pt x="10800" y="16199"/>
                    </a:lnTo>
                    <a:lnTo>
                      <a:pt x="5401" y="16199"/>
                    </a:lnTo>
                    <a:lnTo>
                      <a:pt x="5401" y="10800"/>
                    </a:lnTo>
                    <a:lnTo>
                      <a:pt x="10800" y="10800"/>
                    </a:lnTo>
                    <a:lnTo>
                      <a:pt x="10800" y="0"/>
                    </a:lnTo>
                    <a:lnTo>
                      <a:pt x="5399" y="0"/>
                    </a:lnTo>
                    <a:lnTo>
                      <a:pt x="5399" y="10800"/>
                    </a:lnTo>
                    <a:lnTo>
                      <a:pt x="0" y="10800"/>
                    </a:lnTo>
                    <a:lnTo>
                      <a:pt x="0" y="16201"/>
                    </a:lnTo>
                    <a:lnTo>
                      <a:pt x="5399" y="16201"/>
                    </a:lnTo>
                    <a:lnTo>
                      <a:pt x="5399" y="21600"/>
                    </a:lnTo>
                    <a:lnTo>
                      <a:pt x="21600" y="21600"/>
                    </a:lnTo>
                    <a:lnTo>
                      <a:pt x="21600" y="161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0" name="Forme"/>
              <p:cNvSpPr/>
              <p:nvPr/>
            </p:nvSpPr>
            <p:spPr>
              <a:xfrm>
                <a:off x="237209" y="59309"/>
                <a:ext cx="415139" cy="237210"/>
              </a:xfrm>
              <a:custGeom>
                <a:avLst/>
                <a:gdLst/>
                <a:ahLst/>
                <a:cxnLst>
                  <a:cxn ang="0">
                    <a:pos x="wd2" y="hd2"/>
                  </a:cxn>
                  <a:cxn ang="5400000">
                    <a:pos x="wd2" y="hd2"/>
                  </a:cxn>
                  <a:cxn ang="10800000">
                    <a:pos x="wd2" y="hd2"/>
                  </a:cxn>
                  <a:cxn ang="16200000">
                    <a:pos x="wd2" y="hd2"/>
                  </a:cxn>
                </a:cxnLst>
                <a:rect l="0" t="0" r="r" b="b"/>
                <a:pathLst>
                  <a:path w="21600" h="21600" extrusionOk="0">
                    <a:moveTo>
                      <a:pt x="21600" y="5399"/>
                    </a:moveTo>
                    <a:lnTo>
                      <a:pt x="9257" y="5399"/>
                    </a:lnTo>
                    <a:lnTo>
                      <a:pt x="9257" y="0"/>
                    </a:lnTo>
                    <a:lnTo>
                      <a:pt x="0" y="0"/>
                    </a:lnTo>
                    <a:lnTo>
                      <a:pt x="0" y="10800"/>
                    </a:lnTo>
                    <a:lnTo>
                      <a:pt x="3086" y="10800"/>
                    </a:lnTo>
                    <a:lnTo>
                      <a:pt x="3086" y="5401"/>
                    </a:lnTo>
                    <a:lnTo>
                      <a:pt x="9257" y="5401"/>
                    </a:lnTo>
                    <a:lnTo>
                      <a:pt x="9257" y="10800"/>
                    </a:lnTo>
                    <a:lnTo>
                      <a:pt x="15428" y="10800"/>
                    </a:lnTo>
                    <a:lnTo>
                      <a:pt x="15428" y="16201"/>
                    </a:lnTo>
                    <a:lnTo>
                      <a:pt x="18514" y="16201"/>
                    </a:lnTo>
                    <a:lnTo>
                      <a:pt x="18514" y="21600"/>
                    </a:lnTo>
                    <a:lnTo>
                      <a:pt x="21600" y="21600"/>
                    </a:lnTo>
                    <a:lnTo>
                      <a:pt x="21600" y="16199"/>
                    </a:lnTo>
                    <a:lnTo>
                      <a:pt x="18514" y="16199"/>
                    </a:lnTo>
                    <a:lnTo>
                      <a:pt x="18514" y="10800"/>
                    </a:lnTo>
                    <a:lnTo>
                      <a:pt x="21600" y="10800"/>
                    </a:lnTo>
                    <a:lnTo>
                      <a:pt x="21600" y="53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1" name="Rectangle"/>
              <p:cNvSpPr/>
              <p:nvPr/>
            </p:nvSpPr>
            <p:spPr>
              <a:xfrm>
                <a:off x="415123" y="0"/>
                <a:ext cx="237225" cy="59309"/>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22" name="Forme"/>
              <p:cNvSpPr/>
              <p:nvPr/>
            </p:nvSpPr>
            <p:spPr>
              <a:xfrm>
                <a:off x="711643" y="0"/>
                <a:ext cx="711646" cy="23722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800" y="0"/>
                    </a:lnTo>
                    <a:lnTo>
                      <a:pt x="19800" y="5400"/>
                    </a:lnTo>
                    <a:lnTo>
                      <a:pt x="18000" y="5400"/>
                    </a:lnTo>
                    <a:lnTo>
                      <a:pt x="18000" y="0"/>
                    </a:lnTo>
                    <a:lnTo>
                      <a:pt x="16200" y="0"/>
                    </a:lnTo>
                    <a:lnTo>
                      <a:pt x="16200" y="5400"/>
                    </a:lnTo>
                    <a:lnTo>
                      <a:pt x="18000" y="5400"/>
                    </a:lnTo>
                    <a:lnTo>
                      <a:pt x="18000" y="10799"/>
                    </a:lnTo>
                    <a:lnTo>
                      <a:pt x="16200" y="10799"/>
                    </a:lnTo>
                    <a:lnTo>
                      <a:pt x="16200" y="16200"/>
                    </a:lnTo>
                    <a:lnTo>
                      <a:pt x="14400" y="16200"/>
                    </a:lnTo>
                    <a:lnTo>
                      <a:pt x="14400" y="10801"/>
                    </a:lnTo>
                    <a:lnTo>
                      <a:pt x="16200" y="10801"/>
                    </a:lnTo>
                    <a:lnTo>
                      <a:pt x="16200" y="5400"/>
                    </a:lnTo>
                    <a:lnTo>
                      <a:pt x="14400" y="5400"/>
                    </a:lnTo>
                    <a:lnTo>
                      <a:pt x="14400" y="10799"/>
                    </a:lnTo>
                    <a:lnTo>
                      <a:pt x="10800" y="10799"/>
                    </a:lnTo>
                    <a:lnTo>
                      <a:pt x="10800" y="5400"/>
                    </a:lnTo>
                    <a:lnTo>
                      <a:pt x="12600" y="5400"/>
                    </a:lnTo>
                    <a:lnTo>
                      <a:pt x="12600" y="0"/>
                    </a:lnTo>
                    <a:lnTo>
                      <a:pt x="3600" y="0"/>
                    </a:lnTo>
                    <a:lnTo>
                      <a:pt x="3600" y="5400"/>
                    </a:lnTo>
                    <a:lnTo>
                      <a:pt x="1800" y="5400"/>
                    </a:lnTo>
                    <a:lnTo>
                      <a:pt x="1800" y="10799"/>
                    </a:lnTo>
                    <a:lnTo>
                      <a:pt x="0" y="10799"/>
                    </a:lnTo>
                    <a:lnTo>
                      <a:pt x="0" y="21600"/>
                    </a:lnTo>
                    <a:lnTo>
                      <a:pt x="1800" y="21600"/>
                    </a:lnTo>
                    <a:lnTo>
                      <a:pt x="1800" y="16200"/>
                    </a:lnTo>
                    <a:lnTo>
                      <a:pt x="3600" y="16200"/>
                    </a:lnTo>
                    <a:lnTo>
                      <a:pt x="3600" y="10801"/>
                    </a:lnTo>
                    <a:lnTo>
                      <a:pt x="5400" y="10801"/>
                    </a:lnTo>
                    <a:lnTo>
                      <a:pt x="5400" y="21600"/>
                    </a:lnTo>
                    <a:lnTo>
                      <a:pt x="7200" y="21600"/>
                    </a:lnTo>
                    <a:lnTo>
                      <a:pt x="7200" y="16200"/>
                    </a:lnTo>
                    <a:lnTo>
                      <a:pt x="9000" y="16200"/>
                    </a:lnTo>
                    <a:lnTo>
                      <a:pt x="9000" y="21600"/>
                    </a:lnTo>
                    <a:lnTo>
                      <a:pt x="10800" y="21600"/>
                    </a:lnTo>
                    <a:lnTo>
                      <a:pt x="10800" y="16200"/>
                    </a:lnTo>
                    <a:lnTo>
                      <a:pt x="12600" y="16200"/>
                    </a:lnTo>
                    <a:lnTo>
                      <a:pt x="12600" y="21600"/>
                    </a:lnTo>
                    <a:lnTo>
                      <a:pt x="19800" y="21600"/>
                    </a:lnTo>
                    <a:lnTo>
                      <a:pt x="19800" y="10801"/>
                    </a:lnTo>
                    <a:lnTo>
                      <a:pt x="21600" y="10801"/>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3" name="Forme"/>
              <p:cNvSpPr/>
              <p:nvPr/>
            </p:nvSpPr>
            <p:spPr>
              <a:xfrm>
                <a:off x="1482584" y="59309"/>
                <a:ext cx="415126" cy="17791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5429" y="0"/>
                    </a:lnTo>
                    <a:lnTo>
                      <a:pt x="15429" y="7199"/>
                    </a:lnTo>
                    <a:lnTo>
                      <a:pt x="12343" y="7199"/>
                    </a:lnTo>
                    <a:lnTo>
                      <a:pt x="12343" y="0"/>
                    </a:lnTo>
                    <a:lnTo>
                      <a:pt x="9257" y="0"/>
                    </a:lnTo>
                    <a:lnTo>
                      <a:pt x="9257" y="14399"/>
                    </a:lnTo>
                    <a:lnTo>
                      <a:pt x="6172" y="14399"/>
                    </a:lnTo>
                    <a:lnTo>
                      <a:pt x="6172" y="7199"/>
                    </a:lnTo>
                    <a:lnTo>
                      <a:pt x="3086" y="7199"/>
                    </a:lnTo>
                    <a:lnTo>
                      <a:pt x="3086" y="0"/>
                    </a:lnTo>
                    <a:lnTo>
                      <a:pt x="0" y="0"/>
                    </a:lnTo>
                    <a:lnTo>
                      <a:pt x="0" y="21600"/>
                    </a:lnTo>
                    <a:lnTo>
                      <a:pt x="12343" y="21600"/>
                    </a:lnTo>
                    <a:lnTo>
                      <a:pt x="12343" y="14399"/>
                    </a:lnTo>
                    <a:lnTo>
                      <a:pt x="15429" y="14399"/>
                    </a:lnTo>
                    <a:lnTo>
                      <a:pt x="15429" y="21600"/>
                    </a:lnTo>
                    <a:lnTo>
                      <a:pt x="21600" y="21600"/>
                    </a:lnTo>
                    <a:lnTo>
                      <a:pt x="21600" y="14399"/>
                    </a:lnTo>
                    <a:lnTo>
                      <a:pt x="18514" y="14399"/>
                    </a:lnTo>
                    <a:lnTo>
                      <a:pt x="18514" y="7201"/>
                    </a:lnTo>
                    <a:lnTo>
                      <a:pt x="21600" y="7201"/>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4" name="Rectangle"/>
              <p:cNvSpPr/>
              <p:nvPr/>
            </p:nvSpPr>
            <p:spPr>
              <a:xfrm>
                <a:off x="296518" y="177913"/>
                <a:ext cx="118606" cy="59310"/>
              </a:xfrm>
              <a:prstGeom prst="rect">
                <a:avLst/>
              </a:prstGeom>
              <a:noFill/>
              <a:ln w="12700" cap="flat">
                <a:noFill/>
                <a:miter lim="400000"/>
              </a:ln>
              <a:effectLst/>
            </p:spPr>
            <p:txBody>
              <a:bodyPr wrap="square" lIns="45719" tIns="45719" rIns="45719" bIns="45719" numCol="1" anchor="t">
                <a:noAutofit/>
              </a:bodyPr>
              <a:lstStyle/>
              <a:p>
                <a:endParaRPr/>
              </a:p>
            </p:txBody>
          </p:sp>
        </p:grpSp>
        <p:grpSp>
          <p:nvGrpSpPr>
            <p:cNvPr id="231" name="object 31"/>
            <p:cNvGrpSpPr/>
            <p:nvPr/>
          </p:nvGrpSpPr>
          <p:grpSpPr>
            <a:xfrm>
              <a:off x="-1" y="652336"/>
              <a:ext cx="1957021" cy="296533"/>
              <a:chOff x="0" y="0"/>
              <a:chExt cx="1957019" cy="296531"/>
            </a:xfrm>
          </p:grpSpPr>
          <p:sp>
            <p:nvSpPr>
              <p:cNvPr id="226" name="Carré"/>
              <p:cNvSpPr/>
              <p:nvPr/>
            </p:nvSpPr>
            <p:spPr>
              <a:xfrm>
                <a:off x="-1" y="59308"/>
                <a:ext cx="59310"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27" name="Forme"/>
              <p:cNvSpPr/>
              <p:nvPr/>
            </p:nvSpPr>
            <p:spPr>
              <a:xfrm>
                <a:off x="59308" y="59308"/>
                <a:ext cx="593040" cy="23722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440" y="0"/>
                    </a:lnTo>
                    <a:lnTo>
                      <a:pt x="19440" y="10799"/>
                    </a:lnTo>
                    <a:lnTo>
                      <a:pt x="15120" y="10799"/>
                    </a:lnTo>
                    <a:lnTo>
                      <a:pt x="15120" y="0"/>
                    </a:lnTo>
                    <a:lnTo>
                      <a:pt x="10800" y="0"/>
                    </a:lnTo>
                    <a:lnTo>
                      <a:pt x="10800" y="5400"/>
                    </a:lnTo>
                    <a:lnTo>
                      <a:pt x="12960" y="5400"/>
                    </a:lnTo>
                    <a:lnTo>
                      <a:pt x="12960" y="10799"/>
                    </a:lnTo>
                    <a:lnTo>
                      <a:pt x="10800" y="10799"/>
                    </a:lnTo>
                    <a:lnTo>
                      <a:pt x="10800" y="5400"/>
                    </a:lnTo>
                    <a:lnTo>
                      <a:pt x="2160" y="5400"/>
                    </a:lnTo>
                    <a:lnTo>
                      <a:pt x="2160" y="10799"/>
                    </a:lnTo>
                    <a:lnTo>
                      <a:pt x="0" y="10799"/>
                    </a:lnTo>
                    <a:lnTo>
                      <a:pt x="0" y="21600"/>
                    </a:lnTo>
                    <a:lnTo>
                      <a:pt x="2160" y="21600"/>
                    </a:lnTo>
                    <a:lnTo>
                      <a:pt x="2160" y="16200"/>
                    </a:lnTo>
                    <a:lnTo>
                      <a:pt x="4320" y="16200"/>
                    </a:lnTo>
                    <a:lnTo>
                      <a:pt x="4320" y="10801"/>
                    </a:lnTo>
                    <a:lnTo>
                      <a:pt x="6480" y="10801"/>
                    </a:lnTo>
                    <a:lnTo>
                      <a:pt x="6480" y="16200"/>
                    </a:lnTo>
                    <a:lnTo>
                      <a:pt x="8640" y="16200"/>
                    </a:lnTo>
                    <a:lnTo>
                      <a:pt x="8640" y="10801"/>
                    </a:lnTo>
                    <a:lnTo>
                      <a:pt x="10800" y="10801"/>
                    </a:lnTo>
                    <a:lnTo>
                      <a:pt x="10800" y="16200"/>
                    </a:lnTo>
                    <a:lnTo>
                      <a:pt x="15120" y="16200"/>
                    </a:lnTo>
                    <a:lnTo>
                      <a:pt x="15120" y="21600"/>
                    </a:lnTo>
                    <a:lnTo>
                      <a:pt x="17280" y="21600"/>
                    </a:lnTo>
                    <a:lnTo>
                      <a:pt x="17280" y="16200"/>
                    </a:lnTo>
                    <a:lnTo>
                      <a:pt x="21600" y="162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8" name="Forme"/>
              <p:cNvSpPr/>
              <p:nvPr/>
            </p:nvSpPr>
            <p:spPr>
              <a:xfrm>
                <a:off x="652348" y="0"/>
                <a:ext cx="415126" cy="29653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2343" y="0"/>
                    </a:lnTo>
                    <a:lnTo>
                      <a:pt x="12343" y="4320"/>
                    </a:lnTo>
                    <a:lnTo>
                      <a:pt x="9257" y="4320"/>
                    </a:lnTo>
                    <a:lnTo>
                      <a:pt x="9257" y="8640"/>
                    </a:lnTo>
                    <a:lnTo>
                      <a:pt x="6171" y="8640"/>
                    </a:lnTo>
                    <a:lnTo>
                      <a:pt x="6171" y="0"/>
                    </a:lnTo>
                    <a:lnTo>
                      <a:pt x="0" y="0"/>
                    </a:lnTo>
                    <a:lnTo>
                      <a:pt x="0" y="4320"/>
                    </a:lnTo>
                    <a:lnTo>
                      <a:pt x="3085" y="4320"/>
                    </a:lnTo>
                    <a:lnTo>
                      <a:pt x="3085" y="12961"/>
                    </a:lnTo>
                    <a:lnTo>
                      <a:pt x="6171" y="12961"/>
                    </a:lnTo>
                    <a:lnTo>
                      <a:pt x="6171" y="17280"/>
                    </a:lnTo>
                    <a:lnTo>
                      <a:pt x="3085" y="17280"/>
                    </a:lnTo>
                    <a:lnTo>
                      <a:pt x="3085" y="21600"/>
                    </a:lnTo>
                    <a:lnTo>
                      <a:pt x="15429" y="21600"/>
                    </a:lnTo>
                    <a:lnTo>
                      <a:pt x="15429" y="17280"/>
                    </a:lnTo>
                    <a:lnTo>
                      <a:pt x="12343" y="17280"/>
                    </a:lnTo>
                    <a:lnTo>
                      <a:pt x="12343" y="8640"/>
                    </a:lnTo>
                    <a:lnTo>
                      <a:pt x="18514" y="8640"/>
                    </a:lnTo>
                    <a:lnTo>
                      <a:pt x="18514" y="4320"/>
                    </a:lnTo>
                    <a:lnTo>
                      <a:pt x="21600" y="432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29" name="Forme"/>
              <p:cNvSpPr/>
              <p:nvPr/>
            </p:nvSpPr>
            <p:spPr>
              <a:xfrm>
                <a:off x="1067473" y="0"/>
                <a:ext cx="889547" cy="29653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720" y="0"/>
                    </a:lnTo>
                    <a:lnTo>
                      <a:pt x="18720" y="8640"/>
                    </a:lnTo>
                    <a:lnTo>
                      <a:pt x="17280" y="8640"/>
                    </a:lnTo>
                    <a:lnTo>
                      <a:pt x="17280" y="0"/>
                    </a:lnTo>
                    <a:lnTo>
                      <a:pt x="15840" y="0"/>
                    </a:lnTo>
                    <a:lnTo>
                      <a:pt x="15840" y="4320"/>
                    </a:lnTo>
                    <a:lnTo>
                      <a:pt x="14400" y="4320"/>
                    </a:lnTo>
                    <a:lnTo>
                      <a:pt x="14400" y="0"/>
                    </a:lnTo>
                    <a:lnTo>
                      <a:pt x="11520" y="0"/>
                    </a:lnTo>
                    <a:lnTo>
                      <a:pt x="11520" y="4320"/>
                    </a:lnTo>
                    <a:lnTo>
                      <a:pt x="10080" y="4320"/>
                    </a:lnTo>
                    <a:lnTo>
                      <a:pt x="10080" y="0"/>
                    </a:lnTo>
                    <a:lnTo>
                      <a:pt x="2880" y="0"/>
                    </a:lnTo>
                    <a:lnTo>
                      <a:pt x="2880" y="4320"/>
                    </a:lnTo>
                    <a:lnTo>
                      <a:pt x="1440" y="4320"/>
                    </a:lnTo>
                    <a:lnTo>
                      <a:pt x="1440" y="8640"/>
                    </a:lnTo>
                    <a:lnTo>
                      <a:pt x="2880" y="8640"/>
                    </a:lnTo>
                    <a:lnTo>
                      <a:pt x="2880" y="12960"/>
                    </a:lnTo>
                    <a:lnTo>
                      <a:pt x="0" y="12960"/>
                    </a:lnTo>
                    <a:lnTo>
                      <a:pt x="0" y="17280"/>
                    </a:lnTo>
                    <a:lnTo>
                      <a:pt x="4320" y="17280"/>
                    </a:lnTo>
                    <a:lnTo>
                      <a:pt x="4320" y="21600"/>
                    </a:lnTo>
                    <a:lnTo>
                      <a:pt x="5760" y="21600"/>
                    </a:lnTo>
                    <a:lnTo>
                      <a:pt x="5760" y="17280"/>
                    </a:lnTo>
                    <a:lnTo>
                      <a:pt x="4320" y="17280"/>
                    </a:lnTo>
                    <a:lnTo>
                      <a:pt x="4320" y="8640"/>
                    </a:lnTo>
                    <a:lnTo>
                      <a:pt x="7200" y="8640"/>
                    </a:lnTo>
                    <a:lnTo>
                      <a:pt x="7200" y="12961"/>
                    </a:lnTo>
                    <a:lnTo>
                      <a:pt x="8640" y="12961"/>
                    </a:lnTo>
                    <a:lnTo>
                      <a:pt x="8640" y="8640"/>
                    </a:lnTo>
                    <a:lnTo>
                      <a:pt x="11520" y="8640"/>
                    </a:lnTo>
                    <a:lnTo>
                      <a:pt x="11520" y="4320"/>
                    </a:lnTo>
                    <a:lnTo>
                      <a:pt x="14400" y="4320"/>
                    </a:lnTo>
                    <a:lnTo>
                      <a:pt x="14400" y="8640"/>
                    </a:lnTo>
                    <a:lnTo>
                      <a:pt x="15840" y="8640"/>
                    </a:lnTo>
                    <a:lnTo>
                      <a:pt x="15840" y="12960"/>
                    </a:lnTo>
                    <a:lnTo>
                      <a:pt x="14400" y="12960"/>
                    </a:lnTo>
                    <a:lnTo>
                      <a:pt x="14400" y="17280"/>
                    </a:lnTo>
                    <a:lnTo>
                      <a:pt x="15840" y="17280"/>
                    </a:lnTo>
                    <a:lnTo>
                      <a:pt x="15840" y="12961"/>
                    </a:lnTo>
                    <a:lnTo>
                      <a:pt x="20160" y="12961"/>
                    </a:lnTo>
                    <a:lnTo>
                      <a:pt x="20160" y="8640"/>
                    </a:lnTo>
                    <a:lnTo>
                      <a:pt x="21600" y="864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0" name="Forme"/>
              <p:cNvSpPr/>
              <p:nvPr/>
            </p:nvSpPr>
            <p:spPr>
              <a:xfrm>
                <a:off x="296518" y="177913"/>
                <a:ext cx="1304686" cy="1186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0618" y="0"/>
                    </a:lnTo>
                    <a:lnTo>
                      <a:pt x="20618" y="10800"/>
                    </a:lnTo>
                    <a:lnTo>
                      <a:pt x="21600" y="10800"/>
                    </a:lnTo>
                    <a:lnTo>
                      <a:pt x="21600" y="0"/>
                    </a:lnTo>
                    <a:close/>
                    <a:moveTo>
                      <a:pt x="982" y="10800"/>
                    </a:moveTo>
                    <a:lnTo>
                      <a:pt x="0" y="10800"/>
                    </a:lnTo>
                    <a:lnTo>
                      <a:pt x="0" y="21600"/>
                    </a:lnTo>
                    <a:lnTo>
                      <a:pt x="982" y="21600"/>
                    </a:lnTo>
                    <a:lnTo>
                      <a:pt x="982" y="10800"/>
                    </a:lnTo>
                    <a:close/>
                  </a:path>
                </a:pathLst>
              </a:custGeom>
              <a:noFill/>
              <a:ln w="12700" cap="flat">
                <a:noFill/>
                <a:miter lim="400000"/>
              </a:ln>
              <a:effectLst/>
            </p:spPr>
            <p:txBody>
              <a:bodyPr wrap="square" lIns="45719" tIns="45719" rIns="45719" bIns="45719" numCol="1" anchor="t">
                <a:noAutofit/>
              </a:bodyPr>
              <a:lstStyle/>
              <a:p>
                <a:endParaRPr/>
              </a:p>
            </p:txBody>
          </p:sp>
        </p:grpSp>
        <p:grpSp>
          <p:nvGrpSpPr>
            <p:cNvPr id="239" name="object 32"/>
            <p:cNvGrpSpPr/>
            <p:nvPr/>
          </p:nvGrpSpPr>
          <p:grpSpPr>
            <a:xfrm>
              <a:off x="0" y="889558"/>
              <a:ext cx="1957019" cy="296520"/>
              <a:chOff x="0" y="0"/>
              <a:chExt cx="1957018" cy="296518"/>
            </a:xfrm>
          </p:grpSpPr>
          <p:sp>
            <p:nvSpPr>
              <p:cNvPr id="232" name="Forme"/>
              <p:cNvSpPr/>
              <p:nvPr/>
            </p:nvSpPr>
            <p:spPr>
              <a:xfrm>
                <a:off x="-1" y="59295"/>
                <a:ext cx="533743" cy="237224"/>
              </a:xfrm>
              <a:custGeom>
                <a:avLst/>
                <a:gdLst/>
                <a:ahLst/>
                <a:cxnLst>
                  <a:cxn ang="0">
                    <a:pos x="wd2" y="hd2"/>
                  </a:cxn>
                  <a:cxn ang="5400000">
                    <a:pos x="wd2" y="hd2"/>
                  </a:cxn>
                  <a:cxn ang="10800000">
                    <a:pos x="wd2" y="hd2"/>
                  </a:cxn>
                  <a:cxn ang="16200000">
                    <a:pos x="wd2" y="hd2"/>
                  </a:cxn>
                </a:cxnLst>
                <a:rect l="0" t="0" r="r" b="b"/>
                <a:pathLst>
                  <a:path w="21600" h="21600" extrusionOk="0">
                    <a:moveTo>
                      <a:pt x="21600" y="16200"/>
                    </a:moveTo>
                    <a:lnTo>
                      <a:pt x="19200" y="16200"/>
                    </a:lnTo>
                    <a:lnTo>
                      <a:pt x="19200" y="5400"/>
                    </a:lnTo>
                    <a:lnTo>
                      <a:pt x="16800" y="5400"/>
                    </a:lnTo>
                    <a:lnTo>
                      <a:pt x="16800" y="0"/>
                    </a:lnTo>
                    <a:lnTo>
                      <a:pt x="14400" y="0"/>
                    </a:lnTo>
                    <a:lnTo>
                      <a:pt x="14400" y="5400"/>
                    </a:lnTo>
                    <a:lnTo>
                      <a:pt x="16800" y="5400"/>
                    </a:lnTo>
                    <a:lnTo>
                      <a:pt x="16800" y="10799"/>
                    </a:lnTo>
                    <a:lnTo>
                      <a:pt x="14400" y="10799"/>
                    </a:lnTo>
                    <a:lnTo>
                      <a:pt x="14400" y="5400"/>
                    </a:lnTo>
                    <a:lnTo>
                      <a:pt x="12000" y="5400"/>
                    </a:lnTo>
                    <a:lnTo>
                      <a:pt x="12000" y="0"/>
                    </a:lnTo>
                    <a:lnTo>
                      <a:pt x="9600" y="0"/>
                    </a:lnTo>
                    <a:lnTo>
                      <a:pt x="9600" y="5400"/>
                    </a:lnTo>
                    <a:lnTo>
                      <a:pt x="9600" y="10799"/>
                    </a:lnTo>
                    <a:lnTo>
                      <a:pt x="7200" y="10799"/>
                    </a:lnTo>
                    <a:lnTo>
                      <a:pt x="7200" y="5400"/>
                    </a:lnTo>
                    <a:lnTo>
                      <a:pt x="9600" y="5400"/>
                    </a:lnTo>
                    <a:lnTo>
                      <a:pt x="9600" y="0"/>
                    </a:lnTo>
                    <a:lnTo>
                      <a:pt x="4800" y="0"/>
                    </a:lnTo>
                    <a:lnTo>
                      <a:pt x="4800" y="5400"/>
                    </a:lnTo>
                    <a:lnTo>
                      <a:pt x="2400" y="5400"/>
                    </a:lnTo>
                    <a:lnTo>
                      <a:pt x="2400" y="10799"/>
                    </a:lnTo>
                    <a:lnTo>
                      <a:pt x="0" y="10799"/>
                    </a:lnTo>
                    <a:lnTo>
                      <a:pt x="0" y="16200"/>
                    </a:lnTo>
                    <a:lnTo>
                      <a:pt x="2400" y="16200"/>
                    </a:lnTo>
                    <a:lnTo>
                      <a:pt x="2400" y="10801"/>
                    </a:lnTo>
                    <a:lnTo>
                      <a:pt x="4800" y="10801"/>
                    </a:lnTo>
                    <a:lnTo>
                      <a:pt x="4800" y="16200"/>
                    </a:lnTo>
                    <a:lnTo>
                      <a:pt x="2400" y="16200"/>
                    </a:lnTo>
                    <a:lnTo>
                      <a:pt x="2400" y="21600"/>
                    </a:lnTo>
                    <a:lnTo>
                      <a:pt x="4800" y="21600"/>
                    </a:lnTo>
                    <a:lnTo>
                      <a:pt x="4800" y="16200"/>
                    </a:lnTo>
                    <a:lnTo>
                      <a:pt x="7200" y="16200"/>
                    </a:lnTo>
                    <a:lnTo>
                      <a:pt x="7200" y="21600"/>
                    </a:lnTo>
                    <a:lnTo>
                      <a:pt x="14400" y="21600"/>
                    </a:lnTo>
                    <a:lnTo>
                      <a:pt x="14400" y="16200"/>
                    </a:lnTo>
                    <a:lnTo>
                      <a:pt x="16800" y="16200"/>
                    </a:lnTo>
                    <a:lnTo>
                      <a:pt x="16800" y="21600"/>
                    </a:lnTo>
                    <a:lnTo>
                      <a:pt x="21600" y="21600"/>
                    </a:lnTo>
                    <a:lnTo>
                      <a:pt x="21600" y="1620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3" name="Forme"/>
              <p:cNvSpPr/>
              <p:nvPr/>
            </p:nvSpPr>
            <p:spPr>
              <a:xfrm>
                <a:off x="474433" y="59295"/>
                <a:ext cx="652349" cy="237224"/>
              </a:xfrm>
              <a:custGeom>
                <a:avLst/>
                <a:gdLst/>
                <a:ahLst/>
                <a:cxnLst>
                  <a:cxn ang="0">
                    <a:pos x="wd2" y="hd2"/>
                  </a:cxn>
                  <a:cxn ang="5400000">
                    <a:pos x="wd2" y="hd2"/>
                  </a:cxn>
                  <a:cxn ang="10800000">
                    <a:pos x="wd2" y="hd2"/>
                  </a:cxn>
                  <a:cxn ang="16200000">
                    <a:pos x="wd2" y="hd2"/>
                  </a:cxn>
                </a:cxnLst>
                <a:rect l="0" t="0" r="r" b="b"/>
                <a:pathLst>
                  <a:path w="21600" h="21600" extrusionOk="0">
                    <a:moveTo>
                      <a:pt x="21600" y="10799"/>
                    </a:moveTo>
                    <a:lnTo>
                      <a:pt x="19636" y="10799"/>
                    </a:lnTo>
                    <a:lnTo>
                      <a:pt x="19636" y="16200"/>
                    </a:lnTo>
                    <a:lnTo>
                      <a:pt x="15709" y="16200"/>
                    </a:lnTo>
                    <a:lnTo>
                      <a:pt x="15709" y="5400"/>
                    </a:lnTo>
                    <a:lnTo>
                      <a:pt x="11782" y="5400"/>
                    </a:lnTo>
                    <a:lnTo>
                      <a:pt x="11782" y="0"/>
                    </a:lnTo>
                    <a:lnTo>
                      <a:pt x="9818" y="0"/>
                    </a:lnTo>
                    <a:lnTo>
                      <a:pt x="9818" y="5400"/>
                    </a:lnTo>
                    <a:lnTo>
                      <a:pt x="7855" y="5400"/>
                    </a:lnTo>
                    <a:lnTo>
                      <a:pt x="7855" y="0"/>
                    </a:lnTo>
                    <a:lnTo>
                      <a:pt x="5891" y="0"/>
                    </a:lnTo>
                    <a:lnTo>
                      <a:pt x="5891" y="5400"/>
                    </a:lnTo>
                    <a:lnTo>
                      <a:pt x="7854" y="5400"/>
                    </a:lnTo>
                    <a:lnTo>
                      <a:pt x="7854" y="10799"/>
                    </a:lnTo>
                    <a:lnTo>
                      <a:pt x="3927" y="10799"/>
                    </a:lnTo>
                    <a:lnTo>
                      <a:pt x="3927" y="0"/>
                    </a:lnTo>
                    <a:lnTo>
                      <a:pt x="0" y="0"/>
                    </a:lnTo>
                    <a:lnTo>
                      <a:pt x="0" y="5400"/>
                    </a:lnTo>
                    <a:lnTo>
                      <a:pt x="1963" y="5400"/>
                    </a:lnTo>
                    <a:lnTo>
                      <a:pt x="1963" y="10801"/>
                    </a:lnTo>
                    <a:lnTo>
                      <a:pt x="3927" y="10801"/>
                    </a:lnTo>
                    <a:lnTo>
                      <a:pt x="3927" y="16200"/>
                    </a:lnTo>
                    <a:lnTo>
                      <a:pt x="7854" y="16200"/>
                    </a:lnTo>
                    <a:lnTo>
                      <a:pt x="7854" y="21600"/>
                    </a:lnTo>
                    <a:lnTo>
                      <a:pt x="9818" y="21600"/>
                    </a:lnTo>
                    <a:lnTo>
                      <a:pt x="9818" y="16200"/>
                    </a:lnTo>
                    <a:lnTo>
                      <a:pt x="7855" y="16200"/>
                    </a:lnTo>
                    <a:lnTo>
                      <a:pt x="7855" y="10801"/>
                    </a:lnTo>
                    <a:lnTo>
                      <a:pt x="9818" y="10801"/>
                    </a:lnTo>
                    <a:lnTo>
                      <a:pt x="9818" y="16200"/>
                    </a:lnTo>
                    <a:lnTo>
                      <a:pt x="11782" y="16200"/>
                    </a:lnTo>
                    <a:lnTo>
                      <a:pt x="11782" y="10801"/>
                    </a:lnTo>
                    <a:lnTo>
                      <a:pt x="13745" y="10801"/>
                    </a:lnTo>
                    <a:lnTo>
                      <a:pt x="13745" y="16200"/>
                    </a:lnTo>
                    <a:lnTo>
                      <a:pt x="15709" y="16200"/>
                    </a:lnTo>
                    <a:lnTo>
                      <a:pt x="15709" y="21600"/>
                    </a:lnTo>
                    <a:lnTo>
                      <a:pt x="21600" y="21600"/>
                    </a:lnTo>
                    <a:lnTo>
                      <a:pt x="21600" y="107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4" name="Rectangle"/>
              <p:cNvSpPr/>
              <p:nvPr/>
            </p:nvSpPr>
            <p:spPr>
              <a:xfrm>
                <a:off x="1186077" y="177900"/>
                <a:ext cx="118606"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35" name="Carré"/>
              <p:cNvSpPr/>
              <p:nvPr/>
            </p:nvSpPr>
            <p:spPr>
              <a:xfrm>
                <a:off x="1304682" y="237209"/>
                <a:ext cx="59310"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36" name="Forme"/>
              <p:cNvSpPr/>
              <p:nvPr/>
            </p:nvSpPr>
            <p:spPr>
              <a:xfrm>
                <a:off x="1186077" y="0"/>
                <a:ext cx="237212" cy="177914"/>
              </a:xfrm>
              <a:custGeom>
                <a:avLst/>
                <a:gdLst/>
                <a:ahLst/>
                <a:cxnLst>
                  <a:cxn ang="0">
                    <a:pos x="wd2" y="hd2"/>
                  </a:cxn>
                  <a:cxn ang="5400000">
                    <a:pos x="wd2" y="hd2"/>
                  </a:cxn>
                  <a:cxn ang="10800000">
                    <a:pos x="wd2" y="hd2"/>
                  </a:cxn>
                  <a:cxn ang="16200000">
                    <a:pos x="wd2" y="hd2"/>
                  </a:cxn>
                </a:cxnLst>
                <a:rect l="0" t="0" r="r" b="b"/>
                <a:pathLst>
                  <a:path w="21600" h="21600" extrusionOk="0">
                    <a:moveTo>
                      <a:pt x="21600" y="7199"/>
                    </a:moveTo>
                    <a:lnTo>
                      <a:pt x="16201" y="7199"/>
                    </a:lnTo>
                    <a:lnTo>
                      <a:pt x="16201" y="0"/>
                    </a:lnTo>
                    <a:lnTo>
                      <a:pt x="5399" y="0"/>
                    </a:lnTo>
                    <a:lnTo>
                      <a:pt x="5399" y="7199"/>
                    </a:lnTo>
                    <a:lnTo>
                      <a:pt x="0" y="7199"/>
                    </a:lnTo>
                    <a:lnTo>
                      <a:pt x="0" y="14399"/>
                    </a:lnTo>
                    <a:lnTo>
                      <a:pt x="16199" y="14399"/>
                    </a:lnTo>
                    <a:lnTo>
                      <a:pt x="16199" y="21600"/>
                    </a:lnTo>
                    <a:lnTo>
                      <a:pt x="21600" y="21600"/>
                    </a:lnTo>
                    <a:lnTo>
                      <a:pt x="21600" y="71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37" name="Rectangle"/>
              <p:cNvSpPr/>
              <p:nvPr/>
            </p:nvSpPr>
            <p:spPr>
              <a:xfrm>
                <a:off x="1423288" y="237209"/>
                <a:ext cx="118619"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38" name="Forme"/>
              <p:cNvSpPr/>
              <p:nvPr/>
            </p:nvSpPr>
            <p:spPr>
              <a:xfrm>
                <a:off x="1482597" y="0"/>
                <a:ext cx="474422" cy="296519"/>
              </a:xfrm>
              <a:custGeom>
                <a:avLst/>
                <a:gdLst/>
                <a:ahLst/>
                <a:cxnLst>
                  <a:cxn ang="0">
                    <a:pos x="wd2" y="hd2"/>
                  </a:cxn>
                  <a:cxn ang="5400000">
                    <a:pos x="wd2" y="hd2"/>
                  </a:cxn>
                  <a:cxn ang="10800000">
                    <a:pos x="wd2" y="hd2"/>
                  </a:cxn>
                  <a:cxn ang="16200000">
                    <a:pos x="wd2" y="hd2"/>
                  </a:cxn>
                </a:cxnLst>
                <a:rect l="0" t="0" r="r" b="b"/>
                <a:pathLst>
                  <a:path w="21600" h="21600" extrusionOk="0">
                    <a:moveTo>
                      <a:pt x="21600" y="8640"/>
                    </a:moveTo>
                    <a:lnTo>
                      <a:pt x="16200" y="8640"/>
                    </a:lnTo>
                    <a:lnTo>
                      <a:pt x="16200" y="12959"/>
                    </a:lnTo>
                    <a:lnTo>
                      <a:pt x="13500" y="12959"/>
                    </a:lnTo>
                    <a:lnTo>
                      <a:pt x="13500" y="8640"/>
                    </a:lnTo>
                    <a:lnTo>
                      <a:pt x="10800" y="8640"/>
                    </a:lnTo>
                    <a:lnTo>
                      <a:pt x="10800" y="4320"/>
                    </a:lnTo>
                    <a:lnTo>
                      <a:pt x="16201" y="4320"/>
                    </a:lnTo>
                    <a:lnTo>
                      <a:pt x="16201" y="0"/>
                    </a:lnTo>
                    <a:lnTo>
                      <a:pt x="10800" y="0"/>
                    </a:lnTo>
                    <a:lnTo>
                      <a:pt x="10800" y="4319"/>
                    </a:lnTo>
                    <a:lnTo>
                      <a:pt x="8100" y="4319"/>
                    </a:lnTo>
                    <a:lnTo>
                      <a:pt x="8100" y="0"/>
                    </a:lnTo>
                    <a:lnTo>
                      <a:pt x="8100" y="4320"/>
                    </a:lnTo>
                    <a:lnTo>
                      <a:pt x="8100" y="12959"/>
                    </a:lnTo>
                    <a:lnTo>
                      <a:pt x="5400" y="12959"/>
                    </a:lnTo>
                    <a:lnTo>
                      <a:pt x="5400" y="4320"/>
                    </a:lnTo>
                    <a:lnTo>
                      <a:pt x="8100" y="4320"/>
                    </a:lnTo>
                    <a:lnTo>
                      <a:pt x="8100" y="0"/>
                    </a:lnTo>
                    <a:lnTo>
                      <a:pt x="0" y="0"/>
                    </a:lnTo>
                    <a:lnTo>
                      <a:pt x="0" y="8640"/>
                    </a:lnTo>
                    <a:lnTo>
                      <a:pt x="2700" y="8640"/>
                    </a:lnTo>
                    <a:lnTo>
                      <a:pt x="2700" y="12960"/>
                    </a:lnTo>
                    <a:lnTo>
                      <a:pt x="5400" y="12960"/>
                    </a:lnTo>
                    <a:lnTo>
                      <a:pt x="5400" y="17280"/>
                    </a:lnTo>
                    <a:lnTo>
                      <a:pt x="8100" y="17280"/>
                    </a:lnTo>
                    <a:lnTo>
                      <a:pt x="8100" y="21600"/>
                    </a:lnTo>
                    <a:lnTo>
                      <a:pt x="10800" y="21600"/>
                    </a:lnTo>
                    <a:lnTo>
                      <a:pt x="10800" y="12960"/>
                    </a:lnTo>
                    <a:lnTo>
                      <a:pt x="13500" y="12960"/>
                    </a:lnTo>
                    <a:lnTo>
                      <a:pt x="13500" y="17280"/>
                    </a:lnTo>
                    <a:lnTo>
                      <a:pt x="16200" y="17280"/>
                    </a:lnTo>
                    <a:lnTo>
                      <a:pt x="16200" y="21600"/>
                    </a:lnTo>
                    <a:lnTo>
                      <a:pt x="18900" y="21600"/>
                    </a:lnTo>
                    <a:lnTo>
                      <a:pt x="18900" y="12960"/>
                    </a:lnTo>
                    <a:lnTo>
                      <a:pt x="21600" y="12960"/>
                    </a:lnTo>
                    <a:lnTo>
                      <a:pt x="21600" y="864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grpSp>
        <p:grpSp>
          <p:nvGrpSpPr>
            <p:cNvPr id="246" name="object 33"/>
            <p:cNvGrpSpPr/>
            <p:nvPr/>
          </p:nvGrpSpPr>
          <p:grpSpPr>
            <a:xfrm>
              <a:off x="0" y="1126769"/>
              <a:ext cx="1957019" cy="355830"/>
              <a:chOff x="0" y="0"/>
              <a:chExt cx="1957019" cy="355828"/>
            </a:xfrm>
          </p:grpSpPr>
          <p:sp>
            <p:nvSpPr>
              <p:cNvPr id="240" name="Carré"/>
              <p:cNvSpPr/>
              <p:nvPr/>
            </p:nvSpPr>
            <p:spPr>
              <a:xfrm>
                <a:off x="0" y="296519"/>
                <a:ext cx="59310"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1" name="Forme"/>
              <p:cNvSpPr/>
              <p:nvPr/>
            </p:nvSpPr>
            <p:spPr>
              <a:xfrm>
                <a:off x="0" y="59309"/>
                <a:ext cx="237223" cy="23721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6200" y="0"/>
                    </a:lnTo>
                    <a:lnTo>
                      <a:pt x="16200" y="5399"/>
                    </a:lnTo>
                    <a:lnTo>
                      <a:pt x="5400" y="5399"/>
                    </a:lnTo>
                    <a:lnTo>
                      <a:pt x="5400" y="0"/>
                    </a:lnTo>
                    <a:lnTo>
                      <a:pt x="0" y="0"/>
                    </a:lnTo>
                    <a:lnTo>
                      <a:pt x="0" y="10800"/>
                    </a:lnTo>
                    <a:lnTo>
                      <a:pt x="10799" y="10800"/>
                    </a:lnTo>
                    <a:lnTo>
                      <a:pt x="10799" y="16199"/>
                    </a:lnTo>
                    <a:lnTo>
                      <a:pt x="5400" y="16199"/>
                    </a:lnTo>
                    <a:lnTo>
                      <a:pt x="5400" y="21600"/>
                    </a:lnTo>
                    <a:lnTo>
                      <a:pt x="10801" y="21600"/>
                    </a:lnTo>
                    <a:lnTo>
                      <a:pt x="10801" y="16201"/>
                    </a:lnTo>
                    <a:lnTo>
                      <a:pt x="16200" y="16201"/>
                    </a:lnTo>
                    <a:lnTo>
                      <a:pt x="16200" y="5402"/>
                    </a:lnTo>
                    <a:lnTo>
                      <a:pt x="21600" y="5402"/>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42" name="Forme"/>
              <p:cNvSpPr/>
              <p:nvPr/>
            </p:nvSpPr>
            <p:spPr>
              <a:xfrm>
                <a:off x="237210" y="59309"/>
                <a:ext cx="830263" cy="237211"/>
              </a:xfrm>
              <a:custGeom>
                <a:avLst/>
                <a:gdLst/>
                <a:ahLst/>
                <a:cxnLst>
                  <a:cxn ang="0">
                    <a:pos x="wd2" y="hd2"/>
                  </a:cxn>
                  <a:cxn ang="5400000">
                    <a:pos x="wd2" y="hd2"/>
                  </a:cxn>
                  <a:cxn ang="10800000">
                    <a:pos x="wd2" y="hd2"/>
                  </a:cxn>
                  <a:cxn ang="16200000">
                    <a:pos x="wd2" y="hd2"/>
                  </a:cxn>
                </a:cxnLst>
                <a:rect l="0" t="0" r="r" b="b"/>
                <a:pathLst>
                  <a:path w="21600" h="21600" extrusionOk="0">
                    <a:moveTo>
                      <a:pt x="21600" y="5399"/>
                    </a:moveTo>
                    <a:lnTo>
                      <a:pt x="20057" y="5399"/>
                    </a:lnTo>
                    <a:lnTo>
                      <a:pt x="20057" y="0"/>
                    </a:lnTo>
                    <a:lnTo>
                      <a:pt x="18514" y="0"/>
                    </a:lnTo>
                    <a:lnTo>
                      <a:pt x="18514" y="5399"/>
                    </a:lnTo>
                    <a:lnTo>
                      <a:pt x="16971" y="5399"/>
                    </a:lnTo>
                    <a:lnTo>
                      <a:pt x="16971" y="0"/>
                    </a:lnTo>
                    <a:lnTo>
                      <a:pt x="15428" y="0"/>
                    </a:lnTo>
                    <a:lnTo>
                      <a:pt x="15428" y="5399"/>
                    </a:lnTo>
                    <a:lnTo>
                      <a:pt x="13886" y="5399"/>
                    </a:lnTo>
                    <a:lnTo>
                      <a:pt x="13886" y="0"/>
                    </a:lnTo>
                    <a:lnTo>
                      <a:pt x="10800" y="0"/>
                    </a:lnTo>
                    <a:lnTo>
                      <a:pt x="10800" y="5399"/>
                    </a:lnTo>
                    <a:lnTo>
                      <a:pt x="6172" y="5399"/>
                    </a:lnTo>
                    <a:lnTo>
                      <a:pt x="6172" y="0"/>
                    </a:lnTo>
                    <a:lnTo>
                      <a:pt x="3086" y="0"/>
                    </a:lnTo>
                    <a:lnTo>
                      <a:pt x="3086" y="5402"/>
                    </a:lnTo>
                    <a:lnTo>
                      <a:pt x="4629" y="5402"/>
                    </a:lnTo>
                    <a:lnTo>
                      <a:pt x="4629" y="10800"/>
                    </a:lnTo>
                    <a:lnTo>
                      <a:pt x="1543" y="10800"/>
                    </a:lnTo>
                    <a:lnTo>
                      <a:pt x="1543" y="16199"/>
                    </a:lnTo>
                    <a:lnTo>
                      <a:pt x="0" y="16199"/>
                    </a:lnTo>
                    <a:lnTo>
                      <a:pt x="0" y="21600"/>
                    </a:lnTo>
                    <a:lnTo>
                      <a:pt x="1543" y="21600"/>
                    </a:lnTo>
                    <a:lnTo>
                      <a:pt x="1543" y="16201"/>
                    </a:lnTo>
                    <a:lnTo>
                      <a:pt x="4629" y="16201"/>
                    </a:lnTo>
                    <a:lnTo>
                      <a:pt x="4629" y="21600"/>
                    </a:lnTo>
                    <a:lnTo>
                      <a:pt x="6172" y="21600"/>
                    </a:lnTo>
                    <a:lnTo>
                      <a:pt x="6172" y="16201"/>
                    </a:lnTo>
                    <a:lnTo>
                      <a:pt x="7714" y="16201"/>
                    </a:lnTo>
                    <a:lnTo>
                      <a:pt x="7714" y="21600"/>
                    </a:lnTo>
                    <a:lnTo>
                      <a:pt x="13886" y="21600"/>
                    </a:lnTo>
                    <a:lnTo>
                      <a:pt x="13886" y="16199"/>
                    </a:lnTo>
                    <a:lnTo>
                      <a:pt x="10800" y="16199"/>
                    </a:lnTo>
                    <a:lnTo>
                      <a:pt x="10800" y="5402"/>
                    </a:lnTo>
                    <a:lnTo>
                      <a:pt x="12343" y="5402"/>
                    </a:lnTo>
                    <a:lnTo>
                      <a:pt x="12343" y="10800"/>
                    </a:lnTo>
                    <a:lnTo>
                      <a:pt x="16971" y="10800"/>
                    </a:lnTo>
                    <a:lnTo>
                      <a:pt x="16971" y="21600"/>
                    </a:lnTo>
                    <a:lnTo>
                      <a:pt x="18514" y="21600"/>
                    </a:lnTo>
                    <a:lnTo>
                      <a:pt x="18514" y="10800"/>
                    </a:lnTo>
                    <a:lnTo>
                      <a:pt x="21600" y="10800"/>
                    </a:lnTo>
                    <a:lnTo>
                      <a:pt x="21600" y="53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43" name="Forme"/>
              <p:cNvSpPr/>
              <p:nvPr/>
            </p:nvSpPr>
            <p:spPr>
              <a:xfrm>
                <a:off x="1067473" y="59309"/>
                <a:ext cx="593040" cy="23721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440" y="0"/>
                    </a:lnTo>
                    <a:lnTo>
                      <a:pt x="19440" y="5399"/>
                    </a:lnTo>
                    <a:lnTo>
                      <a:pt x="17280" y="5399"/>
                    </a:lnTo>
                    <a:lnTo>
                      <a:pt x="17280" y="10800"/>
                    </a:lnTo>
                    <a:lnTo>
                      <a:pt x="15120" y="10800"/>
                    </a:lnTo>
                    <a:lnTo>
                      <a:pt x="15120" y="0"/>
                    </a:lnTo>
                    <a:lnTo>
                      <a:pt x="12960" y="0"/>
                    </a:lnTo>
                    <a:lnTo>
                      <a:pt x="12960" y="5399"/>
                    </a:lnTo>
                    <a:lnTo>
                      <a:pt x="10800" y="5399"/>
                    </a:lnTo>
                    <a:lnTo>
                      <a:pt x="10800" y="0"/>
                    </a:lnTo>
                    <a:lnTo>
                      <a:pt x="8640" y="0"/>
                    </a:lnTo>
                    <a:lnTo>
                      <a:pt x="8640" y="5399"/>
                    </a:lnTo>
                    <a:lnTo>
                      <a:pt x="4320" y="5399"/>
                    </a:lnTo>
                    <a:lnTo>
                      <a:pt x="4320" y="0"/>
                    </a:lnTo>
                    <a:lnTo>
                      <a:pt x="2160" y="0"/>
                    </a:lnTo>
                    <a:lnTo>
                      <a:pt x="2160" y="5402"/>
                    </a:lnTo>
                    <a:lnTo>
                      <a:pt x="4320" y="5402"/>
                    </a:lnTo>
                    <a:lnTo>
                      <a:pt x="4320" y="10800"/>
                    </a:lnTo>
                    <a:lnTo>
                      <a:pt x="0" y="10800"/>
                    </a:lnTo>
                    <a:lnTo>
                      <a:pt x="0" y="21600"/>
                    </a:lnTo>
                    <a:lnTo>
                      <a:pt x="2160" y="21600"/>
                    </a:lnTo>
                    <a:lnTo>
                      <a:pt x="2160" y="16201"/>
                    </a:lnTo>
                    <a:lnTo>
                      <a:pt x="4320" y="16201"/>
                    </a:lnTo>
                    <a:lnTo>
                      <a:pt x="4320" y="21600"/>
                    </a:lnTo>
                    <a:lnTo>
                      <a:pt x="6480" y="21600"/>
                    </a:lnTo>
                    <a:lnTo>
                      <a:pt x="6480" y="10800"/>
                    </a:lnTo>
                    <a:lnTo>
                      <a:pt x="8640" y="10800"/>
                    </a:lnTo>
                    <a:lnTo>
                      <a:pt x="8640" y="21600"/>
                    </a:lnTo>
                    <a:lnTo>
                      <a:pt x="12960" y="21600"/>
                    </a:lnTo>
                    <a:lnTo>
                      <a:pt x="12960" y="16201"/>
                    </a:lnTo>
                    <a:lnTo>
                      <a:pt x="17280" y="16201"/>
                    </a:lnTo>
                    <a:lnTo>
                      <a:pt x="17280" y="21600"/>
                    </a:lnTo>
                    <a:lnTo>
                      <a:pt x="19440" y="21600"/>
                    </a:lnTo>
                    <a:lnTo>
                      <a:pt x="19440" y="5402"/>
                    </a:lnTo>
                    <a:lnTo>
                      <a:pt x="21600" y="5402"/>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44" name="Carré"/>
              <p:cNvSpPr/>
              <p:nvPr/>
            </p:nvSpPr>
            <p:spPr>
              <a:xfrm>
                <a:off x="1660499" y="177914"/>
                <a:ext cx="59310"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5" name="Forme"/>
              <p:cNvSpPr/>
              <p:nvPr/>
            </p:nvSpPr>
            <p:spPr>
              <a:xfrm>
                <a:off x="1719808" y="0"/>
                <a:ext cx="237212" cy="29652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800" y="0"/>
                    </a:lnTo>
                    <a:lnTo>
                      <a:pt x="10800" y="4320"/>
                    </a:lnTo>
                    <a:lnTo>
                      <a:pt x="0" y="4320"/>
                    </a:lnTo>
                    <a:lnTo>
                      <a:pt x="0" y="8642"/>
                    </a:lnTo>
                    <a:lnTo>
                      <a:pt x="10801" y="8642"/>
                    </a:lnTo>
                    <a:lnTo>
                      <a:pt x="10801" y="4320"/>
                    </a:lnTo>
                    <a:lnTo>
                      <a:pt x="16199" y="4320"/>
                    </a:lnTo>
                    <a:lnTo>
                      <a:pt x="16199" y="12960"/>
                    </a:lnTo>
                    <a:lnTo>
                      <a:pt x="10800" y="12960"/>
                    </a:lnTo>
                    <a:lnTo>
                      <a:pt x="10800" y="17281"/>
                    </a:lnTo>
                    <a:lnTo>
                      <a:pt x="16199" y="17281"/>
                    </a:lnTo>
                    <a:lnTo>
                      <a:pt x="16199" y="21600"/>
                    </a:lnTo>
                    <a:lnTo>
                      <a:pt x="21600" y="2160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grpSp>
        <p:grpSp>
          <p:nvGrpSpPr>
            <p:cNvPr id="253" name="object 34"/>
            <p:cNvGrpSpPr/>
            <p:nvPr/>
          </p:nvGrpSpPr>
          <p:grpSpPr>
            <a:xfrm>
              <a:off x="-1" y="1423288"/>
              <a:ext cx="1957021" cy="296520"/>
              <a:chOff x="0" y="0"/>
              <a:chExt cx="1957019" cy="296518"/>
            </a:xfrm>
          </p:grpSpPr>
          <p:sp>
            <p:nvSpPr>
              <p:cNvPr id="247" name="Carré"/>
              <p:cNvSpPr/>
              <p:nvPr/>
            </p:nvSpPr>
            <p:spPr>
              <a:xfrm>
                <a:off x="-1" y="-1"/>
                <a:ext cx="59310"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8" name="Rectangle"/>
              <p:cNvSpPr/>
              <p:nvPr/>
            </p:nvSpPr>
            <p:spPr>
              <a:xfrm>
                <a:off x="118604" y="-1"/>
                <a:ext cx="177915"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49" name="Carré"/>
              <p:cNvSpPr/>
              <p:nvPr/>
            </p:nvSpPr>
            <p:spPr>
              <a:xfrm>
                <a:off x="355827" y="-1"/>
                <a:ext cx="59310"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50" name="Forme"/>
              <p:cNvSpPr/>
              <p:nvPr/>
            </p:nvSpPr>
            <p:spPr>
              <a:xfrm>
                <a:off x="474432" y="0"/>
                <a:ext cx="711646" cy="2965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800" y="0"/>
                    </a:lnTo>
                    <a:lnTo>
                      <a:pt x="19800" y="4319"/>
                    </a:lnTo>
                    <a:lnTo>
                      <a:pt x="18000" y="4319"/>
                    </a:lnTo>
                    <a:lnTo>
                      <a:pt x="18000" y="8640"/>
                    </a:lnTo>
                    <a:lnTo>
                      <a:pt x="16200" y="8640"/>
                    </a:lnTo>
                    <a:lnTo>
                      <a:pt x="16200" y="17280"/>
                    </a:lnTo>
                    <a:lnTo>
                      <a:pt x="14400" y="17280"/>
                    </a:lnTo>
                    <a:lnTo>
                      <a:pt x="14400" y="12960"/>
                    </a:lnTo>
                    <a:lnTo>
                      <a:pt x="12600" y="12960"/>
                    </a:lnTo>
                    <a:lnTo>
                      <a:pt x="12600" y="17280"/>
                    </a:lnTo>
                    <a:lnTo>
                      <a:pt x="10800" y="17280"/>
                    </a:lnTo>
                    <a:lnTo>
                      <a:pt x="10800" y="12960"/>
                    </a:lnTo>
                    <a:lnTo>
                      <a:pt x="12600" y="12960"/>
                    </a:lnTo>
                    <a:lnTo>
                      <a:pt x="12600" y="8640"/>
                    </a:lnTo>
                    <a:lnTo>
                      <a:pt x="16200" y="8640"/>
                    </a:lnTo>
                    <a:lnTo>
                      <a:pt x="16200" y="4320"/>
                    </a:lnTo>
                    <a:lnTo>
                      <a:pt x="18000" y="4320"/>
                    </a:lnTo>
                    <a:lnTo>
                      <a:pt x="18000" y="0"/>
                    </a:lnTo>
                    <a:lnTo>
                      <a:pt x="14400" y="0"/>
                    </a:lnTo>
                    <a:lnTo>
                      <a:pt x="14400" y="4319"/>
                    </a:lnTo>
                    <a:lnTo>
                      <a:pt x="9000" y="4319"/>
                    </a:lnTo>
                    <a:lnTo>
                      <a:pt x="9000" y="12960"/>
                    </a:lnTo>
                    <a:lnTo>
                      <a:pt x="7200" y="12960"/>
                    </a:lnTo>
                    <a:lnTo>
                      <a:pt x="7200" y="8640"/>
                    </a:lnTo>
                    <a:lnTo>
                      <a:pt x="9000" y="8640"/>
                    </a:lnTo>
                    <a:lnTo>
                      <a:pt x="9000" y="4319"/>
                    </a:lnTo>
                    <a:lnTo>
                      <a:pt x="7200" y="4319"/>
                    </a:lnTo>
                    <a:lnTo>
                      <a:pt x="7200" y="8640"/>
                    </a:lnTo>
                    <a:lnTo>
                      <a:pt x="5400" y="8640"/>
                    </a:lnTo>
                    <a:lnTo>
                      <a:pt x="5400" y="0"/>
                    </a:lnTo>
                    <a:lnTo>
                      <a:pt x="3600" y="0"/>
                    </a:lnTo>
                    <a:lnTo>
                      <a:pt x="3600" y="8640"/>
                    </a:lnTo>
                    <a:lnTo>
                      <a:pt x="1800" y="8640"/>
                    </a:lnTo>
                    <a:lnTo>
                      <a:pt x="1800" y="4320"/>
                    </a:lnTo>
                    <a:lnTo>
                      <a:pt x="3600" y="4320"/>
                    </a:lnTo>
                    <a:lnTo>
                      <a:pt x="3600" y="0"/>
                    </a:lnTo>
                    <a:lnTo>
                      <a:pt x="0" y="0"/>
                    </a:lnTo>
                    <a:lnTo>
                      <a:pt x="0" y="17281"/>
                    </a:lnTo>
                    <a:lnTo>
                      <a:pt x="1800" y="17281"/>
                    </a:lnTo>
                    <a:lnTo>
                      <a:pt x="1800" y="12960"/>
                    </a:lnTo>
                    <a:lnTo>
                      <a:pt x="7200" y="12960"/>
                    </a:lnTo>
                    <a:lnTo>
                      <a:pt x="7200" y="17281"/>
                    </a:lnTo>
                    <a:lnTo>
                      <a:pt x="9000" y="17281"/>
                    </a:lnTo>
                    <a:lnTo>
                      <a:pt x="9000" y="21600"/>
                    </a:lnTo>
                    <a:lnTo>
                      <a:pt x="12600" y="21600"/>
                    </a:lnTo>
                    <a:lnTo>
                      <a:pt x="12600" y="17281"/>
                    </a:lnTo>
                    <a:lnTo>
                      <a:pt x="14400" y="17281"/>
                    </a:lnTo>
                    <a:lnTo>
                      <a:pt x="14400" y="21600"/>
                    </a:lnTo>
                    <a:lnTo>
                      <a:pt x="19800" y="21600"/>
                    </a:lnTo>
                    <a:lnTo>
                      <a:pt x="19800" y="17281"/>
                    </a:lnTo>
                    <a:lnTo>
                      <a:pt x="21600" y="17281"/>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1" name="Forme"/>
              <p:cNvSpPr/>
              <p:nvPr/>
            </p:nvSpPr>
            <p:spPr>
              <a:xfrm>
                <a:off x="1245373" y="0"/>
                <a:ext cx="711647" cy="29651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800" y="0"/>
                    </a:lnTo>
                    <a:lnTo>
                      <a:pt x="19800" y="4319"/>
                    </a:lnTo>
                    <a:lnTo>
                      <a:pt x="18000" y="4319"/>
                    </a:lnTo>
                    <a:lnTo>
                      <a:pt x="18000" y="12960"/>
                    </a:lnTo>
                    <a:lnTo>
                      <a:pt x="14400" y="12960"/>
                    </a:lnTo>
                    <a:lnTo>
                      <a:pt x="14400" y="8640"/>
                    </a:lnTo>
                    <a:lnTo>
                      <a:pt x="16200" y="8640"/>
                    </a:lnTo>
                    <a:lnTo>
                      <a:pt x="16200" y="0"/>
                    </a:lnTo>
                    <a:lnTo>
                      <a:pt x="5400" y="0"/>
                    </a:lnTo>
                    <a:lnTo>
                      <a:pt x="5400" y="8640"/>
                    </a:lnTo>
                    <a:lnTo>
                      <a:pt x="3600" y="8640"/>
                    </a:lnTo>
                    <a:lnTo>
                      <a:pt x="3600" y="4320"/>
                    </a:lnTo>
                    <a:lnTo>
                      <a:pt x="5400" y="4320"/>
                    </a:lnTo>
                    <a:lnTo>
                      <a:pt x="5400" y="0"/>
                    </a:lnTo>
                    <a:lnTo>
                      <a:pt x="1800" y="0"/>
                    </a:lnTo>
                    <a:lnTo>
                      <a:pt x="1800" y="4319"/>
                    </a:lnTo>
                    <a:lnTo>
                      <a:pt x="0" y="4319"/>
                    </a:lnTo>
                    <a:lnTo>
                      <a:pt x="0" y="12960"/>
                    </a:lnTo>
                    <a:lnTo>
                      <a:pt x="1800" y="12960"/>
                    </a:lnTo>
                    <a:lnTo>
                      <a:pt x="1800" y="8640"/>
                    </a:lnTo>
                    <a:lnTo>
                      <a:pt x="3600" y="8640"/>
                    </a:lnTo>
                    <a:lnTo>
                      <a:pt x="3600" y="17280"/>
                    </a:lnTo>
                    <a:lnTo>
                      <a:pt x="1800" y="17280"/>
                    </a:lnTo>
                    <a:lnTo>
                      <a:pt x="1800" y="21600"/>
                    </a:lnTo>
                    <a:lnTo>
                      <a:pt x="5400" y="21600"/>
                    </a:lnTo>
                    <a:lnTo>
                      <a:pt x="5400" y="17281"/>
                    </a:lnTo>
                    <a:lnTo>
                      <a:pt x="7200" y="17281"/>
                    </a:lnTo>
                    <a:lnTo>
                      <a:pt x="7200" y="4320"/>
                    </a:lnTo>
                    <a:lnTo>
                      <a:pt x="12600" y="4320"/>
                    </a:lnTo>
                    <a:lnTo>
                      <a:pt x="12600" y="17281"/>
                    </a:lnTo>
                    <a:lnTo>
                      <a:pt x="18000" y="17281"/>
                    </a:lnTo>
                    <a:lnTo>
                      <a:pt x="18000" y="12960"/>
                    </a:lnTo>
                    <a:lnTo>
                      <a:pt x="19800" y="12960"/>
                    </a:lnTo>
                    <a:lnTo>
                      <a:pt x="19800" y="4320"/>
                    </a:lnTo>
                    <a:lnTo>
                      <a:pt x="21600" y="4320"/>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2" name="Forme"/>
              <p:cNvSpPr/>
              <p:nvPr/>
            </p:nvSpPr>
            <p:spPr>
              <a:xfrm>
                <a:off x="593038" y="118604"/>
                <a:ext cx="1363982" cy="177915"/>
              </a:xfrm>
              <a:custGeom>
                <a:avLst/>
                <a:gdLst/>
                <a:ahLst/>
                <a:cxnLst>
                  <a:cxn ang="0">
                    <a:pos x="wd2" y="hd2"/>
                  </a:cxn>
                  <a:cxn ang="5400000">
                    <a:pos x="wd2" y="hd2"/>
                  </a:cxn>
                  <a:cxn ang="10800000">
                    <a:pos x="wd2" y="hd2"/>
                  </a:cxn>
                  <a:cxn ang="16200000">
                    <a:pos x="wd2" y="hd2"/>
                  </a:cxn>
                </a:cxnLst>
                <a:rect l="0" t="0" r="r" b="b"/>
                <a:pathLst>
                  <a:path w="21600" h="21600" extrusionOk="0">
                    <a:moveTo>
                      <a:pt x="15965" y="0"/>
                    </a:moveTo>
                    <a:lnTo>
                      <a:pt x="15026" y="0"/>
                    </a:lnTo>
                    <a:lnTo>
                      <a:pt x="15026" y="7201"/>
                    </a:lnTo>
                    <a:lnTo>
                      <a:pt x="15965" y="7201"/>
                    </a:lnTo>
                    <a:lnTo>
                      <a:pt x="15965" y="0"/>
                    </a:lnTo>
                    <a:close/>
                    <a:moveTo>
                      <a:pt x="21600" y="7201"/>
                    </a:moveTo>
                    <a:lnTo>
                      <a:pt x="20661" y="7201"/>
                    </a:lnTo>
                    <a:lnTo>
                      <a:pt x="20661" y="14401"/>
                    </a:lnTo>
                    <a:lnTo>
                      <a:pt x="21600" y="14401"/>
                    </a:lnTo>
                    <a:lnTo>
                      <a:pt x="21600" y="7201"/>
                    </a:lnTo>
                    <a:close/>
                    <a:moveTo>
                      <a:pt x="939" y="14399"/>
                    </a:moveTo>
                    <a:lnTo>
                      <a:pt x="0" y="14399"/>
                    </a:lnTo>
                    <a:lnTo>
                      <a:pt x="0" y="21600"/>
                    </a:lnTo>
                    <a:lnTo>
                      <a:pt x="939" y="21600"/>
                    </a:lnTo>
                    <a:lnTo>
                      <a:pt x="939" y="14399"/>
                    </a:lnTo>
                    <a:close/>
                  </a:path>
                </a:pathLst>
              </a:custGeom>
              <a:noFill/>
              <a:ln w="12700" cap="flat">
                <a:noFill/>
                <a:miter lim="400000"/>
              </a:ln>
              <a:effectLst/>
            </p:spPr>
            <p:txBody>
              <a:bodyPr wrap="square" lIns="45719" tIns="45719" rIns="45719" bIns="45719" numCol="1" anchor="t">
                <a:noAutofit/>
              </a:bodyPr>
              <a:lstStyle/>
              <a:p>
                <a:endParaRPr/>
              </a:p>
            </p:txBody>
          </p:sp>
        </p:grpSp>
        <p:grpSp>
          <p:nvGrpSpPr>
            <p:cNvPr id="263" name="object 35"/>
            <p:cNvGrpSpPr/>
            <p:nvPr/>
          </p:nvGrpSpPr>
          <p:grpSpPr>
            <a:xfrm>
              <a:off x="-1" y="0"/>
              <a:ext cx="1957021" cy="1957044"/>
              <a:chOff x="0" y="0"/>
              <a:chExt cx="1957019" cy="1957043"/>
            </a:xfrm>
          </p:grpSpPr>
          <p:sp>
            <p:nvSpPr>
              <p:cNvPr id="254" name="Forme"/>
              <p:cNvSpPr/>
              <p:nvPr/>
            </p:nvSpPr>
            <p:spPr>
              <a:xfrm>
                <a:off x="-1" y="-1"/>
                <a:ext cx="415125" cy="41529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8363"/>
                    </a:lnTo>
                    <a:lnTo>
                      <a:pt x="3240" y="18363"/>
                    </a:lnTo>
                    <a:lnTo>
                      <a:pt x="3240" y="3237"/>
                    </a:lnTo>
                    <a:lnTo>
                      <a:pt x="21600" y="3237"/>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5" name="Forme"/>
              <p:cNvSpPr/>
              <p:nvPr/>
            </p:nvSpPr>
            <p:spPr>
              <a:xfrm>
                <a:off x="474433" y="1719808"/>
                <a:ext cx="237225" cy="237236"/>
              </a:xfrm>
              <a:custGeom>
                <a:avLst/>
                <a:gdLst/>
                <a:ahLst/>
                <a:cxnLst>
                  <a:cxn ang="0">
                    <a:pos x="wd2" y="hd2"/>
                  </a:cxn>
                  <a:cxn ang="5400000">
                    <a:pos x="wd2" y="hd2"/>
                  </a:cxn>
                  <a:cxn ang="10800000">
                    <a:pos x="wd2" y="hd2"/>
                  </a:cxn>
                  <a:cxn ang="16200000">
                    <a:pos x="wd2" y="hd2"/>
                  </a:cxn>
                </a:cxnLst>
                <a:rect l="0" t="0" r="r" b="b"/>
                <a:pathLst>
                  <a:path w="21600" h="21600" extrusionOk="0">
                    <a:moveTo>
                      <a:pt x="21600" y="5399"/>
                    </a:moveTo>
                    <a:lnTo>
                      <a:pt x="16200" y="5399"/>
                    </a:lnTo>
                    <a:lnTo>
                      <a:pt x="16200" y="0"/>
                    </a:lnTo>
                    <a:lnTo>
                      <a:pt x="0" y="0"/>
                    </a:lnTo>
                    <a:lnTo>
                      <a:pt x="0" y="10799"/>
                    </a:lnTo>
                    <a:lnTo>
                      <a:pt x="5399" y="10799"/>
                    </a:lnTo>
                    <a:lnTo>
                      <a:pt x="5399" y="16199"/>
                    </a:lnTo>
                    <a:lnTo>
                      <a:pt x="0" y="16199"/>
                    </a:lnTo>
                    <a:lnTo>
                      <a:pt x="0" y="21600"/>
                    </a:lnTo>
                    <a:lnTo>
                      <a:pt x="5400" y="21600"/>
                    </a:lnTo>
                    <a:lnTo>
                      <a:pt x="5400" y="16199"/>
                    </a:lnTo>
                    <a:lnTo>
                      <a:pt x="16200" y="16199"/>
                    </a:lnTo>
                    <a:lnTo>
                      <a:pt x="16200" y="10799"/>
                    </a:lnTo>
                    <a:lnTo>
                      <a:pt x="21600" y="10799"/>
                    </a:lnTo>
                    <a:lnTo>
                      <a:pt x="21600" y="53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6" name="Rectangle"/>
              <p:cNvSpPr/>
              <p:nvPr/>
            </p:nvSpPr>
            <p:spPr>
              <a:xfrm>
                <a:off x="652347" y="1897721"/>
                <a:ext cx="118606" cy="59323"/>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57" name="Forme"/>
              <p:cNvSpPr/>
              <p:nvPr/>
            </p:nvSpPr>
            <p:spPr>
              <a:xfrm>
                <a:off x="770952" y="1719808"/>
                <a:ext cx="415126" cy="237236"/>
              </a:xfrm>
              <a:custGeom>
                <a:avLst/>
                <a:gdLst/>
                <a:ahLst/>
                <a:cxnLst>
                  <a:cxn ang="0">
                    <a:pos x="wd2" y="hd2"/>
                  </a:cxn>
                  <a:cxn ang="5400000">
                    <a:pos x="wd2" y="hd2"/>
                  </a:cxn>
                  <a:cxn ang="10800000">
                    <a:pos x="wd2" y="hd2"/>
                  </a:cxn>
                  <a:cxn ang="16200000">
                    <a:pos x="wd2" y="hd2"/>
                  </a:cxn>
                </a:cxnLst>
                <a:rect l="0" t="0" r="r" b="b"/>
                <a:pathLst>
                  <a:path w="21600" h="21600" extrusionOk="0">
                    <a:moveTo>
                      <a:pt x="21600" y="16199"/>
                    </a:moveTo>
                    <a:lnTo>
                      <a:pt x="18515" y="16199"/>
                    </a:lnTo>
                    <a:lnTo>
                      <a:pt x="18515" y="10799"/>
                    </a:lnTo>
                    <a:lnTo>
                      <a:pt x="15429" y="10799"/>
                    </a:lnTo>
                    <a:lnTo>
                      <a:pt x="15429" y="5399"/>
                    </a:lnTo>
                    <a:lnTo>
                      <a:pt x="12343" y="5399"/>
                    </a:lnTo>
                    <a:lnTo>
                      <a:pt x="12343" y="0"/>
                    </a:lnTo>
                    <a:lnTo>
                      <a:pt x="9257" y="0"/>
                    </a:lnTo>
                    <a:lnTo>
                      <a:pt x="9257" y="5399"/>
                    </a:lnTo>
                    <a:lnTo>
                      <a:pt x="6171" y="5399"/>
                    </a:lnTo>
                    <a:lnTo>
                      <a:pt x="6171" y="0"/>
                    </a:lnTo>
                    <a:lnTo>
                      <a:pt x="0" y="0"/>
                    </a:lnTo>
                    <a:lnTo>
                      <a:pt x="0" y="5400"/>
                    </a:lnTo>
                    <a:lnTo>
                      <a:pt x="3085" y="5400"/>
                    </a:lnTo>
                    <a:lnTo>
                      <a:pt x="3085" y="10799"/>
                    </a:lnTo>
                    <a:lnTo>
                      <a:pt x="0" y="10799"/>
                    </a:lnTo>
                    <a:lnTo>
                      <a:pt x="0" y="16199"/>
                    </a:lnTo>
                    <a:lnTo>
                      <a:pt x="3085" y="16199"/>
                    </a:lnTo>
                    <a:lnTo>
                      <a:pt x="3085" y="21600"/>
                    </a:lnTo>
                    <a:lnTo>
                      <a:pt x="6171" y="21600"/>
                    </a:lnTo>
                    <a:lnTo>
                      <a:pt x="6171" y="10799"/>
                    </a:lnTo>
                    <a:lnTo>
                      <a:pt x="12343" y="10799"/>
                    </a:lnTo>
                    <a:lnTo>
                      <a:pt x="12343" y="16199"/>
                    </a:lnTo>
                    <a:lnTo>
                      <a:pt x="9257" y="16199"/>
                    </a:lnTo>
                    <a:lnTo>
                      <a:pt x="9257" y="21600"/>
                    </a:lnTo>
                    <a:lnTo>
                      <a:pt x="21600" y="21600"/>
                    </a:lnTo>
                    <a:lnTo>
                      <a:pt x="21600" y="1619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8" name="Forme"/>
              <p:cNvSpPr/>
              <p:nvPr/>
            </p:nvSpPr>
            <p:spPr>
              <a:xfrm>
                <a:off x="1126769" y="1660498"/>
                <a:ext cx="711658" cy="296546"/>
              </a:xfrm>
              <a:custGeom>
                <a:avLst/>
                <a:gdLst/>
                <a:ahLst/>
                <a:cxnLst>
                  <a:cxn ang="0">
                    <a:pos x="wd2" y="hd2"/>
                  </a:cxn>
                  <a:cxn ang="5400000">
                    <a:pos x="wd2" y="hd2"/>
                  </a:cxn>
                  <a:cxn ang="10800000">
                    <a:pos x="wd2" y="hd2"/>
                  </a:cxn>
                  <a:cxn ang="16200000">
                    <a:pos x="wd2" y="hd2"/>
                  </a:cxn>
                </a:cxnLst>
                <a:rect l="0" t="0" r="r" b="b"/>
                <a:pathLst>
                  <a:path w="21600" h="21600" extrusionOk="0">
                    <a:moveTo>
                      <a:pt x="21600" y="17279"/>
                    </a:moveTo>
                    <a:lnTo>
                      <a:pt x="18000" y="17279"/>
                    </a:lnTo>
                    <a:lnTo>
                      <a:pt x="18000" y="12959"/>
                    </a:lnTo>
                    <a:lnTo>
                      <a:pt x="16200" y="12959"/>
                    </a:lnTo>
                    <a:lnTo>
                      <a:pt x="16200" y="4320"/>
                    </a:lnTo>
                    <a:lnTo>
                      <a:pt x="18000" y="4320"/>
                    </a:lnTo>
                    <a:lnTo>
                      <a:pt x="18000" y="0"/>
                    </a:lnTo>
                    <a:lnTo>
                      <a:pt x="14400" y="0"/>
                    </a:lnTo>
                    <a:lnTo>
                      <a:pt x="14400" y="8639"/>
                    </a:lnTo>
                    <a:lnTo>
                      <a:pt x="10800" y="8639"/>
                    </a:lnTo>
                    <a:lnTo>
                      <a:pt x="10800" y="4320"/>
                    </a:lnTo>
                    <a:lnTo>
                      <a:pt x="14400" y="4320"/>
                    </a:lnTo>
                    <a:lnTo>
                      <a:pt x="14400" y="0"/>
                    </a:lnTo>
                    <a:lnTo>
                      <a:pt x="7200" y="0"/>
                    </a:lnTo>
                    <a:lnTo>
                      <a:pt x="7200" y="4320"/>
                    </a:lnTo>
                    <a:lnTo>
                      <a:pt x="5400" y="4320"/>
                    </a:lnTo>
                    <a:lnTo>
                      <a:pt x="5400" y="8639"/>
                    </a:lnTo>
                    <a:lnTo>
                      <a:pt x="1800" y="8639"/>
                    </a:lnTo>
                    <a:lnTo>
                      <a:pt x="1800" y="4320"/>
                    </a:lnTo>
                    <a:lnTo>
                      <a:pt x="0" y="4320"/>
                    </a:lnTo>
                    <a:lnTo>
                      <a:pt x="0" y="8640"/>
                    </a:lnTo>
                    <a:lnTo>
                      <a:pt x="1800" y="8640"/>
                    </a:lnTo>
                    <a:lnTo>
                      <a:pt x="1800" y="17279"/>
                    </a:lnTo>
                    <a:lnTo>
                      <a:pt x="3600" y="17279"/>
                    </a:lnTo>
                    <a:lnTo>
                      <a:pt x="3600" y="21600"/>
                    </a:lnTo>
                    <a:lnTo>
                      <a:pt x="5400" y="21600"/>
                    </a:lnTo>
                    <a:lnTo>
                      <a:pt x="5400" y="17279"/>
                    </a:lnTo>
                    <a:lnTo>
                      <a:pt x="3600" y="17279"/>
                    </a:lnTo>
                    <a:lnTo>
                      <a:pt x="3600" y="12959"/>
                    </a:lnTo>
                    <a:lnTo>
                      <a:pt x="5400" y="12959"/>
                    </a:lnTo>
                    <a:lnTo>
                      <a:pt x="5400" y="17279"/>
                    </a:lnTo>
                    <a:lnTo>
                      <a:pt x="7200" y="17279"/>
                    </a:lnTo>
                    <a:lnTo>
                      <a:pt x="7200" y="21600"/>
                    </a:lnTo>
                    <a:lnTo>
                      <a:pt x="9000" y="21600"/>
                    </a:lnTo>
                    <a:lnTo>
                      <a:pt x="9000" y="12959"/>
                    </a:lnTo>
                    <a:lnTo>
                      <a:pt x="10800" y="12959"/>
                    </a:lnTo>
                    <a:lnTo>
                      <a:pt x="10800" y="17279"/>
                    </a:lnTo>
                    <a:lnTo>
                      <a:pt x="12600" y="17279"/>
                    </a:lnTo>
                    <a:lnTo>
                      <a:pt x="12600" y="12959"/>
                    </a:lnTo>
                    <a:lnTo>
                      <a:pt x="14400" y="12959"/>
                    </a:lnTo>
                    <a:lnTo>
                      <a:pt x="14400" y="17279"/>
                    </a:lnTo>
                    <a:lnTo>
                      <a:pt x="16200" y="17279"/>
                    </a:lnTo>
                    <a:lnTo>
                      <a:pt x="16200" y="21600"/>
                    </a:lnTo>
                    <a:lnTo>
                      <a:pt x="21600" y="21600"/>
                    </a:lnTo>
                    <a:lnTo>
                      <a:pt x="21600" y="17279"/>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59" name="Carré"/>
              <p:cNvSpPr/>
              <p:nvPr/>
            </p:nvSpPr>
            <p:spPr>
              <a:xfrm>
                <a:off x="1897709" y="1838412"/>
                <a:ext cx="59310" cy="59310"/>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60" name="Forme"/>
              <p:cNvSpPr/>
              <p:nvPr/>
            </p:nvSpPr>
            <p:spPr>
              <a:xfrm>
                <a:off x="1719808" y="1660498"/>
                <a:ext cx="237212" cy="17791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5401" y="0"/>
                    </a:lnTo>
                    <a:lnTo>
                      <a:pt x="5401" y="7201"/>
                    </a:lnTo>
                    <a:lnTo>
                      <a:pt x="10800" y="7201"/>
                    </a:lnTo>
                    <a:lnTo>
                      <a:pt x="10800" y="14399"/>
                    </a:lnTo>
                    <a:lnTo>
                      <a:pt x="5401" y="14399"/>
                    </a:lnTo>
                    <a:lnTo>
                      <a:pt x="5401" y="7201"/>
                    </a:lnTo>
                    <a:lnTo>
                      <a:pt x="0" y="7201"/>
                    </a:lnTo>
                    <a:lnTo>
                      <a:pt x="0" y="14401"/>
                    </a:lnTo>
                    <a:lnTo>
                      <a:pt x="5401" y="14401"/>
                    </a:lnTo>
                    <a:lnTo>
                      <a:pt x="5401" y="21600"/>
                    </a:lnTo>
                    <a:lnTo>
                      <a:pt x="10801" y="21600"/>
                    </a:lnTo>
                    <a:lnTo>
                      <a:pt x="10801" y="14401"/>
                    </a:lnTo>
                    <a:lnTo>
                      <a:pt x="21600" y="14401"/>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61" name="Rectangle"/>
              <p:cNvSpPr/>
              <p:nvPr/>
            </p:nvSpPr>
            <p:spPr>
              <a:xfrm>
                <a:off x="1541893" y="353059"/>
                <a:ext cx="415126" cy="62231"/>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62" name="Rectangle"/>
              <p:cNvSpPr/>
              <p:nvPr/>
            </p:nvSpPr>
            <p:spPr>
              <a:xfrm>
                <a:off x="352855" y="62267"/>
                <a:ext cx="62269" cy="290589"/>
              </a:xfrm>
              <a:prstGeom prst="rect">
                <a:avLst/>
              </a:prstGeom>
              <a:noFill/>
              <a:ln w="12700" cap="flat">
                <a:noFill/>
                <a:miter lim="400000"/>
              </a:ln>
              <a:effectLst/>
            </p:spPr>
            <p:txBody>
              <a:bodyPr wrap="square" lIns="45719" tIns="45719" rIns="45719" bIns="45719" numCol="1" anchor="t">
                <a:noAutofit/>
              </a:bodyPr>
              <a:lstStyle/>
              <a:p>
                <a:endParaRPr/>
              </a:p>
            </p:txBody>
          </p:sp>
        </p:grpSp>
        <p:grpSp>
          <p:nvGrpSpPr>
            <p:cNvPr id="268" name="object 36"/>
            <p:cNvGrpSpPr/>
            <p:nvPr/>
          </p:nvGrpSpPr>
          <p:grpSpPr>
            <a:xfrm>
              <a:off x="0" y="-1"/>
              <a:ext cx="1957019" cy="1957199"/>
              <a:chOff x="0" y="0"/>
              <a:chExt cx="1957018" cy="1957197"/>
            </a:xfrm>
          </p:grpSpPr>
          <p:sp>
            <p:nvSpPr>
              <p:cNvPr id="264" name="Carré"/>
              <p:cNvSpPr/>
              <p:nvPr/>
            </p:nvSpPr>
            <p:spPr>
              <a:xfrm>
                <a:off x="118604" y="118605"/>
                <a:ext cx="177916" cy="177928"/>
              </a:xfrm>
              <a:prstGeom prst="rect">
                <a:avLst/>
              </a:prstGeom>
              <a:solidFill>
                <a:srgbClr val="000000"/>
              </a:solidFill>
              <a:ln w="12700" cap="flat">
                <a:noFill/>
                <a:miter lim="400000"/>
              </a:ln>
              <a:effectLst/>
            </p:spPr>
            <p:txBody>
              <a:bodyPr wrap="square" lIns="45719" tIns="45719" rIns="45719" bIns="45719" numCol="1" anchor="t">
                <a:noAutofit/>
              </a:bodyPr>
              <a:lstStyle/>
              <a:p>
                <a:endParaRPr/>
              </a:p>
            </p:txBody>
          </p:sp>
          <p:sp>
            <p:nvSpPr>
              <p:cNvPr id="265" name="Forme"/>
              <p:cNvSpPr/>
              <p:nvPr/>
            </p:nvSpPr>
            <p:spPr>
              <a:xfrm>
                <a:off x="0" y="1541907"/>
                <a:ext cx="415124" cy="41529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8363"/>
                    </a:lnTo>
                    <a:lnTo>
                      <a:pt x="3240" y="18363"/>
                    </a:lnTo>
                    <a:lnTo>
                      <a:pt x="3240" y="3237"/>
                    </a:lnTo>
                    <a:lnTo>
                      <a:pt x="21600" y="3237"/>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66" name="Forme"/>
              <p:cNvSpPr/>
              <p:nvPr/>
            </p:nvSpPr>
            <p:spPr>
              <a:xfrm>
                <a:off x="1541893" y="0"/>
                <a:ext cx="415126" cy="41529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lnTo>
                      <a:pt x="21600" y="18363"/>
                    </a:lnTo>
                    <a:lnTo>
                      <a:pt x="3240" y="18363"/>
                    </a:lnTo>
                    <a:lnTo>
                      <a:pt x="3240" y="3237"/>
                    </a:lnTo>
                    <a:lnTo>
                      <a:pt x="21600" y="3237"/>
                    </a:lnTo>
                    <a:lnTo>
                      <a:pt x="21600" y="0"/>
                    </a:lnTo>
                    <a:close/>
                  </a:path>
                </a:pathLst>
              </a:custGeom>
              <a:solidFill>
                <a:srgbClr val="000000"/>
              </a:solidFill>
              <a:ln w="12700" cap="flat">
                <a:noFill/>
                <a:miter lim="400000"/>
              </a:ln>
              <a:effectLst/>
            </p:spPr>
            <p:txBody>
              <a:bodyPr wrap="square" lIns="45719" tIns="45719" rIns="45719" bIns="45719" numCol="1" anchor="t">
                <a:noAutofit/>
              </a:bodyPr>
              <a:lstStyle/>
              <a:p>
                <a:endParaRPr/>
              </a:p>
            </p:txBody>
          </p:sp>
          <p:sp>
            <p:nvSpPr>
              <p:cNvPr id="267" name="Forme"/>
              <p:cNvSpPr/>
              <p:nvPr/>
            </p:nvSpPr>
            <p:spPr>
              <a:xfrm>
                <a:off x="118605" y="62268"/>
                <a:ext cx="1838414" cy="1832496"/>
              </a:xfrm>
              <a:custGeom>
                <a:avLst/>
                <a:gdLst/>
                <a:ahLst/>
                <a:cxnLst>
                  <a:cxn ang="0">
                    <a:pos x="wd2" y="hd2"/>
                  </a:cxn>
                  <a:cxn ang="5400000">
                    <a:pos x="wd2" y="hd2"/>
                  </a:cxn>
                  <a:cxn ang="10800000">
                    <a:pos x="wd2" y="hd2"/>
                  </a:cxn>
                  <a:cxn ang="16200000">
                    <a:pos x="wd2" y="hd2"/>
                  </a:cxn>
                </a:cxnLst>
                <a:rect l="0" t="0" r="r" b="b"/>
                <a:pathLst>
                  <a:path w="21600" h="21600" extrusionOk="0">
                    <a:moveTo>
                      <a:pt x="2090" y="18839"/>
                    </a:moveTo>
                    <a:lnTo>
                      <a:pt x="0" y="18839"/>
                    </a:lnTo>
                    <a:lnTo>
                      <a:pt x="0" y="20936"/>
                    </a:lnTo>
                    <a:lnTo>
                      <a:pt x="2090" y="20936"/>
                    </a:lnTo>
                    <a:lnTo>
                      <a:pt x="2090" y="18839"/>
                    </a:lnTo>
                    <a:close/>
                    <a:moveTo>
                      <a:pt x="20206" y="664"/>
                    </a:moveTo>
                    <a:lnTo>
                      <a:pt x="18116" y="664"/>
                    </a:lnTo>
                    <a:lnTo>
                      <a:pt x="18116" y="2761"/>
                    </a:lnTo>
                    <a:lnTo>
                      <a:pt x="20206" y="2761"/>
                    </a:lnTo>
                    <a:lnTo>
                      <a:pt x="20206" y="664"/>
                    </a:lnTo>
                    <a:close/>
                    <a:moveTo>
                      <a:pt x="21600" y="0"/>
                    </a:moveTo>
                    <a:lnTo>
                      <a:pt x="20868" y="0"/>
                    </a:lnTo>
                    <a:lnTo>
                      <a:pt x="20868" y="3425"/>
                    </a:lnTo>
                    <a:lnTo>
                      <a:pt x="21600" y="3425"/>
                    </a:lnTo>
                    <a:lnTo>
                      <a:pt x="21600" y="0"/>
                    </a:lnTo>
                    <a:close/>
                    <a:moveTo>
                      <a:pt x="3484" y="18175"/>
                    </a:moveTo>
                    <a:lnTo>
                      <a:pt x="2752" y="18175"/>
                    </a:lnTo>
                    <a:lnTo>
                      <a:pt x="2752" y="21600"/>
                    </a:lnTo>
                    <a:lnTo>
                      <a:pt x="3484" y="21600"/>
                    </a:lnTo>
                    <a:lnTo>
                      <a:pt x="3484" y="18175"/>
                    </a:lnTo>
                    <a:close/>
                  </a:path>
                </a:pathLst>
              </a:custGeom>
              <a:noFill/>
              <a:ln w="12700" cap="flat">
                <a:noFill/>
                <a:miter lim="400000"/>
              </a:ln>
              <a:effectLst/>
            </p:spPr>
            <p:txBody>
              <a:bodyPr wrap="square" lIns="45719" tIns="45719" rIns="45719" bIns="45719" numCol="1" anchor="t">
                <a:noAutofit/>
              </a:bodyPr>
              <a:lstStyle/>
              <a:p>
                <a:endParaRPr/>
              </a:p>
            </p:txBody>
          </p:sp>
        </p:grpSp>
      </p:grpSp>
      <p:sp>
        <p:nvSpPr>
          <p:cNvPr id="3" name="ZoneTexte 2">
            <a:extLst>
              <a:ext uri="{FF2B5EF4-FFF2-40B4-BE49-F238E27FC236}">
                <a16:creationId xmlns:a16="http://schemas.microsoft.com/office/drawing/2014/main" id="{E38B8759-B31E-7079-3B13-32D93A749A15}"/>
              </a:ext>
            </a:extLst>
          </p:cNvPr>
          <p:cNvSpPr txBox="1"/>
          <p:nvPr/>
        </p:nvSpPr>
        <p:spPr>
          <a:xfrm>
            <a:off x="355782" y="6540689"/>
            <a:ext cx="3889828"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spcBef>
                <a:spcPts val="1100"/>
              </a:spcBef>
              <a:defRPr b="1" spc="-225">
                <a:solidFill>
                  <a:srgbClr val="FFFFFF"/>
                </a:solidFill>
                <a:latin typeface="Arial"/>
                <a:ea typeface="Arial"/>
                <a:cs typeface="Arial"/>
                <a:sym typeface="Arial"/>
              </a:defRPr>
            </a:pPr>
            <a:r>
              <a:rPr lang="fr-CA" spc="-50" dirty="0"/>
              <a:t>QUESTIONS DE CONCLUSION</a:t>
            </a: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Neue"/>
        <a:ea typeface="Helvetica Neue"/>
        <a:cs typeface="Helvetica Neue"/>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Neue"/>
        <a:ea typeface="Helvetica Neue"/>
        <a:cs typeface="Helvetica Neue"/>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58EA410214A0447B6B94AEFF6909EED" ma:contentTypeVersion="18" ma:contentTypeDescription="Create a new document." ma:contentTypeScope="" ma:versionID="5eb9e9eed62ee4db2e81ab60490313a5">
  <xsd:schema xmlns:xsd="http://www.w3.org/2001/XMLSchema" xmlns:xs="http://www.w3.org/2001/XMLSchema" xmlns:p="http://schemas.microsoft.com/office/2006/metadata/properties" xmlns:ns2="760ca6d8-45ab-4d0a-b8c5-8ff4fd26a082" xmlns:ns3="5e1ece13-5c04-49d0-a5d5-9b8ee987d856" targetNamespace="http://schemas.microsoft.com/office/2006/metadata/properties" ma:root="true" ma:fieldsID="a6941eaca594ea6e49c79a443a333932" ns2:_="" ns3:_="">
    <xsd:import namespace="760ca6d8-45ab-4d0a-b8c5-8ff4fd26a082"/>
    <xsd:import namespace="5e1ece13-5c04-49d0-a5d5-9b8ee987d85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0ca6d8-45ab-4d0a-b8c5-8ff4fd26a0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3ab3d-3311-46c7-9827-319eef876ca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e1ece13-5c04-49d0-a5d5-9b8ee987d85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d2e0686-bcc7-49ef-834e-9261246539c9}" ma:internalName="TaxCatchAll" ma:showField="CatchAllData" ma:web="5e1ece13-5c04-49d0-a5d5-9b8ee987d8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60ca6d8-45ab-4d0a-b8c5-8ff4fd26a082">
      <Terms xmlns="http://schemas.microsoft.com/office/infopath/2007/PartnerControls"/>
    </lcf76f155ced4ddcb4097134ff3c332f>
    <TaxCatchAll xmlns="5e1ece13-5c04-49d0-a5d5-9b8ee987d856" xsi:nil="true"/>
  </documentManagement>
</p:properties>
</file>

<file path=customXml/itemProps1.xml><?xml version="1.0" encoding="utf-8"?>
<ds:datastoreItem xmlns:ds="http://schemas.openxmlformats.org/officeDocument/2006/customXml" ds:itemID="{9A715F1E-E16E-4601-81A5-17EEEA215163}"/>
</file>

<file path=customXml/itemProps2.xml><?xml version="1.0" encoding="utf-8"?>
<ds:datastoreItem xmlns:ds="http://schemas.openxmlformats.org/officeDocument/2006/customXml" ds:itemID="{EAEB419F-232D-476E-8438-EA2ED0AA0330}"/>
</file>

<file path=customXml/itemProps3.xml><?xml version="1.0" encoding="utf-8"?>
<ds:datastoreItem xmlns:ds="http://schemas.openxmlformats.org/officeDocument/2006/customXml" ds:itemID="{A69C3537-C2FC-4CC3-A7A6-8C3743D57B27}"/>
</file>

<file path=docProps/app.xml><?xml version="1.0" encoding="utf-8"?>
<Properties xmlns="http://schemas.openxmlformats.org/officeDocument/2006/extended-properties" xmlns:vt="http://schemas.openxmlformats.org/officeDocument/2006/docPropsVTypes">
  <TotalTime>45</TotalTime>
  <Words>4144</Words>
  <Application>Microsoft Office PowerPoint</Application>
  <PresentationFormat>Personnalisé</PresentationFormat>
  <Paragraphs>89</Paragraphs>
  <Slides>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vt:i4>
      </vt:variant>
    </vt:vector>
  </HeadingPairs>
  <TitlesOfParts>
    <vt:vector size="11" baseType="lpstr">
      <vt:lpstr>Arial</vt:lpstr>
      <vt:lpstr>Arial Black</vt:lpstr>
      <vt:lpstr>Calibri</vt:lpstr>
      <vt:lpstr>Helvetica Neue</vt:lpstr>
      <vt:lpstr>Office Theme</vt:lpstr>
      <vt:lpstr>Complexité des soins pendant la pandémie</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 Challenges in Caring</dc:title>
  <cp:lastModifiedBy>Caroline Morrissette</cp:lastModifiedBy>
  <cp:revision>3</cp:revision>
  <dcterms:modified xsi:type="dcterms:W3CDTF">2024-02-08T21:34:17Z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0x010100A58EA410214A0447B6B94AEFF6909EED</vt:lpwstr>
  </property>
</Properties>
</file>