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27" r:id="rId1"/>
  </p:sldMasterIdLst>
  <p:notesMasterIdLst>
    <p:notesMasterId r:id="rId8"/>
  </p:notesMasterIdLst>
  <p:sldIdLst>
    <p:sldId id="258" r:id="rId2"/>
    <p:sldId id="584" r:id="rId3"/>
    <p:sldId id="589" r:id="rId4"/>
    <p:sldId id="585" r:id="rId5"/>
    <p:sldId id="590" r:id="rId6"/>
    <p:sldId id="58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D25A2-EAB1-4E91-A203-CC46907083E2}" v="1173" dt="2024-03-24T02:26:47.569"/>
    <p1510:client id="{E4789706-3277-A733-EB94-EBD253865F4A}" v="55" dt="2024-03-25T02:26:45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89B98-42E5-4A81-80C2-A4ECCC4708FE}" type="datetimeFigureOut">
              <a:rPr lang="en-US"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38618-B175-4173-85D5-4939B45D03D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0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AB2E5B78-86F9-4D0C-9518-329D98B02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17EF259A-C140-44DC-B9EE-2EDCFEB42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CA" b="1" dirty="0">
                <a:ea typeface="Calibri"/>
                <a:cs typeface="Calibri"/>
              </a:rPr>
              <a:t>Annonces 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r-CA" b="1" dirty="0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CA" b="1">
                <a:ea typeface="Calibri"/>
                <a:cs typeface="Calibri"/>
              </a:rPr>
              <a:t>Semaine 5 et 6 – en ligne – synchrone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CA" b="1" dirty="0">
                <a:ea typeface="Calibri"/>
                <a:cs typeface="Calibri"/>
              </a:rPr>
              <a:t>10 et 17 octobre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CA" b="1" dirty="0">
                <a:ea typeface="Calibri"/>
                <a:cs typeface="Calibri"/>
              </a:rPr>
              <a:t>10 octobre – Chantal </a:t>
            </a:r>
            <a:r>
              <a:rPr lang="fr-CA" b="1" dirty="0" err="1">
                <a:ea typeface="Calibri"/>
                <a:cs typeface="Calibri"/>
              </a:rPr>
              <a:t>Duford</a:t>
            </a:r>
            <a:r>
              <a:rPr lang="fr-CA" b="1" dirty="0">
                <a:ea typeface="Calibri"/>
                <a:cs typeface="Calibri"/>
              </a:rPr>
              <a:t> - TFO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22A1FF1-C33A-409E-BF75-7B1B976A3D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4C8D7A-49E7-42C3-9B14-E6675597E44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2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38618-B175-4173-85D5-4939B45D03D5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62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38618-B175-4173-85D5-4939B45D03D5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9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err="1">
                <a:cs typeface="Calibri"/>
              </a:rPr>
              <a:t>Principes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fomdamentaux</a:t>
            </a:r>
          </a:p>
          <a:p>
            <a:pPr marL="228600" indent="-228600">
              <a:buAutoNum type="arabicPeriod"/>
            </a:pPr>
            <a:r>
              <a:rPr lang="en-US" b="1" err="1">
                <a:cs typeface="Calibri"/>
              </a:rPr>
              <a:t>Soyez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spécifique</a:t>
            </a:r>
          </a:p>
          <a:p>
            <a:pPr marL="228600" indent="-228600">
              <a:buAutoNum type="arabicPeriod"/>
            </a:pPr>
            <a:r>
              <a:rPr lang="en-US" b="1" err="1">
                <a:cs typeface="Calibri"/>
              </a:rPr>
              <a:t>Soyez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constructif</a:t>
            </a:r>
            <a:r>
              <a:rPr lang="en-US" b="1">
                <a:cs typeface="Calibri"/>
              </a:rPr>
              <a:t> – but </a:t>
            </a:r>
            <a:r>
              <a:rPr lang="en-US" b="1" err="1">
                <a:cs typeface="Calibri"/>
              </a:rPr>
              <a:t>c'est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d'aider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l'é</a:t>
            </a:r>
            <a:r>
              <a:rPr lang="en-US" b="1">
                <a:cs typeface="Calibri"/>
              </a:rPr>
              <a:t> à </a:t>
            </a:r>
            <a:r>
              <a:rPr lang="en-US" b="1" err="1">
                <a:cs typeface="Calibri"/>
              </a:rPr>
              <a:t>s'améliorer</a:t>
            </a:r>
          </a:p>
          <a:p>
            <a:pPr marL="228600" indent="-228600">
              <a:buAutoNum type="arabicPeriod"/>
            </a:pPr>
            <a:r>
              <a:rPr lang="en-US" b="1" err="1">
                <a:cs typeface="Calibri"/>
              </a:rPr>
              <a:t>Soyez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sélectif</a:t>
            </a:r>
            <a:r>
              <a:rPr lang="en-US" b="1">
                <a:cs typeface="Calibri"/>
              </a:rPr>
              <a:t> - se </a:t>
            </a:r>
            <a:r>
              <a:rPr lang="en-US" b="1" err="1">
                <a:cs typeface="Calibri"/>
              </a:rPr>
              <a:t>concentrer</a:t>
            </a:r>
            <a:r>
              <a:rPr lang="en-US" b="1">
                <a:cs typeface="Calibri"/>
              </a:rPr>
              <a:t> sur petit # </a:t>
            </a:r>
            <a:r>
              <a:rPr lang="en-US" b="1" err="1">
                <a:cs typeface="Calibri"/>
              </a:rPr>
              <a:t>d'aspects</a:t>
            </a:r>
            <a:r>
              <a:rPr lang="en-US" b="1">
                <a:cs typeface="Calibri"/>
              </a:rPr>
              <a:t>. </a:t>
            </a:r>
          </a:p>
          <a:p>
            <a:r>
              <a:rPr lang="en-US" b="1">
                <a:cs typeface="Calibri"/>
              </a:rPr>
              <a:t>Trop de choses à la </a:t>
            </a:r>
            <a:r>
              <a:rPr lang="en-US" b="1" err="1">
                <a:cs typeface="Calibri"/>
              </a:rPr>
              <a:t>fois</a:t>
            </a:r>
            <a:r>
              <a:rPr lang="en-US" b="1">
                <a:cs typeface="Calibri"/>
              </a:rPr>
              <a:t> - </a:t>
            </a:r>
            <a:r>
              <a:rPr lang="en-US" b="1" err="1">
                <a:cs typeface="Calibri"/>
              </a:rPr>
              <a:t>élève</a:t>
            </a:r>
            <a:r>
              <a:rPr lang="en-US" b="1">
                <a:cs typeface="Calibri"/>
              </a:rPr>
              <a:t> se </a:t>
            </a:r>
            <a:r>
              <a:rPr lang="en-US" b="1" err="1">
                <a:cs typeface="Calibri"/>
              </a:rPr>
              <a:t>sentira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accablé</a:t>
            </a:r>
            <a:r>
              <a:rPr lang="en-US" b="1">
                <a:cs typeface="Calibri"/>
              </a:rPr>
              <a:t>, </a:t>
            </a:r>
            <a:r>
              <a:rPr lang="en-US" b="1" err="1">
                <a:cs typeface="Calibri"/>
              </a:rPr>
              <a:t>nuit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apprentissage</a:t>
            </a:r>
          </a:p>
          <a:p>
            <a:r>
              <a:rPr lang="en-US" b="1">
                <a:cs typeface="Calibri"/>
              </a:rPr>
              <a:t>4. </a:t>
            </a:r>
            <a:r>
              <a:rPr lang="en-US" b="1" err="1">
                <a:cs typeface="Calibri"/>
              </a:rPr>
              <a:t>soyez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ouvert</a:t>
            </a:r>
            <a:r>
              <a:rPr lang="en-US" b="1">
                <a:cs typeface="Calibri"/>
              </a:rPr>
              <a:t> à la discussion - </a:t>
            </a:r>
            <a:r>
              <a:rPr lang="en-US" b="1" err="1">
                <a:cs typeface="Calibri"/>
              </a:rPr>
              <a:t>élève</a:t>
            </a:r>
            <a:r>
              <a:rPr lang="en-US" b="1">
                <a:cs typeface="Calibri"/>
              </a:rPr>
              <a:t> doit </a:t>
            </a:r>
            <a:r>
              <a:rPr lang="en-US" b="1" err="1">
                <a:cs typeface="Calibri"/>
              </a:rPr>
              <a:t>comprendre</a:t>
            </a:r>
            <a:r>
              <a:rPr lang="en-US" b="1">
                <a:cs typeface="Calibri"/>
              </a:rPr>
              <a:t> &amp; accepter</a:t>
            </a:r>
          </a:p>
          <a:p>
            <a:r>
              <a:rPr lang="en-US" b="1">
                <a:cs typeface="Calibri"/>
              </a:rPr>
              <a:t>                                                        - fait accepter que </a:t>
            </a:r>
            <a:r>
              <a:rPr lang="en-US" b="1" err="1">
                <a:cs typeface="Calibri"/>
              </a:rPr>
              <a:t>l'élève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va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réagir</a:t>
            </a:r>
            <a:r>
              <a:rPr lang="en-US" b="1">
                <a:cs typeface="Calibri"/>
              </a:rPr>
              <a:t> &amp; </a:t>
            </a:r>
            <a:r>
              <a:rPr lang="en-US" b="1" err="1">
                <a:cs typeface="Calibri"/>
              </a:rPr>
              <a:t>vous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questionner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38618-B175-4173-85D5-4939B45D03D5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84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err="1">
                <a:cs typeface="Calibri"/>
              </a:rPr>
              <a:t>Principes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fomdamentaux</a:t>
            </a:r>
          </a:p>
          <a:p>
            <a:pPr marL="228600" indent="-228600">
              <a:buAutoNum type="arabicPeriod"/>
            </a:pPr>
            <a:r>
              <a:rPr lang="en-US" b="1" err="1">
                <a:cs typeface="Calibri"/>
              </a:rPr>
              <a:t>Soyez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spécifique</a:t>
            </a:r>
          </a:p>
          <a:p>
            <a:pPr marL="228600" indent="-228600">
              <a:buAutoNum type="arabicPeriod"/>
            </a:pPr>
            <a:r>
              <a:rPr lang="en-US" b="1" err="1">
                <a:cs typeface="Calibri"/>
              </a:rPr>
              <a:t>Soyez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constructif</a:t>
            </a:r>
            <a:r>
              <a:rPr lang="en-US" b="1">
                <a:cs typeface="Calibri"/>
              </a:rPr>
              <a:t> – but </a:t>
            </a:r>
            <a:r>
              <a:rPr lang="en-US" b="1" err="1">
                <a:cs typeface="Calibri"/>
              </a:rPr>
              <a:t>c'est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d'aider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l'é</a:t>
            </a:r>
            <a:r>
              <a:rPr lang="en-US" b="1">
                <a:cs typeface="Calibri"/>
              </a:rPr>
              <a:t> à </a:t>
            </a:r>
            <a:r>
              <a:rPr lang="en-US" b="1" err="1">
                <a:cs typeface="Calibri"/>
              </a:rPr>
              <a:t>s'améliorer</a:t>
            </a:r>
          </a:p>
          <a:p>
            <a:pPr marL="228600" indent="-228600">
              <a:buAutoNum type="arabicPeriod"/>
            </a:pPr>
            <a:r>
              <a:rPr lang="en-US" b="1" err="1">
                <a:cs typeface="Calibri"/>
              </a:rPr>
              <a:t>Soyez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sélectif</a:t>
            </a:r>
            <a:r>
              <a:rPr lang="en-US" b="1">
                <a:cs typeface="Calibri"/>
              </a:rPr>
              <a:t> - se </a:t>
            </a:r>
            <a:r>
              <a:rPr lang="en-US" b="1" err="1">
                <a:cs typeface="Calibri"/>
              </a:rPr>
              <a:t>concentrer</a:t>
            </a:r>
            <a:r>
              <a:rPr lang="en-US" b="1">
                <a:cs typeface="Calibri"/>
              </a:rPr>
              <a:t> sur petit # </a:t>
            </a:r>
            <a:r>
              <a:rPr lang="en-US" b="1" err="1">
                <a:cs typeface="Calibri"/>
              </a:rPr>
              <a:t>d'aspects</a:t>
            </a:r>
            <a:r>
              <a:rPr lang="en-US" b="1">
                <a:cs typeface="Calibri"/>
              </a:rPr>
              <a:t>. </a:t>
            </a:r>
          </a:p>
          <a:p>
            <a:r>
              <a:rPr lang="en-US" b="1">
                <a:cs typeface="Calibri"/>
              </a:rPr>
              <a:t>Trop de choses à la </a:t>
            </a:r>
            <a:r>
              <a:rPr lang="en-US" b="1" err="1">
                <a:cs typeface="Calibri"/>
              </a:rPr>
              <a:t>fois</a:t>
            </a:r>
            <a:r>
              <a:rPr lang="en-US" b="1">
                <a:cs typeface="Calibri"/>
              </a:rPr>
              <a:t> - </a:t>
            </a:r>
            <a:r>
              <a:rPr lang="en-US" b="1" err="1">
                <a:cs typeface="Calibri"/>
              </a:rPr>
              <a:t>élève</a:t>
            </a:r>
            <a:r>
              <a:rPr lang="en-US" b="1">
                <a:cs typeface="Calibri"/>
              </a:rPr>
              <a:t> se </a:t>
            </a:r>
            <a:r>
              <a:rPr lang="en-US" b="1" err="1">
                <a:cs typeface="Calibri"/>
              </a:rPr>
              <a:t>sentira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accablé</a:t>
            </a:r>
            <a:r>
              <a:rPr lang="en-US" b="1">
                <a:cs typeface="Calibri"/>
              </a:rPr>
              <a:t>, </a:t>
            </a:r>
            <a:r>
              <a:rPr lang="en-US" b="1" err="1">
                <a:cs typeface="Calibri"/>
              </a:rPr>
              <a:t>nuit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apprentissage</a:t>
            </a:r>
          </a:p>
          <a:p>
            <a:r>
              <a:rPr lang="en-US" b="1">
                <a:cs typeface="Calibri"/>
              </a:rPr>
              <a:t>4. </a:t>
            </a:r>
            <a:r>
              <a:rPr lang="en-US" b="1" err="1">
                <a:cs typeface="Calibri"/>
              </a:rPr>
              <a:t>soyez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ouvert</a:t>
            </a:r>
            <a:r>
              <a:rPr lang="en-US" b="1">
                <a:cs typeface="Calibri"/>
              </a:rPr>
              <a:t> à la discussion - </a:t>
            </a:r>
            <a:r>
              <a:rPr lang="en-US" b="1" err="1">
                <a:cs typeface="Calibri"/>
              </a:rPr>
              <a:t>élève</a:t>
            </a:r>
            <a:r>
              <a:rPr lang="en-US" b="1">
                <a:cs typeface="Calibri"/>
              </a:rPr>
              <a:t> doit </a:t>
            </a:r>
            <a:r>
              <a:rPr lang="en-US" b="1" err="1">
                <a:cs typeface="Calibri"/>
              </a:rPr>
              <a:t>comprendre</a:t>
            </a:r>
            <a:r>
              <a:rPr lang="en-US" b="1">
                <a:cs typeface="Calibri"/>
              </a:rPr>
              <a:t> &amp; accepter</a:t>
            </a:r>
          </a:p>
          <a:p>
            <a:r>
              <a:rPr lang="en-US" b="1">
                <a:cs typeface="Calibri"/>
              </a:rPr>
              <a:t>                                                        - fait accepter que </a:t>
            </a:r>
            <a:r>
              <a:rPr lang="en-US" b="1" err="1">
                <a:cs typeface="Calibri"/>
              </a:rPr>
              <a:t>l'élève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va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réagir</a:t>
            </a:r>
            <a:r>
              <a:rPr lang="en-US" b="1">
                <a:cs typeface="Calibri"/>
              </a:rPr>
              <a:t> &amp; </a:t>
            </a:r>
            <a:r>
              <a:rPr lang="en-US" b="1" err="1">
                <a:cs typeface="Calibri"/>
              </a:rPr>
              <a:t>vous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questionner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38618-B175-4173-85D5-4939B45D03D5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78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>
                <a:cs typeface="Calibri"/>
              </a:rPr>
              <a:t>Ce commentaire n'est pas une rétroaction puisqu'il n'indique pas comment s'améliorer.</a:t>
            </a:r>
          </a:p>
          <a:p>
            <a:pPr marL="342900" indent="-342900">
              <a:buAutoNum type="arabicPeriod"/>
            </a:pPr>
            <a:r>
              <a:rPr lang="en-US">
                <a:cs typeface="Calibri"/>
              </a:rPr>
              <a:t>Ce commentaire est une rétroaction.</a:t>
            </a:r>
          </a:p>
          <a:p>
            <a:pPr marL="342900" indent="-342900">
              <a:buAutoNum type="arabicPeriod"/>
            </a:pPr>
            <a:r>
              <a:rPr lang="en-US">
                <a:cs typeface="Calibri"/>
              </a:rPr>
              <a:t>Spécifique et clair</a:t>
            </a:r>
          </a:p>
          <a:p>
            <a:pPr marL="342900" indent="-342900">
              <a:buAutoNum type="arabicPeriod"/>
            </a:pPr>
            <a:r>
              <a:rPr lang="en-US">
                <a:cs typeface="Calibri"/>
              </a:rPr>
              <a:t>Pistes d'amélioration.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38618-B175-4173-85D5-4939B45D03D5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0963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792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64169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0886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241658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0124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1409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45334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op.png">
            <a:extLst>
              <a:ext uri="{FF2B5EF4-FFF2-40B4-BE49-F238E27FC236}">
                <a16:creationId xmlns:a16="http://schemas.microsoft.com/office/drawing/2014/main" id="{2C483BFF-B71A-426E-A8FA-60204D644D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3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2E18B5C-406F-4220-8551-7D8960FA8796}"/>
              </a:ext>
            </a:extLst>
          </p:cNvPr>
          <p:cNvSpPr/>
          <p:nvPr userDrawn="1"/>
        </p:nvSpPr>
        <p:spPr bwMode="auto">
          <a:xfrm>
            <a:off x="0" y="5768976"/>
            <a:ext cx="12192000" cy="885825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r">
              <a:defRPr/>
            </a:pPr>
            <a:r>
              <a:rPr lang="en-US">
                <a:solidFill>
                  <a:schemeClr val="tx1"/>
                </a:solidFill>
                <a:latin typeface="Times" pitchFamily="-110" charset="0"/>
              </a:rPr>
              <a:t> 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569651FC-3989-4946-AA02-43D64993D0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9185" y="6151563"/>
            <a:ext cx="604943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en-US" err="1"/>
              <a:t>education.uOttawa.ca</a:t>
            </a:r>
            <a:endParaRPr lang="en-US"/>
          </a:p>
        </p:txBody>
      </p:sp>
      <p:pic>
        <p:nvPicPr>
          <p:cNvPr id="5" name="Picture 6" descr="uOttawa_HOR_WG7.png">
            <a:extLst>
              <a:ext uri="{FF2B5EF4-FFF2-40B4-BE49-F238E27FC236}">
                <a16:creationId xmlns:a16="http://schemas.microsoft.com/office/drawing/2014/main" id="{89245404-65F1-4804-B7CA-254979D2C7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785" y="5948364"/>
            <a:ext cx="226483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047A42E8-7990-44F3-857F-A1E9EC195BC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1" y="6651626"/>
            <a:ext cx="12230101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88051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7752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6735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5620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6039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5914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7764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616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L. Bartosova, CC BY-NC-SA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013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L. Bartosova, CC BY-NC-SA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594A86A4-945E-4E4A-A91F-99350BA5D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5690" y="246648"/>
            <a:ext cx="7773988" cy="1063054"/>
          </a:xfrm>
        </p:spPr>
        <p:txBody>
          <a:bodyPr>
            <a:normAutofit/>
          </a:bodyPr>
          <a:lstStyle/>
          <a:p>
            <a:pPr algn="ctr"/>
            <a:r>
              <a:rPr lang="en-CA" altLang="fr-FR" dirty="0">
                <a:latin typeface="CenturyGothic"/>
                <a:ea typeface="ＭＳ Ｐゴシック"/>
                <a:cs typeface="Verdana" panose="020B0604030504040204" pitchFamily="34" charset="0"/>
              </a:rPr>
              <a:t>RÉTROACTION</a:t>
            </a:r>
            <a:endParaRPr lang="en-CA" altLang="fr-FR" dirty="0">
              <a:latin typeface="CenturyGothic"/>
              <a:ea typeface="ＭＳ Ｐゴシック" panose="020B0600070205080204" pitchFamily="34" charset="-128"/>
              <a:cs typeface="Verdana" panose="020B0604030504040204" pitchFamily="34" charset="0"/>
            </a:endParaRPr>
          </a:p>
        </p:txBody>
      </p:sp>
      <p:sp>
        <p:nvSpPr>
          <p:cNvPr id="21506" name="Content Placeholder 6">
            <a:extLst>
              <a:ext uri="{FF2B5EF4-FFF2-40B4-BE49-F238E27FC236}">
                <a16:creationId xmlns:a16="http://schemas.microsoft.com/office/drawing/2014/main" id="{23D0C824-63DD-4F90-940F-FC9B82DBB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03" y="1602582"/>
            <a:ext cx="7534302" cy="29483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defTabSz="457203">
              <a:lnSpc>
                <a:spcPct val="102000"/>
              </a:lnSpc>
              <a:buNone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CA" altLang="fr-FR" sz="3300" dirty="0">
                <a:solidFill>
                  <a:schemeClr val="tx1"/>
                </a:solidFill>
                <a:ea typeface="ＭＳ Ｐゴシック"/>
              </a:rPr>
              <a:t>Ordre du jour</a:t>
            </a:r>
            <a:endParaRPr lang="en-CA" altLang="fr-FR" sz="33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defTabSz="457203">
              <a:lnSpc>
                <a:spcPct val="150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fr-CA" sz="3300" dirty="0">
                <a:solidFill>
                  <a:schemeClr val="tx1"/>
                </a:solidFill>
                <a:ea typeface="Verdana"/>
                <a:cs typeface="Times New Roman"/>
              </a:rPr>
              <a:t>Pratiques efficaces </a:t>
            </a:r>
            <a:endParaRPr lang="fr-CA" sz="3300">
              <a:solidFill>
                <a:schemeClr val="tx1"/>
              </a:solidFill>
              <a:ea typeface="Verdana"/>
              <a:cs typeface="Times New Roman"/>
            </a:endParaRPr>
          </a:p>
          <a:p>
            <a:pPr defTabSz="457203">
              <a:lnSpc>
                <a:spcPct val="150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fr-CA" sz="3300" dirty="0">
                <a:solidFill>
                  <a:schemeClr val="tx1"/>
                </a:solidFill>
                <a:ea typeface="Verdana"/>
                <a:cs typeface="Times New Roman"/>
              </a:rPr>
              <a:t>Dimensions de l'évaluation</a:t>
            </a:r>
          </a:p>
          <a:p>
            <a:pPr defTabSz="457203">
              <a:lnSpc>
                <a:spcPct val="150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fr-CA" sz="3300" dirty="0">
                <a:solidFill>
                  <a:schemeClr val="tx1"/>
                </a:solidFill>
                <a:ea typeface="Verdana"/>
                <a:cs typeface="Times New Roman"/>
              </a:rPr>
              <a:t>À faire et à ne pas faire</a:t>
            </a:r>
          </a:p>
          <a:p>
            <a:pPr defTabSz="457203">
              <a:lnSpc>
                <a:spcPct val="150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US" sz="3300" dirty="0">
                <a:solidFill>
                  <a:schemeClr val="tx1"/>
                </a:solidFill>
                <a:ea typeface="Verdana"/>
                <a:cs typeface="Times New Roman"/>
              </a:rPr>
              <a:t>Principes </a:t>
            </a:r>
            <a:r>
              <a:rPr lang="en-US" sz="3300" err="1">
                <a:solidFill>
                  <a:schemeClr val="tx1"/>
                </a:solidFill>
                <a:ea typeface="Verdana"/>
                <a:cs typeface="Times New Roman"/>
              </a:rPr>
              <a:t>fondamentaux</a:t>
            </a:r>
            <a:endParaRPr lang="fr-CA" sz="3300">
              <a:solidFill>
                <a:schemeClr val="tx1"/>
              </a:solidFill>
              <a:ea typeface="Verdana"/>
              <a:cs typeface="Times New Roman"/>
            </a:endParaRPr>
          </a:p>
          <a:p>
            <a:pPr defTabSz="457203">
              <a:lnSpc>
                <a:spcPct val="150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fr-CA" sz="2400" dirty="0">
              <a:ea typeface="Verdana"/>
              <a:cs typeface="Times New Roman"/>
            </a:endParaRPr>
          </a:p>
          <a:p>
            <a:pPr defTabSz="457203">
              <a:lnSpc>
                <a:spcPct val="150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fr-CA" sz="2400" dirty="0">
              <a:ea typeface="Verdana"/>
              <a:cs typeface="Times New Roman"/>
            </a:endParaRPr>
          </a:p>
          <a:p>
            <a:pPr defTabSz="457203">
              <a:lnSpc>
                <a:spcPct val="150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CA" sz="2400" dirty="0">
              <a:latin typeface="Trebuchet MS" panose="020B0603020202020204"/>
              <a:ea typeface="Verdana"/>
              <a:cs typeface="Arial"/>
            </a:endParaRPr>
          </a:p>
          <a:p>
            <a:pPr defTabSz="457203">
              <a:lnSpc>
                <a:spcPct val="150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CA" sz="2400" dirty="0">
              <a:latin typeface="Trebuchet MS" panose="020B0603020202020204"/>
              <a:ea typeface="Verdana"/>
              <a:cs typeface="Arial"/>
            </a:endParaRPr>
          </a:p>
          <a:p>
            <a:pPr defTabSz="457203">
              <a:lnSpc>
                <a:spcPct val="150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CA" sz="2400" dirty="0">
              <a:latin typeface="Trebuchet MS" panose="020B0603020202020204"/>
              <a:ea typeface="Verdana"/>
              <a:cs typeface="Arial"/>
            </a:endParaRPr>
          </a:p>
          <a:p>
            <a:pPr marL="457200" lvl="1" indent="0" defTabSz="457203">
              <a:lnSpc>
                <a:spcPct val="102000"/>
              </a:lnSpc>
              <a:buNone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CA" sz="2400" dirty="0">
              <a:latin typeface="Trebuchet MS" panose="020B0603020202020204"/>
              <a:ea typeface="Verdana"/>
              <a:cs typeface="Arial"/>
            </a:endParaRPr>
          </a:p>
          <a:p>
            <a:pPr lvl="1" defTabSz="457203">
              <a:lnSpc>
                <a:spcPct val="102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CA" sz="2400">
              <a:latin typeface="Arial"/>
              <a:ea typeface="Verdana"/>
              <a:cs typeface="Arial"/>
            </a:endParaRPr>
          </a:p>
          <a:p>
            <a:pPr defTabSz="457203">
              <a:lnSpc>
                <a:spcPct val="102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CA" sz="2400">
              <a:latin typeface="Arial"/>
              <a:ea typeface="Verdana"/>
              <a:cs typeface="Arial"/>
            </a:endParaRPr>
          </a:p>
          <a:p>
            <a:pPr defTabSz="457203">
              <a:lnSpc>
                <a:spcPct val="102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CA" sz="2400">
              <a:latin typeface="Arial"/>
              <a:ea typeface="Verdana"/>
              <a:cs typeface="Arial"/>
            </a:endParaRPr>
          </a:p>
          <a:p>
            <a:pPr defTabSz="457203">
              <a:lnSpc>
                <a:spcPct val="102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CA" sz="2400">
              <a:latin typeface="Arial"/>
              <a:ea typeface="Verdana"/>
              <a:cs typeface="Arial"/>
            </a:endParaRPr>
          </a:p>
          <a:p>
            <a:pPr marL="0" indent="0" defTabSz="457203">
              <a:lnSpc>
                <a:spcPct val="102000"/>
              </a:lnSpc>
              <a:buNone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CA" sz="2400">
              <a:latin typeface="Arial"/>
              <a:ea typeface="Verdana"/>
              <a:cs typeface="Arial"/>
            </a:endParaRPr>
          </a:p>
          <a:p>
            <a:pPr defTabSz="457203">
              <a:lnSpc>
                <a:spcPct val="102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CA" sz="2400">
              <a:latin typeface="Arial"/>
              <a:ea typeface="Verdana"/>
              <a:cs typeface="Arial"/>
            </a:endParaRPr>
          </a:p>
          <a:p>
            <a:pPr defTabSz="457203">
              <a:lnSpc>
                <a:spcPct val="102000"/>
              </a:lnSpc>
              <a:buFont typeface="Arial"/>
              <a:buChar char="•"/>
              <a:tabLst>
                <a:tab pos="322600" algn="l"/>
                <a:tab pos="645201" algn="l"/>
                <a:tab pos="966361" algn="l"/>
                <a:tab pos="1288962" algn="l"/>
                <a:tab pos="1613002" algn="l"/>
                <a:tab pos="1935602" algn="l"/>
                <a:tab pos="2256763" algn="l"/>
                <a:tab pos="2579363" algn="l"/>
                <a:tab pos="2903403" algn="l"/>
                <a:tab pos="3226003" algn="l"/>
                <a:tab pos="3548604" algn="l"/>
                <a:tab pos="3869764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US" altLang="en-US" sz="2400">
              <a:latin typeface="Arial"/>
              <a:ea typeface="ＭＳ Ｐゴシック"/>
              <a:cs typeface="Arial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0798F787-C941-4764-BA2F-3CE794AD192F}"/>
              </a:ext>
            </a:extLst>
          </p:cNvPr>
          <p:cNvSpPr txBox="1">
            <a:spLocks/>
          </p:cNvSpPr>
          <p:nvPr/>
        </p:nvSpPr>
        <p:spPr bwMode="auto">
          <a:xfrm>
            <a:off x="8372475" y="1714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AB4BEB9-E0E6-4B26-B7C7-97D1A89F3B5F}" type="slidenum">
              <a:rPr lang="en-US" altLang="en-US" sz="1200" dirty="0">
                <a:solidFill>
                  <a:srgbClr val="A69C95"/>
                </a:solidFill>
                <a:latin typeface="Arial"/>
                <a:ea typeface="ＭＳ Ｐゴシック"/>
                <a:cs typeface="Arial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A69C95"/>
              </a:solidFill>
              <a:latin typeface="Arial"/>
              <a:ea typeface="ＭＳ Ｐゴシック"/>
              <a:cs typeface="Arial"/>
            </a:endParaRPr>
          </a:p>
        </p:txBody>
      </p:sp>
      <p:pic>
        <p:nvPicPr>
          <p:cNvPr id="4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75893A6B-2885-4598-A95F-45985B81D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7256" y="1387618"/>
            <a:ext cx="991507" cy="1008289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C02DF4-0753-B55F-D609-7C23F53A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L. Bartosova, CC BY-NC-SA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0402D-48BF-9E72-02AB-C7198362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470E-9E58-6A58-1607-10272A7C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667" y="413296"/>
            <a:ext cx="11534576" cy="864096"/>
          </a:xfrm>
        </p:spPr>
        <p:txBody>
          <a:bodyPr/>
          <a:lstStyle/>
          <a:p>
            <a:pPr algn="ctr"/>
            <a:r>
              <a:rPr lang="fr-CA" sz="3600" dirty="0">
                <a:solidFill>
                  <a:schemeClr val="tx1"/>
                </a:solidFill>
                <a:ea typeface="Verdana"/>
              </a:rPr>
              <a:t>Rétroaction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800BB-0FC6-0077-854B-DAA32B98F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87" y="1356349"/>
            <a:ext cx="10363200" cy="37535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sz="2800" b="1" i="1" dirty="0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À </a:t>
            </a:r>
            <a:r>
              <a:rPr lang="en-US" sz="2800" b="1" i="1" err="1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votre</a:t>
            </a:r>
            <a:r>
              <a:rPr lang="en-US" sz="2800" b="1" i="1" dirty="0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800" b="1" i="1" err="1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avis</a:t>
            </a:r>
            <a:r>
              <a:rPr lang="en-US" sz="2800" b="1" i="1" dirty="0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800" b="1" i="1" err="1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quelles</a:t>
            </a:r>
            <a:r>
              <a:rPr lang="en-US" sz="2800" b="1" i="1" dirty="0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 pratiques </a:t>
            </a:r>
            <a:r>
              <a:rPr lang="en-US" sz="2800" b="1" i="1" err="1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sont</a:t>
            </a:r>
            <a:r>
              <a:rPr lang="en-US" sz="2800" b="1" i="1" dirty="0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800" b="1" i="1" err="1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efficaces</a:t>
            </a:r>
            <a:r>
              <a:rPr lang="en-US" sz="2800" b="1" i="1" dirty="0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 pour donner </a:t>
            </a:r>
            <a:r>
              <a:rPr lang="en-US" sz="2800" b="1" i="1" err="1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une</a:t>
            </a:r>
            <a:r>
              <a:rPr lang="en-US" sz="2800" b="1" i="1" dirty="0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800" b="1" i="1" err="1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rétroaction</a:t>
            </a:r>
            <a:r>
              <a:rPr lang="en-US" sz="2800" b="1" i="1" dirty="0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 de </a:t>
            </a:r>
            <a:r>
              <a:rPr lang="en-US" sz="2800" b="1" i="1" err="1">
                <a:solidFill>
                  <a:srgbClr val="0D0D0D"/>
                </a:solidFill>
                <a:latin typeface="Calibri"/>
                <a:ea typeface="+mn-lt"/>
                <a:cs typeface="+mn-lt"/>
              </a:rPr>
              <a:t>qualité</a:t>
            </a:r>
            <a:r>
              <a:rPr lang="en-US" sz="2800" b="1" i="1" dirty="0">
                <a:latin typeface="Calibri"/>
                <a:ea typeface="Verdana"/>
                <a:cs typeface="Calibri"/>
              </a:rPr>
              <a:t>?</a:t>
            </a:r>
            <a:endParaRPr lang="en-US"/>
          </a:p>
          <a:p>
            <a:pPr>
              <a:buFont typeface="Arial"/>
              <a:buChar char="•"/>
            </a:pPr>
            <a:endParaRPr lang="en-US" sz="2800" b="1" i="1" dirty="0">
              <a:latin typeface="Calibri"/>
              <a:ea typeface="Verdana"/>
              <a:cs typeface="Calibri"/>
            </a:endParaRPr>
          </a:p>
          <a:p>
            <a:pPr>
              <a:buFont typeface="Arial"/>
              <a:buChar char="•"/>
            </a:pPr>
            <a:endParaRPr lang="en-US" sz="2800" b="1" i="1" dirty="0">
              <a:latin typeface="Calibri"/>
              <a:ea typeface="Verdana"/>
              <a:cs typeface="Calibri"/>
            </a:endParaRPr>
          </a:p>
          <a:p>
            <a:pPr>
              <a:buFont typeface="Arial"/>
              <a:buChar char="•"/>
            </a:pPr>
            <a:endParaRPr lang="en-US" sz="2800" b="1" i="1" dirty="0">
              <a:latin typeface="Calibri"/>
              <a:ea typeface="Verdana"/>
              <a:cs typeface="Calibri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4E3E9FA-6061-75A8-C14C-51EDD7EF2F7A}"/>
              </a:ext>
            </a:extLst>
          </p:cNvPr>
          <p:cNvSpPr/>
          <p:nvPr/>
        </p:nvSpPr>
        <p:spPr>
          <a:xfrm>
            <a:off x="4306159" y="3895940"/>
            <a:ext cx="3240505" cy="141170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err="1">
                <a:solidFill>
                  <a:schemeClr val="tx1"/>
                </a:solidFill>
              </a:rPr>
              <a:t>Rétroaction</a:t>
            </a:r>
            <a:endParaRPr lang="en-US" b="1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Pratiques </a:t>
            </a:r>
            <a:r>
              <a:rPr lang="en-US" b="1" err="1">
                <a:solidFill>
                  <a:schemeClr val="tx1"/>
                </a:solidFill>
              </a:rPr>
              <a:t>efficaces</a:t>
            </a:r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37D7EB5-60FE-4642-CC66-D309AC7FDF19}"/>
              </a:ext>
            </a:extLst>
          </p:cNvPr>
          <p:cNvCxnSpPr/>
          <p:nvPr/>
        </p:nvCxnSpPr>
        <p:spPr>
          <a:xfrm flipV="1">
            <a:off x="6400800" y="3420980"/>
            <a:ext cx="874295" cy="4732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0842124-E47E-D3CA-E29F-762A81C11961}"/>
              </a:ext>
            </a:extLst>
          </p:cNvPr>
          <p:cNvCxnSpPr>
            <a:cxnSpLocks/>
          </p:cNvCxnSpPr>
          <p:nvPr/>
        </p:nvCxnSpPr>
        <p:spPr>
          <a:xfrm>
            <a:off x="6757614" y="5140401"/>
            <a:ext cx="697832" cy="609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F741C4-1BB3-CE4E-0AF6-757601A7C790}"/>
              </a:ext>
            </a:extLst>
          </p:cNvPr>
          <p:cNvCxnSpPr>
            <a:cxnSpLocks/>
          </p:cNvCxnSpPr>
          <p:nvPr/>
        </p:nvCxnSpPr>
        <p:spPr>
          <a:xfrm flipH="1" flipV="1">
            <a:off x="4219073" y="3396915"/>
            <a:ext cx="850231" cy="6176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49F40E-316A-065B-A635-BC455E51A1D6}"/>
              </a:ext>
            </a:extLst>
          </p:cNvPr>
          <p:cNvCxnSpPr>
            <a:cxnSpLocks/>
          </p:cNvCxnSpPr>
          <p:nvPr/>
        </p:nvCxnSpPr>
        <p:spPr>
          <a:xfrm flipH="1">
            <a:off x="4098757" y="5137483"/>
            <a:ext cx="826168" cy="5534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40AFDD4-CBF1-672C-16B2-715976B04627}"/>
              </a:ext>
            </a:extLst>
          </p:cNvPr>
          <p:cNvCxnSpPr>
            <a:cxnSpLocks/>
          </p:cNvCxnSpPr>
          <p:nvPr/>
        </p:nvCxnSpPr>
        <p:spPr>
          <a:xfrm flipH="1" flipV="1">
            <a:off x="3228675" y="4310990"/>
            <a:ext cx="954504" cy="1363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A0B5292-C4D8-4EAD-F644-3B8683B55262}"/>
              </a:ext>
            </a:extLst>
          </p:cNvPr>
          <p:cNvCxnSpPr>
            <a:cxnSpLocks/>
          </p:cNvCxnSpPr>
          <p:nvPr/>
        </p:nvCxnSpPr>
        <p:spPr>
          <a:xfrm flipV="1">
            <a:off x="7441671" y="4400193"/>
            <a:ext cx="1098884" cy="1523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6CACB8-57BD-0CDF-2FAF-AACF835D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2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4C3011D-B848-84D4-1F82-13ED6BA1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L. Bartosova, CC BY-NC-SA</a:t>
            </a:r>
          </a:p>
        </p:txBody>
      </p:sp>
    </p:spTree>
    <p:extLst>
      <p:ext uri="{BB962C8B-B14F-4D97-AF65-F5344CB8AC3E}">
        <p14:creationId xmlns:p14="http://schemas.microsoft.com/office/powerpoint/2010/main" val="402158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470E-9E58-6A58-1607-10272A7C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581" y="166089"/>
            <a:ext cx="8013334" cy="864096"/>
          </a:xfrm>
        </p:spPr>
        <p:txBody>
          <a:bodyPr/>
          <a:lstStyle/>
          <a:p>
            <a:pPr algn="ctr"/>
            <a:r>
              <a:rPr lang="fr-CA" sz="3600" dirty="0">
                <a:solidFill>
                  <a:schemeClr val="tx1"/>
                </a:solidFill>
                <a:ea typeface="Verdana"/>
              </a:rPr>
              <a:t>Rétroaction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548DCA-6DE5-D279-D0C1-C273ADB08B3A}"/>
              </a:ext>
            </a:extLst>
          </p:cNvPr>
          <p:cNvSpPr txBox="1"/>
          <p:nvPr/>
        </p:nvSpPr>
        <p:spPr>
          <a:xfrm>
            <a:off x="6401708" y="6268831"/>
            <a:ext cx="6941388" cy="2877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CA" sz="1250" dirty="0">
                <a:ea typeface="+mn-lt"/>
                <a:cs typeface="+mn-lt"/>
              </a:rPr>
              <a:t>https://www.enseigner.ulaval.ca/ressources-pedagogiques/la-retroaction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D1FC7F4-6EF9-E135-036C-A6E36667C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551" y="766372"/>
            <a:ext cx="8596668" cy="44582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Dimensions de la </a:t>
            </a:r>
            <a:r>
              <a:rPr lang="en-US" sz="2800" b="1" dirty="0" err="1"/>
              <a:t>rétroaction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2EC161-FD75-D086-5FD6-15C55C652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670707"/>
              </p:ext>
            </p:extLst>
          </p:nvPr>
        </p:nvGraphicFramePr>
        <p:xfrm>
          <a:off x="383406" y="1331975"/>
          <a:ext cx="11421347" cy="4946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7286">
                  <a:extLst>
                    <a:ext uri="{9D8B030D-6E8A-4147-A177-3AD203B41FA5}">
                      <a16:colId xmlns:a16="http://schemas.microsoft.com/office/drawing/2014/main" val="2637828134"/>
                    </a:ext>
                  </a:extLst>
                </a:gridCol>
                <a:gridCol w="6184061">
                  <a:extLst>
                    <a:ext uri="{9D8B030D-6E8A-4147-A177-3AD203B41FA5}">
                      <a16:colId xmlns:a16="http://schemas.microsoft.com/office/drawing/2014/main" val="1544364807"/>
                    </a:ext>
                  </a:extLst>
                </a:gridCol>
              </a:tblGrid>
              <a:tr h="7402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err="1">
                          <a:solidFill>
                            <a:schemeClr val="tx1"/>
                          </a:solidFill>
                        </a:rPr>
                        <a:t>Fonction</a:t>
                      </a:r>
                      <a:endParaRPr lang="en-US" sz="2400" dirty="0" err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72942"/>
                  </a:ext>
                </a:extLst>
              </a:tr>
              <a:tr h="736189">
                <a:tc>
                  <a:txBody>
                    <a:bodyPr/>
                    <a:lstStyle/>
                    <a:p>
                      <a:r>
                        <a:rPr lang="en-US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err="1"/>
                        <a:t>Corriger</a:t>
                      </a:r>
                      <a:r>
                        <a:rPr lang="en-US" sz="1800" dirty="0"/>
                        <a:t> les </a:t>
                      </a:r>
                      <a:r>
                        <a:rPr lang="en-US" sz="1800" dirty="0" err="1"/>
                        <a:t>erreurs</a:t>
                      </a:r>
                      <a:r>
                        <a:rPr lang="en-US" sz="1800" dirty="0"/>
                        <a:t>.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err="1"/>
                        <a:t>Préciser</a:t>
                      </a:r>
                      <a:r>
                        <a:rPr lang="en-US" sz="1800" dirty="0"/>
                        <a:t> 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ce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qui manque.</a:t>
                      </a:r>
                      <a:endParaRPr lang="en-US" sz="1800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Souligner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la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justesse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de la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réponse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.</a:t>
                      </a:r>
                      <a:endParaRPr lang="en-US" sz="1800" dirty="0"/>
                    </a:p>
                    <a:p>
                      <a:pPr lvl="0">
                        <a:buNone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730598"/>
                  </a:ext>
                </a:extLst>
              </a:tr>
              <a:tr h="736189">
                <a:tc>
                  <a:txBody>
                    <a:bodyPr/>
                    <a:lstStyle/>
                    <a:p>
                      <a:r>
                        <a:rPr lang="en-US" dirty="0" err="1"/>
                        <a:t>Métacognitive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Valider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le processus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utilisé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.</a:t>
                      </a:r>
                      <a:endParaRPr lang="en-US" sz="1800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Proposer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d’autres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façons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d’arriver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à la bonne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réponse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.</a:t>
                      </a:r>
                      <a:endParaRPr lang="en-US" sz="1800" dirty="0"/>
                    </a:p>
                    <a:p>
                      <a:pPr lvl="0">
                        <a:buNone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917893"/>
                  </a:ext>
                </a:extLst>
              </a:tr>
              <a:tr h="736189">
                <a:tc>
                  <a:txBody>
                    <a:bodyPr/>
                    <a:lstStyle/>
                    <a:p>
                      <a:r>
                        <a:rPr lang="en-US" dirty="0" err="1"/>
                        <a:t>Méthodologique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Qualifier la structure </a:t>
                      </a:r>
                      <a:r>
                        <a:rPr lang="en-US" sz="1800" b="0" i="0" u="none" strike="noStrike" noProof="0" dirty="0" err="1">
                          <a:solidFill>
                            <a:srgbClr val="333333"/>
                          </a:solidFill>
                          <a:latin typeface="Trebuchet MS"/>
                        </a:rPr>
                        <a:t>générale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du travail.</a:t>
                      </a:r>
                      <a:endParaRPr lang="en-US" sz="1800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Commenter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l’utilisation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des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stratégies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d’organisation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du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contenu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(tableaux,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schémas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, figures).</a:t>
                      </a:r>
                      <a:endParaRPr lang="en-US" sz="1800" dirty="0"/>
                    </a:p>
                    <a:p>
                      <a:pPr lvl="0">
                        <a:buNone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6531"/>
                  </a:ext>
                </a:extLst>
              </a:tr>
              <a:tr h="736189">
                <a:tc>
                  <a:txBody>
                    <a:bodyPr/>
                    <a:lstStyle/>
                    <a:p>
                      <a:r>
                        <a:rPr lang="en-US" dirty="0"/>
                        <a:t>Affective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Complimenter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les forces du travail </a:t>
                      </a:r>
                      <a:r>
                        <a:rPr lang="en-US" sz="1800" b="0" i="0" u="none" strike="noStrike" noProof="0" err="1">
                          <a:solidFill>
                            <a:srgbClr val="333333"/>
                          </a:solidFill>
                          <a:latin typeface="Trebuchet MS"/>
                        </a:rPr>
                        <a:t>ou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de la production.</a:t>
                      </a:r>
                      <a:endParaRPr lang="en-US" sz="1800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Confirmer les </a:t>
                      </a:r>
                      <a:r>
                        <a:rPr lang="en-US" sz="1800" b="0" i="0" u="none" strike="noStrike" noProof="0" dirty="0" err="1">
                          <a:solidFill>
                            <a:srgbClr val="333333"/>
                          </a:solidFill>
                          <a:latin typeface="Trebuchet MS"/>
                        </a:rPr>
                        <a:t>principaux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 </a:t>
                      </a:r>
                      <a:r>
                        <a:rPr lang="en-US" sz="1800" b="0" i="0" u="none" strike="noStrike" noProof="0" dirty="0" err="1">
                          <a:solidFill>
                            <a:srgbClr val="333333"/>
                          </a:solidFill>
                          <a:latin typeface="Trebuchet MS"/>
                        </a:rPr>
                        <a:t>apprentissages</a:t>
                      </a:r>
                      <a:r>
                        <a:rPr lang="en-US" sz="1800" b="0" i="0" u="none" strike="noStrike" noProof="0" dirty="0">
                          <a:solidFill>
                            <a:srgbClr val="333333"/>
                          </a:solidFill>
                          <a:latin typeface="Trebuchet MS"/>
                        </a:rPr>
                        <a:t>.</a:t>
                      </a:r>
                      <a:endParaRPr lang="en-US" sz="1800" dirty="0"/>
                    </a:p>
                    <a:p>
                      <a:pPr lvl="0">
                        <a:buNone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785941"/>
                  </a:ext>
                </a:extLst>
              </a:tr>
            </a:tbl>
          </a:graphicData>
        </a:graphic>
      </p:graphicFrame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BF20C40-DD9F-2BA7-87CF-E1B279D4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3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0879E8B-FB20-94F8-9925-EC4EC8D6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86" y="6492007"/>
            <a:ext cx="6297612" cy="365125"/>
          </a:xfrm>
        </p:spPr>
        <p:txBody>
          <a:bodyPr/>
          <a:lstStyle/>
          <a:p>
            <a:r>
              <a:rPr lang="en-US"/>
              <a:t>L. Bartosova, CC BY-NC-SA</a:t>
            </a:r>
          </a:p>
        </p:txBody>
      </p:sp>
    </p:spTree>
    <p:extLst>
      <p:ext uri="{BB962C8B-B14F-4D97-AF65-F5344CB8AC3E}">
        <p14:creationId xmlns:p14="http://schemas.microsoft.com/office/powerpoint/2010/main" val="27950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470E-9E58-6A58-1607-10272A7C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581" y="136692"/>
            <a:ext cx="6705903" cy="864096"/>
          </a:xfrm>
        </p:spPr>
        <p:txBody>
          <a:bodyPr/>
          <a:lstStyle/>
          <a:p>
            <a:pPr algn="ctr"/>
            <a:r>
              <a:rPr lang="fr-CA" sz="3600" b="1" dirty="0">
                <a:solidFill>
                  <a:schemeClr val="tx1"/>
                </a:solidFill>
                <a:ea typeface="Verdana"/>
              </a:rPr>
              <a:t>Rétroaction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800BB-0FC6-0077-854B-DAA32B98F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781" y="2081808"/>
            <a:ext cx="10363200" cy="375354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400"/>
          </a:p>
          <a:p>
            <a:pPr marL="0" indent="0">
              <a:lnSpc>
                <a:spcPct val="150000"/>
              </a:lnSpc>
              <a:buNone/>
            </a:pPr>
            <a:endParaRPr lang="en-US" b="1"/>
          </a:p>
          <a:p>
            <a:pPr>
              <a:lnSpc>
                <a:spcPct val="150000"/>
              </a:lnSpc>
            </a:pPr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9DCF3-3284-D4FC-09EB-AFD2225A8A92}"/>
              </a:ext>
            </a:extLst>
          </p:cNvPr>
          <p:cNvSpPr txBox="1"/>
          <p:nvPr/>
        </p:nvSpPr>
        <p:spPr>
          <a:xfrm>
            <a:off x="5208968" y="6083604"/>
            <a:ext cx="721183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/>
              <a:t>https://www.profweb.ca/system/cms/files/files/000/002/497/original/Retroaction_efficace.pdf</a:t>
            </a:r>
            <a:endParaRPr lang="en-US" sz="1200">
              <a:cs typeface="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57077A0-6B83-3302-7BA1-B33D07E60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440270"/>
              </p:ext>
            </p:extLst>
          </p:nvPr>
        </p:nvGraphicFramePr>
        <p:xfrm>
          <a:off x="262452" y="906379"/>
          <a:ext cx="11660869" cy="5050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5562">
                  <a:extLst>
                    <a:ext uri="{9D8B030D-6E8A-4147-A177-3AD203B41FA5}">
                      <a16:colId xmlns:a16="http://schemas.microsoft.com/office/drawing/2014/main" val="1760872713"/>
                    </a:ext>
                  </a:extLst>
                </a:gridCol>
                <a:gridCol w="5885307">
                  <a:extLst>
                    <a:ext uri="{9D8B030D-6E8A-4147-A177-3AD203B41FA5}">
                      <a16:colId xmlns:a16="http://schemas.microsoft.com/office/drawing/2014/main" val="1725974936"/>
                    </a:ext>
                  </a:extLst>
                </a:gridCol>
              </a:tblGrid>
              <a:tr h="7218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À faire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À ne pas faire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218416"/>
                  </a:ext>
                </a:extLst>
              </a:tr>
              <a:tr h="886539"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Être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clair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et précis quant à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vos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 </a:t>
                      </a:r>
                      <a:r>
                        <a:rPr lang="en-US" sz="2000" b="0" i="0" u="none" strike="noStrike" noProof="0" dirty="0" err="1">
                          <a:solidFill>
                            <a:schemeClr val="tx1"/>
                          </a:solidFill>
                          <a:latin typeface="Trebuchet MS"/>
                        </a:rPr>
                        <a:t>attentes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sur </a:t>
                      </a:r>
                      <a:r>
                        <a:rPr lang="en-US" sz="2000" b="0" i="0" u="none" strike="noStrike" noProof="0" dirty="0" err="1">
                          <a:solidFill>
                            <a:schemeClr val="tx1"/>
                          </a:solidFill>
                          <a:latin typeface="Trebuchet MS"/>
                        </a:rPr>
                        <a:t>ce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que </a:t>
                      </a:r>
                      <a:r>
                        <a:rPr lang="en-US" sz="2000" b="0" i="0" u="none" strike="noStrike" noProof="0" dirty="0" err="1">
                          <a:solidFill>
                            <a:schemeClr val="tx1"/>
                          </a:solidFill>
                          <a:latin typeface="Trebuchet MS"/>
                        </a:rPr>
                        <a:t>l’élève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doit savoir, faire et </a:t>
                      </a:r>
                      <a:r>
                        <a:rPr lang="en-US" sz="2000" b="0" i="0" u="none" strike="noStrike" noProof="0" dirty="0" err="1">
                          <a:solidFill>
                            <a:schemeClr val="tx1"/>
                          </a:solidFill>
                          <a:latin typeface="Trebuchet MS"/>
                        </a:rPr>
                        <a:t>compléter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Interrompre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un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élève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qui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tente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de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trouver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la solution par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lui-même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.</a:t>
                      </a:r>
                    </a:p>
                    <a:p>
                      <a:pPr lvl="0">
                        <a:buNone/>
                      </a:pPr>
                      <a:endParaRPr lang="en-US" sz="2000" b="0" i="0" u="none" strike="noStrike" noProof="0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116132"/>
                  </a:ext>
                </a:extLst>
              </a:tr>
              <a:tr h="50237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Offrir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à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l’élève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des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pistes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d’amélioration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Dire à un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élève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ce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qu’il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a fait de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mauvais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, sans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lui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donner des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pistes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d’amélioration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.</a:t>
                      </a:r>
                    </a:p>
                    <a:p>
                      <a:pPr lvl="0">
                        <a:buNone/>
                      </a:pPr>
                      <a:endParaRPr lang="en-US" sz="2000" b="0" i="0" u="none" strike="noStrike" noProof="0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699792"/>
                  </a:ext>
                </a:extLst>
              </a:tr>
              <a:tr h="8865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Adapter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votre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rétroaction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au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niveau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de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compétence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de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l’élève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.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Limiter la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rétroaction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aux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résultats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et aux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commentaires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sommatifs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comme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Bien, Excellent,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Décevant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…</a:t>
                      </a:r>
                    </a:p>
                    <a:p>
                      <a:pPr lvl="0">
                        <a:buNone/>
                      </a:pPr>
                      <a:endParaRPr lang="en-US" sz="2000" b="0" i="0" u="none" strike="noStrike" noProof="0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324408"/>
                  </a:ext>
                </a:extLst>
              </a:tr>
              <a:tr h="50237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Commenter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seulement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un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nombre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limité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de choses.</a:t>
                      </a:r>
                    </a:p>
                    <a:p>
                      <a:pPr lvl="0">
                        <a:buNone/>
                      </a:pPr>
                      <a:endParaRPr lang="en-US" sz="2000" b="0" i="0" u="none" strike="noStrike" noProof="0" dirty="0">
                        <a:solidFill>
                          <a:schemeClr val="tx1"/>
                        </a:solidFill>
                        <a:latin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Rétroagir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sur trop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d’éléments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à la </a:t>
                      </a:r>
                      <a:r>
                        <a:rPr lang="en-US" sz="2000" b="0" i="0" u="none" strike="noStrike" noProof="0" err="1">
                          <a:solidFill>
                            <a:schemeClr val="tx1"/>
                          </a:solidFill>
                          <a:latin typeface="Trebuchet MS"/>
                        </a:rPr>
                        <a:t>fois</a:t>
                      </a:r>
                      <a:r>
                        <a:rPr lang="en-US" sz="20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.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642254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1EC002-9718-5BD6-C6C8-607BA74A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4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75A238-7279-2147-3A01-1A6797B3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86" y="6492007"/>
            <a:ext cx="6297612" cy="365125"/>
          </a:xfrm>
        </p:spPr>
        <p:txBody>
          <a:bodyPr/>
          <a:lstStyle/>
          <a:p>
            <a:r>
              <a:rPr lang="en-US"/>
              <a:t>L. Bartosova, CC BY-NC-SA</a:t>
            </a:r>
          </a:p>
        </p:txBody>
      </p:sp>
    </p:spTree>
    <p:extLst>
      <p:ext uri="{BB962C8B-B14F-4D97-AF65-F5344CB8AC3E}">
        <p14:creationId xmlns:p14="http://schemas.microsoft.com/office/powerpoint/2010/main" val="82363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470E-9E58-6A58-1607-10272A7C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92" y="431630"/>
            <a:ext cx="6705903" cy="864096"/>
          </a:xfrm>
        </p:spPr>
        <p:txBody>
          <a:bodyPr>
            <a:normAutofit/>
          </a:bodyPr>
          <a:lstStyle/>
          <a:p>
            <a:pPr algn="ctr"/>
            <a:r>
              <a:rPr lang="fr-CA" sz="4000" b="1" dirty="0">
                <a:solidFill>
                  <a:schemeClr val="tx1"/>
                </a:solidFill>
                <a:ea typeface="Verdana"/>
              </a:rPr>
              <a:t>Rétroaction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800BB-0FC6-0077-854B-DAA32B98F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781" y="2081808"/>
            <a:ext cx="10363200" cy="375354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400"/>
          </a:p>
          <a:p>
            <a:pPr marL="0" indent="0">
              <a:lnSpc>
                <a:spcPct val="150000"/>
              </a:lnSpc>
              <a:buNone/>
            </a:pPr>
            <a:endParaRPr lang="en-US" b="1"/>
          </a:p>
          <a:p>
            <a:pPr>
              <a:lnSpc>
                <a:spcPct val="150000"/>
              </a:lnSpc>
            </a:pPr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9DCF3-3284-D4FC-09EB-AFD2225A8A92}"/>
              </a:ext>
            </a:extLst>
          </p:cNvPr>
          <p:cNvSpPr txBox="1"/>
          <p:nvPr/>
        </p:nvSpPr>
        <p:spPr>
          <a:xfrm>
            <a:off x="4974797" y="6489433"/>
            <a:ext cx="721183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/>
              <a:t>https://www.profweb.ca/system/cms/files/files/000/002/497/original/Retroaction_efficace.pdf</a:t>
            </a:r>
            <a:endParaRPr lang="en-US" sz="1200"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F46A0E-5082-3232-CB6D-466EDFDF3A89}"/>
              </a:ext>
            </a:extLst>
          </p:cNvPr>
          <p:cNvSpPr txBox="1"/>
          <p:nvPr/>
        </p:nvSpPr>
        <p:spPr>
          <a:xfrm>
            <a:off x="680250" y="1402612"/>
            <a:ext cx="11016342" cy="38911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Principes </a:t>
            </a:r>
            <a:r>
              <a:rPr lang="en-US" sz="2800" dirty="0" err="1"/>
              <a:t>fondamentaux</a:t>
            </a:r>
            <a:r>
              <a:rPr lang="en-US" sz="2800" dirty="0"/>
              <a:t> de la </a:t>
            </a:r>
            <a:r>
              <a:rPr lang="en-US" sz="2800" dirty="0" err="1"/>
              <a:t>rétroaction</a:t>
            </a:r>
          </a:p>
          <a:p>
            <a:endParaRPr lang="en-US" sz="2800" dirty="0"/>
          </a:p>
          <a:p>
            <a:endParaRPr lang="en-US" sz="28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err="1"/>
              <a:t>Soyez</a:t>
            </a:r>
            <a:r>
              <a:rPr lang="en-US" sz="2800" dirty="0"/>
              <a:t> </a:t>
            </a:r>
            <a:r>
              <a:rPr lang="en-US" sz="2800" dirty="0" err="1"/>
              <a:t>spécifique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err="1"/>
              <a:t>Soyez</a:t>
            </a:r>
            <a:r>
              <a:rPr lang="en-US" sz="2800" dirty="0"/>
              <a:t> </a:t>
            </a:r>
            <a:r>
              <a:rPr lang="en-US" sz="2800" dirty="0" err="1"/>
              <a:t>constructif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err="1"/>
              <a:t>Soyez</a:t>
            </a:r>
            <a:r>
              <a:rPr lang="en-US" sz="2800" dirty="0"/>
              <a:t> </a:t>
            </a:r>
            <a:r>
              <a:rPr lang="en-US" sz="2800" dirty="0" err="1"/>
              <a:t>sélectif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err="1"/>
              <a:t>Soyez</a:t>
            </a:r>
            <a:r>
              <a:rPr lang="en-US" sz="2800" dirty="0"/>
              <a:t> </a:t>
            </a:r>
            <a:r>
              <a:rPr lang="en-US" sz="2800" dirty="0" err="1"/>
              <a:t>ouvert</a:t>
            </a:r>
            <a:r>
              <a:rPr lang="en-US" sz="2800" dirty="0"/>
              <a:t> à la discussion 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5DC30A7-60AF-B743-900E-3C372153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623A137-D7A6-3CBF-3BFE-EE9B1710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73" y="6442846"/>
            <a:ext cx="6297612" cy="365125"/>
          </a:xfrm>
        </p:spPr>
        <p:txBody>
          <a:bodyPr/>
          <a:lstStyle/>
          <a:p>
            <a:r>
              <a:rPr lang="en-US"/>
              <a:t>L. Bartosova, CC BY-NC-SA</a:t>
            </a:r>
          </a:p>
        </p:txBody>
      </p:sp>
    </p:spTree>
    <p:extLst>
      <p:ext uri="{BB962C8B-B14F-4D97-AF65-F5344CB8AC3E}">
        <p14:creationId xmlns:p14="http://schemas.microsoft.com/office/powerpoint/2010/main" val="224452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67422-243B-A816-3F4D-EDD731A7B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69" y="5316"/>
            <a:ext cx="1036617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3200" dirty="0">
                <a:solidFill>
                  <a:schemeClr val="tx1"/>
                </a:solidFill>
                <a:ea typeface="Verdana"/>
              </a:rPr>
              <a:t>Rétroaction</a:t>
            </a:r>
            <a:br>
              <a:rPr lang="fr-CA" sz="3200" dirty="0">
                <a:solidFill>
                  <a:schemeClr val="tx1"/>
                </a:solidFill>
                <a:ea typeface="Verdana"/>
              </a:rPr>
            </a:br>
            <a:r>
              <a:rPr lang="fr-CA" sz="3200" dirty="0">
                <a:solidFill>
                  <a:schemeClr val="tx1"/>
                </a:solidFill>
                <a:ea typeface="Verdana"/>
              </a:rPr>
              <a:t>Exemples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A20FE-3419-9958-EF31-92A6AC499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052" y="1372628"/>
            <a:ext cx="11069154" cy="525335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b="1" i="1" err="1">
                <a:solidFill>
                  <a:schemeClr val="tx1"/>
                </a:solidFill>
                <a:ea typeface="Verdana"/>
              </a:rPr>
              <a:t>Analysez</a:t>
            </a:r>
            <a:r>
              <a:rPr lang="en-US" sz="2200" b="1" i="1" dirty="0">
                <a:solidFill>
                  <a:schemeClr val="tx1"/>
                </a:solidFill>
                <a:ea typeface="Verdana"/>
              </a:rPr>
              <a:t> les </a:t>
            </a:r>
            <a:r>
              <a:rPr lang="en-US" sz="2200" b="1" i="1" err="1">
                <a:solidFill>
                  <a:schemeClr val="tx1"/>
                </a:solidFill>
                <a:ea typeface="Verdana"/>
              </a:rPr>
              <a:t>exemples</a:t>
            </a:r>
            <a:r>
              <a:rPr lang="en-US" sz="2200" b="1" i="1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b="1" i="1" err="1">
                <a:solidFill>
                  <a:schemeClr val="tx1"/>
                </a:solidFill>
                <a:ea typeface="Verdana"/>
              </a:rPr>
              <a:t>suivants</a:t>
            </a:r>
            <a:r>
              <a:rPr lang="en-US" sz="2200" b="1" i="1" dirty="0">
                <a:solidFill>
                  <a:schemeClr val="tx1"/>
                </a:solidFill>
                <a:ea typeface="Verdana"/>
              </a:rPr>
              <a:t>. Quels principes de </a:t>
            </a:r>
            <a:r>
              <a:rPr lang="en-US" sz="2200" b="1" i="1" err="1">
                <a:solidFill>
                  <a:schemeClr val="tx1"/>
                </a:solidFill>
                <a:ea typeface="Verdana"/>
              </a:rPr>
              <a:t>rétroaction</a:t>
            </a:r>
            <a:r>
              <a:rPr lang="en-US" sz="2200" b="1" i="1" dirty="0">
                <a:solidFill>
                  <a:schemeClr val="tx1"/>
                </a:solidFill>
                <a:ea typeface="Verdana"/>
              </a:rPr>
              <a:t> y </a:t>
            </a:r>
            <a:r>
              <a:rPr lang="en-US" sz="2200" b="1" i="1" err="1">
                <a:solidFill>
                  <a:schemeClr val="tx1"/>
                </a:solidFill>
                <a:ea typeface="Verdana"/>
              </a:rPr>
              <a:t>sont</a:t>
            </a:r>
            <a:r>
              <a:rPr lang="en-US" sz="2200" b="1" i="1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b="1" i="1" err="1">
                <a:solidFill>
                  <a:schemeClr val="tx1"/>
                </a:solidFill>
                <a:ea typeface="Verdana"/>
              </a:rPr>
              <a:t>associés</a:t>
            </a:r>
            <a:r>
              <a:rPr lang="en-US" sz="2200" b="1" i="1" dirty="0">
                <a:solidFill>
                  <a:schemeClr val="tx1"/>
                </a:solidFill>
                <a:ea typeface="Verdana"/>
              </a:rPr>
              <a:t>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ea typeface="Verdana"/>
              </a:rPr>
              <a:t>Tu as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eu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 6</a:t>
            </a:r>
            <a:r>
              <a:rPr lang="en-US" sz="2200" dirty="0">
                <a:solidFill>
                  <a:schemeClr val="tx1"/>
                </a:solidFill>
                <a:ea typeface="+mn-lt"/>
                <a:cs typeface="+mn-lt"/>
              </a:rPr>
              <a:t>/10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. La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partie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sur la recension des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écrits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manque...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ea typeface="Verdana"/>
              </a:rPr>
              <a:t>Ta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problématique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n'est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pas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complète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; il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faudrait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inclure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 la justification du choix de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sujet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ea typeface="Verdana"/>
              </a:rPr>
              <a:t>Ton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développement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est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constitué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d'explications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argumentatives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 qui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montrent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bien la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validité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d'un point de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vue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. 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ea typeface="Verdana"/>
              </a:rPr>
              <a:t>Le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développement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de ton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texte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argumentatif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se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rapporte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 à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une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solution pour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réduire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l'émission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de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gaz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,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ce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qui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est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très bien. Mais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ces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paragraphes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ne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contiennent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pas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d'organisateurs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textuels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 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ou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de liens de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causalité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.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Commençons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par un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organisateur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      </a:t>
            </a:r>
            <a:r>
              <a:rPr lang="en-US" sz="2200" err="1">
                <a:solidFill>
                  <a:schemeClr val="tx1"/>
                </a:solidFill>
                <a:ea typeface="Verdana"/>
              </a:rPr>
              <a:t>textuel</a:t>
            </a:r>
            <a:r>
              <a:rPr lang="en-US" sz="2200" dirty="0">
                <a:solidFill>
                  <a:schemeClr val="tx1"/>
                </a:solidFill>
                <a:ea typeface="Verdana"/>
              </a:rPr>
              <a:t> :  </a:t>
            </a:r>
            <a:r>
              <a:rPr lang="en-US" sz="2200" b="1" dirty="0">
                <a:solidFill>
                  <a:schemeClr val="tx1"/>
                </a:solidFill>
                <a:ea typeface="+mn-lt"/>
                <a:cs typeface="+mn-lt"/>
              </a:rPr>
              <a:t>Dans un premier temps</a:t>
            </a:r>
            <a:r>
              <a:rPr lang="en-US" sz="2200" dirty="0">
                <a:solidFill>
                  <a:schemeClr val="tx1"/>
                </a:solidFill>
                <a:ea typeface="+mn-lt"/>
                <a:cs typeface="+mn-lt"/>
              </a:rPr>
              <a:t>, il </a:t>
            </a:r>
            <a:r>
              <a:rPr lang="en-US" sz="2200" err="1">
                <a:solidFill>
                  <a:schemeClr val="tx1"/>
                </a:solidFill>
                <a:ea typeface="+mn-lt"/>
                <a:cs typeface="+mn-lt"/>
              </a:rPr>
              <a:t>est</a:t>
            </a:r>
            <a:r>
              <a:rPr lang="en-US" sz="2200" dirty="0">
                <a:solidFill>
                  <a:schemeClr val="tx1"/>
                </a:solidFill>
                <a:ea typeface="+mn-lt"/>
                <a:cs typeface="+mn-lt"/>
              </a:rPr>
              <a:t> primordial que...Je </a:t>
            </a:r>
            <a:r>
              <a:rPr lang="en-US" sz="2200" err="1">
                <a:solidFill>
                  <a:schemeClr val="tx1"/>
                </a:solidFill>
                <a:ea typeface="+mn-lt"/>
                <a:cs typeface="+mn-lt"/>
              </a:rPr>
              <a:t>t'invite</a:t>
            </a:r>
            <a:r>
              <a:rPr lang="en-US" sz="2200" dirty="0">
                <a:solidFill>
                  <a:schemeClr val="tx1"/>
                </a:solidFill>
                <a:ea typeface="+mn-lt"/>
                <a:cs typeface="+mn-lt"/>
              </a:rPr>
              <a:t> à revoir le tableau avec les </a:t>
            </a:r>
            <a:r>
              <a:rPr lang="en-US" sz="2200" err="1">
                <a:solidFill>
                  <a:schemeClr val="tx1"/>
                </a:solidFill>
                <a:ea typeface="+mn-lt"/>
                <a:cs typeface="+mn-lt"/>
              </a:rPr>
              <a:t>exemples</a:t>
            </a:r>
            <a:r>
              <a:rPr lang="en-US" sz="22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+mn-lt"/>
                <a:cs typeface="+mn-lt"/>
              </a:rPr>
              <a:t>d'organisateurs</a:t>
            </a:r>
            <a:r>
              <a:rPr lang="en-US" sz="22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+mn-lt"/>
                <a:cs typeface="+mn-lt"/>
              </a:rPr>
              <a:t>textuels</a:t>
            </a:r>
            <a:r>
              <a:rPr lang="en-US" sz="2200" dirty="0">
                <a:solidFill>
                  <a:schemeClr val="tx1"/>
                </a:solidFill>
                <a:ea typeface="+mn-lt"/>
                <a:cs typeface="+mn-lt"/>
              </a:rPr>
              <a:t> et la </a:t>
            </a:r>
            <a:r>
              <a:rPr lang="en-US" sz="2200" err="1">
                <a:solidFill>
                  <a:schemeClr val="tx1"/>
                </a:solidFill>
                <a:ea typeface="+mn-lt"/>
                <a:cs typeface="+mn-lt"/>
              </a:rPr>
              <a:t>valeur</a:t>
            </a:r>
            <a:r>
              <a:rPr lang="en-US" sz="22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+mn-lt"/>
                <a:cs typeface="+mn-lt"/>
              </a:rPr>
              <a:t>qu'ils</a:t>
            </a:r>
            <a:r>
              <a:rPr lang="en-US" sz="22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200" err="1">
                <a:solidFill>
                  <a:schemeClr val="tx1"/>
                </a:solidFill>
                <a:ea typeface="+mn-lt"/>
                <a:cs typeface="+mn-lt"/>
              </a:rPr>
              <a:t>expriment</a:t>
            </a:r>
            <a:r>
              <a:rPr lang="en-US" sz="2200" dirty="0">
                <a:solidFill>
                  <a:schemeClr val="tx1"/>
                </a:solidFill>
                <a:ea typeface="+mn-lt"/>
                <a:cs typeface="+mn-lt"/>
              </a:rPr>
              <a:t>. </a:t>
            </a:r>
            <a:endParaRPr lang="en-US" sz="2200" dirty="0">
              <a:solidFill>
                <a:schemeClr val="tx1"/>
              </a:solidFill>
              <a:ea typeface="Verdan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3F1298-71D5-188B-2F1B-0283286430CE}"/>
              </a:ext>
            </a:extLst>
          </p:cNvPr>
          <p:cNvSpPr txBox="1"/>
          <p:nvPr/>
        </p:nvSpPr>
        <p:spPr>
          <a:xfrm>
            <a:off x="79169" y="593765"/>
            <a:ext cx="910440" cy="6016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774933-6715-B1BD-DFDA-206BA81069C6}"/>
              </a:ext>
            </a:extLst>
          </p:cNvPr>
          <p:cNvSpPr/>
          <p:nvPr/>
        </p:nvSpPr>
        <p:spPr bwMode="auto">
          <a:xfrm>
            <a:off x="475" y="2088"/>
            <a:ext cx="805543" cy="6866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  <a:cs typeface="Time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9353E1-3953-342B-4236-43069EE2CEDE}"/>
              </a:ext>
            </a:extLst>
          </p:cNvPr>
          <p:cNvSpPr txBox="1"/>
          <p:nvPr/>
        </p:nvSpPr>
        <p:spPr>
          <a:xfrm rot="16200000">
            <a:off x="-1228992" y="2514342"/>
            <a:ext cx="326571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b="1">
                <a:cs typeface="Arial"/>
              </a:rPr>
              <a:t>ACTIVITÉ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79E3FB-E764-6DC4-0A6A-C5E19D18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6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7A97FEF-3E8F-C610-A74C-D454FC011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689" y="6500201"/>
            <a:ext cx="6297612" cy="365125"/>
          </a:xfrm>
        </p:spPr>
        <p:txBody>
          <a:bodyPr/>
          <a:lstStyle/>
          <a:p>
            <a:r>
              <a:rPr lang="en-US"/>
              <a:t>L. Bartosova, CC BY-NC-SA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52E273D-B696-1B2A-83E1-5B973613FEC0}"/>
              </a:ext>
            </a:extLst>
          </p:cNvPr>
          <p:cNvSpPr/>
          <p:nvPr/>
        </p:nvSpPr>
        <p:spPr>
          <a:xfrm>
            <a:off x="9438968" y="-1"/>
            <a:ext cx="2753031" cy="15076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1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Principes de </a:t>
            </a:r>
            <a:r>
              <a:rPr lang="en-US" sz="1600" b="1" i="1" err="1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rétroaction</a:t>
            </a:r>
            <a:endParaRPr lang="en-US" sz="1600" b="1" i="1" dirty="0" err="1">
              <a:solidFill>
                <a:schemeClr val="tx1"/>
              </a:solidFill>
              <a:latin typeface="Trebuchet MS"/>
              <a:ea typeface="Arial"/>
              <a:cs typeface="Arial"/>
            </a:endParaRPr>
          </a:p>
          <a:p>
            <a:pPr marL="514350" lvl="0" indent="-514350">
              <a:buAutoNum type="arabicPeriod"/>
            </a:pPr>
            <a:r>
              <a:rPr lang="en-US" sz="1600" b="1" i="1" baseline="0" dirty="0" err="1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Soyez</a:t>
            </a:r>
            <a:r>
              <a:rPr lang="en-US" sz="1600" b="1" i="1" baseline="0" dirty="0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 </a:t>
            </a:r>
            <a:r>
              <a:rPr lang="en-US" sz="1600" b="1" i="1" baseline="0" dirty="0" err="1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spécifique</a:t>
            </a:r>
            <a:r>
              <a:rPr lang="en-US" sz="1600" b="1" i="1" dirty="0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​</a:t>
            </a:r>
            <a:endParaRPr lang="en-US" dirty="0">
              <a:solidFill>
                <a:schemeClr val="tx1"/>
              </a:solidFill>
            </a:endParaRPr>
          </a:p>
          <a:p>
            <a:pPr marL="514350" lvl="0" indent="-514350" rtl="0">
              <a:buFont typeface=""/>
              <a:buAutoNum type="arabicPeriod"/>
            </a:pPr>
            <a:r>
              <a:rPr lang="en-US" sz="1600" b="1" i="1" baseline="0" err="1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Soyez</a:t>
            </a:r>
            <a:r>
              <a:rPr lang="en-US" sz="1600" b="1" i="1" baseline="0" dirty="0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 </a:t>
            </a:r>
            <a:r>
              <a:rPr lang="en-US" sz="1600" b="1" i="1" baseline="0" err="1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constructif</a:t>
            </a:r>
            <a:r>
              <a:rPr lang="en-US" sz="1600" b="1" i="1" dirty="0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​</a:t>
            </a:r>
          </a:p>
          <a:p>
            <a:pPr marL="514350" lvl="0" indent="-514350" rtl="0">
              <a:buFont typeface=""/>
              <a:buAutoNum type="arabicPeriod"/>
            </a:pPr>
            <a:r>
              <a:rPr lang="en-US" sz="1600" b="1" i="1" baseline="0" err="1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Soyez</a:t>
            </a:r>
            <a:r>
              <a:rPr lang="en-US" sz="1600" b="1" i="1" baseline="0" dirty="0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 </a:t>
            </a:r>
            <a:r>
              <a:rPr lang="en-US" sz="1600" b="1" i="1" baseline="0" err="1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sélectif</a:t>
            </a:r>
            <a:r>
              <a:rPr lang="en-US" sz="1600" b="1" i="1" dirty="0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​</a:t>
            </a:r>
          </a:p>
          <a:p>
            <a:pPr marL="514350" lvl="0" indent="-514350" rtl="0">
              <a:buFont typeface=""/>
              <a:buAutoNum type="arabicPeriod"/>
            </a:pPr>
            <a:r>
              <a:rPr lang="en-US" sz="1600" b="1" i="1" baseline="0" err="1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Soyez</a:t>
            </a:r>
            <a:r>
              <a:rPr lang="en-US" sz="1600" b="1" i="1" baseline="0" dirty="0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 </a:t>
            </a:r>
            <a:r>
              <a:rPr lang="en-US" sz="1600" b="1" i="1" baseline="0" err="1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ouvert</a:t>
            </a:r>
            <a:r>
              <a:rPr lang="en-US" sz="1600" b="1" i="1" baseline="0" dirty="0">
                <a:solidFill>
                  <a:schemeClr val="tx1"/>
                </a:solidFill>
                <a:latin typeface="Trebuchet MS"/>
                <a:ea typeface="Arial"/>
                <a:cs typeface="Arial"/>
              </a:rPr>
              <a:t> à la discussion </a:t>
            </a:r>
            <a:endParaRPr lang="en-US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75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Application>Microsoft Office PowerPoint</Application>
  <PresentationFormat>Widescreen</PresentationFormat>
  <Slides>6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RÉTROACTION</vt:lpstr>
      <vt:lpstr>Rétroaction</vt:lpstr>
      <vt:lpstr>Rétroaction</vt:lpstr>
      <vt:lpstr>Rétroaction</vt:lpstr>
      <vt:lpstr>Rétroaction</vt:lpstr>
      <vt:lpstr>Rétroaction Exemples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6092</cp:revision>
  <dcterms:created xsi:type="dcterms:W3CDTF">2020-08-19T02:04:19Z</dcterms:created>
  <dcterms:modified xsi:type="dcterms:W3CDTF">2024-03-25T02:27:03Z</dcterms:modified>
</cp:coreProperties>
</file>