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10"/>
  </p:notesMasterIdLst>
  <p:sldIdLst>
    <p:sldId id="256" r:id="rId2"/>
    <p:sldId id="257" r:id="rId3"/>
    <p:sldId id="259" r:id="rId4"/>
    <p:sldId id="264" r:id="rId5"/>
    <p:sldId id="265" r:id="rId6"/>
    <p:sldId id="266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DFE1C1-998D-52A2-E514-89B7F7443C39}" v="5012" dt="2024-03-25T03:43:56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CA5DD-663F-47B8-BEB4-74B6B8DD37F0}" type="datetimeFigureOut"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0F18F-F149-4B73-A5EF-8BCB008CDF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0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0F18F-F149-4B73-A5EF-8BCB008CDFAA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0F18F-F149-4B73-A5EF-8BCB008CDFAA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1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0F18F-F149-4B73-A5EF-8BCB008CDFAA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Bartosova, CC BY-NC-SA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803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Bartosova, CC BY-NC-SA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6035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Bartosova, CC BY-NC-SA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014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Bartosova, CC BY-NC-SA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0322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Bartosova, CC BY-NC-SA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7524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Bartosova, CC BY-NC-SA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638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Bartosova, CC BY-NC-SA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7790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Bartosova, CC BY-NC-SA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8906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Bartosova, CC BY-NC-SA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4179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Bartosova, CC BY-NC-SA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8490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Bartosova, CC BY-NC-SA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1810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L. Bartosova, CC BY-NC-SA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8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56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ktukdesign.com/tag/vector-icon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tuktukdesign.com/tag/vector-icon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ktukdesign.com/tag/vector-icon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ktukdesign.com/tag/vector-icon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tuktukdesign.com/tag/vector-icon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tuktukdesign.com/tag/vector-icon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ktukdesign.com/tag/vector-icon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ktukdesign.com/tag/vector-icon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D8E54F9-849C-4865-8C5E-FD967B81D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91AE6B3-1D2D-4C67-A4DB-888635B52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rgbClr val="3BB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29452"/>
            <a:ext cx="9144000" cy="2526738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</a:rPr>
              <a:t>JEU DE RÔLES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95230"/>
            <a:ext cx="9144000" cy="162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err="1">
                <a:solidFill>
                  <a:srgbClr val="FFFFFF"/>
                </a:solidFill>
              </a:rPr>
              <a:t>Français</a:t>
            </a:r>
            <a:r>
              <a:rPr lang="en-US" sz="4000" dirty="0">
                <a:solidFill>
                  <a:srgbClr val="FFFFFF"/>
                </a:solidFill>
              </a:rPr>
              <a:t> langue </a:t>
            </a:r>
            <a:r>
              <a:rPr lang="en-US" sz="4000" err="1">
                <a:solidFill>
                  <a:srgbClr val="FFFFFF"/>
                </a:solidFill>
              </a:rPr>
              <a:t>seconde</a:t>
            </a:r>
            <a:endParaRPr lang="en-US" sz="4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FD86A2-82CE-48F4-B78A-8B9CA7BA2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A group of people icon&#10;&#10;Description automatically generated">
            <a:extLst>
              <a:ext uri="{FF2B5EF4-FFF2-40B4-BE49-F238E27FC236}">
                <a16:creationId xmlns:a16="http://schemas.microsoft.com/office/drawing/2014/main" id="{5236A11A-7105-D092-1FB9-E328ADA06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98448" y="4781908"/>
            <a:ext cx="2995104" cy="20751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FC44DA-77AE-65FB-58BC-78991DDF6ECE}"/>
              </a:ext>
            </a:extLst>
          </p:cNvPr>
          <p:cNvSpPr txBox="1"/>
          <p:nvPr/>
        </p:nvSpPr>
        <p:spPr>
          <a:xfrm>
            <a:off x="10263239" y="6428658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898989"/>
                </a:solidFill>
              </a:rPr>
              <a:t>L. Bartosova, CC BY-NC-SA</a:t>
            </a:r>
            <a:r>
              <a:rPr lang="en-US" sz="1600"/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3BB195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34A7F-71DA-8FEA-2C0F-D24A1403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US" sz="6800" dirty="0">
                <a:solidFill>
                  <a:schemeClr val="bg1"/>
                </a:solidFill>
              </a:rPr>
              <a:t>Jeu de </a:t>
            </a:r>
            <a:r>
              <a:rPr lang="en-US" sz="6800" dirty="0" err="1">
                <a:solidFill>
                  <a:schemeClr val="bg1"/>
                </a:solidFill>
              </a:rPr>
              <a:t>rôles</a:t>
            </a:r>
            <a:endParaRPr lang="en-US" dirty="0" err="1">
              <a:solidFill>
                <a:schemeClr val="bg1"/>
              </a:solidFill>
            </a:endParaRPr>
          </a:p>
        </p:txBody>
      </p:sp>
      <p:pic>
        <p:nvPicPr>
          <p:cNvPr id="4" name="Content Placeholder 3" descr="A group of people icon&#10;&#10;Description automatically generated">
            <a:extLst>
              <a:ext uri="{FF2B5EF4-FFF2-40B4-BE49-F238E27FC236}">
                <a16:creationId xmlns:a16="http://schemas.microsoft.com/office/drawing/2014/main" id="{8A339213-1D8E-F19F-370D-77DEA8966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42124" y="-3124"/>
            <a:ext cx="1848009" cy="153434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13AB28-BA93-12AB-2A0F-7CD31C1026FA}"/>
              </a:ext>
            </a:extLst>
          </p:cNvPr>
          <p:cNvSpPr txBox="1"/>
          <p:nvPr/>
        </p:nvSpPr>
        <p:spPr>
          <a:xfrm>
            <a:off x="10367296" y="1777026"/>
            <a:ext cx="1846827" cy="4711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</a:t>
            </a:r>
            <a:r>
              <a:rPr lang="en-US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EE5645-1053-0E35-B44A-2114D3AD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198EC7-B644-FE54-9F77-38F6427C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17310" y="6356350"/>
            <a:ext cx="4114800" cy="365125"/>
          </a:xfrm>
        </p:spPr>
        <p:txBody>
          <a:bodyPr/>
          <a:lstStyle/>
          <a:p>
            <a:r>
              <a:rPr lang="en-US"/>
              <a:t>L. Bartosova, CC BY-NC-SA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2C71C-24F4-AE53-4A14-76A0BB070CA1}"/>
              </a:ext>
            </a:extLst>
          </p:cNvPr>
          <p:cNvSpPr txBox="1"/>
          <p:nvPr/>
        </p:nvSpPr>
        <p:spPr>
          <a:xfrm>
            <a:off x="819353" y="2277805"/>
            <a:ext cx="10241935" cy="452431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 err="1"/>
              <a:t>Qu'est-ce</a:t>
            </a:r>
            <a:r>
              <a:rPr lang="en-US" sz="4400" b="1" dirty="0"/>
              <a:t> que </a:t>
            </a:r>
            <a:r>
              <a:rPr lang="en-US" sz="4400" b="1" dirty="0" err="1"/>
              <a:t>vous</a:t>
            </a:r>
            <a:r>
              <a:rPr lang="en-US" sz="4400" b="1" dirty="0"/>
              <a:t> </a:t>
            </a:r>
            <a:r>
              <a:rPr lang="en-US" sz="4400" b="1" dirty="0" err="1"/>
              <a:t>allez</a:t>
            </a:r>
            <a:r>
              <a:rPr lang="en-US" sz="4400" b="1" dirty="0"/>
              <a:t> </a:t>
            </a:r>
            <a:r>
              <a:rPr lang="en-US" sz="4400" b="1" dirty="0" err="1"/>
              <a:t>acheter</a:t>
            </a:r>
            <a:r>
              <a:rPr lang="en-US" sz="4400" b="1" dirty="0"/>
              <a:t> au </a:t>
            </a:r>
            <a:r>
              <a:rPr lang="en-US" sz="4400" b="1" dirty="0" err="1"/>
              <a:t>supermarché</a:t>
            </a:r>
            <a:r>
              <a:rPr lang="en-US" sz="4400" b="1" dirty="0"/>
              <a:t> </a:t>
            </a:r>
            <a:r>
              <a:rPr lang="en-US" sz="4400" b="1" dirty="0" err="1"/>
              <a:t>cette</a:t>
            </a:r>
            <a:r>
              <a:rPr lang="en-US" sz="4400" b="1" dirty="0"/>
              <a:t> </a:t>
            </a:r>
            <a:r>
              <a:rPr lang="en-US" sz="4400" b="1" dirty="0" err="1"/>
              <a:t>semaine</a:t>
            </a:r>
            <a:r>
              <a:rPr lang="en-US" sz="4400" b="1" dirty="0"/>
              <a:t>?</a:t>
            </a:r>
            <a:endParaRPr lang="en-US" b="1"/>
          </a:p>
          <a:p>
            <a:endParaRPr lang="en-US" sz="4400" b="1" dirty="0"/>
          </a:p>
          <a:p>
            <a:pPr marL="742950" indent="-742950">
              <a:buAutoNum type="arabicPeriod"/>
            </a:pPr>
            <a:r>
              <a:rPr lang="en-US" sz="4000" b="1" err="1"/>
              <a:t>Lisez</a:t>
            </a:r>
            <a:r>
              <a:rPr lang="en-US" sz="4000" b="1" dirty="0"/>
              <a:t> la </a:t>
            </a:r>
            <a:r>
              <a:rPr lang="en-US" sz="4000" b="1" err="1"/>
              <a:t>circulaire</a:t>
            </a:r>
            <a:r>
              <a:rPr lang="en-US" sz="4000" b="1" dirty="0"/>
              <a:t> et </a:t>
            </a:r>
            <a:r>
              <a:rPr lang="en-US" sz="4000" b="1" err="1"/>
              <a:t>encerclez</a:t>
            </a:r>
            <a:r>
              <a:rPr lang="en-US" sz="4000" b="1" dirty="0"/>
              <a:t> les </a:t>
            </a:r>
            <a:r>
              <a:rPr lang="en-US" sz="4000" b="1" err="1"/>
              <a:t>produits</a:t>
            </a:r>
            <a:r>
              <a:rPr lang="en-US" sz="4000" b="1" dirty="0"/>
              <a:t> que </a:t>
            </a:r>
            <a:endParaRPr lang="en-US" sz="4000"/>
          </a:p>
          <a:p>
            <a:r>
              <a:rPr lang="en-US" sz="4000" b="1" err="1"/>
              <a:t>vous</a:t>
            </a:r>
            <a:r>
              <a:rPr lang="en-US" sz="4000" b="1" dirty="0"/>
              <a:t> </a:t>
            </a:r>
            <a:r>
              <a:rPr lang="en-US" sz="4000" b="1" err="1"/>
              <a:t>désirez</a:t>
            </a:r>
            <a:r>
              <a:rPr lang="en-US" sz="4000" b="1" dirty="0"/>
              <a:t> </a:t>
            </a:r>
            <a:r>
              <a:rPr lang="en-US" sz="4000" b="1" err="1"/>
              <a:t>acheter</a:t>
            </a:r>
            <a:r>
              <a:rPr lang="en-US" sz="4000" b="1" dirty="0"/>
              <a:t> </a:t>
            </a:r>
            <a:r>
              <a:rPr lang="en-US" sz="4000" b="1" err="1"/>
              <a:t>cette</a:t>
            </a:r>
            <a:r>
              <a:rPr lang="en-US" sz="4000" b="1" dirty="0"/>
              <a:t> </a:t>
            </a:r>
            <a:r>
              <a:rPr lang="en-US" sz="4000" b="1" err="1"/>
              <a:t>semaine</a:t>
            </a:r>
            <a:r>
              <a:rPr lang="en-US" sz="4000" b="1" dirty="0"/>
              <a:t>.</a:t>
            </a:r>
          </a:p>
          <a:p>
            <a:r>
              <a:rPr lang="en-US" sz="4000" b="1" dirty="0"/>
              <a:t>2.      </a:t>
            </a:r>
            <a:r>
              <a:rPr lang="en-US" sz="4000" b="1" dirty="0" err="1"/>
              <a:t>Créez</a:t>
            </a:r>
            <a:r>
              <a:rPr lang="en-US" sz="4000" b="1" dirty="0"/>
              <a:t> </a:t>
            </a:r>
            <a:r>
              <a:rPr lang="en-US" sz="4000" b="1" dirty="0" err="1">
                <a:ea typeface="+mn-lt"/>
                <a:cs typeface="+mn-lt"/>
              </a:rPr>
              <a:t>une</a:t>
            </a:r>
            <a:r>
              <a:rPr lang="en-US" sz="4000" b="1" dirty="0">
                <a:ea typeface="+mn-lt"/>
                <a:cs typeface="+mn-lt"/>
              </a:rPr>
              <a:t> </a:t>
            </a:r>
            <a:r>
              <a:rPr lang="en-US" sz="4000" b="1" dirty="0" err="1">
                <a:ea typeface="+mn-lt"/>
                <a:cs typeface="+mn-lt"/>
              </a:rPr>
              <a:t>liste</a:t>
            </a:r>
            <a:r>
              <a:rPr lang="en-US" sz="4000" b="1" dirty="0">
                <a:ea typeface="+mn-lt"/>
                <a:cs typeface="+mn-lt"/>
              </a:rPr>
              <a:t> de </a:t>
            </a:r>
            <a:r>
              <a:rPr lang="en-US" sz="4000" b="1" dirty="0" err="1">
                <a:ea typeface="+mn-lt"/>
                <a:cs typeface="+mn-lt"/>
              </a:rPr>
              <a:t>vocabulaire</a:t>
            </a:r>
            <a:r>
              <a:rPr lang="en-US" sz="4000" b="1" dirty="0">
                <a:ea typeface="+mn-lt"/>
                <a:cs typeface="+mn-lt"/>
              </a:rPr>
              <a:t> de </a:t>
            </a:r>
            <a:r>
              <a:rPr lang="en-US" sz="4000" b="1" dirty="0" err="1">
                <a:ea typeface="+mn-lt"/>
                <a:cs typeface="+mn-lt"/>
              </a:rPr>
              <a:t>produits</a:t>
            </a:r>
            <a:r>
              <a:rPr lang="en-US" sz="4000" b="1" dirty="0">
                <a:ea typeface="+mn-lt"/>
                <a:cs typeface="+mn-lt"/>
              </a:rPr>
              <a:t> que </a:t>
            </a:r>
            <a:r>
              <a:rPr lang="en-US" sz="4000" b="1" dirty="0" err="1">
                <a:ea typeface="+mn-lt"/>
                <a:cs typeface="+mn-lt"/>
              </a:rPr>
              <a:t>vous</a:t>
            </a:r>
            <a:r>
              <a:rPr lang="en-US" sz="4000" b="1" dirty="0">
                <a:ea typeface="+mn-lt"/>
                <a:cs typeface="+mn-lt"/>
              </a:rPr>
              <a:t> </a:t>
            </a:r>
            <a:r>
              <a:rPr lang="en-US" sz="4000" b="1" dirty="0" err="1">
                <a:ea typeface="+mn-lt"/>
                <a:cs typeface="+mn-lt"/>
              </a:rPr>
              <a:t>achetez</a:t>
            </a:r>
            <a:endParaRPr lang="en-US" sz="4000" dirty="0" err="1">
              <a:ea typeface="+mn-lt"/>
              <a:cs typeface="+mn-lt"/>
            </a:endParaRPr>
          </a:p>
          <a:p>
            <a:r>
              <a:rPr lang="en-US" sz="4000" b="1" dirty="0" err="1">
                <a:ea typeface="+mn-lt"/>
                <a:cs typeface="+mn-lt"/>
              </a:rPr>
              <a:t>couramment</a:t>
            </a:r>
            <a:r>
              <a:rPr lang="en-US" sz="4000" b="1" dirty="0">
                <a:ea typeface="+mn-lt"/>
                <a:cs typeface="+mn-lt"/>
              </a:rPr>
              <a:t> au </a:t>
            </a:r>
            <a:r>
              <a:rPr lang="en-US" sz="4000" b="1" dirty="0" err="1">
                <a:ea typeface="+mn-lt"/>
                <a:cs typeface="+mn-lt"/>
              </a:rPr>
              <a:t>supermarché</a:t>
            </a:r>
            <a:r>
              <a:rPr lang="en-US" sz="4000" b="1" dirty="0">
                <a:ea typeface="+mn-lt"/>
                <a:cs typeface="+mn-lt"/>
              </a:rPr>
              <a:t> (minimum de dix </a:t>
            </a:r>
            <a:r>
              <a:rPr lang="en-US" sz="4000" b="1" dirty="0" err="1">
                <a:ea typeface="+mn-lt"/>
                <a:cs typeface="+mn-lt"/>
              </a:rPr>
              <a:t>produits</a:t>
            </a:r>
            <a:r>
              <a:rPr lang="en-US" sz="4000" b="1" dirty="0">
                <a:ea typeface="+mn-lt"/>
                <a:cs typeface="+mn-lt"/>
              </a:rPr>
              <a:t>). </a:t>
            </a:r>
            <a:r>
              <a:rPr lang="en-US" sz="4000" b="1" dirty="0" err="1">
                <a:ea typeface="+mn-lt"/>
                <a:cs typeface="+mn-lt"/>
              </a:rPr>
              <a:t>Utilisez</a:t>
            </a:r>
            <a:r>
              <a:rPr lang="en-US" sz="4000" b="1" dirty="0">
                <a:ea typeface="+mn-lt"/>
                <a:cs typeface="+mn-lt"/>
              </a:rPr>
              <a:t> les </a:t>
            </a:r>
            <a:r>
              <a:rPr lang="en-US" sz="4000" b="1" dirty="0" err="1">
                <a:ea typeface="+mn-lt"/>
                <a:cs typeface="+mn-lt"/>
              </a:rPr>
              <a:t>produits</a:t>
            </a:r>
            <a:r>
              <a:rPr lang="en-US" sz="4000" b="1" dirty="0">
                <a:ea typeface="+mn-lt"/>
                <a:cs typeface="+mn-lt"/>
              </a:rPr>
              <a:t> </a:t>
            </a:r>
            <a:r>
              <a:rPr lang="en-US" sz="4000" b="1" dirty="0" err="1">
                <a:ea typeface="+mn-lt"/>
                <a:cs typeface="+mn-lt"/>
              </a:rPr>
              <a:t>encerclés</a:t>
            </a:r>
            <a:r>
              <a:rPr lang="en-US" sz="4000" b="1" dirty="0">
                <a:ea typeface="+mn-lt"/>
                <a:cs typeface="+mn-lt"/>
              </a:rPr>
              <a:t> dans </a:t>
            </a:r>
            <a:r>
              <a:rPr lang="en-US" sz="4000" b="1" dirty="0" err="1">
                <a:ea typeface="+mn-lt"/>
                <a:cs typeface="+mn-lt"/>
              </a:rPr>
              <a:t>l'étape</a:t>
            </a:r>
            <a:r>
              <a:rPr lang="en-US" sz="4000" b="1" dirty="0">
                <a:ea typeface="+mn-lt"/>
                <a:cs typeface="+mn-lt"/>
              </a:rPr>
              <a:t> 1 </a:t>
            </a:r>
            <a:r>
              <a:rPr lang="en-US" sz="4000" b="1" dirty="0" err="1">
                <a:ea typeface="+mn-lt"/>
                <a:cs typeface="+mn-lt"/>
              </a:rPr>
              <a:t>ou</a:t>
            </a:r>
            <a:r>
              <a:rPr lang="en-US" sz="4000" b="1" dirty="0">
                <a:ea typeface="+mn-lt"/>
                <a:cs typeface="+mn-lt"/>
              </a:rPr>
              <a:t> </a:t>
            </a:r>
            <a:r>
              <a:rPr lang="en-US" sz="4000" b="1" dirty="0" err="1">
                <a:ea typeface="+mn-lt"/>
                <a:cs typeface="+mn-lt"/>
              </a:rPr>
              <a:t>choisissez</a:t>
            </a:r>
            <a:r>
              <a:rPr lang="en-US" sz="4000" b="1" dirty="0">
                <a:ea typeface="+mn-lt"/>
                <a:cs typeface="+mn-lt"/>
              </a:rPr>
              <a:t> </a:t>
            </a:r>
            <a:r>
              <a:rPr lang="en-US" sz="4000" b="1" dirty="0" err="1">
                <a:ea typeface="+mn-lt"/>
                <a:cs typeface="+mn-lt"/>
              </a:rPr>
              <a:t>d'autres</a:t>
            </a:r>
            <a:r>
              <a:rPr lang="en-US" sz="4000" b="1" dirty="0">
                <a:ea typeface="+mn-lt"/>
                <a:cs typeface="+mn-lt"/>
              </a:rPr>
              <a:t> </a:t>
            </a:r>
            <a:r>
              <a:rPr lang="en-US" sz="4000" b="1" dirty="0" err="1">
                <a:ea typeface="+mn-lt"/>
                <a:cs typeface="+mn-lt"/>
              </a:rPr>
              <a:t>produits</a:t>
            </a:r>
            <a:r>
              <a:rPr lang="en-US" sz="4000" b="1" dirty="0">
                <a:ea typeface="+mn-lt"/>
                <a:cs typeface="+mn-lt"/>
              </a:rPr>
              <a:t>. </a:t>
            </a:r>
            <a:endParaRPr lang="en-US" sz="4000" dirty="0">
              <a:ea typeface="+mn-lt"/>
              <a:cs typeface="+mn-lt"/>
            </a:endParaRPr>
          </a:p>
        </p:txBody>
      </p:sp>
      <p:pic>
        <p:nvPicPr>
          <p:cNvPr id="12" name="Picture 11" descr="A page of a grocery store&#10;&#10;Description automatically generated">
            <a:extLst>
              <a:ext uri="{FF2B5EF4-FFF2-40B4-BE49-F238E27FC236}">
                <a16:creationId xmlns:a16="http://schemas.microsoft.com/office/drawing/2014/main" id="{375234C7-6506-185D-5AD6-C84EF88E1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205" y="1965632"/>
            <a:ext cx="2685006" cy="32135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D55178-868C-1231-032B-3808E1B43751}"/>
              </a:ext>
            </a:extLst>
          </p:cNvPr>
          <p:cNvSpPr/>
          <p:nvPr/>
        </p:nvSpPr>
        <p:spPr bwMode="auto">
          <a:xfrm>
            <a:off x="475" y="2088"/>
            <a:ext cx="805543" cy="6866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spcBef>
                <a:spcPct val="0"/>
              </a:spcBef>
              <a:spcAft>
                <a:spcPct val="0"/>
              </a:spcAft>
            </a:pPr>
            <a:endParaRPr lang="en-US" sz="2400" b="0" i="0" u="none" strike="noStrike" cap="none" normalizeH="0" baseline="0" dirty="0">
              <a:ln>
                <a:noFill/>
              </a:ln>
              <a:effectLst/>
              <a:latin typeface="Times" pitchFamily="-110" charset="0"/>
              <a:cs typeface="Time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68BB61-FFC0-4504-461B-992E202490BD}"/>
              </a:ext>
            </a:extLst>
          </p:cNvPr>
          <p:cNvSpPr txBox="1"/>
          <p:nvPr/>
        </p:nvSpPr>
        <p:spPr>
          <a:xfrm rot="16200000">
            <a:off x="-983226" y="2558384"/>
            <a:ext cx="276941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ACTIVITÉ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E48E8-C7E3-F88A-55CE-48A15933AECC}"/>
              </a:ext>
            </a:extLst>
          </p:cNvPr>
          <p:cNvSpPr txBox="1"/>
          <p:nvPr/>
        </p:nvSpPr>
        <p:spPr>
          <a:xfrm>
            <a:off x="4888271" y="1414206"/>
            <a:ext cx="2743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/>
              <a:t>Au supermarché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8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3BB195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34A7F-71DA-8FEA-2C0F-D24A1403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52" y="188189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US" sz="6800" dirty="0">
                <a:solidFill>
                  <a:schemeClr val="bg1"/>
                </a:solidFill>
              </a:rPr>
              <a:t>Jeu de </a:t>
            </a:r>
            <a:r>
              <a:rPr lang="en-US" sz="6800" dirty="0" err="1">
                <a:solidFill>
                  <a:schemeClr val="bg1"/>
                </a:solidFill>
              </a:rPr>
              <a:t>rôles</a:t>
            </a:r>
          </a:p>
        </p:txBody>
      </p:sp>
      <p:pic>
        <p:nvPicPr>
          <p:cNvPr id="4" name="Content Placeholder 3" descr="A group of people icon&#10;&#10;Description automatically generated">
            <a:extLst>
              <a:ext uri="{FF2B5EF4-FFF2-40B4-BE49-F238E27FC236}">
                <a16:creationId xmlns:a16="http://schemas.microsoft.com/office/drawing/2014/main" id="{8A339213-1D8E-F19F-370D-77DEA8966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42124" y="-3124"/>
            <a:ext cx="1848009" cy="153434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13AB28-BA93-12AB-2A0F-7CD31C1026FA}"/>
              </a:ext>
            </a:extLst>
          </p:cNvPr>
          <p:cNvSpPr txBox="1"/>
          <p:nvPr/>
        </p:nvSpPr>
        <p:spPr>
          <a:xfrm>
            <a:off x="10367296" y="1777026"/>
            <a:ext cx="1846827" cy="4711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EE5645-1053-0E35-B44A-2114D3AD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198EC7-B644-FE54-9F77-38F6427C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7439" y="6356350"/>
            <a:ext cx="4114800" cy="365125"/>
          </a:xfrm>
        </p:spPr>
        <p:txBody>
          <a:bodyPr/>
          <a:lstStyle/>
          <a:p>
            <a:r>
              <a:rPr lang="en-US"/>
              <a:t>L. Bartosova, CC BY-NC-SA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2C71C-24F4-AE53-4A14-76A0BB070CA1}"/>
              </a:ext>
            </a:extLst>
          </p:cNvPr>
          <p:cNvSpPr txBox="1"/>
          <p:nvPr/>
        </p:nvSpPr>
        <p:spPr>
          <a:xfrm>
            <a:off x="2662902" y="1376515"/>
            <a:ext cx="6390968" cy="144655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Au </a:t>
            </a:r>
            <a:r>
              <a:rPr lang="en-US" sz="4400" b="1" dirty="0" err="1"/>
              <a:t>supermarché</a:t>
            </a:r>
          </a:p>
          <a:p>
            <a:endParaRPr lang="en-US" sz="4400" b="1" dirty="0"/>
          </a:p>
        </p:txBody>
      </p:sp>
      <p:pic>
        <p:nvPicPr>
          <p:cNvPr id="12" name="Picture 11" descr="A page of a grocery store&#10;&#10;Description automatically generated">
            <a:extLst>
              <a:ext uri="{FF2B5EF4-FFF2-40B4-BE49-F238E27FC236}">
                <a16:creationId xmlns:a16="http://schemas.microsoft.com/office/drawing/2014/main" id="{375234C7-6506-185D-5AD6-C84EF88E1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173" y="1957438"/>
            <a:ext cx="2988167" cy="3074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73D211-59E0-3816-56A5-042AA6BDC66B}"/>
              </a:ext>
            </a:extLst>
          </p:cNvPr>
          <p:cNvSpPr txBox="1"/>
          <p:nvPr/>
        </p:nvSpPr>
        <p:spPr>
          <a:xfrm>
            <a:off x="243757" y="2347042"/>
            <a:ext cx="2400711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Fiche de </a:t>
            </a:r>
            <a:r>
              <a:rPr lang="en-US" sz="1600" b="1" dirty="0" err="1">
                <a:latin typeface="Arial"/>
                <a:cs typeface="Arial"/>
              </a:rPr>
              <a:t>vocabulaire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généra</a:t>
            </a:r>
            <a:r>
              <a:rPr lang="en-US" sz="1600" dirty="0" err="1">
                <a:latin typeface="Arial"/>
                <a:cs typeface="Arial"/>
              </a:rPr>
              <a:t>l</a:t>
            </a:r>
            <a:r>
              <a:rPr lang="en-US" sz="1600" b="1" dirty="0">
                <a:latin typeface="Arial"/>
                <a:cs typeface="Arial"/>
              </a:rPr>
              <a:t> </a:t>
            </a:r>
            <a:endParaRPr lang="en-US" sz="1600" b="1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un </a:t>
            </a:r>
            <a:r>
              <a:rPr lang="en-US" sz="1600" dirty="0" err="1">
                <a:latin typeface="Arial"/>
                <a:cs typeface="Arial"/>
              </a:rPr>
              <a:t>rabais</a:t>
            </a:r>
            <a:endParaRPr lang="en-US" sz="160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Times New Roman"/>
              </a:rPr>
              <a:t>un panier</a:t>
            </a:r>
          </a:p>
          <a:p>
            <a:r>
              <a:rPr lang="en-US" sz="1600" dirty="0">
                <a:latin typeface="Arial"/>
                <a:cs typeface="Times New Roman"/>
              </a:rPr>
              <a:t>un chariot</a:t>
            </a:r>
          </a:p>
          <a:p>
            <a:r>
              <a:rPr lang="en-US" sz="1600" dirty="0">
                <a:latin typeface="Arial"/>
                <a:cs typeface="Times New Roman"/>
              </a:rPr>
              <a:t>un rayon</a:t>
            </a:r>
          </a:p>
          <a:p>
            <a:r>
              <a:rPr lang="en-US" sz="1600" err="1">
                <a:latin typeface="Arial"/>
                <a:cs typeface="Times New Roman"/>
              </a:rPr>
              <a:t>une</a:t>
            </a:r>
            <a:r>
              <a:rPr lang="en-US" sz="1600" dirty="0">
                <a:latin typeface="Arial"/>
                <a:cs typeface="Times New Roman"/>
              </a:rPr>
              <a:t> étagère</a:t>
            </a:r>
          </a:p>
          <a:p>
            <a:r>
              <a:rPr lang="en-US" sz="1600" err="1">
                <a:latin typeface="Arial"/>
                <a:cs typeface="Times New Roman"/>
              </a:rPr>
              <a:t>une</a:t>
            </a:r>
            <a:r>
              <a:rPr lang="en-US" sz="1600" dirty="0">
                <a:latin typeface="Arial"/>
                <a:cs typeface="Times New Roman"/>
              </a:rPr>
              <a:t> allée</a:t>
            </a:r>
          </a:p>
          <a:p>
            <a:r>
              <a:rPr lang="en-US" sz="1600" dirty="0" err="1">
                <a:latin typeface="Arial"/>
                <a:cs typeface="Times New Roman"/>
              </a:rPr>
              <a:t>une</a:t>
            </a:r>
            <a:r>
              <a:rPr lang="en-US" sz="1600" dirty="0">
                <a:latin typeface="Arial"/>
                <a:cs typeface="Times New Roman"/>
              </a:rPr>
              <a:t> </a:t>
            </a:r>
            <a:r>
              <a:rPr lang="en-US" sz="1600" dirty="0" err="1">
                <a:latin typeface="Arial"/>
                <a:cs typeface="Times New Roman"/>
              </a:rPr>
              <a:t>circulaire</a:t>
            </a:r>
            <a:endParaRPr lang="en-US" sz="1600">
              <a:latin typeface="Arial"/>
              <a:cs typeface="Times New Roman"/>
            </a:endParaRPr>
          </a:p>
          <a:p>
            <a:endParaRPr lang="en-US" sz="1600" dirty="0">
              <a:latin typeface="Arial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DCFD8-C208-A3C4-543F-FD94241924F6}"/>
              </a:ext>
            </a:extLst>
          </p:cNvPr>
          <p:cNvSpPr txBox="1"/>
          <p:nvPr/>
        </p:nvSpPr>
        <p:spPr>
          <a:xfrm>
            <a:off x="2507224" y="2220452"/>
            <a:ext cx="249084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Fiche de </a:t>
            </a:r>
            <a:r>
              <a:rPr lang="en-US" sz="1600" b="1" err="1">
                <a:latin typeface="Arial"/>
                <a:cs typeface="Arial"/>
              </a:rPr>
              <a:t>vocabulaire</a:t>
            </a:r>
            <a:r>
              <a:rPr lang="en-US" sz="1600" b="1" dirty="0">
                <a:latin typeface="Arial"/>
                <a:cs typeface="Arial"/>
              </a:rPr>
              <a:t> : </a:t>
            </a:r>
            <a:endParaRPr lang="en-US" sz="1600" b="1">
              <a:latin typeface="Arial"/>
              <a:cs typeface="Arial"/>
            </a:endParaRPr>
          </a:p>
          <a:p>
            <a:r>
              <a:rPr lang="en-US" sz="1600" b="1" dirty="0">
                <a:latin typeface="Arial"/>
                <a:cs typeface="Arial"/>
              </a:rPr>
              <a:t>À la </a:t>
            </a:r>
            <a:r>
              <a:rPr lang="en-US" sz="1600" b="1" dirty="0" err="1">
                <a:latin typeface="Arial"/>
                <a:cs typeface="Arial"/>
              </a:rPr>
              <a:t>caisse</a:t>
            </a:r>
            <a:endParaRPr lang="en-US" sz="1600" b="1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Times New Roman"/>
              </a:rPr>
              <a:t>un </a:t>
            </a:r>
            <a:r>
              <a:rPr lang="en-US" sz="1600" err="1">
                <a:latin typeface="Arial"/>
                <a:cs typeface="Times New Roman"/>
              </a:rPr>
              <a:t>cassier</a:t>
            </a:r>
            <a:endParaRPr lang="en-US" sz="1600" dirty="0">
              <a:latin typeface="Arial"/>
              <a:cs typeface="Times New Roman"/>
            </a:endParaRPr>
          </a:p>
          <a:p>
            <a:r>
              <a:rPr lang="en-US" sz="1600" dirty="0">
                <a:latin typeface="Arial"/>
                <a:cs typeface="Times New Roman"/>
              </a:rPr>
              <a:t>un tapis </a:t>
            </a:r>
            <a:r>
              <a:rPr lang="en-US" sz="1600" dirty="0" err="1">
                <a:latin typeface="Arial"/>
                <a:cs typeface="Times New Roman"/>
              </a:rPr>
              <a:t>roulant</a:t>
            </a:r>
            <a:endParaRPr lang="en-US" sz="1600" dirty="0" err="1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ea typeface="Verdana"/>
                <a:cs typeface="Times New Roman"/>
              </a:rPr>
              <a:t>un sac </a:t>
            </a:r>
            <a:r>
              <a:rPr lang="en-US" sz="1600" dirty="0" err="1">
                <a:latin typeface="Arial"/>
                <a:ea typeface="Verdana"/>
                <a:cs typeface="Times New Roman"/>
              </a:rPr>
              <a:t>en</a:t>
            </a:r>
            <a:r>
              <a:rPr lang="en-US" sz="1600" dirty="0">
                <a:latin typeface="Arial"/>
                <a:ea typeface="Verdana"/>
                <a:cs typeface="Times New Roman"/>
              </a:rPr>
              <a:t> plastique </a:t>
            </a:r>
          </a:p>
          <a:p>
            <a:endParaRPr lang="en-US" sz="1600" dirty="0">
              <a:latin typeface="Arial"/>
              <a:ea typeface="Verdana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3C5C29-F24C-146F-DC67-196450FA5FD4}"/>
              </a:ext>
            </a:extLst>
          </p:cNvPr>
          <p:cNvSpPr txBox="1"/>
          <p:nvPr/>
        </p:nvSpPr>
        <p:spPr>
          <a:xfrm>
            <a:off x="5096387" y="3277420"/>
            <a:ext cx="4145936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Fiche de questions</a:t>
            </a:r>
            <a:endParaRPr lang="en-US" sz="1600">
              <a:latin typeface="Arial"/>
              <a:cs typeface="Arial"/>
            </a:endParaRPr>
          </a:p>
          <a:p>
            <a:br>
              <a:rPr lang="en-US" sz="1600" dirty="0">
                <a:latin typeface="Arial"/>
              </a:rPr>
            </a:br>
            <a:r>
              <a:rPr lang="en-US" sz="1600" dirty="0" err="1">
                <a:latin typeface="Arial"/>
                <a:cs typeface="Times New Roman"/>
              </a:rPr>
              <a:t>Où</a:t>
            </a:r>
            <a:r>
              <a:rPr lang="en-US" sz="1600" dirty="0">
                <a:latin typeface="Arial"/>
                <a:cs typeface="Times New Roman"/>
              </a:rPr>
              <a:t> </a:t>
            </a:r>
            <a:r>
              <a:rPr lang="en-US" sz="1600" dirty="0" err="1">
                <a:latin typeface="Arial"/>
                <a:cs typeface="Times New Roman"/>
              </a:rPr>
              <a:t>est-ce</a:t>
            </a:r>
            <a:r>
              <a:rPr lang="en-US" sz="1600" dirty="0">
                <a:latin typeface="Arial"/>
                <a:cs typeface="Times New Roman"/>
              </a:rPr>
              <a:t> que je </a:t>
            </a:r>
            <a:r>
              <a:rPr lang="en-US" sz="1600" dirty="0" err="1">
                <a:latin typeface="Arial"/>
                <a:cs typeface="Times New Roman"/>
              </a:rPr>
              <a:t>peux</a:t>
            </a:r>
            <a:r>
              <a:rPr lang="en-US" sz="1600" dirty="0">
                <a:latin typeface="Arial"/>
                <a:cs typeface="Times New Roman"/>
              </a:rPr>
              <a:t> </a:t>
            </a:r>
            <a:r>
              <a:rPr lang="en-US" sz="1600" dirty="0" err="1">
                <a:latin typeface="Arial"/>
                <a:cs typeface="Times New Roman"/>
              </a:rPr>
              <a:t>trouver</a:t>
            </a:r>
            <a:r>
              <a:rPr lang="en-US" sz="1600" dirty="0">
                <a:latin typeface="Arial"/>
                <a:cs typeface="Times New Roman"/>
              </a:rPr>
              <a:t> un chariot/un panier?</a:t>
            </a:r>
          </a:p>
          <a:p>
            <a:endParaRPr lang="en-US" sz="1600" dirty="0">
              <a:latin typeface="Arial"/>
              <a:cs typeface="Times New Roman"/>
            </a:endParaRPr>
          </a:p>
          <a:p>
            <a:r>
              <a:rPr lang="en-US" sz="1600" dirty="0" err="1">
                <a:latin typeface="Arial"/>
                <a:cs typeface="Times New Roman"/>
              </a:rPr>
              <a:t>Où</a:t>
            </a:r>
            <a:r>
              <a:rPr lang="en-US" sz="1600" dirty="0">
                <a:latin typeface="Arial"/>
                <a:cs typeface="Times New Roman"/>
              </a:rPr>
              <a:t> </a:t>
            </a:r>
            <a:r>
              <a:rPr lang="en-US" sz="1600" dirty="0" err="1">
                <a:latin typeface="Arial"/>
                <a:cs typeface="Times New Roman"/>
              </a:rPr>
              <a:t>sont</a:t>
            </a:r>
            <a:r>
              <a:rPr lang="en-US" sz="1600" dirty="0">
                <a:latin typeface="Arial"/>
                <a:cs typeface="Times New Roman"/>
              </a:rPr>
              <a:t> les </a:t>
            </a:r>
            <a:r>
              <a:rPr lang="en-US" sz="1600" dirty="0" err="1">
                <a:latin typeface="Arial"/>
                <a:cs typeface="Times New Roman"/>
              </a:rPr>
              <a:t>produits</a:t>
            </a:r>
            <a:r>
              <a:rPr lang="en-US" sz="1600" dirty="0">
                <a:latin typeface="Arial"/>
                <a:cs typeface="Times New Roman"/>
              </a:rPr>
              <a:t>...?</a:t>
            </a:r>
          </a:p>
          <a:p>
            <a:endParaRPr lang="en-US" sz="1600" dirty="0">
              <a:latin typeface="Arial"/>
              <a:cs typeface="Times New Roman"/>
            </a:endParaRPr>
          </a:p>
          <a:p>
            <a:r>
              <a:rPr lang="en-US" sz="1600" err="1">
                <a:latin typeface="Arial"/>
                <a:cs typeface="Times New Roman"/>
              </a:rPr>
              <a:t>Où</a:t>
            </a:r>
            <a:r>
              <a:rPr lang="en-US" sz="1600" dirty="0">
                <a:latin typeface="Arial"/>
                <a:cs typeface="Times New Roman"/>
              </a:rPr>
              <a:t> se </a:t>
            </a:r>
            <a:r>
              <a:rPr lang="en-US" sz="1600" err="1">
                <a:latin typeface="Arial"/>
                <a:cs typeface="Times New Roman"/>
              </a:rPr>
              <a:t>trouve</a:t>
            </a:r>
            <a:r>
              <a:rPr lang="en-US" sz="1600" dirty="0">
                <a:latin typeface="Arial"/>
                <a:cs typeface="Times New Roman"/>
              </a:rPr>
              <a:t> le rayon des pâtes et des sauces?</a:t>
            </a:r>
          </a:p>
          <a:p>
            <a:endParaRPr lang="en-US" sz="1600" dirty="0">
              <a:latin typeface="Arial"/>
              <a:cs typeface="Times New Roman"/>
            </a:endParaRPr>
          </a:p>
          <a:p>
            <a:r>
              <a:rPr lang="en-US" sz="1600" dirty="0">
                <a:latin typeface="Arial"/>
                <a:cs typeface="Times New Roman"/>
              </a:rPr>
              <a:t>Est-ce que </a:t>
            </a:r>
            <a:r>
              <a:rPr lang="en-US" sz="1600" err="1">
                <a:latin typeface="Arial"/>
                <a:cs typeface="Times New Roman"/>
              </a:rPr>
              <a:t>vous</a:t>
            </a:r>
            <a:r>
              <a:rPr lang="en-US" sz="1600" dirty="0">
                <a:latin typeface="Arial"/>
                <a:cs typeface="Times New Roman"/>
              </a:rPr>
              <a:t> </a:t>
            </a:r>
            <a:r>
              <a:rPr lang="en-US" sz="1600" err="1">
                <a:latin typeface="Arial"/>
                <a:cs typeface="Times New Roman"/>
              </a:rPr>
              <a:t>avez</a:t>
            </a:r>
            <a:r>
              <a:rPr lang="en-US" sz="1600" dirty="0">
                <a:latin typeface="Arial"/>
                <a:cs typeface="Times New Roman"/>
              </a:rPr>
              <a:t> des promotions sur les </a:t>
            </a:r>
            <a:r>
              <a:rPr lang="en-US" sz="1600" err="1">
                <a:latin typeface="Arial"/>
                <a:cs typeface="Times New Roman"/>
              </a:rPr>
              <a:t>produits</a:t>
            </a:r>
            <a:r>
              <a:rPr lang="en-US" sz="1600" dirty="0">
                <a:latin typeface="Arial"/>
                <a:cs typeface="Times New Roman"/>
              </a:rPr>
              <a:t>...?</a:t>
            </a:r>
            <a:endParaRPr lang="en-US" dirty="0">
              <a:latin typeface="Arial"/>
            </a:endParaRPr>
          </a:p>
          <a:p>
            <a:endParaRPr lang="en-US" dirty="0">
              <a:latin typeface="The Hand Bold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625A9C-E6EB-75A2-5084-1EB4F3CBED68}"/>
              </a:ext>
            </a:extLst>
          </p:cNvPr>
          <p:cNvSpPr txBox="1"/>
          <p:nvPr/>
        </p:nvSpPr>
        <p:spPr>
          <a:xfrm>
            <a:off x="1630514" y="4785032"/>
            <a:ext cx="3269226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Fiche de </a:t>
            </a:r>
            <a:r>
              <a:rPr lang="en-US" sz="1600" b="1" err="1">
                <a:latin typeface="Arial"/>
                <a:cs typeface="Arial"/>
              </a:rPr>
              <a:t>vocabulaire</a:t>
            </a:r>
            <a:r>
              <a:rPr lang="en-US" sz="1600" b="1" dirty="0">
                <a:latin typeface="Arial"/>
                <a:cs typeface="Arial"/>
              </a:rPr>
              <a:t> : </a:t>
            </a:r>
          </a:p>
          <a:p>
            <a:r>
              <a:rPr lang="en-US" sz="1600" b="1" dirty="0">
                <a:latin typeface="Arial"/>
                <a:cs typeface="Arial"/>
              </a:rPr>
              <a:t>Sections dans un </a:t>
            </a:r>
            <a:r>
              <a:rPr lang="en-US" sz="1600" b="1" dirty="0" err="1">
                <a:latin typeface="Arial"/>
                <a:cs typeface="Arial"/>
              </a:rPr>
              <a:t>supermarché</a:t>
            </a:r>
          </a:p>
          <a:p>
            <a:endParaRPr lang="en-US" sz="1600" b="1" dirty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Times New Roman"/>
              </a:rPr>
              <a:t>la boulangerie</a:t>
            </a:r>
          </a:p>
          <a:p>
            <a:r>
              <a:rPr lang="en-US" sz="1600" dirty="0">
                <a:latin typeface="Arial"/>
                <a:cs typeface="Times New Roman"/>
              </a:rPr>
              <a:t>la </a:t>
            </a:r>
            <a:r>
              <a:rPr lang="en-US" sz="1600" err="1">
                <a:latin typeface="Arial"/>
                <a:cs typeface="Times New Roman"/>
              </a:rPr>
              <a:t>boucherie</a:t>
            </a:r>
            <a:endParaRPr lang="en-US" sz="1600">
              <a:latin typeface="Arial"/>
              <a:cs typeface="Times New Roman"/>
            </a:endParaRPr>
          </a:p>
          <a:p>
            <a:r>
              <a:rPr lang="en-US" sz="1600" dirty="0">
                <a:latin typeface="Arial"/>
                <a:cs typeface="Times New Roman"/>
              </a:rPr>
              <a:t>les </a:t>
            </a:r>
            <a:r>
              <a:rPr lang="en-US" sz="1600" err="1">
                <a:latin typeface="Arial"/>
                <a:cs typeface="Times New Roman"/>
              </a:rPr>
              <a:t>produits</a:t>
            </a:r>
            <a:r>
              <a:rPr lang="en-US" sz="1600" dirty="0">
                <a:latin typeface="Arial"/>
                <a:cs typeface="Times New Roman"/>
              </a:rPr>
              <a:t> </a:t>
            </a:r>
            <a:r>
              <a:rPr lang="en-US" sz="1600" err="1">
                <a:latin typeface="Arial"/>
                <a:cs typeface="Times New Roman"/>
              </a:rPr>
              <a:t>laitiers</a:t>
            </a:r>
            <a:endParaRPr lang="en-US" sz="1600">
              <a:latin typeface="Arial"/>
              <a:cs typeface="Times New Roman"/>
            </a:endParaRPr>
          </a:p>
          <a:p>
            <a:r>
              <a:rPr lang="en-US" sz="1600" dirty="0">
                <a:latin typeface="Arial"/>
                <a:ea typeface="Verdana"/>
                <a:cs typeface="Times New Roman"/>
              </a:rPr>
              <a:t>les aliments </a:t>
            </a:r>
            <a:r>
              <a:rPr lang="en-US" sz="1600" err="1">
                <a:latin typeface="Arial"/>
                <a:ea typeface="Verdana"/>
                <a:cs typeface="Times New Roman"/>
              </a:rPr>
              <a:t>surgelés</a:t>
            </a:r>
            <a:endParaRPr lang="en-US" sz="1600">
              <a:latin typeface="Arial"/>
              <a:ea typeface="Verdana"/>
              <a:cs typeface="Times New Roman"/>
            </a:endParaRPr>
          </a:p>
          <a:p>
            <a:endParaRPr lang="en-US" sz="1600" dirty="0">
              <a:latin typeface="Arial"/>
              <a:ea typeface="Verdan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8735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3BB195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34A7F-71DA-8FEA-2C0F-D24A1403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89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US" sz="6800" dirty="0">
                <a:solidFill>
                  <a:schemeClr val="bg1"/>
                </a:solidFill>
              </a:rPr>
              <a:t>Jeu de </a:t>
            </a:r>
            <a:r>
              <a:rPr lang="en-US" sz="6800" dirty="0" err="1">
                <a:solidFill>
                  <a:schemeClr val="bg1"/>
                </a:solidFill>
              </a:rPr>
              <a:t>rôles</a:t>
            </a:r>
          </a:p>
        </p:txBody>
      </p:sp>
      <p:pic>
        <p:nvPicPr>
          <p:cNvPr id="4" name="Content Placeholder 3" descr="A group of people icon&#10;&#10;Description automatically generated">
            <a:extLst>
              <a:ext uri="{FF2B5EF4-FFF2-40B4-BE49-F238E27FC236}">
                <a16:creationId xmlns:a16="http://schemas.microsoft.com/office/drawing/2014/main" id="{8A339213-1D8E-F19F-370D-77DEA8966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42124" y="-3124"/>
            <a:ext cx="1848009" cy="153434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13AB28-BA93-12AB-2A0F-7CD31C1026FA}"/>
              </a:ext>
            </a:extLst>
          </p:cNvPr>
          <p:cNvSpPr txBox="1"/>
          <p:nvPr/>
        </p:nvSpPr>
        <p:spPr>
          <a:xfrm>
            <a:off x="10367296" y="1777026"/>
            <a:ext cx="1846827" cy="4711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EE5645-1053-0E35-B44A-2114D3AD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198EC7-B644-FE54-9F77-38F6427C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7439" y="6356350"/>
            <a:ext cx="4114800" cy="365125"/>
          </a:xfrm>
        </p:spPr>
        <p:txBody>
          <a:bodyPr/>
          <a:lstStyle/>
          <a:p>
            <a:r>
              <a:rPr lang="en-US"/>
              <a:t>L. Bartosova, CC BY-NC-SA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2C71C-24F4-AE53-4A14-76A0BB070CA1}"/>
              </a:ext>
            </a:extLst>
          </p:cNvPr>
          <p:cNvSpPr txBox="1"/>
          <p:nvPr/>
        </p:nvSpPr>
        <p:spPr>
          <a:xfrm>
            <a:off x="2810386" y="1392902"/>
            <a:ext cx="6390968" cy="144655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ea typeface="+mn-lt"/>
                <a:cs typeface="+mn-lt"/>
              </a:rPr>
              <a:t>Au </a:t>
            </a:r>
            <a:r>
              <a:rPr lang="en-US" sz="4400" b="1" dirty="0" err="1">
                <a:ea typeface="+mn-lt"/>
                <a:cs typeface="+mn-lt"/>
              </a:rPr>
              <a:t>magasin</a:t>
            </a:r>
            <a:r>
              <a:rPr lang="en-US" sz="4400" b="1" dirty="0">
                <a:ea typeface="+mn-lt"/>
                <a:cs typeface="+mn-lt"/>
              </a:rPr>
              <a:t> à </a:t>
            </a:r>
            <a:r>
              <a:rPr lang="en-US" sz="4400" b="1" dirty="0" err="1">
                <a:ea typeface="+mn-lt"/>
                <a:cs typeface="+mn-lt"/>
              </a:rPr>
              <a:t>grande</a:t>
            </a:r>
            <a:r>
              <a:rPr lang="en-US" sz="4400" b="1" dirty="0">
                <a:ea typeface="+mn-lt"/>
                <a:cs typeface="+mn-lt"/>
              </a:rPr>
              <a:t> surface</a:t>
            </a:r>
            <a:endParaRPr lang="en-US" sz="4400" dirty="0"/>
          </a:p>
          <a:p>
            <a:endParaRPr lang="en-US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73D211-59E0-3816-56A5-042AA6BDC66B}"/>
              </a:ext>
            </a:extLst>
          </p:cNvPr>
          <p:cNvSpPr txBox="1"/>
          <p:nvPr/>
        </p:nvSpPr>
        <p:spPr>
          <a:xfrm>
            <a:off x="243757" y="2347042"/>
            <a:ext cx="2974258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Fiche de </a:t>
            </a:r>
            <a:r>
              <a:rPr lang="en-US" sz="1600" b="1" err="1">
                <a:latin typeface="Arial"/>
                <a:cs typeface="Arial"/>
              </a:rPr>
              <a:t>vocabulaire</a:t>
            </a:r>
            <a:r>
              <a:rPr lang="en-US" sz="1600" b="1" dirty="0">
                <a:latin typeface="Arial"/>
                <a:cs typeface="Arial"/>
              </a:rPr>
              <a:t> </a:t>
            </a:r>
            <a:endParaRPr lang="en-US" sz="1600" dirty="0">
              <a:latin typeface="Arial"/>
              <a:cs typeface="Arial"/>
            </a:endParaRPr>
          </a:p>
          <a:p>
            <a:r>
              <a:rPr lang="en-US" sz="1600" b="1" dirty="0" err="1">
                <a:latin typeface="Arial"/>
                <a:cs typeface="Arial"/>
              </a:rPr>
              <a:t>généra</a:t>
            </a:r>
            <a:r>
              <a:rPr lang="en-US" sz="1600" dirty="0" err="1">
                <a:latin typeface="Arial"/>
                <a:cs typeface="Arial"/>
              </a:rPr>
              <a:t>l</a:t>
            </a:r>
            <a:endParaRPr lang="en-US" sz="160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Times New Roman"/>
              </a:rPr>
              <a:t>un prix</a:t>
            </a:r>
          </a:p>
          <a:p>
            <a:r>
              <a:rPr lang="en-US" sz="1600" dirty="0">
                <a:latin typeface="Arial"/>
                <a:cs typeface="Times New Roman"/>
              </a:rPr>
              <a:t>un </a:t>
            </a:r>
            <a:r>
              <a:rPr lang="en-US" sz="1600" dirty="0" err="1">
                <a:latin typeface="Arial"/>
                <a:cs typeface="Times New Roman"/>
              </a:rPr>
              <a:t>reçu</a:t>
            </a:r>
            <a:endParaRPr lang="en-US" sz="1600" dirty="0">
              <a:latin typeface="Arial"/>
              <a:cs typeface="Times New Roman"/>
            </a:endParaRPr>
          </a:p>
          <a:p>
            <a:r>
              <a:rPr lang="en-US" sz="1600" dirty="0">
                <a:solidFill>
                  <a:srgbClr val="0A0000"/>
                </a:solidFill>
                <a:latin typeface="Arial"/>
                <a:cs typeface="Times New Roman"/>
              </a:rPr>
              <a:t>un porte-monnaie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sz="1600" dirty="0">
                <a:solidFill>
                  <a:srgbClr val="0A0000"/>
                </a:solidFill>
                <a:latin typeface="Arial"/>
                <a:cs typeface="Times New Roman"/>
              </a:rPr>
              <a:t>un </a:t>
            </a:r>
            <a:r>
              <a:rPr lang="en-US" sz="1600" dirty="0" err="1">
                <a:solidFill>
                  <a:srgbClr val="0A0000"/>
                </a:solidFill>
                <a:latin typeface="Arial"/>
                <a:cs typeface="Times New Roman"/>
              </a:rPr>
              <a:t>portefeuille</a:t>
            </a:r>
            <a:endParaRPr lang="en-US" sz="1600" dirty="0" err="1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Times New Roman"/>
              </a:rPr>
              <a:t>un article </a:t>
            </a:r>
            <a:r>
              <a:rPr lang="en-US" sz="1600" dirty="0" err="1">
                <a:latin typeface="Arial"/>
                <a:cs typeface="Times New Roman"/>
              </a:rPr>
              <a:t>manifacturé</a:t>
            </a:r>
          </a:p>
          <a:p>
            <a:r>
              <a:rPr lang="en-US" sz="1600" dirty="0">
                <a:latin typeface="Arial"/>
                <a:cs typeface="Times New Roman"/>
              </a:rPr>
              <a:t>les promotions</a:t>
            </a:r>
          </a:p>
          <a:p>
            <a:endParaRPr lang="en-US" sz="1600" dirty="0">
              <a:latin typeface="Arial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DCFD8-C208-A3C4-543F-FD94241924F6}"/>
              </a:ext>
            </a:extLst>
          </p:cNvPr>
          <p:cNvSpPr txBox="1"/>
          <p:nvPr/>
        </p:nvSpPr>
        <p:spPr>
          <a:xfrm>
            <a:off x="3318385" y="2351548"/>
            <a:ext cx="277761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Fiche de </a:t>
            </a:r>
            <a:r>
              <a:rPr lang="en-US" sz="1600" b="1" err="1">
                <a:latin typeface="Arial"/>
                <a:cs typeface="Arial"/>
              </a:rPr>
              <a:t>vocabulaire</a:t>
            </a:r>
            <a:r>
              <a:rPr lang="en-US" sz="1600" b="1" dirty="0">
                <a:latin typeface="Arial"/>
                <a:cs typeface="Arial"/>
              </a:rPr>
              <a:t> : </a:t>
            </a:r>
            <a:endParaRPr lang="en-US" sz="1600" b="1">
              <a:latin typeface="Arial"/>
              <a:cs typeface="Arial"/>
            </a:endParaRPr>
          </a:p>
          <a:p>
            <a:r>
              <a:rPr lang="en-US" sz="1600" b="1" dirty="0">
                <a:latin typeface="Arial"/>
                <a:cs typeface="Arial"/>
              </a:rPr>
              <a:t>À la </a:t>
            </a:r>
            <a:r>
              <a:rPr lang="en-US" sz="1600" b="1" dirty="0" err="1">
                <a:latin typeface="Arial"/>
                <a:cs typeface="Arial"/>
              </a:rPr>
              <a:t>caisse</a:t>
            </a:r>
            <a:endParaRPr lang="en-US" sz="1600" b="1" dirty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sz="1600" dirty="0" err="1">
                <a:latin typeface="Arial"/>
                <a:cs typeface="Times New Roman"/>
              </a:rPr>
              <a:t>une</a:t>
            </a:r>
            <a:r>
              <a:rPr lang="en-US" sz="1600" dirty="0">
                <a:latin typeface="Arial"/>
                <a:cs typeface="Times New Roman"/>
              </a:rPr>
              <a:t> </a:t>
            </a:r>
            <a:r>
              <a:rPr lang="en-US" sz="1600" dirty="0">
                <a:latin typeface="Arial"/>
                <a:ea typeface="Verdana"/>
                <a:cs typeface="Times New Roman"/>
              </a:rPr>
              <a:t>carte de </a:t>
            </a:r>
            <a:r>
              <a:rPr lang="en-US" sz="1600" dirty="0" err="1">
                <a:latin typeface="Arial"/>
                <a:ea typeface="Verdana"/>
                <a:cs typeface="Times New Roman"/>
              </a:rPr>
              <a:t>crédit</a:t>
            </a:r>
            <a:endParaRPr lang="en-US" sz="1600">
              <a:latin typeface="Arial"/>
              <a:ea typeface="Verdana"/>
              <a:cs typeface="Times New Roman"/>
            </a:endParaRPr>
          </a:p>
          <a:p>
            <a:r>
              <a:rPr lang="en-US" sz="1600" dirty="0" err="1">
                <a:latin typeface="Arial"/>
                <a:ea typeface="Verdana"/>
                <a:cs typeface="Times New Roman"/>
              </a:rPr>
              <a:t>une</a:t>
            </a:r>
            <a:r>
              <a:rPr lang="en-US" sz="1600" dirty="0">
                <a:latin typeface="Arial"/>
                <a:ea typeface="Verdana"/>
                <a:cs typeface="Times New Roman"/>
              </a:rPr>
              <a:t> carte de </a:t>
            </a:r>
            <a:r>
              <a:rPr lang="en-US" sz="1600" dirty="0" err="1">
                <a:latin typeface="Arial"/>
                <a:ea typeface="Verdana"/>
                <a:cs typeface="Times New Roman"/>
              </a:rPr>
              <a:t>débit</a:t>
            </a:r>
            <a:endParaRPr lang="en-US" sz="1600" err="1">
              <a:latin typeface="Arial"/>
              <a:ea typeface="Verdana"/>
              <a:cs typeface="Times New Roman"/>
            </a:endParaRPr>
          </a:p>
          <a:p>
            <a:endParaRPr lang="en-US" sz="1600" dirty="0">
              <a:latin typeface="Arial"/>
              <a:ea typeface="Verdana"/>
              <a:cs typeface="Times New Roman"/>
            </a:endParaRPr>
          </a:p>
          <a:p>
            <a:r>
              <a:rPr lang="en-US" sz="1600" dirty="0">
                <a:latin typeface="Arial"/>
                <a:ea typeface="Verdana"/>
                <a:cs typeface="Times New Roman"/>
              </a:rPr>
              <a:t>payer </a:t>
            </a:r>
            <a:r>
              <a:rPr lang="en-US" sz="1600" dirty="0" err="1">
                <a:latin typeface="Arial"/>
                <a:ea typeface="Verdana"/>
                <a:cs typeface="Times New Roman"/>
              </a:rPr>
              <a:t>en</a:t>
            </a:r>
            <a:r>
              <a:rPr lang="en-US" sz="1600" dirty="0">
                <a:latin typeface="Arial"/>
                <a:ea typeface="Verdana"/>
                <a:cs typeface="Times New Roman"/>
              </a:rPr>
              <a:t> </a:t>
            </a:r>
            <a:r>
              <a:rPr lang="en-US" sz="1600" dirty="0" err="1">
                <a:latin typeface="Arial"/>
                <a:ea typeface="Verdana"/>
                <a:cs typeface="Times New Roman"/>
              </a:rPr>
              <a:t>comptant</a:t>
            </a:r>
            <a:r>
              <a:rPr lang="en-US" sz="1600" dirty="0">
                <a:latin typeface="Arial"/>
                <a:ea typeface="+mn-lt"/>
                <a:cs typeface="+mn-lt"/>
              </a:rPr>
              <a:t>/</a:t>
            </a:r>
            <a:r>
              <a:rPr lang="en-US" sz="1600" dirty="0" err="1">
                <a:latin typeface="Arial"/>
                <a:ea typeface="+mn-lt"/>
                <a:cs typeface="+mn-lt"/>
              </a:rPr>
              <a:t>en</a:t>
            </a:r>
            <a:r>
              <a:rPr lang="en-US" sz="1600" dirty="0">
                <a:latin typeface="Arial"/>
                <a:ea typeface="+mn-lt"/>
                <a:cs typeface="+mn-lt"/>
              </a:rPr>
              <a:t> </a:t>
            </a:r>
            <a:r>
              <a:rPr lang="en-US" sz="1600" dirty="0" err="1">
                <a:latin typeface="Arial"/>
                <a:ea typeface="+mn-lt"/>
                <a:cs typeface="+mn-lt"/>
              </a:rPr>
              <a:t>espèce</a:t>
            </a:r>
            <a:endParaRPr lang="en-US" sz="1600" dirty="0" err="1">
              <a:latin typeface="Arial"/>
              <a:ea typeface="Verdana"/>
              <a:cs typeface="Times New Roman"/>
            </a:endParaRPr>
          </a:p>
          <a:p>
            <a:endParaRPr lang="en-US" sz="1600" dirty="0">
              <a:latin typeface="Arial"/>
              <a:ea typeface="Verdana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3C5C29-F24C-146F-DC67-196450FA5FD4}"/>
              </a:ext>
            </a:extLst>
          </p:cNvPr>
          <p:cNvSpPr txBox="1"/>
          <p:nvPr/>
        </p:nvSpPr>
        <p:spPr>
          <a:xfrm>
            <a:off x="704644" y="4817807"/>
            <a:ext cx="299884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Fiche </a:t>
            </a:r>
            <a:r>
              <a:rPr lang="en-US" sz="1600" b="1" dirty="0" err="1">
                <a:latin typeface="Arial"/>
                <a:cs typeface="Arial"/>
              </a:rPr>
              <a:t>d'expressions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utiles</a:t>
            </a:r>
            <a:endParaRPr lang="en-US" dirty="0" err="1"/>
          </a:p>
          <a:p>
            <a:r>
              <a:rPr lang="en-US" sz="1600" dirty="0">
                <a:latin typeface="Arial"/>
              </a:rPr>
              <a:t> </a:t>
            </a:r>
            <a:br>
              <a:rPr lang="en-US" sz="1600" dirty="0">
                <a:latin typeface="Arial"/>
              </a:rPr>
            </a:br>
            <a:r>
              <a:rPr lang="en-US" sz="1600" dirty="0">
                <a:latin typeface="Arial"/>
                <a:cs typeface="Arial"/>
              </a:rPr>
              <a:t>Je </a:t>
            </a:r>
            <a:r>
              <a:rPr lang="en-US" sz="1600" dirty="0" err="1">
                <a:latin typeface="Arial"/>
                <a:cs typeface="Arial"/>
              </a:rPr>
              <a:t>cherche</a:t>
            </a:r>
            <a:r>
              <a:rPr lang="en-US" sz="1600" dirty="0">
                <a:latin typeface="Arial"/>
                <a:cs typeface="Arial"/>
              </a:rPr>
              <a:t>...</a:t>
            </a:r>
            <a:endParaRPr lang="en-US"/>
          </a:p>
          <a:p>
            <a:r>
              <a:rPr lang="en-US" sz="1600" dirty="0" err="1">
                <a:latin typeface="Arial"/>
                <a:cs typeface="Times New Roman"/>
              </a:rPr>
              <a:t>C'est</a:t>
            </a:r>
            <a:r>
              <a:rPr lang="en-US" sz="1600" dirty="0">
                <a:latin typeface="Arial"/>
                <a:cs typeface="Times New Roman"/>
              </a:rPr>
              <a:t> </a:t>
            </a:r>
            <a:r>
              <a:rPr lang="en-US" sz="1600" dirty="0" err="1">
                <a:latin typeface="Arial"/>
                <a:cs typeface="Times New Roman"/>
              </a:rPr>
              <a:t>coûteux</a:t>
            </a:r>
            <a:r>
              <a:rPr lang="en-US" sz="1600" dirty="0">
                <a:latin typeface="Arial"/>
                <a:cs typeface="Times New Roman"/>
              </a:rPr>
              <a:t>.</a:t>
            </a:r>
          </a:p>
          <a:p>
            <a:r>
              <a:rPr lang="en-US" sz="1600" err="1">
                <a:latin typeface="Arial"/>
                <a:cs typeface="Times New Roman"/>
              </a:rPr>
              <a:t>J'ai</a:t>
            </a:r>
            <a:r>
              <a:rPr lang="en-US" sz="1600" dirty="0">
                <a:latin typeface="Arial"/>
                <a:cs typeface="Times New Roman"/>
              </a:rPr>
              <a:t> vu...</a:t>
            </a:r>
            <a:r>
              <a:rPr lang="en-US" sz="1600" err="1">
                <a:latin typeface="Arial"/>
                <a:cs typeface="Times New Roman"/>
              </a:rPr>
              <a:t>en</a:t>
            </a:r>
            <a:r>
              <a:rPr lang="en-US" sz="1600" dirty="0">
                <a:latin typeface="Arial"/>
                <a:cs typeface="Times New Roman"/>
              </a:rPr>
              <a:t> </a:t>
            </a:r>
            <a:r>
              <a:rPr lang="en-US" sz="1600" err="1">
                <a:latin typeface="Arial"/>
                <a:cs typeface="Times New Roman"/>
              </a:rPr>
              <a:t>ligne</a:t>
            </a:r>
            <a:r>
              <a:rPr lang="en-US" sz="1600" dirty="0">
                <a:latin typeface="Arial"/>
                <a:cs typeface="Times New Roman"/>
              </a:rPr>
              <a:t>...</a:t>
            </a:r>
          </a:p>
          <a:p>
            <a:r>
              <a:rPr lang="en-US" sz="1600" dirty="0">
                <a:latin typeface="Arial"/>
                <a:cs typeface="Times New Roman"/>
              </a:rPr>
              <a:t>Sur </a:t>
            </a:r>
            <a:r>
              <a:rPr lang="en-US" sz="1600" dirty="0" err="1">
                <a:latin typeface="Arial"/>
                <a:cs typeface="Times New Roman"/>
              </a:rPr>
              <a:t>votre</a:t>
            </a:r>
            <a:r>
              <a:rPr lang="en-US" sz="1600" dirty="0">
                <a:latin typeface="Arial"/>
                <a:cs typeface="Times New Roman"/>
              </a:rPr>
              <a:t> site web...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54B633-63FD-F654-B66C-5721FDFAA22E}"/>
              </a:ext>
            </a:extLst>
          </p:cNvPr>
          <p:cNvSpPr txBox="1"/>
          <p:nvPr/>
        </p:nvSpPr>
        <p:spPr>
          <a:xfrm>
            <a:off x="4703097" y="4817807"/>
            <a:ext cx="305619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Fiche de questions</a:t>
            </a:r>
            <a:endParaRPr lang="en-US" sz="1600">
              <a:latin typeface="Arial"/>
              <a:cs typeface="Arial"/>
            </a:endParaRPr>
          </a:p>
          <a:p>
            <a:endParaRPr lang="en-US" sz="1600" dirty="0">
              <a:latin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Quel </a:t>
            </a:r>
            <a:r>
              <a:rPr lang="en-US" sz="1600" dirty="0" err="1">
                <a:latin typeface="Arial"/>
                <a:cs typeface="Arial"/>
              </a:rPr>
              <a:t>est</a:t>
            </a:r>
            <a:r>
              <a:rPr lang="en-US" sz="1600" dirty="0">
                <a:latin typeface="Arial"/>
                <a:cs typeface="Arial"/>
              </a:rPr>
              <a:t> le prix...?</a:t>
            </a:r>
          </a:p>
          <a:p>
            <a:r>
              <a:rPr lang="en-US" sz="1600" dirty="0" err="1">
                <a:latin typeface="Arial"/>
                <a:cs typeface="Arial"/>
              </a:rPr>
              <a:t>Combien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dirty="0" err="1">
                <a:latin typeface="Arial"/>
                <a:cs typeface="Arial"/>
              </a:rPr>
              <a:t>coûte</a:t>
            </a:r>
            <a:r>
              <a:rPr lang="en-US" sz="1600" dirty="0">
                <a:latin typeface="Arial"/>
                <a:cs typeface="Arial"/>
              </a:rPr>
              <a:t>...?</a:t>
            </a:r>
            <a:endParaRPr lang="en-US" sz="1600" dirty="0">
              <a:latin typeface="Arial"/>
              <a:cs typeface="Times New Roman"/>
            </a:endParaRPr>
          </a:p>
          <a:p>
            <a:r>
              <a:rPr lang="en-US" sz="1600" dirty="0">
                <a:latin typeface="Arial"/>
              </a:rPr>
              <a:t>À quelle </a:t>
            </a:r>
            <a:r>
              <a:rPr lang="en-US" sz="1600" dirty="0" err="1">
                <a:latin typeface="Arial"/>
              </a:rPr>
              <a:t>heure</a:t>
            </a:r>
            <a:r>
              <a:rPr lang="en-US" sz="1600" dirty="0">
                <a:latin typeface="Arial"/>
              </a:rPr>
              <a:t> </a:t>
            </a:r>
            <a:r>
              <a:rPr lang="en-US" sz="1600" dirty="0" err="1">
                <a:latin typeface="Arial"/>
              </a:rPr>
              <a:t>est-ce</a:t>
            </a:r>
            <a:r>
              <a:rPr lang="en-US" sz="1600" dirty="0">
                <a:latin typeface="Arial"/>
              </a:rPr>
              <a:t> que </a:t>
            </a:r>
            <a:r>
              <a:rPr lang="en-US" sz="1600" dirty="0" err="1">
                <a:latin typeface="Arial"/>
              </a:rPr>
              <a:t>vous</a:t>
            </a:r>
            <a:r>
              <a:rPr lang="en-US" sz="1600" dirty="0">
                <a:latin typeface="Arial"/>
              </a:rPr>
              <a:t> </a:t>
            </a:r>
            <a:r>
              <a:rPr lang="en-US" sz="1600" dirty="0" err="1">
                <a:latin typeface="Arial"/>
              </a:rPr>
              <a:t>fermez</a:t>
            </a:r>
            <a:r>
              <a:rPr lang="en-US" sz="1600" dirty="0">
                <a:latin typeface="Arial"/>
              </a:rPr>
              <a:t>?</a:t>
            </a:r>
            <a:br>
              <a:rPr lang="en-US" sz="1600" dirty="0">
                <a:latin typeface="Arial"/>
              </a:rPr>
            </a:br>
            <a:endParaRPr lang="en-US" sz="1600">
              <a:latin typeface="Arial"/>
              <a:cs typeface="Times New Roman"/>
            </a:endParaRPr>
          </a:p>
        </p:txBody>
      </p:sp>
      <p:pic>
        <p:nvPicPr>
          <p:cNvPr id="16" name="Picture 15" descr="A screenshot of a map&#10;&#10;Description automatically generated">
            <a:extLst>
              <a:ext uri="{FF2B5EF4-FFF2-40B4-BE49-F238E27FC236}">
                <a16:creationId xmlns:a16="http://schemas.microsoft.com/office/drawing/2014/main" id="{CB437163-FF21-AD6F-D973-FAB56AEA5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589" y="2461081"/>
            <a:ext cx="4801420" cy="29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5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3BB195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34A7F-71DA-8FEA-2C0F-D24A1403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US" sz="6800" dirty="0">
                <a:solidFill>
                  <a:schemeClr val="bg1"/>
                </a:solidFill>
              </a:rPr>
              <a:t>Jeu de </a:t>
            </a:r>
            <a:r>
              <a:rPr lang="en-US" sz="6800" dirty="0" err="1">
                <a:solidFill>
                  <a:schemeClr val="bg1"/>
                </a:solidFill>
              </a:rPr>
              <a:t>rôles</a:t>
            </a:r>
            <a:endParaRPr lang="en-US" dirty="0" err="1">
              <a:solidFill>
                <a:schemeClr val="bg1"/>
              </a:solidFill>
            </a:endParaRPr>
          </a:p>
        </p:txBody>
      </p:sp>
      <p:pic>
        <p:nvPicPr>
          <p:cNvPr id="4" name="Content Placeholder 3" descr="A group of people icon&#10;&#10;Description automatically generated">
            <a:extLst>
              <a:ext uri="{FF2B5EF4-FFF2-40B4-BE49-F238E27FC236}">
                <a16:creationId xmlns:a16="http://schemas.microsoft.com/office/drawing/2014/main" id="{8A339213-1D8E-F19F-370D-77DEA8966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42124" y="-3124"/>
            <a:ext cx="1848009" cy="153434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13AB28-BA93-12AB-2A0F-7CD31C1026FA}"/>
              </a:ext>
            </a:extLst>
          </p:cNvPr>
          <p:cNvSpPr txBox="1"/>
          <p:nvPr/>
        </p:nvSpPr>
        <p:spPr>
          <a:xfrm>
            <a:off x="10367296" y="1777026"/>
            <a:ext cx="1846827" cy="4711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</a:t>
            </a:r>
            <a:r>
              <a:rPr lang="en-US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EE5645-1053-0E35-B44A-2114D3AD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198EC7-B644-FE54-9F77-38F6427C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17310" y="6356350"/>
            <a:ext cx="4114800" cy="365125"/>
          </a:xfrm>
        </p:spPr>
        <p:txBody>
          <a:bodyPr/>
          <a:lstStyle/>
          <a:p>
            <a:r>
              <a:rPr lang="en-US"/>
              <a:t>L. Bartosova, CC BY-NC-SA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2C71C-24F4-AE53-4A14-76A0BB070CA1}"/>
              </a:ext>
            </a:extLst>
          </p:cNvPr>
          <p:cNvSpPr txBox="1"/>
          <p:nvPr/>
        </p:nvSpPr>
        <p:spPr>
          <a:xfrm>
            <a:off x="835740" y="2343353"/>
            <a:ext cx="10225548" cy="513986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err="1"/>
              <a:t>Qu'est-ce</a:t>
            </a:r>
            <a:r>
              <a:rPr lang="en-US" sz="4400" b="1" dirty="0"/>
              <a:t> que </a:t>
            </a:r>
            <a:r>
              <a:rPr lang="en-US" sz="4400" b="1" err="1"/>
              <a:t>vous</a:t>
            </a:r>
            <a:r>
              <a:rPr lang="en-US" sz="4400" b="1" dirty="0"/>
              <a:t> </a:t>
            </a:r>
            <a:r>
              <a:rPr lang="en-US" sz="4400" b="1" err="1"/>
              <a:t>voulez</a:t>
            </a:r>
            <a:r>
              <a:rPr lang="en-US" sz="4400" b="1" dirty="0"/>
              <a:t> </a:t>
            </a:r>
            <a:r>
              <a:rPr lang="en-US" sz="4400" b="1" err="1"/>
              <a:t>acheter</a:t>
            </a:r>
            <a:r>
              <a:rPr lang="en-US" sz="4400" b="1" dirty="0"/>
              <a:t> au </a:t>
            </a:r>
            <a:r>
              <a:rPr lang="en-US" sz="4400" b="1" err="1"/>
              <a:t>magasin</a:t>
            </a:r>
            <a:r>
              <a:rPr lang="en-US" sz="4400" b="1" dirty="0"/>
              <a:t> </a:t>
            </a:r>
            <a:endParaRPr lang="en-US" b="1" dirty="0"/>
          </a:p>
          <a:p>
            <a:r>
              <a:rPr lang="en-US" sz="4400" b="1" dirty="0"/>
              <a:t>à </a:t>
            </a:r>
            <a:r>
              <a:rPr lang="en-US" sz="4400" b="1" dirty="0" err="1"/>
              <a:t>grande</a:t>
            </a:r>
            <a:r>
              <a:rPr lang="en-US" sz="4400" b="1" dirty="0"/>
              <a:t> surface?</a:t>
            </a:r>
            <a:endParaRPr lang="en-US" b="1" dirty="0"/>
          </a:p>
          <a:p>
            <a:pPr marL="742950" indent="-742950">
              <a:buAutoNum type="arabicPeriod"/>
            </a:pPr>
            <a:r>
              <a:rPr lang="en-US" sz="4000" b="1" dirty="0" err="1"/>
              <a:t>Connectez-vous</a:t>
            </a:r>
            <a:r>
              <a:rPr lang="en-US" sz="4000" b="1" dirty="0"/>
              <a:t> au site Web d'un </a:t>
            </a:r>
            <a:r>
              <a:rPr lang="en-US" sz="4000" b="1" dirty="0" err="1"/>
              <a:t>magasin</a:t>
            </a:r>
            <a:r>
              <a:rPr lang="en-US" sz="4000" b="1" dirty="0"/>
              <a:t> à </a:t>
            </a:r>
            <a:r>
              <a:rPr lang="en-US" sz="4000" b="1" dirty="0" err="1"/>
              <a:t>grande</a:t>
            </a:r>
            <a:r>
              <a:rPr lang="en-US" sz="4000" b="1" dirty="0"/>
              <a:t> surface et </a:t>
            </a:r>
            <a:r>
              <a:rPr lang="en-US" sz="4000" b="1" dirty="0" err="1"/>
              <a:t>notez</a:t>
            </a:r>
            <a:r>
              <a:rPr lang="en-US" sz="4000" b="1" dirty="0"/>
              <a:t> dix nouveaux mots de </a:t>
            </a:r>
            <a:r>
              <a:rPr lang="en-US" sz="4000" b="1" dirty="0" err="1"/>
              <a:t>vocabulaire</a:t>
            </a:r>
            <a:r>
              <a:rPr lang="en-US" sz="4000" b="1" dirty="0"/>
              <a:t>.</a:t>
            </a:r>
          </a:p>
          <a:p>
            <a:pPr marL="742950" indent="-742950">
              <a:buAutoNum type="arabicPeriod"/>
            </a:pPr>
            <a:r>
              <a:rPr lang="en-US" sz="4000" b="1" dirty="0" err="1">
                <a:ea typeface="+mn-lt"/>
                <a:cs typeface="+mn-lt"/>
              </a:rPr>
              <a:t>Trouvez</a:t>
            </a:r>
            <a:r>
              <a:rPr lang="en-US" sz="4000" b="1" dirty="0">
                <a:ea typeface="+mn-lt"/>
                <a:cs typeface="+mn-lt"/>
              </a:rPr>
              <a:t> trois articles sur le site Web que </a:t>
            </a:r>
            <a:r>
              <a:rPr lang="en-US" sz="4000" b="1" dirty="0" err="1">
                <a:ea typeface="+mn-lt"/>
                <a:cs typeface="+mn-lt"/>
              </a:rPr>
              <a:t>vous</a:t>
            </a:r>
            <a:r>
              <a:rPr lang="en-US" sz="4000" b="1" dirty="0">
                <a:ea typeface="+mn-lt"/>
                <a:cs typeface="+mn-lt"/>
              </a:rPr>
              <a:t> </a:t>
            </a:r>
            <a:r>
              <a:rPr lang="en-US" sz="4000" b="1" dirty="0" err="1">
                <a:ea typeface="+mn-lt"/>
                <a:cs typeface="+mn-lt"/>
              </a:rPr>
              <a:t>souhaitez</a:t>
            </a:r>
            <a:r>
              <a:rPr lang="en-US" sz="4000" b="1" dirty="0">
                <a:ea typeface="+mn-lt"/>
                <a:cs typeface="+mn-lt"/>
              </a:rPr>
              <a:t> </a:t>
            </a:r>
            <a:r>
              <a:rPr lang="en-US" sz="4000" b="1" dirty="0" err="1">
                <a:ea typeface="+mn-lt"/>
                <a:cs typeface="+mn-lt"/>
              </a:rPr>
              <a:t>acheter</a:t>
            </a:r>
            <a:r>
              <a:rPr lang="en-US" sz="4000" b="1" dirty="0">
                <a:ea typeface="+mn-lt"/>
                <a:cs typeface="+mn-lt"/>
              </a:rPr>
              <a:t> et </a:t>
            </a:r>
            <a:r>
              <a:rPr lang="en-US" sz="4000" b="1" dirty="0" err="1">
                <a:ea typeface="+mn-lt"/>
                <a:cs typeface="+mn-lt"/>
              </a:rPr>
              <a:t>formulez</a:t>
            </a:r>
            <a:r>
              <a:rPr lang="en-US" sz="4000" b="1" dirty="0">
                <a:ea typeface="+mn-lt"/>
                <a:cs typeface="+mn-lt"/>
              </a:rPr>
              <a:t> trois questions que </a:t>
            </a:r>
            <a:r>
              <a:rPr lang="en-US" sz="4000" b="1" dirty="0" err="1">
                <a:ea typeface="+mn-lt"/>
                <a:cs typeface="+mn-lt"/>
              </a:rPr>
              <a:t>vous</a:t>
            </a:r>
            <a:r>
              <a:rPr lang="en-US" sz="4000" b="1" dirty="0">
                <a:ea typeface="+mn-lt"/>
                <a:cs typeface="+mn-lt"/>
              </a:rPr>
              <a:t> </a:t>
            </a:r>
            <a:r>
              <a:rPr lang="en-US" sz="4000" b="1" dirty="0" err="1">
                <a:ea typeface="+mn-lt"/>
                <a:cs typeface="+mn-lt"/>
              </a:rPr>
              <a:t>poseriez</a:t>
            </a:r>
            <a:r>
              <a:rPr lang="en-US" sz="4000" b="1" dirty="0">
                <a:ea typeface="+mn-lt"/>
                <a:cs typeface="+mn-lt"/>
              </a:rPr>
              <a:t> à un </a:t>
            </a:r>
            <a:r>
              <a:rPr lang="en-US" sz="4000" b="1" dirty="0" err="1">
                <a:ea typeface="+mn-lt"/>
                <a:cs typeface="+mn-lt"/>
              </a:rPr>
              <a:t>employé</a:t>
            </a:r>
            <a:r>
              <a:rPr lang="en-US" sz="4000" b="1" dirty="0">
                <a:ea typeface="+mn-lt"/>
                <a:cs typeface="+mn-lt"/>
              </a:rPr>
              <a:t> </a:t>
            </a:r>
            <a:r>
              <a:rPr lang="en-US" sz="4000" b="1" dirty="0" err="1">
                <a:ea typeface="+mn-lt"/>
                <a:cs typeface="+mn-lt"/>
              </a:rPr>
              <a:t>liées</a:t>
            </a:r>
            <a:r>
              <a:rPr lang="en-US" sz="4000" b="1" dirty="0">
                <a:ea typeface="+mn-lt"/>
                <a:cs typeface="+mn-lt"/>
              </a:rPr>
              <a:t> à </a:t>
            </a:r>
            <a:r>
              <a:rPr lang="en-US" sz="4000" b="1" dirty="0" err="1">
                <a:ea typeface="+mn-lt"/>
                <a:cs typeface="+mn-lt"/>
              </a:rPr>
              <a:t>ces</a:t>
            </a:r>
            <a:r>
              <a:rPr lang="en-US" sz="4000" b="1" dirty="0">
                <a:ea typeface="+mn-lt"/>
                <a:cs typeface="+mn-lt"/>
              </a:rPr>
              <a:t> articles. Ensuite, </a:t>
            </a:r>
            <a:r>
              <a:rPr lang="en-US" sz="4000" b="1" dirty="0" err="1">
                <a:ea typeface="+mn-lt"/>
                <a:cs typeface="+mn-lt"/>
              </a:rPr>
              <a:t>formulez</a:t>
            </a:r>
            <a:r>
              <a:rPr lang="en-US" sz="4000" b="1" dirty="0">
                <a:ea typeface="+mn-lt"/>
                <a:cs typeface="+mn-lt"/>
              </a:rPr>
              <a:t> les </a:t>
            </a:r>
            <a:r>
              <a:rPr lang="en-US" sz="4000" b="1" dirty="0" err="1">
                <a:ea typeface="+mn-lt"/>
                <a:cs typeface="+mn-lt"/>
              </a:rPr>
              <a:t>réponses</a:t>
            </a:r>
            <a:r>
              <a:rPr lang="en-US" sz="4000" b="1" dirty="0">
                <a:ea typeface="+mn-lt"/>
                <a:cs typeface="+mn-lt"/>
              </a:rPr>
              <a:t> </a:t>
            </a:r>
            <a:r>
              <a:rPr lang="en-US" sz="4000" b="1" dirty="0" err="1">
                <a:ea typeface="+mn-lt"/>
                <a:cs typeface="+mn-lt"/>
              </a:rPr>
              <a:t>potentielles</a:t>
            </a:r>
            <a:r>
              <a:rPr lang="en-US" sz="4000" b="1" dirty="0">
                <a:ea typeface="+mn-lt"/>
                <a:cs typeface="+mn-lt"/>
              </a:rPr>
              <a:t> à </a:t>
            </a:r>
            <a:r>
              <a:rPr lang="en-US" sz="4000" b="1" dirty="0" err="1">
                <a:ea typeface="+mn-lt"/>
                <a:cs typeface="+mn-lt"/>
              </a:rPr>
              <a:t>ces</a:t>
            </a:r>
            <a:r>
              <a:rPr lang="en-US" sz="4000" b="1" dirty="0">
                <a:ea typeface="+mn-lt"/>
                <a:cs typeface="+mn-lt"/>
              </a:rPr>
              <a:t> questions. </a:t>
            </a:r>
          </a:p>
          <a:p>
            <a:endParaRPr lang="en-US" sz="4000" b="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D55178-868C-1231-032B-3808E1B43751}"/>
              </a:ext>
            </a:extLst>
          </p:cNvPr>
          <p:cNvSpPr/>
          <p:nvPr/>
        </p:nvSpPr>
        <p:spPr bwMode="auto">
          <a:xfrm>
            <a:off x="475" y="2088"/>
            <a:ext cx="805543" cy="6866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spcBef>
                <a:spcPct val="0"/>
              </a:spcBef>
              <a:spcAft>
                <a:spcPct val="0"/>
              </a:spcAft>
            </a:pPr>
            <a:endParaRPr lang="en-US" sz="2400" b="0" i="0" u="none" strike="noStrike" cap="none" normalizeH="0" baseline="0" dirty="0">
              <a:ln>
                <a:noFill/>
              </a:ln>
              <a:effectLst/>
              <a:latin typeface="Times" pitchFamily="-110" charset="0"/>
              <a:cs typeface="Time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68BB61-FFC0-4504-461B-992E202490BD}"/>
              </a:ext>
            </a:extLst>
          </p:cNvPr>
          <p:cNvSpPr txBox="1"/>
          <p:nvPr/>
        </p:nvSpPr>
        <p:spPr>
          <a:xfrm rot="16200000">
            <a:off x="-983226" y="2558384"/>
            <a:ext cx="276941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ACTIVITÉ 2</a:t>
            </a:r>
          </a:p>
        </p:txBody>
      </p: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73EC5A1B-FE95-4769-2531-810E28A95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9677" y="1414427"/>
            <a:ext cx="4088581" cy="2365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8BFA4B-E972-A274-A3FE-72E7744C5BE7}"/>
              </a:ext>
            </a:extLst>
          </p:cNvPr>
          <p:cNvSpPr txBox="1"/>
          <p:nvPr/>
        </p:nvSpPr>
        <p:spPr>
          <a:xfrm>
            <a:off x="3823109" y="1414207"/>
            <a:ext cx="479158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/>
              <a:t>Au magasin à grande surface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3BB195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34A7F-71DA-8FEA-2C0F-D24A1403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US" sz="6800" dirty="0">
                <a:solidFill>
                  <a:schemeClr val="bg1"/>
                </a:solidFill>
              </a:rPr>
              <a:t>Jeu de </a:t>
            </a:r>
            <a:r>
              <a:rPr lang="en-US" sz="6800" dirty="0" err="1">
                <a:solidFill>
                  <a:schemeClr val="bg1"/>
                </a:solidFill>
              </a:rPr>
              <a:t>rôles</a:t>
            </a:r>
            <a:endParaRPr lang="en-US" dirty="0" err="1">
              <a:solidFill>
                <a:schemeClr val="bg1"/>
              </a:solidFill>
            </a:endParaRPr>
          </a:p>
        </p:txBody>
      </p:sp>
      <p:pic>
        <p:nvPicPr>
          <p:cNvPr id="4" name="Content Placeholder 3" descr="A group of people icon&#10;&#10;Description automatically generated">
            <a:extLst>
              <a:ext uri="{FF2B5EF4-FFF2-40B4-BE49-F238E27FC236}">
                <a16:creationId xmlns:a16="http://schemas.microsoft.com/office/drawing/2014/main" id="{8A339213-1D8E-F19F-370D-77DEA8966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42124" y="-3124"/>
            <a:ext cx="1848009" cy="153434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13AB28-BA93-12AB-2A0F-7CD31C1026FA}"/>
              </a:ext>
            </a:extLst>
          </p:cNvPr>
          <p:cNvSpPr txBox="1"/>
          <p:nvPr/>
        </p:nvSpPr>
        <p:spPr>
          <a:xfrm>
            <a:off x="10367296" y="1777026"/>
            <a:ext cx="1846827" cy="4711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</a:t>
            </a:r>
            <a:r>
              <a:rPr lang="en-US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EE5645-1053-0E35-B44A-2114D3AD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198EC7-B644-FE54-9F77-38F6427C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17310" y="6356350"/>
            <a:ext cx="4114800" cy="365125"/>
          </a:xfrm>
        </p:spPr>
        <p:txBody>
          <a:bodyPr/>
          <a:lstStyle/>
          <a:p>
            <a:r>
              <a:rPr lang="en-US"/>
              <a:t>L. Bartosova, CC BY-NC-SA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2C71C-24F4-AE53-4A14-76A0BB070CA1}"/>
              </a:ext>
            </a:extLst>
          </p:cNvPr>
          <p:cNvSpPr txBox="1"/>
          <p:nvPr/>
        </p:nvSpPr>
        <p:spPr>
          <a:xfrm>
            <a:off x="942256" y="1802578"/>
            <a:ext cx="10217355" cy="523220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ea typeface="+mn-lt"/>
                <a:cs typeface="+mn-lt"/>
              </a:rPr>
              <a:t>Par </a:t>
            </a:r>
            <a:r>
              <a:rPr lang="en-US" sz="3200" b="1" err="1">
                <a:ea typeface="+mn-lt"/>
                <a:cs typeface="+mn-lt"/>
              </a:rPr>
              <a:t>exemple</a:t>
            </a:r>
            <a:r>
              <a:rPr lang="en-US" sz="3200" b="1" dirty="0">
                <a:ea typeface="+mn-lt"/>
                <a:cs typeface="+mn-lt"/>
              </a:rPr>
              <a:t> : </a:t>
            </a:r>
          </a:p>
          <a:p>
            <a:r>
              <a:rPr lang="en-US" sz="2400" b="1" dirty="0">
                <a:solidFill>
                  <a:srgbClr val="000000"/>
                </a:solidFill>
                <a:ea typeface="+mn-lt"/>
                <a:cs typeface="+mn-lt"/>
              </a:rPr>
              <a:t>Article :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Chemise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en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lin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à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rayures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.</a:t>
            </a:r>
            <a:endParaRPr lang="en-US" sz="24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400" b="1" dirty="0">
                <a:solidFill>
                  <a:srgbClr val="000000"/>
                </a:solidFill>
                <a:ea typeface="+mn-lt"/>
                <a:cs typeface="+mn-lt"/>
              </a:rPr>
              <a:t>Question :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Est-ce que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cette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chemise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est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disponible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en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d'autres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couleurs ? </a:t>
            </a:r>
            <a:endParaRPr lang="en-US" sz="24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400" b="1" dirty="0" err="1">
                <a:solidFill>
                  <a:srgbClr val="000000"/>
                </a:solidFill>
                <a:ea typeface="+mn-lt"/>
                <a:cs typeface="+mn-lt"/>
              </a:rPr>
              <a:t>Réponse</a:t>
            </a:r>
            <a:r>
              <a:rPr lang="en-US" sz="24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a typeface="+mn-lt"/>
                <a:cs typeface="+mn-lt"/>
              </a:rPr>
              <a:t>potentielle</a:t>
            </a:r>
            <a:r>
              <a:rPr lang="en-US" sz="2400" b="1" dirty="0">
                <a:solidFill>
                  <a:srgbClr val="000000"/>
                </a:solidFill>
                <a:ea typeface="+mn-lt"/>
                <a:cs typeface="+mn-lt"/>
              </a:rPr>
              <a:t> :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Oui,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cette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chemise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est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disponible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en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bleu marine,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blanc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et gris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clair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.</a:t>
            </a:r>
            <a:endParaRPr lang="en-US" sz="2400" dirty="0"/>
          </a:p>
          <a:p>
            <a:endParaRPr lang="en-US" sz="2400" b="1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400" b="1" dirty="0">
                <a:solidFill>
                  <a:srgbClr val="000000"/>
                </a:solidFill>
                <a:ea typeface="+mn-lt"/>
                <a:cs typeface="+mn-lt"/>
              </a:rPr>
              <a:t>Article :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Sac à dos anti-vol avec </a:t>
            </a:r>
            <a:r>
              <a:rPr lang="en-US" sz="2400" err="1">
                <a:solidFill>
                  <a:srgbClr val="0D0D0D"/>
                </a:solidFill>
                <a:ea typeface="+mn-lt"/>
                <a:cs typeface="+mn-lt"/>
              </a:rPr>
              <a:t>chargeur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USB. </a:t>
            </a:r>
            <a:endParaRPr lang="en-US" sz="24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400" b="1" dirty="0">
                <a:solidFill>
                  <a:srgbClr val="000000"/>
                </a:solidFill>
                <a:ea typeface="+mn-lt"/>
                <a:cs typeface="+mn-lt"/>
              </a:rPr>
              <a:t>Question :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Est-ce que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ce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sac à dos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est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résistant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à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l'eau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? </a:t>
            </a:r>
            <a:endParaRPr lang="en-US" sz="24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400" b="1" dirty="0" err="1">
                <a:solidFill>
                  <a:srgbClr val="000000"/>
                </a:solidFill>
                <a:ea typeface="+mn-lt"/>
                <a:cs typeface="+mn-lt"/>
              </a:rPr>
              <a:t>Réponse</a:t>
            </a:r>
            <a:r>
              <a:rPr lang="en-US" sz="24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a typeface="+mn-lt"/>
                <a:cs typeface="+mn-lt"/>
              </a:rPr>
              <a:t>potentielle</a:t>
            </a:r>
            <a:r>
              <a:rPr lang="en-US" sz="2400" b="1" dirty="0">
                <a:solidFill>
                  <a:srgbClr val="000000"/>
                </a:solidFill>
                <a:ea typeface="+mn-lt"/>
                <a:cs typeface="+mn-lt"/>
              </a:rPr>
              <a:t> :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Oui,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ce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sac à dos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est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fabriqué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à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partir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de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matériaux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résistants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à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l'eau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pour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protéger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vos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affaires par temps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pluvieux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.</a:t>
            </a:r>
            <a:endParaRPr lang="en-US" sz="2400"/>
          </a:p>
          <a:p>
            <a:endParaRPr lang="en-US" sz="2400" b="1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400" b="1" dirty="0">
                <a:solidFill>
                  <a:srgbClr val="000000"/>
                </a:solidFill>
                <a:ea typeface="+mn-lt"/>
                <a:cs typeface="+mn-lt"/>
              </a:rPr>
              <a:t>Article :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Casque audio sans fil avec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réduction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de bruit.</a:t>
            </a:r>
            <a:endParaRPr lang="en-US" sz="24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400" b="1" dirty="0">
                <a:solidFill>
                  <a:srgbClr val="000000"/>
                </a:solidFill>
                <a:ea typeface="+mn-lt"/>
                <a:cs typeface="+mn-lt"/>
              </a:rPr>
              <a:t>Question :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Quelle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est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la durée de vie de la batterie de </a:t>
            </a:r>
            <a:r>
              <a:rPr lang="en-US" sz="2400" dirty="0" err="1">
                <a:solidFill>
                  <a:srgbClr val="0D0D0D"/>
                </a:solidFill>
                <a:ea typeface="+mn-lt"/>
                <a:cs typeface="+mn-lt"/>
              </a:rPr>
              <a:t>ce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casque ? </a:t>
            </a:r>
            <a:endParaRPr lang="en-US" sz="24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400" b="1" err="1">
                <a:solidFill>
                  <a:srgbClr val="000000"/>
                </a:solidFill>
                <a:ea typeface="+mn-lt"/>
                <a:cs typeface="+mn-lt"/>
              </a:rPr>
              <a:t>Réponse</a:t>
            </a:r>
            <a:r>
              <a:rPr lang="en-US" sz="24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rgbClr val="000000"/>
                </a:solidFill>
                <a:ea typeface="+mn-lt"/>
                <a:cs typeface="+mn-lt"/>
              </a:rPr>
              <a:t>potentielle</a:t>
            </a:r>
            <a:r>
              <a:rPr lang="en-US" sz="2400" b="1" dirty="0">
                <a:solidFill>
                  <a:srgbClr val="000000"/>
                </a:solidFill>
                <a:ea typeface="+mn-lt"/>
                <a:cs typeface="+mn-lt"/>
              </a:rPr>
              <a:t> :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Ce casque </a:t>
            </a:r>
            <a:r>
              <a:rPr lang="en-US" sz="2400" err="1">
                <a:solidFill>
                  <a:srgbClr val="0D0D0D"/>
                </a:solidFill>
                <a:ea typeface="+mn-lt"/>
                <a:cs typeface="+mn-lt"/>
              </a:rPr>
              <a:t>offre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0D0D0D"/>
                </a:solidFill>
                <a:ea typeface="+mn-lt"/>
                <a:cs typeface="+mn-lt"/>
              </a:rPr>
              <a:t>jusqu'à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30 </a:t>
            </a:r>
            <a:r>
              <a:rPr lang="en-US" sz="2400" err="1">
                <a:solidFill>
                  <a:srgbClr val="0D0D0D"/>
                </a:solidFill>
                <a:ea typeface="+mn-lt"/>
                <a:cs typeface="+mn-lt"/>
              </a:rPr>
              <a:t>heures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0D0D0D"/>
                </a:solidFill>
                <a:ea typeface="+mn-lt"/>
                <a:cs typeface="+mn-lt"/>
              </a:rPr>
              <a:t>d'écoute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continue avec </a:t>
            </a:r>
            <a:r>
              <a:rPr lang="en-US" sz="2400" err="1">
                <a:solidFill>
                  <a:srgbClr val="0D0D0D"/>
                </a:solidFill>
                <a:ea typeface="+mn-lt"/>
                <a:cs typeface="+mn-lt"/>
              </a:rPr>
              <a:t>une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2400" err="1">
                <a:solidFill>
                  <a:srgbClr val="0D0D0D"/>
                </a:solidFill>
                <a:ea typeface="+mn-lt"/>
                <a:cs typeface="+mn-lt"/>
              </a:rPr>
              <a:t>seule</a:t>
            </a:r>
            <a:r>
              <a:rPr lang="en-US" sz="2400" dirty="0">
                <a:solidFill>
                  <a:srgbClr val="0D0D0D"/>
                </a:solidFill>
                <a:ea typeface="+mn-lt"/>
                <a:cs typeface="+mn-lt"/>
              </a:rPr>
              <a:t> charge.</a:t>
            </a:r>
          </a:p>
          <a:p>
            <a:endParaRPr lang="en-US" sz="2400" dirty="0">
              <a:solidFill>
                <a:srgbClr val="0D0D0D"/>
              </a:solidFill>
              <a:ea typeface="+mn-lt"/>
              <a:cs typeface="+mn-lt"/>
            </a:endParaRPr>
          </a:p>
          <a:p>
            <a:r>
              <a:rPr lang="en-US" sz="1200" dirty="0">
                <a:solidFill>
                  <a:srgbClr val="0D0D0D"/>
                </a:solidFill>
                <a:ea typeface="+mn-lt"/>
                <a:cs typeface="+mn-lt"/>
              </a:rPr>
              <a:t>Source des </a:t>
            </a:r>
            <a:r>
              <a:rPr lang="en-US" sz="1200" dirty="0" err="1">
                <a:solidFill>
                  <a:srgbClr val="0D0D0D"/>
                </a:solidFill>
                <a:ea typeface="+mn-lt"/>
                <a:cs typeface="+mn-lt"/>
              </a:rPr>
              <a:t>exemples</a:t>
            </a:r>
            <a:r>
              <a:rPr lang="en-US" sz="1200" dirty="0">
                <a:solidFill>
                  <a:srgbClr val="0D0D0D"/>
                </a:solidFill>
                <a:ea typeface="+mn-lt"/>
                <a:cs typeface="+mn-lt"/>
              </a:rPr>
              <a:t> : Chat GPT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D55178-868C-1231-032B-3808E1B43751}"/>
              </a:ext>
            </a:extLst>
          </p:cNvPr>
          <p:cNvSpPr/>
          <p:nvPr/>
        </p:nvSpPr>
        <p:spPr bwMode="auto">
          <a:xfrm>
            <a:off x="475" y="2088"/>
            <a:ext cx="805543" cy="6866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spcBef>
                <a:spcPct val="0"/>
              </a:spcBef>
              <a:spcAft>
                <a:spcPct val="0"/>
              </a:spcAft>
            </a:pPr>
            <a:endParaRPr lang="en-US" sz="2400" b="0" i="0" u="none" strike="noStrike" cap="none" normalizeH="0" baseline="0" dirty="0">
              <a:ln>
                <a:noFill/>
              </a:ln>
              <a:effectLst/>
              <a:latin typeface="Times" pitchFamily="-110" charset="0"/>
              <a:cs typeface="Time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68BB61-FFC0-4504-461B-992E202490BD}"/>
              </a:ext>
            </a:extLst>
          </p:cNvPr>
          <p:cNvSpPr txBox="1"/>
          <p:nvPr/>
        </p:nvSpPr>
        <p:spPr>
          <a:xfrm rot="16200000">
            <a:off x="-983226" y="2558384"/>
            <a:ext cx="276941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ACTIVITÉ 2 (suite)</a:t>
            </a:r>
          </a:p>
        </p:txBody>
      </p: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73EC5A1B-FE95-4769-2531-810E28A95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4579" y="1463588"/>
            <a:ext cx="3302001" cy="2365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77B87F-7AA1-94EE-CD24-7DB57D501AB8}"/>
              </a:ext>
            </a:extLst>
          </p:cNvPr>
          <p:cNvSpPr txBox="1"/>
          <p:nvPr/>
        </p:nvSpPr>
        <p:spPr>
          <a:xfrm>
            <a:off x="3806723" y="1528916"/>
            <a:ext cx="479158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/>
              <a:t>Au </a:t>
            </a:r>
            <a:r>
              <a:rPr lang="en-US" sz="4400" b="1" dirty="0" err="1"/>
              <a:t>magasin</a:t>
            </a:r>
            <a:r>
              <a:rPr lang="en-US" sz="4400" b="1" dirty="0"/>
              <a:t> à </a:t>
            </a:r>
            <a:r>
              <a:rPr lang="en-US" sz="4400" b="1" dirty="0" err="1"/>
              <a:t>grande</a:t>
            </a:r>
            <a:r>
              <a:rPr lang="en-US" sz="4400" b="1" dirty="0"/>
              <a:t> surface </a:t>
            </a:r>
            <a:r>
              <a:rPr lang="en-US" sz="2800" b="1" dirty="0"/>
              <a:t>(</a:t>
            </a:r>
            <a:r>
              <a:rPr lang="en-US" sz="2800" dirty="0"/>
              <a:t>suite)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797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3BB195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34A7F-71DA-8FEA-2C0F-D24A1403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US" sz="6800" dirty="0">
                <a:solidFill>
                  <a:schemeClr val="bg1"/>
                </a:solidFill>
              </a:rPr>
              <a:t>Jeu de </a:t>
            </a:r>
            <a:r>
              <a:rPr lang="en-US" sz="6800" dirty="0" err="1">
                <a:solidFill>
                  <a:schemeClr val="bg1"/>
                </a:solidFill>
              </a:rPr>
              <a:t>rôles</a:t>
            </a:r>
          </a:p>
        </p:txBody>
      </p:sp>
      <p:pic>
        <p:nvPicPr>
          <p:cNvPr id="4" name="Content Placeholder 3" descr="A group of people icon&#10;&#10;Description automatically generated">
            <a:extLst>
              <a:ext uri="{FF2B5EF4-FFF2-40B4-BE49-F238E27FC236}">
                <a16:creationId xmlns:a16="http://schemas.microsoft.com/office/drawing/2014/main" id="{8A339213-1D8E-F19F-370D-77DEA8966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42124" y="-3124"/>
            <a:ext cx="1848009" cy="153434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13AB28-BA93-12AB-2A0F-7CD31C1026FA}"/>
              </a:ext>
            </a:extLst>
          </p:cNvPr>
          <p:cNvSpPr txBox="1"/>
          <p:nvPr/>
        </p:nvSpPr>
        <p:spPr>
          <a:xfrm>
            <a:off x="10367296" y="1777026"/>
            <a:ext cx="1846827" cy="4711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EE5645-1053-0E35-B44A-2114D3AD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198EC7-B644-FE54-9F77-38F6427C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2858" y="6356350"/>
            <a:ext cx="4114800" cy="365125"/>
          </a:xfrm>
        </p:spPr>
        <p:txBody>
          <a:bodyPr/>
          <a:lstStyle/>
          <a:p>
            <a:r>
              <a:rPr lang="en-US"/>
              <a:t>L. Bartosova, CC BY-NC-SA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2C71C-24F4-AE53-4A14-76A0BB070CA1}"/>
              </a:ext>
            </a:extLst>
          </p:cNvPr>
          <p:cNvSpPr txBox="1"/>
          <p:nvPr/>
        </p:nvSpPr>
        <p:spPr>
          <a:xfrm>
            <a:off x="2769418" y="1458450"/>
            <a:ext cx="6390968" cy="144655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Mini-Conversations</a:t>
            </a:r>
            <a:endParaRPr lang="en-US" dirty="0"/>
          </a:p>
          <a:p>
            <a:endParaRPr lang="en-US" sz="4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3C5C29-F24C-146F-DC67-196450FA5FD4}"/>
              </a:ext>
            </a:extLst>
          </p:cNvPr>
          <p:cNvSpPr txBox="1"/>
          <p:nvPr/>
        </p:nvSpPr>
        <p:spPr>
          <a:xfrm>
            <a:off x="901288" y="2236838"/>
            <a:ext cx="8586837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err="1">
                <a:ea typeface="+mn-lt"/>
                <a:cs typeface="+mn-lt"/>
              </a:rPr>
              <a:t>Improvisez</a:t>
            </a:r>
            <a:r>
              <a:rPr lang="en-US" sz="2800" dirty="0">
                <a:ea typeface="+mn-lt"/>
                <a:cs typeface="+mn-lt"/>
              </a:rPr>
              <a:t> un dialogue </a:t>
            </a:r>
            <a:r>
              <a:rPr lang="en-US" sz="2800" dirty="0" err="1">
                <a:ea typeface="+mn-lt"/>
                <a:cs typeface="+mn-lt"/>
              </a:rPr>
              <a:t>typique</a:t>
            </a:r>
            <a:r>
              <a:rPr lang="en-US" sz="2800" dirty="0">
                <a:ea typeface="+mn-lt"/>
                <a:cs typeface="+mn-lt"/>
              </a:rPr>
              <a:t> de lieu (</a:t>
            </a:r>
            <a:r>
              <a:rPr lang="en-US" sz="2800" dirty="0" err="1">
                <a:ea typeface="+mn-lt"/>
                <a:cs typeface="+mn-lt"/>
              </a:rPr>
              <a:t>supermarché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ou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magasin</a:t>
            </a:r>
            <a:r>
              <a:rPr lang="en-US" sz="2800" dirty="0">
                <a:ea typeface="+mn-lt"/>
                <a:cs typeface="+mn-lt"/>
              </a:rPr>
              <a:t> à </a:t>
            </a:r>
            <a:r>
              <a:rPr lang="en-US" sz="2800" dirty="0" err="1">
                <a:ea typeface="+mn-lt"/>
                <a:cs typeface="+mn-lt"/>
              </a:rPr>
              <a:t>grande</a:t>
            </a:r>
            <a:r>
              <a:rPr lang="en-US" sz="2800" dirty="0">
                <a:ea typeface="+mn-lt"/>
                <a:cs typeface="+mn-lt"/>
              </a:rPr>
              <a:t> surface).</a:t>
            </a:r>
            <a:endParaRPr lang="en-US"/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ea typeface="+mn-lt"/>
                <a:cs typeface="+mn-lt"/>
              </a:rPr>
              <a:t>Imaginez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err="1">
                <a:ea typeface="+mn-lt"/>
                <a:cs typeface="+mn-lt"/>
              </a:rPr>
              <a:t>ce</a:t>
            </a:r>
            <a:r>
              <a:rPr lang="en-US" sz="2800" dirty="0">
                <a:ea typeface="+mn-lt"/>
                <a:cs typeface="+mn-lt"/>
              </a:rPr>
              <a:t> que </a:t>
            </a:r>
            <a:r>
              <a:rPr lang="en-US" sz="2800" dirty="0" err="1">
                <a:ea typeface="+mn-lt"/>
                <a:cs typeface="+mn-lt"/>
              </a:rPr>
              <a:t>vous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err="1">
                <a:ea typeface="+mn-lt"/>
                <a:cs typeface="+mn-lt"/>
              </a:rPr>
              <a:t>pourriez</a:t>
            </a:r>
            <a:r>
              <a:rPr lang="en-US" sz="2800" dirty="0">
                <a:ea typeface="+mn-lt"/>
                <a:cs typeface="+mn-lt"/>
              </a:rPr>
              <a:t> dire dans </a:t>
            </a:r>
            <a:r>
              <a:rPr lang="en-US" sz="2800" dirty="0" err="1">
                <a:ea typeface="+mn-lt"/>
                <a:cs typeface="+mn-lt"/>
              </a:rPr>
              <a:t>une</a:t>
            </a:r>
            <a:r>
              <a:rPr lang="en-US" sz="2800" dirty="0">
                <a:ea typeface="+mn-lt"/>
                <a:cs typeface="+mn-lt"/>
              </a:rPr>
              <a:t> situation qui a lieu dans un </a:t>
            </a:r>
            <a:r>
              <a:rPr lang="en-US" sz="2800" dirty="0" err="1">
                <a:ea typeface="+mn-lt"/>
                <a:cs typeface="+mn-lt"/>
              </a:rPr>
              <a:t>supermarché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ou</a:t>
            </a:r>
            <a:r>
              <a:rPr lang="en-US" sz="2800" dirty="0">
                <a:ea typeface="+mn-lt"/>
                <a:cs typeface="+mn-lt"/>
              </a:rPr>
              <a:t> un </a:t>
            </a:r>
            <a:r>
              <a:rPr lang="en-US" sz="2800" dirty="0" err="1">
                <a:ea typeface="+mn-lt"/>
                <a:cs typeface="+mn-lt"/>
              </a:rPr>
              <a:t>magasin</a:t>
            </a:r>
            <a:r>
              <a:rPr lang="en-US" sz="2800" dirty="0">
                <a:ea typeface="+mn-lt"/>
                <a:cs typeface="+mn-lt"/>
              </a:rPr>
              <a:t> à </a:t>
            </a:r>
            <a:r>
              <a:rPr lang="en-US" sz="2800" dirty="0" err="1">
                <a:ea typeface="+mn-lt"/>
                <a:cs typeface="+mn-lt"/>
              </a:rPr>
              <a:t>grande</a:t>
            </a:r>
            <a:r>
              <a:rPr lang="en-US" sz="2800" dirty="0">
                <a:ea typeface="+mn-lt"/>
                <a:cs typeface="+mn-lt"/>
              </a:rPr>
              <a:t> surface. 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Dans </a:t>
            </a:r>
            <a:r>
              <a:rPr lang="en-US" sz="2800" dirty="0" err="1">
                <a:ea typeface="+mn-lt"/>
                <a:cs typeface="+mn-lt"/>
              </a:rPr>
              <a:t>votre</a:t>
            </a:r>
            <a:r>
              <a:rPr lang="en-US" sz="2800" dirty="0">
                <a:ea typeface="+mn-lt"/>
                <a:cs typeface="+mn-lt"/>
              </a:rPr>
              <a:t> dialogue, le client pose </a:t>
            </a:r>
            <a:r>
              <a:rPr lang="en-US" sz="2800" dirty="0" err="1">
                <a:ea typeface="+mn-lt"/>
                <a:cs typeface="+mn-lt"/>
              </a:rPr>
              <a:t>une</a:t>
            </a:r>
            <a:r>
              <a:rPr lang="en-US" sz="2800" dirty="0">
                <a:ea typeface="+mn-lt"/>
                <a:cs typeface="+mn-lt"/>
              </a:rPr>
              <a:t> question à </a:t>
            </a:r>
            <a:r>
              <a:rPr lang="en-US" sz="2800" dirty="0" err="1">
                <a:ea typeface="+mn-lt"/>
                <a:cs typeface="+mn-lt"/>
              </a:rPr>
              <a:t>l’employé</a:t>
            </a:r>
            <a:r>
              <a:rPr lang="en-US" sz="2800" dirty="0">
                <a:ea typeface="+mn-lt"/>
                <a:cs typeface="+mn-lt"/>
              </a:rPr>
              <a:t>, qui </a:t>
            </a:r>
            <a:r>
              <a:rPr lang="en-US" sz="2800" dirty="0" err="1">
                <a:ea typeface="+mn-lt"/>
                <a:cs typeface="+mn-lt"/>
              </a:rPr>
              <a:t>lui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répond</a:t>
            </a:r>
            <a:r>
              <a:rPr lang="en-US" sz="2800" dirty="0">
                <a:ea typeface="+mn-lt"/>
                <a:cs typeface="+mn-lt"/>
              </a:rPr>
              <a:t>. </a:t>
            </a:r>
            <a:r>
              <a:rPr lang="en-US" sz="2800" dirty="0" err="1">
                <a:ea typeface="+mn-lt"/>
                <a:cs typeface="+mn-lt"/>
              </a:rPr>
              <a:t>L'employé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peut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err="1">
                <a:ea typeface="+mn-lt"/>
                <a:cs typeface="+mn-lt"/>
              </a:rPr>
              <a:t>également</a:t>
            </a:r>
            <a:r>
              <a:rPr lang="en-US" sz="2800" dirty="0">
                <a:ea typeface="+mn-lt"/>
                <a:cs typeface="+mn-lt"/>
              </a:rPr>
              <a:t> poser des questions de clarification au client, qui </a:t>
            </a:r>
            <a:r>
              <a:rPr lang="en-US" sz="2800" dirty="0" err="1">
                <a:ea typeface="+mn-lt"/>
                <a:cs typeface="+mn-lt"/>
              </a:rPr>
              <a:t>lui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err="1">
                <a:ea typeface="+mn-lt"/>
                <a:cs typeface="+mn-lt"/>
              </a:rPr>
              <a:t>répond</a:t>
            </a:r>
            <a:r>
              <a:rPr lang="en-US" sz="2800" dirty="0">
                <a:ea typeface="+mn-lt"/>
                <a:cs typeface="+mn-lt"/>
              </a:rPr>
              <a:t> à son tour (trois </a:t>
            </a:r>
            <a:r>
              <a:rPr lang="en-US" sz="2800" dirty="0" err="1">
                <a:ea typeface="+mn-lt"/>
                <a:cs typeface="+mn-lt"/>
              </a:rPr>
              <a:t>ou</a:t>
            </a:r>
            <a:r>
              <a:rPr lang="en-US" sz="2800" dirty="0">
                <a:ea typeface="+mn-lt"/>
                <a:cs typeface="+mn-lt"/>
              </a:rPr>
              <a:t> quatre </a:t>
            </a:r>
            <a:r>
              <a:rPr lang="en-US" sz="2800" dirty="0" err="1">
                <a:ea typeface="+mn-lt"/>
                <a:cs typeface="+mn-lt"/>
              </a:rPr>
              <a:t>répliques</a:t>
            </a:r>
            <a:r>
              <a:rPr lang="en-US" sz="2800" dirty="0">
                <a:ea typeface="+mn-lt"/>
                <a:cs typeface="+mn-lt"/>
              </a:rPr>
              <a:t> par participant). </a:t>
            </a:r>
            <a:endParaRPr lang="en-US" sz="2800" dirty="0"/>
          </a:p>
          <a:p>
            <a:endParaRPr lang="en-US" sz="2800" dirty="0">
              <a:ea typeface="+mn-lt"/>
              <a:cs typeface="+mn-lt"/>
            </a:endParaRPr>
          </a:p>
          <a:p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774933-6715-B1BD-DFDA-206BA81069C6}"/>
              </a:ext>
            </a:extLst>
          </p:cNvPr>
          <p:cNvSpPr/>
          <p:nvPr/>
        </p:nvSpPr>
        <p:spPr bwMode="auto">
          <a:xfrm>
            <a:off x="475" y="2088"/>
            <a:ext cx="805543" cy="6866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spcBef>
                <a:spcPct val="0"/>
              </a:spcBef>
              <a:spcAft>
                <a:spcPct val="0"/>
              </a:spcAft>
            </a:pPr>
            <a:endParaRPr lang="en-US" sz="2400" b="0" i="0" u="none" strike="noStrike" cap="none" normalizeH="0" baseline="0" dirty="0">
              <a:ln>
                <a:noFill/>
              </a:ln>
              <a:effectLst/>
              <a:latin typeface="Times" pitchFamily="-110" charset="0"/>
              <a:cs typeface="Time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6F6C73-F0F4-B03E-B8BB-7DC6F3184090}"/>
              </a:ext>
            </a:extLst>
          </p:cNvPr>
          <p:cNvSpPr txBox="1"/>
          <p:nvPr/>
        </p:nvSpPr>
        <p:spPr>
          <a:xfrm rot="-5400000">
            <a:off x="-983226" y="2558384"/>
            <a:ext cx="276941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ACTIVITÉ 3</a:t>
            </a:r>
          </a:p>
        </p:txBody>
      </p:sp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1F4F8D1E-70C5-5D7F-5086-BD914EF84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8719" y="4396641"/>
            <a:ext cx="2458068" cy="1438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75534-1D07-55F0-D342-AA0C57B47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0315" y="1965632"/>
            <a:ext cx="2112787" cy="22138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1A302F-C7B1-308F-84C0-A54A60D89FF1}"/>
              </a:ext>
            </a:extLst>
          </p:cNvPr>
          <p:cNvSpPr txBox="1"/>
          <p:nvPr/>
        </p:nvSpPr>
        <p:spPr>
          <a:xfrm>
            <a:off x="1466644" y="5252064"/>
            <a:ext cx="707103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The Hand Bold"/>
              </a:rPr>
              <a:t>Pour </a:t>
            </a:r>
            <a:r>
              <a:rPr lang="en-US" sz="2000" b="1" err="1">
                <a:latin typeface="The Hand Bold"/>
              </a:rPr>
              <a:t>vous</a:t>
            </a:r>
            <a:r>
              <a:rPr lang="en-US" sz="2000" b="1" dirty="0">
                <a:latin typeface="The Hand Bold"/>
              </a:rPr>
              <a:t> aider</a:t>
            </a:r>
          </a:p>
          <a:p>
            <a:endParaRPr lang="en-US" sz="2000" b="1" dirty="0">
              <a:latin typeface="The Hand Bold"/>
            </a:endParaRPr>
          </a:p>
          <a:p>
            <a:pPr marL="342900" indent="-342900">
              <a:buFont typeface="Arial"/>
              <a:buChar char="•"/>
            </a:pPr>
            <a:r>
              <a:rPr lang="en-US" sz="2000" err="1">
                <a:latin typeface="The Hand Bold"/>
              </a:rPr>
              <a:t>Utilisez</a:t>
            </a:r>
            <a:r>
              <a:rPr lang="en-US" sz="2000" baseline="0" dirty="0">
                <a:latin typeface="The Hand Bold"/>
              </a:rPr>
              <a:t> les fiches de </a:t>
            </a:r>
            <a:r>
              <a:rPr lang="en-US" sz="2000" baseline="0" err="1">
                <a:latin typeface="The Hand Bold"/>
              </a:rPr>
              <a:t>vocabulaire</a:t>
            </a:r>
            <a:r>
              <a:rPr lang="en-US" sz="2000" baseline="0" dirty="0">
                <a:latin typeface="The Hand Bold"/>
              </a:rPr>
              <a:t> et la </a:t>
            </a:r>
            <a:r>
              <a:rPr lang="en-US" sz="2000" baseline="0" err="1">
                <a:latin typeface="The Hand Bold"/>
              </a:rPr>
              <a:t>circulaire</a:t>
            </a:r>
            <a:r>
              <a:rPr lang="en-US" sz="2000" baseline="0" dirty="0">
                <a:latin typeface="The Hand Bold"/>
              </a:rPr>
              <a:t> </a:t>
            </a:r>
            <a:r>
              <a:rPr lang="en-US" sz="2000" baseline="0" err="1">
                <a:latin typeface="The Hand Bold"/>
              </a:rPr>
              <a:t>ou</a:t>
            </a:r>
            <a:r>
              <a:rPr lang="en-US" sz="2000" baseline="0" dirty="0">
                <a:latin typeface="The Hand Bold"/>
              </a:rPr>
              <a:t> le site Web du </a:t>
            </a:r>
            <a:r>
              <a:rPr lang="en-US" sz="2000" baseline="0" err="1">
                <a:latin typeface="The Hand Bold"/>
              </a:rPr>
              <a:t>magasin</a:t>
            </a:r>
            <a:r>
              <a:rPr lang="en-US" sz="2000" baseline="0" dirty="0">
                <a:latin typeface="The Hand Bold"/>
              </a:rPr>
              <a:t> pour alimenter </a:t>
            </a:r>
            <a:r>
              <a:rPr lang="en-US" sz="2000" baseline="0" err="1">
                <a:latin typeface="The Hand Bold"/>
              </a:rPr>
              <a:t>votre</a:t>
            </a:r>
            <a:r>
              <a:rPr lang="en-US" sz="2000" baseline="0" dirty="0">
                <a:latin typeface="The Hand Bold"/>
              </a:rPr>
              <a:t> dialogue. 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D0D0D"/>
                </a:solidFill>
                <a:ea typeface="+mn-lt"/>
                <a:cs typeface="+mn-lt"/>
              </a:rPr>
              <a:t>Si </a:t>
            </a:r>
            <a:r>
              <a:rPr lang="en-US" sz="2000" err="1">
                <a:solidFill>
                  <a:srgbClr val="0D0D0D"/>
                </a:solidFill>
                <a:ea typeface="+mn-lt"/>
                <a:cs typeface="+mn-lt"/>
              </a:rPr>
              <a:t>vous</a:t>
            </a:r>
            <a:r>
              <a:rPr lang="en-US" sz="2000" dirty="0">
                <a:solidFill>
                  <a:srgbClr val="0D0D0D"/>
                </a:solidFill>
                <a:ea typeface="+mn-lt"/>
                <a:cs typeface="+mn-lt"/>
              </a:rPr>
              <a:t> ne </a:t>
            </a:r>
            <a:r>
              <a:rPr lang="en-US" sz="2000" err="1">
                <a:solidFill>
                  <a:srgbClr val="0D0D0D"/>
                </a:solidFill>
                <a:ea typeface="+mn-lt"/>
                <a:cs typeface="+mn-lt"/>
              </a:rPr>
              <a:t>savez</a:t>
            </a:r>
            <a:r>
              <a:rPr lang="en-US" sz="2000" dirty="0">
                <a:solidFill>
                  <a:srgbClr val="0D0D0D"/>
                </a:solidFill>
                <a:ea typeface="+mn-lt"/>
                <a:cs typeface="+mn-lt"/>
              </a:rPr>
              <a:t> pas quoi dire, </a:t>
            </a:r>
            <a:r>
              <a:rPr lang="en-US" sz="2000" err="1">
                <a:solidFill>
                  <a:srgbClr val="0D0D0D"/>
                </a:solidFill>
                <a:ea typeface="+mn-lt"/>
                <a:cs typeface="+mn-lt"/>
              </a:rPr>
              <a:t>imaginez</a:t>
            </a:r>
            <a:r>
              <a:rPr lang="en-US" sz="2000" dirty="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D0D0D"/>
                </a:solidFill>
                <a:ea typeface="+mn-lt"/>
                <a:cs typeface="+mn-lt"/>
              </a:rPr>
              <a:t>ce</a:t>
            </a:r>
            <a:r>
              <a:rPr lang="en-US" sz="2000" dirty="0">
                <a:solidFill>
                  <a:srgbClr val="0D0D0D"/>
                </a:solidFill>
                <a:ea typeface="+mn-lt"/>
                <a:cs typeface="+mn-lt"/>
              </a:rPr>
              <a:t> que </a:t>
            </a:r>
            <a:r>
              <a:rPr lang="en-US" sz="2000" err="1">
                <a:solidFill>
                  <a:srgbClr val="0D0D0D"/>
                </a:solidFill>
                <a:ea typeface="+mn-lt"/>
                <a:cs typeface="+mn-lt"/>
              </a:rPr>
              <a:t>vous</a:t>
            </a:r>
            <a:r>
              <a:rPr lang="en-US" sz="2000" dirty="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D0D0D"/>
                </a:solidFill>
                <a:ea typeface="+mn-lt"/>
                <a:cs typeface="+mn-lt"/>
              </a:rPr>
              <a:t>diriez</a:t>
            </a:r>
            <a:r>
              <a:rPr lang="en-US" sz="2000" dirty="0">
                <a:solidFill>
                  <a:srgbClr val="0D0D0D"/>
                </a:solidFill>
                <a:ea typeface="+mn-lt"/>
                <a:cs typeface="+mn-lt"/>
              </a:rPr>
              <a:t> dans </a:t>
            </a:r>
            <a:r>
              <a:rPr lang="en-US" sz="2000" err="1">
                <a:solidFill>
                  <a:srgbClr val="0D0D0D"/>
                </a:solidFill>
                <a:ea typeface="+mn-lt"/>
                <a:cs typeface="+mn-lt"/>
              </a:rPr>
              <a:t>votre</a:t>
            </a:r>
            <a:r>
              <a:rPr lang="en-US" sz="2000" dirty="0">
                <a:solidFill>
                  <a:srgbClr val="0D0D0D"/>
                </a:solidFill>
                <a:ea typeface="+mn-lt"/>
                <a:cs typeface="+mn-lt"/>
              </a:rPr>
              <a:t> propre langue dans </a:t>
            </a:r>
            <a:r>
              <a:rPr lang="en-US" sz="2000" err="1">
                <a:solidFill>
                  <a:srgbClr val="0D0D0D"/>
                </a:solidFill>
                <a:ea typeface="+mn-lt"/>
                <a:cs typeface="+mn-lt"/>
              </a:rPr>
              <a:t>cette</a:t>
            </a:r>
            <a:r>
              <a:rPr lang="en-US" sz="2000" dirty="0">
                <a:solidFill>
                  <a:srgbClr val="0D0D0D"/>
                </a:solidFill>
                <a:ea typeface="+mn-lt"/>
                <a:cs typeface="+mn-lt"/>
              </a:rPr>
              <a:t> situation.</a:t>
            </a:r>
            <a:endParaRPr lang="en-US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831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3BB195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34A7F-71DA-8FEA-2C0F-D24A1403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US" sz="6800" dirty="0">
                <a:solidFill>
                  <a:schemeClr val="bg1"/>
                </a:solidFill>
              </a:rPr>
              <a:t>Jeu de </a:t>
            </a:r>
            <a:r>
              <a:rPr lang="en-US" sz="6800" dirty="0" err="1">
                <a:solidFill>
                  <a:schemeClr val="bg1"/>
                </a:solidFill>
              </a:rPr>
              <a:t>rôles</a:t>
            </a:r>
          </a:p>
        </p:txBody>
      </p:sp>
      <p:pic>
        <p:nvPicPr>
          <p:cNvPr id="4" name="Content Placeholder 3" descr="A group of people icon&#10;&#10;Description automatically generated">
            <a:extLst>
              <a:ext uri="{FF2B5EF4-FFF2-40B4-BE49-F238E27FC236}">
                <a16:creationId xmlns:a16="http://schemas.microsoft.com/office/drawing/2014/main" id="{8A339213-1D8E-F19F-370D-77DEA8966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42124" y="-3124"/>
            <a:ext cx="1848009" cy="153434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13AB28-BA93-12AB-2A0F-7CD31C1026FA}"/>
              </a:ext>
            </a:extLst>
          </p:cNvPr>
          <p:cNvSpPr txBox="1"/>
          <p:nvPr/>
        </p:nvSpPr>
        <p:spPr>
          <a:xfrm>
            <a:off x="10367296" y="1777026"/>
            <a:ext cx="1846827" cy="4711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EE5645-1053-0E35-B44A-2114D3AD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198EC7-B644-FE54-9F77-38F6427C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2858" y="6356350"/>
            <a:ext cx="4114800" cy="365125"/>
          </a:xfrm>
        </p:spPr>
        <p:txBody>
          <a:bodyPr/>
          <a:lstStyle/>
          <a:p>
            <a:r>
              <a:rPr lang="en-US"/>
              <a:t>L. Bartosova, CC BY-NC-SA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2C71C-24F4-AE53-4A14-76A0BB070CA1}"/>
              </a:ext>
            </a:extLst>
          </p:cNvPr>
          <p:cNvSpPr txBox="1"/>
          <p:nvPr/>
        </p:nvSpPr>
        <p:spPr>
          <a:xfrm>
            <a:off x="2769418" y="1622321"/>
            <a:ext cx="6390968" cy="144655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ea typeface="+mn-lt"/>
                <a:cs typeface="+mn-lt"/>
              </a:rPr>
              <a:t>Mini-Conversations</a:t>
            </a:r>
            <a:endParaRPr lang="en-US" sz="4400" dirty="0">
              <a:ea typeface="+mn-lt"/>
              <a:cs typeface="+mn-lt"/>
            </a:endParaRPr>
          </a:p>
          <a:p>
            <a:endParaRPr lang="en-US" sz="4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3C5C29-F24C-146F-DC67-196450FA5FD4}"/>
              </a:ext>
            </a:extLst>
          </p:cNvPr>
          <p:cNvSpPr txBox="1"/>
          <p:nvPr/>
        </p:nvSpPr>
        <p:spPr>
          <a:xfrm>
            <a:off x="1147095" y="2589159"/>
            <a:ext cx="10405804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err="1">
                <a:ea typeface="+mn-lt"/>
                <a:cs typeface="+mn-lt"/>
              </a:rPr>
              <a:t>Maintenant</a:t>
            </a:r>
            <a:r>
              <a:rPr lang="en-US" sz="3600" dirty="0">
                <a:ea typeface="+mn-lt"/>
                <a:cs typeface="+mn-lt"/>
              </a:rPr>
              <a:t>, </a:t>
            </a:r>
            <a:r>
              <a:rPr lang="en-US" sz="3600" err="1">
                <a:ea typeface="+mn-lt"/>
                <a:cs typeface="+mn-lt"/>
              </a:rPr>
              <a:t>jouez</a:t>
            </a:r>
            <a:r>
              <a:rPr lang="en-US" sz="3600" dirty="0">
                <a:ea typeface="+mn-lt"/>
                <a:cs typeface="+mn-lt"/>
              </a:rPr>
              <a:t> </a:t>
            </a:r>
            <a:r>
              <a:rPr lang="en-US" sz="3600" err="1">
                <a:ea typeface="+mn-lt"/>
                <a:cs typeface="+mn-lt"/>
              </a:rPr>
              <a:t>une</a:t>
            </a:r>
            <a:r>
              <a:rPr lang="en-US" sz="3600" dirty="0">
                <a:ea typeface="+mn-lt"/>
                <a:cs typeface="+mn-lt"/>
              </a:rPr>
              <a:t> situation </a:t>
            </a:r>
            <a:r>
              <a:rPr lang="en-US" sz="3600" err="1">
                <a:ea typeface="+mn-lt"/>
                <a:cs typeface="+mn-lt"/>
              </a:rPr>
              <a:t>en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vous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appuyant</a:t>
            </a:r>
            <a:r>
              <a:rPr lang="en-US" sz="3600" dirty="0">
                <a:ea typeface="+mn-lt"/>
                <a:cs typeface="+mn-lt"/>
              </a:rPr>
              <a:t> sur la première. Vous </a:t>
            </a:r>
            <a:r>
              <a:rPr lang="en-US" sz="3600" err="1">
                <a:ea typeface="+mn-lt"/>
                <a:cs typeface="+mn-lt"/>
              </a:rPr>
              <a:t>pouvez</a:t>
            </a:r>
            <a:r>
              <a:rPr lang="en-US" sz="3600" dirty="0">
                <a:ea typeface="+mn-lt"/>
                <a:cs typeface="+mn-lt"/>
              </a:rPr>
              <a:t> changer les mots, </a:t>
            </a:r>
            <a:r>
              <a:rPr lang="en-US" sz="3600" err="1">
                <a:ea typeface="+mn-lt"/>
                <a:cs typeface="+mn-lt"/>
              </a:rPr>
              <a:t>ajouter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err="1">
                <a:ea typeface="+mn-lt"/>
                <a:cs typeface="+mn-lt"/>
              </a:rPr>
              <a:t>d’autres</a:t>
            </a:r>
            <a:r>
              <a:rPr lang="en-US" sz="3600" dirty="0">
                <a:ea typeface="+mn-lt"/>
                <a:cs typeface="+mn-lt"/>
              </a:rPr>
              <a:t> phrases, etc.. </a:t>
            </a:r>
            <a:endParaRPr lang="en-US">
              <a:ea typeface="+mn-lt"/>
              <a:cs typeface="+mn-lt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ea typeface="+mn-lt"/>
                <a:cs typeface="+mn-lt"/>
              </a:rPr>
              <a:t>Comme clients, </a:t>
            </a:r>
            <a:r>
              <a:rPr lang="en-US" sz="3600" dirty="0" err="1">
                <a:ea typeface="+mn-lt"/>
                <a:cs typeface="+mn-lt"/>
              </a:rPr>
              <a:t>vous</a:t>
            </a:r>
            <a:r>
              <a:rPr lang="en-US" sz="3600" dirty="0">
                <a:ea typeface="+mn-lt"/>
                <a:cs typeface="+mn-lt"/>
              </a:rPr>
              <a:t> </a:t>
            </a:r>
            <a:r>
              <a:rPr lang="en-US" sz="3600" dirty="0" err="1">
                <a:ea typeface="+mn-lt"/>
                <a:cs typeface="+mn-lt"/>
              </a:rPr>
              <a:t>allez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interagir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en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personne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ou</a:t>
            </a:r>
            <a:r>
              <a:rPr lang="en-US" sz="3600" dirty="0">
                <a:ea typeface="+mn-lt"/>
                <a:cs typeface="+mn-lt"/>
              </a:rPr>
              <a:t> au </a:t>
            </a:r>
            <a:r>
              <a:rPr lang="en-US" sz="3600" dirty="0" err="1">
                <a:ea typeface="+mn-lt"/>
                <a:cs typeface="+mn-lt"/>
              </a:rPr>
              <a:t>téléphone</a:t>
            </a:r>
            <a:r>
              <a:rPr lang="en-US" sz="3600" dirty="0">
                <a:ea typeface="+mn-lt"/>
                <a:cs typeface="+mn-lt"/>
              </a:rPr>
              <a:t> avec un </a:t>
            </a:r>
            <a:r>
              <a:rPr lang="en-US" sz="3600" dirty="0" err="1">
                <a:ea typeface="+mn-lt"/>
                <a:cs typeface="+mn-lt"/>
              </a:rPr>
              <a:t>employé</a:t>
            </a:r>
            <a:r>
              <a:rPr lang="en-US" sz="3600" dirty="0">
                <a:ea typeface="+mn-lt"/>
                <a:cs typeface="+mn-lt"/>
              </a:rPr>
              <a:t> d'un </a:t>
            </a:r>
            <a:r>
              <a:rPr lang="en-US" sz="3600" dirty="0" err="1">
                <a:ea typeface="+mn-lt"/>
                <a:cs typeface="+mn-lt"/>
              </a:rPr>
              <a:t>supermarché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ou</a:t>
            </a:r>
            <a:r>
              <a:rPr lang="en-US" sz="3600" dirty="0">
                <a:ea typeface="+mn-lt"/>
                <a:cs typeface="+mn-lt"/>
              </a:rPr>
              <a:t> d'un </a:t>
            </a:r>
            <a:r>
              <a:rPr lang="en-US" sz="3600" dirty="0" err="1">
                <a:ea typeface="+mn-lt"/>
                <a:cs typeface="+mn-lt"/>
              </a:rPr>
              <a:t>magasin</a:t>
            </a:r>
            <a:r>
              <a:rPr lang="en-US" sz="3600" dirty="0">
                <a:ea typeface="+mn-lt"/>
                <a:cs typeface="+mn-lt"/>
              </a:rPr>
              <a:t> à </a:t>
            </a:r>
            <a:r>
              <a:rPr lang="en-US" sz="3600" dirty="0" err="1">
                <a:ea typeface="+mn-lt"/>
                <a:cs typeface="+mn-lt"/>
              </a:rPr>
              <a:t>grande</a:t>
            </a:r>
            <a:r>
              <a:rPr lang="en-US" sz="3600" dirty="0">
                <a:ea typeface="+mn-lt"/>
                <a:cs typeface="+mn-lt"/>
              </a:rPr>
              <a:t> surface. Vous </a:t>
            </a:r>
            <a:r>
              <a:rPr lang="en-US" sz="3600" dirty="0" err="1">
                <a:ea typeface="+mn-lt"/>
                <a:cs typeface="+mn-lt"/>
              </a:rPr>
              <a:t>pouvez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vous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renseigner</a:t>
            </a:r>
            <a:r>
              <a:rPr lang="en-US" sz="3600" dirty="0">
                <a:ea typeface="+mn-lt"/>
                <a:cs typeface="+mn-lt"/>
              </a:rPr>
              <a:t> sur un </a:t>
            </a:r>
            <a:r>
              <a:rPr lang="en-US" sz="3600" dirty="0" err="1">
                <a:ea typeface="+mn-lt"/>
                <a:cs typeface="+mn-lt"/>
              </a:rPr>
              <a:t>produit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dont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vous</a:t>
            </a:r>
            <a:r>
              <a:rPr lang="en-US" sz="3600" dirty="0">
                <a:ea typeface="+mn-lt"/>
                <a:cs typeface="+mn-lt"/>
              </a:rPr>
              <a:t> </a:t>
            </a:r>
            <a:r>
              <a:rPr lang="en-US" sz="3600" dirty="0" err="1">
                <a:ea typeface="+mn-lt"/>
                <a:cs typeface="+mn-lt"/>
              </a:rPr>
              <a:t>avez</a:t>
            </a:r>
            <a:r>
              <a:rPr lang="en-US" sz="3600" dirty="0">
                <a:ea typeface="+mn-lt"/>
                <a:cs typeface="+mn-lt"/>
              </a:rPr>
              <a:t> </a:t>
            </a:r>
            <a:r>
              <a:rPr lang="en-US" sz="3600" dirty="0" err="1">
                <a:ea typeface="+mn-lt"/>
                <a:cs typeface="+mn-lt"/>
              </a:rPr>
              <a:t>besoin</a:t>
            </a:r>
            <a:r>
              <a:rPr lang="en-US" sz="3600" dirty="0">
                <a:ea typeface="+mn-lt"/>
                <a:cs typeface="+mn-lt"/>
              </a:rPr>
              <a:t> et </a:t>
            </a:r>
            <a:r>
              <a:rPr lang="en-US" sz="3600" dirty="0" err="1">
                <a:ea typeface="+mn-lt"/>
                <a:cs typeface="+mn-lt"/>
              </a:rPr>
              <a:t>utiliser</a:t>
            </a:r>
            <a:r>
              <a:rPr lang="en-US" sz="3600" dirty="0">
                <a:ea typeface="+mn-lt"/>
                <a:cs typeface="+mn-lt"/>
              </a:rPr>
              <a:t> les </a:t>
            </a:r>
            <a:r>
              <a:rPr lang="en-US" sz="3600" dirty="0" err="1">
                <a:ea typeface="+mn-lt"/>
                <a:cs typeface="+mn-lt"/>
              </a:rPr>
              <a:t>formules</a:t>
            </a:r>
            <a:r>
              <a:rPr lang="en-US" sz="3600" dirty="0">
                <a:ea typeface="+mn-lt"/>
                <a:cs typeface="+mn-lt"/>
              </a:rPr>
              <a:t> de salutations du début et de la fin de la conversation. </a:t>
            </a:r>
            <a:endParaRPr lang="en-US"/>
          </a:p>
          <a:p>
            <a:endParaRPr lang="en-US" dirty="0">
              <a:latin typeface="The Hand Bold"/>
              <a:cs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774933-6715-B1BD-DFDA-206BA81069C6}"/>
              </a:ext>
            </a:extLst>
          </p:cNvPr>
          <p:cNvSpPr/>
          <p:nvPr/>
        </p:nvSpPr>
        <p:spPr bwMode="auto">
          <a:xfrm>
            <a:off x="475" y="2088"/>
            <a:ext cx="805543" cy="6866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spcBef>
                <a:spcPct val="0"/>
              </a:spcBef>
              <a:spcAft>
                <a:spcPct val="0"/>
              </a:spcAft>
            </a:pPr>
            <a:endParaRPr lang="en-US" sz="2400" b="0" i="0" u="none" strike="noStrike" cap="none" normalizeH="0" baseline="0" dirty="0">
              <a:ln>
                <a:noFill/>
              </a:ln>
              <a:effectLst/>
              <a:latin typeface="Times" pitchFamily="-110" charset="0"/>
              <a:cs typeface="Time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6F6C73-F0F4-B03E-B8BB-7DC6F3184090}"/>
              </a:ext>
            </a:extLst>
          </p:cNvPr>
          <p:cNvSpPr txBox="1"/>
          <p:nvPr/>
        </p:nvSpPr>
        <p:spPr>
          <a:xfrm rot="-5400000">
            <a:off x="-983226" y="2558384"/>
            <a:ext cx="276941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ACTIVITÉ 4</a:t>
            </a:r>
          </a:p>
        </p:txBody>
      </p:sp>
    </p:spTree>
    <p:extLst>
      <p:ext uri="{BB962C8B-B14F-4D97-AF65-F5344CB8AC3E}">
        <p14:creationId xmlns:p14="http://schemas.microsoft.com/office/powerpoint/2010/main" val="16328695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351E22"/>
      </a:dk2>
      <a:lt2>
        <a:srgbClr val="E8E2E3"/>
      </a:lt2>
      <a:accent1>
        <a:srgbClr val="3BB195"/>
      </a:accent1>
      <a:accent2>
        <a:srgbClr val="47B56D"/>
      </a:accent2>
      <a:accent3>
        <a:srgbClr val="4DAEC3"/>
      </a:accent3>
      <a:accent4>
        <a:srgbClr val="B13B7F"/>
      </a:accent4>
      <a:accent5>
        <a:srgbClr val="C34D60"/>
      </a:accent5>
      <a:accent6>
        <a:srgbClr val="B1593B"/>
      </a:accent6>
      <a:hlink>
        <a:srgbClr val="BF3F5E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SketchyVTI</vt:lpstr>
      <vt:lpstr>JEU DE RÔLES</vt:lpstr>
      <vt:lpstr>Jeu de rôles</vt:lpstr>
      <vt:lpstr>Jeu de rôles</vt:lpstr>
      <vt:lpstr>Jeu de rôles</vt:lpstr>
      <vt:lpstr>Jeu de rôles</vt:lpstr>
      <vt:lpstr>Jeu de rôles</vt:lpstr>
      <vt:lpstr>Jeu de rôles</vt:lpstr>
      <vt:lpstr>Jeu de rôles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778</cp:revision>
  <dcterms:created xsi:type="dcterms:W3CDTF">2024-03-24T04:24:14Z</dcterms:created>
  <dcterms:modified xsi:type="dcterms:W3CDTF">2024-03-25T03:43:59Z</dcterms:modified>
</cp:coreProperties>
</file>