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50" r:id="rId4"/>
    <p:sldMasterId id="214748365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6858000" cx="12192000"/>
  <p:notesSz cx="6858000" cy="9144000"/>
  <p:embeddedFontLst>
    <p:embeddedFont>
      <p:font typeface="Franklin Gothic"/>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9" roundtripDataSignature="AMtx7mj1c94s7sE76D1ESznSUnvHiMRvh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3.xml"/><Relationship Id="rId19" Type="http://customschemas.google.com/relationships/presentationmetadata" Target="metadata"/><Relationship Id="rId6" Type="http://schemas.openxmlformats.org/officeDocument/2006/relationships/notesMaster" Target="notesMasters/notesMaster1.xml"/><Relationship Id="rId18" Type="http://schemas.openxmlformats.org/officeDocument/2006/relationships/font" Target="fonts/FranklinGothic-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C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8" name="Google Shape;5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7" name="Google Shape;11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4e120bb525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2" name="Google Shape;122;g24e120bb525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 name="Google Shape;6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2" name="Google Shape;7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9dd49168fa_0_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9" name="Google Shape;79;g29dd49168fa_0_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606c95b1fa_0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4" name="Google Shape;84;g2606c95b1fa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5cbcf206b8_0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9" name="Google Shape;89;g25cbcf206b8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5cbcf206b8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6" name="Google Shape;96;g25cbcf206b8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a01005fed6_0_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3" name="Google Shape;103;g2a01005fed6_0_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a01005fed6_0_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0" name="Google Shape;110;g2a01005fed6_0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 Slide 1">
    <p:spTree>
      <p:nvGrpSpPr>
        <p:cNvPr id="11" name="Shape 11"/>
        <p:cNvGrpSpPr/>
        <p:nvPr/>
      </p:nvGrpSpPr>
      <p:grpSpPr>
        <a:xfrm>
          <a:off x="0" y="0"/>
          <a:ext cx="0" cy="0"/>
          <a:chOff x="0" y="0"/>
          <a:chExt cx="0" cy="0"/>
        </a:xfrm>
      </p:grpSpPr>
      <p:sp>
        <p:nvSpPr>
          <p:cNvPr id="12" name="Google Shape;12;p12"/>
          <p:cNvSpPr txBox="1"/>
          <p:nvPr>
            <p:ph type="ctrTitle"/>
          </p:nvPr>
        </p:nvSpPr>
        <p:spPr>
          <a:xfrm>
            <a:off x="536713" y="5190716"/>
            <a:ext cx="10131287" cy="1015664"/>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lt1"/>
              </a:buClr>
              <a:buSzPts val="3000"/>
              <a:buFont typeface="Arial"/>
              <a:buNone/>
              <a:defRPr b="1" i="0" sz="30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1 Column">
  <p:cSld name="Content Slide - 1 Column">
    <p:spTree>
      <p:nvGrpSpPr>
        <p:cNvPr id="19" name="Shape 19"/>
        <p:cNvGrpSpPr/>
        <p:nvPr/>
      </p:nvGrpSpPr>
      <p:grpSpPr>
        <a:xfrm>
          <a:off x="0" y="0"/>
          <a:ext cx="0" cy="0"/>
          <a:chOff x="0" y="0"/>
          <a:chExt cx="0" cy="0"/>
        </a:xfrm>
      </p:grpSpPr>
      <p:sp>
        <p:nvSpPr>
          <p:cNvPr id="20" name="Google Shape;20;p14"/>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4"/>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4"/>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
        <p:nvSpPr>
          <p:cNvPr id="23" name="Google Shape;23;p14"/>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3 Column">
  <p:cSld name="Content Slide - 3 Column">
    <p:spTree>
      <p:nvGrpSpPr>
        <p:cNvPr id="24" name="Shape 24"/>
        <p:cNvGrpSpPr/>
        <p:nvPr/>
      </p:nvGrpSpPr>
      <p:grpSpPr>
        <a:xfrm>
          <a:off x="0" y="0"/>
          <a:ext cx="0" cy="0"/>
          <a:chOff x="0" y="0"/>
          <a:chExt cx="0" cy="0"/>
        </a:xfrm>
      </p:grpSpPr>
      <p:sp>
        <p:nvSpPr>
          <p:cNvPr id="25" name="Google Shape;25;p17"/>
          <p:cNvSpPr txBox="1"/>
          <p:nvPr>
            <p:ph type="title"/>
          </p:nvPr>
        </p:nvSpPr>
        <p:spPr>
          <a:xfrm>
            <a:off x="798444" y="365125"/>
            <a:ext cx="10555356"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7"/>
          <p:cNvSpPr txBox="1"/>
          <p:nvPr>
            <p:ph idx="1" type="body"/>
          </p:nvPr>
        </p:nvSpPr>
        <p:spPr>
          <a:xfrm>
            <a:off x="798512" y="2564296"/>
            <a:ext cx="3240000" cy="3080854"/>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7" name="Google Shape;27;p17"/>
          <p:cNvSpPr txBox="1"/>
          <p:nvPr>
            <p:ph idx="2" type="body"/>
          </p:nvPr>
        </p:nvSpPr>
        <p:spPr>
          <a:xfrm>
            <a:off x="8113800" y="2560638"/>
            <a:ext cx="3240000" cy="3084512"/>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8" name="Google Shape;28;p17"/>
          <p:cNvSpPr txBox="1"/>
          <p:nvPr>
            <p:ph idx="3" type="body"/>
          </p:nvPr>
        </p:nvSpPr>
        <p:spPr>
          <a:xfrm>
            <a:off x="4456156" y="2563813"/>
            <a:ext cx="3240000" cy="308133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9" name="Google Shape;29;p17"/>
          <p:cNvSpPr txBox="1"/>
          <p:nvPr>
            <p:ph idx="4" type="body"/>
          </p:nvPr>
        </p:nvSpPr>
        <p:spPr>
          <a:xfrm>
            <a:off x="798513" y="1973400"/>
            <a:ext cx="10555287"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0" name="Google Shape;30;p17"/>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7"/>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2 Column Bullet">
  <p:cSld name="Content Slide - Image, 2 Column Bullet">
    <p:spTree>
      <p:nvGrpSpPr>
        <p:cNvPr id="32" name="Shape 32"/>
        <p:cNvGrpSpPr/>
        <p:nvPr/>
      </p:nvGrpSpPr>
      <p:grpSpPr>
        <a:xfrm>
          <a:off x="0" y="0"/>
          <a:ext cx="0" cy="0"/>
          <a:chOff x="0" y="0"/>
          <a:chExt cx="0" cy="0"/>
        </a:xfrm>
      </p:grpSpPr>
      <p:sp>
        <p:nvSpPr>
          <p:cNvPr id="33" name="Google Shape;33;p18"/>
          <p:cNvSpPr/>
          <p:nvPr>
            <p:ph idx="2" type="pic"/>
          </p:nvPr>
        </p:nvSpPr>
        <p:spPr>
          <a:xfrm>
            <a:off x="-1" y="0"/>
            <a:ext cx="5000263" cy="5760000"/>
          </a:xfrm>
          <a:prstGeom prst="rect">
            <a:avLst/>
          </a:prstGeom>
          <a:noFill/>
          <a:ln>
            <a:noFill/>
          </a:ln>
        </p:spPr>
      </p:sp>
      <p:sp>
        <p:nvSpPr>
          <p:cNvPr id="34" name="Google Shape;34;p18"/>
          <p:cNvSpPr txBox="1"/>
          <p:nvPr>
            <p:ph type="title"/>
          </p:nvPr>
        </p:nvSpPr>
        <p:spPr>
          <a:xfrm>
            <a:off x="5590572" y="365125"/>
            <a:ext cx="5763228"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8"/>
          <p:cNvSpPr txBox="1"/>
          <p:nvPr>
            <p:ph idx="1" type="body"/>
          </p:nvPr>
        </p:nvSpPr>
        <p:spPr>
          <a:xfrm>
            <a:off x="5590572" y="1909823"/>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6" name="Google Shape;36;p18"/>
          <p:cNvSpPr txBox="1"/>
          <p:nvPr>
            <p:ph idx="3" type="body"/>
          </p:nvPr>
        </p:nvSpPr>
        <p:spPr>
          <a:xfrm>
            <a:off x="8563800" y="1909822"/>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7" name="Google Shape;37;p18"/>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8"/>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3 Column">
  <p:cSld name="Content Slide - Image, 3 Column">
    <p:spTree>
      <p:nvGrpSpPr>
        <p:cNvPr id="39" name="Shape 39"/>
        <p:cNvGrpSpPr/>
        <p:nvPr/>
      </p:nvGrpSpPr>
      <p:grpSpPr>
        <a:xfrm>
          <a:off x="0" y="0"/>
          <a:ext cx="0" cy="0"/>
          <a:chOff x="0" y="0"/>
          <a:chExt cx="0" cy="0"/>
        </a:xfrm>
      </p:grpSpPr>
      <p:sp>
        <p:nvSpPr>
          <p:cNvPr id="40" name="Google Shape;40;p19"/>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9"/>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9"/>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
        <p:nvSpPr>
          <p:cNvPr id="43" name="Google Shape;43;p19"/>
          <p:cNvSpPr txBox="1"/>
          <p:nvPr>
            <p:ph idx="1" type="body"/>
          </p:nvPr>
        </p:nvSpPr>
        <p:spPr>
          <a:xfrm>
            <a:off x="798512"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4" name="Google Shape;44;p19"/>
          <p:cNvSpPr/>
          <p:nvPr>
            <p:ph idx="2" type="pic"/>
          </p:nvPr>
        </p:nvSpPr>
        <p:spPr>
          <a:xfrm>
            <a:off x="798513" y="2684806"/>
            <a:ext cx="3391200" cy="2016000"/>
          </a:xfrm>
          <a:prstGeom prst="rect">
            <a:avLst/>
          </a:prstGeom>
          <a:noFill/>
          <a:ln>
            <a:noFill/>
          </a:ln>
        </p:spPr>
      </p:sp>
      <p:sp>
        <p:nvSpPr>
          <p:cNvPr id="45" name="Google Shape;45;p19"/>
          <p:cNvSpPr txBox="1"/>
          <p:nvPr>
            <p:ph idx="3" type="body"/>
          </p:nvPr>
        </p:nvSpPr>
        <p:spPr>
          <a:xfrm>
            <a:off x="798513"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6" name="Google Shape;46;p19"/>
          <p:cNvSpPr txBox="1"/>
          <p:nvPr>
            <p:ph idx="4" type="body"/>
          </p:nvPr>
        </p:nvSpPr>
        <p:spPr>
          <a:xfrm>
            <a:off x="7962599"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7" name="Google Shape;47;p19"/>
          <p:cNvSpPr/>
          <p:nvPr>
            <p:ph idx="5" type="pic"/>
          </p:nvPr>
        </p:nvSpPr>
        <p:spPr>
          <a:xfrm>
            <a:off x="7962600" y="2684806"/>
            <a:ext cx="3391200" cy="2016000"/>
          </a:xfrm>
          <a:prstGeom prst="rect">
            <a:avLst/>
          </a:prstGeom>
          <a:noFill/>
          <a:ln>
            <a:noFill/>
          </a:ln>
        </p:spPr>
      </p:sp>
      <p:sp>
        <p:nvSpPr>
          <p:cNvPr id="48" name="Google Shape;48;p19"/>
          <p:cNvSpPr txBox="1"/>
          <p:nvPr>
            <p:ph idx="6" type="body"/>
          </p:nvPr>
        </p:nvSpPr>
        <p:spPr>
          <a:xfrm>
            <a:off x="7962600"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9" name="Google Shape;49;p19"/>
          <p:cNvSpPr txBox="1"/>
          <p:nvPr>
            <p:ph idx="7" type="body"/>
          </p:nvPr>
        </p:nvSpPr>
        <p:spPr>
          <a:xfrm>
            <a:off x="4380553"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0" name="Google Shape;50;p19"/>
          <p:cNvSpPr/>
          <p:nvPr>
            <p:ph idx="8" type="pic"/>
          </p:nvPr>
        </p:nvSpPr>
        <p:spPr>
          <a:xfrm>
            <a:off x="4380554" y="2684806"/>
            <a:ext cx="3391200" cy="2016000"/>
          </a:xfrm>
          <a:prstGeom prst="rect">
            <a:avLst/>
          </a:prstGeom>
          <a:noFill/>
          <a:ln>
            <a:noFill/>
          </a:ln>
        </p:spPr>
      </p:sp>
      <p:sp>
        <p:nvSpPr>
          <p:cNvPr id="51" name="Google Shape;51;p19"/>
          <p:cNvSpPr txBox="1"/>
          <p:nvPr>
            <p:ph idx="9" type="body"/>
          </p:nvPr>
        </p:nvSpPr>
        <p:spPr>
          <a:xfrm>
            <a:off x="4380554"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Divider Slide 2">
    <p:spTree>
      <p:nvGrpSpPr>
        <p:cNvPr id="54" name="Shape 54"/>
        <p:cNvGrpSpPr/>
        <p:nvPr/>
      </p:nvGrpSpPr>
      <p:grpSpPr>
        <a:xfrm>
          <a:off x="0" y="0"/>
          <a:ext cx="0" cy="0"/>
          <a:chOff x="0" y="0"/>
          <a:chExt cx="0" cy="0"/>
        </a:xfrm>
      </p:grpSpPr>
      <p:sp>
        <p:nvSpPr>
          <p:cNvPr id="55" name="Google Shape;55;p16"/>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000"/>
              <a:buFont typeface="Arial"/>
              <a:buNone/>
              <a:defRPr b="1" i="0" sz="30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5.png"/><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6.xml"/><Relationship Id="rId3"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11"/>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 name="Shape 13"/>
        <p:cNvGrpSpPr/>
        <p:nvPr/>
      </p:nvGrpSpPr>
      <p:grpSpPr>
        <a:xfrm>
          <a:off x="0" y="0"/>
          <a:ext cx="0" cy="0"/>
          <a:chOff x="0" y="0"/>
          <a:chExt cx="0" cy="0"/>
        </a:xfrm>
      </p:grpSpPr>
      <p:sp>
        <p:nvSpPr>
          <p:cNvPr id="14" name="Google Shape;14;p1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2"/>
              </a:buClr>
              <a:buSzPts val="3000"/>
              <a:buFont typeface="Arial"/>
              <a:buNone/>
              <a:defRPr b="1" i="0" sz="3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5" name="Google Shape;15;p13"/>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800" u="none" cap="none" strike="noStrike">
                <a:solidFill>
                  <a:schemeClr val="accent3"/>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6" name="Google Shape;16;p1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pic>
        <p:nvPicPr>
          <p:cNvPr id="17" name="Google Shape;17;p13"/>
          <p:cNvPicPr preferRelativeResize="0"/>
          <p:nvPr/>
        </p:nvPicPr>
        <p:blipFill rotWithShape="1">
          <a:blip r:embed="rId1">
            <a:alphaModFix/>
          </a:blip>
          <a:srcRect b="0" l="0" r="0" t="0"/>
          <a:stretch/>
        </p:blipFill>
        <p:spPr>
          <a:xfrm>
            <a:off x="11822487" y="0"/>
            <a:ext cx="369513" cy="369513"/>
          </a:xfrm>
          <a:prstGeom prst="rect">
            <a:avLst/>
          </a:prstGeom>
          <a:noFill/>
          <a:ln>
            <a:noFill/>
          </a:ln>
        </p:spPr>
      </p:pic>
      <p:pic>
        <p:nvPicPr>
          <p:cNvPr id="18" name="Google Shape;18;p13"/>
          <p:cNvPicPr preferRelativeResize="0"/>
          <p:nvPr/>
        </p:nvPicPr>
        <p:blipFill rotWithShape="1">
          <a:blip r:embed="rId2">
            <a:alphaModFix/>
          </a:blip>
          <a:srcRect b="0" l="0" r="0" t="0"/>
          <a:stretch/>
        </p:blipFill>
        <p:spPr>
          <a:xfrm>
            <a:off x="321733" y="6195036"/>
            <a:ext cx="279400" cy="3556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1" r:id="rId3"/>
    <p:sldLayoutId id="2147483652" r:id="rId4"/>
    <p:sldLayoutId id="2147483653" r:id="rId5"/>
    <p:sldLayoutId id="2147483654"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pic>
        <p:nvPicPr>
          <p:cNvPr id="53" name="Google Shape;53;p15"/>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6"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studentlife.ontariotechu.ca/current-students/community/indigenous/land-acknowledgement/" TargetMode="External"/><Relationship Id="rId4" Type="http://schemas.openxmlformats.org/officeDocument/2006/relationships/hyperlink" Target="https://www.whose.land/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
          <p:cNvSpPr txBox="1"/>
          <p:nvPr>
            <p:ph type="ctrTitle"/>
          </p:nvPr>
        </p:nvSpPr>
        <p:spPr>
          <a:xfrm>
            <a:off x="536713" y="5210812"/>
            <a:ext cx="10958601" cy="1015664"/>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2600"/>
              <a:buFont typeface="Arial"/>
              <a:buNone/>
            </a:pPr>
            <a:r>
              <a:rPr lang="en-CA" sz="2600"/>
              <a:t>Week 12: Connectivism and Learning Communities through Social Learning Platforms</a:t>
            </a:r>
            <a:endParaRPr sz="2600"/>
          </a:p>
          <a:p>
            <a:pPr indent="0" lvl="0" marL="0" rtl="0" algn="l">
              <a:lnSpc>
                <a:spcPct val="90000"/>
              </a:lnSpc>
              <a:spcBef>
                <a:spcPts val="0"/>
              </a:spcBef>
              <a:spcAft>
                <a:spcPts val="0"/>
              </a:spcAft>
              <a:buClr>
                <a:schemeClr val="lt1"/>
              </a:buClr>
              <a:buSzPts val="2600"/>
              <a:buFont typeface="Arial"/>
              <a:buNone/>
            </a:pPr>
            <a:br>
              <a:rPr lang="en-CA" sz="2600"/>
            </a:br>
            <a:r>
              <a:rPr lang="en-CA" sz="2600"/>
              <a:t>EDST 3440U: Managing and Developing eLearning Projects</a:t>
            </a:r>
            <a:endParaRPr/>
          </a:p>
        </p:txBody>
      </p:sp>
      <p:sp>
        <p:nvSpPr>
          <p:cNvPr id="61" name="Google Shape;61;p1"/>
          <p:cNvSpPr/>
          <p:nvPr/>
        </p:nvSpPr>
        <p:spPr>
          <a:xfrm>
            <a:off x="366900" y="463100"/>
            <a:ext cx="3152700" cy="1193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62" name="Google Shape;62;p1"/>
          <p:cNvPicPr preferRelativeResize="0"/>
          <p:nvPr/>
        </p:nvPicPr>
        <p:blipFill>
          <a:blip r:embed="rId3">
            <a:alphaModFix/>
          </a:blip>
          <a:stretch>
            <a:fillRect/>
          </a:stretch>
        </p:blipFill>
        <p:spPr>
          <a:xfrm>
            <a:off x="536725" y="592925"/>
            <a:ext cx="3209925" cy="933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6"/>
          <p:cNvSpPr txBox="1"/>
          <p:nvPr>
            <p:ph type="title"/>
          </p:nvPr>
        </p:nvSpPr>
        <p:spPr>
          <a:xfrm>
            <a:off x="520145" y="27662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Final Thoughts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g24e120bb525_0_6"/>
          <p:cNvSpPr txBox="1"/>
          <p:nvPr>
            <p:ph type="title"/>
          </p:nvPr>
        </p:nvSpPr>
        <p:spPr>
          <a:xfrm>
            <a:off x="520145" y="27662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Land Acknowledgement</a:t>
            </a:r>
            <a:endParaRPr/>
          </a:p>
        </p:txBody>
      </p:sp>
      <p:sp>
        <p:nvSpPr>
          <p:cNvPr id="68" name="Google Shape;68;p2"/>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69" name="Google Shape;69;p2"/>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b="0" i="1" lang="en-CA" sz="2000">
                <a:solidFill>
                  <a:srgbClr val="151515"/>
                </a:solidFill>
                <a:latin typeface="Franklin Gothic"/>
                <a:ea typeface="Franklin Gothic"/>
                <a:cs typeface="Franklin Gothic"/>
                <a:sym typeface="Franklin Gothic"/>
              </a:rPr>
              <a:t>Ontario Tech acknowledges the lands of the people of the Mississaugas of Scugog Island First Nations. We are situated within the traditional territory of the Mississauga and in the territory covered by the Williams Treaties. We are grateful to enjoy and learn on these lands.</a:t>
            </a:r>
            <a:endParaRPr/>
          </a:p>
          <a:p>
            <a:pPr indent="0" lvl="0" marL="0" rtl="0" algn="l">
              <a:lnSpc>
                <a:spcPct val="90000"/>
              </a:lnSpc>
              <a:spcBef>
                <a:spcPts val="1000"/>
              </a:spcBef>
              <a:spcAft>
                <a:spcPts val="0"/>
              </a:spcAft>
              <a:buSzPts val="2000"/>
              <a:buNone/>
            </a:pPr>
            <a:r>
              <a:t/>
            </a:r>
            <a:endParaRPr i="1" sz="2000">
              <a:solidFill>
                <a:srgbClr val="151515"/>
              </a:solidFill>
              <a:latin typeface="Franklin Gothic"/>
              <a:ea typeface="Franklin Gothic"/>
              <a:cs typeface="Franklin Gothic"/>
              <a:sym typeface="Franklin Gothic"/>
            </a:endParaRPr>
          </a:p>
          <a:p>
            <a:pPr indent="0" lvl="0" marL="0" rtl="0" algn="l">
              <a:lnSpc>
                <a:spcPct val="90000"/>
              </a:lnSpc>
              <a:spcBef>
                <a:spcPts val="1000"/>
              </a:spcBef>
              <a:spcAft>
                <a:spcPts val="0"/>
              </a:spcAft>
              <a:buSzPts val="2000"/>
              <a:buNone/>
            </a:pPr>
            <a:r>
              <a:rPr i="1" lang="en-CA" sz="2000">
                <a:solidFill>
                  <a:srgbClr val="151515"/>
                </a:solidFill>
                <a:latin typeface="Franklin Gothic"/>
                <a:ea typeface="Franklin Gothic"/>
                <a:cs typeface="Franklin Gothic"/>
                <a:sym typeface="Franklin Gothic"/>
              </a:rPr>
              <a:t>For more information on Land Acknowledgements, please visit the </a:t>
            </a:r>
            <a:r>
              <a:rPr i="1" lang="en-CA" sz="2000" u="sng">
                <a:solidFill>
                  <a:srgbClr val="151515"/>
                </a:solidFill>
                <a:latin typeface="Franklin Gothic"/>
                <a:ea typeface="Franklin Gothic"/>
                <a:cs typeface="Franklin Gothic"/>
                <a:sym typeface="Franklin Gothic"/>
                <a:hlinkClick r:id="rId3">
                  <a:extLst>
                    <a:ext uri="{A12FA001-AC4F-418D-AE19-62706E023703}">
                      <ahyp:hlinkClr val="tx"/>
                    </a:ext>
                  </a:extLst>
                </a:hlinkClick>
              </a:rPr>
              <a:t>Ontario Tech Land Acknowledgement webpage</a:t>
            </a:r>
            <a:r>
              <a:rPr i="1" lang="en-CA" sz="2000">
                <a:solidFill>
                  <a:srgbClr val="151515"/>
                </a:solidFill>
                <a:latin typeface="Franklin Gothic"/>
                <a:ea typeface="Franklin Gothic"/>
                <a:cs typeface="Franklin Gothic"/>
                <a:sym typeface="Franklin Gothic"/>
              </a:rPr>
              <a:t>.</a:t>
            </a:r>
            <a:endParaRPr/>
          </a:p>
          <a:p>
            <a:pPr indent="0" lvl="0" marL="0" rtl="0" algn="l">
              <a:lnSpc>
                <a:spcPct val="90000"/>
              </a:lnSpc>
              <a:spcBef>
                <a:spcPts val="1000"/>
              </a:spcBef>
              <a:spcAft>
                <a:spcPts val="0"/>
              </a:spcAft>
              <a:buSzPts val="2000"/>
              <a:buNone/>
            </a:pPr>
            <a:r>
              <a:t/>
            </a:r>
            <a:endParaRPr i="1" sz="2000">
              <a:solidFill>
                <a:srgbClr val="151515"/>
              </a:solidFill>
              <a:latin typeface="Franklin Gothic"/>
              <a:ea typeface="Franklin Gothic"/>
              <a:cs typeface="Franklin Gothic"/>
              <a:sym typeface="Franklin Gothic"/>
            </a:endParaRPr>
          </a:p>
          <a:p>
            <a:pPr indent="0" lvl="0" marL="0" rtl="0" algn="l">
              <a:lnSpc>
                <a:spcPct val="90000"/>
              </a:lnSpc>
              <a:spcBef>
                <a:spcPts val="1000"/>
              </a:spcBef>
              <a:spcAft>
                <a:spcPts val="0"/>
              </a:spcAft>
              <a:buSzPts val="2000"/>
              <a:buNone/>
            </a:pPr>
            <a:r>
              <a:rPr b="0" i="1" lang="en-CA" sz="2000">
                <a:solidFill>
                  <a:srgbClr val="151515"/>
                </a:solidFill>
                <a:latin typeface="Franklin Gothic"/>
                <a:ea typeface="Franklin Gothic"/>
                <a:cs typeface="Franklin Gothic"/>
                <a:sym typeface="Franklin Gothic"/>
              </a:rPr>
              <a:t>To know what land you reside on, please visit </a:t>
            </a:r>
            <a:r>
              <a:rPr b="0" i="1" lang="en-CA" sz="2000" u="sng">
                <a:solidFill>
                  <a:srgbClr val="151515"/>
                </a:solidFill>
                <a:latin typeface="Franklin Gothic"/>
                <a:ea typeface="Franklin Gothic"/>
                <a:cs typeface="Franklin Gothic"/>
                <a:sym typeface="Franklin Gothic"/>
                <a:hlinkClick r:id="rId4">
                  <a:extLst>
                    <a:ext uri="{A12FA001-AC4F-418D-AE19-62706E023703}">
                      <ahyp:hlinkClr val="tx"/>
                    </a:ext>
                  </a:extLst>
                </a:hlinkClick>
              </a:rPr>
              <a:t>https://www.whose.land/en/</a:t>
            </a:r>
            <a:r>
              <a:rPr b="0" i="1" lang="en-CA" sz="2000">
                <a:solidFill>
                  <a:srgbClr val="151515"/>
                </a:solidFill>
                <a:latin typeface="Franklin Gothic"/>
                <a:ea typeface="Franklin Gothic"/>
                <a:cs typeface="Franklin Gothic"/>
                <a:sym typeface="Franklin Gothic"/>
              </a:rPr>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Class Overview</a:t>
            </a:r>
            <a:endParaRPr/>
          </a:p>
        </p:txBody>
      </p:sp>
      <p:sp>
        <p:nvSpPr>
          <p:cNvPr id="75" name="Google Shape;75;p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76" name="Google Shape;76;p3"/>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2000"/>
              <a:buFont typeface="Arial"/>
              <a:buAutoNum type="arabicPeriod"/>
            </a:pPr>
            <a:r>
              <a:rPr lang="en-CA" sz="2000">
                <a:solidFill>
                  <a:srgbClr val="000000"/>
                </a:solidFill>
              </a:rPr>
              <a:t>Welcome</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Land Acknowledgement</a:t>
            </a:r>
            <a:endParaRPr sz="2000">
              <a:solidFill>
                <a:srgbClr val="000000"/>
              </a:solidFill>
            </a:endParaRPr>
          </a:p>
          <a:p>
            <a:pPr indent="-342900" lvl="0" marL="342900" rtl="0" algn="l">
              <a:lnSpc>
                <a:spcPct val="90000"/>
              </a:lnSpc>
              <a:spcBef>
                <a:spcPts val="1000"/>
              </a:spcBef>
              <a:spcAft>
                <a:spcPts val="0"/>
              </a:spcAft>
              <a:buClr>
                <a:srgbClr val="000000"/>
              </a:buClr>
              <a:buSzPts val="2000"/>
              <a:buAutoNum type="arabicPeriod"/>
            </a:pPr>
            <a:r>
              <a:rPr lang="en-CA" sz="2000">
                <a:solidFill>
                  <a:srgbClr val="000000"/>
                </a:solidFill>
              </a:rPr>
              <a:t>Assignment 4 Discussion</a:t>
            </a:r>
            <a:endParaRPr sz="2000">
              <a:solidFill>
                <a:srgbClr val="000000"/>
              </a:solidFill>
            </a:endParaRPr>
          </a:p>
          <a:p>
            <a:pPr indent="-342900" lvl="0" marL="342900" rtl="0" algn="l">
              <a:lnSpc>
                <a:spcPct val="90000"/>
              </a:lnSpc>
              <a:spcBef>
                <a:spcPts val="1000"/>
              </a:spcBef>
              <a:spcAft>
                <a:spcPts val="0"/>
              </a:spcAft>
              <a:buClr>
                <a:srgbClr val="000000"/>
              </a:buClr>
              <a:buSzPts val="2000"/>
              <a:buAutoNum type="arabicPeriod"/>
            </a:pPr>
            <a:r>
              <a:rPr lang="en-CA" sz="2000">
                <a:solidFill>
                  <a:srgbClr val="000000"/>
                </a:solidFill>
              </a:rPr>
              <a:t>Connectivism and Learning Communities through Social Learning Platforms</a:t>
            </a:r>
            <a:endParaRPr sz="2000">
              <a:solidFill>
                <a:srgbClr val="000000"/>
              </a:solidFill>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Wrap Up</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g29dd49168fa_0_3"/>
          <p:cNvSpPr txBox="1"/>
          <p:nvPr>
            <p:ph type="title"/>
          </p:nvPr>
        </p:nvSpPr>
        <p:spPr>
          <a:xfrm>
            <a:off x="520145" y="28424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Assignment 4 Discussion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g2606c95b1fa_0_5"/>
          <p:cNvSpPr txBox="1"/>
          <p:nvPr>
            <p:ph type="title"/>
          </p:nvPr>
        </p:nvSpPr>
        <p:spPr>
          <a:xfrm>
            <a:off x="520145" y="27662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SzPts val="3000"/>
              <a:buNone/>
            </a:pPr>
            <a:r>
              <a:rPr lang="en-CA"/>
              <a:t>Connectivism and Learning Communities through</a:t>
            </a:r>
            <a:br>
              <a:rPr lang="en-CA"/>
            </a:br>
            <a:r>
              <a:rPr lang="en-CA"/>
              <a:t>Social Learning Platforms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g25cbcf206b8_0_1"/>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Connectivism</a:t>
            </a:r>
            <a:endParaRPr/>
          </a:p>
        </p:txBody>
      </p:sp>
      <p:sp>
        <p:nvSpPr>
          <p:cNvPr id="92" name="Google Shape;92;g25cbcf206b8_0_1"/>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93" name="Google Shape;93;g25cbcf206b8_0_1"/>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1600"/>
              <a:buNone/>
            </a:pPr>
            <a:r>
              <a:rPr lang="en-CA" sz="2000">
                <a:solidFill>
                  <a:srgbClr val="000000"/>
                </a:solidFill>
              </a:rPr>
              <a:t>Connectivism is a learning theory that emphasizes the interconnected nature of knowledge acquisition and the pivotal role of technology in shaping the learning process. Proposed by George Siemens, Connectivism posits that learning is not confined to individual minds but is distributed across networks of people and digital resources. In this framework, learners actively engage with diverse information sources, forming connections and adapting to rapidly evolving information landscapes. The theory highlights the importance of the ability to navigate, filter, and make sense of vast amounts of information, underscoring the significance of networked learning environments, social interactions, and technology tools in fostering a dynamic and adaptive approach to knowledge acquisition.</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g25cbcf206b8_0_7"/>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000"/>
              <a:buFont typeface="Arial"/>
              <a:buNone/>
            </a:pPr>
            <a:r>
              <a:rPr lang="en-CA">
                <a:solidFill>
                  <a:schemeClr val="dk1"/>
                </a:solidFill>
              </a:rPr>
              <a:t>Connectivism</a:t>
            </a:r>
            <a:endParaRPr>
              <a:solidFill>
                <a:schemeClr val="dk1"/>
              </a:solidFill>
            </a:endParaRPr>
          </a:p>
        </p:txBody>
      </p:sp>
      <p:sp>
        <p:nvSpPr>
          <p:cNvPr id="99" name="Google Shape;99;g25cbcf206b8_0_7"/>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00" name="Google Shape;100;g25cbcf206b8_0_7"/>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2000"/>
              <a:buNone/>
            </a:pPr>
            <a:r>
              <a:rPr b="1" lang="en-CA" sz="2000">
                <a:solidFill>
                  <a:srgbClr val="000000"/>
                </a:solidFill>
              </a:rPr>
              <a:t>Question 1</a:t>
            </a:r>
            <a:r>
              <a:rPr lang="en-CA" sz="2000">
                <a:solidFill>
                  <a:srgbClr val="000000"/>
                </a:solidFill>
              </a:rPr>
              <a:t>: In your experience, how has technology influenced your learning process, and how does this align with the principles of Connectivism?</a:t>
            </a:r>
            <a:endParaRPr sz="2000">
              <a:solidFill>
                <a:srgbClr val="000000"/>
              </a:solidFill>
            </a:endParaRPr>
          </a:p>
          <a:p>
            <a:pPr indent="0" lvl="0" marL="0" rtl="0" algn="l">
              <a:lnSpc>
                <a:spcPct val="90000"/>
              </a:lnSpc>
              <a:spcBef>
                <a:spcPts val="1000"/>
              </a:spcBef>
              <a:spcAft>
                <a:spcPts val="0"/>
              </a:spcAft>
              <a:buSzPts val="1600"/>
              <a:buNone/>
            </a:pPr>
            <a:r>
              <a:t/>
            </a:r>
            <a:endParaRPr sz="2000">
              <a:solidFill>
                <a:srgbClr val="000000"/>
              </a:solidFill>
            </a:endParaRPr>
          </a:p>
          <a:p>
            <a:pPr indent="0" lvl="0" marL="0" rtl="0" algn="l">
              <a:lnSpc>
                <a:spcPct val="90000"/>
              </a:lnSpc>
              <a:spcBef>
                <a:spcPts val="1000"/>
              </a:spcBef>
              <a:spcAft>
                <a:spcPts val="0"/>
              </a:spcAft>
              <a:buSzPts val="1600"/>
              <a:buNone/>
            </a:pPr>
            <a:r>
              <a:rPr b="1" lang="en-CA" sz="2000">
                <a:solidFill>
                  <a:srgbClr val="000000"/>
                </a:solidFill>
              </a:rPr>
              <a:t>Question 2: </a:t>
            </a:r>
            <a:r>
              <a:rPr lang="en-CA" sz="2000">
                <a:solidFill>
                  <a:srgbClr val="000000"/>
                </a:solidFill>
              </a:rPr>
              <a:t>Can you provide examples of how networks, both digital and social, have played a role in your own learning experiences, and how have these connections contributed to your understanding of various subjects?</a:t>
            </a:r>
            <a:endParaRPr sz="2000">
              <a:solidFill>
                <a:srgbClr val="000000"/>
              </a:solidFill>
            </a:endParaRPr>
          </a:p>
          <a:p>
            <a:pPr indent="0" lvl="0" marL="0" rtl="0" algn="l">
              <a:lnSpc>
                <a:spcPct val="90000"/>
              </a:lnSpc>
              <a:spcBef>
                <a:spcPts val="1000"/>
              </a:spcBef>
              <a:spcAft>
                <a:spcPts val="0"/>
              </a:spcAft>
              <a:buSzPts val="1600"/>
              <a:buNone/>
            </a:pPr>
            <a:r>
              <a:t/>
            </a:r>
            <a:endParaRPr sz="2000">
              <a:solidFill>
                <a:srgbClr val="000000"/>
              </a:solidFill>
            </a:endParaRPr>
          </a:p>
          <a:p>
            <a:pPr indent="0" lvl="0" marL="0" rtl="0" algn="l">
              <a:lnSpc>
                <a:spcPct val="90000"/>
              </a:lnSpc>
              <a:spcBef>
                <a:spcPts val="1000"/>
              </a:spcBef>
              <a:spcAft>
                <a:spcPts val="0"/>
              </a:spcAft>
              <a:buSzPts val="1600"/>
              <a:buNone/>
            </a:pPr>
            <a:r>
              <a:rPr b="1" lang="en-CA" sz="2000">
                <a:solidFill>
                  <a:srgbClr val="000000"/>
                </a:solidFill>
              </a:rPr>
              <a:t>Question 3: </a:t>
            </a:r>
            <a:r>
              <a:rPr lang="en-CA" sz="2000">
                <a:solidFill>
                  <a:srgbClr val="000000"/>
                </a:solidFill>
              </a:rPr>
              <a:t>From a practical standpoint, how might educators design learning activities that align with Connectivism principles, emphasizing networked learning and the use of technology?</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g2a01005fed6_0_3"/>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Learning Communities through Social Learning Platforms</a:t>
            </a:r>
            <a:endParaRPr/>
          </a:p>
        </p:txBody>
      </p:sp>
      <p:sp>
        <p:nvSpPr>
          <p:cNvPr id="106" name="Google Shape;106;g2a01005fed6_0_3"/>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07" name="Google Shape;107;g2a01005fed6_0_3"/>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1600"/>
              <a:buNone/>
            </a:pPr>
            <a:r>
              <a:rPr lang="en-CA" sz="2000">
                <a:solidFill>
                  <a:srgbClr val="000000"/>
                </a:solidFill>
              </a:rPr>
              <a:t>Learning communities through social learning platforms refer to collaborative and interactive online environments where individuals with shared interests or learning goals engage in collective knowledge creation and exchange. These platforms leverage digital technologies to facilitate communication, collaboration, and the sharing of resources among community members. Learning within these communities is often characterized by a sense of mutual support, active participation, and the co-creation of knowledge. Social learning platforms provide tools such as discussion forums, collaborative documents, and multimedia content sharing to enhance the collaborative learning experience. These communities play a crucial role in fostering connections, building relationships, and creating a dynamic space for learners to collectively explore and deepen their understanding of various subjects.</a:t>
            </a:r>
            <a:endParaRPr sz="2000">
              <a:solidFill>
                <a:srgbClr val="000000"/>
              </a:solidFill>
            </a:endParaRPr>
          </a:p>
          <a:p>
            <a:pPr indent="0" lvl="0" marL="0" rtl="0" algn="l">
              <a:lnSpc>
                <a:spcPct val="90000"/>
              </a:lnSpc>
              <a:spcBef>
                <a:spcPts val="0"/>
              </a:spcBef>
              <a:spcAft>
                <a:spcPts val="0"/>
              </a:spcAft>
              <a:buSzPts val="1600"/>
              <a:buNone/>
            </a:pPr>
            <a:r>
              <a:t/>
            </a:r>
            <a:endParaRPr sz="2000">
              <a:solidFill>
                <a:srgbClr val="000000"/>
              </a:solidFill>
            </a:endParaRPr>
          </a:p>
          <a:p>
            <a:pPr indent="0" lvl="0" marL="0" rtl="0" algn="l">
              <a:lnSpc>
                <a:spcPct val="90000"/>
              </a:lnSpc>
              <a:spcBef>
                <a:spcPts val="0"/>
              </a:spcBef>
              <a:spcAft>
                <a:spcPts val="0"/>
              </a:spcAft>
              <a:buSzPts val="1600"/>
              <a:buNone/>
            </a:pPr>
            <a:r>
              <a:t/>
            </a:r>
            <a:endParaRPr sz="2000">
              <a:solidFill>
                <a:srgbClr val="000000"/>
              </a:solidFill>
            </a:endParaRPr>
          </a:p>
          <a:p>
            <a:pPr indent="0" lvl="0" marL="0" rtl="0" algn="l">
              <a:lnSpc>
                <a:spcPct val="90000"/>
              </a:lnSpc>
              <a:spcBef>
                <a:spcPts val="0"/>
              </a:spcBef>
              <a:spcAft>
                <a:spcPts val="0"/>
              </a:spcAft>
              <a:buSzPts val="1600"/>
              <a:buNone/>
            </a:pPr>
            <a:r>
              <a:t/>
            </a:r>
            <a:endParaRPr sz="2000">
              <a:solidFill>
                <a:srgbClr val="000000"/>
              </a:solidFill>
            </a:endParaRPr>
          </a:p>
          <a:p>
            <a:pPr indent="0" lvl="0" marL="0" rtl="0" algn="l">
              <a:lnSpc>
                <a:spcPct val="90000"/>
              </a:lnSpc>
              <a:spcBef>
                <a:spcPts val="0"/>
              </a:spcBef>
              <a:spcAft>
                <a:spcPts val="0"/>
              </a:spcAft>
              <a:buSzPts val="1600"/>
              <a:buNone/>
            </a:pPr>
            <a:r>
              <a:t/>
            </a:r>
            <a:endParaRPr sz="2000">
              <a:solidFill>
                <a:srgbClr val="000000"/>
              </a:solidFill>
            </a:endParaRPr>
          </a:p>
          <a:p>
            <a:pPr indent="0" lvl="0" marL="0" rtl="0" algn="l">
              <a:lnSpc>
                <a:spcPct val="90000"/>
              </a:lnSpc>
              <a:spcBef>
                <a:spcPts val="0"/>
              </a:spcBef>
              <a:spcAft>
                <a:spcPts val="0"/>
              </a:spcAft>
              <a:buSzPts val="1600"/>
              <a:buNone/>
            </a:pPr>
            <a:r>
              <a:t/>
            </a:r>
            <a:endParaRPr sz="2000">
              <a:solidFill>
                <a:srgbClr val="000000"/>
              </a:solidFill>
            </a:endParaRPr>
          </a:p>
          <a:p>
            <a:pPr indent="0" lvl="0" marL="0" rtl="0" algn="l">
              <a:lnSpc>
                <a:spcPct val="90000"/>
              </a:lnSpc>
              <a:spcBef>
                <a:spcPts val="0"/>
              </a:spcBef>
              <a:spcAft>
                <a:spcPts val="0"/>
              </a:spcAft>
              <a:buSzPts val="16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g2a01005fed6_0_9"/>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000"/>
              <a:buFont typeface="Arial"/>
              <a:buNone/>
            </a:pPr>
            <a:r>
              <a:rPr lang="en-CA">
                <a:solidFill>
                  <a:schemeClr val="dk1"/>
                </a:solidFill>
              </a:rPr>
              <a:t>Learning Communities through Social Learning Platforms</a:t>
            </a:r>
            <a:endParaRPr>
              <a:solidFill>
                <a:schemeClr val="dk1"/>
              </a:solidFill>
            </a:endParaRPr>
          </a:p>
        </p:txBody>
      </p:sp>
      <p:sp>
        <p:nvSpPr>
          <p:cNvPr id="113" name="Google Shape;113;g2a01005fed6_0_9"/>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14" name="Google Shape;114;g2a01005fed6_0_9"/>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2000"/>
              <a:buNone/>
            </a:pPr>
            <a:r>
              <a:rPr b="1" lang="en-CA" sz="2000">
                <a:solidFill>
                  <a:srgbClr val="000000"/>
                </a:solidFill>
              </a:rPr>
              <a:t>Question 1</a:t>
            </a:r>
            <a:r>
              <a:rPr lang="en-CA" sz="2000">
                <a:solidFill>
                  <a:srgbClr val="000000"/>
                </a:solidFill>
              </a:rPr>
              <a:t>: How do social learning platforms contribute to the formation of learning communities, and what unique advantages do these platforms offer in comparison to traditional learning environments?</a:t>
            </a:r>
            <a:endParaRPr sz="2000">
              <a:solidFill>
                <a:srgbClr val="000000"/>
              </a:solidFill>
            </a:endParaRPr>
          </a:p>
          <a:p>
            <a:pPr indent="0" lvl="0" marL="0" rtl="0" algn="l">
              <a:lnSpc>
                <a:spcPct val="90000"/>
              </a:lnSpc>
              <a:spcBef>
                <a:spcPts val="1000"/>
              </a:spcBef>
              <a:spcAft>
                <a:spcPts val="0"/>
              </a:spcAft>
              <a:buSzPts val="1600"/>
              <a:buNone/>
            </a:pPr>
            <a:r>
              <a:t/>
            </a:r>
            <a:endParaRPr sz="2000">
              <a:solidFill>
                <a:srgbClr val="000000"/>
              </a:solidFill>
            </a:endParaRPr>
          </a:p>
          <a:p>
            <a:pPr indent="0" lvl="0" marL="0" rtl="0" algn="l">
              <a:lnSpc>
                <a:spcPct val="90000"/>
              </a:lnSpc>
              <a:spcBef>
                <a:spcPts val="1000"/>
              </a:spcBef>
              <a:spcAft>
                <a:spcPts val="0"/>
              </a:spcAft>
              <a:buSzPts val="1600"/>
              <a:buNone/>
            </a:pPr>
            <a:r>
              <a:rPr b="1" lang="en-CA" sz="2000">
                <a:solidFill>
                  <a:srgbClr val="000000"/>
                </a:solidFill>
              </a:rPr>
              <a:t>Question 2: </a:t>
            </a:r>
            <a:r>
              <a:rPr lang="en-CA" sz="2000">
                <a:solidFill>
                  <a:srgbClr val="000000"/>
                </a:solidFill>
              </a:rPr>
              <a:t>Can you share personal experiences of participating in a learning community through social learning platforms? How did this experience impact your learning and engagement?</a:t>
            </a:r>
            <a:endParaRPr sz="2000">
              <a:solidFill>
                <a:srgbClr val="000000"/>
              </a:solidFill>
            </a:endParaRPr>
          </a:p>
          <a:p>
            <a:pPr indent="0" lvl="0" marL="0" rtl="0" algn="l">
              <a:lnSpc>
                <a:spcPct val="90000"/>
              </a:lnSpc>
              <a:spcBef>
                <a:spcPts val="1000"/>
              </a:spcBef>
              <a:spcAft>
                <a:spcPts val="0"/>
              </a:spcAft>
              <a:buSzPts val="1600"/>
              <a:buNone/>
            </a:pPr>
            <a:r>
              <a:t/>
            </a:r>
            <a:endParaRPr sz="2000">
              <a:solidFill>
                <a:srgbClr val="000000"/>
              </a:solidFill>
            </a:endParaRPr>
          </a:p>
          <a:p>
            <a:pPr indent="0" lvl="0" marL="0" rtl="0" algn="l">
              <a:lnSpc>
                <a:spcPct val="90000"/>
              </a:lnSpc>
              <a:spcBef>
                <a:spcPts val="1000"/>
              </a:spcBef>
              <a:spcAft>
                <a:spcPts val="0"/>
              </a:spcAft>
              <a:buSzPts val="1600"/>
              <a:buNone/>
            </a:pPr>
            <a:r>
              <a:rPr b="1" lang="en-CA" sz="2000">
                <a:solidFill>
                  <a:srgbClr val="000000"/>
                </a:solidFill>
              </a:rPr>
              <a:t>Question 3: </a:t>
            </a:r>
            <a:r>
              <a:rPr lang="en-CA" sz="2000">
                <a:solidFill>
                  <a:srgbClr val="000000"/>
                </a:solidFill>
              </a:rPr>
              <a:t>In what ways do social learning platforms promote collaboration and knowledge sharing among participants, and how do these interactions contribute to the overall learning experience?</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ntent Slides">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itle Slide 1">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Divider Slide 2">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2022-11-29T17:49:32Z</dcterms:created>
  <dc:creator>Brandon Carson</dc:creator>
</cp:coreProperties>
</file>