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50" r:id="rId4"/>
    <p:sldMasterId id="214748365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12192000"/>
  <p:notesSz cx="6858000" cy="9144000"/>
  <p:embeddedFontLst>
    <p:embeddedFont>
      <p:font typeface="Franklin Gothic"/>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9" roundtripDataSignature="AMtx7mgGEUvJbDyi0owtBm0sXr9R4KMRc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3.xml"/><Relationship Id="rId19" Type="http://customschemas.google.com/relationships/presentationmetadata" Target="metadata"/><Relationship Id="rId6" Type="http://schemas.openxmlformats.org/officeDocument/2006/relationships/notesMaster" Target="notesMasters/notesMaster1.xml"/><Relationship Id="rId18" Type="http://schemas.openxmlformats.org/officeDocument/2006/relationships/font" Target="fonts/FranklinGothic-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C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7" name="Google Shape;11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4e120bb525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2" name="Google Shape;122;g24e120bb525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 name="Google Shape;6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2" name="Google Shape;7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9" name="Google Shape;7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606c95b1fa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4" name="Google Shape;84;g2606c95b1fa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5cbcf206b8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9" name="Google Shape;89;g25cbcf206b8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9b5c1cd7e4_0_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6" name="Google Shape;96;g29b5c1cd7e4_0_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9b5c1cd7e4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3" name="Google Shape;103;g29b5c1cd7e4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5cbcf206b8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0" name="Google Shape;110;g25cbcf206b8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 Slide 1">
    <p:spTree>
      <p:nvGrpSpPr>
        <p:cNvPr id="11" name="Shape 11"/>
        <p:cNvGrpSpPr/>
        <p:nvPr/>
      </p:nvGrpSpPr>
      <p:grpSpPr>
        <a:xfrm>
          <a:off x="0" y="0"/>
          <a:ext cx="0" cy="0"/>
          <a:chOff x="0" y="0"/>
          <a:chExt cx="0" cy="0"/>
        </a:xfrm>
      </p:grpSpPr>
      <p:sp>
        <p:nvSpPr>
          <p:cNvPr id="12" name="Google Shape;12;p12"/>
          <p:cNvSpPr txBox="1"/>
          <p:nvPr>
            <p:ph type="ctrTitle"/>
          </p:nvPr>
        </p:nvSpPr>
        <p:spPr>
          <a:xfrm>
            <a:off x="536713" y="5190716"/>
            <a:ext cx="10131287" cy="1015664"/>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lt1"/>
              </a:buClr>
              <a:buSzPts val="3000"/>
              <a:buFont typeface="Arial"/>
              <a:buNone/>
              <a:defRPr b="1" i="0" sz="30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1 Column">
  <p:cSld name="Content Slide - 1 Column">
    <p:spTree>
      <p:nvGrpSpPr>
        <p:cNvPr id="19" name="Shape 19"/>
        <p:cNvGrpSpPr/>
        <p:nvPr/>
      </p:nvGrpSpPr>
      <p:grpSpPr>
        <a:xfrm>
          <a:off x="0" y="0"/>
          <a:ext cx="0" cy="0"/>
          <a:chOff x="0" y="0"/>
          <a:chExt cx="0" cy="0"/>
        </a:xfrm>
      </p:grpSpPr>
      <p:sp>
        <p:nvSpPr>
          <p:cNvPr id="20" name="Google Shape;20;p14"/>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4"/>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23" name="Google Shape;23;p14"/>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3 Column">
  <p:cSld name="Content Slide - 3 Column">
    <p:spTree>
      <p:nvGrpSpPr>
        <p:cNvPr id="24" name="Shape 24"/>
        <p:cNvGrpSpPr/>
        <p:nvPr/>
      </p:nvGrpSpPr>
      <p:grpSpPr>
        <a:xfrm>
          <a:off x="0" y="0"/>
          <a:ext cx="0" cy="0"/>
          <a:chOff x="0" y="0"/>
          <a:chExt cx="0" cy="0"/>
        </a:xfrm>
      </p:grpSpPr>
      <p:sp>
        <p:nvSpPr>
          <p:cNvPr id="25" name="Google Shape;25;p17"/>
          <p:cNvSpPr txBox="1"/>
          <p:nvPr>
            <p:ph type="title"/>
          </p:nvPr>
        </p:nvSpPr>
        <p:spPr>
          <a:xfrm>
            <a:off x="798444" y="365125"/>
            <a:ext cx="10555356"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7"/>
          <p:cNvSpPr txBox="1"/>
          <p:nvPr>
            <p:ph idx="1" type="body"/>
          </p:nvPr>
        </p:nvSpPr>
        <p:spPr>
          <a:xfrm>
            <a:off x="798512" y="2564296"/>
            <a:ext cx="3240000" cy="3080854"/>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7" name="Google Shape;27;p17"/>
          <p:cNvSpPr txBox="1"/>
          <p:nvPr>
            <p:ph idx="2" type="body"/>
          </p:nvPr>
        </p:nvSpPr>
        <p:spPr>
          <a:xfrm>
            <a:off x="8113800" y="2560638"/>
            <a:ext cx="3240000" cy="3084512"/>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8" name="Google Shape;28;p17"/>
          <p:cNvSpPr txBox="1"/>
          <p:nvPr>
            <p:ph idx="3" type="body"/>
          </p:nvPr>
        </p:nvSpPr>
        <p:spPr>
          <a:xfrm>
            <a:off x="4456156" y="2563813"/>
            <a:ext cx="3240000" cy="308133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9" name="Google Shape;29;p17"/>
          <p:cNvSpPr txBox="1"/>
          <p:nvPr>
            <p:ph idx="4" type="body"/>
          </p:nvPr>
        </p:nvSpPr>
        <p:spPr>
          <a:xfrm>
            <a:off x="798513" y="1973400"/>
            <a:ext cx="10555287"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0" name="Google Shape;30;p17"/>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7"/>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2 Column Bullet">
  <p:cSld name="Content Slide - Image, 2 Column Bullet">
    <p:spTree>
      <p:nvGrpSpPr>
        <p:cNvPr id="32" name="Shape 32"/>
        <p:cNvGrpSpPr/>
        <p:nvPr/>
      </p:nvGrpSpPr>
      <p:grpSpPr>
        <a:xfrm>
          <a:off x="0" y="0"/>
          <a:ext cx="0" cy="0"/>
          <a:chOff x="0" y="0"/>
          <a:chExt cx="0" cy="0"/>
        </a:xfrm>
      </p:grpSpPr>
      <p:sp>
        <p:nvSpPr>
          <p:cNvPr id="33" name="Google Shape;33;p18"/>
          <p:cNvSpPr/>
          <p:nvPr>
            <p:ph idx="2" type="pic"/>
          </p:nvPr>
        </p:nvSpPr>
        <p:spPr>
          <a:xfrm>
            <a:off x="-1" y="0"/>
            <a:ext cx="5000263" cy="5760000"/>
          </a:xfrm>
          <a:prstGeom prst="rect">
            <a:avLst/>
          </a:prstGeom>
          <a:noFill/>
          <a:ln>
            <a:noFill/>
          </a:ln>
        </p:spPr>
      </p:sp>
      <p:sp>
        <p:nvSpPr>
          <p:cNvPr id="34" name="Google Shape;34;p18"/>
          <p:cNvSpPr txBox="1"/>
          <p:nvPr>
            <p:ph type="title"/>
          </p:nvPr>
        </p:nvSpPr>
        <p:spPr>
          <a:xfrm>
            <a:off x="5590572" y="365125"/>
            <a:ext cx="5763228"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8"/>
          <p:cNvSpPr txBox="1"/>
          <p:nvPr>
            <p:ph idx="1" type="body"/>
          </p:nvPr>
        </p:nvSpPr>
        <p:spPr>
          <a:xfrm>
            <a:off x="5590572" y="1909823"/>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6" name="Google Shape;36;p18"/>
          <p:cNvSpPr txBox="1"/>
          <p:nvPr>
            <p:ph idx="3" type="body"/>
          </p:nvPr>
        </p:nvSpPr>
        <p:spPr>
          <a:xfrm>
            <a:off x="8563800" y="1909822"/>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7" name="Google Shape;37;p18"/>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8"/>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3 Column">
  <p:cSld name="Content Slide - Image, 3 Column">
    <p:spTree>
      <p:nvGrpSpPr>
        <p:cNvPr id="39" name="Shape 39"/>
        <p:cNvGrpSpPr/>
        <p:nvPr/>
      </p:nvGrpSpPr>
      <p:grpSpPr>
        <a:xfrm>
          <a:off x="0" y="0"/>
          <a:ext cx="0" cy="0"/>
          <a:chOff x="0" y="0"/>
          <a:chExt cx="0" cy="0"/>
        </a:xfrm>
      </p:grpSpPr>
      <p:sp>
        <p:nvSpPr>
          <p:cNvPr id="40" name="Google Shape;40;p19"/>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9"/>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9"/>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43" name="Google Shape;43;p19"/>
          <p:cNvSpPr txBox="1"/>
          <p:nvPr>
            <p:ph idx="1" type="body"/>
          </p:nvPr>
        </p:nvSpPr>
        <p:spPr>
          <a:xfrm>
            <a:off x="798512"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4" name="Google Shape;44;p19"/>
          <p:cNvSpPr/>
          <p:nvPr>
            <p:ph idx="2" type="pic"/>
          </p:nvPr>
        </p:nvSpPr>
        <p:spPr>
          <a:xfrm>
            <a:off x="798513" y="2684806"/>
            <a:ext cx="3391200" cy="2016000"/>
          </a:xfrm>
          <a:prstGeom prst="rect">
            <a:avLst/>
          </a:prstGeom>
          <a:noFill/>
          <a:ln>
            <a:noFill/>
          </a:ln>
        </p:spPr>
      </p:sp>
      <p:sp>
        <p:nvSpPr>
          <p:cNvPr id="45" name="Google Shape;45;p19"/>
          <p:cNvSpPr txBox="1"/>
          <p:nvPr>
            <p:ph idx="3" type="body"/>
          </p:nvPr>
        </p:nvSpPr>
        <p:spPr>
          <a:xfrm>
            <a:off x="798513"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6" name="Google Shape;46;p19"/>
          <p:cNvSpPr txBox="1"/>
          <p:nvPr>
            <p:ph idx="4" type="body"/>
          </p:nvPr>
        </p:nvSpPr>
        <p:spPr>
          <a:xfrm>
            <a:off x="7962599"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7" name="Google Shape;47;p19"/>
          <p:cNvSpPr/>
          <p:nvPr>
            <p:ph idx="5" type="pic"/>
          </p:nvPr>
        </p:nvSpPr>
        <p:spPr>
          <a:xfrm>
            <a:off x="7962600" y="2684806"/>
            <a:ext cx="3391200" cy="2016000"/>
          </a:xfrm>
          <a:prstGeom prst="rect">
            <a:avLst/>
          </a:prstGeom>
          <a:noFill/>
          <a:ln>
            <a:noFill/>
          </a:ln>
        </p:spPr>
      </p:sp>
      <p:sp>
        <p:nvSpPr>
          <p:cNvPr id="48" name="Google Shape;48;p19"/>
          <p:cNvSpPr txBox="1"/>
          <p:nvPr>
            <p:ph idx="6" type="body"/>
          </p:nvPr>
        </p:nvSpPr>
        <p:spPr>
          <a:xfrm>
            <a:off x="7962600"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9" name="Google Shape;49;p19"/>
          <p:cNvSpPr txBox="1"/>
          <p:nvPr>
            <p:ph idx="7" type="body"/>
          </p:nvPr>
        </p:nvSpPr>
        <p:spPr>
          <a:xfrm>
            <a:off x="4380553"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0" name="Google Shape;50;p19"/>
          <p:cNvSpPr/>
          <p:nvPr>
            <p:ph idx="8" type="pic"/>
          </p:nvPr>
        </p:nvSpPr>
        <p:spPr>
          <a:xfrm>
            <a:off x="4380554" y="2684806"/>
            <a:ext cx="3391200" cy="2016000"/>
          </a:xfrm>
          <a:prstGeom prst="rect">
            <a:avLst/>
          </a:prstGeom>
          <a:noFill/>
          <a:ln>
            <a:noFill/>
          </a:ln>
        </p:spPr>
      </p:sp>
      <p:sp>
        <p:nvSpPr>
          <p:cNvPr id="51" name="Google Shape;51;p19"/>
          <p:cNvSpPr txBox="1"/>
          <p:nvPr>
            <p:ph idx="9" type="body"/>
          </p:nvPr>
        </p:nvSpPr>
        <p:spPr>
          <a:xfrm>
            <a:off x="4380554"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Divider Slide 2">
    <p:spTree>
      <p:nvGrpSpPr>
        <p:cNvPr id="54" name="Shape 54"/>
        <p:cNvGrpSpPr/>
        <p:nvPr/>
      </p:nvGrpSpPr>
      <p:grpSpPr>
        <a:xfrm>
          <a:off x="0" y="0"/>
          <a:ext cx="0" cy="0"/>
          <a:chOff x="0" y="0"/>
          <a:chExt cx="0" cy="0"/>
        </a:xfrm>
      </p:grpSpPr>
      <p:sp>
        <p:nvSpPr>
          <p:cNvPr id="55" name="Google Shape;55;p16"/>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000"/>
              <a:buFont typeface="Arial"/>
              <a:buNone/>
              <a:defRPr b="1" i="0" sz="3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theme" Target="../theme/theme4.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3.png"/><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6.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11"/>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 name="Shape 13"/>
        <p:cNvGrpSpPr/>
        <p:nvPr/>
      </p:nvGrpSpPr>
      <p:grpSpPr>
        <a:xfrm>
          <a:off x="0" y="0"/>
          <a:ext cx="0" cy="0"/>
          <a:chOff x="0" y="0"/>
          <a:chExt cx="0" cy="0"/>
        </a:xfrm>
      </p:grpSpPr>
      <p:sp>
        <p:nvSpPr>
          <p:cNvPr id="14" name="Google Shape;14;p1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2"/>
              </a:buClr>
              <a:buSzPts val="3000"/>
              <a:buFont typeface="Arial"/>
              <a:buNone/>
              <a:defRPr b="1" i="0" sz="3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5" name="Google Shape;15;p13"/>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800" u="none" cap="none" strike="noStrike">
                <a:solidFill>
                  <a:schemeClr val="accent3"/>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6" name="Google Shape;16;p1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pic>
        <p:nvPicPr>
          <p:cNvPr id="17" name="Google Shape;17;p13"/>
          <p:cNvPicPr preferRelativeResize="0"/>
          <p:nvPr/>
        </p:nvPicPr>
        <p:blipFill rotWithShape="1">
          <a:blip r:embed="rId1">
            <a:alphaModFix/>
          </a:blip>
          <a:srcRect b="0" l="0" r="0" t="0"/>
          <a:stretch/>
        </p:blipFill>
        <p:spPr>
          <a:xfrm>
            <a:off x="11822487" y="0"/>
            <a:ext cx="369513" cy="369513"/>
          </a:xfrm>
          <a:prstGeom prst="rect">
            <a:avLst/>
          </a:prstGeom>
          <a:noFill/>
          <a:ln>
            <a:noFill/>
          </a:ln>
        </p:spPr>
      </p:pic>
      <p:pic>
        <p:nvPicPr>
          <p:cNvPr id="18" name="Google Shape;18;p13"/>
          <p:cNvPicPr preferRelativeResize="0"/>
          <p:nvPr/>
        </p:nvPicPr>
        <p:blipFill rotWithShape="1">
          <a:blip r:embed="rId2">
            <a:alphaModFix/>
          </a:blip>
          <a:srcRect b="0" l="0" r="0" t="0"/>
          <a:stretch/>
        </p:blipFill>
        <p:spPr>
          <a:xfrm>
            <a:off x="321733" y="6195036"/>
            <a:ext cx="279400" cy="3556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3"/>
    <p:sldLayoutId id="2147483652" r:id="rId4"/>
    <p:sldLayoutId id="2147483653" r:id="rId5"/>
    <p:sldLayoutId id="2147483654"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pic>
        <p:nvPicPr>
          <p:cNvPr id="53" name="Google Shape;53;p15"/>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6"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studentlife.ontariotechu.ca/current-students/community/indigenous/land-acknowledgement/" TargetMode="External"/><Relationship Id="rId4" Type="http://schemas.openxmlformats.org/officeDocument/2006/relationships/hyperlink" Target="https://www.whose.land/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
          <p:cNvSpPr txBox="1"/>
          <p:nvPr>
            <p:ph type="ctrTitle"/>
          </p:nvPr>
        </p:nvSpPr>
        <p:spPr>
          <a:xfrm>
            <a:off x="536713" y="5210812"/>
            <a:ext cx="10958601" cy="1015664"/>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2600"/>
              <a:buFont typeface="Arial"/>
              <a:buNone/>
            </a:pPr>
            <a:r>
              <a:rPr lang="en-CA" sz="2600"/>
              <a:t>Week 10: Evaluating eLearning Artifacts: Principles &amp; Frameworks</a:t>
            </a:r>
            <a:endParaRPr sz="2600"/>
          </a:p>
          <a:p>
            <a:pPr indent="0" lvl="0" marL="0" rtl="0" algn="l">
              <a:lnSpc>
                <a:spcPct val="90000"/>
              </a:lnSpc>
              <a:spcBef>
                <a:spcPts val="0"/>
              </a:spcBef>
              <a:spcAft>
                <a:spcPts val="0"/>
              </a:spcAft>
              <a:buClr>
                <a:schemeClr val="lt1"/>
              </a:buClr>
              <a:buSzPts val="2600"/>
              <a:buFont typeface="Arial"/>
              <a:buNone/>
            </a:pPr>
            <a:br>
              <a:rPr lang="en-CA" sz="2600"/>
            </a:br>
            <a:r>
              <a:rPr lang="en-CA" sz="2600"/>
              <a:t>EDST 3440U: Managing and Developing eLearning Projects</a:t>
            </a:r>
            <a:endParaRPr/>
          </a:p>
        </p:txBody>
      </p:sp>
      <p:sp>
        <p:nvSpPr>
          <p:cNvPr id="61" name="Google Shape;61;p1"/>
          <p:cNvSpPr/>
          <p:nvPr/>
        </p:nvSpPr>
        <p:spPr>
          <a:xfrm>
            <a:off x="366900" y="463100"/>
            <a:ext cx="3152700" cy="1193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62" name="Google Shape;62;p1"/>
          <p:cNvPicPr preferRelativeResize="0"/>
          <p:nvPr/>
        </p:nvPicPr>
        <p:blipFill>
          <a:blip r:embed="rId3">
            <a:alphaModFix/>
          </a:blip>
          <a:stretch>
            <a:fillRect/>
          </a:stretch>
        </p:blipFill>
        <p:spPr>
          <a:xfrm>
            <a:off x="536725" y="592925"/>
            <a:ext cx="3209925" cy="933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6"/>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Breakout Rooms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g24e120bb525_0_6"/>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Land Acknowledgement</a:t>
            </a:r>
            <a:endParaRPr/>
          </a:p>
        </p:txBody>
      </p:sp>
      <p:sp>
        <p:nvSpPr>
          <p:cNvPr id="68" name="Google Shape;68;p2"/>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69" name="Google Shape;69;p2"/>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b="0" i="1" lang="en-CA" sz="2000">
                <a:solidFill>
                  <a:srgbClr val="151515"/>
                </a:solidFill>
                <a:latin typeface="Franklin Gothic"/>
                <a:ea typeface="Franklin Gothic"/>
                <a:cs typeface="Franklin Gothic"/>
                <a:sym typeface="Franklin Gothic"/>
              </a:rPr>
              <a:t>Ontario Tech acknowledges the lands of the people of the Mississaugas of Scugog Island First Nations. We are situated within the traditional territory of the Mississauga and in the territory covered by the Williams Treaties. We are grateful to enjoy and learn on these lands.</a:t>
            </a:r>
            <a:endParaRPr/>
          </a:p>
          <a:p>
            <a:pPr indent="0" lvl="0" marL="0" rtl="0" algn="l">
              <a:lnSpc>
                <a:spcPct val="90000"/>
              </a:lnSpc>
              <a:spcBef>
                <a:spcPts val="1000"/>
              </a:spcBef>
              <a:spcAft>
                <a:spcPts val="0"/>
              </a:spcAft>
              <a:buSzPts val="2000"/>
              <a:buNone/>
            </a:pPr>
            <a:r>
              <a:t/>
            </a:r>
            <a:endParaRPr i="1" sz="2000">
              <a:solidFill>
                <a:srgbClr val="151515"/>
              </a:solidFill>
              <a:latin typeface="Franklin Gothic"/>
              <a:ea typeface="Franklin Gothic"/>
              <a:cs typeface="Franklin Gothic"/>
              <a:sym typeface="Franklin Gothic"/>
            </a:endParaRPr>
          </a:p>
          <a:p>
            <a:pPr indent="0" lvl="0" marL="0" rtl="0" algn="l">
              <a:lnSpc>
                <a:spcPct val="90000"/>
              </a:lnSpc>
              <a:spcBef>
                <a:spcPts val="1000"/>
              </a:spcBef>
              <a:spcAft>
                <a:spcPts val="0"/>
              </a:spcAft>
              <a:buSzPts val="2000"/>
              <a:buNone/>
            </a:pPr>
            <a:r>
              <a:rPr i="1" lang="en-CA" sz="2000">
                <a:solidFill>
                  <a:srgbClr val="151515"/>
                </a:solidFill>
                <a:latin typeface="Franklin Gothic"/>
                <a:ea typeface="Franklin Gothic"/>
                <a:cs typeface="Franklin Gothic"/>
                <a:sym typeface="Franklin Gothic"/>
              </a:rPr>
              <a:t>For more information on Land Acknowledgements, please visit the </a:t>
            </a:r>
            <a:r>
              <a:rPr i="1" lang="en-CA" sz="2000" u="sng">
                <a:solidFill>
                  <a:srgbClr val="151515"/>
                </a:solidFill>
                <a:latin typeface="Franklin Gothic"/>
                <a:ea typeface="Franklin Gothic"/>
                <a:cs typeface="Franklin Gothic"/>
                <a:sym typeface="Franklin Gothic"/>
                <a:hlinkClick r:id="rId3">
                  <a:extLst>
                    <a:ext uri="{A12FA001-AC4F-418D-AE19-62706E023703}">
                      <ahyp:hlinkClr val="tx"/>
                    </a:ext>
                  </a:extLst>
                </a:hlinkClick>
              </a:rPr>
              <a:t>Ontario Tech Land Acknowledgement webpage</a:t>
            </a:r>
            <a:r>
              <a:rPr i="1" lang="en-CA" sz="2000">
                <a:solidFill>
                  <a:srgbClr val="151515"/>
                </a:solidFill>
                <a:latin typeface="Franklin Gothic"/>
                <a:ea typeface="Franklin Gothic"/>
                <a:cs typeface="Franklin Gothic"/>
                <a:sym typeface="Franklin Gothic"/>
              </a:rPr>
              <a:t>.</a:t>
            </a:r>
            <a:endParaRPr/>
          </a:p>
          <a:p>
            <a:pPr indent="0" lvl="0" marL="0" rtl="0" algn="l">
              <a:lnSpc>
                <a:spcPct val="90000"/>
              </a:lnSpc>
              <a:spcBef>
                <a:spcPts val="1000"/>
              </a:spcBef>
              <a:spcAft>
                <a:spcPts val="0"/>
              </a:spcAft>
              <a:buSzPts val="2000"/>
              <a:buNone/>
            </a:pPr>
            <a:r>
              <a:t/>
            </a:r>
            <a:endParaRPr i="1" sz="2000">
              <a:solidFill>
                <a:srgbClr val="151515"/>
              </a:solidFill>
              <a:latin typeface="Franklin Gothic"/>
              <a:ea typeface="Franklin Gothic"/>
              <a:cs typeface="Franklin Gothic"/>
              <a:sym typeface="Franklin Gothic"/>
            </a:endParaRPr>
          </a:p>
          <a:p>
            <a:pPr indent="0" lvl="0" marL="0" rtl="0" algn="l">
              <a:lnSpc>
                <a:spcPct val="90000"/>
              </a:lnSpc>
              <a:spcBef>
                <a:spcPts val="1000"/>
              </a:spcBef>
              <a:spcAft>
                <a:spcPts val="0"/>
              </a:spcAft>
              <a:buSzPts val="2000"/>
              <a:buNone/>
            </a:pPr>
            <a:r>
              <a:rPr b="0" i="1" lang="en-CA" sz="2000">
                <a:solidFill>
                  <a:srgbClr val="151515"/>
                </a:solidFill>
                <a:latin typeface="Franklin Gothic"/>
                <a:ea typeface="Franklin Gothic"/>
                <a:cs typeface="Franklin Gothic"/>
                <a:sym typeface="Franklin Gothic"/>
              </a:rPr>
              <a:t>To know what land you reside on, please visit </a:t>
            </a:r>
            <a:r>
              <a:rPr b="0" i="1" lang="en-CA" sz="2000" u="sng">
                <a:solidFill>
                  <a:srgbClr val="151515"/>
                </a:solidFill>
                <a:latin typeface="Franklin Gothic"/>
                <a:ea typeface="Franklin Gothic"/>
                <a:cs typeface="Franklin Gothic"/>
                <a:sym typeface="Franklin Gothic"/>
                <a:hlinkClick r:id="rId4">
                  <a:extLst>
                    <a:ext uri="{A12FA001-AC4F-418D-AE19-62706E023703}">
                      <ahyp:hlinkClr val="tx"/>
                    </a:ext>
                  </a:extLst>
                </a:hlinkClick>
              </a:rPr>
              <a:t>https://www.whose.land/en/</a:t>
            </a:r>
            <a:r>
              <a:rPr b="0" i="1" lang="en-CA" sz="2000">
                <a:solidFill>
                  <a:srgbClr val="151515"/>
                </a:solidFill>
                <a:latin typeface="Franklin Gothic"/>
                <a:ea typeface="Franklin Gothic"/>
                <a:cs typeface="Franklin Gothic"/>
                <a:sym typeface="Franklin Gothic"/>
              </a:rPr>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Class Overview</a:t>
            </a:r>
            <a:endParaRPr/>
          </a:p>
        </p:txBody>
      </p:sp>
      <p:sp>
        <p:nvSpPr>
          <p:cNvPr id="75" name="Google Shape;75;p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76" name="Google Shape;76;p3"/>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2000"/>
              <a:buFont typeface="Arial"/>
              <a:buAutoNum type="arabicPeriod"/>
            </a:pPr>
            <a:r>
              <a:rPr lang="en-CA" sz="2000">
                <a:solidFill>
                  <a:srgbClr val="000000"/>
                </a:solidFill>
              </a:rPr>
              <a:t>Welcome</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Land Acknowledgement</a:t>
            </a:r>
            <a:endParaRPr sz="2000">
              <a:solidFill>
                <a:srgbClr val="000000"/>
              </a:solidFill>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Assignment 3 Discussion</a:t>
            </a:r>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Evaluating eLearning Artifacts: Principles &amp; Frameworks</a:t>
            </a:r>
            <a:endParaRPr sz="2000">
              <a:solidFill>
                <a:srgbClr val="000000"/>
              </a:solidFill>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Breakout Rooms</a:t>
            </a:r>
            <a:endParaRPr sz="2000">
              <a:solidFill>
                <a:srgbClr val="000000"/>
              </a:solidFill>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Wrap Up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5"/>
          <p:cNvSpPr txBox="1"/>
          <p:nvPr>
            <p:ph type="title"/>
          </p:nvPr>
        </p:nvSpPr>
        <p:spPr>
          <a:xfrm>
            <a:off x="520145" y="28424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Assignment 3 Discussion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g2606c95b1fa_0_5"/>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SzPts val="3000"/>
              <a:buNone/>
            </a:pPr>
            <a:r>
              <a:rPr lang="en-CA"/>
              <a:t>Evaluating eLearning Artifacts: Principles &amp; Frameworks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25cbcf206b8_0_1"/>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Evaluation and Continuous Improvement</a:t>
            </a:r>
            <a:endParaRPr/>
          </a:p>
        </p:txBody>
      </p:sp>
      <p:sp>
        <p:nvSpPr>
          <p:cNvPr id="92" name="Google Shape;92;g25cbcf206b8_0_1"/>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93" name="Google Shape;93;g25cbcf206b8_0_1"/>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lang="en-CA" sz="2000">
                <a:solidFill>
                  <a:srgbClr val="000000"/>
                </a:solidFill>
              </a:rPr>
              <a:t>Evaluating eLearning artifacts involves a strategic examination of digital learning materials to ensure their effectiveness in achieving educational goals. Central to this process is the integration of principles and frameworks that guide the assessment of these artifacts. One widely acknowledged framework in the field is Kirkpatrick's Four-Level Model, which delineates stages of evaluation from learner reactions and knowledge acquisition to behavioral changes and organizational impact. This model provides a structured approach to assessing the multifaceted aspects of eLearning initiatives. By applying such principles and frameworks, educators and instructional designers can systematically measure the success of eLearning artifacts, ensuring they not only engage learners but also contribute to meaningful learning outcomes and organizational effectiveness.</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g29b5c1cd7e4_0_4"/>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The Kirkpatrick Model</a:t>
            </a:r>
            <a:endParaRPr/>
          </a:p>
        </p:txBody>
      </p:sp>
      <p:sp>
        <p:nvSpPr>
          <p:cNvPr id="99" name="Google Shape;99;g29b5c1cd7e4_0_4"/>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pic>
        <p:nvPicPr>
          <p:cNvPr id="100" name="Google Shape;100;g29b5c1cd7e4_0_4"/>
          <p:cNvPicPr preferRelativeResize="0"/>
          <p:nvPr/>
        </p:nvPicPr>
        <p:blipFill rotWithShape="1">
          <a:blip r:embed="rId3">
            <a:alphaModFix/>
          </a:blip>
          <a:srcRect b="3105" l="0" r="0" t="7902"/>
          <a:stretch/>
        </p:blipFill>
        <p:spPr>
          <a:xfrm>
            <a:off x="932225" y="1251550"/>
            <a:ext cx="8544215" cy="560645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pic>
        <p:nvPicPr>
          <p:cNvPr id="105" name="Google Shape;105;g29b5c1cd7e4_0_11"/>
          <p:cNvPicPr preferRelativeResize="0"/>
          <p:nvPr/>
        </p:nvPicPr>
        <p:blipFill rotWithShape="1">
          <a:blip r:embed="rId3">
            <a:alphaModFix/>
          </a:blip>
          <a:srcRect b="0" l="0" r="0" t="0"/>
          <a:stretch/>
        </p:blipFill>
        <p:spPr>
          <a:xfrm>
            <a:off x="978125" y="0"/>
            <a:ext cx="10967518" cy="6858000"/>
          </a:xfrm>
          <a:prstGeom prst="rect">
            <a:avLst/>
          </a:prstGeom>
          <a:noFill/>
          <a:ln>
            <a:noFill/>
          </a:ln>
        </p:spPr>
      </p:pic>
      <p:sp>
        <p:nvSpPr>
          <p:cNvPr id="106" name="Google Shape;106;g29b5c1cd7e4_0_11"/>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The ADDIE Model</a:t>
            </a:r>
            <a:endParaRPr/>
          </a:p>
        </p:txBody>
      </p:sp>
      <p:sp>
        <p:nvSpPr>
          <p:cNvPr id="107" name="Google Shape;107;g29b5c1cd7e4_0_11"/>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25cbcf206b8_0_7"/>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000"/>
              <a:buFont typeface="Arial"/>
              <a:buNone/>
            </a:pPr>
            <a:r>
              <a:rPr lang="en-CA">
                <a:solidFill>
                  <a:schemeClr val="dk1"/>
                </a:solidFill>
              </a:rPr>
              <a:t>Evaluation and Continuous Improvement</a:t>
            </a:r>
            <a:endParaRPr>
              <a:solidFill>
                <a:schemeClr val="dk1"/>
              </a:solidFill>
            </a:endParaRPr>
          </a:p>
        </p:txBody>
      </p:sp>
      <p:sp>
        <p:nvSpPr>
          <p:cNvPr id="113" name="Google Shape;113;g25cbcf206b8_0_7"/>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14" name="Google Shape;114;g25cbcf206b8_0_7"/>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2000"/>
              <a:buNone/>
            </a:pPr>
            <a:r>
              <a:rPr b="1" lang="en-CA" sz="2000">
                <a:solidFill>
                  <a:srgbClr val="000000"/>
                </a:solidFill>
              </a:rPr>
              <a:t>Question 1</a:t>
            </a:r>
            <a:r>
              <a:rPr lang="en-CA" sz="2000">
                <a:solidFill>
                  <a:srgbClr val="000000"/>
                </a:solidFill>
              </a:rPr>
              <a:t>: How does Kirkpatrick’s Four-Level Model help educators evaluate the effectiveness of eLearning programs?</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2</a:t>
            </a:r>
            <a:r>
              <a:rPr lang="en-CA" sz="2000">
                <a:solidFill>
                  <a:srgbClr val="000000"/>
                </a:solidFill>
              </a:rPr>
              <a:t>: Examine the role of data analysis in assessing the impact of eLearning on performance. How can data driven insights help identify areas for improvement and inform decision-making in eLearning design and delivery?</a:t>
            </a:r>
            <a:endParaRPr sz="2000">
              <a:solidFill>
                <a:srgbClr val="000000"/>
              </a:solidFill>
            </a:endParaRPr>
          </a:p>
          <a:p>
            <a:pPr indent="0" lvl="0" marL="0" rtl="0" algn="l">
              <a:lnSpc>
                <a:spcPct val="90000"/>
              </a:lnSpc>
              <a:spcBef>
                <a:spcPts val="1000"/>
              </a:spcBef>
              <a:spcAft>
                <a:spcPts val="0"/>
              </a:spcAft>
              <a:buSzPts val="2000"/>
              <a:buNone/>
            </a:pPr>
            <a:r>
              <a:t/>
            </a:r>
            <a:endParaRPr b="1"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3: </a:t>
            </a:r>
            <a:r>
              <a:rPr lang="en-CA" sz="2000">
                <a:solidFill>
                  <a:srgbClr val="000000"/>
                </a:solidFill>
              </a:rPr>
              <a:t>How does the analysis of eLearning assessment criteria contribute to ensuring the quality and relevance of course content, and what are some examples of criteria that can be utilized in evaluating eLearning materials?</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Content Slides">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Divider Slide 2">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Title Slide 1">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2022-11-29T17:49:32Z</dcterms:created>
  <dc:creator>Brandon Carson</dc:creator>
</cp:coreProperties>
</file>