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0" r:id="rId4"/>
    <p:sldMasterId id="214748365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12192000"/>
  <p:notesSz cx="6858000" cy="9144000"/>
  <p:embeddedFontLst>
    <p:embeddedFont>
      <p:font typeface="Franklin Gothic"/>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9" roundtripDataSignature="AMtx7mgW4wdzgFHXX84TfcyTpbKXJSfUc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3.xml"/><Relationship Id="rId19" Type="http://customschemas.google.com/relationships/presentationmetadata" Target="metadata"/><Relationship Id="rId6" Type="http://schemas.openxmlformats.org/officeDocument/2006/relationships/notesMaster" Target="notesMasters/notesMaster1.xml"/><Relationship Id="rId18" Type="http://schemas.openxmlformats.org/officeDocument/2006/relationships/font" Target="fonts/FranklinGothic-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4e120bb525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2" name="Google Shape;122;g24e120bb525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2" name="Google Shape;7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4" name="Google Shape;8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471d551a25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9" name="Google Shape;89;g2471d551a2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6" name="Google Shape;9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5cbcf206b8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3" name="Google Shape;103;g25cbcf206b8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5cbcf206b8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0" name="Google Shape;110;g25cbcf206b8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 Slide 1">
    <p:spTree>
      <p:nvGrpSpPr>
        <p:cNvPr id="11" name="Shape 11"/>
        <p:cNvGrpSpPr/>
        <p:nvPr/>
      </p:nvGrpSpPr>
      <p:grpSpPr>
        <a:xfrm>
          <a:off x="0" y="0"/>
          <a:ext cx="0" cy="0"/>
          <a:chOff x="0" y="0"/>
          <a:chExt cx="0" cy="0"/>
        </a:xfrm>
      </p:grpSpPr>
      <p:sp>
        <p:nvSpPr>
          <p:cNvPr id="12" name="Google Shape;12;p12"/>
          <p:cNvSpPr txBox="1"/>
          <p:nvPr>
            <p:ph type="ctrTitle"/>
          </p:nvPr>
        </p:nvSpPr>
        <p:spPr>
          <a:xfrm>
            <a:off x="536713" y="5190716"/>
            <a:ext cx="10131287" cy="1015664"/>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3000"/>
              <a:buFont typeface="Arial"/>
              <a:buNone/>
              <a:defRPr b="1" i="0" sz="30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1 Column">
  <p:cSld name="Content Slide - 1 Column">
    <p:spTree>
      <p:nvGrpSpPr>
        <p:cNvPr id="19" name="Shape 19"/>
        <p:cNvGrpSpPr/>
        <p:nvPr/>
      </p:nvGrpSpPr>
      <p:grpSpPr>
        <a:xfrm>
          <a:off x="0" y="0"/>
          <a:ext cx="0" cy="0"/>
          <a:chOff x="0" y="0"/>
          <a:chExt cx="0" cy="0"/>
        </a:xfrm>
      </p:grpSpPr>
      <p:sp>
        <p:nvSpPr>
          <p:cNvPr id="20" name="Google Shape;20;p14"/>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4"/>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23" name="Google Shape;23;p14"/>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3 Column">
  <p:cSld name="Content Slide - 3 Column">
    <p:spTree>
      <p:nvGrpSpPr>
        <p:cNvPr id="24" name="Shape 24"/>
        <p:cNvGrpSpPr/>
        <p:nvPr/>
      </p:nvGrpSpPr>
      <p:grpSpPr>
        <a:xfrm>
          <a:off x="0" y="0"/>
          <a:ext cx="0" cy="0"/>
          <a:chOff x="0" y="0"/>
          <a:chExt cx="0" cy="0"/>
        </a:xfrm>
      </p:grpSpPr>
      <p:sp>
        <p:nvSpPr>
          <p:cNvPr id="25" name="Google Shape;25;p17"/>
          <p:cNvSpPr txBox="1"/>
          <p:nvPr>
            <p:ph type="title"/>
          </p:nvPr>
        </p:nvSpPr>
        <p:spPr>
          <a:xfrm>
            <a:off x="798444" y="365125"/>
            <a:ext cx="10555356"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7"/>
          <p:cNvSpPr txBox="1"/>
          <p:nvPr>
            <p:ph idx="1" type="body"/>
          </p:nvPr>
        </p:nvSpPr>
        <p:spPr>
          <a:xfrm>
            <a:off x="798512" y="2564296"/>
            <a:ext cx="3240000" cy="3080854"/>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7" name="Google Shape;27;p17"/>
          <p:cNvSpPr txBox="1"/>
          <p:nvPr>
            <p:ph idx="2" type="body"/>
          </p:nvPr>
        </p:nvSpPr>
        <p:spPr>
          <a:xfrm>
            <a:off x="8113800" y="2560638"/>
            <a:ext cx="3240000" cy="3084512"/>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8" name="Google Shape;28;p17"/>
          <p:cNvSpPr txBox="1"/>
          <p:nvPr>
            <p:ph idx="3" type="body"/>
          </p:nvPr>
        </p:nvSpPr>
        <p:spPr>
          <a:xfrm>
            <a:off x="4456156" y="2563813"/>
            <a:ext cx="3240000" cy="308133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9" name="Google Shape;29;p17"/>
          <p:cNvSpPr txBox="1"/>
          <p:nvPr>
            <p:ph idx="4" type="body"/>
          </p:nvPr>
        </p:nvSpPr>
        <p:spPr>
          <a:xfrm>
            <a:off x="798513" y="1973400"/>
            <a:ext cx="10555287"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0" name="Google Shape;30;p17"/>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2 Column Bullet">
  <p:cSld name="Content Slide - Image, 2 Column Bullet">
    <p:spTree>
      <p:nvGrpSpPr>
        <p:cNvPr id="32" name="Shape 32"/>
        <p:cNvGrpSpPr/>
        <p:nvPr/>
      </p:nvGrpSpPr>
      <p:grpSpPr>
        <a:xfrm>
          <a:off x="0" y="0"/>
          <a:ext cx="0" cy="0"/>
          <a:chOff x="0" y="0"/>
          <a:chExt cx="0" cy="0"/>
        </a:xfrm>
      </p:grpSpPr>
      <p:sp>
        <p:nvSpPr>
          <p:cNvPr id="33" name="Google Shape;33;p18"/>
          <p:cNvSpPr/>
          <p:nvPr>
            <p:ph idx="2" type="pic"/>
          </p:nvPr>
        </p:nvSpPr>
        <p:spPr>
          <a:xfrm>
            <a:off x="-1" y="0"/>
            <a:ext cx="5000263" cy="5760000"/>
          </a:xfrm>
          <a:prstGeom prst="rect">
            <a:avLst/>
          </a:prstGeom>
          <a:noFill/>
          <a:ln>
            <a:noFill/>
          </a:ln>
        </p:spPr>
      </p:sp>
      <p:sp>
        <p:nvSpPr>
          <p:cNvPr id="34" name="Google Shape;34;p18"/>
          <p:cNvSpPr txBox="1"/>
          <p:nvPr>
            <p:ph type="title"/>
          </p:nvPr>
        </p:nvSpPr>
        <p:spPr>
          <a:xfrm>
            <a:off x="5590572" y="365125"/>
            <a:ext cx="5763228"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8"/>
          <p:cNvSpPr txBox="1"/>
          <p:nvPr>
            <p:ph idx="1" type="body"/>
          </p:nvPr>
        </p:nvSpPr>
        <p:spPr>
          <a:xfrm>
            <a:off x="5590572" y="1909823"/>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6" name="Google Shape;36;p18"/>
          <p:cNvSpPr txBox="1"/>
          <p:nvPr>
            <p:ph idx="3" type="body"/>
          </p:nvPr>
        </p:nvSpPr>
        <p:spPr>
          <a:xfrm>
            <a:off x="8563800" y="1909822"/>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7" name="Google Shape;37;p18"/>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8"/>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3 Column">
  <p:cSld name="Content Slide - Image, 3 Column">
    <p:spTree>
      <p:nvGrpSpPr>
        <p:cNvPr id="39" name="Shape 39"/>
        <p:cNvGrpSpPr/>
        <p:nvPr/>
      </p:nvGrpSpPr>
      <p:grpSpPr>
        <a:xfrm>
          <a:off x="0" y="0"/>
          <a:ext cx="0" cy="0"/>
          <a:chOff x="0" y="0"/>
          <a:chExt cx="0" cy="0"/>
        </a:xfrm>
      </p:grpSpPr>
      <p:sp>
        <p:nvSpPr>
          <p:cNvPr id="40" name="Google Shape;40;p19"/>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9"/>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9"/>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43" name="Google Shape;43;p19"/>
          <p:cNvSpPr txBox="1"/>
          <p:nvPr>
            <p:ph idx="1" type="body"/>
          </p:nvPr>
        </p:nvSpPr>
        <p:spPr>
          <a:xfrm>
            <a:off x="798512"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4" name="Google Shape;44;p19"/>
          <p:cNvSpPr/>
          <p:nvPr>
            <p:ph idx="2" type="pic"/>
          </p:nvPr>
        </p:nvSpPr>
        <p:spPr>
          <a:xfrm>
            <a:off x="798513" y="2684806"/>
            <a:ext cx="3391200" cy="2016000"/>
          </a:xfrm>
          <a:prstGeom prst="rect">
            <a:avLst/>
          </a:prstGeom>
          <a:noFill/>
          <a:ln>
            <a:noFill/>
          </a:ln>
        </p:spPr>
      </p:sp>
      <p:sp>
        <p:nvSpPr>
          <p:cNvPr id="45" name="Google Shape;45;p19"/>
          <p:cNvSpPr txBox="1"/>
          <p:nvPr>
            <p:ph idx="3" type="body"/>
          </p:nvPr>
        </p:nvSpPr>
        <p:spPr>
          <a:xfrm>
            <a:off x="798513"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6" name="Google Shape;46;p19"/>
          <p:cNvSpPr txBox="1"/>
          <p:nvPr>
            <p:ph idx="4" type="body"/>
          </p:nvPr>
        </p:nvSpPr>
        <p:spPr>
          <a:xfrm>
            <a:off x="7962599"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7" name="Google Shape;47;p19"/>
          <p:cNvSpPr/>
          <p:nvPr>
            <p:ph idx="5" type="pic"/>
          </p:nvPr>
        </p:nvSpPr>
        <p:spPr>
          <a:xfrm>
            <a:off x="7962600" y="2684806"/>
            <a:ext cx="3391200" cy="2016000"/>
          </a:xfrm>
          <a:prstGeom prst="rect">
            <a:avLst/>
          </a:prstGeom>
          <a:noFill/>
          <a:ln>
            <a:noFill/>
          </a:ln>
        </p:spPr>
      </p:sp>
      <p:sp>
        <p:nvSpPr>
          <p:cNvPr id="48" name="Google Shape;48;p19"/>
          <p:cNvSpPr txBox="1"/>
          <p:nvPr>
            <p:ph idx="6" type="body"/>
          </p:nvPr>
        </p:nvSpPr>
        <p:spPr>
          <a:xfrm>
            <a:off x="7962600"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9" name="Google Shape;49;p19"/>
          <p:cNvSpPr txBox="1"/>
          <p:nvPr>
            <p:ph idx="7" type="body"/>
          </p:nvPr>
        </p:nvSpPr>
        <p:spPr>
          <a:xfrm>
            <a:off x="4380553"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0" name="Google Shape;50;p19"/>
          <p:cNvSpPr/>
          <p:nvPr>
            <p:ph idx="8" type="pic"/>
          </p:nvPr>
        </p:nvSpPr>
        <p:spPr>
          <a:xfrm>
            <a:off x="4380554" y="2684806"/>
            <a:ext cx="3391200" cy="2016000"/>
          </a:xfrm>
          <a:prstGeom prst="rect">
            <a:avLst/>
          </a:prstGeom>
          <a:noFill/>
          <a:ln>
            <a:noFill/>
          </a:ln>
        </p:spPr>
      </p:sp>
      <p:sp>
        <p:nvSpPr>
          <p:cNvPr id="51" name="Google Shape;51;p19"/>
          <p:cNvSpPr txBox="1"/>
          <p:nvPr>
            <p:ph idx="9" type="body"/>
          </p:nvPr>
        </p:nvSpPr>
        <p:spPr>
          <a:xfrm>
            <a:off x="4380554"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Divider Slide 2">
    <p:spTree>
      <p:nvGrpSpPr>
        <p:cNvPr id="54" name="Shape 54"/>
        <p:cNvGrpSpPr/>
        <p:nvPr/>
      </p:nvGrpSpPr>
      <p:grpSpPr>
        <a:xfrm>
          <a:off x="0" y="0"/>
          <a:ext cx="0" cy="0"/>
          <a:chOff x="0" y="0"/>
          <a:chExt cx="0" cy="0"/>
        </a:xfrm>
      </p:grpSpPr>
      <p:sp>
        <p:nvSpPr>
          <p:cNvPr id="55" name="Google Shape;55;p16"/>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000"/>
              <a:buFont typeface="Arial"/>
              <a:buNone/>
              <a:defRPr b="1" i="0" sz="3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2.png"/><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6.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1"/>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 name="Shape 13"/>
        <p:cNvGrpSpPr/>
        <p:nvPr/>
      </p:nvGrpSpPr>
      <p:grpSpPr>
        <a:xfrm>
          <a:off x="0" y="0"/>
          <a:ext cx="0" cy="0"/>
          <a:chOff x="0" y="0"/>
          <a:chExt cx="0" cy="0"/>
        </a:xfrm>
      </p:grpSpPr>
      <p:sp>
        <p:nvSpPr>
          <p:cNvPr id="14" name="Google Shape;14;p1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3000"/>
              <a:buFont typeface="Arial"/>
              <a:buNone/>
              <a:defRPr b="1" i="0" sz="3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 name="Google Shape;15;p13"/>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800" u="none" cap="none" strike="noStrike">
                <a:solidFill>
                  <a:schemeClr val="accent3"/>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6" name="Google Shape;16;p1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pic>
        <p:nvPicPr>
          <p:cNvPr id="17" name="Google Shape;17;p13"/>
          <p:cNvPicPr preferRelativeResize="0"/>
          <p:nvPr/>
        </p:nvPicPr>
        <p:blipFill rotWithShape="1">
          <a:blip r:embed="rId1">
            <a:alphaModFix/>
          </a:blip>
          <a:srcRect b="0" l="0" r="0" t="0"/>
          <a:stretch/>
        </p:blipFill>
        <p:spPr>
          <a:xfrm>
            <a:off x="11822487" y="0"/>
            <a:ext cx="369513" cy="369513"/>
          </a:xfrm>
          <a:prstGeom prst="rect">
            <a:avLst/>
          </a:prstGeom>
          <a:noFill/>
          <a:ln>
            <a:noFill/>
          </a:ln>
        </p:spPr>
      </p:pic>
      <p:pic>
        <p:nvPicPr>
          <p:cNvPr id="18" name="Google Shape;18;p13"/>
          <p:cNvPicPr preferRelativeResize="0"/>
          <p:nvPr/>
        </p:nvPicPr>
        <p:blipFill rotWithShape="1">
          <a:blip r:embed="rId2">
            <a:alphaModFix/>
          </a:blip>
          <a:srcRect b="0" l="0" r="0" t="0"/>
          <a:stretch/>
        </p:blipFill>
        <p:spPr>
          <a:xfrm>
            <a:off x="321733" y="6195036"/>
            <a:ext cx="279400" cy="355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3"/>
    <p:sldLayoutId id="2147483652" r:id="rId4"/>
    <p:sldLayoutId id="2147483653" r:id="rId5"/>
    <p:sldLayoutId id="2147483654"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pic>
        <p:nvPicPr>
          <p:cNvPr id="53" name="Google Shape;53;p15"/>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6"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tudentlife.ontariotechu.ca/current-students/community/indigenous/land-acknowledgement/" TargetMode="External"/><Relationship Id="rId4" Type="http://schemas.openxmlformats.org/officeDocument/2006/relationships/hyperlink" Target="https://www.whose.land/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type="ctrTitle"/>
          </p:nvPr>
        </p:nvSpPr>
        <p:spPr>
          <a:xfrm>
            <a:off x="536713" y="5210812"/>
            <a:ext cx="10958601" cy="1015664"/>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600"/>
              <a:buFont typeface="Arial"/>
              <a:buNone/>
            </a:pPr>
            <a:r>
              <a:rPr lang="en-CA" sz="2600"/>
              <a:t>Week 7: Experiential Learning and Gamification</a:t>
            </a:r>
            <a:br>
              <a:rPr lang="en-CA" sz="2600"/>
            </a:br>
            <a:br>
              <a:rPr lang="en-CA" sz="2600"/>
            </a:br>
            <a:r>
              <a:rPr lang="en-CA" sz="2600"/>
              <a:t>EDST 3440U: Managing and Developing eLearning Projects</a:t>
            </a:r>
            <a:endParaRPr/>
          </a:p>
        </p:txBody>
      </p:sp>
      <p:sp>
        <p:nvSpPr>
          <p:cNvPr id="61" name="Google Shape;61;p1"/>
          <p:cNvSpPr/>
          <p:nvPr/>
        </p:nvSpPr>
        <p:spPr>
          <a:xfrm>
            <a:off x="366900" y="463100"/>
            <a:ext cx="3152700" cy="1193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2" name="Google Shape;62;p1"/>
          <p:cNvPicPr preferRelativeResize="0"/>
          <p:nvPr/>
        </p:nvPicPr>
        <p:blipFill>
          <a:blip r:embed="rId3">
            <a:alphaModFix/>
          </a:blip>
          <a:stretch>
            <a:fillRect/>
          </a:stretch>
        </p:blipFill>
        <p:spPr>
          <a:xfrm>
            <a:off x="536725" y="592925"/>
            <a:ext cx="3209925" cy="933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0"/>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Breakout Rooms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24e120bb525_0_6"/>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Land Acknowledgement</a:t>
            </a:r>
            <a:endParaRPr/>
          </a:p>
        </p:txBody>
      </p:sp>
      <p:sp>
        <p:nvSpPr>
          <p:cNvPr id="68" name="Google Shape;68;p2"/>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69" name="Google Shape;69;p2"/>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0" i="1" lang="en-CA" sz="2000">
                <a:solidFill>
                  <a:srgbClr val="151515"/>
                </a:solidFill>
                <a:latin typeface="Franklin Gothic"/>
                <a:ea typeface="Franklin Gothic"/>
                <a:cs typeface="Franklin Gothic"/>
                <a:sym typeface="Franklin Gothic"/>
              </a:rPr>
              <a:t>Ontario Tech acknowledges the lands of the people of the Mississaugas of Scugog Island First Nations. We are situated within the traditional territory of the Mississauga and in the territory covered by the Williams Treaties. We are grateful to enjoy and learn on these lands.</a:t>
            </a:r>
            <a:endParaRPr/>
          </a:p>
          <a:p>
            <a:pPr indent="0" lvl="0" marL="0" rtl="0" algn="l">
              <a:lnSpc>
                <a:spcPct val="90000"/>
              </a:lnSpc>
              <a:spcBef>
                <a:spcPts val="1000"/>
              </a:spcBef>
              <a:spcAft>
                <a:spcPts val="0"/>
              </a:spcAft>
              <a:buSzPts val="2000"/>
              <a:buNone/>
            </a:pPr>
            <a:r>
              <a:t/>
            </a:r>
            <a:endParaRPr i="1" sz="2000">
              <a:solidFill>
                <a:srgbClr val="151515"/>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2000"/>
              <a:buNone/>
            </a:pPr>
            <a:r>
              <a:rPr i="1" lang="en-CA" sz="2000">
                <a:solidFill>
                  <a:srgbClr val="151515"/>
                </a:solidFill>
                <a:latin typeface="Franklin Gothic"/>
                <a:ea typeface="Franklin Gothic"/>
                <a:cs typeface="Franklin Gothic"/>
                <a:sym typeface="Franklin Gothic"/>
              </a:rPr>
              <a:t>For more information on Land Acknowledgements, please visit the </a:t>
            </a:r>
            <a:r>
              <a:rPr i="1" lang="en-CA" sz="2000" u="sng">
                <a:solidFill>
                  <a:srgbClr val="151515"/>
                </a:solidFill>
                <a:latin typeface="Franklin Gothic"/>
                <a:ea typeface="Franklin Gothic"/>
                <a:cs typeface="Franklin Gothic"/>
                <a:sym typeface="Franklin Gothic"/>
                <a:hlinkClick r:id="rId3">
                  <a:extLst>
                    <a:ext uri="{A12FA001-AC4F-418D-AE19-62706E023703}">
                      <ahyp:hlinkClr val="tx"/>
                    </a:ext>
                  </a:extLst>
                </a:hlinkClick>
              </a:rPr>
              <a:t>Ontario Tech Land Acknowledgement webpage</a:t>
            </a:r>
            <a:r>
              <a:rPr i="1" lang="en-CA" sz="2000">
                <a:solidFill>
                  <a:srgbClr val="151515"/>
                </a:solidFill>
                <a:latin typeface="Franklin Gothic"/>
                <a:ea typeface="Franklin Gothic"/>
                <a:cs typeface="Franklin Gothic"/>
                <a:sym typeface="Franklin Gothic"/>
              </a:rPr>
              <a:t>.</a:t>
            </a:r>
            <a:endParaRPr/>
          </a:p>
          <a:p>
            <a:pPr indent="0" lvl="0" marL="0" rtl="0" algn="l">
              <a:lnSpc>
                <a:spcPct val="90000"/>
              </a:lnSpc>
              <a:spcBef>
                <a:spcPts val="1000"/>
              </a:spcBef>
              <a:spcAft>
                <a:spcPts val="0"/>
              </a:spcAft>
              <a:buSzPts val="2000"/>
              <a:buNone/>
            </a:pPr>
            <a:r>
              <a:t/>
            </a:r>
            <a:endParaRPr i="1" sz="2000">
              <a:solidFill>
                <a:srgbClr val="151515"/>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2000"/>
              <a:buNone/>
            </a:pPr>
            <a:r>
              <a:rPr b="0" i="1" lang="en-CA" sz="2000">
                <a:solidFill>
                  <a:srgbClr val="151515"/>
                </a:solidFill>
                <a:latin typeface="Franklin Gothic"/>
                <a:ea typeface="Franklin Gothic"/>
                <a:cs typeface="Franklin Gothic"/>
                <a:sym typeface="Franklin Gothic"/>
              </a:rPr>
              <a:t>To know what land you reside on, please visit </a:t>
            </a:r>
            <a:r>
              <a:rPr b="0" i="1" lang="en-CA" sz="2000" u="sng">
                <a:solidFill>
                  <a:srgbClr val="151515"/>
                </a:solidFill>
                <a:latin typeface="Franklin Gothic"/>
                <a:ea typeface="Franklin Gothic"/>
                <a:cs typeface="Franklin Gothic"/>
                <a:sym typeface="Franklin Gothic"/>
                <a:hlinkClick r:id="rId4">
                  <a:extLst>
                    <a:ext uri="{A12FA001-AC4F-418D-AE19-62706E023703}">
                      <ahyp:hlinkClr val="tx"/>
                    </a:ext>
                  </a:extLst>
                </a:hlinkClick>
              </a:rPr>
              <a:t>https://www.whose.land/en/</a:t>
            </a:r>
            <a:r>
              <a:rPr b="0" i="1" lang="en-CA" sz="2000">
                <a:solidFill>
                  <a:srgbClr val="151515"/>
                </a:solidFill>
                <a:latin typeface="Franklin Gothic"/>
                <a:ea typeface="Franklin Gothic"/>
                <a:cs typeface="Franklin Gothic"/>
                <a:sym typeface="Franklin Gothic"/>
              </a:rPr>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Class Overview</a:t>
            </a:r>
            <a:endParaRPr/>
          </a:p>
        </p:txBody>
      </p:sp>
      <p:sp>
        <p:nvSpPr>
          <p:cNvPr id="75" name="Google Shape;75;p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76" name="Google Shape;76;p3"/>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2000"/>
              <a:buFont typeface="Arial"/>
              <a:buAutoNum type="arabicPeriod"/>
            </a:pPr>
            <a:r>
              <a:rPr lang="en-CA" sz="2000">
                <a:solidFill>
                  <a:srgbClr val="000000"/>
                </a:solidFill>
              </a:rPr>
              <a:t>Welcome</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Land Acknowledgement</a:t>
            </a:r>
            <a:endParaRPr sz="2000">
              <a:solidFill>
                <a:srgbClr val="000000"/>
              </a:solidFill>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Assignment 2 Discussion</a:t>
            </a:r>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Experiential Learning</a:t>
            </a:r>
            <a:endParaRPr sz="2000">
              <a:solidFill>
                <a:srgbClr val="000000"/>
              </a:solidFill>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Gamification</a:t>
            </a:r>
            <a:endParaRPr sz="2000">
              <a:solidFill>
                <a:srgbClr val="000000"/>
              </a:solidFill>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Breakout Rooms</a:t>
            </a:r>
            <a:endParaRPr sz="2000">
              <a:solidFill>
                <a:srgbClr val="000000"/>
              </a:solidFill>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Wrap Up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5"/>
          <p:cNvSpPr txBox="1"/>
          <p:nvPr>
            <p:ph type="title"/>
          </p:nvPr>
        </p:nvSpPr>
        <p:spPr>
          <a:xfrm>
            <a:off x="520145" y="28424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Assignment 2 Discussion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6"/>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Experiential Learning and Gamification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2471d551a25_0_0"/>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Experiential Learning</a:t>
            </a:r>
            <a:endParaRPr/>
          </a:p>
        </p:txBody>
      </p:sp>
      <p:sp>
        <p:nvSpPr>
          <p:cNvPr id="92" name="Google Shape;92;g2471d551a25_0_0"/>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93" name="Google Shape;93;g2471d551a25_0_0"/>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lang="en-CA" sz="2000">
                <a:solidFill>
                  <a:srgbClr val="000000"/>
                </a:solidFill>
              </a:rPr>
              <a:t>Experiential learning in eLearning is an educational approach that emphasizes the acquisition of knowledge and skills through direct, hands-on experiences and active engagement rather than passive instruction. It involves creating learning environments and activities that encourage learners to participate, reflect on their experiences, and apply their newfound understanding in practical contexts. Experiential eLearning often includes simulations, interactive scenarios, real-world problem-solving, and opportunities for learners to experiment and make mistakes, fostering deeper comprehension and skill development. This approach promotes a more engaging and immersive learning experience, enabling learners to connect theory with practice and enhancing their ability to retain and apply what they have learned.</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7"/>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Experiential Learning</a:t>
            </a:r>
            <a:endParaRPr>
              <a:solidFill>
                <a:schemeClr val="dk1"/>
              </a:solidFill>
            </a:endParaRPr>
          </a:p>
        </p:txBody>
      </p:sp>
      <p:sp>
        <p:nvSpPr>
          <p:cNvPr id="99" name="Google Shape;99;p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00" name="Google Shape;100;p7"/>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000"/>
              <a:buNone/>
            </a:pPr>
            <a:r>
              <a:rPr b="1" lang="en-CA" sz="2000">
                <a:solidFill>
                  <a:srgbClr val="000000"/>
                </a:solidFill>
              </a:rPr>
              <a:t>Question 1</a:t>
            </a:r>
            <a:r>
              <a:rPr lang="en-CA" sz="2000">
                <a:solidFill>
                  <a:srgbClr val="000000"/>
                </a:solidFill>
              </a:rPr>
              <a:t>: Can you share an example of an eLearning course or module that effectively incorporates experiential learning principles? What specific activities or simulations were used, and how did they enhance the learning experience?</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2</a:t>
            </a:r>
            <a:r>
              <a:rPr lang="en-CA" sz="2000">
                <a:solidFill>
                  <a:srgbClr val="000000"/>
                </a:solidFill>
              </a:rPr>
              <a:t>: What strategies can eLearning designers and instructors employ to ensure that experiential learning activities are well-designed and aligned with the desired learning outcomes?</a:t>
            </a:r>
            <a:endParaRPr sz="2000">
              <a:solidFill>
                <a:srgbClr val="000000"/>
              </a:solidFill>
            </a:endParaRPr>
          </a:p>
          <a:p>
            <a:pPr indent="0" lvl="0" marL="0" rtl="0" algn="l">
              <a:lnSpc>
                <a:spcPct val="90000"/>
              </a:lnSpc>
              <a:spcBef>
                <a:spcPts val="1000"/>
              </a:spcBef>
              <a:spcAft>
                <a:spcPts val="0"/>
              </a:spcAft>
              <a:buSzPts val="2000"/>
              <a:buNone/>
            </a:pPr>
            <a:r>
              <a:t/>
            </a:r>
            <a:endParaRPr b="1"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3: </a:t>
            </a:r>
            <a:r>
              <a:rPr lang="en-CA" sz="2000">
                <a:solidFill>
                  <a:srgbClr val="000000"/>
                </a:solidFill>
              </a:rPr>
              <a:t>In what ways does experiential eLearning cater to different learning preferences, and how can it be adapted to meet the diverse needs of learners?</a:t>
            </a:r>
            <a:br>
              <a:rPr lang="en-CA" sz="2000">
                <a:solidFill>
                  <a:srgbClr val="000000"/>
                </a:solidFill>
              </a:rPr>
            </a:b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g25cbcf206b8_0_1"/>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Gamification</a:t>
            </a:r>
            <a:endParaRPr/>
          </a:p>
        </p:txBody>
      </p:sp>
      <p:sp>
        <p:nvSpPr>
          <p:cNvPr id="106" name="Google Shape;106;g25cbcf206b8_0_1"/>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07" name="Google Shape;107;g25cbcf206b8_0_1"/>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lang="en-CA" sz="2000">
                <a:solidFill>
                  <a:srgbClr val="000000"/>
                </a:solidFill>
              </a:rPr>
              <a:t>Gamification in eLearning is a pedagogical approach that integrates elements of game design and mechanics into the learning process to enhance engagement, motivation, and the acquisition of knowledge and skills. It involves the use of game-like elements, such as points, badges, leaderboards, challenges, and rewards, to make learning more interactive and enjoyable. By applying gamification principles, eLearning designers aim to create a more immersive and compelling learning experience, often resulting in increased participation, better retention of information, and a deeper understanding of the subject matter. Gamification leverages elements of competition, achievement, and a sense of accomplishment to foster a more enjoyable and effective educational journey.</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25cbcf206b8_0_7"/>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Gamification</a:t>
            </a:r>
            <a:endParaRPr>
              <a:solidFill>
                <a:schemeClr val="dk1"/>
              </a:solidFill>
            </a:endParaRPr>
          </a:p>
        </p:txBody>
      </p:sp>
      <p:sp>
        <p:nvSpPr>
          <p:cNvPr id="113" name="Google Shape;113;g25cbcf206b8_0_7"/>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14" name="Google Shape;114;g25cbcf206b8_0_7"/>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000"/>
              <a:buNone/>
            </a:pPr>
            <a:r>
              <a:rPr b="1" lang="en-CA" sz="2000">
                <a:solidFill>
                  <a:srgbClr val="000000"/>
                </a:solidFill>
              </a:rPr>
              <a:t>Question 1</a:t>
            </a:r>
            <a:r>
              <a:rPr lang="en-CA" sz="2000">
                <a:solidFill>
                  <a:srgbClr val="000000"/>
                </a:solidFill>
              </a:rPr>
              <a:t>: How can gamification be effectively integrated into eLearning to enhance learner engagement and motivation?</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2</a:t>
            </a:r>
            <a:r>
              <a:rPr lang="en-CA" sz="2000">
                <a:solidFill>
                  <a:srgbClr val="000000"/>
                </a:solidFill>
              </a:rPr>
              <a:t>: What are some successful examples of gamification in eLearning that you have encountered, and what specific game elements were used?</a:t>
            </a:r>
            <a:endParaRPr sz="2000">
              <a:solidFill>
                <a:srgbClr val="000000"/>
              </a:solidFill>
            </a:endParaRPr>
          </a:p>
          <a:p>
            <a:pPr indent="0" lvl="0" marL="0" rtl="0" algn="l">
              <a:lnSpc>
                <a:spcPct val="90000"/>
              </a:lnSpc>
              <a:spcBef>
                <a:spcPts val="1000"/>
              </a:spcBef>
              <a:spcAft>
                <a:spcPts val="0"/>
              </a:spcAft>
              <a:buSzPts val="2000"/>
              <a:buNone/>
            </a:pPr>
            <a:r>
              <a:t/>
            </a:r>
            <a:endParaRPr b="1"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3: </a:t>
            </a:r>
            <a:r>
              <a:rPr lang="en-CA" sz="2000">
                <a:solidFill>
                  <a:srgbClr val="000000"/>
                </a:solidFill>
              </a:rPr>
              <a:t>How does gamification impact different learning preferences? Are there certain learners who may benefit more from this approach than others?</a:t>
            </a:r>
            <a:endParaRPr b="1"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4</a:t>
            </a:r>
            <a:r>
              <a:rPr lang="en-CA" sz="2000">
                <a:solidFill>
                  <a:srgbClr val="000000"/>
                </a:solidFill>
              </a:rPr>
              <a:t>: What are the potential benefits and drawbacks of gamification in eLearning, and how can educators balance these considerations?</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Title Slide 1">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vider Slide 2">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Content Slides">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2022-11-29T17:49:32Z</dcterms:created>
  <dc:creator>Brandon Carson</dc:creator>
</cp:coreProperties>
</file>