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12192000"/>
  <p:notesSz cx="6858000" cy="9144000"/>
  <p:embeddedFontLst>
    <p:embeddedFont>
      <p:font typeface="Franklin Gothic"/>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j91By7g3oKwHjBHC5qtEhCRUQ4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FranklinGothic-bold.fntdata"/><Relationship Id="rId16" Type="http://schemas.openxmlformats.org/officeDocument/2006/relationships/slide" Target="slides/slide10.xml"/><Relationship Id="rId5" Type="http://schemas.openxmlformats.org/officeDocument/2006/relationships/slideMaster" Target="slideMasters/slideMaster3.xml"/><Relationship Id="rId6" Type="http://schemas.openxmlformats.org/officeDocument/2006/relationships/notesMaster" Target="notesMasters/notesMaster1.xml"/><Relationship Id="rId18"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4e120bb525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3" name="Google Shape;113;g24e120bb52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4e120bb525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g24e120bb525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471d551a2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2471d551a2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11" name="Shape 11"/>
        <p:cNvGrpSpPr/>
        <p:nvPr/>
      </p:nvGrpSpPr>
      <p:grpSpPr>
        <a:xfrm>
          <a:off x="0" y="0"/>
          <a:ext cx="0" cy="0"/>
          <a:chOff x="0" y="0"/>
          <a:chExt cx="0" cy="0"/>
        </a:xfrm>
      </p:grpSpPr>
      <p:sp>
        <p:nvSpPr>
          <p:cNvPr id="12" name="Google Shape;12;p12"/>
          <p:cNvSpPr txBox="1"/>
          <p:nvPr>
            <p:ph type="ctrTitle"/>
          </p:nvPr>
        </p:nvSpPr>
        <p:spPr>
          <a:xfrm>
            <a:off x="536713" y="5190716"/>
            <a:ext cx="10131287" cy="101566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1 Column">
  <p:cSld name="Content Slide - 1 Column">
    <p:spTree>
      <p:nvGrpSpPr>
        <p:cNvPr id="19" name="Shape 19"/>
        <p:cNvGrpSpPr/>
        <p:nvPr/>
      </p:nvGrpSpPr>
      <p:grpSpPr>
        <a:xfrm>
          <a:off x="0" y="0"/>
          <a:ext cx="0" cy="0"/>
          <a:chOff x="0" y="0"/>
          <a:chExt cx="0" cy="0"/>
        </a:xfrm>
      </p:grpSpPr>
      <p:sp>
        <p:nvSpPr>
          <p:cNvPr id="20" name="Google Shape;20;p14"/>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4"/>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23" name="Google Shape;23;p14"/>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3 Column">
  <p:cSld name="Content Slide - 3 Column">
    <p:spTree>
      <p:nvGrpSpPr>
        <p:cNvPr id="24" name="Shape 24"/>
        <p:cNvGrpSpPr/>
        <p:nvPr/>
      </p:nvGrpSpPr>
      <p:grpSpPr>
        <a:xfrm>
          <a:off x="0" y="0"/>
          <a:ext cx="0" cy="0"/>
          <a:chOff x="0" y="0"/>
          <a:chExt cx="0" cy="0"/>
        </a:xfrm>
      </p:grpSpPr>
      <p:sp>
        <p:nvSpPr>
          <p:cNvPr id="25" name="Google Shape;25;p17"/>
          <p:cNvSpPr txBox="1"/>
          <p:nvPr>
            <p:ph type="title"/>
          </p:nvPr>
        </p:nvSpPr>
        <p:spPr>
          <a:xfrm>
            <a:off x="798444" y="365125"/>
            <a:ext cx="10555356"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 type="body"/>
          </p:nvPr>
        </p:nvSpPr>
        <p:spPr>
          <a:xfrm>
            <a:off x="798512" y="2564296"/>
            <a:ext cx="3240000" cy="3080854"/>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17"/>
          <p:cNvSpPr txBox="1"/>
          <p:nvPr>
            <p:ph idx="2" type="body"/>
          </p:nvPr>
        </p:nvSpPr>
        <p:spPr>
          <a:xfrm>
            <a:off x="8113800" y="2560638"/>
            <a:ext cx="3240000" cy="3084512"/>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17"/>
          <p:cNvSpPr txBox="1"/>
          <p:nvPr>
            <p:ph idx="3" type="body"/>
          </p:nvPr>
        </p:nvSpPr>
        <p:spPr>
          <a:xfrm>
            <a:off x="4456156" y="2563813"/>
            <a:ext cx="3240000" cy="308133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17"/>
          <p:cNvSpPr txBox="1"/>
          <p:nvPr>
            <p:ph idx="4" type="body"/>
          </p:nvPr>
        </p:nvSpPr>
        <p:spPr>
          <a:xfrm>
            <a:off x="798513" y="1973400"/>
            <a:ext cx="10555287"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17"/>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2 Column Bullet">
  <p:cSld name="Content Slide - Image, 2 Column Bullet">
    <p:spTree>
      <p:nvGrpSpPr>
        <p:cNvPr id="32" name="Shape 32"/>
        <p:cNvGrpSpPr/>
        <p:nvPr/>
      </p:nvGrpSpPr>
      <p:grpSpPr>
        <a:xfrm>
          <a:off x="0" y="0"/>
          <a:ext cx="0" cy="0"/>
          <a:chOff x="0" y="0"/>
          <a:chExt cx="0" cy="0"/>
        </a:xfrm>
      </p:grpSpPr>
      <p:sp>
        <p:nvSpPr>
          <p:cNvPr id="33" name="Google Shape;33;p18"/>
          <p:cNvSpPr/>
          <p:nvPr>
            <p:ph idx="2" type="pic"/>
          </p:nvPr>
        </p:nvSpPr>
        <p:spPr>
          <a:xfrm>
            <a:off x="-1" y="0"/>
            <a:ext cx="5000263" cy="5760000"/>
          </a:xfrm>
          <a:prstGeom prst="rect">
            <a:avLst/>
          </a:prstGeom>
          <a:noFill/>
          <a:ln>
            <a:noFill/>
          </a:ln>
        </p:spPr>
      </p:sp>
      <p:sp>
        <p:nvSpPr>
          <p:cNvPr id="34" name="Google Shape;34;p18"/>
          <p:cNvSpPr txBox="1"/>
          <p:nvPr>
            <p:ph type="title"/>
          </p:nvPr>
        </p:nvSpPr>
        <p:spPr>
          <a:xfrm>
            <a:off x="5590572" y="365125"/>
            <a:ext cx="5763228"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8"/>
          <p:cNvSpPr txBox="1"/>
          <p:nvPr>
            <p:ph idx="1" type="body"/>
          </p:nvPr>
        </p:nvSpPr>
        <p:spPr>
          <a:xfrm>
            <a:off x="5590572" y="1909823"/>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8"/>
          <p:cNvSpPr txBox="1"/>
          <p:nvPr>
            <p:ph idx="3" type="body"/>
          </p:nvPr>
        </p:nvSpPr>
        <p:spPr>
          <a:xfrm>
            <a:off x="8563800" y="1909822"/>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18"/>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3 Column">
  <p:cSld name="Content Slide - Image, 3 Column">
    <p:spTree>
      <p:nvGrpSpPr>
        <p:cNvPr id="39" name="Shape 39"/>
        <p:cNvGrpSpPr/>
        <p:nvPr/>
      </p:nvGrpSpPr>
      <p:grpSpPr>
        <a:xfrm>
          <a:off x="0" y="0"/>
          <a:ext cx="0" cy="0"/>
          <a:chOff x="0" y="0"/>
          <a:chExt cx="0" cy="0"/>
        </a:xfrm>
      </p:grpSpPr>
      <p:sp>
        <p:nvSpPr>
          <p:cNvPr id="40" name="Google Shape;40;p1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43" name="Google Shape;43;p19"/>
          <p:cNvSpPr txBox="1"/>
          <p:nvPr>
            <p:ph idx="1" type="body"/>
          </p:nvPr>
        </p:nvSpPr>
        <p:spPr>
          <a:xfrm>
            <a:off x="798512"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4" name="Google Shape;44;p19"/>
          <p:cNvSpPr/>
          <p:nvPr>
            <p:ph idx="2" type="pic"/>
          </p:nvPr>
        </p:nvSpPr>
        <p:spPr>
          <a:xfrm>
            <a:off x="798513" y="2684806"/>
            <a:ext cx="3391200" cy="2016000"/>
          </a:xfrm>
          <a:prstGeom prst="rect">
            <a:avLst/>
          </a:prstGeom>
          <a:noFill/>
          <a:ln>
            <a:noFill/>
          </a:ln>
        </p:spPr>
      </p:sp>
      <p:sp>
        <p:nvSpPr>
          <p:cNvPr id="45" name="Google Shape;45;p19"/>
          <p:cNvSpPr txBox="1"/>
          <p:nvPr>
            <p:ph idx="3" type="body"/>
          </p:nvPr>
        </p:nvSpPr>
        <p:spPr>
          <a:xfrm>
            <a:off x="798513"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Google Shape;46;p19"/>
          <p:cNvSpPr txBox="1"/>
          <p:nvPr>
            <p:ph idx="4" type="body"/>
          </p:nvPr>
        </p:nvSpPr>
        <p:spPr>
          <a:xfrm>
            <a:off x="7962599"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9"/>
          <p:cNvSpPr/>
          <p:nvPr>
            <p:ph idx="5" type="pic"/>
          </p:nvPr>
        </p:nvSpPr>
        <p:spPr>
          <a:xfrm>
            <a:off x="7962600" y="2684806"/>
            <a:ext cx="3391200" cy="2016000"/>
          </a:xfrm>
          <a:prstGeom prst="rect">
            <a:avLst/>
          </a:prstGeom>
          <a:noFill/>
          <a:ln>
            <a:noFill/>
          </a:ln>
        </p:spPr>
      </p:sp>
      <p:sp>
        <p:nvSpPr>
          <p:cNvPr id="48" name="Google Shape;48;p19"/>
          <p:cNvSpPr txBox="1"/>
          <p:nvPr>
            <p:ph idx="6" type="body"/>
          </p:nvPr>
        </p:nvSpPr>
        <p:spPr>
          <a:xfrm>
            <a:off x="7962600"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9"/>
          <p:cNvSpPr txBox="1"/>
          <p:nvPr>
            <p:ph idx="7" type="body"/>
          </p:nvPr>
        </p:nvSpPr>
        <p:spPr>
          <a:xfrm>
            <a:off x="4380553"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9"/>
          <p:cNvSpPr/>
          <p:nvPr>
            <p:ph idx="8" type="pic"/>
          </p:nvPr>
        </p:nvSpPr>
        <p:spPr>
          <a:xfrm>
            <a:off x="4380554" y="2684806"/>
            <a:ext cx="3391200" cy="2016000"/>
          </a:xfrm>
          <a:prstGeom prst="rect">
            <a:avLst/>
          </a:prstGeom>
          <a:noFill/>
          <a:ln>
            <a:noFill/>
          </a:ln>
        </p:spPr>
      </p:sp>
      <p:sp>
        <p:nvSpPr>
          <p:cNvPr id="51" name="Google Shape;51;p19"/>
          <p:cNvSpPr txBox="1"/>
          <p:nvPr>
            <p:ph idx="9" type="body"/>
          </p:nvPr>
        </p:nvSpPr>
        <p:spPr>
          <a:xfrm>
            <a:off x="4380554"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spTree>
      <p:nvGrpSpPr>
        <p:cNvPr id="54" name="Shape 54"/>
        <p:cNvGrpSpPr/>
        <p:nvPr/>
      </p:nvGrpSpPr>
      <p:grpSpPr>
        <a:xfrm>
          <a:off x="0" y="0"/>
          <a:ext cx="0" cy="0"/>
          <a:chOff x="0" y="0"/>
          <a:chExt cx="0" cy="0"/>
        </a:xfrm>
      </p:grpSpPr>
      <p:sp>
        <p:nvSpPr>
          <p:cNvPr id="55" name="Google Shape;55;p1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5.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6.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1"/>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 name="Shape 13"/>
        <p:cNvGrpSpPr/>
        <p:nvPr/>
      </p:nvGrpSpPr>
      <p:grpSpPr>
        <a:xfrm>
          <a:off x="0" y="0"/>
          <a:ext cx="0" cy="0"/>
          <a:chOff x="0" y="0"/>
          <a:chExt cx="0" cy="0"/>
        </a:xfrm>
      </p:grpSpPr>
      <p:sp>
        <p:nvSpPr>
          <p:cNvPr id="14" name="Google Shape;14;p1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000"/>
              <a:buFont typeface="Arial"/>
              <a:buNone/>
              <a:defRPr b="1" i="0" sz="3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3"/>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00" u="none" cap="none" strike="noStrike">
                <a:solidFill>
                  <a:schemeClr val="accent3"/>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6" name="Google Shape;16;p1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pic>
        <p:nvPicPr>
          <p:cNvPr id="17" name="Google Shape;17;p13"/>
          <p:cNvPicPr preferRelativeResize="0"/>
          <p:nvPr/>
        </p:nvPicPr>
        <p:blipFill rotWithShape="1">
          <a:blip r:embed="rId1">
            <a:alphaModFix/>
          </a:blip>
          <a:srcRect b="0" l="0" r="0" t="0"/>
          <a:stretch/>
        </p:blipFill>
        <p:spPr>
          <a:xfrm>
            <a:off x="11822487" y="0"/>
            <a:ext cx="369513" cy="369513"/>
          </a:xfrm>
          <a:prstGeom prst="rect">
            <a:avLst/>
          </a:prstGeom>
          <a:noFill/>
          <a:ln>
            <a:noFill/>
          </a:ln>
        </p:spPr>
      </p:pic>
      <p:pic>
        <p:nvPicPr>
          <p:cNvPr id="18" name="Google Shape;18;p13"/>
          <p:cNvPicPr preferRelativeResize="0"/>
          <p:nvPr/>
        </p:nvPicPr>
        <p:blipFill rotWithShape="1">
          <a:blip r:embed="rId2">
            <a:alphaModFix/>
          </a:blip>
          <a:srcRect b="0" l="0" r="0" t="0"/>
          <a:stretch/>
        </p:blipFill>
        <p:spPr>
          <a:xfrm>
            <a:off x="321733" y="6195036"/>
            <a:ext cx="279400" cy="355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life.ontariotechu.ca/current-students/community/indigenous/land-acknowledgement/" TargetMode="External"/><Relationship Id="rId4" Type="http://schemas.openxmlformats.org/officeDocument/2006/relationships/hyperlink" Target="https://www.whose.lan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536713" y="5210812"/>
            <a:ext cx="10958601" cy="101566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600"/>
              <a:buFont typeface="Arial"/>
              <a:buNone/>
            </a:pPr>
            <a:r>
              <a:rPr lang="en-CA" sz="2600"/>
              <a:t>Week 6: User-Centered Design and eLearning</a:t>
            </a:r>
            <a:br>
              <a:rPr lang="en-CA" sz="2600"/>
            </a:br>
            <a:br>
              <a:rPr lang="en-CA" sz="2600"/>
            </a:br>
            <a:r>
              <a:rPr lang="en-CA" sz="2600"/>
              <a:t>EDST 3440U: Managing and Developing eLearning Projects</a:t>
            </a:r>
            <a:endParaRPr/>
          </a:p>
        </p:txBody>
      </p:sp>
      <p:sp>
        <p:nvSpPr>
          <p:cNvPr id="61" name="Google Shape;61;p1"/>
          <p:cNvSpPr/>
          <p:nvPr/>
        </p:nvSpPr>
        <p:spPr>
          <a:xfrm>
            <a:off x="366900" y="463100"/>
            <a:ext cx="3152700" cy="11931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2" name="Google Shape;62;p1"/>
          <p:cNvPicPr preferRelativeResize="0"/>
          <p:nvPr/>
        </p:nvPicPr>
        <p:blipFill>
          <a:blip r:embed="rId3">
            <a:alphaModFix/>
          </a:blip>
          <a:stretch>
            <a:fillRect/>
          </a:stretch>
        </p:blipFill>
        <p:spPr>
          <a:xfrm>
            <a:off x="536725" y="592925"/>
            <a:ext cx="3209925" cy="93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24e120bb525_0_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Land Acknowledgement</a:t>
            </a:r>
            <a:endParaRPr/>
          </a:p>
        </p:txBody>
      </p:sp>
      <p:sp>
        <p:nvSpPr>
          <p:cNvPr id="68" name="Google Shape;68;p2"/>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69" name="Google Shape;69;p2"/>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1" lang="en-CA" sz="2000">
                <a:solidFill>
                  <a:srgbClr val="151515"/>
                </a:solidFill>
                <a:latin typeface="Franklin Gothic"/>
                <a:ea typeface="Franklin Gothic"/>
                <a:cs typeface="Franklin Gothic"/>
                <a:sym typeface="Franklin Gothic"/>
              </a:rPr>
              <a:t>Ontario Tech acknowledges the lands of the people of the Mississaugas of Scugog Island First Nations. We are situated within the traditional territory of the Mississauga and in the territory covered by the Williams Treaties. We are grateful to enjoy and learn on these lands.</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i="1" lang="en-CA" sz="2000">
                <a:solidFill>
                  <a:srgbClr val="151515"/>
                </a:solidFill>
                <a:latin typeface="Franklin Gothic"/>
                <a:ea typeface="Franklin Gothic"/>
                <a:cs typeface="Franklin Gothic"/>
                <a:sym typeface="Franklin Gothic"/>
              </a:rPr>
              <a:t>For more information on Land Acknowledgements, please visit the </a:t>
            </a:r>
            <a:r>
              <a:rPr i="1" lang="en-CA" sz="2000" u="sng">
                <a:solidFill>
                  <a:srgbClr val="151515"/>
                </a:solidFill>
                <a:latin typeface="Franklin Gothic"/>
                <a:ea typeface="Franklin Gothic"/>
                <a:cs typeface="Franklin Gothic"/>
                <a:sym typeface="Franklin Gothic"/>
                <a:hlinkClick r:id="rId3">
                  <a:extLst>
                    <a:ext uri="{A12FA001-AC4F-418D-AE19-62706E023703}">
                      <ahyp:hlinkClr val="tx"/>
                    </a:ext>
                  </a:extLst>
                </a:hlinkClick>
              </a:rPr>
              <a:t>Ontario Tech Land Acknowledgement webpage</a:t>
            </a:r>
            <a:r>
              <a:rPr i="1" lang="en-CA" sz="2000">
                <a:solidFill>
                  <a:srgbClr val="151515"/>
                </a:solidFill>
                <a:latin typeface="Franklin Gothic"/>
                <a:ea typeface="Franklin Gothic"/>
                <a:cs typeface="Franklin Gothic"/>
                <a:sym typeface="Franklin Gothic"/>
              </a:rPr>
              <a:t>.</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b="0" i="1" lang="en-CA" sz="2000">
                <a:solidFill>
                  <a:srgbClr val="151515"/>
                </a:solidFill>
                <a:latin typeface="Franklin Gothic"/>
                <a:ea typeface="Franklin Gothic"/>
                <a:cs typeface="Franklin Gothic"/>
                <a:sym typeface="Franklin Gothic"/>
              </a:rPr>
              <a:t>To know what land you reside on, please visit </a:t>
            </a:r>
            <a:r>
              <a:rPr b="0" i="1" lang="en-CA" sz="2000" u="sng">
                <a:solidFill>
                  <a:srgbClr val="151515"/>
                </a:solidFill>
                <a:latin typeface="Franklin Gothic"/>
                <a:ea typeface="Franklin Gothic"/>
                <a:cs typeface="Franklin Gothic"/>
                <a:sym typeface="Franklin Gothic"/>
                <a:hlinkClick r:id="rId4">
                  <a:extLst>
                    <a:ext uri="{A12FA001-AC4F-418D-AE19-62706E023703}">
                      <ahyp:hlinkClr val="tx"/>
                    </a:ext>
                  </a:extLst>
                </a:hlinkClick>
              </a:rPr>
              <a:t>https://www.whose.land/en/</a:t>
            </a:r>
            <a:r>
              <a:rPr b="0" i="1" lang="en-CA" sz="2000">
                <a:solidFill>
                  <a:srgbClr val="151515"/>
                </a:solidFill>
                <a:latin typeface="Franklin Gothic"/>
                <a:ea typeface="Franklin Gothic"/>
                <a:cs typeface="Franklin Gothic"/>
                <a:sym typeface="Franklin Gothic"/>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Class Overview</a:t>
            </a:r>
            <a:endParaRPr/>
          </a:p>
        </p:txBody>
      </p:sp>
      <p:sp>
        <p:nvSpPr>
          <p:cNvPr id="75" name="Google Shape;75;p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76" name="Google Shape;76;p3"/>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000"/>
              <a:buFont typeface="Arial"/>
              <a:buAutoNum type="arabicPeriod"/>
            </a:pPr>
            <a:r>
              <a:rPr lang="en-CA" sz="2000">
                <a:solidFill>
                  <a:srgbClr val="000000"/>
                </a:solidFill>
              </a:rPr>
              <a:t>Welcome</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Land Acknowledgement</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Reading Week</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Assignment 2 Discussion</a:t>
            </a:r>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User-Centered Design and eLearning</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Breakout Rooms</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Wrap Up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g24e120bb525_0_2"/>
          <p:cNvSpPr txBox="1"/>
          <p:nvPr>
            <p:ph type="title"/>
          </p:nvPr>
        </p:nvSpPr>
        <p:spPr>
          <a:xfrm>
            <a:off x="520145" y="28424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How was your reading week?</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5"/>
          <p:cNvSpPr txBox="1"/>
          <p:nvPr>
            <p:ph type="title"/>
          </p:nvPr>
        </p:nvSpPr>
        <p:spPr>
          <a:xfrm>
            <a:off x="520145" y="28424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2 Discussion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User-Centered Design and eLearning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2471d551a25_0_0"/>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User-Centered Design</a:t>
            </a:r>
            <a:endParaRPr/>
          </a:p>
        </p:txBody>
      </p:sp>
      <p:sp>
        <p:nvSpPr>
          <p:cNvPr id="97" name="Google Shape;97;g2471d551a25_0_0"/>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98" name="Google Shape;98;g2471d551a25_0_0"/>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User-centered design (UCD) is a design approach that prioritizes the needs and preferences of the user. In the context of eLearning, UCD involves designing the course with the learner in mind, taking into account their goals, needs, and preferences. It is an important aspect of eLearning, as it determines how users interact with and perceive the learning platform. Good UX design can lead to higher engagement and satisfaction among learners, while poor UX design can lead to frustration and abandonment of the learning platform. Some of the key benefits of good UX design in eLearning include increased engagement and satisfaction, improved learning outcomes, increased accessibility, greater retention, and increased efficiency. By considering the needs and preferences of learners, and designing the learning platform with these in mind, educators can create an eLearning experience that is enjoyable, effective, and accessible for all learners. It is important to continuously gather feedback and make updates and improvements to the platform, based on this feedback, in order to maintain good UX design.</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7"/>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Cognitive Load</a:t>
            </a:r>
            <a:endParaRPr>
              <a:solidFill>
                <a:schemeClr val="dk1"/>
              </a:solidFill>
            </a:endParaRPr>
          </a:p>
        </p:txBody>
      </p:sp>
      <p:sp>
        <p:nvSpPr>
          <p:cNvPr id="104" name="Google Shape;104;p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5" name="Google Shape;105;p7"/>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How can User-Centered Design be used to improve the accessibility of eLearning platforms? Provide examples.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What are some common design elements that can improve the user experience of an eLearning platform?</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 </a:t>
            </a:r>
            <a:r>
              <a:rPr lang="en-CA" sz="2000">
                <a:solidFill>
                  <a:srgbClr val="000000"/>
                </a:solidFill>
              </a:rPr>
              <a:t>What are some common challenges that educators face when implementing User-Centered Design in eLearning, and how can these be overcome?</a:t>
            </a:r>
            <a:endParaRPr b="1"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4</a:t>
            </a:r>
            <a:r>
              <a:rPr lang="en-CA" sz="2000">
                <a:solidFill>
                  <a:srgbClr val="000000"/>
                </a:solidFill>
              </a:rPr>
              <a:t>: How can User-Centered Design be used to promote learner engagement and motivation in eLearning?</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0"/>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Breakout Rooms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ontent Slides">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r Slide 2">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itle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2022-11-29T17:49:32Z</dcterms:created>
  <dc:creator>Brandon Carson</dc:creator>
</cp:coreProperties>
</file>