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 id="2147483650" r:id="rId4"/>
    <p:sldMasterId id="2147483655"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Lst>
  <p:sldSz cy="6858000" cx="12192000"/>
  <p:notesSz cx="6858000" cy="9144000"/>
  <p:embeddedFontLst>
    <p:embeddedFont>
      <p:font typeface="Franklin Gothic"/>
      <p:bold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8" roundtripDataSignature="AMtx7mhLuHSfNF7u9VpfJE4dlAEd5ndpq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4.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font" Target="fonts/FranklinGothic-bold.fntdata"/><Relationship Id="rId16" Type="http://schemas.openxmlformats.org/officeDocument/2006/relationships/slide" Target="slides/slide10.xml"/><Relationship Id="rId5" Type="http://schemas.openxmlformats.org/officeDocument/2006/relationships/slideMaster" Target="slideMasters/slideMaster3.xml"/><Relationship Id="rId6" Type="http://schemas.openxmlformats.org/officeDocument/2006/relationships/notesMaster" Target="notesMasters/notesMaster1.xml"/><Relationship Id="rId18" Type="http://customschemas.google.com/relationships/presentationmetadata" Target="meta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C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8" name="Google Shape;58;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7" name="Google Shape;117;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5" name="Google Shape;65;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2" name="Google Shape;72;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9" name="Google Shape;79;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4" name="Google Shape;84;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2471d551a25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9" name="Google Shape;89;g2471d551a25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6" name="Google Shape;96;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3" name="Google Shape;103;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2471d551a25_0_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0" name="Google Shape;110;g2471d551a25_0_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1">
  <p:cSld name="Title Slide 1">
    <p:spTree>
      <p:nvGrpSpPr>
        <p:cNvPr id="11" name="Shape 11"/>
        <p:cNvGrpSpPr/>
        <p:nvPr/>
      </p:nvGrpSpPr>
      <p:grpSpPr>
        <a:xfrm>
          <a:off x="0" y="0"/>
          <a:ext cx="0" cy="0"/>
          <a:chOff x="0" y="0"/>
          <a:chExt cx="0" cy="0"/>
        </a:xfrm>
      </p:grpSpPr>
      <p:sp>
        <p:nvSpPr>
          <p:cNvPr id="12" name="Google Shape;12;p12"/>
          <p:cNvSpPr txBox="1"/>
          <p:nvPr>
            <p:ph type="ctrTitle"/>
          </p:nvPr>
        </p:nvSpPr>
        <p:spPr>
          <a:xfrm>
            <a:off x="536713" y="5190716"/>
            <a:ext cx="10131287" cy="1015664"/>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lt1"/>
              </a:buClr>
              <a:buSzPts val="3000"/>
              <a:buFont typeface="Arial"/>
              <a:buNone/>
              <a:defRPr b="1" i="0" sz="30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Slide - 1 Column">
  <p:cSld name="Content Slide - 1 Column">
    <p:spTree>
      <p:nvGrpSpPr>
        <p:cNvPr id="19" name="Shape 19"/>
        <p:cNvGrpSpPr/>
        <p:nvPr/>
      </p:nvGrpSpPr>
      <p:grpSpPr>
        <a:xfrm>
          <a:off x="0" y="0"/>
          <a:ext cx="0" cy="0"/>
          <a:chOff x="0" y="0"/>
          <a:chExt cx="0" cy="0"/>
        </a:xfrm>
      </p:grpSpPr>
      <p:sp>
        <p:nvSpPr>
          <p:cNvPr id="20" name="Google Shape;20;p14"/>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14"/>
          <p:cNvSpPr txBox="1"/>
          <p:nvPr>
            <p:ph idx="11" type="ftr"/>
          </p:nvPr>
        </p:nvSpPr>
        <p:spPr>
          <a:xfrm>
            <a:off x="805070" y="6250329"/>
            <a:ext cx="4114800" cy="28858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14"/>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sp>
        <p:nvSpPr>
          <p:cNvPr id="23" name="Google Shape;23;p14"/>
          <p:cNvSpPr txBox="1"/>
          <p:nvPr>
            <p:ph idx="1" type="body"/>
          </p:nvPr>
        </p:nvSpPr>
        <p:spPr>
          <a:xfrm>
            <a:off x="805070" y="1973399"/>
            <a:ext cx="10548730" cy="3909875"/>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17161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17161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17161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17161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Slide - 3 Column">
  <p:cSld name="Content Slide - 3 Column">
    <p:spTree>
      <p:nvGrpSpPr>
        <p:cNvPr id="24" name="Shape 24"/>
        <p:cNvGrpSpPr/>
        <p:nvPr/>
      </p:nvGrpSpPr>
      <p:grpSpPr>
        <a:xfrm>
          <a:off x="0" y="0"/>
          <a:ext cx="0" cy="0"/>
          <a:chOff x="0" y="0"/>
          <a:chExt cx="0" cy="0"/>
        </a:xfrm>
      </p:grpSpPr>
      <p:sp>
        <p:nvSpPr>
          <p:cNvPr id="25" name="Google Shape;25;p17"/>
          <p:cNvSpPr txBox="1"/>
          <p:nvPr>
            <p:ph type="title"/>
          </p:nvPr>
        </p:nvSpPr>
        <p:spPr>
          <a:xfrm>
            <a:off x="798444" y="365125"/>
            <a:ext cx="10555356"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7"/>
          <p:cNvSpPr txBox="1"/>
          <p:nvPr>
            <p:ph idx="1" type="body"/>
          </p:nvPr>
        </p:nvSpPr>
        <p:spPr>
          <a:xfrm>
            <a:off x="798512" y="2564296"/>
            <a:ext cx="3240000" cy="3080854"/>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17161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17161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17161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17161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27" name="Google Shape;27;p17"/>
          <p:cNvSpPr txBox="1"/>
          <p:nvPr>
            <p:ph idx="2" type="body"/>
          </p:nvPr>
        </p:nvSpPr>
        <p:spPr>
          <a:xfrm>
            <a:off x="8113800" y="2560638"/>
            <a:ext cx="3240000" cy="3084512"/>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17161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17161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17161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17161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28" name="Google Shape;28;p17"/>
          <p:cNvSpPr txBox="1"/>
          <p:nvPr>
            <p:ph idx="3" type="body"/>
          </p:nvPr>
        </p:nvSpPr>
        <p:spPr>
          <a:xfrm>
            <a:off x="4456156" y="2563813"/>
            <a:ext cx="3240000" cy="3081337"/>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17161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17161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17161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17161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29" name="Google Shape;29;p17"/>
          <p:cNvSpPr txBox="1"/>
          <p:nvPr>
            <p:ph idx="4" type="body"/>
          </p:nvPr>
        </p:nvSpPr>
        <p:spPr>
          <a:xfrm>
            <a:off x="798513" y="1973400"/>
            <a:ext cx="10555287" cy="428695"/>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90000"/>
              </a:lnSpc>
              <a:spcBef>
                <a:spcPts val="1000"/>
              </a:spcBef>
              <a:spcAft>
                <a:spcPts val="0"/>
              </a:spcAft>
              <a:buClr>
                <a:schemeClr val="dk2"/>
              </a:buClr>
              <a:buSzPts val="2200"/>
              <a:buFont typeface="Arial"/>
              <a:buNone/>
              <a:defRPr b="1" i="0" sz="2200" u="none" cap="none" strike="noStrike">
                <a:solidFill>
                  <a:schemeClr val="dk2"/>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30" name="Google Shape;30;p17"/>
          <p:cNvSpPr txBox="1"/>
          <p:nvPr>
            <p:ph idx="11" type="ftr"/>
          </p:nvPr>
        </p:nvSpPr>
        <p:spPr>
          <a:xfrm>
            <a:off x="805070" y="6250329"/>
            <a:ext cx="4114800" cy="28858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8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7"/>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Slide - Image, 2 Column Bullet">
  <p:cSld name="Content Slide - Image, 2 Column Bullet">
    <p:spTree>
      <p:nvGrpSpPr>
        <p:cNvPr id="32" name="Shape 32"/>
        <p:cNvGrpSpPr/>
        <p:nvPr/>
      </p:nvGrpSpPr>
      <p:grpSpPr>
        <a:xfrm>
          <a:off x="0" y="0"/>
          <a:ext cx="0" cy="0"/>
          <a:chOff x="0" y="0"/>
          <a:chExt cx="0" cy="0"/>
        </a:xfrm>
      </p:grpSpPr>
      <p:sp>
        <p:nvSpPr>
          <p:cNvPr id="33" name="Google Shape;33;p18"/>
          <p:cNvSpPr/>
          <p:nvPr>
            <p:ph idx="2" type="pic"/>
          </p:nvPr>
        </p:nvSpPr>
        <p:spPr>
          <a:xfrm>
            <a:off x="-1" y="0"/>
            <a:ext cx="5000263" cy="5760000"/>
          </a:xfrm>
          <a:prstGeom prst="rect">
            <a:avLst/>
          </a:prstGeom>
          <a:noFill/>
          <a:ln>
            <a:noFill/>
          </a:ln>
        </p:spPr>
      </p:sp>
      <p:sp>
        <p:nvSpPr>
          <p:cNvPr id="34" name="Google Shape;34;p18"/>
          <p:cNvSpPr txBox="1"/>
          <p:nvPr>
            <p:ph type="title"/>
          </p:nvPr>
        </p:nvSpPr>
        <p:spPr>
          <a:xfrm>
            <a:off x="5590572" y="365125"/>
            <a:ext cx="5763228"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8"/>
          <p:cNvSpPr txBox="1"/>
          <p:nvPr>
            <p:ph idx="1" type="body"/>
          </p:nvPr>
        </p:nvSpPr>
        <p:spPr>
          <a:xfrm>
            <a:off x="5590572" y="1909823"/>
            <a:ext cx="2790000" cy="3850177"/>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000000"/>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000000"/>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000000"/>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000000"/>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000000"/>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36" name="Google Shape;36;p18"/>
          <p:cNvSpPr txBox="1"/>
          <p:nvPr>
            <p:ph idx="3" type="body"/>
          </p:nvPr>
        </p:nvSpPr>
        <p:spPr>
          <a:xfrm>
            <a:off x="8563800" y="1909822"/>
            <a:ext cx="2790000" cy="3850177"/>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000000"/>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000000"/>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000000"/>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000000"/>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000000"/>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37" name="Google Shape;37;p18"/>
          <p:cNvSpPr txBox="1"/>
          <p:nvPr>
            <p:ph idx="11" type="ftr"/>
          </p:nvPr>
        </p:nvSpPr>
        <p:spPr>
          <a:xfrm>
            <a:off x="805070" y="6250329"/>
            <a:ext cx="4114800" cy="28858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8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8"/>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Slide - Image, 3 Column">
  <p:cSld name="Content Slide - Image, 3 Column">
    <p:spTree>
      <p:nvGrpSpPr>
        <p:cNvPr id="39" name="Shape 39"/>
        <p:cNvGrpSpPr/>
        <p:nvPr/>
      </p:nvGrpSpPr>
      <p:grpSpPr>
        <a:xfrm>
          <a:off x="0" y="0"/>
          <a:ext cx="0" cy="0"/>
          <a:chOff x="0" y="0"/>
          <a:chExt cx="0" cy="0"/>
        </a:xfrm>
      </p:grpSpPr>
      <p:sp>
        <p:nvSpPr>
          <p:cNvPr id="40" name="Google Shape;40;p19"/>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19"/>
          <p:cNvSpPr txBox="1"/>
          <p:nvPr>
            <p:ph idx="11" type="ftr"/>
          </p:nvPr>
        </p:nvSpPr>
        <p:spPr>
          <a:xfrm>
            <a:off x="805070" y="6250329"/>
            <a:ext cx="4114800" cy="28858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8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9"/>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sp>
        <p:nvSpPr>
          <p:cNvPr id="43" name="Google Shape;43;p19"/>
          <p:cNvSpPr txBox="1"/>
          <p:nvPr>
            <p:ph idx="1" type="body"/>
          </p:nvPr>
        </p:nvSpPr>
        <p:spPr>
          <a:xfrm>
            <a:off x="798512" y="2118126"/>
            <a:ext cx="3391199" cy="428695"/>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90000"/>
              </a:lnSpc>
              <a:spcBef>
                <a:spcPts val="1000"/>
              </a:spcBef>
              <a:spcAft>
                <a:spcPts val="0"/>
              </a:spcAft>
              <a:buClr>
                <a:schemeClr val="dk2"/>
              </a:buClr>
              <a:buSzPts val="2200"/>
              <a:buFont typeface="Arial"/>
              <a:buNone/>
              <a:defRPr b="1" i="0" sz="2200" u="none" cap="none" strike="noStrike">
                <a:solidFill>
                  <a:schemeClr val="dk2"/>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4" name="Google Shape;44;p19"/>
          <p:cNvSpPr/>
          <p:nvPr>
            <p:ph idx="2" type="pic"/>
          </p:nvPr>
        </p:nvSpPr>
        <p:spPr>
          <a:xfrm>
            <a:off x="798513" y="2684806"/>
            <a:ext cx="3391200" cy="2016000"/>
          </a:xfrm>
          <a:prstGeom prst="rect">
            <a:avLst/>
          </a:prstGeom>
          <a:noFill/>
          <a:ln>
            <a:noFill/>
          </a:ln>
        </p:spPr>
      </p:sp>
      <p:sp>
        <p:nvSpPr>
          <p:cNvPr id="45" name="Google Shape;45;p19"/>
          <p:cNvSpPr txBox="1"/>
          <p:nvPr>
            <p:ph idx="3" type="body"/>
          </p:nvPr>
        </p:nvSpPr>
        <p:spPr>
          <a:xfrm>
            <a:off x="798513" y="4826642"/>
            <a:ext cx="3391199" cy="81850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171616"/>
              </a:buClr>
              <a:buSzPts val="1600"/>
              <a:buFont typeface="Arial"/>
              <a:buNone/>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6" name="Google Shape;46;p19"/>
          <p:cNvSpPr txBox="1"/>
          <p:nvPr>
            <p:ph idx="4" type="body"/>
          </p:nvPr>
        </p:nvSpPr>
        <p:spPr>
          <a:xfrm>
            <a:off x="7962599" y="2118126"/>
            <a:ext cx="3391199" cy="428695"/>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90000"/>
              </a:lnSpc>
              <a:spcBef>
                <a:spcPts val="1000"/>
              </a:spcBef>
              <a:spcAft>
                <a:spcPts val="0"/>
              </a:spcAft>
              <a:buClr>
                <a:schemeClr val="dk2"/>
              </a:buClr>
              <a:buSzPts val="2200"/>
              <a:buFont typeface="Arial"/>
              <a:buNone/>
              <a:defRPr b="1" i="0" sz="2200" u="none" cap="none" strike="noStrike">
                <a:solidFill>
                  <a:schemeClr val="dk2"/>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7" name="Google Shape;47;p19"/>
          <p:cNvSpPr/>
          <p:nvPr>
            <p:ph idx="5" type="pic"/>
          </p:nvPr>
        </p:nvSpPr>
        <p:spPr>
          <a:xfrm>
            <a:off x="7962600" y="2684806"/>
            <a:ext cx="3391200" cy="2016000"/>
          </a:xfrm>
          <a:prstGeom prst="rect">
            <a:avLst/>
          </a:prstGeom>
          <a:noFill/>
          <a:ln>
            <a:noFill/>
          </a:ln>
        </p:spPr>
      </p:sp>
      <p:sp>
        <p:nvSpPr>
          <p:cNvPr id="48" name="Google Shape;48;p19"/>
          <p:cNvSpPr txBox="1"/>
          <p:nvPr>
            <p:ph idx="6" type="body"/>
          </p:nvPr>
        </p:nvSpPr>
        <p:spPr>
          <a:xfrm>
            <a:off x="7962600" y="4826642"/>
            <a:ext cx="3391199" cy="81850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171616"/>
              </a:buClr>
              <a:buSzPts val="1600"/>
              <a:buFont typeface="Arial"/>
              <a:buNone/>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9" name="Google Shape;49;p19"/>
          <p:cNvSpPr txBox="1"/>
          <p:nvPr>
            <p:ph idx="7" type="body"/>
          </p:nvPr>
        </p:nvSpPr>
        <p:spPr>
          <a:xfrm>
            <a:off x="4380553" y="2118126"/>
            <a:ext cx="3391199" cy="428695"/>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90000"/>
              </a:lnSpc>
              <a:spcBef>
                <a:spcPts val="1000"/>
              </a:spcBef>
              <a:spcAft>
                <a:spcPts val="0"/>
              </a:spcAft>
              <a:buClr>
                <a:schemeClr val="dk2"/>
              </a:buClr>
              <a:buSzPts val="2200"/>
              <a:buFont typeface="Arial"/>
              <a:buNone/>
              <a:defRPr b="1" i="0" sz="2200" u="none" cap="none" strike="noStrike">
                <a:solidFill>
                  <a:schemeClr val="dk2"/>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50" name="Google Shape;50;p19"/>
          <p:cNvSpPr/>
          <p:nvPr>
            <p:ph idx="8" type="pic"/>
          </p:nvPr>
        </p:nvSpPr>
        <p:spPr>
          <a:xfrm>
            <a:off x="4380554" y="2684806"/>
            <a:ext cx="3391200" cy="2016000"/>
          </a:xfrm>
          <a:prstGeom prst="rect">
            <a:avLst/>
          </a:prstGeom>
          <a:noFill/>
          <a:ln>
            <a:noFill/>
          </a:ln>
        </p:spPr>
      </p:sp>
      <p:sp>
        <p:nvSpPr>
          <p:cNvPr id="51" name="Google Shape;51;p19"/>
          <p:cNvSpPr txBox="1"/>
          <p:nvPr>
            <p:ph idx="9" type="body"/>
          </p:nvPr>
        </p:nvSpPr>
        <p:spPr>
          <a:xfrm>
            <a:off x="4380554" y="4826642"/>
            <a:ext cx="3391199" cy="81850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171616"/>
              </a:buClr>
              <a:buSzPts val="1600"/>
              <a:buFont typeface="Arial"/>
              <a:buNone/>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2">
  <p:cSld name="Divider Slide 2">
    <p:spTree>
      <p:nvGrpSpPr>
        <p:cNvPr id="54" name="Shape 54"/>
        <p:cNvGrpSpPr/>
        <p:nvPr/>
      </p:nvGrpSpPr>
      <p:grpSpPr>
        <a:xfrm>
          <a:off x="0" y="0"/>
          <a:ext cx="0" cy="0"/>
          <a:chOff x="0" y="0"/>
          <a:chExt cx="0" cy="0"/>
        </a:xfrm>
      </p:grpSpPr>
      <p:sp>
        <p:nvSpPr>
          <p:cNvPr id="55" name="Google Shape;55;p16"/>
          <p:cNvSpPr txBox="1"/>
          <p:nvPr>
            <p:ph type="title"/>
          </p:nvPr>
        </p:nvSpPr>
        <p:spPr>
          <a:xfrm>
            <a:off x="520145" y="2766218"/>
            <a:ext cx="11168269"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3000"/>
              <a:buFont typeface="Arial"/>
              <a:buNone/>
              <a:defRPr b="1" i="0" sz="30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theme" Target="../theme/theme4.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image" Target="../media/image1.png"/><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theme" Target="../theme/theme3.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6.xml"/><Relationship Id="rId3"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pic>
        <p:nvPicPr>
          <p:cNvPr id="10" name="Google Shape;10;p11"/>
          <p:cNvPicPr preferRelativeResize="0"/>
          <p:nvPr/>
        </p:nvPicPr>
        <p:blipFill rotWithShape="1">
          <a:blip r:embed="rId1">
            <a:alphaModFix/>
          </a:blip>
          <a:srcRect b="0" l="0" r="0" t="0"/>
          <a:stretch/>
        </p:blipFill>
        <p:spPr>
          <a:xfrm>
            <a:off x="0" y="0"/>
            <a:ext cx="12204700" cy="68580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 name="Shape 13"/>
        <p:cNvGrpSpPr/>
        <p:nvPr/>
      </p:nvGrpSpPr>
      <p:grpSpPr>
        <a:xfrm>
          <a:off x="0" y="0"/>
          <a:ext cx="0" cy="0"/>
          <a:chOff x="0" y="0"/>
          <a:chExt cx="0" cy="0"/>
        </a:xfrm>
      </p:grpSpPr>
      <p:sp>
        <p:nvSpPr>
          <p:cNvPr id="14" name="Google Shape;14;p13"/>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2"/>
              </a:buClr>
              <a:buSzPts val="3000"/>
              <a:buFont typeface="Arial"/>
              <a:buNone/>
              <a:defRPr b="1" i="0" sz="3000" u="none" cap="none" strike="noStrike">
                <a:solidFill>
                  <a:schemeClr val="dk2"/>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5" name="Google Shape;15;p13"/>
          <p:cNvSpPr txBox="1"/>
          <p:nvPr>
            <p:ph idx="11" type="ftr"/>
          </p:nvPr>
        </p:nvSpPr>
        <p:spPr>
          <a:xfrm>
            <a:off x="805070" y="6250329"/>
            <a:ext cx="4114800" cy="288583"/>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800" u="none" cap="none" strike="noStrike">
                <a:solidFill>
                  <a:schemeClr val="accent3"/>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6" name="Google Shape;16;p13"/>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pic>
        <p:nvPicPr>
          <p:cNvPr id="17" name="Google Shape;17;p13"/>
          <p:cNvPicPr preferRelativeResize="0"/>
          <p:nvPr/>
        </p:nvPicPr>
        <p:blipFill rotWithShape="1">
          <a:blip r:embed="rId1">
            <a:alphaModFix/>
          </a:blip>
          <a:srcRect b="0" l="0" r="0" t="0"/>
          <a:stretch/>
        </p:blipFill>
        <p:spPr>
          <a:xfrm>
            <a:off x="11822487" y="0"/>
            <a:ext cx="369513" cy="369513"/>
          </a:xfrm>
          <a:prstGeom prst="rect">
            <a:avLst/>
          </a:prstGeom>
          <a:noFill/>
          <a:ln>
            <a:noFill/>
          </a:ln>
        </p:spPr>
      </p:pic>
      <p:pic>
        <p:nvPicPr>
          <p:cNvPr id="18" name="Google Shape;18;p13"/>
          <p:cNvPicPr preferRelativeResize="0"/>
          <p:nvPr/>
        </p:nvPicPr>
        <p:blipFill rotWithShape="1">
          <a:blip r:embed="rId2">
            <a:alphaModFix/>
          </a:blip>
          <a:srcRect b="0" l="0" r="0" t="0"/>
          <a:stretch/>
        </p:blipFill>
        <p:spPr>
          <a:xfrm>
            <a:off x="321733" y="6195036"/>
            <a:ext cx="279400" cy="3556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1" r:id="rId3"/>
    <p:sldLayoutId id="2147483652" r:id="rId4"/>
    <p:sldLayoutId id="2147483653" r:id="rId5"/>
    <p:sldLayoutId id="2147483654" r:id="rId6"/>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2" name="Shape 52"/>
        <p:cNvGrpSpPr/>
        <p:nvPr/>
      </p:nvGrpSpPr>
      <p:grpSpPr>
        <a:xfrm>
          <a:off x="0" y="0"/>
          <a:ext cx="0" cy="0"/>
          <a:chOff x="0" y="0"/>
          <a:chExt cx="0" cy="0"/>
        </a:xfrm>
      </p:grpSpPr>
      <p:pic>
        <p:nvPicPr>
          <p:cNvPr id="53" name="Google Shape;53;p15"/>
          <p:cNvPicPr preferRelativeResize="0"/>
          <p:nvPr/>
        </p:nvPicPr>
        <p:blipFill rotWithShape="1">
          <a:blip r:embed="rId1">
            <a:alphaModFix/>
          </a:blip>
          <a:srcRect b="0" l="0" r="0" t="0"/>
          <a:stretch/>
        </p:blipFill>
        <p:spPr>
          <a:xfrm>
            <a:off x="0" y="0"/>
            <a:ext cx="12204700" cy="68580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6" r:id="rId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studentlife.ontariotechu.ca/current-students/community/indigenous/land-acknowledgement/" TargetMode="External"/><Relationship Id="rId4" Type="http://schemas.openxmlformats.org/officeDocument/2006/relationships/hyperlink" Target="https://www.whose.land/e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
          <p:cNvSpPr txBox="1"/>
          <p:nvPr>
            <p:ph type="ctrTitle"/>
          </p:nvPr>
        </p:nvSpPr>
        <p:spPr>
          <a:xfrm>
            <a:off x="536713" y="5210812"/>
            <a:ext cx="10958601" cy="1015664"/>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2600"/>
              <a:buFont typeface="Arial"/>
              <a:buNone/>
            </a:pPr>
            <a:r>
              <a:rPr lang="en-CA" sz="2600"/>
              <a:t>Week 4: Accessibility, Project Timelines, and Optimizing eLearning Solutions</a:t>
            </a:r>
            <a:br>
              <a:rPr lang="en-CA" sz="2600"/>
            </a:br>
            <a:br>
              <a:rPr lang="en-CA" sz="2600"/>
            </a:br>
            <a:r>
              <a:rPr lang="en-CA" sz="2600"/>
              <a:t>EDST 3440U: Managing and Developing eLearning Projects</a:t>
            </a:r>
            <a:endParaRPr/>
          </a:p>
        </p:txBody>
      </p:sp>
      <p:sp>
        <p:nvSpPr>
          <p:cNvPr id="61" name="Google Shape;61;p1"/>
          <p:cNvSpPr/>
          <p:nvPr/>
        </p:nvSpPr>
        <p:spPr>
          <a:xfrm>
            <a:off x="366900" y="463100"/>
            <a:ext cx="3152700" cy="11931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62" name="Google Shape;62;p1"/>
          <p:cNvPicPr preferRelativeResize="0"/>
          <p:nvPr/>
        </p:nvPicPr>
        <p:blipFill>
          <a:blip r:embed="rId3">
            <a:alphaModFix/>
          </a:blip>
          <a:stretch>
            <a:fillRect/>
          </a:stretch>
        </p:blipFill>
        <p:spPr>
          <a:xfrm>
            <a:off x="536725" y="592925"/>
            <a:ext cx="3209925" cy="9334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0"/>
          <p:cNvSpPr txBox="1"/>
          <p:nvPr>
            <p:ph type="title"/>
          </p:nvPr>
        </p:nvSpPr>
        <p:spPr>
          <a:xfrm>
            <a:off x="520145" y="2766218"/>
            <a:ext cx="11168269" cy="1325563"/>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3000"/>
              <a:buFont typeface="Arial"/>
              <a:buNone/>
            </a:pPr>
            <a:r>
              <a:rPr lang="en-CA"/>
              <a:t>Thank You</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2"/>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000"/>
              <a:buFont typeface="Arial"/>
              <a:buNone/>
            </a:pPr>
            <a:r>
              <a:rPr lang="en-CA"/>
              <a:t>Land Acknowledgement</a:t>
            </a:r>
            <a:endParaRPr/>
          </a:p>
        </p:txBody>
      </p:sp>
      <p:sp>
        <p:nvSpPr>
          <p:cNvPr id="68" name="Google Shape;68;p2"/>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CA"/>
              <a:t>‹#›</a:t>
            </a:fld>
            <a:endParaRPr/>
          </a:p>
        </p:txBody>
      </p:sp>
      <p:sp>
        <p:nvSpPr>
          <p:cNvPr id="69" name="Google Shape;69;p2"/>
          <p:cNvSpPr txBox="1"/>
          <p:nvPr>
            <p:ph idx="1" type="body"/>
          </p:nvPr>
        </p:nvSpPr>
        <p:spPr>
          <a:xfrm>
            <a:off x="805070" y="1973399"/>
            <a:ext cx="10548730" cy="390987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2000"/>
              <a:buNone/>
            </a:pPr>
            <a:r>
              <a:rPr b="0" i="1" lang="en-CA" sz="2000">
                <a:solidFill>
                  <a:srgbClr val="151515"/>
                </a:solidFill>
                <a:latin typeface="Franklin Gothic"/>
                <a:ea typeface="Franklin Gothic"/>
                <a:cs typeface="Franklin Gothic"/>
                <a:sym typeface="Franklin Gothic"/>
              </a:rPr>
              <a:t>Ontario Tech acknowledges the lands of the people of the Mississaugas of Scugog Island First Nations. We are situated within the traditional territory of the Mississauga and in the territory covered by the Williams Treaties. We are grateful to enjoy and learn on these lands.</a:t>
            </a:r>
            <a:endParaRPr/>
          </a:p>
          <a:p>
            <a:pPr indent="0" lvl="0" marL="0" rtl="0" algn="l">
              <a:lnSpc>
                <a:spcPct val="90000"/>
              </a:lnSpc>
              <a:spcBef>
                <a:spcPts val="1000"/>
              </a:spcBef>
              <a:spcAft>
                <a:spcPts val="0"/>
              </a:spcAft>
              <a:buSzPts val="2000"/>
              <a:buNone/>
            </a:pPr>
            <a:r>
              <a:rPr i="1" lang="en-CA" sz="2000">
                <a:solidFill>
                  <a:srgbClr val="151515"/>
                </a:solidFill>
                <a:latin typeface="Franklin Gothic"/>
                <a:ea typeface="Franklin Gothic"/>
                <a:cs typeface="Franklin Gothic"/>
                <a:sym typeface="Franklin Gothic"/>
              </a:rPr>
              <a:t>For more information on Land Acknowledgements, please visit the </a:t>
            </a:r>
            <a:r>
              <a:rPr i="1" lang="en-CA" sz="2000" u="sng">
                <a:solidFill>
                  <a:srgbClr val="151515"/>
                </a:solidFill>
                <a:latin typeface="Franklin Gothic"/>
                <a:ea typeface="Franklin Gothic"/>
                <a:cs typeface="Franklin Gothic"/>
                <a:sym typeface="Franklin Gothic"/>
                <a:hlinkClick r:id="rId3">
                  <a:extLst>
                    <a:ext uri="{A12FA001-AC4F-418D-AE19-62706E023703}">
                      <ahyp:hlinkClr val="tx"/>
                    </a:ext>
                  </a:extLst>
                </a:hlinkClick>
              </a:rPr>
              <a:t>Ontario Tech Land Acknowledgement webpage</a:t>
            </a:r>
            <a:r>
              <a:rPr i="1" lang="en-CA" sz="2000">
                <a:solidFill>
                  <a:srgbClr val="151515"/>
                </a:solidFill>
                <a:latin typeface="Franklin Gothic"/>
                <a:ea typeface="Franklin Gothic"/>
                <a:cs typeface="Franklin Gothic"/>
                <a:sym typeface="Franklin Gothic"/>
              </a:rPr>
              <a:t>.</a:t>
            </a:r>
            <a:endParaRPr/>
          </a:p>
          <a:p>
            <a:pPr indent="0" lvl="0" marL="0" rtl="0" algn="l">
              <a:lnSpc>
                <a:spcPct val="90000"/>
              </a:lnSpc>
              <a:spcBef>
                <a:spcPts val="1000"/>
              </a:spcBef>
              <a:spcAft>
                <a:spcPts val="0"/>
              </a:spcAft>
              <a:buSzPts val="2000"/>
              <a:buNone/>
            </a:pPr>
            <a:r>
              <a:rPr b="0" i="1" lang="en-CA" sz="2000">
                <a:solidFill>
                  <a:srgbClr val="151515"/>
                </a:solidFill>
                <a:latin typeface="Franklin Gothic"/>
                <a:ea typeface="Franklin Gothic"/>
                <a:cs typeface="Franklin Gothic"/>
                <a:sym typeface="Franklin Gothic"/>
              </a:rPr>
              <a:t>To know what land you reside on, please visit </a:t>
            </a:r>
            <a:r>
              <a:rPr b="0" i="1" lang="en-CA" sz="2000" u="sng">
                <a:solidFill>
                  <a:srgbClr val="151515"/>
                </a:solidFill>
                <a:latin typeface="Franklin Gothic"/>
                <a:ea typeface="Franklin Gothic"/>
                <a:cs typeface="Franklin Gothic"/>
                <a:sym typeface="Franklin Gothic"/>
                <a:hlinkClick r:id="rId4">
                  <a:extLst>
                    <a:ext uri="{A12FA001-AC4F-418D-AE19-62706E023703}">
                      <ahyp:hlinkClr val="tx"/>
                    </a:ext>
                  </a:extLst>
                </a:hlinkClick>
              </a:rPr>
              <a:t>https://www.whose.land/en/</a:t>
            </a:r>
            <a:r>
              <a:rPr b="0" i="1" lang="en-CA" sz="2000">
                <a:solidFill>
                  <a:srgbClr val="151515"/>
                </a:solidFill>
                <a:latin typeface="Franklin Gothic"/>
                <a:ea typeface="Franklin Gothic"/>
                <a:cs typeface="Franklin Gothic"/>
                <a:sym typeface="Franklin Gothic"/>
              </a:rPr>
              <a: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3"/>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000"/>
              <a:buFont typeface="Arial"/>
              <a:buNone/>
            </a:pPr>
            <a:r>
              <a:rPr lang="en-CA"/>
              <a:t>Class Overview</a:t>
            </a:r>
            <a:endParaRPr/>
          </a:p>
        </p:txBody>
      </p:sp>
      <p:sp>
        <p:nvSpPr>
          <p:cNvPr id="75" name="Google Shape;75;p3"/>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CA"/>
              <a:t>‹#›</a:t>
            </a:fld>
            <a:endParaRPr/>
          </a:p>
        </p:txBody>
      </p:sp>
      <p:sp>
        <p:nvSpPr>
          <p:cNvPr id="76" name="Google Shape;76;p3"/>
          <p:cNvSpPr txBox="1"/>
          <p:nvPr>
            <p:ph idx="1" type="body"/>
          </p:nvPr>
        </p:nvSpPr>
        <p:spPr>
          <a:xfrm>
            <a:off x="805070" y="1973399"/>
            <a:ext cx="10548730" cy="3909875"/>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SzPts val="2000"/>
              <a:buFont typeface="Arial"/>
              <a:buAutoNum type="arabicPeriod"/>
            </a:pPr>
            <a:r>
              <a:rPr lang="en-CA" sz="2000">
                <a:solidFill>
                  <a:srgbClr val="000000"/>
                </a:solidFill>
              </a:rPr>
              <a:t>Welcome</a:t>
            </a:r>
            <a:endParaRPr/>
          </a:p>
          <a:p>
            <a:pPr indent="-342900" lvl="0" marL="342900" rtl="0" algn="l">
              <a:lnSpc>
                <a:spcPct val="90000"/>
              </a:lnSpc>
              <a:spcBef>
                <a:spcPts val="1000"/>
              </a:spcBef>
              <a:spcAft>
                <a:spcPts val="0"/>
              </a:spcAft>
              <a:buSzPts val="2000"/>
              <a:buFont typeface="Arial"/>
              <a:buAutoNum type="arabicPeriod"/>
            </a:pPr>
            <a:r>
              <a:rPr lang="en-CA" sz="2000">
                <a:solidFill>
                  <a:srgbClr val="000000"/>
                </a:solidFill>
              </a:rPr>
              <a:t>Land Acknowledgement</a:t>
            </a:r>
            <a:endParaRPr/>
          </a:p>
          <a:p>
            <a:pPr indent="-342900" lvl="0" marL="342900" rtl="0" algn="l">
              <a:lnSpc>
                <a:spcPct val="90000"/>
              </a:lnSpc>
              <a:spcBef>
                <a:spcPts val="1000"/>
              </a:spcBef>
              <a:spcAft>
                <a:spcPts val="0"/>
              </a:spcAft>
              <a:buSzPts val="2000"/>
              <a:buFont typeface="Arial"/>
              <a:buAutoNum type="arabicPeriod"/>
            </a:pPr>
            <a:r>
              <a:rPr lang="en-CA" sz="2000">
                <a:solidFill>
                  <a:srgbClr val="000000"/>
                </a:solidFill>
              </a:rPr>
              <a:t>Assignment 1 Discussion</a:t>
            </a:r>
            <a:endParaRPr/>
          </a:p>
          <a:p>
            <a:pPr indent="-342900" lvl="0" marL="342900" rtl="0" algn="l">
              <a:lnSpc>
                <a:spcPct val="90000"/>
              </a:lnSpc>
              <a:spcBef>
                <a:spcPts val="1000"/>
              </a:spcBef>
              <a:spcAft>
                <a:spcPts val="0"/>
              </a:spcAft>
              <a:buSzPts val="2000"/>
              <a:buFont typeface="Arial"/>
              <a:buAutoNum type="arabicPeriod"/>
            </a:pPr>
            <a:r>
              <a:rPr lang="en-CA" sz="2000">
                <a:solidFill>
                  <a:srgbClr val="000000"/>
                </a:solidFill>
              </a:rPr>
              <a:t>Accessibility</a:t>
            </a:r>
            <a:endParaRPr sz="2000">
              <a:solidFill>
                <a:srgbClr val="000000"/>
              </a:solidFill>
            </a:endParaRPr>
          </a:p>
          <a:p>
            <a:pPr indent="-342900" lvl="0" marL="342900" rtl="0" algn="l">
              <a:lnSpc>
                <a:spcPct val="90000"/>
              </a:lnSpc>
              <a:spcBef>
                <a:spcPts val="1000"/>
              </a:spcBef>
              <a:spcAft>
                <a:spcPts val="0"/>
              </a:spcAft>
              <a:buClr>
                <a:srgbClr val="000000"/>
              </a:buClr>
              <a:buSzPts val="2000"/>
              <a:buAutoNum type="arabicPeriod"/>
            </a:pPr>
            <a:r>
              <a:rPr lang="en-CA" sz="2000">
                <a:solidFill>
                  <a:srgbClr val="000000"/>
                </a:solidFill>
              </a:rPr>
              <a:t>Project Timelines</a:t>
            </a:r>
            <a:endParaRPr sz="2000">
              <a:solidFill>
                <a:srgbClr val="000000"/>
              </a:solidFill>
            </a:endParaRPr>
          </a:p>
          <a:p>
            <a:pPr indent="-342900" lvl="0" marL="342900" rtl="0" algn="l">
              <a:lnSpc>
                <a:spcPct val="90000"/>
              </a:lnSpc>
              <a:spcBef>
                <a:spcPts val="1000"/>
              </a:spcBef>
              <a:spcAft>
                <a:spcPts val="0"/>
              </a:spcAft>
              <a:buSzPts val="2000"/>
              <a:buFont typeface="Arial"/>
              <a:buAutoNum type="arabicPeriod"/>
            </a:pPr>
            <a:r>
              <a:rPr lang="en-CA" sz="2000">
                <a:solidFill>
                  <a:srgbClr val="000000"/>
                </a:solidFill>
              </a:rPr>
              <a:t>Optimizing eLearning Solutions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5"/>
          <p:cNvSpPr txBox="1"/>
          <p:nvPr>
            <p:ph type="title"/>
          </p:nvPr>
        </p:nvSpPr>
        <p:spPr>
          <a:xfrm>
            <a:off x="520145" y="2842418"/>
            <a:ext cx="11168400" cy="13257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3000"/>
              <a:buFont typeface="Arial"/>
              <a:buNone/>
            </a:pPr>
            <a:r>
              <a:rPr lang="en-CA"/>
              <a:t>Assignment 1 Discussion</a:t>
            </a:r>
            <a:endParaRPr/>
          </a:p>
          <a:p>
            <a:pPr indent="0" lvl="0" marL="0" rtl="0" algn="ctr">
              <a:lnSpc>
                <a:spcPct val="90000"/>
              </a:lnSpc>
              <a:spcBef>
                <a:spcPts val="0"/>
              </a:spcBef>
              <a:spcAft>
                <a:spcPts val="0"/>
              </a:spcAft>
              <a:buClr>
                <a:schemeClr val="dk1"/>
              </a:buClr>
              <a:buSzPts val="3000"/>
              <a:buFont typeface="Arial"/>
              <a:buNone/>
            </a:pPr>
            <a:r>
              <a:t/>
            </a:r>
            <a:endParaRPr/>
          </a:p>
          <a:p>
            <a:pPr indent="0" lvl="0" marL="0" rtl="0" algn="ctr">
              <a:lnSpc>
                <a:spcPct val="90000"/>
              </a:lnSpc>
              <a:spcBef>
                <a:spcPts val="0"/>
              </a:spcBef>
              <a:spcAft>
                <a:spcPts val="0"/>
              </a:spcAft>
              <a:buClr>
                <a:schemeClr val="dk1"/>
              </a:buClr>
              <a:buSzPts val="3000"/>
              <a:buFont typeface="Arial"/>
              <a:buNone/>
            </a:pPr>
            <a:r>
              <a:rPr lang="en-CA"/>
              <a:t>Due tonight at 11:59 p.m.</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6"/>
          <p:cNvSpPr txBox="1"/>
          <p:nvPr>
            <p:ph type="title"/>
          </p:nvPr>
        </p:nvSpPr>
        <p:spPr>
          <a:xfrm>
            <a:off x="520145" y="2766218"/>
            <a:ext cx="11168400" cy="13257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3000"/>
              <a:buFont typeface="Arial"/>
              <a:buNone/>
            </a:pPr>
            <a:r>
              <a:rPr lang="en-CA"/>
              <a:t>Accessibility, Project Timelines, and Optimizing eLearning Solutions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g2471d551a25_0_0"/>
          <p:cNvSpPr txBox="1"/>
          <p:nvPr>
            <p:ph type="title"/>
          </p:nvPr>
        </p:nvSpPr>
        <p:spPr>
          <a:xfrm>
            <a:off x="805070" y="365125"/>
            <a:ext cx="10548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000"/>
              <a:buFont typeface="Arial"/>
              <a:buNone/>
            </a:pPr>
            <a:r>
              <a:rPr lang="en-CA"/>
              <a:t>Accessibility and Universal Design for Learning (UDL)</a:t>
            </a:r>
            <a:endParaRPr/>
          </a:p>
        </p:txBody>
      </p:sp>
      <p:sp>
        <p:nvSpPr>
          <p:cNvPr id="92" name="Google Shape;92;g2471d551a25_0_0"/>
          <p:cNvSpPr txBox="1"/>
          <p:nvPr>
            <p:ph idx="12" type="sldNum"/>
          </p:nvPr>
        </p:nvSpPr>
        <p:spPr>
          <a:xfrm>
            <a:off x="8610600" y="6212057"/>
            <a:ext cx="27432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CA"/>
              <a:t>‹#›</a:t>
            </a:fld>
            <a:endParaRPr/>
          </a:p>
        </p:txBody>
      </p:sp>
      <p:sp>
        <p:nvSpPr>
          <p:cNvPr id="93" name="Google Shape;93;g2471d551a25_0_0"/>
          <p:cNvSpPr txBox="1"/>
          <p:nvPr>
            <p:ph idx="1" type="body"/>
          </p:nvPr>
        </p:nvSpPr>
        <p:spPr>
          <a:xfrm>
            <a:off x="805070" y="1973399"/>
            <a:ext cx="10548600" cy="39099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2000"/>
              <a:buNone/>
            </a:pPr>
            <a:r>
              <a:rPr b="1" lang="en-CA" sz="2000">
                <a:solidFill>
                  <a:srgbClr val="000000"/>
                </a:solidFill>
              </a:rPr>
              <a:t>Accessibility</a:t>
            </a:r>
            <a:r>
              <a:rPr lang="en-CA" sz="2000">
                <a:solidFill>
                  <a:srgbClr val="000000"/>
                </a:solidFill>
              </a:rPr>
              <a:t> in the field of education refers to the provision of learning materials and technologies that are available and easy to use for all students, including those with disabilities. The Office for Civil Rights (OCR) at the U.S. Department of Education defines accessibility as “when a person with a disability is afforded the opportunity to acquire the same information, engage in the same interactions, and enjoy the same services as a person without a disability in an equally integrated and equally effective manner, with substantially equivalent ease of use”</a:t>
            </a:r>
            <a:endParaRPr sz="2000">
              <a:solidFill>
                <a:srgbClr val="000000"/>
              </a:solidFill>
            </a:endParaRPr>
          </a:p>
          <a:p>
            <a:pPr indent="0" lvl="0" marL="0" rtl="0" algn="l">
              <a:lnSpc>
                <a:spcPct val="90000"/>
              </a:lnSpc>
              <a:spcBef>
                <a:spcPts val="0"/>
              </a:spcBef>
              <a:spcAft>
                <a:spcPts val="0"/>
              </a:spcAft>
              <a:buSzPts val="2000"/>
              <a:buNone/>
            </a:pPr>
            <a:r>
              <a:t/>
            </a:r>
            <a:endParaRPr sz="2000">
              <a:solidFill>
                <a:srgbClr val="000000"/>
              </a:solidFill>
            </a:endParaRPr>
          </a:p>
          <a:p>
            <a:pPr indent="0" lvl="0" marL="0" rtl="0" algn="l">
              <a:lnSpc>
                <a:spcPct val="90000"/>
              </a:lnSpc>
              <a:spcBef>
                <a:spcPts val="0"/>
              </a:spcBef>
              <a:spcAft>
                <a:spcPts val="0"/>
              </a:spcAft>
              <a:buSzPts val="2000"/>
              <a:buNone/>
            </a:pPr>
            <a:r>
              <a:rPr b="1" lang="en-CA" sz="2000">
                <a:solidFill>
                  <a:srgbClr val="000000"/>
                </a:solidFill>
              </a:rPr>
              <a:t>Universal Design for Learning (UDL)</a:t>
            </a:r>
            <a:r>
              <a:rPr lang="en-CA" sz="2000">
                <a:solidFill>
                  <a:srgbClr val="000000"/>
                </a:solidFill>
              </a:rPr>
              <a:t> is a framework developed by CAST, an Understood founding partner. UDL guides the design of learning experiences to proactively meet the needs of all learners . The UDL Guidelines are a tool used in the implementation of Universal Design for Learning .</a:t>
            </a:r>
            <a:endParaRPr sz="2000">
              <a:solidFill>
                <a:srgbClr val="000000"/>
              </a:solidFill>
            </a:endParaRPr>
          </a:p>
          <a:p>
            <a:pPr indent="0" lvl="0" marL="0" rtl="0" algn="l">
              <a:lnSpc>
                <a:spcPct val="90000"/>
              </a:lnSpc>
              <a:spcBef>
                <a:spcPts val="0"/>
              </a:spcBef>
              <a:spcAft>
                <a:spcPts val="0"/>
              </a:spcAft>
              <a:buSzPts val="2000"/>
              <a:buNone/>
            </a:pPr>
            <a:r>
              <a:t/>
            </a:r>
            <a:endParaRPr sz="2000">
              <a:solidFill>
                <a:srgbClr val="000000"/>
              </a:solidFill>
            </a:endParaRPr>
          </a:p>
          <a:p>
            <a:pPr indent="0" lvl="0" marL="0" rtl="0" algn="l">
              <a:lnSpc>
                <a:spcPct val="90000"/>
              </a:lnSpc>
              <a:spcBef>
                <a:spcPts val="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t/>
            </a:r>
            <a:endParaRPr b="0" i="0" sz="2000">
              <a:solidFill>
                <a:srgbClr val="000000"/>
              </a:solidFill>
            </a:endParaRPr>
          </a:p>
          <a:p>
            <a:pPr indent="0" lvl="0" marL="0" rtl="0" algn="l">
              <a:lnSpc>
                <a:spcPct val="90000"/>
              </a:lnSpc>
              <a:spcBef>
                <a:spcPts val="100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t/>
            </a:r>
            <a:endParaRPr b="0" i="1" sz="200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7"/>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000"/>
              <a:buFont typeface="Arial"/>
              <a:buNone/>
            </a:pPr>
            <a:r>
              <a:rPr lang="en-CA">
                <a:solidFill>
                  <a:schemeClr val="dk1"/>
                </a:solidFill>
              </a:rPr>
              <a:t>Accessibility and Universal Design for Learning (UDL)</a:t>
            </a:r>
            <a:endParaRPr>
              <a:solidFill>
                <a:schemeClr val="dk1"/>
              </a:solidFill>
            </a:endParaRPr>
          </a:p>
        </p:txBody>
      </p:sp>
      <p:sp>
        <p:nvSpPr>
          <p:cNvPr id="99" name="Google Shape;99;p7"/>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CA"/>
              <a:t>‹#›</a:t>
            </a:fld>
            <a:endParaRPr/>
          </a:p>
        </p:txBody>
      </p:sp>
      <p:sp>
        <p:nvSpPr>
          <p:cNvPr id="100" name="Google Shape;100;p7"/>
          <p:cNvSpPr txBox="1"/>
          <p:nvPr>
            <p:ph idx="1" type="body"/>
          </p:nvPr>
        </p:nvSpPr>
        <p:spPr>
          <a:xfrm>
            <a:off x="805070" y="1973399"/>
            <a:ext cx="10548730" cy="390987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1000"/>
              </a:spcBef>
              <a:spcAft>
                <a:spcPts val="0"/>
              </a:spcAft>
              <a:buSzPts val="2000"/>
              <a:buNone/>
            </a:pPr>
            <a:r>
              <a:rPr b="1" lang="en-CA" sz="2000">
                <a:solidFill>
                  <a:srgbClr val="000000"/>
                </a:solidFill>
              </a:rPr>
              <a:t>Question 1</a:t>
            </a:r>
            <a:r>
              <a:rPr lang="en-CA" sz="2000">
                <a:solidFill>
                  <a:srgbClr val="000000"/>
                </a:solidFill>
              </a:rPr>
              <a:t>: What is the goal of UDL?</a:t>
            </a:r>
            <a:endParaRPr sz="2000">
              <a:solidFill>
                <a:srgbClr val="000000"/>
              </a:solidFill>
            </a:endParaRPr>
          </a:p>
          <a:p>
            <a:pPr indent="0" lvl="0" marL="0" rtl="0" algn="l">
              <a:lnSpc>
                <a:spcPct val="90000"/>
              </a:lnSpc>
              <a:spcBef>
                <a:spcPts val="1000"/>
              </a:spcBef>
              <a:spcAft>
                <a:spcPts val="0"/>
              </a:spcAft>
              <a:buSzPts val="2000"/>
              <a:buNone/>
            </a:pPr>
            <a:r>
              <a:t/>
            </a:r>
            <a:endParaRPr b="1" sz="2000">
              <a:solidFill>
                <a:srgbClr val="000000"/>
              </a:solidFill>
            </a:endParaRPr>
          </a:p>
          <a:p>
            <a:pPr indent="0" lvl="0" marL="0" rtl="0" algn="l">
              <a:lnSpc>
                <a:spcPct val="90000"/>
              </a:lnSpc>
              <a:spcBef>
                <a:spcPts val="1000"/>
              </a:spcBef>
              <a:spcAft>
                <a:spcPts val="0"/>
              </a:spcAft>
              <a:buSzPts val="2000"/>
              <a:buNone/>
            </a:pPr>
            <a:r>
              <a:rPr b="1" lang="en-CA" sz="2000">
                <a:solidFill>
                  <a:srgbClr val="000000"/>
                </a:solidFill>
              </a:rPr>
              <a:t>Question 2: </a:t>
            </a:r>
            <a:r>
              <a:rPr lang="en-CA" sz="2000">
                <a:solidFill>
                  <a:srgbClr val="000000"/>
                </a:solidFill>
              </a:rPr>
              <a:t>How can the principles of Universal Design for Learning (UDL) be applied to enhance the accessibility of eLearning materials for learners?</a:t>
            </a:r>
            <a:endParaRPr b="1" sz="2000">
              <a:solidFill>
                <a:srgbClr val="000000"/>
              </a:solidFill>
            </a:endParaRPr>
          </a:p>
          <a:p>
            <a:pPr indent="0" lvl="0" marL="0" rtl="0" algn="l">
              <a:lnSpc>
                <a:spcPct val="90000"/>
              </a:lnSpc>
              <a:spcBef>
                <a:spcPts val="100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rPr b="1" lang="en-CA" sz="2000">
                <a:solidFill>
                  <a:srgbClr val="000000"/>
                </a:solidFill>
              </a:rPr>
              <a:t>Question 3</a:t>
            </a:r>
            <a:r>
              <a:rPr lang="en-CA" sz="2000">
                <a:solidFill>
                  <a:srgbClr val="000000"/>
                </a:solidFill>
              </a:rPr>
              <a:t>: In what ways have you applied UDL to your teaching practices?</a:t>
            </a:r>
            <a:endParaRPr sz="2000">
              <a:solidFill>
                <a:srgbClr val="000000"/>
              </a:solidFill>
            </a:endParaRPr>
          </a:p>
          <a:p>
            <a:pPr indent="0" lvl="0" marL="0" rtl="0" algn="l">
              <a:lnSpc>
                <a:spcPct val="90000"/>
              </a:lnSpc>
              <a:spcBef>
                <a:spcPts val="1000"/>
              </a:spcBef>
              <a:spcAft>
                <a:spcPts val="0"/>
              </a:spcAft>
              <a:buSzPts val="2000"/>
              <a:buNone/>
            </a:pPr>
            <a:r>
              <a:t/>
            </a:r>
            <a:endParaRPr b="0" i="0" sz="2000">
              <a:solidFill>
                <a:srgbClr val="000000"/>
              </a:solidFill>
            </a:endParaRPr>
          </a:p>
          <a:p>
            <a:pPr indent="0" lvl="0" marL="0" rtl="0" algn="l">
              <a:lnSpc>
                <a:spcPct val="90000"/>
              </a:lnSpc>
              <a:spcBef>
                <a:spcPts val="100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t/>
            </a:r>
            <a:endParaRPr b="0" i="1" sz="200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8"/>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000"/>
              <a:buFont typeface="Arial"/>
              <a:buNone/>
            </a:pPr>
            <a:r>
              <a:rPr lang="en-CA">
                <a:solidFill>
                  <a:schemeClr val="dk1"/>
                </a:solidFill>
              </a:rPr>
              <a:t>Project Timelines</a:t>
            </a:r>
            <a:endParaRPr>
              <a:solidFill>
                <a:schemeClr val="dk1"/>
              </a:solidFill>
            </a:endParaRPr>
          </a:p>
        </p:txBody>
      </p:sp>
      <p:sp>
        <p:nvSpPr>
          <p:cNvPr id="106" name="Google Shape;106;p8"/>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CA"/>
              <a:t>‹#›</a:t>
            </a:fld>
            <a:endParaRPr/>
          </a:p>
        </p:txBody>
      </p:sp>
      <p:sp>
        <p:nvSpPr>
          <p:cNvPr id="107" name="Google Shape;107;p8"/>
          <p:cNvSpPr txBox="1"/>
          <p:nvPr>
            <p:ph idx="1" type="body"/>
          </p:nvPr>
        </p:nvSpPr>
        <p:spPr>
          <a:xfrm>
            <a:off x="805070" y="1973399"/>
            <a:ext cx="10548730" cy="390987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2000"/>
              <a:buNone/>
            </a:pPr>
            <a:r>
              <a:rPr lang="en-CA" sz="2000">
                <a:solidFill>
                  <a:srgbClr val="000000"/>
                </a:solidFill>
              </a:rPr>
              <a:t>A project timeline is a chronological order of tasks and events within a project from start to finish. It provides a visual source for the multiple phases and tasks within the project, making it easier to understand and coordinate specific tasks and overlook their progress. It also gives an anchor for prioritizing which tasks are most important. A project timeline helps teams determine when a project can start and when it needs to be finished. It shows all of the important due dates and milestones from the beginning to the end of a project.</a:t>
            </a:r>
            <a:endParaRPr sz="2000">
              <a:solidFill>
                <a:srgbClr val="000000"/>
              </a:solidFill>
            </a:endParaRPr>
          </a:p>
          <a:p>
            <a:pPr indent="0" lvl="0" marL="0" rtl="0" algn="l">
              <a:lnSpc>
                <a:spcPct val="90000"/>
              </a:lnSpc>
              <a:spcBef>
                <a:spcPts val="100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rPr b="1" i="0" lang="en-CA" sz="2000">
                <a:solidFill>
                  <a:srgbClr val="000000"/>
                </a:solidFill>
              </a:rPr>
              <a:t>Question 1</a:t>
            </a:r>
            <a:r>
              <a:rPr b="0" i="0" lang="en-CA" sz="2000">
                <a:solidFill>
                  <a:srgbClr val="000000"/>
                </a:solidFill>
              </a:rPr>
              <a:t>: </a:t>
            </a:r>
            <a:r>
              <a:rPr lang="en-CA" sz="2000">
                <a:solidFill>
                  <a:srgbClr val="000000"/>
                </a:solidFill>
              </a:rPr>
              <a:t>How do project timelines contribute to collaborative learning experiences?</a:t>
            </a:r>
            <a:endParaRPr sz="2000">
              <a:solidFill>
                <a:srgbClr val="000000"/>
              </a:solidFill>
            </a:endParaRPr>
          </a:p>
          <a:p>
            <a:pPr indent="0" lvl="0" marL="0" rtl="0" algn="l">
              <a:lnSpc>
                <a:spcPct val="90000"/>
              </a:lnSpc>
              <a:spcBef>
                <a:spcPts val="100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rPr b="1" lang="en-CA" sz="2000">
                <a:solidFill>
                  <a:srgbClr val="000000"/>
                </a:solidFill>
              </a:rPr>
              <a:t>Question 2</a:t>
            </a:r>
            <a:r>
              <a:rPr lang="en-CA" sz="2000">
                <a:solidFill>
                  <a:srgbClr val="000000"/>
                </a:solidFill>
              </a:rPr>
              <a:t>: How can effective project timeline management contribute to the overall success of an eLearning project?</a:t>
            </a:r>
            <a:endParaRPr i="1" sz="2000">
              <a:solidFill>
                <a:srgbClr val="000000"/>
              </a:solidFill>
            </a:endParaRPr>
          </a:p>
          <a:p>
            <a:pPr indent="0" lvl="0" marL="0" rtl="0" algn="l">
              <a:lnSpc>
                <a:spcPct val="90000"/>
              </a:lnSpc>
              <a:spcBef>
                <a:spcPts val="100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rPr b="1" lang="en-CA" sz="2000">
                <a:solidFill>
                  <a:srgbClr val="000000"/>
                </a:solidFill>
              </a:rPr>
              <a:t>Question 3</a:t>
            </a:r>
            <a:r>
              <a:rPr lang="en-CA" sz="2000">
                <a:solidFill>
                  <a:srgbClr val="000000"/>
                </a:solidFill>
              </a:rPr>
              <a:t>: What challenges might arise when managing project timelines in eLearning development?</a:t>
            </a:r>
            <a:endParaRPr i="1" sz="2000">
              <a:solidFill>
                <a:srgbClr val="000000"/>
              </a:solidFill>
            </a:endParaRPr>
          </a:p>
          <a:p>
            <a:pPr indent="0" lvl="0" marL="0" rtl="0" algn="l">
              <a:lnSpc>
                <a:spcPct val="90000"/>
              </a:lnSpc>
              <a:spcBef>
                <a:spcPts val="1000"/>
              </a:spcBef>
              <a:spcAft>
                <a:spcPts val="0"/>
              </a:spcAft>
              <a:buSzPts val="2000"/>
              <a:buNone/>
            </a:pPr>
            <a:r>
              <a:t/>
            </a:r>
            <a:endParaRPr sz="2000">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g2471d551a25_0_6"/>
          <p:cNvSpPr txBox="1"/>
          <p:nvPr>
            <p:ph type="title"/>
          </p:nvPr>
        </p:nvSpPr>
        <p:spPr>
          <a:xfrm>
            <a:off x="805070" y="365125"/>
            <a:ext cx="10548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000"/>
              <a:buFont typeface="Arial"/>
              <a:buNone/>
            </a:pPr>
            <a:r>
              <a:rPr lang="en-CA">
                <a:solidFill>
                  <a:schemeClr val="dk1"/>
                </a:solidFill>
              </a:rPr>
              <a:t>Optimizing eLearning Solutions</a:t>
            </a:r>
            <a:endParaRPr/>
          </a:p>
        </p:txBody>
      </p:sp>
      <p:sp>
        <p:nvSpPr>
          <p:cNvPr id="113" name="Google Shape;113;g2471d551a25_0_6"/>
          <p:cNvSpPr txBox="1"/>
          <p:nvPr>
            <p:ph idx="12" type="sldNum"/>
          </p:nvPr>
        </p:nvSpPr>
        <p:spPr>
          <a:xfrm>
            <a:off x="8610600" y="6212057"/>
            <a:ext cx="27432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CA"/>
              <a:t>‹#›</a:t>
            </a:fld>
            <a:endParaRPr/>
          </a:p>
        </p:txBody>
      </p:sp>
      <p:sp>
        <p:nvSpPr>
          <p:cNvPr id="114" name="Google Shape;114;g2471d551a25_0_6"/>
          <p:cNvSpPr txBox="1"/>
          <p:nvPr>
            <p:ph idx="1" type="body"/>
          </p:nvPr>
        </p:nvSpPr>
        <p:spPr>
          <a:xfrm>
            <a:off x="805075" y="1973400"/>
            <a:ext cx="10812300" cy="39099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000000"/>
              </a:buClr>
              <a:buSzPts val="2000"/>
              <a:buFont typeface="Arial"/>
              <a:buNone/>
            </a:pPr>
            <a:r>
              <a:rPr lang="en-CA" sz="2000">
                <a:solidFill>
                  <a:srgbClr val="000000"/>
                </a:solidFill>
              </a:rPr>
              <a:t>Optimizing eLearning solutions involves enhancing the effectiveness and efficiency of digital learning experiences. It encompasses various strategies to improve the delivery, accessibility, and engagement of eLearning content. By leveraging technologies and methods that align with learners’ needs and preferences, organizations can create customized training programs that maximize learner engagement, knowledge retention, and workplace performance.</a:t>
            </a:r>
            <a:endParaRPr sz="2000">
              <a:solidFill>
                <a:srgbClr val="000000"/>
              </a:solidFill>
            </a:endParaRPr>
          </a:p>
          <a:p>
            <a:pPr indent="0" lvl="0" marL="0" rtl="0" algn="l">
              <a:lnSpc>
                <a:spcPct val="90000"/>
              </a:lnSpc>
              <a:spcBef>
                <a:spcPts val="1000"/>
              </a:spcBef>
              <a:spcAft>
                <a:spcPts val="0"/>
              </a:spcAft>
              <a:buSzPts val="2000"/>
              <a:buNone/>
            </a:pPr>
            <a:r>
              <a:t/>
            </a:r>
            <a:endParaRPr b="1" sz="2000">
              <a:solidFill>
                <a:srgbClr val="000000"/>
              </a:solidFill>
            </a:endParaRPr>
          </a:p>
          <a:p>
            <a:pPr indent="0" lvl="0" marL="0" rtl="0" algn="l">
              <a:lnSpc>
                <a:spcPct val="90000"/>
              </a:lnSpc>
              <a:spcBef>
                <a:spcPts val="1000"/>
              </a:spcBef>
              <a:spcAft>
                <a:spcPts val="0"/>
              </a:spcAft>
              <a:buSzPts val="2000"/>
              <a:buNone/>
            </a:pPr>
            <a:r>
              <a:rPr b="1" i="0" lang="en-CA" sz="2000">
                <a:solidFill>
                  <a:srgbClr val="000000"/>
                </a:solidFill>
              </a:rPr>
              <a:t>Question </a:t>
            </a:r>
            <a:r>
              <a:rPr b="1" lang="en-CA" sz="2000">
                <a:solidFill>
                  <a:srgbClr val="000000"/>
                </a:solidFill>
              </a:rPr>
              <a:t>1</a:t>
            </a:r>
            <a:r>
              <a:rPr b="0" i="0" lang="en-CA" sz="2000">
                <a:solidFill>
                  <a:srgbClr val="000000"/>
                </a:solidFill>
              </a:rPr>
              <a:t>: </a:t>
            </a:r>
            <a:r>
              <a:rPr lang="en-CA" sz="2000">
                <a:solidFill>
                  <a:srgbClr val="000000"/>
                </a:solidFill>
              </a:rPr>
              <a:t>How can eLearning professionals optimize their courses to maximize learner engagement?</a:t>
            </a:r>
            <a:endParaRPr sz="2000">
              <a:solidFill>
                <a:srgbClr val="000000"/>
              </a:solidFill>
            </a:endParaRPr>
          </a:p>
          <a:p>
            <a:pPr indent="0" lvl="0" marL="0" rtl="0" algn="l">
              <a:lnSpc>
                <a:spcPct val="90000"/>
              </a:lnSpc>
              <a:spcBef>
                <a:spcPts val="100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rPr b="1" lang="en-CA" sz="2000">
                <a:solidFill>
                  <a:srgbClr val="000000"/>
                </a:solidFill>
              </a:rPr>
              <a:t>Question 2</a:t>
            </a:r>
            <a:r>
              <a:rPr lang="en-CA" sz="2000">
                <a:solidFill>
                  <a:srgbClr val="000000"/>
                </a:solidFill>
              </a:rPr>
              <a:t>: What role does learner feedback play in optimizing eLearning solutions?</a:t>
            </a:r>
            <a:endParaRPr sz="2000">
              <a:solidFill>
                <a:srgbClr val="000000"/>
              </a:solidFill>
            </a:endParaRPr>
          </a:p>
          <a:p>
            <a:pPr indent="0" lvl="0" marL="0" rtl="0" algn="l">
              <a:lnSpc>
                <a:spcPct val="90000"/>
              </a:lnSpc>
              <a:spcBef>
                <a:spcPts val="1000"/>
              </a:spcBef>
              <a:spcAft>
                <a:spcPts val="0"/>
              </a:spcAft>
              <a:buSzPts val="2000"/>
              <a:buNone/>
            </a:pPr>
            <a:r>
              <a:t/>
            </a:r>
            <a:endParaRPr b="0" i="1" sz="2000">
              <a:solidFill>
                <a:srgbClr val="000000"/>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ivider Slide 2">
  <a:themeElements>
    <a:clrScheme name="Ontario Tech">
      <a:dk1>
        <a:srgbClr val="003C71"/>
      </a:dk1>
      <a:lt1>
        <a:srgbClr val="FFFFFF"/>
      </a:lt1>
      <a:dk2>
        <a:srgbClr val="003C71"/>
      </a:dk2>
      <a:lt2>
        <a:srgbClr val="E7E6E6"/>
      </a:lt2>
      <a:accent1>
        <a:srgbClr val="0077CA"/>
      </a:accent1>
      <a:accent2>
        <a:srgbClr val="E75D2A"/>
      </a:accent2>
      <a:accent3>
        <a:srgbClr val="5B6770"/>
      </a:accent3>
      <a:accent4>
        <a:srgbClr val="A7A8AA"/>
      </a:accent4>
      <a:accent5>
        <a:srgbClr val="ACA391"/>
      </a:accent5>
      <a:accent6>
        <a:srgbClr val="003C71"/>
      </a:accent6>
      <a:hlink>
        <a:srgbClr val="0077CA"/>
      </a:hlink>
      <a:folHlink>
        <a:srgbClr val="CACAC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Content Slides">
  <a:themeElements>
    <a:clrScheme name="Ontario Tech">
      <a:dk1>
        <a:srgbClr val="003C71"/>
      </a:dk1>
      <a:lt1>
        <a:srgbClr val="FFFFFF"/>
      </a:lt1>
      <a:dk2>
        <a:srgbClr val="003C71"/>
      </a:dk2>
      <a:lt2>
        <a:srgbClr val="E7E6E6"/>
      </a:lt2>
      <a:accent1>
        <a:srgbClr val="0077CA"/>
      </a:accent1>
      <a:accent2>
        <a:srgbClr val="E75D2A"/>
      </a:accent2>
      <a:accent3>
        <a:srgbClr val="5B6770"/>
      </a:accent3>
      <a:accent4>
        <a:srgbClr val="A7A8AA"/>
      </a:accent4>
      <a:accent5>
        <a:srgbClr val="ACA391"/>
      </a:accent5>
      <a:accent6>
        <a:srgbClr val="003C71"/>
      </a:accent6>
      <a:hlink>
        <a:srgbClr val="0077CA"/>
      </a:hlink>
      <a:folHlink>
        <a:srgbClr val="CACAC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Title Slide 1">
  <a:themeElements>
    <a:clrScheme name="Ontario Tech">
      <a:dk1>
        <a:srgbClr val="003C71"/>
      </a:dk1>
      <a:lt1>
        <a:srgbClr val="FFFFFF"/>
      </a:lt1>
      <a:dk2>
        <a:srgbClr val="003C71"/>
      </a:dk2>
      <a:lt2>
        <a:srgbClr val="E7E6E6"/>
      </a:lt2>
      <a:accent1>
        <a:srgbClr val="0077CA"/>
      </a:accent1>
      <a:accent2>
        <a:srgbClr val="E75D2A"/>
      </a:accent2>
      <a:accent3>
        <a:srgbClr val="5B6770"/>
      </a:accent3>
      <a:accent4>
        <a:srgbClr val="A7A8AA"/>
      </a:accent4>
      <a:accent5>
        <a:srgbClr val="ACA391"/>
      </a:accent5>
      <a:accent6>
        <a:srgbClr val="003C71"/>
      </a:accent6>
      <a:hlink>
        <a:srgbClr val="0077CA"/>
      </a:hlink>
      <a:folHlink>
        <a:srgbClr val="CACAC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2022-11-29T17:49:32Z</dcterms:created>
  <dc:creator>Brandon Carson</dc:creator>
</cp:coreProperties>
</file>