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50" r:id="rId4"/>
    <p:sldMasterId id="2147483655"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6858000" cx="12192000"/>
  <p:notesSz cx="6858000" cy="9144000"/>
  <p:embeddedFontLst>
    <p:embeddedFont>
      <p:font typeface="Franklin Gothic"/>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9" roundtripDataSignature="AMtx7miHFJptHPDz+lO9u6WE5ihIjDWQm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3.xml"/><Relationship Id="rId19" Type="http://customschemas.google.com/relationships/presentationmetadata" Target="metadata"/><Relationship Id="rId6" Type="http://schemas.openxmlformats.org/officeDocument/2006/relationships/notesMaster" Target="notesMasters/notesMaster1.xml"/><Relationship Id="rId18" Type="http://schemas.openxmlformats.org/officeDocument/2006/relationships/font" Target="fonts/FranklinGothic-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C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8" name="Google Shape;5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7" name="Google Shape;117;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4" name="Google Shape;124;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5" name="Google Shape;6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2" name="Google Shape;7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9" name="Google Shape;7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4" name="Google Shape;84;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471d551a25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9" name="Google Shape;89;g2471d551a25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6" name="Google Shape;9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3" name="Google Shape;10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471d551a25_0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0" name="Google Shape;110;g2471d551a25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 Slide 1">
    <p:spTree>
      <p:nvGrpSpPr>
        <p:cNvPr id="11" name="Shape 11"/>
        <p:cNvGrpSpPr/>
        <p:nvPr/>
      </p:nvGrpSpPr>
      <p:grpSpPr>
        <a:xfrm>
          <a:off x="0" y="0"/>
          <a:ext cx="0" cy="0"/>
          <a:chOff x="0" y="0"/>
          <a:chExt cx="0" cy="0"/>
        </a:xfrm>
      </p:grpSpPr>
      <p:sp>
        <p:nvSpPr>
          <p:cNvPr id="12" name="Google Shape;12;p12"/>
          <p:cNvSpPr txBox="1"/>
          <p:nvPr>
            <p:ph type="ctrTitle"/>
          </p:nvPr>
        </p:nvSpPr>
        <p:spPr>
          <a:xfrm>
            <a:off x="536713" y="5190716"/>
            <a:ext cx="10131287" cy="1015664"/>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lt1"/>
              </a:buClr>
              <a:buSzPts val="3000"/>
              <a:buFont typeface="Arial"/>
              <a:buNone/>
              <a:defRPr b="1" i="0" sz="30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1 Column">
  <p:cSld name="Content Slide - 1 Column">
    <p:spTree>
      <p:nvGrpSpPr>
        <p:cNvPr id="19" name="Shape 19"/>
        <p:cNvGrpSpPr/>
        <p:nvPr/>
      </p:nvGrpSpPr>
      <p:grpSpPr>
        <a:xfrm>
          <a:off x="0" y="0"/>
          <a:ext cx="0" cy="0"/>
          <a:chOff x="0" y="0"/>
          <a:chExt cx="0" cy="0"/>
        </a:xfrm>
      </p:grpSpPr>
      <p:sp>
        <p:nvSpPr>
          <p:cNvPr id="20" name="Google Shape;20;p14"/>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4"/>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4"/>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
        <p:nvSpPr>
          <p:cNvPr id="23" name="Google Shape;23;p14"/>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3 Column">
  <p:cSld name="Content Slide - 3 Column">
    <p:spTree>
      <p:nvGrpSpPr>
        <p:cNvPr id="24" name="Shape 24"/>
        <p:cNvGrpSpPr/>
        <p:nvPr/>
      </p:nvGrpSpPr>
      <p:grpSpPr>
        <a:xfrm>
          <a:off x="0" y="0"/>
          <a:ext cx="0" cy="0"/>
          <a:chOff x="0" y="0"/>
          <a:chExt cx="0" cy="0"/>
        </a:xfrm>
      </p:grpSpPr>
      <p:sp>
        <p:nvSpPr>
          <p:cNvPr id="25" name="Google Shape;25;p17"/>
          <p:cNvSpPr txBox="1"/>
          <p:nvPr>
            <p:ph type="title"/>
          </p:nvPr>
        </p:nvSpPr>
        <p:spPr>
          <a:xfrm>
            <a:off x="798444" y="365125"/>
            <a:ext cx="10555356"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7"/>
          <p:cNvSpPr txBox="1"/>
          <p:nvPr>
            <p:ph idx="1" type="body"/>
          </p:nvPr>
        </p:nvSpPr>
        <p:spPr>
          <a:xfrm>
            <a:off x="798512" y="2564296"/>
            <a:ext cx="3240000" cy="3080854"/>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7" name="Google Shape;27;p17"/>
          <p:cNvSpPr txBox="1"/>
          <p:nvPr>
            <p:ph idx="2" type="body"/>
          </p:nvPr>
        </p:nvSpPr>
        <p:spPr>
          <a:xfrm>
            <a:off x="8113800" y="2560638"/>
            <a:ext cx="3240000" cy="3084512"/>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8" name="Google Shape;28;p17"/>
          <p:cNvSpPr txBox="1"/>
          <p:nvPr>
            <p:ph idx="3" type="body"/>
          </p:nvPr>
        </p:nvSpPr>
        <p:spPr>
          <a:xfrm>
            <a:off x="4456156" y="2563813"/>
            <a:ext cx="3240000" cy="308133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9" name="Google Shape;29;p17"/>
          <p:cNvSpPr txBox="1"/>
          <p:nvPr>
            <p:ph idx="4" type="body"/>
          </p:nvPr>
        </p:nvSpPr>
        <p:spPr>
          <a:xfrm>
            <a:off x="798513" y="1973400"/>
            <a:ext cx="10555287"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0" name="Google Shape;30;p17"/>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7"/>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Image, 2 Column Bullet">
  <p:cSld name="Content Slide - Image, 2 Column Bullet">
    <p:spTree>
      <p:nvGrpSpPr>
        <p:cNvPr id="32" name="Shape 32"/>
        <p:cNvGrpSpPr/>
        <p:nvPr/>
      </p:nvGrpSpPr>
      <p:grpSpPr>
        <a:xfrm>
          <a:off x="0" y="0"/>
          <a:ext cx="0" cy="0"/>
          <a:chOff x="0" y="0"/>
          <a:chExt cx="0" cy="0"/>
        </a:xfrm>
      </p:grpSpPr>
      <p:sp>
        <p:nvSpPr>
          <p:cNvPr id="33" name="Google Shape;33;p18"/>
          <p:cNvSpPr/>
          <p:nvPr>
            <p:ph idx="2" type="pic"/>
          </p:nvPr>
        </p:nvSpPr>
        <p:spPr>
          <a:xfrm>
            <a:off x="-1" y="0"/>
            <a:ext cx="5000263" cy="5760000"/>
          </a:xfrm>
          <a:prstGeom prst="rect">
            <a:avLst/>
          </a:prstGeom>
          <a:noFill/>
          <a:ln>
            <a:noFill/>
          </a:ln>
        </p:spPr>
      </p:sp>
      <p:sp>
        <p:nvSpPr>
          <p:cNvPr id="34" name="Google Shape;34;p18"/>
          <p:cNvSpPr txBox="1"/>
          <p:nvPr>
            <p:ph type="title"/>
          </p:nvPr>
        </p:nvSpPr>
        <p:spPr>
          <a:xfrm>
            <a:off x="5590572" y="365125"/>
            <a:ext cx="5763228"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8"/>
          <p:cNvSpPr txBox="1"/>
          <p:nvPr>
            <p:ph idx="1" type="body"/>
          </p:nvPr>
        </p:nvSpPr>
        <p:spPr>
          <a:xfrm>
            <a:off x="5590572" y="1909823"/>
            <a:ext cx="2790000" cy="385017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000000"/>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000000"/>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000000"/>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000000"/>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6" name="Google Shape;36;p18"/>
          <p:cNvSpPr txBox="1"/>
          <p:nvPr>
            <p:ph idx="3" type="body"/>
          </p:nvPr>
        </p:nvSpPr>
        <p:spPr>
          <a:xfrm>
            <a:off x="8563800" y="1909822"/>
            <a:ext cx="2790000" cy="385017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000000"/>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000000"/>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000000"/>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000000"/>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7" name="Google Shape;37;p18"/>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8"/>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Image, 3 Column">
  <p:cSld name="Content Slide - Image, 3 Column">
    <p:spTree>
      <p:nvGrpSpPr>
        <p:cNvPr id="39" name="Shape 39"/>
        <p:cNvGrpSpPr/>
        <p:nvPr/>
      </p:nvGrpSpPr>
      <p:grpSpPr>
        <a:xfrm>
          <a:off x="0" y="0"/>
          <a:ext cx="0" cy="0"/>
          <a:chOff x="0" y="0"/>
          <a:chExt cx="0" cy="0"/>
        </a:xfrm>
      </p:grpSpPr>
      <p:sp>
        <p:nvSpPr>
          <p:cNvPr id="40" name="Google Shape;40;p19"/>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9"/>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9"/>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
        <p:nvSpPr>
          <p:cNvPr id="43" name="Google Shape;43;p19"/>
          <p:cNvSpPr txBox="1"/>
          <p:nvPr>
            <p:ph idx="1" type="body"/>
          </p:nvPr>
        </p:nvSpPr>
        <p:spPr>
          <a:xfrm>
            <a:off x="798512"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4" name="Google Shape;44;p19"/>
          <p:cNvSpPr/>
          <p:nvPr>
            <p:ph idx="2" type="pic"/>
          </p:nvPr>
        </p:nvSpPr>
        <p:spPr>
          <a:xfrm>
            <a:off x="798513" y="2684806"/>
            <a:ext cx="3391200" cy="2016000"/>
          </a:xfrm>
          <a:prstGeom prst="rect">
            <a:avLst/>
          </a:prstGeom>
          <a:noFill/>
          <a:ln>
            <a:noFill/>
          </a:ln>
        </p:spPr>
      </p:sp>
      <p:sp>
        <p:nvSpPr>
          <p:cNvPr id="45" name="Google Shape;45;p19"/>
          <p:cNvSpPr txBox="1"/>
          <p:nvPr>
            <p:ph idx="3" type="body"/>
          </p:nvPr>
        </p:nvSpPr>
        <p:spPr>
          <a:xfrm>
            <a:off x="798513"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6" name="Google Shape;46;p19"/>
          <p:cNvSpPr txBox="1"/>
          <p:nvPr>
            <p:ph idx="4" type="body"/>
          </p:nvPr>
        </p:nvSpPr>
        <p:spPr>
          <a:xfrm>
            <a:off x="7962599"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7" name="Google Shape;47;p19"/>
          <p:cNvSpPr/>
          <p:nvPr>
            <p:ph idx="5" type="pic"/>
          </p:nvPr>
        </p:nvSpPr>
        <p:spPr>
          <a:xfrm>
            <a:off x="7962600" y="2684806"/>
            <a:ext cx="3391200" cy="2016000"/>
          </a:xfrm>
          <a:prstGeom prst="rect">
            <a:avLst/>
          </a:prstGeom>
          <a:noFill/>
          <a:ln>
            <a:noFill/>
          </a:ln>
        </p:spPr>
      </p:sp>
      <p:sp>
        <p:nvSpPr>
          <p:cNvPr id="48" name="Google Shape;48;p19"/>
          <p:cNvSpPr txBox="1"/>
          <p:nvPr>
            <p:ph idx="6" type="body"/>
          </p:nvPr>
        </p:nvSpPr>
        <p:spPr>
          <a:xfrm>
            <a:off x="7962600"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9" name="Google Shape;49;p19"/>
          <p:cNvSpPr txBox="1"/>
          <p:nvPr>
            <p:ph idx="7" type="body"/>
          </p:nvPr>
        </p:nvSpPr>
        <p:spPr>
          <a:xfrm>
            <a:off x="4380553"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50" name="Google Shape;50;p19"/>
          <p:cNvSpPr/>
          <p:nvPr>
            <p:ph idx="8" type="pic"/>
          </p:nvPr>
        </p:nvSpPr>
        <p:spPr>
          <a:xfrm>
            <a:off x="4380554" y="2684806"/>
            <a:ext cx="3391200" cy="2016000"/>
          </a:xfrm>
          <a:prstGeom prst="rect">
            <a:avLst/>
          </a:prstGeom>
          <a:noFill/>
          <a:ln>
            <a:noFill/>
          </a:ln>
        </p:spPr>
      </p:sp>
      <p:sp>
        <p:nvSpPr>
          <p:cNvPr id="51" name="Google Shape;51;p19"/>
          <p:cNvSpPr txBox="1"/>
          <p:nvPr>
            <p:ph idx="9" type="body"/>
          </p:nvPr>
        </p:nvSpPr>
        <p:spPr>
          <a:xfrm>
            <a:off x="4380554"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Divider Slide 2">
    <p:spTree>
      <p:nvGrpSpPr>
        <p:cNvPr id="54" name="Shape 54"/>
        <p:cNvGrpSpPr/>
        <p:nvPr/>
      </p:nvGrpSpPr>
      <p:grpSpPr>
        <a:xfrm>
          <a:off x="0" y="0"/>
          <a:ext cx="0" cy="0"/>
          <a:chOff x="0" y="0"/>
          <a:chExt cx="0" cy="0"/>
        </a:xfrm>
      </p:grpSpPr>
      <p:sp>
        <p:nvSpPr>
          <p:cNvPr id="55" name="Google Shape;55;p16"/>
          <p:cNvSpPr txBox="1"/>
          <p:nvPr>
            <p:ph type="title"/>
          </p:nvPr>
        </p:nvSpPr>
        <p:spPr>
          <a:xfrm>
            <a:off x="520145" y="2766218"/>
            <a:ext cx="11168269"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3000"/>
              <a:buFont typeface="Arial"/>
              <a:buNone/>
              <a:defRPr b="1" i="0" sz="30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2.png"/><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4.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6.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id="10" name="Google Shape;10;p11"/>
          <p:cNvPicPr preferRelativeResize="0"/>
          <p:nvPr/>
        </p:nvPicPr>
        <p:blipFill rotWithShape="1">
          <a:blip r:embed="rId1">
            <a:alphaModFix/>
          </a:blip>
          <a:srcRect b="0" l="0" r="0" t="0"/>
          <a:stretch/>
        </p:blipFill>
        <p:spPr>
          <a:xfrm>
            <a:off x="0" y="0"/>
            <a:ext cx="122047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 name="Shape 13"/>
        <p:cNvGrpSpPr/>
        <p:nvPr/>
      </p:nvGrpSpPr>
      <p:grpSpPr>
        <a:xfrm>
          <a:off x="0" y="0"/>
          <a:ext cx="0" cy="0"/>
          <a:chOff x="0" y="0"/>
          <a:chExt cx="0" cy="0"/>
        </a:xfrm>
      </p:grpSpPr>
      <p:sp>
        <p:nvSpPr>
          <p:cNvPr id="14" name="Google Shape;14;p13"/>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2"/>
              </a:buClr>
              <a:buSzPts val="3000"/>
              <a:buFont typeface="Arial"/>
              <a:buNone/>
              <a:defRPr b="1" i="0" sz="30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5" name="Google Shape;15;p13"/>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800" u="none" cap="none" strike="noStrike">
                <a:solidFill>
                  <a:schemeClr val="accent3"/>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6" name="Google Shape;16;p13"/>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pic>
        <p:nvPicPr>
          <p:cNvPr id="17" name="Google Shape;17;p13"/>
          <p:cNvPicPr preferRelativeResize="0"/>
          <p:nvPr/>
        </p:nvPicPr>
        <p:blipFill rotWithShape="1">
          <a:blip r:embed="rId1">
            <a:alphaModFix/>
          </a:blip>
          <a:srcRect b="0" l="0" r="0" t="0"/>
          <a:stretch/>
        </p:blipFill>
        <p:spPr>
          <a:xfrm>
            <a:off x="11822487" y="0"/>
            <a:ext cx="369513" cy="369513"/>
          </a:xfrm>
          <a:prstGeom prst="rect">
            <a:avLst/>
          </a:prstGeom>
          <a:noFill/>
          <a:ln>
            <a:noFill/>
          </a:ln>
        </p:spPr>
      </p:pic>
      <p:pic>
        <p:nvPicPr>
          <p:cNvPr id="18" name="Google Shape;18;p13"/>
          <p:cNvPicPr preferRelativeResize="0"/>
          <p:nvPr/>
        </p:nvPicPr>
        <p:blipFill rotWithShape="1">
          <a:blip r:embed="rId2">
            <a:alphaModFix/>
          </a:blip>
          <a:srcRect b="0" l="0" r="0" t="0"/>
          <a:stretch/>
        </p:blipFill>
        <p:spPr>
          <a:xfrm>
            <a:off x="321733" y="6195036"/>
            <a:ext cx="279400" cy="3556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1" r:id="rId3"/>
    <p:sldLayoutId id="2147483652" r:id="rId4"/>
    <p:sldLayoutId id="2147483653" r:id="rId5"/>
    <p:sldLayoutId id="2147483654"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 name="Shape 52"/>
        <p:cNvGrpSpPr/>
        <p:nvPr/>
      </p:nvGrpSpPr>
      <p:grpSpPr>
        <a:xfrm>
          <a:off x="0" y="0"/>
          <a:ext cx="0" cy="0"/>
          <a:chOff x="0" y="0"/>
          <a:chExt cx="0" cy="0"/>
        </a:xfrm>
      </p:grpSpPr>
      <p:pic>
        <p:nvPicPr>
          <p:cNvPr id="53" name="Google Shape;53;p15"/>
          <p:cNvPicPr preferRelativeResize="0"/>
          <p:nvPr/>
        </p:nvPicPr>
        <p:blipFill rotWithShape="1">
          <a:blip r:embed="rId1">
            <a:alphaModFix/>
          </a:blip>
          <a:srcRect b="0" l="0" r="0" t="0"/>
          <a:stretch/>
        </p:blipFill>
        <p:spPr>
          <a:xfrm>
            <a:off x="0" y="0"/>
            <a:ext cx="122047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6"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studentlife.ontariotechu.ca/current-students/community/indigenous/land-acknowledgement/" TargetMode="External"/><Relationship Id="rId4" Type="http://schemas.openxmlformats.org/officeDocument/2006/relationships/hyperlink" Target="https://www.whose.land/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
          <p:cNvSpPr txBox="1"/>
          <p:nvPr>
            <p:ph type="ctrTitle"/>
          </p:nvPr>
        </p:nvSpPr>
        <p:spPr>
          <a:xfrm>
            <a:off x="536713" y="5210812"/>
            <a:ext cx="10958601" cy="1015664"/>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2600"/>
              <a:buFont typeface="Arial"/>
              <a:buNone/>
            </a:pPr>
            <a:r>
              <a:rPr lang="en-CA" sz="2600"/>
              <a:t>Week 3: Measuring eLearning Success to the business</a:t>
            </a:r>
            <a:br>
              <a:rPr lang="en-CA" sz="2600"/>
            </a:br>
            <a:br>
              <a:rPr lang="en-CA" sz="2600"/>
            </a:br>
            <a:r>
              <a:rPr lang="en-CA" sz="2600"/>
              <a:t>EDST 3440U: Managing and Developing eLearning Projects</a:t>
            </a:r>
            <a:endParaRPr/>
          </a:p>
        </p:txBody>
      </p:sp>
      <p:sp>
        <p:nvSpPr>
          <p:cNvPr id="61" name="Google Shape;61;p1"/>
          <p:cNvSpPr/>
          <p:nvPr/>
        </p:nvSpPr>
        <p:spPr>
          <a:xfrm>
            <a:off x="366900" y="463100"/>
            <a:ext cx="3152700" cy="11931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62" name="Google Shape;62;p1"/>
          <p:cNvPicPr preferRelativeResize="0"/>
          <p:nvPr/>
        </p:nvPicPr>
        <p:blipFill>
          <a:blip r:embed="rId3">
            <a:alphaModFix/>
          </a:blip>
          <a:stretch>
            <a:fillRect/>
          </a:stretch>
        </p:blipFill>
        <p:spPr>
          <a:xfrm>
            <a:off x="536725" y="592925"/>
            <a:ext cx="3209925" cy="933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9"/>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Breakout Rooms</a:t>
            </a:r>
            <a:endParaRPr/>
          </a:p>
        </p:txBody>
      </p:sp>
      <p:sp>
        <p:nvSpPr>
          <p:cNvPr id="120" name="Google Shape;120;p9"/>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121" name="Google Shape;121;p9"/>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1600"/>
              <a:buNone/>
            </a:pPr>
            <a:r>
              <a:rPr lang="en-CA"/>
              <a:t>Please join the breakout room that corresponds with your group number. I will be coming into each breakout room to ensure each group is on track with Assignment 1. </a:t>
            </a:r>
            <a:endParaRPr b="0" i="1">
              <a:solidFill>
                <a:srgbClr val="151515"/>
              </a:solidFill>
              <a:latin typeface="Franklin Gothic"/>
              <a:ea typeface="Franklin Gothic"/>
              <a:cs typeface="Franklin Gothic"/>
              <a:sym typeface="Franklin Gothic"/>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0"/>
          <p:cNvSpPr txBox="1"/>
          <p:nvPr>
            <p:ph type="title"/>
          </p:nvPr>
        </p:nvSpPr>
        <p:spPr>
          <a:xfrm>
            <a:off x="520145" y="2766218"/>
            <a:ext cx="11168269"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2"/>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Land Acknowledgement</a:t>
            </a:r>
            <a:endParaRPr/>
          </a:p>
        </p:txBody>
      </p:sp>
      <p:sp>
        <p:nvSpPr>
          <p:cNvPr id="68" name="Google Shape;68;p2"/>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69" name="Google Shape;69;p2"/>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b="0" i="1" lang="en-CA" sz="2000">
                <a:solidFill>
                  <a:srgbClr val="151515"/>
                </a:solidFill>
                <a:latin typeface="Franklin Gothic"/>
                <a:ea typeface="Franklin Gothic"/>
                <a:cs typeface="Franklin Gothic"/>
                <a:sym typeface="Franklin Gothic"/>
              </a:rPr>
              <a:t>Ontario Tech acknowledges the lands of the people of the Mississaugas of Scugog Island First Nations. We are situated within the traditional territory of the Mississauga and in the territory covered by the Williams Treaties. We are grateful to enjoy and learn on these lands.</a:t>
            </a:r>
            <a:endParaRPr/>
          </a:p>
          <a:p>
            <a:pPr indent="0" lvl="0" marL="0" rtl="0" algn="l">
              <a:lnSpc>
                <a:spcPct val="90000"/>
              </a:lnSpc>
              <a:spcBef>
                <a:spcPts val="1000"/>
              </a:spcBef>
              <a:spcAft>
                <a:spcPts val="0"/>
              </a:spcAft>
              <a:buSzPts val="2000"/>
              <a:buNone/>
            </a:pPr>
            <a:r>
              <a:rPr i="1" lang="en-CA" sz="2000">
                <a:solidFill>
                  <a:srgbClr val="151515"/>
                </a:solidFill>
                <a:latin typeface="Franklin Gothic"/>
                <a:ea typeface="Franklin Gothic"/>
                <a:cs typeface="Franklin Gothic"/>
                <a:sym typeface="Franklin Gothic"/>
              </a:rPr>
              <a:t>For more information on Land Acknowledgements, please visit the </a:t>
            </a:r>
            <a:r>
              <a:rPr i="1" lang="en-CA" sz="2000" u="sng">
                <a:solidFill>
                  <a:srgbClr val="151515"/>
                </a:solidFill>
                <a:latin typeface="Franklin Gothic"/>
                <a:ea typeface="Franklin Gothic"/>
                <a:cs typeface="Franklin Gothic"/>
                <a:sym typeface="Franklin Gothic"/>
                <a:hlinkClick r:id="rId3">
                  <a:extLst>
                    <a:ext uri="{A12FA001-AC4F-418D-AE19-62706E023703}">
                      <ahyp:hlinkClr val="tx"/>
                    </a:ext>
                  </a:extLst>
                </a:hlinkClick>
              </a:rPr>
              <a:t>Ontario Tech Land Acknowledgement webpage</a:t>
            </a:r>
            <a:r>
              <a:rPr i="1" lang="en-CA" sz="2000">
                <a:solidFill>
                  <a:srgbClr val="151515"/>
                </a:solidFill>
                <a:latin typeface="Franklin Gothic"/>
                <a:ea typeface="Franklin Gothic"/>
                <a:cs typeface="Franklin Gothic"/>
                <a:sym typeface="Franklin Gothic"/>
              </a:rPr>
              <a:t>.</a:t>
            </a:r>
            <a:endParaRPr/>
          </a:p>
          <a:p>
            <a:pPr indent="0" lvl="0" marL="0" rtl="0" algn="l">
              <a:lnSpc>
                <a:spcPct val="90000"/>
              </a:lnSpc>
              <a:spcBef>
                <a:spcPts val="1000"/>
              </a:spcBef>
              <a:spcAft>
                <a:spcPts val="0"/>
              </a:spcAft>
              <a:buSzPts val="2000"/>
              <a:buNone/>
            </a:pPr>
            <a:r>
              <a:rPr b="0" i="1" lang="en-CA" sz="2000">
                <a:solidFill>
                  <a:srgbClr val="151515"/>
                </a:solidFill>
                <a:latin typeface="Franklin Gothic"/>
                <a:ea typeface="Franklin Gothic"/>
                <a:cs typeface="Franklin Gothic"/>
                <a:sym typeface="Franklin Gothic"/>
              </a:rPr>
              <a:t>To know what land you reside on, please visit </a:t>
            </a:r>
            <a:r>
              <a:rPr b="0" i="1" lang="en-CA" sz="2000" u="sng">
                <a:solidFill>
                  <a:srgbClr val="151515"/>
                </a:solidFill>
                <a:latin typeface="Franklin Gothic"/>
                <a:ea typeface="Franklin Gothic"/>
                <a:cs typeface="Franklin Gothic"/>
                <a:sym typeface="Franklin Gothic"/>
                <a:hlinkClick r:id="rId4">
                  <a:extLst>
                    <a:ext uri="{A12FA001-AC4F-418D-AE19-62706E023703}">
                      <ahyp:hlinkClr val="tx"/>
                    </a:ext>
                  </a:extLst>
                </a:hlinkClick>
              </a:rPr>
              <a:t>https://www.whose.land/en/</a:t>
            </a:r>
            <a:r>
              <a:rPr b="0" i="1" lang="en-CA" sz="2000">
                <a:solidFill>
                  <a:srgbClr val="151515"/>
                </a:solidFill>
                <a:latin typeface="Franklin Gothic"/>
                <a:ea typeface="Franklin Gothic"/>
                <a:cs typeface="Franklin Gothic"/>
                <a:sym typeface="Franklin Gothic"/>
              </a:rPr>
              <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3"/>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Class Overview</a:t>
            </a:r>
            <a:endParaRPr/>
          </a:p>
        </p:txBody>
      </p:sp>
      <p:sp>
        <p:nvSpPr>
          <p:cNvPr id="75" name="Google Shape;75;p3"/>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76" name="Google Shape;76;p3"/>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2000"/>
              <a:buFont typeface="Arial"/>
              <a:buAutoNum type="arabicPeriod"/>
            </a:pPr>
            <a:r>
              <a:rPr lang="en-CA" sz="2000">
                <a:solidFill>
                  <a:srgbClr val="000000"/>
                </a:solidFill>
              </a:rPr>
              <a:t>Welcome</a:t>
            </a:r>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Land Acknowledgement</a:t>
            </a:r>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Assignment 1 Discussion</a:t>
            </a:r>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Professional Learning Analytics</a:t>
            </a:r>
            <a:endParaRPr sz="2000">
              <a:solidFill>
                <a:srgbClr val="000000"/>
              </a:solidFill>
            </a:endParaRPr>
          </a:p>
          <a:p>
            <a:pPr indent="-342900" lvl="0" marL="342900" rtl="0" algn="l">
              <a:lnSpc>
                <a:spcPct val="90000"/>
              </a:lnSpc>
              <a:spcBef>
                <a:spcPts val="1000"/>
              </a:spcBef>
              <a:spcAft>
                <a:spcPts val="0"/>
              </a:spcAft>
              <a:buClr>
                <a:srgbClr val="000000"/>
              </a:buClr>
              <a:buSzPts val="2000"/>
              <a:buAutoNum type="arabicPeriod"/>
            </a:pPr>
            <a:r>
              <a:rPr lang="en-CA" sz="2000">
                <a:solidFill>
                  <a:srgbClr val="000000"/>
                </a:solidFill>
              </a:rPr>
              <a:t>SAMR</a:t>
            </a:r>
            <a:endParaRPr sz="2000">
              <a:solidFill>
                <a:srgbClr val="000000"/>
              </a:solidFill>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Breakout Room</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5"/>
          <p:cNvSpPr txBox="1"/>
          <p:nvPr>
            <p:ph type="title"/>
          </p:nvPr>
        </p:nvSpPr>
        <p:spPr>
          <a:xfrm>
            <a:off x="520145" y="2766218"/>
            <a:ext cx="11168269"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Assignment 1 Discussion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6"/>
          <p:cNvSpPr txBox="1"/>
          <p:nvPr>
            <p:ph type="title"/>
          </p:nvPr>
        </p:nvSpPr>
        <p:spPr>
          <a:xfrm>
            <a:off x="520145" y="2766218"/>
            <a:ext cx="11168269"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Measuring eLearning Success to the business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g2471d551a25_0_0"/>
          <p:cNvSpPr txBox="1"/>
          <p:nvPr>
            <p:ph type="title"/>
          </p:nvPr>
        </p:nvSpPr>
        <p:spPr>
          <a:xfrm>
            <a:off x="805070" y="365125"/>
            <a:ext cx="10548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Professional Learning Analytics</a:t>
            </a:r>
            <a:endParaRPr/>
          </a:p>
        </p:txBody>
      </p:sp>
      <p:sp>
        <p:nvSpPr>
          <p:cNvPr id="92" name="Google Shape;92;g2471d551a25_0_0"/>
          <p:cNvSpPr txBox="1"/>
          <p:nvPr>
            <p:ph idx="12" type="sldNum"/>
          </p:nvPr>
        </p:nvSpPr>
        <p:spPr>
          <a:xfrm>
            <a:off x="8610600" y="6212057"/>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93" name="Google Shape;93;g2471d551a25_0_0"/>
          <p:cNvSpPr txBox="1"/>
          <p:nvPr>
            <p:ph idx="1" type="body"/>
          </p:nvPr>
        </p:nvSpPr>
        <p:spPr>
          <a:xfrm>
            <a:off x="805070" y="1973399"/>
            <a:ext cx="10548600" cy="3909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lang="en-CA" sz="2000">
                <a:solidFill>
                  <a:srgbClr val="000000"/>
                </a:solidFill>
              </a:rPr>
              <a:t>Professional Learning Analytics is a data-driven approach to enhancing professional development and learning outcomes in various fields and industries. It leverages advanced data collection, analysis, and visualization techniques to gather insights from diverse sources such as online courses, workshops, and on-the-job experiences. By tracking and evaluating individual and group performance, Professional Learning Analytics aims to optimize learning strategies, identify areas for improvement, and tailor personalized learning experiences. This innovative approach empowers organizations and individuals to make informed decisions, adapt training programs, and ultimately foster continuous growth and development in the professional sphere.</a:t>
            </a:r>
            <a:endParaRPr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i="0" lang="en-CA" sz="2000">
                <a:solidFill>
                  <a:srgbClr val="000000"/>
                </a:solidFill>
              </a:rPr>
              <a:t>Question 1</a:t>
            </a:r>
            <a:r>
              <a:rPr b="0" i="0" lang="en-CA" sz="2000">
                <a:solidFill>
                  <a:srgbClr val="000000"/>
                </a:solidFill>
              </a:rPr>
              <a:t>: </a:t>
            </a:r>
            <a:r>
              <a:rPr lang="en-CA" sz="2000">
                <a:solidFill>
                  <a:srgbClr val="000000"/>
                </a:solidFill>
              </a:rPr>
              <a:t>How can organizations balance the use of Professional Learning Analytics to enhance employee development with the need to respect individual privacy and data security concerns?</a:t>
            </a:r>
            <a:endParaRPr sz="2000">
              <a:solidFill>
                <a:srgbClr val="000000"/>
              </a:solidFill>
            </a:endParaRPr>
          </a:p>
          <a:p>
            <a:pPr indent="0" lvl="0" marL="0" rtl="0" algn="l">
              <a:lnSpc>
                <a:spcPct val="90000"/>
              </a:lnSpc>
              <a:spcBef>
                <a:spcPts val="1000"/>
              </a:spcBef>
              <a:spcAft>
                <a:spcPts val="0"/>
              </a:spcAft>
              <a:buSzPts val="2000"/>
              <a:buNone/>
            </a:pPr>
            <a:r>
              <a:t/>
            </a:r>
            <a:endParaRPr b="0" i="0"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7"/>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Professional Learning Analytics (Continued)</a:t>
            </a:r>
            <a:endParaRPr/>
          </a:p>
        </p:txBody>
      </p:sp>
      <p:sp>
        <p:nvSpPr>
          <p:cNvPr id="99" name="Google Shape;99;p7"/>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100" name="Google Shape;100;p7"/>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2000"/>
              <a:buNone/>
            </a:pPr>
            <a:r>
              <a:rPr b="1" i="0" lang="en-CA" sz="2000">
                <a:solidFill>
                  <a:srgbClr val="000000"/>
                </a:solidFill>
              </a:rPr>
              <a:t>Question 2</a:t>
            </a:r>
            <a:r>
              <a:rPr b="0" i="0" lang="en-CA" sz="2000">
                <a:solidFill>
                  <a:srgbClr val="000000"/>
                </a:solidFill>
              </a:rPr>
              <a:t>: </a:t>
            </a:r>
            <a:r>
              <a:rPr lang="en-CA" sz="2000">
                <a:solidFill>
                  <a:srgbClr val="000000"/>
                </a:solidFill>
              </a:rPr>
              <a:t>What are some key challenges and ethical considerations associated with implementing Professional Learning Analytics in educational institutions, and how can these be addressed to ensure fair and effective learning outcomes for all students?</a:t>
            </a:r>
            <a:endParaRPr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3</a:t>
            </a:r>
            <a:r>
              <a:rPr lang="en-CA" sz="2000">
                <a:solidFill>
                  <a:srgbClr val="000000"/>
                </a:solidFill>
              </a:rPr>
              <a:t>: How can educators and employers effectively communicate the benefits of Professional Learning Analytics to learners and employees to ensure their active participation and engagement in data-driven learning and development initiatives?</a:t>
            </a:r>
            <a:endParaRPr sz="2000">
              <a:solidFill>
                <a:srgbClr val="000000"/>
              </a:solidFill>
            </a:endParaRPr>
          </a:p>
          <a:p>
            <a:pPr indent="0" lvl="0" marL="0" rtl="0" algn="l">
              <a:lnSpc>
                <a:spcPct val="90000"/>
              </a:lnSpc>
              <a:spcBef>
                <a:spcPts val="1000"/>
              </a:spcBef>
              <a:spcAft>
                <a:spcPts val="0"/>
              </a:spcAft>
              <a:buSzPts val="2000"/>
              <a:buNone/>
            </a:pPr>
            <a:r>
              <a:t/>
            </a:r>
            <a:endParaRPr b="0" i="0"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8"/>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solidFill>
                  <a:schemeClr val="dk1"/>
                </a:solidFill>
              </a:rPr>
              <a:t>SAMR</a:t>
            </a:r>
            <a:r>
              <a:rPr lang="en-CA"/>
              <a:t> Model</a:t>
            </a:r>
            <a:endParaRPr/>
          </a:p>
        </p:txBody>
      </p:sp>
      <p:sp>
        <p:nvSpPr>
          <p:cNvPr id="106" name="Google Shape;106;p8"/>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107" name="Google Shape;107;p8"/>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lang="en-CA" sz="2000">
                <a:solidFill>
                  <a:srgbClr val="000000"/>
                </a:solidFill>
              </a:rPr>
              <a:t>The SAMR (Substitution, Augmentation, Modification, Redefinition) model is an educational framework designed to assess the depth of technology integration in the classroom. It categorizes technology use into four levels: Substitution, where technology merely replaces traditional tools without significant change; Augmentation, where technology enhances the task but does not fundamentally alter it; Modification, where technology leads to significant task redesign; and Redefinition, where technology enables entirely new and transformative learning experiences that were previously inconceivable. The SAMR model empowers educators to critically evaluate their use of technology, aiming to move beyond substitution towards more innovative and effective teaching practices that leverage the full potential of technology for enhanced learning outcomes.</a:t>
            </a:r>
            <a:endParaRPr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i="0" lang="en-CA" sz="2000">
                <a:solidFill>
                  <a:srgbClr val="000000"/>
                </a:solidFill>
              </a:rPr>
              <a:t>Question 1</a:t>
            </a:r>
            <a:r>
              <a:rPr b="0" i="0" lang="en-CA" sz="2000">
                <a:solidFill>
                  <a:srgbClr val="000000"/>
                </a:solidFill>
              </a:rPr>
              <a:t>: </a:t>
            </a:r>
            <a:r>
              <a:rPr lang="en-CA" sz="2000">
                <a:solidFill>
                  <a:srgbClr val="000000"/>
                </a:solidFill>
              </a:rPr>
              <a:t>Reflect on the SAMR model's four levels: substitution, augmentation, modification, and redefinition. Can you provide examples from the readings or personal experiences where technology has been employed at each level to transform and redefine learning tasks and outcomes?</a:t>
            </a:r>
            <a:endParaRPr b="0" i="1" sz="20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g2471d551a25_0_6"/>
          <p:cNvSpPr txBox="1"/>
          <p:nvPr>
            <p:ph type="title"/>
          </p:nvPr>
        </p:nvSpPr>
        <p:spPr>
          <a:xfrm>
            <a:off x="805070" y="365125"/>
            <a:ext cx="10548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SAMR Model (Continued)</a:t>
            </a:r>
            <a:endParaRPr/>
          </a:p>
        </p:txBody>
      </p:sp>
      <p:sp>
        <p:nvSpPr>
          <p:cNvPr id="113" name="Google Shape;113;g2471d551a25_0_6"/>
          <p:cNvSpPr txBox="1"/>
          <p:nvPr>
            <p:ph idx="12" type="sldNum"/>
          </p:nvPr>
        </p:nvSpPr>
        <p:spPr>
          <a:xfrm>
            <a:off x="8610600" y="6212057"/>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114" name="Google Shape;114;g2471d551a25_0_6"/>
          <p:cNvSpPr txBox="1"/>
          <p:nvPr>
            <p:ph idx="1" type="body"/>
          </p:nvPr>
        </p:nvSpPr>
        <p:spPr>
          <a:xfrm>
            <a:off x="805070" y="1973399"/>
            <a:ext cx="10548600" cy="3909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2000"/>
              <a:buNone/>
            </a:pPr>
            <a:r>
              <a:rPr b="1" i="0" lang="en-CA" sz="2000">
                <a:solidFill>
                  <a:srgbClr val="000000"/>
                </a:solidFill>
              </a:rPr>
              <a:t>Question 2</a:t>
            </a:r>
            <a:r>
              <a:rPr b="0" i="0" lang="en-CA" sz="2000">
                <a:solidFill>
                  <a:srgbClr val="000000"/>
                </a:solidFill>
              </a:rPr>
              <a:t>: </a:t>
            </a:r>
            <a:r>
              <a:rPr lang="en-CA" sz="2000">
                <a:solidFill>
                  <a:srgbClr val="000000"/>
                </a:solidFill>
              </a:rPr>
              <a:t>How can educators effectively transition from the Substitution and Augmentation stages of the SAMR model to the more transformative stages of Modification and Redefinition, fostering more engaging and innovative learning experiences?</a:t>
            </a:r>
            <a:endParaRPr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3</a:t>
            </a:r>
            <a:r>
              <a:rPr lang="en-CA" sz="2000">
                <a:solidFill>
                  <a:srgbClr val="000000"/>
                </a:solidFill>
              </a:rPr>
              <a:t>: What are some concrete examples of how the SAMR model can be applied in different educational contexts and subjects to maximize the impact of technology on student learning?</a:t>
            </a:r>
            <a:endParaRPr sz="2000">
              <a:solidFill>
                <a:srgbClr val="000000"/>
              </a:solidFill>
            </a:endParaRPr>
          </a:p>
          <a:p>
            <a:pPr indent="0" lvl="0" marL="0" rtl="0" algn="l">
              <a:lnSpc>
                <a:spcPct val="90000"/>
              </a:lnSpc>
              <a:spcBef>
                <a:spcPts val="1000"/>
              </a:spcBef>
              <a:spcAft>
                <a:spcPts val="0"/>
              </a:spcAft>
              <a:buSzPts val="2000"/>
              <a:buNone/>
            </a:pPr>
            <a:r>
              <a:t/>
            </a:r>
            <a:endParaRPr b="0" i="0"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ivider Slide 2">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itle Slide 1">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Content Slides">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2022-11-29T17:49:32Z</dcterms:created>
  <dc:creator>Brandon Carson</dc:creator>
</cp:coreProperties>
</file>