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63" r:id="rId4"/>
    <p:sldId id="276" r:id="rId5"/>
    <p:sldId id="270" r:id="rId6"/>
    <p:sldId id="266" r:id="rId7"/>
    <p:sldId id="268" r:id="rId8"/>
    <p:sldId id="269" r:id="rId9"/>
    <p:sldId id="274" r:id="rId10"/>
    <p:sldId id="256" r:id="rId11"/>
    <p:sldId id="275" r:id="rId12"/>
    <p:sldId id="279" r:id="rId13"/>
    <p:sldId id="280" r:id="rId14"/>
    <p:sldId id="282" r:id="rId15"/>
    <p:sldId id="281" r:id="rId16"/>
    <p:sldId id="285" r:id="rId17"/>
    <p:sldId id="283" r:id="rId18"/>
    <p:sldId id="286" r:id="rId19"/>
    <p:sldId id="284" r:id="rId20"/>
    <p:sldId id="272" r:id="rId21"/>
    <p:sldId id="287" r:id="rId22"/>
    <p:sldId id="271" r:id="rId23"/>
    <p:sldId id="262" r:id="rId24"/>
    <p:sldId id="288" r:id="rId25"/>
    <p:sldId id="289" r:id="rId26"/>
    <p:sldId id="290" r:id="rId27"/>
    <p:sldId id="291" r:id="rId28"/>
  </p:sldIdLst>
  <p:sldSz cx="12192000" cy="6858000"/>
  <p:notesSz cx="6858000" cy="9144000"/>
  <p:defaultTextStyle>
    <a:defPPr>
      <a:defRPr lang="fr-FR"/>
    </a:defPPr>
    <a:lvl1pPr marL="0" algn="l" defTabSz="914253" rtl="0" eaLnBrk="1" latinLnBrk="0" hangingPunct="1">
      <a:defRPr sz="1800" kern="1200">
        <a:solidFill>
          <a:schemeClr val="tx1"/>
        </a:solidFill>
        <a:latin typeface="+mn-lt"/>
        <a:ea typeface="+mn-ea"/>
        <a:cs typeface="+mn-cs"/>
      </a:defRPr>
    </a:lvl1pPr>
    <a:lvl2pPr marL="457126" algn="l" defTabSz="914253" rtl="0" eaLnBrk="1" latinLnBrk="0" hangingPunct="1">
      <a:defRPr sz="1800" kern="1200">
        <a:solidFill>
          <a:schemeClr val="tx1"/>
        </a:solidFill>
        <a:latin typeface="+mn-lt"/>
        <a:ea typeface="+mn-ea"/>
        <a:cs typeface="+mn-cs"/>
      </a:defRPr>
    </a:lvl2pPr>
    <a:lvl3pPr marL="914253" algn="l" defTabSz="914253" rtl="0" eaLnBrk="1" latinLnBrk="0" hangingPunct="1">
      <a:defRPr sz="1800" kern="1200">
        <a:solidFill>
          <a:schemeClr val="tx1"/>
        </a:solidFill>
        <a:latin typeface="+mn-lt"/>
        <a:ea typeface="+mn-ea"/>
        <a:cs typeface="+mn-cs"/>
      </a:defRPr>
    </a:lvl3pPr>
    <a:lvl4pPr marL="1371379" algn="l" defTabSz="914253" rtl="0" eaLnBrk="1" latinLnBrk="0" hangingPunct="1">
      <a:defRPr sz="1800" kern="1200">
        <a:solidFill>
          <a:schemeClr val="tx1"/>
        </a:solidFill>
        <a:latin typeface="+mn-lt"/>
        <a:ea typeface="+mn-ea"/>
        <a:cs typeface="+mn-cs"/>
      </a:defRPr>
    </a:lvl4pPr>
    <a:lvl5pPr marL="1828505" algn="l" defTabSz="914253" rtl="0" eaLnBrk="1" latinLnBrk="0" hangingPunct="1">
      <a:defRPr sz="1800" kern="1200">
        <a:solidFill>
          <a:schemeClr val="tx1"/>
        </a:solidFill>
        <a:latin typeface="+mn-lt"/>
        <a:ea typeface="+mn-ea"/>
        <a:cs typeface="+mn-cs"/>
      </a:defRPr>
    </a:lvl5pPr>
    <a:lvl6pPr marL="2285631" algn="l" defTabSz="914253" rtl="0" eaLnBrk="1" latinLnBrk="0" hangingPunct="1">
      <a:defRPr sz="1800" kern="1200">
        <a:solidFill>
          <a:schemeClr val="tx1"/>
        </a:solidFill>
        <a:latin typeface="+mn-lt"/>
        <a:ea typeface="+mn-ea"/>
        <a:cs typeface="+mn-cs"/>
      </a:defRPr>
    </a:lvl6pPr>
    <a:lvl7pPr marL="2742756" algn="l" defTabSz="914253" rtl="0" eaLnBrk="1" latinLnBrk="0" hangingPunct="1">
      <a:defRPr sz="1800" kern="1200">
        <a:solidFill>
          <a:schemeClr val="tx1"/>
        </a:solidFill>
        <a:latin typeface="+mn-lt"/>
        <a:ea typeface="+mn-ea"/>
        <a:cs typeface="+mn-cs"/>
      </a:defRPr>
    </a:lvl7pPr>
    <a:lvl8pPr marL="3199883" algn="l" defTabSz="914253" rtl="0" eaLnBrk="1" latinLnBrk="0" hangingPunct="1">
      <a:defRPr sz="1800" kern="1200">
        <a:solidFill>
          <a:schemeClr val="tx1"/>
        </a:solidFill>
        <a:latin typeface="+mn-lt"/>
        <a:ea typeface="+mn-ea"/>
        <a:cs typeface="+mn-cs"/>
      </a:defRPr>
    </a:lvl8pPr>
    <a:lvl9pPr marL="3657008" algn="l" defTabSz="9142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7F9"/>
    <a:srgbClr val="BDAEFC"/>
    <a:srgbClr val="F6EBFF"/>
    <a:srgbClr val="E9F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98A01-3B4D-36B7-3420-4BF91186282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4C54CA38-612B-3137-AF68-513D4EF5A1D2}"/>
              </a:ext>
            </a:extLst>
          </p:cNvPr>
          <p:cNvSpPr>
            <a:spLocks noGrp="1"/>
          </p:cNvSpPr>
          <p:nvPr>
            <p:ph type="subTitle" idx="1"/>
          </p:nvPr>
        </p:nvSpPr>
        <p:spPr>
          <a:xfrm>
            <a:off x="1524000" y="3602038"/>
            <a:ext cx="9144000" cy="1655762"/>
          </a:xfrm>
        </p:spPr>
        <p:txBody>
          <a:bodyPr/>
          <a:lstStyle>
            <a:lvl1pPr marL="0" indent="0" algn="ctr">
              <a:buNone/>
              <a:defRPr sz="2400"/>
            </a:lvl1pPr>
            <a:lvl2pPr marL="457224" indent="0" algn="ctr">
              <a:buNone/>
              <a:defRPr sz="2000"/>
            </a:lvl2pPr>
            <a:lvl3pPr marL="914448" indent="0" algn="ctr">
              <a:buNone/>
              <a:defRPr sz="1801"/>
            </a:lvl3pPr>
            <a:lvl4pPr marL="1371672" indent="0" algn="ctr">
              <a:buNone/>
              <a:defRPr sz="1600"/>
            </a:lvl4pPr>
            <a:lvl5pPr marL="1828898" indent="0" algn="ctr">
              <a:buNone/>
              <a:defRPr sz="1600"/>
            </a:lvl5pPr>
            <a:lvl6pPr marL="2286121" indent="0" algn="ctr">
              <a:buNone/>
              <a:defRPr sz="1600"/>
            </a:lvl6pPr>
            <a:lvl7pPr marL="2743346" indent="0" algn="ctr">
              <a:buNone/>
              <a:defRPr sz="1600"/>
            </a:lvl7pPr>
            <a:lvl8pPr marL="3200570" indent="0" algn="ctr">
              <a:buNone/>
              <a:defRPr sz="1600"/>
            </a:lvl8pPr>
            <a:lvl9pPr marL="3657794"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FC0C626F-CF2D-0BF3-327D-E2828BD654B8}"/>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5" name="Espace réservé du pied de page 4">
            <a:extLst>
              <a:ext uri="{FF2B5EF4-FFF2-40B4-BE49-F238E27FC236}">
                <a16:creationId xmlns:a16="http://schemas.microsoft.com/office/drawing/2014/main" id="{412BAC1F-7D33-C4C1-8CA3-ABA5C7446A5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833AC1D-FAEA-5B7E-0908-0217085C2B5F}"/>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257727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CB46E-5A57-B667-0263-3695956BD56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487F768-44D5-E537-8C36-CA5915F381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F665062-902E-A728-0AA8-B2C84FAB3E1A}"/>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5" name="Espace réservé du pied de page 4">
            <a:extLst>
              <a:ext uri="{FF2B5EF4-FFF2-40B4-BE49-F238E27FC236}">
                <a16:creationId xmlns:a16="http://schemas.microsoft.com/office/drawing/2014/main" id="{C98C94F4-7BBF-6C95-52A4-E29E6AB7CC0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1403E61-7BAC-DF5F-82CE-4F8BD298F8EE}"/>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195004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DF1D73-198B-D268-F660-69427C14AAB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3392636-B219-53BD-8CE3-4AE3AB81C4A1}"/>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DF2511C-0447-09B4-748D-18ED42204248}"/>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5" name="Espace réservé du pied de page 4">
            <a:extLst>
              <a:ext uri="{FF2B5EF4-FFF2-40B4-BE49-F238E27FC236}">
                <a16:creationId xmlns:a16="http://schemas.microsoft.com/office/drawing/2014/main" id="{79FF3B90-D262-CAA6-0861-B6D63A4531C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BDCB876-A495-0910-EF44-5FDDBF3CF530}"/>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415608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99C24-5FFD-6EF4-4B00-E0F9DEE7A9F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1664EAC-F764-3AAA-8F35-F9489CC6D7F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F75C96A-2B12-3410-417D-56E01A7CE2CE}"/>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5" name="Espace réservé du pied de page 4">
            <a:extLst>
              <a:ext uri="{FF2B5EF4-FFF2-40B4-BE49-F238E27FC236}">
                <a16:creationId xmlns:a16="http://schemas.microsoft.com/office/drawing/2014/main" id="{891ED37D-4FF7-621B-A111-D1816ECC30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56FE3EE-8AC0-1B80-0DC0-B7BBB46DE8D3}"/>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41372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AB388-9420-1AAD-E78F-A091623675B0}"/>
              </a:ext>
            </a:extLst>
          </p:cNvPr>
          <p:cNvSpPr>
            <a:spLocks noGrp="1"/>
          </p:cNvSpPr>
          <p:nvPr>
            <p:ph type="title"/>
          </p:nvPr>
        </p:nvSpPr>
        <p:spPr>
          <a:xfrm>
            <a:off x="831850" y="1709740"/>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F43FED7-5B22-DC47-D898-E49300082FC3}"/>
              </a:ext>
            </a:extLst>
          </p:cNvPr>
          <p:cNvSpPr>
            <a:spLocks noGrp="1"/>
          </p:cNvSpPr>
          <p:nvPr>
            <p:ph type="body" idx="1"/>
          </p:nvPr>
        </p:nvSpPr>
        <p:spPr>
          <a:xfrm>
            <a:off x="831850" y="4589465"/>
            <a:ext cx="10515600" cy="1500187"/>
          </a:xfrm>
        </p:spPr>
        <p:txBody>
          <a:bodyPr/>
          <a:lstStyle>
            <a:lvl1pPr marL="0" indent="0">
              <a:buNone/>
              <a:defRPr sz="2400">
                <a:solidFill>
                  <a:schemeClr val="tx1">
                    <a:tint val="82000"/>
                  </a:schemeClr>
                </a:solidFill>
              </a:defRPr>
            </a:lvl1pPr>
            <a:lvl2pPr marL="457224" indent="0">
              <a:buNone/>
              <a:defRPr sz="2000">
                <a:solidFill>
                  <a:schemeClr val="tx1">
                    <a:tint val="82000"/>
                  </a:schemeClr>
                </a:solidFill>
              </a:defRPr>
            </a:lvl2pPr>
            <a:lvl3pPr marL="914448" indent="0">
              <a:buNone/>
              <a:defRPr sz="1801">
                <a:solidFill>
                  <a:schemeClr val="tx1">
                    <a:tint val="82000"/>
                  </a:schemeClr>
                </a:solidFill>
              </a:defRPr>
            </a:lvl3pPr>
            <a:lvl4pPr marL="1371672" indent="0">
              <a:buNone/>
              <a:defRPr sz="1600">
                <a:solidFill>
                  <a:schemeClr val="tx1">
                    <a:tint val="82000"/>
                  </a:schemeClr>
                </a:solidFill>
              </a:defRPr>
            </a:lvl4pPr>
            <a:lvl5pPr marL="1828898" indent="0">
              <a:buNone/>
              <a:defRPr sz="1600">
                <a:solidFill>
                  <a:schemeClr val="tx1">
                    <a:tint val="82000"/>
                  </a:schemeClr>
                </a:solidFill>
              </a:defRPr>
            </a:lvl5pPr>
            <a:lvl6pPr marL="2286121" indent="0">
              <a:buNone/>
              <a:defRPr sz="1600">
                <a:solidFill>
                  <a:schemeClr val="tx1">
                    <a:tint val="82000"/>
                  </a:schemeClr>
                </a:solidFill>
              </a:defRPr>
            </a:lvl6pPr>
            <a:lvl7pPr marL="2743346" indent="0">
              <a:buNone/>
              <a:defRPr sz="1600">
                <a:solidFill>
                  <a:schemeClr val="tx1">
                    <a:tint val="82000"/>
                  </a:schemeClr>
                </a:solidFill>
              </a:defRPr>
            </a:lvl7pPr>
            <a:lvl8pPr marL="3200570" indent="0">
              <a:buNone/>
              <a:defRPr sz="1600">
                <a:solidFill>
                  <a:schemeClr val="tx1">
                    <a:tint val="82000"/>
                  </a:schemeClr>
                </a:solidFill>
              </a:defRPr>
            </a:lvl8pPr>
            <a:lvl9pPr marL="3657794"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C405A35-FE65-F823-89B6-801A66008654}"/>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5" name="Espace réservé du pied de page 4">
            <a:extLst>
              <a:ext uri="{FF2B5EF4-FFF2-40B4-BE49-F238E27FC236}">
                <a16:creationId xmlns:a16="http://schemas.microsoft.com/office/drawing/2014/main" id="{CCE758AA-4A31-F1D4-81E5-35C23E97E6A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F953F9F-8FAF-5C58-A83B-AD957D41175B}"/>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157692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A616D-84D4-B2AE-8B9C-644A31B9AC4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A89FE56-E13E-2EA3-9A58-FADF9348AE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3BE54CA8-59E0-BC44-1A84-C1DBD48B9407}"/>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4564855-801F-8A86-2F69-ED6788FA2F79}"/>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6" name="Espace réservé du pied de page 5">
            <a:extLst>
              <a:ext uri="{FF2B5EF4-FFF2-40B4-BE49-F238E27FC236}">
                <a16:creationId xmlns:a16="http://schemas.microsoft.com/office/drawing/2014/main" id="{FE286E4A-F863-35FA-2990-77E773C6AB0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F443D4C-3D60-91EB-A901-EAD5859477A5}"/>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252969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3EEAF-FB8E-E3F3-3F85-C743B10DE6B1}"/>
              </a:ext>
            </a:extLst>
          </p:cNvPr>
          <p:cNvSpPr>
            <a:spLocks noGrp="1"/>
          </p:cNvSpPr>
          <p:nvPr>
            <p:ph type="title"/>
          </p:nvPr>
        </p:nvSpPr>
        <p:spPr>
          <a:xfrm>
            <a:off x="839788" y="365127"/>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7C2F2F9-EAAB-5EF6-92A9-2ACA485C13E6}"/>
              </a:ext>
            </a:extLst>
          </p:cNvPr>
          <p:cNvSpPr>
            <a:spLocks noGrp="1"/>
          </p:cNvSpPr>
          <p:nvPr>
            <p:ph type="body" idx="1"/>
          </p:nvPr>
        </p:nvSpPr>
        <p:spPr>
          <a:xfrm>
            <a:off x="839790" y="1681163"/>
            <a:ext cx="5157787" cy="823912"/>
          </a:xfrm>
        </p:spPr>
        <p:txBody>
          <a:bodyPr anchor="b"/>
          <a:lstStyle>
            <a:lvl1pPr marL="0" indent="0">
              <a:buNone/>
              <a:defRPr sz="2400" b="1"/>
            </a:lvl1pPr>
            <a:lvl2pPr marL="457224" indent="0">
              <a:buNone/>
              <a:defRPr sz="2000" b="1"/>
            </a:lvl2pPr>
            <a:lvl3pPr marL="914448" indent="0">
              <a:buNone/>
              <a:defRPr sz="1801" b="1"/>
            </a:lvl3pPr>
            <a:lvl4pPr marL="1371672" indent="0">
              <a:buNone/>
              <a:defRPr sz="1600" b="1"/>
            </a:lvl4pPr>
            <a:lvl5pPr marL="1828898" indent="0">
              <a:buNone/>
              <a:defRPr sz="1600" b="1"/>
            </a:lvl5pPr>
            <a:lvl6pPr marL="2286121" indent="0">
              <a:buNone/>
              <a:defRPr sz="1600" b="1"/>
            </a:lvl6pPr>
            <a:lvl7pPr marL="2743346" indent="0">
              <a:buNone/>
              <a:defRPr sz="1600" b="1"/>
            </a:lvl7pPr>
            <a:lvl8pPr marL="3200570" indent="0">
              <a:buNone/>
              <a:defRPr sz="1600" b="1"/>
            </a:lvl8pPr>
            <a:lvl9pPr marL="3657794"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120E2F8-4F32-5530-ED61-AC4144077433}"/>
              </a:ext>
            </a:extLst>
          </p:cNvPr>
          <p:cNvSpPr>
            <a:spLocks noGrp="1"/>
          </p:cNvSpPr>
          <p:nvPr>
            <p:ph sz="half" idx="2"/>
          </p:nvPr>
        </p:nvSpPr>
        <p:spPr>
          <a:xfrm>
            <a:off x="839790"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8BBBE3EA-A80C-169D-F7CA-B624C2AFE56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24" indent="0">
              <a:buNone/>
              <a:defRPr sz="2000" b="1"/>
            </a:lvl2pPr>
            <a:lvl3pPr marL="914448" indent="0">
              <a:buNone/>
              <a:defRPr sz="1801" b="1"/>
            </a:lvl3pPr>
            <a:lvl4pPr marL="1371672" indent="0">
              <a:buNone/>
              <a:defRPr sz="1600" b="1"/>
            </a:lvl4pPr>
            <a:lvl5pPr marL="1828898" indent="0">
              <a:buNone/>
              <a:defRPr sz="1600" b="1"/>
            </a:lvl5pPr>
            <a:lvl6pPr marL="2286121" indent="0">
              <a:buNone/>
              <a:defRPr sz="1600" b="1"/>
            </a:lvl6pPr>
            <a:lvl7pPr marL="2743346" indent="0">
              <a:buNone/>
              <a:defRPr sz="1600" b="1"/>
            </a:lvl7pPr>
            <a:lvl8pPr marL="3200570" indent="0">
              <a:buNone/>
              <a:defRPr sz="1600" b="1"/>
            </a:lvl8pPr>
            <a:lvl9pPr marL="3657794"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8FF02F-E4F1-06C9-3B51-C2A52FB6CA57}"/>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A8816C7-1CBD-4103-54E7-F83B79DCC4DB}"/>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8" name="Espace réservé du pied de page 7">
            <a:extLst>
              <a:ext uri="{FF2B5EF4-FFF2-40B4-BE49-F238E27FC236}">
                <a16:creationId xmlns:a16="http://schemas.microsoft.com/office/drawing/2014/main" id="{BA69B759-E9C5-F018-A2E0-E831AC41753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8A5D1BB7-ED87-505D-D3ED-FEFA6486E501}"/>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258131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06F68-3EF8-091B-7471-A550DA9462B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1B22BC80-6F43-7851-2B63-EE7D793056CB}"/>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4" name="Espace réservé du pied de page 3">
            <a:extLst>
              <a:ext uri="{FF2B5EF4-FFF2-40B4-BE49-F238E27FC236}">
                <a16:creationId xmlns:a16="http://schemas.microsoft.com/office/drawing/2014/main" id="{4E0DF3F8-2035-66F8-52B6-F38B8CBE91F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E5753AA3-361B-CB96-B331-3D3383906A0E}"/>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297783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3E9E7D-0526-4A99-3A52-DF8D826577D5}"/>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3" name="Espace réservé du pied de page 2">
            <a:extLst>
              <a:ext uri="{FF2B5EF4-FFF2-40B4-BE49-F238E27FC236}">
                <a16:creationId xmlns:a16="http://schemas.microsoft.com/office/drawing/2014/main" id="{31408D17-2E1C-95A5-4089-D1CB28DFD6C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11E79B6-9804-5388-2394-B880DD324C36}"/>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4593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E5AFE-76B0-6EF0-3284-7665952FFF4B}"/>
              </a:ext>
            </a:extLst>
          </p:cNvPr>
          <p:cNvSpPr>
            <a:spLocks noGrp="1"/>
          </p:cNvSpPr>
          <p:nvPr>
            <p:ph type="title"/>
          </p:nvPr>
        </p:nvSpPr>
        <p:spPr>
          <a:xfrm>
            <a:off x="839789"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81D43308-7501-1458-4B2C-330A74392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4432018-D2F8-0265-FFCF-8C0DE7951283}"/>
              </a:ext>
            </a:extLst>
          </p:cNvPr>
          <p:cNvSpPr>
            <a:spLocks noGrp="1"/>
          </p:cNvSpPr>
          <p:nvPr>
            <p:ph type="body" sz="half" idx="2"/>
          </p:nvPr>
        </p:nvSpPr>
        <p:spPr>
          <a:xfrm>
            <a:off x="839789" y="2057402"/>
            <a:ext cx="3932237" cy="3811588"/>
          </a:xfrm>
        </p:spPr>
        <p:txBody>
          <a:bodyPr/>
          <a:lstStyle>
            <a:lvl1pPr marL="0" indent="0">
              <a:buNone/>
              <a:defRPr sz="1600"/>
            </a:lvl1pPr>
            <a:lvl2pPr marL="457224" indent="0">
              <a:buNone/>
              <a:defRPr sz="1400"/>
            </a:lvl2pPr>
            <a:lvl3pPr marL="914448" indent="0">
              <a:buNone/>
              <a:defRPr sz="1200"/>
            </a:lvl3pPr>
            <a:lvl4pPr marL="1371672" indent="0">
              <a:buNone/>
              <a:defRPr sz="1000"/>
            </a:lvl4pPr>
            <a:lvl5pPr marL="1828898" indent="0">
              <a:buNone/>
              <a:defRPr sz="1000"/>
            </a:lvl5pPr>
            <a:lvl6pPr marL="2286121" indent="0">
              <a:buNone/>
              <a:defRPr sz="1000"/>
            </a:lvl6pPr>
            <a:lvl7pPr marL="2743346" indent="0">
              <a:buNone/>
              <a:defRPr sz="1000"/>
            </a:lvl7pPr>
            <a:lvl8pPr marL="3200570" indent="0">
              <a:buNone/>
              <a:defRPr sz="1000"/>
            </a:lvl8pPr>
            <a:lvl9pPr marL="3657794"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54BEF2-93A0-DD2E-BDAD-84389A170068}"/>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6" name="Espace réservé du pied de page 5">
            <a:extLst>
              <a:ext uri="{FF2B5EF4-FFF2-40B4-BE49-F238E27FC236}">
                <a16:creationId xmlns:a16="http://schemas.microsoft.com/office/drawing/2014/main" id="{D4541ED5-94D4-6DEC-AA47-4B16DD29552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45C8C13-821F-8FDF-4F8F-E5FF9EDD64CF}"/>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16901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B1F43-79CE-65B2-AB73-248797E9CE2B}"/>
              </a:ext>
            </a:extLst>
          </p:cNvPr>
          <p:cNvSpPr>
            <a:spLocks noGrp="1"/>
          </p:cNvSpPr>
          <p:nvPr>
            <p:ph type="title"/>
          </p:nvPr>
        </p:nvSpPr>
        <p:spPr>
          <a:xfrm>
            <a:off x="839789"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E6F0D69-8A94-C813-786B-702C919FEB9C}"/>
              </a:ext>
            </a:extLst>
          </p:cNvPr>
          <p:cNvSpPr>
            <a:spLocks noGrp="1"/>
          </p:cNvSpPr>
          <p:nvPr>
            <p:ph type="pic" idx="1"/>
          </p:nvPr>
        </p:nvSpPr>
        <p:spPr>
          <a:xfrm>
            <a:off x="5183188" y="987425"/>
            <a:ext cx="6172200" cy="4873625"/>
          </a:xfrm>
        </p:spPr>
        <p:txBody>
          <a:bodyPr/>
          <a:lstStyle>
            <a:lvl1pPr marL="0" indent="0">
              <a:buNone/>
              <a:defRPr sz="3200"/>
            </a:lvl1pPr>
            <a:lvl2pPr marL="457224" indent="0">
              <a:buNone/>
              <a:defRPr sz="2800"/>
            </a:lvl2pPr>
            <a:lvl3pPr marL="914448" indent="0">
              <a:buNone/>
              <a:defRPr sz="2400"/>
            </a:lvl3pPr>
            <a:lvl4pPr marL="1371672" indent="0">
              <a:buNone/>
              <a:defRPr sz="2000"/>
            </a:lvl4pPr>
            <a:lvl5pPr marL="1828898" indent="0">
              <a:buNone/>
              <a:defRPr sz="2000"/>
            </a:lvl5pPr>
            <a:lvl6pPr marL="2286121" indent="0">
              <a:buNone/>
              <a:defRPr sz="2000"/>
            </a:lvl6pPr>
            <a:lvl7pPr marL="2743346" indent="0">
              <a:buNone/>
              <a:defRPr sz="2000"/>
            </a:lvl7pPr>
            <a:lvl8pPr marL="3200570" indent="0">
              <a:buNone/>
              <a:defRPr sz="2000"/>
            </a:lvl8pPr>
            <a:lvl9pPr marL="3657794" indent="0">
              <a:buNone/>
              <a:defRPr sz="2000"/>
            </a:lvl9pPr>
          </a:lstStyle>
          <a:p>
            <a:endParaRPr lang="fr-CA"/>
          </a:p>
        </p:txBody>
      </p:sp>
      <p:sp>
        <p:nvSpPr>
          <p:cNvPr id="4" name="Espace réservé du texte 3">
            <a:extLst>
              <a:ext uri="{FF2B5EF4-FFF2-40B4-BE49-F238E27FC236}">
                <a16:creationId xmlns:a16="http://schemas.microsoft.com/office/drawing/2014/main" id="{E2E8CF78-2857-0259-9378-20E990DFD63E}"/>
              </a:ext>
            </a:extLst>
          </p:cNvPr>
          <p:cNvSpPr>
            <a:spLocks noGrp="1"/>
          </p:cNvSpPr>
          <p:nvPr>
            <p:ph type="body" sz="half" idx="2"/>
          </p:nvPr>
        </p:nvSpPr>
        <p:spPr>
          <a:xfrm>
            <a:off x="839789" y="2057402"/>
            <a:ext cx="3932237" cy="3811588"/>
          </a:xfrm>
        </p:spPr>
        <p:txBody>
          <a:bodyPr/>
          <a:lstStyle>
            <a:lvl1pPr marL="0" indent="0">
              <a:buNone/>
              <a:defRPr sz="1600"/>
            </a:lvl1pPr>
            <a:lvl2pPr marL="457224" indent="0">
              <a:buNone/>
              <a:defRPr sz="1400"/>
            </a:lvl2pPr>
            <a:lvl3pPr marL="914448" indent="0">
              <a:buNone/>
              <a:defRPr sz="1200"/>
            </a:lvl3pPr>
            <a:lvl4pPr marL="1371672" indent="0">
              <a:buNone/>
              <a:defRPr sz="1000"/>
            </a:lvl4pPr>
            <a:lvl5pPr marL="1828898" indent="0">
              <a:buNone/>
              <a:defRPr sz="1000"/>
            </a:lvl5pPr>
            <a:lvl6pPr marL="2286121" indent="0">
              <a:buNone/>
              <a:defRPr sz="1000"/>
            </a:lvl6pPr>
            <a:lvl7pPr marL="2743346" indent="0">
              <a:buNone/>
              <a:defRPr sz="1000"/>
            </a:lvl7pPr>
            <a:lvl8pPr marL="3200570" indent="0">
              <a:buNone/>
              <a:defRPr sz="1000"/>
            </a:lvl8pPr>
            <a:lvl9pPr marL="3657794"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EA37ED-4D3E-4FDB-D267-D7CA563611C5}"/>
              </a:ext>
            </a:extLst>
          </p:cNvPr>
          <p:cNvSpPr>
            <a:spLocks noGrp="1"/>
          </p:cNvSpPr>
          <p:nvPr>
            <p:ph type="dt" sz="half" idx="10"/>
          </p:nvPr>
        </p:nvSpPr>
        <p:spPr/>
        <p:txBody>
          <a:bodyPr/>
          <a:lstStyle/>
          <a:p>
            <a:fld id="{27BAF10D-5BDA-4BE3-BC87-55D4FCB23BA4}" type="datetimeFigureOut">
              <a:rPr lang="fr-CA" smtClean="0"/>
              <a:t>2024-03-25</a:t>
            </a:fld>
            <a:endParaRPr lang="fr-CA"/>
          </a:p>
        </p:txBody>
      </p:sp>
      <p:sp>
        <p:nvSpPr>
          <p:cNvPr id="6" name="Espace réservé du pied de page 5">
            <a:extLst>
              <a:ext uri="{FF2B5EF4-FFF2-40B4-BE49-F238E27FC236}">
                <a16:creationId xmlns:a16="http://schemas.microsoft.com/office/drawing/2014/main" id="{BEB2AF89-9E6A-4AB9-4BDD-9948AA6674D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FA141BF-797A-70EA-35AB-4521593F24CC}"/>
              </a:ext>
            </a:extLst>
          </p:cNvPr>
          <p:cNvSpPr>
            <a:spLocks noGrp="1"/>
          </p:cNvSpPr>
          <p:nvPr>
            <p:ph type="sldNum" sz="quarter" idx="12"/>
          </p:nvPr>
        </p:nvSpPr>
        <p:spPr/>
        <p:txBody>
          <a:bodyPr/>
          <a:lstStyle/>
          <a:p>
            <a:fld id="{8346D7FA-90F1-4545-B277-52E2CF3F54E8}" type="slidenum">
              <a:rPr lang="fr-CA" smtClean="0"/>
              <a:t>‹N°›</a:t>
            </a:fld>
            <a:endParaRPr lang="fr-CA"/>
          </a:p>
        </p:txBody>
      </p:sp>
    </p:spTree>
    <p:extLst>
      <p:ext uri="{BB962C8B-B14F-4D97-AF65-F5344CB8AC3E}">
        <p14:creationId xmlns:p14="http://schemas.microsoft.com/office/powerpoint/2010/main" val="134473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D8EE771-961C-E173-E1FC-3569E4F6FC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962B55B-A7CB-E12A-C518-8DAE806F3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21EAA71-1359-FBD9-BBAB-45AA17908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BAF10D-5BDA-4BE3-BC87-55D4FCB23BA4}" type="datetimeFigureOut">
              <a:rPr lang="fr-CA" smtClean="0"/>
              <a:t>2024-03-25</a:t>
            </a:fld>
            <a:endParaRPr lang="fr-CA"/>
          </a:p>
        </p:txBody>
      </p:sp>
      <p:sp>
        <p:nvSpPr>
          <p:cNvPr id="5" name="Espace réservé du pied de page 4">
            <a:extLst>
              <a:ext uri="{FF2B5EF4-FFF2-40B4-BE49-F238E27FC236}">
                <a16:creationId xmlns:a16="http://schemas.microsoft.com/office/drawing/2014/main" id="{7350EC88-0343-2D9C-9DCC-CE5565902D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AB69A8B-4919-E4B9-3C81-21C41835E3B5}"/>
              </a:ext>
            </a:extLst>
          </p:cNvPr>
          <p:cNvSpPr>
            <a:spLocks noGrp="1"/>
          </p:cNvSpPr>
          <p:nvPr>
            <p:ph type="sldNum" sz="quarter" idx="4"/>
          </p:nvPr>
        </p:nvSpPr>
        <p:spPr>
          <a:xfrm>
            <a:off x="8610602"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46D7FA-90F1-4545-B277-52E2CF3F54E8}" type="slidenum">
              <a:rPr lang="fr-CA" smtClean="0"/>
              <a:t>‹N°›</a:t>
            </a:fld>
            <a:endParaRPr lang="fr-CA"/>
          </a:p>
        </p:txBody>
      </p:sp>
    </p:spTree>
    <p:extLst>
      <p:ext uri="{BB962C8B-B14F-4D97-AF65-F5344CB8AC3E}">
        <p14:creationId xmlns:p14="http://schemas.microsoft.com/office/powerpoint/2010/main" val="302874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2" indent="-228612" algn="l" defTabSz="9144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7" indent="-228612" algn="l" defTabSz="9144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61" indent="-228612" algn="l" defTabSz="9144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5" indent="-228612" algn="l" defTabSz="91444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509" indent="-228612" algn="l" defTabSz="91444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733" indent="-228612" algn="l" defTabSz="91444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58" indent="-228612" algn="l" defTabSz="91444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82" indent="-228612" algn="l" defTabSz="91444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407" indent="-228612" algn="l" defTabSz="91444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48" rtl="0" eaLnBrk="1" latinLnBrk="0" hangingPunct="1">
        <a:defRPr sz="1801" kern="1200">
          <a:solidFill>
            <a:schemeClr val="tx1"/>
          </a:solidFill>
          <a:latin typeface="+mn-lt"/>
          <a:ea typeface="+mn-ea"/>
          <a:cs typeface="+mn-cs"/>
        </a:defRPr>
      </a:lvl1pPr>
      <a:lvl2pPr marL="457224" algn="l" defTabSz="914448" rtl="0" eaLnBrk="1" latinLnBrk="0" hangingPunct="1">
        <a:defRPr sz="1801" kern="1200">
          <a:solidFill>
            <a:schemeClr val="tx1"/>
          </a:solidFill>
          <a:latin typeface="+mn-lt"/>
          <a:ea typeface="+mn-ea"/>
          <a:cs typeface="+mn-cs"/>
        </a:defRPr>
      </a:lvl2pPr>
      <a:lvl3pPr marL="914448" algn="l" defTabSz="914448" rtl="0" eaLnBrk="1" latinLnBrk="0" hangingPunct="1">
        <a:defRPr sz="1801" kern="1200">
          <a:solidFill>
            <a:schemeClr val="tx1"/>
          </a:solidFill>
          <a:latin typeface="+mn-lt"/>
          <a:ea typeface="+mn-ea"/>
          <a:cs typeface="+mn-cs"/>
        </a:defRPr>
      </a:lvl3pPr>
      <a:lvl4pPr marL="1371672" algn="l" defTabSz="914448" rtl="0" eaLnBrk="1" latinLnBrk="0" hangingPunct="1">
        <a:defRPr sz="1801" kern="1200">
          <a:solidFill>
            <a:schemeClr val="tx1"/>
          </a:solidFill>
          <a:latin typeface="+mn-lt"/>
          <a:ea typeface="+mn-ea"/>
          <a:cs typeface="+mn-cs"/>
        </a:defRPr>
      </a:lvl4pPr>
      <a:lvl5pPr marL="1828898" algn="l" defTabSz="914448" rtl="0" eaLnBrk="1" latinLnBrk="0" hangingPunct="1">
        <a:defRPr sz="1801" kern="1200">
          <a:solidFill>
            <a:schemeClr val="tx1"/>
          </a:solidFill>
          <a:latin typeface="+mn-lt"/>
          <a:ea typeface="+mn-ea"/>
          <a:cs typeface="+mn-cs"/>
        </a:defRPr>
      </a:lvl5pPr>
      <a:lvl6pPr marL="2286121" algn="l" defTabSz="914448" rtl="0" eaLnBrk="1" latinLnBrk="0" hangingPunct="1">
        <a:defRPr sz="1801" kern="1200">
          <a:solidFill>
            <a:schemeClr val="tx1"/>
          </a:solidFill>
          <a:latin typeface="+mn-lt"/>
          <a:ea typeface="+mn-ea"/>
          <a:cs typeface="+mn-cs"/>
        </a:defRPr>
      </a:lvl6pPr>
      <a:lvl7pPr marL="2743346" algn="l" defTabSz="914448" rtl="0" eaLnBrk="1" latinLnBrk="0" hangingPunct="1">
        <a:defRPr sz="1801" kern="1200">
          <a:solidFill>
            <a:schemeClr val="tx1"/>
          </a:solidFill>
          <a:latin typeface="+mn-lt"/>
          <a:ea typeface="+mn-ea"/>
          <a:cs typeface="+mn-cs"/>
        </a:defRPr>
      </a:lvl7pPr>
      <a:lvl8pPr marL="3200570" algn="l" defTabSz="914448" rtl="0" eaLnBrk="1" latinLnBrk="0" hangingPunct="1">
        <a:defRPr sz="1801" kern="1200">
          <a:solidFill>
            <a:schemeClr val="tx1"/>
          </a:solidFill>
          <a:latin typeface="+mn-lt"/>
          <a:ea typeface="+mn-ea"/>
          <a:cs typeface="+mn-cs"/>
        </a:defRPr>
      </a:lvl8pPr>
      <a:lvl9pPr marL="3657794" algn="l" defTabSz="91444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j-ets.net/" TargetMode="External"/><Relationship Id="rId2" Type="http://schemas.openxmlformats.org/officeDocument/2006/relationships/hyperlink" Target="https://www.researchgate.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app.mindstamp.com/register?via=Squeeze" TargetMode="External"/><Relationship Id="rId2" Type="http://schemas.openxmlformats.org/officeDocument/2006/relationships/hyperlink" Target="https://www.commonsense.org/education/digital-citizenship" TargetMode="External"/><Relationship Id="rId1" Type="http://schemas.openxmlformats.org/officeDocument/2006/relationships/slideLayout" Target="../slideLayouts/slideLayout2.xml"/><Relationship Id="rId4" Type="http://schemas.openxmlformats.org/officeDocument/2006/relationships/hyperlink" Target="https://workspace.google.fr/intl/fr/individu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staysafeonline.org/resources/" TargetMode="External"/><Relationship Id="rId2" Type="http://schemas.openxmlformats.org/officeDocument/2006/relationships/hyperlink" Target="https://todoist.com/f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va.com/fr_ca/" TargetMode="External"/><Relationship Id="rId2" Type="http://schemas.openxmlformats.org/officeDocument/2006/relationships/hyperlink" Target="https://hic.hundred.org/en/innovations/peergra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commissionsantementale.ca/?_gl=1%2A1uc2mtr%2A_ga%2AMTY1Nzc0NDEuMTcxMTQxNzkyNA..%2A_ga_0X7SS473K6%2AMTcxMTQxNzkyNC4xLjAuMTcxMTQxNzkyNC42MC4wLjA." TargetMode="External"/><Relationship Id="rId3" Type="http://schemas.openxmlformats.org/officeDocument/2006/relationships/hyperlink" Target="https://www.commonsense.org/education/digital-citizenship" TargetMode="External"/><Relationship Id="rId7" Type="http://schemas.openxmlformats.org/officeDocument/2006/relationships/hyperlink" Target="https://staysafeonline.org/resources/" TargetMode="External"/><Relationship Id="rId2" Type="http://schemas.openxmlformats.org/officeDocument/2006/relationships/hyperlink" Target="https://mediasmarts.ca/" TargetMode="External"/><Relationship Id="rId1" Type="http://schemas.openxmlformats.org/officeDocument/2006/relationships/slideLayout" Target="../slideLayouts/slideLayout7.xml"/><Relationship Id="rId6" Type="http://schemas.openxmlformats.org/officeDocument/2006/relationships/hyperlink" Target="https://www.cyberwise.org/" TargetMode="External"/><Relationship Id="rId5" Type="http://schemas.openxmlformats.org/officeDocument/2006/relationships/hyperlink" Target="https://cyberbullying.org/" TargetMode="External"/><Relationship Id="rId10" Type="http://schemas.openxmlformats.org/officeDocument/2006/relationships/hyperlink" Target="https://988.ca/fr" TargetMode="External"/><Relationship Id="rId4" Type="http://schemas.openxmlformats.org/officeDocument/2006/relationships/hyperlink" Target="https://www.securitepublique.gc.ca/cnt/rsrcs/pblctns/2018-ddrss-bllyng-cybrbllyng/index-fr.aspx" TargetMode="External"/><Relationship Id="rId9" Type="http://schemas.openxmlformats.org/officeDocument/2006/relationships/hyperlink" Target="https://jeunessejecoute.ca/?_ga=2.98990168.735840496.1711417989-1190346577.1711417989"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orkspace.google.com/intl/fr/products/forms/" TargetMode="External"/><Relationship Id="rId2" Type="http://schemas.openxmlformats.org/officeDocument/2006/relationships/hyperlink" Target="https://fr.surveymonkey.com/" TargetMode="External"/><Relationship Id="rId1" Type="http://schemas.openxmlformats.org/officeDocument/2006/relationships/slideLayout" Target="../slideLayouts/slideLayout2.xml"/><Relationship Id="rId5" Type="http://schemas.openxmlformats.org/officeDocument/2006/relationships/hyperlink" Target="https://www.youtube.com/watch?v=USx3_sGMTQY" TargetMode="External"/><Relationship Id="rId4" Type="http://schemas.openxmlformats.org/officeDocument/2006/relationships/hyperlink" Target="https://www.ibm.com/sp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4861-BB85-D56F-5BBC-0C5F19B3520F}"/>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11B3C3A8-A3E0-6936-6B3C-2345C8BCC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20" y="-839405"/>
            <a:ext cx="10736175" cy="6291842"/>
          </a:xfrm>
          <a:prstGeom prst="rect">
            <a:avLst/>
          </a:prstGeom>
        </p:spPr>
      </p:pic>
      <p:sp>
        <p:nvSpPr>
          <p:cNvPr id="2" name="Titre 1">
            <a:extLst>
              <a:ext uri="{FF2B5EF4-FFF2-40B4-BE49-F238E27FC236}">
                <a16:creationId xmlns:a16="http://schemas.microsoft.com/office/drawing/2014/main" id="{595D0714-CE2F-360B-2923-337014D926B6}"/>
              </a:ext>
            </a:extLst>
          </p:cNvPr>
          <p:cNvSpPr>
            <a:spLocks noGrp="1"/>
          </p:cNvSpPr>
          <p:nvPr>
            <p:ph type="ctrTitle"/>
          </p:nvPr>
        </p:nvSpPr>
        <p:spPr>
          <a:xfrm>
            <a:off x="1397845" y="9432"/>
            <a:ext cx="9787654" cy="1341841"/>
          </a:xfrm>
        </p:spPr>
        <p:txBody>
          <a:bodyPr>
            <a:normAutofit/>
          </a:bodyPr>
          <a:lstStyle/>
          <a:p>
            <a:r>
              <a:rPr lang="fr-CA" sz="2800" b="1" kern="100" dirty="0">
                <a:latin typeface="Aptos" panose="020B0004020202020204" pitchFamily="34" charset="0"/>
                <a:ea typeface="Aptos" panose="020B0004020202020204" pitchFamily="34" charset="0"/>
                <a:cs typeface="Times New Roman" panose="02020603050405020304" pitchFamily="18" charset="0"/>
              </a:rPr>
              <a:t>« CITOYENNETÉ NUMÉRIQUE ET BIEN-ÊTRE MENTAL »</a:t>
            </a:r>
            <a:br>
              <a:rPr lang="fr-CA" sz="2800" kern="100" dirty="0">
                <a:latin typeface="Aptos" panose="020B0004020202020204" pitchFamily="34" charset="0"/>
                <a:ea typeface="Aptos" panose="020B0004020202020204" pitchFamily="34" charset="0"/>
                <a:cs typeface="Times New Roman" panose="02020603050405020304" pitchFamily="18" charset="0"/>
              </a:rPr>
            </a:br>
            <a:r>
              <a:rPr lang="fr-CA" sz="2800" b="1" kern="100" dirty="0">
                <a:latin typeface="Aptos" panose="020B0004020202020204" pitchFamily="34" charset="0"/>
                <a:ea typeface="Aptos" panose="020B0004020202020204" pitchFamily="34" charset="0"/>
                <a:cs typeface="Times New Roman" panose="02020603050405020304" pitchFamily="18" charset="0"/>
              </a:rPr>
              <a:t>UNE APPROCHE ENGAGEANTE POUR LES ÉTUDIANTS FLS</a:t>
            </a:r>
            <a:br>
              <a:rPr lang="fr-CA" sz="2800" kern="100" dirty="0">
                <a:latin typeface="Aptos" panose="020B0004020202020204" pitchFamily="34" charset="0"/>
                <a:ea typeface="Aptos" panose="020B0004020202020204" pitchFamily="34" charset="0"/>
                <a:cs typeface="Times New Roman" panose="02020603050405020304" pitchFamily="18" charset="0"/>
              </a:rPr>
            </a:br>
            <a:endParaRPr lang="fr-CA" sz="2800" dirty="0"/>
          </a:p>
        </p:txBody>
      </p:sp>
      <p:sp>
        <p:nvSpPr>
          <p:cNvPr id="3" name="ZoneTexte 2">
            <a:extLst>
              <a:ext uri="{FF2B5EF4-FFF2-40B4-BE49-F238E27FC236}">
                <a16:creationId xmlns:a16="http://schemas.microsoft.com/office/drawing/2014/main" id="{4FDCB99C-798D-AD38-2BF0-819A84746817}"/>
              </a:ext>
            </a:extLst>
          </p:cNvPr>
          <p:cNvSpPr txBox="1"/>
          <p:nvPr/>
        </p:nvSpPr>
        <p:spPr>
          <a:xfrm>
            <a:off x="322997" y="5559990"/>
            <a:ext cx="11546006" cy="1077218"/>
          </a:xfrm>
          <a:prstGeom prst="rect">
            <a:avLst/>
          </a:prstGeom>
          <a:noFill/>
        </p:spPr>
        <p:txBody>
          <a:bodyPr wrap="square" rtlCol="0">
            <a:spAutoFit/>
          </a:bodyPr>
          <a:lstStyle/>
          <a:p>
            <a:r>
              <a:rPr lang="fr-CA" sz="1600" dirty="0">
                <a:latin typeface="Calibri" panose="020F0502020204030204" pitchFamily="34" charset="0"/>
                <a:ea typeface="Calibri" panose="020F0502020204030204" pitchFamily="34" charset="0"/>
              </a:rPr>
              <a:t>Une ressource éducative libre (</a:t>
            </a:r>
            <a:r>
              <a:rPr lang="fr-CA" sz="1600" b="1" dirty="0">
                <a:latin typeface="Calibri" panose="020F0502020204030204" pitchFamily="34" charset="0"/>
                <a:ea typeface="Calibri" panose="020F0502020204030204" pitchFamily="34" charset="0"/>
              </a:rPr>
              <a:t>REL)</a:t>
            </a:r>
            <a:r>
              <a:rPr lang="fr-CA" sz="1600" dirty="0">
                <a:latin typeface="Calibri" panose="020F0502020204030204" pitchFamily="34" charset="0"/>
                <a:ea typeface="Calibri" panose="020F0502020204030204" pitchFamily="34" charset="0"/>
              </a:rPr>
              <a:t> qui porte sur la sensibilisation des étudiants en FLS aux enjeux de l’utilisation des outils numériques en lien avec leur santé mentale. En mettant l’action sur l’apprentissage actif qu’offre une Recherche-action, cette ressource vise à offrir une expérience immersive en outillant les étudiants en FLS à adopter des comportements responsables, éthiques et empathiques en ligne </a:t>
            </a:r>
            <a:r>
              <a:rPr lang="fr-CA" sz="1600" kern="100" dirty="0">
                <a:latin typeface="Aptos" panose="020B0004020202020204" pitchFamily="34" charset="0"/>
                <a:ea typeface="Aptos" panose="020B0004020202020204" pitchFamily="34" charset="0"/>
                <a:cs typeface="Aptos" panose="020B0004020202020204" pitchFamily="34" charset="0"/>
              </a:rPr>
              <a:t>tout en cultivant leur bien-être mental </a:t>
            </a:r>
            <a:r>
              <a:rPr lang="fr-CA" sz="1600" dirty="0">
                <a:latin typeface="Calibri" panose="020F0502020204030204" pitchFamily="34" charset="0"/>
                <a:ea typeface="Calibri" panose="020F0502020204030204" pitchFamily="34" charset="0"/>
              </a:rPr>
              <a:t>dans le contexte numérique en constante évolution</a:t>
            </a:r>
            <a:r>
              <a:rPr lang="fr-CA" sz="1600" kern="100" dirty="0">
                <a:latin typeface="Aptos" panose="020B0004020202020204" pitchFamily="34" charset="0"/>
                <a:ea typeface="Aptos" panose="020B0004020202020204" pitchFamily="34" charset="0"/>
                <a:cs typeface="Aptos" panose="020B0004020202020204" pitchFamily="34" charset="0"/>
              </a:rPr>
              <a:t>.</a:t>
            </a:r>
            <a:endParaRPr lang="fr-CA" sz="1600" dirty="0"/>
          </a:p>
        </p:txBody>
      </p:sp>
      <p:sp>
        <p:nvSpPr>
          <p:cNvPr id="4" name="Rectangle : coins arrondis 3">
            <a:extLst>
              <a:ext uri="{FF2B5EF4-FFF2-40B4-BE49-F238E27FC236}">
                <a16:creationId xmlns:a16="http://schemas.microsoft.com/office/drawing/2014/main" id="{3B452C82-CDE9-11C7-477C-33E3D8EBF707}"/>
              </a:ext>
            </a:extLst>
          </p:cNvPr>
          <p:cNvSpPr/>
          <p:nvPr/>
        </p:nvSpPr>
        <p:spPr>
          <a:xfrm>
            <a:off x="449316" y="4538037"/>
            <a:ext cx="2876586" cy="9144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Rita Nasrallah</a:t>
            </a:r>
          </a:p>
          <a:p>
            <a:pPr>
              <a:lnSpc>
                <a:spcPct val="107000"/>
              </a:lnSpc>
              <a:spcAft>
                <a:spcPts val="800"/>
              </a:spcAft>
            </a:pPr>
            <a:r>
              <a:rPr lang="fr-CA" sz="1801" kern="100" dirty="0" err="1">
                <a:latin typeface="Aptos" panose="020B0004020202020204" pitchFamily="34" charset="0"/>
                <a:ea typeface="Aptos" panose="020B0004020202020204" pitchFamily="34" charset="0"/>
                <a:cs typeface="Times New Roman" panose="02020603050405020304" pitchFamily="18" charset="0"/>
              </a:rPr>
              <a:t>eCampusOntario</a:t>
            </a:r>
            <a:r>
              <a:rPr lang="fr-CA" sz="1801" kern="100" dirty="0">
                <a:latin typeface="Aptos" panose="020B0004020202020204" pitchFamily="34" charset="0"/>
                <a:ea typeface="Aptos" panose="020B0004020202020204" pitchFamily="34" charset="0"/>
                <a:cs typeface="Times New Roman" panose="02020603050405020304" pitchFamily="18" charset="0"/>
              </a:rPr>
              <a:t> FLS</a:t>
            </a:r>
          </a:p>
        </p:txBody>
      </p:sp>
    </p:spTree>
    <p:extLst>
      <p:ext uri="{BB962C8B-B14F-4D97-AF65-F5344CB8AC3E}">
        <p14:creationId xmlns:p14="http://schemas.microsoft.com/office/powerpoint/2010/main" val="405936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62042-D57B-2DD8-8892-F64B5C6EAA0F}"/>
              </a:ext>
            </a:extLst>
          </p:cNvPr>
          <p:cNvSpPr>
            <a:spLocks noGrp="1"/>
          </p:cNvSpPr>
          <p:nvPr>
            <p:ph type="ctrTitle"/>
          </p:nvPr>
        </p:nvSpPr>
        <p:spPr>
          <a:xfrm>
            <a:off x="1389529" y="242047"/>
            <a:ext cx="8928847" cy="1021977"/>
          </a:xfrm>
        </p:spPr>
        <p:txBody>
          <a:bodyPr>
            <a:normAutofit/>
          </a:bodyPr>
          <a:lstStyle/>
          <a:p>
            <a:r>
              <a:rPr lang="fr-CA" sz="3100" dirty="0"/>
              <a:t>Vrai ou Faux</a:t>
            </a:r>
            <a:br>
              <a:rPr lang="fr-CA" dirty="0"/>
            </a:br>
            <a:r>
              <a:rPr lang="fr-CA" sz="1800" b="1" dirty="0">
                <a:effectLst/>
                <a:latin typeface="Aptos" panose="020B0004020202020204" pitchFamily="34" charset="0"/>
                <a:ea typeface="Aptos" panose="020B0004020202020204" pitchFamily="34" charset="0"/>
                <a:cs typeface="Times New Roman" panose="02020603050405020304" pitchFamily="18" charset="0"/>
              </a:rPr>
              <a:t>Introduction à la Citoyenneté Numérique </a:t>
            </a:r>
            <a:endParaRPr lang="fr-CA" dirty="0"/>
          </a:p>
        </p:txBody>
      </p:sp>
      <p:pic>
        <p:nvPicPr>
          <p:cNvPr id="5" name="Image 4">
            <a:extLst>
              <a:ext uri="{FF2B5EF4-FFF2-40B4-BE49-F238E27FC236}">
                <a16:creationId xmlns:a16="http://schemas.microsoft.com/office/drawing/2014/main" id="{1A813DC7-3C04-B52A-93BA-83E08D881F45}"/>
              </a:ext>
            </a:extLst>
          </p:cNvPr>
          <p:cNvPicPr>
            <a:picLocks noChangeAspect="1"/>
          </p:cNvPicPr>
          <p:nvPr/>
        </p:nvPicPr>
        <p:blipFill>
          <a:blip r:embed="rId2"/>
          <a:stretch>
            <a:fillRect/>
          </a:stretch>
        </p:blipFill>
        <p:spPr>
          <a:xfrm>
            <a:off x="1609342" y="1757083"/>
            <a:ext cx="8489220" cy="3514164"/>
          </a:xfrm>
          <a:prstGeom prst="rect">
            <a:avLst/>
          </a:prstGeom>
        </p:spPr>
      </p:pic>
    </p:spTree>
    <p:extLst>
      <p:ext uri="{BB962C8B-B14F-4D97-AF65-F5344CB8AC3E}">
        <p14:creationId xmlns:p14="http://schemas.microsoft.com/office/powerpoint/2010/main" val="236554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86CB-507B-C10C-B4EB-648DD9E2B1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DD7E0D-7034-0C85-8378-E1EB916B4C51}"/>
              </a:ext>
            </a:extLst>
          </p:cNvPr>
          <p:cNvSpPr>
            <a:spLocks noGrp="1"/>
          </p:cNvSpPr>
          <p:nvPr>
            <p:ph type="title"/>
          </p:nvPr>
        </p:nvSpPr>
        <p:spPr>
          <a:xfrm>
            <a:off x="838200" y="133115"/>
            <a:ext cx="10515600" cy="969179"/>
          </a:xfrm>
        </p:spPr>
        <p:txBody>
          <a:bodyPr>
            <a:normAutofit/>
          </a:bodyPr>
          <a:lstStyle/>
          <a:p>
            <a:r>
              <a:rPr lang="fr-CA" sz="2800" dirty="0"/>
              <a:t>Section 2. </a:t>
            </a:r>
            <a:r>
              <a:rPr lang="fr-CA" sz="1800" b="1" dirty="0">
                <a:effectLst/>
                <a:latin typeface="Aptos" panose="020B0004020202020204" pitchFamily="34" charset="0"/>
                <a:ea typeface="Aptos" panose="020B0004020202020204" pitchFamily="34" charset="0"/>
                <a:cs typeface="Times New Roman" panose="02020603050405020304" pitchFamily="18" charset="0"/>
              </a:rPr>
              <a:t>Développement de compétences pour une utilisation numérique responsable </a:t>
            </a:r>
            <a:endParaRPr lang="fr-CA" sz="2800" dirty="0"/>
          </a:p>
        </p:txBody>
      </p:sp>
      <p:graphicFrame>
        <p:nvGraphicFramePr>
          <p:cNvPr id="4" name="Espace réservé du contenu 3">
            <a:extLst>
              <a:ext uri="{FF2B5EF4-FFF2-40B4-BE49-F238E27FC236}">
                <a16:creationId xmlns:a16="http://schemas.microsoft.com/office/drawing/2014/main" id="{230B7F21-4821-BEEC-935E-4C929E7A8E56}"/>
              </a:ext>
            </a:extLst>
          </p:cNvPr>
          <p:cNvGraphicFramePr>
            <a:graphicFrameLocks noGrp="1"/>
          </p:cNvGraphicFramePr>
          <p:nvPr>
            <p:ph idx="1"/>
            <p:extLst>
              <p:ext uri="{D42A27DB-BD31-4B8C-83A1-F6EECF244321}">
                <p14:modId xmlns:p14="http://schemas.microsoft.com/office/powerpoint/2010/main" val="3238906591"/>
              </p:ext>
            </p:extLst>
          </p:nvPr>
        </p:nvGraphicFramePr>
        <p:xfrm>
          <a:off x="1039906" y="1317812"/>
          <a:ext cx="10614212" cy="4555670"/>
        </p:xfrm>
        <a:graphic>
          <a:graphicData uri="http://schemas.openxmlformats.org/drawingml/2006/table">
            <a:tbl>
              <a:tblPr firstRow="1" bandRow="1">
                <a:tableStyleId>{21E4AEA4-8DFA-4A89-87EB-49C32662AFE0}</a:tableStyleId>
              </a:tblPr>
              <a:tblGrid>
                <a:gridCol w="1488668">
                  <a:extLst>
                    <a:ext uri="{9D8B030D-6E8A-4147-A177-3AD203B41FA5}">
                      <a16:colId xmlns:a16="http://schemas.microsoft.com/office/drawing/2014/main" val="2990014611"/>
                    </a:ext>
                  </a:extLst>
                </a:gridCol>
                <a:gridCol w="9125544">
                  <a:extLst>
                    <a:ext uri="{9D8B030D-6E8A-4147-A177-3AD203B41FA5}">
                      <a16:colId xmlns:a16="http://schemas.microsoft.com/office/drawing/2014/main" val="2955509906"/>
                    </a:ext>
                  </a:extLst>
                </a:gridCol>
              </a:tblGrid>
              <a:tr h="307942">
                <a:tc>
                  <a:txBody>
                    <a:bodyPr/>
                    <a:lstStyle/>
                    <a:p>
                      <a:r>
                        <a:rPr lang="fr-CA" sz="1400" dirty="0">
                          <a:solidFill>
                            <a:sysClr val="windowText" lastClr="000000"/>
                          </a:solidFill>
                        </a:rPr>
                        <a:t>Élément</a:t>
                      </a:r>
                    </a:p>
                  </a:txBody>
                  <a:tcPr>
                    <a:solidFill>
                      <a:schemeClr val="accent2">
                        <a:lumMod val="60000"/>
                        <a:lumOff val="40000"/>
                      </a:schemeClr>
                    </a:solidFill>
                  </a:tcPr>
                </a:tc>
                <a:tc>
                  <a:txBody>
                    <a:bodyPr/>
                    <a:lstStyle/>
                    <a:p>
                      <a:r>
                        <a:rPr lang="fr-CA" sz="1400" dirty="0">
                          <a:solidFill>
                            <a:sysClr val="windowText" lastClr="000000"/>
                          </a:solidFill>
                        </a:rPr>
                        <a:t>Description</a:t>
                      </a:r>
                    </a:p>
                  </a:txBody>
                  <a:tcPr>
                    <a:solidFill>
                      <a:schemeClr val="accent2">
                        <a:lumMod val="60000"/>
                        <a:lumOff val="40000"/>
                      </a:schemeClr>
                    </a:solidFill>
                  </a:tcPr>
                </a:tc>
                <a:extLst>
                  <a:ext uri="{0D108BD9-81ED-4DB2-BD59-A6C34878D82A}">
                    <a16:rowId xmlns:a16="http://schemas.microsoft.com/office/drawing/2014/main" val="3585076788"/>
                  </a:ext>
                </a:extLst>
              </a:tr>
              <a:tr h="633352">
                <a:tc>
                  <a:txBody>
                    <a:bodyPr/>
                    <a:lstStyle/>
                    <a:p>
                      <a:r>
                        <a:rPr lang="fr-CA" sz="1400" b="1" dirty="0"/>
                        <a:t>Leçon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Exploration des stratégies pour une utilisation numérique responsable et éthique. </a:t>
                      </a:r>
                      <a:endParaRPr lang="fr-CA" sz="12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58845441"/>
                  </a:ext>
                </a:extLst>
              </a:tr>
              <a:tr h="251455">
                <a:tc>
                  <a:txBody>
                    <a:bodyPr/>
                    <a:lstStyle/>
                    <a:p>
                      <a:r>
                        <a:rPr lang="fr-CA" sz="1400" b="1" dirty="0"/>
                        <a:t>Discussions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Discussion sur la protection de la vie privée en ligne.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Discussion sur les compétences individuelles des étudiants en matière d’éthique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4577365"/>
                  </a:ext>
                </a:extLst>
              </a:tr>
              <a:tr h="307942">
                <a:tc>
                  <a:txBody>
                    <a:bodyPr/>
                    <a:lstStyle/>
                    <a:p>
                      <a:r>
                        <a:rPr lang="fr-CA" sz="1400" b="1" dirty="0"/>
                        <a:t>Étude de 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Analyse d'une situation où un étudiant partage des informations personnelles en ligne et les conséquences potentielles sur sa vie privée.</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7589474"/>
                  </a:ext>
                </a:extLst>
              </a:tr>
              <a:tr h="525457">
                <a:tc>
                  <a:txBody>
                    <a:bodyPr/>
                    <a:lstStyle/>
                    <a:p>
                      <a:r>
                        <a:rPr lang="fr-CA" sz="1400" b="1" dirty="0"/>
                        <a:t>Recherche-action</a:t>
                      </a:r>
                    </a:p>
                  </a:txBody>
                  <a:tcPr/>
                </a:tc>
                <a:tc>
                  <a:txBody>
                    <a:bodyPr/>
                    <a:lstStyle/>
                    <a:p>
                      <a:r>
                        <a:rPr lang="fr-CA" sz="1200" dirty="0"/>
                        <a:t>- Élaboration d'une charte de bonne conduite en ligne pour les étudiants.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8048505"/>
                  </a:ext>
                </a:extLst>
              </a:tr>
              <a:tr h="307942">
                <a:tc>
                  <a:txBody>
                    <a:bodyPr/>
                    <a:lstStyle/>
                    <a:p>
                      <a:r>
                        <a:rPr lang="fr-CA" sz="1400" b="1" dirty="0"/>
                        <a:t>Activités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t>Simulation de scénarios en ligne pour pratiquer des réponses éthiques, développement de compétences en gestion du temps numérique.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t>Brainstorming - Rédaction collaborative -  Sondages en ligne - entretiens - Enquêtes et questionnaires - Entrevues </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0480911"/>
                  </a:ext>
                </a:extLst>
              </a:tr>
              <a:tr h="288771">
                <a:tc>
                  <a:txBody>
                    <a:bodyPr/>
                    <a:lstStyle/>
                    <a:p>
                      <a:r>
                        <a:rPr lang="fr-CA" sz="1400" b="1" dirty="0"/>
                        <a:t>Méthodes de présentation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Études de cas interactives, jeux de rôles.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8723279"/>
                  </a:ext>
                </a:extLst>
              </a:tr>
              <a:tr h="307942">
                <a:tc>
                  <a:txBody>
                    <a:bodyPr/>
                    <a:lstStyle/>
                    <a:p>
                      <a:r>
                        <a:rPr lang="fr-CA" sz="1400" b="1" dirty="0"/>
                        <a:t>Outils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sng" dirty="0" err="1">
                          <a:solidFill>
                            <a:srgbClr val="0000FF"/>
                          </a:solidFill>
                          <a:effectLst/>
                          <a:hlinkClick r:id="rId2">
                            <a:extLst>
                              <a:ext uri="{A12FA001-AC4F-418D-AE19-62706E023703}">
                                <ahyp:hlinkClr xmlns:ahyp="http://schemas.microsoft.com/office/drawing/2018/hyperlinkcolor" val="tx"/>
                              </a:ext>
                            </a:extLst>
                          </a:hlinkClick>
                        </a:rPr>
                        <a:t>Research</a:t>
                      </a:r>
                      <a:r>
                        <a:rPr lang="fr-CA" sz="1200" u="sng" dirty="0">
                          <a:solidFill>
                            <a:srgbClr val="0000FF"/>
                          </a:solidFill>
                          <a:effectLst/>
                          <a:hlinkClick r:id="rId2">
                            <a:extLst>
                              <a:ext uri="{A12FA001-AC4F-418D-AE19-62706E023703}">
                                <ahyp:hlinkClr xmlns:ahyp="http://schemas.microsoft.com/office/drawing/2018/hyperlinkcolor" val="tx"/>
                              </a:ext>
                            </a:extLst>
                          </a:hlinkClick>
                        </a:rPr>
                        <a:t> </a:t>
                      </a:r>
                      <a:r>
                        <a:rPr lang="fr-CA" sz="1200" u="sng" dirty="0" err="1">
                          <a:solidFill>
                            <a:srgbClr val="0000FF"/>
                          </a:solidFill>
                          <a:effectLst/>
                          <a:hlinkClick r:id="rId2">
                            <a:extLst>
                              <a:ext uri="{A12FA001-AC4F-418D-AE19-62706E023703}">
                                <ahyp:hlinkClr xmlns:ahyp="http://schemas.microsoft.com/office/drawing/2018/hyperlinkcolor" val="tx"/>
                              </a:ext>
                            </a:extLst>
                          </a:hlinkClick>
                        </a:rPr>
                        <a:t>gate</a:t>
                      </a:r>
                      <a:r>
                        <a:rPr lang="fr-CA" sz="1200" u="sng" dirty="0">
                          <a:solidFill>
                            <a:srgbClr val="0000FF"/>
                          </a:solidFill>
                          <a:effectLst/>
                        </a:rPr>
                        <a:t>  </a:t>
                      </a:r>
                      <a:r>
                        <a:rPr lang="fr-CA" sz="1200" dirty="0">
                          <a:effectLst/>
                        </a:rPr>
                        <a:t>-  </a:t>
                      </a:r>
                      <a:r>
                        <a:rPr lang="en-US" sz="1200" u="sng" dirty="0">
                          <a:solidFill>
                            <a:srgbClr val="0000FF"/>
                          </a:solidFill>
                          <a:effectLst/>
                          <a:hlinkClick r:id="rId3">
                            <a:extLst>
                              <a:ext uri="{A12FA001-AC4F-418D-AE19-62706E023703}">
                                <ahyp:hlinkClr xmlns:ahyp="http://schemas.microsoft.com/office/drawing/2018/hyperlinkcolor" val="tx"/>
                              </a:ext>
                            </a:extLst>
                          </a:hlinkClick>
                        </a:rPr>
                        <a:t>Educational Technology &amp; Society</a:t>
                      </a:r>
                      <a:r>
                        <a:rPr lang="fr-CA" sz="1200" dirty="0">
                          <a:effectLst/>
                        </a:rPr>
                        <a:t>-</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424137"/>
                  </a:ext>
                </a:extLst>
              </a:tr>
              <a:tr h="525457">
                <a:tc>
                  <a:txBody>
                    <a:bodyPr/>
                    <a:lstStyle/>
                    <a:p>
                      <a:r>
                        <a:rPr lang="fr-CA" sz="1400" b="1" dirty="0"/>
                        <a:t>Liens et Ressources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7896919"/>
                  </a:ext>
                </a:extLst>
              </a:tr>
            </a:tbl>
          </a:graphicData>
        </a:graphic>
      </p:graphicFrame>
    </p:spTree>
    <p:extLst>
      <p:ext uri="{BB962C8B-B14F-4D97-AF65-F5344CB8AC3E}">
        <p14:creationId xmlns:p14="http://schemas.microsoft.com/office/powerpoint/2010/main" val="131146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62042-D57B-2DD8-8892-F64B5C6EAA0F}"/>
              </a:ext>
            </a:extLst>
          </p:cNvPr>
          <p:cNvSpPr>
            <a:spLocks noGrp="1"/>
          </p:cNvSpPr>
          <p:nvPr>
            <p:ph type="ctrTitle"/>
          </p:nvPr>
        </p:nvSpPr>
        <p:spPr>
          <a:xfrm>
            <a:off x="1389529" y="242047"/>
            <a:ext cx="8928847" cy="1021977"/>
          </a:xfrm>
        </p:spPr>
        <p:txBody>
          <a:bodyPr>
            <a:normAutofit/>
          </a:bodyPr>
          <a:lstStyle/>
          <a:p>
            <a:r>
              <a:rPr lang="fr-CA" sz="3100" dirty="0"/>
              <a:t>Vrai ou Faux</a:t>
            </a:r>
            <a:br>
              <a:rPr lang="fr-CA" dirty="0"/>
            </a:br>
            <a:r>
              <a:rPr lang="fr-CA" sz="1800" b="1" dirty="0">
                <a:effectLst/>
                <a:latin typeface="Aptos" panose="020B0004020202020204" pitchFamily="34" charset="0"/>
                <a:ea typeface="Aptos" panose="020B0004020202020204" pitchFamily="34" charset="0"/>
                <a:cs typeface="Times New Roman" panose="02020603050405020304" pitchFamily="18" charset="0"/>
              </a:rPr>
              <a:t>Développement de compétences pour une utilisation numérique responsable </a:t>
            </a:r>
            <a:endParaRPr lang="fr-CA" dirty="0"/>
          </a:p>
        </p:txBody>
      </p:sp>
      <p:sp>
        <p:nvSpPr>
          <p:cNvPr id="8" name="ZoneTexte 7">
            <a:extLst>
              <a:ext uri="{FF2B5EF4-FFF2-40B4-BE49-F238E27FC236}">
                <a16:creationId xmlns:a16="http://schemas.microsoft.com/office/drawing/2014/main" id="{0036EA99-B897-594B-0589-479CC1A8D2FB}"/>
              </a:ext>
            </a:extLst>
          </p:cNvPr>
          <p:cNvSpPr txBox="1"/>
          <p:nvPr/>
        </p:nvSpPr>
        <p:spPr>
          <a:xfrm>
            <a:off x="2501152" y="1631576"/>
            <a:ext cx="7431741" cy="4331699"/>
          </a:xfrm>
          <a:prstGeom prst="rect">
            <a:avLst/>
          </a:prstGeom>
          <a:noFill/>
        </p:spPr>
        <p:txBody>
          <a:bodyPr wrap="square">
            <a:spAutoFit/>
          </a:bodyPr>
          <a:lstStyle/>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adolescents sont moins susceptibles de faire l'expérience de problèmes de santé mentale liés à leur utilisation des médias sociaux que les adultes.</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désintoxication numérique implique de supprimer complètement toutes les formes de technologie de votre vie.</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communication en ligne peut souvent être mal interprétée en raison de l'absence de langage corporel et de ton de voix.</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Il est acceptable de partager les mots de passe de vos comptes en ligne avec vos amis proches.</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cyberintimidation est une forme de harcèlement en ligne qui n'a pas d'impact significatif sur la santé mentale des victimes.</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Toutes les informations que vous partagez en ligne restent privées et sécurisées, même si vous ne prenez pas de mesures supplémentaires pour protéger votre vie privée.</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07000"/>
              </a:lnSpc>
              <a:spcAft>
                <a:spcPts val="800"/>
              </a:spcAft>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6060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86CB-507B-C10C-B4EB-648DD9E2B1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DD7E0D-7034-0C85-8378-E1EB916B4C51}"/>
              </a:ext>
            </a:extLst>
          </p:cNvPr>
          <p:cNvSpPr>
            <a:spLocks noGrp="1"/>
          </p:cNvSpPr>
          <p:nvPr>
            <p:ph type="title"/>
          </p:nvPr>
        </p:nvSpPr>
        <p:spPr>
          <a:xfrm>
            <a:off x="838200" y="17565"/>
            <a:ext cx="10515600" cy="969179"/>
          </a:xfrm>
        </p:spPr>
        <p:txBody>
          <a:bodyPr>
            <a:normAutofit/>
          </a:bodyPr>
          <a:lstStyle/>
          <a:p>
            <a:r>
              <a:rPr lang="fr-CA" sz="2800" dirty="0"/>
              <a:t>Section 3. </a:t>
            </a:r>
            <a:r>
              <a:rPr lang="fr-CA" sz="1800" b="1" dirty="0">
                <a:effectLst/>
                <a:latin typeface="Times New Roman" panose="02020603050405020304" pitchFamily="18" charset="0"/>
                <a:ea typeface="Aptos" panose="020B0004020202020204" pitchFamily="34" charset="0"/>
              </a:rPr>
              <a:t>Communication et expression en ligne</a:t>
            </a:r>
            <a:r>
              <a:rPr lang="fr-CA" sz="1800" dirty="0">
                <a:effectLst/>
                <a:latin typeface="Times New Roman" panose="02020603050405020304" pitchFamily="18" charset="0"/>
                <a:ea typeface="Aptos" panose="020B0004020202020204" pitchFamily="34" charset="0"/>
              </a:rPr>
              <a:t> </a:t>
            </a:r>
            <a:endParaRPr lang="fr-CA" sz="2800" dirty="0"/>
          </a:p>
        </p:txBody>
      </p:sp>
      <p:graphicFrame>
        <p:nvGraphicFramePr>
          <p:cNvPr id="4" name="Espace réservé du contenu 3">
            <a:extLst>
              <a:ext uri="{FF2B5EF4-FFF2-40B4-BE49-F238E27FC236}">
                <a16:creationId xmlns:a16="http://schemas.microsoft.com/office/drawing/2014/main" id="{230B7F21-4821-BEEC-935E-4C929E7A8E56}"/>
              </a:ext>
            </a:extLst>
          </p:cNvPr>
          <p:cNvGraphicFramePr>
            <a:graphicFrameLocks noGrp="1"/>
          </p:cNvGraphicFramePr>
          <p:nvPr>
            <p:ph idx="1"/>
            <p:extLst>
              <p:ext uri="{D42A27DB-BD31-4B8C-83A1-F6EECF244321}">
                <p14:modId xmlns:p14="http://schemas.microsoft.com/office/powerpoint/2010/main" val="1229874086"/>
              </p:ext>
            </p:extLst>
          </p:nvPr>
        </p:nvGraphicFramePr>
        <p:xfrm>
          <a:off x="1039906" y="1317812"/>
          <a:ext cx="10614212" cy="4003319"/>
        </p:xfrm>
        <a:graphic>
          <a:graphicData uri="http://schemas.openxmlformats.org/drawingml/2006/table">
            <a:tbl>
              <a:tblPr firstRow="1" bandRow="1">
                <a:tableStyleId>{21E4AEA4-8DFA-4A89-87EB-49C32662AFE0}</a:tableStyleId>
              </a:tblPr>
              <a:tblGrid>
                <a:gridCol w="1488668">
                  <a:extLst>
                    <a:ext uri="{9D8B030D-6E8A-4147-A177-3AD203B41FA5}">
                      <a16:colId xmlns:a16="http://schemas.microsoft.com/office/drawing/2014/main" val="2990014611"/>
                    </a:ext>
                  </a:extLst>
                </a:gridCol>
                <a:gridCol w="9125544">
                  <a:extLst>
                    <a:ext uri="{9D8B030D-6E8A-4147-A177-3AD203B41FA5}">
                      <a16:colId xmlns:a16="http://schemas.microsoft.com/office/drawing/2014/main" val="2955509906"/>
                    </a:ext>
                  </a:extLst>
                </a:gridCol>
              </a:tblGrid>
              <a:tr h="307942">
                <a:tc>
                  <a:txBody>
                    <a:bodyPr/>
                    <a:lstStyle/>
                    <a:p>
                      <a:r>
                        <a:rPr lang="fr-CA" sz="1400" dirty="0">
                          <a:solidFill>
                            <a:sysClr val="windowText" lastClr="000000"/>
                          </a:solidFill>
                        </a:rPr>
                        <a:t>Élément</a:t>
                      </a:r>
                    </a:p>
                  </a:txBody>
                  <a:tcPr>
                    <a:solidFill>
                      <a:schemeClr val="accent2">
                        <a:lumMod val="60000"/>
                        <a:lumOff val="40000"/>
                      </a:schemeClr>
                    </a:solidFill>
                  </a:tcPr>
                </a:tc>
                <a:tc>
                  <a:txBody>
                    <a:bodyPr/>
                    <a:lstStyle/>
                    <a:p>
                      <a:r>
                        <a:rPr lang="fr-CA" sz="1400" dirty="0">
                          <a:solidFill>
                            <a:sysClr val="windowText" lastClr="000000"/>
                          </a:solidFill>
                        </a:rPr>
                        <a:t>Description</a:t>
                      </a:r>
                    </a:p>
                  </a:txBody>
                  <a:tcPr>
                    <a:solidFill>
                      <a:schemeClr val="accent2">
                        <a:lumMod val="60000"/>
                        <a:lumOff val="40000"/>
                      </a:schemeClr>
                    </a:solidFill>
                  </a:tcPr>
                </a:tc>
                <a:extLst>
                  <a:ext uri="{0D108BD9-81ED-4DB2-BD59-A6C34878D82A}">
                    <a16:rowId xmlns:a16="http://schemas.microsoft.com/office/drawing/2014/main" val="3585076788"/>
                  </a:ext>
                </a:extLst>
              </a:tr>
              <a:tr h="498881">
                <a:tc>
                  <a:txBody>
                    <a:bodyPr/>
                    <a:lstStyle/>
                    <a:p>
                      <a:r>
                        <a:rPr lang="fr-CA" sz="1400" b="1" dirty="0"/>
                        <a:t>Leçon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Exploration des aspects de la communication en ligne et de l'expression de soi.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Discussion sur les différentes formes de communication en ligne, y compris les réseaux sociaux, les courriels et les forums de discussion</a:t>
                      </a:r>
                      <a:endParaRPr lang="fr-CA" sz="12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58845441"/>
                  </a:ext>
                </a:extLst>
              </a:tr>
              <a:tr h="251455">
                <a:tc>
                  <a:txBody>
                    <a:bodyPr/>
                    <a:lstStyle/>
                    <a:p>
                      <a:r>
                        <a:rPr lang="fr-CA" sz="1400" b="1" dirty="0"/>
                        <a:t>Discussions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Discussion sur les impacts de la cyberintimidation sur la santé mentale.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Sensibilisation aux effets néfastes de la cyberintimidation sur la santé mentale et le bien-être des individus.</a:t>
                      </a:r>
                      <a:endParaRPr lang="fr-CA" sz="12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734577365"/>
                  </a:ext>
                </a:extLst>
              </a:tr>
              <a:tr h="307942">
                <a:tc>
                  <a:txBody>
                    <a:bodyPr/>
                    <a:lstStyle/>
                    <a:p>
                      <a:r>
                        <a:rPr lang="fr-CA" sz="1400" b="1" dirty="0"/>
                        <a:t>Étude de 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-Analyse d'une situation où un étudiant est victime de cyberintimidation et exploration des moyens de soutien disponibles.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-Identification des ressources et des mesures de soutien disponibles pour les victimes.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7589474"/>
                  </a:ext>
                </a:extLst>
              </a:tr>
              <a:tr h="525457">
                <a:tc>
                  <a:txBody>
                    <a:bodyPr/>
                    <a:lstStyle/>
                    <a:p>
                      <a:r>
                        <a:rPr lang="fr-CA" sz="1400" b="1" dirty="0"/>
                        <a:t>Recherche-action</a:t>
                      </a:r>
                    </a:p>
                  </a:txBody>
                  <a:tcPr/>
                </a:tc>
                <a:tc>
                  <a:txBody>
                    <a:bodyPr/>
                    <a:lstStyle/>
                    <a:p>
                      <a:r>
                        <a:rPr lang="fr-CA" sz="1200" dirty="0"/>
                        <a:t>- Développement d'une campagne pour sensibiliser à la cyberintimidation et promouvoir des comportements respectueux en ligne.</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8048505"/>
                  </a:ext>
                </a:extLst>
              </a:tr>
              <a:tr h="307942">
                <a:tc>
                  <a:txBody>
                    <a:bodyPr/>
                    <a:lstStyle/>
                    <a:p>
                      <a:r>
                        <a:rPr lang="fr-CA" sz="1400" b="1" dirty="0"/>
                        <a:t>Activités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Pratique de la rédaction de messages respectueux et de la gestion des conflits en ligne à travers des scénarios simulés.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Création de contenu multimédia pour sensibiliser à la cyberintimidation et encourager des comportements positifs en ligne.</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0480911"/>
                  </a:ext>
                </a:extLst>
              </a:tr>
              <a:tr h="288771">
                <a:tc>
                  <a:txBody>
                    <a:bodyPr/>
                    <a:lstStyle/>
                    <a:p>
                      <a:r>
                        <a:rPr lang="fr-CA" sz="1400" b="1" dirty="0"/>
                        <a:t>Méthodes de présentation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Utilisation de présentations multimédias pour illustrer les impacts de la cyberintimidation et les moyens de prévention.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Discussions structurées pour encourager l'échange d'idées et la résolution de problèmes liés à la communication en ligne.</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8723279"/>
                  </a:ext>
                </a:extLst>
              </a:tr>
              <a:tr h="307942">
                <a:tc>
                  <a:txBody>
                    <a:bodyPr/>
                    <a:lstStyle/>
                    <a:p>
                      <a:r>
                        <a:rPr lang="fr-CA" sz="1400" b="1" dirty="0"/>
                        <a:t>Outils et ressources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Common </a:t>
                      </a:r>
                      <a:r>
                        <a:rPr lang="fr-CA" sz="12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Sense</a:t>
                      </a:r>
                      <a:r>
                        <a:rPr lang="fr-CA" sz="12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fr-CA" sz="12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Education</a:t>
                      </a:r>
                      <a:r>
                        <a:rPr lang="fr-CA" sz="1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sng" kern="1200" dirty="0" err="1">
                          <a:solidFill>
                            <a:srgbClr val="0070C0"/>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Mindstamp</a:t>
                      </a:r>
                      <a:r>
                        <a:rPr lang="fr-CA" sz="1200" u="sng" kern="1200" dirty="0">
                          <a:solidFill>
                            <a:srgbClr val="0070C0"/>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sng" kern="1200" dirty="0">
                          <a:solidFill>
                            <a:srgbClr val="0070C0"/>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Google Workspace</a:t>
                      </a:r>
                      <a:endParaRPr lang="fr-CA" sz="1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62424137"/>
                  </a:ext>
                </a:extLst>
              </a:tr>
            </a:tbl>
          </a:graphicData>
        </a:graphic>
      </p:graphicFrame>
    </p:spTree>
    <p:extLst>
      <p:ext uri="{BB962C8B-B14F-4D97-AF65-F5344CB8AC3E}">
        <p14:creationId xmlns:p14="http://schemas.microsoft.com/office/powerpoint/2010/main" val="326249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62042-D57B-2DD8-8892-F64B5C6EAA0F}"/>
              </a:ext>
            </a:extLst>
          </p:cNvPr>
          <p:cNvSpPr>
            <a:spLocks noGrp="1"/>
          </p:cNvSpPr>
          <p:nvPr>
            <p:ph type="ctrTitle"/>
          </p:nvPr>
        </p:nvSpPr>
        <p:spPr>
          <a:xfrm>
            <a:off x="1389529" y="242047"/>
            <a:ext cx="8928847" cy="1021977"/>
          </a:xfrm>
        </p:spPr>
        <p:txBody>
          <a:bodyPr>
            <a:normAutofit/>
          </a:bodyPr>
          <a:lstStyle/>
          <a:p>
            <a:r>
              <a:rPr lang="fr-CA" sz="3100" dirty="0"/>
              <a:t>Vrai ou Faux</a:t>
            </a:r>
            <a:br>
              <a:rPr lang="fr-CA" dirty="0"/>
            </a:br>
            <a:r>
              <a:rPr lang="fr-CA" sz="1800" b="1" dirty="0">
                <a:effectLst/>
                <a:latin typeface="Aptos" panose="020B0004020202020204" pitchFamily="34" charset="0"/>
                <a:ea typeface="Aptos" panose="020B0004020202020204" pitchFamily="34" charset="0"/>
                <a:cs typeface="Times New Roman" panose="02020603050405020304" pitchFamily="18" charset="0"/>
              </a:rPr>
              <a:t>Développement de compétences pour une utilisation numérique responsable </a:t>
            </a:r>
            <a:endParaRPr lang="fr-CA" dirty="0"/>
          </a:p>
        </p:txBody>
      </p:sp>
      <p:sp>
        <p:nvSpPr>
          <p:cNvPr id="8" name="ZoneTexte 7">
            <a:extLst>
              <a:ext uri="{FF2B5EF4-FFF2-40B4-BE49-F238E27FC236}">
                <a16:creationId xmlns:a16="http://schemas.microsoft.com/office/drawing/2014/main" id="{0036EA99-B897-594B-0589-479CC1A8D2FB}"/>
              </a:ext>
            </a:extLst>
          </p:cNvPr>
          <p:cNvSpPr txBox="1"/>
          <p:nvPr/>
        </p:nvSpPr>
        <p:spPr>
          <a:xfrm>
            <a:off x="2196353" y="1622612"/>
            <a:ext cx="7377953" cy="3043654"/>
          </a:xfrm>
          <a:prstGeom prst="rect">
            <a:avLst/>
          </a:prstGeom>
          <a:noFill/>
        </p:spPr>
        <p:txBody>
          <a:bodyPr wrap="square">
            <a:spAutoFit/>
          </a:bodyPr>
          <a:lstStyle/>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cyberintimidation n'affecte pas la santé mentale des victimes.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Toutes les plateformes de médias sociaux sont sécurisées.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Il est acceptable de partager des contenus offensants en ligne si cela reste anonyme.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présentations multimédias ne sont pas efficaces pour sensibiliser à la cyberintimidation.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rédaction de messages positifs peut contribuer à créer un environnement en ligne plus sain.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discussions structurées ne sont pas nécessaires pour aborder des problèmes de communication en ligne.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4071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86CB-507B-C10C-B4EB-648DD9E2B1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DD7E0D-7034-0C85-8378-E1EB916B4C51}"/>
              </a:ext>
            </a:extLst>
          </p:cNvPr>
          <p:cNvSpPr>
            <a:spLocks noGrp="1"/>
          </p:cNvSpPr>
          <p:nvPr>
            <p:ph type="title"/>
          </p:nvPr>
        </p:nvSpPr>
        <p:spPr>
          <a:xfrm>
            <a:off x="838200" y="133115"/>
            <a:ext cx="10515600" cy="969179"/>
          </a:xfrm>
        </p:spPr>
        <p:txBody>
          <a:bodyPr>
            <a:normAutofit/>
          </a:bodyPr>
          <a:lstStyle/>
          <a:p>
            <a:r>
              <a:rPr lang="fr-CA" sz="2800" dirty="0"/>
              <a:t>Section 4. </a:t>
            </a:r>
            <a:r>
              <a:rPr lang="fr-CA" sz="1800" b="1" dirty="0">
                <a:latin typeface="Times New Roman" panose="02020603050405020304" pitchFamily="18" charset="0"/>
              </a:rPr>
              <a:t>Gestion de l'équilibre vie numérique-vie réelle</a:t>
            </a:r>
          </a:p>
        </p:txBody>
      </p:sp>
      <p:graphicFrame>
        <p:nvGraphicFramePr>
          <p:cNvPr id="4" name="Espace réservé du contenu 3">
            <a:extLst>
              <a:ext uri="{FF2B5EF4-FFF2-40B4-BE49-F238E27FC236}">
                <a16:creationId xmlns:a16="http://schemas.microsoft.com/office/drawing/2014/main" id="{230B7F21-4821-BEEC-935E-4C929E7A8E56}"/>
              </a:ext>
            </a:extLst>
          </p:cNvPr>
          <p:cNvGraphicFramePr>
            <a:graphicFrameLocks noGrp="1"/>
          </p:cNvGraphicFramePr>
          <p:nvPr>
            <p:ph idx="1"/>
            <p:extLst>
              <p:ext uri="{D42A27DB-BD31-4B8C-83A1-F6EECF244321}">
                <p14:modId xmlns:p14="http://schemas.microsoft.com/office/powerpoint/2010/main" val="2951600345"/>
              </p:ext>
            </p:extLst>
          </p:nvPr>
        </p:nvGraphicFramePr>
        <p:xfrm>
          <a:off x="1039906" y="1317812"/>
          <a:ext cx="10614212" cy="4788502"/>
        </p:xfrm>
        <a:graphic>
          <a:graphicData uri="http://schemas.openxmlformats.org/drawingml/2006/table">
            <a:tbl>
              <a:tblPr firstRow="1" bandRow="1">
                <a:tableStyleId>{21E4AEA4-8DFA-4A89-87EB-49C32662AFE0}</a:tableStyleId>
              </a:tblPr>
              <a:tblGrid>
                <a:gridCol w="1488668">
                  <a:extLst>
                    <a:ext uri="{9D8B030D-6E8A-4147-A177-3AD203B41FA5}">
                      <a16:colId xmlns:a16="http://schemas.microsoft.com/office/drawing/2014/main" val="2990014611"/>
                    </a:ext>
                  </a:extLst>
                </a:gridCol>
                <a:gridCol w="9125544">
                  <a:extLst>
                    <a:ext uri="{9D8B030D-6E8A-4147-A177-3AD203B41FA5}">
                      <a16:colId xmlns:a16="http://schemas.microsoft.com/office/drawing/2014/main" val="2955509906"/>
                    </a:ext>
                  </a:extLst>
                </a:gridCol>
              </a:tblGrid>
              <a:tr h="307942">
                <a:tc>
                  <a:txBody>
                    <a:bodyPr/>
                    <a:lstStyle/>
                    <a:p>
                      <a:r>
                        <a:rPr lang="fr-CA" sz="1400" dirty="0">
                          <a:solidFill>
                            <a:sysClr val="windowText" lastClr="000000"/>
                          </a:solidFill>
                        </a:rPr>
                        <a:t>Élément</a:t>
                      </a:r>
                    </a:p>
                  </a:txBody>
                  <a:tcPr>
                    <a:solidFill>
                      <a:schemeClr val="accent2">
                        <a:lumMod val="60000"/>
                        <a:lumOff val="40000"/>
                      </a:schemeClr>
                    </a:solidFill>
                  </a:tcPr>
                </a:tc>
                <a:tc>
                  <a:txBody>
                    <a:bodyPr/>
                    <a:lstStyle/>
                    <a:p>
                      <a:r>
                        <a:rPr lang="fr-CA" sz="1400" dirty="0">
                          <a:solidFill>
                            <a:sysClr val="windowText" lastClr="000000"/>
                          </a:solidFill>
                        </a:rPr>
                        <a:t>Description</a:t>
                      </a:r>
                    </a:p>
                  </a:txBody>
                  <a:tcPr>
                    <a:solidFill>
                      <a:schemeClr val="accent2">
                        <a:lumMod val="60000"/>
                        <a:lumOff val="40000"/>
                      </a:schemeClr>
                    </a:solidFill>
                  </a:tcPr>
                </a:tc>
                <a:extLst>
                  <a:ext uri="{0D108BD9-81ED-4DB2-BD59-A6C34878D82A}">
                    <a16:rowId xmlns:a16="http://schemas.microsoft.com/office/drawing/2014/main" val="3585076788"/>
                  </a:ext>
                </a:extLst>
              </a:tr>
              <a:tr h="633352">
                <a:tc>
                  <a:txBody>
                    <a:bodyPr/>
                    <a:lstStyle/>
                    <a:p>
                      <a:r>
                        <a:rPr lang="fr-CA" sz="1400" b="1" dirty="0"/>
                        <a:t>Leçon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Développement de compétences pour maintenir un équilibre sain entre la vie numérique et la vie réelle.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L'importance de trouver un équilibre entre l'utilisation des technologies numériques et les activités hors ligne pour le bien-être général.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58845441"/>
                  </a:ext>
                </a:extLst>
              </a:tr>
              <a:tr h="251455">
                <a:tc>
                  <a:txBody>
                    <a:bodyPr/>
                    <a:lstStyle/>
                    <a:p>
                      <a:r>
                        <a:rPr lang="fr-CA" sz="1400" b="1" dirty="0"/>
                        <a:t>Discussions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Discussion sur l'importance de la déconnexion numérique.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Exploration des effets néfastes de la surutilisation des appareils numériques et des stratégies pour se déconnecter régulièrement.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4577365"/>
                  </a:ext>
                </a:extLst>
              </a:tr>
              <a:tr h="307942">
                <a:tc>
                  <a:txBody>
                    <a:bodyPr/>
                    <a:lstStyle/>
                    <a:p>
                      <a:r>
                        <a:rPr lang="fr-CA" sz="1400" b="1" dirty="0"/>
                        <a:t>Étude de 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Analyse d'une situation où un étudiant éprouve des difficultés à gérer son temps en ligne et hors ligne et exploration des stratégies pour un meilleur équilibre.</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7589474"/>
                  </a:ext>
                </a:extLst>
              </a:tr>
              <a:tr h="525457">
                <a:tc>
                  <a:txBody>
                    <a:bodyPr/>
                    <a:lstStyle/>
                    <a:p>
                      <a:r>
                        <a:rPr lang="fr-CA" sz="1400" b="1" dirty="0"/>
                        <a:t>Recherche-action</a:t>
                      </a:r>
                    </a:p>
                  </a:txBody>
                  <a:tcPr/>
                </a:tc>
                <a:tc>
                  <a:txBody>
                    <a:bodyPr/>
                    <a:lstStyle/>
                    <a:p>
                      <a:r>
                        <a:rPr lang="fr-CA" sz="1200" dirty="0"/>
                        <a:t>- Élaboration d'un plan de désintoxication numérique pour les étudiants.</a:t>
                      </a:r>
                    </a:p>
                    <a:p>
                      <a:r>
                        <a:rPr lang="fr-CA" sz="1200" dirty="0"/>
                        <a:t>- Conception d'un plan visant à réduire la dépendance aux appareils numériques et à promouvoir un usage équilibré.</a:t>
                      </a:r>
                    </a:p>
                    <a:p>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8048505"/>
                  </a:ext>
                </a:extLst>
              </a:tr>
              <a:tr h="307942">
                <a:tc>
                  <a:txBody>
                    <a:bodyPr/>
                    <a:lstStyle/>
                    <a:p>
                      <a:r>
                        <a:rPr lang="fr-CA" sz="1400" b="1" dirty="0"/>
                        <a:t>Activités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Pratique de la pleine conscience et de la méditation pour favoriser la déconnexion et le bien-être 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Élaboration de stratégies individuelles pour réduire le temps d'écran et augmenter le temps consacré à des activités hors ligne.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0480911"/>
                  </a:ext>
                </a:extLst>
              </a:tr>
              <a:tr h="288771">
                <a:tc>
                  <a:txBody>
                    <a:bodyPr/>
                    <a:lstStyle/>
                    <a:p>
                      <a:r>
                        <a:rPr lang="fr-CA" sz="1400" b="1" dirty="0"/>
                        <a:t>Méthodes de présentation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Discussions en petits groupes pour partager des expériences et des stratégies personnelles.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Partage d'expériences personnelles sur les défis rencontrés et les succès obtenus dans la gestion de l'équilibre vie numérique-vie réelle.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8723279"/>
                  </a:ext>
                </a:extLst>
              </a:tr>
              <a:tr h="307942">
                <a:tc>
                  <a:txBody>
                    <a:bodyPr/>
                    <a:lstStyle/>
                    <a:p>
                      <a:r>
                        <a:rPr lang="fr-CA" sz="1400" b="1" dirty="0"/>
                        <a:t>Outils et ressources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u="sng" kern="1200" dirty="0" err="1">
                          <a:solidFill>
                            <a:srgbClr val="0070C0"/>
                          </a:solidFill>
                          <a:effectLst/>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Todoist</a:t>
                      </a:r>
                      <a:endParaRPr lang="fr-CA" sz="1200" u="sng" kern="1200" dirty="0">
                        <a:solidFill>
                          <a:srgbClr val="0070C0"/>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u="sng" kern="1200" dirty="0" err="1">
                          <a:solidFill>
                            <a:srgbClr val="0070C0"/>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staysafeonline</a:t>
                      </a:r>
                      <a:endParaRPr lang="fr-CA" sz="1200" u="sng" kern="1200" dirty="0">
                        <a:solidFill>
                          <a:srgbClr val="0070C0"/>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424137"/>
                  </a:ext>
                </a:extLst>
              </a:tr>
            </a:tbl>
          </a:graphicData>
        </a:graphic>
      </p:graphicFrame>
    </p:spTree>
    <p:extLst>
      <p:ext uri="{BB962C8B-B14F-4D97-AF65-F5344CB8AC3E}">
        <p14:creationId xmlns:p14="http://schemas.microsoft.com/office/powerpoint/2010/main" val="232907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62042-D57B-2DD8-8892-F64B5C6EAA0F}"/>
              </a:ext>
            </a:extLst>
          </p:cNvPr>
          <p:cNvSpPr>
            <a:spLocks noGrp="1"/>
          </p:cNvSpPr>
          <p:nvPr>
            <p:ph type="ctrTitle"/>
          </p:nvPr>
        </p:nvSpPr>
        <p:spPr>
          <a:xfrm>
            <a:off x="1389529" y="242047"/>
            <a:ext cx="8928847" cy="1021977"/>
          </a:xfrm>
        </p:spPr>
        <p:txBody>
          <a:bodyPr>
            <a:normAutofit/>
          </a:bodyPr>
          <a:lstStyle/>
          <a:p>
            <a:r>
              <a:rPr lang="fr-CA" sz="3100" dirty="0"/>
              <a:t>Vrai ou Faux</a:t>
            </a:r>
            <a:br>
              <a:rPr lang="fr-CA" dirty="0"/>
            </a:br>
            <a:r>
              <a:rPr lang="fr-CA" sz="1800" b="1" dirty="0">
                <a:effectLst/>
                <a:latin typeface="Times New Roman" panose="02020603050405020304" pitchFamily="18" charset="0"/>
                <a:ea typeface="Aptos" panose="020B0004020202020204" pitchFamily="34" charset="0"/>
              </a:rPr>
              <a:t>Gestion de l'équilibre vie numérique-vie réelle </a:t>
            </a:r>
            <a:endParaRPr lang="fr-CA" dirty="0"/>
          </a:p>
        </p:txBody>
      </p:sp>
      <p:sp>
        <p:nvSpPr>
          <p:cNvPr id="4" name="ZoneTexte 3">
            <a:extLst>
              <a:ext uri="{FF2B5EF4-FFF2-40B4-BE49-F238E27FC236}">
                <a16:creationId xmlns:a16="http://schemas.microsoft.com/office/drawing/2014/main" id="{CFE39912-723A-5E92-A428-C539F5FE3789}"/>
              </a:ext>
            </a:extLst>
          </p:cNvPr>
          <p:cNvSpPr txBox="1"/>
          <p:nvPr/>
        </p:nvSpPr>
        <p:spPr>
          <a:xfrm>
            <a:off x="2259107" y="1525382"/>
            <a:ext cx="7019364" cy="3340017"/>
          </a:xfrm>
          <a:prstGeom prst="rect">
            <a:avLst/>
          </a:prstGeom>
          <a:noFill/>
        </p:spPr>
        <p:txBody>
          <a:bodyPr wrap="square">
            <a:spAutoFit/>
          </a:bodyPr>
          <a:lstStyle/>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déconnexion numérique est inutile pour maintenir un équilibre sain entre la vie numérique et la vie réelle.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applications de suivi du temps d'écran ne sont pas utiles pour prendre conscience de son utilisation numérique.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La dépendance aux écrans n'a aucun impact sur la santé mentale.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discussions en petits groupes ne sont pas nécessaires pour aborder les problèmes liés à l'équilibre vie numérique-vie réelle.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planificateurs de déconnexion numérique ne sont pas efficaces pour réduire la dépendance aux écrans. </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ressources en ligne ne peuvent pas aider à promouvoir la pleine conscience de l'utilisation numérique.</a:t>
            </a:r>
            <a:endParaRPr lang="fr-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809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86CB-507B-C10C-B4EB-648DD9E2B1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DD7E0D-7034-0C85-8378-E1EB916B4C51}"/>
              </a:ext>
            </a:extLst>
          </p:cNvPr>
          <p:cNvSpPr>
            <a:spLocks noGrp="1"/>
          </p:cNvSpPr>
          <p:nvPr>
            <p:ph type="title"/>
          </p:nvPr>
        </p:nvSpPr>
        <p:spPr>
          <a:xfrm>
            <a:off x="838200" y="133115"/>
            <a:ext cx="10515600" cy="969179"/>
          </a:xfrm>
        </p:spPr>
        <p:txBody>
          <a:bodyPr>
            <a:normAutofit/>
          </a:bodyPr>
          <a:lstStyle/>
          <a:p>
            <a:r>
              <a:rPr lang="fr-CA" sz="2800" dirty="0"/>
              <a:t>5. </a:t>
            </a:r>
            <a:r>
              <a:rPr lang="fr-CA" sz="1800" b="1" dirty="0">
                <a:latin typeface="Times New Roman" panose="02020603050405020304" pitchFamily="18" charset="0"/>
              </a:rPr>
              <a:t>Réflexion</a:t>
            </a:r>
          </a:p>
        </p:txBody>
      </p:sp>
      <p:graphicFrame>
        <p:nvGraphicFramePr>
          <p:cNvPr id="4" name="Espace réservé du contenu 3">
            <a:extLst>
              <a:ext uri="{FF2B5EF4-FFF2-40B4-BE49-F238E27FC236}">
                <a16:creationId xmlns:a16="http://schemas.microsoft.com/office/drawing/2014/main" id="{230B7F21-4821-BEEC-935E-4C929E7A8E56}"/>
              </a:ext>
            </a:extLst>
          </p:cNvPr>
          <p:cNvGraphicFramePr>
            <a:graphicFrameLocks noGrp="1"/>
          </p:cNvGraphicFramePr>
          <p:nvPr>
            <p:ph idx="1"/>
            <p:extLst>
              <p:ext uri="{D42A27DB-BD31-4B8C-83A1-F6EECF244321}">
                <p14:modId xmlns:p14="http://schemas.microsoft.com/office/powerpoint/2010/main" val="2896324058"/>
              </p:ext>
            </p:extLst>
          </p:nvPr>
        </p:nvGraphicFramePr>
        <p:xfrm>
          <a:off x="1039906" y="1317812"/>
          <a:ext cx="10614212" cy="5032342"/>
        </p:xfrm>
        <a:graphic>
          <a:graphicData uri="http://schemas.openxmlformats.org/drawingml/2006/table">
            <a:tbl>
              <a:tblPr firstRow="1" bandRow="1">
                <a:tableStyleId>{21E4AEA4-8DFA-4A89-87EB-49C32662AFE0}</a:tableStyleId>
              </a:tblPr>
              <a:tblGrid>
                <a:gridCol w="1584541">
                  <a:extLst>
                    <a:ext uri="{9D8B030D-6E8A-4147-A177-3AD203B41FA5}">
                      <a16:colId xmlns:a16="http://schemas.microsoft.com/office/drawing/2014/main" val="2990014611"/>
                    </a:ext>
                  </a:extLst>
                </a:gridCol>
                <a:gridCol w="9029671">
                  <a:extLst>
                    <a:ext uri="{9D8B030D-6E8A-4147-A177-3AD203B41FA5}">
                      <a16:colId xmlns:a16="http://schemas.microsoft.com/office/drawing/2014/main" val="2955509906"/>
                    </a:ext>
                  </a:extLst>
                </a:gridCol>
              </a:tblGrid>
              <a:tr h="307942">
                <a:tc>
                  <a:txBody>
                    <a:bodyPr/>
                    <a:lstStyle/>
                    <a:p>
                      <a:r>
                        <a:rPr lang="fr-CA" sz="1400" dirty="0">
                          <a:solidFill>
                            <a:sysClr val="windowText" lastClr="000000"/>
                          </a:solidFill>
                        </a:rPr>
                        <a:t>Élément</a:t>
                      </a:r>
                    </a:p>
                  </a:txBody>
                  <a:tcPr>
                    <a:solidFill>
                      <a:schemeClr val="accent2">
                        <a:lumMod val="60000"/>
                        <a:lumOff val="40000"/>
                      </a:schemeClr>
                    </a:solidFill>
                  </a:tcPr>
                </a:tc>
                <a:tc>
                  <a:txBody>
                    <a:bodyPr/>
                    <a:lstStyle/>
                    <a:p>
                      <a:r>
                        <a:rPr lang="fr-CA" sz="1400" dirty="0">
                          <a:solidFill>
                            <a:sysClr val="windowText" lastClr="000000"/>
                          </a:solidFill>
                        </a:rPr>
                        <a:t>Description</a:t>
                      </a:r>
                    </a:p>
                  </a:txBody>
                  <a:tcPr>
                    <a:solidFill>
                      <a:schemeClr val="accent2">
                        <a:lumMod val="60000"/>
                        <a:lumOff val="40000"/>
                      </a:schemeClr>
                    </a:solidFill>
                  </a:tcPr>
                </a:tc>
                <a:extLst>
                  <a:ext uri="{0D108BD9-81ED-4DB2-BD59-A6C34878D82A}">
                    <a16:rowId xmlns:a16="http://schemas.microsoft.com/office/drawing/2014/main" val="3585076788"/>
                  </a:ext>
                </a:extLst>
              </a:tr>
              <a:tr h="633352">
                <a:tc>
                  <a:txBody>
                    <a:bodyPr/>
                    <a:lstStyle/>
                    <a:p>
                      <a:r>
                        <a:rPr lang="fr-CA" sz="1400" b="1" dirty="0"/>
                        <a:t>Leçon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Révision des concepts clés abordés dans le cours et réflexion sur le parcours d'apprentissage.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Revoir les notions de base enseignées tout au long du cours et l'évolution de la compréhension de la citoyenneté numérique et du bien-être mental.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58845441"/>
                  </a:ext>
                </a:extLst>
              </a:tr>
              <a:tr h="251455">
                <a:tc>
                  <a:txBody>
                    <a:bodyPr/>
                    <a:lstStyle/>
                    <a:p>
                      <a:r>
                        <a:rPr lang="fr-CA" sz="1400" b="1" dirty="0"/>
                        <a:t>Discussions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Discussion sur les stratégies adoptées pour maintenir un équilibre sain entre la vie numérique et la vie réelle.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rPr>
                        <a:t>- Échange sur les différentes stratégies mises en œuvre par les étudiants pour améliorer leur bien-être numérique et leur qualité de vie globale.</a:t>
                      </a:r>
                      <a:endParaRPr lang="fr-CA" sz="12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734577365"/>
                  </a:ext>
                </a:extLst>
              </a:tr>
              <a:tr h="307942">
                <a:tc>
                  <a:txBody>
                    <a:bodyPr/>
                    <a:lstStyle/>
                    <a:p>
                      <a:r>
                        <a:rPr lang="fr-CA" sz="1400" b="1" dirty="0"/>
                        <a:t>Étude de 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Réflexion sur les défis rencontrés par les étudiants et les solutions mises en œuvre pour améliorer leur bien-être numérique.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Analyse des défis spécifiques auxquels les étudiants ont été confrontés en matière de citoyenneté numérique et exploration des solutions trouvées.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7589474"/>
                  </a:ext>
                </a:extLst>
              </a:tr>
              <a:tr h="525457">
                <a:tc>
                  <a:txBody>
                    <a:bodyPr/>
                    <a:lstStyle/>
                    <a:p>
                      <a:r>
                        <a:rPr lang="fr-CA" sz="1400" b="1" dirty="0"/>
                        <a:t>Recherche-action</a:t>
                      </a:r>
                    </a:p>
                  </a:txBody>
                  <a:tcPr/>
                </a:tc>
                <a:tc>
                  <a:txBody>
                    <a:bodyPr/>
                    <a:lstStyle/>
                    <a:p>
                      <a:r>
                        <a:rPr lang="fr-CA" sz="1200" dirty="0"/>
                        <a:t>- Évaluation de l'efficacité des stratégies de gestion du bien-être numérique mises en œuvre par les étudiants.</a:t>
                      </a:r>
                    </a:p>
                    <a:p>
                      <a:r>
                        <a:rPr lang="fr-CA" sz="1200" dirty="0"/>
                        <a:t>- Collecte de données sur l'impact des interventions proposées par les étudiants et évaluation de leur efficacité pour promouvoir un comportement numérique responsable et un meilleur bien-être mental.</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8048505"/>
                  </a:ext>
                </a:extLst>
              </a:tr>
              <a:tr h="307942">
                <a:tc>
                  <a:txBody>
                    <a:bodyPr/>
                    <a:lstStyle/>
                    <a:p>
                      <a:r>
                        <a:rPr lang="fr-CA" sz="1400" b="1" dirty="0"/>
                        <a:t>Activités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Auto-évaluation des progrès réalisés par les étudiants tout au long du cours, en se basant sur les objectifs initiaux établis.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Élaboration de plans d'action individuels pour maintenir le bien-être numérique à long terme et continuer à appliquer les compétences acquises.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0480911"/>
                  </a:ext>
                </a:extLst>
              </a:tr>
              <a:tr h="288771">
                <a:tc>
                  <a:txBody>
                    <a:bodyPr/>
                    <a:lstStyle/>
                    <a:p>
                      <a:r>
                        <a:rPr lang="fr-CA" sz="1400" b="1" dirty="0"/>
                        <a:t>Méthodes de présentation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Présentations individuelles où les étudiants partagent leurs réflexions personnelles sur leur parcours dans le cours et leur vision de l'avenir en matière de citoyenneté numérique.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Discussions en classe pour permettre aux étudiants de partager leurs expériences, leurs défis et leurs succès.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8723279"/>
                  </a:ext>
                </a:extLst>
              </a:tr>
              <a:tr h="307942">
                <a:tc>
                  <a:txBody>
                    <a:bodyPr/>
                    <a:lstStyle/>
                    <a:p>
                      <a:r>
                        <a:rPr lang="fr-CA" sz="1400" b="1" dirty="0"/>
                        <a:t>Outils et ressources</a:t>
                      </a:r>
                    </a:p>
                  </a:txBody>
                  <a:tcPr/>
                </a:tc>
                <a:tc>
                  <a:txBody>
                    <a:bodyPr/>
                    <a:lstStyle/>
                    <a:p>
                      <a:r>
                        <a:rPr lang="fr-CA" sz="1200" u="sng" kern="1200" dirty="0" err="1">
                          <a:solidFill>
                            <a:srgbClr val="0070C0"/>
                          </a:solidFill>
                          <a:effectLst/>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Peergrade</a:t>
                      </a:r>
                      <a:endParaRPr lang="fr-CA" sz="1200" kern="1200" dirty="0">
                        <a:solidFill>
                          <a:srgbClr val="0070C0"/>
                        </a:solidFill>
                        <a:effectLst/>
                        <a:latin typeface="Times New Roman" panose="02020603050405020304" pitchFamily="18" charset="0"/>
                        <a:ea typeface="+mn-ea"/>
                        <a:cs typeface="Times New Roman" panose="02020603050405020304" pitchFamily="18" charset="0"/>
                      </a:endParaRPr>
                    </a:p>
                    <a:p>
                      <a:r>
                        <a:rPr lang="fr-CA" sz="1200" u="sng" kern="1200" dirty="0" err="1">
                          <a:solidFill>
                            <a:srgbClr val="0070C0"/>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Canva</a:t>
                      </a:r>
                      <a:endParaRPr lang="fr-CA" sz="1200"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424137"/>
                  </a:ext>
                </a:extLst>
              </a:tr>
            </a:tbl>
          </a:graphicData>
        </a:graphic>
      </p:graphicFrame>
    </p:spTree>
    <p:extLst>
      <p:ext uri="{BB962C8B-B14F-4D97-AF65-F5344CB8AC3E}">
        <p14:creationId xmlns:p14="http://schemas.microsoft.com/office/powerpoint/2010/main" val="287187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62042-D57B-2DD8-8892-F64B5C6EAA0F}"/>
              </a:ext>
            </a:extLst>
          </p:cNvPr>
          <p:cNvSpPr>
            <a:spLocks noGrp="1"/>
          </p:cNvSpPr>
          <p:nvPr>
            <p:ph type="ctrTitle"/>
          </p:nvPr>
        </p:nvSpPr>
        <p:spPr>
          <a:xfrm>
            <a:off x="1389529" y="242047"/>
            <a:ext cx="8928847" cy="1021977"/>
          </a:xfrm>
        </p:spPr>
        <p:txBody>
          <a:bodyPr>
            <a:normAutofit/>
          </a:bodyPr>
          <a:lstStyle/>
          <a:p>
            <a:r>
              <a:rPr lang="fr-CA" sz="3100" dirty="0"/>
              <a:t>Vrai ou Faux</a:t>
            </a:r>
            <a:br>
              <a:rPr lang="fr-CA" dirty="0"/>
            </a:br>
            <a:r>
              <a:rPr lang="fr-CA" sz="1800" b="1" dirty="0">
                <a:effectLst/>
                <a:latin typeface="Times New Roman" panose="02020603050405020304" pitchFamily="18" charset="0"/>
                <a:ea typeface="Aptos" panose="020B0004020202020204" pitchFamily="34" charset="0"/>
              </a:rPr>
              <a:t>Réflexion</a:t>
            </a:r>
            <a:endParaRPr lang="fr-CA" dirty="0"/>
          </a:p>
        </p:txBody>
      </p:sp>
      <p:sp>
        <p:nvSpPr>
          <p:cNvPr id="4" name="ZoneTexte 3">
            <a:extLst>
              <a:ext uri="{FF2B5EF4-FFF2-40B4-BE49-F238E27FC236}">
                <a16:creationId xmlns:a16="http://schemas.microsoft.com/office/drawing/2014/main" id="{CFE39912-723A-5E92-A428-C539F5FE3789}"/>
              </a:ext>
            </a:extLst>
          </p:cNvPr>
          <p:cNvSpPr txBox="1"/>
          <p:nvPr/>
        </p:nvSpPr>
        <p:spPr>
          <a:xfrm>
            <a:off x="2259107" y="1525381"/>
            <a:ext cx="8148918" cy="3611395"/>
          </a:xfrm>
          <a:prstGeom prst="rect">
            <a:avLst/>
          </a:prstGeom>
          <a:noFill/>
        </p:spPr>
        <p:txBody>
          <a:bodyPr wrap="square">
            <a:spAutoFit/>
          </a:bodyPr>
          <a:lstStyle/>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L'évaluation des stratégies de bien-être numérique est importante pour mesurer l'efficacité des interventions. </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présentations individuelles sont la seule méthode de présentation efficace pour la réflexion finale. </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questionnaires d'auto-évaluation sont des outils inutiles pour évaluer le bien-être numérique. </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forums de discussion en ligne ne sont pas utiles pour partager des expériences et des conseils sur le bien-être numérique. </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applications pour la gestion du stress ne sont pas pertinentes pour la conclusion du cours sur la citoyenneté numérique. </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CA" sz="1800" kern="100" dirty="0">
                <a:effectLst/>
                <a:latin typeface="Times New Roman" panose="02020603050405020304" pitchFamily="18" charset="0"/>
                <a:ea typeface="Aptos" panose="020B0004020202020204" pitchFamily="34" charset="0"/>
                <a:cs typeface="Times New Roman" panose="02020603050405020304" pitchFamily="18" charset="0"/>
              </a:rPr>
              <a:t>Les webinaires sur la santé mentale ne peuvent pas aider les étudiants à réfléchir à leur bien-être numérique. </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583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86CB-507B-C10C-B4EB-648DD9E2B1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DD7E0D-7034-0C85-8378-E1EB916B4C51}"/>
              </a:ext>
            </a:extLst>
          </p:cNvPr>
          <p:cNvSpPr>
            <a:spLocks noGrp="1"/>
          </p:cNvSpPr>
          <p:nvPr>
            <p:ph type="title"/>
          </p:nvPr>
        </p:nvSpPr>
        <p:spPr>
          <a:xfrm>
            <a:off x="838200" y="133115"/>
            <a:ext cx="10515600" cy="969179"/>
          </a:xfrm>
        </p:spPr>
        <p:txBody>
          <a:bodyPr>
            <a:normAutofit/>
          </a:bodyPr>
          <a:lstStyle/>
          <a:p>
            <a:r>
              <a:rPr lang="fr-CA" sz="2800" dirty="0"/>
              <a:t>6. </a:t>
            </a:r>
            <a:r>
              <a:rPr lang="fr-CA" sz="1800" b="1" dirty="0">
                <a:effectLst/>
                <a:latin typeface="Times New Roman" panose="02020603050405020304" pitchFamily="18" charset="0"/>
                <a:ea typeface="Aptos" panose="020B0004020202020204" pitchFamily="34" charset="0"/>
              </a:rPr>
              <a:t>Évaluation finale de la recherche-action</a:t>
            </a:r>
            <a:r>
              <a:rPr lang="fr-CA" sz="1800" dirty="0">
                <a:effectLst/>
                <a:latin typeface="Times New Roman" panose="02020603050405020304" pitchFamily="18" charset="0"/>
                <a:ea typeface="Aptos" panose="020B0004020202020204" pitchFamily="34" charset="0"/>
              </a:rPr>
              <a:t> </a:t>
            </a:r>
            <a:endParaRPr lang="fr-CA" sz="2800" dirty="0"/>
          </a:p>
        </p:txBody>
      </p:sp>
      <p:graphicFrame>
        <p:nvGraphicFramePr>
          <p:cNvPr id="4" name="Espace réservé du contenu 3">
            <a:extLst>
              <a:ext uri="{FF2B5EF4-FFF2-40B4-BE49-F238E27FC236}">
                <a16:creationId xmlns:a16="http://schemas.microsoft.com/office/drawing/2014/main" id="{230B7F21-4821-BEEC-935E-4C929E7A8E56}"/>
              </a:ext>
            </a:extLst>
          </p:cNvPr>
          <p:cNvGraphicFramePr>
            <a:graphicFrameLocks noGrp="1"/>
          </p:cNvGraphicFramePr>
          <p:nvPr>
            <p:ph idx="1"/>
            <p:extLst>
              <p:ext uri="{D42A27DB-BD31-4B8C-83A1-F6EECF244321}">
                <p14:modId xmlns:p14="http://schemas.microsoft.com/office/powerpoint/2010/main" val="3796231555"/>
              </p:ext>
            </p:extLst>
          </p:nvPr>
        </p:nvGraphicFramePr>
        <p:xfrm>
          <a:off x="950259" y="1191941"/>
          <a:ext cx="4437529" cy="2503505"/>
        </p:xfrm>
        <a:graphic>
          <a:graphicData uri="http://schemas.openxmlformats.org/drawingml/2006/table">
            <a:tbl>
              <a:tblPr firstRow="1" bandRow="1">
                <a:tableStyleId>{21E4AEA4-8DFA-4A89-87EB-49C32662AFE0}</a:tableStyleId>
              </a:tblPr>
              <a:tblGrid>
                <a:gridCol w="4437529">
                  <a:extLst>
                    <a:ext uri="{9D8B030D-6E8A-4147-A177-3AD203B41FA5}">
                      <a16:colId xmlns:a16="http://schemas.microsoft.com/office/drawing/2014/main" val="2955509906"/>
                    </a:ext>
                  </a:extLst>
                </a:gridCol>
              </a:tblGrid>
              <a:tr h="657815">
                <a:tc>
                  <a:txBody>
                    <a:bodyPr/>
                    <a:lstStyle/>
                    <a:p>
                      <a:r>
                        <a:rPr lang="fr-CA" sz="1400" dirty="0">
                          <a:solidFill>
                            <a:sysClr val="windowText" lastClr="000000"/>
                          </a:solidFill>
                        </a:rPr>
                        <a:t>Description : Les étudiants présenteront leurs résultats de recherche-action sous forme de rapport écrit et/ou de présentation orale.</a:t>
                      </a:r>
                    </a:p>
                  </a:txBody>
                  <a:tcPr>
                    <a:solidFill>
                      <a:schemeClr val="accent2">
                        <a:lumMod val="60000"/>
                        <a:lumOff val="40000"/>
                      </a:schemeClr>
                    </a:solidFill>
                  </a:tcPr>
                </a:tc>
                <a:extLst>
                  <a:ext uri="{0D108BD9-81ED-4DB2-BD59-A6C34878D82A}">
                    <a16:rowId xmlns:a16="http://schemas.microsoft.com/office/drawing/2014/main" val="3585076788"/>
                  </a:ext>
                </a:extLst>
              </a:tr>
              <a:tr h="1771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a:t>
                      </a:r>
                      <a:r>
                        <a:rPr lang="fr-CA" sz="1801" kern="1200" dirty="0">
                          <a:solidFill>
                            <a:schemeClr val="dk1"/>
                          </a:solidFill>
                          <a:effectLst/>
                        </a:rPr>
                        <a:t>Les étudiants seront évalués sur la qualité de leur recherche, leur analyse des données et leurs recommandations sur une utilisation numérique responsable pour un meilleur bien-être mental.</a:t>
                      </a:r>
                      <a:endParaRPr lang="fr-CA" sz="1801" kern="1200" dirty="0">
                        <a:solidFill>
                          <a:schemeClr val="dk1"/>
                        </a:solidFill>
                        <a:effectLst/>
                        <a:latin typeface="+mn-lt"/>
                        <a:ea typeface="+mn-ea"/>
                        <a:cs typeface="+mn-cs"/>
                      </a:endParaRPr>
                    </a:p>
                  </a:txBody>
                  <a:tcPr/>
                </a:tc>
                <a:extLst>
                  <a:ext uri="{0D108BD9-81ED-4DB2-BD59-A6C34878D82A}">
                    <a16:rowId xmlns:a16="http://schemas.microsoft.com/office/drawing/2014/main" val="558845441"/>
                  </a:ext>
                </a:extLst>
              </a:tr>
            </a:tbl>
          </a:graphicData>
        </a:graphic>
      </p:graphicFrame>
    </p:spTree>
    <p:extLst>
      <p:ext uri="{BB962C8B-B14F-4D97-AF65-F5344CB8AC3E}">
        <p14:creationId xmlns:p14="http://schemas.microsoft.com/office/powerpoint/2010/main" val="118854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aterialsammlung | Page 2">
            <a:extLst>
              <a:ext uri="{FF2B5EF4-FFF2-40B4-BE49-F238E27FC236}">
                <a16:creationId xmlns:a16="http://schemas.microsoft.com/office/drawing/2014/main" id="{404E843D-90BC-3C5F-EE41-FB6167A766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564" y="5708113"/>
            <a:ext cx="2090666" cy="770536"/>
          </a:xfrm>
          <a:prstGeom prst="rect">
            <a:avLst/>
          </a:prstGeom>
          <a:noFill/>
          <a:ln>
            <a:noFill/>
          </a:ln>
        </p:spPr>
      </p:pic>
      <p:sp>
        <p:nvSpPr>
          <p:cNvPr id="4" name="ZoneTexte 3">
            <a:extLst>
              <a:ext uri="{FF2B5EF4-FFF2-40B4-BE49-F238E27FC236}">
                <a16:creationId xmlns:a16="http://schemas.microsoft.com/office/drawing/2014/main" id="{12D8C02C-2E8B-307A-B7AF-EEEC243B8433}"/>
              </a:ext>
            </a:extLst>
          </p:cNvPr>
          <p:cNvSpPr txBox="1"/>
          <p:nvPr/>
        </p:nvSpPr>
        <p:spPr>
          <a:xfrm>
            <a:off x="3046828" y="379351"/>
            <a:ext cx="6098344" cy="6225743"/>
          </a:xfrm>
          <a:prstGeom prst="rect">
            <a:avLst/>
          </a:prstGeom>
          <a:noFill/>
        </p:spPr>
        <p:txBody>
          <a:bodyPr wrap="square">
            <a:spAutoFit/>
          </a:bodyPr>
          <a:lstStyle/>
          <a:p>
            <a:r>
              <a:rPr lang="fr-CA" sz="1898" dirty="0" err="1"/>
              <a:t>Created</a:t>
            </a:r>
            <a:r>
              <a:rPr lang="fr-CA" sz="1898" dirty="0"/>
              <a:t> by Rita Nasrallah </a:t>
            </a:r>
            <a:r>
              <a:rPr lang="fr-CA" sz="1898" dirty="0" err="1"/>
              <a:t>under</a:t>
            </a:r>
            <a:r>
              <a:rPr lang="fr-CA" sz="1898" dirty="0"/>
              <a:t> a Licence Creative </a:t>
            </a:r>
            <a:r>
              <a:rPr lang="fr-CA" sz="1898" dirty="0" err="1"/>
              <a:t>commons</a:t>
            </a:r>
            <a:r>
              <a:rPr lang="fr-CA" sz="1898" dirty="0"/>
              <a:t> Attribution 4.0 International, </a:t>
            </a:r>
            <a:r>
              <a:rPr lang="fr-CA" sz="1898" dirty="0" err="1"/>
              <a:t>except</a:t>
            </a:r>
            <a:r>
              <a:rPr lang="fr-CA" sz="1898" dirty="0"/>
              <a:t> </a:t>
            </a:r>
            <a:r>
              <a:rPr lang="fr-CA" sz="1898" dirty="0" err="1"/>
              <a:t>where</a:t>
            </a:r>
            <a:r>
              <a:rPr lang="fr-CA" sz="1898" dirty="0"/>
              <a:t> </a:t>
            </a:r>
            <a:r>
              <a:rPr lang="fr-CA" sz="1898" dirty="0" err="1"/>
              <a:t>otherwise</a:t>
            </a:r>
            <a:r>
              <a:rPr lang="fr-CA" sz="1898" dirty="0"/>
              <a:t> </a:t>
            </a:r>
            <a:r>
              <a:rPr lang="fr-CA" sz="1898" dirty="0" err="1"/>
              <a:t>noted</a:t>
            </a:r>
            <a:r>
              <a:rPr lang="fr-CA" sz="1898" dirty="0"/>
              <a:t>.</a:t>
            </a:r>
          </a:p>
          <a:p>
            <a:endParaRPr lang="fr-CA" sz="1898" dirty="0"/>
          </a:p>
          <a:p>
            <a:r>
              <a:rPr lang="fr-CA" sz="1898" dirty="0"/>
              <a:t>Déclaration</a:t>
            </a:r>
          </a:p>
          <a:p>
            <a:endParaRPr lang="fr-CA" sz="1898" dirty="0"/>
          </a:p>
          <a:p>
            <a:r>
              <a:rPr lang="fr-CA" sz="1898" dirty="0"/>
              <a:t>Les opinions exprimées dans cette publication sont celles de l’auteur ou des auteurs et ne reflètent pas nécessairement celles du gouvernement de l’Ontario ou du Consortium ontarien pour l’apprentissage en ligne (</a:t>
            </a:r>
            <a:r>
              <a:rPr lang="fr-CA" sz="1898" dirty="0" err="1"/>
              <a:t>eCampusOntario</a:t>
            </a:r>
            <a:r>
              <a:rPr lang="fr-CA" sz="1898" dirty="0"/>
              <a:t>).</a:t>
            </a:r>
          </a:p>
          <a:p>
            <a:endParaRPr lang="fr-CA" sz="1898" dirty="0"/>
          </a:p>
          <a:p>
            <a:r>
              <a:rPr lang="fr-CA" sz="1898" dirty="0"/>
              <a:t>The </a:t>
            </a:r>
            <a:r>
              <a:rPr lang="fr-CA" sz="1898" dirty="0" err="1"/>
              <a:t>views</a:t>
            </a:r>
            <a:r>
              <a:rPr lang="fr-CA" sz="1898" dirty="0"/>
              <a:t> </a:t>
            </a:r>
            <a:r>
              <a:rPr lang="fr-CA" sz="1898" dirty="0" err="1"/>
              <a:t>expressed</a:t>
            </a:r>
            <a:r>
              <a:rPr lang="fr-CA" sz="1898" dirty="0"/>
              <a:t> in </a:t>
            </a:r>
            <a:r>
              <a:rPr lang="fr-CA" sz="1898" dirty="0" err="1"/>
              <a:t>this</a:t>
            </a:r>
            <a:r>
              <a:rPr lang="fr-CA" sz="1898" dirty="0"/>
              <a:t> publication are the </a:t>
            </a:r>
            <a:r>
              <a:rPr lang="fr-CA" sz="1898" dirty="0" err="1"/>
              <a:t>views</a:t>
            </a:r>
            <a:r>
              <a:rPr lang="fr-CA" sz="1898" dirty="0"/>
              <a:t> of the </a:t>
            </a:r>
            <a:r>
              <a:rPr lang="fr-CA" sz="1898" dirty="0" err="1"/>
              <a:t>author</a:t>
            </a:r>
            <a:r>
              <a:rPr lang="fr-CA" sz="1898" dirty="0"/>
              <a:t>(s) and do not </a:t>
            </a:r>
            <a:r>
              <a:rPr lang="fr-CA" sz="1898" dirty="0" err="1"/>
              <a:t>necessarily</a:t>
            </a:r>
            <a:r>
              <a:rPr lang="fr-CA" sz="1898" dirty="0"/>
              <a:t> </a:t>
            </a:r>
            <a:r>
              <a:rPr lang="fr-CA" sz="1898" dirty="0" err="1"/>
              <a:t>reflect</a:t>
            </a:r>
            <a:r>
              <a:rPr lang="fr-CA" sz="1898" dirty="0"/>
              <a:t> </a:t>
            </a:r>
            <a:r>
              <a:rPr lang="fr-CA" sz="1898" dirty="0" err="1"/>
              <a:t>those</a:t>
            </a:r>
            <a:r>
              <a:rPr lang="fr-CA" sz="1898" dirty="0"/>
              <a:t> of the </a:t>
            </a:r>
            <a:r>
              <a:rPr lang="fr-CA" sz="1898" dirty="0" err="1"/>
              <a:t>Government</a:t>
            </a:r>
            <a:r>
              <a:rPr lang="fr-CA" sz="1898" dirty="0"/>
              <a:t> of Ontario or the Ontario Online Learning Consortium (</a:t>
            </a:r>
            <a:r>
              <a:rPr lang="fr-CA" sz="1898" dirty="0" err="1"/>
              <a:t>eCampusOntario</a:t>
            </a:r>
            <a:r>
              <a:rPr lang="fr-CA" sz="1898" dirty="0"/>
              <a:t>).</a:t>
            </a:r>
          </a:p>
          <a:p>
            <a:endParaRPr lang="fr-CA" sz="1898" dirty="0"/>
          </a:p>
          <a:p>
            <a:endParaRPr lang="fr-CA" sz="1898" dirty="0"/>
          </a:p>
          <a:p>
            <a:endParaRPr lang="fr-CA" sz="1898" dirty="0"/>
          </a:p>
          <a:p>
            <a:r>
              <a:rPr lang="fr-CA" sz="1898" dirty="0"/>
              <a:t> </a:t>
            </a:r>
          </a:p>
          <a:p>
            <a:endParaRPr lang="fr-CA" sz="1898" dirty="0"/>
          </a:p>
        </p:txBody>
      </p:sp>
      <p:pic>
        <p:nvPicPr>
          <p:cNvPr id="5" name="Image 4" descr="Une image contenant texte, Police, capture d’écran, Graphique&#10;&#10;Description générée automatiquement">
            <a:extLst>
              <a:ext uri="{FF2B5EF4-FFF2-40B4-BE49-F238E27FC236}">
                <a16:creationId xmlns:a16="http://schemas.microsoft.com/office/drawing/2014/main" id="{9A70F012-06AD-4AA9-9281-D4134E00B0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4565" y="4984213"/>
            <a:ext cx="3524250" cy="723900"/>
          </a:xfrm>
          <a:prstGeom prst="rect">
            <a:avLst/>
          </a:prstGeom>
          <a:noFill/>
          <a:ln>
            <a:noFill/>
          </a:ln>
        </p:spPr>
      </p:pic>
    </p:spTree>
    <p:extLst>
      <p:ext uri="{BB962C8B-B14F-4D97-AF65-F5344CB8AC3E}">
        <p14:creationId xmlns:p14="http://schemas.microsoft.com/office/powerpoint/2010/main" val="259278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80D0FDC-8FB8-CBCC-3057-3591547FCEAD}"/>
              </a:ext>
            </a:extLst>
          </p:cNvPr>
          <p:cNvSpPr txBox="1"/>
          <p:nvPr/>
        </p:nvSpPr>
        <p:spPr>
          <a:xfrm>
            <a:off x="430305" y="627529"/>
            <a:ext cx="11134165" cy="5889946"/>
          </a:xfrm>
          <a:prstGeom prst="rect">
            <a:avLst/>
          </a:prstGeom>
          <a:noFill/>
        </p:spPr>
        <p:txBody>
          <a:bodyPr wrap="square">
            <a:spAutoFit/>
          </a:bodyPr>
          <a:lstStyle/>
          <a:p>
            <a:pPr marL="228600">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Ressources</a:t>
            </a:r>
            <a:endParaRPr lang="fr-CA" sz="1200" b="1" u="sng" kern="100" dirty="0">
              <a:solidFill>
                <a:srgbClr val="467886"/>
              </a:solidFill>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228600">
              <a:lnSpc>
                <a:spcPct val="107000"/>
              </a:lnSpc>
              <a:spcAft>
                <a:spcPts val="800"/>
              </a:spcAft>
            </a:pP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MediaSmarts</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Ressources éducatives sur la littératie numérique et la citoyenneté numérique.</a:t>
            </a:r>
          </a:p>
          <a:p>
            <a:pPr marL="228600">
              <a:lnSpc>
                <a:spcPct val="107000"/>
              </a:lnSpc>
              <a:spcAft>
                <a:spcPts val="800"/>
              </a:spcAft>
            </a:pP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Common </a:t>
            </a: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Sense</a:t>
            </a: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Education</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 Guides, outils et conseils pour promouvoir une utilisation responsable des médias numériques.</a:t>
            </a:r>
          </a:p>
          <a:p>
            <a:pPr marL="228600">
              <a:lnSpc>
                <a:spcPct val="107000"/>
              </a:lnSpc>
              <a:spcAft>
                <a:spcPts val="800"/>
              </a:spcAft>
            </a:pP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Sécurité publique Canada</a:t>
            </a:r>
            <a:r>
              <a:rPr lang="fr-CA" sz="16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 </a:t>
            </a:r>
            <a:r>
              <a:rPr lang="fr-CA" sz="1600"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Aperçu des approches de lutte contre l’intimidation et la cyberintimidation</a:t>
            </a:r>
            <a:endParaRPr lang="fr-CA"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pP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Cyberbullying</a:t>
            </a: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Research</a:t>
            </a: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Center</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 Recherche et ressources sur le cyberharcèlement et ses impacts.</a:t>
            </a:r>
          </a:p>
          <a:p>
            <a:pPr marL="228600">
              <a:lnSpc>
                <a:spcPct val="107000"/>
              </a:lnSpc>
              <a:spcAft>
                <a:spcPts val="800"/>
              </a:spcAft>
            </a:pP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Cyberwise</a:t>
            </a: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 Ressources pour aider les parents, éducateurs et jeunes à naviguer en ligne en toute sécurité.</a:t>
            </a:r>
          </a:p>
          <a:p>
            <a:pPr marL="228600">
              <a:lnSpc>
                <a:spcPct val="107000"/>
              </a:lnSpc>
              <a:spcAft>
                <a:spcPts val="800"/>
              </a:spcAft>
            </a:pPr>
            <a:r>
              <a:rPr lang="fr-CA" sz="1600" b="1" u="sng" kern="100" dirty="0" err="1">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StaySafeOnline</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 Ressources pour la sécurité en ligne et la sensibilisation aux menaces en ligne.</a:t>
            </a:r>
          </a:p>
          <a:p>
            <a:pPr marL="228600">
              <a:lnSpc>
                <a:spcPct val="107000"/>
              </a:lnSpc>
              <a:spcAft>
                <a:spcPts val="800"/>
              </a:spcAft>
            </a:pP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Association pour la santé mentale au Canada</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solidFill>
                  <a:srgbClr val="0070C0"/>
                </a:solidFill>
                <a:latin typeface="Times New Roman" panose="02020603050405020304" pitchFamily="18" charset="0"/>
                <a:ea typeface="Aptos" panose="020B0004020202020204" pitchFamily="34" charset="0"/>
                <a:cs typeface="Times New Roman" panose="02020603050405020304" pitchFamily="18" charset="0"/>
              </a:rPr>
              <a:t>-</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Organisme qui propose des ressources et de l'aide pour la santé mentale.</a:t>
            </a:r>
          </a:p>
          <a:p>
            <a:pPr marL="228600">
              <a:lnSpc>
                <a:spcPct val="107000"/>
              </a:lnSpc>
              <a:spcAft>
                <a:spcPts val="800"/>
              </a:spcAft>
            </a:pP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Jeunesse j’écoute</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 Service d'assistance 24/7 pour les jeunes canadiens, offrant du soutien en ligne, par téléphone et par messagerie texte.</a:t>
            </a:r>
          </a:p>
          <a:p>
            <a:pPr marL="228600">
              <a:lnSpc>
                <a:spcPct val="107000"/>
              </a:lnSpc>
              <a:spcAft>
                <a:spcPts val="800"/>
              </a:spcAft>
            </a:pPr>
            <a:r>
              <a:rPr lang="fr-CA" sz="1600" b="1" u="sng"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Crisis Services Canada</a:t>
            </a:r>
            <a:r>
              <a:rPr lang="fr-CA" sz="1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 </a:t>
            </a:r>
            <a:r>
              <a:rPr lang="fr-CA" sz="1600" kern="100" dirty="0">
                <a:effectLst/>
                <a:latin typeface="Times New Roman" panose="02020603050405020304" pitchFamily="18" charset="0"/>
                <a:ea typeface="Aptos" panose="020B0004020202020204" pitchFamily="34" charset="0"/>
                <a:cs typeface="Times New Roman" panose="02020603050405020304" pitchFamily="18" charset="0"/>
              </a:rPr>
              <a:t>- Ligne d’aide en cas de crise de suicide - Services de prévention du suicide au Canada.</a:t>
            </a:r>
          </a:p>
          <a:p>
            <a:pPr marL="228600">
              <a:lnSpc>
                <a:spcPct val="107000"/>
              </a:lnSpc>
              <a:spcAft>
                <a:spcPts val="800"/>
              </a:spcAft>
            </a:pPr>
            <a:endParaRPr lang="fr-CA"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pPr>
            <a:endParaRPr lang="fr-CA"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pPr>
            <a:endParaRPr lang="fr-CA" sz="1200" kern="100" dirty="0">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pPr>
            <a:endParaRPr lang="fr-CA"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pPr>
            <a:endParaRPr lang="fr-CA"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a:lnSpc>
                <a:spcPct val="107000"/>
              </a:lnSpc>
              <a:spcAft>
                <a:spcPts val="800"/>
              </a:spcAft>
            </a:pP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764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extLst>
              <a:ext uri="{BEBA8EAE-BF5A-486C-A8C5-ECC9F3942E4B}">
                <a14:imgProps xmlns:a14="http://schemas.microsoft.com/office/drawing/2010/main">
                  <a14:imgLayer r:embed="rId3">
                    <a14:imgEffect>
                      <a14:artisticWatercolorSponge trans="52000"/>
                    </a14:imgEffect>
                    <a14:imgEffect>
                      <a14:colorTemperature colorTemp="5674"/>
                    </a14:imgEffect>
                    <a14:imgEffect>
                      <a14:saturation sat="66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3595B47-B710-7FB4-73AB-F21C1DA07E21}"/>
              </a:ext>
            </a:extLst>
          </p:cNvPr>
          <p:cNvPicPr>
            <a:picLocks noChangeAspect="1"/>
          </p:cNvPicPr>
          <p:nvPr/>
        </p:nvPicPr>
        <p:blipFill>
          <a:blip r:embed="rId4"/>
          <a:stretch>
            <a:fillRect/>
          </a:stretch>
        </p:blipFill>
        <p:spPr>
          <a:xfrm>
            <a:off x="4312203" y="774749"/>
            <a:ext cx="7754784" cy="640135"/>
          </a:xfrm>
          <a:prstGeom prst="rect">
            <a:avLst/>
          </a:prstGeom>
        </p:spPr>
      </p:pic>
      <p:sp>
        <p:nvSpPr>
          <p:cNvPr id="5" name="ZoneTexte 4">
            <a:extLst>
              <a:ext uri="{FF2B5EF4-FFF2-40B4-BE49-F238E27FC236}">
                <a16:creationId xmlns:a16="http://schemas.microsoft.com/office/drawing/2014/main" id="{5AE30CB2-5FD7-4794-9D12-E4F247C78BA7}"/>
              </a:ext>
            </a:extLst>
          </p:cNvPr>
          <p:cNvSpPr txBox="1"/>
          <p:nvPr/>
        </p:nvSpPr>
        <p:spPr>
          <a:xfrm>
            <a:off x="5140643" y="1737947"/>
            <a:ext cx="6097904" cy="3971985"/>
          </a:xfrm>
          <a:prstGeom prst="rect">
            <a:avLst/>
          </a:prstGeom>
          <a:noFill/>
        </p:spPr>
        <p:txBody>
          <a:bodyPr wrap="square">
            <a:spAutoFit/>
          </a:bodyPr>
          <a:lstStyle/>
          <a:p>
            <a:r>
              <a:rPr lang="fr-CA" sz="1801" kern="100" dirty="0">
                <a:latin typeface="Times New Roman" panose="02020603050405020304" pitchFamily="18" charset="0"/>
                <a:ea typeface="Aptos" panose="020B0004020202020204" pitchFamily="34" charset="0"/>
                <a:cs typeface="Times New Roman" panose="02020603050405020304" pitchFamily="18" charset="0"/>
              </a:rPr>
              <a:t>Ce cours sur la citoyenneté numérique en lien avec le bien-être mental contribue à la communauté d'apprentissage universel en fournissant aux étudiants FLS les compétences nécessaires pour naviguer de manière responsable dans le monde numérique tout en prenant soin de leur santé mentale. En intégrant des méthodes interactives d'enseignement et de recherche-action, ainsi que des méthodes alternatives et créatives d’évaluation, ce cours offre une approche holistique de l'apprentissage qui favorise l'autonomie, la réflexion critique et le bien-être des étudiants. En développant ces compétences essentielles, les étudiants sont mieux préparés à réussir dans un environnement numérique en évolution rapide et continue, tout en veillant à préserver leur santé émotionnelle et leur bien-être</a:t>
            </a:r>
            <a:r>
              <a:rPr lang="fr-CA" sz="1600" kern="100" dirty="0">
                <a:latin typeface="Times New Roman" panose="02020603050405020304" pitchFamily="18" charset="0"/>
                <a:ea typeface="Aptos" panose="020B0004020202020204" pitchFamily="34" charset="0"/>
                <a:cs typeface="Times New Roman" panose="02020603050405020304" pitchFamily="18" charset="0"/>
              </a:rPr>
              <a:t>.</a:t>
            </a:r>
            <a:br>
              <a:rPr lang="fr-CA" sz="1400" kern="100" dirty="0">
                <a:latin typeface="Aptos" panose="020B0004020202020204" pitchFamily="34" charset="0"/>
                <a:ea typeface="Aptos" panose="020B0004020202020204" pitchFamily="34" charset="0"/>
                <a:cs typeface="Times New Roman" panose="02020603050405020304" pitchFamily="18" charset="0"/>
              </a:rPr>
            </a:br>
            <a:endParaRPr lang="fr-CA" dirty="0"/>
          </a:p>
        </p:txBody>
      </p:sp>
      <p:pic>
        <p:nvPicPr>
          <p:cNvPr id="6" name="Picture 2" descr="accueil:indentite-numerique [Documentation des services numériques]">
            <a:extLst>
              <a:ext uri="{FF2B5EF4-FFF2-40B4-BE49-F238E27FC236}">
                <a16:creationId xmlns:a16="http://schemas.microsoft.com/office/drawing/2014/main" id="{F7042A5D-3360-884B-0C80-348B1231BB5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6531" y="877870"/>
            <a:ext cx="3424183" cy="5102260"/>
          </a:xfrm>
          <a:prstGeom prst="rect">
            <a:avLst/>
          </a:prstGeom>
          <a:gradFill>
            <a:gsLst>
              <a:gs pos="0">
                <a:schemeClr val="accent1">
                  <a:lumMod val="5000"/>
                  <a:lumOff val="95000"/>
                </a:schemeClr>
              </a:gs>
              <a:gs pos="78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effectLst>
            <a:outerShdw blurRad="50800" dist="50800" dir="5400000" sx="1000" sy="1000" algn="ctr" rotWithShape="0">
              <a:srgbClr val="000000">
                <a:alpha val="12000"/>
              </a:srgbClr>
            </a:outerShdw>
            <a:reflection stA="0" endPos="0" dist="50800" dir="5400000" sy="-100000" algn="bl" rotWithShape="0"/>
          </a:effectLst>
        </p:spPr>
      </p:pic>
    </p:spTree>
    <p:extLst>
      <p:ext uri="{BB962C8B-B14F-4D97-AF65-F5344CB8AC3E}">
        <p14:creationId xmlns:p14="http://schemas.microsoft.com/office/powerpoint/2010/main" val="362150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F8D98F7-F65B-9104-8C8D-51D69F613CBB}"/>
              </a:ext>
            </a:extLst>
          </p:cNvPr>
          <p:cNvSpPr txBox="1"/>
          <p:nvPr/>
        </p:nvSpPr>
        <p:spPr>
          <a:xfrm>
            <a:off x="2157984" y="382428"/>
            <a:ext cx="8988552" cy="6093143"/>
          </a:xfrm>
          <a:prstGeom prst="rect">
            <a:avLst/>
          </a:prstGeom>
          <a:noFill/>
        </p:spPr>
        <p:txBody>
          <a:bodyPr wrap="square">
            <a:spAutoFit/>
          </a:bodyPr>
          <a:lstStyle/>
          <a:p>
            <a:pPr defTabSz="914448">
              <a:lnSpc>
                <a:spcPct val="90000"/>
              </a:lnSpc>
              <a:spcBef>
                <a:spcPct val="0"/>
              </a:spcBef>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Exercices à choix multiples</a:t>
            </a:r>
          </a:p>
          <a:p>
            <a:pPr lvl="0">
              <a:lnSpc>
                <a:spcPct val="107000"/>
              </a:lnSpc>
              <a:spcAft>
                <a:spcPts val="800"/>
              </a:spcAft>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Exercice 1 :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Comment le cyberharcèlement peut-il affecter la santé mentale ?</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A) Il n'a aucun impact sur la santé mentale.</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B) Il peut entraîner de l'anxiété, de la dépression et des problèmes de bien-être mental.</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C) Il améliore la santé mentale des victimes en les encourageant à réagir.</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D) Il renforce la confiance en soi des victimes.</a:t>
            </a:r>
          </a:p>
          <a:p>
            <a:pPr>
              <a:lnSpc>
                <a:spcPct val="107000"/>
              </a:lnSpc>
              <a:spcAft>
                <a:spcPts val="800"/>
              </a:spcAf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Exercice 2 :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Qu'est-ce que la désinformation en ligne ?</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A) L'information vérifiée et précise disponible sur Internet.</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B) Les informations trompeuses ou fausses délibérément diffusées en ligne.</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C) Les informations personnelles partagées sur les réseaux sociaux.</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D) Les publicités en ligne.</a:t>
            </a:r>
          </a:p>
          <a:p>
            <a:pPr>
              <a:lnSpc>
                <a:spcPct val="107000"/>
              </a:lnSpc>
              <a:spcAft>
                <a:spcPts val="800"/>
              </a:spcAf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Exercice 3 :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Comment les communautés en ligne centrées sur la santé mentale peuvent-elles aider ?</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A) Elles n'ont aucun impact sur la santé mentale.</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B) Elles fournissent un soutien émotionnel et des ressources pour gérer les défis de santé mentale.</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C) Elles augmentent les problèmes de santé mentale.</a:t>
            </a:r>
          </a:p>
          <a:p>
            <a:pPr marL="342900" lvl="0" indent="-342900">
              <a:lnSpc>
                <a:spcPct val="107000"/>
              </a:lnSpc>
              <a:spcAft>
                <a:spcPts val="800"/>
              </a:spcAft>
              <a:buSzPts val="1000"/>
              <a:buFont typeface="Symbol" panose="05050102010706020507" pitchFamily="18" charset="2"/>
              <a:buChar char=""/>
              <a:tabLst>
                <a:tab pos="457200" algn="l"/>
              </a:tabLst>
            </a:pPr>
            <a:r>
              <a:rPr lang="fr-CA" sz="1100" kern="100" dirty="0">
                <a:effectLst/>
                <a:latin typeface="Aptos" panose="020B0004020202020204" pitchFamily="34" charset="0"/>
                <a:ea typeface="Aptos" panose="020B0004020202020204" pitchFamily="34" charset="0"/>
                <a:cs typeface="Times New Roman" panose="02020603050405020304" pitchFamily="18" charset="0"/>
              </a:rPr>
              <a:t>D) Elles renforcent les stéréotypes négatifs liés à la santé mentale.</a:t>
            </a:r>
          </a:p>
          <a:p>
            <a:pPr lvl="0">
              <a:lnSpc>
                <a:spcPct val="107000"/>
              </a:lnSpc>
              <a:spcAft>
                <a:spcPts val="800"/>
              </a:spcAft>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Exercice 4 :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Quelle mesure peut aider à promouvoir une utilisation saine des médias sociaux ?</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A) Limiter complètement l'utilisation des médias sociaux.</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B) Encourager les comparaisons constantes avec d'autres utilisateurs.</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C) Promouvoir la bienveillance en ligne et la discussion ouverte.</a:t>
            </a:r>
          </a:p>
          <a:p>
            <a:pPr marL="342900" indent="-342900">
              <a:lnSpc>
                <a:spcPct val="107000"/>
              </a:lnSpc>
              <a:spcAft>
                <a:spcPts val="800"/>
              </a:spcAft>
              <a:buSzPts val="1000"/>
              <a:buFont typeface="Symbol" panose="05050102010706020507" pitchFamily="18" charset="2"/>
              <a:buChar char=""/>
              <a:tabLst>
                <a:tab pos="457200" algn="l"/>
              </a:tabLst>
            </a:pPr>
            <a:r>
              <a:rPr lang="fr-CA" sz="1100" kern="100" dirty="0">
                <a:latin typeface="Aptos" panose="020B0004020202020204" pitchFamily="34" charset="0"/>
                <a:cs typeface="Times New Roman" panose="02020603050405020304" pitchFamily="18" charset="0"/>
              </a:rPr>
              <a:t>D) Ignorer les commentaires et les interactions en ligne.</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307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3E0AD-8ED5-3616-4CC8-96767C4B8D1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5F795A7-FB71-3DCF-0A65-39B70DA94DCC}"/>
              </a:ext>
            </a:extLst>
          </p:cNvPr>
          <p:cNvSpPr txBox="1"/>
          <p:nvPr/>
        </p:nvSpPr>
        <p:spPr>
          <a:xfrm>
            <a:off x="3254188" y="557444"/>
            <a:ext cx="6096000" cy="5887446"/>
          </a:xfrm>
          <a:prstGeom prst="rect">
            <a:avLst/>
          </a:prstGeom>
          <a:noFill/>
        </p:spPr>
        <p:txBody>
          <a:bodyPr wrap="square">
            <a:spAutoFit/>
          </a:bodyPr>
          <a:lstStyle/>
          <a:p>
            <a:pPr algn="ctr" defTabSz="914448">
              <a:lnSpc>
                <a:spcPct val="90000"/>
              </a:lnSpc>
              <a:spcBef>
                <a:spcPct val="0"/>
              </a:spcBef>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Avantages de l'utilisation numérique en lien avec la santé mentale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Accès à l'information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ressources en ligne fournissent des informations sur la santé mentale, l'auto-assistance et les options de traitement.</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Sensibilisation et réduction de la stigmatisation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médias sociaux et les plateformes en ligne permettent de sensibiliser davantage à la santé mentale et de réduire la stigmatisation.</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Soutien social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réseaux sociaux et les communautés en ligne offrent des espaces pour le soutien émotionnel et la connexion avec d'autres personnes partageant des expériences similaires.</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Applications de bien-être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De nombreuses applications mobiles sont conçues pour promouvoir la gestion du stress, la méditation, et le suivi de l'humeur.</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Thérapie en ligne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séances de thérapie en ligne permettent aux personnes d'accéder à des services de santé mentale à distance.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Éducation à la santé mentale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sites web et les vidéos éducatives offrent des informations sur la santé mentale et des techniques d'adaptation.</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Suivi de la santé mentale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applications de suivi de l'humeur et du bien-être aident les individus à suivre leur santé mentale au fil du temps.</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Interventions précoces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médias sociaux peuvent permettre de détecter et d'intervenir précocement en cas de signes de détresse chez les utilisateurs.</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Télétravail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 télétravail peut réduire le stress lié au déplacement et favoriser un meilleur équilibre entre travail et vie personnelle.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Accès aux professionnels de la santé mentale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plateformes de télémédecine permettent de consulter des professionnels de la santé mentale en ligne.</a:t>
            </a:r>
          </a:p>
        </p:txBody>
      </p:sp>
    </p:spTree>
    <p:extLst>
      <p:ext uri="{BB962C8B-B14F-4D97-AF65-F5344CB8AC3E}">
        <p14:creationId xmlns:p14="http://schemas.microsoft.com/office/powerpoint/2010/main" val="760247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6E186B4-5AAA-ABC7-1259-AD7F4D051906}"/>
              </a:ext>
            </a:extLst>
          </p:cNvPr>
          <p:cNvSpPr txBox="1"/>
          <p:nvPr/>
        </p:nvSpPr>
        <p:spPr>
          <a:xfrm>
            <a:off x="2850777" y="1053547"/>
            <a:ext cx="6096000" cy="5162888"/>
          </a:xfrm>
          <a:prstGeom prst="rect">
            <a:avLst/>
          </a:prstGeom>
          <a:noFill/>
        </p:spPr>
        <p:txBody>
          <a:bodyPr wrap="square">
            <a:sp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Inconvénients de l'utilisation numérique en lien avec la santé mentale </a:t>
            </a:r>
            <a:endParaRPr lang="fr-CA" sz="2400" b="1" kern="100" dirty="0">
              <a:solidFill>
                <a:srgbClr val="0070C0"/>
              </a:solidFill>
              <a:latin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Cyberharcèlement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médias sociaux peuvent être le lieu de cyberharcèlement, ce qui peut nuire à la santé mentale.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Surinformation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Trop d'informations en ligne peuvent causer de l'anxiété et de la confusion.</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Comparaison sociale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médias sociaux peuvent encourager la comparaison avec d'autres, ce qui peut affecter l'estime de soi.</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Dépendance numérique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L'utilisation excessive d'Internet et des médias sociaux peut entraîner une dépendance, affectant la santé mentale.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Intimité en ligne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La perte d'intimité en ligne peut entraîner des préoccupations en matière de sécurité et de santé mentale.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Désinformation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L'exposition à la désinformation en ligne peut influencer négativement la perception de la réalité et causer du stress.</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Isolement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Passer trop de temps en ligne peut conduire à l'isolement social et à des problèmes de santé mentale.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Sécurité en ligne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Les menaces en ligne, comme le vol d'identité, peuvent causer du stress.</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Sédentarité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L'utilisation numérique excessive peut contribuer à la sédentarité, affectant la santé physique et mentale.</a:t>
            </a:r>
          </a:p>
          <a:p>
            <a:pPr marL="342900" lvl="0" indent="-342900">
              <a:lnSpc>
                <a:spcPct val="107000"/>
              </a:lnSpc>
              <a:spcAft>
                <a:spcPts val="800"/>
              </a:spcAft>
              <a:buFont typeface="+mj-lt"/>
              <a:buAutoNum type="arabicPeriod"/>
              <a:tabLst>
                <a:tab pos="457200" algn="l"/>
              </a:tabLst>
            </a:pPr>
            <a:r>
              <a:rPr lang="fr-CA" sz="1100" b="1" kern="100" dirty="0">
                <a:effectLst/>
                <a:latin typeface="Aptos" panose="020B0004020202020204" pitchFamily="34" charset="0"/>
                <a:ea typeface="Aptos" panose="020B0004020202020204" pitchFamily="34" charset="0"/>
                <a:cs typeface="Times New Roman" panose="02020603050405020304" pitchFamily="18" charset="0"/>
              </a:rPr>
              <a:t>Interruption du sommeil :</a:t>
            </a:r>
            <a:r>
              <a:rPr lang="fr-CA" sz="1100" kern="100" dirty="0">
                <a:effectLst/>
                <a:latin typeface="Aptos" panose="020B0004020202020204" pitchFamily="34" charset="0"/>
                <a:ea typeface="Aptos" panose="020B0004020202020204" pitchFamily="34" charset="0"/>
                <a:cs typeface="Times New Roman" panose="02020603050405020304" pitchFamily="18" charset="0"/>
              </a:rPr>
              <a:t> L'utilisation d'appareils numériques avant le coucher peut perturber le sommeil et avoir un impact sur la santé mentale.</a:t>
            </a:r>
          </a:p>
        </p:txBody>
      </p:sp>
    </p:spTree>
    <p:extLst>
      <p:ext uri="{BB962C8B-B14F-4D97-AF65-F5344CB8AC3E}">
        <p14:creationId xmlns:p14="http://schemas.microsoft.com/office/powerpoint/2010/main" val="267038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6E186B4-5AAA-ABC7-1259-AD7F4D051906}"/>
              </a:ext>
            </a:extLst>
          </p:cNvPr>
          <p:cNvSpPr txBox="1"/>
          <p:nvPr/>
        </p:nvSpPr>
        <p:spPr>
          <a:xfrm>
            <a:off x="2850775" y="430306"/>
            <a:ext cx="6759389" cy="5885457"/>
          </a:xfrm>
          <a:prstGeom prst="rect">
            <a:avLst/>
          </a:prstGeom>
          <a:noFill/>
        </p:spPr>
        <p:txBody>
          <a:bodyPr wrap="square">
            <a:sp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Conseils Pratiques</a:t>
            </a:r>
          </a:p>
          <a:p>
            <a:pPr>
              <a:lnSpc>
                <a:spcPct val="107000"/>
              </a:lnSpc>
              <a:spcAft>
                <a:spcPts val="800"/>
              </a:spcAft>
            </a:pPr>
            <a:r>
              <a:rPr lang="fr-CA" sz="1100" b="1" kern="100" dirty="0">
                <a:latin typeface="Times New Roman" panose="02020603050405020304" pitchFamily="18" charset="0"/>
                <a:ea typeface="Aptos" panose="020B0004020202020204" pitchFamily="34" charset="0"/>
                <a:cs typeface="Times New Roman" panose="02020603050405020304" pitchFamily="18" charset="0"/>
              </a:rPr>
              <a:t>Conseils </a:t>
            </a: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 pour maintenir un équilibre sain entre l'utilisation numérique et la préservation de la santé mentale </a:t>
            </a:r>
          </a:p>
          <a:p>
            <a:pPr>
              <a:lnSpc>
                <a:spcPct val="107000"/>
              </a:lnSpc>
              <a:spcAft>
                <a:spcPts val="800"/>
              </a:spcAft>
            </a:pP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Définissez des limites de temps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Fixez des limites pour votre temps d'écran quotidien, en veillant à inclure des périodes de déconnexion.</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Privilégiez la </a:t>
            </a: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qualité</a:t>
            </a: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 sur la quantité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Au lieu de passer du temps excessif en ligne, assurez-vous que vos activités numériques sont significatives et contribuent positivement à votre vie.</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Pratiquez la pleine conscience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Soyez conscient de votre utilisation numérique. Prenez des pauses pour évaluer votre état émotionnel et mental.</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Diversifiez vos activités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Équilibrez votre temps en ligne en explorant des activités hors ligne, telles que l'exercice, la lecture, la méditation, et les interactions sociales en personne.</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Gérez votre réseau social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Désabonnez-vous des comptes ou des groupes qui génèrent du stress ou de la négativité. Favorisez les interactions positives.</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Établissez des routines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Créez des routines équilibrées qui incluent des temps de travail, de détente et de socialisation en ligne et hors ligne.</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Soyez conscient de votre sommeil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Limitez l'utilisation d'appareils numériques avant le coucher pour favoriser un sommeil de qualité.</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Restez critique en ligne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Apprenez à reconnaître la désinformation et les sources non fiables. Soyez un consommateur d'information averti.</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Recherchez du soutien si nécessaire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Si vous éprouvez des problèmes de santé mentale liés à l'utilisation numérique, n'hésitez pas à consulter un professionnel de la santé.</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Pratiquez l'</a:t>
            </a:r>
            <a:r>
              <a:rPr lang="fr-CA" sz="1100" b="1" kern="100" dirty="0" err="1">
                <a:effectLst/>
                <a:latin typeface="Times New Roman" panose="02020603050405020304" pitchFamily="18" charset="0"/>
                <a:ea typeface="Aptos" panose="020B0004020202020204" pitchFamily="34" charset="0"/>
                <a:cs typeface="Times New Roman" panose="02020603050405020304" pitchFamily="18" charset="0"/>
              </a:rPr>
              <a:t>autocare</a:t>
            </a:r>
            <a:r>
              <a:rPr lang="fr-CA" sz="11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CA" sz="1100" kern="100" dirty="0">
                <a:effectLst/>
                <a:latin typeface="Times New Roman" panose="02020603050405020304" pitchFamily="18" charset="0"/>
                <a:ea typeface="Aptos" panose="020B0004020202020204" pitchFamily="34" charset="0"/>
                <a:cs typeface="Times New Roman" panose="02020603050405020304" pitchFamily="18" charset="0"/>
              </a:rPr>
              <a:t> Prenez le temps de prendre soin de votre bien-être émotionnel. Cela peut inclure des activités telles que la méditation, l'écriture journalière ou la thérapie.</a:t>
            </a:r>
            <a:endParaRPr lang="fr-CA" sz="105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04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6E186B4-5AAA-ABC7-1259-AD7F4D051906}"/>
              </a:ext>
            </a:extLst>
          </p:cNvPr>
          <p:cNvSpPr txBox="1"/>
          <p:nvPr/>
        </p:nvSpPr>
        <p:spPr>
          <a:xfrm>
            <a:off x="2850775" y="430306"/>
            <a:ext cx="6759389" cy="5950283"/>
          </a:xfrm>
          <a:prstGeom prst="rect">
            <a:avLst/>
          </a:prstGeom>
          <a:noFill/>
        </p:spPr>
        <p:txBody>
          <a:bodyPr wrap="square">
            <a:sp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Que faire quand votre santé mentale est affectée?</a:t>
            </a:r>
          </a:p>
          <a:p>
            <a:pPr>
              <a:lnSpc>
                <a:spcPct val="107000"/>
              </a:lnSpc>
              <a:spcAft>
                <a:spcPts val="800"/>
              </a:spcAft>
            </a:pP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Des conseils à utiliser lorsque votre santé mentale est affectée par l'utilisation numérique :</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Reconnaissance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Soyez conscient que votre santé mentale peut être influencée par votre utilisation numérique. La reconnaissance du problème est la première étape vers une amélioration.</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Déconnexion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Prenez régulièrement des pauses numériques. Éloignez-vous de vos appareils, même si ce n'est que pour quelques heures par jour.</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Fixez des limites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Établissez des règles pour votre utilisation numérique, y compris des limites de temps et des zones sans appareils, comme la chambre à coucher.</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Parlez-en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Partagez vos préoccupations avec des amis, de la famille ou un professionnel de la santé.</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Identifiez les déclencheurs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Essayez de comprendre ce qui déclenche des problèmes de santé mentale liés à votre utilisation numérique. Est-ce le cyberharcèlement, la comparaison sociale ou autre chose ?</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Pratiquez la pleine conscience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La méditation et la pleine conscience peuvent vous aider à gérer le stress et à rester présent dans le moment.</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Favorisez l'activité physique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L'exercice régulier a un impact positif sur la santé mentale. Essayez de bouger davantage et de passer du temps à l'extérieur.</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Limitez les interactions toxiques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Identifiez les relations en ligne qui ont un impact négatif sur votre santé mentale et réduisez ou éliminez ces interactions.</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Demandez de l'aide professionnelle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Si votre santé mentale est sérieusement affectée, n'hésitez pas à consulter un psychologue, un psychiatre ou un thérapeute.</a:t>
            </a:r>
          </a:p>
          <a:p>
            <a:pPr marL="342900" lvl="0" indent="-342900">
              <a:lnSpc>
                <a:spcPct val="107000"/>
              </a:lnSpc>
              <a:spcAft>
                <a:spcPts val="800"/>
              </a:spcAft>
              <a:buFont typeface="+mj-lt"/>
              <a:buAutoNum type="arabicPeriod"/>
              <a:tabLst>
                <a:tab pos="457200" algn="l"/>
              </a:tabLst>
            </a:pPr>
            <a:r>
              <a:rPr lang="fr-CA" sz="1200" b="1" kern="100" dirty="0">
                <a:effectLst/>
                <a:latin typeface="Times New Roman" panose="02020603050405020304" pitchFamily="18" charset="0"/>
                <a:ea typeface="Aptos" panose="020B0004020202020204" pitchFamily="34" charset="0"/>
                <a:cs typeface="Times New Roman" panose="02020603050405020304" pitchFamily="18" charset="0"/>
              </a:rPr>
              <a:t>Utilisez des applications de suivi :</a:t>
            </a:r>
            <a:r>
              <a:rPr lang="fr-CA" sz="1200" kern="100" dirty="0">
                <a:effectLst/>
                <a:latin typeface="Times New Roman" panose="02020603050405020304" pitchFamily="18" charset="0"/>
                <a:ea typeface="Aptos" panose="020B0004020202020204" pitchFamily="34" charset="0"/>
                <a:cs typeface="Times New Roman" panose="02020603050405020304" pitchFamily="18" charset="0"/>
              </a:rPr>
              <a:t> Des applications de suivi de l'humeur et du bien-être peuvent vous aider à suivre vos émotions et à repérer des tendances.</a:t>
            </a:r>
          </a:p>
        </p:txBody>
      </p:sp>
    </p:spTree>
    <p:extLst>
      <p:ext uri="{BB962C8B-B14F-4D97-AF65-F5344CB8AC3E}">
        <p14:creationId xmlns:p14="http://schemas.microsoft.com/office/powerpoint/2010/main" val="126563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2002BD7-0FEB-63EF-002D-57910CE73931}"/>
              </a:ext>
            </a:extLst>
          </p:cNvPr>
          <p:cNvSpPr txBox="1"/>
          <p:nvPr/>
        </p:nvSpPr>
        <p:spPr>
          <a:xfrm>
            <a:off x="1520041" y="396319"/>
            <a:ext cx="9374699" cy="4585101"/>
          </a:xfrm>
          <a:prstGeom prst="rect">
            <a:avLst/>
          </a:prstGeom>
          <a:noFill/>
        </p:spPr>
        <p:txBody>
          <a:bodyPr wrap="square">
            <a:spAutoFit/>
          </a:bodyPr>
          <a:lstStyle/>
          <a:p>
            <a:pPr defTabSz="914448">
              <a:lnSpc>
                <a:spcPct val="90000"/>
              </a:lnSpc>
              <a:spcBef>
                <a:spcPct val="0"/>
              </a:spcBef>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Conclusion</a:t>
            </a:r>
          </a:p>
          <a:p>
            <a:pPr>
              <a:lnSpc>
                <a:spcPct val="107000"/>
              </a:lnSpc>
              <a:spcAft>
                <a:spcPts val="800"/>
              </a:spcAft>
            </a:pPr>
            <a:endParaRPr lang="fr-CA" sz="1400" kern="100" dirty="0">
              <a:solidFill>
                <a:srgbClr val="002060"/>
              </a:solidFill>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fr-CA" sz="1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À la fin de ce passionnant voyage dans le monde de la citoyenneté numérique, de la santé mentale et du code de conduite en ligne, vous êtes maintenant prêts à affronter les défis et les opportunités du monde numérique avec une vision claire, un langage fort et une conscience bienveillante.</a:t>
            </a:r>
          </a:p>
          <a:p>
            <a:pPr>
              <a:lnSpc>
                <a:spcPct val="107000"/>
              </a:lnSpc>
              <a:spcAft>
                <a:spcPts val="800"/>
              </a:spcAft>
            </a:pPr>
            <a:r>
              <a:rPr lang="fr-CA" sz="1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Vous avez appris à travers la recherche-action, à construire votre propre code de conduite en ligne, à naviguer avec prudence l'Internet, à reconnaître les signes de cyberharcèlement et à pratiquer la pleine conscience en ligne. Vous avez également compris le pouvoir des mots et des actions en ligne, et comment ils peuvent façonner notre monde numérique.</a:t>
            </a:r>
          </a:p>
          <a:p>
            <a:pPr>
              <a:lnSpc>
                <a:spcPct val="107000"/>
              </a:lnSpc>
              <a:spcAft>
                <a:spcPts val="800"/>
              </a:spcAft>
            </a:pPr>
            <a:r>
              <a:rPr lang="fr-CA" sz="1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En tant qu'étudiants FLS, vous avez également renforcé vos compétences en français, en utilisant la langue pour explorer des concepts complexes et participer à des discussions significatives. Cela ouvre des portes vers une participation plus complète dans la sphère numérique francophone.</a:t>
            </a:r>
          </a:p>
          <a:p>
            <a:pPr>
              <a:lnSpc>
                <a:spcPct val="107000"/>
              </a:lnSpc>
              <a:spcAft>
                <a:spcPts val="800"/>
              </a:spcAft>
            </a:pPr>
            <a:r>
              <a:rPr lang="fr-CA" sz="1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En fin de compte, la citoyenneté numérique, la santé mentale et le code de conduite en ligne sont des outils puissants pour construire un monde numérique plus équilibré, inclusif et respectueux. Vous êtes maintenant prêts à relever ce défi et à écrire le prochain chapitre de votre aventure en ligne. </a:t>
            </a:r>
          </a:p>
          <a:p>
            <a:pPr>
              <a:lnSpc>
                <a:spcPct val="107000"/>
              </a:lnSpc>
              <a:spcAft>
                <a:spcPts val="800"/>
              </a:spcAft>
            </a:pPr>
            <a:r>
              <a:rPr lang="fr-CA" sz="1400" b="1" kern="100" dirty="0">
                <a:solidFill>
                  <a:srgbClr val="002060"/>
                </a:solidFill>
                <a:latin typeface="Baguet Script" panose="00000500000000000000" pitchFamily="2" charset="0"/>
                <a:ea typeface="Aptos" panose="020B0004020202020204" pitchFamily="34" charset="0"/>
                <a:cs typeface="Times New Roman" panose="02020603050405020304" pitchFamily="18" charset="0"/>
              </a:rPr>
              <a:t>Bonne chance !</a:t>
            </a:r>
            <a:endParaRPr lang="fr-CA" sz="1400" b="1" kern="100" dirty="0">
              <a:solidFill>
                <a:srgbClr val="002060"/>
              </a:solidFill>
              <a:effectLst/>
              <a:latin typeface="Baguet Script" panose="00000500000000000000" pitchFamily="2" charset="0"/>
              <a:ea typeface="Aptos" panose="020B0004020202020204" pitchFamily="34" charset="0"/>
              <a:cs typeface="Times New Roman" panose="02020603050405020304" pitchFamily="18" charset="0"/>
            </a:endParaRPr>
          </a:p>
          <a:p>
            <a:pPr>
              <a:lnSpc>
                <a:spcPct val="107000"/>
              </a:lnSpc>
              <a:spcAft>
                <a:spcPts val="800"/>
              </a:spcAft>
            </a:pPr>
            <a:endParaRPr lang="fr-CA" sz="14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Image 4" descr="Processeur avec des nombres binaires et un plan d'aménagement">
            <a:extLst>
              <a:ext uri="{FF2B5EF4-FFF2-40B4-BE49-F238E27FC236}">
                <a16:creationId xmlns:a16="http://schemas.microsoft.com/office/drawing/2014/main" id="{B60CD2E1-75E8-E7F8-89E2-56C48E9AD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9312" y="4799848"/>
            <a:ext cx="1775460" cy="1390015"/>
          </a:xfrm>
          <a:prstGeom prst="rect">
            <a:avLst/>
          </a:prstGeom>
          <a:noFill/>
          <a:effectLst>
            <a:reflection endPos="0" dir="5400000" sy="-100000" algn="bl" rotWithShape="0"/>
          </a:effectLst>
        </p:spPr>
      </p:pic>
      <p:pic>
        <p:nvPicPr>
          <p:cNvPr id="6" name="Image 5" descr="Corde blanche liée à un nœud récif">
            <a:extLst>
              <a:ext uri="{FF2B5EF4-FFF2-40B4-BE49-F238E27FC236}">
                <a16:creationId xmlns:a16="http://schemas.microsoft.com/office/drawing/2014/main" id="{B5F9FC23-7002-C22A-E45C-8D16210C9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772" y="4799848"/>
            <a:ext cx="1724025" cy="1409700"/>
          </a:xfrm>
          <a:prstGeom prst="rect">
            <a:avLst/>
          </a:prstGeom>
        </p:spPr>
      </p:pic>
      <p:pic>
        <p:nvPicPr>
          <p:cNvPr id="7" name="Image 6" descr="Dés à expressions faciales">
            <a:extLst>
              <a:ext uri="{FF2B5EF4-FFF2-40B4-BE49-F238E27FC236}">
                <a16:creationId xmlns:a16="http://schemas.microsoft.com/office/drawing/2014/main" id="{BDD90A67-28D6-41D8-F94D-7DD22C6046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8797" y="4802705"/>
            <a:ext cx="1590675" cy="1384300"/>
          </a:xfrm>
          <a:prstGeom prst="rect">
            <a:avLst/>
          </a:prstGeom>
        </p:spPr>
      </p:pic>
    </p:spTree>
    <p:extLst>
      <p:ext uri="{BB962C8B-B14F-4D97-AF65-F5344CB8AC3E}">
        <p14:creationId xmlns:p14="http://schemas.microsoft.com/office/powerpoint/2010/main" val="29792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1BD0-1810-82D5-1409-AAE6BAC2D8D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FF99F74-1141-23CD-DD1F-402F9E9AE662}"/>
              </a:ext>
            </a:extLst>
          </p:cNvPr>
          <p:cNvSpPr txBox="1"/>
          <p:nvPr/>
        </p:nvSpPr>
        <p:spPr>
          <a:xfrm>
            <a:off x="1966885" y="431480"/>
            <a:ext cx="8393373" cy="5995039"/>
          </a:xfrm>
          <a:prstGeom prst="rect">
            <a:avLst/>
          </a:prstGeom>
          <a:noFill/>
        </p:spPr>
        <p:txBody>
          <a:bodyPr wrap="square">
            <a:sp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Introduction</a:t>
            </a:r>
          </a:p>
          <a:p>
            <a:pPr>
              <a:lnSpc>
                <a:spcPct val="107000"/>
              </a:lnSpc>
              <a:spcAft>
                <a:spcPts val="800"/>
              </a:spcAft>
            </a:pPr>
            <a:endParaRPr lang="fr-CA" sz="180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CA" sz="1801" kern="100" dirty="0">
                <a:latin typeface="Aptos" panose="020B0004020202020204" pitchFamily="34" charset="0"/>
                <a:ea typeface="Aptos" panose="020B0004020202020204" pitchFamily="34" charset="0"/>
                <a:cs typeface="Aptos" panose="020B0004020202020204" pitchFamily="34" charset="0"/>
              </a:rPr>
              <a:t>Les expériences en ligne peuvent avoir un impact profond sur le bien-être émotionnel et psychologique des individus. Il est essentiel d’aborder les questions de l’interconnectivité de la citoyenneté numérique et le bien-être mental de manière équilibrée. En s’engageant à l’exploration des aspects de la citoyenneté numérique avec une perspective centrée sur la santé mentale, les étudiants seront guidés à faire de meilleures réflexions et à prendre des décisions éclairées pour développer des compétences numériques responsables tout en cultivant un bien-être mental en ligne.</a:t>
            </a:r>
          </a:p>
          <a:p>
            <a:pPr>
              <a:lnSpc>
                <a:spcPct val="107000"/>
              </a:lnSpc>
              <a:spcAft>
                <a:spcPts val="800"/>
              </a:spcAft>
            </a:pPr>
            <a:endParaRPr lang="fr-CA" sz="1801"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CA" sz="1801" kern="100" dirty="0">
                <a:latin typeface="Aptos" panose="020B0004020202020204" pitchFamily="34" charset="0"/>
                <a:ea typeface="Aptos" panose="020B0004020202020204" pitchFamily="34" charset="0"/>
                <a:cs typeface="Aptos" panose="020B0004020202020204" pitchFamily="34" charset="0"/>
              </a:rPr>
              <a:t>À travers une approche engageante, ce cours guide la réflexion sur les liens entre la citoyenneté numérique et la santé mentale pour les étudiants en FLS, tout en mettant l’accent sur l’apprentissage actif qu’offre une Recherche-Action. La conception de cette ressource se base sur une approche holistique à la formation des citoyens numériques éclairés et bienveillants en explorant la sécurité en ligne et en promouvant une utilisation saine et consciente des espaces numériques qui deviennent, désormais, indispensables dans notre vie.</a:t>
            </a:r>
            <a:endParaRPr lang="fr-CA" sz="1801"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249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2C615EE-4610-6FC6-EA0E-4B1882CE0A89}"/>
              </a:ext>
            </a:extLst>
          </p:cNvPr>
          <p:cNvSpPr txBox="1"/>
          <p:nvPr/>
        </p:nvSpPr>
        <p:spPr>
          <a:xfrm>
            <a:off x="295835" y="122893"/>
            <a:ext cx="11896165" cy="6441635"/>
          </a:xfrm>
          <a:prstGeom prst="rect">
            <a:avLst/>
          </a:prstGeom>
          <a:noFill/>
        </p:spPr>
        <p:txBody>
          <a:bodyPr wrap="square">
            <a:sp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Guide de l'Instructeur pour le Cours sur la Citoyenneté Numérique et le Bien-être Mental</a:t>
            </a:r>
          </a:p>
          <a:p>
            <a:pPr>
              <a:lnSpc>
                <a:spcPct val="107000"/>
              </a:lnSpc>
              <a:spcAft>
                <a:spcPts val="800"/>
              </a:spcAft>
            </a:pPr>
            <a:endParaRPr lang="fr-CA" sz="1600" kern="100" dirty="0">
              <a:solidFill>
                <a:srgbClr val="00B0F0"/>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Ce guide fournira aux instructeurs des conseils et des directives pour enseigner efficacement ce cours et aider les étudiants à développer une utilisation responsable du </a:t>
            </a:r>
            <a:r>
              <a:rPr lang="fr-CA" sz="1200" kern="100" dirty="0">
                <a:solidFill>
                  <a:srgbClr val="002060"/>
                </a:solidFill>
                <a:latin typeface="Times New Roman" panose="02020603050405020304" pitchFamily="18" charset="0"/>
                <a:ea typeface="Aptos" panose="020B0004020202020204" pitchFamily="34" charset="0"/>
                <a:cs typeface="Times New Roman" panose="02020603050405020304" pitchFamily="18" charset="0"/>
              </a:rPr>
              <a:t>numérique </a:t>
            </a: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tout en préservant leur santé mentale.</a:t>
            </a:r>
          </a:p>
          <a:p>
            <a:pPr>
              <a:lnSpc>
                <a:spcPct val="107000"/>
              </a:lnSpc>
              <a:spcAft>
                <a:spcPts val="800"/>
              </a:spcAft>
            </a:pPr>
            <a:r>
              <a:rPr lang="fr-CA" sz="1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Méthodes d'Enseignement :</a:t>
            </a:r>
            <a:endPar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Utiliser des leçons interactives pour introduire les concepts clés.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Discuter en classe sur les exemples de leçons et les études de cas pour encourager la participation des étudiants.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Encourager les activités pratiques telles que des simulations de scénarios en ligne et des exercices de rédaction collaborative.</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Explorer la recherche-action pour permettre aux étudiants de mener leurs propres enquêtes et de tirer des conclusions basées sur des données.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Encourager la participation active en classe en posant des questions ouvertes et en encourageant les discussions.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Fournir des exemples concrets et des études de cas pertinents pour illustrer les concepts abordés.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Créer un environnement inclusif où tous les étudiants se sentent à l'aise de partager leurs opinions et leurs expériences.</a:t>
            </a:r>
          </a:p>
          <a:p>
            <a:pPr>
              <a:lnSpc>
                <a:spcPct val="107000"/>
              </a:lnSpc>
              <a:spcAft>
                <a:spcPts val="800"/>
              </a:spcAft>
            </a:pPr>
            <a:r>
              <a:rPr lang="fr-CA" sz="1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Évaluation :</a:t>
            </a:r>
            <a:endPar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Évaluation continue basée sur la participation en classe, les exercices pratiques et les discussions.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Évaluation des travaux de recherche-action des étudiants tout au long des étapes, en mettant l'accent sur la qualité de la recherche, l'analyse des données et les recommandations.</a:t>
            </a:r>
          </a:p>
          <a:p>
            <a:pPr>
              <a:lnSpc>
                <a:spcPct val="107000"/>
              </a:lnSpc>
              <a:spcAft>
                <a:spcPts val="800"/>
              </a:spcAf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Évaluation finale basée sur la présentation des résultats de la recherche-action</a:t>
            </a:r>
          </a:p>
          <a:p>
            <a:pPr>
              <a:lnSpc>
                <a:spcPct val="107000"/>
              </a:lnSpc>
              <a:spcAft>
                <a:spcPts val="800"/>
              </a:spcAft>
            </a:pPr>
            <a:r>
              <a:rPr lang="fr-CA" sz="1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Ressources :</a:t>
            </a:r>
            <a:endPar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Utilisez les ressources génériques et numériques fournies dans le plan de cours pour compléter les leçons.</a:t>
            </a:r>
          </a:p>
          <a:p>
            <a:pPr marL="342900" lvl="0" indent="-342900">
              <a:lnSpc>
                <a:spcPct val="107000"/>
              </a:lnSpc>
              <a:spcAft>
                <a:spcPts val="800"/>
              </a:spcAft>
              <a:buSzPts val="1000"/>
              <a:buFont typeface="Symbol" panose="05050102010706020507" pitchFamily="18" charset="2"/>
              <a:buChar char=""/>
              <a:tabLst>
                <a:tab pos="457200" algn="l"/>
              </a:tabLs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Encouragez les étudiants à explorer des ressources supplémentaires telles que des articles, des vidéos et des podcasts sur le sujet.</a:t>
            </a:r>
          </a:p>
          <a:p>
            <a:pPr>
              <a:lnSpc>
                <a:spcPct val="107000"/>
              </a:lnSpc>
              <a:spcAft>
                <a:spcPts val="800"/>
              </a:spcAft>
            </a:pPr>
            <a:r>
              <a:rPr lang="fr-CA" sz="1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endParaRPr lang="fr-CA" sz="1200" kern="100" dirty="0">
              <a:solidFill>
                <a:srgbClr val="156082"/>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377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3AED-E9C2-2B06-34CA-C869B72C42CD}"/>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78EDD712-7A2E-5DE5-4C63-5E78E45E2BEE}"/>
              </a:ext>
            </a:extLst>
          </p:cNvPr>
          <p:cNvSpPr txBox="1"/>
          <p:nvPr/>
        </p:nvSpPr>
        <p:spPr>
          <a:xfrm>
            <a:off x="1532965" y="71718"/>
            <a:ext cx="12192000" cy="6868740"/>
          </a:xfrm>
          <a:prstGeom prst="rect">
            <a:avLst/>
          </a:prstGeom>
          <a:noFill/>
        </p:spPr>
        <p:txBody>
          <a:bodyPr wrap="square" rtlCol="0">
            <a:sp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Guide de recherche-Action pour les étudiants</a:t>
            </a:r>
            <a:endParaRPr lang="fr-CA" sz="1200" dirty="0">
              <a:latin typeface="Times New Roman" panose="02020603050405020304" pitchFamily="18" charset="0"/>
              <a:cs typeface="Times New Roman" panose="02020603050405020304" pitchFamily="18" charset="0"/>
            </a:endParaRPr>
          </a:p>
          <a:p>
            <a:r>
              <a:rPr lang="fr-CA" sz="1200" dirty="0">
                <a:latin typeface="Times New Roman" panose="02020603050405020304" pitchFamily="18" charset="0"/>
                <a:cs typeface="Times New Roman" panose="02020603050405020304" pitchFamily="18" charset="0"/>
              </a:rPr>
              <a:t>Bienvenue dans le guide de recherche-action pour ce cours. En suivant ce guide tout au long du processus, vous serez bien équipé pour </a:t>
            </a:r>
          </a:p>
          <a:p>
            <a:r>
              <a:rPr lang="fr-CA" sz="1200" dirty="0">
                <a:latin typeface="Times New Roman" panose="02020603050405020304" pitchFamily="18" charset="0"/>
                <a:cs typeface="Times New Roman" panose="02020603050405020304" pitchFamily="18" charset="0"/>
              </a:rPr>
              <a:t>mener une recherche-action fructueuse sur les questions de citoyenneté numérique et de bien-être mental. </a:t>
            </a:r>
          </a:p>
          <a:p>
            <a:r>
              <a:rPr lang="fr-CA" sz="1200" b="1" u="sng" dirty="0">
                <a:latin typeface="Times New Roman" panose="02020603050405020304" pitchFamily="18" charset="0"/>
                <a:cs typeface="Times New Roman" panose="02020603050405020304" pitchFamily="18" charset="0"/>
              </a:rPr>
              <a:t>1. Comprendre la Recherche-Action :</a:t>
            </a:r>
          </a:p>
          <a:p>
            <a:r>
              <a:rPr lang="fr-CA" sz="1200" dirty="0">
                <a:latin typeface="Times New Roman" panose="02020603050405020304" pitchFamily="18" charset="0"/>
                <a:cs typeface="Times New Roman" panose="02020603050405020304" pitchFamily="18" charset="0"/>
              </a:rPr>
              <a:t>Familiarisez-vous avec l'objectif de la recherche-action dans le cadre de ce cours : étudier les habitudes numériques des étudiants et leur </a:t>
            </a:r>
          </a:p>
          <a:p>
            <a:r>
              <a:rPr lang="fr-CA" sz="1200" dirty="0">
                <a:latin typeface="Times New Roman" panose="02020603050405020304" pitchFamily="18" charset="0"/>
                <a:cs typeface="Times New Roman" panose="02020603050405020304" pitchFamily="18" charset="0"/>
              </a:rPr>
              <a:t>impact sur le bien-être mental, puis élaborer des solutions pour une utilisation numérique responsable.</a:t>
            </a:r>
          </a:p>
          <a:p>
            <a:r>
              <a:rPr lang="fr-CA" sz="1200" b="1" u="sng" dirty="0">
                <a:latin typeface="Times New Roman" panose="02020603050405020304" pitchFamily="18" charset="0"/>
                <a:cs typeface="Times New Roman" panose="02020603050405020304" pitchFamily="18" charset="0"/>
              </a:rPr>
              <a:t>2. Identification du Problème :</a:t>
            </a:r>
          </a:p>
          <a:p>
            <a:r>
              <a:rPr lang="fr-CA" sz="1200" dirty="0">
                <a:latin typeface="Times New Roman" panose="02020603050405020304" pitchFamily="18" charset="0"/>
                <a:cs typeface="Times New Roman" panose="02020603050405020304" pitchFamily="18" charset="0"/>
              </a:rPr>
              <a:t>Identifiez un problème spécifique lié à l'utilisation numérique et à la santé mentale que vous souhaitez explorer.</a:t>
            </a:r>
          </a:p>
          <a:p>
            <a:r>
              <a:rPr lang="fr-CA" sz="1200" dirty="0">
                <a:latin typeface="Times New Roman" panose="02020603050405020304" pitchFamily="18" charset="0"/>
                <a:cs typeface="Times New Roman" panose="02020603050405020304" pitchFamily="18" charset="0"/>
              </a:rPr>
              <a:t>Formulez une question de recherche claire et précise pour guider votre étude.</a:t>
            </a:r>
          </a:p>
          <a:p>
            <a:r>
              <a:rPr lang="fr-CA" sz="1200" b="1" u="sng" dirty="0">
                <a:latin typeface="Times New Roman" panose="02020603050405020304" pitchFamily="18" charset="0"/>
                <a:cs typeface="Times New Roman" panose="02020603050405020304" pitchFamily="18" charset="0"/>
              </a:rPr>
              <a:t>3. Collecte de Données :</a:t>
            </a:r>
          </a:p>
          <a:p>
            <a:r>
              <a:rPr lang="fr-CA" sz="1200" dirty="0">
                <a:latin typeface="Times New Roman" panose="02020603050405020304" pitchFamily="18" charset="0"/>
                <a:cs typeface="Times New Roman" panose="02020603050405020304" pitchFamily="18" charset="0"/>
              </a:rPr>
              <a:t>Choisissez les méthodes de collecte de données appropriées pour votre recherche.</a:t>
            </a:r>
          </a:p>
          <a:p>
            <a:r>
              <a:rPr lang="fr-CA" sz="1200" dirty="0">
                <a:latin typeface="Times New Roman" panose="02020603050405020304" pitchFamily="18" charset="0"/>
                <a:cs typeface="Times New Roman" panose="02020603050405020304" pitchFamily="18" charset="0"/>
              </a:rPr>
              <a:t>Obtenez l'approbation éthique nécessaire pour mener votre recherche, le cas échéant.</a:t>
            </a:r>
          </a:p>
          <a:p>
            <a:r>
              <a:rPr lang="fr-CA" sz="1200" dirty="0">
                <a:latin typeface="Times New Roman" panose="02020603050405020304" pitchFamily="18" charset="0"/>
                <a:cs typeface="Times New Roman" panose="02020603050405020304" pitchFamily="18" charset="0"/>
              </a:rPr>
              <a:t>Collectez les données de manière méthodique et documentez votre processus.</a:t>
            </a:r>
          </a:p>
          <a:p>
            <a:r>
              <a:rPr lang="fr-CA" sz="1200" b="1" u="sng" dirty="0">
                <a:latin typeface="Times New Roman" panose="02020603050405020304" pitchFamily="18" charset="0"/>
                <a:cs typeface="Times New Roman" panose="02020603050405020304" pitchFamily="18" charset="0"/>
              </a:rPr>
              <a:t>4. Analyse des Données :</a:t>
            </a:r>
          </a:p>
          <a:p>
            <a:r>
              <a:rPr lang="fr-CA" sz="1200" dirty="0">
                <a:latin typeface="Times New Roman" panose="02020603050405020304" pitchFamily="18" charset="0"/>
                <a:cs typeface="Times New Roman" panose="02020603050405020304" pitchFamily="18" charset="0"/>
              </a:rPr>
              <a:t>Analysez vos données de manière approfondie pour identifier les tendances, les modèles ou les problèmes émergents.</a:t>
            </a:r>
          </a:p>
          <a:p>
            <a:r>
              <a:rPr lang="fr-CA" sz="1200" dirty="0">
                <a:latin typeface="Times New Roman" panose="02020603050405020304" pitchFamily="18" charset="0"/>
                <a:cs typeface="Times New Roman" panose="02020603050405020304" pitchFamily="18" charset="0"/>
              </a:rPr>
              <a:t>Utilisez des outils statistiques ou des méthodes qualitatives pour interpréter vos résultats.</a:t>
            </a:r>
          </a:p>
          <a:p>
            <a:r>
              <a:rPr lang="fr-CA" sz="1200" b="1" u="sng" dirty="0">
                <a:latin typeface="Times New Roman" panose="02020603050405020304" pitchFamily="18" charset="0"/>
                <a:cs typeface="Times New Roman" panose="02020603050405020304" pitchFamily="18" charset="0"/>
              </a:rPr>
              <a:t>5. Développement de Solutions :</a:t>
            </a:r>
          </a:p>
          <a:p>
            <a:r>
              <a:rPr lang="fr-CA" sz="1200" dirty="0">
                <a:latin typeface="Times New Roman" panose="02020603050405020304" pitchFamily="18" charset="0"/>
                <a:cs typeface="Times New Roman" panose="02020603050405020304" pitchFamily="18" charset="0"/>
              </a:rPr>
              <a:t>Sur la base de vos résultats, proposez des solutions pratiques et réalisables.</a:t>
            </a:r>
          </a:p>
          <a:p>
            <a:r>
              <a:rPr lang="fr-CA" sz="1200" dirty="0">
                <a:latin typeface="Times New Roman" panose="02020603050405020304" pitchFamily="18" charset="0"/>
                <a:cs typeface="Times New Roman" panose="02020603050405020304" pitchFamily="18" charset="0"/>
              </a:rPr>
              <a:t>Impliquez-vous dans un processus collaboratif pour élaborer des recommandations concrètes et viables.</a:t>
            </a:r>
          </a:p>
          <a:p>
            <a:r>
              <a:rPr lang="fr-CA" sz="1200" b="1" u="sng" dirty="0">
                <a:latin typeface="Times New Roman" panose="02020603050405020304" pitchFamily="18" charset="0"/>
                <a:cs typeface="Times New Roman" panose="02020603050405020304" pitchFamily="18" charset="0"/>
              </a:rPr>
              <a:t>6. Présentation des Résultats :</a:t>
            </a:r>
          </a:p>
          <a:p>
            <a:r>
              <a:rPr lang="fr-CA" sz="1200" dirty="0">
                <a:latin typeface="Times New Roman" panose="02020603050405020304" pitchFamily="18" charset="0"/>
                <a:cs typeface="Times New Roman" panose="02020603050405020304" pitchFamily="18" charset="0"/>
              </a:rPr>
              <a:t>Préparez une présentation claire et concise de vos résultats, y compris vos conclusions et vos recommandations.</a:t>
            </a:r>
          </a:p>
          <a:p>
            <a:r>
              <a:rPr lang="fr-CA" sz="1200" dirty="0">
                <a:latin typeface="Times New Roman" panose="02020603050405020304" pitchFamily="18" charset="0"/>
                <a:cs typeface="Times New Roman" panose="02020603050405020304" pitchFamily="18" charset="0"/>
              </a:rPr>
              <a:t>Utilisez des supports visuels ou multimédias pour illustrer vos résultats de manière efficace.</a:t>
            </a:r>
          </a:p>
          <a:p>
            <a:r>
              <a:rPr lang="fr-CA" sz="1200" dirty="0">
                <a:latin typeface="Times New Roman" panose="02020603050405020304" pitchFamily="18" charset="0"/>
                <a:cs typeface="Times New Roman" panose="02020603050405020304" pitchFamily="18" charset="0"/>
              </a:rPr>
              <a:t>Soyez prêt à répondre aux questions et à fournir des explications supplémentaires lors de la présentation.</a:t>
            </a:r>
          </a:p>
          <a:p>
            <a:r>
              <a:rPr lang="fr-CA" sz="1200" b="1" u="sng" dirty="0">
                <a:latin typeface="Times New Roman" panose="02020603050405020304" pitchFamily="18" charset="0"/>
                <a:cs typeface="Times New Roman" panose="02020603050405020304" pitchFamily="18" charset="0"/>
              </a:rPr>
              <a:t>7. Évaluation et Réflexion :</a:t>
            </a:r>
          </a:p>
          <a:p>
            <a:r>
              <a:rPr lang="fr-CA" sz="1200" dirty="0">
                <a:latin typeface="Times New Roman" panose="02020603050405020304" pitchFamily="18" charset="0"/>
                <a:cs typeface="Times New Roman" panose="02020603050405020304" pitchFamily="18" charset="0"/>
              </a:rPr>
              <a:t>Évaluez de manière critique votre propre travail, en identifiant les forces, les faiblesses et les limites de votre recherche.</a:t>
            </a:r>
          </a:p>
          <a:p>
            <a:r>
              <a:rPr lang="fr-CA" sz="1200" dirty="0">
                <a:latin typeface="Times New Roman" panose="02020603050405020304" pitchFamily="18" charset="0"/>
                <a:cs typeface="Times New Roman" panose="02020603050405020304" pitchFamily="18" charset="0"/>
              </a:rPr>
              <a:t>Réfléchissez sur le processus de recherche-action dans son ensemble et sur ce que vous avez appris de cette expérience.</a:t>
            </a:r>
          </a:p>
          <a:p>
            <a:r>
              <a:rPr lang="fr-CA" sz="1200" dirty="0">
                <a:latin typeface="Times New Roman" panose="02020603050405020304" pitchFamily="18" charset="0"/>
                <a:cs typeface="Times New Roman" panose="02020603050405020304" pitchFamily="18" charset="0"/>
              </a:rPr>
              <a:t>Identifiez les domaines d'amélioration et les pistes pour de futures recherches.</a:t>
            </a:r>
          </a:p>
          <a:p>
            <a:r>
              <a:rPr lang="fr-CA" sz="1200" b="1" u="sng" dirty="0">
                <a:latin typeface="Times New Roman" panose="02020603050405020304" pitchFamily="18" charset="0"/>
                <a:cs typeface="Times New Roman" panose="02020603050405020304" pitchFamily="18" charset="0"/>
              </a:rPr>
              <a:t>8. Collaboration et Communication :</a:t>
            </a:r>
          </a:p>
          <a:p>
            <a:r>
              <a:rPr lang="fr-CA" sz="1200" dirty="0">
                <a:latin typeface="Times New Roman" panose="02020603050405020304" pitchFamily="18" charset="0"/>
                <a:cs typeface="Times New Roman" panose="02020603050405020304" pitchFamily="18" charset="0"/>
              </a:rPr>
              <a:t>Collaborez étroitement avec vos pairs et votre instructeur tout au long du processus de recherche-action.</a:t>
            </a:r>
          </a:p>
          <a:p>
            <a:r>
              <a:rPr lang="fr-CA" sz="1200" dirty="0">
                <a:latin typeface="Times New Roman" panose="02020603050405020304" pitchFamily="18" charset="0"/>
                <a:cs typeface="Times New Roman" panose="02020603050405020304" pitchFamily="18" charset="0"/>
              </a:rPr>
              <a:t>Communiquez régulièrement vos progrès, vos défis et soyez ouvert aux commentaires et aux suggestions des autres..</a:t>
            </a:r>
          </a:p>
          <a:p>
            <a:r>
              <a:rPr lang="fr-CA" sz="1200" b="1" u="sng" dirty="0">
                <a:latin typeface="Times New Roman" panose="02020603050405020304" pitchFamily="18" charset="0"/>
                <a:cs typeface="Times New Roman" panose="02020603050405020304" pitchFamily="18" charset="0"/>
              </a:rPr>
              <a:t>9. Respect de l'Éthique :</a:t>
            </a:r>
          </a:p>
          <a:p>
            <a:r>
              <a:rPr lang="fr-CA" sz="1200" dirty="0">
                <a:latin typeface="Times New Roman" panose="02020603050405020304" pitchFamily="18" charset="0"/>
                <a:cs typeface="Times New Roman" panose="02020603050405020304" pitchFamily="18" charset="0"/>
              </a:rPr>
              <a:t>Respectez les principes éthiques tout au long de votre recherche, notamment en garantissant la confidentialité des données des participants.</a:t>
            </a:r>
          </a:p>
          <a:p>
            <a:r>
              <a:rPr lang="fr-CA" sz="1200" dirty="0">
                <a:latin typeface="Times New Roman" panose="02020603050405020304" pitchFamily="18" charset="0"/>
                <a:cs typeface="Times New Roman" panose="02020603050405020304" pitchFamily="18" charset="0"/>
              </a:rPr>
              <a:t>Obtenez les consentements nécessaires des participants et respectez les protocoles éthiques établis par votre institution.</a:t>
            </a:r>
          </a:p>
          <a:p>
            <a:r>
              <a:rPr lang="fr-CA" sz="1200" i="1" dirty="0">
                <a:latin typeface="Times New Roman" panose="02020603050405020304" pitchFamily="18" charset="0"/>
                <a:cs typeface="Times New Roman" panose="02020603050405020304" pitchFamily="18" charset="0"/>
              </a:rPr>
              <a:t>Bonne chance dans votre recherche-action!</a:t>
            </a:r>
          </a:p>
        </p:txBody>
      </p:sp>
    </p:spTree>
    <p:extLst>
      <p:ext uri="{BB962C8B-B14F-4D97-AF65-F5344CB8AC3E}">
        <p14:creationId xmlns:p14="http://schemas.microsoft.com/office/powerpoint/2010/main" val="196976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3A6FB-76D4-FAF0-D65A-7237B21EC9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561454-0F8A-523B-7B0F-5B97602BCC41}"/>
              </a:ext>
            </a:extLst>
          </p:cNvPr>
          <p:cNvSpPr>
            <a:spLocks noGrp="1"/>
          </p:cNvSpPr>
          <p:nvPr>
            <p:ph type="ctrTitle"/>
          </p:nvPr>
        </p:nvSpPr>
        <p:spPr>
          <a:xfrm>
            <a:off x="814317" y="249832"/>
            <a:ext cx="10349553" cy="964821"/>
          </a:xfrm>
        </p:spPr>
        <p:txBody>
          <a:bodyPr>
            <a:normAutofit fontScale="90000"/>
          </a:bodyPr>
          <a:lstStyle/>
          <a:p>
            <a:pPr>
              <a:lnSpc>
                <a:spcPct val="107000"/>
              </a:lnSpc>
              <a:spcAft>
                <a:spcPts val="800"/>
              </a:spcAft>
            </a:pPr>
            <a:br>
              <a:rPr lang="fr-CA" sz="4400" kern="100" dirty="0">
                <a:latin typeface="Aptos" panose="020B0004020202020204" pitchFamily="34" charset="0"/>
                <a:ea typeface="Aptos" panose="020B0004020202020204" pitchFamily="34" charset="0"/>
                <a:cs typeface="Times New Roman" panose="02020603050405020304" pitchFamily="18" charset="0"/>
              </a:rPr>
            </a:br>
            <a:r>
              <a:rPr lang="fr-CA" sz="2700" b="1" kern="100" dirty="0">
                <a:solidFill>
                  <a:schemeClr val="accent2">
                    <a:lumMod val="60000"/>
                    <a:lumOff val="40000"/>
                  </a:schemeClr>
                </a:solidFill>
                <a:latin typeface="Times New Roman" panose="02020603050405020304" pitchFamily="18" charset="0"/>
                <a:cs typeface="Times New Roman" panose="02020603050405020304" pitchFamily="18" charset="0"/>
              </a:rPr>
              <a:t>La Recherche-Action en contexte numérique lié à la santé mentale</a:t>
            </a:r>
          </a:p>
        </p:txBody>
      </p:sp>
      <p:sp>
        <p:nvSpPr>
          <p:cNvPr id="3" name="Sous-titre 2">
            <a:extLst>
              <a:ext uri="{FF2B5EF4-FFF2-40B4-BE49-F238E27FC236}">
                <a16:creationId xmlns:a16="http://schemas.microsoft.com/office/drawing/2014/main" id="{8991F85B-538B-AC34-3B45-18D9455A3F42}"/>
              </a:ext>
            </a:extLst>
          </p:cNvPr>
          <p:cNvSpPr>
            <a:spLocks noGrp="1"/>
          </p:cNvSpPr>
          <p:nvPr>
            <p:ph type="subTitle" idx="1"/>
          </p:nvPr>
        </p:nvSpPr>
        <p:spPr>
          <a:xfrm>
            <a:off x="2132864" y="1568823"/>
            <a:ext cx="7926271" cy="3878371"/>
          </a:xfrm>
        </p:spPr>
        <p:txBody>
          <a:bodyPr>
            <a:normAutofit lnSpcReduction="10000"/>
          </a:bodyPr>
          <a:lstStyle/>
          <a:p>
            <a:pPr algn="l"/>
            <a:r>
              <a:rPr lang="fr-CA" sz="1300" dirty="0">
                <a:effectLst/>
                <a:latin typeface="Times New Roman" panose="02020603050405020304" pitchFamily="18" charset="0"/>
                <a:ea typeface="Aptos" panose="020B0004020202020204" pitchFamily="34" charset="0"/>
                <a:cs typeface="Times New Roman" panose="02020603050405020304" pitchFamily="18" charset="0"/>
              </a:rPr>
              <a:t>La recherche-action est une approche holistique qui favorise la résolution de problèmes concrets, l'apprentissage, l'innovation et l'amélioration continue, en mettant l'accent sur la personnalisation des solutions pour répondre aux besoins spécifiques d'un contexte donné. </a:t>
            </a:r>
            <a:r>
              <a:rPr lang="fr-CA" sz="1300" kern="100" dirty="0">
                <a:latin typeface="Times New Roman" panose="02020603050405020304" pitchFamily="18" charset="0"/>
                <a:ea typeface="Aptos" panose="020B0004020202020204" pitchFamily="34" charset="0"/>
                <a:cs typeface="Times New Roman" panose="02020603050405020304" pitchFamily="18" charset="0"/>
              </a:rPr>
              <a:t>La Recherche-action dans ce cours tire sa raison d’être dans sa capacité à créer des expériences d'apprentissage authentiques et significatives qui transforment l'apprentissage en une expérience dynamique et participative, où les étudiants ne restent pas de simples récepteurs de connaissances, mais des contributeurs actifs à la création de nouvelles connaissances dans l’utilisation du numérique en lien avec la préservation de la santé mentale. </a:t>
            </a:r>
            <a:endParaRPr lang="fr-CA" sz="1300" dirty="0">
              <a:latin typeface="Times New Roman" panose="02020603050405020304" pitchFamily="18" charset="0"/>
              <a:cs typeface="Times New Roman" panose="02020603050405020304" pitchFamily="18" charset="0"/>
            </a:endParaRPr>
          </a:p>
          <a:p>
            <a:pPr algn="l">
              <a:lnSpc>
                <a:spcPct val="107000"/>
              </a:lnSpc>
              <a:spcAft>
                <a:spcPts val="800"/>
              </a:spcAft>
            </a:pPr>
            <a:r>
              <a:rPr lang="fr-CA" sz="1200" kern="100" dirty="0">
                <a:latin typeface="Times New Roman" panose="02020603050405020304" pitchFamily="18" charset="0"/>
                <a:ea typeface="Aptos" panose="020B0004020202020204" pitchFamily="34" charset="0"/>
                <a:cs typeface="Times New Roman" panose="02020603050405020304" pitchFamily="18" charset="0"/>
              </a:rPr>
              <a:t>Dans un environnement numérique en évolution constante, cette recherche-action permet aux étudiants de favoriser :</a:t>
            </a:r>
          </a:p>
          <a:p>
            <a:pPr marL="285750" indent="-285750" algn="l">
              <a:lnSpc>
                <a:spcPct val="100000"/>
              </a:lnSpc>
              <a:spcAft>
                <a:spcPts val="800"/>
              </a:spcAft>
              <a:buFont typeface="Wingdings" panose="05000000000000000000" pitchFamily="2" charset="2"/>
              <a:buChar char="Ø"/>
              <a:tabLst>
                <a:tab pos="457224" algn="l"/>
              </a:tabLst>
            </a:pPr>
            <a:r>
              <a:rPr lang="fr-CA" sz="1200" kern="100" dirty="0">
                <a:latin typeface="Times New Roman" panose="02020603050405020304" pitchFamily="18" charset="0"/>
                <a:ea typeface="Aptos" panose="020B0004020202020204" pitchFamily="34" charset="0"/>
                <a:cs typeface="Times New Roman" panose="02020603050405020304" pitchFamily="18" charset="0"/>
              </a:rPr>
              <a:t>La Contextualisation des apprentissages.</a:t>
            </a:r>
          </a:p>
          <a:p>
            <a:pPr marL="285750" indent="-285750" algn="l">
              <a:lnSpc>
                <a:spcPct val="100000"/>
              </a:lnSpc>
              <a:spcAft>
                <a:spcPts val="800"/>
              </a:spcAft>
              <a:buFont typeface="Wingdings" panose="05000000000000000000" pitchFamily="2" charset="2"/>
              <a:buChar char="Ø"/>
              <a:tabLst>
                <a:tab pos="457224" algn="l"/>
              </a:tabLst>
            </a:pPr>
            <a:r>
              <a:rPr lang="fr-CA" sz="1200" kern="100" dirty="0">
                <a:latin typeface="Times New Roman" panose="02020603050405020304" pitchFamily="18" charset="0"/>
                <a:ea typeface="Aptos" panose="020B0004020202020204" pitchFamily="34" charset="0"/>
                <a:cs typeface="Times New Roman" panose="02020603050405020304" pitchFamily="18" charset="0"/>
              </a:rPr>
              <a:t>L’Autonomisation et la responsabilité de l’autogestion de leur bien-être numérique.</a:t>
            </a:r>
          </a:p>
          <a:p>
            <a:pPr marL="285750" indent="-285750" algn="l">
              <a:lnSpc>
                <a:spcPct val="100000"/>
              </a:lnSpc>
              <a:spcAft>
                <a:spcPts val="800"/>
              </a:spcAft>
              <a:buFont typeface="Wingdings" panose="05000000000000000000" pitchFamily="2" charset="2"/>
              <a:buChar char="Ø"/>
              <a:tabLst>
                <a:tab pos="457224" algn="l"/>
              </a:tabLst>
            </a:pPr>
            <a:r>
              <a:rPr lang="fr-CA" sz="1200" kern="100" dirty="0">
                <a:latin typeface="Times New Roman" panose="02020603050405020304" pitchFamily="18" charset="0"/>
                <a:ea typeface="Aptos" panose="020B0004020202020204" pitchFamily="34" charset="0"/>
                <a:cs typeface="Times New Roman" panose="02020603050405020304" pitchFamily="18" charset="0"/>
              </a:rPr>
              <a:t>Le Développement de compétences transversales la pensée critique, la résolution de problèmes, la collaboration et la communication, telles que la pensée critique, la résolution de problèmes, la collaboration et la communication. </a:t>
            </a:r>
          </a:p>
          <a:p>
            <a:pPr marL="285750" indent="-285750" algn="l">
              <a:lnSpc>
                <a:spcPct val="100000"/>
              </a:lnSpc>
              <a:spcAft>
                <a:spcPts val="800"/>
              </a:spcAft>
              <a:buFont typeface="Wingdings" panose="05000000000000000000" pitchFamily="2" charset="2"/>
              <a:buChar char="Ø"/>
              <a:tabLst>
                <a:tab pos="457224" algn="l"/>
              </a:tabLst>
            </a:pPr>
            <a:r>
              <a:rPr lang="fr-CA" sz="1200" kern="100" dirty="0">
                <a:latin typeface="Times New Roman" panose="02020603050405020304" pitchFamily="18" charset="0"/>
                <a:ea typeface="Aptos" panose="020B0004020202020204" pitchFamily="34" charset="0"/>
                <a:cs typeface="Times New Roman" panose="02020603050405020304" pitchFamily="18" charset="0"/>
              </a:rPr>
              <a:t>Les Réponses personnalisées et les stratégies adaptées à leurs besoins spécifiques.</a:t>
            </a:r>
          </a:p>
          <a:p>
            <a:pPr marL="285750" indent="-285750" algn="l">
              <a:lnSpc>
                <a:spcPct val="100000"/>
              </a:lnSpc>
              <a:spcAft>
                <a:spcPts val="800"/>
              </a:spcAft>
              <a:buFont typeface="Wingdings" panose="05000000000000000000" pitchFamily="2" charset="2"/>
              <a:buChar char="Ø"/>
              <a:tabLst>
                <a:tab pos="457224" algn="l"/>
              </a:tabLst>
            </a:pPr>
            <a:r>
              <a:rPr lang="fr-CA" sz="1200" kern="100" dirty="0">
                <a:latin typeface="Times New Roman" panose="02020603050405020304" pitchFamily="18" charset="0"/>
                <a:ea typeface="Aptos" panose="020B0004020202020204" pitchFamily="34" charset="0"/>
                <a:cs typeface="Times New Roman" panose="02020603050405020304" pitchFamily="18" charset="0"/>
              </a:rPr>
              <a:t> L’Impact concret et durable dans leur vie quotidienne et au-delà de la salle de classe.</a:t>
            </a:r>
          </a:p>
          <a:p>
            <a:endParaRPr lang="fr-CA" dirty="0"/>
          </a:p>
        </p:txBody>
      </p:sp>
    </p:spTree>
    <p:extLst>
      <p:ext uri="{BB962C8B-B14F-4D97-AF65-F5344CB8AC3E}">
        <p14:creationId xmlns:p14="http://schemas.microsoft.com/office/powerpoint/2010/main" val="117935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847A-7AF2-C672-175B-2343CB19E2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DB6189-E770-4C1A-A94B-44C90C09354B}"/>
              </a:ext>
            </a:extLst>
          </p:cNvPr>
          <p:cNvSpPr>
            <a:spLocks noGrp="1"/>
          </p:cNvSpPr>
          <p:nvPr>
            <p:ph type="ctrTitle"/>
          </p:nvPr>
        </p:nvSpPr>
        <p:spPr>
          <a:xfrm>
            <a:off x="1147482" y="836706"/>
            <a:ext cx="9646024" cy="660400"/>
          </a:xfrm>
        </p:spPr>
        <p:txBody>
          <a:bodyPr>
            <a:normAutofit/>
          </a:bodyPr>
          <a:lstStyle/>
          <a:p>
            <a:r>
              <a:rPr lang="fr-CA" sz="2400" b="1" kern="100" dirty="0">
                <a:solidFill>
                  <a:schemeClr val="accent2">
                    <a:lumMod val="60000"/>
                    <a:lumOff val="40000"/>
                  </a:schemeClr>
                </a:solidFill>
                <a:latin typeface="Times New Roman" panose="02020603050405020304" pitchFamily="18" charset="0"/>
                <a:cs typeface="Times New Roman" panose="02020603050405020304" pitchFamily="18" charset="0"/>
              </a:rPr>
              <a:t>Plan du cours</a:t>
            </a:r>
          </a:p>
        </p:txBody>
      </p:sp>
      <p:graphicFrame>
        <p:nvGraphicFramePr>
          <p:cNvPr id="8" name="Tableau 7">
            <a:extLst>
              <a:ext uri="{FF2B5EF4-FFF2-40B4-BE49-F238E27FC236}">
                <a16:creationId xmlns:a16="http://schemas.microsoft.com/office/drawing/2014/main" id="{68DCEBE6-2545-3100-4B58-8E1CA56406EA}"/>
              </a:ext>
            </a:extLst>
          </p:cNvPr>
          <p:cNvGraphicFramePr>
            <a:graphicFrameLocks noGrp="1"/>
          </p:cNvGraphicFramePr>
          <p:nvPr>
            <p:extLst>
              <p:ext uri="{D42A27DB-BD31-4B8C-83A1-F6EECF244321}">
                <p14:modId xmlns:p14="http://schemas.microsoft.com/office/powerpoint/2010/main" val="3911442948"/>
              </p:ext>
            </p:extLst>
          </p:nvPr>
        </p:nvGraphicFramePr>
        <p:xfrm>
          <a:off x="1506071" y="2097742"/>
          <a:ext cx="8764495" cy="4287116"/>
        </p:xfrm>
        <a:graphic>
          <a:graphicData uri="http://schemas.openxmlformats.org/drawingml/2006/table">
            <a:tbl>
              <a:tblPr firstRow="1" bandRow="1">
                <a:tableStyleId>{21E4AEA4-8DFA-4A89-87EB-49C32662AFE0}</a:tableStyleId>
              </a:tblPr>
              <a:tblGrid>
                <a:gridCol w="1237891">
                  <a:extLst>
                    <a:ext uri="{9D8B030D-6E8A-4147-A177-3AD203B41FA5}">
                      <a16:colId xmlns:a16="http://schemas.microsoft.com/office/drawing/2014/main" val="2415003968"/>
                    </a:ext>
                  </a:extLst>
                </a:gridCol>
                <a:gridCol w="7526604">
                  <a:extLst>
                    <a:ext uri="{9D8B030D-6E8A-4147-A177-3AD203B41FA5}">
                      <a16:colId xmlns:a16="http://schemas.microsoft.com/office/drawing/2014/main" val="1628935186"/>
                    </a:ext>
                  </a:extLst>
                </a:gridCol>
              </a:tblGrid>
              <a:tr h="0">
                <a:tc gridSpan="2">
                  <a:txBody>
                    <a:bodyPr/>
                    <a:lstStyle/>
                    <a:p>
                      <a:pPr>
                        <a:lnSpc>
                          <a:spcPct val="107000"/>
                        </a:lnSpc>
                        <a:spcAft>
                          <a:spcPts val="800"/>
                        </a:spcAft>
                      </a:pPr>
                      <a:endParaRPr lang="fr-CA" sz="1800" b="1" kern="100" dirty="0">
                        <a:effectLst/>
                      </a:endParaRPr>
                    </a:p>
                    <a:p>
                      <a:pPr algn="ctr">
                        <a:lnSpc>
                          <a:spcPct val="107000"/>
                        </a:lnSpc>
                        <a:spcAft>
                          <a:spcPts val="800"/>
                        </a:spcAft>
                      </a:pPr>
                      <a:r>
                        <a:rPr lang="fr-CA" sz="1800" b="1" kern="100" dirty="0">
                          <a:effectLst/>
                        </a:rPr>
                        <a:t>CITOYENNETÉ NUMÉRIQUE ET BIEN-ÊTRE MENTAL</a:t>
                      </a:r>
                    </a:p>
                    <a:p>
                      <a:pPr algn="ctr">
                        <a:lnSpc>
                          <a:spcPct val="107000"/>
                        </a:lnSpc>
                        <a:spcAft>
                          <a:spcPts val="800"/>
                        </a:spcAft>
                      </a:pPr>
                      <a:r>
                        <a:rPr lang="fr-CA" sz="1100" b="1" kern="100" dirty="0">
                          <a:latin typeface="Aptos" panose="020B0004020202020204" pitchFamily="34" charset="0"/>
                          <a:ea typeface="Aptos" panose="020B0004020202020204" pitchFamily="34" charset="0"/>
                          <a:cs typeface="Times New Roman" panose="02020603050405020304" pitchFamily="18" charset="0"/>
                        </a:rPr>
                        <a:t>UNE APPROCHE ENGAGEANTE POUR LES ÉTUDIANTS FLS</a:t>
                      </a:r>
                      <a:endParaRPr lang="fr-CA" sz="1100" kern="100" dirty="0">
                        <a:effectLst/>
                      </a:endParaRPr>
                    </a:p>
                    <a:p>
                      <a:pPr algn="ctr"/>
                      <a:endParaRPr lang="fr-CA" dirty="0"/>
                    </a:p>
                  </a:txBody>
                  <a:tcPr>
                    <a:solidFill>
                      <a:schemeClr val="accent2">
                        <a:lumMod val="60000"/>
                        <a:lumOff val="40000"/>
                      </a:schemeClr>
                    </a:solidFill>
                  </a:tcPr>
                </a:tc>
                <a:tc hMerge="1">
                  <a:txBody>
                    <a:bodyPr/>
                    <a:lstStyle/>
                    <a:p>
                      <a:endParaRPr dirty="0"/>
                    </a:p>
                  </a:txBody>
                  <a:tcPr>
                    <a:solidFill>
                      <a:schemeClr val="accent2">
                        <a:lumMod val="60000"/>
                        <a:lumOff val="40000"/>
                      </a:schemeClr>
                    </a:solidFill>
                  </a:tcPr>
                </a:tc>
                <a:extLst>
                  <a:ext uri="{0D108BD9-81ED-4DB2-BD59-A6C34878D82A}">
                    <a16:rowId xmlns:a16="http://schemas.microsoft.com/office/drawing/2014/main" val="3403969135"/>
                  </a:ext>
                </a:extLst>
              </a:tr>
              <a:tr h="477689">
                <a:tc>
                  <a:txBody>
                    <a:bodyPr/>
                    <a:lstStyle/>
                    <a:p>
                      <a:r>
                        <a:rPr lang="fr-CA" sz="1600" kern="1200" dirty="0">
                          <a:solidFill>
                            <a:schemeClr val="dk1"/>
                          </a:solidFill>
                          <a:effectLst/>
                        </a:rPr>
                        <a:t>Section 1</a:t>
                      </a:r>
                      <a:endParaRPr lang="fr-CA" sz="1600" dirty="0">
                        <a:latin typeface="Times New Roman" panose="02020603050405020304" pitchFamily="18" charset="0"/>
                        <a:cs typeface="Times New Roman" panose="02020603050405020304" pitchFamily="18" charset="0"/>
                      </a:endParaRPr>
                    </a:p>
                  </a:txBody>
                  <a:tcPr/>
                </a:tc>
                <a:tc>
                  <a:txBody>
                    <a:bodyPr/>
                    <a:lstStyle/>
                    <a:p>
                      <a:r>
                        <a:rPr lang="fr-CA" sz="1600" dirty="0">
                          <a:effectLst/>
                        </a:rPr>
                        <a:t>Introduction à la Citoyenneté Numérique</a:t>
                      </a:r>
                      <a:endParaRPr lang="fr-CA"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0064493"/>
                  </a:ext>
                </a:extLst>
              </a:tr>
              <a:tr h="461602">
                <a:tc>
                  <a:txBody>
                    <a:bodyPr/>
                    <a:lstStyle/>
                    <a:p>
                      <a:pPr marL="0" algn="l" defTabSz="914448" rtl="0" eaLnBrk="1" latinLnBrk="0" hangingPunct="1"/>
                      <a:r>
                        <a:rPr lang="fr-CA" sz="1600" kern="1200" dirty="0">
                          <a:solidFill>
                            <a:schemeClr val="dk1"/>
                          </a:solidFill>
                          <a:effectLst/>
                        </a:rPr>
                        <a:t>Section 2</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fr-CA" sz="1600" kern="1200" dirty="0">
                          <a:solidFill>
                            <a:schemeClr val="dk1"/>
                          </a:solidFill>
                          <a:effectLst/>
                        </a:rPr>
                        <a:t>Développement de compétences pour une utilisation numérique responsable </a:t>
                      </a:r>
                      <a:endParaRPr lang="fr-CA" sz="1600" dirty="0"/>
                    </a:p>
                  </a:txBody>
                  <a:tcPr/>
                </a:tc>
                <a:extLst>
                  <a:ext uri="{0D108BD9-81ED-4DB2-BD59-A6C34878D82A}">
                    <a16:rowId xmlns:a16="http://schemas.microsoft.com/office/drawing/2014/main" val="837131779"/>
                  </a:ext>
                </a:extLst>
              </a:tr>
              <a:tr h="477689">
                <a:tc>
                  <a:txBody>
                    <a:bodyPr/>
                    <a:lstStyle/>
                    <a:p>
                      <a:pPr marL="0" algn="l" defTabSz="914448" rtl="0" eaLnBrk="1" latinLnBrk="0" hangingPunct="1"/>
                      <a:r>
                        <a:rPr lang="fr-CA" sz="1600" kern="1200" dirty="0">
                          <a:solidFill>
                            <a:schemeClr val="dk1"/>
                          </a:solidFill>
                          <a:effectLst/>
                        </a:rPr>
                        <a:t>Section 3</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48" rtl="0" eaLnBrk="1" latinLnBrk="0" hangingPunct="1"/>
                      <a:r>
                        <a:rPr lang="fr-CA" sz="1600" kern="1200" dirty="0">
                          <a:solidFill>
                            <a:schemeClr val="dk1"/>
                          </a:solidFill>
                          <a:effectLst/>
                        </a:rPr>
                        <a:t>Communication et expression en ligne </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75745031"/>
                  </a:ext>
                </a:extLst>
              </a:tr>
              <a:tr h="477689">
                <a:tc>
                  <a:txBody>
                    <a:bodyPr/>
                    <a:lstStyle/>
                    <a:p>
                      <a:pPr marL="0" algn="l" defTabSz="914448" rtl="0" eaLnBrk="1" latinLnBrk="0" hangingPunct="1"/>
                      <a:r>
                        <a:rPr lang="fr-CA" sz="1600" kern="1200" dirty="0">
                          <a:solidFill>
                            <a:schemeClr val="dk1"/>
                          </a:solidFill>
                          <a:effectLst/>
                        </a:rPr>
                        <a:t>Section 4</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48" rtl="0" eaLnBrk="1" latinLnBrk="0" hangingPunct="1"/>
                      <a:r>
                        <a:rPr lang="fr-CA" sz="1600" kern="1200" dirty="0">
                          <a:solidFill>
                            <a:schemeClr val="dk1"/>
                          </a:solidFill>
                          <a:effectLst/>
                        </a:rPr>
                        <a:t>Gestion de l'équilibre vie numérique-vie réelle </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277136544"/>
                  </a:ext>
                </a:extLst>
              </a:tr>
              <a:tr h="477689">
                <a:tc>
                  <a:txBody>
                    <a:bodyPr/>
                    <a:lstStyle/>
                    <a:p>
                      <a:pPr marL="0" algn="l" defTabSz="914448" rtl="0" eaLnBrk="1" latinLnBrk="0" hangingPunct="1"/>
                      <a:r>
                        <a:rPr lang="fr-CA" sz="1600" kern="1200" dirty="0">
                          <a:solidFill>
                            <a:schemeClr val="dk1"/>
                          </a:solidFill>
                          <a:effectLst/>
                        </a:rPr>
                        <a:t>Section 5</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fr-CA" sz="1600" dirty="0">
                          <a:effectLst/>
                        </a:rPr>
                        <a:t>R</a:t>
                      </a:r>
                      <a:r>
                        <a:rPr lang="fr-CA" sz="1600" kern="1200" dirty="0">
                          <a:solidFill>
                            <a:schemeClr val="dk1"/>
                          </a:solidFill>
                          <a:effectLst/>
                        </a:rPr>
                        <a:t>éf</a:t>
                      </a:r>
                      <a:r>
                        <a:rPr lang="fr-CA" sz="1600" dirty="0">
                          <a:effectLst/>
                        </a:rPr>
                        <a:t>lexion</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958800150"/>
                  </a:ext>
                </a:extLst>
              </a:tr>
              <a:tr h="477689">
                <a:tc>
                  <a:txBody>
                    <a:bodyPr/>
                    <a:lstStyle/>
                    <a:p>
                      <a:pPr marL="0" algn="l" defTabSz="914448" rtl="0" eaLnBrk="1" latinLnBrk="0" hangingPunct="1"/>
                      <a:r>
                        <a:rPr lang="fr-CA" sz="1600" kern="1200" dirty="0">
                          <a:solidFill>
                            <a:schemeClr val="dk1"/>
                          </a:solidFill>
                          <a:effectLst/>
                        </a:rPr>
                        <a:t>Section 6</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48" rtl="0" eaLnBrk="1" latinLnBrk="0" hangingPunct="1"/>
                      <a:r>
                        <a:rPr lang="fr-CA" sz="1600" kern="1200" dirty="0">
                          <a:solidFill>
                            <a:schemeClr val="dk1"/>
                          </a:solidFill>
                          <a:effectLst/>
                        </a:rPr>
                        <a:t>Évaluation finale de la recherche-action </a:t>
                      </a:r>
                      <a:endParaRPr lang="fr-CA"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76785667"/>
                  </a:ext>
                </a:extLst>
              </a:tr>
            </a:tbl>
          </a:graphicData>
        </a:graphic>
      </p:graphicFrame>
    </p:spTree>
    <p:extLst>
      <p:ext uri="{BB962C8B-B14F-4D97-AF65-F5344CB8AC3E}">
        <p14:creationId xmlns:p14="http://schemas.microsoft.com/office/powerpoint/2010/main" val="233927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4F92-3F72-44F0-1B95-60D50CFA567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DDA078-24D7-6595-51A7-93354228BD0C}"/>
              </a:ext>
            </a:extLst>
          </p:cNvPr>
          <p:cNvSpPr>
            <a:spLocks noGrp="1"/>
          </p:cNvSpPr>
          <p:nvPr>
            <p:ph type="ctrTitle"/>
          </p:nvPr>
        </p:nvSpPr>
        <p:spPr>
          <a:xfrm>
            <a:off x="1150963" y="218364"/>
            <a:ext cx="10129850" cy="1009935"/>
          </a:xfrm>
        </p:spPr>
        <p:txBody>
          <a:bodyPr>
            <a:normAutofit/>
          </a:bodyPr>
          <a:lstStyle/>
          <a:p>
            <a:pPr>
              <a:lnSpc>
                <a:spcPct val="107000"/>
              </a:lnSpc>
              <a:spcAft>
                <a:spcPts val="800"/>
              </a:spcAft>
            </a:pPr>
            <a:r>
              <a:rPr lang="fr-CA" sz="2400" b="1" kern="100" dirty="0">
                <a:solidFill>
                  <a:schemeClr val="accent2">
                    <a:lumMod val="60000"/>
                    <a:lumOff val="40000"/>
                  </a:schemeClr>
                </a:solidFill>
                <a:latin typeface="Times New Roman" panose="02020603050405020304" pitchFamily="18" charset="0"/>
                <a:ea typeface="Aptos" panose="020B0004020202020204" pitchFamily="34" charset="0"/>
                <a:cs typeface="Times New Roman" panose="02020603050405020304" pitchFamily="18" charset="0"/>
              </a:rPr>
              <a:t>Lexique des outils numériques et exemples d’utilisation</a:t>
            </a:r>
            <a:br>
              <a:rPr lang="fr-CA" sz="1801" kern="100" dirty="0">
                <a:latin typeface="Aptos" panose="020B0004020202020204" pitchFamily="34" charset="0"/>
                <a:ea typeface="Aptos" panose="020B0004020202020204" pitchFamily="34" charset="0"/>
                <a:cs typeface="Times New Roman" panose="02020603050405020304" pitchFamily="18" charset="0"/>
              </a:rPr>
            </a:br>
            <a:endParaRPr lang="fr-CA" sz="2400" dirty="0"/>
          </a:p>
        </p:txBody>
      </p:sp>
      <p:graphicFrame>
        <p:nvGraphicFramePr>
          <p:cNvPr id="4" name="Tableau 3">
            <a:extLst>
              <a:ext uri="{FF2B5EF4-FFF2-40B4-BE49-F238E27FC236}">
                <a16:creationId xmlns:a16="http://schemas.microsoft.com/office/drawing/2014/main" id="{00710B15-66BA-C196-B420-6217D0C8B883}"/>
              </a:ext>
            </a:extLst>
          </p:cNvPr>
          <p:cNvGraphicFramePr>
            <a:graphicFrameLocks noGrp="1"/>
          </p:cNvGraphicFramePr>
          <p:nvPr>
            <p:extLst>
              <p:ext uri="{D42A27DB-BD31-4B8C-83A1-F6EECF244321}">
                <p14:modId xmlns:p14="http://schemas.microsoft.com/office/powerpoint/2010/main" val="795927497"/>
              </p:ext>
            </p:extLst>
          </p:nvPr>
        </p:nvGraphicFramePr>
        <p:xfrm>
          <a:off x="1150963" y="1050876"/>
          <a:ext cx="10129851" cy="5588760"/>
        </p:xfrm>
        <a:graphic>
          <a:graphicData uri="http://schemas.openxmlformats.org/drawingml/2006/table">
            <a:tbl>
              <a:tblPr firstRow="1" firstCol="1" bandRow="1">
                <a:tableStyleId>{8A107856-5554-42FB-B03E-39F5DBC370BA}</a:tableStyleId>
              </a:tblPr>
              <a:tblGrid>
                <a:gridCol w="4532907">
                  <a:extLst>
                    <a:ext uri="{9D8B030D-6E8A-4147-A177-3AD203B41FA5}">
                      <a16:colId xmlns:a16="http://schemas.microsoft.com/office/drawing/2014/main" val="789383012"/>
                    </a:ext>
                  </a:extLst>
                </a:gridCol>
                <a:gridCol w="5596944">
                  <a:extLst>
                    <a:ext uri="{9D8B030D-6E8A-4147-A177-3AD203B41FA5}">
                      <a16:colId xmlns:a16="http://schemas.microsoft.com/office/drawing/2014/main" val="1008617881"/>
                    </a:ext>
                  </a:extLst>
                </a:gridCol>
              </a:tblGrid>
              <a:tr h="631445">
                <a:tc>
                  <a:txBody>
                    <a:bodyPr/>
                    <a:lstStyle/>
                    <a:p>
                      <a:pPr>
                        <a:lnSpc>
                          <a:spcPct val="107000"/>
                        </a:lnSpc>
                        <a:spcAft>
                          <a:spcPts val="800"/>
                        </a:spcAft>
                      </a:pPr>
                      <a:r>
                        <a:rPr lang="fr-CA" sz="1600" kern="100" dirty="0">
                          <a:effectLst/>
                        </a:rPr>
                        <a:t>Outils numériques</a:t>
                      </a:r>
                      <a:endParaRPr lang="fr-CA"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algn="l" defTabSz="914448" rtl="0" eaLnBrk="1" latinLnBrk="0" hangingPunct="1">
                        <a:lnSpc>
                          <a:spcPct val="107000"/>
                        </a:lnSpc>
                        <a:spcAft>
                          <a:spcPts val="800"/>
                        </a:spcAft>
                      </a:pPr>
                      <a:r>
                        <a:rPr lang="fr-CA" sz="1600" b="1" kern="100" dirty="0">
                          <a:solidFill>
                            <a:schemeClr val="dk1"/>
                          </a:solidFill>
                          <a:effectLst/>
                        </a:rPr>
                        <a:t>Exemples d’utilisation</a:t>
                      </a:r>
                      <a:endParaRPr lang="fr-CA" sz="1600" b="1" kern="1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304757152"/>
                  </a:ext>
                </a:extLst>
              </a:tr>
              <a:tr h="492718">
                <a:tc>
                  <a:txBody>
                    <a:bodyPr/>
                    <a:lstStyle/>
                    <a:p>
                      <a:pPr>
                        <a:lnSpc>
                          <a:spcPct val="107000"/>
                        </a:lnSpc>
                        <a:spcAft>
                          <a:spcPts val="800"/>
                        </a:spcAft>
                      </a:pPr>
                      <a:r>
                        <a:rPr lang="fr-CA" sz="1400" kern="100" dirty="0">
                          <a:effectLst/>
                        </a:rPr>
                        <a:t>Navigateurs sécurisés</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Vérifier les sources d'informations en ligne.</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976423"/>
                  </a:ext>
                </a:extLst>
              </a:tr>
              <a:tr h="495724">
                <a:tc>
                  <a:txBody>
                    <a:bodyPr/>
                    <a:lstStyle/>
                    <a:p>
                      <a:pPr>
                        <a:lnSpc>
                          <a:spcPct val="107000"/>
                        </a:lnSpc>
                        <a:spcAft>
                          <a:spcPts val="800"/>
                        </a:spcAft>
                      </a:pPr>
                      <a:r>
                        <a:rPr lang="fr-CA" sz="1400" kern="100" dirty="0">
                          <a:effectLst/>
                        </a:rPr>
                        <a:t>Antivirus</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Signaler le cyberharcèlement aux autorités appropriées.</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5065722"/>
                  </a:ext>
                </a:extLst>
              </a:tr>
              <a:tr h="498755">
                <a:tc>
                  <a:txBody>
                    <a:bodyPr/>
                    <a:lstStyle/>
                    <a:p>
                      <a:pPr>
                        <a:lnSpc>
                          <a:spcPct val="107000"/>
                        </a:lnSpc>
                        <a:spcAft>
                          <a:spcPts val="800"/>
                        </a:spcAft>
                      </a:pPr>
                      <a:r>
                        <a:rPr lang="fr-CA" sz="1400" kern="100">
                          <a:effectLst/>
                        </a:rPr>
                        <a:t>Gestionnaires de mots de passe</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dirty="0">
                          <a:effectLst/>
                        </a:rPr>
                        <a:t>Utiliser un langage respectueux dans les discussions en ligne.</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314947"/>
                  </a:ext>
                </a:extLst>
              </a:tr>
              <a:tr h="495724">
                <a:tc>
                  <a:txBody>
                    <a:bodyPr/>
                    <a:lstStyle/>
                    <a:p>
                      <a:pPr>
                        <a:lnSpc>
                          <a:spcPct val="107000"/>
                        </a:lnSpc>
                        <a:spcAft>
                          <a:spcPts val="800"/>
                        </a:spcAft>
                      </a:pPr>
                      <a:r>
                        <a:rPr lang="fr-CA" sz="1400" kern="100">
                          <a:effectLst/>
                        </a:rPr>
                        <a:t>VPN (Réseau Privé Virtuel)</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Limiter le temps passé sur les réseaux sociaux.</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4189109"/>
                  </a:ext>
                </a:extLst>
              </a:tr>
              <a:tr h="498755">
                <a:tc>
                  <a:txBody>
                    <a:bodyPr/>
                    <a:lstStyle/>
                    <a:p>
                      <a:pPr>
                        <a:lnSpc>
                          <a:spcPct val="107000"/>
                        </a:lnSpc>
                        <a:spcAft>
                          <a:spcPts val="800"/>
                        </a:spcAft>
                      </a:pPr>
                      <a:r>
                        <a:rPr lang="fr-CA" sz="1400" kern="100" dirty="0">
                          <a:effectLst/>
                        </a:rPr>
                        <a:t>Contrôles parentaux</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Éviter de partager des informations personnelles en ligne.</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33462"/>
                  </a:ext>
                </a:extLst>
              </a:tr>
              <a:tr h="495724">
                <a:tc>
                  <a:txBody>
                    <a:bodyPr/>
                    <a:lstStyle/>
                    <a:p>
                      <a:pPr>
                        <a:lnSpc>
                          <a:spcPct val="107000"/>
                        </a:lnSpc>
                        <a:spcAft>
                          <a:spcPts val="800"/>
                        </a:spcAft>
                      </a:pPr>
                      <a:r>
                        <a:rPr lang="fr-CA" sz="1400" kern="100">
                          <a:effectLst/>
                        </a:rPr>
                        <a:t>Filtres de contenu</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Pratiquer la vérification des faits avant de partager.</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174699"/>
                  </a:ext>
                </a:extLst>
              </a:tr>
              <a:tr h="495724">
                <a:tc>
                  <a:txBody>
                    <a:bodyPr/>
                    <a:lstStyle/>
                    <a:p>
                      <a:pPr>
                        <a:lnSpc>
                          <a:spcPct val="107000"/>
                        </a:lnSpc>
                        <a:spcAft>
                          <a:spcPts val="800"/>
                        </a:spcAft>
                      </a:pPr>
                      <a:r>
                        <a:rPr lang="fr-CA" sz="1400" kern="100">
                          <a:effectLst/>
                        </a:rPr>
                        <a:t>Extensions de blocage des publicités</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Utiliser des outils de gestion du temps en ligne.</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324869"/>
                  </a:ext>
                </a:extLst>
              </a:tr>
              <a:tr h="498755">
                <a:tc>
                  <a:txBody>
                    <a:bodyPr/>
                    <a:lstStyle/>
                    <a:p>
                      <a:pPr>
                        <a:lnSpc>
                          <a:spcPct val="107000"/>
                        </a:lnSpc>
                        <a:spcAft>
                          <a:spcPts val="800"/>
                        </a:spcAft>
                      </a:pPr>
                      <a:r>
                        <a:rPr lang="fr-CA" sz="1400" kern="100">
                          <a:effectLst/>
                        </a:rPr>
                        <a:t>Services de stockage chiffré</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Respecter les droits d'auteur lors du partage de contenu.</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657097"/>
                  </a:ext>
                </a:extLst>
              </a:tr>
              <a:tr h="492718">
                <a:tc>
                  <a:txBody>
                    <a:bodyPr/>
                    <a:lstStyle/>
                    <a:p>
                      <a:pPr>
                        <a:lnSpc>
                          <a:spcPct val="107000"/>
                        </a:lnSpc>
                        <a:spcAft>
                          <a:spcPts val="800"/>
                        </a:spcAft>
                      </a:pPr>
                      <a:r>
                        <a:rPr lang="fr-CA" sz="1400" kern="100">
                          <a:effectLst/>
                        </a:rPr>
                        <a:t>Applications de méditation</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a:effectLst/>
                        </a:rPr>
                        <a:t>Bloquer ou ignorer les trolls en ligne.</a:t>
                      </a:r>
                      <a:endParaRPr lang="fr-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657456"/>
                  </a:ext>
                </a:extLst>
              </a:tr>
              <a:tr h="492718">
                <a:tc>
                  <a:txBody>
                    <a:bodyPr/>
                    <a:lstStyle/>
                    <a:p>
                      <a:pPr>
                        <a:lnSpc>
                          <a:spcPct val="107000"/>
                        </a:lnSpc>
                        <a:spcAft>
                          <a:spcPts val="800"/>
                        </a:spcAft>
                      </a:pPr>
                      <a:r>
                        <a:rPr lang="fr-CA" sz="1400" kern="100" dirty="0">
                          <a:effectLst/>
                        </a:rPr>
                        <a:t>Outils de surveillance en ligne</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400" kern="100" dirty="0">
                          <a:effectLst/>
                        </a:rPr>
                        <a:t>Encourager la bienveillance en ligne.</a:t>
                      </a:r>
                      <a:endParaRPr lang="fr-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842131"/>
                  </a:ext>
                </a:extLst>
              </a:tr>
            </a:tbl>
          </a:graphicData>
        </a:graphic>
      </p:graphicFrame>
    </p:spTree>
    <p:extLst>
      <p:ext uri="{BB962C8B-B14F-4D97-AF65-F5344CB8AC3E}">
        <p14:creationId xmlns:p14="http://schemas.microsoft.com/office/powerpoint/2010/main" val="80194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86CB-507B-C10C-B4EB-648DD9E2B1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DD7E0D-7034-0C85-8378-E1EB916B4C51}"/>
              </a:ext>
            </a:extLst>
          </p:cNvPr>
          <p:cNvSpPr>
            <a:spLocks noGrp="1"/>
          </p:cNvSpPr>
          <p:nvPr>
            <p:ph type="title"/>
          </p:nvPr>
        </p:nvSpPr>
        <p:spPr>
          <a:xfrm>
            <a:off x="838200" y="133115"/>
            <a:ext cx="10515600" cy="969179"/>
          </a:xfrm>
        </p:spPr>
        <p:txBody>
          <a:bodyPr>
            <a:normAutofit/>
          </a:bodyPr>
          <a:lstStyle/>
          <a:p>
            <a:r>
              <a:rPr lang="fr-CA" sz="2800" dirty="0"/>
              <a:t>Section 1. </a:t>
            </a:r>
            <a:r>
              <a:rPr lang="fr-CA" sz="1800" b="1" dirty="0">
                <a:latin typeface="Aptos" panose="020B0004020202020204" pitchFamily="34" charset="0"/>
                <a:cs typeface="Times New Roman" panose="02020603050405020304" pitchFamily="18" charset="0"/>
              </a:rPr>
              <a:t>Introduction à la Citoyenneté Numérique  </a:t>
            </a:r>
          </a:p>
        </p:txBody>
      </p:sp>
      <p:graphicFrame>
        <p:nvGraphicFramePr>
          <p:cNvPr id="4" name="Espace réservé du contenu 3">
            <a:extLst>
              <a:ext uri="{FF2B5EF4-FFF2-40B4-BE49-F238E27FC236}">
                <a16:creationId xmlns:a16="http://schemas.microsoft.com/office/drawing/2014/main" id="{230B7F21-4821-BEEC-935E-4C929E7A8E56}"/>
              </a:ext>
            </a:extLst>
          </p:cNvPr>
          <p:cNvGraphicFramePr>
            <a:graphicFrameLocks noGrp="1"/>
          </p:cNvGraphicFramePr>
          <p:nvPr>
            <p:ph idx="1"/>
            <p:extLst>
              <p:ext uri="{D42A27DB-BD31-4B8C-83A1-F6EECF244321}">
                <p14:modId xmlns:p14="http://schemas.microsoft.com/office/powerpoint/2010/main" val="2516532241"/>
              </p:ext>
            </p:extLst>
          </p:nvPr>
        </p:nvGraphicFramePr>
        <p:xfrm>
          <a:off x="1039906" y="1317812"/>
          <a:ext cx="10614212" cy="4415053"/>
        </p:xfrm>
        <a:graphic>
          <a:graphicData uri="http://schemas.openxmlformats.org/drawingml/2006/table">
            <a:tbl>
              <a:tblPr firstRow="1" bandRow="1">
                <a:tableStyleId>{21E4AEA4-8DFA-4A89-87EB-49C32662AFE0}</a:tableStyleId>
              </a:tblPr>
              <a:tblGrid>
                <a:gridCol w="1488668">
                  <a:extLst>
                    <a:ext uri="{9D8B030D-6E8A-4147-A177-3AD203B41FA5}">
                      <a16:colId xmlns:a16="http://schemas.microsoft.com/office/drawing/2014/main" val="2990014611"/>
                    </a:ext>
                  </a:extLst>
                </a:gridCol>
                <a:gridCol w="9125544">
                  <a:extLst>
                    <a:ext uri="{9D8B030D-6E8A-4147-A177-3AD203B41FA5}">
                      <a16:colId xmlns:a16="http://schemas.microsoft.com/office/drawing/2014/main" val="2955509906"/>
                    </a:ext>
                  </a:extLst>
                </a:gridCol>
              </a:tblGrid>
              <a:tr h="307942">
                <a:tc>
                  <a:txBody>
                    <a:bodyPr/>
                    <a:lstStyle/>
                    <a:p>
                      <a:r>
                        <a:rPr lang="fr-CA" sz="1400" dirty="0">
                          <a:solidFill>
                            <a:sysClr val="windowText" lastClr="000000"/>
                          </a:solidFill>
                        </a:rPr>
                        <a:t>Élément</a:t>
                      </a:r>
                    </a:p>
                  </a:txBody>
                  <a:tcPr>
                    <a:solidFill>
                      <a:schemeClr val="accent2">
                        <a:lumMod val="60000"/>
                        <a:lumOff val="40000"/>
                      </a:schemeClr>
                    </a:solidFill>
                  </a:tcPr>
                </a:tc>
                <a:tc>
                  <a:txBody>
                    <a:bodyPr/>
                    <a:lstStyle/>
                    <a:p>
                      <a:r>
                        <a:rPr lang="fr-CA" sz="1400" dirty="0">
                          <a:solidFill>
                            <a:sysClr val="windowText" lastClr="000000"/>
                          </a:solidFill>
                        </a:rPr>
                        <a:t>Description</a:t>
                      </a:r>
                    </a:p>
                  </a:txBody>
                  <a:tcPr>
                    <a:solidFill>
                      <a:schemeClr val="accent2">
                        <a:lumMod val="60000"/>
                        <a:lumOff val="40000"/>
                      </a:schemeClr>
                    </a:solidFill>
                  </a:tcPr>
                </a:tc>
                <a:extLst>
                  <a:ext uri="{0D108BD9-81ED-4DB2-BD59-A6C34878D82A}">
                    <a16:rowId xmlns:a16="http://schemas.microsoft.com/office/drawing/2014/main" val="3585076788"/>
                  </a:ext>
                </a:extLst>
              </a:tr>
              <a:tr h="633352">
                <a:tc>
                  <a:txBody>
                    <a:bodyPr/>
                    <a:lstStyle/>
                    <a:p>
                      <a:r>
                        <a:rPr lang="fr-CA" sz="1400" b="1" dirty="0"/>
                        <a:t>Leçon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Introduction aux concepts de base de la citoyenneté numérique et de son impact sur la santé mentale.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rPr>
                        <a:t>- Exploration des principaux concepts de la citoyenneté numérique, y compris la protection de la vie privée en ligne et la gestion de l'identité numérique.</a:t>
                      </a:r>
                      <a:endParaRPr lang="fr-CA" sz="12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558845441"/>
                  </a:ext>
                </a:extLst>
              </a:tr>
              <a:tr h="251455">
                <a:tc>
                  <a:txBody>
                    <a:bodyPr/>
                    <a:lstStyle/>
                    <a:p>
                      <a:r>
                        <a:rPr lang="fr-CA" sz="1400" b="1" dirty="0"/>
                        <a:t>Discussions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Discussion sur l'importance de l'équilibre entre l'utilisation numérique et le bien-être 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Discussion interactive sur l'impact de l'utilisation excessive des médias sociaux et des écrans sur la santé mentale des individus.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4577365"/>
                  </a:ext>
                </a:extLst>
              </a:tr>
              <a:tr h="307942">
                <a:tc>
                  <a:txBody>
                    <a:bodyPr/>
                    <a:lstStyle/>
                    <a:p>
                      <a:r>
                        <a:rPr lang="fr-CA" sz="1400" b="1" dirty="0"/>
                        <a:t>Étude de 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Analyse d'un scénario où un étudiant partage des informations sensibles en ligne et les répercussions possibles sur sa vie privée et sa sécurité.</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7589474"/>
                  </a:ext>
                </a:extLst>
              </a:tr>
              <a:tr h="525457">
                <a:tc>
                  <a:txBody>
                    <a:bodyPr/>
                    <a:lstStyle/>
                    <a:p>
                      <a:r>
                        <a:rPr lang="fr-CA" sz="1400" b="1" dirty="0"/>
                        <a:t>Recherche-action</a:t>
                      </a:r>
                    </a:p>
                  </a:txBody>
                  <a:tcPr/>
                </a:tc>
                <a:tc>
                  <a:txBody>
                    <a:bodyPr/>
                    <a:lstStyle/>
                    <a:p>
                      <a:r>
                        <a:rPr lang="fr-CA" sz="1200" dirty="0"/>
                        <a:t>- Étude sur les habitudes numériques des étudiants et leur impact sur leur bien-être mental.</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8048505"/>
                  </a:ext>
                </a:extLst>
              </a:tr>
              <a:tr h="307942">
                <a:tc>
                  <a:txBody>
                    <a:bodyPr/>
                    <a:lstStyle/>
                    <a:p>
                      <a:r>
                        <a:rPr lang="fr-CA" sz="1400" b="1" dirty="0"/>
                        <a:t>Activités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Simulation de scénarios en ligne pour explorer les réponses éthiques à diverses situations numériques.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Développement de compétences en gestion du temps numérique à travers des exercices pratiques.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Collecte de données sur les habitudes numériques des étudiants à travers des sondages en ligne et des entretiens individuels.</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0480911"/>
                  </a:ext>
                </a:extLst>
              </a:tr>
              <a:tr h="288771">
                <a:tc>
                  <a:txBody>
                    <a:bodyPr/>
                    <a:lstStyle/>
                    <a:p>
                      <a:r>
                        <a:rPr lang="fr-CA" sz="1400" b="1" dirty="0"/>
                        <a:t>Méthodes de présentation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Utilisation d'études de cas interactives pour illustrer des concepts clés.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Jeux de rôles pour encourager l'engagement des étudiants dans l'apprentissage.</a:t>
                      </a: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8723279"/>
                  </a:ext>
                </a:extLst>
              </a:tr>
              <a:tr h="307942">
                <a:tc>
                  <a:txBody>
                    <a:bodyPr/>
                    <a:lstStyle/>
                    <a:p>
                      <a:r>
                        <a:rPr lang="fr-CA" sz="1400" b="1" dirty="0"/>
                        <a:t>Outils et Ressources</a:t>
                      </a:r>
                    </a:p>
                  </a:txBody>
                  <a:tcPr/>
                </a:tc>
                <a:tc>
                  <a:txBody>
                    <a:bodyPr/>
                    <a:lstStyle/>
                    <a:p>
                      <a:pPr marL="0" lvl="0" indent="0">
                        <a:lnSpc>
                          <a:spcPct val="107000"/>
                        </a:lnSpc>
                        <a:spcAft>
                          <a:spcPts val="800"/>
                        </a:spcAft>
                        <a:buSzPts val="1000"/>
                        <a:buFont typeface="Symbol" panose="05050102010706020507" pitchFamily="18" charset="2"/>
                        <a:buNone/>
                        <a:tabLst>
                          <a:tab pos="457200" algn="l"/>
                        </a:tabLst>
                      </a:pPr>
                      <a:r>
                        <a:rPr lang="fr-CA" sz="1200" u="sng" kern="100" dirty="0" err="1">
                          <a:solidFill>
                            <a:srgbClr val="0000FF"/>
                          </a:solidFill>
                          <a:effectLst/>
                          <a:hlinkClick r:id="rId2">
                            <a:extLst>
                              <a:ext uri="{A12FA001-AC4F-418D-AE19-62706E023703}">
                                <ahyp:hlinkClr xmlns:ahyp="http://schemas.microsoft.com/office/drawing/2018/hyperlinkcolor" val="tx"/>
                              </a:ext>
                            </a:extLst>
                          </a:hlinkClick>
                        </a:rPr>
                        <a:t>SurveyMonkey</a:t>
                      </a:r>
                      <a:r>
                        <a:rPr lang="fr-CA" sz="1200" kern="100" dirty="0">
                          <a:effectLst/>
                        </a:rPr>
                        <a:t>, </a:t>
                      </a:r>
                      <a:r>
                        <a:rPr lang="fr-CA" sz="1200" u="sng" kern="100" dirty="0">
                          <a:solidFill>
                            <a:srgbClr val="0000FF"/>
                          </a:solidFill>
                          <a:effectLst/>
                          <a:hlinkClick r:id="rId3">
                            <a:extLst>
                              <a:ext uri="{A12FA001-AC4F-418D-AE19-62706E023703}">
                                <ahyp:hlinkClr xmlns:ahyp="http://schemas.microsoft.com/office/drawing/2018/hyperlinkcolor" val="tx"/>
                              </a:ext>
                            </a:extLst>
                          </a:hlinkClick>
                        </a:rPr>
                        <a:t>Google Forms</a:t>
                      </a:r>
                      <a:r>
                        <a:rPr lang="fr-CA" sz="1200" kern="100" dirty="0">
                          <a:effectLst/>
                        </a:rPr>
                        <a:t>, </a:t>
                      </a:r>
                      <a:r>
                        <a:rPr lang="fr-CA" sz="1200" u="sng" kern="100" dirty="0">
                          <a:solidFill>
                            <a:srgbClr val="0000FF"/>
                          </a:solidFill>
                          <a:effectLst/>
                          <a:hlinkClick r:id="rId4">
                            <a:extLst>
                              <a:ext uri="{A12FA001-AC4F-418D-AE19-62706E023703}">
                                <ahyp:hlinkClr xmlns:ahyp="http://schemas.microsoft.com/office/drawing/2018/hyperlinkcolor" val="tx"/>
                              </a:ext>
                            </a:extLst>
                          </a:hlinkClick>
                        </a:rPr>
                        <a:t>SPSS (logiciel d'analyse de données).</a:t>
                      </a:r>
                      <a:endParaRPr lang="fr-CA" sz="1200" u="sng" kern="100" dirty="0">
                        <a:solidFill>
                          <a:srgbClr val="0000FF"/>
                        </a:solidFill>
                        <a:effectLst/>
                      </a:endParaRPr>
                    </a:p>
                    <a:p>
                      <a:pPr marL="0" marR="0" lvl="0" indent="0" algn="l" defTabSz="914448"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fr-CA" sz="1200" b="1" u="sng" dirty="0">
                          <a:solidFill>
                            <a:srgbClr val="0000FF"/>
                          </a:solidFill>
                          <a:effectLst/>
                          <a:hlinkClick r:id="rId5">
                            <a:extLst>
                              <a:ext uri="{A12FA001-AC4F-418D-AE19-62706E023703}">
                                <ahyp:hlinkClr xmlns:ahyp="http://schemas.microsoft.com/office/drawing/2018/hyperlinkcolor" val="tx"/>
                              </a:ext>
                            </a:extLst>
                          </a:hlinkClick>
                        </a:rPr>
                        <a:t>"Qu'est-ce que la Santé Mentale ?" par Le </a:t>
                      </a:r>
                      <a:r>
                        <a:rPr lang="fr-CA" sz="1200" b="1" u="sng" dirty="0" err="1">
                          <a:solidFill>
                            <a:srgbClr val="0000FF"/>
                          </a:solidFill>
                          <a:effectLst/>
                          <a:hlinkClick r:id="rId5">
                            <a:extLst>
                              <a:ext uri="{A12FA001-AC4F-418D-AE19-62706E023703}">
                                <ahyp:hlinkClr xmlns:ahyp="http://schemas.microsoft.com/office/drawing/2018/hyperlinkcolor" val="tx"/>
                              </a:ext>
                            </a:extLst>
                          </a:hlinkClick>
                        </a:rPr>
                        <a:t>PsyLab</a:t>
                      </a:r>
                      <a:r>
                        <a:rPr lang="fr-CA" sz="1200" dirty="0">
                          <a:effectLst/>
                        </a:rPr>
                        <a:t> </a:t>
                      </a:r>
                      <a:endParaRPr lang="fr-CA"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424137"/>
                  </a:ext>
                </a:extLst>
              </a:tr>
            </a:tbl>
          </a:graphicData>
        </a:graphic>
      </p:graphicFrame>
    </p:spTree>
    <p:extLst>
      <p:ext uri="{BB962C8B-B14F-4D97-AF65-F5344CB8AC3E}">
        <p14:creationId xmlns:p14="http://schemas.microsoft.com/office/powerpoint/2010/main" val="34432606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4931</Words>
  <Application>Microsoft Office PowerPoint</Application>
  <PresentationFormat>Grand écran</PresentationFormat>
  <Paragraphs>357</Paragraphs>
  <Slides>27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Aptos</vt:lpstr>
      <vt:lpstr>Aptos Display</vt:lpstr>
      <vt:lpstr>Arial</vt:lpstr>
      <vt:lpstr>Baguet Script</vt:lpstr>
      <vt:lpstr>Calibri</vt:lpstr>
      <vt:lpstr>Symbol</vt:lpstr>
      <vt:lpstr>Times New Roman</vt:lpstr>
      <vt:lpstr>Wingdings</vt:lpstr>
      <vt:lpstr>Thème Office</vt:lpstr>
      <vt:lpstr>« CITOYENNETÉ NUMÉRIQUE ET BIEN-ÊTRE MENTAL » UNE APPROCHE ENGAGEANTE POUR LES ÉTUDIANTS FLS </vt:lpstr>
      <vt:lpstr>Présentation PowerPoint</vt:lpstr>
      <vt:lpstr>Présentation PowerPoint</vt:lpstr>
      <vt:lpstr>Présentation PowerPoint</vt:lpstr>
      <vt:lpstr>Présentation PowerPoint</vt:lpstr>
      <vt:lpstr> La Recherche-Action en contexte numérique lié à la santé mentale</vt:lpstr>
      <vt:lpstr>Plan du cours</vt:lpstr>
      <vt:lpstr>Lexique des outils numériques et exemples d’utilisation </vt:lpstr>
      <vt:lpstr>Section 1. Introduction à la Citoyenneté Numérique  </vt:lpstr>
      <vt:lpstr>Vrai ou Faux Introduction à la Citoyenneté Numérique </vt:lpstr>
      <vt:lpstr>Section 2. Développement de compétences pour une utilisation numérique responsable </vt:lpstr>
      <vt:lpstr>Vrai ou Faux Développement de compétences pour une utilisation numérique responsable </vt:lpstr>
      <vt:lpstr>Section 3. Communication et expression en ligne </vt:lpstr>
      <vt:lpstr>Vrai ou Faux Développement de compétences pour une utilisation numérique responsable </vt:lpstr>
      <vt:lpstr>Section 4. Gestion de l'équilibre vie numérique-vie réelle</vt:lpstr>
      <vt:lpstr>Vrai ou Faux Gestion de l'équilibre vie numérique-vie réelle </vt:lpstr>
      <vt:lpstr>5. Réflexion</vt:lpstr>
      <vt:lpstr>Vrai ou Faux Réflexion</vt:lpstr>
      <vt:lpstr>6. Évaluation finale de la recherche-action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Nasrallah, Rita</dc:creator>
  <cp:lastModifiedBy>Nasrallah, Rita</cp:lastModifiedBy>
  <cp:revision>5</cp:revision>
  <dcterms:created xsi:type="dcterms:W3CDTF">2024-03-24T18:20:11Z</dcterms:created>
  <dcterms:modified xsi:type="dcterms:W3CDTF">2024-03-26T03:19:34Z</dcterms:modified>
</cp:coreProperties>
</file>