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5143500" type="screen16x9"/>
  <p:notesSz cx="6858000" cy="9144000"/>
  <p:embeddedFontLst>
    <p:embeddedFont>
      <p:font typeface="Proxima Nova" panose="02000506030000020004" pitchFamily="2"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50"/>
  </p:normalViewPr>
  <p:slideViewPr>
    <p:cSldViewPr snapToGrid="0">
      <p:cViewPr varScale="1">
        <p:scale>
          <a:sx n="127" d="100"/>
          <a:sy n="127" d="100"/>
        </p:scale>
        <p:origin x="184" y="712"/>
      </p:cViewPr>
      <p:guideLst>
        <p:guide orient="horz" pos="1620"/>
        <p:guide pos="2880"/>
      </p:guideLst>
    </p:cSldViewPr>
  </p:slideViewPr>
  <p:notesTextViewPr>
    <p:cViewPr>
      <p:scale>
        <a:sx n="1" d="1"/>
        <a:sy n="1" d="1"/>
      </p:scale>
      <p:origin x="0" y="0"/>
    </p:cViewPr>
  </p:notesTextViewPr>
  <p:notesViewPr>
    <p:cSldViewPr snapToGrid="0">
      <p:cViewPr varScale="1">
        <p:scale>
          <a:sx n="96" d="100"/>
          <a:sy n="96" d="100"/>
        </p:scale>
        <p:origin x="2480"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6b6e87ae44_4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6b6e87ae44_4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 WCAG 2.x guidelines are organized under the four principles. Each guideline then has testable success criteria which have three levels of conformance A, AA, and AAA. WCAG has a number of supporting materials to help users understand and implement WCAG. Developing a strong understanding of the overall structure of WCAG along with knowledge of where to find information in the supporting materials is key to developing implementing WCAG successfully.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6b6e87ae44_4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26b6e87ae44_4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WCAG 3 currently has a working draft with hopes of implementing the new standard in a couple of years.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c2913f3cbd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2c2913f3cbd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Usability testing is an absolutely crucial aspect of accessibility. Don’t rely fully on standards without usability testing in the same way you want to supplement automated accessibility checkers with manual checks.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26b6e87ae44_4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26b6e87ae44_4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26b6e87ae44_4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26b6e87ae44_4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6b8ee8ca78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26b8ee8ca78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26b6e87ae44_4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26b6e87ae44_4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EPUB enables us to use established web accessibility techniques to enable a high level of accessibility. The accessibility specifications address two key needs: the discoverability of the accessible qualities of EPUB publications, and</a:t>
            </a:r>
            <a:endParaRPr/>
          </a:p>
          <a:p>
            <a:pPr marL="0" lvl="0" indent="0" algn="l" rtl="0">
              <a:spcBef>
                <a:spcPts val="0"/>
              </a:spcBef>
              <a:spcAft>
                <a:spcPts val="0"/>
              </a:spcAft>
              <a:buNone/>
            </a:pPr>
            <a:r>
              <a:rPr lang="en"/>
              <a:t>evaluation and certification of accessible EPUB publications. EPUB techniques provide guidance on meeting WCAG success criteria. Techniques are examples of ways to meet WCAG but they are not required to meet WCAG. Can be very helpful especially when learning a new standard or recommendation.</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6b6e87ae44_4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26b6e87ae44_4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26b6e87ae44_4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26b6e87ae44_4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Although EPUB specifications only stipulate WCAG 2.0 level A remember AODA currently stipulates a minimum of WCAG 2.0 AA.</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26b6e87ae44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26b6e87ae44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Recognizes that people experience text in different ways, and following these guidelines will create a better experience for everyone.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c4aa5dc2c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c4aa5dc2c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26b6e87ae44_4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26b6e87ae44_4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PDF runs the spectrum from completely inaccessible (i.e., an image with no machine readable text or tags) to a highly accessible and usable document (i.e., a compliant and properly tagged PDF). There is a higher learning curve with PDF than other document formats but this can enable a higher level of accessibility for elements such as forms and tables. Starting to see a lot of people offer Word format instead of or in addition to a PDF.</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26b6e87ae44_4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26b6e87ae44_4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26b6e87ae44_4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26b6e87ae44_4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26b6e87ae44_4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26b6e87ae44_4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WCAG2ICT can be helpful as it applies WCAG to documents and software. The vast majority of WCAG success criterion apply but some of the web terminology and phrasing has been adapted to apply to documents and software.</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26b6e87ae4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26b6e87ae4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Unlike other formats, there are no automated tools to assess video for accessibility compliance which means a manual check is required. </a:t>
            </a:r>
            <a:endParaRPr/>
          </a:p>
          <a:p>
            <a:pPr marL="0" lvl="0" indent="0" algn="l" rtl="0">
              <a:spcBef>
                <a:spcPts val="0"/>
              </a:spcBef>
              <a:spcAft>
                <a:spcPts val="0"/>
              </a:spcAft>
              <a:buNone/>
            </a:pPr>
            <a:r>
              <a:rPr lang="en"/>
              <a:t>Video is quite complex because of the multiple means of conveying information, and we regularly see information conveyed graphically that is not included in the text version or voiceover (e.g., text on the screen or a diagram). </a:t>
            </a:r>
            <a:endParaRPr/>
          </a:p>
          <a:p>
            <a:pPr marL="0" lvl="0" indent="0" algn="l" rtl="0">
              <a:spcBef>
                <a:spcPts val="0"/>
              </a:spcBef>
              <a:spcAft>
                <a:spcPts val="0"/>
              </a:spcAft>
              <a:buNone/>
            </a:pPr>
            <a:endParaRPr/>
          </a:p>
          <a:p>
            <a:pPr marL="0" lvl="0" indent="0" algn="l" rtl="0">
              <a:spcBef>
                <a:spcPts val="0"/>
              </a:spcBef>
              <a:spcAft>
                <a:spcPts val="0"/>
              </a:spcAft>
              <a:buNone/>
            </a:pPr>
            <a:r>
              <a:rPr lang="en"/>
              <a:t>The OER Accessibility Standards Video &amp; Audio Assessment Tool (2nd sheet) identifies the different WCAG standards for video, provides a link to the success criteria, to help you to review videos to ensure compliance.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6b6e87ae44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6b6e87ae4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with video, there are no tools to check audio recordings for accessibility. This means that everything has to be checked manually. However, audio has fewer elements than video, so is a simpler process. </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solidFill>
                  <a:schemeClr val="dk1"/>
                </a:solidFill>
              </a:rPr>
              <a:t>The OER Accessibility Standards Video &amp; Audio Assessment Tool (3rd sheet) identifies the different WCAG standards for video, provides a link to the success criteria, to help you review audio to ensure compliance.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c2913f3cbd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2c2913f3cbd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6b6e87ae44_4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26b6e87ae44_4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26b6e87ae44_4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26b6e87ae44_4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26b6e87ae44_4_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26b6e87ae44_4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6c8023a3b3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6c8023a3b3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26b6e87ae44_1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26b6e87ae44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2c2913f3cbd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2c2913f3cbd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c2913f3cbd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2c2913f3cb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c2913f3cbd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c2913f3cbd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c2913f3cb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2c2913f3cb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26b6e87ae44_1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26b6e87ae44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c0c38a25c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c0c38a25c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6b8ee8ca78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6b8ee8ca78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2c0c38a25ca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2c0c38a25c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6b6e87ae44_4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26b6e87ae44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26b6e87ae44_4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26b6e87ae44_4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five standards included in the Integrated Accessibility Standards Regulation are: Information and Communication, Employment, Transportation, Design of Public Spaces, and Customer Service. Information and Communication Standards is the section of the AODA that pertains to creating accessible Open Educational Resources.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6b6e87ae44_4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6b6e87ae44_4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1" name="Google Shape;11;p2"/>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12" name="Google Shape;12;p2"/>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991475"/>
            <a:ext cx="8520600" cy="19179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071300"/>
            <a:ext cx="8520600" cy="901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6" name="Google Shape;16;p3"/>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accent1"/>
              </a:buClr>
              <a:buSzPts val="2800"/>
              <a:buNone/>
              <a:defRPr>
                <a:solidFill>
                  <a:schemeClr val="accent1"/>
                </a:solidFill>
              </a:defRPr>
            </a:lvl1pPr>
            <a:lvl2pPr lvl="1">
              <a:spcBef>
                <a:spcPts val="0"/>
              </a:spcBef>
              <a:spcAft>
                <a:spcPts val="0"/>
              </a:spcAft>
              <a:buClr>
                <a:schemeClr val="accent1"/>
              </a:buClr>
              <a:buSzPts val="2800"/>
              <a:buNone/>
              <a:defRPr>
                <a:solidFill>
                  <a:schemeClr val="accent1"/>
                </a:solidFill>
              </a:defRPr>
            </a:lvl2pPr>
            <a:lvl3pPr lvl="2">
              <a:spcBef>
                <a:spcPts val="0"/>
              </a:spcBef>
              <a:spcAft>
                <a:spcPts val="0"/>
              </a:spcAft>
              <a:buClr>
                <a:schemeClr val="accent1"/>
              </a:buClr>
              <a:buSzPts val="2800"/>
              <a:buNone/>
              <a:defRPr>
                <a:solidFill>
                  <a:schemeClr val="accent1"/>
                </a:solidFill>
              </a:defRPr>
            </a:lvl3pPr>
            <a:lvl4pPr lvl="3">
              <a:spcBef>
                <a:spcPts val="0"/>
              </a:spcBef>
              <a:spcAft>
                <a:spcPts val="0"/>
              </a:spcAft>
              <a:buClr>
                <a:schemeClr val="accent1"/>
              </a:buClr>
              <a:buSzPts val="2800"/>
              <a:buNone/>
              <a:defRPr>
                <a:solidFill>
                  <a:schemeClr val="accent1"/>
                </a:solidFill>
              </a:defRPr>
            </a:lvl4pPr>
            <a:lvl5pPr lvl="4">
              <a:spcBef>
                <a:spcPts val="0"/>
              </a:spcBef>
              <a:spcAft>
                <a:spcPts val="0"/>
              </a:spcAft>
              <a:buClr>
                <a:schemeClr val="accent1"/>
              </a:buClr>
              <a:buSzPts val="2800"/>
              <a:buNone/>
              <a:defRPr>
                <a:solidFill>
                  <a:schemeClr val="accent1"/>
                </a:solidFill>
              </a:defRPr>
            </a:lvl5pPr>
            <a:lvl6pPr lvl="5">
              <a:spcBef>
                <a:spcPts val="0"/>
              </a:spcBef>
              <a:spcAft>
                <a:spcPts val="0"/>
              </a:spcAft>
              <a:buClr>
                <a:schemeClr val="accent1"/>
              </a:buClr>
              <a:buSzPts val="2800"/>
              <a:buNone/>
              <a:defRPr>
                <a:solidFill>
                  <a:schemeClr val="accent1"/>
                </a:solidFill>
              </a:defRPr>
            </a:lvl6pPr>
            <a:lvl7pPr lvl="6">
              <a:spcBef>
                <a:spcPts val="0"/>
              </a:spcBef>
              <a:spcAft>
                <a:spcPts val="0"/>
              </a:spcAft>
              <a:buClr>
                <a:schemeClr val="accent1"/>
              </a:buClr>
              <a:buSzPts val="2800"/>
              <a:buNone/>
              <a:defRPr>
                <a:solidFill>
                  <a:schemeClr val="accent1"/>
                </a:solidFill>
              </a:defRPr>
            </a:lvl7pPr>
            <a:lvl8pPr lvl="7">
              <a:spcBef>
                <a:spcPts val="0"/>
              </a:spcBef>
              <a:spcAft>
                <a:spcPts val="0"/>
              </a:spcAft>
              <a:buClr>
                <a:schemeClr val="accent1"/>
              </a:buClr>
              <a:buSzPts val="2800"/>
              <a:buNone/>
              <a:defRPr>
                <a:solidFill>
                  <a:schemeClr val="accent1"/>
                </a:solidFill>
              </a:defRPr>
            </a:lvl8pPr>
            <a:lvl9pPr lvl="8">
              <a:spcBef>
                <a:spcPts val="0"/>
              </a:spcBef>
              <a:spcAft>
                <a:spcPts val="0"/>
              </a:spcAft>
              <a:buClr>
                <a:schemeClr val="accent1"/>
              </a:buClr>
              <a:buSzPts val="2800"/>
              <a:buNone/>
              <a:defRPr>
                <a:solidFill>
                  <a:schemeClr val="accent1"/>
                </a:solidFill>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Clr>
                <a:schemeClr val="dk1"/>
              </a:buClr>
              <a:buSzPts val="1800"/>
              <a:buChar char="●"/>
              <a:defRPr>
                <a:solidFill>
                  <a:schemeClr val="dk1"/>
                </a:solidFill>
              </a:defRPr>
            </a:lvl1pPr>
            <a:lvl2pPr marL="914400" lvl="1" indent="-317500">
              <a:spcBef>
                <a:spcPts val="0"/>
              </a:spcBef>
              <a:spcAft>
                <a:spcPts val="0"/>
              </a:spcAft>
              <a:buClr>
                <a:schemeClr val="dk1"/>
              </a:buClr>
              <a:buSzPts val="1400"/>
              <a:buChar char="○"/>
              <a:defRPr>
                <a:solidFill>
                  <a:schemeClr val="dk1"/>
                </a:solidFill>
              </a:defRPr>
            </a:lvl2pPr>
            <a:lvl3pPr marL="1371600" lvl="2" indent="-317500">
              <a:spcBef>
                <a:spcPts val="0"/>
              </a:spcBef>
              <a:spcAft>
                <a:spcPts val="0"/>
              </a:spcAft>
              <a:buClr>
                <a:schemeClr val="dk1"/>
              </a:buClr>
              <a:buSzPts val="1400"/>
              <a:buChar char="■"/>
              <a:defRPr>
                <a:solidFill>
                  <a:schemeClr val="dk1"/>
                </a:solidFill>
              </a:defRPr>
            </a:lvl3pPr>
            <a:lvl4pPr marL="1828800" lvl="3" indent="-317500">
              <a:spcBef>
                <a:spcPts val="0"/>
              </a:spcBef>
              <a:spcAft>
                <a:spcPts val="0"/>
              </a:spcAft>
              <a:buClr>
                <a:schemeClr val="dk1"/>
              </a:buClr>
              <a:buSzPts val="1400"/>
              <a:buChar char="●"/>
              <a:defRPr>
                <a:solidFill>
                  <a:schemeClr val="dk1"/>
                </a:solidFill>
              </a:defRPr>
            </a:lvl4pPr>
            <a:lvl5pPr marL="2286000" lvl="4" indent="-317500">
              <a:spcBef>
                <a:spcPts val="0"/>
              </a:spcBef>
              <a:spcAft>
                <a:spcPts val="0"/>
              </a:spcAft>
              <a:buClr>
                <a:schemeClr val="dk1"/>
              </a:buClr>
              <a:buSzPts val="1400"/>
              <a:buChar char="○"/>
              <a:defRPr>
                <a:solidFill>
                  <a:schemeClr val="dk1"/>
                </a:solidFill>
              </a:defRPr>
            </a:lvl5pPr>
            <a:lvl6pPr marL="2743200" lvl="5" indent="-317500">
              <a:spcBef>
                <a:spcPts val="0"/>
              </a:spcBef>
              <a:spcAft>
                <a:spcPts val="0"/>
              </a:spcAft>
              <a:buClr>
                <a:schemeClr val="dk1"/>
              </a:buClr>
              <a:buSzPts val="1400"/>
              <a:buChar char="■"/>
              <a:defRPr>
                <a:solidFill>
                  <a:schemeClr val="dk1"/>
                </a:solidFill>
              </a:defRPr>
            </a:lvl6pPr>
            <a:lvl7pPr marL="3200400" lvl="6" indent="-317500">
              <a:spcBef>
                <a:spcPts val="0"/>
              </a:spcBef>
              <a:spcAft>
                <a:spcPts val="0"/>
              </a:spcAft>
              <a:buClr>
                <a:schemeClr val="dk1"/>
              </a:buClr>
              <a:buSzPts val="1400"/>
              <a:buChar char="●"/>
              <a:defRPr>
                <a:solidFill>
                  <a:schemeClr val="dk1"/>
                </a:solidFill>
              </a:defRPr>
            </a:lvl7pPr>
            <a:lvl8pPr marL="3657600" lvl="7" indent="-317500">
              <a:spcBef>
                <a:spcPts val="0"/>
              </a:spcBef>
              <a:spcAft>
                <a:spcPts val="0"/>
              </a:spcAft>
              <a:buClr>
                <a:schemeClr val="dk1"/>
              </a:buClr>
              <a:buSzPts val="1400"/>
              <a:buChar char="○"/>
              <a:defRPr>
                <a:solidFill>
                  <a:schemeClr val="dk1"/>
                </a:solidFill>
              </a:defRPr>
            </a:lvl8pPr>
            <a:lvl9pPr marL="4114800" lvl="8" indent="-317500">
              <a:spcBef>
                <a:spcPts val="0"/>
              </a:spcBef>
              <a:spcAft>
                <a:spcPts val="0"/>
              </a:spcAft>
              <a:buClr>
                <a:schemeClr val="dk1"/>
              </a:buClr>
              <a:buSzPts val="1400"/>
              <a:buChar char="■"/>
              <a:defRPr>
                <a:solidFill>
                  <a:schemeClr val="dk1"/>
                </a:solidFill>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7" name="Google Shape;37;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2"/>
            </a:solidFill>
            <a:prstDash val="solid"/>
            <a:round/>
            <a:headEnd type="none" w="sm" len="sm"/>
            <a:tailEnd type="none" w="sm" len="sm"/>
          </a:ln>
        </p:spPr>
      </p:cxnSp>
      <p:sp>
        <p:nvSpPr>
          <p:cNvPr id="41" name="Google Shape;41;p9"/>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a:endParaRPr/>
          </a:p>
        </p:txBody>
      </p:sp>
      <p:sp>
        <p:nvSpPr>
          <p:cNvPr id="47" name="Google Shape;47;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www.w3.org/WAI/WCAG22/Understanding/intro#understanding-the-four-principles-of-accessibility"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www.w3.org/WAI/WCAG22/quickref/?currentsidebar=%23col_customize&amp;versions=2.0&amp;levels=aaa"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w3.org/WAI/fundamentals/accessibility-usability-inclusion/"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w3.org/TR/epub/"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www.w3.org/TR/epub-a11y-tech-11/" TargetMode="External"/><Relationship Id="rId5" Type="http://schemas.openxmlformats.org/officeDocument/2006/relationships/hyperlink" Target="https://www.w3.org/TR/epub-a11y-11/" TargetMode="External"/><Relationship Id="rId4" Type="http://schemas.openxmlformats.org/officeDocument/2006/relationships/hyperlink" Target="https://www.w3.org/submissions/epub-a11y/"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mailto:rmoore17@uoguelph.ca" TargetMode="External"/><Relationship Id="rId4" Type="http://schemas.openxmlformats.org/officeDocument/2006/relationships/hyperlink" Target="mailto:lindseyr@uoguelph.ca"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w3.org/WAI/WCAG22/Techniques/#pdf"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w3.org/WAI/WCAG21/Understanding/text-spacing"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w3.org/TR/wcag2ict-22/#introduction"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hyperlink" Target="https://support.google.com/docs/answer/6199477?hl=en" TargetMode="External"/><Relationship Id="rId4" Type="http://schemas.openxmlformats.org/officeDocument/2006/relationships/hyperlink" Target="https://support.microsoft.com/en-us/office/create-accessible-office-documents-868ecfcd-4f00-4224-b881-a65537a7c155"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docs.google.com/spreadsheets/d/1xlsG-QMVVT8AE48cPRL5mEpkIu3MSGzl/edit?usp=sharing&amp;ouid=100164908180715919448&amp;rtpof=true&amp;sd=true"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docs.google.com/spreadsheets/d/1xlsG-QMVVT8AE48cPRL5mEpkIu3MSGzl/edit?usp=sharing&amp;ouid=100164908180715919448&amp;rtpof=true&amp;sd=true"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w3.org/TR/epub-33/" TargetMode="External"/><Relationship Id="rId7" Type="http://schemas.openxmlformats.org/officeDocument/2006/relationships/hyperlink" Target="https://daisy.org/activities/software/ace/"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s://www.w3.org/TR/epub-a11y-tech-11/" TargetMode="External"/><Relationship Id="rId5" Type="http://schemas.openxmlformats.org/officeDocument/2006/relationships/hyperlink" Target="https://www.w3.org/TR/epub-a11y-11/" TargetMode="External"/><Relationship Id="rId4" Type="http://schemas.openxmlformats.org/officeDocument/2006/relationships/hyperlink" Target="https://www.w3.org/submissions/epub-a11y/"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pdfua.foundation/en/pdf-accessibility-checker-pac/" TargetMode="External"/><Relationship Id="rId7" Type="http://schemas.openxmlformats.org/officeDocument/2006/relationships/hyperlink" Target="https://pdfa.org/resource/the-matterhorn-protocol/"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https://pdfa.org/resource/tagged-pdf-best-practice-guide-syntax/" TargetMode="External"/><Relationship Id="rId5" Type="http://schemas.openxmlformats.org/officeDocument/2006/relationships/hyperlink" Target="https://www.w3.org/WAI/WCAG22/Techniques/#pdf" TargetMode="External"/><Relationship Id="rId4" Type="http://schemas.openxmlformats.org/officeDocument/2006/relationships/hyperlink" Target="https://pdfua.foundation/en/why-pdf-ua/"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w3.org/TR/wcag2ict-22/#introduction"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hyperlink" Target="https://support.google.com/docs/answer/6199477?hl=en" TargetMode="External"/><Relationship Id="rId4" Type="http://schemas.openxmlformats.org/officeDocument/2006/relationships/hyperlink" Target="https://support.microsoft.com/en-us/office/create-accessible-office-documents-868ecfcd-4f00-4224-b881-a65537a7c15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w3.org/WAI/media/av/"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hyperlink" Target="https://docs.google.com/spreadsheets/d/1xlsG-QMVVT8AE48cPRL5mEpkIu3MSGzl/edit?usp=sharing&amp;ouid=100164908180715919448&amp;rtpof=true&amp;sd=true" TargetMode="External"/><Relationship Id="rId4" Type="http://schemas.openxmlformats.org/officeDocument/2006/relationships/hyperlink" Target="https://docs.google.com/document/d/1oL4HNeasfXdW7bQnHs0DHDJl5uxF5GgY/edit?usp=sharing&amp;ouid=100164908180715919448&amp;rtpof=true&amp;sd=true"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s://opentextbc.ca/accessibilitytoolkit/" TargetMode="External"/><Relationship Id="rId3" Type="http://schemas.openxmlformats.org/officeDocument/2006/relationships/hyperlink" Target="https://www.w3.org/WAI/standards-guidelines/wcag/" TargetMode="External"/><Relationship Id="rId7" Type="http://schemas.openxmlformats.org/officeDocument/2006/relationships/hyperlink" Target="https://guide.pressbooks.com/chapter/make-your-book-accessible-and-inclusive/"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hyperlink" Target="https://openlibrary.ecampusontario.ca/wp-content/uploads/sites/3/2022/04/OERSubmissionGuide_Final_EN.pdf" TargetMode="External"/><Relationship Id="rId5" Type="http://schemas.openxmlformats.org/officeDocument/2006/relationships/hyperlink" Target="https://wave.webaim.org/" TargetMode="External"/><Relationship Id="rId4" Type="http://schemas.openxmlformats.org/officeDocument/2006/relationships/hyperlink" Target="https://www.w3.org/WAI/WCAG22/quickref/" TargetMode="External"/><Relationship Id="rId9" Type="http://schemas.openxmlformats.org/officeDocument/2006/relationships/hyperlink" Target="https://help.h5p.com/hc/en-us/articles/7505649072797-Content-types-recommendations"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ontario.ca/laws/statute/05a11"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https://www.ontario.ca/laws/regulation/r11191#BK9" TargetMode="External"/><Relationship Id="rId4" Type="http://schemas.openxmlformats.org/officeDocument/2006/relationships/hyperlink" Target="https://www.ontario.ca/laws/regulation/r11191"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ontario.ca/page/review-information-and-communications-standards-2020-final-recommendations-report"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hyperlink" Target="https://www.ontario.ca/page/2023-legislative-review-accessibility-ontarians-disabilities-act-2005" TargetMode="External"/><Relationship Id="rId4" Type="http://schemas.openxmlformats.org/officeDocument/2006/relationships/hyperlink" Target="https://www.ontario.ca/page/development-proposed-postsecondary-education-standards-final-recommendations-report-202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dirty="0">
                <a:solidFill>
                  <a:schemeClr val="dk1"/>
                </a:solidFill>
              </a:rPr>
              <a:t>OERs and Accessibility: Which Standards to Use</a:t>
            </a:r>
            <a:endParaRPr dirty="0">
              <a:solidFill>
                <a:schemeClr val="dk1"/>
              </a:solidFill>
            </a:endParaRPr>
          </a:p>
        </p:txBody>
      </p:sp>
      <p:sp>
        <p:nvSpPr>
          <p:cNvPr id="60" name="Google Shape;60;p13"/>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dk1"/>
                </a:solidFill>
              </a:rPr>
              <a:t>Ryan Moore and Lindsey Robinson</a:t>
            </a:r>
            <a:endParaRPr>
              <a:solidFill>
                <a:schemeClr val="dk1"/>
              </a:solidFill>
            </a:endParaRPr>
          </a:p>
        </p:txBody>
      </p:sp>
      <p:pic>
        <p:nvPicPr>
          <p:cNvPr id="61" name="Google Shape;61;p13" descr="eCampus Ontario"/>
          <p:cNvPicPr preferRelativeResize="0"/>
          <p:nvPr/>
        </p:nvPicPr>
        <p:blipFill>
          <a:blip r:embed="rId3">
            <a:alphaModFix/>
          </a:blip>
          <a:stretch>
            <a:fillRect/>
          </a:stretch>
        </p:blipFill>
        <p:spPr>
          <a:xfrm>
            <a:off x="137725" y="4081963"/>
            <a:ext cx="3333750" cy="857250"/>
          </a:xfrm>
          <a:prstGeom prst="rect">
            <a:avLst/>
          </a:prstGeom>
          <a:noFill/>
          <a:ln>
            <a:noFill/>
          </a:ln>
        </p:spPr>
      </p:pic>
      <p:pic>
        <p:nvPicPr>
          <p:cNvPr id="62" name="Google Shape;62;p13" descr="Province of Ontario"/>
          <p:cNvPicPr preferRelativeResize="0"/>
          <p:nvPr/>
        </p:nvPicPr>
        <p:blipFill>
          <a:blip r:embed="rId4">
            <a:alphaModFix/>
          </a:blip>
          <a:stretch>
            <a:fillRect/>
          </a:stretch>
        </p:blipFill>
        <p:spPr>
          <a:xfrm>
            <a:off x="3376225" y="3843850"/>
            <a:ext cx="3333750" cy="133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Web Content Accessibility Guidelines (WCAG)</a:t>
            </a:r>
            <a:endParaRPr/>
          </a:p>
        </p:txBody>
      </p:sp>
      <p:sp>
        <p:nvSpPr>
          <p:cNvPr id="114" name="Google Shape;114;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
              <a:t>Closest thing we have to an international accessibility standard</a:t>
            </a:r>
            <a:endParaRPr/>
          </a:p>
          <a:p>
            <a:pPr marL="457200" lvl="0" indent="-342900" algn="l" rtl="0">
              <a:spcBef>
                <a:spcPts val="0"/>
              </a:spcBef>
              <a:spcAft>
                <a:spcPts val="0"/>
              </a:spcAft>
              <a:buSzPts val="1800"/>
              <a:buChar char="●"/>
            </a:pPr>
            <a:r>
              <a:rPr lang="en"/>
              <a:t>Structured around the </a:t>
            </a:r>
            <a:r>
              <a:rPr lang="en" u="sng">
                <a:solidFill>
                  <a:schemeClr val="hlink"/>
                </a:solidFill>
                <a:hlinkClick r:id="rId3"/>
              </a:rPr>
              <a:t>POUR principles</a:t>
            </a:r>
            <a:r>
              <a:rPr lang="en"/>
              <a:t>:</a:t>
            </a:r>
            <a:endParaRPr/>
          </a:p>
          <a:p>
            <a:pPr marL="914400" lvl="1" indent="-317500" algn="l" rtl="0">
              <a:spcBef>
                <a:spcPts val="0"/>
              </a:spcBef>
              <a:spcAft>
                <a:spcPts val="0"/>
              </a:spcAft>
              <a:buSzPts val="1400"/>
              <a:buChar char="○"/>
            </a:pPr>
            <a:r>
              <a:rPr lang="en"/>
              <a:t>Perceivable</a:t>
            </a:r>
            <a:endParaRPr/>
          </a:p>
          <a:p>
            <a:pPr marL="914400" lvl="1" indent="-317500" algn="l" rtl="0">
              <a:spcBef>
                <a:spcPts val="0"/>
              </a:spcBef>
              <a:spcAft>
                <a:spcPts val="0"/>
              </a:spcAft>
              <a:buSzPts val="1400"/>
              <a:buChar char="○"/>
            </a:pPr>
            <a:r>
              <a:rPr lang="en"/>
              <a:t>Operable</a:t>
            </a:r>
            <a:endParaRPr/>
          </a:p>
          <a:p>
            <a:pPr marL="914400" lvl="1" indent="-317500" algn="l" rtl="0">
              <a:spcBef>
                <a:spcPts val="0"/>
              </a:spcBef>
              <a:spcAft>
                <a:spcPts val="0"/>
              </a:spcAft>
              <a:buSzPts val="1400"/>
              <a:buChar char="○"/>
            </a:pPr>
            <a:r>
              <a:rPr lang="en"/>
              <a:t>Understandable </a:t>
            </a:r>
            <a:endParaRPr/>
          </a:p>
          <a:p>
            <a:pPr marL="914400" lvl="1" indent="-317500" algn="l" rtl="0">
              <a:spcBef>
                <a:spcPts val="0"/>
              </a:spcBef>
              <a:spcAft>
                <a:spcPts val="0"/>
              </a:spcAft>
              <a:buSzPts val="1400"/>
              <a:buChar char="○"/>
            </a:pPr>
            <a:r>
              <a:rPr lang="en"/>
              <a:t>Robust</a:t>
            </a:r>
            <a:endParaRPr/>
          </a:p>
          <a:p>
            <a:pPr marL="457200" lvl="0" indent="-342900" algn="l" rtl="0">
              <a:spcBef>
                <a:spcPts val="0"/>
              </a:spcBef>
              <a:spcAft>
                <a:spcPts val="0"/>
              </a:spcAft>
              <a:buSzPts val="1800"/>
              <a:buChar char="●"/>
            </a:pPr>
            <a:r>
              <a:rPr lang="en"/>
              <a:t>Each principle has guidelines with testable success criteria</a:t>
            </a:r>
            <a:endParaRPr/>
          </a:p>
          <a:p>
            <a:pPr marL="457200" lvl="0" indent="-342900" algn="l" rtl="0">
              <a:spcBef>
                <a:spcPts val="0"/>
              </a:spcBef>
              <a:spcAft>
                <a:spcPts val="0"/>
              </a:spcAft>
              <a:buSzPts val="1800"/>
              <a:buChar char="●"/>
            </a:pPr>
            <a:r>
              <a:rPr lang="en"/>
              <a:t>Success criteria have levels of compliance A, AA, and AAA</a:t>
            </a:r>
            <a:endParaRPr/>
          </a:p>
          <a:p>
            <a:pPr marL="457200" lvl="0" indent="-342900" algn="l" rtl="0">
              <a:spcBef>
                <a:spcPts val="0"/>
              </a:spcBef>
              <a:spcAft>
                <a:spcPts val="0"/>
              </a:spcAft>
              <a:buSzPts val="1800"/>
              <a:buChar char="●"/>
            </a:pPr>
            <a:r>
              <a:rPr lang="en"/>
              <a:t>Supporting materials: quick reference, understanding, techniques, and test rules</a:t>
            </a:r>
            <a:endParaRPr/>
          </a:p>
          <a:p>
            <a:pPr marL="457200" lvl="0" indent="-342900" algn="l" rtl="0">
              <a:spcBef>
                <a:spcPts val="0"/>
              </a:spcBef>
              <a:spcAft>
                <a:spcPts val="0"/>
              </a:spcAft>
              <a:buSzPts val="1800"/>
              <a:buChar char="●"/>
            </a:pPr>
            <a:r>
              <a:rPr lang="en"/>
              <a:t>AODA stipulates websites and web content comply to </a:t>
            </a:r>
            <a:r>
              <a:rPr lang="en" u="sng">
                <a:solidFill>
                  <a:schemeClr val="hlink"/>
                </a:solidFill>
                <a:hlinkClick r:id="rId4"/>
              </a:rPr>
              <a:t>WCAG 2.0 AA</a:t>
            </a:r>
            <a:endParaRPr/>
          </a:p>
          <a:p>
            <a:pPr marL="914400" lvl="1" indent="-317500" algn="l" rtl="0">
              <a:spcBef>
                <a:spcPts val="0"/>
              </a:spcBef>
              <a:spcAft>
                <a:spcPts val="0"/>
              </a:spcAft>
              <a:buSzPts val="1400"/>
              <a:buChar char="○"/>
            </a:pPr>
            <a:r>
              <a:rPr lang="en"/>
              <a:t>Exceptions for Captions (Live) and Audio Descriptions (Pre-recorded)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Recent WCAG Updates</a:t>
            </a:r>
            <a:endParaRPr/>
          </a:p>
        </p:txBody>
      </p:sp>
      <p:sp>
        <p:nvSpPr>
          <p:cNvPr id="120" name="Google Shape;120;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2.0 published in 2008 contains 12 guidelines</a:t>
            </a:r>
            <a:endParaRPr/>
          </a:p>
          <a:p>
            <a:pPr marL="457200" lvl="0" indent="-342900" algn="l" rtl="0">
              <a:spcBef>
                <a:spcPts val="0"/>
              </a:spcBef>
              <a:spcAft>
                <a:spcPts val="0"/>
              </a:spcAft>
              <a:buSzPts val="1800"/>
              <a:buChar char="●"/>
            </a:pPr>
            <a:r>
              <a:rPr lang="en"/>
              <a:t>2.1 published in 2018 adds 1 guideline and 17 success criteria</a:t>
            </a:r>
            <a:endParaRPr/>
          </a:p>
          <a:p>
            <a:pPr marL="457200" lvl="0" indent="-342900" algn="l" rtl="0">
              <a:spcBef>
                <a:spcPts val="0"/>
              </a:spcBef>
              <a:spcAft>
                <a:spcPts val="0"/>
              </a:spcAft>
              <a:buSzPts val="1800"/>
              <a:buChar char="●"/>
            </a:pPr>
            <a:r>
              <a:rPr lang="en"/>
              <a:t>2.2 published in 2023 adds 9 success criteria</a:t>
            </a:r>
            <a:endParaRPr/>
          </a:p>
          <a:p>
            <a:pPr marL="457200" lvl="0" indent="-342900" algn="l" rtl="0">
              <a:spcBef>
                <a:spcPts val="0"/>
              </a:spcBef>
              <a:spcAft>
                <a:spcPts val="0"/>
              </a:spcAft>
              <a:buSzPts val="1800"/>
              <a:buChar char="●"/>
            </a:pPr>
            <a:r>
              <a:rPr lang="en"/>
              <a:t>2.1 and 2.2 improve accessibility for three major groups:</a:t>
            </a:r>
            <a:endParaRPr/>
          </a:p>
          <a:p>
            <a:pPr marL="914400" lvl="1" indent="-317500" algn="l" rtl="0">
              <a:spcBef>
                <a:spcPts val="0"/>
              </a:spcBef>
              <a:spcAft>
                <a:spcPts val="0"/>
              </a:spcAft>
              <a:buSzPts val="1400"/>
              <a:buChar char="○"/>
            </a:pPr>
            <a:r>
              <a:rPr lang="en"/>
              <a:t>Users with cognitive and learning disabilities</a:t>
            </a:r>
            <a:endParaRPr/>
          </a:p>
          <a:p>
            <a:pPr marL="914400" lvl="1" indent="-317500" algn="l" rtl="0">
              <a:spcBef>
                <a:spcPts val="0"/>
              </a:spcBef>
              <a:spcAft>
                <a:spcPts val="0"/>
              </a:spcAft>
              <a:buSzPts val="1400"/>
              <a:buChar char="○"/>
            </a:pPr>
            <a:r>
              <a:rPr lang="en"/>
              <a:t>Users with low vision</a:t>
            </a:r>
            <a:endParaRPr/>
          </a:p>
          <a:p>
            <a:pPr marL="914400" lvl="1" indent="-317500" algn="l" rtl="0">
              <a:spcBef>
                <a:spcPts val="0"/>
              </a:spcBef>
              <a:spcAft>
                <a:spcPts val="0"/>
              </a:spcAft>
              <a:buSzPts val="1400"/>
              <a:buChar char="○"/>
            </a:pPr>
            <a:r>
              <a:rPr lang="en"/>
              <a:t>Users with disabilities on mobile devices</a:t>
            </a:r>
            <a:endParaRPr/>
          </a:p>
          <a:p>
            <a:pPr marL="457200" lvl="0" indent="-342900" algn="l" rtl="0">
              <a:spcBef>
                <a:spcPts val="0"/>
              </a:spcBef>
              <a:spcAft>
                <a:spcPts val="0"/>
              </a:spcAft>
              <a:buSzPts val="1800"/>
              <a:buChar char="●"/>
            </a:pPr>
            <a:r>
              <a:rPr lang="en"/>
              <a:t>All are backwards compatible, so meeting 2.2 will allow you to meet 2.1 and 2.0</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Relying on Standards Alone </a:t>
            </a:r>
            <a:endParaRPr/>
          </a:p>
        </p:txBody>
      </p:sp>
      <p:sp>
        <p:nvSpPr>
          <p:cNvPr id="126" name="Google Shape;126;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 “…when designers, developers, and project managers approach accessibility as a checklist to meet these standards, the focus is only on the technical aspects of accessibility. As a result, the human interaction aspect is often lost, and accessibility is not achieved.”</a:t>
            </a:r>
            <a:endParaRPr/>
          </a:p>
          <a:p>
            <a:pPr marL="0" lvl="0" indent="0" algn="l" rtl="0">
              <a:spcBef>
                <a:spcPts val="1200"/>
              </a:spcBef>
              <a:spcAft>
                <a:spcPts val="1200"/>
              </a:spcAft>
              <a:buNone/>
            </a:pPr>
            <a:r>
              <a:rPr lang="en" u="sng">
                <a:solidFill>
                  <a:schemeClr val="hlink"/>
                </a:solidFill>
                <a:hlinkClick r:id="rId3"/>
              </a:rPr>
              <a:t>Accessibility, Usability and Inclusion</a:t>
            </a:r>
            <a:r>
              <a:rPr lang="en"/>
              <a:t> from W3C</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Takeaways: Accessibility Standards and Regulation</a:t>
            </a:r>
            <a:endParaRPr/>
          </a:p>
        </p:txBody>
      </p:sp>
      <p:sp>
        <p:nvSpPr>
          <p:cNvPr id="132" name="Google Shape;132;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AODA is due for an update - best to use this as a baseline for accessibility</a:t>
            </a:r>
            <a:endParaRPr/>
          </a:p>
          <a:p>
            <a:pPr marL="457200" lvl="0" indent="-342900" algn="l" rtl="0">
              <a:spcBef>
                <a:spcPts val="0"/>
              </a:spcBef>
              <a:spcAft>
                <a:spcPts val="0"/>
              </a:spcAft>
              <a:buSzPts val="1800"/>
              <a:buChar char="●"/>
            </a:pPr>
            <a:r>
              <a:rPr lang="en"/>
              <a:t>Use AODA reviews and Postsecondary Standards as best practices</a:t>
            </a:r>
            <a:endParaRPr/>
          </a:p>
          <a:p>
            <a:pPr marL="914400" lvl="1" indent="-317500" algn="l" rtl="0">
              <a:spcBef>
                <a:spcPts val="0"/>
              </a:spcBef>
              <a:spcAft>
                <a:spcPts val="0"/>
              </a:spcAft>
              <a:buSzPts val="1400"/>
              <a:buChar char="○"/>
            </a:pPr>
            <a:r>
              <a:rPr lang="en"/>
              <a:t>These address important barriers, make content more accessible, and help you proactively address any future regulation</a:t>
            </a:r>
            <a:endParaRPr/>
          </a:p>
          <a:p>
            <a:pPr marL="457200" lvl="0" indent="-342900" algn="l" rtl="0">
              <a:spcBef>
                <a:spcPts val="0"/>
              </a:spcBef>
              <a:spcAft>
                <a:spcPts val="0"/>
              </a:spcAft>
              <a:buSzPts val="1800"/>
              <a:buChar char="●"/>
            </a:pPr>
            <a:r>
              <a:rPr lang="en"/>
              <a:t>WCAG 2 update considerations:</a:t>
            </a:r>
            <a:endParaRPr/>
          </a:p>
          <a:p>
            <a:pPr marL="914400" lvl="1" indent="-317500" algn="l" rtl="0">
              <a:spcBef>
                <a:spcPts val="0"/>
              </a:spcBef>
              <a:spcAft>
                <a:spcPts val="0"/>
              </a:spcAft>
              <a:buSzPts val="1400"/>
              <a:buChar char="○"/>
            </a:pPr>
            <a:r>
              <a:rPr lang="en"/>
              <a:t>Add mobile testing to your workflow</a:t>
            </a:r>
            <a:endParaRPr/>
          </a:p>
          <a:p>
            <a:pPr marL="914400" lvl="1" indent="-317500" algn="l" rtl="0">
              <a:spcBef>
                <a:spcPts val="0"/>
              </a:spcBef>
              <a:spcAft>
                <a:spcPts val="0"/>
              </a:spcAft>
              <a:buSzPts val="1400"/>
              <a:buChar char="○"/>
            </a:pPr>
            <a:r>
              <a:rPr lang="en"/>
              <a:t>Content should work with multiple screen orientations</a:t>
            </a:r>
            <a:endParaRPr/>
          </a:p>
          <a:p>
            <a:pPr marL="914400" lvl="1" indent="-317500" algn="l" rtl="0">
              <a:spcBef>
                <a:spcPts val="0"/>
              </a:spcBef>
              <a:spcAft>
                <a:spcPts val="0"/>
              </a:spcAft>
              <a:buSzPts val="1400"/>
              <a:buChar char="○"/>
            </a:pPr>
            <a:r>
              <a:rPr lang="en"/>
              <a:t>Content should reflow without the need for scrolling in two dimensions</a:t>
            </a:r>
            <a:endParaRPr/>
          </a:p>
          <a:p>
            <a:pPr marL="914400" lvl="1" indent="-317500" algn="l" rtl="0">
              <a:spcBef>
                <a:spcPts val="0"/>
              </a:spcBef>
              <a:spcAft>
                <a:spcPts val="0"/>
              </a:spcAft>
              <a:buSzPts val="1400"/>
              <a:buChar char="○"/>
            </a:pPr>
            <a:r>
              <a:rPr lang="en"/>
              <a:t>Review your interactive content - new requirements for draggable content</a:t>
            </a:r>
            <a:endParaRPr/>
          </a:p>
          <a:p>
            <a:pPr marL="457200" lvl="0" indent="-342900" algn="l" rtl="0">
              <a:spcBef>
                <a:spcPts val="0"/>
              </a:spcBef>
              <a:spcAft>
                <a:spcPts val="0"/>
              </a:spcAft>
              <a:buSzPts val="1800"/>
              <a:buChar char="●"/>
            </a:pPr>
            <a:r>
              <a:rPr lang="en"/>
              <a:t>Always implement usability testing into your workflow</a:t>
            </a:r>
            <a:endParaRPr/>
          </a:p>
          <a:p>
            <a:pPr marL="457200" lvl="0" indent="-342900" algn="l" rtl="0">
              <a:spcBef>
                <a:spcPts val="0"/>
              </a:spcBef>
              <a:spcAft>
                <a:spcPts val="0"/>
              </a:spcAft>
              <a:buSzPts val="1800"/>
              <a:buChar char="●"/>
            </a:pPr>
            <a:r>
              <a:rPr lang="en"/>
              <a:t>Always supplement automated checkers with manual checks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6"/>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Standards for OER Formats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types of OERs do you create or use? Select all that apply.  </a:t>
            </a:r>
            <a:endParaRPr/>
          </a:p>
        </p:txBody>
      </p:sp>
      <p:sp>
        <p:nvSpPr>
          <p:cNvPr id="143" name="Google Shape;143;p27"/>
          <p:cNvSpPr txBox="1">
            <a:spLocks noGrp="1"/>
          </p:cNvSpPr>
          <p:nvPr>
            <p:ph type="body" idx="1"/>
          </p:nvPr>
        </p:nvSpPr>
        <p:spPr>
          <a:xfrm>
            <a:off x="311700" y="1457450"/>
            <a:ext cx="8520600" cy="3111300"/>
          </a:xfrm>
          <a:prstGeom prst="rect">
            <a:avLst/>
          </a:prstGeom>
        </p:spPr>
        <p:txBody>
          <a:bodyPr spcFirstLastPara="1" wrap="square" lIns="91425" tIns="91425" rIns="91425" bIns="91425" anchor="t" anchorCtr="0">
            <a:normAutofit fontScale="92500" lnSpcReduction="20000"/>
          </a:bodyPr>
          <a:lstStyle/>
          <a:p>
            <a:pPr marL="457200" lvl="0" indent="-393065" algn="l" rtl="0">
              <a:lnSpc>
                <a:spcPct val="100000"/>
              </a:lnSpc>
              <a:spcBef>
                <a:spcPts val="0"/>
              </a:spcBef>
              <a:spcAft>
                <a:spcPts val="0"/>
              </a:spcAft>
              <a:buClr>
                <a:schemeClr val="dk1"/>
              </a:buClr>
              <a:buSzPct val="100000"/>
              <a:buAutoNum type="alphaUcPeriod"/>
            </a:pPr>
            <a:r>
              <a:rPr lang="en" sz="2800">
                <a:solidFill>
                  <a:schemeClr val="dk1"/>
                </a:solidFill>
              </a:rPr>
              <a:t>EPUB </a:t>
            </a:r>
            <a:endParaRPr sz="2800">
              <a:solidFill>
                <a:schemeClr val="dk1"/>
              </a:solidFill>
            </a:endParaRPr>
          </a:p>
          <a:p>
            <a:pPr marL="457200" lvl="0" indent="-393065" algn="l" rtl="0">
              <a:lnSpc>
                <a:spcPct val="100000"/>
              </a:lnSpc>
              <a:spcBef>
                <a:spcPts val="0"/>
              </a:spcBef>
              <a:spcAft>
                <a:spcPts val="0"/>
              </a:spcAft>
              <a:buClr>
                <a:schemeClr val="dk1"/>
              </a:buClr>
              <a:buSzPct val="100000"/>
              <a:buAutoNum type="alphaUcPeriod"/>
            </a:pPr>
            <a:r>
              <a:rPr lang="en" sz="2800">
                <a:solidFill>
                  <a:schemeClr val="dk1"/>
                </a:solidFill>
              </a:rPr>
              <a:t>Videos</a:t>
            </a:r>
            <a:endParaRPr sz="2800">
              <a:solidFill>
                <a:schemeClr val="dk1"/>
              </a:solidFill>
            </a:endParaRPr>
          </a:p>
          <a:p>
            <a:pPr marL="457200" lvl="0" indent="-393065" algn="l" rtl="0">
              <a:lnSpc>
                <a:spcPct val="100000"/>
              </a:lnSpc>
              <a:spcBef>
                <a:spcPts val="0"/>
              </a:spcBef>
              <a:spcAft>
                <a:spcPts val="0"/>
              </a:spcAft>
              <a:buClr>
                <a:schemeClr val="dk1"/>
              </a:buClr>
              <a:buSzPct val="100000"/>
              <a:buAutoNum type="alphaUcPeriod"/>
            </a:pPr>
            <a:r>
              <a:rPr lang="en" sz="2800">
                <a:solidFill>
                  <a:schemeClr val="dk1"/>
                </a:solidFill>
              </a:rPr>
              <a:t>Documents</a:t>
            </a:r>
            <a:endParaRPr sz="2800">
              <a:solidFill>
                <a:schemeClr val="dk1"/>
              </a:solidFill>
            </a:endParaRPr>
          </a:p>
          <a:p>
            <a:pPr marL="457200" lvl="0" indent="-393065" algn="l" rtl="0">
              <a:lnSpc>
                <a:spcPct val="100000"/>
              </a:lnSpc>
              <a:spcBef>
                <a:spcPts val="0"/>
              </a:spcBef>
              <a:spcAft>
                <a:spcPts val="0"/>
              </a:spcAft>
              <a:buClr>
                <a:schemeClr val="dk1"/>
              </a:buClr>
              <a:buSzPct val="100000"/>
              <a:buAutoNum type="alphaUcPeriod"/>
            </a:pPr>
            <a:r>
              <a:rPr lang="en" sz="2800">
                <a:solidFill>
                  <a:schemeClr val="dk1"/>
                </a:solidFill>
              </a:rPr>
              <a:t>Websites</a:t>
            </a:r>
            <a:endParaRPr sz="2800">
              <a:solidFill>
                <a:schemeClr val="dk1"/>
              </a:solidFill>
            </a:endParaRPr>
          </a:p>
          <a:p>
            <a:pPr marL="457200" lvl="0" indent="-393065" algn="l" rtl="0">
              <a:lnSpc>
                <a:spcPct val="100000"/>
              </a:lnSpc>
              <a:spcBef>
                <a:spcPts val="0"/>
              </a:spcBef>
              <a:spcAft>
                <a:spcPts val="0"/>
              </a:spcAft>
              <a:buClr>
                <a:schemeClr val="dk1"/>
              </a:buClr>
              <a:buSzPct val="100000"/>
              <a:buAutoNum type="alphaUcPeriod"/>
            </a:pPr>
            <a:r>
              <a:rPr lang="en" sz="2800">
                <a:solidFill>
                  <a:schemeClr val="dk1"/>
                </a:solidFill>
              </a:rPr>
              <a:t>Other</a:t>
            </a:r>
            <a:endParaRPr sz="2800">
              <a:solidFill>
                <a:schemeClr val="dk1"/>
              </a:solidFill>
            </a:endParaRPr>
          </a:p>
          <a:p>
            <a:pPr marL="457200" lvl="0" indent="-393065" algn="l" rtl="0">
              <a:lnSpc>
                <a:spcPct val="100000"/>
              </a:lnSpc>
              <a:spcBef>
                <a:spcPts val="0"/>
              </a:spcBef>
              <a:spcAft>
                <a:spcPts val="0"/>
              </a:spcAft>
              <a:buClr>
                <a:schemeClr val="dk1"/>
              </a:buClr>
              <a:buSzPct val="100000"/>
              <a:buAutoNum type="alphaUcPeriod"/>
            </a:pPr>
            <a:r>
              <a:rPr lang="en" sz="2800">
                <a:solidFill>
                  <a:schemeClr val="dk1"/>
                </a:solidFill>
              </a:rPr>
              <a:t>All of the above</a:t>
            </a:r>
            <a:endParaRPr sz="2800">
              <a:solidFill>
                <a:schemeClr val="dk1"/>
              </a:solidFill>
            </a:endParaRPr>
          </a:p>
          <a:p>
            <a:pPr marL="457200" lvl="0" indent="0" algn="l" rtl="0">
              <a:lnSpc>
                <a:spcPct val="100000"/>
              </a:lnSpc>
              <a:spcBef>
                <a:spcPts val="0"/>
              </a:spcBef>
              <a:spcAft>
                <a:spcPts val="0"/>
              </a:spcAft>
              <a:buNone/>
            </a:pPr>
            <a:r>
              <a:rPr lang="en" sz="2800">
                <a:solidFill>
                  <a:schemeClr val="dk1"/>
                </a:solidFill>
              </a:rPr>
              <a:t> </a:t>
            </a:r>
            <a:endParaRPr sz="2800">
              <a:solidFill>
                <a:schemeClr val="dk1"/>
              </a:solidFill>
            </a:endParaRPr>
          </a:p>
          <a:p>
            <a:pPr marL="0" lvl="0" indent="0" algn="l" rtl="0">
              <a:lnSpc>
                <a:spcPct val="100000"/>
              </a:lnSpc>
              <a:spcBef>
                <a:spcPts val="0"/>
              </a:spcBef>
              <a:spcAft>
                <a:spcPts val="0"/>
              </a:spcAft>
              <a:buClr>
                <a:schemeClr val="dk1"/>
              </a:buClr>
              <a:buSzPct val="39285"/>
              <a:buFont typeface="Arial"/>
              <a:buNone/>
            </a:pPr>
            <a:endParaRPr sz="2800">
              <a:solidFill>
                <a:schemeClr val="dk1"/>
              </a:solidFill>
            </a:endParaRPr>
          </a:p>
          <a:p>
            <a:pPr marL="0" lvl="0" indent="0" algn="l" rtl="0">
              <a:spcBef>
                <a:spcPts val="0"/>
              </a:spcBef>
              <a:spcAft>
                <a:spcPts val="120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EPUB Accessibility Specifications</a:t>
            </a:r>
            <a:endParaRPr/>
          </a:p>
        </p:txBody>
      </p:sp>
      <p:sp>
        <p:nvSpPr>
          <p:cNvPr id="149" name="Google Shape;149;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
              <a:t>EPUB uses HTML, CSS, JavaScript, and SVG for content authoring</a:t>
            </a:r>
            <a:endParaRPr/>
          </a:p>
          <a:p>
            <a:pPr marL="914400" lvl="1" indent="-317500" algn="l" rtl="0">
              <a:spcBef>
                <a:spcPts val="0"/>
              </a:spcBef>
              <a:spcAft>
                <a:spcPts val="0"/>
              </a:spcAft>
              <a:buSzPts val="1400"/>
              <a:buChar char="○"/>
            </a:pPr>
            <a:r>
              <a:rPr lang="en" u="sng">
                <a:solidFill>
                  <a:schemeClr val="hlink"/>
                </a:solidFill>
                <a:hlinkClick r:id="rId3"/>
              </a:rPr>
              <a:t>EPUB 3.3 specification</a:t>
            </a:r>
            <a:endParaRPr/>
          </a:p>
          <a:p>
            <a:pPr marL="457200" lvl="0" indent="-342900" algn="l" rtl="0">
              <a:spcBef>
                <a:spcPts val="0"/>
              </a:spcBef>
              <a:spcAft>
                <a:spcPts val="0"/>
              </a:spcAft>
              <a:buSzPts val="1800"/>
              <a:buChar char="●"/>
            </a:pPr>
            <a:r>
              <a:rPr lang="en"/>
              <a:t>Allows for the use of established web accessibility techniques</a:t>
            </a:r>
            <a:endParaRPr/>
          </a:p>
          <a:p>
            <a:pPr marL="914400" lvl="1" indent="-317500" algn="l" rtl="0">
              <a:spcBef>
                <a:spcPts val="0"/>
              </a:spcBef>
              <a:spcAft>
                <a:spcPts val="0"/>
              </a:spcAft>
              <a:buSzPts val="1400"/>
              <a:buChar char="○"/>
            </a:pPr>
            <a:r>
              <a:rPr lang="en"/>
              <a:t>Can help ensure a high level of accessibility</a:t>
            </a:r>
            <a:endParaRPr/>
          </a:p>
          <a:p>
            <a:pPr marL="457200" lvl="0" indent="-342900" algn="l" rtl="0">
              <a:spcBef>
                <a:spcPts val="0"/>
              </a:spcBef>
              <a:spcAft>
                <a:spcPts val="0"/>
              </a:spcAft>
              <a:buSzPts val="1800"/>
              <a:buChar char="●"/>
            </a:pPr>
            <a:r>
              <a:rPr lang="en"/>
              <a:t>EPUB </a:t>
            </a:r>
            <a:r>
              <a:rPr lang="en" u="sng">
                <a:solidFill>
                  <a:schemeClr val="hlink"/>
                </a:solidFill>
                <a:hlinkClick r:id="rId4"/>
              </a:rPr>
              <a:t>Accessibility 1.0</a:t>
            </a:r>
            <a:r>
              <a:rPr lang="en"/>
              <a:t> (2017) and </a:t>
            </a:r>
            <a:r>
              <a:rPr lang="en" u="sng">
                <a:solidFill>
                  <a:schemeClr val="hlink"/>
                </a:solidFill>
                <a:hlinkClick r:id="rId5"/>
              </a:rPr>
              <a:t>1.1</a:t>
            </a:r>
            <a:r>
              <a:rPr lang="en"/>
              <a:t> (2023)</a:t>
            </a:r>
            <a:endParaRPr/>
          </a:p>
          <a:p>
            <a:pPr marL="914400" lvl="1" indent="-317500" algn="l" rtl="0">
              <a:spcBef>
                <a:spcPts val="0"/>
              </a:spcBef>
              <a:spcAft>
                <a:spcPts val="0"/>
              </a:spcAft>
              <a:buSzPts val="1400"/>
              <a:buChar char="○"/>
            </a:pPr>
            <a:r>
              <a:rPr lang="en"/>
              <a:t>Both are specifications, not standards</a:t>
            </a:r>
            <a:endParaRPr/>
          </a:p>
          <a:p>
            <a:pPr marL="914400" lvl="1" indent="-317500" algn="l" rtl="0">
              <a:spcBef>
                <a:spcPts val="0"/>
              </a:spcBef>
              <a:spcAft>
                <a:spcPts val="0"/>
              </a:spcAft>
              <a:buSzPts val="1400"/>
              <a:buChar char="○"/>
            </a:pPr>
            <a:r>
              <a:rPr lang="en"/>
              <a:t>1.1 is published as a W3C Recommendation</a:t>
            </a:r>
            <a:endParaRPr/>
          </a:p>
          <a:p>
            <a:pPr marL="457200" lvl="0" indent="-342900" algn="l" rtl="0">
              <a:spcBef>
                <a:spcPts val="0"/>
              </a:spcBef>
              <a:spcAft>
                <a:spcPts val="0"/>
              </a:spcAft>
              <a:buSzPts val="1800"/>
              <a:buChar char="●"/>
            </a:pPr>
            <a:r>
              <a:rPr lang="en"/>
              <a:t>Specifications have two key sections:</a:t>
            </a:r>
            <a:endParaRPr/>
          </a:p>
          <a:p>
            <a:pPr marL="914400" lvl="1" indent="-317500" algn="l" rtl="0">
              <a:spcBef>
                <a:spcPts val="0"/>
              </a:spcBef>
              <a:spcAft>
                <a:spcPts val="0"/>
              </a:spcAft>
              <a:buSzPts val="1400"/>
              <a:buChar char="○"/>
            </a:pPr>
            <a:r>
              <a:rPr lang="en"/>
              <a:t>Discoverability: metadata containing key accessibility information </a:t>
            </a:r>
            <a:endParaRPr/>
          </a:p>
          <a:p>
            <a:pPr marL="914400" lvl="1" indent="-317500" algn="l" rtl="0">
              <a:spcBef>
                <a:spcPts val="0"/>
              </a:spcBef>
              <a:spcAft>
                <a:spcPts val="0"/>
              </a:spcAft>
              <a:buSzPts val="1400"/>
              <a:buChar char="○"/>
            </a:pPr>
            <a:r>
              <a:rPr lang="en"/>
              <a:t>Accessible Publications: outlines WCAG conformance, EPUB requirements, and Conformance Reporting</a:t>
            </a:r>
            <a:endParaRPr/>
          </a:p>
          <a:p>
            <a:pPr marL="457200" lvl="0" indent="-342900" algn="l" rtl="0">
              <a:spcBef>
                <a:spcPts val="0"/>
              </a:spcBef>
              <a:spcAft>
                <a:spcPts val="0"/>
              </a:spcAft>
              <a:buSzPts val="1800"/>
              <a:buChar char="●"/>
            </a:pPr>
            <a:r>
              <a:rPr lang="en"/>
              <a:t>Helpful to review </a:t>
            </a:r>
            <a:r>
              <a:rPr lang="en" u="sng">
                <a:solidFill>
                  <a:schemeClr val="accent5"/>
                </a:solidFill>
                <a:hlinkClick r:id="rId6">
                  <a:extLst>
                    <a:ext uri="{A12FA001-AC4F-418D-AE19-62706E023703}">
                      <ahyp:hlinkClr xmlns:ahyp="http://schemas.microsoft.com/office/drawing/2018/hyperlinkcolor" val="tx"/>
                    </a:ext>
                  </a:extLst>
                </a:hlinkClick>
              </a:rPr>
              <a:t>EPUB Accessibility Techniques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EPUB Accessibility: Discoverability</a:t>
            </a:r>
            <a:endParaRPr/>
          </a:p>
        </p:txBody>
      </p:sp>
      <p:sp>
        <p:nvSpPr>
          <p:cNvPr id="155" name="Google Shape;155;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Key challenge:</a:t>
            </a:r>
            <a:endParaRPr/>
          </a:p>
          <a:p>
            <a:pPr marL="914400" lvl="1" indent="-317500" algn="l" rtl="0">
              <a:spcBef>
                <a:spcPts val="0"/>
              </a:spcBef>
              <a:spcAft>
                <a:spcPts val="0"/>
              </a:spcAft>
              <a:buSzPts val="1400"/>
              <a:buChar char="○"/>
            </a:pPr>
            <a:r>
              <a:rPr lang="en"/>
              <a:t>With multiple reading modalities, some content cannot meet broad accessibility requirements</a:t>
            </a:r>
            <a:endParaRPr/>
          </a:p>
          <a:p>
            <a:pPr marL="457200" lvl="0" indent="-342900" algn="l" rtl="0">
              <a:spcBef>
                <a:spcPts val="0"/>
              </a:spcBef>
              <a:spcAft>
                <a:spcPts val="0"/>
              </a:spcAft>
              <a:buSzPts val="1800"/>
              <a:buChar char="●"/>
            </a:pPr>
            <a:r>
              <a:rPr lang="en"/>
              <a:t>Importance of Discoverability:</a:t>
            </a:r>
            <a:endParaRPr/>
          </a:p>
          <a:p>
            <a:pPr marL="914400" lvl="1" indent="-317500" algn="l" rtl="0">
              <a:spcBef>
                <a:spcPts val="0"/>
              </a:spcBef>
              <a:spcAft>
                <a:spcPts val="0"/>
              </a:spcAft>
              <a:buSzPts val="1400"/>
              <a:buChar char="○"/>
            </a:pPr>
            <a:r>
              <a:rPr lang="en"/>
              <a:t>Accessible metadata allows users to determine if the content will meet their needs</a:t>
            </a:r>
            <a:endParaRPr/>
          </a:p>
          <a:p>
            <a:pPr marL="457200" lvl="0" indent="-342900" algn="l" rtl="0">
              <a:spcBef>
                <a:spcPts val="0"/>
              </a:spcBef>
              <a:spcAft>
                <a:spcPts val="0"/>
              </a:spcAft>
              <a:buSzPts val="1800"/>
              <a:buChar char="●"/>
            </a:pPr>
            <a:r>
              <a:rPr lang="en"/>
              <a:t>EPUB metadata must include:</a:t>
            </a:r>
            <a:endParaRPr/>
          </a:p>
          <a:p>
            <a:pPr marL="914400" lvl="1" indent="-317500" algn="l" rtl="0">
              <a:spcBef>
                <a:spcPts val="0"/>
              </a:spcBef>
              <a:spcAft>
                <a:spcPts val="0"/>
              </a:spcAft>
              <a:buSzPts val="1400"/>
              <a:buChar char="○"/>
            </a:pPr>
            <a:r>
              <a:rPr lang="en"/>
              <a:t>accessMode - a human sensory perceptual system or cognitive faculty necessary to process or perceive the content (e.g., textual, visual, auditory, tactile)</a:t>
            </a:r>
            <a:endParaRPr/>
          </a:p>
          <a:p>
            <a:pPr marL="914400" lvl="1" indent="-317500" algn="l" rtl="0">
              <a:spcBef>
                <a:spcPts val="0"/>
              </a:spcBef>
              <a:spcAft>
                <a:spcPts val="0"/>
              </a:spcAft>
              <a:buSzPts val="1400"/>
              <a:buChar char="○"/>
            </a:pPr>
            <a:r>
              <a:rPr lang="en"/>
              <a:t>accessibilityFeature - features and adaptations that contribute to the overall accessibility of the content (e.g., alternative text, extended descriptions, captions).</a:t>
            </a:r>
            <a:endParaRPr/>
          </a:p>
          <a:p>
            <a:pPr marL="914400" lvl="1" indent="-317500" algn="l" rtl="0">
              <a:spcBef>
                <a:spcPts val="0"/>
              </a:spcBef>
              <a:spcAft>
                <a:spcPts val="0"/>
              </a:spcAft>
              <a:buSzPts val="1400"/>
              <a:buChar char="○"/>
            </a:pPr>
            <a:r>
              <a:rPr lang="en"/>
              <a:t>accessibilityHazard - any potential hazards that the content presents (e.g., flashing, motion simulation, sound).</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EPUB Accessibility: Accessible Publications</a:t>
            </a:r>
            <a:endParaRPr/>
          </a:p>
        </p:txBody>
      </p:sp>
      <p:sp>
        <p:nvSpPr>
          <p:cNvPr id="161" name="Google Shape;161;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WCAG Conformance:</a:t>
            </a:r>
            <a:endParaRPr/>
          </a:p>
          <a:p>
            <a:pPr marL="914400" lvl="1" indent="-317500" algn="l" rtl="0">
              <a:spcBef>
                <a:spcPts val="0"/>
              </a:spcBef>
              <a:spcAft>
                <a:spcPts val="0"/>
              </a:spcAft>
              <a:buSzPts val="1400"/>
              <a:buChar char="○"/>
            </a:pPr>
            <a:r>
              <a:rPr lang="en"/>
              <a:t>EPUB is a set of documents as opposed to a single page</a:t>
            </a:r>
            <a:endParaRPr/>
          </a:p>
          <a:p>
            <a:pPr marL="914400" lvl="1" indent="-317500" algn="l" rtl="0">
              <a:spcBef>
                <a:spcPts val="0"/>
              </a:spcBef>
              <a:spcAft>
                <a:spcPts val="0"/>
              </a:spcAft>
              <a:buSzPts val="1400"/>
              <a:buChar char="○"/>
            </a:pPr>
            <a:r>
              <a:rPr lang="en"/>
              <a:t>This section provides guidance on how to apply WCAG to EPUB</a:t>
            </a:r>
            <a:endParaRPr/>
          </a:p>
          <a:p>
            <a:pPr marL="914400" lvl="1" indent="-317500" algn="l" rtl="0">
              <a:spcBef>
                <a:spcPts val="0"/>
              </a:spcBef>
              <a:spcAft>
                <a:spcPts val="0"/>
              </a:spcAft>
              <a:buSzPts val="1400"/>
              <a:buChar char="○"/>
            </a:pPr>
            <a:r>
              <a:rPr lang="en"/>
              <a:t>Stipulates WCAG 2.0 Level A conformance, but strongly recommends 2.2 Level AA</a:t>
            </a:r>
            <a:endParaRPr/>
          </a:p>
          <a:p>
            <a:pPr marL="457200" lvl="0" indent="-342900" algn="l" rtl="0">
              <a:spcBef>
                <a:spcPts val="0"/>
              </a:spcBef>
              <a:spcAft>
                <a:spcPts val="0"/>
              </a:spcAft>
              <a:buSzPts val="1800"/>
              <a:buChar char="●"/>
            </a:pPr>
            <a:r>
              <a:rPr lang="en"/>
              <a:t>EPUB Requirements:</a:t>
            </a:r>
            <a:endParaRPr/>
          </a:p>
          <a:p>
            <a:pPr marL="914400" lvl="1" indent="-317500" algn="l" rtl="0">
              <a:spcBef>
                <a:spcPts val="0"/>
              </a:spcBef>
              <a:spcAft>
                <a:spcPts val="0"/>
              </a:spcAft>
              <a:buSzPts val="1400"/>
              <a:buChar char="○"/>
            </a:pPr>
            <a:r>
              <a:rPr lang="en"/>
              <a:t>Contains requirements unique to EPUB (i.e., page navigation and synchronized text-audio playback)</a:t>
            </a:r>
            <a:endParaRPr/>
          </a:p>
          <a:p>
            <a:pPr marL="457200" lvl="0" indent="-342900" algn="l" rtl="0">
              <a:spcBef>
                <a:spcPts val="0"/>
              </a:spcBef>
              <a:spcAft>
                <a:spcPts val="0"/>
              </a:spcAft>
              <a:buSzPts val="1800"/>
              <a:buChar char="●"/>
            </a:pPr>
            <a:r>
              <a:rPr lang="en"/>
              <a:t>Conformance Reporting:</a:t>
            </a:r>
            <a:endParaRPr/>
          </a:p>
          <a:p>
            <a:pPr marL="914400" lvl="1" indent="-317500" algn="l" rtl="0">
              <a:spcBef>
                <a:spcPts val="0"/>
              </a:spcBef>
              <a:spcAft>
                <a:spcPts val="0"/>
              </a:spcAft>
              <a:buSzPts val="1400"/>
              <a:buChar char="○"/>
            </a:pPr>
            <a:r>
              <a:rPr lang="en"/>
              <a:t>Include the level of conformance and who performed the evaluation</a:t>
            </a:r>
            <a:endParaRPr/>
          </a:p>
          <a:p>
            <a:pPr marL="914400" lvl="1" indent="-317500" algn="l" rtl="0">
              <a:spcBef>
                <a:spcPts val="0"/>
              </a:spcBef>
              <a:spcAft>
                <a:spcPts val="0"/>
              </a:spcAft>
              <a:buSzPts val="1400"/>
              <a:buChar char="○"/>
            </a:pPr>
            <a:r>
              <a:rPr lang="en"/>
              <a:t>Reported in the metadata and updated with any substantive change</a:t>
            </a:r>
            <a:endParaRPr/>
          </a:p>
          <a:p>
            <a:pPr marL="0" lvl="0" indent="0" algn="l" rtl="0">
              <a:spcBef>
                <a:spcPts val="1200"/>
              </a:spcBef>
              <a:spcAft>
                <a:spcPts val="1200"/>
              </a:spcAft>
              <a:buNone/>
            </a:pPr>
            <a:endParaRPr sz="22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Readability Standards</a:t>
            </a:r>
            <a:endParaRPr/>
          </a:p>
        </p:txBody>
      </p:sp>
      <p:sp>
        <p:nvSpPr>
          <p:cNvPr id="167" name="Google Shape;167;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WCAG Success Criterion 3.1 (AAA)</a:t>
            </a:r>
            <a:endParaRPr/>
          </a:p>
          <a:p>
            <a:pPr marL="457200" lvl="0" indent="-342900" algn="l" rtl="0">
              <a:spcBef>
                <a:spcPts val="1200"/>
              </a:spcBef>
              <a:spcAft>
                <a:spcPts val="0"/>
              </a:spcAft>
              <a:buSzPts val="1800"/>
              <a:buChar char="●"/>
            </a:pPr>
            <a:r>
              <a:rPr lang="en"/>
              <a:t>9th grade reading level</a:t>
            </a:r>
            <a:endParaRPr/>
          </a:p>
          <a:p>
            <a:pPr marL="457200" lvl="0" indent="-342900" algn="l" rtl="0">
              <a:spcBef>
                <a:spcPts val="0"/>
              </a:spcBef>
              <a:spcAft>
                <a:spcPts val="0"/>
              </a:spcAft>
              <a:buSzPts val="1800"/>
              <a:buChar char="●"/>
            </a:pPr>
            <a:r>
              <a:rPr lang="en"/>
              <a:t>Avoid specialized words or phrases (e.g., jargon, idioms) whenever possible. If required, provide the definition.</a:t>
            </a:r>
            <a:endParaRPr/>
          </a:p>
          <a:p>
            <a:pPr marL="457200" lvl="0" indent="-342900" algn="l" rtl="0">
              <a:spcBef>
                <a:spcPts val="0"/>
              </a:spcBef>
              <a:spcAft>
                <a:spcPts val="0"/>
              </a:spcAft>
              <a:buSzPts val="1800"/>
              <a:buChar char="●"/>
            </a:pPr>
            <a:r>
              <a:rPr lang="en"/>
              <a:t>Abbreviations and acronyms should be spelled out in their first use</a:t>
            </a:r>
            <a:endParaRPr/>
          </a:p>
          <a:p>
            <a:pPr marL="457200" lvl="0" indent="-342900" algn="l" rtl="0">
              <a:spcBef>
                <a:spcPts val="0"/>
              </a:spcBef>
              <a:spcAft>
                <a:spcPts val="0"/>
              </a:spcAft>
              <a:buSzPts val="1800"/>
              <a:buChar char="●"/>
            </a:pPr>
            <a:r>
              <a:rPr lang="en"/>
              <a:t>Pronunciation for ambiguous or complex words should be provided</a:t>
            </a:r>
            <a:endParaRPr/>
          </a:p>
          <a:p>
            <a:pPr marL="457200" lvl="0" indent="-342900" algn="l" rtl="0">
              <a:spcBef>
                <a:spcPts val="0"/>
              </a:spcBef>
              <a:spcAft>
                <a:spcPts val="0"/>
              </a:spcAft>
              <a:buSzPts val="1800"/>
              <a:buChar char="●"/>
            </a:pPr>
            <a:r>
              <a:rPr lang="en"/>
              <a:t>Related (and worth mentioning):</a:t>
            </a:r>
            <a:endParaRPr/>
          </a:p>
          <a:p>
            <a:pPr marL="914400" lvl="1" indent="-317500" algn="l" rtl="0">
              <a:spcBef>
                <a:spcPts val="0"/>
              </a:spcBef>
              <a:spcAft>
                <a:spcPts val="0"/>
              </a:spcAft>
              <a:buSzPts val="1400"/>
              <a:buChar char="○"/>
            </a:pPr>
            <a:r>
              <a:rPr lang="en"/>
              <a:t>Define language for document and for specific sections</a:t>
            </a:r>
            <a:endParaRPr/>
          </a:p>
          <a:p>
            <a:pPr marL="914400" lvl="1" indent="-317500" algn="l" rtl="0">
              <a:spcBef>
                <a:spcPts val="0"/>
              </a:spcBef>
              <a:spcAft>
                <a:spcPts val="0"/>
              </a:spcAft>
              <a:buSzPts val="1400"/>
              <a:buChar char="○"/>
            </a:pPr>
            <a:r>
              <a:rPr lang="en"/>
              <a:t>Make filename, title, headings and links descriptive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About this slide deck</a:t>
            </a:r>
            <a:endParaRPr/>
          </a:p>
        </p:txBody>
      </p:sp>
      <p:sp>
        <p:nvSpPr>
          <p:cNvPr id="68" name="Google Shape;68;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lnSpc>
                <a:spcPct val="100000"/>
              </a:lnSpc>
              <a:spcBef>
                <a:spcPts val="1000"/>
              </a:spcBef>
              <a:spcAft>
                <a:spcPts val="0"/>
              </a:spcAft>
              <a:buNone/>
            </a:pPr>
            <a:r>
              <a:rPr lang="en" sz="1300" dirty="0">
                <a:solidFill>
                  <a:srgbClr val="000000"/>
                </a:solidFill>
                <a:latin typeface="Arial"/>
                <a:ea typeface="Arial"/>
                <a:cs typeface="Arial"/>
                <a:sym typeface="Arial"/>
              </a:rPr>
              <a:t>This can be used and adapted for presentations, or used as a standalone resource to support the creation of accessible OER. There is content on the slides as well as in the speaker notes section.</a:t>
            </a:r>
            <a:endParaRPr sz="1300" dirty="0">
              <a:solidFill>
                <a:srgbClr val="000000"/>
              </a:solidFill>
              <a:latin typeface="Arial"/>
              <a:ea typeface="Arial"/>
              <a:cs typeface="Arial"/>
              <a:sym typeface="Arial"/>
            </a:endParaRPr>
          </a:p>
          <a:p>
            <a:pPr marL="0" lvl="0" indent="0" algn="l" rtl="0">
              <a:lnSpc>
                <a:spcPct val="100000"/>
              </a:lnSpc>
              <a:spcBef>
                <a:spcPts val="1000"/>
              </a:spcBef>
              <a:spcAft>
                <a:spcPts val="0"/>
              </a:spcAft>
              <a:buNone/>
            </a:pPr>
            <a:r>
              <a:rPr lang="en" sz="1300" dirty="0">
                <a:solidFill>
                  <a:srgbClr val="000000"/>
                </a:solidFill>
                <a:latin typeface="Arial"/>
                <a:ea typeface="Arial"/>
                <a:cs typeface="Arial"/>
                <a:sym typeface="Arial"/>
              </a:rPr>
              <a:t>This presentation is focused on standards related to accessibility for content creation and not platform accessibility. </a:t>
            </a:r>
            <a:endParaRPr sz="1300" dirty="0">
              <a:solidFill>
                <a:srgbClr val="000000"/>
              </a:solidFill>
              <a:latin typeface="Arial"/>
              <a:ea typeface="Arial"/>
              <a:cs typeface="Arial"/>
              <a:sym typeface="Arial"/>
            </a:endParaRPr>
          </a:p>
          <a:p>
            <a:pPr marL="0" lvl="0" indent="0" algn="l" rtl="0">
              <a:lnSpc>
                <a:spcPct val="100000"/>
              </a:lnSpc>
              <a:spcBef>
                <a:spcPts val="1000"/>
              </a:spcBef>
              <a:spcAft>
                <a:spcPts val="0"/>
              </a:spcAft>
              <a:buNone/>
            </a:pPr>
            <a:r>
              <a:rPr lang="en" sz="1300" dirty="0">
                <a:solidFill>
                  <a:srgbClr val="000000"/>
                </a:solidFill>
                <a:latin typeface="Arial"/>
                <a:ea typeface="Arial"/>
                <a:cs typeface="Arial"/>
                <a:sym typeface="Arial"/>
              </a:rPr>
              <a:t>This project is made possible with the funding by the Government of Ontario and through </a:t>
            </a:r>
            <a:r>
              <a:rPr lang="en" sz="1300" dirty="0" err="1">
                <a:solidFill>
                  <a:srgbClr val="000000"/>
                </a:solidFill>
                <a:latin typeface="Arial"/>
                <a:ea typeface="Arial"/>
                <a:cs typeface="Arial"/>
                <a:sym typeface="Arial"/>
              </a:rPr>
              <a:t>eCampusOntario’s</a:t>
            </a:r>
            <a:r>
              <a:rPr lang="en" sz="1300" dirty="0">
                <a:solidFill>
                  <a:srgbClr val="000000"/>
                </a:solidFill>
                <a:latin typeface="Arial"/>
                <a:ea typeface="Arial"/>
                <a:cs typeface="Arial"/>
                <a:sym typeface="Arial"/>
              </a:rPr>
              <a:t> support. Facilitator will also indicate, in any of its Project-related publications, whether written, oral, or visual, that the views expressed in the publication are the views of Facilitator and do not necessarily reflect those of the Province of Ontario or OOLC</a:t>
            </a:r>
            <a:endParaRPr sz="1300" dirty="0">
              <a:solidFill>
                <a:srgbClr val="000000"/>
              </a:solidFill>
              <a:latin typeface="Arial"/>
              <a:ea typeface="Arial"/>
              <a:cs typeface="Arial"/>
              <a:sym typeface="Arial"/>
            </a:endParaRPr>
          </a:p>
          <a:p>
            <a:pPr marL="0" lvl="0" indent="0" algn="l" rtl="0">
              <a:lnSpc>
                <a:spcPct val="100000"/>
              </a:lnSpc>
              <a:spcBef>
                <a:spcPts val="1000"/>
              </a:spcBef>
              <a:spcAft>
                <a:spcPts val="0"/>
              </a:spcAft>
              <a:buNone/>
            </a:pPr>
            <a:r>
              <a:rPr lang="en" sz="1300" dirty="0">
                <a:solidFill>
                  <a:srgbClr val="000000"/>
                </a:solidFill>
                <a:latin typeface="Arial"/>
                <a:ea typeface="Arial"/>
                <a:cs typeface="Arial"/>
                <a:sym typeface="Arial"/>
              </a:rPr>
              <a:t>This is content was created by Lindsey Robinson and Ryan Moore and is licensed under a </a:t>
            </a:r>
            <a:r>
              <a:rPr lang="en" sz="1300" u="sng" dirty="0">
                <a:solidFill>
                  <a:schemeClr val="hlink"/>
                </a:solidFill>
                <a:latin typeface="Arial"/>
                <a:ea typeface="Arial"/>
                <a:cs typeface="Arial"/>
                <a:sym typeface="Arial"/>
                <a:hlinkClick r:id="rId3"/>
              </a:rPr>
              <a:t>Creative Commons BY-NC-SA 4.0</a:t>
            </a:r>
            <a:r>
              <a:rPr lang="en" sz="1300" dirty="0">
                <a:solidFill>
                  <a:srgbClr val="000000"/>
                </a:solidFill>
                <a:latin typeface="Arial"/>
                <a:ea typeface="Arial"/>
                <a:cs typeface="Arial"/>
                <a:sym typeface="Arial"/>
              </a:rPr>
              <a:t> International License. </a:t>
            </a:r>
            <a:endParaRPr sz="1300" dirty="0">
              <a:solidFill>
                <a:srgbClr val="000000"/>
              </a:solidFill>
              <a:latin typeface="Arial"/>
              <a:ea typeface="Arial"/>
              <a:cs typeface="Arial"/>
              <a:sym typeface="Arial"/>
            </a:endParaRPr>
          </a:p>
          <a:p>
            <a:pPr marL="0" lvl="0" indent="0" algn="l" rtl="0">
              <a:lnSpc>
                <a:spcPct val="100000"/>
              </a:lnSpc>
              <a:spcBef>
                <a:spcPts val="1000"/>
              </a:spcBef>
              <a:spcAft>
                <a:spcPts val="0"/>
              </a:spcAft>
              <a:buNone/>
            </a:pPr>
            <a:r>
              <a:rPr lang="en" sz="1300" dirty="0">
                <a:solidFill>
                  <a:schemeClr val="accent4"/>
                </a:solidFill>
                <a:latin typeface="Arial"/>
                <a:ea typeface="Arial"/>
                <a:cs typeface="Arial"/>
                <a:sym typeface="Arial"/>
              </a:rPr>
              <a:t>This OER was created and tested with accessibility in mind and meets WCAG 2.2 AA compliance. Please reach out to </a:t>
            </a:r>
            <a:r>
              <a:rPr lang="en" sz="1300" u="sng" dirty="0">
                <a:solidFill>
                  <a:schemeClr val="accent5"/>
                </a:solidFill>
                <a:latin typeface="Arial"/>
                <a:ea typeface="Arial"/>
                <a:cs typeface="Arial"/>
                <a:sym typeface="Arial"/>
                <a:hlinkClick r:id="rId4">
                  <a:extLst>
                    <a:ext uri="{A12FA001-AC4F-418D-AE19-62706E023703}">
                      <ahyp:hlinkClr xmlns:ahyp="http://schemas.microsoft.com/office/drawing/2018/hyperlinkcolor" val="tx"/>
                    </a:ext>
                  </a:extLst>
                </a:hlinkClick>
              </a:rPr>
              <a:t>lindseyr@uoguelph.ca</a:t>
            </a:r>
            <a:r>
              <a:rPr lang="en" sz="1300" dirty="0">
                <a:solidFill>
                  <a:schemeClr val="accent4"/>
                </a:solidFill>
                <a:latin typeface="Arial"/>
                <a:ea typeface="Arial"/>
                <a:cs typeface="Arial"/>
                <a:sym typeface="Arial"/>
              </a:rPr>
              <a:t> or </a:t>
            </a:r>
            <a:r>
              <a:rPr lang="en" sz="1300" u="sng" dirty="0">
                <a:solidFill>
                  <a:schemeClr val="accent5"/>
                </a:solidFill>
                <a:latin typeface="Arial"/>
                <a:ea typeface="Arial"/>
                <a:cs typeface="Arial"/>
                <a:sym typeface="Arial"/>
                <a:hlinkClick r:id="rId5">
                  <a:extLst>
                    <a:ext uri="{A12FA001-AC4F-418D-AE19-62706E023703}">
                      <ahyp:hlinkClr xmlns:ahyp="http://schemas.microsoft.com/office/drawing/2018/hyperlinkcolor" val="tx"/>
                    </a:ext>
                  </a:extLst>
                </a:hlinkClick>
              </a:rPr>
              <a:t>rmoore17@uoguelph.ca</a:t>
            </a:r>
            <a:r>
              <a:rPr lang="en" sz="1300" dirty="0">
                <a:solidFill>
                  <a:schemeClr val="accent4"/>
                </a:solidFill>
                <a:latin typeface="Arial"/>
                <a:ea typeface="Arial"/>
                <a:cs typeface="Arial"/>
                <a:sym typeface="Arial"/>
              </a:rPr>
              <a:t> if you encounter any barriers.</a:t>
            </a:r>
            <a:endParaRPr dirty="0"/>
          </a:p>
          <a:p>
            <a:pPr marL="0" lvl="0" indent="0" algn="l" rtl="0">
              <a:spcBef>
                <a:spcPts val="0"/>
              </a:spcBef>
              <a:spcAft>
                <a:spcPts val="1200"/>
              </a:spcAft>
              <a:buNone/>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PDF Accessibility Standards: Overview</a:t>
            </a:r>
            <a:endParaRPr/>
          </a:p>
        </p:txBody>
      </p:sp>
      <p:sp>
        <p:nvSpPr>
          <p:cNvPr id="173" name="Google Shape;173;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Two accessibility standards to consider:</a:t>
            </a:r>
            <a:endParaRPr/>
          </a:p>
          <a:p>
            <a:pPr marL="914400" lvl="1" indent="-317500" algn="l" rtl="0">
              <a:spcBef>
                <a:spcPts val="0"/>
              </a:spcBef>
              <a:spcAft>
                <a:spcPts val="0"/>
              </a:spcAft>
              <a:buSzPts val="1400"/>
              <a:buChar char="○"/>
            </a:pPr>
            <a:r>
              <a:rPr lang="en"/>
              <a:t>WCAG </a:t>
            </a:r>
            <a:endParaRPr/>
          </a:p>
          <a:p>
            <a:pPr marL="1371600" lvl="2" indent="-317500" algn="l" rtl="0">
              <a:spcBef>
                <a:spcPts val="0"/>
              </a:spcBef>
              <a:spcAft>
                <a:spcPts val="0"/>
              </a:spcAft>
              <a:buSzPts val="1400"/>
              <a:buChar char="■"/>
            </a:pPr>
            <a:r>
              <a:rPr lang="en"/>
              <a:t>Web standard provides a high level of accessibility when applied to PDF</a:t>
            </a:r>
            <a:endParaRPr/>
          </a:p>
          <a:p>
            <a:pPr marL="1371600" lvl="2" indent="-317500" algn="l" rtl="0">
              <a:spcBef>
                <a:spcPts val="0"/>
              </a:spcBef>
              <a:spcAft>
                <a:spcPts val="0"/>
              </a:spcAft>
              <a:buSzPts val="1400"/>
              <a:buChar char="■"/>
            </a:pPr>
            <a:r>
              <a:rPr lang="en" u="sng">
                <a:solidFill>
                  <a:schemeClr val="hlink"/>
                </a:solidFill>
                <a:hlinkClick r:id="rId3"/>
              </a:rPr>
              <a:t>PDF Techniques</a:t>
            </a:r>
            <a:r>
              <a:rPr lang="en"/>
              <a:t> are informative</a:t>
            </a:r>
            <a:endParaRPr/>
          </a:p>
          <a:p>
            <a:pPr marL="914400" lvl="1" indent="-317500" algn="l" rtl="0">
              <a:spcBef>
                <a:spcPts val="0"/>
              </a:spcBef>
              <a:spcAft>
                <a:spcPts val="0"/>
              </a:spcAft>
              <a:buSzPts val="1400"/>
              <a:buChar char="○"/>
            </a:pPr>
            <a:r>
              <a:rPr lang="en"/>
              <a:t>PDF/UA (Universal Accessibility)</a:t>
            </a:r>
            <a:endParaRPr/>
          </a:p>
          <a:p>
            <a:pPr marL="1371600" lvl="2" indent="-317500" algn="l" rtl="0">
              <a:spcBef>
                <a:spcPts val="0"/>
              </a:spcBef>
              <a:spcAft>
                <a:spcPts val="0"/>
              </a:spcAft>
              <a:buSzPts val="1400"/>
              <a:buChar char="■"/>
            </a:pPr>
            <a:r>
              <a:rPr lang="en"/>
              <a:t>Accessibility standard developed for PDF</a:t>
            </a:r>
            <a:endParaRPr/>
          </a:p>
          <a:p>
            <a:pPr marL="1371600" lvl="2" indent="-317500" algn="l" rtl="0">
              <a:spcBef>
                <a:spcPts val="0"/>
              </a:spcBef>
              <a:spcAft>
                <a:spcPts val="0"/>
              </a:spcAft>
              <a:buSzPts val="1400"/>
              <a:buChar char="■"/>
            </a:pPr>
            <a:r>
              <a:rPr lang="en"/>
              <a:t>Complements WCAG to help ensure accessibility</a:t>
            </a:r>
            <a:endParaRPr/>
          </a:p>
          <a:p>
            <a:pPr marL="1371600" lvl="2" indent="-317500" algn="l" rtl="0">
              <a:spcBef>
                <a:spcPts val="0"/>
              </a:spcBef>
              <a:spcAft>
                <a:spcPts val="0"/>
              </a:spcAft>
              <a:buSzPts val="1400"/>
              <a:buChar char="■"/>
            </a:pPr>
            <a:r>
              <a:rPr lang="en"/>
              <a:t>31 checkpoints with 136 failure conditions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PDF Accessibility: Which standard to use?</a:t>
            </a:r>
            <a:endParaRPr/>
          </a:p>
        </p:txBody>
      </p:sp>
      <p:sp>
        <p:nvSpPr>
          <p:cNvPr id="179" name="Google Shape;179;p3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Best to apply both standards as each have strengths:</a:t>
            </a:r>
            <a:endParaRPr/>
          </a:p>
          <a:p>
            <a:pPr marL="914400" lvl="1" indent="-317500" algn="l" rtl="0">
              <a:spcBef>
                <a:spcPts val="0"/>
              </a:spcBef>
              <a:spcAft>
                <a:spcPts val="0"/>
              </a:spcAft>
              <a:buSzPts val="1400"/>
              <a:buChar char="○"/>
            </a:pPr>
            <a:r>
              <a:rPr lang="en"/>
              <a:t>WCAG </a:t>
            </a:r>
            <a:endParaRPr/>
          </a:p>
          <a:p>
            <a:pPr marL="1371600" lvl="2" indent="-317500" algn="l" rtl="0">
              <a:spcBef>
                <a:spcPts val="0"/>
              </a:spcBef>
              <a:spcAft>
                <a:spcPts val="0"/>
              </a:spcAft>
              <a:buSzPts val="1400"/>
              <a:buChar char="■"/>
            </a:pPr>
            <a:r>
              <a:rPr lang="en"/>
              <a:t>Provides guidance around readability and distinguishable content</a:t>
            </a:r>
            <a:endParaRPr/>
          </a:p>
          <a:p>
            <a:pPr marL="1371600" lvl="2" indent="-317500" algn="l" rtl="0">
              <a:spcBef>
                <a:spcPts val="0"/>
              </a:spcBef>
              <a:spcAft>
                <a:spcPts val="0"/>
              </a:spcAft>
              <a:buSzPts val="1400"/>
              <a:buChar char="■"/>
            </a:pPr>
            <a:r>
              <a:rPr lang="en"/>
              <a:t>Helps to verify PDF as AODA compliant</a:t>
            </a:r>
            <a:endParaRPr/>
          </a:p>
          <a:p>
            <a:pPr marL="914400" lvl="1" indent="-317500" algn="l" rtl="0">
              <a:spcBef>
                <a:spcPts val="0"/>
              </a:spcBef>
              <a:spcAft>
                <a:spcPts val="0"/>
              </a:spcAft>
              <a:buSzPts val="1400"/>
              <a:buChar char="○"/>
            </a:pPr>
            <a:r>
              <a:rPr lang="en"/>
              <a:t>PDF/UA </a:t>
            </a:r>
            <a:endParaRPr/>
          </a:p>
          <a:p>
            <a:pPr marL="1371600" lvl="2" indent="-317500" algn="l" rtl="0">
              <a:spcBef>
                <a:spcPts val="0"/>
              </a:spcBef>
              <a:spcAft>
                <a:spcPts val="0"/>
              </a:spcAft>
              <a:buSzPts val="1400"/>
              <a:buChar char="■"/>
            </a:pPr>
            <a:r>
              <a:rPr lang="en"/>
              <a:t>Provides guidance around the appropriate use of tags to ensure accessibility and usability</a:t>
            </a:r>
            <a:endParaRPr/>
          </a:p>
          <a:p>
            <a:pPr marL="1371600" lvl="2" indent="-317500" algn="l" rtl="0">
              <a:spcBef>
                <a:spcPts val="0"/>
              </a:spcBef>
              <a:spcAft>
                <a:spcPts val="0"/>
              </a:spcAft>
              <a:buSzPts val="1400"/>
              <a:buChar char="■"/>
            </a:pPr>
            <a:r>
              <a:rPr lang="en"/>
              <a:t>Provides improved compatibility and adaptability (e.g., mobile use)</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Printable PDF: Some considerations</a:t>
            </a:r>
            <a:endParaRPr/>
          </a:p>
        </p:txBody>
      </p:sp>
      <p:sp>
        <p:nvSpPr>
          <p:cNvPr id="185" name="Google Shape;185;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Text size and spacing</a:t>
            </a:r>
            <a:endParaRPr/>
          </a:p>
          <a:p>
            <a:pPr marL="914400" lvl="1" indent="-317500" algn="l" rtl="0">
              <a:spcBef>
                <a:spcPts val="0"/>
              </a:spcBef>
              <a:spcAft>
                <a:spcPts val="0"/>
              </a:spcAft>
              <a:buSzPts val="1400"/>
              <a:buChar char="○"/>
            </a:pPr>
            <a:r>
              <a:rPr lang="en"/>
              <a:t>Minimum 12 point font with appropriate </a:t>
            </a:r>
            <a:r>
              <a:rPr lang="en" u="sng">
                <a:solidFill>
                  <a:schemeClr val="hlink"/>
                </a:solidFill>
                <a:hlinkClick r:id="rId3"/>
              </a:rPr>
              <a:t>text spacing</a:t>
            </a:r>
            <a:endParaRPr/>
          </a:p>
          <a:p>
            <a:pPr marL="457200" lvl="0" indent="-342900" algn="l" rtl="0">
              <a:spcBef>
                <a:spcPts val="0"/>
              </a:spcBef>
              <a:spcAft>
                <a:spcPts val="0"/>
              </a:spcAft>
              <a:buSzPts val="1800"/>
              <a:buChar char="●"/>
            </a:pPr>
            <a:r>
              <a:rPr lang="en"/>
              <a:t>Colour contrast</a:t>
            </a:r>
            <a:endParaRPr/>
          </a:p>
          <a:p>
            <a:pPr marL="914400" lvl="1" indent="-317500" algn="l" rtl="0">
              <a:spcBef>
                <a:spcPts val="0"/>
              </a:spcBef>
              <a:spcAft>
                <a:spcPts val="0"/>
              </a:spcAft>
              <a:buSzPts val="1400"/>
              <a:buChar char="○"/>
            </a:pPr>
            <a:r>
              <a:rPr lang="en"/>
              <a:t>Will information be preserved if printed in grayscale or black and white?</a:t>
            </a:r>
            <a:endParaRPr/>
          </a:p>
          <a:p>
            <a:pPr marL="457200" lvl="0" indent="-342900" algn="l" rtl="0">
              <a:spcBef>
                <a:spcPts val="0"/>
              </a:spcBef>
              <a:spcAft>
                <a:spcPts val="0"/>
              </a:spcAft>
              <a:buSzPts val="1800"/>
              <a:buChar char="●"/>
            </a:pPr>
            <a:r>
              <a:rPr lang="en"/>
              <a:t>Provide full URLs in footnote or at end of resource</a:t>
            </a:r>
            <a:endParaRPr/>
          </a:p>
          <a:p>
            <a:pPr marL="457200" lvl="0" indent="-342900" algn="l" rtl="0">
              <a:spcBef>
                <a:spcPts val="0"/>
              </a:spcBef>
              <a:spcAft>
                <a:spcPts val="0"/>
              </a:spcAft>
              <a:buSzPts val="1800"/>
              <a:buChar char="●"/>
            </a:pPr>
            <a:r>
              <a:rPr lang="en"/>
              <a:t>Access to multimedia content</a:t>
            </a:r>
            <a:endParaRPr/>
          </a:p>
          <a:p>
            <a:pPr marL="914400" lvl="1" indent="-317500" algn="l" rtl="0">
              <a:spcBef>
                <a:spcPts val="0"/>
              </a:spcBef>
              <a:spcAft>
                <a:spcPts val="0"/>
              </a:spcAft>
              <a:buSzPts val="1400"/>
              <a:buChar char="○"/>
            </a:pPr>
            <a:r>
              <a:rPr lang="en"/>
              <a:t>Provide link (Pressbooks will give full URL)</a:t>
            </a:r>
            <a:endParaRPr/>
          </a:p>
          <a:p>
            <a:pPr marL="914400" lvl="1" indent="-317500" algn="l" rtl="0">
              <a:spcBef>
                <a:spcPts val="0"/>
              </a:spcBef>
              <a:spcAft>
                <a:spcPts val="0"/>
              </a:spcAft>
              <a:buSzPts val="1400"/>
              <a:buChar char="○"/>
            </a:pPr>
            <a:r>
              <a:rPr lang="en"/>
              <a:t>Are there text equivalents that can be provided?</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Document Accessibility Standards</a:t>
            </a:r>
            <a:endParaRPr/>
          </a:p>
        </p:txBody>
      </p:sp>
      <p:sp>
        <p:nvSpPr>
          <p:cNvPr id="191" name="Google Shape;191;p3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Apply success criteria from WCAG as much as possible</a:t>
            </a:r>
            <a:endParaRPr/>
          </a:p>
          <a:p>
            <a:pPr marL="914400" lvl="1" indent="-317500" algn="l" rtl="0">
              <a:spcBef>
                <a:spcPts val="0"/>
              </a:spcBef>
              <a:spcAft>
                <a:spcPts val="0"/>
              </a:spcAft>
              <a:buSzPts val="1400"/>
              <a:buChar char="○"/>
            </a:pPr>
            <a:r>
              <a:rPr lang="en" u="sng">
                <a:solidFill>
                  <a:schemeClr val="hlink"/>
                </a:solidFill>
                <a:hlinkClick r:id="rId3"/>
              </a:rPr>
              <a:t>Non-Web Information and Communications Technologies</a:t>
            </a:r>
            <a:r>
              <a:rPr lang="en"/>
              <a:t> (WCAG2ICT)</a:t>
            </a:r>
            <a:endParaRPr/>
          </a:p>
          <a:p>
            <a:pPr marL="457200" lvl="0" indent="-342900" algn="l" rtl="0">
              <a:spcBef>
                <a:spcPts val="0"/>
              </a:spcBef>
              <a:spcAft>
                <a:spcPts val="0"/>
              </a:spcAft>
              <a:buSzPts val="1800"/>
              <a:buChar char="●"/>
            </a:pPr>
            <a:r>
              <a:rPr lang="en"/>
              <a:t>Authoring software provides guidance</a:t>
            </a:r>
            <a:endParaRPr/>
          </a:p>
          <a:p>
            <a:pPr marL="914400" lvl="1" indent="-317500" algn="l" rtl="0">
              <a:spcBef>
                <a:spcPts val="0"/>
              </a:spcBef>
              <a:spcAft>
                <a:spcPts val="0"/>
              </a:spcAft>
              <a:buSzPts val="1400"/>
              <a:buChar char="○"/>
            </a:pPr>
            <a:r>
              <a:rPr lang="en" u="sng">
                <a:solidFill>
                  <a:schemeClr val="hlink"/>
                </a:solidFill>
                <a:hlinkClick r:id="rId4"/>
              </a:rPr>
              <a:t>Create accessible Office documents</a:t>
            </a:r>
            <a:endParaRPr/>
          </a:p>
          <a:p>
            <a:pPr marL="914400" lvl="1" indent="-317500" algn="l" rtl="0">
              <a:spcBef>
                <a:spcPts val="0"/>
              </a:spcBef>
              <a:spcAft>
                <a:spcPts val="0"/>
              </a:spcAft>
              <a:buSzPts val="1400"/>
              <a:buChar char="○"/>
            </a:pPr>
            <a:r>
              <a:rPr lang="en" u="sng">
                <a:solidFill>
                  <a:schemeClr val="hlink"/>
                </a:solidFill>
                <a:hlinkClick r:id="rId5"/>
              </a:rPr>
              <a:t>Make Google documents accessible</a:t>
            </a:r>
            <a:endParaRPr/>
          </a:p>
          <a:p>
            <a:pPr marL="457200" lvl="0" indent="-342900" algn="l" rtl="0">
              <a:spcBef>
                <a:spcPts val="0"/>
              </a:spcBef>
              <a:spcAft>
                <a:spcPts val="0"/>
              </a:spcAft>
              <a:buSzPts val="1800"/>
              <a:buChar char="●"/>
            </a:pPr>
            <a:r>
              <a:rPr lang="en"/>
              <a:t>Recommend using an accessibility checker</a:t>
            </a:r>
            <a:endParaRPr/>
          </a:p>
          <a:p>
            <a:pPr marL="914400" lvl="1" indent="-317500" algn="l" rtl="0">
              <a:spcBef>
                <a:spcPts val="0"/>
              </a:spcBef>
              <a:spcAft>
                <a:spcPts val="0"/>
              </a:spcAft>
              <a:buSzPts val="1400"/>
              <a:buChar char="○"/>
            </a:pPr>
            <a:r>
              <a:rPr lang="en"/>
              <a:t>Either built-in or utilize an extension</a:t>
            </a:r>
            <a:endParaRPr/>
          </a:p>
          <a:p>
            <a:pPr marL="914400" lvl="1" indent="-317500" algn="l" rtl="0">
              <a:spcBef>
                <a:spcPts val="0"/>
              </a:spcBef>
              <a:spcAft>
                <a:spcPts val="0"/>
              </a:spcAft>
              <a:buSzPts val="1400"/>
              <a:buChar char="○"/>
            </a:pPr>
            <a:r>
              <a:rPr lang="en"/>
              <a:t>Supplement with manual testing</a:t>
            </a:r>
            <a:endParaRPr/>
          </a:p>
          <a:p>
            <a:pPr marL="914400" lvl="0" indent="0" algn="l" rtl="0">
              <a:spcBef>
                <a:spcPts val="1200"/>
              </a:spcBef>
              <a:spcAft>
                <a:spcPts val="1200"/>
              </a:spcAft>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Standards for Prerecorded Video </a:t>
            </a:r>
            <a:endParaRPr/>
          </a:p>
        </p:txBody>
      </p:sp>
      <p:sp>
        <p:nvSpPr>
          <p:cNvPr id="197" name="Google Shape;197;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47500" lnSpcReduction="20000"/>
          </a:bodyPr>
          <a:lstStyle/>
          <a:p>
            <a:pPr marL="0" lvl="0" indent="0" algn="l" rtl="0">
              <a:spcBef>
                <a:spcPts val="0"/>
              </a:spcBef>
              <a:spcAft>
                <a:spcPts val="0"/>
              </a:spcAft>
              <a:buNone/>
            </a:pPr>
            <a:r>
              <a:rPr lang="en" sz="2534"/>
              <a:t>Use WCAG Video Standards to complete a manual check:</a:t>
            </a:r>
            <a:endParaRPr sz="2534"/>
          </a:p>
          <a:p>
            <a:pPr marL="457200" lvl="0" indent="-310520" algn="l" rtl="0">
              <a:spcBef>
                <a:spcPts val="1200"/>
              </a:spcBef>
              <a:spcAft>
                <a:spcPts val="0"/>
              </a:spcAft>
              <a:buSzPct val="100000"/>
              <a:buChar char="●"/>
            </a:pPr>
            <a:r>
              <a:rPr lang="en" sz="2715"/>
              <a:t>Provide a text alternative, for audio and visual content</a:t>
            </a:r>
            <a:endParaRPr sz="2715"/>
          </a:p>
          <a:p>
            <a:pPr marL="457200" lvl="0" indent="-310520" algn="l" rtl="0">
              <a:spcBef>
                <a:spcPts val="0"/>
              </a:spcBef>
              <a:spcAft>
                <a:spcPts val="0"/>
              </a:spcAft>
              <a:buSzPct val="100000"/>
              <a:buChar char="●"/>
            </a:pPr>
            <a:r>
              <a:rPr lang="en" sz="2715"/>
              <a:t>Describe video for all important visual content.</a:t>
            </a:r>
            <a:endParaRPr sz="2715"/>
          </a:p>
          <a:p>
            <a:pPr marL="457200" lvl="0" indent="-310520" algn="l" rtl="0">
              <a:spcBef>
                <a:spcPts val="0"/>
              </a:spcBef>
              <a:spcAft>
                <a:spcPts val="0"/>
              </a:spcAft>
              <a:buSzPct val="100000"/>
              <a:buChar char="●"/>
            </a:pPr>
            <a:r>
              <a:rPr lang="en" sz="2715"/>
              <a:t>Include captions</a:t>
            </a:r>
            <a:endParaRPr sz="2715"/>
          </a:p>
          <a:p>
            <a:pPr marL="914400" lvl="1" indent="-298455" algn="l" rtl="0">
              <a:spcBef>
                <a:spcPts val="0"/>
              </a:spcBef>
              <a:spcAft>
                <a:spcPts val="0"/>
              </a:spcAft>
              <a:buSzPct val="100000"/>
              <a:buChar char="○"/>
            </a:pPr>
            <a:r>
              <a:rPr lang="en" sz="2315"/>
              <a:t>best practice is a minimum duration of 1-4 seconds, or a maximum of 32 characters per line.</a:t>
            </a:r>
            <a:endParaRPr sz="2315"/>
          </a:p>
          <a:p>
            <a:pPr marL="457200" lvl="0" indent="-310520" algn="l" rtl="0">
              <a:spcBef>
                <a:spcPts val="0"/>
              </a:spcBef>
              <a:spcAft>
                <a:spcPts val="0"/>
              </a:spcAft>
              <a:buSzPct val="100000"/>
              <a:buChar char="●"/>
            </a:pPr>
            <a:r>
              <a:rPr lang="en" sz="2715"/>
              <a:t>Avoid text on screen that is not included in the voiceover</a:t>
            </a:r>
            <a:endParaRPr sz="2715"/>
          </a:p>
          <a:p>
            <a:pPr marL="457200" lvl="0" indent="-310520" algn="l" rtl="0">
              <a:spcBef>
                <a:spcPts val="0"/>
              </a:spcBef>
              <a:spcAft>
                <a:spcPts val="0"/>
              </a:spcAft>
              <a:buSzPct val="100000"/>
              <a:buChar char="●"/>
            </a:pPr>
            <a:r>
              <a:rPr lang="en" sz="2715"/>
              <a:t>Include important notes about the audio (e.g., speaker, music, etc), in the captions and transcript</a:t>
            </a:r>
            <a:endParaRPr sz="2715"/>
          </a:p>
          <a:p>
            <a:pPr marL="457200" lvl="0" indent="-310520" algn="l" rtl="0">
              <a:spcBef>
                <a:spcPts val="0"/>
              </a:spcBef>
              <a:spcAft>
                <a:spcPts val="0"/>
              </a:spcAft>
              <a:buSzPct val="100000"/>
              <a:buChar char="●"/>
            </a:pPr>
            <a:r>
              <a:rPr lang="en" sz="2715"/>
              <a:t>Sufficient colour contrast</a:t>
            </a:r>
            <a:endParaRPr sz="2715"/>
          </a:p>
          <a:p>
            <a:pPr marL="457200" lvl="0" indent="-310520" algn="l" rtl="0">
              <a:spcBef>
                <a:spcPts val="0"/>
              </a:spcBef>
              <a:spcAft>
                <a:spcPts val="0"/>
              </a:spcAft>
              <a:buSzPct val="100000"/>
              <a:buChar char="●"/>
            </a:pPr>
            <a:r>
              <a:rPr lang="en" sz="2715"/>
              <a:t>Avoid quick flashes (e.g., flashing images or lights)</a:t>
            </a:r>
            <a:endParaRPr sz="2715"/>
          </a:p>
          <a:p>
            <a:pPr marL="457200" lvl="0" indent="-310520" algn="l" rtl="0">
              <a:spcBef>
                <a:spcPts val="0"/>
              </a:spcBef>
              <a:spcAft>
                <a:spcPts val="0"/>
              </a:spcAft>
              <a:buSzPct val="100000"/>
              <a:buChar char="●"/>
            </a:pPr>
            <a:r>
              <a:rPr lang="en" sz="2715"/>
              <a:t>Low or no background audio</a:t>
            </a:r>
            <a:endParaRPr sz="2715"/>
          </a:p>
          <a:p>
            <a:pPr marL="0" lvl="0" indent="0" algn="l" rtl="0">
              <a:spcBef>
                <a:spcPts val="1200"/>
              </a:spcBef>
              <a:spcAft>
                <a:spcPts val="0"/>
              </a:spcAft>
              <a:buNone/>
            </a:pPr>
            <a:r>
              <a:rPr lang="en" sz="2534"/>
              <a:t>See: </a:t>
            </a:r>
            <a:r>
              <a:rPr lang="en" sz="2534" u="sng">
                <a:solidFill>
                  <a:schemeClr val="hlink"/>
                </a:solidFill>
                <a:hlinkClick r:id="rId3"/>
              </a:rPr>
              <a:t>OER Accessibility Standards Video &amp; Audio Assessment Tool</a:t>
            </a:r>
            <a:endParaRPr sz="2534"/>
          </a:p>
          <a:p>
            <a:pPr marL="0" lvl="0" indent="0" algn="l" rtl="0">
              <a:spcBef>
                <a:spcPts val="1200"/>
              </a:spcBef>
              <a:spcAft>
                <a:spcPts val="0"/>
              </a:spcAft>
              <a:buNone/>
            </a:pPr>
            <a:endParaRPr/>
          </a:p>
          <a:p>
            <a:pPr marL="457200" lvl="0" indent="0" algn="l" rtl="0">
              <a:spcBef>
                <a:spcPts val="1200"/>
              </a:spcBef>
              <a:spcAft>
                <a:spcPts val="0"/>
              </a:spcAft>
              <a:buNone/>
            </a:pPr>
            <a:endParaRPr/>
          </a:p>
          <a:p>
            <a:pPr marL="457200" lvl="0" indent="0" algn="l" rtl="0">
              <a:spcBef>
                <a:spcPts val="1200"/>
              </a:spcBef>
              <a:spcAft>
                <a:spcPts val="120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Standards for Prerecorded Audio</a:t>
            </a:r>
            <a:endParaRPr/>
          </a:p>
        </p:txBody>
      </p:sp>
      <p:sp>
        <p:nvSpPr>
          <p:cNvPr id="203" name="Google Shape;203;p3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Use WCAG Audio Standards to complete a manual check:</a:t>
            </a:r>
            <a:endParaRPr/>
          </a:p>
          <a:p>
            <a:pPr marL="457200" lvl="0" indent="-342900" algn="l" rtl="0">
              <a:spcBef>
                <a:spcPts val="1200"/>
              </a:spcBef>
              <a:spcAft>
                <a:spcPts val="0"/>
              </a:spcAft>
              <a:buSzPts val="1800"/>
              <a:buChar char="●"/>
            </a:pPr>
            <a:r>
              <a:rPr lang="en"/>
              <a:t>Provide a text alternative</a:t>
            </a:r>
            <a:endParaRPr/>
          </a:p>
          <a:p>
            <a:pPr marL="457200" lvl="0" indent="-342900" algn="l" rtl="0">
              <a:spcBef>
                <a:spcPts val="0"/>
              </a:spcBef>
              <a:spcAft>
                <a:spcPts val="0"/>
              </a:spcAft>
              <a:buSzPts val="1800"/>
              <a:buChar char="●"/>
            </a:pPr>
            <a:r>
              <a:rPr lang="en"/>
              <a:t>Include important notes about the audio (e.g., speaker, music, etc), in the transcript</a:t>
            </a:r>
            <a:endParaRPr/>
          </a:p>
          <a:p>
            <a:pPr marL="457200" lvl="0" indent="-342900" algn="l" rtl="0">
              <a:spcBef>
                <a:spcPts val="0"/>
              </a:spcBef>
              <a:spcAft>
                <a:spcPts val="0"/>
              </a:spcAft>
              <a:buSzPts val="1800"/>
              <a:buChar char="●"/>
            </a:pPr>
            <a:r>
              <a:rPr lang="en"/>
              <a:t>Low or no background audio</a:t>
            </a:r>
            <a:endParaRPr/>
          </a:p>
          <a:p>
            <a:pPr marL="0" lvl="0" indent="0" algn="l" rtl="0">
              <a:spcBef>
                <a:spcPts val="1200"/>
              </a:spcBef>
              <a:spcAft>
                <a:spcPts val="1200"/>
              </a:spcAft>
              <a:buNone/>
            </a:pPr>
            <a:r>
              <a:rPr lang="en"/>
              <a:t>See: </a:t>
            </a:r>
            <a:r>
              <a:rPr lang="en" u="sng">
                <a:solidFill>
                  <a:schemeClr val="hlink"/>
                </a:solidFill>
                <a:hlinkClick r:id="rId3"/>
              </a:rPr>
              <a:t>OER Accessibility Standards Video &amp; Audio Assessment Tool</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8"/>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Resources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 EPUB</a:t>
            </a:r>
            <a:endParaRPr/>
          </a:p>
        </p:txBody>
      </p:sp>
      <p:sp>
        <p:nvSpPr>
          <p:cNvPr id="214" name="Google Shape;214;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u="sng">
                <a:solidFill>
                  <a:schemeClr val="hlink"/>
                </a:solidFill>
                <a:hlinkClick r:id="rId3"/>
              </a:rPr>
              <a:t>EPUB 3.3 Specification</a:t>
            </a:r>
            <a:endParaRPr/>
          </a:p>
          <a:p>
            <a:pPr marL="914400" lvl="1" indent="-317500" algn="l" rtl="0">
              <a:spcBef>
                <a:spcPts val="0"/>
              </a:spcBef>
              <a:spcAft>
                <a:spcPts val="0"/>
              </a:spcAft>
              <a:buSzPts val="1400"/>
              <a:buChar char="○"/>
            </a:pPr>
            <a:r>
              <a:rPr lang="en" u="sng">
                <a:solidFill>
                  <a:schemeClr val="hlink"/>
                </a:solidFill>
                <a:hlinkClick r:id="rId4"/>
              </a:rPr>
              <a:t>EPUB Accessibility 1.0</a:t>
            </a:r>
            <a:endParaRPr/>
          </a:p>
          <a:p>
            <a:pPr marL="914400" lvl="1" indent="-317500" algn="l" rtl="0">
              <a:spcBef>
                <a:spcPts val="0"/>
              </a:spcBef>
              <a:spcAft>
                <a:spcPts val="0"/>
              </a:spcAft>
              <a:buSzPts val="1400"/>
              <a:buChar char="○"/>
            </a:pPr>
            <a:r>
              <a:rPr lang="en" u="sng">
                <a:solidFill>
                  <a:schemeClr val="hlink"/>
                </a:solidFill>
                <a:hlinkClick r:id="rId5"/>
              </a:rPr>
              <a:t>EPUB Accessibility 1.1</a:t>
            </a:r>
            <a:endParaRPr/>
          </a:p>
          <a:p>
            <a:pPr marL="914400" lvl="1" indent="-317500" algn="l" rtl="0">
              <a:spcBef>
                <a:spcPts val="0"/>
              </a:spcBef>
              <a:spcAft>
                <a:spcPts val="0"/>
              </a:spcAft>
              <a:buSzPts val="1400"/>
              <a:buChar char="○"/>
            </a:pPr>
            <a:r>
              <a:rPr lang="en" u="sng">
                <a:solidFill>
                  <a:schemeClr val="hlink"/>
                </a:solidFill>
                <a:hlinkClick r:id="rId6"/>
              </a:rPr>
              <a:t>EPUB Accessibility Techniques 1.1</a:t>
            </a:r>
            <a:endParaRPr/>
          </a:p>
          <a:p>
            <a:pPr marL="457200" lvl="0" indent="-342900" algn="l" rtl="0">
              <a:spcBef>
                <a:spcPts val="0"/>
              </a:spcBef>
              <a:spcAft>
                <a:spcPts val="0"/>
              </a:spcAft>
              <a:buSzPts val="1800"/>
              <a:buChar char="●"/>
            </a:pPr>
            <a:r>
              <a:rPr lang="en" u="sng">
                <a:solidFill>
                  <a:schemeClr val="hlink"/>
                </a:solidFill>
                <a:hlinkClick r:id="rId7"/>
              </a:rPr>
              <a:t>ACE by DAISY</a:t>
            </a:r>
            <a:r>
              <a:rPr lang="en"/>
              <a:t> - EPUB accessibility checker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 PDF</a:t>
            </a:r>
            <a:endParaRPr/>
          </a:p>
        </p:txBody>
      </p:sp>
      <p:sp>
        <p:nvSpPr>
          <p:cNvPr id="220" name="Google Shape;220;p4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u="sng">
                <a:solidFill>
                  <a:schemeClr val="hlink"/>
                </a:solidFill>
                <a:hlinkClick r:id="rId3"/>
              </a:rPr>
              <a:t>PDF Accessibility Checker</a:t>
            </a:r>
            <a:r>
              <a:rPr lang="en"/>
              <a:t> (PAC)</a:t>
            </a:r>
            <a:endParaRPr/>
          </a:p>
          <a:p>
            <a:pPr marL="914400" lvl="1" indent="-317500" algn="l" rtl="0">
              <a:spcBef>
                <a:spcPts val="0"/>
              </a:spcBef>
              <a:spcAft>
                <a:spcPts val="0"/>
              </a:spcAft>
              <a:buSzPts val="1400"/>
              <a:buChar char="○"/>
            </a:pPr>
            <a:r>
              <a:rPr lang="en"/>
              <a:t>Tests PDF/UA and WCAG compliance</a:t>
            </a:r>
            <a:endParaRPr/>
          </a:p>
          <a:p>
            <a:pPr marL="914400" lvl="1" indent="-317500" algn="l" rtl="0">
              <a:spcBef>
                <a:spcPts val="0"/>
              </a:spcBef>
              <a:spcAft>
                <a:spcPts val="0"/>
              </a:spcAft>
              <a:buSzPts val="1400"/>
              <a:buChar char="○"/>
            </a:pPr>
            <a:r>
              <a:rPr lang="en"/>
              <a:t>Screen reader preview</a:t>
            </a:r>
            <a:endParaRPr/>
          </a:p>
          <a:p>
            <a:pPr marL="914400" lvl="1" indent="-317500" algn="l" rtl="0">
              <a:spcBef>
                <a:spcPts val="0"/>
              </a:spcBef>
              <a:spcAft>
                <a:spcPts val="0"/>
              </a:spcAft>
              <a:buSzPts val="1400"/>
              <a:buChar char="○"/>
            </a:pPr>
            <a:r>
              <a:rPr lang="en" u="sng">
                <a:solidFill>
                  <a:schemeClr val="hlink"/>
                </a:solidFill>
                <a:hlinkClick r:id="rId4"/>
              </a:rPr>
              <a:t>Why PDF/UA?</a:t>
            </a:r>
            <a:r>
              <a:rPr lang="en"/>
              <a:t> - a brief page for those new to PDF/UA</a:t>
            </a:r>
            <a:endParaRPr/>
          </a:p>
          <a:p>
            <a:pPr marL="457200" lvl="0" indent="-342900" algn="l" rtl="0">
              <a:spcBef>
                <a:spcPts val="0"/>
              </a:spcBef>
              <a:spcAft>
                <a:spcPts val="0"/>
              </a:spcAft>
              <a:buSzPts val="1800"/>
              <a:buChar char="●"/>
            </a:pPr>
            <a:r>
              <a:rPr lang="en" u="sng">
                <a:solidFill>
                  <a:schemeClr val="hlink"/>
                </a:solidFill>
                <a:hlinkClick r:id="rId5"/>
              </a:rPr>
              <a:t>WCAG 2.2 PDF Techniques</a:t>
            </a:r>
            <a:endParaRPr/>
          </a:p>
          <a:p>
            <a:pPr marL="914400" lvl="1" indent="-317500" algn="l" rtl="0">
              <a:spcBef>
                <a:spcPts val="0"/>
              </a:spcBef>
              <a:spcAft>
                <a:spcPts val="0"/>
              </a:spcAft>
              <a:buSzPts val="1400"/>
              <a:buChar char="○"/>
            </a:pPr>
            <a:r>
              <a:rPr lang="en"/>
              <a:t>Techniques are informative and are not required to meet WCAG</a:t>
            </a:r>
            <a:endParaRPr/>
          </a:p>
          <a:p>
            <a:pPr marL="914400" lvl="1" indent="-317500" algn="l" rtl="0">
              <a:spcBef>
                <a:spcPts val="0"/>
              </a:spcBef>
              <a:spcAft>
                <a:spcPts val="0"/>
              </a:spcAft>
              <a:buSzPts val="1400"/>
              <a:buChar char="○"/>
            </a:pPr>
            <a:r>
              <a:rPr lang="en"/>
              <a:t>Can help to provide guidance</a:t>
            </a:r>
            <a:endParaRPr/>
          </a:p>
          <a:p>
            <a:pPr marL="457200" lvl="0" indent="-342900" algn="l" rtl="0">
              <a:spcBef>
                <a:spcPts val="0"/>
              </a:spcBef>
              <a:spcAft>
                <a:spcPts val="0"/>
              </a:spcAft>
              <a:buSzPts val="1800"/>
              <a:buChar char="●"/>
            </a:pPr>
            <a:r>
              <a:rPr lang="en" u="sng">
                <a:solidFill>
                  <a:schemeClr val="hlink"/>
                </a:solidFill>
                <a:hlinkClick r:id="rId6"/>
              </a:rPr>
              <a:t>Tagged PDF Best Practice Guide: Syntax</a:t>
            </a:r>
            <a:r>
              <a:rPr lang="en"/>
              <a:t> (PDF/UA)</a:t>
            </a:r>
            <a:endParaRPr/>
          </a:p>
          <a:p>
            <a:pPr marL="457200" lvl="0" indent="-342900" algn="l" rtl="0">
              <a:spcBef>
                <a:spcPts val="0"/>
              </a:spcBef>
              <a:spcAft>
                <a:spcPts val="0"/>
              </a:spcAft>
              <a:buSzPts val="1800"/>
              <a:buChar char="●"/>
            </a:pPr>
            <a:r>
              <a:rPr lang="en" u="sng">
                <a:solidFill>
                  <a:schemeClr val="hlink"/>
                </a:solidFill>
                <a:hlinkClick r:id="rId7"/>
              </a:rPr>
              <a:t>The Matterhorn Protocol 1.1</a:t>
            </a:r>
            <a:r>
              <a:rPr lang="en"/>
              <a:t> </a:t>
            </a:r>
            <a:endParaRPr/>
          </a:p>
          <a:p>
            <a:pPr marL="914400" lvl="1" indent="-317500" algn="l" rtl="0">
              <a:spcBef>
                <a:spcPts val="0"/>
              </a:spcBef>
              <a:spcAft>
                <a:spcPts val="0"/>
              </a:spcAft>
              <a:buSzPts val="1400"/>
              <a:buChar char="○"/>
            </a:pPr>
            <a:r>
              <a:rPr lang="en"/>
              <a:t>PDF/UA Conformance Testing Model</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 Documents</a:t>
            </a:r>
            <a:endParaRPr/>
          </a:p>
        </p:txBody>
      </p:sp>
      <p:sp>
        <p:nvSpPr>
          <p:cNvPr id="226" name="Google Shape;226;p4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u="sng">
                <a:solidFill>
                  <a:schemeClr val="accent5"/>
                </a:solidFill>
                <a:hlinkClick r:id="rId3">
                  <a:extLst>
                    <a:ext uri="{A12FA001-AC4F-418D-AE19-62706E023703}">
                      <ahyp:hlinkClr xmlns:ahyp="http://schemas.microsoft.com/office/drawing/2018/hyperlinkcolor" val="tx"/>
                    </a:ext>
                  </a:extLst>
                </a:hlinkClick>
              </a:rPr>
              <a:t>Non-Web Information and Communications Technologies</a:t>
            </a:r>
            <a:r>
              <a:rPr lang="en"/>
              <a:t> (WCAG2ICT)</a:t>
            </a:r>
            <a:endParaRPr/>
          </a:p>
          <a:p>
            <a:pPr marL="457200" lvl="0" indent="-342900" algn="l" rtl="0">
              <a:spcBef>
                <a:spcPts val="0"/>
              </a:spcBef>
              <a:spcAft>
                <a:spcPts val="0"/>
              </a:spcAft>
              <a:buSzPts val="1800"/>
              <a:buChar char="●"/>
            </a:pPr>
            <a:r>
              <a:rPr lang="en" u="sng">
                <a:solidFill>
                  <a:schemeClr val="accent5"/>
                </a:solidFill>
                <a:hlinkClick r:id="rId4">
                  <a:extLst>
                    <a:ext uri="{A12FA001-AC4F-418D-AE19-62706E023703}">
                      <ahyp:hlinkClr xmlns:ahyp="http://schemas.microsoft.com/office/drawing/2018/hyperlinkcolor" val="tx"/>
                    </a:ext>
                  </a:extLst>
                </a:hlinkClick>
              </a:rPr>
              <a:t>Create accessible Office documents</a:t>
            </a:r>
            <a:endParaRPr/>
          </a:p>
          <a:p>
            <a:pPr marL="457200" lvl="0" indent="-342900" algn="l" rtl="0">
              <a:spcBef>
                <a:spcPts val="0"/>
              </a:spcBef>
              <a:spcAft>
                <a:spcPts val="0"/>
              </a:spcAft>
              <a:buSzPts val="1800"/>
              <a:buChar char="●"/>
            </a:pPr>
            <a:r>
              <a:rPr lang="en" u="sng">
                <a:solidFill>
                  <a:schemeClr val="accent5"/>
                </a:solidFill>
                <a:hlinkClick r:id="rId5">
                  <a:extLst>
                    <a:ext uri="{A12FA001-AC4F-418D-AE19-62706E023703}">
                      <ahyp:hlinkClr xmlns:ahyp="http://schemas.microsoft.com/office/drawing/2018/hyperlinkcolor" val="tx"/>
                    </a:ext>
                  </a:extLst>
                </a:hlinkClick>
              </a:rPr>
              <a:t>Make Google documents accessible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Description</a:t>
            </a:r>
            <a:endParaRPr/>
          </a:p>
        </p:txBody>
      </p:sp>
      <p:sp>
        <p:nvSpPr>
          <p:cNvPr id="74" name="Google Shape;74;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Participants will learn about Accessibility standards most relevant for creating various OER formats and identify tools and strategies to assess content to ensure AODA compliance. We'll delve into the nuances of current standards, addressing limitations and challenges. This webinar provides ample opportunities for participants to ask questions and gain a comprehensive understanding of creating inclusive educational resources.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 Video and Audio</a:t>
            </a:r>
            <a:endParaRPr/>
          </a:p>
        </p:txBody>
      </p:sp>
      <p:sp>
        <p:nvSpPr>
          <p:cNvPr id="232" name="Google Shape;232;p4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No automated checker for these formats </a:t>
            </a:r>
            <a:endParaRPr/>
          </a:p>
          <a:p>
            <a:pPr marL="457200" lvl="0" indent="-342900" algn="l" rtl="0">
              <a:spcBef>
                <a:spcPts val="1200"/>
              </a:spcBef>
              <a:spcAft>
                <a:spcPts val="0"/>
              </a:spcAft>
              <a:buSzPts val="1800"/>
              <a:buChar char="●"/>
            </a:pPr>
            <a:r>
              <a:rPr lang="en" u="sng">
                <a:solidFill>
                  <a:schemeClr val="hlink"/>
                </a:solidFill>
                <a:hlinkClick r:id="rId3"/>
              </a:rPr>
              <a:t>Making Audio and Video Accessible</a:t>
            </a:r>
            <a:r>
              <a:rPr lang="en"/>
              <a:t> (W3C)</a:t>
            </a:r>
            <a:endParaRPr/>
          </a:p>
          <a:p>
            <a:pPr marL="457200" lvl="0" indent="-342900" algn="l" rtl="0">
              <a:spcBef>
                <a:spcPts val="0"/>
              </a:spcBef>
              <a:spcAft>
                <a:spcPts val="0"/>
              </a:spcAft>
              <a:buSzPts val="1800"/>
              <a:buChar char="●"/>
            </a:pPr>
            <a:r>
              <a:rPr lang="en" u="sng">
                <a:solidFill>
                  <a:schemeClr val="hlink"/>
                </a:solidFill>
                <a:hlinkClick r:id="rId4"/>
              </a:rPr>
              <a:t>Video Accessibility Rubric</a:t>
            </a:r>
            <a:r>
              <a:rPr lang="en"/>
              <a:t> (Word) (University of Guelph)</a:t>
            </a:r>
            <a:endParaRPr/>
          </a:p>
          <a:p>
            <a:pPr marL="457200" lvl="0" indent="-342900" algn="l" rtl="0">
              <a:spcBef>
                <a:spcPts val="0"/>
              </a:spcBef>
              <a:spcAft>
                <a:spcPts val="0"/>
              </a:spcAft>
              <a:buSzPts val="1800"/>
              <a:buChar char="●"/>
            </a:pPr>
            <a:r>
              <a:rPr lang="en" u="sng">
                <a:solidFill>
                  <a:schemeClr val="hlink"/>
                </a:solidFill>
                <a:hlinkClick r:id="rId5"/>
              </a:rPr>
              <a:t>Video and Audio Accessibility Assessment tool </a:t>
            </a:r>
            <a:r>
              <a:rPr lang="en"/>
              <a:t>(Excel)</a:t>
            </a:r>
            <a:endParaRPr/>
          </a:p>
          <a:p>
            <a:pPr marL="457200" lvl="0" indent="0" algn="l" rtl="0">
              <a:spcBef>
                <a:spcPts val="1200"/>
              </a:spcBef>
              <a:spcAft>
                <a:spcPts val="120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 Web</a:t>
            </a:r>
            <a:endParaRPr/>
          </a:p>
        </p:txBody>
      </p:sp>
      <p:sp>
        <p:nvSpPr>
          <p:cNvPr id="238" name="Google Shape;238;p4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u="sng">
                <a:solidFill>
                  <a:schemeClr val="hlink"/>
                </a:solidFill>
                <a:hlinkClick r:id="rId3"/>
              </a:rPr>
              <a:t>WCAG 2 Overview</a:t>
            </a:r>
            <a:endParaRPr/>
          </a:p>
          <a:p>
            <a:pPr marL="914400" lvl="1" indent="-317500" algn="l" rtl="0">
              <a:spcBef>
                <a:spcPts val="0"/>
              </a:spcBef>
              <a:spcAft>
                <a:spcPts val="0"/>
              </a:spcAft>
              <a:buSzPts val="1400"/>
              <a:buChar char="○"/>
            </a:pPr>
            <a:r>
              <a:rPr lang="en" u="sng">
                <a:solidFill>
                  <a:schemeClr val="hlink"/>
                </a:solidFill>
                <a:hlinkClick r:id="rId4"/>
              </a:rPr>
              <a:t>Quick Reference</a:t>
            </a:r>
            <a:endParaRPr/>
          </a:p>
          <a:p>
            <a:pPr marL="457200" lvl="0" indent="-342900" algn="l" rtl="0">
              <a:spcBef>
                <a:spcPts val="0"/>
              </a:spcBef>
              <a:spcAft>
                <a:spcPts val="0"/>
              </a:spcAft>
              <a:buSzPts val="1800"/>
              <a:buChar char="●"/>
            </a:pPr>
            <a:r>
              <a:rPr lang="en" u="sng">
                <a:solidFill>
                  <a:schemeClr val="hlink"/>
                </a:solidFill>
                <a:hlinkClick r:id="rId5"/>
              </a:rPr>
              <a:t>WAVE</a:t>
            </a:r>
            <a:r>
              <a:rPr lang="en"/>
              <a:t> - Web accessibility evaluation tool</a:t>
            </a:r>
            <a:endParaRPr/>
          </a:p>
          <a:p>
            <a:pPr marL="457200" lvl="0" indent="-342900" algn="l" rtl="0">
              <a:spcBef>
                <a:spcPts val="0"/>
              </a:spcBef>
              <a:spcAft>
                <a:spcPts val="0"/>
              </a:spcAft>
              <a:buSzPts val="1800"/>
              <a:buChar char="●"/>
            </a:pPr>
            <a:r>
              <a:rPr lang="en" u="sng">
                <a:solidFill>
                  <a:schemeClr val="hlink"/>
                </a:solidFill>
                <a:hlinkClick r:id="rId6"/>
              </a:rPr>
              <a:t>The Open Library OER Submission Guide</a:t>
            </a:r>
            <a:r>
              <a:rPr lang="en"/>
              <a:t> </a:t>
            </a:r>
            <a:endParaRPr/>
          </a:p>
          <a:p>
            <a:pPr marL="457200" lvl="0" indent="-342900" algn="l" rtl="0">
              <a:spcBef>
                <a:spcPts val="0"/>
              </a:spcBef>
              <a:spcAft>
                <a:spcPts val="0"/>
              </a:spcAft>
              <a:buSzPts val="1800"/>
              <a:buChar char="●"/>
            </a:pPr>
            <a:r>
              <a:rPr lang="en" u="sng">
                <a:solidFill>
                  <a:schemeClr val="hlink"/>
                </a:solidFill>
                <a:hlinkClick r:id="rId7"/>
              </a:rPr>
              <a:t>Pressbook Accessibility</a:t>
            </a:r>
            <a:endParaRPr/>
          </a:p>
          <a:p>
            <a:pPr marL="914400" lvl="1" indent="-317500" algn="l" rtl="0">
              <a:spcBef>
                <a:spcPts val="0"/>
              </a:spcBef>
              <a:spcAft>
                <a:spcPts val="0"/>
              </a:spcAft>
              <a:buSzPts val="1400"/>
              <a:buChar char="○"/>
            </a:pPr>
            <a:r>
              <a:rPr lang="en" u="sng">
                <a:solidFill>
                  <a:schemeClr val="hlink"/>
                </a:solidFill>
                <a:hlinkClick r:id="rId8"/>
              </a:rPr>
              <a:t>BCcampus Accessibility Toolkit</a:t>
            </a:r>
            <a:endParaRPr/>
          </a:p>
          <a:p>
            <a:pPr marL="457200" lvl="0" indent="-342900" algn="l" rtl="0">
              <a:spcBef>
                <a:spcPts val="0"/>
              </a:spcBef>
              <a:spcAft>
                <a:spcPts val="0"/>
              </a:spcAft>
              <a:buSzPts val="1800"/>
              <a:buChar char="●"/>
            </a:pPr>
            <a:r>
              <a:rPr lang="en" u="sng">
                <a:solidFill>
                  <a:schemeClr val="hlink"/>
                </a:solidFill>
                <a:hlinkClick r:id="rId9"/>
              </a:rPr>
              <a:t>H5P Accessibility</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4"/>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Summary</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Reflection</a:t>
            </a:r>
            <a:endParaRPr/>
          </a:p>
        </p:txBody>
      </p:sp>
      <p:sp>
        <p:nvSpPr>
          <p:cNvPr id="249" name="Google Shape;249;p4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Take a moment to reflect:</a:t>
            </a:r>
            <a:endParaRPr/>
          </a:p>
          <a:p>
            <a:pPr marL="457200" lvl="0" indent="-342900" algn="l" rtl="0">
              <a:spcBef>
                <a:spcPts val="1200"/>
              </a:spcBef>
              <a:spcAft>
                <a:spcPts val="0"/>
              </a:spcAft>
              <a:buSzPts val="1800"/>
              <a:buAutoNum type="arabicPeriod"/>
            </a:pPr>
            <a:r>
              <a:rPr lang="en"/>
              <a:t>Identify two topics you want to learn more about.</a:t>
            </a:r>
            <a:endParaRPr/>
          </a:p>
          <a:p>
            <a:pPr marL="457200" lvl="0" indent="-342900" algn="l" rtl="0">
              <a:spcBef>
                <a:spcPts val="0"/>
              </a:spcBef>
              <a:spcAft>
                <a:spcPts val="0"/>
              </a:spcAft>
              <a:buSzPts val="1800"/>
              <a:buAutoNum type="arabicPeriod"/>
            </a:pPr>
            <a:r>
              <a:rPr lang="en"/>
              <a:t>Identify one resource you want to explore to make your OERs more accessible.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When creating or assessing OERs… </a:t>
            </a:r>
            <a:endParaRPr/>
          </a:p>
        </p:txBody>
      </p:sp>
      <p:sp>
        <p:nvSpPr>
          <p:cNvPr id="255" name="Google Shape;255;p4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Use most current standards to be proactive in creating accessible content </a:t>
            </a:r>
            <a:endParaRPr/>
          </a:p>
          <a:p>
            <a:pPr marL="457200" lvl="0" indent="-342900" algn="l" rtl="0">
              <a:spcBef>
                <a:spcPts val="0"/>
              </a:spcBef>
              <a:spcAft>
                <a:spcPts val="0"/>
              </a:spcAft>
              <a:buSzPts val="1800"/>
              <a:buChar char="●"/>
            </a:pPr>
            <a:r>
              <a:rPr lang="en"/>
              <a:t>Review content and test for accessibility using a variety of tools and techniques (e.g. WAVE) to identify potential barriers.</a:t>
            </a:r>
            <a:endParaRPr/>
          </a:p>
          <a:p>
            <a:pPr marL="457200" lvl="0" indent="-342900" algn="l" rtl="0">
              <a:spcBef>
                <a:spcPts val="0"/>
              </a:spcBef>
              <a:spcAft>
                <a:spcPts val="0"/>
              </a:spcAft>
              <a:buSzPts val="1800"/>
              <a:buChar char="●"/>
            </a:pPr>
            <a:r>
              <a:rPr lang="en"/>
              <a:t>Test content for usability and not just compliance.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Questions?</a:t>
            </a:r>
            <a:endParaRPr/>
          </a:p>
        </p:txBody>
      </p:sp>
      <p:sp>
        <p:nvSpPr>
          <p:cNvPr id="261" name="Google Shape;261;p4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Please feel free to use the chat or raise your hand if you have a question.</a:t>
            </a:r>
            <a:endParaRPr/>
          </a:p>
          <a:p>
            <a:pPr marL="0" lvl="0" indent="0" algn="l" rtl="0">
              <a:spcBef>
                <a:spcPts val="1200"/>
              </a:spcBef>
              <a:spcAft>
                <a:spcPts val="12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word comes to mind when you hear the word “Standard”?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When it comes to standards, what are you most curious/confused about?</a:t>
            </a:r>
            <a:endParaRPr/>
          </a:p>
        </p:txBody>
      </p:sp>
      <p:sp>
        <p:nvSpPr>
          <p:cNvPr id="85" name="Google Shape;85;p17"/>
          <p:cNvSpPr txBox="1">
            <a:spLocks noGrp="1"/>
          </p:cNvSpPr>
          <p:nvPr>
            <p:ph type="body" idx="1"/>
          </p:nvPr>
        </p:nvSpPr>
        <p:spPr>
          <a:xfrm>
            <a:off x="311700" y="1592750"/>
            <a:ext cx="8520600" cy="2976000"/>
          </a:xfrm>
          <a:prstGeom prst="rect">
            <a:avLst/>
          </a:prstGeom>
        </p:spPr>
        <p:txBody>
          <a:bodyPr spcFirstLastPara="1" wrap="square" lIns="91425" tIns="91425" rIns="91425" bIns="91425" anchor="t" anchorCtr="0">
            <a:normAutofit fontScale="77500" lnSpcReduction="20000"/>
          </a:bodyPr>
          <a:lstStyle/>
          <a:p>
            <a:pPr marL="457200" lvl="0" indent="-366395" algn="l" rtl="0">
              <a:lnSpc>
                <a:spcPct val="100000"/>
              </a:lnSpc>
              <a:spcBef>
                <a:spcPts val="0"/>
              </a:spcBef>
              <a:spcAft>
                <a:spcPts val="0"/>
              </a:spcAft>
              <a:buClr>
                <a:schemeClr val="dk1"/>
              </a:buClr>
              <a:buSzPct val="100000"/>
              <a:buAutoNum type="alphaUcPeriod"/>
            </a:pPr>
            <a:r>
              <a:rPr lang="en" sz="2800">
                <a:solidFill>
                  <a:schemeClr val="dk1"/>
                </a:solidFill>
              </a:rPr>
              <a:t>Finding the standards</a:t>
            </a:r>
            <a:endParaRPr sz="2800">
              <a:solidFill>
                <a:schemeClr val="dk1"/>
              </a:solidFill>
            </a:endParaRPr>
          </a:p>
          <a:p>
            <a:pPr marL="457200" lvl="0" indent="-366395" algn="l" rtl="0">
              <a:lnSpc>
                <a:spcPct val="100000"/>
              </a:lnSpc>
              <a:spcBef>
                <a:spcPts val="0"/>
              </a:spcBef>
              <a:spcAft>
                <a:spcPts val="0"/>
              </a:spcAft>
              <a:buClr>
                <a:schemeClr val="dk1"/>
              </a:buClr>
              <a:buSzPct val="100000"/>
              <a:buAutoNum type="alphaUcPeriod"/>
            </a:pPr>
            <a:r>
              <a:rPr lang="en" sz="2800">
                <a:solidFill>
                  <a:schemeClr val="dk1"/>
                </a:solidFill>
              </a:rPr>
              <a:t>Navigating the website</a:t>
            </a:r>
            <a:endParaRPr sz="2800">
              <a:solidFill>
                <a:schemeClr val="dk1"/>
              </a:solidFill>
            </a:endParaRPr>
          </a:p>
          <a:p>
            <a:pPr marL="457200" lvl="0" indent="-366395" algn="l" rtl="0">
              <a:lnSpc>
                <a:spcPct val="100000"/>
              </a:lnSpc>
              <a:spcBef>
                <a:spcPts val="0"/>
              </a:spcBef>
              <a:spcAft>
                <a:spcPts val="0"/>
              </a:spcAft>
              <a:buClr>
                <a:schemeClr val="dk1"/>
              </a:buClr>
              <a:buSzPct val="100000"/>
              <a:buAutoNum type="alphaUcPeriod"/>
            </a:pPr>
            <a:r>
              <a:rPr lang="en" sz="2800">
                <a:solidFill>
                  <a:schemeClr val="dk1"/>
                </a:solidFill>
              </a:rPr>
              <a:t>Understanding what is being asked</a:t>
            </a:r>
            <a:endParaRPr sz="2800">
              <a:solidFill>
                <a:schemeClr val="dk1"/>
              </a:solidFill>
            </a:endParaRPr>
          </a:p>
          <a:p>
            <a:pPr marL="457200" lvl="0" indent="-366395" algn="l" rtl="0">
              <a:lnSpc>
                <a:spcPct val="100000"/>
              </a:lnSpc>
              <a:spcBef>
                <a:spcPts val="0"/>
              </a:spcBef>
              <a:spcAft>
                <a:spcPts val="0"/>
              </a:spcAft>
              <a:buClr>
                <a:schemeClr val="dk1"/>
              </a:buClr>
              <a:buSzPct val="100000"/>
              <a:buAutoNum type="alphaUcPeriod"/>
            </a:pPr>
            <a:r>
              <a:rPr lang="en" sz="2800">
                <a:solidFill>
                  <a:schemeClr val="dk1"/>
                </a:solidFill>
              </a:rPr>
              <a:t>Knowing whether or not I have met the standard</a:t>
            </a:r>
            <a:endParaRPr sz="2800">
              <a:solidFill>
                <a:schemeClr val="dk1"/>
              </a:solidFill>
            </a:endParaRPr>
          </a:p>
          <a:p>
            <a:pPr marL="457200" lvl="0" indent="-366395" algn="l" rtl="0">
              <a:lnSpc>
                <a:spcPct val="100000"/>
              </a:lnSpc>
              <a:spcBef>
                <a:spcPts val="0"/>
              </a:spcBef>
              <a:spcAft>
                <a:spcPts val="0"/>
              </a:spcAft>
              <a:buClr>
                <a:schemeClr val="dk1"/>
              </a:buClr>
              <a:buSzPct val="100000"/>
              <a:buAutoNum type="alphaUcPeriod"/>
            </a:pPr>
            <a:r>
              <a:rPr lang="en" sz="2800">
                <a:solidFill>
                  <a:schemeClr val="dk1"/>
                </a:solidFill>
              </a:rPr>
              <a:t>Identifying the gaps in the standards</a:t>
            </a:r>
            <a:endParaRPr sz="2800">
              <a:solidFill>
                <a:schemeClr val="dk1"/>
              </a:solidFill>
            </a:endParaRPr>
          </a:p>
          <a:p>
            <a:pPr marL="457200" lvl="0" indent="-366395" algn="l" rtl="0">
              <a:lnSpc>
                <a:spcPct val="100000"/>
              </a:lnSpc>
              <a:spcBef>
                <a:spcPts val="0"/>
              </a:spcBef>
              <a:spcAft>
                <a:spcPts val="0"/>
              </a:spcAft>
              <a:buClr>
                <a:schemeClr val="dk1"/>
              </a:buClr>
              <a:buSzPct val="100000"/>
              <a:buAutoNum type="alphaUcPeriod"/>
            </a:pPr>
            <a:r>
              <a:rPr lang="en" sz="2800">
                <a:solidFill>
                  <a:schemeClr val="dk1"/>
                </a:solidFill>
              </a:rPr>
              <a:t>All of the above. </a:t>
            </a:r>
            <a:endParaRPr sz="2800">
              <a:solidFill>
                <a:schemeClr val="dk1"/>
              </a:solidFill>
            </a:endParaRPr>
          </a:p>
          <a:p>
            <a:pPr marL="0" lvl="0" indent="0" algn="l" rtl="0">
              <a:lnSpc>
                <a:spcPct val="100000"/>
              </a:lnSpc>
              <a:spcBef>
                <a:spcPts val="0"/>
              </a:spcBef>
              <a:spcAft>
                <a:spcPts val="0"/>
              </a:spcAft>
              <a:buNone/>
            </a:pPr>
            <a:endParaRPr sz="2800">
              <a:solidFill>
                <a:schemeClr val="dk1"/>
              </a:solidFill>
            </a:endParaRPr>
          </a:p>
          <a:p>
            <a:pPr marL="457200" lvl="0" indent="0" algn="l" rtl="0">
              <a:lnSpc>
                <a:spcPct val="100000"/>
              </a:lnSpc>
              <a:spcBef>
                <a:spcPts val="0"/>
              </a:spcBef>
              <a:spcAft>
                <a:spcPts val="0"/>
              </a:spcAft>
              <a:buNone/>
            </a:pPr>
            <a:r>
              <a:rPr lang="en" sz="2800">
                <a:solidFill>
                  <a:schemeClr val="dk1"/>
                </a:solidFill>
              </a:rPr>
              <a:t> </a:t>
            </a:r>
            <a:endParaRPr sz="2800">
              <a:solidFill>
                <a:schemeClr val="dk1"/>
              </a:solidFill>
            </a:endParaRPr>
          </a:p>
          <a:p>
            <a:pPr marL="0" lvl="0" indent="0" algn="l" rtl="0">
              <a:lnSpc>
                <a:spcPct val="100000"/>
              </a:lnSpc>
              <a:spcBef>
                <a:spcPts val="0"/>
              </a:spcBef>
              <a:spcAft>
                <a:spcPts val="0"/>
              </a:spcAft>
              <a:buClr>
                <a:schemeClr val="dk1"/>
              </a:buClr>
              <a:buSzPct val="39285"/>
              <a:buFont typeface="Arial"/>
              <a:buNone/>
            </a:pPr>
            <a:endParaRPr sz="2800">
              <a:solidFill>
                <a:schemeClr val="dk1"/>
              </a:solidFill>
            </a:endParaRPr>
          </a:p>
          <a:p>
            <a:pPr marL="0" lvl="0" indent="0" algn="l" rtl="0">
              <a:spcBef>
                <a:spcPts val="0"/>
              </a:spcBef>
              <a:spcAft>
                <a:spcPts val="12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Today we will</a:t>
            </a:r>
            <a:endParaRPr/>
          </a:p>
        </p:txBody>
      </p:sp>
      <p:sp>
        <p:nvSpPr>
          <p:cNvPr id="91" name="Google Shape;91;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
              <a:t>Review current standards</a:t>
            </a:r>
            <a:endParaRPr/>
          </a:p>
          <a:p>
            <a:pPr marL="914400" lvl="1" indent="-317500" algn="l" rtl="0">
              <a:spcBef>
                <a:spcPts val="0"/>
              </a:spcBef>
              <a:spcAft>
                <a:spcPts val="0"/>
              </a:spcAft>
              <a:buSzPts val="1400"/>
              <a:buChar char="○"/>
            </a:pPr>
            <a:r>
              <a:rPr lang="en"/>
              <a:t>AODA, Post-Secondary Recommendations</a:t>
            </a:r>
            <a:endParaRPr/>
          </a:p>
          <a:p>
            <a:pPr marL="914400" lvl="1" indent="-317500" algn="l" rtl="0">
              <a:spcBef>
                <a:spcPts val="0"/>
              </a:spcBef>
              <a:spcAft>
                <a:spcPts val="0"/>
              </a:spcAft>
              <a:buSzPts val="1400"/>
              <a:buChar char="○"/>
            </a:pPr>
            <a:r>
              <a:rPr lang="en"/>
              <a:t>WCAG</a:t>
            </a:r>
            <a:endParaRPr/>
          </a:p>
          <a:p>
            <a:pPr marL="914400" lvl="1" indent="-317500" algn="l" rtl="0">
              <a:spcBef>
                <a:spcPts val="0"/>
              </a:spcBef>
              <a:spcAft>
                <a:spcPts val="0"/>
              </a:spcAft>
              <a:buSzPts val="1400"/>
              <a:buChar char="○"/>
            </a:pPr>
            <a:r>
              <a:rPr lang="en"/>
              <a:t>Limitations and Challenges </a:t>
            </a:r>
            <a:endParaRPr/>
          </a:p>
          <a:p>
            <a:pPr marL="457200" lvl="0" indent="-342900" algn="l" rtl="0">
              <a:spcBef>
                <a:spcPts val="0"/>
              </a:spcBef>
              <a:spcAft>
                <a:spcPts val="0"/>
              </a:spcAft>
              <a:buSzPts val="1800"/>
              <a:buChar char="●"/>
            </a:pPr>
            <a:r>
              <a:rPr lang="en"/>
              <a:t>Standards for different formats </a:t>
            </a:r>
            <a:endParaRPr/>
          </a:p>
          <a:p>
            <a:pPr marL="914400" lvl="1" indent="-317500" algn="l" rtl="0">
              <a:spcBef>
                <a:spcPts val="0"/>
              </a:spcBef>
              <a:spcAft>
                <a:spcPts val="0"/>
              </a:spcAft>
              <a:buSzPts val="1400"/>
              <a:buChar char="○"/>
            </a:pPr>
            <a:r>
              <a:rPr lang="en"/>
              <a:t>ePub</a:t>
            </a:r>
            <a:endParaRPr/>
          </a:p>
          <a:p>
            <a:pPr marL="914400" lvl="1" indent="-317500" algn="l" rtl="0">
              <a:spcBef>
                <a:spcPts val="0"/>
              </a:spcBef>
              <a:spcAft>
                <a:spcPts val="0"/>
              </a:spcAft>
              <a:buSzPts val="1400"/>
              <a:buChar char="○"/>
            </a:pPr>
            <a:r>
              <a:rPr lang="en"/>
              <a:t>Readability</a:t>
            </a:r>
            <a:endParaRPr/>
          </a:p>
          <a:p>
            <a:pPr marL="914400" lvl="1" indent="-317500" algn="l" rtl="0">
              <a:spcBef>
                <a:spcPts val="0"/>
              </a:spcBef>
              <a:spcAft>
                <a:spcPts val="0"/>
              </a:spcAft>
              <a:buSzPts val="1400"/>
              <a:buChar char="○"/>
            </a:pPr>
            <a:r>
              <a:rPr lang="en"/>
              <a:t>Documents</a:t>
            </a:r>
            <a:endParaRPr/>
          </a:p>
          <a:p>
            <a:pPr marL="914400" lvl="1" indent="-317500" algn="l" rtl="0">
              <a:spcBef>
                <a:spcPts val="0"/>
              </a:spcBef>
              <a:spcAft>
                <a:spcPts val="0"/>
              </a:spcAft>
              <a:buSzPts val="1400"/>
              <a:buChar char="○"/>
            </a:pPr>
            <a:r>
              <a:rPr lang="en"/>
              <a:t>Video and Audio</a:t>
            </a:r>
            <a:endParaRPr/>
          </a:p>
          <a:p>
            <a:pPr marL="457200" lvl="0" indent="-342900" algn="l" rtl="0">
              <a:spcBef>
                <a:spcPts val="0"/>
              </a:spcBef>
              <a:spcAft>
                <a:spcPts val="0"/>
              </a:spcAft>
              <a:buSzPts val="1800"/>
              <a:buChar char="●"/>
            </a:pPr>
            <a:r>
              <a:rPr lang="en"/>
              <a:t>Resources</a:t>
            </a:r>
            <a:endParaRPr/>
          </a:p>
          <a:p>
            <a:pPr marL="457200" lvl="0" indent="-342900" algn="l" rtl="0">
              <a:spcBef>
                <a:spcPts val="0"/>
              </a:spcBef>
              <a:spcAft>
                <a:spcPts val="0"/>
              </a:spcAft>
              <a:buSzPts val="1800"/>
              <a:buChar char="●"/>
            </a:pPr>
            <a:r>
              <a:rPr lang="en"/>
              <a:t>Q&amp;A</a:t>
            </a:r>
            <a:endParaRPr/>
          </a:p>
          <a:p>
            <a:pPr marL="0" lvl="0" indent="0" algn="l" rtl="0">
              <a:spcBef>
                <a:spcPts val="1200"/>
              </a:spcBef>
              <a:spcAft>
                <a:spcPts val="12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9"/>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Accessibility Standards and Regulation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Accessibility for Ontarians with Disabilities Act (AODA)</a:t>
            </a:r>
            <a:endParaRPr/>
          </a:p>
        </p:txBody>
      </p:sp>
      <p:sp>
        <p:nvSpPr>
          <p:cNvPr id="102" name="Google Shape;102;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u="sng" dirty="0">
                <a:solidFill>
                  <a:schemeClr val="hlink"/>
                </a:solidFill>
                <a:hlinkClick r:id="rId3"/>
              </a:rPr>
              <a:t>AODA</a:t>
            </a:r>
            <a:r>
              <a:rPr lang="en" dirty="0"/>
              <a:t> was established in 2005 with the goal of achieving accessibility for Ontarians with disabilities on or before January 1, 2025</a:t>
            </a:r>
            <a:endParaRPr dirty="0"/>
          </a:p>
          <a:p>
            <a:pPr marL="457200" lvl="0" indent="-342900" algn="l" rtl="0">
              <a:spcBef>
                <a:spcPts val="0"/>
              </a:spcBef>
              <a:spcAft>
                <a:spcPts val="0"/>
              </a:spcAft>
              <a:buSzPts val="1800"/>
              <a:buChar char="●"/>
            </a:pPr>
            <a:r>
              <a:rPr lang="en" dirty="0"/>
              <a:t>Allow government to develop, implement and enforce accessibility standards</a:t>
            </a:r>
            <a:endParaRPr dirty="0"/>
          </a:p>
          <a:p>
            <a:pPr marL="457200" lvl="0" indent="-342900" algn="l" rtl="0">
              <a:spcBef>
                <a:spcPts val="0"/>
              </a:spcBef>
              <a:spcAft>
                <a:spcPts val="0"/>
              </a:spcAft>
              <a:buSzPts val="1800"/>
              <a:buChar char="●"/>
            </a:pPr>
            <a:r>
              <a:rPr lang="en" u="sng" dirty="0">
                <a:solidFill>
                  <a:schemeClr val="hlink"/>
                </a:solidFill>
                <a:hlinkClick r:id="rId4"/>
              </a:rPr>
              <a:t>Integrated Accessibility Standards Regulation</a:t>
            </a:r>
            <a:r>
              <a:rPr lang="en" dirty="0"/>
              <a:t> contains five standards</a:t>
            </a:r>
            <a:endParaRPr dirty="0"/>
          </a:p>
          <a:p>
            <a:pPr marL="457200" lvl="0" indent="-342900" algn="l" rtl="0">
              <a:spcBef>
                <a:spcPts val="0"/>
              </a:spcBef>
              <a:spcAft>
                <a:spcPts val="0"/>
              </a:spcAft>
              <a:buSzPts val="1800"/>
              <a:buChar char="●"/>
            </a:pPr>
            <a:r>
              <a:rPr lang="en" u="sng" dirty="0">
                <a:solidFill>
                  <a:schemeClr val="hlink"/>
                </a:solidFill>
                <a:hlinkClick r:id="rId5"/>
              </a:rPr>
              <a:t>Information and Communication Standards</a:t>
            </a:r>
            <a:r>
              <a:rPr lang="en" dirty="0"/>
              <a:t> contains guidance on:</a:t>
            </a:r>
            <a:endParaRPr dirty="0"/>
          </a:p>
          <a:p>
            <a:pPr marL="914400" lvl="1" indent="-317500" algn="l" rtl="0">
              <a:spcBef>
                <a:spcPts val="0"/>
              </a:spcBef>
              <a:spcAft>
                <a:spcPts val="0"/>
              </a:spcAft>
              <a:buSzPts val="1400"/>
              <a:buChar char="○"/>
            </a:pPr>
            <a:r>
              <a:rPr lang="en" dirty="0"/>
              <a:t>Accessible formats</a:t>
            </a:r>
            <a:endParaRPr dirty="0"/>
          </a:p>
          <a:p>
            <a:pPr marL="914400" lvl="1" indent="-317500" algn="l" rtl="0">
              <a:spcBef>
                <a:spcPts val="0"/>
              </a:spcBef>
              <a:spcAft>
                <a:spcPts val="0"/>
              </a:spcAft>
              <a:buSzPts val="1400"/>
              <a:buChar char="○"/>
            </a:pPr>
            <a:r>
              <a:rPr lang="en" dirty="0"/>
              <a:t>Accessible websites and web content - WCAG 2.0 AA</a:t>
            </a:r>
            <a:endParaRPr dirty="0"/>
          </a:p>
          <a:p>
            <a:pPr marL="914400" lvl="1" indent="-317500" algn="l" rtl="0">
              <a:spcBef>
                <a:spcPts val="0"/>
              </a:spcBef>
              <a:spcAft>
                <a:spcPts val="0"/>
              </a:spcAft>
              <a:buSzPts val="1400"/>
              <a:buChar char="○"/>
            </a:pPr>
            <a:r>
              <a:rPr lang="en" dirty="0"/>
              <a:t>Educational and training resources and materials</a:t>
            </a:r>
            <a:endParaRPr dirty="0"/>
          </a:p>
          <a:p>
            <a:pPr marL="914400" lvl="1" indent="-317500" algn="l" rtl="0">
              <a:spcBef>
                <a:spcPts val="0"/>
              </a:spcBef>
              <a:spcAft>
                <a:spcPts val="0"/>
              </a:spcAft>
              <a:buSzPts val="1400"/>
              <a:buChar char="○"/>
            </a:pPr>
            <a:r>
              <a:rPr lang="en" dirty="0"/>
              <a:t>Producers of educational or training material</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Looking to the future: Recent reviews of the AODA</a:t>
            </a:r>
            <a:endParaRPr/>
          </a:p>
        </p:txBody>
      </p:sp>
      <p:sp>
        <p:nvSpPr>
          <p:cNvPr id="108" name="Google Shape;108;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 u="sng">
                <a:solidFill>
                  <a:schemeClr val="hlink"/>
                </a:solidFill>
                <a:hlinkClick r:id="rId3"/>
              </a:rPr>
              <a:t>Information</a:t>
            </a:r>
            <a:r>
              <a:rPr lang="en" u="sng">
                <a:solidFill>
                  <a:schemeClr val="hlink"/>
                </a:solidFill>
                <a:hlinkClick r:id="rId3"/>
              </a:rPr>
              <a:t> and Communications Standards Review</a:t>
            </a:r>
            <a:r>
              <a:rPr lang="en"/>
              <a:t> (2020)</a:t>
            </a:r>
            <a:endParaRPr/>
          </a:p>
          <a:p>
            <a:pPr marL="914400" lvl="1" indent="-317500" algn="l" rtl="0">
              <a:spcBef>
                <a:spcPts val="0"/>
              </a:spcBef>
              <a:spcAft>
                <a:spcPts val="0"/>
              </a:spcAft>
              <a:buSzPts val="1400"/>
              <a:buChar char="○"/>
            </a:pPr>
            <a:r>
              <a:rPr lang="en"/>
              <a:t>Acknowledges standards not keeping pace with technology</a:t>
            </a:r>
            <a:endParaRPr/>
          </a:p>
          <a:p>
            <a:pPr marL="914400" lvl="1" indent="-317500" algn="l" rtl="0">
              <a:spcBef>
                <a:spcPts val="0"/>
              </a:spcBef>
              <a:spcAft>
                <a:spcPts val="0"/>
              </a:spcAft>
              <a:buSzPts val="1400"/>
              <a:buChar char="○"/>
            </a:pPr>
            <a:r>
              <a:rPr lang="en"/>
              <a:t>Some key recommendations:</a:t>
            </a:r>
            <a:endParaRPr/>
          </a:p>
          <a:p>
            <a:pPr marL="1371600" lvl="2" indent="-317500" algn="l" rtl="0">
              <a:spcBef>
                <a:spcPts val="0"/>
              </a:spcBef>
              <a:spcAft>
                <a:spcPts val="0"/>
              </a:spcAft>
              <a:buSzPts val="1400"/>
              <a:buChar char="■"/>
            </a:pPr>
            <a:r>
              <a:rPr lang="en"/>
              <a:t>Defining practicability</a:t>
            </a:r>
            <a:endParaRPr/>
          </a:p>
          <a:p>
            <a:pPr marL="1371600" lvl="2" indent="-317500" algn="l" rtl="0">
              <a:spcBef>
                <a:spcPts val="0"/>
              </a:spcBef>
              <a:spcAft>
                <a:spcPts val="0"/>
              </a:spcAft>
              <a:buSzPts val="1400"/>
              <a:buChar char="■"/>
            </a:pPr>
            <a:r>
              <a:rPr lang="en"/>
              <a:t>Removing exemptions such as intranet and extranet, live captioning and audio descriptions</a:t>
            </a:r>
            <a:endParaRPr/>
          </a:p>
          <a:p>
            <a:pPr marL="457200" lvl="0" indent="-342900" algn="l" rtl="0">
              <a:spcBef>
                <a:spcPts val="0"/>
              </a:spcBef>
              <a:spcAft>
                <a:spcPts val="0"/>
              </a:spcAft>
              <a:buSzPts val="1800"/>
              <a:buChar char="●"/>
            </a:pPr>
            <a:r>
              <a:rPr lang="en" u="sng">
                <a:solidFill>
                  <a:schemeClr val="hlink"/>
                </a:solidFill>
                <a:hlinkClick r:id="rId4"/>
              </a:rPr>
              <a:t>Postsecondary Education Standards</a:t>
            </a:r>
            <a:r>
              <a:rPr lang="en"/>
              <a:t> (2022)</a:t>
            </a:r>
            <a:endParaRPr/>
          </a:p>
          <a:p>
            <a:pPr marL="914400" lvl="1" indent="-317500" algn="l" rtl="0">
              <a:spcBef>
                <a:spcPts val="0"/>
              </a:spcBef>
              <a:spcAft>
                <a:spcPts val="0"/>
              </a:spcAft>
              <a:buSzPts val="1400"/>
              <a:buChar char="○"/>
            </a:pPr>
            <a:r>
              <a:rPr lang="en"/>
              <a:t>Suggestions for more accessible educational materials:</a:t>
            </a:r>
            <a:endParaRPr/>
          </a:p>
          <a:p>
            <a:pPr marL="1371600" lvl="2" indent="-317500" algn="l" rtl="0">
              <a:spcBef>
                <a:spcPts val="0"/>
              </a:spcBef>
              <a:spcAft>
                <a:spcPts val="0"/>
              </a:spcAft>
              <a:buSzPts val="1400"/>
              <a:buChar char="■"/>
            </a:pPr>
            <a:r>
              <a:rPr lang="en"/>
              <a:t>Textbooks and reading materials in multiple formats (and within a reasonable timeframe)</a:t>
            </a:r>
            <a:endParaRPr/>
          </a:p>
          <a:p>
            <a:pPr marL="1371600" lvl="2" indent="-317500" algn="l" rtl="0">
              <a:spcBef>
                <a:spcPts val="0"/>
              </a:spcBef>
              <a:spcAft>
                <a:spcPts val="0"/>
              </a:spcAft>
              <a:buSzPts val="1400"/>
              <a:buChar char="■"/>
            </a:pPr>
            <a:r>
              <a:rPr lang="en"/>
              <a:t>All course materials, including multimedia, should be in an accessible format</a:t>
            </a:r>
            <a:endParaRPr/>
          </a:p>
          <a:p>
            <a:pPr marL="1371600" lvl="2" indent="-317500" algn="l" rtl="0">
              <a:spcBef>
                <a:spcPts val="0"/>
              </a:spcBef>
              <a:spcAft>
                <a:spcPts val="0"/>
              </a:spcAft>
              <a:buSzPts val="1400"/>
              <a:buChar char="■"/>
            </a:pPr>
            <a:r>
              <a:rPr lang="en"/>
              <a:t>Emphasis on being more proactive</a:t>
            </a:r>
            <a:endParaRPr/>
          </a:p>
          <a:p>
            <a:pPr marL="457200" lvl="0" indent="-342900" algn="l" rtl="0">
              <a:spcBef>
                <a:spcPts val="0"/>
              </a:spcBef>
              <a:spcAft>
                <a:spcPts val="0"/>
              </a:spcAft>
              <a:buSzPts val="1800"/>
              <a:buChar char="●"/>
            </a:pPr>
            <a:r>
              <a:rPr lang="en" u="sng">
                <a:solidFill>
                  <a:schemeClr val="hlink"/>
                </a:solidFill>
                <a:hlinkClick r:id="rId5"/>
              </a:rPr>
              <a:t>AODA 4th Review</a:t>
            </a:r>
            <a:r>
              <a:rPr lang="en"/>
              <a:t> by Rich Donovan</a:t>
            </a:r>
            <a:endParaRPr/>
          </a:p>
          <a:p>
            <a:pPr marL="914400" lvl="1" indent="-317500" algn="l" rtl="0">
              <a:spcBef>
                <a:spcPts val="0"/>
              </a:spcBef>
              <a:spcAft>
                <a:spcPts val="0"/>
              </a:spcAft>
              <a:buSzPts val="1400"/>
              <a:buChar char="○"/>
            </a:pPr>
            <a:r>
              <a:rPr lang="en"/>
              <a:t>Similar to all previous AODA reviews, acknowledges limitations of AODA</a:t>
            </a:r>
            <a:endParaRPr/>
          </a:p>
        </p:txBody>
      </p: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000000"/>
      </a:accent4>
      <a:accent5>
        <a:srgbClr val="0000FF"/>
      </a:accent5>
      <a:accent6>
        <a:srgbClr val="FFF176"/>
      </a:accent6>
      <a:hlink>
        <a:srgbClr val="0000FF"/>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2554</Words>
  <Application>Microsoft Macintosh PowerPoint</Application>
  <PresentationFormat>On-screen Show (16:9)</PresentationFormat>
  <Paragraphs>256</Paragraphs>
  <Slides>35</Slides>
  <Notes>35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35</vt:i4>
      </vt:variant>
    </vt:vector>
  </HeadingPairs>
  <TitlesOfParts>
    <vt:vector size="38" baseType="lpstr">
      <vt:lpstr>Proxima Nova</vt:lpstr>
      <vt:lpstr>Arial</vt:lpstr>
      <vt:lpstr>Spearmint</vt:lpstr>
      <vt:lpstr>OERs and Accessibility: Which Standards to Use</vt:lpstr>
      <vt:lpstr>About this slide deck</vt:lpstr>
      <vt:lpstr>Description</vt:lpstr>
      <vt:lpstr>What word comes to mind when you hear the word “Standard”? </vt:lpstr>
      <vt:lpstr>When it comes to standards, what are you most curious/confused about?</vt:lpstr>
      <vt:lpstr>Today we will</vt:lpstr>
      <vt:lpstr>Accessibility Standards and Regulation</vt:lpstr>
      <vt:lpstr>Accessibility for Ontarians with Disabilities Act (AODA)</vt:lpstr>
      <vt:lpstr>Looking to the future: Recent reviews of the AODA</vt:lpstr>
      <vt:lpstr>Web Content Accessibility Guidelines (WCAG)</vt:lpstr>
      <vt:lpstr>Recent WCAG Updates</vt:lpstr>
      <vt:lpstr>Relying on Standards Alone </vt:lpstr>
      <vt:lpstr>Takeaways: Accessibility Standards and Regulation</vt:lpstr>
      <vt:lpstr>Standards for OER Formats</vt:lpstr>
      <vt:lpstr>What types of OERs do you create or use? Select all that apply.  </vt:lpstr>
      <vt:lpstr>EPUB Accessibility Specifications</vt:lpstr>
      <vt:lpstr>EPUB Accessibility: Discoverability</vt:lpstr>
      <vt:lpstr>EPUB Accessibility: Accessible Publications</vt:lpstr>
      <vt:lpstr>Readability Standards</vt:lpstr>
      <vt:lpstr>PDF Accessibility Standards: Overview</vt:lpstr>
      <vt:lpstr>PDF Accessibility: Which standard to use?</vt:lpstr>
      <vt:lpstr>Printable PDF: Some considerations</vt:lpstr>
      <vt:lpstr>Document Accessibility Standards</vt:lpstr>
      <vt:lpstr>Standards for Prerecorded Video </vt:lpstr>
      <vt:lpstr>Standards for Prerecorded Audio</vt:lpstr>
      <vt:lpstr>Resources</vt:lpstr>
      <vt:lpstr>Resources: EPUB</vt:lpstr>
      <vt:lpstr>Resources: PDF</vt:lpstr>
      <vt:lpstr>Resources: Documents</vt:lpstr>
      <vt:lpstr>Resources: Video and Audio</vt:lpstr>
      <vt:lpstr>Resources: Web</vt:lpstr>
      <vt:lpstr>Summary</vt:lpstr>
      <vt:lpstr>Reflection</vt:lpstr>
      <vt:lpstr>When creating or assessing OERs… </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OERs and Accessibility: Which Standards to Use</dc:title>
  <dc:subject/>
  <dc:creator>Ryan Moore and Lindsey Robinson</dc:creator>
  <cp:keywords/>
  <dc:description/>
  <cp:lastModifiedBy>Lindsey Robinson</cp:lastModifiedBy>
  <cp:revision>1</cp:revision>
  <dcterms:modified xsi:type="dcterms:W3CDTF">2024-03-25T17:50:20Z</dcterms:modified>
  <cp:category/>
</cp:coreProperties>
</file>