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3" r:id="rId1"/>
  </p:sldMasterIdLst>
  <p:notesMasterIdLst>
    <p:notesMasterId r:id="rId10"/>
  </p:notesMasterIdLst>
  <p:sldIdLst>
    <p:sldId id="256" r:id="rId2"/>
    <p:sldId id="257" r:id="rId3"/>
    <p:sldId id="259" r:id="rId4"/>
    <p:sldId id="264" r:id="rId5"/>
    <p:sldId id="265" r:id="rId6"/>
    <p:sldId id="266" r:id="rId7"/>
    <p:sldId id="263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DFE1C1-998D-52A2-E514-89B7F7443C39}" v="5012" dt="2024-03-25T03:43:56.6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5CA5DD-663F-47B8-BEB4-74B6B8DD37F0}" type="datetimeFigureOut">
              <a:t>3/24/2024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0F18F-F149-4B73-A5EF-8BCB008CDFA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202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0F18F-F149-4B73-A5EF-8BCB008CDFAA}" type="slidenum"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688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0F18F-F149-4B73-A5EF-8BCB008CDFAA}" type="slidenum"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161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A0F18F-F149-4B73-A5EF-8BCB008CDFAA}" type="slidenum"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3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Bartosova, CC BY-NC-SA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48037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Bartosova, CC BY-NC-SA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460359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Bartosova, CC BY-NC-SA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220143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Bartosova, CC BY-NC-SA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803221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Bartosova, CC BY-NC-SA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175247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Bartosova, CC BY-NC-SA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96387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Bartosova, CC BY-NC-SA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477907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Bartosova, CC 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189069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Bartosova, CC BY-NC-SA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41790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Bartosova, CC BY-NC-SA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784906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Bartosova, CC BY-NC-SA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618108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3/24/2024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L. Bartosova, CC BY-NC-SA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481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56" r:id="rId6"/>
    <p:sldLayoutId id="2147483752" r:id="rId7"/>
    <p:sldLayoutId id="2147483753" r:id="rId8"/>
    <p:sldLayoutId id="2147483754" r:id="rId9"/>
    <p:sldLayoutId id="2147483755" r:id="rId10"/>
    <p:sldLayoutId id="2147483757" r:id="rId11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ktukdesign.com/tag/vector-icons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www.tuktukdesign.com/tag/vector-icons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ktukdesign.com/tag/vector-icons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s://creativecommons.org/licenses/by/3.0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ktukdesign.com/tag/vector-icons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s://creativecommons.org/licenses/by/3.0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www.tuktukdesign.com/tag/vector-icons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www.tuktukdesign.com/tag/vector-icons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ktukdesign.com/tag/vector-icons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s://creativecommons.org/licenses/by/3.0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ktukdesign.com/tag/vector-icons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ED8E54F9-849C-4865-8C5E-FD967B81D7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91AE6B3-1D2D-4C67-A4DB-888635B527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054983"/>
          </a:xfrm>
          <a:custGeom>
            <a:avLst/>
            <a:gdLst>
              <a:gd name="connsiteX0" fmla="*/ 6788003 w 12188952"/>
              <a:gd name="connsiteY0" fmla="*/ 5986774 h 6054983"/>
              <a:gd name="connsiteX1" fmla="*/ 6787005 w 12188952"/>
              <a:gd name="connsiteY1" fmla="*/ 5986852 h 6054983"/>
              <a:gd name="connsiteX2" fmla="*/ 6786779 w 12188952"/>
              <a:gd name="connsiteY2" fmla="*/ 5987386 h 6054983"/>
              <a:gd name="connsiteX3" fmla="*/ 0 w 12188952"/>
              <a:gd name="connsiteY3" fmla="*/ 0 h 6054983"/>
              <a:gd name="connsiteX4" fmla="*/ 12188952 w 12188952"/>
              <a:gd name="connsiteY4" fmla="*/ 0 h 6054983"/>
              <a:gd name="connsiteX5" fmla="*/ 12188952 w 12188952"/>
              <a:gd name="connsiteY5" fmla="*/ 5092539 h 6054983"/>
              <a:gd name="connsiteX6" fmla="*/ 12058081 w 12188952"/>
              <a:gd name="connsiteY6" fmla="*/ 5131579 h 6054983"/>
              <a:gd name="connsiteX7" fmla="*/ 11673881 w 12188952"/>
              <a:gd name="connsiteY7" fmla="*/ 5235154 h 6054983"/>
              <a:gd name="connsiteX8" fmla="*/ 10422749 w 12188952"/>
              <a:gd name="connsiteY8" fmla="*/ 5518693 h 6054983"/>
              <a:gd name="connsiteX9" fmla="*/ 9421666 w 12188952"/>
              <a:gd name="connsiteY9" fmla="*/ 5693855 h 6054983"/>
              <a:gd name="connsiteX10" fmla="*/ 8456304 w 12188952"/>
              <a:gd name="connsiteY10" fmla="*/ 5827556 h 6054983"/>
              <a:gd name="connsiteX11" fmla="*/ 7714041 w 12188952"/>
              <a:gd name="connsiteY11" fmla="*/ 5907503 h 6054983"/>
              <a:gd name="connsiteX12" fmla="*/ 6949978 w 12188952"/>
              <a:gd name="connsiteY12" fmla="*/ 5973283 h 6054983"/>
              <a:gd name="connsiteX13" fmla="*/ 6934569 w 12188952"/>
              <a:gd name="connsiteY13" fmla="*/ 5975354 h 6054983"/>
              <a:gd name="connsiteX14" fmla="*/ 6788750 w 12188952"/>
              <a:gd name="connsiteY14" fmla="*/ 5986715 h 6054983"/>
              <a:gd name="connsiteX15" fmla="*/ 6798241 w 12188952"/>
              <a:gd name="connsiteY15" fmla="*/ 5988535 h 6054983"/>
              <a:gd name="connsiteX16" fmla="*/ 6833723 w 12188952"/>
              <a:gd name="connsiteY16" fmla="*/ 5986828 h 6054983"/>
              <a:gd name="connsiteX17" fmla="*/ 6882282 w 12188952"/>
              <a:gd name="connsiteY17" fmla="*/ 5983850 h 6054983"/>
              <a:gd name="connsiteX18" fmla="*/ 7576876 w 12188952"/>
              <a:gd name="connsiteY18" fmla="*/ 5951323 h 6054983"/>
              <a:gd name="connsiteX19" fmla="*/ 8621689 w 12188952"/>
              <a:gd name="connsiteY19" fmla="*/ 5864426 h 6054983"/>
              <a:gd name="connsiteX20" fmla="*/ 9477600 w 12188952"/>
              <a:gd name="connsiteY20" fmla="*/ 5760520 h 6054983"/>
              <a:gd name="connsiteX21" fmla="*/ 10626651 w 12188952"/>
              <a:gd name="connsiteY21" fmla="*/ 5566363 h 6054983"/>
              <a:gd name="connsiteX22" fmla="*/ 11995498 w 12188952"/>
              <a:gd name="connsiteY22" fmla="*/ 5240369 h 6054983"/>
              <a:gd name="connsiteX23" fmla="*/ 12188952 w 12188952"/>
              <a:gd name="connsiteY23" fmla="*/ 5183370 h 6054983"/>
              <a:gd name="connsiteX24" fmla="*/ 12188952 w 12188952"/>
              <a:gd name="connsiteY24" fmla="*/ 5238107 h 6054983"/>
              <a:gd name="connsiteX25" fmla="*/ 11826300 w 12188952"/>
              <a:gd name="connsiteY25" fmla="*/ 5343406 h 6054983"/>
              <a:gd name="connsiteX26" fmla="*/ 10936448 w 12188952"/>
              <a:gd name="connsiteY26" fmla="*/ 5557921 h 6054983"/>
              <a:gd name="connsiteX27" fmla="*/ 9983034 w 12188952"/>
              <a:gd name="connsiteY27" fmla="*/ 5737926 h 6054983"/>
              <a:gd name="connsiteX28" fmla="*/ 9184585 w 12188952"/>
              <a:gd name="connsiteY28" fmla="*/ 5853873 h 6054983"/>
              <a:gd name="connsiteX29" fmla="*/ 8576053 w 12188952"/>
              <a:gd name="connsiteY29" fmla="*/ 5923392 h 6054983"/>
              <a:gd name="connsiteX30" fmla="*/ 7862392 w 12188952"/>
              <a:gd name="connsiteY30" fmla="*/ 5984843 h 6054983"/>
              <a:gd name="connsiteX31" fmla="*/ 6933768 w 12188952"/>
              <a:gd name="connsiteY31" fmla="*/ 6036237 h 6054983"/>
              <a:gd name="connsiteX32" fmla="*/ 6476130 w 12188952"/>
              <a:gd name="connsiteY32" fmla="*/ 6050140 h 6054983"/>
              <a:gd name="connsiteX33" fmla="*/ 6360703 w 12188952"/>
              <a:gd name="connsiteY33" fmla="*/ 6054983 h 6054983"/>
              <a:gd name="connsiteX34" fmla="*/ 6055614 w 12188952"/>
              <a:gd name="connsiteY34" fmla="*/ 6054983 h 6054983"/>
              <a:gd name="connsiteX35" fmla="*/ 5976289 w 12188952"/>
              <a:gd name="connsiteY35" fmla="*/ 6050389 h 6054983"/>
              <a:gd name="connsiteX36" fmla="*/ 5263770 w 12188952"/>
              <a:gd name="connsiteY36" fmla="*/ 6014140 h 6054983"/>
              <a:gd name="connsiteX37" fmla="*/ 4345190 w 12188952"/>
              <a:gd name="connsiteY37" fmla="*/ 5952070 h 6054983"/>
              <a:gd name="connsiteX38" fmla="*/ 3372201 w 12188952"/>
              <a:gd name="connsiteY38" fmla="*/ 5853501 h 6054983"/>
              <a:gd name="connsiteX39" fmla="*/ 2361582 w 12188952"/>
              <a:gd name="connsiteY39" fmla="*/ 5734574 h 6054983"/>
              <a:gd name="connsiteX40" fmla="*/ 1232869 w 12188952"/>
              <a:gd name="connsiteY40" fmla="*/ 5561398 h 6054983"/>
              <a:gd name="connsiteX41" fmla="*/ 68483 w 12188952"/>
              <a:gd name="connsiteY41" fmla="*/ 5321691 h 6054983"/>
              <a:gd name="connsiteX42" fmla="*/ 0 w 12188952"/>
              <a:gd name="connsiteY42" fmla="*/ 5304336 h 6054983"/>
              <a:gd name="connsiteX43" fmla="*/ 0 w 12188952"/>
              <a:gd name="connsiteY43" fmla="*/ 5247847 h 6054983"/>
              <a:gd name="connsiteX44" fmla="*/ 72423 w 12188952"/>
              <a:gd name="connsiteY44" fmla="*/ 5266624 h 6054983"/>
              <a:gd name="connsiteX45" fmla="*/ 600566 w 12188952"/>
              <a:gd name="connsiteY45" fmla="*/ 5384994 h 6054983"/>
              <a:gd name="connsiteX46" fmla="*/ 1769069 w 12188952"/>
              <a:gd name="connsiteY46" fmla="*/ 5595162 h 6054983"/>
              <a:gd name="connsiteX47" fmla="*/ 2612900 w 12188952"/>
              <a:gd name="connsiteY47" fmla="*/ 5712104 h 6054983"/>
              <a:gd name="connsiteX48" fmla="*/ 2580488 w 12188952"/>
              <a:gd name="connsiteY48" fmla="*/ 5702173 h 6054983"/>
              <a:gd name="connsiteX49" fmla="*/ 1112357 w 12188952"/>
              <a:gd name="connsiteY49" fmla="*/ 5369476 h 6054983"/>
              <a:gd name="connsiteX50" fmla="*/ 420307 w 12188952"/>
              <a:gd name="connsiteY50" fmla="*/ 5170043 h 6054983"/>
              <a:gd name="connsiteX51" fmla="*/ 0 w 12188952"/>
              <a:gd name="connsiteY51" fmla="*/ 5031126 h 6054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88952" h="6054983">
                <a:moveTo>
                  <a:pt x="6788003" y="5986774"/>
                </a:moveTo>
                <a:lnTo>
                  <a:pt x="6787005" y="5986852"/>
                </a:lnTo>
                <a:lnTo>
                  <a:pt x="6786779" y="5987386"/>
                </a:ln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5092539"/>
                </a:lnTo>
                <a:lnTo>
                  <a:pt x="12058081" y="5131579"/>
                </a:lnTo>
                <a:cubicBezTo>
                  <a:pt x="11930517" y="5167793"/>
                  <a:pt x="11802439" y="5202322"/>
                  <a:pt x="11673881" y="5235154"/>
                </a:cubicBezTo>
                <a:cubicBezTo>
                  <a:pt x="11259973" y="5342661"/>
                  <a:pt x="10842632" y="5436263"/>
                  <a:pt x="10422749" y="5518693"/>
                </a:cubicBezTo>
                <a:cubicBezTo>
                  <a:pt x="10090287" y="5583904"/>
                  <a:pt x="9756593" y="5642301"/>
                  <a:pt x="9421666" y="5693855"/>
                </a:cubicBezTo>
                <a:cubicBezTo>
                  <a:pt x="9100721" y="5743512"/>
                  <a:pt x="8778938" y="5788079"/>
                  <a:pt x="8456304" y="5827556"/>
                </a:cubicBezTo>
                <a:cubicBezTo>
                  <a:pt x="8209307" y="5857722"/>
                  <a:pt x="7961801" y="5883295"/>
                  <a:pt x="7714041" y="5907503"/>
                </a:cubicBezTo>
                <a:lnTo>
                  <a:pt x="6949978" y="5973283"/>
                </a:lnTo>
                <a:lnTo>
                  <a:pt x="6934569" y="5975354"/>
                </a:lnTo>
                <a:lnTo>
                  <a:pt x="6788750" y="5986715"/>
                </a:lnTo>
                <a:lnTo>
                  <a:pt x="6798241" y="5988535"/>
                </a:lnTo>
                <a:cubicBezTo>
                  <a:pt x="6809920" y="5989001"/>
                  <a:pt x="6822028" y="5986828"/>
                  <a:pt x="6833723" y="5986828"/>
                </a:cubicBezTo>
                <a:cubicBezTo>
                  <a:pt x="6849867" y="5986828"/>
                  <a:pt x="6866012" y="5984221"/>
                  <a:pt x="6882282" y="5983850"/>
                </a:cubicBezTo>
                <a:cubicBezTo>
                  <a:pt x="7114026" y="5978388"/>
                  <a:pt x="7345514" y="5966221"/>
                  <a:pt x="7576876" y="5951323"/>
                </a:cubicBezTo>
                <a:cubicBezTo>
                  <a:pt x="7925570" y="5928855"/>
                  <a:pt x="8274011" y="5900676"/>
                  <a:pt x="8621689" y="5864426"/>
                </a:cubicBezTo>
                <a:cubicBezTo>
                  <a:pt x="8907712" y="5835128"/>
                  <a:pt x="9193011" y="5800493"/>
                  <a:pt x="9477600" y="5760520"/>
                </a:cubicBezTo>
                <a:cubicBezTo>
                  <a:pt x="9862435" y="5706146"/>
                  <a:pt x="10245452" y="5641432"/>
                  <a:pt x="10626651" y="5566363"/>
                </a:cubicBezTo>
                <a:cubicBezTo>
                  <a:pt x="11087341" y="5475243"/>
                  <a:pt x="11544088" y="5367737"/>
                  <a:pt x="11995498" y="5240369"/>
                </a:cubicBezTo>
                <a:lnTo>
                  <a:pt x="12188952" y="5183370"/>
                </a:lnTo>
                <a:lnTo>
                  <a:pt x="12188952" y="5238107"/>
                </a:lnTo>
                <a:lnTo>
                  <a:pt x="11826300" y="5343406"/>
                </a:lnTo>
                <a:cubicBezTo>
                  <a:pt x="11531885" y="5423103"/>
                  <a:pt x="11235310" y="5493989"/>
                  <a:pt x="10936448" y="5557921"/>
                </a:cubicBezTo>
                <a:cubicBezTo>
                  <a:pt x="10620168" y="5625703"/>
                  <a:pt x="10302365" y="5685700"/>
                  <a:pt x="9983034" y="5737926"/>
                </a:cubicBezTo>
                <a:cubicBezTo>
                  <a:pt x="9717606" y="5781375"/>
                  <a:pt x="9451451" y="5820020"/>
                  <a:pt x="9184585" y="5853873"/>
                </a:cubicBezTo>
                <a:cubicBezTo>
                  <a:pt x="8981951" y="5879447"/>
                  <a:pt x="8779319" y="5903530"/>
                  <a:pt x="8576053" y="5923392"/>
                </a:cubicBezTo>
                <a:cubicBezTo>
                  <a:pt x="8338462" y="5946112"/>
                  <a:pt x="8100618" y="5967587"/>
                  <a:pt x="7862392" y="5984843"/>
                </a:cubicBezTo>
                <a:cubicBezTo>
                  <a:pt x="7553105" y="6007187"/>
                  <a:pt x="7243690" y="6025065"/>
                  <a:pt x="6933768" y="6036237"/>
                </a:cubicBezTo>
                <a:cubicBezTo>
                  <a:pt x="6781221" y="6041700"/>
                  <a:pt x="6628676" y="6045548"/>
                  <a:pt x="6476130" y="6050140"/>
                </a:cubicBezTo>
                <a:cubicBezTo>
                  <a:pt x="6437585" y="6048056"/>
                  <a:pt x="6398929" y="6049681"/>
                  <a:pt x="6360703" y="6054983"/>
                </a:cubicBezTo>
                <a:lnTo>
                  <a:pt x="6055614" y="6054983"/>
                </a:lnTo>
                <a:lnTo>
                  <a:pt x="5976289" y="6050389"/>
                </a:lnTo>
                <a:cubicBezTo>
                  <a:pt x="5738826" y="6037976"/>
                  <a:pt x="5501363" y="6024197"/>
                  <a:pt x="5263770" y="6014140"/>
                </a:cubicBezTo>
                <a:cubicBezTo>
                  <a:pt x="4957027" y="6001724"/>
                  <a:pt x="4650663" y="5981244"/>
                  <a:pt x="4345190" y="5952070"/>
                </a:cubicBezTo>
                <a:cubicBezTo>
                  <a:pt x="4020648" y="5921158"/>
                  <a:pt x="3696870" y="5886523"/>
                  <a:pt x="3372201" y="5853501"/>
                </a:cubicBezTo>
                <a:cubicBezTo>
                  <a:pt x="3034653" y="5819239"/>
                  <a:pt x="2697781" y="5779600"/>
                  <a:pt x="2361582" y="5734574"/>
                </a:cubicBezTo>
                <a:cubicBezTo>
                  <a:pt x="1984196" y="5684421"/>
                  <a:pt x="1607962" y="5626695"/>
                  <a:pt x="1232869" y="5561398"/>
                </a:cubicBezTo>
                <a:cubicBezTo>
                  <a:pt x="841970" y="5492685"/>
                  <a:pt x="453644" y="5414197"/>
                  <a:pt x="68483" y="5321691"/>
                </a:cubicBezTo>
                <a:lnTo>
                  <a:pt x="0" y="5304336"/>
                </a:lnTo>
                <a:lnTo>
                  <a:pt x="0" y="5247847"/>
                </a:lnTo>
                <a:lnTo>
                  <a:pt x="72423" y="5266624"/>
                </a:lnTo>
                <a:cubicBezTo>
                  <a:pt x="247899" y="5308802"/>
                  <a:pt x="424058" y="5348062"/>
                  <a:pt x="600566" y="5384994"/>
                </a:cubicBezTo>
                <a:cubicBezTo>
                  <a:pt x="988032" y="5465808"/>
                  <a:pt x="1377788" y="5534706"/>
                  <a:pt x="1769069" y="5595162"/>
                </a:cubicBezTo>
                <a:cubicBezTo>
                  <a:pt x="2051913" y="5638738"/>
                  <a:pt x="2335141" y="5678835"/>
                  <a:pt x="2612900" y="5712104"/>
                </a:cubicBezTo>
                <a:cubicBezTo>
                  <a:pt x="2604892" y="5714711"/>
                  <a:pt x="2593962" y="5704655"/>
                  <a:pt x="2580488" y="5702173"/>
                </a:cubicBezTo>
                <a:cubicBezTo>
                  <a:pt x="2086656" y="5610221"/>
                  <a:pt x="1597284" y="5499328"/>
                  <a:pt x="1112357" y="5369476"/>
                </a:cubicBezTo>
                <a:cubicBezTo>
                  <a:pt x="880233" y="5307405"/>
                  <a:pt x="649550" y="5240927"/>
                  <a:pt x="420307" y="5170043"/>
                </a:cubicBezTo>
                <a:lnTo>
                  <a:pt x="0" y="5031126"/>
                </a:lnTo>
                <a:close/>
              </a:path>
            </a:pathLst>
          </a:custGeom>
          <a:solidFill>
            <a:srgbClr val="3BB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929452"/>
            <a:ext cx="9144000" cy="2526738"/>
          </a:xfrm>
        </p:spPr>
        <p:txBody>
          <a:bodyPr>
            <a:normAutofit/>
          </a:bodyPr>
          <a:lstStyle/>
          <a:p>
            <a:pPr algn="ctr"/>
            <a:r>
              <a:rPr lang="en-US" sz="8800" dirty="0">
                <a:solidFill>
                  <a:srgbClr val="FFFFFF"/>
                </a:solidFill>
              </a:rPr>
              <a:t>JEU DE RÔLES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95230"/>
            <a:ext cx="9144000" cy="162654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4000" err="1">
                <a:solidFill>
                  <a:srgbClr val="FFFFFF"/>
                </a:solidFill>
              </a:rPr>
              <a:t>Français</a:t>
            </a:r>
            <a:r>
              <a:rPr lang="en-US" sz="4000" dirty="0">
                <a:solidFill>
                  <a:srgbClr val="FFFFFF"/>
                </a:solidFill>
              </a:rPr>
              <a:t> langue </a:t>
            </a:r>
            <a:r>
              <a:rPr lang="en-US" sz="4000" err="1">
                <a:solidFill>
                  <a:srgbClr val="FFFFFF"/>
                </a:solidFill>
              </a:rPr>
              <a:t>seconde</a:t>
            </a:r>
            <a:endParaRPr lang="en-US" sz="400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8FD86A2-82CE-48F4-B78A-8B9CA7BA2C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3542284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38100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3" descr="A group of people icon&#10;&#10;Description automatically generated">
            <a:extLst>
              <a:ext uri="{FF2B5EF4-FFF2-40B4-BE49-F238E27FC236}">
                <a16:creationId xmlns:a16="http://schemas.microsoft.com/office/drawing/2014/main" id="{5236A11A-7105-D092-1FB9-E328ADA065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598448" y="4781908"/>
            <a:ext cx="2995104" cy="20751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FC44DA-77AE-65FB-58BC-78991DDF6ECE}"/>
              </a:ext>
            </a:extLst>
          </p:cNvPr>
          <p:cNvSpPr txBox="1"/>
          <p:nvPr/>
        </p:nvSpPr>
        <p:spPr>
          <a:xfrm>
            <a:off x="10263239" y="6428658"/>
            <a:ext cx="27432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898989"/>
                </a:solidFill>
              </a:rPr>
              <a:t>L. Bartosova, CC BY-NC-SA</a:t>
            </a:r>
            <a:r>
              <a:rPr lang="en-US" sz="1600"/>
              <a:t>​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rgbClr val="3BB195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B34A7F-71DA-8FEA-2C0F-D24A1403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1221"/>
            <a:ext cx="10515600" cy="1348065"/>
          </a:xfrm>
        </p:spPr>
        <p:txBody>
          <a:bodyPr>
            <a:normAutofit/>
          </a:bodyPr>
          <a:lstStyle/>
          <a:p>
            <a:pPr algn="ctr"/>
            <a:r>
              <a:rPr lang="en-US" sz="6800" dirty="0">
                <a:solidFill>
                  <a:schemeClr val="bg1"/>
                </a:solidFill>
              </a:rPr>
              <a:t>Jeu de </a:t>
            </a:r>
            <a:r>
              <a:rPr lang="en-US" sz="6800" dirty="0" err="1">
                <a:solidFill>
                  <a:schemeClr val="bg1"/>
                </a:solidFill>
              </a:rPr>
              <a:t>rôles</a:t>
            </a:r>
            <a:endParaRPr lang="en-US" dirty="0" err="1">
              <a:solidFill>
                <a:schemeClr val="bg1"/>
              </a:solidFill>
            </a:endParaRPr>
          </a:p>
        </p:txBody>
      </p:sp>
      <p:pic>
        <p:nvPicPr>
          <p:cNvPr id="4" name="Content Placeholder 3" descr="A group of people icon&#10;&#10;Description automatically generated">
            <a:extLst>
              <a:ext uri="{FF2B5EF4-FFF2-40B4-BE49-F238E27FC236}">
                <a16:creationId xmlns:a16="http://schemas.microsoft.com/office/drawing/2014/main" id="{8A339213-1D8E-F19F-370D-77DEA8966B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0342124" y="-3124"/>
            <a:ext cx="1848009" cy="1534345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13AB28-BA93-12AB-2A0F-7CD31C1026FA}"/>
              </a:ext>
            </a:extLst>
          </p:cNvPr>
          <p:cNvSpPr txBox="1"/>
          <p:nvPr/>
        </p:nvSpPr>
        <p:spPr>
          <a:xfrm>
            <a:off x="10367296" y="1777026"/>
            <a:ext cx="1846827" cy="47114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r>
              <a:rPr lang="en-US">
                <a:hlinkClick r:id="rId4"/>
              </a:rPr>
              <a:t>This Photo</a:t>
            </a:r>
            <a:r>
              <a:rPr lang="en-US"/>
              <a:t> by Unknown author is licensed under </a:t>
            </a:r>
            <a:r>
              <a:rPr lang="en-US">
                <a:hlinkClick r:id="rId5"/>
              </a:rPr>
              <a:t>CC BY</a:t>
            </a:r>
            <a:r>
              <a:rPr lang="en-US"/>
              <a:t>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EE5645-1053-0E35-B44A-2114D3AD0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2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3198EC7-B644-FE54-9F77-38F6427C2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17310" y="6356350"/>
            <a:ext cx="4114800" cy="365125"/>
          </a:xfrm>
        </p:spPr>
        <p:txBody>
          <a:bodyPr/>
          <a:lstStyle/>
          <a:p>
            <a:r>
              <a:rPr lang="en-US"/>
              <a:t>L. Bartosova, CC BY-NC-SA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E2C71C-24F4-AE53-4A14-76A0BB070CA1}"/>
              </a:ext>
            </a:extLst>
          </p:cNvPr>
          <p:cNvSpPr txBox="1"/>
          <p:nvPr/>
        </p:nvSpPr>
        <p:spPr>
          <a:xfrm>
            <a:off x="819353" y="2277805"/>
            <a:ext cx="10241935" cy="4524315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400" b="1" dirty="0" err="1"/>
              <a:t>Qu'est-ce</a:t>
            </a:r>
            <a:r>
              <a:rPr lang="en-US" sz="4400" b="1" dirty="0"/>
              <a:t> que </a:t>
            </a:r>
            <a:r>
              <a:rPr lang="en-US" sz="4400" b="1" dirty="0" err="1"/>
              <a:t>vous</a:t>
            </a:r>
            <a:r>
              <a:rPr lang="en-US" sz="4400" b="1" dirty="0"/>
              <a:t> </a:t>
            </a:r>
            <a:r>
              <a:rPr lang="en-US" sz="4400" b="1" dirty="0" err="1"/>
              <a:t>allez</a:t>
            </a:r>
            <a:r>
              <a:rPr lang="en-US" sz="4400" b="1" dirty="0"/>
              <a:t> </a:t>
            </a:r>
            <a:r>
              <a:rPr lang="en-US" sz="4400" b="1" dirty="0" err="1"/>
              <a:t>acheter</a:t>
            </a:r>
            <a:r>
              <a:rPr lang="en-US" sz="4400" b="1" dirty="0"/>
              <a:t> au </a:t>
            </a:r>
            <a:r>
              <a:rPr lang="en-US" sz="4400" b="1" dirty="0" err="1"/>
              <a:t>supermarché</a:t>
            </a:r>
            <a:r>
              <a:rPr lang="en-US" sz="4400" b="1" dirty="0"/>
              <a:t> </a:t>
            </a:r>
            <a:r>
              <a:rPr lang="en-US" sz="4400" b="1" dirty="0" err="1"/>
              <a:t>cette</a:t>
            </a:r>
            <a:r>
              <a:rPr lang="en-US" sz="4400" b="1" dirty="0"/>
              <a:t> </a:t>
            </a:r>
            <a:r>
              <a:rPr lang="en-US" sz="4400" b="1" dirty="0" err="1"/>
              <a:t>semaine</a:t>
            </a:r>
            <a:r>
              <a:rPr lang="en-US" sz="4400" b="1" dirty="0"/>
              <a:t>?</a:t>
            </a:r>
            <a:endParaRPr lang="en-US" b="1"/>
          </a:p>
          <a:p>
            <a:endParaRPr lang="en-US" sz="4400" b="1" dirty="0"/>
          </a:p>
          <a:p>
            <a:pPr marL="742950" indent="-742950">
              <a:buAutoNum type="arabicPeriod"/>
            </a:pPr>
            <a:r>
              <a:rPr lang="en-US" sz="4000" b="1" err="1"/>
              <a:t>Lisez</a:t>
            </a:r>
            <a:r>
              <a:rPr lang="en-US" sz="4000" b="1" dirty="0"/>
              <a:t> la </a:t>
            </a:r>
            <a:r>
              <a:rPr lang="en-US" sz="4000" b="1" err="1"/>
              <a:t>circulaire</a:t>
            </a:r>
            <a:r>
              <a:rPr lang="en-US" sz="4000" b="1" dirty="0"/>
              <a:t> et </a:t>
            </a:r>
            <a:r>
              <a:rPr lang="en-US" sz="4000" b="1" err="1"/>
              <a:t>encerclez</a:t>
            </a:r>
            <a:r>
              <a:rPr lang="en-US" sz="4000" b="1" dirty="0"/>
              <a:t> les </a:t>
            </a:r>
            <a:r>
              <a:rPr lang="en-US" sz="4000" b="1" err="1"/>
              <a:t>produits</a:t>
            </a:r>
            <a:r>
              <a:rPr lang="en-US" sz="4000" b="1" dirty="0"/>
              <a:t> que </a:t>
            </a:r>
            <a:endParaRPr lang="en-US" sz="4000"/>
          </a:p>
          <a:p>
            <a:r>
              <a:rPr lang="en-US" sz="4000" b="1" err="1"/>
              <a:t>vous</a:t>
            </a:r>
            <a:r>
              <a:rPr lang="en-US" sz="4000" b="1" dirty="0"/>
              <a:t> </a:t>
            </a:r>
            <a:r>
              <a:rPr lang="en-US" sz="4000" b="1" err="1"/>
              <a:t>désirez</a:t>
            </a:r>
            <a:r>
              <a:rPr lang="en-US" sz="4000" b="1" dirty="0"/>
              <a:t> </a:t>
            </a:r>
            <a:r>
              <a:rPr lang="en-US" sz="4000" b="1" err="1"/>
              <a:t>acheter</a:t>
            </a:r>
            <a:r>
              <a:rPr lang="en-US" sz="4000" b="1" dirty="0"/>
              <a:t> </a:t>
            </a:r>
            <a:r>
              <a:rPr lang="en-US" sz="4000" b="1" err="1"/>
              <a:t>cette</a:t>
            </a:r>
            <a:r>
              <a:rPr lang="en-US" sz="4000" b="1" dirty="0"/>
              <a:t> </a:t>
            </a:r>
            <a:r>
              <a:rPr lang="en-US" sz="4000" b="1" err="1"/>
              <a:t>semaine</a:t>
            </a:r>
            <a:r>
              <a:rPr lang="en-US" sz="4000" b="1" dirty="0"/>
              <a:t>.</a:t>
            </a:r>
          </a:p>
          <a:p>
            <a:r>
              <a:rPr lang="en-US" sz="4000" b="1" dirty="0"/>
              <a:t>2.      </a:t>
            </a:r>
            <a:r>
              <a:rPr lang="en-US" sz="4000" b="1" dirty="0" err="1"/>
              <a:t>Créez</a:t>
            </a:r>
            <a:r>
              <a:rPr lang="en-US" sz="4000" b="1" dirty="0"/>
              <a:t> </a:t>
            </a:r>
            <a:r>
              <a:rPr lang="en-US" sz="4000" b="1" dirty="0" err="1">
                <a:ea typeface="+mn-lt"/>
                <a:cs typeface="+mn-lt"/>
              </a:rPr>
              <a:t>une</a:t>
            </a:r>
            <a:r>
              <a:rPr lang="en-US" sz="4000" b="1" dirty="0">
                <a:ea typeface="+mn-lt"/>
                <a:cs typeface="+mn-lt"/>
              </a:rPr>
              <a:t> </a:t>
            </a:r>
            <a:r>
              <a:rPr lang="en-US" sz="4000" b="1" dirty="0" err="1">
                <a:ea typeface="+mn-lt"/>
                <a:cs typeface="+mn-lt"/>
              </a:rPr>
              <a:t>liste</a:t>
            </a:r>
            <a:r>
              <a:rPr lang="en-US" sz="4000" b="1" dirty="0">
                <a:ea typeface="+mn-lt"/>
                <a:cs typeface="+mn-lt"/>
              </a:rPr>
              <a:t> de </a:t>
            </a:r>
            <a:r>
              <a:rPr lang="en-US" sz="4000" b="1" dirty="0" err="1">
                <a:ea typeface="+mn-lt"/>
                <a:cs typeface="+mn-lt"/>
              </a:rPr>
              <a:t>vocabulaire</a:t>
            </a:r>
            <a:r>
              <a:rPr lang="en-US" sz="4000" b="1" dirty="0">
                <a:ea typeface="+mn-lt"/>
                <a:cs typeface="+mn-lt"/>
              </a:rPr>
              <a:t> de </a:t>
            </a:r>
            <a:r>
              <a:rPr lang="en-US" sz="4000" b="1" dirty="0" err="1">
                <a:ea typeface="+mn-lt"/>
                <a:cs typeface="+mn-lt"/>
              </a:rPr>
              <a:t>produits</a:t>
            </a:r>
            <a:r>
              <a:rPr lang="en-US" sz="4000" b="1" dirty="0">
                <a:ea typeface="+mn-lt"/>
                <a:cs typeface="+mn-lt"/>
              </a:rPr>
              <a:t> que </a:t>
            </a:r>
            <a:r>
              <a:rPr lang="en-US" sz="4000" b="1" dirty="0" err="1">
                <a:ea typeface="+mn-lt"/>
                <a:cs typeface="+mn-lt"/>
              </a:rPr>
              <a:t>vous</a:t>
            </a:r>
            <a:r>
              <a:rPr lang="en-US" sz="4000" b="1" dirty="0">
                <a:ea typeface="+mn-lt"/>
                <a:cs typeface="+mn-lt"/>
              </a:rPr>
              <a:t> </a:t>
            </a:r>
            <a:r>
              <a:rPr lang="en-US" sz="4000" b="1" dirty="0" err="1">
                <a:ea typeface="+mn-lt"/>
                <a:cs typeface="+mn-lt"/>
              </a:rPr>
              <a:t>achetez</a:t>
            </a:r>
            <a:endParaRPr lang="en-US" sz="4000" dirty="0" err="1">
              <a:ea typeface="+mn-lt"/>
              <a:cs typeface="+mn-lt"/>
            </a:endParaRPr>
          </a:p>
          <a:p>
            <a:r>
              <a:rPr lang="en-US" sz="4000" b="1" dirty="0" err="1">
                <a:ea typeface="+mn-lt"/>
                <a:cs typeface="+mn-lt"/>
              </a:rPr>
              <a:t>couramment</a:t>
            </a:r>
            <a:r>
              <a:rPr lang="en-US" sz="4000" b="1" dirty="0">
                <a:ea typeface="+mn-lt"/>
                <a:cs typeface="+mn-lt"/>
              </a:rPr>
              <a:t> au </a:t>
            </a:r>
            <a:r>
              <a:rPr lang="en-US" sz="4000" b="1" dirty="0" err="1">
                <a:ea typeface="+mn-lt"/>
                <a:cs typeface="+mn-lt"/>
              </a:rPr>
              <a:t>supermarché</a:t>
            </a:r>
            <a:r>
              <a:rPr lang="en-US" sz="4000" b="1" dirty="0">
                <a:ea typeface="+mn-lt"/>
                <a:cs typeface="+mn-lt"/>
              </a:rPr>
              <a:t> (minimum de dix </a:t>
            </a:r>
            <a:r>
              <a:rPr lang="en-US" sz="4000" b="1" dirty="0" err="1">
                <a:ea typeface="+mn-lt"/>
                <a:cs typeface="+mn-lt"/>
              </a:rPr>
              <a:t>produits</a:t>
            </a:r>
            <a:r>
              <a:rPr lang="en-US" sz="4000" b="1" dirty="0">
                <a:ea typeface="+mn-lt"/>
                <a:cs typeface="+mn-lt"/>
              </a:rPr>
              <a:t>). </a:t>
            </a:r>
            <a:r>
              <a:rPr lang="en-US" sz="4000" b="1" dirty="0" err="1">
                <a:ea typeface="+mn-lt"/>
                <a:cs typeface="+mn-lt"/>
              </a:rPr>
              <a:t>Utilisez</a:t>
            </a:r>
            <a:r>
              <a:rPr lang="en-US" sz="4000" b="1" dirty="0">
                <a:ea typeface="+mn-lt"/>
                <a:cs typeface="+mn-lt"/>
              </a:rPr>
              <a:t> les </a:t>
            </a:r>
            <a:r>
              <a:rPr lang="en-US" sz="4000" b="1" dirty="0" err="1">
                <a:ea typeface="+mn-lt"/>
                <a:cs typeface="+mn-lt"/>
              </a:rPr>
              <a:t>produits</a:t>
            </a:r>
            <a:r>
              <a:rPr lang="en-US" sz="4000" b="1" dirty="0">
                <a:ea typeface="+mn-lt"/>
                <a:cs typeface="+mn-lt"/>
              </a:rPr>
              <a:t> </a:t>
            </a:r>
            <a:r>
              <a:rPr lang="en-US" sz="4000" b="1" dirty="0" err="1">
                <a:ea typeface="+mn-lt"/>
                <a:cs typeface="+mn-lt"/>
              </a:rPr>
              <a:t>encerclés</a:t>
            </a:r>
            <a:r>
              <a:rPr lang="en-US" sz="4000" b="1" dirty="0">
                <a:ea typeface="+mn-lt"/>
                <a:cs typeface="+mn-lt"/>
              </a:rPr>
              <a:t> dans </a:t>
            </a:r>
            <a:r>
              <a:rPr lang="en-US" sz="4000" b="1" dirty="0" err="1">
                <a:ea typeface="+mn-lt"/>
                <a:cs typeface="+mn-lt"/>
              </a:rPr>
              <a:t>l'étape</a:t>
            </a:r>
            <a:r>
              <a:rPr lang="en-US" sz="4000" b="1" dirty="0">
                <a:ea typeface="+mn-lt"/>
                <a:cs typeface="+mn-lt"/>
              </a:rPr>
              <a:t> 1 </a:t>
            </a:r>
            <a:r>
              <a:rPr lang="en-US" sz="4000" b="1" dirty="0" err="1">
                <a:ea typeface="+mn-lt"/>
                <a:cs typeface="+mn-lt"/>
              </a:rPr>
              <a:t>ou</a:t>
            </a:r>
            <a:r>
              <a:rPr lang="en-US" sz="4000" b="1" dirty="0">
                <a:ea typeface="+mn-lt"/>
                <a:cs typeface="+mn-lt"/>
              </a:rPr>
              <a:t> </a:t>
            </a:r>
            <a:r>
              <a:rPr lang="en-US" sz="4000" b="1" dirty="0" err="1">
                <a:ea typeface="+mn-lt"/>
                <a:cs typeface="+mn-lt"/>
              </a:rPr>
              <a:t>choisissez</a:t>
            </a:r>
            <a:r>
              <a:rPr lang="en-US" sz="4000" b="1" dirty="0">
                <a:ea typeface="+mn-lt"/>
                <a:cs typeface="+mn-lt"/>
              </a:rPr>
              <a:t> </a:t>
            </a:r>
            <a:r>
              <a:rPr lang="en-US" sz="4000" b="1" dirty="0" err="1">
                <a:ea typeface="+mn-lt"/>
                <a:cs typeface="+mn-lt"/>
              </a:rPr>
              <a:t>d'autres</a:t>
            </a:r>
            <a:r>
              <a:rPr lang="en-US" sz="4000" b="1" dirty="0">
                <a:ea typeface="+mn-lt"/>
                <a:cs typeface="+mn-lt"/>
              </a:rPr>
              <a:t> </a:t>
            </a:r>
            <a:r>
              <a:rPr lang="en-US" sz="4000" b="1" dirty="0" err="1">
                <a:ea typeface="+mn-lt"/>
                <a:cs typeface="+mn-lt"/>
              </a:rPr>
              <a:t>produits</a:t>
            </a:r>
            <a:r>
              <a:rPr lang="en-US" sz="4000" b="1" dirty="0">
                <a:ea typeface="+mn-lt"/>
                <a:cs typeface="+mn-lt"/>
              </a:rPr>
              <a:t>. </a:t>
            </a:r>
            <a:endParaRPr lang="en-US" sz="4000" dirty="0">
              <a:ea typeface="+mn-lt"/>
              <a:cs typeface="+mn-lt"/>
            </a:endParaRPr>
          </a:p>
        </p:txBody>
      </p:sp>
      <p:pic>
        <p:nvPicPr>
          <p:cNvPr id="12" name="Picture 11" descr="A page of a grocery store&#10;&#10;Description automatically generated">
            <a:extLst>
              <a:ext uri="{FF2B5EF4-FFF2-40B4-BE49-F238E27FC236}">
                <a16:creationId xmlns:a16="http://schemas.microsoft.com/office/drawing/2014/main" id="{375234C7-6506-185D-5AD6-C84EF88E14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40205" y="1965632"/>
            <a:ext cx="2685006" cy="321351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DD55178-868C-1231-032B-3808E1B43751}"/>
              </a:ext>
            </a:extLst>
          </p:cNvPr>
          <p:cNvSpPr/>
          <p:nvPr/>
        </p:nvSpPr>
        <p:spPr bwMode="auto">
          <a:xfrm>
            <a:off x="475" y="2088"/>
            <a:ext cx="805543" cy="68661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spcBef>
                <a:spcPct val="0"/>
              </a:spcBef>
              <a:spcAft>
                <a:spcPct val="0"/>
              </a:spcAft>
            </a:pPr>
            <a:endParaRPr lang="en-US" sz="2400" b="0" i="0" u="none" strike="noStrike" cap="none" normalizeH="0" baseline="0" dirty="0">
              <a:ln>
                <a:noFill/>
              </a:ln>
              <a:effectLst/>
              <a:latin typeface="Times" pitchFamily="-110" charset="0"/>
              <a:cs typeface="Time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68BB61-FFC0-4504-461B-992E202490BD}"/>
              </a:ext>
            </a:extLst>
          </p:cNvPr>
          <p:cNvSpPr txBox="1"/>
          <p:nvPr/>
        </p:nvSpPr>
        <p:spPr>
          <a:xfrm rot="16200000">
            <a:off x="-983226" y="2558384"/>
            <a:ext cx="276941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/>
              <a:t>ACTIVITÉ 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8E48E8-C7E3-F88A-55CE-48A15933AECC}"/>
              </a:ext>
            </a:extLst>
          </p:cNvPr>
          <p:cNvSpPr txBox="1"/>
          <p:nvPr/>
        </p:nvSpPr>
        <p:spPr>
          <a:xfrm>
            <a:off x="4888271" y="1414206"/>
            <a:ext cx="2743200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400" b="1"/>
              <a:t>Au supermarché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584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rgbClr val="3BB195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B34A7F-71DA-8FEA-2C0F-D24A1403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652" y="188189"/>
            <a:ext cx="10515600" cy="1348065"/>
          </a:xfrm>
        </p:spPr>
        <p:txBody>
          <a:bodyPr>
            <a:normAutofit/>
          </a:bodyPr>
          <a:lstStyle/>
          <a:p>
            <a:pPr algn="ctr"/>
            <a:r>
              <a:rPr lang="en-US" sz="6800" dirty="0">
                <a:solidFill>
                  <a:schemeClr val="bg1"/>
                </a:solidFill>
              </a:rPr>
              <a:t>Jeu de </a:t>
            </a:r>
            <a:r>
              <a:rPr lang="en-US" sz="6800" dirty="0" err="1">
                <a:solidFill>
                  <a:schemeClr val="bg1"/>
                </a:solidFill>
              </a:rPr>
              <a:t>rôles</a:t>
            </a:r>
          </a:p>
        </p:txBody>
      </p:sp>
      <p:pic>
        <p:nvPicPr>
          <p:cNvPr id="4" name="Content Placeholder 3" descr="A group of people icon&#10;&#10;Description automatically generated">
            <a:extLst>
              <a:ext uri="{FF2B5EF4-FFF2-40B4-BE49-F238E27FC236}">
                <a16:creationId xmlns:a16="http://schemas.microsoft.com/office/drawing/2014/main" id="{8A339213-1D8E-F19F-370D-77DEA8966B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342124" y="-3124"/>
            <a:ext cx="1848009" cy="1534345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13AB28-BA93-12AB-2A0F-7CD31C1026FA}"/>
              </a:ext>
            </a:extLst>
          </p:cNvPr>
          <p:cNvSpPr txBox="1"/>
          <p:nvPr/>
        </p:nvSpPr>
        <p:spPr>
          <a:xfrm>
            <a:off x="10367296" y="1777026"/>
            <a:ext cx="1846827" cy="47114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r>
              <a:rPr lang="en-US">
                <a:hlinkClick r:id="rId3"/>
              </a:rPr>
              <a:t>This Photo</a:t>
            </a:r>
            <a:r>
              <a:rPr lang="en-US"/>
              <a:t> by Unknown author is licensed under </a:t>
            </a:r>
            <a:r>
              <a:rPr lang="en-US">
                <a:hlinkClick r:id="rId4"/>
              </a:rPr>
              <a:t>CC BY</a:t>
            </a:r>
            <a:r>
              <a:rPr lang="en-US"/>
              <a:t>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EE5645-1053-0E35-B44A-2114D3AD0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3198EC7-B644-FE54-9F77-38F6427C2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07439" y="6356350"/>
            <a:ext cx="4114800" cy="365125"/>
          </a:xfrm>
        </p:spPr>
        <p:txBody>
          <a:bodyPr/>
          <a:lstStyle/>
          <a:p>
            <a:r>
              <a:rPr lang="en-US"/>
              <a:t>L. Bartosova, CC BY-NC-SA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E2C71C-24F4-AE53-4A14-76A0BB070CA1}"/>
              </a:ext>
            </a:extLst>
          </p:cNvPr>
          <p:cNvSpPr txBox="1"/>
          <p:nvPr/>
        </p:nvSpPr>
        <p:spPr>
          <a:xfrm>
            <a:off x="2662902" y="1376515"/>
            <a:ext cx="6390968" cy="144655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b="1" dirty="0"/>
              <a:t>Au </a:t>
            </a:r>
            <a:r>
              <a:rPr lang="en-US" sz="4400" b="1" dirty="0" err="1"/>
              <a:t>supermarché</a:t>
            </a:r>
          </a:p>
          <a:p>
            <a:endParaRPr lang="en-US" sz="4400" b="1" dirty="0"/>
          </a:p>
        </p:txBody>
      </p:sp>
      <p:pic>
        <p:nvPicPr>
          <p:cNvPr id="12" name="Picture 11" descr="A page of a grocery store&#10;&#10;Description automatically generated">
            <a:extLst>
              <a:ext uri="{FF2B5EF4-FFF2-40B4-BE49-F238E27FC236}">
                <a16:creationId xmlns:a16="http://schemas.microsoft.com/office/drawing/2014/main" id="{375234C7-6506-185D-5AD6-C84EF88E14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7173" y="1957438"/>
            <a:ext cx="2988167" cy="30742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073D211-59E0-3816-56A5-042AA6BDC66B}"/>
              </a:ext>
            </a:extLst>
          </p:cNvPr>
          <p:cNvSpPr txBox="1"/>
          <p:nvPr/>
        </p:nvSpPr>
        <p:spPr>
          <a:xfrm>
            <a:off x="243757" y="2347042"/>
            <a:ext cx="2400711" cy="280076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Fiche de </a:t>
            </a:r>
            <a:r>
              <a:rPr lang="en-US" sz="1600" b="1" dirty="0" err="1">
                <a:latin typeface="Arial"/>
                <a:cs typeface="Arial"/>
              </a:rPr>
              <a:t>vocabulaire</a:t>
            </a:r>
            <a:r>
              <a:rPr lang="en-US" sz="1600" b="1" dirty="0">
                <a:latin typeface="Arial"/>
                <a:cs typeface="Arial"/>
              </a:rPr>
              <a:t> </a:t>
            </a:r>
            <a:r>
              <a:rPr lang="en-US" sz="1600" b="1" dirty="0" err="1">
                <a:latin typeface="Arial"/>
                <a:cs typeface="Arial"/>
              </a:rPr>
              <a:t>généra</a:t>
            </a:r>
            <a:r>
              <a:rPr lang="en-US" sz="1600" dirty="0" err="1">
                <a:latin typeface="Arial"/>
                <a:cs typeface="Arial"/>
              </a:rPr>
              <a:t>l</a:t>
            </a:r>
            <a:r>
              <a:rPr lang="en-US" sz="1600" b="1" dirty="0">
                <a:latin typeface="Arial"/>
                <a:cs typeface="Arial"/>
              </a:rPr>
              <a:t> </a:t>
            </a:r>
            <a:endParaRPr lang="en-US" sz="1600" b="1">
              <a:latin typeface="Arial"/>
              <a:cs typeface="Arial"/>
            </a:endParaRPr>
          </a:p>
          <a:p>
            <a:endParaRPr lang="en-US" sz="1600" dirty="0">
              <a:latin typeface="Arial"/>
              <a:cs typeface="Arial"/>
            </a:endParaRPr>
          </a:p>
          <a:p>
            <a:r>
              <a:rPr lang="en-US" sz="1600" dirty="0">
                <a:latin typeface="Arial"/>
                <a:cs typeface="Arial"/>
              </a:rPr>
              <a:t>un </a:t>
            </a:r>
            <a:r>
              <a:rPr lang="en-US" sz="1600" dirty="0" err="1">
                <a:latin typeface="Arial"/>
                <a:cs typeface="Arial"/>
              </a:rPr>
              <a:t>rabais</a:t>
            </a:r>
            <a:endParaRPr lang="en-US" sz="1600">
              <a:latin typeface="Arial"/>
              <a:cs typeface="Arial"/>
            </a:endParaRPr>
          </a:p>
          <a:p>
            <a:r>
              <a:rPr lang="en-US" sz="1600" dirty="0">
                <a:latin typeface="Arial"/>
                <a:cs typeface="Times New Roman"/>
              </a:rPr>
              <a:t>un panier</a:t>
            </a:r>
          </a:p>
          <a:p>
            <a:r>
              <a:rPr lang="en-US" sz="1600" dirty="0">
                <a:latin typeface="Arial"/>
                <a:cs typeface="Times New Roman"/>
              </a:rPr>
              <a:t>un chariot</a:t>
            </a:r>
          </a:p>
          <a:p>
            <a:r>
              <a:rPr lang="en-US" sz="1600" dirty="0">
                <a:latin typeface="Arial"/>
                <a:cs typeface="Times New Roman"/>
              </a:rPr>
              <a:t>un rayon</a:t>
            </a:r>
          </a:p>
          <a:p>
            <a:r>
              <a:rPr lang="en-US" sz="1600" err="1">
                <a:latin typeface="Arial"/>
                <a:cs typeface="Times New Roman"/>
              </a:rPr>
              <a:t>une</a:t>
            </a:r>
            <a:r>
              <a:rPr lang="en-US" sz="1600" dirty="0">
                <a:latin typeface="Arial"/>
                <a:cs typeface="Times New Roman"/>
              </a:rPr>
              <a:t> étagère</a:t>
            </a:r>
          </a:p>
          <a:p>
            <a:r>
              <a:rPr lang="en-US" sz="1600" err="1">
                <a:latin typeface="Arial"/>
                <a:cs typeface="Times New Roman"/>
              </a:rPr>
              <a:t>une</a:t>
            </a:r>
            <a:r>
              <a:rPr lang="en-US" sz="1600" dirty="0">
                <a:latin typeface="Arial"/>
                <a:cs typeface="Times New Roman"/>
              </a:rPr>
              <a:t> allée</a:t>
            </a:r>
          </a:p>
          <a:p>
            <a:r>
              <a:rPr lang="en-US" sz="1600" dirty="0" err="1">
                <a:latin typeface="Arial"/>
                <a:cs typeface="Times New Roman"/>
              </a:rPr>
              <a:t>une</a:t>
            </a:r>
            <a:r>
              <a:rPr lang="en-US" sz="1600" dirty="0">
                <a:latin typeface="Arial"/>
                <a:cs typeface="Times New Roman"/>
              </a:rPr>
              <a:t> </a:t>
            </a:r>
            <a:r>
              <a:rPr lang="en-US" sz="1600" dirty="0" err="1">
                <a:latin typeface="Arial"/>
                <a:cs typeface="Times New Roman"/>
              </a:rPr>
              <a:t>circulaire</a:t>
            </a:r>
            <a:endParaRPr lang="en-US" sz="1600">
              <a:latin typeface="Arial"/>
              <a:cs typeface="Times New Roman"/>
            </a:endParaRPr>
          </a:p>
          <a:p>
            <a:endParaRPr lang="en-US" sz="1600" dirty="0">
              <a:latin typeface="Arial"/>
              <a:cs typeface="Times New Roman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6DCFD8-C208-A3C4-543F-FD94241924F6}"/>
              </a:ext>
            </a:extLst>
          </p:cNvPr>
          <p:cNvSpPr txBox="1"/>
          <p:nvPr/>
        </p:nvSpPr>
        <p:spPr>
          <a:xfrm>
            <a:off x="2507224" y="2220452"/>
            <a:ext cx="2490840" cy="181588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Fiche de </a:t>
            </a:r>
            <a:r>
              <a:rPr lang="en-US" sz="1600" b="1" err="1">
                <a:latin typeface="Arial"/>
                <a:cs typeface="Arial"/>
              </a:rPr>
              <a:t>vocabulaire</a:t>
            </a:r>
            <a:r>
              <a:rPr lang="en-US" sz="1600" b="1" dirty="0">
                <a:latin typeface="Arial"/>
                <a:cs typeface="Arial"/>
              </a:rPr>
              <a:t> : </a:t>
            </a:r>
            <a:endParaRPr lang="en-US" sz="1600" b="1">
              <a:latin typeface="Arial"/>
              <a:cs typeface="Arial"/>
            </a:endParaRPr>
          </a:p>
          <a:p>
            <a:r>
              <a:rPr lang="en-US" sz="1600" b="1" dirty="0">
                <a:latin typeface="Arial"/>
                <a:cs typeface="Arial"/>
              </a:rPr>
              <a:t>À la </a:t>
            </a:r>
            <a:r>
              <a:rPr lang="en-US" sz="1600" b="1" dirty="0" err="1">
                <a:latin typeface="Arial"/>
                <a:cs typeface="Arial"/>
              </a:rPr>
              <a:t>caisse</a:t>
            </a:r>
            <a:endParaRPr lang="en-US" sz="1600" b="1" dirty="0">
              <a:latin typeface="Arial"/>
              <a:cs typeface="Arial"/>
            </a:endParaRPr>
          </a:p>
          <a:p>
            <a:endParaRPr lang="en-US" sz="1600" dirty="0">
              <a:latin typeface="Arial"/>
              <a:cs typeface="Arial"/>
            </a:endParaRPr>
          </a:p>
          <a:p>
            <a:r>
              <a:rPr lang="en-US" sz="1600" dirty="0">
                <a:latin typeface="Arial"/>
                <a:cs typeface="Times New Roman"/>
              </a:rPr>
              <a:t>un </a:t>
            </a:r>
            <a:r>
              <a:rPr lang="en-US" sz="1600" err="1">
                <a:latin typeface="Arial"/>
                <a:cs typeface="Times New Roman"/>
              </a:rPr>
              <a:t>cassier</a:t>
            </a:r>
            <a:endParaRPr lang="en-US" sz="1600" dirty="0">
              <a:latin typeface="Arial"/>
              <a:cs typeface="Times New Roman"/>
            </a:endParaRPr>
          </a:p>
          <a:p>
            <a:r>
              <a:rPr lang="en-US" sz="1600" dirty="0">
                <a:latin typeface="Arial"/>
                <a:cs typeface="Times New Roman"/>
              </a:rPr>
              <a:t>un tapis </a:t>
            </a:r>
            <a:r>
              <a:rPr lang="en-US" sz="1600" dirty="0" err="1">
                <a:latin typeface="Arial"/>
                <a:cs typeface="Times New Roman"/>
              </a:rPr>
              <a:t>roulant</a:t>
            </a:r>
            <a:endParaRPr lang="en-US" sz="1600" dirty="0" err="1">
              <a:latin typeface="Arial"/>
              <a:cs typeface="Arial"/>
            </a:endParaRPr>
          </a:p>
          <a:p>
            <a:r>
              <a:rPr lang="en-US" sz="1600" dirty="0">
                <a:latin typeface="Arial"/>
                <a:ea typeface="Verdana"/>
                <a:cs typeface="Times New Roman"/>
              </a:rPr>
              <a:t>un sac </a:t>
            </a:r>
            <a:r>
              <a:rPr lang="en-US" sz="1600" dirty="0" err="1">
                <a:latin typeface="Arial"/>
                <a:ea typeface="Verdana"/>
                <a:cs typeface="Times New Roman"/>
              </a:rPr>
              <a:t>en</a:t>
            </a:r>
            <a:r>
              <a:rPr lang="en-US" sz="1600" dirty="0">
                <a:latin typeface="Arial"/>
                <a:ea typeface="Verdana"/>
                <a:cs typeface="Times New Roman"/>
              </a:rPr>
              <a:t> plastique </a:t>
            </a:r>
          </a:p>
          <a:p>
            <a:endParaRPr lang="en-US" sz="1600" dirty="0">
              <a:latin typeface="Arial"/>
              <a:ea typeface="Verdana"/>
              <a:cs typeface="Times New Roma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3C5C29-F24C-146F-DC67-196450FA5FD4}"/>
              </a:ext>
            </a:extLst>
          </p:cNvPr>
          <p:cNvSpPr txBox="1"/>
          <p:nvPr/>
        </p:nvSpPr>
        <p:spPr>
          <a:xfrm>
            <a:off x="5096387" y="3277420"/>
            <a:ext cx="4145936" cy="33239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Fiche de questions</a:t>
            </a:r>
            <a:endParaRPr lang="en-US" sz="1600">
              <a:latin typeface="Arial"/>
              <a:cs typeface="Arial"/>
            </a:endParaRPr>
          </a:p>
          <a:p>
            <a:br>
              <a:rPr lang="en-US" sz="1600" dirty="0">
                <a:latin typeface="Arial"/>
              </a:rPr>
            </a:br>
            <a:r>
              <a:rPr lang="en-US" sz="1600" dirty="0" err="1">
                <a:latin typeface="Arial"/>
                <a:cs typeface="Times New Roman"/>
              </a:rPr>
              <a:t>Où</a:t>
            </a:r>
            <a:r>
              <a:rPr lang="en-US" sz="1600" dirty="0">
                <a:latin typeface="Arial"/>
                <a:cs typeface="Times New Roman"/>
              </a:rPr>
              <a:t> </a:t>
            </a:r>
            <a:r>
              <a:rPr lang="en-US" sz="1600" dirty="0" err="1">
                <a:latin typeface="Arial"/>
                <a:cs typeface="Times New Roman"/>
              </a:rPr>
              <a:t>est-ce</a:t>
            </a:r>
            <a:r>
              <a:rPr lang="en-US" sz="1600" dirty="0">
                <a:latin typeface="Arial"/>
                <a:cs typeface="Times New Roman"/>
              </a:rPr>
              <a:t> que je </a:t>
            </a:r>
            <a:r>
              <a:rPr lang="en-US" sz="1600" dirty="0" err="1">
                <a:latin typeface="Arial"/>
                <a:cs typeface="Times New Roman"/>
              </a:rPr>
              <a:t>peux</a:t>
            </a:r>
            <a:r>
              <a:rPr lang="en-US" sz="1600" dirty="0">
                <a:latin typeface="Arial"/>
                <a:cs typeface="Times New Roman"/>
              </a:rPr>
              <a:t> </a:t>
            </a:r>
            <a:r>
              <a:rPr lang="en-US" sz="1600" dirty="0" err="1">
                <a:latin typeface="Arial"/>
                <a:cs typeface="Times New Roman"/>
              </a:rPr>
              <a:t>trouver</a:t>
            </a:r>
            <a:r>
              <a:rPr lang="en-US" sz="1600" dirty="0">
                <a:latin typeface="Arial"/>
                <a:cs typeface="Times New Roman"/>
              </a:rPr>
              <a:t> un chariot/un panier?</a:t>
            </a:r>
          </a:p>
          <a:p>
            <a:endParaRPr lang="en-US" sz="1600" dirty="0">
              <a:latin typeface="Arial"/>
              <a:cs typeface="Times New Roman"/>
            </a:endParaRPr>
          </a:p>
          <a:p>
            <a:r>
              <a:rPr lang="en-US" sz="1600" dirty="0" err="1">
                <a:latin typeface="Arial"/>
                <a:cs typeface="Times New Roman"/>
              </a:rPr>
              <a:t>Où</a:t>
            </a:r>
            <a:r>
              <a:rPr lang="en-US" sz="1600" dirty="0">
                <a:latin typeface="Arial"/>
                <a:cs typeface="Times New Roman"/>
              </a:rPr>
              <a:t> </a:t>
            </a:r>
            <a:r>
              <a:rPr lang="en-US" sz="1600" dirty="0" err="1">
                <a:latin typeface="Arial"/>
                <a:cs typeface="Times New Roman"/>
              </a:rPr>
              <a:t>sont</a:t>
            </a:r>
            <a:r>
              <a:rPr lang="en-US" sz="1600" dirty="0">
                <a:latin typeface="Arial"/>
                <a:cs typeface="Times New Roman"/>
              </a:rPr>
              <a:t> les </a:t>
            </a:r>
            <a:r>
              <a:rPr lang="en-US" sz="1600" dirty="0" err="1">
                <a:latin typeface="Arial"/>
                <a:cs typeface="Times New Roman"/>
              </a:rPr>
              <a:t>produits</a:t>
            </a:r>
            <a:r>
              <a:rPr lang="en-US" sz="1600" dirty="0">
                <a:latin typeface="Arial"/>
                <a:cs typeface="Times New Roman"/>
              </a:rPr>
              <a:t>...?</a:t>
            </a:r>
          </a:p>
          <a:p>
            <a:endParaRPr lang="en-US" sz="1600" dirty="0">
              <a:latin typeface="Arial"/>
              <a:cs typeface="Times New Roman"/>
            </a:endParaRPr>
          </a:p>
          <a:p>
            <a:r>
              <a:rPr lang="en-US" sz="1600" err="1">
                <a:latin typeface="Arial"/>
                <a:cs typeface="Times New Roman"/>
              </a:rPr>
              <a:t>Où</a:t>
            </a:r>
            <a:r>
              <a:rPr lang="en-US" sz="1600" dirty="0">
                <a:latin typeface="Arial"/>
                <a:cs typeface="Times New Roman"/>
              </a:rPr>
              <a:t> se </a:t>
            </a:r>
            <a:r>
              <a:rPr lang="en-US" sz="1600" err="1">
                <a:latin typeface="Arial"/>
                <a:cs typeface="Times New Roman"/>
              </a:rPr>
              <a:t>trouve</a:t>
            </a:r>
            <a:r>
              <a:rPr lang="en-US" sz="1600" dirty="0">
                <a:latin typeface="Arial"/>
                <a:cs typeface="Times New Roman"/>
              </a:rPr>
              <a:t> le rayon des pâtes et des sauces?</a:t>
            </a:r>
          </a:p>
          <a:p>
            <a:endParaRPr lang="en-US" sz="1600" dirty="0">
              <a:latin typeface="Arial"/>
              <a:cs typeface="Times New Roman"/>
            </a:endParaRPr>
          </a:p>
          <a:p>
            <a:r>
              <a:rPr lang="en-US" sz="1600" dirty="0">
                <a:latin typeface="Arial"/>
                <a:cs typeface="Times New Roman"/>
              </a:rPr>
              <a:t>Est-ce que </a:t>
            </a:r>
            <a:r>
              <a:rPr lang="en-US" sz="1600" err="1">
                <a:latin typeface="Arial"/>
                <a:cs typeface="Times New Roman"/>
              </a:rPr>
              <a:t>vous</a:t>
            </a:r>
            <a:r>
              <a:rPr lang="en-US" sz="1600" dirty="0">
                <a:latin typeface="Arial"/>
                <a:cs typeface="Times New Roman"/>
              </a:rPr>
              <a:t> </a:t>
            </a:r>
            <a:r>
              <a:rPr lang="en-US" sz="1600" err="1">
                <a:latin typeface="Arial"/>
                <a:cs typeface="Times New Roman"/>
              </a:rPr>
              <a:t>avez</a:t>
            </a:r>
            <a:r>
              <a:rPr lang="en-US" sz="1600" dirty="0">
                <a:latin typeface="Arial"/>
                <a:cs typeface="Times New Roman"/>
              </a:rPr>
              <a:t> des promotions sur les </a:t>
            </a:r>
            <a:r>
              <a:rPr lang="en-US" sz="1600" err="1">
                <a:latin typeface="Arial"/>
                <a:cs typeface="Times New Roman"/>
              </a:rPr>
              <a:t>produits</a:t>
            </a:r>
            <a:r>
              <a:rPr lang="en-US" sz="1600" dirty="0">
                <a:latin typeface="Arial"/>
                <a:cs typeface="Times New Roman"/>
              </a:rPr>
              <a:t>...?</a:t>
            </a:r>
            <a:endParaRPr lang="en-US" dirty="0">
              <a:latin typeface="Arial"/>
            </a:endParaRPr>
          </a:p>
          <a:p>
            <a:endParaRPr lang="en-US" dirty="0">
              <a:latin typeface="The Hand Bold"/>
              <a:cs typeface="Times New Roma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625A9C-E6EB-75A2-5084-1EB4F3CBED68}"/>
              </a:ext>
            </a:extLst>
          </p:cNvPr>
          <p:cNvSpPr txBox="1"/>
          <p:nvPr/>
        </p:nvSpPr>
        <p:spPr>
          <a:xfrm>
            <a:off x="1630514" y="4785032"/>
            <a:ext cx="3269226" cy="20621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Fiche de </a:t>
            </a:r>
            <a:r>
              <a:rPr lang="en-US" sz="1600" b="1" err="1">
                <a:latin typeface="Arial"/>
                <a:cs typeface="Arial"/>
              </a:rPr>
              <a:t>vocabulaire</a:t>
            </a:r>
            <a:r>
              <a:rPr lang="en-US" sz="1600" b="1" dirty="0">
                <a:latin typeface="Arial"/>
                <a:cs typeface="Arial"/>
              </a:rPr>
              <a:t> : </a:t>
            </a:r>
          </a:p>
          <a:p>
            <a:r>
              <a:rPr lang="en-US" sz="1600" b="1" dirty="0">
                <a:latin typeface="Arial"/>
                <a:cs typeface="Arial"/>
              </a:rPr>
              <a:t>Sections dans un </a:t>
            </a:r>
            <a:r>
              <a:rPr lang="en-US" sz="1600" b="1" dirty="0" err="1">
                <a:latin typeface="Arial"/>
                <a:cs typeface="Arial"/>
              </a:rPr>
              <a:t>supermarché</a:t>
            </a:r>
          </a:p>
          <a:p>
            <a:endParaRPr lang="en-US" sz="1600" b="1" dirty="0">
              <a:latin typeface="Arial"/>
              <a:cs typeface="Arial"/>
            </a:endParaRPr>
          </a:p>
          <a:p>
            <a:r>
              <a:rPr lang="en-US" sz="1600" dirty="0">
                <a:latin typeface="Arial"/>
                <a:cs typeface="Times New Roman"/>
              </a:rPr>
              <a:t>la boulangerie</a:t>
            </a:r>
          </a:p>
          <a:p>
            <a:r>
              <a:rPr lang="en-US" sz="1600" dirty="0">
                <a:latin typeface="Arial"/>
                <a:cs typeface="Times New Roman"/>
              </a:rPr>
              <a:t>la </a:t>
            </a:r>
            <a:r>
              <a:rPr lang="en-US" sz="1600" err="1">
                <a:latin typeface="Arial"/>
                <a:cs typeface="Times New Roman"/>
              </a:rPr>
              <a:t>boucherie</a:t>
            </a:r>
            <a:endParaRPr lang="en-US" sz="1600">
              <a:latin typeface="Arial"/>
              <a:cs typeface="Times New Roman"/>
            </a:endParaRPr>
          </a:p>
          <a:p>
            <a:r>
              <a:rPr lang="en-US" sz="1600" dirty="0">
                <a:latin typeface="Arial"/>
                <a:cs typeface="Times New Roman"/>
              </a:rPr>
              <a:t>les </a:t>
            </a:r>
            <a:r>
              <a:rPr lang="en-US" sz="1600" err="1">
                <a:latin typeface="Arial"/>
                <a:cs typeface="Times New Roman"/>
              </a:rPr>
              <a:t>produits</a:t>
            </a:r>
            <a:r>
              <a:rPr lang="en-US" sz="1600" dirty="0">
                <a:latin typeface="Arial"/>
                <a:cs typeface="Times New Roman"/>
              </a:rPr>
              <a:t> </a:t>
            </a:r>
            <a:r>
              <a:rPr lang="en-US" sz="1600" err="1">
                <a:latin typeface="Arial"/>
                <a:cs typeface="Times New Roman"/>
              </a:rPr>
              <a:t>laitiers</a:t>
            </a:r>
            <a:endParaRPr lang="en-US" sz="1600">
              <a:latin typeface="Arial"/>
              <a:cs typeface="Times New Roman"/>
            </a:endParaRPr>
          </a:p>
          <a:p>
            <a:r>
              <a:rPr lang="en-US" sz="1600" dirty="0">
                <a:latin typeface="Arial"/>
                <a:ea typeface="Verdana"/>
                <a:cs typeface="Times New Roman"/>
              </a:rPr>
              <a:t>les aliments </a:t>
            </a:r>
            <a:r>
              <a:rPr lang="en-US" sz="1600" err="1">
                <a:latin typeface="Arial"/>
                <a:ea typeface="Verdana"/>
                <a:cs typeface="Times New Roman"/>
              </a:rPr>
              <a:t>surgelés</a:t>
            </a:r>
            <a:endParaRPr lang="en-US" sz="1600">
              <a:latin typeface="Arial"/>
              <a:ea typeface="Verdana"/>
              <a:cs typeface="Times New Roman"/>
            </a:endParaRPr>
          </a:p>
          <a:p>
            <a:endParaRPr lang="en-US" sz="1600" dirty="0">
              <a:latin typeface="Arial"/>
              <a:ea typeface="Verdana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78735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rgbClr val="3BB195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B34A7F-71DA-8FEA-2C0F-D24A1403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8189"/>
            <a:ext cx="10515600" cy="1348065"/>
          </a:xfrm>
        </p:spPr>
        <p:txBody>
          <a:bodyPr>
            <a:normAutofit/>
          </a:bodyPr>
          <a:lstStyle/>
          <a:p>
            <a:pPr algn="ctr"/>
            <a:r>
              <a:rPr lang="en-US" sz="6800" dirty="0">
                <a:solidFill>
                  <a:schemeClr val="bg1"/>
                </a:solidFill>
              </a:rPr>
              <a:t>Jeu de </a:t>
            </a:r>
            <a:r>
              <a:rPr lang="en-US" sz="6800" dirty="0" err="1">
                <a:solidFill>
                  <a:schemeClr val="bg1"/>
                </a:solidFill>
              </a:rPr>
              <a:t>rôles</a:t>
            </a:r>
          </a:p>
        </p:txBody>
      </p:sp>
      <p:pic>
        <p:nvPicPr>
          <p:cNvPr id="4" name="Content Placeholder 3" descr="A group of people icon&#10;&#10;Description automatically generated">
            <a:extLst>
              <a:ext uri="{FF2B5EF4-FFF2-40B4-BE49-F238E27FC236}">
                <a16:creationId xmlns:a16="http://schemas.microsoft.com/office/drawing/2014/main" id="{8A339213-1D8E-F19F-370D-77DEA8966B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342124" y="-3124"/>
            <a:ext cx="1848009" cy="1534345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13AB28-BA93-12AB-2A0F-7CD31C1026FA}"/>
              </a:ext>
            </a:extLst>
          </p:cNvPr>
          <p:cNvSpPr txBox="1"/>
          <p:nvPr/>
        </p:nvSpPr>
        <p:spPr>
          <a:xfrm>
            <a:off x="10367296" y="1777026"/>
            <a:ext cx="1846827" cy="47114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r>
              <a:rPr lang="en-US">
                <a:hlinkClick r:id="rId3"/>
              </a:rPr>
              <a:t>This Photo</a:t>
            </a:r>
            <a:r>
              <a:rPr lang="en-US"/>
              <a:t> by Unknown author is licensed under </a:t>
            </a:r>
            <a:r>
              <a:rPr lang="en-US">
                <a:hlinkClick r:id="rId4"/>
              </a:rPr>
              <a:t>CC BY</a:t>
            </a:r>
            <a:r>
              <a:rPr lang="en-US"/>
              <a:t>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EE5645-1053-0E35-B44A-2114D3AD0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3198EC7-B644-FE54-9F77-38F6427C2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07439" y="6356350"/>
            <a:ext cx="4114800" cy="365125"/>
          </a:xfrm>
        </p:spPr>
        <p:txBody>
          <a:bodyPr/>
          <a:lstStyle/>
          <a:p>
            <a:r>
              <a:rPr lang="en-US"/>
              <a:t>L. Bartosova, CC BY-NC-SA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E2C71C-24F4-AE53-4A14-76A0BB070CA1}"/>
              </a:ext>
            </a:extLst>
          </p:cNvPr>
          <p:cNvSpPr txBox="1"/>
          <p:nvPr/>
        </p:nvSpPr>
        <p:spPr>
          <a:xfrm>
            <a:off x="2810386" y="1392902"/>
            <a:ext cx="6390968" cy="144655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b="1" dirty="0">
                <a:ea typeface="+mn-lt"/>
                <a:cs typeface="+mn-lt"/>
              </a:rPr>
              <a:t>Au </a:t>
            </a:r>
            <a:r>
              <a:rPr lang="en-US" sz="4400" b="1" dirty="0" err="1">
                <a:ea typeface="+mn-lt"/>
                <a:cs typeface="+mn-lt"/>
              </a:rPr>
              <a:t>magasin</a:t>
            </a:r>
            <a:r>
              <a:rPr lang="en-US" sz="4400" b="1" dirty="0">
                <a:ea typeface="+mn-lt"/>
                <a:cs typeface="+mn-lt"/>
              </a:rPr>
              <a:t> à </a:t>
            </a:r>
            <a:r>
              <a:rPr lang="en-US" sz="4400" b="1" dirty="0" err="1">
                <a:ea typeface="+mn-lt"/>
                <a:cs typeface="+mn-lt"/>
              </a:rPr>
              <a:t>grande</a:t>
            </a:r>
            <a:r>
              <a:rPr lang="en-US" sz="4400" b="1" dirty="0">
                <a:ea typeface="+mn-lt"/>
                <a:cs typeface="+mn-lt"/>
              </a:rPr>
              <a:t> surface</a:t>
            </a:r>
            <a:endParaRPr lang="en-US" sz="4400" dirty="0"/>
          </a:p>
          <a:p>
            <a:endParaRPr lang="en-US" sz="44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73D211-59E0-3816-56A5-042AA6BDC66B}"/>
              </a:ext>
            </a:extLst>
          </p:cNvPr>
          <p:cNvSpPr txBox="1"/>
          <p:nvPr/>
        </p:nvSpPr>
        <p:spPr>
          <a:xfrm>
            <a:off x="243757" y="2347042"/>
            <a:ext cx="2974258" cy="25545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Fiche de </a:t>
            </a:r>
            <a:r>
              <a:rPr lang="en-US" sz="1600" b="1" err="1">
                <a:latin typeface="Arial"/>
                <a:cs typeface="Arial"/>
              </a:rPr>
              <a:t>vocabulaire</a:t>
            </a:r>
            <a:r>
              <a:rPr lang="en-US" sz="1600" b="1" dirty="0">
                <a:latin typeface="Arial"/>
                <a:cs typeface="Arial"/>
              </a:rPr>
              <a:t> </a:t>
            </a:r>
            <a:endParaRPr lang="en-US" sz="1600" dirty="0">
              <a:latin typeface="Arial"/>
              <a:cs typeface="Arial"/>
            </a:endParaRPr>
          </a:p>
          <a:p>
            <a:r>
              <a:rPr lang="en-US" sz="1600" b="1" dirty="0" err="1">
                <a:latin typeface="Arial"/>
                <a:cs typeface="Arial"/>
              </a:rPr>
              <a:t>généra</a:t>
            </a:r>
            <a:r>
              <a:rPr lang="en-US" sz="1600" dirty="0" err="1">
                <a:latin typeface="Arial"/>
                <a:cs typeface="Arial"/>
              </a:rPr>
              <a:t>l</a:t>
            </a:r>
            <a:endParaRPr lang="en-US" sz="1600">
              <a:latin typeface="Arial"/>
              <a:cs typeface="Arial"/>
            </a:endParaRPr>
          </a:p>
          <a:p>
            <a:endParaRPr lang="en-US" sz="1600" dirty="0">
              <a:latin typeface="Arial"/>
              <a:cs typeface="Arial"/>
            </a:endParaRPr>
          </a:p>
          <a:p>
            <a:r>
              <a:rPr lang="en-US" sz="1600" dirty="0">
                <a:latin typeface="Arial"/>
                <a:cs typeface="Times New Roman"/>
              </a:rPr>
              <a:t>un prix</a:t>
            </a:r>
          </a:p>
          <a:p>
            <a:r>
              <a:rPr lang="en-US" sz="1600" dirty="0">
                <a:latin typeface="Arial"/>
                <a:cs typeface="Times New Roman"/>
              </a:rPr>
              <a:t>un </a:t>
            </a:r>
            <a:r>
              <a:rPr lang="en-US" sz="1600" dirty="0" err="1">
                <a:latin typeface="Arial"/>
                <a:cs typeface="Times New Roman"/>
              </a:rPr>
              <a:t>reçu</a:t>
            </a:r>
            <a:endParaRPr lang="en-US" sz="1600" dirty="0">
              <a:latin typeface="Arial"/>
              <a:cs typeface="Times New Roman"/>
            </a:endParaRPr>
          </a:p>
          <a:p>
            <a:r>
              <a:rPr lang="en-US" sz="1600" dirty="0">
                <a:solidFill>
                  <a:srgbClr val="0A0000"/>
                </a:solidFill>
                <a:latin typeface="Arial"/>
                <a:cs typeface="Times New Roman"/>
              </a:rPr>
              <a:t>un porte-monnaie</a:t>
            </a:r>
            <a:r>
              <a:rPr lang="en-US" sz="1600" dirty="0">
                <a:solidFill>
                  <a:srgbClr val="000000"/>
                </a:solidFill>
                <a:latin typeface="Arial"/>
                <a:cs typeface="Arial"/>
              </a:rPr>
              <a:t>/</a:t>
            </a:r>
            <a:r>
              <a:rPr lang="en-US" sz="1600" dirty="0">
                <a:solidFill>
                  <a:srgbClr val="0A0000"/>
                </a:solidFill>
                <a:latin typeface="Arial"/>
                <a:cs typeface="Times New Roman"/>
              </a:rPr>
              <a:t>un </a:t>
            </a:r>
            <a:r>
              <a:rPr lang="en-US" sz="1600" dirty="0" err="1">
                <a:solidFill>
                  <a:srgbClr val="0A0000"/>
                </a:solidFill>
                <a:latin typeface="Arial"/>
                <a:cs typeface="Times New Roman"/>
              </a:rPr>
              <a:t>portefeuille</a:t>
            </a:r>
            <a:endParaRPr lang="en-US" sz="1600" dirty="0" err="1">
              <a:latin typeface="Arial"/>
              <a:cs typeface="Arial"/>
            </a:endParaRPr>
          </a:p>
          <a:p>
            <a:r>
              <a:rPr lang="en-US" sz="1600" dirty="0">
                <a:latin typeface="Arial"/>
                <a:cs typeface="Times New Roman"/>
              </a:rPr>
              <a:t>un article </a:t>
            </a:r>
            <a:r>
              <a:rPr lang="en-US" sz="1600" dirty="0" err="1">
                <a:latin typeface="Arial"/>
                <a:cs typeface="Times New Roman"/>
              </a:rPr>
              <a:t>manifacturé</a:t>
            </a:r>
          </a:p>
          <a:p>
            <a:r>
              <a:rPr lang="en-US" sz="1600" dirty="0">
                <a:latin typeface="Arial"/>
                <a:cs typeface="Times New Roman"/>
              </a:rPr>
              <a:t>les promotions</a:t>
            </a:r>
          </a:p>
          <a:p>
            <a:endParaRPr lang="en-US" sz="1600" dirty="0">
              <a:latin typeface="Arial"/>
              <a:cs typeface="Times New Roman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6DCFD8-C208-A3C4-543F-FD94241924F6}"/>
              </a:ext>
            </a:extLst>
          </p:cNvPr>
          <p:cNvSpPr txBox="1"/>
          <p:nvPr/>
        </p:nvSpPr>
        <p:spPr>
          <a:xfrm>
            <a:off x="3318385" y="2351548"/>
            <a:ext cx="2777614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Fiche de </a:t>
            </a:r>
            <a:r>
              <a:rPr lang="en-US" sz="1600" b="1" err="1">
                <a:latin typeface="Arial"/>
                <a:cs typeface="Arial"/>
              </a:rPr>
              <a:t>vocabulaire</a:t>
            </a:r>
            <a:r>
              <a:rPr lang="en-US" sz="1600" b="1" dirty="0">
                <a:latin typeface="Arial"/>
                <a:cs typeface="Arial"/>
              </a:rPr>
              <a:t> : </a:t>
            </a:r>
            <a:endParaRPr lang="en-US" sz="1600" b="1">
              <a:latin typeface="Arial"/>
              <a:cs typeface="Arial"/>
            </a:endParaRPr>
          </a:p>
          <a:p>
            <a:r>
              <a:rPr lang="en-US" sz="1600" b="1" dirty="0">
                <a:latin typeface="Arial"/>
                <a:cs typeface="Arial"/>
              </a:rPr>
              <a:t>À la </a:t>
            </a:r>
            <a:r>
              <a:rPr lang="en-US" sz="1600" b="1" dirty="0" err="1">
                <a:latin typeface="Arial"/>
                <a:cs typeface="Arial"/>
              </a:rPr>
              <a:t>caisse</a:t>
            </a:r>
            <a:endParaRPr lang="en-US" sz="1600" b="1" dirty="0">
              <a:latin typeface="Arial"/>
              <a:cs typeface="Arial"/>
            </a:endParaRPr>
          </a:p>
          <a:p>
            <a:endParaRPr lang="en-US" sz="1600" dirty="0">
              <a:latin typeface="Arial"/>
              <a:cs typeface="Arial"/>
            </a:endParaRPr>
          </a:p>
          <a:p>
            <a:r>
              <a:rPr lang="en-US" sz="1600" dirty="0" err="1">
                <a:latin typeface="Arial"/>
                <a:cs typeface="Times New Roman"/>
              </a:rPr>
              <a:t>une</a:t>
            </a:r>
            <a:r>
              <a:rPr lang="en-US" sz="1600" dirty="0">
                <a:latin typeface="Arial"/>
                <a:cs typeface="Times New Roman"/>
              </a:rPr>
              <a:t> </a:t>
            </a:r>
            <a:r>
              <a:rPr lang="en-US" sz="1600" dirty="0">
                <a:latin typeface="Arial"/>
                <a:ea typeface="Verdana"/>
                <a:cs typeface="Times New Roman"/>
              </a:rPr>
              <a:t>carte de </a:t>
            </a:r>
            <a:r>
              <a:rPr lang="en-US" sz="1600" dirty="0" err="1">
                <a:latin typeface="Arial"/>
                <a:ea typeface="Verdana"/>
                <a:cs typeface="Times New Roman"/>
              </a:rPr>
              <a:t>crédit</a:t>
            </a:r>
            <a:endParaRPr lang="en-US" sz="1600">
              <a:latin typeface="Arial"/>
              <a:ea typeface="Verdana"/>
              <a:cs typeface="Times New Roman"/>
            </a:endParaRPr>
          </a:p>
          <a:p>
            <a:r>
              <a:rPr lang="en-US" sz="1600" dirty="0" err="1">
                <a:latin typeface="Arial"/>
                <a:ea typeface="Verdana"/>
                <a:cs typeface="Times New Roman"/>
              </a:rPr>
              <a:t>une</a:t>
            </a:r>
            <a:r>
              <a:rPr lang="en-US" sz="1600" dirty="0">
                <a:latin typeface="Arial"/>
                <a:ea typeface="Verdana"/>
                <a:cs typeface="Times New Roman"/>
              </a:rPr>
              <a:t> carte de </a:t>
            </a:r>
            <a:r>
              <a:rPr lang="en-US" sz="1600" dirty="0" err="1">
                <a:latin typeface="Arial"/>
                <a:ea typeface="Verdana"/>
                <a:cs typeface="Times New Roman"/>
              </a:rPr>
              <a:t>débit</a:t>
            </a:r>
            <a:endParaRPr lang="en-US" sz="1600" err="1">
              <a:latin typeface="Arial"/>
              <a:ea typeface="Verdana"/>
              <a:cs typeface="Times New Roman"/>
            </a:endParaRPr>
          </a:p>
          <a:p>
            <a:endParaRPr lang="en-US" sz="1600" dirty="0">
              <a:latin typeface="Arial"/>
              <a:ea typeface="Verdana"/>
              <a:cs typeface="Times New Roman"/>
            </a:endParaRPr>
          </a:p>
          <a:p>
            <a:r>
              <a:rPr lang="en-US" sz="1600" dirty="0">
                <a:latin typeface="Arial"/>
                <a:ea typeface="Verdana"/>
                <a:cs typeface="Times New Roman"/>
              </a:rPr>
              <a:t>payer </a:t>
            </a:r>
            <a:r>
              <a:rPr lang="en-US" sz="1600" dirty="0" err="1">
                <a:latin typeface="Arial"/>
                <a:ea typeface="Verdana"/>
                <a:cs typeface="Times New Roman"/>
              </a:rPr>
              <a:t>en</a:t>
            </a:r>
            <a:r>
              <a:rPr lang="en-US" sz="1600" dirty="0">
                <a:latin typeface="Arial"/>
                <a:ea typeface="Verdana"/>
                <a:cs typeface="Times New Roman"/>
              </a:rPr>
              <a:t> </a:t>
            </a:r>
            <a:r>
              <a:rPr lang="en-US" sz="1600" dirty="0" err="1">
                <a:latin typeface="Arial"/>
                <a:ea typeface="Verdana"/>
                <a:cs typeface="Times New Roman"/>
              </a:rPr>
              <a:t>comptant</a:t>
            </a:r>
            <a:r>
              <a:rPr lang="en-US" sz="1600" dirty="0">
                <a:latin typeface="Arial"/>
                <a:ea typeface="+mn-lt"/>
                <a:cs typeface="+mn-lt"/>
              </a:rPr>
              <a:t>/</a:t>
            </a:r>
            <a:r>
              <a:rPr lang="en-US" sz="1600" dirty="0" err="1">
                <a:latin typeface="Arial"/>
                <a:ea typeface="+mn-lt"/>
                <a:cs typeface="+mn-lt"/>
              </a:rPr>
              <a:t>en</a:t>
            </a:r>
            <a:r>
              <a:rPr lang="en-US" sz="1600" dirty="0">
                <a:latin typeface="Arial"/>
                <a:ea typeface="+mn-lt"/>
                <a:cs typeface="+mn-lt"/>
              </a:rPr>
              <a:t> </a:t>
            </a:r>
            <a:r>
              <a:rPr lang="en-US" sz="1600" dirty="0" err="1">
                <a:latin typeface="Arial"/>
                <a:ea typeface="+mn-lt"/>
                <a:cs typeface="+mn-lt"/>
              </a:rPr>
              <a:t>espèce</a:t>
            </a:r>
            <a:endParaRPr lang="en-US" sz="1600" dirty="0" err="1">
              <a:latin typeface="Arial"/>
              <a:ea typeface="Verdana"/>
              <a:cs typeface="Times New Roman"/>
            </a:endParaRPr>
          </a:p>
          <a:p>
            <a:endParaRPr lang="en-US" sz="1600" dirty="0">
              <a:latin typeface="Arial"/>
              <a:ea typeface="Verdana"/>
              <a:cs typeface="Times New Roma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3C5C29-F24C-146F-DC67-196450FA5FD4}"/>
              </a:ext>
            </a:extLst>
          </p:cNvPr>
          <p:cNvSpPr txBox="1"/>
          <p:nvPr/>
        </p:nvSpPr>
        <p:spPr>
          <a:xfrm>
            <a:off x="704644" y="4817807"/>
            <a:ext cx="2998840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Fiche </a:t>
            </a:r>
            <a:r>
              <a:rPr lang="en-US" sz="1600" b="1" dirty="0" err="1">
                <a:latin typeface="Arial"/>
                <a:cs typeface="Arial"/>
              </a:rPr>
              <a:t>d'expressions</a:t>
            </a:r>
            <a:r>
              <a:rPr lang="en-US" sz="1600" b="1" dirty="0">
                <a:latin typeface="Arial"/>
                <a:cs typeface="Arial"/>
              </a:rPr>
              <a:t> </a:t>
            </a:r>
            <a:r>
              <a:rPr lang="en-US" sz="1600" b="1" dirty="0" err="1">
                <a:latin typeface="Arial"/>
                <a:cs typeface="Arial"/>
              </a:rPr>
              <a:t>utiles</a:t>
            </a:r>
            <a:endParaRPr lang="en-US" dirty="0" err="1"/>
          </a:p>
          <a:p>
            <a:r>
              <a:rPr lang="en-US" sz="1600" dirty="0">
                <a:latin typeface="Arial"/>
              </a:rPr>
              <a:t> </a:t>
            </a:r>
            <a:br>
              <a:rPr lang="en-US" sz="1600" dirty="0">
                <a:latin typeface="Arial"/>
              </a:rPr>
            </a:br>
            <a:r>
              <a:rPr lang="en-US" sz="1600" dirty="0">
                <a:latin typeface="Arial"/>
                <a:cs typeface="Arial"/>
              </a:rPr>
              <a:t>Je </a:t>
            </a:r>
            <a:r>
              <a:rPr lang="en-US" sz="1600" dirty="0" err="1">
                <a:latin typeface="Arial"/>
                <a:cs typeface="Arial"/>
              </a:rPr>
              <a:t>cherche</a:t>
            </a:r>
            <a:r>
              <a:rPr lang="en-US" sz="1600" dirty="0">
                <a:latin typeface="Arial"/>
                <a:cs typeface="Arial"/>
              </a:rPr>
              <a:t>...</a:t>
            </a:r>
            <a:endParaRPr lang="en-US"/>
          </a:p>
          <a:p>
            <a:r>
              <a:rPr lang="en-US" sz="1600" dirty="0" err="1">
                <a:latin typeface="Arial"/>
                <a:cs typeface="Times New Roman"/>
              </a:rPr>
              <a:t>C'est</a:t>
            </a:r>
            <a:r>
              <a:rPr lang="en-US" sz="1600" dirty="0">
                <a:latin typeface="Arial"/>
                <a:cs typeface="Times New Roman"/>
              </a:rPr>
              <a:t> </a:t>
            </a:r>
            <a:r>
              <a:rPr lang="en-US" sz="1600" dirty="0" err="1">
                <a:latin typeface="Arial"/>
                <a:cs typeface="Times New Roman"/>
              </a:rPr>
              <a:t>coûteux</a:t>
            </a:r>
            <a:r>
              <a:rPr lang="en-US" sz="1600" dirty="0">
                <a:latin typeface="Arial"/>
                <a:cs typeface="Times New Roman"/>
              </a:rPr>
              <a:t>.</a:t>
            </a:r>
          </a:p>
          <a:p>
            <a:r>
              <a:rPr lang="en-US" sz="1600" err="1">
                <a:latin typeface="Arial"/>
                <a:cs typeface="Times New Roman"/>
              </a:rPr>
              <a:t>J'ai</a:t>
            </a:r>
            <a:r>
              <a:rPr lang="en-US" sz="1600" dirty="0">
                <a:latin typeface="Arial"/>
                <a:cs typeface="Times New Roman"/>
              </a:rPr>
              <a:t> vu...</a:t>
            </a:r>
            <a:r>
              <a:rPr lang="en-US" sz="1600" err="1">
                <a:latin typeface="Arial"/>
                <a:cs typeface="Times New Roman"/>
              </a:rPr>
              <a:t>en</a:t>
            </a:r>
            <a:r>
              <a:rPr lang="en-US" sz="1600" dirty="0">
                <a:latin typeface="Arial"/>
                <a:cs typeface="Times New Roman"/>
              </a:rPr>
              <a:t> </a:t>
            </a:r>
            <a:r>
              <a:rPr lang="en-US" sz="1600" err="1">
                <a:latin typeface="Arial"/>
                <a:cs typeface="Times New Roman"/>
              </a:rPr>
              <a:t>ligne</a:t>
            </a:r>
            <a:r>
              <a:rPr lang="en-US" sz="1600" dirty="0">
                <a:latin typeface="Arial"/>
                <a:cs typeface="Times New Roman"/>
              </a:rPr>
              <a:t>...</a:t>
            </a:r>
          </a:p>
          <a:p>
            <a:r>
              <a:rPr lang="en-US" sz="1600" dirty="0">
                <a:latin typeface="Arial"/>
                <a:cs typeface="Times New Roman"/>
              </a:rPr>
              <a:t>Sur </a:t>
            </a:r>
            <a:r>
              <a:rPr lang="en-US" sz="1600" dirty="0" err="1">
                <a:latin typeface="Arial"/>
                <a:cs typeface="Times New Roman"/>
              </a:rPr>
              <a:t>votre</a:t>
            </a:r>
            <a:r>
              <a:rPr lang="en-US" sz="1600" dirty="0">
                <a:latin typeface="Arial"/>
                <a:cs typeface="Times New Roman"/>
              </a:rPr>
              <a:t> site web...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54B633-63FD-F654-B66C-5721FDFAA22E}"/>
              </a:ext>
            </a:extLst>
          </p:cNvPr>
          <p:cNvSpPr txBox="1"/>
          <p:nvPr/>
        </p:nvSpPr>
        <p:spPr>
          <a:xfrm>
            <a:off x="4703097" y="4817807"/>
            <a:ext cx="3056195" cy="181588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Fiche de questions</a:t>
            </a:r>
            <a:endParaRPr lang="en-US" sz="1600">
              <a:latin typeface="Arial"/>
              <a:cs typeface="Arial"/>
            </a:endParaRPr>
          </a:p>
          <a:p>
            <a:endParaRPr lang="en-US" sz="1600" dirty="0">
              <a:latin typeface="Arial"/>
            </a:endParaRPr>
          </a:p>
          <a:p>
            <a:r>
              <a:rPr lang="en-US" sz="1600" dirty="0">
                <a:latin typeface="Arial"/>
                <a:cs typeface="Arial"/>
              </a:rPr>
              <a:t>Quel </a:t>
            </a:r>
            <a:r>
              <a:rPr lang="en-US" sz="1600" dirty="0" err="1">
                <a:latin typeface="Arial"/>
                <a:cs typeface="Arial"/>
              </a:rPr>
              <a:t>est</a:t>
            </a:r>
            <a:r>
              <a:rPr lang="en-US" sz="1600" dirty="0">
                <a:latin typeface="Arial"/>
                <a:cs typeface="Arial"/>
              </a:rPr>
              <a:t> le prix...?</a:t>
            </a:r>
          </a:p>
          <a:p>
            <a:r>
              <a:rPr lang="en-US" sz="1600" dirty="0" err="1">
                <a:latin typeface="Arial"/>
                <a:cs typeface="Arial"/>
              </a:rPr>
              <a:t>Combien</a:t>
            </a:r>
            <a:r>
              <a:rPr lang="en-US" sz="1600" dirty="0">
                <a:latin typeface="Arial"/>
                <a:cs typeface="Arial"/>
              </a:rPr>
              <a:t> </a:t>
            </a:r>
            <a:r>
              <a:rPr lang="en-US" sz="1600" dirty="0" err="1">
                <a:latin typeface="Arial"/>
                <a:cs typeface="Arial"/>
              </a:rPr>
              <a:t>coûte</a:t>
            </a:r>
            <a:r>
              <a:rPr lang="en-US" sz="1600" dirty="0">
                <a:latin typeface="Arial"/>
                <a:cs typeface="Arial"/>
              </a:rPr>
              <a:t>...?</a:t>
            </a:r>
            <a:endParaRPr lang="en-US" sz="1600" dirty="0">
              <a:latin typeface="Arial"/>
              <a:cs typeface="Times New Roman"/>
            </a:endParaRPr>
          </a:p>
          <a:p>
            <a:r>
              <a:rPr lang="en-US" sz="1600" dirty="0">
                <a:latin typeface="Arial"/>
              </a:rPr>
              <a:t>À quelle </a:t>
            </a:r>
            <a:r>
              <a:rPr lang="en-US" sz="1600" dirty="0" err="1">
                <a:latin typeface="Arial"/>
              </a:rPr>
              <a:t>heure</a:t>
            </a:r>
            <a:r>
              <a:rPr lang="en-US" sz="1600" dirty="0">
                <a:latin typeface="Arial"/>
              </a:rPr>
              <a:t> </a:t>
            </a:r>
            <a:r>
              <a:rPr lang="en-US" sz="1600" dirty="0" err="1">
                <a:latin typeface="Arial"/>
              </a:rPr>
              <a:t>est-ce</a:t>
            </a:r>
            <a:r>
              <a:rPr lang="en-US" sz="1600" dirty="0">
                <a:latin typeface="Arial"/>
              </a:rPr>
              <a:t> que </a:t>
            </a:r>
            <a:r>
              <a:rPr lang="en-US" sz="1600" dirty="0" err="1">
                <a:latin typeface="Arial"/>
              </a:rPr>
              <a:t>vous</a:t>
            </a:r>
            <a:r>
              <a:rPr lang="en-US" sz="1600" dirty="0">
                <a:latin typeface="Arial"/>
              </a:rPr>
              <a:t> </a:t>
            </a:r>
            <a:r>
              <a:rPr lang="en-US" sz="1600" dirty="0" err="1">
                <a:latin typeface="Arial"/>
              </a:rPr>
              <a:t>fermez</a:t>
            </a:r>
            <a:r>
              <a:rPr lang="en-US" sz="1600" dirty="0">
                <a:latin typeface="Arial"/>
              </a:rPr>
              <a:t>?</a:t>
            </a:r>
            <a:br>
              <a:rPr lang="en-US" sz="1600" dirty="0">
                <a:latin typeface="Arial"/>
              </a:rPr>
            </a:br>
            <a:endParaRPr lang="en-US" sz="1600">
              <a:latin typeface="Arial"/>
              <a:cs typeface="Times New Roman"/>
            </a:endParaRPr>
          </a:p>
        </p:txBody>
      </p:sp>
      <p:pic>
        <p:nvPicPr>
          <p:cNvPr id="16" name="Picture 15" descr="A screenshot of a map&#10;&#10;Description automatically generated">
            <a:extLst>
              <a:ext uri="{FF2B5EF4-FFF2-40B4-BE49-F238E27FC236}">
                <a16:creationId xmlns:a16="http://schemas.microsoft.com/office/drawing/2014/main" id="{CB437163-FF21-AD6F-D973-FAB56AEA5C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1589" y="2461081"/>
            <a:ext cx="4801420" cy="299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853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rgbClr val="3BB195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B34A7F-71DA-8FEA-2C0F-D24A1403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1221"/>
            <a:ext cx="10515600" cy="1348065"/>
          </a:xfrm>
        </p:spPr>
        <p:txBody>
          <a:bodyPr>
            <a:normAutofit/>
          </a:bodyPr>
          <a:lstStyle/>
          <a:p>
            <a:pPr algn="ctr"/>
            <a:r>
              <a:rPr lang="en-US" sz="6800" dirty="0">
                <a:solidFill>
                  <a:schemeClr val="bg1"/>
                </a:solidFill>
              </a:rPr>
              <a:t>Jeu de </a:t>
            </a:r>
            <a:r>
              <a:rPr lang="en-US" sz="6800" dirty="0" err="1">
                <a:solidFill>
                  <a:schemeClr val="bg1"/>
                </a:solidFill>
              </a:rPr>
              <a:t>rôles</a:t>
            </a:r>
            <a:endParaRPr lang="en-US" dirty="0" err="1">
              <a:solidFill>
                <a:schemeClr val="bg1"/>
              </a:solidFill>
            </a:endParaRPr>
          </a:p>
        </p:txBody>
      </p:sp>
      <p:pic>
        <p:nvPicPr>
          <p:cNvPr id="4" name="Content Placeholder 3" descr="A group of people icon&#10;&#10;Description automatically generated">
            <a:extLst>
              <a:ext uri="{FF2B5EF4-FFF2-40B4-BE49-F238E27FC236}">
                <a16:creationId xmlns:a16="http://schemas.microsoft.com/office/drawing/2014/main" id="{8A339213-1D8E-F19F-370D-77DEA8966B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0342124" y="-3124"/>
            <a:ext cx="1848009" cy="1534345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13AB28-BA93-12AB-2A0F-7CD31C1026FA}"/>
              </a:ext>
            </a:extLst>
          </p:cNvPr>
          <p:cNvSpPr txBox="1"/>
          <p:nvPr/>
        </p:nvSpPr>
        <p:spPr>
          <a:xfrm>
            <a:off x="10367296" y="1777026"/>
            <a:ext cx="1846827" cy="47114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r>
              <a:rPr lang="en-US">
                <a:hlinkClick r:id="rId4"/>
              </a:rPr>
              <a:t>This Photo</a:t>
            </a:r>
            <a:r>
              <a:rPr lang="en-US"/>
              <a:t> by Unknown author is licensed under </a:t>
            </a:r>
            <a:r>
              <a:rPr lang="en-US">
                <a:hlinkClick r:id="rId5"/>
              </a:rPr>
              <a:t>CC BY</a:t>
            </a:r>
            <a:r>
              <a:rPr lang="en-US"/>
              <a:t>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EE5645-1053-0E35-B44A-2114D3AD0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3198EC7-B644-FE54-9F77-38F6427C2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17310" y="6356350"/>
            <a:ext cx="4114800" cy="365125"/>
          </a:xfrm>
        </p:spPr>
        <p:txBody>
          <a:bodyPr/>
          <a:lstStyle/>
          <a:p>
            <a:r>
              <a:rPr lang="en-US"/>
              <a:t>L. Bartosova, CC BY-NC-SA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E2C71C-24F4-AE53-4A14-76A0BB070CA1}"/>
              </a:ext>
            </a:extLst>
          </p:cNvPr>
          <p:cNvSpPr txBox="1"/>
          <p:nvPr/>
        </p:nvSpPr>
        <p:spPr>
          <a:xfrm>
            <a:off x="835740" y="2343353"/>
            <a:ext cx="10225548" cy="5139869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400" b="1" err="1"/>
              <a:t>Qu'est-ce</a:t>
            </a:r>
            <a:r>
              <a:rPr lang="en-US" sz="4400" b="1" dirty="0"/>
              <a:t> que </a:t>
            </a:r>
            <a:r>
              <a:rPr lang="en-US" sz="4400" b="1" err="1"/>
              <a:t>vous</a:t>
            </a:r>
            <a:r>
              <a:rPr lang="en-US" sz="4400" b="1" dirty="0"/>
              <a:t> </a:t>
            </a:r>
            <a:r>
              <a:rPr lang="en-US" sz="4400" b="1" err="1"/>
              <a:t>voulez</a:t>
            </a:r>
            <a:r>
              <a:rPr lang="en-US" sz="4400" b="1" dirty="0"/>
              <a:t> </a:t>
            </a:r>
            <a:r>
              <a:rPr lang="en-US" sz="4400" b="1" err="1"/>
              <a:t>acheter</a:t>
            </a:r>
            <a:r>
              <a:rPr lang="en-US" sz="4400" b="1" dirty="0"/>
              <a:t> au </a:t>
            </a:r>
            <a:r>
              <a:rPr lang="en-US" sz="4400" b="1" err="1"/>
              <a:t>magasin</a:t>
            </a:r>
            <a:r>
              <a:rPr lang="en-US" sz="4400" b="1" dirty="0"/>
              <a:t> </a:t>
            </a:r>
            <a:endParaRPr lang="en-US" b="1" dirty="0"/>
          </a:p>
          <a:p>
            <a:r>
              <a:rPr lang="en-US" sz="4400" b="1" dirty="0"/>
              <a:t>à </a:t>
            </a:r>
            <a:r>
              <a:rPr lang="en-US" sz="4400" b="1" dirty="0" err="1"/>
              <a:t>grande</a:t>
            </a:r>
            <a:r>
              <a:rPr lang="en-US" sz="4400" b="1" dirty="0"/>
              <a:t> surface?</a:t>
            </a:r>
            <a:endParaRPr lang="en-US" b="1" dirty="0"/>
          </a:p>
          <a:p>
            <a:pPr marL="742950" indent="-742950">
              <a:buAutoNum type="arabicPeriod"/>
            </a:pPr>
            <a:r>
              <a:rPr lang="en-US" sz="4000" b="1" dirty="0" err="1"/>
              <a:t>Connectez-vous</a:t>
            </a:r>
            <a:r>
              <a:rPr lang="en-US" sz="4000" b="1" dirty="0"/>
              <a:t> au site Web d'un </a:t>
            </a:r>
            <a:r>
              <a:rPr lang="en-US" sz="4000" b="1" dirty="0" err="1"/>
              <a:t>magasin</a:t>
            </a:r>
            <a:r>
              <a:rPr lang="en-US" sz="4000" b="1" dirty="0"/>
              <a:t> à </a:t>
            </a:r>
            <a:r>
              <a:rPr lang="en-US" sz="4000" b="1" dirty="0" err="1"/>
              <a:t>grande</a:t>
            </a:r>
            <a:r>
              <a:rPr lang="en-US" sz="4000" b="1" dirty="0"/>
              <a:t> surface et </a:t>
            </a:r>
            <a:r>
              <a:rPr lang="en-US" sz="4000" b="1" dirty="0" err="1"/>
              <a:t>notez</a:t>
            </a:r>
            <a:r>
              <a:rPr lang="en-US" sz="4000" b="1" dirty="0"/>
              <a:t> dix nouveaux mots de </a:t>
            </a:r>
            <a:r>
              <a:rPr lang="en-US" sz="4000" b="1" dirty="0" err="1"/>
              <a:t>vocabulaire</a:t>
            </a:r>
            <a:r>
              <a:rPr lang="en-US" sz="4000" b="1" dirty="0"/>
              <a:t>.</a:t>
            </a:r>
          </a:p>
          <a:p>
            <a:pPr marL="742950" indent="-742950">
              <a:buAutoNum type="arabicPeriod"/>
            </a:pPr>
            <a:r>
              <a:rPr lang="en-US" sz="4000" b="1" dirty="0" err="1">
                <a:ea typeface="+mn-lt"/>
                <a:cs typeface="+mn-lt"/>
              </a:rPr>
              <a:t>Trouvez</a:t>
            </a:r>
            <a:r>
              <a:rPr lang="en-US" sz="4000" b="1" dirty="0">
                <a:ea typeface="+mn-lt"/>
                <a:cs typeface="+mn-lt"/>
              </a:rPr>
              <a:t> trois articles sur le site Web que </a:t>
            </a:r>
            <a:r>
              <a:rPr lang="en-US" sz="4000" b="1" dirty="0" err="1">
                <a:ea typeface="+mn-lt"/>
                <a:cs typeface="+mn-lt"/>
              </a:rPr>
              <a:t>vous</a:t>
            </a:r>
            <a:r>
              <a:rPr lang="en-US" sz="4000" b="1" dirty="0">
                <a:ea typeface="+mn-lt"/>
                <a:cs typeface="+mn-lt"/>
              </a:rPr>
              <a:t> </a:t>
            </a:r>
            <a:r>
              <a:rPr lang="en-US" sz="4000" b="1" dirty="0" err="1">
                <a:ea typeface="+mn-lt"/>
                <a:cs typeface="+mn-lt"/>
              </a:rPr>
              <a:t>souhaitez</a:t>
            </a:r>
            <a:r>
              <a:rPr lang="en-US" sz="4000" b="1" dirty="0">
                <a:ea typeface="+mn-lt"/>
                <a:cs typeface="+mn-lt"/>
              </a:rPr>
              <a:t> </a:t>
            </a:r>
            <a:r>
              <a:rPr lang="en-US" sz="4000" b="1" dirty="0" err="1">
                <a:ea typeface="+mn-lt"/>
                <a:cs typeface="+mn-lt"/>
              </a:rPr>
              <a:t>acheter</a:t>
            </a:r>
            <a:r>
              <a:rPr lang="en-US" sz="4000" b="1" dirty="0">
                <a:ea typeface="+mn-lt"/>
                <a:cs typeface="+mn-lt"/>
              </a:rPr>
              <a:t> et </a:t>
            </a:r>
            <a:r>
              <a:rPr lang="en-US" sz="4000" b="1" dirty="0" err="1">
                <a:ea typeface="+mn-lt"/>
                <a:cs typeface="+mn-lt"/>
              </a:rPr>
              <a:t>formulez</a:t>
            </a:r>
            <a:r>
              <a:rPr lang="en-US" sz="4000" b="1" dirty="0">
                <a:ea typeface="+mn-lt"/>
                <a:cs typeface="+mn-lt"/>
              </a:rPr>
              <a:t> trois questions que </a:t>
            </a:r>
            <a:r>
              <a:rPr lang="en-US" sz="4000" b="1" dirty="0" err="1">
                <a:ea typeface="+mn-lt"/>
                <a:cs typeface="+mn-lt"/>
              </a:rPr>
              <a:t>vous</a:t>
            </a:r>
            <a:r>
              <a:rPr lang="en-US" sz="4000" b="1" dirty="0">
                <a:ea typeface="+mn-lt"/>
                <a:cs typeface="+mn-lt"/>
              </a:rPr>
              <a:t> </a:t>
            </a:r>
            <a:r>
              <a:rPr lang="en-US" sz="4000" b="1" dirty="0" err="1">
                <a:ea typeface="+mn-lt"/>
                <a:cs typeface="+mn-lt"/>
              </a:rPr>
              <a:t>poseriez</a:t>
            </a:r>
            <a:r>
              <a:rPr lang="en-US" sz="4000" b="1" dirty="0">
                <a:ea typeface="+mn-lt"/>
                <a:cs typeface="+mn-lt"/>
              </a:rPr>
              <a:t> à un </a:t>
            </a:r>
            <a:r>
              <a:rPr lang="en-US" sz="4000" b="1" dirty="0" err="1">
                <a:ea typeface="+mn-lt"/>
                <a:cs typeface="+mn-lt"/>
              </a:rPr>
              <a:t>employé</a:t>
            </a:r>
            <a:r>
              <a:rPr lang="en-US" sz="4000" b="1" dirty="0">
                <a:ea typeface="+mn-lt"/>
                <a:cs typeface="+mn-lt"/>
              </a:rPr>
              <a:t> </a:t>
            </a:r>
            <a:r>
              <a:rPr lang="en-US" sz="4000" b="1" dirty="0" err="1">
                <a:ea typeface="+mn-lt"/>
                <a:cs typeface="+mn-lt"/>
              </a:rPr>
              <a:t>liées</a:t>
            </a:r>
            <a:r>
              <a:rPr lang="en-US" sz="4000" b="1" dirty="0">
                <a:ea typeface="+mn-lt"/>
                <a:cs typeface="+mn-lt"/>
              </a:rPr>
              <a:t> à </a:t>
            </a:r>
            <a:r>
              <a:rPr lang="en-US" sz="4000" b="1" dirty="0" err="1">
                <a:ea typeface="+mn-lt"/>
                <a:cs typeface="+mn-lt"/>
              </a:rPr>
              <a:t>ces</a:t>
            </a:r>
            <a:r>
              <a:rPr lang="en-US" sz="4000" b="1" dirty="0">
                <a:ea typeface="+mn-lt"/>
                <a:cs typeface="+mn-lt"/>
              </a:rPr>
              <a:t> articles. Ensuite, </a:t>
            </a:r>
            <a:r>
              <a:rPr lang="en-US" sz="4000" b="1" dirty="0" err="1">
                <a:ea typeface="+mn-lt"/>
                <a:cs typeface="+mn-lt"/>
              </a:rPr>
              <a:t>formulez</a:t>
            </a:r>
            <a:r>
              <a:rPr lang="en-US" sz="4000" b="1" dirty="0">
                <a:ea typeface="+mn-lt"/>
                <a:cs typeface="+mn-lt"/>
              </a:rPr>
              <a:t> les </a:t>
            </a:r>
            <a:r>
              <a:rPr lang="en-US" sz="4000" b="1" dirty="0" err="1">
                <a:ea typeface="+mn-lt"/>
                <a:cs typeface="+mn-lt"/>
              </a:rPr>
              <a:t>réponses</a:t>
            </a:r>
            <a:r>
              <a:rPr lang="en-US" sz="4000" b="1" dirty="0">
                <a:ea typeface="+mn-lt"/>
                <a:cs typeface="+mn-lt"/>
              </a:rPr>
              <a:t> </a:t>
            </a:r>
            <a:r>
              <a:rPr lang="en-US" sz="4000" b="1" dirty="0" err="1">
                <a:ea typeface="+mn-lt"/>
                <a:cs typeface="+mn-lt"/>
              </a:rPr>
              <a:t>potentielles</a:t>
            </a:r>
            <a:r>
              <a:rPr lang="en-US" sz="4000" b="1" dirty="0">
                <a:ea typeface="+mn-lt"/>
                <a:cs typeface="+mn-lt"/>
              </a:rPr>
              <a:t> à </a:t>
            </a:r>
            <a:r>
              <a:rPr lang="en-US" sz="4000" b="1" dirty="0" err="1">
                <a:ea typeface="+mn-lt"/>
                <a:cs typeface="+mn-lt"/>
              </a:rPr>
              <a:t>ces</a:t>
            </a:r>
            <a:r>
              <a:rPr lang="en-US" sz="4000" b="1" dirty="0">
                <a:ea typeface="+mn-lt"/>
                <a:cs typeface="+mn-lt"/>
              </a:rPr>
              <a:t> questions. </a:t>
            </a:r>
          </a:p>
          <a:p>
            <a:endParaRPr lang="en-US" sz="4000" b="1" dirty="0">
              <a:solidFill>
                <a:srgbClr val="000000"/>
              </a:solidFill>
              <a:ea typeface="+mn-lt"/>
              <a:cs typeface="+mn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DD55178-868C-1231-032B-3808E1B43751}"/>
              </a:ext>
            </a:extLst>
          </p:cNvPr>
          <p:cNvSpPr/>
          <p:nvPr/>
        </p:nvSpPr>
        <p:spPr bwMode="auto">
          <a:xfrm>
            <a:off x="475" y="2088"/>
            <a:ext cx="805543" cy="68661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spcBef>
                <a:spcPct val="0"/>
              </a:spcBef>
              <a:spcAft>
                <a:spcPct val="0"/>
              </a:spcAft>
            </a:pPr>
            <a:endParaRPr lang="en-US" sz="2400" b="0" i="0" u="none" strike="noStrike" cap="none" normalizeH="0" baseline="0" dirty="0">
              <a:ln>
                <a:noFill/>
              </a:ln>
              <a:effectLst/>
              <a:latin typeface="Times" pitchFamily="-110" charset="0"/>
              <a:cs typeface="Time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68BB61-FFC0-4504-461B-992E202490BD}"/>
              </a:ext>
            </a:extLst>
          </p:cNvPr>
          <p:cNvSpPr txBox="1"/>
          <p:nvPr/>
        </p:nvSpPr>
        <p:spPr>
          <a:xfrm rot="16200000">
            <a:off x="-983226" y="2558384"/>
            <a:ext cx="276941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/>
              <a:t>ACTIVITÉ 2</a:t>
            </a:r>
          </a:p>
        </p:txBody>
      </p:sp>
      <p:pic>
        <p:nvPicPr>
          <p:cNvPr id="3" name="Picture 2" descr="A screenshot of a web page&#10;&#10;Description automatically generated">
            <a:extLst>
              <a:ext uri="{FF2B5EF4-FFF2-40B4-BE49-F238E27FC236}">
                <a16:creationId xmlns:a16="http://schemas.microsoft.com/office/drawing/2014/main" id="{73EC5A1B-FE95-4769-2531-810E28A954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9677" y="1414427"/>
            <a:ext cx="4088581" cy="23658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8BFA4B-E972-A274-A3FE-72E7744C5BE7}"/>
              </a:ext>
            </a:extLst>
          </p:cNvPr>
          <p:cNvSpPr txBox="1"/>
          <p:nvPr/>
        </p:nvSpPr>
        <p:spPr>
          <a:xfrm>
            <a:off x="3823109" y="1414207"/>
            <a:ext cx="4791587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400" b="1"/>
              <a:t>Au magasin à grande surface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73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rgbClr val="3BB195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B34A7F-71DA-8FEA-2C0F-D24A1403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1221"/>
            <a:ext cx="10515600" cy="1348065"/>
          </a:xfrm>
        </p:spPr>
        <p:txBody>
          <a:bodyPr>
            <a:normAutofit/>
          </a:bodyPr>
          <a:lstStyle/>
          <a:p>
            <a:pPr algn="ctr"/>
            <a:r>
              <a:rPr lang="en-US" sz="6800" dirty="0">
                <a:solidFill>
                  <a:schemeClr val="bg1"/>
                </a:solidFill>
              </a:rPr>
              <a:t>Jeu de </a:t>
            </a:r>
            <a:r>
              <a:rPr lang="en-US" sz="6800" dirty="0" err="1">
                <a:solidFill>
                  <a:schemeClr val="bg1"/>
                </a:solidFill>
              </a:rPr>
              <a:t>rôles</a:t>
            </a:r>
            <a:endParaRPr lang="en-US" dirty="0" err="1">
              <a:solidFill>
                <a:schemeClr val="bg1"/>
              </a:solidFill>
            </a:endParaRPr>
          </a:p>
        </p:txBody>
      </p:sp>
      <p:pic>
        <p:nvPicPr>
          <p:cNvPr id="4" name="Content Placeholder 3" descr="A group of people icon&#10;&#10;Description automatically generated">
            <a:extLst>
              <a:ext uri="{FF2B5EF4-FFF2-40B4-BE49-F238E27FC236}">
                <a16:creationId xmlns:a16="http://schemas.microsoft.com/office/drawing/2014/main" id="{8A339213-1D8E-F19F-370D-77DEA8966B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0342124" y="-3124"/>
            <a:ext cx="1848009" cy="1534345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13AB28-BA93-12AB-2A0F-7CD31C1026FA}"/>
              </a:ext>
            </a:extLst>
          </p:cNvPr>
          <p:cNvSpPr txBox="1"/>
          <p:nvPr/>
        </p:nvSpPr>
        <p:spPr>
          <a:xfrm>
            <a:off x="10367296" y="1777026"/>
            <a:ext cx="1846827" cy="47114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r>
              <a:rPr lang="en-US">
                <a:hlinkClick r:id="rId4"/>
              </a:rPr>
              <a:t>This Photo</a:t>
            </a:r>
            <a:r>
              <a:rPr lang="en-US"/>
              <a:t> by Unknown author is licensed under </a:t>
            </a:r>
            <a:r>
              <a:rPr lang="en-US">
                <a:hlinkClick r:id="rId5"/>
              </a:rPr>
              <a:t>CC BY</a:t>
            </a:r>
            <a:r>
              <a:rPr lang="en-US"/>
              <a:t>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EE5645-1053-0E35-B44A-2114D3AD0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6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3198EC7-B644-FE54-9F77-38F6427C2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17310" y="6356350"/>
            <a:ext cx="4114800" cy="365125"/>
          </a:xfrm>
        </p:spPr>
        <p:txBody>
          <a:bodyPr/>
          <a:lstStyle/>
          <a:p>
            <a:r>
              <a:rPr lang="en-US"/>
              <a:t>L. Bartosova, CC BY-NC-SA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E2C71C-24F4-AE53-4A14-76A0BB070CA1}"/>
              </a:ext>
            </a:extLst>
          </p:cNvPr>
          <p:cNvSpPr txBox="1"/>
          <p:nvPr/>
        </p:nvSpPr>
        <p:spPr>
          <a:xfrm>
            <a:off x="942256" y="1802578"/>
            <a:ext cx="10217355" cy="5232202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b="1" dirty="0">
                <a:ea typeface="+mn-lt"/>
                <a:cs typeface="+mn-lt"/>
              </a:rPr>
              <a:t>Par </a:t>
            </a:r>
            <a:r>
              <a:rPr lang="en-US" sz="3200" b="1" err="1">
                <a:ea typeface="+mn-lt"/>
                <a:cs typeface="+mn-lt"/>
              </a:rPr>
              <a:t>exemple</a:t>
            </a:r>
            <a:r>
              <a:rPr lang="en-US" sz="3200" b="1" dirty="0">
                <a:ea typeface="+mn-lt"/>
                <a:cs typeface="+mn-lt"/>
              </a:rPr>
              <a:t> : </a:t>
            </a:r>
          </a:p>
          <a:p>
            <a:r>
              <a:rPr lang="en-US" sz="2400" b="1" dirty="0">
                <a:solidFill>
                  <a:srgbClr val="000000"/>
                </a:solidFill>
                <a:ea typeface="+mn-lt"/>
                <a:cs typeface="+mn-lt"/>
              </a:rPr>
              <a:t>Article :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Chemise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en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lin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à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rayures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.</a:t>
            </a:r>
            <a:endParaRPr lang="en-US" sz="2400" dirty="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en-US" sz="2400" b="1" dirty="0">
                <a:solidFill>
                  <a:srgbClr val="000000"/>
                </a:solidFill>
                <a:ea typeface="+mn-lt"/>
                <a:cs typeface="+mn-lt"/>
              </a:rPr>
              <a:t>Question :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Est-ce que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cette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chemise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est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disponible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en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d'autres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couleurs ? </a:t>
            </a:r>
            <a:endParaRPr lang="en-US" sz="2400" dirty="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en-US" sz="2400" b="1" dirty="0" err="1">
                <a:solidFill>
                  <a:srgbClr val="000000"/>
                </a:solidFill>
                <a:ea typeface="+mn-lt"/>
                <a:cs typeface="+mn-lt"/>
              </a:rPr>
              <a:t>Réponse</a:t>
            </a:r>
            <a:r>
              <a:rPr lang="en-US" sz="2400" b="1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a typeface="+mn-lt"/>
                <a:cs typeface="+mn-lt"/>
              </a:rPr>
              <a:t>potentielle</a:t>
            </a:r>
            <a:r>
              <a:rPr lang="en-US" sz="2400" b="1" dirty="0">
                <a:solidFill>
                  <a:srgbClr val="000000"/>
                </a:solidFill>
                <a:ea typeface="+mn-lt"/>
                <a:cs typeface="+mn-lt"/>
              </a:rPr>
              <a:t> :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Oui,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cette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chemise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est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disponible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en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bleu marine,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blanc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et gris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clair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.</a:t>
            </a:r>
            <a:endParaRPr lang="en-US" sz="2400" dirty="0"/>
          </a:p>
          <a:p>
            <a:endParaRPr lang="en-US" sz="2400" b="1" dirty="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en-US" sz="2400" b="1" dirty="0">
                <a:solidFill>
                  <a:srgbClr val="000000"/>
                </a:solidFill>
                <a:ea typeface="+mn-lt"/>
                <a:cs typeface="+mn-lt"/>
              </a:rPr>
              <a:t>Article :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Sac à dos anti-vol avec </a:t>
            </a:r>
            <a:r>
              <a:rPr lang="en-US" sz="2400" err="1">
                <a:solidFill>
                  <a:srgbClr val="0D0D0D"/>
                </a:solidFill>
                <a:ea typeface="+mn-lt"/>
                <a:cs typeface="+mn-lt"/>
              </a:rPr>
              <a:t>chargeur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USB. </a:t>
            </a:r>
            <a:endParaRPr lang="en-US" sz="240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en-US" sz="2400" b="1" dirty="0">
                <a:solidFill>
                  <a:srgbClr val="000000"/>
                </a:solidFill>
                <a:ea typeface="+mn-lt"/>
                <a:cs typeface="+mn-lt"/>
              </a:rPr>
              <a:t>Question :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Est-ce que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ce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sac à dos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est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résistant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à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l'eau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? </a:t>
            </a:r>
            <a:endParaRPr lang="en-US" sz="240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en-US" sz="2400" b="1" dirty="0" err="1">
                <a:solidFill>
                  <a:srgbClr val="000000"/>
                </a:solidFill>
                <a:ea typeface="+mn-lt"/>
                <a:cs typeface="+mn-lt"/>
              </a:rPr>
              <a:t>Réponse</a:t>
            </a:r>
            <a:r>
              <a:rPr lang="en-US" sz="2400" b="1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a typeface="+mn-lt"/>
                <a:cs typeface="+mn-lt"/>
              </a:rPr>
              <a:t>potentielle</a:t>
            </a:r>
            <a:r>
              <a:rPr lang="en-US" sz="2400" b="1" dirty="0">
                <a:solidFill>
                  <a:srgbClr val="000000"/>
                </a:solidFill>
                <a:ea typeface="+mn-lt"/>
                <a:cs typeface="+mn-lt"/>
              </a:rPr>
              <a:t> :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Oui,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ce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sac à dos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est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fabriqué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à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partir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de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matériaux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résistants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à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l'eau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pour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protéger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vos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affaires par temps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pluvieux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.</a:t>
            </a:r>
            <a:endParaRPr lang="en-US" sz="2400"/>
          </a:p>
          <a:p>
            <a:endParaRPr lang="en-US" sz="2400" b="1" dirty="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en-US" sz="2400" b="1" dirty="0">
                <a:solidFill>
                  <a:srgbClr val="000000"/>
                </a:solidFill>
                <a:ea typeface="+mn-lt"/>
                <a:cs typeface="+mn-lt"/>
              </a:rPr>
              <a:t>Article :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Casque audio sans fil avec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réduction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de bruit.</a:t>
            </a:r>
            <a:endParaRPr lang="en-US" sz="2400" dirty="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en-US" sz="2400" b="1" dirty="0">
                <a:solidFill>
                  <a:srgbClr val="000000"/>
                </a:solidFill>
                <a:ea typeface="+mn-lt"/>
                <a:cs typeface="+mn-lt"/>
              </a:rPr>
              <a:t>Question :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Quelle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est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la durée de vie de la batterie de </a:t>
            </a:r>
            <a:r>
              <a:rPr lang="en-US" sz="2400" dirty="0" err="1">
                <a:solidFill>
                  <a:srgbClr val="0D0D0D"/>
                </a:solidFill>
                <a:ea typeface="+mn-lt"/>
                <a:cs typeface="+mn-lt"/>
              </a:rPr>
              <a:t>ce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casque ? </a:t>
            </a:r>
            <a:endParaRPr lang="en-US" sz="240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en-US" sz="2400" b="1" err="1">
                <a:solidFill>
                  <a:srgbClr val="000000"/>
                </a:solidFill>
                <a:ea typeface="+mn-lt"/>
                <a:cs typeface="+mn-lt"/>
              </a:rPr>
              <a:t>Réponse</a:t>
            </a:r>
            <a:r>
              <a:rPr lang="en-US" sz="2400" b="1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en-US" sz="2400" b="1" err="1">
                <a:solidFill>
                  <a:srgbClr val="000000"/>
                </a:solidFill>
                <a:ea typeface="+mn-lt"/>
                <a:cs typeface="+mn-lt"/>
              </a:rPr>
              <a:t>potentielle</a:t>
            </a:r>
            <a:r>
              <a:rPr lang="en-US" sz="2400" b="1" dirty="0">
                <a:solidFill>
                  <a:srgbClr val="000000"/>
                </a:solidFill>
                <a:ea typeface="+mn-lt"/>
                <a:cs typeface="+mn-lt"/>
              </a:rPr>
              <a:t> :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Ce casque </a:t>
            </a:r>
            <a:r>
              <a:rPr lang="en-US" sz="2400" err="1">
                <a:solidFill>
                  <a:srgbClr val="0D0D0D"/>
                </a:solidFill>
                <a:ea typeface="+mn-lt"/>
                <a:cs typeface="+mn-lt"/>
              </a:rPr>
              <a:t>offre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</a:t>
            </a:r>
            <a:r>
              <a:rPr lang="en-US" sz="2400" err="1">
                <a:solidFill>
                  <a:srgbClr val="0D0D0D"/>
                </a:solidFill>
                <a:ea typeface="+mn-lt"/>
                <a:cs typeface="+mn-lt"/>
              </a:rPr>
              <a:t>jusqu'à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30 </a:t>
            </a:r>
            <a:r>
              <a:rPr lang="en-US" sz="2400" err="1">
                <a:solidFill>
                  <a:srgbClr val="0D0D0D"/>
                </a:solidFill>
                <a:ea typeface="+mn-lt"/>
                <a:cs typeface="+mn-lt"/>
              </a:rPr>
              <a:t>heures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</a:t>
            </a:r>
            <a:r>
              <a:rPr lang="en-US" sz="2400" err="1">
                <a:solidFill>
                  <a:srgbClr val="0D0D0D"/>
                </a:solidFill>
                <a:ea typeface="+mn-lt"/>
                <a:cs typeface="+mn-lt"/>
              </a:rPr>
              <a:t>d'écoute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continue avec </a:t>
            </a:r>
            <a:r>
              <a:rPr lang="en-US" sz="2400" err="1">
                <a:solidFill>
                  <a:srgbClr val="0D0D0D"/>
                </a:solidFill>
                <a:ea typeface="+mn-lt"/>
                <a:cs typeface="+mn-lt"/>
              </a:rPr>
              <a:t>une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</a:t>
            </a:r>
            <a:r>
              <a:rPr lang="en-US" sz="2400" err="1">
                <a:solidFill>
                  <a:srgbClr val="0D0D0D"/>
                </a:solidFill>
                <a:ea typeface="+mn-lt"/>
                <a:cs typeface="+mn-lt"/>
              </a:rPr>
              <a:t>seule</a:t>
            </a:r>
            <a:r>
              <a:rPr lang="en-US" sz="2400" dirty="0">
                <a:solidFill>
                  <a:srgbClr val="0D0D0D"/>
                </a:solidFill>
                <a:ea typeface="+mn-lt"/>
                <a:cs typeface="+mn-lt"/>
              </a:rPr>
              <a:t> charge.</a:t>
            </a:r>
          </a:p>
          <a:p>
            <a:endParaRPr lang="en-US" sz="2400" dirty="0">
              <a:solidFill>
                <a:srgbClr val="0D0D0D"/>
              </a:solidFill>
              <a:ea typeface="+mn-lt"/>
              <a:cs typeface="+mn-lt"/>
            </a:endParaRPr>
          </a:p>
          <a:p>
            <a:r>
              <a:rPr lang="en-US" sz="1200" dirty="0">
                <a:solidFill>
                  <a:srgbClr val="0D0D0D"/>
                </a:solidFill>
                <a:ea typeface="+mn-lt"/>
                <a:cs typeface="+mn-lt"/>
              </a:rPr>
              <a:t>Source des </a:t>
            </a:r>
            <a:r>
              <a:rPr lang="en-US" sz="1200" dirty="0" err="1">
                <a:solidFill>
                  <a:srgbClr val="0D0D0D"/>
                </a:solidFill>
                <a:ea typeface="+mn-lt"/>
                <a:cs typeface="+mn-lt"/>
              </a:rPr>
              <a:t>exemples</a:t>
            </a:r>
            <a:r>
              <a:rPr lang="en-US" sz="1200" dirty="0">
                <a:solidFill>
                  <a:srgbClr val="0D0D0D"/>
                </a:solidFill>
                <a:ea typeface="+mn-lt"/>
                <a:cs typeface="+mn-lt"/>
              </a:rPr>
              <a:t> : Chat GPT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DD55178-868C-1231-032B-3808E1B43751}"/>
              </a:ext>
            </a:extLst>
          </p:cNvPr>
          <p:cNvSpPr/>
          <p:nvPr/>
        </p:nvSpPr>
        <p:spPr bwMode="auto">
          <a:xfrm>
            <a:off x="475" y="2088"/>
            <a:ext cx="805543" cy="68661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spcBef>
                <a:spcPct val="0"/>
              </a:spcBef>
              <a:spcAft>
                <a:spcPct val="0"/>
              </a:spcAft>
            </a:pPr>
            <a:endParaRPr lang="en-US" sz="2400" b="0" i="0" u="none" strike="noStrike" cap="none" normalizeH="0" baseline="0" dirty="0">
              <a:ln>
                <a:noFill/>
              </a:ln>
              <a:effectLst/>
              <a:latin typeface="Times" pitchFamily="-110" charset="0"/>
              <a:cs typeface="Time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68BB61-FFC0-4504-461B-992E202490BD}"/>
              </a:ext>
            </a:extLst>
          </p:cNvPr>
          <p:cNvSpPr txBox="1"/>
          <p:nvPr/>
        </p:nvSpPr>
        <p:spPr>
          <a:xfrm rot="16200000">
            <a:off x="-983226" y="2558384"/>
            <a:ext cx="276941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/>
              <a:t>ACTIVITÉ 2 (suite)</a:t>
            </a:r>
          </a:p>
        </p:txBody>
      </p:sp>
      <p:pic>
        <p:nvPicPr>
          <p:cNvPr id="3" name="Picture 2" descr="A screenshot of a web page&#10;&#10;Description automatically generated">
            <a:extLst>
              <a:ext uri="{FF2B5EF4-FFF2-40B4-BE49-F238E27FC236}">
                <a16:creationId xmlns:a16="http://schemas.microsoft.com/office/drawing/2014/main" id="{73EC5A1B-FE95-4769-2531-810E28A954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14579" y="1463588"/>
            <a:ext cx="3302001" cy="23658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877B87F-7AA1-94EE-CD24-7DB57D501AB8}"/>
              </a:ext>
            </a:extLst>
          </p:cNvPr>
          <p:cNvSpPr txBox="1"/>
          <p:nvPr/>
        </p:nvSpPr>
        <p:spPr>
          <a:xfrm>
            <a:off x="3806723" y="1528916"/>
            <a:ext cx="4791586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400" b="1" dirty="0"/>
              <a:t>Au </a:t>
            </a:r>
            <a:r>
              <a:rPr lang="en-US" sz="4400" b="1" dirty="0" err="1"/>
              <a:t>magasin</a:t>
            </a:r>
            <a:r>
              <a:rPr lang="en-US" sz="4400" b="1" dirty="0"/>
              <a:t> à </a:t>
            </a:r>
            <a:r>
              <a:rPr lang="en-US" sz="4400" b="1" dirty="0" err="1"/>
              <a:t>grande</a:t>
            </a:r>
            <a:r>
              <a:rPr lang="en-US" sz="4400" b="1" dirty="0"/>
              <a:t> surface </a:t>
            </a:r>
            <a:r>
              <a:rPr lang="en-US" sz="2800" b="1" dirty="0"/>
              <a:t>(</a:t>
            </a:r>
            <a:r>
              <a:rPr lang="en-US" sz="2800" dirty="0"/>
              <a:t>suite)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87978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rgbClr val="3BB195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B34A7F-71DA-8FEA-2C0F-D24A1403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1221"/>
            <a:ext cx="10515600" cy="1348065"/>
          </a:xfrm>
        </p:spPr>
        <p:txBody>
          <a:bodyPr>
            <a:normAutofit/>
          </a:bodyPr>
          <a:lstStyle/>
          <a:p>
            <a:pPr algn="ctr"/>
            <a:r>
              <a:rPr lang="en-US" sz="6800" dirty="0">
                <a:solidFill>
                  <a:schemeClr val="bg1"/>
                </a:solidFill>
              </a:rPr>
              <a:t>Jeu de </a:t>
            </a:r>
            <a:r>
              <a:rPr lang="en-US" sz="6800" dirty="0" err="1">
                <a:solidFill>
                  <a:schemeClr val="bg1"/>
                </a:solidFill>
              </a:rPr>
              <a:t>rôles</a:t>
            </a:r>
          </a:p>
        </p:txBody>
      </p:sp>
      <p:pic>
        <p:nvPicPr>
          <p:cNvPr id="4" name="Content Placeholder 3" descr="A group of people icon&#10;&#10;Description automatically generated">
            <a:extLst>
              <a:ext uri="{FF2B5EF4-FFF2-40B4-BE49-F238E27FC236}">
                <a16:creationId xmlns:a16="http://schemas.microsoft.com/office/drawing/2014/main" id="{8A339213-1D8E-F19F-370D-77DEA8966B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342124" y="-3124"/>
            <a:ext cx="1848009" cy="1534345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13AB28-BA93-12AB-2A0F-7CD31C1026FA}"/>
              </a:ext>
            </a:extLst>
          </p:cNvPr>
          <p:cNvSpPr txBox="1"/>
          <p:nvPr/>
        </p:nvSpPr>
        <p:spPr>
          <a:xfrm>
            <a:off x="10367296" y="1777026"/>
            <a:ext cx="1846827" cy="47114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r>
              <a:rPr lang="en-US">
                <a:hlinkClick r:id="rId3"/>
              </a:rPr>
              <a:t>This Photo</a:t>
            </a:r>
            <a:r>
              <a:rPr lang="en-US"/>
              <a:t> by Unknown author is licensed under </a:t>
            </a:r>
            <a:r>
              <a:rPr lang="en-US">
                <a:hlinkClick r:id="rId4"/>
              </a:rPr>
              <a:t>CC BY</a:t>
            </a:r>
            <a:r>
              <a:rPr lang="en-US"/>
              <a:t>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EE5645-1053-0E35-B44A-2114D3AD0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7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3198EC7-B644-FE54-9F77-38F6427C2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2858" y="6356350"/>
            <a:ext cx="4114800" cy="365125"/>
          </a:xfrm>
        </p:spPr>
        <p:txBody>
          <a:bodyPr/>
          <a:lstStyle/>
          <a:p>
            <a:r>
              <a:rPr lang="en-US"/>
              <a:t>L. Bartosova, CC BY-NC-SA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E2C71C-24F4-AE53-4A14-76A0BB070CA1}"/>
              </a:ext>
            </a:extLst>
          </p:cNvPr>
          <p:cNvSpPr txBox="1"/>
          <p:nvPr/>
        </p:nvSpPr>
        <p:spPr>
          <a:xfrm>
            <a:off x="2769418" y="1458450"/>
            <a:ext cx="6390968" cy="144655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b="1" dirty="0"/>
              <a:t>Mini-Conversations</a:t>
            </a:r>
            <a:endParaRPr lang="en-US" dirty="0"/>
          </a:p>
          <a:p>
            <a:endParaRPr lang="en-US" sz="44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3C5C29-F24C-146F-DC67-196450FA5FD4}"/>
              </a:ext>
            </a:extLst>
          </p:cNvPr>
          <p:cNvSpPr txBox="1"/>
          <p:nvPr/>
        </p:nvSpPr>
        <p:spPr>
          <a:xfrm>
            <a:off x="901288" y="2236838"/>
            <a:ext cx="8586837" cy="35394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err="1">
                <a:ea typeface="+mn-lt"/>
                <a:cs typeface="+mn-lt"/>
              </a:rPr>
              <a:t>Improvisez</a:t>
            </a:r>
            <a:r>
              <a:rPr lang="en-US" sz="2800" dirty="0">
                <a:ea typeface="+mn-lt"/>
                <a:cs typeface="+mn-lt"/>
              </a:rPr>
              <a:t> un dialogue </a:t>
            </a:r>
            <a:r>
              <a:rPr lang="en-US" sz="2800" dirty="0" err="1">
                <a:ea typeface="+mn-lt"/>
                <a:cs typeface="+mn-lt"/>
              </a:rPr>
              <a:t>typique</a:t>
            </a:r>
            <a:r>
              <a:rPr lang="en-US" sz="2800" dirty="0">
                <a:ea typeface="+mn-lt"/>
                <a:cs typeface="+mn-lt"/>
              </a:rPr>
              <a:t> de lieu (</a:t>
            </a:r>
            <a:r>
              <a:rPr lang="en-US" sz="2800" dirty="0" err="1">
                <a:ea typeface="+mn-lt"/>
                <a:cs typeface="+mn-lt"/>
              </a:rPr>
              <a:t>supermarché</a:t>
            </a:r>
            <a:r>
              <a:rPr lang="en-US" sz="2800" dirty="0">
                <a:ea typeface="+mn-lt"/>
                <a:cs typeface="+mn-lt"/>
              </a:rPr>
              <a:t> </a:t>
            </a:r>
            <a:r>
              <a:rPr lang="en-US" sz="2800" dirty="0" err="1">
                <a:ea typeface="+mn-lt"/>
                <a:cs typeface="+mn-lt"/>
              </a:rPr>
              <a:t>ou</a:t>
            </a:r>
            <a:r>
              <a:rPr lang="en-US" sz="2800" dirty="0">
                <a:ea typeface="+mn-lt"/>
                <a:cs typeface="+mn-lt"/>
              </a:rPr>
              <a:t> </a:t>
            </a:r>
            <a:r>
              <a:rPr lang="en-US" sz="2800" dirty="0" err="1">
                <a:ea typeface="+mn-lt"/>
                <a:cs typeface="+mn-lt"/>
              </a:rPr>
              <a:t>magasin</a:t>
            </a:r>
            <a:r>
              <a:rPr lang="en-US" sz="2800" dirty="0">
                <a:ea typeface="+mn-lt"/>
                <a:cs typeface="+mn-lt"/>
              </a:rPr>
              <a:t> à </a:t>
            </a:r>
            <a:r>
              <a:rPr lang="en-US" sz="2800" dirty="0" err="1">
                <a:ea typeface="+mn-lt"/>
                <a:cs typeface="+mn-lt"/>
              </a:rPr>
              <a:t>grande</a:t>
            </a:r>
            <a:r>
              <a:rPr lang="en-US" sz="2800" dirty="0">
                <a:ea typeface="+mn-lt"/>
                <a:cs typeface="+mn-lt"/>
              </a:rPr>
              <a:t> surface).</a:t>
            </a:r>
            <a:endParaRPr lang="en-US"/>
          </a:p>
          <a:p>
            <a:pPr marL="457200" indent="-457200">
              <a:buFont typeface="Arial"/>
              <a:buChar char="•"/>
            </a:pPr>
            <a:r>
              <a:rPr lang="en-US" sz="2800" dirty="0" err="1">
                <a:ea typeface="+mn-lt"/>
                <a:cs typeface="+mn-lt"/>
              </a:rPr>
              <a:t>Imaginez</a:t>
            </a:r>
            <a:r>
              <a:rPr lang="en-US" sz="2800" dirty="0">
                <a:ea typeface="+mn-lt"/>
                <a:cs typeface="+mn-lt"/>
              </a:rPr>
              <a:t> </a:t>
            </a:r>
            <a:r>
              <a:rPr lang="en-US" sz="2800" dirty="0" err="1">
                <a:ea typeface="+mn-lt"/>
                <a:cs typeface="+mn-lt"/>
              </a:rPr>
              <a:t>ce</a:t>
            </a:r>
            <a:r>
              <a:rPr lang="en-US" sz="2800" dirty="0">
                <a:ea typeface="+mn-lt"/>
                <a:cs typeface="+mn-lt"/>
              </a:rPr>
              <a:t> que </a:t>
            </a:r>
            <a:r>
              <a:rPr lang="en-US" sz="2800" dirty="0" err="1">
                <a:ea typeface="+mn-lt"/>
                <a:cs typeface="+mn-lt"/>
              </a:rPr>
              <a:t>vous</a:t>
            </a:r>
            <a:r>
              <a:rPr lang="en-US" sz="2800" dirty="0">
                <a:ea typeface="+mn-lt"/>
                <a:cs typeface="+mn-lt"/>
              </a:rPr>
              <a:t> </a:t>
            </a:r>
            <a:r>
              <a:rPr lang="en-US" sz="2800" dirty="0" err="1">
                <a:ea typeface="+mn-lt"/>
                <a:cs typeface="+mn-lt"/>
              </a:rPr>
              <a:t>pourriez</a:t>
            </a:r>
            <a:r>
              <a:rPr lang="en-US" sz="2800" dirty="0">
                <a:ea typeface="+mn-lt"/>
                <a:cs typeface="+mn-lt"/>
              </a:rPr>
              <a:t> dire dans </a:t>
            </a:r>
            <a:r>
              <a:rPr lang="en-US" sz="2800" dirty="0" err="1">
                <a:ea typeface="+mn-lt"/>
                <a:cs typeface="+mn-lt"/>
              </a:rPr>
              <a:t>une</a:t>
            </a:r>
            <a:r>
              <a:rPr lang="en-US" sz="2800" dirty="0">
                <a:ea typeface="+mn-lt"/>
                <a:cs typeface="+mn-lt"/>
              </a:rPr>
              <a:t> situation qui a lieu dans un </a:t>
            </a:r>
            <a:r>
              <a:rPr lang="en-US" sz="2800" dirty="0" err="1">
                <a:ea typeface="+mn-lt"/>
                <a:cs typeface="+mn-lt"/>
              </a:rPr>
              <a:t>supermarché</a:t>
            </a:r>
            <a:r>
              <a:rPr lang="en-US" sz="2800" dirty="0">
                <a:ea typeface="+mn-lt"/>
                <a:cs typeface="+mn-lt"/>
              </a:rPr>
              <a:t> </a:t>
            </a:r>
            <a:r>
              <a:rPr lang="en-US" sz="2800" dirty="0" err="1">
                <a:ea typeface="+mn-lt"/>
                <a:cs typeface="+mn-lt"/>
              </a:rPr>
              <a:t>ou</a:t>
            </a:r>
            <a:r>
              <a:rPr lang="en-US" sz="2800" dirty="0">
                <a:ea typeface="+mn-lt"/>
                <a:cs typeface="+mn-lt"/>
              </a:rPr>
              <a:t> un </a:t>
            </a:r>
            <a:r>
              <a:rPr lang="en-US" sz="2800" dirty="0" err="1">
                <a:ea typeface="+mn-lt"/>
                <a:cs typeface="+mn-lt"/>
              </a:rPr>
              <a:t>magasin</a:t>
            </a:r>
            <a:r>
              <a:rPr lang="en-US" sz="2800" dirty="0">
                <a:ea typeface="+mn-lt"/>
                <a:cs typeface="+mn-lt"/>
              </a:rPr>
              <a:t> à </a:t>
            </a:r>
            <a:r>
              <a:rPr lang="en-US" sz="2800" dirty="0" err="1">
                <a:ea typeface="+mn-lt"/>
                <a:cs typeface="+mn-lt"/>
              </a:rPr>
              <a:t>grande</a:t>
            </a:r>
            <a:r>
              <a:rPr lang="en-US" sz="2800" dirty="0">
                <a:ea typeface="+mn-lt"/>
                <a:cs typeface="+mn-lt"/>
              </a:rPr>
              <a:t> surface. </a:t>
            </a:r>
            <a:endParaRPr lang="en-US" sz="2800" dirty="0"/>
          </a:p>
          <a:p>
            <a:pPr marL="457200" indent="-457200">
              <a:buFont typeface="Arial"/>
              <a:buChar char="•"/>
            </a:pPr>
            <a:r>
              <a:rPr lang="en-US" sz="2800" dirty="0">
                <a:ea typeface="+mn-lt"/>
                <a:cs typeface="+mn-lt"/>
              </a:rPr>
              <a:t>Dans </a:t>
            </a:r>
            <a:r>
              <a:rPr lang="en-US" sz="2800" dirty="0" err="1">
                <a:ea typeface="+mn-lt"/>
                <a:cs typeface="+mn-lt"/>
              </a:rPr>
              <a:t>votre</a:t>
            </a:r>
            <a:r>
              <a:rPr lang="en-US" sz="2800" dirty="0">
                <a:ea typeface="+mn-lt"/>
                <a:cs typeface="+mn-lt"/>
              </a:rPr>
              <a:t> dialogue, le client pose </a:t>
            </a:r>
            <a:r>
              <a:rPr lang="en-US" sz="2800" dirty="0" err="1">
                <a:ea typeface="+mn-lt"/>
                <a:cs typeface="+mn-lt"/>
              </a:rPr>
              <a:t>une</a:t>
            </a:r>
            <a:r>
              <a:rPr lang="en-US" sz="2800" dirty="0">
                <a:ea typeface="+mn-lt"/>
                <a:cs typeface="+mn-lt"/>
              </a:rPr>
              <a:t> question à </a:t>
            </a:r>
            <a:r>
              <a:rPr lang="en-US" sz="2800" dirty="0" err="1">
                <a:ea typeface="+mn-lt"/>
                <a:cs typeface="+mn-lt"/>
              </a:rPr>
              <a:t>l’employé</a:t>
            </a:r>
            <a:r>
              <a:rPr lang="en-US" sz="2800" dirty="0">
                <a:ea typeface="+mn-lt"/>
                <a:cs typeface="+mn-lt"/>
              </a:rPr>
              <a:t>, qui </a:t>
            </a:r>
            <a:r>
              <a:rPr lang="en-US" sz="2800" dirty="0" err="1">
                <a:ea typeface="+mn-lt"/>
                <a:cs typeface="+mn-lt"/>
              </a:rPr>
              <a:t>lui</a:t>
            </a:r>
            <a:r>
              <a:rPr lang="en-US" sz="2800" dirty="0">
                <a:ea typeface="+mn-lt"/>
                <a:cs typeface="+mn-lt"/>
              </a:rPr>
              <a:t> </a:t>
            </a:r>
            <a:r>
              <a:rPr lang="en-US" sz="2800" dirty="0" err="1">
                <a:ea typeface="+mn-lt"/>
                <a:cs typeface="+mn-lt"/>
              </a:rPr>
              <a:t>répond</a:t>
            </a:r>
            <a:r>
              <a:rPr lang="en-US" sz="2800" dirty="0">
                <a:ea typeface="+mn-lt"/>
                <a:cs typeface="+mn-lt"/>
              </a:rPr>
              <a:t>. </a:t>
            </a:r>
            <a:r>
              <a:rPr lang="en-US" sz="2800" dirty="0" err="1">
                <a:ea typeface="+mn-lt"/>
                <a:cs typeface="+mn-lt"/>
              </a:rPr>
              <a:t>L'employé</a:t>
            </a:r>
            <a:r>
              <a:rPr lang="en-US" sz="2800" dirty="0">
                <a:ea typeface="+mn-lt"/>
                <a:cs typeface="+mn-lt"/>
              </a:rPr>
              <a:t> </a:t>
            </a:r>
            <a:r>
              <a:rPr lang="en-US" sz="2800" dirty="0" err="1">
                <a:ea typeface="+mn-lt"/>
                <a:cs typeface="+mn-lt"/>
              </a:rPr>
              <a:t>peut</a:t>
            </a:r>
            <a:r>
              <a:rPr lang="en-US" sz="2800" dirty="0">
                <a:ea typeface="+mn-lt"/>
                <a:cs typeface="+mn-lt"/>
              </a:rPr>
              <a:t> </a:t>
            </a:r>
            <a:r>
              <a:rPr lang="en-US" sz="2800" dirty="0" err="1">
                <a:ea typeface="+mn-lt"/>
                <a:cs typeface="+mn-lt"/>
              </a:rPr>
              <a:t>également</a:t>
            </a:r>
            <a:r>
              <a:rPr lang="en-US" sz="2800" dirty="0">
                <a:ea typeface="+mn-lt"/>
                <a:cs typeface="+mn-lt"/>
              </a:rPr>
              <a:t> poser des questions de clarification au client, qui </a:t>
            </a:r>
            <a:r>
              <a:rPr lang="en-US" sz="2800" dirty="0" err="1">
                <a:ea typeface="+mn-lt"/>
                <a:cs typeface="+mn-lt"/>
              </a:rPr>
              <a:t>lui</a:t>
            </a:r>
            <a:r>
              <a:rPr lang="en-US" sz="2800" dirty="0">
                <a:ea typeface="+mn-lt"/>
                <a:cs typeface="+mn-lt"/>
              </a:rPr>
              <a:t> </a:t>
            </a:r>
            <a:r>
              <a:rPr lang="en-US" sz="2800" dirty="0" err="1">
                <a:ea typeface="+mn-lt"/>
                <a:cs typeface="+mn-lt"/>
              </a:rPr>
              <a:t>répond</a:t>
            </a:r>
            <a:r>
              <a:rPr lang="en-US" sz="2800" dirty="0">
                <a:ea typeface="+mn-lt"/>
                <a:cs typeface="+mn-lt"/>
              </a:rPr>
              <a:t> à son tour (trois </a:t>
            </a:r>
            <a:r>
              <a:rPr lang="en-US" sz="2800" dirty="0" err="1">
                <a:ea typeface="+mn-lt"/>
                <a:cs typeface="+mn-lt"/>
              </a:rPr>
              <a:t>ou</a:t>
            </a:r>
            <a:r>
              <a:rPr lang="en-US" sz="2800" dirty="0">
                <a:ea typeface="+mn-lt"/>
                <a:cs typeface="+mn-lt"/>
              </a:rPr>
              <a:t> quatre </a:t>
            </a:r>
            <a:r>
              <a:rPr lang="en-US" sz="2800" dirty="0" err="1">
                <a:ea typeface="+mn-lt"/>
                <a:cs typeface="+mn-lt"/>
              </a:rPr>
              <a:t>répliques</a:t>
            </a:r>
            <a:r>
              <a:rPr lang="en-US" sz="2800" dirty="0">
                <a:ea typeface="+mn-lt"/>
                <a:cs typeface="+mn-lt"/>
              </a:rPr>
              <a:t> par participant). </a:t>
            </a:r>
            <a:endParaRPr lang="en-US" sz="2800" dirty="0"/>
          </a:p>
          <a:p>
            <a:endParaRPr lang="en-US" sz="2800" dirty="0">
              <a:ea typeface="+mn-lt"/>
              <a:cs typeface="+mn-lt"/>
            </a:endParaRPr>
          </a:p>
          <a:p>
            <a:endParaRPr lang="en-US" sz="28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E774933-6715-B1BD-DFDA-206BA81069C6}"/>
              </a:ext>
            </a:extLst>
          </p:cNvPr>
          <p:cNvSpPr/>
          <p:nvPr/>
        </p:nvSpPr>
        <p:spPr bwMode="auto">
          <a:xfrm>
            <a:off x="475" y="2088"/>
            <a:ext cx="805543" cy="68661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spcBef>
                <a:spcPct val="0"/>
              </a:spcBef>
              <a:spcAft>
                <a:spcPct val="0"/>
              </a:spcAft>
            </a:pPr>
            <a:endParaRPr lang="en-US" sz="2400" b="0" i="0" u="none" strike="noStrike" cap="none" normalizeH="0" baseline="0" dirty="0">
              <a:ln>
                <a:noFill/>
              </a:ln>
              <a:effectLst/>
              <a:latin typeface="Times" pitchFamily="-110" charset="0"/>
              <a:cs typeface="Time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6F6C73-F0F4-B03E-B8BB-7DC6F3184090}"/>
              </a:ext>
            </a:extLst>
          </p:cNvPr>
          <p:cNvSpPr txBox="1"/>
          <p:nvPr/>
        </p:nvSpPr>
        <p:spPr>
          <a:xfrm rot="-5400000">
            <a:off x="-983226" y="2558384"/>
            <a:ext cx="276941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/>
              <a:t>ACTIVITÉ 3</a:t>
            </a:r>
          </a:p>
        </p:txBody>
      </p:sp>
      <p:pic>
        <p:nvPicPr>
          <p:cNvPr id="3" name="Picture 2" descr="A screenshot of a website&#10;&#10;Description automatically generated">
            <a:extLst>
              <a:ext uri="{FF2B5EF4-FFF2-40B4-BE49-F238E27FC236}">
                <a16:creationId xmlns:a16="http://schemas.microsoft.com/office/drawing/2014/main" id="{1F4F8D1E-70C5-5D7F-5086-BD914EF84A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8719" y="4396641"/>
            <a:ext cx="2458068" cy="14380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E75534-1D07-55F0-D342-AA0C57B477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80315" y="1965632"/>
            <a:ext cx="2112787" cy="221389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91A302F-C7B1-308F-84C0-A54A60D89FF1}"/>
              </a:ext>
            </a:extLst>
          </p:cNvPr>
          <p:cNvSpPr txBox="1"/>
          <p:nvPr/>
        </p:nvSpPr>
        <p:spPr>
          <a:xfrm>
            <a:off x="1466644" y="5252064"/>
            <a:ext cx="7071031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The Hand Bold"/>
              </a:rPr>
              <a:t>Pour </a:t>
            </a:r>
            <a:r>
              <a:rPr lang="en-US" sz="2000" b="1" err="1">
                <a:latin typeface="The Hand Bold"/>
              </a:rPr>
              <a:t>vous</a:t>
            </a:r>
            <a:r>
              <a:rPr lang="en-US" sz="2000" b="1" dirty="0">
                <a:latin typeface="The Hand Bold"/>
              </a:rPr>
              <a:t> aider</a:t>
            </a:r>
          </a:p>
          <a:p>
            <a:endParaRPr lang="en-US" sz="2000" b="1" dirty="0">
              <a:latin typeface="The Hand Bold"/>
            </a:endParaRPr>
          </a:p>
          <a:p>
            <a:pPr marL="342900" indent="-342900">
              <a:buFont typeface="Arial"/>
              <a:buChar char="•"/>
            </a:pPr>
            <a:r>
              <a:rPr lang="en-US" sz="2000" err="1">
                <a:latin typeface="The Hand Bold"/>
              </a:rPr>
              <a:t>Utilisez</a:t>
            </a:r>
            <a:r>
              <a:rPr lang="en-US" sz="2000" baseline="0" dirty="0">
                <a:latin typeface="The Hand Bold"/>
              </a:rPr>
              <a:t> les fiches de </a:t>
            </a:r>
            <a:r>
              <a:rPr lang="en-US" sz="2000" baseline="0" err="1">
                <a:latin typeface="The Hand Bold"/>
              </a:rPr>
              <a:t>vocabulaire</a:t>
            </a:r>
            <a:r>
              <a:rPr lang="en-US" sz="2000" baseline="0" dirty="0">
                <a:latin typeface="The Hand Bold"/>
              </a:rPr>
              <a:t> et la </a:t>
            </a:r>
            <a:r>
              <a:rPr lang="en-US" sz="2000" baseline="0" err="1">
                <a:latin typeface="The Hand Bold"/>
              </a:rPr>
              <a:t>circulaire</a:t>
            </a:r>
            <a:r>
              <a:rPr lang="en-US" sz="2000" baseline="0" dirty="0">
                <a:latin typeface="The Hand Bold"/>
              </a:rPr>
              <a:t> </a:t>
            </a:r>
            <a:r>
              <a:rPr lang="en-US" sz="2000" baseline="0" err="1">
                <a:latin typeface="The Hand Bold"/>
              </a:rPr>
              <a:t>ou</a:t>
            </a:r>
            <a:r>
              <a:rPr lang="en-US" sz="2000" baseline="0" dirty="0">
                <a:latin typeface="The Hand Bold"/>
              </a:rPr>
              <a:t> le site Web du </a:t>
            </a:r>
            <a:r>
              <a:rPr lang="en-US" sz="2000" baseline="0" err="1">
                <a:latin typeface="The Hand Bold"/>
              </a:rPr>
              <a:t>magasin</a:t>
            </a:r>
            <a:r>
              <a:rPr lang="en-US" sz="2000" baseline="0" dirty="0">
                <a:latin typeface="The Hand Bold"/>
              </a:rPr>
              <a:t> pour alimenter </a:t>
            </a:r>
            <a:r>
              <a:rPr lang="en-US" sz="2000" baseline="0" err="1">
                <a:latin typeface="The Hand Bold"/>
              </a:rPr>
              <a:t>votre</a:t>
            </a:r>
            <a:r>
              <a:rPr lang="en-US" sz="2000" baseline="0" dirty="0">
                <a:latin typeface="The Hand Bold"/>
              </a:rPr>
              <a:t> dialogue. 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0D0D0D"/>
                </a:solidFill>
                <a:ea typeface="+mn-lt"/>
                <a:cs typeface="+mn-lt"/>
              </a:rPr>
              <a:t>Si </a:t>
            </a:r>
            <a:r>
              <a:rPr lang="en-US" sz="2000" err="1">
                <a:solidFill>
                  <a:srgbClr val="0D0D0D"/>
                </a:solidFill>
                <a:ea typeface="+mn-lt"/>
                <a:cs typeface="+mn-lt"/>
              </a:rPr>
              <a:t>vous</a:t>
            </a:r>
            <a:r>
              <a:rPr lang="en-US" sz="2000" dirty="0">
                <a:solidFill>
                  <a:srgbClr val="0D0D0D"/>
                </a:solidFill>
                <a:ea typeface="+mn-lt"/>
                <a:cs typeface="+mn-lt"/>
              </a:rPr>
              <a:t> ne </a:t>
            </a:r>
            <a:r>
              <a:rPr lang="en-US" sz="2000" err="1">
                <a:solidFill>
                  <a:srgbClr val="0D0D0D"/>
                </a:solidFill>
                <a:ea typeface="+mn-lt"/>
                <a:cs typeface="+mn-lt"/>
              </a:rPr>
              <a:t>savez</a:t>
            </a:r>
            <a:r>
              <a:rPr lang="en-US" sz="2000" dirty="0">
                <a:solidFill>
                  <a:srgbClr val="0D0D0D"/>
                </a:solidFill>
                <a:ea typeface="+mn-lt"/>
                <a:cs typeface="+mn-lt"/>
              </a:rPr>
              <a:t> pas quoi dire, </a:t>
            </a:r>
            <a:r>
              <a:rPr lang="en-US" sz="2000" err="1">
                <a:solidFill>
                  <a:srgbClr val="0D0D0D"/>
                </a:solidFill>
                <a:ea typeface="+mn-lt"/>
                <a:cs typeface="+mn-lt"/>
              </a:rPr>
              <a:t>imaginez</a:t>
            </a:r>
            <a:r>
              <a:rPr lang="en-US" sz="2000" dirty="0">
                <a:solidFill>
                  <a:srgbClr val="0D0D0D"/>
                </a:solidFill>
                <a:ea typeface="+mn-lt"/>
                <a:cs typeface="+mn-lt"/>
              </a:rPr>
              <a:t> </a:t>
            </a:r>
            <a:r>
              <a:rPr lang="en-US" sz="2000" err="1">
                <a:solidFill>
                  <a:srgbClr val="0D0D0D"/>
                </a:solidFill>
                <a:ea typeface="+mn-lt"/>
                <a:cs typeface="+mn-lt"/>
              </a:rPr>
              <a:t>ce</a:t>
            </a:r>
            <a:r>
              <a:rPr lang="en-US" sz="2000" dirty="0">
                <a:solidFill>
                  <a:srgbClr val="0D0D0D"/>
                </a:solidFill>
                <a:ea typeface="+mn-lt"/>
                <a:cs typeface="+mn-lt"/>
              </a:rPr>
              <a:t> que </a:t>
            </a:r>
            <a:r>
              <a:rPr lang="en-US" sz="2000" err="1">
                <a:solidFill>
                  <a:srgbClr val="0D0D0D"/>
                </a:solidFill>
                <a:ea typeface="+mn-lt"/>
                <a:cs typeface="+mn-lt"/>
              </a:rPr>
              <a:t>vous</a:t>
            </a:r>
            <a:r>
              <a:rPr lang="en-US" sz="2000" dirty="0">
                <a:solidFill>
                  <a:srgbClr val="0D0D0D"/>
                </a:solidFill>
                <a:ea typeface="+mn-lt"/>
                <a:cs typeface="+mn-lt"/>
              </a:rPr>
              <a:t> </a:t>
            </a:r>
            <a:r>
              <a:rPr lang="en-US" sz="2000" err="1">
                <a:solidFill>
                  <a:srgbClr val="0D0D0D"/>
                </a:solidFill>
                <a:ea typeface="+mn-lt"/>
                <a:cs typeface="+mn-lt"/>
              </a:rPr>
              <a:t>diriez</a:t>
            </a:r>
            <a:r>
              <a:rPr lang="en-US" sz="2000" dirty="0">
                <a:solidFill>
                  <a:srgbClr val="0D0D0D"/>
                </a:solidFill>
                <a:ea typeface="+mn-lt"/>
                <a:cs typeface="+mn-lt"/>
              </a:rPr>
              <a:t> dans </a:t>
            </a:r>
            <a:r>
              <a:rPr lang="en-US" sz="2000" err="1">
                <a:solidFill>
                  <a:srgbClr val="0D0D0D"/>
                </a:solidFill>
                <a:ea typeface="+mn-lt"/>
                <a:cs typeface="+mn-lt"/>
              </a:rPr>
              <a:t>votre</a:t>
            </a:r>
            <a:r>
              <a:rPr lang="en-US" sz="2000" dirty="0">
                <a:solidFill>
                  <a:srgbClr val="0D0D0D"/>
                </a:solidFill>
                <a:ea typeface="+mn-lt"/>
                <a:cs typeface="+mn-lt"/>
              </a:rPr>
              <a:t> propre langue dans </a:t>
            </a:r>
            <a:r>
              <a:rPr lang="en-US" sz="2000" err="1">
                <a:solidFill>
                  <a:srgbClr val="0D0D0D"/>
                </a:solidFill>
                <a:ea typeface="+mn-lt"/>
                <a:cs typeface="+mn-lt"/>
              </a:rPr>
              <a:t>cette</a:t>
            </a:r>
            <a:r>
              <a:rPr lang="en-US" sz="2000" dirty="0">
                <a:solidFill>
                  <a:srgbClr val="0D0D0D"/>
                </a:solidFill>
                <a:ea typeface="+mn-lt"/>
                <a:cs typeface="+mn-lt"/>
              </a:rPr>
              <a:t> situation.</a:t>
            </a:r>
            <a:endParaRPr lang="en-US" sz="2000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8317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rgbClr val="3BB195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B34A7F-71DA-8FEA-2C0F-D24A1403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1221"/>
            <a:ext cx="10515600" cy="1348065"/>
          </a:xfrm>
        </p:spPr>
        <p:txBody>
          <a:bodyPr>
            <a:normAutofit/>
          </a:bodyPr>
          <a:lstStyle/>
          <a:p>
            <a:pPr algn="ctr"/>
            <a:r>
              <a:rPr lang="en-US" sz="6800" dirty="0">
                <a:solidFill>
                  <a:schemeClr val="bg1"/>
                </a:solidFill>
              </a:rPr>
              <a:t>Jeu de </a:t>
            </a:r>
            <a:r>
              <a:rPr lang="en-US" sz="6800" dirty="0" err="1">
                <a:solidFill>
                  <a:schemeClr val="bg1"/>
                </a:solidFill>
              </a:rPr>
              <a:t>rôles</a:t>
            </a:r>
          </a:p>
        </p:txBody>
      </p:sp>
      <p:pic>
        <p:nvPicPr>
          <p:cNvPr id="4" name="Content Placeholder 3" descr="A group of people icon&#10;&#10;Description automatically generated">
            <a:extLst>
              <a:ext uri="{FF2B5EF4-FFF2-40B4-BE49-F238E27FC236}">
                <a16:creationId xmlns:a16="http://schemas.microsoft.com/office/drawing/2014/main" id="{8A339213-1D8E-F19F-370D-77DEA8966B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342124" y="-3124"/>
            <a:ext cx="1848009" cy="1534345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13AB28-BA93-12AB-2A0F-7CD31C1026FA}"/>
              </a:ext>
            </a:extLst>
          </p:cNvPr>
          <p:cNvSpPr txBox="1"/>
          <p:nvPr/>
        </p:nvSpPr>
        <p:spPr>
          <a:xfrm>
            <a:off x="10367296" y="1777026"/>
            <a:ext cx="1846827" cy="47114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r>
              <a:rPr lang="en-US">
                <a:hlinkClick r:id="rId3"/>
              </a:rPr>
              <a:t>This Photo</a:t>
            </a:r>
            <a:r>
              <a:rPr lang="en-US"/>
              <a:t> by Unknown author is licensed under </a:t>
            </a:r>
            <a:r>
              <a:rPr lang="en-US">
                <a:hlinkClick r:id="rId4"/>
              </a:rPr>
              <a:t>CC BY</a:t>
            </a:r>
            <a:r>
              <a:rPr lang="en-US"/>
              <a:t>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EE5645-1053-0E35-B44A-2114D3AD0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8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3198EC7-B644-FE54-9F77-38F6427C2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2858" y="6356350"/>
            <a:ext cx="4114800" cy="365125"/>
          </a:xfrm>
        </p:spPr>
        <p:txBody>
          <a:bodyPr/>
          <a:lstStyle/>
          <a:p>
            <a:r>
              <a:rPr lang="en-US"/>
              <a:t>L. Bartosova, CC BY-NC-SA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E2C71C-24F4-AE53-4A14-76A0BB070CA1}"/>
              </a:ext>
            </a:extLst>
          </p:cNvPr>
          <p:cNvSpPr txBox="1"/>
          <p:nvPr/>
        </p:nvSpPr>
        <p:spPr>
          <a:xfrm>
            <a:off x="2769418" y="1622321"/>
            <a:ext cx="6390968" cy="144655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b="1" dirty="0">
                <a:ea typeface="+mn-lt"/>
                <a:cs typeface="+mn-lt"/>
              </a:rPr>
              <a:t>Mini-Conversations</a:t>
            </a:r>
            <a:endParaRPr lang="en-US" sz="4400" dirty="0">
              <a:ea typeface="+mn-lt"/>
              <a:cs typeface="+mn-lt"/>
            </a:endParaRPr>
          </a:p>
          <a:p>
            <a:endParaRPr lang="en-US" sz="44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3C5C29-F24C-146F-DC67-196450FA5FD4}"/>
              </a:ext>
            </a:extLst>
          </p:cNvPr>
          <p:cNvSpPr txBox="1"/>
          <p:nvPr/>
        </p:nvSpPr>
        <p:spPr>
          <a:xfrm>
            <a:off x="1147095" y="2589159"/>
            <a:ext cx="10405804" cy="36933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err="1">
                <a:ea typeface="+mn-lt"/>
                <a:cs typeface="+mn-lt"/>
              </a:rPr>
              <a:t>Maintenant</a:t>
            </a:r>
            <a:r>
              <a:rPr lang="en-US" sz="3600" dirty="0">
                <a:ea typeface="+mn-lt"/>
                <a:cs typeface="+mn-lt"/>
              </a:rPr>
              <a:t>, </a:t>
            </a:r>
            <a:r>
              <a:rPr lang="en-US" sz="3600" err="1">
                <a:ea typeface="+mn-lt"/>
                <a:cs typeface="+mn-lt"/>
              </a:rPr>
              <a:t>jouez</a:t>
            </a:r>
            <a:r>
              <a:rPr lang="en-US" sz="3600" dirty="0">
                <a:ea typeface="+mn-lt"/>
                <a:cs typeface="+mn-lt"/>
              </a:rPr>
              <a:t> </a:t>
            </a:r>
            <a:r>
              <a:rPr lang="en-US" sz="3600" err="1">
                <a:ea typeface="+mn-lt"/>
                <a:cs typeface="+mn-lt"/>
              </a:rPr>
              <a:t>une</a:t>
            </a:r>
            <a:r>
              <a:rPr lang="en-US" sz="3600" dirty="0">
                <a:ea typeface="+mn-lt"/>
                <a:cs typeface="+mn-lt"/>
              </a:rPr>
              <a:t> situation </a:t>
            </a:r>
            <a:r>
              <a:rPr lang="en-US" sz="3600" err="1">
                <a:ea typeface="+mn-lt"/>
                <a:cs typeface="+mn-lt"/>
              </a:rPr>
              <a:t>en</a:t>
            </a:r>
            <a:r>
              <a:rPr lang="en-US" sz="3600" dirty="0">
                <a:ea typeface="+mn-lt"/>
                <a:cs typeface="+mn-lt"/>
              </a:rPr>
              <a:t> </a:t>
            </a:r>
            <a:r>
              <a:rPr lang="en-US" sz="3600" err="1">
                <a:ea typeface="+mn-lt"/>
                <a:cs typeface="+mn-lt"/>
              </a:rPr>
              <a:t>vous</a:t>
            </a:r>
            <a:r>
              <a:rPr lang="en-US" sz="3600" dirty="0">
                <a:ea typeface="+mn-lt"/>
                <a:cs typeface="+mn-lt"/>
              </a:rPr>
              <a:t> </a:t>
            </a:r>
            <a:r>
              <a:rPr lang="en-US" sz="3600" err="1">
                <a:ea typeface="+mn-lt"/>
                <a:cs typeface="+mn-lt"/>
              </a:rPr>
              <a:t>appuyant</a:t>
            </a:r>
            <a:r>
              <a:rPr lang="en-US" sz="3600" dirty="0">
                <a:ea typeface="+mn-lt"/>
                <a:cs typeface="+mn-lt"/>
              </a:rPr>
              <a:t> sur la première. Vous </a:t>
            </a:r>
            <a:r>
              <a:rPr lang="en-US" sz="3600" err="1">
                <a:ea typeface="+mn-lt"/>
                <a:cs typeface="+mn-lt"/>
              </a:rPr>
              <a:t>pouvez</a:t>
            </a:r>
            <a:r>
              <a:rPr lang="en-US" sz="3600" dirty="0">
                <a:ea typeface="+mn-lt"/>
                <a:cs typeface="+mn-lt"/>
              </a:rPr>
              <a:t> changer les mots, </a:t>
            </a:r>
            <a:r>
              <a:rPr lang="en-US" sz="3600" err="1">
                <a:ea typeface="+mn-lt"/>
                <a:cs typeface="+mn-lt"/>
              </a:rPr>
              <a:t>ajouter</a:t>
            </a:r>
            <a:r>
              <a:rPr lang="en-US" sz="3600" dirty="0">
                <a:ea typeface="+mn-lt"/>
                <a:cs typeface="+mn-lt"/>
              </a:rPr>
              <a:t> </a:t>
            </a:r>
            <a:r>
              <a:rPr lang="en-US" sz="3600" err="1">
                <a:ea typeface="+mn-lt"/>
                <a:cs typeface="+mn-lt"/>
              </a:rPr>
              <a:t>d’autres</a:t>
            </a:r>
            <a:r>
              <a:rPr lang="en-US" sz="3600" dirty="0">
                <a:ea typeface="+mn-lt"/>
                <a:cs typeface="+mn-lt"/>
              </a:rPr>
              <a:t> phrases, etc.. </a:t>
            </a:r>
            <a:endParaRPr lang="en-US">
              <a:ea typeface="+mn-lt"/>
              <a:cs typeface="+mn-lt"/>
            </a:endParaRPr>
          </a:p>
          <a:p>
            <a:pPr marL="571500" indent="-571500">
              <a:buFont typeface="Arial"/>
              <a:buChar char="•"/>
            </a:pPr>
            <a:r>
              <a:rPr lang="en-US" sz="3600" dirty="0">
                <a:ea typeface="+mn-lt"/>
                <a:cs typeface="+mn-lt"/>
              </a:rPr>
              <a:t>Comme clients, </a:t>
            </a:r>
            <a:r>
              <a:rPr lang="en-US" sz="3600" dirty="0" err="1">
                <a:ea typeface="+mn-lt"/>
                <a:cs typeface="+mn-lt"/>
              </a:rPr>
              <a:t>vous</a:t>
            </a:r>
            <a:r>
              <a:rPr lang="en-US" sz="3600" dirty="0">
                <a:ea typeface="+mn-lt"/>
                <a:cs typeface="+mn-lt"/>
              </a:rPr>
              <a:t> </a:t>
            </a:r>
            <a:r>
              <a:rPr lang="en-US" sz="3600" dirty="0" err="1">
                <a:ea typeface="+mn-lt"/>
                <a:cs typeface="+mn-lt"/>
              </a:rPr>
              <a:t>allez</a:t>
            </a:r>
            <a:r>
              <a:rPr lang="en-US" sz="3600" dirty="0">
                <a:ea typeface="+mn-lt"/>
                <a:cs typeface="+mn-lt"/>
              </a:rPr>
              <a:t> </a:t>
            </a:r>
            <a:r>
              <a:rPr lang="en-US" sz="3600" dirty="0" err="1">
                <a:ea typeface="+mn-lt"/>
                <a:cs typeface="+mn-lt"/>
              </a:rPr>
              <a:t>interagir</a:t>
            </a:r>
            <a:r>
              <a:rPr lang="en-US" sz="3600" dirty="0">
                <a:ea typeface="+mn-lt"/>
                <a:cs typeface="+mn-lt"/>
              </a:rPr>
              <a:t> </a:t>
            </a:r>
            <a:r>
              <a:rPr lang="en-US" sz="3600" dirty="0" err="1">
                <a:ea typeface="+mn-lt"/>
                <a:cs typeface="+mn-lt"/>
              </a:rPr>
              <a:t>en</a:t>
            </a:r>
            <a:r>
              <a:rPr lang="en-US" sz="3600" dirty="0">
                <a:ea typeface="+mn-lt"/>
                <a:cs typeface="+mn-lt"/>
              </a:rPr>
              <a:t> </a:t>
            </a:r>
            <a:r>
              <a:rPr lang="en-US" sz="3600" dirty="0" err="1">
                <a:ea typeface="+mn-lt"/>
                <a:cs typeface="+mn-lt"/>
              </a:rPr>
              <a:t>personne</a:t>
            </a:r>
            <a:r>
              <a:rPr lang="en-US" sz="3600" dirty="0">
                <a:ea typeface="+mn-lt"/>
                <a:cs typeface="+mn-lt"/>
              </a:rPr>
              <a:t> </a:t>
            </a:r>
            <a:r>
              <a:rPr lang="en-US" sz="3600" dirty="0" err="1">
                <a:ea typeface="+mn-lt"/>
                <a:cs typeface="+mn-lt"/>
              </a:rPr>
              <a:t>ou</a:t>
            </a:r>
            <a:r>
              <a:rPr lang="en-US" sz="3600" dirty="0">
                <a:ea typeface="+mn-lt"/>
                <a:cs typeface="+mn-lt"/>
              </a:rPr>
              <a:t> au </a:t>
            </a:r>
            <a:r>
              <a:rPr lang="en-US" sz="3600" dirty="0" err="1">
                <a:ea typeface="+mn-lt"/>
                <a:cs typeface="+mn-lt"/>
              </a:rPr>
              <a:t>téléphone</a:t>
            </a:r>
            <a:r>
              <a:rPr lang="en-US" sz="3600" dirty="0">
                <a:ea typeface="+mn-lt"/>
                <a:cs typeface="+mn-lt"/>
              </a:rPr>
              <a:t> avec un </a:t>
            </a:r>
            <a:r>
              <a:rPr lang="en-US" sz="3600" dirty="0" err="1">
                <a:ea typeface="+mn-lt"/>
                <a:cs typeface="+mn-lt"/>
              </a:rPr>
              <a:t>employé</a:t>
            </a:r>
            <a:r>
              <a:rPr lang="en-US" sz="3600" dirty="0">
                <a:ea typeface="+mn-lt"/>
                <a:cs typeface="+mn-lt"/>
              </a:rPr>
              <a:t> d'un </a:t>
            </a:r>
            <a:r>
              <a:rPr lang="en-US" sz="3600" dirty="0" err="1">
                <a:ea typeface="+mn-lt"/>
                <a:cs typeface="+mn-lt"/>
              </a:rPr>
              <a:t>supermarché</a:t>
            </a:r>
            <a:r>
              <a:rPr lang="en-US" sz="3600" dirty="0">
                <a:ea typeface="+mn-lt"/>
                <a:cs typeface="+mn-lt"/>
              </a:rPr>
              <a:t> </a:t>
            </a:r>
            <a:r>
              <a:rPr lang="en-US" sz="3600" dirty="0" err="1">
                <a:ea typeface="+mn-lt"/>
                <a:cs typeface="+mn-lt"/>
              </a:rPr>
              <a:t>ou</a:t>
            </a:r>
            <a:r>
              <a:rPr lang="en-US" sz="3600" dirty="0">
                <a:ea typeface="+mn-lt"/>
                <a:cs typeface="+mn-lt"/>
              </a:rPr>
              <a:t> d'un </a:t>
            </a:r>
            <a:r>
              <a:rPr lang="en-US" sz="3600" dirty="0" err="1">
                <a:ea typeface="+mn-lt"/>
                <a:cs typeface="+mn-lt"/>
              </a:rPr>
              <a:t>magasin</a:t>
            </a:r>
            <a:r>
              <a:rPr lang="en-US" sz="3600" dirty="0">
                <a:ea typeface="+mn-lt"/>
                <a:cs typeface="+mn-lt"/>
              </a:rPr>
              <a:t> à </a:t>
            </a:r>
            <a:r>
              <a:rPr lang="en-US" sz="3600" dirty="0" err="1">
                <a:ea typeface="+mn-lt"/>
                <a:cs typeface="+mn-lt"/>
              </a:rPr>
              <a:t>grande</a:t>
            </a:r>
            <a:r>
              <a:rPr lang="en-US" sz="3600" dirty="0">
                <a:ea typeface="+mn-lt"/>
                <a:cs typeface="+mn-lt"/>
              </a:rPr>
              <a:t> surface. Vous </a:t>
            </a:r>
            <a:r>
              <a:rPr lang="en-US" sz="3600" dirty="0" err="1">
                <a:ea typeface="+mn-lt"/>
                <a:cs typeface="+mn-lt"/>
              </a:rPr>
              <a:t>pouvez</a:t>
            </a:r>
            <a:r>
              <a:rPr lang="en-US" sz="3600" dirty="0">
                <a:ea typeface="+mn-lt"/>
                <a:cs typeface="+mn-lt"/>
              </a:rPr>
              <a:t> </a:t>
            </a:r>
            <a:r>
              <a:rPr lang="en-US" sz="3600" dirty="0" err="1">
                <a:ea typeface="+mn-lt"/>
                <a:cs typeface="+mn-lt"/>
              </a:rPr>
              <a:t>vous</a:t>
            </a:r>
            <a:r>
              <a:rPr lang="en-US" sz="3600" dirty="0">
                <a:ea typeface="+mn-lt"/>
                <a:cs typeface="+mn-lt"/>
              </a:rPr>
              <a:t> </a:t>
            </a:r>
            <a:r>
              <a:rPr lang="en-US" sz="3600" dirty="0" err="1">
                <a:ea typeface="+mn-lt"/>
                <a:cs typeface="+mn-lt"/>
              </a:rPr>
              <a:t>renseigner</a:t>
            </a:r>
            <a:r>
              <a:rPr lang="en-US" sz="3600" dirty="0">
                <a:ea typeface="+mn-lt"/>
                <a:cs typeface="+mn-lt"/>
              </a:rPr>
              <a:t> sur un </a:t>
            </a:r>
            <a:r>
              <a:rPr lang="en-US" sz="3600" dirty="0" err="1">
                <a:ea typeface="+mn-lt"/>
                <a:cs typeface="+mn-lt"/>
              </a:rPr>
              <a:t>produit</a:t>
            </a:r>
            <a:r>
              <a:rPr lang="en-US" sz="3600" dirty="0">
                <a:ea typeface="+mn-lt"/>
                <a:cs typeface="+mn-lt"/>
              </a:rPr>
              <a:t> </a:t>
            </a:r>
            <a:r>
              <a:rPr lang="en-US" sz="3600" dirty="0" err="1">
                <a:ea typeface="+mn-lt"/>
                <a:cs typeface="+mn-lt"/>
              </a:rPr>
              <a:t>dont</a:t>
            </a:r>
            <a:r>
              <a:rPr lang="en-US" sz="3600" dirty="0">
                <a:ea typeface="+mn-lt"/>
                <a:cs typeface="+mn-lt"/>
              </a:rPr>
              <a:t> </a:t>
            </a:r>
            <a:r>
              <a:rPr lang="en-US" sz="3600" dirty="0" err="1">
                <a:ea typeface="+mn-lt"/>
                <a:cs typeface="+mn-lt"/>
              </a:rPr>
              <a:t>vous</a:t>
            </a:r>
            <a:r>
              <a:rPr lang="en-US" sz="3600" dirty="0">
                <a:ea typeface="+mn-lt"/>
                <a:cs typeface="+mn-lt"/>
              </a:rPr>
              <a:t> </a:t>
            </a:r>
            <a:r>
              <a:rPr lang="en-US" sz="3600" dirty="0" err="1">
                <a:ea typeface="+mn-lt"/>
                <a:cs typeface="+mn-lt"/>
              </a:rPr>
              <a:t>avez</a:t>
            </a:r>
            <a:r>
              <a:rPr lang="en-US" sz="3600" dirty="0">
                <a:ea typeface="+mn-lt"/>
                <a:cs typeface="+mn-lt"/>
              </a:rPr>
              <a:t> </a:t>
            </a:r>
            <a:r>
              <a:rPr lang="en-US" sz="3600" dirty="0" err="1">
                <a:ea typeface="+mn-lt"/>
                <a:cs typeface="+mn-lt"/>
              </a:rPr>
              <a:t>besoin</a:t>
            </a:r>
            <a:r>
              <a:rPr lang="en-US" sz="3600" dirty="0">
                <a:ea typeface="+mn-lt"/>
                <a:cs typeface="+mn-lt"/>
              </a:rPr>
              <a:t> et </a:t>
            </a:r>
            <a:r>
              <a:rPr lang="en-US" sz="3600" dirty="0" err="1">
                <a:ea typeface="+mn-lt"/>
                <a:cs typeface="+mn-lt"/>
              </a:rPr>
              <a:t>utiliser</a:t>
            </a:r>
            <a:r>
              <a:rPr lang="en-US" sz="3600" dirty="0">
                <a:ea typeface="+mn-lt"/>
                <a:cs typeface="+mn-lt"/>
              </a:rPr>
              <a:t> les </a:t>
            </a:r>
            <a:r>
              <a:rPr lang="en-US" sz="3600" dirty="0" err="1">
                <a:ea typeface="+mn-lt"/>
                <a:cs typeface="+mn-lt"/>
              </a:rPr>
              <a:t>formules</a:t>
            </a:r>
            <a:r>
              <a:rPr lang="en-US" sz="3600" dirty="0">
                <a:ea typeface="+mn-lt"/>
                <a:cs typeface="+mn-lt"/>
              </a:rPr>
              <a:t> de salutations du début et de la fin de la conversation. </a:t>
            </a:r>
            <a:endParaRPr lang="en-US"/>
          </a:p>
          <a:p>
            <a:endParaRPr lang="en-US" dirty="0">
              <a:latin typeface="The Hand Bold"/>
              <a:cs typeface="Times New Roman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E774933-6715-B1BD-DFDA-206BA81069C6}"/>
              </a:ext>
            </a:extLst>
          </p:cNvPr>
          <p:cNvSpPr/>
          <p:nvPr/>
        </p:nvSpPr>
        <p:spPr bwMode="auto">
          <a:xfrm>
            <a:off x="475" y="2088"/>
            <a:ext cx="805543" cy="68661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spcBef>
                <a:spcPct val="0"/>
              </a:spcBef>
              <a:spcAft>
                <a:spcPct val="0"/>
              </a:spcAft>
            </a:pPr>
            <a:endParaRPr lang="en-US" sz="2400" b="0" i="0" u="none" strike="noStrike" cap="none" normalizeH="0" baseline="0" dirty="0">
              <a:ln>
                <a:noFill/>
              </a:ln>
              <a:effectLst/>
              <a:latin typeface="Times" pitchFamily="-110" charset="0"/>
              <a:cs typeface="Time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6F6C73-F0F4-B03E-B8BB-7DC6F3184090}"/>
              </a:ext>
            </a:extLst>
          </p:cNvPr>
          <p:cNvSpPr txBox="1"/>
          <p:nvPr/>
        </p:nvSpPr>
        <p:spPr>
          <a:xfrm rot="-5400000">
            <a:off x="-983226" y="2558384"/>
            <a:ext cx="276941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/>
              <a:t>ACTIVITÉ 4</a:t>
            </a:r>
          </a:p>
        </p:txBody>
      </p:sp>
    </p:spTree>
    <p:extLst>
      <p:ext uri="{BB962C8B-B14F-4D97-AF65-F5344CB8AC3E}">
        <p14:creationId xmlns:p14="http://schemas.microsoft.com/office/powerpoint/2010/main" val="163286959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AnalogousFromRegularSeed_2SEEDS">
      <a:dk1>
        <a:srgbClr val="000000"/>
      </a:dk1>
      <a:lt1>
        <a:srgbClr val="FFFFFF"/>
      </a:lt1>
      <a:dk2>
        <a:srgbClr val="351E22"/>
      </a:dk2>
      <a:lt2>
        <a:srgbClr val="E8E2E3"/>
      </a:lt2>
      <a:accent1>
        <a:srgbClr val="3BB195"/>
      </a:accent1>
      <a:accent2>
        <a:srgbClr val="47B56D"/>
      </a:accent2>
      <a:accent3>
        <a:srgbClr val="4DAEC3"/>
      </a:accent3>
      <a:accent4>
        <a:srgbClr val="B13B7F"/>
      </a:accent4>
      <a:accent5>
        <a:srgbClr val="C34D60"/>
      </a:accent5>
      <a:accent6>
        <a:srgbClr val="B1593B"/>
      </a:accent6>
      <a:hlink>
        <a:srgbClr val="BF3F5E"/>
      </a:hlink>
      <a:folHlink>
        <a:srgbClr val="7F7F7F"/>
      </a:folHlink>
    </a:clrScheme>
    <a:fontScheme name="Custom 2">
      <a:majorFont>
        <a:latin typeface="The Serif Hand Black"/>
        <a:ea typeface=""/>
        <a:cs typeface=""/>
      </a:majorFont>
      <a:minorFont>
        <a:latin typeface="The Hand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SketchyVTI</vt:lpstr>
      <vt:lpstr>JEU DE RÔLES</vt:lpstr>
      <vt:lpstr>Jeu de rôles</vt:lpstr>
      <vt:lpstr>Jeu de rôles</vt:lpstr>
      <vt:lpstr>Jeu de rôles</vt:lpstr>
      <vt:lpstr>Jeu de rôles</vt:lpstr>
      <vt:lpstr>Jeu de rôles</vt:lpstr>
      <vt:lpstr>Jeu de rôles</vt:lpstr>
      <vt:lpstr>Jeu de rôles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778</cp:revision>
  <dcterms:created xsi:type="dcterms:W3CDTF">2024-03-24T04:24:14Z</dcterms:created>
  <dcterms:modified xsi:type="dcterms:W3CDTF">2024-03-25T03:43:59Z</dcterms:modified>
</cp:coreProperties>
</file>