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8"/>
  </p:notesMasterIdLst>
  <p:sldIdLst>
    <p:sldId id="256" r:id="rId2"/>
    <p:sldId id="257" r:id="rId3"/>
    <p:sldId id="258" r:id="rId4"/>
    <p:sldId id="280" r:id="rId5"/>
    <p:sldId id="259" r:id="rId6"/>
    <p:sldId id="261" r:id="rId7"/>
    <p:sldId id="288" r:id="rId8"/>
    <p:sldId id="262" r:id="rId9"/>
    <p:sldId id="269" r:id="rId10"/>
    <p:sldId id="270" r:id="rId11"/>
    <p:sldId id="271" r:id="rId12"/>
    <p:sldId id="275" r:id="rId13"/>
    <p:sldId id="287" r:id="rId14"/>
    <p:sldId id="277" r:id="rId15"/>
    <p:sldId id="278" r:id="rId16"/>
    <p:sldId id="279"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Page and Learning Objectives" id="{ED7C4758-ABE7-3D40-8C9D-02919E915DA4}">
          <p14:sldIdLst>
            <p14:sldId id="256"/>
            <p14:sldId id="257"/>
          </p14:sldIdLst>
        </p14:section>
        <p14:section name="Introduction to the Digestive System" id="{FF0DDDDA-9BCD-F949-B9DA-650F9A99B0CA}">
          <p14:sldIdLst>
            <p14:sldId id="258"/>
            <p14:sldId id="280"/>
          </p14:sldIdLst>
        </p14:section>
        <p14:section name="Anatomy of the Digestive System" id="{FA43CF7B-5035-0D4E-BF6D-94A1FA9D288E}">
          <p14:sldIdLst>
            <p14:sldId id="259"/>
            <p14:sldId id="261"/>
            <p14:sldId id="288"/>
            <p14:sldId id="262"/>
            <p14:sldId id="269"/>
          </p14:sldIdLst>
        </p14:section>
        <p14:section name="Physiology of the Digestive System" id="{A7E707B3-F572-3443-B2B5-F8044992B091}">
          <p14:sldIdLst>
            <p14:sldId id="270"/>
            <p14:sldId id="271"/>
          </p14:sldIdLst>
        </p14:section>
        <p14:section name="Digestive Diseases, Disorders, and Diagnostic Testing" id="{1D3A276A-9CCA-F240-B370-89BD7BB4A9B9}">
          <p14:sldIdLst>
            <p14:sldId id="275"/>
            <p14:sldId id="287"/>
            <p14:sldId id="277"/>
          </p14:sldIdLst>
        </p14:section>
        <p14:section name="Summary" id="{6382B8C6-3C9F-E54C-98F8-4BA889F4D146}">
          <p14:sldIdLst>
            <p14:sldId id="278"/>
          </p14:sldIdLst>
        </p14:section>
        <p14:section name="References" id="{BED641D6-DCAA-3044-B428-89B65ED853CE}">
          <p14:sldIdLst>
            <p14:sldId id="27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2148"/>
    <p:restoredTop sz="85736"/>
  </p:normalViewPr>
  <p:slideViewPr>
    <p:cSldViewPr snapToGrid="0">
      <p:cViewPr varScale="1">
        <p:scale>
          <a:sx n="45" d="100"/>
          <a:sy n="45" d="100"/>
        </p:scale>
        <p:origin x="208" y="1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38389E-F1AF-D746-AFCD-3818C2036D6B}" type="datetimeFigureOut">
              <a:rPr lang="en-US" smtClean="0"/>
              <a:t>8/2/23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11A42D-5568-484F-8768-608C38847409}" type="slidenum">
              <a:rPr lang="en-US" smtClean="0"/>
              <a:t>‹#›</a:t>
            </a:fld>
            <a:endParaRPr lang="en-US"/>
          </a:p>
        </p:txBody>
      </p:sp>
    </p:spTree>
    <p:extLst>
      <p:ext uri="{BB962C8B-B14F-4D97-AF65-F5344CB8AC3E}">
        <p14:creationId xmlns:p14="http://schemas.microsoft.com/office/powerpoint/2010/main" val="3071942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4</a:t>
            </a:fld>
            <a:endParaRPr lang="en-US"/>
          </a:p>
        </p:txBody>
      </p:sp>
    </p:spTree>
    <p:extLst>
      <p:ext uri="{BB962C8B-B14F-4D97-AF65-F5344CB8AC3E}">
        <p14:creationId xmlns:p14="http://schemas.microsoft.com/office/powerpoint/2010/main" val="12447703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13</a:t>
            </a:fld>
            <a:endParaRPr lang="en-US"/>
          </a:p>
        </p:txBody>
      </p:sp>
    </p:spTree>
    <p:extLst>
      <p:ext uri="{BB962C8B-B14F-4D97-AF65-F5344CB8AC3E}">
        <p14:creationId xmlns:p14="http://schemas.microsoft.com/office/powerpoint/2010/main" val="16080561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5</a:t>
            </a:fld>
            <a:endParaRPr lang="en-US"/>
          </a:p>
        </p:txBody>
      </p:sp>
    </p:spTree>
    <p:extLst>
      <p:ext uri="{BB962C8B-B14F-4D97-AF65-F5344CB8AC3E}">
        <p14:creationId xmlns:p14="http://schemas.microsoft.com/office/powerpoint/2010/main" val="16589663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FontTx/>
              <a:buNone/>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6</a:t>
            </a:fld>
            <a:endParaRPr lang="en-US"/>
          </a:p>
        </p:txBody>
      </p:sp>
    </p:spTree>
    <p:extLst>
      <p:ext uri="{BB962C8B-B14F-4D97-AF65-F5344CB8AC3E}">
        <p14:creationId xmlns:p14="http://schemas.microsoft.com/office/powerpoint/2010/main" val="28579265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FontTx/>
              <a:buNone/>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7</a:t>
            </a:fld>
            <a:endParaRPr lang="en-US"/>
          </a:p>
        </p:txBody>
      </p:sp>
    </p:spTree>
    <p:extLst>
      <p:ext uri="{BB962C8B-B14F-4D97-AF65-F5344CB8AC3E}">
        <p14:creationId xmlns:p14="http://schemas.microsoft.com/office/powerpoint/2010/main" val="16357119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8</a:t>
            </a:fld>
            <a:endParaRPr lang="en-US"/>
          </a:p>
        </p:txBody>
      </p:sp>
    </p:spTree>
    <p:extLst>
      <p:ext uri="{BB962C8B-B14F-4D97-AF65-F5344CB8AC3E}">
        <p14:creationId xmlns:p14="http://schemas.microsoft.com/office/powerpoint/2010/main" val="42415647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9</a:t>
            </a:fld>
            <a:endParaRPr lang="en-US"/>
          </a:p>
        </p:txBody>
      </p:sp>
    </p:spTree>
    <p:extLst>
      <p:ext uri="{BB962C8B-B14F-4D97-AF65-F5344CB8AC3E}">
        <p14:creationId xmlns:p14="http://schemas.microsoft.com/office/powerpoint/2010/main" val="6832137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10</a:t>
            </a:fld>
            <a:endParaRPr lang="en-US"/>
          </a:p>
        </p:txBody>
      </p:sp>
    </p:spTree>
    <p:extLst>
      <p:ext uri="{BB962C8B-B14F-4D97-AF65-F5344CB8AC3E}">
        <p14:creationId xmlns:p14="http://schemas.microsoft.com/office/powerpoint/2010/main" val="17162367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11</a:t>
            </a:fld>
            <a:endParaRPr lang="en-US"/>
          </a:p>
        </p:txBody>
      </p:sp>
    </p:spTree>
    <p:extLst>
      <p:ext uri="{BB962C8B-B14F-4D97-AF65-F5344CB8AC3E}">
        <p14:creationId xmlns:p14="http://schemas.microsoft.com/office/powerpoint/2010/main" val="36706746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12</a:t>
            </a:fld>
            <a:endParaRPr lang="en-US"/>
          </a:p>
        </p:txBody>
      </p:sp>
    </p:spTree>
    <p:extLst>
      <p:ext uri="{BB962C8B-B14F-4D97-AF65-F5344CB8AC3E}">
        <p14:creationId xmlns:p14="http://schemas.microsoft.com/office/powerpoint/2010/main" val="5088832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CEBE1-0DEF-0EC7-AFFD-6E6CDEF9208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2257F77-99A4-3703-4A36-CF2C49ACF3F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5E46D99-5BE1-7815-A035-597E8722128B}"/>
              </a:ext>
            </a:extLst>
          </p:cNvPr>
          <p:cNvSpPr>
            <a:spLocks noGrp="1"/>
          </p:cNvSpPr>
          <p:nvPr>
            <p:ph type="dt" sz="half" idx="10"/>
          </p:nvPr>
        </p:nvSpPr>
        <p:spPr/>
        <p:txBody>
          <a:bodyPr/>
          <a:lstStyle/>
          <a:p>
            <a:fld id="{0A8C4CAC-E9B4-4C4B-BBD0-CEDE9E47040F}" type="datetimeFigureOut">
              <a:rPr lang="en-US" smtClean="0"/>
              <a:t>8/2/23</a:t>
            </a:fld>
            <a:endParaRPr lang="en-US"/>
          </a:p>
        </p:txBody>
      </p:sp>
      <p:sp>
        <p:nvSpPr>
          <p:cNvPr id="5" name="Footer Placeholder 4">
            <a:extLst>
              <a:ext uri="{FF2B5EF4-FFF2-40B4-BE49-F238E27FC236}">
                <a16:creationId xmlns:a16="http://schemas.microsoft.com/office/drawing/2014/main" id="{4C3C1F68-F1FC-FB8C-8F03-C119FFC986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0CA311A-9340-7502-580F-EB7D9D5FE856}"/>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32635463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9252DC-6FED-AF6C-4925-0EE1B13B0A9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3F1F64E-0D49-6C52-15F0-2419801BB5B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289967A-7925-5052-B60D-13A3DE412B53}"/>
              </a:ext>
            </a:extLst>
          </p:cNvPr>
          <p:cNvSpPr>
            <a:spLocks noGrp="1"/>
          </p:cNvSpPr>
          <p:nvPr>
            <p:ph type="dt" sz="half" idx="10"/>
          </p:nvPr>
        </p:nvSpPr>
        <p:spPr/>
        <p:txBody>
          <a:bodyPr/>
          <a:lstStyle/>
          <a:p>
            <a:fld id="{0A8C4CAC-E9B4-4C4B-BBD0-CEDE9E47040F}" type="datetimeFigureOut">
              <a:rPr lang="en-US" smtClean="0"/>
              <a:t>8/2/23</a:t>
            </a:fld>
            <a:endParaRPr lang="en-US"/>
          </a:p>
        </p:txBody>
      </p:sp>
      <p:sp>
        <p:nvSpPr>
          <p:cNvPr id="5" name="Footer Placeholder 4">
            <a:extLst>
              <a:ext uri="{FF2B5EF4-FFF2-40B4-BE49-F238E27FC236}">
                <a16:creationId xmlns:a16="http://schemas.microsoft.com/office/drawing/2014/main" id="{80FC9985-7ED0-7E4E-C894-E9FE2DAB8C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D60D4A-A6B6-CAE5-1D8F-FB68D54BA94E}"/>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39407586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DC0ADA3-BCCD-D6AC-D9A9-88EFC25C8FA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8A055B5-3E80-9CA5-0D65-3F0055B74AF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92ECAC-5B87-20B3-9657-3E52EB368AAE}"/>
              </a:ext>
            </a:extLst>
          </p:cNvPr>
          <p:cNvSpPr>
            <a:spLocks noGrp="1"/>
          </p:cNvSpPr>
          <p:nvPr>
            <p:ph type="dt" sz="half" idx="10"/>
          </p:nvPr>
        </p:nvSpPr>
        <p:spPr/>
        <p:txBody>
          <a:bodyPr/>
          <a:lstStyle/>
          <a:p>
            <a:fld id="{0A8C4CAC-E9B4-4C4B-BBD0-CEDE9E47040F}" type="datetimeFigureOut">
              <a:rPr lang="en-US" smtClean="0"/>
              <a:t>8/2/23</a:t>
            </a:fld>
            <a:endParaRPr lang="en-US"/>
          </a:p>
        </p:txBody>
      </p:sp>
      <p:sp>
        <p:nvSpPr>
          <p:cNvPr id="5" name="Footer Placeholder 4">
            <a:extLst>
              <a:ext uri="{FF2B5EF4-FFF2-40B4-BE49-F238E27FC236}">
                <a16:creationId xmlns:a16="http://schemas.microsoft.com/office/drawing/2014/main" id="{B820F2D5-5984-E04D-8AC7-75209C9DB57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628C7B-CC88-E7D1-C56F-43DE38AE90DF}"/>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31480354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90E42D-6F0C-2253-880A-B5DAE8AFE0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C26AD76-ADA9-E703-AE0B-256C7F035F2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F6255F8-7F3E-0459-2288-DE61CADB0D5B}"/>
              </a:ext>
            </a:extLst>
          </p:cNvPr>
          <p:cNvSpPr>
            <a:spLocks noGrp="1"/>
          </p:cNvSpPr>
          <p:nvPr>
            <p:ph type="dt" sz="half" idx="10"/>
          </p:nvPr>
        </p:nvSpPr>
        <p:spPr/>
        <p:txBody>
          <a:bodyPr/>
          <a:lstStyle/>
          <a:p>
            <a:fld id="{0A8C4CAC-E9B4-4C4B-BBD0-CEDE9E47040F}" type="datetimeFigureOut">
              <a:rPr lang="en-US" smtClean="0"/>
              <a:t>8/2/23</a:t>
            </a:fld>
            <a:endParaRPr lang="en-US"/>
          </a:p>
        </p:txBody>
      </p:sp>
      <p:sp>
        <p:nvSpPr>
          <p:cNvPr id="5" name="Footer Placeholder 4">
            <a:extLst>
              <a:ext uri="{FF2B5EF4-FFF2-40B4-BE49-F238E27FC236}">
                <a16:creationId xmlns:a16="http://schemas.microsoft.com/office/drawing/2014/main" id="{2359395B-52B3-7184-3125-0FACACA330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A2E940B-28B6-F2F1-CC8E-D327ED22BA19}"/>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5830650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7F591-553C-C745-4CBA-ED1E11BE34D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176DD9F-5686-4CC5-855D-967348F36E5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A39FFDF-E45C-8790-23EA-E548B4FF126A}"/>
              </a:ext>
            </a:extLst>
          </p:cNvPr>
          <p:cNvSpPr>
            <a:spLocks noGrp="1"/>
          </p:cNvSpPr>
          <p:nvPr>
            <p:ph type="dt" sz="half" idx="10"/>
          </p:nvPr>
        </p:nvSpPr>
        <p:spPr/>
        <p:txBody>
          <a:bodyPr/>
          <a:lstStyle/>
          <a:p>
            <a:fld id="{0A8C4CAC-E9B4-4C4B-BBD0-CEDE9E47040F}" type="datetimeFigureOut">
              <a:rPr lang="en-US" smtClean="0"/>
              <a:t>8/2/23</a:t>
            </a:fld>
            <a:endParaRPr lang="en-US"/>
          </a:p>
        </p:txBody>
      </p:sp>
      <p:sp>
        <p:nvSpPr>
          <p:cNvPr id="5" name="Footer Placeholder 4">
            <a:extLst>
              <a:ext uri="{FF2B5EF4-FFF2-40B4-BE49-F238E27FC236}">
                <a16:creationId xmlns:a16="http://schemas.microsoft.com/office/drawing/2014/main" id="{F742F681-DC92-D466-8133-AB9A170670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CDB6A9-2B08-7574-CDA5-93FC1B70DEC9}"/>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32521503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3BBD84-1CB8-2B70-304E-BC991B986C4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9089C59-0131-C21D-66E6-EE84BC1D261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33F0C4D-D1BC-A0B3-3C5C-1CF1EC3980D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8E749E5-9D93-D8AA-6A08-6719E99202A3}"/>
              </a:ext>
            </a:extLst>
          </p:cNvPr>
          <p:cNvSpPr>
            <a:spLocks noGrp="1"/>
          </p:cNvSpPr>
          <p:nvPr>
            <p:ph type="dt" sz="half" idx="10"/>
          </p:nvPr>
        </p:nvSpPr>
        <p:spPr/>
        <p:txBody>
          <a:bodyPr/>
          <a:lstStyle/>
          <a:p>
            <a:fld id="{0A8C4CAC-E9B4-4C4B-BBD0-CEDE9E47040F}" type="datetimeFigureOut">
              <a:rPr lang="en-US" smtClean="0"/>
              <a:t>8/2/23</a:t>
            </a:fld>
            <a:endParaRPr lang="en-US"/>
          </a:p>
        </p:txBody>
      </p:sp>
      <p:sp>
        <p:nvSpPr>
          <p:cNvPr id="6" name="Footer Placeholder 5">
            <a:extLst>
              <a:ext uri="{FF2B5EF4-FFF2-40B4-BE49-F238E27FC236}">
                <a16:creationId xmlns:a16="http://schemas.microsoft.com/office/drawing/2014/main" id="{AA377988-614F-2B81-02AF-62A83E105D3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46EE399-A66F-60DA-D6C4-F2365949D862}"/>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10652904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82CC5E-DE97-253C-C7E6-167BA6F2CE7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41E7DD1-886B-6C9A-CC13-E38EF13676F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E094A28-7979-831D-3464-FAD8DC5F466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4D4487F-4339-C11A-E789-86D2836EAA8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C669F31-F7A9-D823-4B17-96EFC14A1BF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920C0AC-0EA6-2FD9-E114-CA09D5F35240}"/>
              </a:ext>
            </a:extLst>
          </p:cNvPr>
          <p:cNvSpPr>
            <a:spLocks noGrp="1"/>
          </p:cNvSpPr>
          <p:nvPr>
            <p:ph type="dt" sz="half" idx="10"/>
          </p:nvPr>
        </p:nvSpPr>
        <p:spPr/>
        <p:txBody>
          <a:bodyPr/>
          <a:lstStyle/>
          <a:p>
            <a:fld id="{0A8C4CAC-E9B4-4C4B-BBD0-CEDE9E47040F}" type="datetimeFigureOut">
              <a:rPr lang="en-US" smtClean="0"/>
              <a:t>8/2/23</a:t>
            </a:fld>
            <a:endParaRPr lang="en-US"/>
          </a:p>
        </p:txBody>
      </p:sp>
      <p:sp>
        <p:nvSpPr>
          <p:cNvPr id="8" name="Footer Placeholder 7">
            <a:extLst>
              <a:ext uri="{FF2B5EF4-FFF2-40B4-BE49-F238E27FC236}">
                <a16:creationId xmlns:a16="http://schemas.microsoft.com/office/drawing/2014/main" id="{82CF276D-6B94-FFDF-04E9-CD3AC9553E4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2102F7C-1B03-FAEF-0E4A-BC2D1E8B1194}"/>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25607991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617FF-2FAA-EA33-C1A2-99F06DCAB26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A2CC7AF-56DC-D289-6A04-87216D7D9BAC}"/>
              </a:ext>
            </a:extLst>
          </p:cNvPr>
          <p:cNvSpPr>
            <a:spLocks noGrp="1"/>
          </p:cNvSpPr>
          <p:nvPr>
            <p:ph type="dt" sz="half" idx="10"/>
          </p:nvPr>
        </p:nvSpPr>
        <p:spPr/>
        <p:txBody>
          <a:bodyPr/>
          <a:lstStyle/>
          <a:p>
            <a:fld id="{0A8C4CAC-E9B4-4C4B-BBD0-CEDE9E47040F}" type="datetimeFigureOut">
              <a:rPr lang="en-US" smtClean="0"/>
              <a:t>8/2/23</a:t>
            </a:fld>
            <a:endParaRPr lang="en-US"/>
          </a:p>
        </p:txBody>
      </p:sp>
      <p:sp>
        <p:nvSpPr>
          <p:cNvPr id="4" name="Footer Placeholder 3">
            <a:extLst>
              <a:ext uri="{FF2B5EF4-FFF2-40B4-BE49-F238E27FC236}">
                <a16:creationId xmlns:a16="http://schemas.microsoft.com/office/drawing/2014/main" id="{F24F1D5F-7E30-D57A-8F4D-075335CBC7E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CCACC0C-D406-04AE-AAC2-D2DFA1D27671}"/>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17134007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A61780D-DC41-D7F4-7215-F43679DD9D05}"/>
              </a:ext>
            </a:extLst>
          </p:cNvPr>
          <p:cNvSpPr>
            <a:spLocks noGrp="1"/>
          </p:cNvSpPr>
          <p:nvPr>
            <p:ph type="dt" sz="half" idx="10"/>
          </p:nvPr>
        </p:nvSpPr>
        <p:spPr/>
        <p:txBody>
          <a:bodyPr/>
          <a:lstStyle/>
          <a:p>
            <a:fld id="{0A8C4CAC-E9B4-4C4B-BBD0-CEDE9E47040F}" type="datetimeFigureOut">
              <a:rPr lang="en-US" smtClean="0"/>
              <a:t>8/2/23</a:t>
            </a:fld>
            <a:endParaRPr lang="en-US"/>
          </a:p>
        </p:txBody>
      </p:sp>
      <p:sp>
        <p:nvSpPr>
          <p:cNvPr id="3" name="Footer Placeholder 2">
            <a:extLst>
              <a:ext uri="{FF2B5EF4-FFF2-40B4-BE49-F238E27FC236}">
                <a16:creationId xmlns:a16="http://schemas.microsoft.com/office/drawing/2014/main" id="{6F3D6046-A875-1C31-9A85-7E627E0B5EB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2D6A42A-B04F-892C-85BF-461AED9D63A5}"/>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25001985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1E15C2-2BDF-EDAB-6FCF-FC2209FBC12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DCF5050-1871-56CD-80A9-7CD26FF053F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3759518-257B-1FC9-B91A-4A9C028799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2343C64-1604-7A0B-731C-B19D3725A401}"/>
              </a:ext>
            </a:extLst>
          </p:cNvPr>
          <p:cNvSpPr>
            <a:spLocks noGrp="1"/>
          </p:cNvSpPr>
          <p:nvPr>
            <p:ph type="dt" sz="half" idx="10"/>
          </p:nvPr>
        </p:nvSpPr>
        <p:spPr/>
        <p:txBody>
          <a:bodyPr/>
          <a:lstStyle/>
          <a:p>
            <a:fld id="{0A8C4CAC-E9B4-4C4B-BBD0-CEDE9E47040F}" type="datetimeFigureOut">
              <a:rPr lang="en-US" smtClean="0"/>
              <a:t>8/2/23</a:t>
            </a:fld>
            <a:endParaRPr lang="en-US"/>
          </a:p>
        </p:txBody>
      </p:sp>
      <p:sp>
        <p:nvSpPr>
          <p:cNvPr id="6" name="Footer Placeholder 5">
            <a:extLst>
              <a:ext uri="{FF2B5EF4-FFF2-40B4-BE49-F238E27FC236}">
                <a16:creationId xmlns:a16="http://schemas.microsoft.com/office/drawing/2014/main" id="{64FB74A5-3FB0-2551-DA85-AEB7D8C2262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70BF36C-0868-1FEE-A457-466D621AD02F}"/>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40617265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8D50D2-F09B-50CA-841F-BF2E2F327A2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D547640-9C5A-338D-DCD7-EEBE95C6653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4115111-108A-9DDB-A59F-3EDC3BFA86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A5EA445-FCAC-C33C-9441-8EB00804039D}"/>
              </a:ext>
            </a:extLst>
          </p:cNvPr>
          <p:cNvSpPr>
            <a:spLocks noGrp="1"/>
          </p:cNvSpPr>
          <p:nvPr>
            <p:ph type="dt" sz="half" idx="10"/>
          </p:nvPr>
        </p:nvSpPr>
        <p:spPr/>
        <p:txBody>
          <a:bodyPr/>
          <a:lstStyle/>
          <a:p>
            <a:fld id="{0A8C4CAC-E9B4-4C4B-BBD0-CEDE9E47040F}" type="datetimeFigureOut">
              <a:rPr lang="en-US" smtClean="0"/>
              <a:t>8/2/23</a:t>
            </a:fld>
            <a:endParaRPr lang="en-US"/>
          </a:p>
        </p:txBody>
      </p:sp>
      <p:sp>
        <p:nvSpPr>
          <p:cNvPr id="6" name="Footer Placeholder 5">
            <a:extLst>
              <a:ext uri="{FF2B5EF4-FFF2-40B4-BE49-F238E27FC236}">
                <a16:creationId xmlns:a16="http://schemas.microsoft.com/office/drawing/2014/main" id="{ECC95FA9-DEBE-945E-CCF5-C30D3CFC868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42E407A-00EB-F2DF-478B-0D323C1F9A65}"/>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827200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95AE12-ED1B-FF5E-0124-67E37158EAD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D02ED2C-9CDE-88C8-752F-4A0D085F1E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AEA4F7-5A08-0BF8-B5D4-F6B7996323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8C4CAC-E9B4-4C4B-BBD0-CEDE9E47040F}" type="datetimeFigureOut">
              <a:rPr lang="en-US" smtClean="0"/>
              <a:t>8/2/23</a:t>
            </a:fld>
            <a:endParaRPr lang="en-US"/>
          </a:p>
        </p:txBody>
      </p:sp>
      <p:sp>
        <p:nvSpPr>
          <p:cNvPr id="5" name="Footer Placeholder 4">
            <a:extLst>
              <a:ext uri="{FF2B5EF4-FFF2-40B4-BE49-F238E27FC236}">
                <a16:creationId xmlns:a16="http://schemas.microsoft.com/office/drawing/2014/main" id="{05345331-F13B-5893-3942-10B4744E07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0B9672A-EA84-A89A-4BDA-1404C2C8F55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C103B5-D656-5E44-83E4-B76C655C1560}" type="slidenum">
              <a:rPr lang="en-US" smtClean="0"/>
              <a:t>‹#›</a:t>
            </a:fld>
            <a:endParaRPr lang="en-US"/>
          </a:p>
        </p:txBody>
      </p:sp>
    </p:spTree>
    <p:extLst>
      <p:ext uri="{BB962C8B-B14F-4D97-AF65-F5344CB8AC3E}">
        <p14:creationId xmlns:p14="http://schemas.microsoft.com/office/powerpoint/2010/main" val="6871407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openstax.org/books/anatomy-and-physiology/pages/1-introduction"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ecampusontario.pressbooks.pub/medicalterminology2/chapter/12-1-introduction-to-the-digestive-syste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s://creativecommons.org/licenses/by/4.0/"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hyperlink" Target="https://creativecommons.org/licenses/by/4.0/"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hyperlink" Target="https://creativecommons.org/licenses/by/4.0/"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hyperlink" Target="https://creativecommons.org/licenses/by/4.0/"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hyperlink" Target="https://ecampusontario.pressbooks.pub/medicalterminology2/chapter/chapter-12-1-anatomy-structures-of-the-digestive-system/"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030FE2-D6F1-16BB-0A14-871272981905}"/>
              </a:ext>
            </a:extLst>
          </p:cNvPr>
          <p:cNvSpPr>
            <a:spLocks noGrp="1"/>
          </p:cNvSpPr>
          <p:nvPr>
            <p:ph type="ctrTitle"/>
          </p:nvPr>
        </p:nvSpPr>
        <p:spPr/>
        <p:txBody>
          <a:bodyPr/>
          <a:lstStyle/>
          <a:p>
            <a:r>
              <a:rPr lang="en-US" dirty="0"/>
              <a:t>Digestive System</a:t>
            </a:r>
          </a:p>
        </p:txBody>
      </p:sp>
      <p:sp>
        <p:nvSpPr>
          <p:cNvPr id="3" name="Subtitle 2">
            <a:extLst>
              <a:ext uri="{FF2B5EF4-FFF2-40B4-BE49-F238E27FC236}">
                <a16:creationId xmlns:a16="http://schemas.microsoft.com/office/drawing/2014/main" id="{87C38D42-732E-B54D-8263-1E44F4491A82}"/>
              </a:ext>
            </a:extLst>
          </p:cNvPr>
          <p:cNvSpPr>
            <a:spLocks noGrp="1"/>
          </p:cNvSpPr>
          <p:nvPr>
            <p:ph type="subTitle" idx="1"/>
          </p:nvPr>
        </p:nvSpPr>
        <p:spPr/>
        <p:txBody>
          <a:bodyPr/>
          <a:lstStyle/>
          <a:p>
            <a:r>
              <a:rPr lang="en-US" dirty="0"/>
              <a:t>Instructor</a:t>
            </a:r>
          </a:p>
        </p:txBody>
      </p:sp>
    </p:spTree>
    <p:extLst>
      <p:ext uri="{BB962C8B-B14F-4D97-AF65-F5344CB8AC3E}">
        <p14:creationId xmlns:p14="http://schemas.microsoft.com/office/powerpoint/2010/main" val="20978193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016DA6-F9BC-7CDD-53DF-912E5950B910}"/>
              </a:ext>
            </a:extLst>
          </p:cNvPr>
          <p:cNvSpPr>
            <a:spLocks noGrp="1"/>
          </p:cNvSpPr>
          <p:nvPr>
            <p:ph type="title"/>
          </p:nvPr>
        </p:nvSpPr>
        <p:spPr/>
        <p:txBody>
          <a:bodyPr/>
          <a:lstStyle/>
          <a:p>
            <a:r>
              <a:rPr lang="en-US" dirty="0"/>
              <a:t>Functions of the Digestive System</a:t>
            </a:r>
          </a:p>
        </p:txBody>
      </p:sp>
      <p:sp>
        <p:nvSpPr>
          <p:cNvPr id="3" name="Content Placeholder 2">
            <a:extLst>
              <a:ext uri="{FF2B5EF4-FFF2-40B4-BE49-F238E27FC236}">
                <a16:creationId xmlns:a16="http://schemas.microsoft.com/office/drawing/2014/main" id="{E5D1D6C5-4508-65E9-E027-9CA1CD2D8E5C}"/>
              </a:ext>
            </a:extLst>
          </p:cNvPr>
          <p:cNvSpPr>
            <a:spLocks noGrp="1"/>
          </p:cNvSpPr>
          <p:nvPr>
            <p:ph idx="1"/>
          </p:nvPr>
        </p:nvSpPr>
        <p:spPr/>
        <p:txBody>
          <a:bodyPr/>
          <a:lstStyle/>
          <a:p>
            <a:r>
              <a:rPr lang="en-US" dirty="0"/>
              <a:t>Ingesting food</a:t>
            </a:r>
          </a:p>
          <a:p>
            <a:r>
              <a:rPr lang="en-US" dirty="0"/>
              <a:t>Digesting food</a:t>
            </a:r>
          </a:p>
          <a:p>
            <a:r>
              <a:rPr lang="en-US" dirty="0"/>
              <a:t>Absorbing nutrients</a:t>
            </a:r>
          </a:p>
          <a:p>
            <a:r>
              <a:rPr lang="en-US" dirty="0"/>
              <a:t>Elimination of waste products</a:t>
            </a:r>
          </a:p>
        </p:txBody>
      </p:sp>
    </p:spTree>
    <p:extLst>
      <p:ext uri="{BB962C8B-B14F-4D97-AF65-F5344CB8AC3E}">
        <p14:creationId xmlns:p14="http://schemas.microsoft.com/office/powerpoint/2010/main" val="15857005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C77E75-3B40-0764-893D-7413B7042816}"/>
              </a:ext>
            </a:extLst>
          </p:cNvPr>
          <p:cNvSpPr>
            <a:spLocks noGrp="1"/>
          </p:cNvSpPr>
          <p:nvPr>
            <p:ph type="title"/>
          </p:nvPr>
        </p:nvSpPr>
        <p:spPr/>
        <p:txBody>
          <a:bodyPr/>
          <a:lstStyle/>
          <a:p>
            <a:r>
              <a:rPr lang="en-US" dirty="0"/>
              <a:t>Digestive Process</a:t>
            </a:r>
          </a:p>
        </p:txBody>
      </p:sp>
      <p:sp>
        <p:nvSpPr>
          <p:cNvPr id="6" name="Content Placeholder 1">
            <a:extLst>
              <a:ext uri="{FF2B5EF4-FFF2-40B4-BE49-F238E27FC236}">
                <a16:creationId xmlns:a16="http://schemas.microsoft.com/office/drawing/2014/main" id="{0D0A2F6F-7FB0-1085-681C-2EA01D5EDA32}"/>
              </a:ext>
            </a:extLst>
          </p:cNvPr>
          <p:cNvSpPr>
            <a:spLocks noGrp="1"/>
          </p:cNvSpPr>
          <p:nvPr>
            <p:ph idx="1"/>
          </p:nvPr>
        </p:nvSpPr>
        <p:spPr>
          <a:xfrm>
            <a:off x="838200" y="1825625"/>
            <a:ext cx="4965305" cy="4351338"/>
          </a:xfrm>
        </p:spPr>
        <p:txBody>
          <a:bodyPr>
            <a:normAutofit/>
          </a:bodyPr>
          <a:lstStyle/>
          <a:p>
            <a:pPr marL="0" indent="0">
              <a:buNone/>
            </a:pPr>
            <a:r>
              <a:rPr lang="en-PH" sz="2000" dirty="0"/>
              <a:t>Figure 9</a:t>
            </a:r>
          </a:p>
          <a:p>
            <a:pPr marL="0" indent="0">
              <a:buNone/>
            </a:pPr>
            <a:r>
              <a:rPr lang="en-PH" sz="2000" dirty="0"/>
              <a:t>Digestive Process.</a:t>
            </a:r>
            <a:endParaRPr lang="en-US" sz="2000" dirty="0"/>
          </a:p>
        </p:txBody>
      </p:sp>
      <p:sp>
        <p:nvSpPr>
          <p:cNvPr id="7" name="Content Placeholder 2">
            <a:extLst>
              <a:ext uri="{FF2B5EF4-FFF2-40B4-BE49-F238E27FC236}">
                <a16:creationId xmlns:a16="http://schemas.microsoft.com/office/drawing/2014/main" id="{BC6D07FD-0B9C-BA30-14B7-BBE42C9F38A5}"/>
              </a:ext>
            </a:extLst>
          </p:cNvPr>
          <p:cNvSpPr txBox="1">
            <a:spLocks/>
          </p:cNvSpPr>
          <p:nvPr/>
        </p:nvSpPr>
        <p:spPr>
          <a:xfrm>
            <a:off x="838199" y="6460549"/>
            <a:ext cx="4965305" cy="408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a:t>Note.</a:t>
            </a:r>
            <a:r>
              <a:rPr lang="en-PH" sz="1600"/>
              <a:t> From Betts, et al., 2013. Licensed under </a:t>
            </a:r>
            <a:r>
              <a:rPr lang="en-PH" sz="1600">
                <a:hlinkClick r:id="rId3">
                  <a:extLst>
                    <a:ext uri="{A12FA001-AC4F-418D-AE19-62706E023703}">
                      <ahyp:hlinkClr xmlns:ahyp="http://schemas.microsoft.com/office/drawing/2018/hyperlinkcolor" val="tx"/>
                    </a:ext>
                  </a:extLst>
                </a:hlinkClick>
              </a:rPr>
              <a:t>CC BY 4.0</a:t>
            </a:r>
            <a:r>
              <a:rPr lang="en-PH" sz="1600"/>
              <a:t>. </a:t>
            </a:r>
            <a:endParaRPr lang="en-US" sz="1600" dirty="0"/>
          </a:p>
        </p:txBody>
      </p:sp>
      <p:pic>
        <p:nvPicPr>
          <p:cNvPr id="7170" name="Picture 2" descr="This image shows the different processes involved in digestion. The image shows how food travels from the mouth through the major organs. Associated textboxes list the various digestive processes: Absorption (nutrients and water to blood vessels and lymph vessels (small intestine), water to blood vessels (large intestine)), propulsion (swallowing (oropharynx), peristalsis (esophagus, stomach, small intestine, large intestine), chemical digestion, mechanical digestion (chewing (mouth), churning (stomach), segmentation (small intestine)). Parts of the digestive tract are labelled: ingestion of food, pharynx, esophagus, stomach, small intestine, large intestine, feces, anus, defecation. ">
            <a:extLst>
              <a:ext uri="{FF2B5EF4-FFF2-40B4-BE49-F238E27FC236}">
                <a16:creationId xmlns:a16="http://schemas.microsoft.com/office/drawing/2014/main" id="{D51B595A-29F4-0FE3-58A8-41C8FC9EB63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915557"/>
            <a:ext cx="5508905" cy="57180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78443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9A4943-4E6C-1760-AF4C-6B900E89C57A}"/>
              </a:ext>
            </a:extLst>
          </p:cNvPr>
          <p:cNvSpPr>
            <a:spLocks noGrp="1"/>
          </p:cNvSpPr>
          <p:nvPr>
            <p:ph type="title"/>
          </p:nvPr>
        </p:nvSpPr>
        <p:spPr/>
        <p:txBody>
          <a:bodyPr/>
          <a:lstStyle/>
          <a:p>
            <a:r>
              <a:rPr lang="en-US" dirty="0"/>
              <a:t>Digestive Diseases and Disorders</a:t>
            </a:r>
          </a:p>
        </p:txBody>
      </p:sp>
      <p:sp>
        <p:nvSpPr>
          <p:cNvPr id="3" name="Content Placeholder 2">
            <a:extLst>
              <a:ext uri="{FF2B5EF4-FFF2-40B4-BE49-F238E27FC236}">
                <a16:creationId xmlns:a16="http://schemas.microsoft.com/office/drawing/2014/main" id="{8F0E95EB-45CC-C7A4-863F-7C15D8E28A66}"/>
              </a:ext>
            </a:extLst>
          </p:cNvPr>
          <p:cNvSpPr>
            <a:spLocks noGrp="1"/>
          </p:cNvSpPr>
          <p:nvPr>
            <p:ph idx="1"/>
          </p:nvPr>
        </p:nvSpPr>
        <p:spPr/>
        <p:txBody>
          <a:bodyPr>
            <a:normAutofit fontScale="85000" lnSpcReduction="20000"/>
          </a:bodyPr>
          <a:lstStyle/>
          <a:p>
            <a:r>
              <a:rPr lang="en-US" dirty="0"/>
              <a:t>Gastroesophageal Reflux Disease</a:t>
            </a:r>
          </a:p>
          <a:p>
            <a:r>
              <a:rPr lang="en-US" dirty="0"/>
              <a:t>Cholecystitis</a:t>
            </a:r>
          </a:p>
          <a:p>
            <a:r>
              <a:rPr lang="en-US" dirty="0"/>
              <a:t>Cirrhosis</a:t>
            </a:r>
          </a:p>
          <a:p>
            <a:r>
              <a:rPr lang="en-US" dirty="0"/>
              <a:t>Esophageal Cancer</a:t>
            </a:r>
          </a:p>
          <a:p>
            <a:r>
              <a:rPr lang="en-US" dirty="0"/>
              <a:t>Hepatitis A, B, and C</a:t>
            </a:r>
          </a:p>
          <a:p>
            <a:r>
              <a:rPr lang="en-US" dirty="0"/>
              <a:t>Celiac Sprue</a:t>
            </a:r>
          </a:p>
          <a:p>
            <a:r>
              <a:rPr lang="en-US" dirty="0"/>
              <a:t>Crohn’s Disease and Ulcerative Colitis</a:t>
            </a:r>
          </a:p>
          <a:p>
            <a:r>
              <a:rPr lang="en-US" dirty="0"/>
              <a:t>Colon Cancer</a:t>
            </a:r>
          </a:p>
          <a:p>
            <a:r>
              <a:rPr lang="en-US" dirty="0"/>
              <a:t>Hernia</a:t>
            </a:r>
          </a:p>
          <a:p>
            <a:r>
              <a:rPr lang="en-US" dirty="0"/>
              <a:t>Irritable Bowel Syndrome</a:t>
            </a:r>
          </a:p>
          <a:p>
            <a:r>
              <a:rPr lang="en-US" dirty="0"/>
              <a:t>Polyps</a:t>
            </a:r>
          </a:p>
        </p:txBody>
      </p:sp>
    </p:spTree>
    <p:extLst>
      <p:ext uri="{BB962C8B-B14F-4D97-AF65-F5344CB8AC3E}">
        <p14:creationId xmlns:p14="http://schemas.microsoft.com/office/powerpoint/2010/main" val="40546514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16B884-FA1F-35D8-31E9-5F9D39C91763}"/>
              </a:ext>
            </a:extLst>
          </p:cNvPr>
          <p:cNvSpPr>
            <a:spLocks noGrp="1"/>
          </p:cNvSpPr>
          <p:nvPr>
            <p:ph type="title"/>
          </p:nvPr>
        </p:nvSpPr>
        <p:spPr/>
        <p:txBody>
          <a:bodyPr/>
          <a:lstStyle/>
          <a:p>
            <a:r>
              <a:rPr lang="en-US" dirty="0"/>
              <a:t>Medical Specialties and Procedures</a:t>
            </a:r>
          </a:p>
        </p:txBody>
      </p:sp>
      <p:sp>
        <p:nvSpPr>
          <p:cNvPr id="3" name="Content Placeholder 2">
            <a:extLst>
              <a:ext uri="{FF2B5EF4-FFF2-40B4-BE49-F238E27FC236}">
                <a16:creationId xmlns:a16="http://schemas.microsoft.com/office/drawing/2014/main" id="{B9B26E4D-5D89-6C05-7805-7BADDA0DCB6B}"/>
              </a:ext>
            </a:extLst>
          </p:cNvPr>
          <p:cNvSpPr>
            <a:spLocks noGrp="1"/>
          </p:cNvSpPr>
          <p:nvPr>
            <p:ph idx="1"/>
          </p:nvPr>
        </p:nvSpPr>
        <p:spPr/>
        <p:txBody>
          <a:bodyPr/>
          <a:lstStyle/>
          <a:p>
            <a:r>
              <a:rPr lang="en-US" dirty="0"/>
              <a:t>Gastroenterology</a:t>
            </a:r>
          </a:p>
          <a:p>
            <a:r>
              <a:rPr lang="en-US" dirty="0"/>
              <a:t>Upper and Lower Gastrointestinal Series</a:t>
            </a:r>
          </a:p>
          <a:p>
            <a:r>
              <a:rPr lang="en-US" dirty="0"/>
              <a:t>Fecal Occult Blood Test</a:t>
            </a:r>
          </a:p>
          <a:p>
            <a:r>
              <a:rPr lang="en-US" dirty="0"/>
              <a:t>Stool Culture</a:t>
            </a:r>
          </a:p>
          <a:p>
            <a:r>
              <a:rPr lang="en-US" dirty="0"/>
              <a:t>Esophagogastroduodenoscopy</a:t>
            </a:r>
          </a:p>
          <a:p>
            <a:endParaRPr lang="en-US" dirty="0"/>
          </a:p>
        </p:txBody>
      </p:sp>
    </p:spTree>
    <p:extLst>
      <p:ext uri="{BB962C8B-B14F-4D97-AF65-F5344CB8AC3E}">
        <p14:creationId xmlns:p14="http://schemas.microsoft.com/office/powerpoint/2010/main" val="40288367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7F818-A0BA-FFF5-E1A2-6F2DB86B7C4A}"/>
              </a:ext>
            </a:extLst>
          </p:cNvPr>
          <p:cNvSpPr>
            <a:spLocks noGrp="1"/>
          </p:cNvSpPr>
          <p:nvPr>
            <p:ph type="title"/>
          </p:nvPr>
        </p:nvSpPr>
        <p:spPr/>
        <p:txBody>
          <a:bodyPr/>
          <a:lstStyle/>
          <a:p>
            <a:r>
              <a:rPr lang="en-US" dirty="0"/>
              <a:t>Concept Check</a:t>
            </a:r>
          </a:p>
        </p:txBody>
      </p:sp>
      <p:sp>
        <p:nvSpPr>
          <p:cNvPr id="3" name="Content Placeholder 2">
            <a:extLst>
              <a:ext uri="{FF2B5EF4-FFF2-40B4-BE49-F238E27FC236}">
                <a16:creationId xmlns:a16="http://schemas.microsoft.com/office/drawing/2014/main" id="{482E1295-2EA6-986A-1498-39704BC1819E}"/>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7842166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F5BC9-EAFA-B0C7-8008-493408B51570}"/>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90DDF3C1-A768-F365-824D-4498DD874110}"/>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42555545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15CAC1-E918-1426-767F-776F0DC7C409}"/>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701D5B68-8A20-4E35-E06D-D39B1A9EC52A}"/>
              </a:ext>
            </a:extLst>
          </p:cNvPr>
          <p:cNvSpPr>
            <a:spLocks noGrp="1"/>
          </p:cNvSpPr>
          <p:nvPr>
            <p:ph idx="1"/>
          </p:nvPr>
        </p:nvSpPr>
        <p:spPr/>
        <p:txBody>
          <a:bodyPr/>
          <a:lstStyle/>
          <a:p>
            <a:pPr marL="0" indent="-457200">
              <a:buNone/>
            </a:pPr>
            <a:r>
              <a:rPr lang="en-US" dirty="0"/>
              <a:t>Carter, K., &amp; Rutherford, M. (2020). Building a medical terminology foundation 2e. </a:t>
            </a:r>
            <a:r>
              <a:rPr lang="en-US" dirty="0" err="1"/>
              <a:t>eCampus</a:t>
            </a:r>
            <a:r>
              <a:rPr lang="en-US" dirty="0"/>
              <a:t> Ontario. </a:t>
            </a:r>
          </a:p>
          <a:p>
            <a:pPr marL="0" indent="-457200">
              <a:buNone/>
            </a:pPr>
            <a:endParaRPr lang="en-US" dirty="0"/>
          </a:p>
          <a:p>
            <a:pPr marL="0" indent="-457200">
              <a:buNone/>
            </a:pPr>
            <a:r>
              <a:rPr lang="en-US" dirty="0"/>
              <a:t>OpenStax College. (2013). Anatomy and physiology. OpenStax. </a:t>
            </a:r>
            <a:r>
              <a:rPr lang="en-US" dirty="0">
                <a:hlinkClick r:id="rId2"/>
              </a:rPr>
              <a:t>https://openstax.org/books/anatomy-and-physiology/pages/1-introduction</a:t>
            </a:r>
            <a:endParaRPr lang="en-US" dirty="0"/>
          </a:p>
          <a:p>
            <a:pPr marL="0" indent="-457200">
              <a:buNone/>
            </a:pPr>
            <a:endParaRPr lang="en-US" dirty="0"/>
          </a:p>
          <a:p>
            <a:endParaRPr lang="en-US" dirty="0"/>
          </a:p>
        </p:txBody>
      </p:sp>
    </p:spTree>
    <p:extLst>
      <p:ext uri="{BB962C8B-B14F-4D97-AF65-F5344CB8AC3E}">
        <p14:creationId xmlns:p14="http://schemas.microsoft.com/office/powerpoint/2010/main" val="22555605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12EF23-A9FE-6DC0-3BB4-E12EFE2A2A2A}"/>
              </a:ext>
            </a:extLst>
          </p:cNvPr>
          <p:cNvSpPr>
            <a:spLocks noGrp="1"/>
          </p:cNvSpPr>
          <p:nvPr>
            <p:ph type="title"/>
          </p:nvPr>
        </p:nvSpPr>
        <p:spPr/>
        <p:txBody>
          <a:bodyPr/>
          <a:lstStyle/>
          <a:p>
            <a:r>
              <a:rPr lang="en-US" dirty="0"/>
              <a:t>Learning Objectives</a:t>
            </a:r>
          </a:p>
        </p:txBody>
      </p:sp>
      <p:sp>
        <p:nvSpPr>
          <p:cNvPr id="3" name="Content Placeholder 2">
            <a:extLst>
              <a:ext uri="{FF2B5EF4-FFF2-40B4-BE49-F238E27FC236}">
                <a16:creationId xmlns:a16="http://schemas.microsoft.com/office/drawing/2014/main" id="{18C11226-8A51-C85F-7D1E-CC68554D0BF8}"/>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1529395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D9391F-5DAD-5F07-E8D1-2CE930209567}"/>
              </a:ext>
            </a:extLst>
          </p:cNvPr>
          <p:cNvSpPr>
            <a:spLocks noGrp="1"/>
          </p:cNvSpPr>
          <p:nvPr>
            <p:ph type="title"/>
          </p:nvPr>
        </p:nvSpPr>
        <p:spPr/>
        <p:txBody>
          <a:bodyPr/>
          <a:lstStyle/>
          <a:p>
            <a:r>
              <a:rPr lang="en-US" dirty="0"/>
              <a:t>Digestive System Medical Terms</a:t>
            </a:r>
          </a:p>
        </p:txBody>
      </p:sp>
      <p:sp>
        <p:nvSpPr>
          <p:cNvPr id="3" name="Content Placeholder 2">
            <a:extLst>
              <a:ext uri="{FF2B5EF4-FFF2-40B4-BE49-F238E27FC236}">
                <a16:creationId xmlns:a16="http://schemas.microsoft.com/office/drawing/2014/main" id="{D2C80527-DC2A-390F-1EFC-6B8110F988E3}"/>
              </a:ext>
            </a:extLst>
          </p:cNvPr>
          <p:cNvSpPr>
            <a:spLocks noGrp="1"/>
          </p:cNvSpPr>
          <p:nvPr>
            <p:ph idx="1"/>
          </p:nvPr>
        </p:nvSpPr>
        <p:spPr/>
        <p:txBody>
          <a:bodyPr/>
          <a:lstStyle/>
          <a:p>
            <a:r>
              <a:rPr lang="en-US" dirty="0">
                <a:hlinkClick r:id="rId2"/>
              </a:rPr>
              <a:t>Word Parts H5P Activity</a:t>
            </a:r>
            <a:endParaRPr lang="en-US" dirty="0"/>
          </a:p>
          <a:p>
            <a:r>
              <a:rPr lang="en-US" dirty="0">
                <a:hlinkClick r:id="rId2"/>
              </a:rPr>
              <a:t>Digestive System terms H5P Activity</a:t>
            </a:r>
            <a:endParaRPr lang="en-US" dirty="0"/>
          </a:p>
        </p:txBody>
      </p:sp>
    </p:spTree>
    <p:extLst>
      <p:ext uri="{BB962C8B-B14F-4D97-AF65-F5344CB8AC3E}">
        <p14:creationId xmlns:p14="http://schemas.microsoft.com/office/powerpoint/2010/main" val="40271809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8EB94B-1356-A212-5BB6-ABE5AB217D22}"/>
              </a:ext>
            </a:extLst>
          </p:cNvPr>
          <p:cNvSpPr>
            <a:spLocks noGrp="1"/>
          </p:cNvSpPr>
          <p:nvPr>
            <p:ph type="title"/>
          </p:nvPr>
        </p:nvSpPr>
        <p:spPr/>
        <p:txBody>
          <a:bodyPr/>
          <a:lstStyle/>
          <a:p>
            <a:r>
              <a:rPr lang="en-US"/>
              <a:t>Introduction to the Digestive System</a:t>
            </a:r>
            <a:endParaRPr lang="en-US" dirty="0"/>
          </a:p>
        </p:txBody>
      </p:sp>
      <p:sp>
        <p:nvSpPr>
          <p:cNvPr id="6" name="Content Placeholder 2">
            <a:extLst>
              <a:ext uri="{FF2B5EF4-FFF2-40B4-BE49-F238E27FC236}">
                <a16:creationId xmlns:a16="http://schemas.microsoft.com/office/drawing/2014/main" id="{FAE618E0-DD48-0978-5FC9-CE47EEF9D11F}"/>
              </a:ext>
            </a:extLst>
          </p:cNvPr>
          <p:cNvSpPr txBox="1">
            <a:spLocks/>
          </p:cNvSpPr>
          <p:nvPr/>
        </p:nvSpPr>
        <p:spPr>
          <a:xfrm>
            <a:off x="838200" y="1825625"/>
            <a:ext cx="4648200" cy="10251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PH" sz="2000" dirty="0"/>
              <a:t>Figure 1</a:t>
            </a:r>
          </a:p>
          <a:p>
            <a:pPr marL="0" indent="0" algn="just">
              <a:buFont typeface="Arial" panose="020B0604020202020204" pitchFamily="34" charset="0"/>
              <a:buNone/>
            </a:pPr>
            <a:r>
              <a:rPr lang="en-PH" sz="2000" dirty="0"/>
              <a:t>Components of the Digestive System.</a:t>
            </a:r>
          </a:p>
        </p:txBody>
      </p:sp>
      <p:pic>
        <p:nvPicPr>
          <p:cNvPr id="1026" name="Picture 2" descr="The digestive system. This diagram shows the digestive system of a human being, with the major organs labeled. Labels read (clockwise, from top): salivary glands: parotid gland, sublingual gland, submandibular gland; pharynx, stomach, spleen, pancreas, large intestine: transverse colon, ascending colon, descending colon, cecum, sigmoid colon, appendix, rectum, anal canal, anus; small intestine: duodenum, jejunum, iliem, gall bladder, liver, esophagus, tongue, mouth.">
            <a:extLst>
              <a:ext uri="{FF2B5EF4-FFF2-40B4-BE49-F238E27FC236}">
                <a16:creationId xmlns:a16="http://schemas.microsoft.com/office/drawing/2014/main" id="{8F225A64-3D2A-7E16-B494-6583BAAEA3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949196"/>
            <a:ext cx="3686263" cy="4667250"/>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2">
            <a:extLst>
              <a:ext uri="{FF2B5EF4-FFF2-40B4-BE49-F238E27FC236}">
                <a16:creationId xmlns:a16="http://schemas.microsoft.com/office/drawing/2014/main" id="{2BA7C896-0075-18DB-CABC-5063ED24FBE6}"/>
              </a:ext>
            </a:extLst>
          </p:cNvPr>
          <p:cNvSpPr txBox="1">
            <a:spLocks/>
          </p:cNvSpPr>
          <p:nvPr/>
        </p:nvSpPr>
        <p:spPr>
          <a:xfrm>
            <a:off x="838199" y="6460549"/>
            <a:ext cx="8547847" cy="408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a:t>Note.</a:t>
            </a:r>
            <a:r>
              <a:rPr lang="en-PH" sz="1600"/>
              <a:t> From Betts, et al., 2013. Licensed under </a:t>
            </a:r>
            <a:r>
              <a:rPr lang="en-PH" sz="1600">
                <a:hlinkClick r:id="rId4">
                  <a:extLst>
                    <a:ext uri="{A12FA001-AC4F-418D-AE19-62706E023703}">
                      <ahyp:hlinkClr xmlns:ahyp="http://schemas.microsoft.com/office/drawing/2018/hyperlinkcolor" val="tx"/>
                    </a:ext>
                  </a:extLst>
                </a:hlinkClick>
              </a:rPr>
              <a:t>CC BY 4.0</a:t>
            </a:r>
            <a:r>
              <a:rPr lang="en-PH" sz="1600"/>
              <a:t>. </a:t>
            </a:r>
            <a:endParaRPr lang="en-US" sz="1600" dirty="0"/>
          </a:p>
        </p:txBody>
      </p:sp>
    </p:spTree>
    <p:extLst>
      <p:ext uri="{BB962C8B-B14F-4D97-AF65-F5344CB8AC3E}">
        <p14:creationId xmlns:p14="http://schemas.microsoft.com/office/powerpoint/2010/main" val="35628534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443BE-CEB8-3E25-AEDC-08828591443D}"/>
              </a:ext>
            </a:extLst>
          </p:cNvPr>
          <p:cNvSpPr>
            <a:spLocks noGrp="1"/>
          </p:cNvSpPr>
          <p:nvPr>
            <p:ph type="title"/>
          </p:nvPr>
        </p:nvSpPr>
        <p:spPr/>
        <p:txBody>
          <a:bodyPr/>
          <a:lstStyle/>
          <a:p>
            <a:r>
              <a:rPr lang="en-US" dirty="0"/>
              <a:t>Parts of the Digestive System</a:t>
            </a:r>
          </a:p>
        </p:txBody>
      </p:sp>
      <p:sp>
        <p:nvSpPr>
          <p:cNvPr id="3" name="Content Placeholder 2">
            <a:extLst>
              <a:ext uri="{FF2B5EF4-FFF2-40B4-BE49-F238E27FC236}">
                <a16:creationId xmlns:a16="http://schemas.microsoft.com/office/drawing/2014/main" id="{29FCC9C4-C64F-ADE3-B882-96674ACBEBC3}"/>
              </a:ext>
            </a:extLst>
          </p:cNvPr>
          <p:cNvSpPr>
            <a:spLocks noGrp="1"/>
          </p:cNvSpPr>
          <p:nvPr>
            <p:ph idx="1"/>
          </p:nvPr>
        </p:nvSpPr>
        <p:spPr>
          <a:xfrm>
            <a:off x="838200" y="1825625"/>
            <a:ext cx="4648200" cy="1025151"/>
          </a:xfrm>
        </p:spPr>
        <p:txBody>
          <a:bodyPr>
            <a:normAutofit/>
          </a:bodyPr>
          <a:lstStyle/>
          <a:p>
            <a:pPr marL="0" indent="0">
              <a:buNone/>
            </a:pPr>
            <a:r>
              <a:rPr lang="en-PH" sz="2000" dirty="0"/>
              <a:t>Figure 2</a:t>
            </a:r>
          </a:p>
          <a:p>
            <a:pPr marL="0" indent="0" algn="just">
              <a:buNone/>
            </a:pPr>
            <a:r>
              <a:rPr lang="en-PH" sz="2000" dirty="0"/>
              <a:t>Mouth.</a:t>
            </a:r>
          </a:p>
        </p:txBody>
      </p:sp>
      <p:pic>
        <p:nvPicPr>
          <p:cNvPr id="2050" name="Picture 2" descr="This diagram shows an anterior view of the structure of the mouth. The teeth, lips, tongue, gums and many other parts are labeled. Labels read (clockwise from top): superior lip, superior labial frenulum, gingivae, palatoglossal arch, fauces, palatopharyngeal arch, palatine tonsil, tongue, lingual frenulum, opening duct of submandibular gland, gingivae, inferior labial frenulum, inferior lip, oral vestibule, incisors, cuspid, premolars, molars, cheek, uvula, soft palate, hard palate. ">
            <a:extLst>
              <a:ext uri="{FF2B5EF4-FFF2-40B4-BE49-F238E27FC236}">
                <a16:creationId xmlns:a16="http://schemas.microsoft.com/office/drawing/2014/main" id="{00169551-9A6D-4826-C3AE-7499BA41D2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69218" y="2850776"/>
            <a:ext cx="3586163" cy="3429000"/>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FE0FB064-F590-380E-4E89-5AE54B948336}"/>
              </a:ext>
            </a:extLst>
          </p:cNvPr>
          <p:cNvSpPr txBox="1">
            <a:spLocks/>
          </p:cNvSpPr>
          <p:nvPr/>
        </p:nvSpPr>
        <p:spPr>
          <a:xfrm>
            <a:off x="838200" y="6460549"/>
            <a:ext cx="4912362" cy="3974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4">
                  <a:extLst>
                    <a:ext uri="{A12FA001-AC4F-418D-AE19-62706E023703}">
                      <ahyp:hlinkClr xmlns:ahyp="http://schemas.microsoft.com/office/drawing/2018/hyperlinkcolor" val="tx"/>
                    </a:ext>
                  </a:extLst>
                </a:hlinkClick>
              </a:rPr>
              <a:t>CC BY 4.0</a:t>
            </a:r>
            <a:r>
              <a:rPr lang="en-PH" sz="1600" dirty="0"/>
              <a:t>. </a:t>
            </a:r>
            <a:endParaRPr lang="en-US" sz="1600" dirty="0"/>
          </a:p>
        </p:txBody>
      </p:sp>
      <p:sp>
        <p:nvSpPr>
          <p:cNvPr id="4" name="Content Placeholder 2">
            <a:extLst>
              <a:ext uri="{FF2B5EF4-FFF2-40B4-BE49-F238E27FC236}">
                <a16:creationId xmlns:a16="http://schemas.microsoft.com/office/drawing/2014/main" id="{552D5618-3059-5442-B59D-5196849EB7DF}"/>
              </a:ext>
            </a:extLst>
          </p:cNvPr>
          <p:cNvSpPr txBox="1">
            <a:spLocks/>
          </p:cNvSpPr>
          <p:nvPr/>
        </p:nvSpPr>
        <p:spPr>
          <a:xfrm>
            <a:off x="6705604" y="1825625"/>
            <a:ext cx="4648200" cy="10251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PH" sz="2000" dirty="0"/>
              <a:t>Figure 3</a:t>
            </a:r>
          </a:p>
          <a:p>
            <a:pPr marL="0" indent="0" algn="just">
              <a:buFont typeface="Arial" panose="020B0604020202020204" pitchFamily="34" charset="0"/>
              <a:buNone/>
            </a:pPr>
            <a:r>
              <a:rPr lang="en-PH" sz="2000" dirty="0"/>
              <a:t>Tongue.</a:t>
            </a:r>
          </a:p>
        </p:txBody>
      </p:sp>
      <p:pic>
        <p:nvPicPr>
          <p:cNvPr id="2052" name="Picture 4" descr="This diagram shows the structures of the tongue and lingual papillae. Labels read (from top): epiglottis, palatopharyngeal arch, palatine tonsil, lingual tonsil, palatoglossal arch, terminal sulcus, foliate papillae, circumvallate papilla, dorsum of tongue, fungiform papilla, filiform papilla. ">
            <a:extLst>
              <a:ext uri="{FF2B5EF4-FFF2-40B4-BE49-F238E27FC236}">
                <a16:creationId xmlns:a16="http://schemas.microsoft.com/office/drawing/2014/main" id="{42EC24C7-907E-2A79-8FEF-DD79E527211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02479" y="2850070"/>
            <a:ext cx="3854449" cy="3429706"/>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a:extLst>
              <a:ext uri="{FF2B5EF4-FFF2-40B4-BE49-F238E27FC236}">
                <a16:creationId xmlns:a16="http://schemas.microsoft.com/office/drawing/2014/main" id="{646C7F8C-B55E-9B2B-521E-488B9C75A8CD}"/>
              </a:ext>
            </a:extLst>
          </p:cNvPr>
          <p:cNvSpPr txBox="1">
            <a:spLocks/>
          </p:cNvSpPr>
          <p:nvPr/>
        </p:nvSpPr>
        <p:spPr>
          <a:xfrm>
            <a:off x="6705602" y="6460548"/>
            <a:ext cx="4912361" cy="3974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4">
                  <a:extLst>
                    <a:ext uri="{A12FA001-AC4F-418D-AE19-62706E023703}">
                      <ahyp:hlinkClr xmlns:ahyp="http://schemas.microsoft.com/office/drawing/2018/hyperlinkcolor" val="tx"/>
                    </a:ext>
                  </a:extLst>
                </a:hlinkClick>
              </a:rPr>
              <a:t>CC BY 4.0</a:t>
            </a:r>
            <a:r>
              <a:rPr lang="en-PH" sz="1600" dirty="0"/>
              <a:t>. </a:t>
            </a:r>
            <a:endParaRPr lang="en-US" sz="1600" dirty="0"/>
          </a:p>
        </p:txBody>
      </p:sp>
    </p:spTree>
    <p:extLst>
      <p:ext uri="{BB962C8B-B14F-4D97-AF65-F5344CB8AC3E}">
        <p14:creationId xmlns:p14="http://schemas.microsoft.com/office/powerpoint/2010/main" val="20772409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443BE-CEB8-3E25-AEDC-08828591443D}"/>
              </a:ext>
            </a:extLst>
          </p:cNvPr>
          <p:cNvSpPr>
            <a:spLocks noGrp="1"/>
          </p:cNvSpPr>
          <p:nvPr>
            <p:ph type="title"/>
          </p:nvPr>
        </p:nvSpPr>
        <p:spPr/>
        <p:txBody>
          <a:bodyPr/>
          <a:lstStyle/>
          <a:p>
            <a:r>
              <a:rPr lang="en-US" dirty="0"/>
              <a:t>Esophagus and Stomach</a:t>
            </a:r>
          </a:p>
        </p:txBody>
      </p:sp>
      <p:sp>
        <p:nvSpPr>
          <p:cNvPr id="3" name="Content Placeholder 2">
            <a:extLst>
              <a:ext uri="{FF2B5EF4-FFF2-40B4-BE49-F238E27FC236}">
                <a16:creationId xmlns:a16="http://schemas.microsoft.com/office/drawing/2014/main" id="{29FCC9C4-C64F-ADE3-B882-96674ACBEBC3}"/>
              </a:ext>
            </a:extLst>
          </p:cNvPr>
          <p:cNvSpPr>
            <a:spLocks noGrp="1"/>
          </p:cNvSpPr>
          <p:nvPr>
            <p:ph idx="1"/>
          </p:nvPr>
        </p:nvSpPr>
        <p:spPr>
          <a:xfrm>
            <a:off x="838200" y="1825625"/>
            <a:ext cx="4648200" cy="1025151"/>
          </a:xfrm>
        </p:spPr>
        <p:txBody>
          <a:bodyPr>
            <a:normAutofit/>
          </a:bodyPr>
          <a:lstStyle/>
          <a:p>
            <a:pPr marL="0" indent="0">
              <a:buNone/>
            </a:pPr>
            <a:r>
              <a:rPr lang="en-PH" sz="2000" dirty="0"/>
              <a:t>Figure 4</a:t>
            </a:r>
          </a:p>
          <a:p>
            <a:pPr marL="0" indent="0" algn="just">
              <a:buNone/>
            </a:pPr>
            <a:r>
              <a:rPr lang="en-PH" sz="2000" dirty="0"/>
              <a:t>Esophagus.</a:t>
            </a:r>
          </a:p>
        </p:txBody>
      </p:sp>
      <p:pic>
        <p:nvPicPr>
          <p:cNvPr id="3074" name="Picture 2" descr="This diagram shows the esophagus, going from the mouth to the stomach. The upper and the lower esophageal sphincter are labeled. Labels read (from top): upper esophageal sphincter, trachea, esophagus, lower esophageal sphincter, stomach.">
            <a:extLst>
              <a:ext uri="{FF2B5EF4-FFF2-40B4-BE49-F238E27FC236}">
                <a16:creationId xmlns:a16="http://schemas.microsoft.com/office/drawing/2014/main" id="{F3906EB9-EB90-0071-5BAA-2C1B9C36EF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0339" y="2704277"/>
            <a:ext cx="2808705" cy="3739170"/>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FE0FB064-F590-380E-4E89-5AE54B948336}"/>
              </a:ext>
            </a:extLst>
          </p:cNvPr>
          <p:cNvSpPr txBox="1">
            <a:spLocks/>
          </p:cNvSpPr>
          <p:nvPr/>
        </p:nvSpPr>
        <p:spPr>
          <a:xfrm>
            <a:off x="838199" y="6460549"/>
            <a:ext cx="4912361" cy="3974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4">
                  <a:extLst>
                    <a:ext uri="{A12FA001-AC4F-418D-AE19-62706E023703}">
                      <ahyp:hlinkClr xmlns:ahyp="http://schemas.microsoft.com/office/drawing/2018/hyperlinkcolor" val="tx"/>
                    </a:ext>
                  </a:extLst>
                </a:hlinkClick>
              </a:rPr>
              <a:t>CC BY 4.0</a:t>
            </a:r>
            <a:r>
              <a:rPr lang="en-PH" sz="1600" dirty="0"/>
              <a:t>. </a:t>
            </a:r>
            <a:endParaRPr lang="en-US" sz="1600" dirty="0"/>
          </a:p>
        </p:txBody>
      </p:sp>
      <p:sp>
        <p:nvSpPr>
          <p:cNvPr id="4" name="Content Placeholder 2">
            <a:extLst>
              <a:ext uri="{FF2B5EF4-FFF2-40B4-BE49-F238E27FC236}">
                <a16:creationId xmlns:a16="http://schemas.microsoft.com/office/drawing/2014/main" id="{6C54CE16-0032-37A9-D521-BD7F6D4CE343}"/>
              </a:ext>
            </a:extLst>
          </p:cNvPr>
          <p:cNvSpPr txBox="1">
            <a:spLocks/>
          </p:cNvSpPr>
          <p:nvPr/>
        </p:nvSpPr>
        <p:spPr>
          <a:xfrm>
            <a:off x="6705604" y="1825625"/>
            <a:ext cx="4648200" cy="10251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PH" sz="2000" dirty="0"/>
              <a:t>Figure 5</a:t>
            </a:r>
          </a:p>
          <a:p>
            <a:pPr marL="0" indent="0" algn="just">
              <a:buFont typeface="Arial" panose="020B0604020202020204" pitchFamily="34" charset="0"/>
              <a:buNone/>
            </a:pPr>
            <a:r>
              <a:rPr lang="en-PH" sz="2000" dirty="0"/>
              <a:t>Stomach.</a:t>
            </a:r>
          </a:p>
        </p:txBody>
      </p:sp>
      <p:pic>
        <p:nvPicPr>
          <p:cNvPr id="3076" name="Picture 4" descr="This image shows a cross-section of the stomach, and the major parts: the cardia, fundus, body and pylorus are labeled. Labels read (from top of stomach): esophagus, muscular externa (longitudinal layer, circular layer, oblique layer), cardia, fundus, serosa, lesser and greater curvatures, lumen, rugae of mucosa, pyloric antrum, pyloric canal, pyloric sphincter valve at pylorus, duodenum.">
            <a:extLst>
              <a:ext uri="{FF2B5EF4-FFF2-40B4-BE49-F238E27FC236}">
                <a16:creationId xmlns:a16="http://schemas.microsoft.com/office/drawing/2014/main" id="{54B4535D-1038-F4C2-93DD-6E70756CC9A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05602" y="2850776"/>
            <a:ext cx="4648198" cy="3069900"/>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2">
            <a:extLst>
              <a:ext uri="{FF2B5EF4-FFF2-40B4-BE49-F238E27FC236}">
                <a16:creationId xmlns:a16="http://schemas.microsoft.com/office/drawing/2014/main" id="{D40E6319-FCE0-63EE-01A0-323D079BE219}"/>
              </a:ext>
            </a:extLst>
          </p:cNvPr>
          <p:cNvSpPr txBox="1">
            <a:spLocks/>
          </p:cNvSpPr>
          <p:nvPr/>
        </p:nvSpPr>
        <p:spPr>
          <a:xfrm>
            <a:off x="6705602" y="6460548"/>
            <a:ext cx="4912361" cy="3974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4">
                  <a:extLst>
                    <a:ext uri="{A12FA001-AC4F-418D-AE19-62706E023703}">
                      <ahyp:hlinkClr xmlns:ahyp="http://schemas.microsoft.com/office/drawing/2018/hyperlinkcolor" val="tx"/>
                    </a:ext>
                  </a:extLst>
                </a:hlinkClick>
              </a:rPr>
              <a:t>CC BY 4.0</a:t>
            </a:r>
            <a:r>
              <a:rPr lang="en-PH" sz="1600" dirty="0"/>
              <a:t>. </a:t>
            </a:r>
            <a:endParaRPr lang="en-US" sz="1600" dirty="0"/>
          </a:p>
        </p:txBody>
      </p:sp>
    </p:spTree>
    <p:extLst>
      <p:ext uri="{BB962C8B-B14F-4D97-AF65-F5344CB8AC3E}">
        <p14:creationId xmlns:p14="http://schemas.microsoft.com/office/powerpoint/2010/main" val="40070021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443BE-CEB8-3E25-AEDC-08828591443D}"/>
              </a:ext>
            </a:extLst>
          </p:cNvPr>
          <p:cNvSpPr>
            <a:spLocks noGrp="1"/>
          </p:cNvSpPr>
          <p:nvPr>
            <p:ph type="title"/>
          </p:nvPr>
        </p:nvSpPr>
        <p:spPr/>
        <p:txBody>
          <a:bodyPr/>
          <a:lstStyle/>
          <a:p>
            <a:r>
              <a:rPr lang="en-US" dirty="0"/>
              <a:t>Small and Large Intestines</a:t>
            </a:r>
          </a:p>
        </p:txBody>
      </p:sp>
      <p:sp>
        <p:nvSpPr>
          <p:cNvPr id="3" name="Content Placeholder 2">
            <a:extLst>
              <a:ext uri="{FF2B5EF4-FFF2-40B4-BE49-F238E27FC236}">
                <a16:creationId xmlns:a16="http://schemas.microsoft.com/office/drawing/2014/main" id="{29FCC9C4-C64F-ADE3-B882-96674ACBEBC3}"/>
              </a:ext>
            </a:extLst>
          </p:cNvPr>
          <p:cNvSpPr>
            <a:spLocks noGrp="1"/>
          </p:cNvSpPr>
          <p:nvPr>
            <p:ph idx="1"/>
          </p:nvPr>
        </p:nvSpPr>
        <p:spPr>
          <a:xfrm>
            <a:off x="838200" y="1825625"/>
            <a:ext cx="4648200" cy="1025151"/>
          </a:xfrm>
        </p:spPr>
        <p:txBody>
          <a:bodyPr>
            <a:normAutofit/>
          </a:bodyPr>
          <a:lstStyle/>
          <a:p>
            <a:pPr marL="0" indent="0">
              <a:buNone/>
            </a:pPr>
            <a:r>
              <a:rPr lang="en-PH" sz="2000" dirty="0"/>
              <a:t>Figure 6</a:t>
            </a:r>
          </a:p>
          <a:p>
            <a:pPr marL="0" indent="0">
              <a:buNone/>
            </a:pPr>
            <a:r>
              <a:rPr lang="en-PH" sz="2000" dirty="0"/>
              <a:t>Small Intestine.</a:t>
            </a:r>
          </a:p>
        </p:txBody>
      </p:sp>
      <p:pic>
        <p:nvPicPr>
          <p:cNvPr id="5122" name="Picture 2" descr="This diagram shows the small intestine. The different parts of the small intestine are labeled. Labels read (from top of small intestine): duodenum, jejunum, ilieum, large intestine, rectum. ">
            <a:extLst>
              <a:ext uri="{FF2B5EF4-FFF2-40B4-BE49-F238E27FC236}">
                <a16:creationId xmlns:a16="http://schemas.microsoft.com/office/drawing/2014/main" id="{1E16D255-E85C-F3E3-BCFE-9FBC451685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1220" y="2985713"/>
            <a:ext cx="4602160" cy="3027921"/>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FE0FB064-F590-380E-4E89-5AE54B948336}"/>
              </a:ext>
            </a:extLst>
          </p:cNvPr>
          <p:cNvSpPr txBox="1">
            <a:spLocks/>
          </p:cNvSpPr>
          <p:nvPr/>
        </p:nvSpPr>
        <p:spPr>
          <a:xfrm>
            <a:off x="838199" y="6460549"/>
            <a:ext cx="4912361" cy="3974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4">
                  <a:extLst>
                    <a:ext uri="{A12FA001-AC4F-418D-AE19-62706E023703}">
                      <ahyp:hlinkClr xmlns:ahyp="http://schemas.microsoft.com/office/drawing/2018/hyperlinkcolor" val="tx"/>
                    </a:ext>
                  </a:extLst>
                </a:hlinkClick>
              </a:rPr>
              <a:t>CC BY 4.0</a:t>
            </a:r>
            <a:r>
              <a:rPr lang="en-PH" sz="1600" dirty="0"/>
              <a:t>. </a:t>
            </a:r>
            <a:endParaRPr lang="en-US" sz="1600" dirty="0"/>
          </a:p>
        </p:txBody>
      </p:sp>
      <p:sp>
        <p:nvSpPr>
          <p:cNvPr id="4" name="Content Placeholder 2">
            <a:extLst>
              <a:ext uri="{FF2B5EF4-FFF2-40B4-BE49-F238E27FC236}">
                <a16:creationId xmlns:a16="http://schemas.microsoft.com/office/drawing/2014/main" id="{6C54CE16-0032-37A9-D521-BD7F6D4CE343}"/>
              </a:ext>
            </a:extLst>
          </p:cNvPr>
          <p:cNvSpPr txBox="1">
            <a:spLocks/>
          </p:cNvSpPr>
          <p:nvPr/>
        </p:nvSpPr>
        <p:spPr>
          <a:xfrm>
            <a:off x="6705604" y="1825625"/>
            <a:ext cx="4648200" cy="10251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PH" sz="2000" dirty="0"/>
              <a:t>Figure 7</a:t>
            </a:r>
          </a:p>
          <a:p>
            <a:pPr marL="0" indent="0" algn="just">
              <a:buFont typeface="Arial" panose="020B0604020202020204" pitchFamily="34" charset="0"/>
              <a:buNone/>
            </a:pPr>
            <a:r>
              <a:rPr lang="en-PH" sz="2000" dirty="0"/>
              <a:t>Large Intestine.</a:t>
            </a:r>
          </a:p>
        </p:txBody>
      </p:sp>
      <p:pic>
        <p:nvPicPr>
          <p:cNvPr id="5124" name="Picture 4" descr="This image shows the large intestine; the major parts of the large intestine are labeled. Labels read (from start of large intestinal tract): vermiform complex, cecum, ileum, ascending colon, transverse colon, right colic hepatic flexure, left colic splenic flexure, descending colon, sigmoid colon, rectum, anal canal.">
            <a:extLst>
              <a:ext uri="{FF2B5EF4-FFF2-40B4-BE49-F238E27FC236}">
                <a16:creationId xmlns:a16="http://schemas.microsoft.com/office/drawing/2014/main" id="{FC1D9DBF-8D5F-EB91-02D3-097F849F21B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49494" y="2994120"/>
            <a:ext cx="4560420" cy="3076303"/>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2">
            <a:extLst>
              <a:ext uri="{FF2B5EF4-FFF2-40B4-BE49-F238E27FC236}">
                <a16:creationId xmlns:a16="http://schemas.microsoft.com/office/drawing/2014/main" id="{D40E6319-FCE0-63EE-01A0-323D079BE219}"/>
              </a:ext>
            </a:extLst>
          </p:cNvPr>
          <p:cNvSpPr txBox="1">
            <a:spLocks/>
          </p:cNvSpPr>
          <p:nvPr/>
        </p:nvSpPr>
        <p:spPr>
          <a:xfrm>
            <a:off x="6705602" y="6460548"/>
            <a:ext cx="4912361" cy="3974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4">
                  <a:extLst>
                    <a:ext uri="{A12FA001-AC4F-418D-AE19-62706E023703}">
                      <ahyp:hlinkClr xmlns:ahyp="http://schemas.microsoft.com/office/drawing/2018/hyperlinkcolor" val="tx"/>
                    </a:ext>
                  </a:extLst>
                </a:hlinkClick>
              </a:rPr>
              <a:t>CC BY 4.0</a:t>
            </a:r>
            <a:r>
              <a:rPr lang="en-PH" sz="1600" dirty="0"/>
              <a:t>. </a:t>
            </a:r>
            <a:endParaRPr lang="en-US" sz="1600" dirty="0"/>
          </a:p>
        </p:txBody>
      </p:sp>
    </p:spTree>
    <p:extLst>
      <p:ext uri="{BB962C8B-B14F-4D97-AF65-F5344CB8AC3E}">
        <p14:creationId xmlns:p14="http://schemas.microsoft.com/office/powerpoint/2010/main" val="18959003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B59012-B702-2843-9270-5E72C8D5C24D}"/>
              </a:ext>
            </a:extLst>
          </p:cNvPr>
          <p:cNvSpPr>
            <a:spLocks noGrp="1"/>
          </p:cNvSpPr>
          <p:nvPr>
            <p:ph type="title"/>
          </p:nvPr>
        </p:nvSpPr>
        <p:spPr/>
        <p:txBody>
          <a:bodyPr/>
          <a:lstStyle/>
          <a:p>
            <a:r>
              <a:rPr lang="en-US" dirty="0"/>
              <a:t>Accessory Organs of Digestion</a:t>
            </a:r>
          </a:p>
        </p:txBody>
      </p:sp>
      <p:sp>
        <p:nvSpPr>
          <p:cNvPr id="3" name="Content Placeholder 2">
            <a:extLst>
              <a:ext uri="{FF2B5EF4-FFF2-40B4-BE49-F238E27FC236}">
                <a16:creationId xmlns:a16="http://schemas.microsoft.com/office/drawing/2014/main" id="{2B58D3A6-2F32-6AF0-C7C8-DAC0054F660C}"/>
              </a:ext>
            </a:extLst>
          </p:cNvPr>
          <p:cNvSpPr>
            <a:spLocks noGrp="1"/>
          </p:cNvSpPr>
          <p:nvPr>
            <p:ph idx="1"/>
          </p:nvPr>
        </p:nvSpPr>
        <p:spPr/>
        <p:txBody>
          <a:bodyPr>
            <a:normAutofit/>
          </a:bodyPr>
          <a:lstStyle/>
          <a:p>
            <a:pPr marL="0" indent="0">
              <a:buNone/>
            </a:pPr>
            <a:r>
              <a:rPr lang="en-PH" sz="2000" dirty="0"/>
              <a:t>Figure 8</a:t>
            </a:r>
          </a:p>
          <a:p>
            <a:pPr marL="0" indent="0">
              <a:buNone/>
            </a:pPr>
            <a:r>
              <a:rPr lang="en-US" sz="2000" dirty="0"/>
              <a:t>Accessory Organs.</a:t>
            </a:r>
          </a:p>
          <a:p>
            <a:pPr marL="0" indent="0">
              <a:buNone/>
            </a:pPr>
            <a:endParaRPr lang="en-US" sz="2000" dirty="0"/>
          </a:p>
        </p:txBody>
      </p:sp>
      <p:sp>
        <p:nvSpPr>
          <p:cNvPr id="5" name="Content Placeholder 2">
            <a:extLst>
              <a:ext uri="{FF2B5EF4-FFF2-40B4-BE49-F238E27FC236}">
                <a16:creationId xmlns:a16="http://schemas.microsoft.com/office/drawing/2014/main" id="{91010583-E6A9-A1F3-0D4D-462A7553325F}"/>
              </a:ext>
            </a:extLst>
          </p:cNvPr>
          <p:cNvSpPr txBox="1">
            <a:spLocks/>
          </p:cNvSpPr>
          <p:nvPr/>
        </p:nvSpPr>
        <p:spPr>
          <a:xfrm>
            <a:off x="838199" y="6460549"/>
            <a:ext cx="8547847" cy="408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3">
                  <a:extLst>
                    <a:ext uri="{A12FA001-AC4F-418D-AE19-62706E023703}">
                      <ahyp:hlinkClr xmlns:ahyp="http://schemas.microsoft.com/office/drawing/2018/hyperlinkcolor" val="tx"/>
                    </a:ext>
                  </a:extLst>
                </a:hlinkClick>
              </a:rPr>
              <a:t>CC BY 4.0</a:t>
            </a:r>
            <a:r>
              <a:rPr lang="en-PH" sz="1600" dirty="0"/>
              <a:t>. </a:t>
            </a:r>
            <a:endParaRPr lang="en-US" sz="1600" dirty="0"/>
          </a:p>
        </p:txBody>
      </p:sp>
      <p:pic>
        <p:nvPicPr>
          <p:cNvPr id="6146" name="Picture 2" descr="This diagram shows the accessory organs of the digestive system. The liver, spleen, pancreas, gallbladder and their major parts are shown. Labels read: liver (right lobe, quadrate lobe, left lobe, caudate lobe), spleen, pancreas, pancreatic duct, gall bladder right hepatic duct, cystic duct, common hepatic duct, common bile duct, left hepatic duct. ">
            <a:extLst>
              <a:ext uri="{FF2B5EF4-FFF2-40B4-BE49-F238E27FC236}">
                <a16:creationId xmlns:a16="http://schemas.microsoft.com/office/drawing/2014/main" id="{EEA2CAA8-ED88-BC5E-BEBA-119617F7997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78717" y="1748328"/>
            <a:ext cx="3950386" cy="49166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99594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F38F4-BDA0-5F2A-FEA8-5D2D47232CD6}"/>
              </a:ext>
            </a:extLst>
          </p:cNvPr>
          <p:cNvSpPr>
            <a:spLocks noGrp="1"/>
          </p:cNvSpPr>
          <p:nvPr>
            <p:ph type="title"/>
          </p:nvPr>
        </p:nvSpPr>
        <p:spPr/>
        <p:txBody>
          <a:bodyPr/>
          <a:lstStyle/>
          <a:p>
            <a:r>
              <a:rPr lang="en-US" dirty="0"/>
              <a:t>Anatomy Concept Check</a:t>
            </a:r>
          </a:p>
        </p:txBody>
      </p:sp>
      <p:sp>
        <p:nvSpPr>
          <p:cNvPr id="3" name="Content Placeholder 2">
            <a:extLst>
              <a:ext uri="{FF2B5EF4-FFF2-40B4-BE49-F238E27FC236}">
                <a16:creationId xmlns:a16="http://schemas.microsoft.com/office/drawing/2014/main" id="{A9586429-5EC5-6A15-4D91-F3ED17FEF9FD}"/>
              </a:ext>
            </a:extLst>
          </p:cNvPr>
          <p:cNvSpPr>
            <a:spLocks noGrp="1"/>
          </p:cNvSpPr>
          <p:nvPr>
            <p:ph idx="1"/>
          </p:nvPr>
        </p:nvSpPr>
        <p:spPr/>
        <p:txBody>
          <a:bodyPr/>
          <a:lstStyle/>
          <a:p>
            <a:r>
              <a:rPr lang="en-US" dirty="0">
                <a:hlinkClick r:id="rId3"/>
              </a:rPr>
              <a:t>Digestive System Anatomy H5P Activity</a:t>
            </a:r>
            <a:endParaRPr lang="en-US" dirty="0"/>
          </a:p>
        </p:txBody>
      </p:sp>
    </p:spTree>
    <p:extLst>
      <p:ext uri="{BB962C8B-B14F-4D97-AF65-F5344CB8AC3E}">
        <p14:creationId xmlns:p14="http://schemas.microsoft.com/office/powerpoint/2010/main" val="121405583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333</TotalTime>
  <Words>362</Words>
  <Application>Microsoft Macintosh PowerPoint</Application>
  <PresentationFormat>Widescreen</PresentationFormat>
  <Paragraphs>80</Paragraphs>
  <Slides>16</Slides>
  <Notes>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Calibri Light</vt:lpstr>
      <vt:lpstr>Office Theme</vt:lpstr>
      <vt:lpstr>Digestive System</vt:lpstr>
      <vt:lpstr>Learning Objectives</vt:lpstr>
      <vt:lpstr>Digestive System Medical Terms</vt:lpstr>
      <vt:lpstr>Introduction to the Digestive System</vt:lpstr>
      <vt:lpstr>Parts of the Digestive System</vt:lpstr>
      <vt:lpstr>Esophagus and Stomach</vt:lpstr>
      <vt:lpstr>Small and Large Intestines</vt:lpstr>
      <vt:lpstr>Accessory Organs of Digestion</vt:lpstr>
      <vt:lpstr>Anatomy Concept Check</vt:lpstr>
      <vt:lpstr>Functions of the Digestive System</vt:lpstr>
      <vt:lpstr>Digestive Process</vt:lpstr>
      <vt:lpstr>Digestive Diseases and Disorders</vt:lpstr>
      <vt:lpstr>Medical Specialties and Procedures</vt:lpstr>
      <vt:lpstr>Concept Check</vt:lpstr>
      <vt:lpstr>Summary</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the Respiratory System</dc:title>
  <dc:creator>Ken Maquiling</dc:creator>
  <cp:lastModifiedBy>Ken Maquiling</cp:lastModifiedBy>
  <cp:revision>10</cp:revision>
  <dcterms:created xsi:type="dcterms:W3CDTF">2023-07-03T17:49:30Z</dcterms:created>
  <dcterms:modified xsi:type="dcterms:W3CDTF">2023-08-03T03:51:51Z</dcterms:modified>
</cp:coreProperties>
</file>