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58" r:id="rId4"/>
    <p:sldId id="259" r:id="rId5"/>
    <p:sldId id="269" r:id="rId6"/>
    <p:sldId id="270" r:id="rId7"/>
    <p:sldId id="271" r:id="rId8"/>
    <p:sldId id="290" r:id="rId9"/>
    <p:sldId id="292" r:id="rId10"/>
    <p:sldId id="293" r:id="rId11"/>
    <p:sldId id="294" r:id="rId12"/>
    <p:sldId id="295" r:id="rId13"/>
    <p:sldId id="296" r:id="rId14"/>
    <p:sldId id="297" r:id="rId15"/>
    <p:sldId id="298" r:id="rId16"/>
    <p:sldId id="275" r:id="rId17"/>
    <p:sldId id="291" r:id="rId18"/>
    <p:sldId id="287" r:id="rId19"/>
    <p:sldId id="277" r:id="rId20"/>
    <p:sldId id="278" r:id="rId21"/>
    <p:sldId id="27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Endocrine System" id="{FF0DDDDA-9BCD-F949-B9DA-650F9A99B0CA}">
          <p14:sldIdLst>
            <p14:sldId id="258"/>
          </p14:sldIdLst>
        </p14:section>
        <p14:section name="Anatomy of the Endocrine System" id="{FA43CF7B-5035-0D4E-BF6D-94A1FA9D288E}">
          <p14:sldIdLst>
            <p14:sldId id="259"/>
            <p14:sldId id="269"/>
          </p14:sldIdLst>
        </p14:section>
        <p14:section name="Physiology of the Endocrine System" id="{A7E707B3-F572-3443-B2B5-F8044992B091}">
          <p14:sldIdLst>
            <p14:sldId id="270"/>
            <p14:sldId id="271"/>
            <p14:sldId id="290"/>
            <p14:sldId id="292"/>
            <p14:sldId id="293"/>
            <p14:sldId id="294"/>
            <p14:sldId id="295"/>
            <p14:sldId id="296"/>
            <p14:sldId id="297"/>
            <p14:sldId id="298"/>
          </p14:sldIdLst>
        </p14:section>
        <p14:section name="Endocrine Diseases, Disorders, and Diagnostic Testing" id="{1D3A276A-9CCA-F240-B370-89BD7BB4A9B9}">
          <p14:sldIdLst>
            <p14:sldId id="275"/>
            <p14:sldId id="291"/>
            <p14:sldId id="287"/>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639"/>
    <p:restoredTop sz="85736"/>
  </p:normalViewPr>
  <p:slideViewPr>
    <p:cSldViewPr snapToGrid="0">
      <p:cViewPr varScale="1">
        <p:scale>
          <a:sx n="39" d="100"/>
          <a:sy n="39" d="100"/>
        </p:scale>
        <p:origin x="176" y="12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8/3/23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4</a:t>
            </a:fld>
            <a:endParaRPr lang="en-US"/>
          </a:p>
        </p:txBody>
      </p:sp>
    </p:spTree>
    <p:extLst>
      <p:ext uri="{BB962C8B-B14F-4D97-AF65-F5344CB8AC3E}">
        <p14:creationId xmlns:p14="http://schemas.microsoft.com/office/powerpoint/2010/main" val="1658966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683213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1716236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3670674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16</a:t>
            </a:fld>
            <a:endParaRPr lang="en-US"/>
          </a:p>
        </p:txBody>
      </p:sp>
    </p:spTree>
    <p:extLst>
      <p:ext uri="{BB962C8B-B14F-4D97-AF65-F5344CB8AC3E}">
        <p14:creationId xmlns:p14="http://schemas.microsoft.com/office/powerpoint/2010/main" val="508883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17</a:t>
            </a:fld>
            <a:endParaRPr lang="en-US"/>
          </a:p>
        </p:txBody>
      </p:sp>
    </p:spTree>
    <p:extLst>
      <p:ext uri="{BB962C8B-B14F-4D97-AF65-F5344CB8AC3E}">
        <p14:creationId xmlns:p14="http://schemas.microsoft.com/office/powerpoint/2010/main" val="202180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18</a:t>
            </a:fld>
            <a:endParaRPr lang="en-US"/>
          </a:p>
        </p:txBody>
      </p:sp>
    </p:spTree>
    <p:extLst>
      <p:ext uri="{BB962C8B-B14F-4D97-AF65-F5344CB8AC3E}">
        <p14:creationId xmlns:p14="http://schemas.microsoft.com/office/powerpoint/2010/main" val="1608056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8/3/23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8/3/23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campusontario.pressbooks.pub/medicalterminology2/chapter/17-1-introduction-to-endocrine-syste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ecampusontario.pressbooks.pub/medicalterminology2/chapter/chapter-17-1-anatomy-structures-of-the-endocrine-syste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hyperlink" Target="https://ecampusontario.pressbooks.pub/medicalterminology2/chapter/chapter-17-2-physiology-function-of-the-endocrine-syste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Endocrine System</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Growth Hormone</a:t>
            </a:r>
          </a:p>
        </p:txBody>
      </p:sp>
      <p:sp>
        <p:nvSpPr>
          <p:cNvPr id="7" name="Content Placeholder 1">
            <a:extLst>
              <a:ext uri="{FF2B5EF4-FFF2-40B4-BE49-F238E27FC236}">
                <a16:creationId xmlns:a16="http://schemas.microsoft.com/office/drawing/2014/main" id="{B3CAF2C6-A87D-2AE5-46B2-A82280551153}"/>
              </a:ext>
            </a:extLst>
          </p:cNvPr>
          <p:cNvSpPr>
            <a:spLocks noGrp="1"/>
          </p:cNvSpPr>
          <p:nvPr>
            <p:ph idx="1"/>
          </p:nvPr>
        </p:nvSpPr>
        <p:spPr>
          <a:xfrm>
            <a:off x="838200" y="1825625"/>
            <a:ext cx="10515600" cy="4351338"/>
          </a:xfrm>
        </p:spPr>
        <p:txBody>
          <a:bodyPr>
            <a:normAutofit/>
          </a:bodyPr>
          <a:lstStyle/>
          <a:p>
            <a:pPr marL="0" indent="0">
              <a:buNone/>
            </a:pPr>
            <a:r>
              <a:rPr lang="en-PH" sz="2000" dirty="0"/>
              <a:t>Figure 4</a:t>
            </a:r>
          </a:p>
          <a:p>
            <a:pPr marL="0" indent="0">
              <a:buNone/>
            </a:pPr>
            <a:r>
              <a:rPr lang="en-PH" sz="2000" dirty="0"/>
              <a:t>Hormonal Regulation of Growth.</a:t>
            </a:r>
            <a:endParaRPr lang="en-US" sz="2000" dirty="0"/>
          </a:p>
        </p:txBody>
      </p:sp>
      <p:pic>
        <p:nvPicPr>
          <p:cNvPr id="18434" name="Picture 2" descr="This flow chart illustrates the hormone cascade that stimulates human growth. In step 1, the hypothalamus releases growth hormone-releasing hormone (GHRH). GHRH travels into the primary capillary plexus of the anterior pituitary, where it stimulates the anterior pituitary to release growth hormone (GH). The release of growth hormone causes three types of effects. In the glucose-sparing effect, GH stimulates adipose cells to break down stored fat, fueling the growth effects (discussed next). The target cells for the glucose-sparing effects are adipose cells. In the growth effects, GH increases the uptake of amino acids from the blood and enhances cellular proliferation while also reducing apoptosis. The target cells for the growth effects are bone cells, muscle cells, nervous system cells, and immune system cells. In the diabetogenic effect, GH stimulates the liver to break down glycogen into glucose, fueling the growth effects. The liver also releases IGF in response to GH. The IGF further stimulates the growth effects but also negatively feeds back to the hypothalamus. When high IGF one levels are perceived by the hypothalamus, it releases growth hormone inhibiting hormone (GHIH). GHIH inhibits GH release by the anterior pituitary. ">
            <a:extLst>
              <a:ext uri="{FF2B5EF4-FFF2-40B4-BE49-F238E27FC236}">
                <a16:creationId xmlns:a16="http://schemas.microsoft.com/office/drawing/2014/main" id="{34DDDCF8-540F-69CD-8840-C6235AB454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3200" y="2773680"/>
            <a:ext cx="4165599" cy="353822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661A8A88-E63A-551F-173E-2F83C75ECFF9}"/>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878728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Posterior Pituitary Gland</a:t>
            </a:r>
          </a:p>
        </p:txBody>
      </p:sp>
      <p:sp>
        <p:nvSpPr>
          <p:cNvPr id="7" name="Content Placeholder 1">
            <a:extLst>
              <a:ext uri="{FF2B5EF4-FFF2-40B4-BE49-F238E27FC236}">
                <a16:creationId xmlns:a16="http://schemas.microsoft.com/office/drawing/2014/main" id="{B3CAF2C6-A87D-2AE5-46B2-A82280551153}"/>
              </a:ext>
            </a:extLst>
          </p:cNvPr>
          <p:cNvSpPr>
            <a:spLocks noGrp="1"/>
          </p:cNvSpPr>
          <p:nvPr>
            <p:ph idx="1"/>
          </p:nvPr>
        </p:nvSpPr>
        <p:spPr>
          <a:xfrm>
            <a:off x="838200" y="1825625"/>
            <a:ext cx="10515600" cy="4351338"/>
          </a:xfrm>
        </p:spPr>
        <p:txBody>
          <a:bodyPr>
            <a:normAutofit/>
          </a:bodyPr>
          <a:lstStyle/>
          <a:p>
            <a:pPr marL="0" indent="0">
              <a:buNone/>
            </a:pPr>
            <a:r>
              <a:rPr lang="en-PH" sz="2000" dirty="0"/>
              <a:t>Figure 5</a:t>
            </a:r>
          </a:p>
          <a:p>
            <a:pPr marL="0" indent="0">
              <a:buNone/>
            </a:pPr>
            <a:r>
              <a:rPr lang="en-PH" sz="2000" dirty="0"/>
              <a:t>Posterior Pituitary.</a:t>
            </a:r>
            <a:endParaRPr lang="en-US" sz="2000" dirty="0"/>
          </a:p>
        </p:txBody>
      </p:sp>
      <p:pic>
        <p:nvPicPr>
          <p:cNvPr id="20482" name="Picture 2" descr="This illustration zooms in on the hypothalamus and the attached pituitary gland. The posterior pituitary is highlighted. Two nuclei in the hypothalamus contain neurosecretory cells that release different hormones. The neurosecretory cells of the paraventricular nucleus release oxytocin (OT) while the neurosecretory cells of the supraoptic nucleus release anti-diuretic hormone (ADH). The neurosecretory cells stretch down the infundibulum into the posterior pituitary. The tube-like extensions of the neurosecretory cells within the infundibulum are labeled the hypothalamophypophyseal tracts. These tracts connect with a web-like network of blood vessels in the posterior pituitary called the capillary plexus. From the capillary plexus, the posterior pituitary secretes the OT or ADH into a single vein that exits the pituitary.">
            <a:extLst>
              <a:ext uri="{FF2B5EF4-FFF2-40B4-BE49-F238E27FC236}">
                <a16:creationId xmlns:a16="http://schemas.microsoft.com/office/drawing/2014/main" id="{231BA163-3399-C7D8-3AB9-2F6924389B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6625" y="1825625"/>
            <a:ext cx="5464175" cy="4413844"/>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661A8A88-E63A-551F-173E-2F83C75ECFF9}"/>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116652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Thyroid Gland</a:t>
            </a:r>
          </a:p>
        </p:txBody>
      </p:sp>
      <p:sp>
        <p:nvSpPr>
          <p:cNvPr id="7" name="Content Placeholder 1">
            <a:extLst>
              <a:ext uri="{FF2B5EF4-FFF2-40B4-BE49-F238E27FC236}">
                <a16:creationId xmlns:a16="http://schemas.microsoft.com/office/drawing/2014/main" id="{B3CAF2C6-A87D-2AE5-46B2-A82280551153}"/>
              </a:ext>
            </a:extLst>
          </p:cNvPr>
          <p:cNvSpPr>
            <a:spLocks noGrp="1"/>
          </p:cNvSpPr>
          <p:nvPr>
            <p:ph idx="1"/>
          </p:nvPr>
        </p:nvSpPr>
        <p:spPr>
          <a:xfrm>
            <a:off x="838200" y="1825625"/>
            <a:ext cx="10515600" cy="4351338"/>
          </a:xfrm>
        </p:spPr>
        <p:txBody>
          <a:bodyPr>
            <a:normAutofit/>
          </a:bodyPr>
          <a:lstStyle/>
          <a:p>
            <a:pPr marL="0" indent="0">
              <a:buNone/>
            </a:pPr>
            <a:r>
              <a:rPr lang="en-PH" sz="2000" dirty="0"/>
              <a:t>Figure 6</a:t>
            </a:r>
          </a:p>
          <a:p>
            <a:pPr marL="0" indent="0">
              <a:buNone/>
            </a:pPr>
            <a:r>
              <a:rPr lang="en-PH" sz="2000" dirty="0"/>
              <a:t>Thyroid Gland.</a:t>
            </a:r>
            <a:endParaRPr lang="en-US" sz="2000" dirty="0"/>
          </a:p>
        </p:txBody>
      </p:sp>
      <p:pic>
        <p:nvPicPr>
          <p:cNvPr id="22530" name="Picture 2" descr="Part A of this figure is a diagram of the anterior view of the thyroid gland. The thyroid gland is a butterfly-shaped gland wrapping around the trachea. It narrows at its center, just under the thyroid cartilage of the larynx. This narrow area is called the isthmus of the thyroid. Two large arteries, the common carotid arteries, run parallel to the trachea on the outer border of the thyroid. A small artery enters the superior edge of the thyroid, near the isthmus, and branches throughout the two “wings” of the thyroid. Part B of this figure is a posterior view of the thyroid. The posterior view shows that the thyroid does not completely wrap around the posterior of the trachea. The posterior sides of the thyroid wings can be seen protruding from under the cricoid cartilage of the larynx. The posterior sides of the thyroid “wings” each contain two small, disc-shaped parathyroid glands embedded in the thyroid tissue. Within each wing, one disc is located superior to the other. These are labeled the left and right parathyroid glands. Just under the inferior parathyroid glands are two arteries that bring blood to the thyroid from the left and right subclavian arteries. Part C of this figure is a micrograph of thyroid tissue. The thyroid follicle cells are cuboidal epithelial cells. These cells form a ring around irregular-shaped cavities called follicles. The follicles contain light colored colloid. A larger parafollicular cell is embedded between two of the follicular cells near the edge of a follicle.">
            <a:extLst>
              <a:ext uri="{FF2B5EF4-FFF2-40B4-BE49-F238E27FC236}">
                <a16:creationId xmlns:a16="http://schemas.microsoft.com/office/drawing/2014/main" id="{98F97836-8FE4-7D8C-E02D-86F2CA4A21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4187" y="2593360"/>
            <a:ext cx="1943626" cy="371854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661A8A88-E63A-551F-173E-2F83C75ECFF9}"/>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1138275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Adrenal Glands</a:t>
            </a:r>
          </a:p>
        </p:txBody>
      </p:sp>
      <p:sp>
        <p:nvSpPr>
          <p:cNvPr id="7" name="Content Placeholder 1">
            <a:extLst>
              <a:ext uri="{FF2B5EF4-FFF2-40B4-BE49-F238E27FC236}">
                <a16:creationId xmlns:a16="http://schemas.microsoft.com/office/drawing/2014/main" id="{B3CAF2C6-A87D-2AE5-46B2-A82280551153}"/>
              </a:ext>
            </a:extLst>
          </p:cNvPr>
          <p:cNvSpPr>
            <a:spLocks noGrp="1"/>
          </p:cNvSpPr>
          <p:nvPr>
            <p:ph idx="1"/>
          </p:nvPr>
        </p:nvSpPr>
        <p:spPr>
          <a:xfrm>
            <a:off x="838200" y="1825625"/>
            <a:ext cx="10515600" cy="4351338"/>
          </a:xfrm>
        </p:spPr>
        <p:txBody>
          <a:bodyPr>
            <a:normAutofit/>
          </a:bodyPr>
          <a:lstStyle/>
          <a:p>
            <a:pPr marL="0" indent="0">
              <a:buNone/>
            </a:pPr>
            <a:r>
              <a:rPr lang="en-PH" sz="2000" dirty="0"/>
              <a:t>Figure 7</a:t>
            </a:r>
          </a:p>
          <a:p>
            <a:pPr marL="0" indent="0">
              <a:buNone/>
            </a:pPr>
            <a:r>
              <a:rPr lang="en-PH" sz="2000" dirty="0"/>
              <a:t>Adrenal Glands.</a:t>
            </a:r>
            <a:endParaRPr lang="en-US" sz="2000" dirty="0"/>
          </a:p>
        </p:txBody>
      </p:sp>
      <p:pic>
        <p:nvPicPr>
          <p:cNvPr id="24578" name="Picture 2" descr="his diagram shows the left adrenal gland located atop the left kidney. The gland is composed of an outer cortex and an inner medulla all surrounded by a connective tissue capsule. The cortex can be subdivided into additional zones, all of which produce different types of hormones. The outermost layer is the zona glomerulosa, which releases mineralcorticoids, such as aldosterone, that regulate mineral balance. Underneath this layer is the zona fasciculate, which releases glucocorticoids, such as cortisol, corticosterone and cortisone, that regulate glucose metabolism. Underneath this layer is the zona reticularis, which releases androgens, such as dehydroepiandrosterone, that stimulate masculinization. Below this layer is the adrenal medulla, which releases stress hormones, such as epinephrine and norepinephrine, that stimulate the symphathetic ANS.">
            <a:extLst>
              <a:ext uri="{FF2B5EF4-FFF2-40B4-BE49-F238E27FC236}">
                <a16:creationId xmlns:a16="http://schemas.microsoft.com/office/drawing/2014/main" id="{3261DA1C-0216-6010-AE50-727A4A5B0B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241" y="2740466"/>
            <a:ext cx="10697518" cy="3067179"/>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661A8A88-E63A-551F-173E-2F83C75ECFF9}"/>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3089999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Pancreas</a:t>
            </a:r>
          </a:p>
        </p:txBody>
      </p:sp>
      <p:sp>
        <p:nvSpPr>
          <p:cNvPr id="7" name="Content Placeholder 1" descr="This diagram shows the anatomy of the pancreas. The left, larger side of the pancreas is seated within the curve of the duodenum of the small intestine. The smaller, rightmost tip of the pancreas is located near the spleen. The splenic artery is seen travelling to the spleen, however, it has several branches connecting to the pancreas. An interior view of the pancreas shows that the pancreatic duct is a large tube running through the center of the pancreas. It branches throughout its length in to several horseshoe- shaped pockets of acinar cells. These cells secrete digestive enzymes, which travel down the bile duct and into the small intestine. There are also small pancreatic islets scattered throughout the pancreas. The pancreatic islets secrete the pancreatic hormones insulin and glucagon into the splenic artery. An inset micrograph shows that the pancreatic islets are small discs of tissue consisting of a thin, outer ring called the exocrine acinus, a thicker, inner ring of beta cells and a central circle of alpha cells.">
            <a:extLst>
              <a:ext uri="{FF2B5EF4-FFF2-40B4-BE49-F238E27FC236}">
                <a16:creationId xmlns:a16="http://schemas.microsoft.com/office/drawing/2014/main" id="{B3CAF2C6-A87D-2AE5-46B2-A82280551153}"/>
              </a:ext>
            </a:extLst>
          </p:cNvPr>
          <p:cNvSpPr>
            <a:spLocks noGrp="1"/>
          </p:cNvSpPr>
          <p:nvPr>
            <p:ph idx="1"/>
          </p:nvPr>
        </p:nvSpPr>
        <p:spPr>
          <a:xfrm>
            <a:off x="838200" y="1825625"/>
            <a:ext cx="10515600" cy="4351338"/>
          </a:xfrm>
        </p:spPr>
        <p:txBody>
          <a:bodyPr>
            <a:normAutofit/>
          </a:bodyPr>
          <a:lstStyle/>
          <a:p>
            <a:pPr marL="0" indent="0">
              <a:buNone/>
            </a:pPr>
            <a:r>
              <a:rPr lang="en-PH" sz="2000" dirty="0"/>
              <a:t>Figure 8</a:t>
            </a:r>
          </a:p>
          <a:p>
            <a:pPr marL="0" indent="0">
              <a:buNone/>
            </a:pPr>
            <a:r>
              <a:rPr lang="en-PH" sz="2000" dirty="0"/>
              <a:t>Pancreas.</a:t>
            </a:r>
            <a:endParaRPr lang="en-US" sz="2000" dirty="0"/>
          </a:p>
        </p:txBody>
      </p:sp>
      <p:pic>
        <p:nvPicPr>
          <p:cNvPr id="26626" name="Picture 2" descr="Anatomy of the pancreas. Image description available.">
            <a:extLst>
              <a:ext uri="{FF2B5EF4-FFF2-40B4-BE49-F238E27FC236}">
                <a16:creationId xmlns:a16="http://schemas.microsoft.com/office/drawing/2014/main" id="{A1ABF64D-EB94-65F4-6A9B-A13CA1AAE2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0029" y="2538125"/>
            <a:ext cx="7211941" cy="3638838"/>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661A8A88-E63A-551F-173E-2F83C75ECFF9}"/>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3428132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Physiology 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555404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Endocrine System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fontScale="92500" lnSpcReduction="20000"/>
          </a:bodyPr>
          <a:lstStyle/>
          <a:p>
            <a:r>
              <a:rPr lang="en-US" dirty="0"/>
              <a:t>Acromegaly</a:t>
            </a:r>
          </a:p>
          <a:p>
            <a:r>
              <a:rPr lang="en-US" dirty="0"/>
              <a:t>Addison’s disease</a:t>
            </a:r>
          </a:p>
          <a:p>
            <a:r>
              <a:rPr lang="en-US" dirty="0"/>
              <a:t>Crushing’s disease</a:t>
            </a:r>
          </a:p>
          <a:p>
            <a:r>
              <a:rPr lang="en-US" dirty="0"/>
              <a:t>Gigantism</a:t>
            </a:r>
          </a:p>
          <a:p>
            <a:r>
              <a:rPr lang="en-US" dirty="0"/>
              <a:t>Hirsutism</a:t>
            </a:r>
          </a:p>
          <a:p>
            <a:r>
              <a:rPr lang="en-US" dirty="0"/>
              <a:t>Hyperthyroidism</a:t>
            </a:r>
          </a:p>
          <a:p>
            <a:r>
              <a:rPr lang="en-US" dirty="0"/>
              <a:t>Hypothyroidism</a:t>
            </a:r>
          </a:p>
          <a:p>
            <a:r>
              <a:rPr lang="en-US" dirty="0"/>
              <a:t>Graves Disease</a:t>
            </a:r>
          </a:p>
          <a:p>
            <a:r>
              <a:rPr lang="en-US" dirty="0"/>
              <a:t>Diabetes Insipidus</a:t>
            </a:r>
          </a:p>
          <a:p>
            <a:r>
              <a:rPr lang="en-US" dirty="0"/>
              <a:t>Diabetes (Mellitus)</a:t>
            </a:r>
          </a:p>
        </p:txBody>
      </p:sp>
    </p:spTree>
    <p:extLst>
      <p:ext uri="{BB962C8B-B14F-4D97-AF65-F5344CB8AC3E}">
        <p14:creationId xmlns:p14="http://schemas.microsoft.com/office/powerpoint/2010/main" val="4054651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Stroke</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4965305" cy="4351338"/>
          </a:xfrm>
        </p:spPr>
        <p:txBody>
          <a:bodyPr>
            <a:normAutofit/>
          </a:bodyPr>
          <a:lstStyle/>
          <a:p>
            <a:pPr marL="0" indent="0">
              <a:buNone/>
            </a:pPr>
            <a:r>
              <a:rPr lang="en-PH" sz="2000" dirty="0"/>
              <a:t>Figure 15</a:t>
            </a:r>
          </a:p>
          <a:p>
            <a:pPr marL="0" indent="0">
              <a:buNone/>
            </a:pPr>
            <a:r>
              <a:rPr lang="en-PH" sz="2000" dirty="0"/>
              <a:t>Hemorrhagic Stroke.</a:t>
            </a:r>
            <a:endParaRPr lang="en-US" sz="2000" dirty="0"/>
          </a:p>
        </p:txBody>
      </p:sp>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pic>
        <p:nvPicPr>
          <p:cNvPr id="1026" name="Picture 2" descr="The left panel of this figure shows an image of the brain with a region in red. This red region indicates a hemorrhage associated with a stroke. The right panel shows a hemorrhage as it might appear on a CT scan.">
            <a:extLst>
              <a:ext uri="{FF2B5EF4-FFF2-40B4-BE49-F238E27FC236}">
                <a16:creationId xmlns:a16="http://schemas.microsoft.com/office/drawing/2014/main" id="{3E7D3909-4926-CA21-18E7-3C7942AAAD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9568" y="2814017"/>
            <a:ext cx="5172864" cy="3362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631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Medical Specialties and Procedures</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Thyroid specialist</a:t>
            </a:r>
          </a:p>
          <a:p>
            <a:r>
              <a:rPr lang="en-US" dirty="0"/>
              <a:t>Diabetes specialist</a:t>
            </a:r>
          </a:p>
          <a:p>
            <a:endParaRPr lang="en-US" dirty="0"/>
          </a:p>
          <a:p>
            <a:r>
              <a:rPr lang="en-US" dirty="0"/>
              <a:t>Thyroid scan</a:t>
            </a:r>
          </a:p>
          <a:p>
            <a:r>
              <a:rPr lang="en-US" dirty="0"/>
              <a:t>Radioactive iodine uptake</a:t>
            </a:r>
          </a:p>
          <a:p>
            <a:r>
              <a:rPr lang="en-US" dirty="0"/>
              <a:t>Blood Serum Testing</a:t>
            </a:r>
          </a:p>
          <a:p>
            <a:r>
              <a:rPr lang="en-US" dirty="0"/>
              <a:t>Endocrine Surgical Procedures</a:t>
            </a:r>
          </a:p>
        </p:txBody>
      </p:sp>
    </p:spTree>
    <p:extLst>
      <p:ext uri="{BB962C8B-B14F-4D97-AF65-F5344CB8AC3E}">
        <p14:creationId xmlns:p14="http://schemas.microsoft.com/office/powerpoint/2010/main" val="4028836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Endocrine System Medical Terms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hlinkClick r:id="rId2"/>
              </a:rPr>
              <a:t>Word Parts H5P Activity</a:t>
            </a:r>
            <a:endParaRPr lang="en-US" dirty="0"/>
          </a:p>
          <a:p>
            <a:r>
              <a:rPr lang="en-US" dirty="0">
                <a:hlinkClick r:id="rId2"/>
              </a:rPr>
              <a:t>Endocrine System terms H5P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Endocrine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1</a:t>
            </a:r>
          </a:p>
          <a:p>
            <a:pPr marL="0" indent="0" algn="just">
              <a:buNone/>
            </a:pPr>
            <a:r>
              <a:rPr lang="en-PH" sz="2000" dirty="0"/>
              <a:t>Endocrine System.</a:t>
            </a:r>
          </a:p>
        </p:txBody>
      </p:sp>
      <p:pic>
        <p:nvPicPr>
          <p:cNvPr id="4100" name="Picture 4" descr="This diagram shows the endocrine glands and cells that are located throughout the body. The endocrine system organs include the pineal gland and pituitary gland in the brain. The pituitary is located on the anterior side of the thalamus while the pineal gland is located on the posterior side of the thalamus. The thyroid gland is a butterfly-shaped gland that wraps around the trachea within the neck. Four small, disc-shaped parathyroid glands are embedded into the posterior side of the thyroid. The adrenal glands are located on top of the kidneys. The pancreas is located at the center of the abdomen. In females, the two ovaries are connected to the uterus by two long, curved, tubes in the pelvic region. In males, the two testes are located in the scrotum below the penis.">
            <a:extLst>
              <a:ext uri="{FF2B5EF4-FFF2-40B4-BE49-F238E27FC236}">
                <a16:creationId xmlns:a16="http://schemas.microsoft.com/office/drawing/2014/main" id="{C6713941-C221-5BF0-1D86-306B1FA8AB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09194"/>
            <a:ext cx="4969256" cy="445008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200" y="6460549"/>
            <a:ext cx="4912362"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r>
              <a:rPr lang="en-US" dirty="0">
                <a:hlinkClick r:id="rId3"/>
              </a:rPr>
              <a:t>Endocrine System Anatomy H5P Activity</a:t>
            </a:r>
            <a:endParaRPr lang="en-US" dirty="0"/>
          </a:p>
        </p:txBody>
      </p:sp>
    </p:spTree>
    <p:extLst>
      <p:ext uri="{BB962C8B-B14F-4D97-AF65-F5344CB8AC3E}">
        <p14:creationId xmlns:p14="http://schemas.microsoft.com/office/powerpoint/2010/main" val="1214055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6DA6-F9BC-7CDD-53DF-912E5950B910}"/>
              </a:ext>
            </a:extLst>
          </p:cNvPr>
          <p:cNvSpPr>
            <a:spLocks noGrp="1"/>
          </p:cNvSpPr>
          <p:nvPr>
            <p:ph type="title"/>
          </p:nvPr>
        </p:nvSpPr>
        <p:spPr/>
        <p:txBody>
          <a:bodyPr/>
          <a:lstStyle/>
          <a:p>
            <a:r>
              <a:rPr lang="en-US" dirty="0"/>
              <a:t>Functions of the Endocrine System</a:t>
            </a:r>
          </a:p>
        </p:txBody>
      </p:sp>
      <p:sp>
        <p:nvSpPr>
          <p:cNvPr id="8" name="Content Placeholder 1">
            <a:extLst>
              <a:ext uri="{FF2B5EF4-FFF2-40B4-BE49-F238E27FC236}">
                <a16:creationId xmlns:a16="http://schemas.microsoft.com/office/drawing/2014/main" id="{80B46A34-517A-6E63-BF4B-DB5BD6B9A291}"/>
              </a:ext>
            </a:extLst>
          </p:cNvPr>
          <p:cNvSpPr>
            <a:spLocks noGrp="1"/>
          </p:cNvSpPr>
          <p:nvPr>
            <p:ph idx="1"/>
          </p:nvPr>
        </p:nvSpPr>
        <p:spPr>
          <a:xfrm>
            <a:off x="838200" y="1825625"/>
            <a:ext cx="10515600" cy="4351338"/>
          </a:xfrm>
        </p:spPr>
        <p:txBody>
          <a:bodyPr>
            <a:normAutofit/>
          </a:bodyPr>
          <a:lstStyle/>
          <a:p>
            <a:pPr marL="0" indent="0">
              <a:buNone/>
            </a:pPr>
            <a:r>
              <a:rPr lang="en-PH" sz="2000" dirty="0"/>
              <a:t>Table 1</a:t>
            </a:r>
          </a:p>
          <a:p>
            <a:pPr marL="0" indent="0">
              <a:buNone/>
            </a:pPr>
            <a:r>
              <a:rPr lang="en-PH" sz="2000" dirty="0"/>
              <a:t>Endocrine and Nervous Systems.</a:t>
            </a:r>
            <a:endParaRPr lang="en-US" sz="2000" dirty="0"/>
          </a:p>
        </p:txBody>
      </p:sp>
      <p:graphicFrame>
        <p:nvGraphicFramePr>
          <p:cNvPr id="7" name="Table 6">
            <a:extLst>
              <a:ext uri="{FF2B5EF4-FFF2-40B4-BE49-F238E27FC236}">
                <a16:creationId xmlns:a16="http://schemas.microsoft.com/office/drawing/2014/main" id="{210448E1-F6AF-802E-B859-2256825C3BB4}"/>
              </a:ext>
            </a:extLst>
          </p:cNvPr>
          <p:cNvGraphicFramePr>
            <a:graphicFrameLocks noGrp="1"/>
          </p:cNvGraphicFramePr>
          <p:nvPr>
            <p:extLst>
              <p:ext uri="{D42A27DB-BD31-4B8C-83A1-F6EECF244321}">
                <p14:modId xmlns:p14="http://schemas.microsoft.com/office/powerpoint/2010/main" val="403988676"/>
              </p:ext>
            </p:extLst>
          </p:nvPr>
        </p:nvGraphicFramePr>
        <p:xfrm>
          <a:off x="1998820" y="2934494"/>
          <a:ext cx="8194359" cy="2725050"/>
        </p:xfrm>
        <a:graphic>
          <a:graphicData uri="http://schemas.openxmlformats.org/drawingml/2006/table">
            <a:tbl>
              <a:tblPr firstRow="1"/>
              <a:tblGrid>
                <a:gridCol w="2731453">
                  <a:extLst>
                    <a:ext uri="{9D8B030D-6E8A-4147-A177-3AD203B41FA5}">
                      <a16:colId xmlns:a16="http://schemas.microsoft.com/office/drawing/2014/main" val="3746918653"/>
                    </a:ext>
                  </a:extLst>
                </a:gridCol>
                <a:gridCol w="2731453">
                  <a:extLst>
                    <a:ext uri="{9D8B030D-6E8A-4147-A177-3AD203B41FA5}">
                      <a16:colId xmlns:a16="http://schemas.microsoft.com/office/drawing/2014/main" val="2635740118"/>
                    </a:ext>
                  </a:extLst>
                </a:gridCol>
                <a:gridCol w="2731453">
                  <a:extLst>
                    <a:ext uri="{9D8B030D-6E8A-4147-A177-3AD203B41FA5}">
                      <a16:colId xmlns:a16="http://schemas.microsoft.com/office/drawing/2014/main" val="2531688445"/>
                    </a:ext>
                  </a:extLst>
                </a:gridCol>
              </a:tblGrid>
              <a:tr h="360574">
                <a:tc>
                  <a:txBody>
                    <a:bodyPr/>
                    <a:lstStyle/>
                    <a:p>
                      <a:pPr algn="ctr" fontAlgn="ctr"/>
                      <a:r>
                        <a:rPr lang="en-PH" b="1" dirty="0">
                          <a:effectLst/>
                        </a:rPr>
                        <a:t>Characteristic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b="1" dirty="0">
                          <a:effectLst/>
                        </a:rPr>
                        <a:t>Endocrine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b="1" dirty="0">
                          <a:effectLst/>
                        </a:rPr>
                        <a:t>Nervous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39098401"/>
                  </a:ext>
                </a:extLst>
              </a:tr>
              <a:tr h="631005">
                <a:tc>
                  <a:txBody>
                    <a:bodyPr/>
                    <a:lstStyle/>
                    <a:p>
                      <a:pPr algn="ctr" fontAlgn="ctr"/>
                      <a:r>
                        <a:rPr lang="en-PH">
                          <a:effectLst/>
                        </a:rPr>
                        <a:t>Signaling mechanism(s)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dirty="0">
                          <a:effectLst/>
                        </a:rPr>
                        <a:t>Chemical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a:effectLst/>
                        </a:rPr>
                        <a:t>Chemical/electrical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9838019"/>
                  </a:ext>
                </a:extLst>
              </a:tr>
              <a:tr h="631005">
                <a:tc>
                  <a:txBody>
                    <a:bodyPr/>
                    <a:lstStyle/>
                    <a:p>
                      <a:pPr algn="ctr" fontAlgn="ctr"/>
                      <a:r>
                        <a:rPr lang="en-PH">
                          <a:effectLst/>
                        </a:rPr>
                        <a:t>Primary chemical signal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dirty="0">
                          <a:effectLst/>
                        </a:rPr>
                        <a:t>Hormones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a:effectLst/>
                        </a:rPr>
                        <a:t>Neurotransmitters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500433715"/>
                  </a:ext>
                </a:extLst>
              </a:tr>
              <a:tr h="360574">
                <a:tc>
                  <a:txBody>
                    <a:bodyPr/>
                    <a:lstStyle/>
                    <a:p>
                      <a:pPr algn="ctr" fontAlgn="ctr"/>
                      <a:r>
                        <a:rPr lang="en-PH">
                          <a:effectLst/>
                        </a:rPr>
                        <a:t>Distance traveled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a:effectLst/>
                        </a:rPr>
                        <a:t>Long or short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a:effectLst/>
                        </a:rPr>
                        <a:t>Always short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91349146"/>
                  </a:ext>
                </a:extLst>
              </a:tr>
              <a:tr h="360574">
                <a:tc>
                  <a:txBody>
                    <a:bodyPr/>
                    <a:lstStyle/>
                    <a:p>
                      <a:pPr algn="ctr" fontAlgn="ctr"/>
                      <a:r>
                        <a:rPr lang="en-PH">
                          <a:effectLst/>
                        </a:rPr>
                        <a:t>Response time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a:effectLst/>
                        </a:rPr>
                        <a:t>Fast or slow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a:effectLst/>
                        </a:rPr>
                        <a:t>Always fast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929946313"/>
                  </a:ext>
                </a:extLst>
              </a:tr>
              <a:tr h="360574">
                <a:tc>
                  <a:txBody>
                    <a:bodyPr/>
                    <a:lstStyle/>
                    <a:p>
                      <a:pPr algn="ctr" fontAlgn="ctr"/>
                      <a:r>
                        <a:rPr lang="en-PH">
                          <a:effectLst/>
                        </a:rPr>
                        <a:t>Environment targeted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a:effectLst/>
                        </a:rPr>
                        <a:t>Internal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r>
                        <a:rPr lang="en-PH" dirty="0">
                          <a:effectLst/>
                        </a:rPr>
                        <a:t>Internal and external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85210544"/>
                  </a:ext>
                </a:extLst>
              </a:tr>
            </a:tbl>
          </a:graphicData>
        </a:graphic>
      </p:graphicFrame>
      <p:sp>
        <p:nvSpPr>
          <p:cNvPr id="9" name="Content Placeholder 2">
            <a:extLst>
              <a:ext uri="{FF2B5EF4-FFF2-40B4-BE49-F238E27FC236}">
                <a16:creationId xmlns:a16="http://schemas.microsoft.com/office/drawing/2014/main" id="{C388481E-EEA2-967F-0148-A1A936ED7B01}"/>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1585700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Hormones</a:t>
            </a:r>
          </a:p>
        </p:txBody>
      </p:sp>
      <p:sp>
        <p:nvSpPr>
          <p:cNvPr id="10" name="Content Placeholder 9">
            <a:extLst>
              <a:ext uri="{FF2B5EF4-FFF2-40B4-BE49-F238E27FC236}">
                <a16:creationId xmlns:a16="http://schemas.microsoft.com/office/drawing/2014/main" id="{79902B3E-E950-00AB-9324-FAEFCA27A3EA}"/>
              </a:ext>
            </a:extLst>
          </p:cNvPr>
          <p:cNvSpPr>
            <a:spLocks noGrp="1"/>
          </p:cNvSpPr>
          <p:nvPr>
            <p:ph idx="1"/>
          </p:nvPr>
        </p:nvSpPr>
        <p:spPr/>
        <p:txBody>
          <a:bodyPr/>
          <a:lstStyle/>
          <a:p>
            <a:r>
              <a:rPr lang="en-PH" dirty="0">
                <a:hlinkClick r:id="rId4"/>
              </a:rPr>
              <a:t>Endocrine Glands and Their Major Hormones.</a:t>
            </a:r>
            <a:endParaRPr lang="en-PH" dirty="0"/>
          </a:p>
          <a:p>
            <a:r>
              <a:rPr lang="en-PH" dirty="0">
                <a:hlinkClick r:id="rId4"/>
              </a:rPr>
              <a:t>Types of Hormones</a:t>
            </a:r>
            <a:endParaRPr lang="en-US" dirty="0"/>
          </a:p>
        </p:txBody>
      </p:sp>
    </p:spTree>
    <p:extLst>
      <p:ext uri="{BB962C8B-B14F-4D97-AF65-F5344CB8AC3E}">
        <p14:creationId xmlns:p14="http://schemas.microsoft.com/office/powerpoint/2010/main" val="3317844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Regulation of Hormone Secretion</a:t>
            </a:r>
          </a:p>
        </p:txBody>
      </p:sp>
      <p:sp>
        <p:nvSpPr>
          <p:cNvPr id="7" name="Content Placeholder 1">
            <a:extLst>
              <a:ext uri="{FF2B5EF4-FFF2-40B4-BE49-F238E27FC236}">
                <a16:creationId xmlns:a16="http://schemas.microsoft.com/office/drawing/2014/main" id="{B3CAF2C6-A87D-2AE5-46B2-A82280551153}"/>
              </a:ext>
            </a:extLst>
          </p:cNvPr>
          <p:cNvSpPr>
            <a:spLocks noGrp="1"/>
          </p:cNvSpPr>
          <p:nvPr>
            <p:ph idx="1"/>
          </p:nvPr>
        </p:nvSpPr>
        <p:spPr>
          <a:xfrm>
            <a:off x="838200" y="1825625"/>
            <a:ext cx="10515600" cy="4351338"/>
          </a:xfrm>
        </p:spPr>
        <p:txBody>
          <a:bodyPr>
            <a:normAutofit/>
          </a:bodyPr>
          <a:lstStyle/>
          <a:p>
            <a:pPr marL="0" indent="0">
              <a:buNone/>
            </a:pPr>
            <a:r>
              <a:rPr lang="en-PH" sz="2000" dirty="0"/>
              <a:t>Figure 2</a:t>
            </a:r>
          </a:p>
          <a:p>
            <a:pPr marL="0" indent="0">
              <a:buNone/>
            </a:pPr>
            <a:r>
              <a:rPr lang="en-PH" sz="2000" dirty="0"/>
              <a:t>Negative Feedback Loop.</a:t>
            </a:r>
            <a:endParaRPr lang="en-US" sz="2000" dirty="0"/>
          </a:p>
        </p:txBody>
      </p:sp>
      <p:pic>
        <p:nvPicPr>
          <p:cNvPr id="3076" name="Picture 4" descr="This diagram shows a negative feedback loop using the example of glucocorticoid regulation in the blood. Step 1 in the cycle is when an imbalance occurs. The hypothalamus perceives low blood concentrations of glucocorticoids in the blood. This is illustrated by there being only 5 glucocorticoids floating in a cross section of an artery. Step 2 in the cycle is hormone release, where the hypothalamus releases corticotropin-releasing hormone (CRH). Step 3 is labeled correction. Here, the CRH release starts a hormone cascade that triggers the adrenal gland to release glucocorticoid into the blood. This allows the blood concentration of glucocorticoid to increase, as illustrated by 8 glucocorticoid molecules now being present in the cross section of the artery. Step 4 is labeled negative feedback. Here, the hypothalamus perceives normal concentrations of glucocorticoids in the blood and stops releasing CRH. This brings blood glucocorticoid levels back to homeostasis.">
            <a:extLst>
              <a:ext uri="{FF2B5EF4-FFF2-40B4-BE49-F238E27FC236}">
                <a16:creationId xmlns:a16="http://schemas.microsoft.com/office/drawing/2014/main" id="{E565A0EA-18E2-DDCD-3657-B10EDBFEEA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3701" y="2529205"/>
            <a:ext cx="3724597" cy="3647758"/>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661A8A88-E63A-551F-173E-2F83C75ECFF9}"/>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584192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11C5-A5DC-580A-A610-693929AE85B1}"/>
              </a:ext>
            </a:extLst>
          </p:cNvPr>
          <p:cNvSpPr>
            <a:spLocks noGrp="1"/>
          </p:cNvSpPr>
          <p:nvPr>
            <p:ph type="title"/>
          </p:nvPr>
        </p:nvSpPr>
        <p:spPr/>
        <p:txBody>
          <a:bodyPr/>
          <a:lstStyle/>
          <a:p>
            <a:r>
              <a:rPr lang="en-US" dirty="0"/>
              <a:t>Anterior Pituitary Gland</a:t>
            </a:r>
          </a:p>
        </p:txBody>
      </p:sp>
      <p:sp>
        <p:nvSpPr>
          <p:cNvPr id="7" name="Content Placeholder 1">
            <a:extLst>
              <a:ext uri="{FF2B5EF4-FFF2-40B4-BE49-F238E27FC236}">
                <a16:creationId xmlns:a16="http://schemas.microsoft.com/office/drawing/2014/main" id="{B3CAF2C6-A87D-2AE5-46B2-A82280551153}"/>
              </a:ext>
            </a:extLst>
          </p:cNvPr>
          <p:cNvSpPr>
            <a:spLocks noGrp="1"/>
          </p:cNvSpPr>
          <p:nvPr>
            <p:ph idx="1"/>
          </p:nvPr>
        </p:nvSpPr>
        <p:spPr>
          <a:xfrm>
            <a:off x="838200" y="1825625"/>
            <a:ext cx="10515600" cy="4351338"/>
          </a:xfrm>
        </p:spPr>
        <p:txBody>
          <a:bodyPr>
            <a:normAutofit/>
          </a:bodyPr>
          <a:lstStyle/>
          <a:p>
            <a:pPr marL="0" indent="0">
              <a:buNone/>
            </a:pPr>
            <a:r>
              <a:rPr lang="en-PH" sz="2000" dirty="0"/>
              <a:t>Figure 3</a:t>
            </a:r>
          </a:p>
          <a:p>
            <a:pPr marL="0" indent="0">
              <a:buNone/>
            </a:pPr>
            <a:r>
              <a:rPr lang="en-PH" sz="2000" dirty="0"/>
              <a:t>Anterior Pituitary.</a:t>
            </a:r>
            <a:endParaRPr lang="en-US" sz="2000" dirty="0"/>
          </a:p>
        </p:txBody>
      </p:sp>
      <p:pic>
        <p:nvPicPr>
          <p:cNvPr id="16386" name="Picture 2" descr="This illustration zooms in on the hypothalamus and the attached pituitary gland. The anterior pituitary is highlighted. Three neurosecretory cells are secreting hormones into a web-like network of arteries within the infundibulum. The artery net is labeled the primary capillary plexus of the hypophyseal portal system. The superior hypophysel artery enters the primary capillary plexus from outside of the infundibulum. The hypophyseal portal vein runs down from the primary capillary plexus, through the infundibulum, and connects to the secondary capillary plexus of the hypophyseal portal system. The secondary capillary plexus is located within the anterior pituitary. The hormones released from the neurosecretory cells of the hypothalamus travel through the primary capillary plexus, down the hypophyseal portal vein, and into the secondary capillary plexus. There, the hypothalamus hormones stimulate the anterior pituitary to release its hormones. The anterior pituitary hormones leave the primary capillary plexus from a single vein at the bottom of the anterior lobe. ">
            <a:extLst>
              <a:ext uri="{FF2B5EF4-FFF2-40B4-BE49-F238E27FC236}">
                <a16:creationId xmlns:a16="http://schemas.microsoft.com/office/drawing/2014/main" id="{A0F95FA8-E64C-D2BA-0B28-DDFB46D0D8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3504" y="1504976"/>
            <a:ext cx="5741352" cy="495557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661A8A88-E63A-551F-173E-2F83C75ECFF9}"/>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3">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2455824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1013</TotalTime>
  <Words>420</Words>
  <Application>Microsoft Macintosh PowerPoint</Application>
  <PresentationFormat>Widescreen</PresentationFormat>
  <Paragraphs>102</Paragraphs>
  <Slides>21</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Endocrine System</vt:lpstr>
      <vt:lpstr>Learning Objectives</vt:lpstr>
      <vt:lpstr>Endocrine System Medical Terms</vt:lpstr>
      <vt:lpstr>Parts of the Endocrine System</vt:lpstr>
      <vt:lpstr>Anatomy Concept Check</vt:lpstr>
      <vt:lpstr>Functions of the Endocrine System</vt:lpstr>
      <vt:lpstr>Hormones</vt:lpstr>
      <vt:lpstr>Regulation of Hormone Secretion</vt:lpstr>
      <vt:lpstr>Anterior Pituitary Gland</vt:lpstr>
      <vt:lpstr>Growth Hormone</vt:lpstr>
      <vt:lpstr>Posterior Pituitary Gland</vt:lpstr>
      <vt:lpstr>Thyroid Gland</vt:lpstr>
      <vt:lpstr>Adrenal Glands</vt:lpstr>
      <vt:lpstr>Pancreas</vt:lpstr>
      <vt:lpstr>Physiology Concept Check</vt:lpstr>
      <vt:lpstr>Endocrine System Diseases and Disorders</vt:lpstr>
      <vt:lpstr>Stroke</vt:lpstr>
      <vt:lpstr>Medical Specialties and Procedures</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26</cp:revision>
  <dcterms:created xsi:type="dcterms:W3CDTF">2023-07-03T17:49:30Z</dcterms:created>
  <dcterms:modified xsi:type="dcterms:W3CDTF">2023-08-03T16:01:26Z</dcterms:modified>
</cp:coreProperties>
</file>