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70" r:id="rId5"/>
    <p:sldId id="259" r:id="rId6"/>
    <p:sldId id="295" r:id="rId7"/>
    <p:sldId id="294" r:id="rId8"/>
    <p:sldId id="269" r:id="rId9"/>
    <p:sldId id="275" r:id="rId10"/>
    <p:sldId id="293" r:id="rId11"/>
    <p:sldId id="287" r:id="rId12"/>
    <p:sldId id="277" r:id="rId13"/>
    <p:sldId id="278" r:id="rId14"/>
    <p:sldId id="27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 and Learning Objectives" id="{ED7C4758-ABE7-3D40-8C9D-02919E915DA4}">
          <p14:sldIdLst>
            <p14:sldId id="256"/>
            <p14:sldId id="257"/>
          </p14:sldIdLst>
        </p14:section>
        <p14:section name="Introduction to the Sensory Systems" id="{FF0DDDDA-9BCD-F949-B9DA-650F9A99B0CA}">
          <p14:sldIdLst>
            <p14:sldId id="258"/>
          </p14:sldIdLst>
        </p14:section>
        <p14:section name="Anatomy and Physiology of the Sensory System" id="{FA43CF7B-5035-0D4E-BF6D-94A1FA9D288E}">
          <p14:sldIdLst>
            <p14:sldId id="270"/>
            <p14:sldId id="259"/>
            <p14:sldId id="295"/>
            <p14:sldId id="294"/>
            <p14:sldId id="269"/>
          </p14:sldIdLst>
        </p14:section>
        <p14:section name="Sensory Diseases, Disorders, and Diagnostic Testing" id="{1D3A276A-9CCA-F240-B370-89BD7BB4A9B9}">
          <p14:sldIdLst>
            <p14:sldId id="275"/>
            <p14:sldId id="293"/>
            <p14:sldId id="287"/>
            <p14:sldId id="277"/>
          </p14:sldIdLst>
        </p14:section>
        <p14:section name="Summary" id="{6382B8C6-3C9F-E54C-98F8-4BA889F4D146}">
          <p14:sldIdLst>
            <p14:sldId id="278"/>
          </p14:sldIdLst>
        </p14:section>
        <p14:section name="References" id="{BED641D6-DCAA-3044-B428-89B65ED853CE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22"/>
    <p:restoredTop sz="85736"/>
  </p:normalViewPr>
  <p:slideViewPr>
    <p:cSldViewPr snapToGrid="0">
      <p:cViewPr varScale="1">
        <p:scale>
          <a:sx n="74" d="100"/>
          <a:sy n="74" d="100"/>
        </p:scale>
        <p:origin x="208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389E-F1AF-D746-AFCD-3818C2036D6B}" type="datetimeFigureOut">
              <a:rPr lang="en-US" smtClean="0"/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1A42D-5568-484F-8768-608C38847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36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66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06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66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13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3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236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5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CEBE1-0DEF-0EC7-AFFD-6E6CDEF92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57F77-99A4-3703-4A36-CF2C49AC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46D99-5BE1-7815-A035-597E8722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1F68-F1FC-FB8C-8F03-C119FFC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A311A-9340-7502-580F-EB7D9D5F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2DC-6FED-AF6C-4925-0EE1B13B0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F1F64E-0D49-6C52-15F0-2419801BB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967A-7925-5052-B60D-13A3DE41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9985-7ED0-7E4E-C894-E9FE2DAB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60D4A-A6B6-CAE5-1D8F-FB68D54B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C0ADA3-BCCD-D6AC-D9A9-88EFC25C8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055B5-3E80-9CA5-0D65-3F0055B74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ECAC-5B87-20B3-9657-3E52EB36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0F2D5-5984-E04D-8AC7-75209C9D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28C7B-CC88-E7D1-C56F-43DE38AE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3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42D-6F0C-2253-880A-B5DAE8AF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6AD76-ADA9-E703-AE0B-256C7F035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255F8-7F3E-0459-2288-DE61CADB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395B-52B3-7184-3125-0FACACA3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E940B-28B6-F2F1-CC8E-D327ED22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F591-553C-C745-4CBA-ED1E11BE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DD9F-5686-4CC5-855D-967348F36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9FFDF-E45C-8790-23EA-E548B4FF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F681-DC92-D466-8133-AB9A1706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B6A9-2B08-7574-CDA5-93FC1B70D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5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BD84-1CB8-2B70-304E-BC991B98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89C59-0131-C21D-66E6-EE84BC1D2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F0C4D-D1BC-A0B3-3C5C-1CF1EC39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749E5-9D93-D8AA-6A08-6719E992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77988-614F-2B81-02AF-62A83E10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EE399-A66F-60DA-D6C4-F2365949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9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2CC5E-DE97-253C-C7E6-167BA6F2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E7DD1-886B-6C9A-CC13-E38EF1367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94A28-7979-831D-3464-FAD8DC5F4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4487F-4339-C11A-E789-86D2836EA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669F31-F7A9-D823-4B17-96EFC14A1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0C0AC-0EA6-2FD9-E114-CA09D5F3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F276D-6B94-FFDF-04E9-CD3AC9553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02F7C-1B03-FAEF-0E4A-BC2D1E8B1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9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17FF-2FAA-EA33-C1A2-99F06DCA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2CC7AF-56DC-D289-6A04-87216D7D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F1D5F-7E30-D57A-8F4D-075335C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ACC0C-D406-04AE-AAC2-D2DFA1D2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61780D-DC41-D7F4-7215-F43679DD9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D6046-A875-1C31-9A85-7E627E0B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6A42A-B04F-892C-85BF-461AED9D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15C2-2BDF-EDAB-6FCF-FC2209FB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050-1871-56CD-80A9-7CD26FF05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59518-257B-1FC9-B91A-4A9C02879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43C64-1604-7A0B-731C-B19D3725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B74A5-3FB0-2551-DA85-AEB7D8C2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BF36C-0868-1FEE-A457-466D621A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50D2-F09B-50CA-841F-BF2E2F32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547640-9C5A-338D-DCD7-EEBE95C66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115111-108A-9DDB-A59F-3EDC3BFA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EA445-FCAC-C33C-9441-8EB008040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95FA9-DEBE-945E-CCF5-C30D3CFC8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407A-00EB-F2DF-478B-0D323C1F9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0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5AE12-ED1B-FF5E-0124-67E37158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2ED2C-9CDE-88C8-752F-4A0D085F1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EA4F7-5A08-0BF8-B5D4-F6B799632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4CAC-E9B4-4C4B-BBD0-CEDE9E47040F}" type="datetimeFigureOut">
              <a:rPr lang="en-US" smtClean="0"/>
              <a:t>8/2/23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45331-F13B-5893-3942-10B4744E0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9672A-EA84-A89A-4BDA-1404C2C8F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4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anatomy-and-physiology/pages/1-introductio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ampusontario.pressbooks.pub/medicalterminology2/chapter/15-1-introduction-to-the-sensory-system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creativecommons.org/licenses/by/4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s://creativecommons.org/licenses/by/4.0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0FE2-D6F1-16BB-0A14-871272981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Sensory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8D42-732E-B54D-8263-1E44F449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209781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A4943-4E6C-1760-AF4C-6B900E89C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Eye Diseases and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95EB-45CC-C7A4-863F-7C15D8E28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Blindness</a:t>
            </a:r>
          </a:p>
          <a:p>
            <a:r>
              <a:rPr lang="en-US" dirty="0"/>
              <a:t>Cataract</a:t>
            </a:r>
          </a:p>
          <a:p>
            <a:r>
              <a:rPr lang="en-US" dirty="0"/>
              <a:t>Conjunctivitis</a:t>
            </a:r>
          </a:p>
          <a:p>
            <a:r>
              <a:rPr lang="en-US" dirty="0"/>
              <a:t>Diabetic Retinopathy</a:t>
            </a:r>
          </a:p>
          <a:p>
            <a:r>
              <a:rPr lang="en-US" dirty="0"/>
              <a:t>Glaucoma</a:t>
            </a:r>
          </a:p>
          <a:p>
            <a:r>
              <a:rPr lang="en-US" dirty="0"/>
              <a:t>Macular Degeneration/Age-related Macular Degeneration</a:t>
            </a:r>
          </a:p>
          <a:p>
            <a:r>
              <a:rPr lang="en-US" dirty="0"/>
              <a:t>Nystagmus</a:t>
            </a:r>
          </a:p>
          <a:p>
            <a:r>
              <a:rPr lang="en-US" dirty="0"/>
              <a:t>Retinal Detachment</a:t>
            </a:r>
          </a:p>
          <a:p>
            <a:r>
              <a:rPr lang="en-US" dirty="0"/>
              <a:t>Strabismus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648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6B884-FA1F-35D8-31E9-5F9D39C91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Specialties and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26E4D-5D89-6C05-7805-7BADDA0DC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Optometrist</a:t>
            </a:r>
          </a:p>
          <a:p>
            <a:r>
              <a:rPr lang="en-US" dirty="0"/>
              <a:t>Ophthalmologist</a:t>
            </a:r>
          </a:p>
          <a:p>
            <a:r>
              <a:rPr lang="en-US" dirty="0" err="1"/>
              <a:t>Otorhinolaryngologistt</a:t>
            </a:r>
            <a:r>
              <a:rPr lang="en-US" dirty="0"/>
              <a:t> (ENT)</a:t>
            </a:r>
          </a:p>
          <a:p>
            <a:r>
              <a:rPr lang="en-US" dirty="0"/>
              <a:t>Audiologist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36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16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F5BC9-EAFA-B0C7-8008-493408B5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DF3C1-A768-F365-824D-4498DD87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5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AC1-E918-1426-767F-776F0DC7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5B68-8A20-4E35-E06D-D39B1A9E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7200">
              <a:buNone/>
            </a:pPr>
            <a:r>
              <a:rPr lang="en-US" dirty="0"/>
              <a:t>Carter, K., &amp; Rutherford, M. (2020). Building a medical terminology foundation 2e. </a:t>
            </a:r>
            <a:r>
              <a:rPr lang="en-US" dirty="0" err="1"/>
              <a:t>eCampus</a:t>
            </a:r>
            <a:r>
              <a:rPr lang="en-US" dirty="0"/>
              <a:t> Ontario. </a:t>
            </a:r>
          </a:p>
          <a:p>
            <a:pPr marL="0" indent="-457200">
              <a:buNone/>
            </a:pPr>
            <a:endParaRPr lang="en-US" dirty="0"/>
          </a:p>
          <a:p>
            <a:pPr marL="0" indent="-457200">
              <a:buNone/>
            </a:pPr>
            <a:r>
              <a:rPr lang="en-US" dirty="0"/>
              <a:t>OpenStax College. (2013). Anatomy and physiology. OpenStax. </a:t>
            </a:r>
            <a:r>
              <a:rPr lang="en-US" dirty="0">
                <a:hlinkClick r:id="rId2"/>
              </a:rPr>
              <a:t>https://openstax.org/books/anatomy-and-physiology/pages/1-introduction</a:t>
            </a:r>
            <a:endParaRPr lang="en-US" dirty="0"/>
          </a:p>
          <a:p>
            <a:pPr marL="0" indent="-45720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60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EF23-A9FE-6DC0-3BB4-E12EFE2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1226-8A51-C85F-7D1E-CC68554D0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3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391F-5DAD-5F07-E8D1-2CE93020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Muscular System Medical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80527-DC2A-390F-1EFC-6B8110F9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Word Parts H5P Activity</a:t>
            </a:r>
            <a:endParaRPr lang="en-US" dirty="0"/>
          </a:p>
          <a:p>
            <a:r>
              <a:rPr lang="en-US" dirty="0">
                <a:hlinkClick r:id="rId2"/>
              </a:rPr>
              <a:t>Sensory Systems terms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8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16DA6-F9BC-7CDD-53DF-912E5950B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the Sensory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1D6C5-4508-65E9-E027-9CA1CD2D8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Gustation (Taste)</a:t>
            </a:r>
          </a:p>
          <a:p>
            <a:r>
              <a:rPr lang="en-US" dirty="0"/>
              <a:t>Olfaction (Smell)</a:t>
            </a:r>
          </a:p>
          <a:p>
            <a:r>
              <a:rPr lang="en-US" dirty="0"/>
              <a:t>Audition (Hearing)</a:t>
            </a:r>
          </a:p>
          <a:p>
            <a:r>
              <a:rPr lang="en-US" dirty="0"/>
              <a:t>Equilibrium (Balance)</a:t>
            </a:r>
          </a:p>
          <a:p>
            <a:r>
              <a:rPr lang="en-US" dirty="0" err="1"/>
              <a:t>Somatosensation</a:t>
            </a:r>
            <a:r>
              <a:rPr lang="en-US" dirty="0"/>
              <a:t> (Touch)</a:t>
            </a:r>
          </a:p>
        </p:txBody>
      </p:sp>
    </p:spTree>
    <p:extLst>
      <p:ext uri="{BB962C8B-B14F-4D97-AF65-F5344CB8AC3E}">
        <p14:creationId xmlns:p14="http://schemas.microsoft.com/office/powerpoint/2010/main" val="1585700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Audition (Hearing)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A5378EF-7468-1065-0D48-FF62AB0D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1</a:t>
            </a:r>
          </a:p>
          <a:p>
            <a:pPr marL="0" indent="0">
              <a:buNone/>
            </a:pPr>
            <a:r>
              <a:rPr lang="en-PH" sz="2000" dirty="0"/>
              <a:t>Structures of the Ear.</a:t>
            </a:r>
          </a:p>
        </p:txBody>
      </p:sp>
      <p:pic>
        <p:nvPicPr>
          <p:cNvPr id="2058" name="Picture 10" descr="This image shows the structure of the ear with the major parts labeled. The ear is divided up into 3 parts from left to right: external ear, middle ear, and inner ear. Labels for each part read: external ear (auricle, ear canal), middle ear (tympanic membrane, malleus, incus, tympanic cavity), inner ear (stapes, vestibule, vestibular nerve, cochlear nerve, cochlea, round window, eustachian tube).">
            <a:extLst>
              <a:ext uri="{FF2B5EF4-FFF2-40B4-BE49-F238E27FC236}">
                <a16:creationId xmlns:a16="http://schemas.microsoft.com/office/drawing/2014/main" id="{27D051F9-BC69-1FA0-8A2A-B286198E9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2750561"/>
            <a:ext cx="5580693" cy="344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3EE4DBC-8B23-C3A7-C2E0-DC28B0F29EB3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62630A-1C9F-411F-F24F-CA8FBCD6D780}"/>
              </a:ext>
            </a:extLst>
          </p:cNvPr>
          <p:cNvSpPr txBox="1">
            <a:spLocks/>
          </p:cNvSpPr>
          <p:nvPr/>
        </p:nvSpPr>
        <p:spPr>
          <a:xfrm>
            <a:off x="6705604" y="1825625"/>
            <a:ext cx="4648200" cy="102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2000" dirty="0"/>
              <a:t>Figure 2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PH" sz="2000" dirty="0"/>
              <a:t>Cross Section of the Cochlea.</a:t>
            </a:r>
          </a:p>
        </p:txBody>
      </p:sp>
      <p:pic>
        <p:nvPicPr>
          <p:cNvPr id="2060" name="Picture 12" descr="This diagram shows the structure of the cochlea in the inner ear. Labels read (from top, counter clockwise): bony cochlear wall, scala vestibuli, cochlear duct, tectorial membrane, basilar membrane, scala tympani, spiral ganglion, cochlear branch of N VIII, organ of Corti.">
            <a:extLst>
              <a:ext uri="{FF2B5EF4-FFF2-40B4-BE49-F238E27FC236}">
                <a16:creationId xmlns:a16="http://schemas.microsoft.com/office/drawing/2014/main" id="{179F1CC6-C4A8-BB14-C4CE-BD3C85495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251" y="3291581"/>
            <a:ext cx="4898382" cy="236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C26E4C5-E00E-FAD2-6D10-5415240D42A2}"/>
              </a:ext>
            </a:extLst>
          </p:cNvPr>
          <p:cNvSpPr txBox="1">
            <a:spLocks/>
          </p:cNvSpPr>
          <p:nvPr/>
        </p:nvSpPr>
        <p:spPr>
          <a:xfrm>
            <a:off x="6705602" y="6460548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7724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Equilibrium (Balance)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A5378EF-7468-1065-0D48-FF62AB0D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2</a:t>
            </a:r>
          </a:p>
          <a:p>
            <a:pPr marL="0" indent="0">
              <a:buNone/>
            </a:pPr>
            <a:r>
              <a:rPr lang="en-PH" sz="2000" dirty="0"/>
              <a:t>Rotational Coding by Semicircular Canals.</a:t>
            </a:r>
          </a:p>
        </p:txBody>
      </p:sp>
      <p:pic>
        <p:nvPicPr>
          <p:cNvPr id="17410" name="Picture 2" descr="The left panel of this image shows a person’s head in a still position. Underneath this, the ampullary nerve is shown. Labels read: cupula, ampulla, ampullary nerve). The right panel shows a person rotating his head, and the below that, the direction of movement of the cupula is shown. Label reads: as the head rotates, cupula bends in opposite direction of the rotation.">
            <a:extLst>
              <a:ext uri="{FF2B5EF4-FFF2-40B4-BE49-F238E27FC236}">
                <a16:creationId xmlns:a16="http://schemas.microsoft.com/office/drawing/2014/main" id="{CC670B6B-02A3-81FF-014D-480CA4375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2850776"/>
            <a:ext cx="6807200" cy="33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3EE4DBC-8B23-C3A7-C2E0-DC28B0F29EB3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8830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(Sight)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CC9C4-C64F-ADE3-B882-96674ACB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4</a:t>
            </a:r>
          </a:p>
          <a:p>
            <a:pPr marL="0" indent="0" algn="just">
              <a:buNone/>
            </a:pPr>
            <a:r>
              <a:rPr lang="en-PH" sz="2000" dirty="0"/>
              <a:t>The Eye in the Orbit.</a:t>
            </a:r>
          </a:p>
        </p:txBody>
      </p:sp>
      <p:pic>
        <p:nvPicPr>
          <p:cNvPr id="15362" name="Picture 2" descr="This diagram shows the lateral view of the eye. The major parts are labeled. Labels read (from top): eye brow, orbicularis oculi muscle, levator palpebrae superioris muscle, palpebral conjuctiva, eyelashes, cornea, cojunctiva.">
            <a:extLst>
              <a:ext uri="{FF2B5EF4-FFF2-40B4-BE49-F238E27FC236}">
                <a16:creationId xmlns:a16="http://schemas.microsoft.com/office/drawing/2014/main" id="{E3D4050D-375F-4929-0122-632DB36BB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6" y="2765731"/>
            <a:ext cx="4838492" cy="316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0FB064-F590-380E-4E89-5AE54B948336}"/>
              </a:ext>
            </a:extLst>
          </p:cNvPr>
          <p:cNvSpPr txBox="1">
            <a:spLocks/>
          </p:cNvSpPr>
          <p:nvPr/>
        </p:nvSpPr>
        <p:spPr>
          <a:xfrm>
            <a:off x="838200" y="6460549"/>
            <a:ext cx="4912362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2D5618-3059-5442-B59D-5196849EB7DF}"/>
              </a:ext>
            </a:extLst>
          </p:cNvPr>
          <p:cNvSpPr txBox="1">
            <a:spLocks/>
          </p:cNvSpPr>
          <p:nvPr/>
        </p:nvSpPr>
        <p:spPr>
          <a:xfrm>
            <a:off x="6705604" y="1825625"/>
            <a:ext cx="4648200" cy="102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2000" dirty="0"/>
              <a:t>Figure 5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PH" sz="2000" dirty="0"/>
              <a:t>Structure of the Eye.</a:t>
            </a:r>
          </a:p>
        </p:txBody>
      </p:sp>
      <p:pic>
        <p:nvPicPr>
          <p:cNvPr id="15364" name="Picture 4" descr="This diagram shows a lateral and medial view of the eye ball. The major parts are labelled. Labels read (from top, clockwise): posterior cavity (vitreous chamber, scleral venous sinus (canal of Schlemm), suspensory ligaments, lens, cornea, iris, pupil); anterior cavity (contains aqueous humor, posterior chamber, anterior chamber, suspensory ligaments); Ciliary body (ciliary process and muscle), medial rectus muscle, optic disc (blind spot), central retinal artery and vein, foveal centralis, retina, choroid, sclera, lateral rectus muscle.">
            <a:extLst>
              <a:ext uri="{FF2B5EF4-FFF2-40B4-BE49-F238E27FC236}">
                <a16:creationId xmlns:a16="http://schemas.microsoft.com/office/drawing/2014/main" id="{2089DCFF-3D3F-7F50-8EF9-68D1B7E45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3109346"/>
            <a:ext cx="4648198" cy="265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46C7F8C-B55E-9B2B-521E-488B9C75A8CD}"/>
              </a:ext>
            </a:extLst>
          </p:cNvPr>
          <p:cNvSpPr txBox="1">
            <a:spLocks/>
          </p:cNvSpPr>
          <p:nvPr/>
        </p:nvSpPr>
        <p:spPr>
          <a:xfrm>
            <a:off x="6705602" y="6460548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6493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38F4-BDA0-5F2A-FEA8-5D2D47232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Concept Check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AC1F3F-EB3E-83C8-EB44-5A6CC7AF9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5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A4943-4E6C-1760-AF4C-6B900E89C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Sensory Diseases and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95EB-45CC-C7A4-863F-7C15D8E28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Olfactory</a:t>
            </a:r>
          </a:p>
          <a:p>
            <a:pPr lvl="1"/>
            <a:r>
              <a:rPr lang="en-US" dirty="0"/>
              <a:t>Anosmia</a:t>
            </a:r>
          </a:p>
          <a:p>
            <a:r>
              <a:rPr lang="en-US" dirty="0"/>
              <a:t>Ears, nose, and throat</a:t>
            </a:r>
          </a:p>
          <a:p>
            <a:pPr lvl="1"/>
            <a:r>
              <a:rPr lang="en-US" dirty="0"/>
              <a:t>Otitis Media</a:t>
            </a:r>
          </a:p>
          <a:p>
            <a:pPr lvl="1"/>
            <a:r>
              <a:rPr lang="en-US" dirty="0"/>
              <a:t>Otitis Externa</a:t>
            </a:r>
          </a:p>
          <a:p>
            <a:pPr lvl="1"/>
            <a:r>
              <a:rPr lang="en-US" dirty="0"/>
              <a:t>Conductive Hearing Loss</a:t>
            </a:r>
          </a:p>
          <a:p>
            <a:pPr lvl="1"/>
            <a:r>
              <a:rPr lang="en-US" dirty="0"/>
              <a:t>Sensorineural Hearing Loss</a:t>
            </a:r>
          </a:p>
          <a:p>
            <a:pPr lvl="1"/>
            <a:r>
              <a:rPr lang="en-US" dirty="0"/>
              <a:t>Tinnitus</a:t>
            </a:r>
          </a:p>
          <a:p>
            <a:pPr lvl="1"/>
            <a:r>
              <a:rPr lang="en-US" dirty="0"/>
              <a:t>Otosclerosis</a:t>
            </a:r>
          </a:p>
          <a:p>
            <a:pPr lvl="1"/>
            <a:r>
              <a:rPr lang="en-US" dirty="0"/>
              <a:t>Rhinitis</a:t>
            </a:r>
          </a:p>
          <a:p>
            <a:pPr lvl="1"/>
            <a:r>
              <a:rPr lang="en-US" dirty="0" err="1"/>
              <a:t>Dacryostenosis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651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292</Words>
  <Application>Microsoft Macintosh PowerPoint</Application>
  <PresentationFormat>Widescreen</PresentationFormat>
  <Paragraphs>73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Sensory Systems</vt:lpstr>
      <vt:lpstr>Learning Objectives</vt:lpstr>
      <vt:lpstr>Muscular System Medical Terms</vt:lpstr>
      <vt:lpstr>Functions of the Sensory Systems</vt:lpstr>
      <vt:lpstr>Audition (Hearing)</vt:lpstr>
      <vt:lpstr>Equilibrium (Balance)</vt:lpstr>
      <vt:lpstr>Vision (Sight)</vt:lpstr>
      <vt:lpstr>Anatomy Concept Check</vt:lpstr>
      <vt:lpstr>Sensory Diseases and Disorders</vt:lpstr>
      <vt:lpstr>Eye Diseases and Disorders</vt:lpstr>
      <vt:lpstr>Medical Specialties and Procedures</vt:lpstr>
      <vt:lpstr>Concept Check</vt:lpstr>
      <vt:lpstr>Summary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Respiratory System</dc:title>
  <dc:creator>Ken Maquiling</dc:creator>
  <cp:lastModifiedBy>Ken Maquiling</cp:lastModifiedBy>
  <cp:revision>18</cp:revision>
  <dcterms:created xsi:type="dcterms:W3CDTF">2023-07-03T17:49:30Z</dcterms:created>
  <dcterms:modified xsi:type="dcterms:W3CDTF">2023-08-03T13:44:48Z</dcterms:modified>
</cp:coreProperties>
</file>