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58" r:id="rId4"/>
    <p:sldId id="259" r:id="rId5"/>
    <p:sldId id="261" r:id="rId6"/>
    <p:sldId id="288" r:id="rId7"/>
    <p:sldId id="289" r:id="rId8"/>
    <p:sldId id="269" r:id="rId9"/>
    <p:sldId id="270" r:id="rId10"/>
    <p:sldId id="271" r:id="rId11"/>
    <p:sldId id="290" r:id="rId12"/>
    <p:sldId id="275" r:id="rId13"/>
    <p:sldId id="291" r:id="rId14"/>
    <p:sldId id="292" r:id="rId15"/>
    <p:sldId id="287" r:id="rId16"/>
    <p:sldId id="277" r:id="rId17"/>
    <p:sldId id="278" r:id="rId18"/>
    <p:sldId id="27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Skeletal System" id="{FF0DDDDA-9BCD-F949-B9DA-650F9A99B0CA}">
          <p14:sldIdLst>
            <p14:sldId id="258"/>
          </p14:sldIdLst>
        </p14:section>
        <p14:section name="Anatomy of the Skeletal System" id="{FA43CF7B-5035-0D4E-BF6D-94A1FA9D288E}">
          <p14:sldIdLst>
            <p14:sldId id="259"/>
            <p14:sldId id="261"/>
            <p14:sldId id="288"/>
            <p14:sldId id="289"/>
            <p14:sldId id="269"/>
          </p14:sldIdLst>
        </p14:section>
        <p14:section name="Physiology of the Skeletal System" id="{A7E707B3-F572-3443-B2B5-F8044992B091}">
          <p14:sldIdLst>
            <p14:sldId id="270"/>
            <p14:sldId id="271"/>
            <p14:sldId id="290"/>
          </p14:sldIdLst>
        </p14:section>
        <p14:section name="Skeletal Diseases, Disorders, and Diagnostic Testing" id="{1D3A276A-9CCA-F240-B370-89BD7BB4A9B9}">
          <p14:sldIdLst>
            <p14:sldId id="275"/>
            <p14:sldId id="291"/>
            <p14:sldId id="292"/>
            <p14:sldId id="287"/>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879"/>
    <p:restoredTop sz="85736"/>
  </p:normalViewPr>
  <p:slideViewPr>
    <p:cSldViewPr snapToGrid="0">
      <p:cViewPr varScale="1">
        <p:scale>
          <a:sx n="41" d="100"/>
          <a:sy n="41" d="100"/>
        </p:scale>
        <p:origin x="192" y="1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8/2/23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14</a:t>
            </a:fld>
            <a:endParaRPr lang="en-US"/>
          </a:p>
        </p:txBody>
      </p:sp>
    </p:spTree>
    <p:extLst>
      <p:ext uri="{BB962C8B-B14F-4D97-AF65-F5344CB8AC3E}">
        <p14:creationId xmlns:p14="http://schemas.microsoft.com/office/powerpoint/2010/main" val="384702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15</a:t>
            </a:fld>
            <a:endParaRPr lang="en-US"/>
          </a:p>
        </p:txBody>
      </p:sp>
    </p:spTree>
    <p:extLst>
      <p:ext uri="{BB962C8B-B14F-4D97-AF65-F5344CB8AC3E}">
        <p14:creationId xmlns:p14="http://schemas.microsoft.com/office/powerpoint/2010/main" val="1608056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2857926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163571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336621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1716236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3670674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327107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s://creativecommons.org/licenses/by/4.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13-1-introduction-to-the-skeletal-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campusontario.pressbooks.pub/medicalterminology2/chapter/chapter-13-1-introduction-to-the-skeletal-syste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Skeletal 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Body Movements</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4965305" cy="4351338"/>
          </a:xfrm>
        </p:spPr>
        <p:txBody>
          <a:bodyPr>
            <a:normAutofit/>
          </a:bodyPr>
          <a:lstStyle/>
          <a:p>
            <a:pPr marL="0" indent="0">
              <a:buNone/>
            </a:pPr>
            <a:r>
              <a:rPr lang="en-PH" sz="2000" dirty="0"/>
              <a:t>Figure 6</a:t>
            </a:r>
          </a:p>
          <a:p>
            <a:pPr marL="0" indent="0">
              <a:buNone/>
            </a:pPr>
            <a:r>
              <a:rPr lang="en-PH" sz="2000" dirty="0"/>
              <a:t>Movements of the Body Part 1.</a:t>
            </a:r>
            <a:endParaRPr lang="en-US" sz="2000" dirty="0"/>
          </a:p>
        </p:txBody>
      </p:sp>
      <p:pic>
        <p:nvPicPr>
          <p:cNvPr id="7172" name="Picture 4" descr="Movements of the body (part 1 of 2). his multi-part image shows different types of movements that are possible by different joints in the body. Labels read (from top, left): a and b angular movements: flexion and extension at the shoulders and knees, c) angular movements: flexion and extension of the neck (arrows pointing left and right to indicate movement). Labels (from bottom, left) read: d) angular movements: flexion and extension of the vertical column, e) angular movements abduction, adduction, and cicumduction of the upper limb at the shoulder, f) rotation of the head, neck, and lower limb. ">
            <a:extLst>
              <a:ext uri="{FF2B5EF4-FFF2-40B4-BE49-F238E27FC236}">
                <a16:creationId xmlns:a16="http://schemas.microsoft.com/office/drawing/2014/main" id="{88A77499-29BE-DD87-D0A5-28C35192D6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3108" y="2606698"/>
            <a:ext cx="3135486" cy="3712058"/>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
        <p:nvSpPr>
          <p:cNvPr id="3" name="Content Placeholder 2">
            <a:extLst>
              <a:ext uri="{FF2B5EF4-FFF2-40B4-BE49-F238E27FC236}">
                <a16:creationId xmlns:a16="http://schemas.microsoft.com/office/drawing/2014/main" id="{E7C9B1F2-F74F-B5FE-821B-1480145E5126}"/>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Figure 7</a:t>
            </a:r>
          </a:p>
          <a:p>
            <a:pPr marL="0" indent="0">
              <a:buNone/>
            </a:pPr>
            <a:r>
              <a:rPr lang="en-PH" sz="2000" dirty="0"/>
              <a:t>Movements of the Body Part 2.</a:t>
            </a:r>
            <a:endParaRPr lang="en-US" sz="2000" dirty="0"/>
          </a:p>
        </p:txBody>
      </p:sp>
      <p:pic>
        <p:nvPicPr>
          <p:cNvPr id="7174" name="Picture 6" descr="Movements of the body (part 2 of 2). (g) Supination of the forearm turns the hand to the palm forward position in which the radius and ulna are parallel, while forearm pronation turns the hand to the palm backward position in which the radius crosses over the ulna to form an “X.” (h) Dorsiflexion of the foot at the ankle joint moves the top of the foot toward the leg, while plantar flexion lifts the heel and points the toes. (i) Eversion of the foot moves the bottom (sole) of the foot away from the midline of the body, while foot inversion faces the sole toward the midline. (j) Protraction of the mandible pushes the chin forward, and retraction pulls the chin back. (k) Depression of the mandible opens the mouth, while elevation closes it. (l) Opposition of the thumb brings the tip of the thumb into contact with the tip of the fingers of the same hand and reposition brings the thumb back next to the index finger.">
            <a:extLst>
              <a:ext uri="{FF2B5EF4-FFF2-40B4-BE49-F238E27FC236}">
                <a16:creationId xmlns:a16="http://schemas.microsoft.com/office/drawing/2014/main" id="{2002D620-3C72-EE46-A5D2-F681148F1D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3666" y="2606698"/>
            <a:ext cx="3436232" cy="371205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D1C8CC97-661F-7BF4-11E5-1B95769CE605}"/>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317844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Physiology Concept Check</a:t>
            </a:r>
          </a:p>
        </p:txBody>
      </p:sp>
      <p:sp>
        <p:nvSpPr>
          <p:cNvPr id="3" name="Content Placeholder 2">
            <a:extLst>
              <a:ext uri="{FF2B5EF4-FFF2-40B4-BE49-F238E27FC236}">
                <a16:creationId xmlns:a16="http://schemas.microsoft.com/office/drawing/2014/main" id="{2545E128-42D4-7085-BD88-E026EB2AE9A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84192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Skeletal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lnSpcReduction="10000"/>
          </a:bodyPr>
          <a:lstStyle/>
          <a:p>
            <a:r>
              <a:rPr lang="en-US" dirty="0"/>
              <a:t>Osteoporosis</a:t>
            </a:r>
          </a:p>
          <a:p>
            <a:r>
              <a:rPr lang="en-US" dirty="0"/>
              <a:t>Arthritis</a:t>
            </a:r>
          </a:p>
          <a:p>
            <a:r>
              <a:rPr lang="en-US" dirty="0"/>
              <a:t>Osteoarthritis</a:t>
            </a:r>
          </a:p>
          <a:p>
            <a:r>
              <a:rPr lang="en-US" dirty="0"/>
              <a:t>Rheumatoid arthritis</a:t>
            </a:r>
          </a:p>
          <a:p>
            <a:r>
              <a:rPr lang="en-US" dirty="0"/>
              <a:t>Gout</a:t>
            </a:r>
          </a:p>
          <a:p>
            <a:r>
              <a:rPr lang="en-US" dirty="0"/>
              <a:t>Myasthenia Gravis</a:t>
            </a:r>
          </a:p>
          <a:p>
            <a:r>
              <a:rPr lang="en-US" dirty="0"/>
              <a:t>Fibromyalgia</a:t>
            </a:r>
          </a:p>
          <a:p>
            <a:r>
              <a:rPr lang="en-US" dirty="0"/>
              <a:t>Osteomyelitis</a:t>
            </a:r>
          </a:p>
          <a:p>
            <a:r>
              <a:rPr lang="en-US" dirty="0"/>
              <a:t>Bone Cancer</a:t>
            </a:r>
          </a:p>
          <a:p>
            <a:endParaRPr lang="en-US" dirty="0"/>
          </a:p>
        </p:txBody>
      </p:sp>
    </p:spTree>
    <p:extLst>
      <p:ext uri="{BB962C8B-B14F-4D97-AF65-F5344CB8AC3E}">
        <p14:creationId xmlns:p14="http://schemas.microsoft.com/office/powerpoint/2010/main" val="4054651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Disorders of the Curvature of the Spine</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5257800" cy="4351338"/>
          </a:xfrm>
        </p:spPr>
        <p:txBody>
          <a:bodyPr>
            <a:normAutofit/>
          </a:bodyPr>
          <a:lstStyle/>
          <a:p>
            <a:pPr marL="0" indent="0">
              <a:buNone/>
            </a:pPr>
            <a:r>
              <a:rPr lang="en-PH" sz="2000" dirty="0"/>
              <a:t>Figure 7</a:t>
            </a:r>
          </a:p>
          <a:p>
            <a:pPr marL="0" indent="0">
              <a:buNone/>
            </a:pPr>
            <a:r>
              <a:rPr lang="en-PH" sz="2000" dirty="0"/>
              <a:t>Abnormal Curvatures of the Vertebral Column.</a:t>
            </a:r>
            <a:endParaRPr lang="en-US" sz="2000" dirty="0"/>
          </a:p>
        </p:txBody>
      </p:sp>
      <p:pic>
        <p:nvPicPr>
          <p:cNvPr id="12290" name="Picture 2" descr="This image shows the changes to the abnormal curves of the vertebral columns in different diseases. The left panel shows the change in the curve of the vertebral column in scoliosis, the middle panel shows the change in the curve of the vertebral column in kyphosis, and the right panel shows the change in the curve of the vertebral column in lordosis.">
            <a:extLst>
              <a:ext uri="{FF2B5EF4-FFF2-40B4-BE49-F238E27FC236}">
                <a16:creationId xmlns:a16="http://schemas.microsoft.com/office/drawing/2014/main" id="{34147308-B08E-8311-619D-2E866D2746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72" y="3429001"/>
            <a:ext cx="4796834" cy="186127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
        <p:nvSpPr>
          <p:cNvPr id="3" name="Content Placeholder 2">
            <a:extLst>
              <a:ext uri="{FF2B5EF4-FFF2-40B4-BE49-F238E27FC236}">
                <a16:creationId xmlns:a16="http://schemas.microsoft.com/office/drawing/2014/main" id="{E7C9B1F2-F74F-B5FE-821B-1480145E5126}"/>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2000" dirty="0"/>
              <a:t>Figure 8</a:t>
            </a:r>
          </a:p>
          <a:p>
            <a:pPr marL="0" indent="0">
              <a:buNone/>
            </a:pPr>
            <a:r>
              <a:rPr lang="en-PH" sz="2000" dirty="0"/>
              <a:t>Osteoporosis.</a:t>
            </a:r>
            <a:endParaRPr lang="en-US" sz="2000" dirty="0"/>
          </a:p>
        </p:txBody>
      </p:sp>
      <p:pic>
        <p:nvPicPr>
          <p:cNvPr id="12292" name="Picture 4" descr="This figure shows the changes to the spine in osteoporosis. The left panel shows the structure of normal vertebrae and the right panel shows the curved vertebrae in osteoporosis. ">
            <a:extLst>
              <a:ext uri="{FF2B5EF4-FFF2-40B4-BE49-F238E27FC236}">
                <a16:creationId xmlns:a16="http://schemas.microsoft.com/office/drawing/2014/main" id="{A18C0BD3-BE89-1AB7-0498-F42525805B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4861" y="2941854"/>
            <a:ext cx="4249685" cy="342761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D1C8CC97-661F-7BF4-11E5-1B95769CE605}"/>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429468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Fractures</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5257800" cy="4351338"/>
          </a:xfrm>
        </p:spPr>
        <p:txBody>
          <a:bodyPr>
            <a:normAutofit/>
          </a:bodyPr>
          <a:lstStyle/>
          <a:p>
            <a:pPr marL="0" indent="0">
              <a:buNone/>
            </a:pPr>
            <a:r>
              <a:rPr lang="en-PH" sz="2000" dirty="0"/>
              <a:t>Figure 9</a:t>
            </a:r>
          </a:p>
          <a:p>
            <a:pPr marL="0" indent="0">
              <a:buNone/>
            </a:pPr>
            <a:r>
              <a:rPr lang="en-PH" sz="2000" dirty="0"/>
              <a:t>Abnormal Curvatures of the Vertebral Column.</a:t>
            </a:r>
            <a:endParaRPr lang="en-US" sz="2000" dirty="0"/>
          </a:p>
        </p:txBody>
      </p:sp>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pic>
        <p:nvPicPr>
          <p:cNvPr id="14338" name="Picture 2" descr="Types of fractures in the leg. Image description available.">
            <a:extLst>
              <a:ext uri="{FF2B5EF4-FFF2-40B4-BE49-F238E27FC236}">
                <a16:creationId xmlns:a16="http://schemas.microsoft.com/office/drawing/2014/main" id="{D9F61286-1629-5AD7-D8DC-143710DA71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9698" y="642523"/>
            <a:ext cx="3178579" cy="6022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425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X-rays</a:t>
            </a:r>
          </a:p>
          <a:p>
            <a:r>
              <a:rPr lang="en-US" dirty="0"/>
              <a:t>Dual x-ray absorptiometry (BMD)</a:t>
            </a:r>
          </a:p>
          <a:p>
            <a:r>
              <a:rPr lang="en-US" dirty="0"/>
              <a:t>Arthroscopy</a:t>
            </a:r>
          </a:p>
          <a:p>
            <a:r>
              <a:rPr lang="en-US" dirty="0"/>
              <a:t>Orthopedic Surgeon</a:t>
            </a:r>
          </a:p>
          <a:p>
            <a:r>
              <a:rPr lang="en-US" dirty="0"/>
              <a:t>Rheumatologist</a:t>
            </a:r>
          </a:p>
          <a:p>
            <a:r>
              <a:rPr lang="en-US" dirty="0"/>
              <a:t>Chiropractor</a:t>
            </a:r>
          </a:p>
          <a:p>
            <a:r>
              <a:rPr lang="en-US" dirty="0"/>
              <a:t>Physiotherapist</a:t>
            </a:r>
          </a:p>
          <a:p>
            <a:endParaRPr lang="en-US" dirty="0"/>
          </a:p>
        </p:txBody>
      </p:sp>
    </p:spTree>
    <p:extLst>
      <p:ext uri="{BB962C8B-B14F-4D97-AF65-F5344CB8AC3E}">
        <p14:creationId xmlns:p14="http://schemas.microsoft.com/office/powerpoint/2010/main" val="402883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Skeletal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Skeletal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Skeletal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Axial and Appendicular Skeleton.</a:t>
            </a:r>
          </a:p>
        </p:txBody>
      </p:sp>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200" y="6460549"/>
            <a:ext cx="4912362"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3">
                  <a:extLst>
                    <a:ext uri="{A12FA001-AC4F-418D-AE19-62706E023703}">
                      <ahyp:hlinkClr xmlns:ahyp="http://schemas.microsoft.com/office/drawing/2018/hyperlinkcolor" val="tx"/>
                    </a:ext>
                  </a:extLst>
                </a:hlinkClick>
              </a:rPr>
              <a:t>CC BY 4.0</a:t>
            </a:r>
            <a:r>
              <a:rPr lang="en-PH" sz="1600" dirty="0"/>
              <a:t>. </a:t>
            </a:r>
            <a:endParaRPr lang="en-US" sz="1600" dirty="0"/>
          </a:p>
        </p:txBody>
      </p:sp>
      <p:pic>
        <p:nvPicPr>
          <p:cNvPr id="2054" name="Picture 6" descr="This diagram shows the human skeleton and identifies the major bones. The left panel shows the anterior view (from the front) and the right panel shows the posterior view (from the back). Labels read (from the top of skull): skull (cranial portion, facial portion), pectoral shoulder girdle, clavicle, scapula, thoracic cage (sternum, ribs), upper limb (humerus, ulna, radius, carpals, meta carpals, phalanges), vertebral column, pelvic girdle (hip bones), lower limb (femur, patella, tibia, fibula, tarsals, metatarsals, phalanges). ">
            <a:extLst>
              <a:ext uri="{FF2B5EF4-FFF2-40B4-BE49-F238E27FC236}">
                <a16:creationId xmlns:a16="http://schemas.microsoft.com/office/drawing/2014/main" id="{926CF6A9-F0A9-6149-593E-7068520016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1844" y="1690687"/>
            <a:ext cx="4690364" cy="4769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Bones of the Vertebral Column and Thoracic Cavity</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Vertebral Column.</a:t>
            </a:r>
          </a:p>
        </p:txBody>
      </p:sp>
      <p:pic>
        <p:nvPicPr>
          <p:cNvPr id="3078" name="Picture 6" descr="This image shows the structure of the vertebral column. The left panel shows the front view of the vertebral column. Labels and the right panel shows the side view of the vertebral column. labels read (from top): 7 cervical vertebrae (C1-C7) form cervical curve, 12 thoracic vertebrae (T1-T12) form thoracic curve, intervertebral disc, 5 lumbar vertebrae (L1-L5) form lumbar curve, Fused vertebrae of sacrum and coccyx form sacrococcygeal curve, sacrum, coccyx.">
            <a:extLst>
              <a:ext uri="{FF2B5EF4-FFF2-40B4-BE49-F238E27FC236}">
                <a16:creationId xmlns:a16="http://schemas.microsoft.com/office/drawing/2014/main" id="{8CAE9BA6-A445-AA81-8748-81FB23A4FC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5812" y="2634560"/>
            <a:ext cx="4021754" cy="383955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3</a:t>
            </a:r>
          </a:p>
          <a:p>
            <a:pPr marL="0" indent="0" algn="just">
              <a:buFont typeface="Arial" panose="020B0604020202020204" pitchFamily="34" charset="0"/>
              <a:buNone/>
            </a:pPr>
            <a:r>
              <a:rPr lang="en-PH" sz="2000" dirty="0"/>
              <a:t>Thoracic Cage.</a:t>
            </a:r>
          </a:p>
        </p:txBody>
      </p:sp>
      <p:pic>
        <p:nvPicPr>
          <p:cNvPr id="3080" name="Picture 8" descr="This figure shows the skeletal structure of the rib cage. The left panel shows the anterior view of the sternum. Labels read (from top): clavicular notch, jugular notch, manubrium, sternal angle, body, xiphoid process. The right panel shows the anterior panel of the sternum including the entire rib cage. Labels read (from top): jugular notch, clavicular notch, clavicle, sternum (manubrium, body, xyphoid process), scapula, sternal angle, costal cartilages, intercostal space. Ribs are numbered 1-12 from the top.">
            <a:extLst>
              <a:ext uri="{FF2B5EF4-FFF2-40B4-BE49-F238E27FC236}">
                <a16:creationId xmlns:a16="http://schemas.microsoft.com/office/drawing/2014/main" id="{586F8DB1-D5B9-E89C-9518-179DDFA82C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2" y="3072430"/>
            <a:ext cx="4648198" cy="274996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007002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Bones of the Arm and Hands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buNone/>
            </a:pPr>
            <a:r>
              <a:rPr lang="en-PH" sz="2000" dirty="0"/>
              <a:t>Ulna and Radius.</a:t>
            </a:r>
          </a:p>
        </p:txBody>
      </p:sp>
      <p:pic>
        <p:nvPicPr>
          <p:cNvPr id="5126" name="Picture 6" descr="This diagram labels the bones of the lower arm (excluding the hands). Labels read (from top): olecranon process, head of radius, radial notch of the ulna, trochlear notch, coronoid process, radial tuberosity, proximal radioulnar joint, neck of radius, radius, interosseous membrane, ulna, ulnar notch of the radius, head of the ulna, distal radioulnar joint, styloid process of ulna, styloid process of radius.">
            <a:extLst>
              <a:ext uri="{FF2B5EF4-FFF2-40B4-BE49-F238E27FC236}">
                <a16:creationId xmlns:a16="http://schemas.microsoft.com/office/drawing/2014/main" id="{5499ACA0-6556-EFBC-556D-3128B3A4A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850" y="2699314"/>
            <a:ext cx="2830899" cy="366591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7</a:t>
            </a:r>
          </a:p>
          <a:p>
            <a:pPr marL="0" indent="0" algn="just">
              <a:buFont typeface="Arial" panose="020B0604020202020204" pitchFamily="34" charset="0"/>
              <a:buNone/>
            </a:pPr>
            <a:r>
              <a:rPr lang="en-PH" sz="2000" dirty="0"/>
              <a:t>Bones of the Hands.</a:t>
            </a:r>
          </a:p>
        </p:txBody>
      </p:sp>
      <p:pic>
        <p:nvPicPr>
          <p:cNvPr id="5128" name="Picture 8" descr="This diagram shows an anterior and posterior view of the hands with corresponding labels. Anterior view labels read (from top): middle finger, ring finger, index finger, little finger, thumb, phalanges (distal, proximal), metacarpals, carpals, ulna, radius. Posterior view lables read (frop top): Phalanges (distal, middle, proximal), head shaft and base of proximal phalange, head shaft and base of metatarsal, metatarsals 1-5, carpals, ulna, radius. ">
            <a:extLst>
              <a:ext uri="{FF2B5EF4-FFF2-40B4-BE49-F238E27FC236}">
                <a16:creationId xmlns:a16="http://schemas.microsoft.com/office/drawing/2014/main" id="{61F01F52-7A8A-4B74-F4AE-B0DCE92159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2" y="2699314"/>
            <a:ext cx="4915218" cy="3358732"/>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1895900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Bones of the Lower Limbs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4</a:t>
            </a:r>
          </a:p>
          <a:p>
            <a:pPr marL="0" indent="0">
              <a:buNone/>
            </a:pPr>
            <a:r>
              <a:rPr lang="en-PH" sz="2000" dirty="0"/>
              <a:t>Tibia and Fibula.</a:t>
            </a:r>
          </a:p>
        </p:txBody>
      </p:sp>
      <p:pic>
        <p:nvPicPr>
          <p:cNvPr id="9218" name="Picture 2" descr="This image shows the structure of the tibia and the fibula. The left panel shows the anterior view. Labels read (from top): lateral condyle, medial condyle, tibial tuberosity, anterior border, interosseous membrane, fibula, tibia, medial malleolus, lateral malleolus, articular surface.The right panel shows the posterior view. Labels read (from top): articular surface of medial and lateral condyles, medial condyle, head of fibula, soleal line, interosseous membrane, tibla, fibula, medial malleolus, lateral malleolus, articular surface.">
            <a:extLst>
              <a:ext uri="{FF2B5EF4-FFF2-40B4-BE49-F238E27FC236}">
                <a16:creationId xmlns:a16="http://schemas.microsoft.com/office/drawing/2014/main" id="{DAD9A5AA-8F17-475C-B428-F9045C52B8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4353" y="2683352"/>
            <a:ext cx="2993595" cy="3688627"/>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5</a:t>
            </a:r>
          </a:p>
          <a:p>
            <a:pPr marL="0" indent="0" algn="just">
              <a:buFont typeface="Arial" panose="020B0604020202020204" pitchFamily="34" charset="0"/>
              <a:buNone/>
            </a:pPr>
            <a:r>
              <a:rPr lang="en-PH" sz="2000" dirty="0"/>
              <a:t>Bones of the Foot.</a:t>
            </a:r>
          </a:p>
        </p:txBody>
      </p:sp>
      <p:pic>
        <p:nvPicPr>
          <p:cNvPr id="9220" name="Picture 4" descr="This figure shows the bones of the foot. The left panel shows the superior view. Labels read (from toes): distal, proximal phalanges, distal phalage, middle phalange, proximal phalange, medial cuneiform, intermediate and lateral cuneiforms, navicular, cuboid, talus, trochlea of talus, calcaneus. The top right panel shows the medial view. Labels read (from left to right starting at toe): first metatarsal, medial cuneiform, intermediate cuneiform, navicular, talus, calcaneus, facet for medial malleolus, sustentaculum tali (talar shelf), calcaneal tuberosity. The bottom right panel shows the lateral view. Labels read (from left at the heel, to right): calcaneus, talus, facelt for lateral malleolus, cuboid, navicular, intermediate and lateral cuneiforms, fifth metatarsal.">
            <a:extLst>
              <a:ext uri="{FF2B5EF4-FFF2-40B4-BE49-F238E27FC236}">
                <a16:creationId xmlns:a16="http://schemas.microsoft.com/office/drawing/2014/main" id="{E0756E26-3499-1F37-5F9C-F1BAC0B6CD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2" y="2850776"/>
            <a:ext cx="4648198" cy="3393648"/>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70350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Skeletal System Anatomy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Skeletal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lstStyle/>
          <a:p>
            <a:r>
              <a:rPr lang="en-US" dirty="0"/>
              <a:t>Supports the body</a:t>
            </a:r>
          </a:p>
          <a:p>
            <a:r>
              <a:rPr lang="en-US" dirty="0"/>
              <a:t>Facilitates movement</a:t>
            </a:r>
          </a:p>
          <a:p>
            <a:r>
              <a:rPr lang="en-US" dirty="0"/>
              <a:t>protects internal organs</a:t>
            </a:r>
          </a:p>
          <a:p>
            <a:r>
              <a:rPr lang="en-US" dirty="0"/>
              <a:t>Produces blood cells</a:t>
            </a:r>
          </a:p>
          <a:p>
            <a:r>
              <a:rPr lang="en-US" dirty="0"/>
              <a:t>Stores and releases minerals and fats</a:t>
            </a:r>
          </a:p>
        </p:txBody>
      </p:sp>
    </p:spTree>
    <p:extLst>
      <p:ext uri="{BB962C8B-B14F-4D97-AF65-F5344CB8AC3E}">
        <p14:creationId xmlns:p14="http://schemas.microsoft.com/office/powerpoint/2010/main" val="1585700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877</TotalTime>
  <Words>455</Words>
  <Application>Microsoft Macintosh PowerPoint</Application>
  <PresentationFormat>Widescreen</PresentationFormat>
  <Paragraphs>93</Paragraphs>
  <Slides>18</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Skeletal System</vt:lpstr>
      <vt:lpstr>Learning Objectives</vt:lpstr>
      <vt:lpstr>Skeletal System Medical Terms</vt:lpstr>
      <vt:lpstr>Parts of the Skeletal System</vt:lpstr>
      <vt:lpstr>Bones of the Vertebral Column and Thoracic Cavity</vt:lpstr>
      <vt:lpstr>Bones of the Arm and Hands</vt:lpstr>
      <vt:lpstr>Bones of the Lower Limbs</vt:lpstr>
      <vt:lpstr>Anatomy Concept Check</vt:lpstr>
      <vt:lpstr>Functions of the Skeletal System</vt:lpstr>
      <vt:lpstr>Body Movements</vt:lpstr>
      <vt:lpstr>Physiology Concept Check</vt:lpstr>
      <vt:lpstr>Skeletal Diseases and Disorders</vt:lpstr>
      <vt:lpstr>Disorders of the Curvature of the Spine</vt:lpstr>
      <vt:lpstr>Fractures</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16</cp:revision>
  <dcterms:created xsi:type="dcterms:W3CDTF">2023-07-03T17:49:30Z</dcterms:created>
  <dcterms:modified xsi:type="dcterms:W3CDTF">2023-08-03T12:55:41Z</dcterms:modified>
</cp:coreProperties>
</file>