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58" r:id="rId4"/>
    <p:sldId id="259" r:id="rId5"/>
    <p:sldId id="298" r:id="rId6"/>
    <p:sldId id="299" r:id="rId7"/>
    <p:sldId id="269" r:id="rId8"/>
    <p:sldId id="301" r:id="rId9"/>
    <p:sldId id="303" r:id="rId10"/>
    <p:sldId id="302" r:id="rId11"/>
    <p:sldId id="305" r:id="rId12"/>
    <p:sldId id="275" r:id="rId13"/>
    <p:sldId id="276" r:id="rId14"/>
    <p:sldId id="277" r:id="rId15"/>
    <p:sldId id="278" r:id="rId16"/>
    <p:sldId id="27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Cardiovascular System" id="{FF0DDDDA-9BCD-F949-B9DA-650F9A99B0CA}">
          <p14:sldIdLst>
            <p14:sldId id="258"/>
          </p14:sldIdLst>
        </p14:section>
        <p14:section name="Anatomy of the Heart" id="{FA43CF7B-5035-0D4E-BF6D-94A1FA9D288E}">
          <p14:sldIdLst>
            <p14:sldId id="259"/>
            <p14:sldId id="298"/>
            <p14:sldId id="299"/>
            <p14:sldId id="269"/>
          </p14:sldIdLst>
        </p14:section>
        <p14:section name="Physiology of the Heart" id="{A7E707B3-F572-3443-B2B5-F8044992B091}">
          <p14:sldIdLst>
            <p14:sldId id="301"/>
            <p14:sldId id="303"/>
            <p14:sldId id="302"/>
            <p14:sldId id="305"/>
          </p14:sldIdLst>
        </p14:section>
        <p14:section name="Heart DIseases, Disorders, and Diagnostic Testing" id="{1D3A276A-9CCA-F240-B370-89BD7BB4A9B9}">
          <p14:sldIdLst>
            <p14:sldId id="275"/>
            <p14:sldId id="276"/>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3838"/>
  </p:normalViewPr>
  <p:slideViewPr>
    <p:cSldViewPr snapToGrid="0">
      <p:cViewPr varScale="1">
        <p:scale>
          <a:sx n="46" d="100"/>
          <a:sy n="46" d="100"/>
        </p:scale>
        <p:origin x="176" y="15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7/31/23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13</a:t>
            </a:fld>
            <a:endParaRPr lang="en-US"/>
          </a:p>
        </p:txBody>
      </p:sp>
    </p:spTree>
    <p:extLst>
      <p:ext uri="{BB962C8B-B14F-4D97-AF65-F5344CB8AC3E}">
        <p14:creationId xmlns:p14="http://schemas.microsoft.com/office/powerpoint/2010/main" val="1873996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1137964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1412111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2082960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9</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3673995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11</a:t>
            </a:fld>
            <a:endParaRPr lang="en-US"/>
          </a:p>
        </p:txBody>
      </p:sp>
    </p:spTree>
    <p:extLst>
      <p:ext uri="{BB962C8B-B14F-4D97-AF65-F5344CB8AC3E}">
        <p14:creationId xmlns:p14="http://schemas.microsoft.com/office/powerpoint/2010/main" val="908102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508883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s://creativecommons.org/licenses/by/4.0/"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campusontario.pressbooks.pub/medicalterminology2/chapter/7-1-introduction-to-the-female-reproductive-system-2/" TargetMode="External"/><Relationship Id="rId2" Type="http://schemas.openxmlformats.org/officeDocument/2006/relationships/hyperlink" Target="https://ecampusontario.pressbooks.pub/medicalterminology2/chapter/9-1-introduction-to-the-heart/" TargetMode="External"/><Relationship Id="rId1" Type="http://schemas.openxmlformats.org/officeDocument/2006/relationships/slideLayout" Target="../slideLayouts/slideLayout2.xml"/><Relationship Id="rId4" Type="http://schemas.openxmlformats.org/officeDocument/2006/relationships/hyperlink" Target="https://ecampusontario.pressbooks.pub/medicalterminology2/chapter/6-1-introduction-to-the-male-reproductive-syste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ecampusontario.pressbooks.pub/medicalterminology2/chapter/chapter-9-1-anatomy-of-the-hear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s://creativecommons.org/licenses/by/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Cardiovascular System - Heart</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Heart as an Organ</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199" y="1825625"/>
            <a:ext cx="6165383" cy="1025151"/>
          </a:xfrm>
        </p:spPr>
        <p:txBody>
          <a:bodyPr>
            <a:normAutofit/>
          </a:bodyPr>
          <a:lstStyle/>
          <a:p>
            <a:pPr marL="0" indent="0">
              <a:buNone/>
            </a:pPr>
            <a:r>
              <a:rPr lang="en-PH" sz="2000" dirty="0"/>
              <a:t>Figure 5</a:t>
            </a:r>
          </a:p>
          <a:p>
            <a:pPr marL="0" indent="0" algn="just">
              <a:buNone/>
            </a:pPr>
            <a:r>
              <a:rPr lang="en-PH" sz="2000" dirty="0"/>
              <a:t>Coronary Circulation.</a:t>
            </a:r>
          </a:p>
        </p:txBody>
      </p:sp>
      <p:pic>
        <p:nvPicPr>
          <p:cNvPr id="7172" name="Picture 4" descr="Anterior and posterior views of the heart and its blood vessels. The top panel of this figure shows the anterior view of the heart while the bottom panel shows the posterior view of the heart. The different blood vessels are labeled. Anterior view labels (from top of diagram, clockwise): left coronary artery, pulmonary trunk, circumflex artery, anterior interventricular artery, great cardiac vein, small cardiac vein, anterior cardiac veins, atrial arteries, right atrium, right coronary artery, ascending aorta, aortic arch. Posterior view labels (from top of diagram, clockwise): coronary sinus, small cardiac vein, right coronary artery, marginal artery, middle cardiac vein, posterior cardiac vein, posterior interventricular artery, marginal artery, great cardiac vein, circumflex artery. ">
            <a:extLst>
              <a:ext uri="{FF2B5EF4-FFF2-40B4-BE49-F238E27FC236}">
                <a16:creationId xmlns:a16="http://schemas.microsoft.com/office/drawing/2014/main" id="{C29DA6F9-1028-7384-41DD-7F4332A15A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1347" y="1914625"/>
            <a:ext cx="4809306" cy="441577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344435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Heart’s Electrical Conduction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6</a:t>
            </a:r>
          </a:p>
          <a:p>
            <a:pPr marL="0" indent="0" algn="just">
              <a:buNone/>
            </a:pPr>
            <a:r>
              <a:rPr lang="en-PH" sz="2000" dirty="0"/>
              <a:t>Pulmonary Circuit.</a:t>
            </a:r>
          </a:p>
        </p:txBody>
      </p:sp>
      <p:pic>
        <p:nvPicPr>
          <p:cNvPr id="4" name="Picture 2" descr="Anterior view of frontal section of the heart. This image shows the anterior view of the frontal section of the heart with the major parts labeled. Labels read (from top of diagram, clockwise) arch of aorta, Bachman’s bundle, atrioventricular bundle (bundle of His), left ventricle, right and left bundle branches, Purkinje fibers, right ventricle, right atrium, posterior intermodal, middle intermodal, atrioventricular node, anterior intermodal, Sinoatrial node.">
            <a:extLst>
              <a:ext uri="{FF2B5EF4-FFF2-40B4-BE49-F238E27FC236}">
                <a16:creationId xmlns:a16="http://schemas.microsoft.com/office/drawing/2014/main" id="{3A92234E-4536-A20D-F6BF-17B1A1C6FA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6" y="2802324"/>
            <a:ext cx="4750538" cy="318274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59"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5" name="Content Placeholder 2">
            <a:extLst>
              <a:ext uri="{FF2B5EF4-FFF2-40B4-BE49-F238E27FC236}">
                <a16:creationId xmlns:a16="http://schemas.microsoft.com/office/drawing/2014/main" id="{992C0D97-ADB3-4C88-C966-A183E72FAF57}"/>
              </a:ext>
            </a:extLst>
          </p:cNvPr>
          <p:cNvSpPr txBox="1">
            <a:spLocks/>
          </p:cNvSpPr>
          <p:nvPr/>
        </p:nvSpPr>
        <p:spPr>
          <a:xfrm>
            <a:off x="6441443" y="1825625"/>
            <a:ext cx="4912361"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7</a:t>
            </a:r>
          </a:p>
          <a:p>
            <a:pPr marL="0" indent="0" algn="just">
              <a:buNone/>
            </a:pPr>
            <a:r>
              <a:rPr lang="en-PH" sz="2000" dirty="0"/>
              <a:t>ECG Tracing Correlated to the Cardiac Cycle.</a:t>
            </a:r>
          </a:p>
          <a:p>
            <a:pPr marL="0" indent="0" algn="just">
              <a:buFont typeface="Arial" panose="020B0604020202020204" pitchFamily="34" charset="0"/>
              <a:buNone/>
            </a:pPr>
            <a:endParaRPr lang="en-PH" sz="2000" dirty="0"/>
          </a:p>
        </p:txBody>
      </p:sp>
      <p:pic>
        <p:nvPicPr>
          <p:cNvPr id="12290" name="Picture 2" descr="ECG tracing correlated to the cardiac cycle. This diagram shows the six different stages of heart contraction and relaxation along with the stages in the QT cycle.">
            <a:extLst>
              <a:ext uri="{FF2B5EF4-FFF2-40B4-BE49-F238E27FC236}">
                <a16:creationId xmlns:a16="http://schemas.microsoft.com/office/drawing/2014/main" id="{51117E95-F667-3AB2-CB16-07D88239A7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3263" y="2799789"/>
            <a:ext cx="4750532" cy="3473646"/>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919FEFBA-4E05-9D22-E4A8-244F7D367336}"/>
              </a:ext>
            </a:extLst>
          </p:cNvPr>
          <p:cNvSpPr txBox="1">
            <a:spLocks/>
          </p:cNvSpPr>
          <p:nvPr/>
        </p:nvSpPr>
        <p:spPr>
          <a:xfrm>
            <a:off x="6441443"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277018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Heart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fontScale="92500" lnSpcReduction="10000"/>
          </a:bodyPr>
          <a:lstStyle/>
          <a:p>
            <a:r>
              <a:rPr lang="en-US" dirty="0"/>
              <a:t>Cardiomyopathy</a:t>
            </a:r>
          </a:p>
          <a:p>
            <a:pPr lvl="1"/>
            <a:r>
              <a:rPr lang="en-US" dirty="0"/>
              <a:t>Heart failure</a:t>
            </a:r>
          </a:p>
          <a:p>
            <a:pPr lvl="1"/>
            <a:r>
              <a:rPr lang="en-US" dirty="0"/>
              <a:t>Valvular heart disease</a:t>
            </a:r>
          </a:p>
          <a:p>
            <a:pPr lvl="1"/>
            <a:r>
              <a:rPr lang="en-US" dirty="0"/>
              <a:t>Aneurysms</a:t>
            </a:r>
          </a:p>
          <a:p>
            <a:pPr lvl="1"/>
            <a:r>
              <a:rPr lang="en-US" dirty="0"/>
              <a:t>Heart defects</a:t>
            </a:r>
          </a:p>
          <a:p>
            <a:r>
              <a:rPr lang="en-US" dirty="0"/>
              <a:t>Disease of the Coronary Circulation</a:t>
            </a:r>
          </a:p>
          <a:p>
            <a:pPr lvl="1"/>
            <a:r>
              <a:rPr lang="en-US" dirty="0"/>
              <a:t>Coronary Artery Disease (CAD)</a:t>
            </a:r>
          </a:p>
          <a:p>
            <a:pPr lvl="1"/>
            <a:r>
              <a:rPr lang="en-US" dirty="0"/>
              <a:t>Myocardial Infarction</a:t>
            </a:r>
          </a:p>
          <a:p>
            <a:r>
              <a:rPr lang="en-US" dirty="0"/>
              <a:t>Diseases of the Conduction System</a:t>
            </a:r>
          </a:p>
          <a:p>
            <a:pPr lvl="1"/>
            <a:r>
              <a:rPr lang="en-US" dirty="0"/>
              <a:t>Arrythmia</a:t>
            </a:r>
          </a:p>
          <a:p>
            <a:pPr lvl="1"/>
            <a:r>
              <a:rPr lang="en-US" dirty="0"/>
              <a:t>Abnormal heart rates</a:t>
            </a:r>
          </a:p>
          <a:p>
            <a:pPr lvl="1"/>
            <a:r>
              <a:rPr lang="en-US" dirty="0"/>
              <a:t>Heart block</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4054651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normAutofit/>
          </a:bodyPr>
          <a:lstStyle/>
          <a:p>
            <a:r>
              <a:rPr lang="en-US" dirty="0"/>
              <a:t>Cardiologists</a:t>
            </a:r>
          </a:p>
          <a:p>
            <a:r>
              <a:rPr lang="en-US" dirty="0"/>
              <a:t>Cardiovascular surgeons</a:t>
            </a:r>
          </a:p>
          <a:p>
            <a:r>
              <a:rPr lang="en-US" dirty="0"/>
              <a:t>Cardiology technologists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401228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Introduction to the Heart</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t>Heart – to pump blood</a:t>
            </a:r>
          </a:p>
          <a:p>
            <a:endParaRPr lang="en-US" dirty="0"/>
          </a:p>
          <a:p>
            <a:r>
              <a:rPr lang="en-US" dirty="0">
                <a:hlinkClick r:id="rId2"/>
              </a:rPr>
              <a:t>Word Parts H5P Activity</a:t>
            </a:r>
            <a:endParaRPr lang="en-US" dirty="0"/>
          </a:p>
          <a:p>
            <a:r>
              <a:rPr lang="en-US">
                <a:hlinkClick r:id="rId2"/>
              </a:rPr>
              <a:t>Cardiovascular System </a:t>
            </a:r>
            <a:r>
              <a:rPr lang="en-US" dirty="0">
                <a:hlinkClick r:id="rId2"/>
              </a:rPr>
              <a:t>terms </a:t>
            </a:r>
            <a:r>
              <a:rPr lang="en-US" dirty="0">
                <a:hlinkClick r:id="rId3"/>
              </a:rPr>
              <a:t>H5P</a:t>
            </a:r>
            <a:r>
              <a:rPr lang="en-US" dirty="0">
                <a:hlinkClick r:id="rId4"/>
              </a:rPr>
              <a:t>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Heart</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Position of the Heart in the Thorax.</a:t>
            </a:r>
          </a:p>
        </p:txBody>
      </p:sp>
      <p:pic>
        <p:nvPicPr>
          <p:cNvPr id="1026" name="Picture 2" descr="Location of the heart in the thorax. This diagram shows the location of the heart in the thorax (sagittal and anterior views). The sagittal view labels read (from top, clockwise): first rib, aortic arch, thoracic arch, esophagus, inferior vena cava, diaphragm, thymus, trachea. The anterior view lables read (from top, clockwise): mediastinum, arch of aorta, pulmonary trunk, left auricle, left lung, left ventricle, pericardial cavity, apex of heart, edge of parietal pericardium, diaphgragm, edge of parietal pleura, ribs, right ventricle, right atrium, right auricle, right lung, superior vena cava.">
            <a:extLst>
              <a:ext uri="{FF2B5EF4-FFF2-40B4-BE49-F238E27FC236}">
                <a16:creationId xmlns:a16="http://schemas.microsoft.com/office/drawing/2014/main" id="{07D56B40-EC70-EA85-AC4C-C996B234FC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5611" y="2565026"/>
            <a:ext cx="3980778" cy="360977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Membranes and Layers of the Heart Walls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199" y="1825625"/>
            <a:ext cx="6165383" cy="1025151"/>
          </a:xfrm>
        </p:spPr>
        <p:txBody>
          <a:bodyPr>
            <a:normAutofit/>
          </a:bodyPr>
          <a:lstStyle/>
          <a:p>
            <a:pPr marL="0" indent="0">
              <a:buNone/>
            </a:pPr>
            <a:r>
              <a:rPr lang="en-PH" sz="2000" dirty="0"/>
              <a:t>Figure 2</a:t>
            </a:r>
          </a:p>
          <a:p>
            <a:pPr marL="0" indent="0" algn="just">
              <a:buNone/>
            </a:pPr>
            <a:r>
              <a:rPr lang="en-PH" sz="2000" dirty="0"/>
              <a:t>Pericardial Membranes and Layers of the Heart Wall.</a:t>
            </a:r>
          </a:p>
        </p:txBody>
      </p:sp>
      <p:pic>
        <p:nvPicPr>
          <p:cNvPr id="2050" name="Picture 2" descr="Magnified view of the heart's wall. This image shows a magnified view of the structure of the heart wall. Labels read (from top, clockwise): pericardial cavity, fibrous pericardium, parietal layer of serous pericardium, epicardium (visceral layer of serous pericardium), myocardium, endocardium.">
            <a:extLst>
              <a:ext uri="{FF2B5EF4-FFF2-40B4-BE49-F238E27FC236}">
                <a16:creationId xmlns:a16="http://schemas.microsoft.com/office/drawing/2014/main" id="{7A6947A4-9B06-2D45-1B98-5715584D28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8202" y="2780438"/>
            <a:ext cx="5115596" cy="3556385"/>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4227132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Internal Structures of the Heart</a:t>
            </a:r>
          </a:p>
        </p:txBody>
      </p:sp>
      <p:sp>
        <p:nvSpPr>
          <p:cNvPr id="5" name="Content Placeholder 4">
            <a:extLst>
              <a:ext uri="{FF2B5EF4-FFF2-40B4-BE49-F238E27FC236}">
                <a16:creationId xmlns:a16="http://schemas.microsoft.com/office/drawing/2014/main" id="{415984C2-B146-0AB0-C5D9-C541A7A959CC}"/>
              </a:ext>
            </a:extLst>
          </p:cNvPr>
          <p:cNvSpPr>
            <a:spLocks noGrp="1"/>
          </p:cNvSpPr>
          <p:nvPr>
            <p:ph idx="1"/>
          </p:nvPr>
        </p:nvSpPr>
        <p:spPr/>
        <p:txBody>
          <a:bodyPr/>
          <a:lstStyle/>
          <a:p>
            <a:r>
              <a:rPr lang="en-US" dirty="0"/>
              <a:t>Right and left atria</a:t>
            </a:r>
          </a:p>
          <a:p>
            <a:r>
              <a:rPr lang="en-US" dirty="0"/>
              <a:t>Right and left ventricles</a:t>
            </a:r>
          </a:p>
          <a:p>
            <a:r>
              <a:rPr lang="en-US" dirty="0"/>
              <a:t>Interventricular septum</a:t>
            </a:r>
          </a:p>
          <a:p>
            <a:r>
              <a:rPr lang="en-US" dirty="0"/>
              <a:t>Tricuspid valve</a:t>
            </a:r>
          </a:p>
          <a:p>
            <a:r>
              <a:rPr lang="en-US" dirty="0"/>
              <a:t>Bicuspid (mitral) valve</a:t>
            </a:r>
          </a:p>
          <a:p>
            <a:r>
              <a:rPr lang="en-US" dirty="0"/>
              <a:t>Semilunar valves</a:t>
            </a:r>
          </a:p>
          <a:p>
            <a:pPr lvl="1"/>
            <a:r>
              <a:rPr lang="en-US" dirty="0"/>
              <a:t>Pulmonary valve</a:t>
            </a:r>
          </a:p>
          <a:p>
            <a:pPr lvl="1"/>
            <a:r>
              <a:rPr lang="en-US" dirty="0"/>
              <a:t>Aortic valve</a:t>
            </a:r>
          </a:p>
        </p:txBody>
      </p:sp>
    </p:spTree>
    <p:extLst>
      <p:ext uri="{BB962C8B-B14F-4D97-AF65-F5344CB8AC3E}">
        <p14:creationId xmlns:p14="http://schemas.microsoft.com/office/powerpoint/2010/main" val="2163217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r>
              <a:rPr lang="en-US" dirty="0">
                <a:hlinkClick r:id="rId3"/>
              </a:rPr>
              <a:t>Cardiovascular (Heart) System Anatomy H5P Activity</a:t>
            </a:r>
            <a:endParaRPr lang="en-US" dirty="0"/>
          </a:p>
        </p:txBody>
      </p:sp>
    </p:spTree>
    <p:extLst>
      <p:ext uri="{BB962C8B-B14F-4D97-AF65-F5344CB8AC3E}">
        <p14:creationId xmlns:p14="http://schemas.microsoft.com/office/powerpoint/2010/main" val="1214055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Function of the Heart</a:t>
            </a:r>
          </a:p>
        </p:txBody>
      </p:sp>
      <p:sp>
        <p:nvSpPr>
          <p:cNvPr id="5" name="Content Placeholder 4">
            <a:extLst>
              <a:ext uri="{FF2B5EF4-FFF2-40B4-BE49-F238E27FC236}">
                <a16:creationId xmlns:a16="http://schemas.microsoft.com/office/drawing/2014/main" id="{8BC3E1F2-7C70-B696-E0F7-E4AA835D4B64}"/>
              </a:ext>
            </a:extLst>
          </p:cNvPr>
          <p:cNvSpPr>
            <a:spLocks noGrp="1"/>
          </p:cNvSpPr>
          <p:nvPr>
            <p:ph idx="1"/>
          </p:nvPr>
        </p:nvSpPr>
        <p:spPr/>
        <p:txBody>
          <a:bodyPr/>
          <a:lstStyle/>
          <a:p>
            <a:r>
              <a:rPr lang="en-US" dirty="0"/>
              <a:t>Aspects of heart function</a:t>
            </a:r>
          </a:p>
          <a:p>
            <a:pPr marL="914400" lvl="1" indent="-457200">
              <a:buFont typeface="+mj-lt"/>
              <a:buAutoNum type="arabicPeriod"/>
            </a:pPr>
            <a:r>
              <a:rPr lang="en-US" dirty="0"/>
              <a:t>Circulation through the heart</a:t>
            </a:r>
          </a:p>
          <a:p>
            <a:pPr marL="914400" lvl="1" indent="-457200">
              <a:buFont typeface="+mj-lt"/>
              <a:buAutoNum type="arabicPeriod"/>
            </a:pPr>
            <a:r>
              <a:rPr lang="en-US" dirty="0"/>
              <a:t>Heart as an organ</a:t>
            </a:r>
          </a:p>
          <a:p>
            <a:pPr marL="914400" lvl="1" indent="-457200">
              <a:buFont typeface="+mj-lt"/>
              <a:buAutoNum type="arabicPeriod"/>
            </a:pPr>
            <a:r>
              <a:rPr lang="en-US" dirty="0"/>
              <a:t>Heart’s electrical conduction system</a:t>
            </a:r>
          </a:p>
        </p:txBody>
      </p:sp>
    </p:spTree>
    <p:extLst>
      <p:ext uri="{BB962C8B-B14F-4D97-AF65-F5344CB8AC3E}">
        <p14:creationId xmlns:p14="http://schemas.microsoft.com/office/powerpoint/2010/main" val="1641343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Circulation through the Heart</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3</a:t>
            </a:r>
          </a:p>
          <a:p>
            <a:pPr marL="0" indent="0" algn="just">
              <a:buNone/>
            </a:pPr>
            <a:r>
              <a:rPr lang="en-PH" sz="2000" dirty="0"/>
              <a:t>Pulmonary Circuit.</a:t>
            </a:r>
          </a:p>
        </p:txBody>
      </p:sp>
      <p:pic>
        <p:nvPicPr>
          <p:cNvPr id="8" name="Picture 2" descr="This diagram shows the network of blood vessels in the lungs. This diagram shows the network of blood vessels in the lungs. Labels read (from top, clockwise (left-side of the body): aortic arch, pulmonary trunk, left lung, left pulmonary arteries, left pulmonary vein, pulmonary capillaries, descending aorta, (right side of body) inferior vena cava, right pulmonary veins, right pulmonary arteries, right lung, superior vena cava, ascending aorta.">
            <a:extLst>
              <a:ext uri="{FF2B5EF4-FFF2-40B4-BE49-F238E27FC236}">
                <a16:creationId xmlns:a16="http://schemas.microsoft.com/office/drawing/2014/main" id="{59DDF3F9-D5A3-9DC2-D4D3-99157A5F82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8" y="3198219"/>
            <a:ext cx="4648201" cy="267736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59"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5" name="Content Placeholder 2">
            <a:extLst>
              <a:ext uri="{FF2B5EF4-FFF2-40B4-BE49-F238E27FC236}">
                <a16:creationId xmlns:a16="http://schemas.microsoft.com/office/drawing/2014/main" id="{992C0D97-ADB3-4C88-C966-A183E72FAF57}"/>
              </a:ext>
            </a:extLst>
          </p:cNvPr>
          <p:cNvSpPr txBox="1">
            <a:spLocks/>
          </p:cNvSpPr>
          <p:nvPr/>
        </p:nvSpPr>
        <p:spPr>
          <a:xfrm>
            <a:off x="6441443" y="1825625"/>
            <a:ext cx="4912361"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4</a:t>
            </a:r>
          </a:p>
          <a:p>
            <a:pPr marL="0" indent="0" algn="just">
              <a:buNone/>
            </a:pPr>
            <a:r>
              <a:rPr lang="en-PH" sz="2000" dirty="0"/>
              <a:t>Dual System of the Human Blood Circulation.</a:t>
            </a:r>
          </a:p>
          <a:p>
            <a:pPr marL="0" indent="0" algn="just">
              <a:buFont typeface="Arial" panose="020B0604020202020204" pitchFamily="34" charset="0"/>
              <a:buNone/>
            </a:pPr>
            <a:endParaRPr lang="en-PH" sz="2000" dirty="0"/>
          </a:p>
        </p:txBody>
      </p:sp>
      <p:pic>
        <p:nvPicPr>
          <p:cNvPr id="9" name="Picture 2" descr="Diagram of heart and circulatory system showing direction of blood flow. The top panel shows the human heart with the arteries and veins labeled (from top, clockwise): aorta, left pulmonary arteries, pulmonary trunk, left atrium, left pulmonary veins, aortic semilunar valve, mitral valve, left ventricle, inferior vena cava, right ventricle, tricuspid valve, right atrium, pulmonary semilunar valve, right pulmonary veins, right pulmonary arteries, superior vena cava. The bottom panel shows a rough map of the the human circulatory system. Labels read (from top, clockwise): systemic capillaries of upper body, systemic arteries to upper body, pulmonary trunk, left atrium, left ventricle, systemic arteries to lower body, systemic capillaries of lower body, systemic veins from lower body, right ventricle, right atrium, pulmonary capillaries in lungs, systemic veins from upper body. ">
            <a:extLst>
              <a:ext uri="{FF2B5EF4-FFF2-40B4-BE49-F238E27FC236}">
                <a16:creationId xmlns:a16="http://schemas.microsoft.com/office/drawing/2014/main" id="{E0212F89-EB0A-8081-16BB-646C55D63F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5742" y="2713606"/>
            <a:ext cx="3295028" cy="363775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919FEFBA-4E05-9D22-E4A8-244F7D367336}"/>
              </a:ext>
            </a:extLst>
          </p:cNvPr>
          <p:cNvSpPr txBox="1">
            <a:spLocks/>
          </p:cNvSpPr>
          <p:nvPr/>
        </p:nvSpPr>
        <p:spPr>
          <a:xfrm>
            <a:off x="6441443"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050263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2957</TotalTime>
  <Words>382</Words>
  <Application>Microsoft Macintosh PowerPoint</Application>
  <PresentationFormat>Widescreen</PresentationFormat>
  <Paragraphs>87</Paragraphs>
  <Slides>16</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Cardiovascular System - Heart</vt:lpstr>
      <vt:lpstr>Learning Objectives</vt:lpstr>
      <vt:lpstr>Introduction to the Heart</vt:lpstr>
      <vt:lpstr>Parts of the Heart</vt:lpstr>
      <vt:lpstr>Membranes and Layers of the Heart Walls</vt:lpstr>
      <vt:lpstr>Internal Structures of the Heart</vt:lpstr>
      <vt:lpstr>Anatomy Concept Check</vt:lpstr>
      <vt:lpstr>Function of the Heart</vt:lpstr>
      <vt:lpstr>Circulation through the Heart</vt:lpstr>
      <vt:lpstr>Heart as an Organ</vt:lpstr>
      <vt:lpstr>Heart’s Electrical Conduction System</vt:lpstr>
      <vt:lpstr>Heart Diseases and Disorders</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28</cp:revision>
  <dcterms:created xsi:type="dcterms:W3CDTF">2023-07-03T17:49:30Z</dcterms:created>
  <dcterms:modified xsi:type="dcterms:W3CDTF">2023-07-31T12:20:55Z</dcterms:modified>
</cp:coreProperties>
</file>