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6" r:id="rId2"/>
    <p:sldId id="257" r:id="rId3"/>
    <p:sldId id="258" r:id="rId4"/>
    <p:sldId id="259" r:id="rId5"/>
    <p:sldId id="261" r:id="rId6"/>
    <p:sldId id="288" r:id="rId7"/>
    <p:sldId id="289" r:id="rId8"/>
    <p:sldId id="292" r:id="rId9"/>
    <p:sldId id="293" r:id="rId10"/>
    <p:sldId id="294" r:id="rId11"/>
    <p:sldId id="269" r:id="rId12"/>
    <p:sldId id="270" r:id="rId13"/>
    <p:sldId id="271" r:id="rId14"/>
    <p:sldId id="290" r:id="rId15"/>
    <p:sldId id="275" r:id="rId16"/>
    <p:sldId id="291" r:id="rId17"/>
    <p:sldId id="287" r:id="rId18"/>
    <p:sldId id="277" r:id="rId19"/>
    <p:sldId id="278" r:id="rId20"/>
    <p:sldId id="279"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Page and Learning Objectives" id="{ED7C4758-ABE7-3D40-8C9D-02919E915DA4}">
          <p14:sldIdLst>
            <p14:sldId id="256"/>
            <p14:sldId id="257"/>
          </p14:sldIdLst>
        </p14:section>
        <p14:section name="Introduction to the Nervous System" id="{FF0DDDDA-9BCD-F949-B9DA-650F9A99B0CA}">
          <p14:sldIdLst>
            <p14:sldId id="258"/>
          </p14:sldIdLst>
        </p14:section>
        <p14:section name="Anatomy of the Nervous System" id="{FA43CF7B-5035-0D4E-BF6D-94A1FA9D288E}">
          <p14:sldIdLst>
            <p14:sldId id="259"/>
            <p14:sldId id="261"/>
            <p14:sldId id="288"/>
            <p14:sldId id="289"/>
            <p14:sldId id="292"/>
            <p14:sldId id="293"/>
            <p14:sldId id="294"/>
            <p14:sldId id="269"/>
          </p14:sldIdLst>
        </p14:section>
        <p14:section name="Physiology of the Nervous System" id="{A7E707B3-F572-3443-B2B5-F8044992B091}">
          <p14:sldIdLst>
            <p14:sldId id="270"/>
            <p14:sldId id="271"/>
            <p14:sldId id="290"/>
          </p14:sldIdLst>
        </p14:section>
        <p14:section name="Nervous Diseases, Disorders, and Diagnostic Testing" id="{1D3A276A-9CCA-F240-B370-89BD7BB4A9B9}">
          <p14:sldIdLst>
            <p14:sldId id="275"/>
            <p14:sldId id="291"/>
            <p14:sldId id="287"/>
            <p14:sldId id="277"/>
          </p14:sldIdLst>
        </p14:section>
        <p14:section name="Summary" id="{6382B8C6-3C9F-E54C-98F8-4BA889F4D146}">
          <p14:sldIdLst>
            <p14:sldId id="278"/>
          </p14:sldIdLst>
        </p14:section>
        <p14:section name="References" id="{BED641D6-DCAA-3044-B428-89B65ED853CE}">
          <p14:sldIdLst>
            <p14:sldId id="2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5606"/>
    <p:restoredTop sz="85736"/>
  </p:normalViewPr>
  <p:slideViewPr>
    <p:cSldViewPr snapToGrid="0">
      <p:cViewPr varScale="1">
        <p:scale>
          <a:sx n="43" d="100"/>
          <a:sy n="43" d="100"/>
        </p:scale>
        <p:origin x="240" y="1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38389E-F1AF-D746-AFCD-3818C2036D6B}" type="datetimeFigureOut">
              <a:rPr lang="en-US" smtClean="0"/>
              <a:t>8/3/23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11A42D-5568-484F-8768-608C38847409}" type="slidenum">
              <a:rPr lang="en-US" smtClean="0"/>
              <a:t>‹#›</a:t>
            </a:fld>
            <a:endParaRPr lang="en-US"/>
          </a:p>
        </p:txBody>
      </p:sp>
    </p:spTree>
    <p:extLst>
      <p:ext uri="{BB962C8B-B14F-4D97-AF65-F5344CB8AC3E}">
        <p14:creationId xmlns:p14="http://schemas.microsoft.com/office/powerpoint/2010/main" val="307194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4</a:t>
            </a:fld>
            <a:endParaRPr lang="en-US"/>
          </a:p>
        </p:txBody>
      </p:sp>
    </p:spTree>
    <p:extLst>
      <p:ext uri="{BB962C8B-B14F-4D97-AF65-F5344CB8AC3E}">
        <p14:creationId xmlns:p14="http://schemas.microsoft.com/office/powerpoint/2010/main" val="16589663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13</a:t>
            </a:fld>
            <a:endParaRPr lang="en-US"/>
          </a:p>
        </p:txBody>
      </p:sp>
    </p:spTree>
    <p:extLst>
      <p:ext uri="{BB962C8B-B14F-4D97-AF65-F5344CB8AC3E}">
        <p14:creationId xmlns:p14="http://schemas.microsoft.com/office/powerpoint/2010/main" val="36706746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15</a:t>
            </a:fld>
            <a:endParaRPr lang="en-US"/>
          </a:p>
        </p:txBody>
      </p:sp>
    </p:spTree>
    <p:extLst>
      <p:ext uri="{BB962C8B-B14F-4D97-AF65-F5344CB8AC3E}">
        <p14:creationId xmlns:p14="http://schemas.microsoft.com/office/powerpoint/2010/main" val="508883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16</a:t>
            </a:fld>
            <a:endParaRPr lang="en-US"/>
          </a:p>
        </p:txBody>
      </p:sp>
    </p:spTree>
    <p:extLst>
      <p:ext uri="{BB962C8B-B14F-4D97-AF65-F5344CB8AC3E}">
        <p14:creationId xmlns:p14="http://schemas.microsoft.com/office/powerpoint/2010/main" val="202180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17</a:t>
            </a:fld>
            <a:endParaRPr lang="en-US"/>
          </a:p>
        </p:txBody>
      </p:sp>
    </p:spTree>
    <p:extLst>
      <p:ext uri="{BB962C8B-B14F-4D97-AF65-F5344CB8AC3E}">
        <p14:creationId xmlns:p14="http://schemas.microsoft.com/office/powerpoint/2010/main" val="1608056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5</a:t>
            </a:fld>
            <a:endParaRPr lang="en-US"/>
          </a:p>
        </p:txBody>
      </p:sp>
    </p:spTree>
    <p:extLst>
      <p:ext uri="{BB962C8B-B14F-4D97-AF65-F5344CB8AC3E}">
        <p14:creationId xmlns:p14="http://schemas.microsoft.com/office/powerpoint/2010/main" val="2857926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6</a:t>
            </a:fld>
            <a:endParaRPr lang="en-US"/>
          </a:p>
        </p:txBody>
      </p:sp>
    </p:spTree>
    <p:extLst>
      <p:ext uri="{BB962C8B-B14F-4D97-AF65-F5344CB8AC3E}">
        <p14:creationId xmlns:p14="http://schemas.microsoft.com/office/powerpoint/2010/main" val="1635711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7</a:t>
            </a:fld>
            <a:endParaRPr lang="en-US"/>
          </a:p>
        </p:txBody>
      </p:sp>
    </p:spTree>
    <p:extLst>
      <p:ext uri="{BB962C8B-B14F-4D97-AF65-F5344CB8AC3E}">
        <p14:creationId xmlns:p14="http://schemas.microsoft.com/office/powerpoint/2010/main" val="336621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8</a:t>
            </a:fld>
            <a:endParaRPr lang="en-US"/>
          </a:p>
        </p:txBody>
      </p:sp>
    </p:spTree>
    <p:extLst>
      <p:ext uri="{BB962C8B-B14F-4D97-AF65-F5344CB8AC3E}">
        <p14:creationId xmlns:p14="http://schemas.microsoft.com/office/powerpoint/2010/main" val="2316280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9</a:t>
            </a:fld>
            <a:endParaRPr lang="en-US"/>
          </a:p>
        </p:txBody>
      </p:sp>
    </p:spTree>
    <p:extLst>
      <p:ext uri="{BB962C8B-B14F-4D97-AF65-F5344CB8AC3E}">
        <p14:creationId xmlns:p14="http://schemas.microsoft.com/office/powerpoint/2010/main" val="1834543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10</a:t>
            </a:fld>
            <a:endParaRPr lang="en-US"/>
          </a:p>
        </p:txBody>
      </p:sp>
    </p:spTree>
    <p:extLst>
      <p:ext uri="{BB962C8B-B14F-4D97-AF65-F5344CB8AC3E}">
        <p14:creationId xmlns:p14="http://schemas.microsoft.com/office/powerpoint/2010/main" val="3540576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11</a:t>
            </a:fld>
            <a:endParaRPr lang="en-US"/>
          </a:p>
        </p:txBody>
      </p:sp>
    </p:spTree>
    <p:extLst>
      <p:ext uri="{BB962C8B-B14F-4D97-AF65-F5344CB8AC3E}">
        <p14:creationId xmlns:p14="http://schemas.microsoft.com/office/powerpoint/2010/main" val="6832137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12</a:t>
            </a:fld>
            <a:endParaRPr lang="en-US"/>
          </a:p>
        </p:txBody>
      </p:sp>
    </p:spTree>
    <p:extLst>
      <p:ext uri="{BB962C8B-B14F-4D97-AF65-F5344CB8AC3E}">
        <p14:creationId xmlns:p14="http://schemas.microsoft.com/office/powerpoint/2010/main" val="1716236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CEBE1-0DEF-0EC7-AFFD-6E6CDEF920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257F77-99A4-3703-4A36-CF2C49ACF3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E46D99-5BE1-7815-A035-597E8722128B}"/>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5" name="Footer Placeholder 4">
            <a:extLst>
              <a:ext uri="{FF2B5EF4-FFF2-40B4-BE49-F238E27FC236}">
                <a16:creationId xmlns:a16="http://schemas.microsoft.com/office/drawing/2014/main" id="{4C3C1F68-F1FC-FB8C-8F03-C119FFC986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CA311A-9340-7502-580F-EB7D9D5FE856}"/>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63546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252DC-6FED-AF6C-4925-0EE1B13B0A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3F1F64E-0D49-6C52-15F0-2419801BB5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89967A-7925-5052-B60D-13A3DE412B53}"/>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5" name="Footer Placeholder 4">
            <a:extLst>
              <a:ext uri="{FF2B5EF4-FFF2-40B4-BE49-F238E27FC236}">
                <a16:creationId xmlns:a16="http://schemas.microsoft.com/office/drawing/2014/main" id="{80FC9985-7ED0-7E4E-C894-E9FE2DAB8C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D60D4A-A6B6-CAE5-1D8F-FB68D54BA94E}"/>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940758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C0ADA3-BCCD-D6AC-D9A9-88EFC25C8F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A055B5-3E80-9CA5-0D65-3F0055B74A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92ECAC-5B87-20B3-9657-3E52EB368AAE}"/>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5" name="Footer Placeholder 4">
            <a:extLst>
              <a:ext uri="{FF2B5EF4-FFF2-40B4-BE49-F238E27FC236}">
                <a16:creationId xmlns:a16="http://schemas.microsoft.com/office/drawing/2014/main" id="{B820F2D5-5984-E04D-8AC7-75209C9DB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628C7B-CC88-E7D1-C56F-43DE38AE90D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148035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0E42D-6F0C-2253-880A-B5DAE8AFE0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26AD76-ADA9-E703-AE0B-256C7F035F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6255F8-7F3E-0459-2288-DE61CADB0D5B}"/>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5" name="Footer Placeholder 4">
            <a:extLst>
              <a:ext uri="{FF2B5EF4-FFF2-40B4-BE49-F238E27FC236}">
                <a16:creationId xmlns:a16="http://schemas.microsoft.com/office/drawing/2014/main" id="{2359395B-52B3-7184-3125-0FACACA3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2E940B-28B6-F2F1-CC8E-D327ED22BA1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583065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F591-553C-C745-4CBA-ED1E11BE34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176DD9F-5686-4CC5-855D-967348F36E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39FFDF-E45C-8790-23EA-E548B4FF126A}"/>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5" name="Footer Placeholder 4">
            <a:extLst>
              <a:ext uri="{FF2B5EF4-FFF2-40B4-BE49-F238E27FC236}">
                <a16:creationId xmlns:a16="http://schemas.microsoft.com/office/drawing/2014/main" id="{F742F681-DC92-D466-8133-AB9A170670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CDB6A9-2B08-7574-CDA5-93FC1B70DEC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52150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BBD84-1CB8-2B70-304E-BC991B986C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9089C59-0131-C21D-66E6-EE84BC1D261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33F0C4D-D1BC-A0B3-3C5C-1CF1EC3980D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E749E5-9D93-D8AA-6A08-6719E99202A3}"/>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6" name="Footer Placeholder 5">
            <a:extLst>
              <a:ext uri="{FF2B5EF4-FFF2-40B4-BE49-F238E27FC236}">
                <a16:creationId xmlns:a16="http://schemas.microsoft.com/office/drawing/2014/main" id="{AA377988-614F-2B81-02AF-62A83E105D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6EE399-A66F-60DA-D6C4-F2365949D862}"/>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065290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2CC5E-DE97-253C-C7E6-167BA6F2CE7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41E7DD1-886B-6C9A-CC13-E38EF13676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094A28-7979-831D-3464-FAD8DC5F466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D4487F-4339-C11A-E789-86D2836EAA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C669F31-F7A9-D823-4B17-96EFC14A1B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20C0AC-0EA6-2FD9-E114-CA09D5F35240}"/>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8" name="Footer Placeholder 7">
            <a:extLst>
              <a:ext uri="{FF2B5EF4-FFF2-40B4-BE49-F238E27FC236}">
                <a16:creationId xmlns:a16="http://schemas.microsoft.com/office/drawing/2014/main" id="{82CF276D-6B94-FFDF-04E9-CD3AC9553E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102F7C-1B03-FAEF-0E4A-BC2D1E8B1194}"/>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60799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617FF-2FAA-EA33-C1A2-99F06DCAB26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2CC7AF-56DC-D289-6A04-87216D7D9BAC}"/>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4" name="Footer Placeholder 3">
            <a:extLst>
              <a:ext uri="{FF2B5EF4-FFF2-40B4-BE49-F238E27FC236}">
                <a16:creationId xmlns:a16="http://schemas.microsoft.com/office/drawing/2014/main" id="{F24F1D5F-7E30-D57A-8F4D-075335CBC7E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CCACC0C-D406-04AE-AAC2-D2DFA1D27671}"/>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713400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61780D-DC41-D7F4-7215-F43679DD9D05}"/>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3" name="Footer Placeholder 2">
            <a:extLst>
              <a:ext uri="{FF2B5EF4-FFF2-40B4-BE49-F238E27FC236}">
                <a16:creationId xmlns:a16="http://schemas.microsoft.com/office/drawing/2014/main" id="{6F3D6046-A875-1C31-9A85-7E627E0B5E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2D6A42A-B04F-892C-85BF-461AED9D63A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0019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E15C2-2BDF-EDAB-6FCF-FC2209FBC1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DCF5050-1871-56CD-80A9-7CD26FF053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759518-257B-1FC9-B91A-4A9C028799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343C64-1604-7A0B-731C-B19D3725A401}"/>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6" name="Footer Placeholder 5">
            <a:extLst>
              <a:ext uri="{FF2B5EF4-FFF2-40B4-BE49-F238E27FC236}">
                <a16:creationId xmlns:a16="http://schemas.microsoft.com/office/drawing/2014/main" id="{64FB74A5-3FB0-2551-DA85-AEB7D8C226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0BF36C-0868-1FEE-A457-466D621AD02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4061726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D50D2-F09B-50CA-841F-BF2E2F327A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547640-9C5A-338D-DCD7-EEBE95C665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4115111-108A-9DDB-A59F-3EDC3BFA86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5EA445-FCAC-C33C-9441-8EB00804039D}"/>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6" name="Footer Placeholder 5">
            <a:extLst>
              <a:ext uri="{FF2B5EF4-FFF2-40B4-BE49-F238E27FC236}">
                <a16:creationId xmlns:a16="http://schemas.microsoft.com/office/drawing/2014/main" id="{ECC95FA9-DEBE-945E-CCF5-C30D3CFC86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2E407A-00EB-F2DF-478B-0D323C1F9A6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827200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95AE12-ED1B-FF5E-0124-67E37158EA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02ED2C-9CDE-88C8-752F-4A0D085F1E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AEA4F7-5A08-0BF8-B5D4-F6B7996323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8C4CAC-E9B4-4C4B-BBD0-CEDE9E47040F}" type="datetimeFigureOut">
              <a:rPr lang="en-US" smtClean="0"/>
              <a:t>8/3/23</a:t>
            </a:fld>
            <a:endParaRPr lang="en-US"/>
          </a:p>
        </p:txBody>
      </p:sp>
      <p:sp>
        <p:nvSpPr>
          <p:cNvPr id="5" name="Footer Placeholder 4">
            <a:extLst>
              <a:ext uri="{FF2B5EF4-FFF2-40B4-BE49-F238E27FC236}">
                <a16:creationId xmlns:a16="http://schemas.microsoft.com/office/drawing/2014/main" id="{05345331-F13B-5893-3942-10B4744E0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B9672A-EA84-A89A-4BDA-1404C2C8F5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103B5-D656-5E44-83E4-B76C655C1560}" type="slidenum">
              <a:rPr lang="en-US" smtClean="0"/>
              <a:t>‹#›</a:t>
            </a:fld>
            <a:endParaRPr lang="en-US"/>
          </a:p>
        </p:txBody>
      </p:sp>
    </p:spTree>
    <p:extLst>
      <p:ext uri="{BB962C8B-B14F-4D97-AF65-F5344CB8AC3E}">
        <p14:creationId xmlns:p14="http://schemas.microsoft.com/office/powerpoint/2010/main" val="687140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hyperlink" Target="https://creativecommons.org/licenses/by/4.0/"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ecampusontario.pressbooks.pub/medicalterminology2/chapter/chapter-16-1-anatomy-structures-of-the-nervous-system/#Figure19.1"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openstax.org/books/anatomy-and-physiology/pages/1-introductio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ecampusontario.pressbooks.pub/medicalterminology2/chapter/13-1-introduction-to-the-skeletal-syste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hyperlink" Target="https://creativecommons.org/licenses/by/4.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hyperlink" Target="https://creativecommons.org/licenses/by/4.0/"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hyperlink" Target="https://creativecommons.org/licenses/by/4.0/"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hyperlink" Target="https://creativecommons.org/licenses/by/4.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30FE2-D6F1-16BB-0A14-871272981905}"/>
              </a:ext>
            </a:extLst>
          </p:cNvPr>
          <p:cNvSpPr>
            <a:spLocks noGrp="1"/>
          </p:cNvSpPr>
          <p:nvPr>
            <p:ph type="ctrTitle"/>
          </p:nvPr>
        </p:nvSpPr>
        <p:spPr/>
        <p:txBody>
          <a:bodyPr/>
          <a:lstStyle/>
          <a:p>
            <a:r>
              <a:rPr lang="en-US" dirty="0"/>
              <a:t>Nervous System</a:t>
            </a:r>
          </a:p>
        </p:txBody>
      </p:sp>
      <p:sp>
        <p:nvSpPr>
          <p:cNvPr id="3" name="Subtitle 2">
            <a:extLst>
              <a:ext uri="{FF2B5EF4-FFF2-40B4-BE49-F238E27FC236}">
                <a16:creationId xmlns:a16="http://schemas.microsoft.com/office/drawing/2014/main" id="{87C38D42-732E-B54D-8263-1E44F4491A82}"/>
              </a:ext>
            </a:extLst>
          </p:cNvPr>
          <p:cNvSpPr>
            <a:spLocks noGrp="1"/>
          </p:cNvSpPr>
          <p:nvPr>
            <p:ph type="subTitle" idx="1"/>
          </p:nvPr>
        </p:nvSpPr>
        <p:spPr/>
        <p:txBody>
          <a:bodyPr/>
          <a:lstStyle/>
          <a:p>
            <a:r>
              <a:rPr lang="en-US" dirty="0"/>
              <a:t>Instructor</a:t>
            </a:r>
          </a:p>
        </p:txBody>
      </p:sp>
    </p:spTree>
    <p:extLst>
      <p:ext uri="{BB962C8B-B14F-4D97-AF65-F5344CB8AC3E}">
        <p14:creationId xmlns:p14="http://schemas.microsoft.com/office/powerpoint/2010/main" val="2097819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Glial Cells</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Font typeface="Arial" panose="020B0604020202020204" pitchFamily="34" charset="0"/>
              <a:buNone/>
            </a:pPr>
            <a:r>
              <a:rPr lang="en-PH" sz="2000" dirty="0"/>
              <a:t>Figure 11</a:t>
            </a:r>
          </a:p>
          <a:p>
            <a:pPr marL="0" indent="0" algn="just">
              <a:buFont typeface="Arial" panose="020B0604020202020204" pitchFamily="34" charset="0"/>
              <a:buNone/>
            </a:pPr>
            <a:r>
              <a:rPr lang="en-PH" sz="2000" dirty="0"/>
              <a:t>Glial Cells of the CNS.</a:t>
            </a:r>
          </a:p>
        </p:txBody>
      </p:sp>
      <p:pic>
        <p:nvPicPr>
          <p:cNvPr id="13314" name="Picture 2" descr="This diagram shows several types of nervous system cells associated with two multipolar neurons. Astrocytes are star shaped-cells with many dendrite like projections but no axon. They are connected with the multipolar neurons and other cells in the diagram through their dendrite like projections. Ependymal cells have a teardrop shaped cell body and a long tail that branches several times before connecting with astrocytes and the multipolar neuron. Microglial cells are small cells with rectangular bodies and many dendrite like projections stemming from their shorter sides. The projections are so extensive that they give the microglial cell a fuzzy appearance. The oligodendrocytes have circular cell bodies with four dendrite like projections. Each projection is connected to a segment of myelin sheath on the axons of the multipolar neurons. The oligodendrocytes are the same color as the myelin sheath segment and are adding layers to the sheath using their projections.">
            <a:extLst>
              <a:ext uri="{FF2B5EF4-FFF2-40B4-BE49-F238E27FC236}">
                <a16:creationId xmlns:a16="http://schemas.microsoft.com/office/drawing/2014/main" id="{119C16BA-69C0-088E-E80A-0962C220A7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1784" y="2850776"/>
            <a:ext cx="4441032" cy="342900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
        <p:nvSpPr>
          <p:cNvPr id="4" name="Content Placeholder 2">
            <a:extLst>
              <a:ext uri="{FF2B5EF4-FFF2-40B4-BE49-F238E27FC236}">
                <a16:creationId xmlns:a16="http://schemas.microsoft.com/office/drawing/2014/main" id="{6C54CE16-0032-37A9-D521-BD7F6D4CE343}"/>
              </a:ext>
            </a:extLst>
          </p:cNvPr>
          <p:cNvSpPr txBox="1">
            <a:spLocks/>
          </p:cNvSpPr>
          <p:nvPr/>
        </p:nvSpPr>
        <p:spPr>
          <a:xfrm>
            <a:off x="6705604"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12</a:t>
            </a:r>
          </a:p>
          <a:p>
            <a:pPr marL="0" indent="0" algn="just">
              <a:buFont typeface="Arial" panose="020B0604020202020204" pitchFamily="34" charset="0"/>
              <a:buNone/>
            </a:pPr>
            <a:r>
              <a:rPr lang="en-PH" sz="2000" dirty="0"/>
              <a:t>Glial Cells of the PNS.</a:t>
            </a:r>
          </a:p>
        </p:txBody>
      </p:sp>
      <p:pic>
        <p:nvPicPr>
          <p:cNvPr id="13316" name="Picture 4" descr="This diagram shows a collection of PNS glial cells. The largest cell is a unipolar peripheral ganglionic neuron which has a common nerve tract projecting from the bottom of its cell body. The common nerve tract then splits into the axon, going off to the left, and the dendrite, going off to the right. The cell body of the neuron is covered with several satellite cells that are irregular, flattened, and take on the appearance of fried eggs. Schwann cells wrap around each myelin sheath segment on the axon, with their nucleus creating a small bump on each segment.">
            <a:extLst>
              <a:ext uri="{FF2B5EF4-FFF2-40B4-BE49-F238E27FC236}">
                <a16:creationId xmlns:a16="http://schemas.microsoft.com/office/drawing/2014/main" id="{E246C1B6-69C1-4964-89CA-86A86B3C67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25530" y="3161534"/>
            <a:ext cx="4560960" cy="2852043"/>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D40E6319-FCE0-63EE-01A0-323D079BE219}"/>
              </a:ext>
            </a:extLst>
          </p:cNvPr>
          <p:cNvSpPr txBox="1">
            <a:spLocks/>
          </p:cNvSpPr>
          <p:nvPr/>
        </p:nvSpPr>
        <p:spPr>
          <a:xfrm>
            <a:off x="6705602" y="6460548"/>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116634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F38F4-BDA0-5F2A-FEA8-5D2D47232CD6}"/>
              </a:ext>
            </a:extLst>
          </p:cNvPr>
          <p:cNvSpPr>
            <a:spLocks noGrp="1"/>
          </p:cNvSpPr>
          <p:nvPr>
            <p:ph type="title"/>
          </p:nvPr>
        </p:nvSpPr>
        <p:spPr/>
        <p:txBody>
          <a:bodyPr/>
          <a:lstStyle/>
          <a:p>
            <a:r>
              <a:rPr lang="en-US" dirty="0"/>
              <a:t>Anatomy Concept Check</a:t>
            </a:r>
          </a:p>
        </p:txBody>
      </p:sp>
      <p:sp>
        <p:nvSpPr>
          <p:cNvPr id="3" name="Content Placeholder 2">
            <a:extLst>
              <a:ext uri="{FF2B5EF4-FFF2-40B4-BE49-F238E27FC236}">
                <a16:creationId xmlns:a16="http://schemas.microsoft.com/office/drawing/2014/main" id="{A9586429-5EC5-6A15-4D91-F3ED17FEF9FD}"/>
              </a:ext>
            </a:extLst>
          </p:cNvPr>
          <p:cNvSpPr>
            <a:spLocks noGrp="1"/>
          </p:cNvSpPr>
          <p:nvPr>
            <p:ph idx="1"/>
          </p:nvPr>
        </p:nvSpPr>
        <p:spPr/>
        <p:txBody>
          <a:bodyPr/>
          <a:lstStyle/>
          <a:p>
            <a:r>
              <a:rPr lang="en-US" dirty="0">
                <a:hlinkClick r:id="rId3"/>
              </a:rPr>
              <a:t>Nervous System Anatomy H5P Activity</a:t>
            </a:r>
            <a:endParaRPr lang="en-US" dirty="0"/>
          </a:p>
        </p:txBody>
      </p:sp>
    </p:spTree>
    <p:extLst>
      <p:ext uri="{BB962C8B-B14F-4D97-AF65-F5344CB8AC3E}">
        <p14:creationId xmlns:p14="http://schemas.microsoft.com/office/powerpoint/2010/main" val="12140558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16DA6-F9BC-7CDD-53DF-912E5950B910}"/>
              </a:ext>
            </a:extLst>
          </p:cNvPr>
          <p:cNvSpPr>
            <a:spLocks noGrp="1"/>
          </p:cNvSpPr>
          <p:nvPr>
            <p:ph type="title"/>
          </p:nvPr>
        </p:nvSpPr>
        <p:spPr/>
        <p:txBody>
          <a:bodyPr/>
          <a:lstStyle/>
          <a:p>
            <a:r>
              <a:rPr lang="en-US" dirty="0"/>
              <a:t>Functions of the Nervous System</a:t>
            </a:r>
          </a:p>
        </p:txBody>
      </p:sp>
      <p:sp>
        <p:nvSpPr>
          <p:cNvPr id="3" name="Content Placeholder 2">
            <a:extLst>
              <a:ext uri="{FF2B5EF4-FFF2-40B4-BE49-F238E27FC236}">
                <a16:creationId xmlns:a16="http://schemas.microsoft.com/office/drawing/2014/main" id="{E5D1D6C5-4508-65E9-E027-9CA1CD2D8E5C}"/>
              </a:ext>
            </a:extLst>
          </p:cNvPr>
          <p:cNvSpPr>
            <a:spLocks noGrp="1"/>
          </p:cNvSpPr>
          <p:nvPr>
            <p:ph idx="1"/>
          </p:nvPr>
        </p:nvSpPr>
        <p:spPr/>
        <p:txBody>
          <a:bodyPr>
            <a:normAutofit lnSpcReduction="10000"/>
          </a:bodyPr>
          <a:lstStyle/>
          <a:p>
            <a:r>
              <a:rPr lang="en-US" dirty="0"/>
              <a:t>Sensation</a:t>
            </a:r>
          </a:p>
          <a:p>
            <a:r>
              <a:rPr lang="en-US" dirty="0"/>
              <a:t>Response</a:t>
            </a:r>
          </a:p>
          <a:p>
            <a:r>
              <a:rPr lang="en-US" dirty="0"/>
              <a:t>Integration</a:t>
            </a:r>
          </a:p>
          <a:p>
            <a:r>
              <a:rPr lang="en-US" dirty="0"/>
              <a:t>Orientation and Memory</a:t>
            </a:r>
          </a:p>
          <a:p>
            <a:r>
              <a:rPr lang="en-US" dirty="0"/>
              <a:t>Emotional State</a:t>
            </a:r>
          </a:p>
          <a:p>
            <a:r>
              <a:rPr lang="en-US" dirty="0"/>
              <a:t>Cognition</a:t>
            </a:r>
          </a:p>
          <a:p>
            <a:r>
              <a:rPr lang="en-US" dirty="0"/>
              <a:t>Language and Speech</a:t>
            </a:r>
          </a:p>
          <a:p>
            <a:r>
              <a:rPr lang="en-US" dirty="0"/>
              <a:t>Judgement and Abstract Reasoning</a:t>
            </a:r>
          </a:p>
          <a:p>
            <a:r>
              <a:rPr lang="en-US" dirty="0"/>
              <a:t>Controlling the Body</a:t>
            </a:r>
          </a:p>
          <a:p>
            <a:endParaRPr lang="en-US" dirty="0"/>
          </a:p>
        </p:txBody>
      </p:sp>
    </p:spTree>
    <p:extLst>
      <p:ext uri="{BB962C8B-B14F-4D97-AF65-F5344CB8AC3E}">
        <p14:creationId xmlns:p14="http://schemas.microsoft.com/office/powerpoint/2010/main" val="15857005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77E75-3B40-0764-893D-7413B7042816}"/>
              </a:ext>
            </a:extLst>
          </p:cNvPr>
          <p:cNvSpPr>
            <a:spLocks noGrp="1"/>
          </p:cNvSpPr>
          <p:nvPr>
            <p:ph type="title"/>
          </p:nvPr>
        </p:nvSpPr>
        <p:spPr/>
        <p:txBody>
          <a:bodyPr/>
          <a:lstStyle/>
          <a:p>
            <a:r>
              <a:rPr lang="en-US" dirty="0"/>
              <a:t>Controlling the Body</a:t>
            </a:r>
          </a:p>
        </p:txBody>
      </p:sp>
      <p:sp>
        <p:nvSpPr>
          <p:cNvPr id="6" name="Content Placeholder 1">
            <a:extLst>
              <a:ext uri="{FF2B5EF4-FFF2-40B4-BE49-F238E27FC236}">
                <a16:creationId xmlns:a16="http://schemas.microsoft.com/office/drawing/2014/main" id="{0D0A2F6F-7FB0-1085-681C-2EA01D5EDA32}"/>
              </a:ext>
            </a:extLst>
          </p:cNvPr>
          <p:cNvSpPr>
            <a:spLocks noGrp="1"/>
          </p:cNvSpPr>
          <p:nvPr>
            <p:ph idx="1"/>
          </p:nvPr>
        </p:nvSpPr>
        <p:spPr>
          <a:xfrm>
            <a:off x="838200" y="1825625"/>
            <a:ext cx="10515600" cy="4351338"/>
          </a:xfrm>
        </p:spPr>
        <p:txBody>
          <a:bodyPr>
            <a:normAutofit/>
          </a:bodyPr>
          <a:lstStyle/>
          <a:p>
            <a:pPr marL="0" indent="0">
              <a:buNone/>
            </a:pPr>
            <a:r>
              <a:rPr lang="en-PH" sz="2000" dirty="0"/>
              <a:t>Figure 13</a:t>
            </a:r>
          </a:p>
          <a:p>
            <a:pPr marL="0" indent="0">
              <a:buNone/>
            </a:pPr>
            <a:r>
              <a:rPr lang="en-PH" sz="2000" dirty="0"/>
              <a:t>Somatic, Autonomic, and Enteric Structures of the Nervous Systems.</a:t>
            </a:r>
            <a:endParaRPr lang="en-US" sz="2000" dirty="0"/>
          </a:p>
        </p:txBody>
      </p:sp>
      <p:pic>
        <p:nvPicPr>
          <p:cNvPr id="2050" name="Picture 2" descr="A silhouette of a human with only the brain, spinal cord, PNS ganglia, nerves and a section of the digestive tract visible. The brain, which is part of the CNS, is the area of perception and processing of sensory stimuli (somatic/autonomic), the execution of voluntary motor responses (somatic), and the regulation of homeostatic mechanisms (autonomic). The spinal cord, which is part of the CNS, is the area where reflexes are initiated. The gray matter of the ventral horn initiates somatic reflexes while the gray matter of the lateral horn initiates autonomic reflexes. The spinal cord is also the somatic and autonomic pathway for sensory and motor functions between the PNS and the brain. The nerves, which are part of the PNS, are the fibers of sensory and motor neurons, which can be either somatic or autonomic. The ganglia, which are part of the PNS, are the areas for the reception of somatic and autonomic sensory stimuli. These are received by the dorsal root ganglia and cranial ganglia. The autonomic ganglia are also the relay for visceral motor responses. The digestive tract is part of the enteric nervous system, the ENS, which is located in the digestive tract and is responsible for autonomous function. The ENS can operate independent of the brain and spinal cord.">
            <a:extLst>
              <a:ext uri="{FF2B5EF4-FFF2-40B4-BE49-F238E27FC236}">
                <a16:creationId xmlns:a16="http://schemas.microsoft.com/office/drawing/2014/main" id="{20C3A97E-943B-A74E-53BE-BF3213009E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9405" y="2655511"/>
            <a:ext cx="6633190" cy="3647391"/>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BC6D07FD-0B9C-BA30-14B7-BBE42C9F38A5}"/>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33178443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B11C5-A5DC-580A-A610-693929AE85B1}"/>
              </a:ext>
            </a:extLst>
          </p:cNvPr>
          <p:cNvSpPr>
            <a:spLocks noGrp="1"/>
          </p:cNvSpPr>
          <p:nvPr>
            <p:ph type="title"/>
          </p:nvPr>
        </p:nvSpPr>
        <p:spPr/>
        <p:txBody>
          <a:bodyPr/>
          <a:lstStyle/>
          <a:p>
            <a:r>
              <a:rPr lang="en-US" dirty="0"/>
              <a:t>Language and Speech</a:t>
            </a:r>
          </a:p>
        </p:txBody>
      </p:sp>
      <p:sp>
        <p:nvSpPr>
          <p:cNvPr id="7" name="Content Placeholder 1">
            <a:extLst>
              <a:ext uri="{FF2B5EF4-FFF2-40B4-BE49-F238E27FC236}">
                <a16:creationId xmlns:a16="http://schemas.microsoft.com/office/drawing/2014/main" id="{B3CAF2C6-A87D-2AE5-46B2-A82280551153}"/>
              </a:ext>
            </a:extLst>
          </p:cNvPr>
          <p:cNvSpPr>
            <a:spLocks noGrp="1"/>
          </p:cNvSpPr>
          <p:nvPr>
            <p:ph idx="1"/>
          </p:nvPr>
        </p:nvSpPr>
        <p:spPr>
          <a:xfrm>
            <a:off x="838200" y="1825625"/>
            <a:ext cx="10515600" cy="4351338"/>
          </a:xfrm>
        </p:spPr>
        <p:txBody>
          <a:bodyPr>
            <a:normAutofit/>
          </a:bodyPr>
          <a:lstStyle/>
          <a:p>
            <a:pPr marL="0" indent="0">
              <a:buNone/>
            </a:pPr>
            <a:r>
              <a:rPr lang="en-PH" sz="2000" dirty="0"/>
              <a:t>Figure 14</a:t>
            </a:r>
          </a:p>
          <a:p>
            <a:pPr marL="0" indent="0">
              <a:buNone/>
            </a:pPr>
            <a:r>
              <a:rPr lang="en-PH" sz="2000" dirty="0"/>
              <a:t>Broca’s and Wernicke’s Areas.</a:t>
            </a:r>
            <a:endParaRPr lang="en-US" sz="2000" dirty="0"/>
          </a:p>
        </p:txBody>
      </p:sp>
      <p:pic>
        <p:nvPicPr>
          <p:cNvPr id="3074" name="Picture 2" descr="This figure shows the brain. Two labels mark the Broca’s and Wernicke’s areas.">
            <a:extLst>
              <a:ext uri="{FF2B5EF4-FFF2-40B4-BE49-F238E27FC236}">
                <a16:creationId xmlns:a16="http://schemas.microsoft.com/office/drawing/2014/main" id="{DFE9D0A9-8E9D-1767-92E6-F9D2033D5E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0851" y="2832676"/>
            <a:ext cx="5350273" cy="3627873"/>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661A8A88-E63A-551F-173E-2F83C75ECFF9}"/>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3">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5841929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A4943-4E6C-1760-AF4C-6B900E89C57A}"/>
              </a:ext>
            </a:extLst>
          </p:cNvPr>
          <p:cNvSpPr>
            <a:spLocks noGrp="1"/>
          </p:cNvSpPr>
          <p:nvPr>
            <p:ph type="title"/>
          </p:nvPr>
        </p:nvSpPr>
        <p:spPr/>
        <p:txBody>
          <a:bodyPr/>
          <a:lstStyle/>
          <a:p>
            <a:r>
              <a:rPr lang="en-US" dirty="0"/>
              <a:t>Nervous System Diseases and Disorders</a:t>
            </a:r>
          </a:p>
        </p:txBody>
      </p:sp>
      <p:sp>
        <p:nvSpPr>
          <p:cNvPr id="3" name="Content Placeholder 2">
            <a:extLst>
              <a:ext uri="{FF2B5EF4-FFF2-40B4-BE49-F238E27FC236}">
                <a16:creationId xmlns:a16="http://schemas.microsoft.com/office/drawing/2014/main" id="{8F0E95EB-45CC-C7A4-863F-7C15D8E28A66}"/>
              </a:ext>
            </a:extLst>
          </p:cNvPr>
          <p:cNvSpPr>
            <a:spLocks noGrp="1"/>
          </p:cNvSpPr>
          <p:nvPr>
            <p:ph idx="1"/>
          </p:nvPr>
        </p:nvSpPr>
        <p:spPr/>
        <p:txBody>
          <a:bodyPr>
            <a:normAutofit/>
          </a:bodyPr>
          <a:lstStyle/>
          <a:p>
            <a:r>
              <a:rPr lang="en-US" dirty="0"/>
              <a:t>Alzheimer’s Disease</a:t>
            </a:r>
          </a:p>
          <a:p>
            <a:r>
              <a:rPr lang="en-US" dirty="0"/>
              <a:t>Parkinson’s Disease</a:t>
            </a:r>
          </a:p>
          <a:p>
            <a:r>
              <a:rPr lang="en-US" dirty="0"/>
              <a:t>Amyotrophic Lateral Sclerosis (ALS)</a:t>
            </a:r>
          </a:p>
          <a:p>
            <a:r>
              <a:rPr lang="en-US" dirty="0"/>
              <a:t>Multiple Sclerosis</a:t>
            </a:r>
          </a:p>
          <a:p>
            <a:r>
              <a:rPr lang="en-US" dirty="0"/>
              <a:t>Stroke</a:t>
            </a:r>
          </a:p>
          <a:p>
            <a:r>
              <a:rPr lang="en-US" dirty="0"/>
              <a:t>Cerebral Palsy</a:t>
            </a:r>
          </a:p>
          <a:p>
            <a:r>
              <a:rPr lang="en-US" dirty="0"/>
              <a:t>Traumatic Brain Injury (TBI)</a:t>
            </a:r>
          </a:p>
        </p:txBody>
      </p:sp>
    </p:spTree>
    <p:extLst>
      <p:ext uri="{BB962C8B-B14F-4D97-AF65-F5344CB8AC3E}">
        <p14:creationId xmlns:p14="http://schemas.microsoft.com/office/powerpoint/2010/main" val="40546514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77E75-3B40-0764-893D-7413B7042816}"/>
              </a:ext>
            </a:extLst>
          </p:cNvPr>
          <p:cNvSpPr>
            <a:spLocks noGrp="1"/>
          </p:cNvSpPr>
          <p:nvPr>
            <p:ph type="title"/>
          </p:nvPr>
        </p:nvSpPr>
        <p:spPr/>
        <p:txBody>
          <a:bodyPr/>
          <a:lstStyle/>
          <a:p>
            <a:r>
              <a:rPr lang="en-US" dirty="0"/>
              <a:t>Stroke</a:t>
            </a:r>
          </a:p>
        </p:txBody>
      </p:sp>
      <p:sp>
        <p:nvSpPr>
          <p:cNvPr id="6" name="Content Placeholder 1">
            <a:extLst>
              <a:ext uri="{FF2B5EF4-FFF2-40B4-BE49-F238E27FC236}">
                <a16:creationId xmlns:a16="http://schemas.microsoft.com/office/drawing/2014/main" id="{0D0A2F6F-7FB0-1085-681C-2EA01D5EDA32}"/>
              </a:ext>
            </a:extLst>
          </p:cNvPr>
          <p:cNvSpPr>
            <a:spLocks noGrp="1"/>
          </p:cNvSpPr>
          <p:nvPr>
            <p:ph idx="1"/>
          </p:nvPr>
        </p:nvSpPr>
        <p:spPr>
          <a:xfrm>
            <a:off x="838200" y="1825625"/>
            <a:ext cx="4965305" cy="4351338"/>
          </a:xfrm>
        </p:spPr>
        <p:txBody>
          <a:bodyPr>
            <a:normAutofit/>
          </a:bodyPr>
          <a:lstStyle/>
          <a:p>
            <a:pPr marL="0" indent="0">
              <a:buNone/>
            </a:pPr>
            <a:r>
              <a:rPr lang="en-PH" sz="2000" dirty="0"/>
              <a:t>Figure 15</a:t>
            </a:r>
          </a:p>
          <a:p>
            <a:pPr marL="0" indent="0">
              <a:buNone/>
            </a:pPr>
            <a:r>
              <a:rPr lang="en-PH" sz="2000" dirty="0"/>
              <a:t>Hemorrhagic Stroke.</a:t>
            </a:r>
            <a:endParaRPr lang="en-US" sz="2000" dirty="0"/>
          </a:p>
        </p:txBody>
      </p:sp>
      <p:sp>
        <p:nvSpPr>
          <p:cNvPr id="7" name="Content Placeholder 2">
            <a:extLst>
              <a:ext uri="{FF2B5EF4-FFF2-40B4-BE49-F238E27FC236}">
                <a16:creationId xmlns:a16="http://schemas.microsoft.com/office/drawing/2014/main" id="{BC6D07FD-0B9C-BA30-14B7-BBE42C9F38A5}"/>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3">
                  <a:extLst>
                    <a:ext uri="{A12FA001-AC4F-418D-AE19-62706E023703}">
                      <ahyp:hlinkClr xmlns:ahyp="http://schemas.microsoft.com/office/drawing/2018/hyperlinkcolor" val="tx"/>
                    </a:ext>
                  </a:extLst>
                </a:hlinkClick>
              </a:rPr>
              <a:t>CC BY 4.0</a:t>
            </a:r>
            <a:r>
              <a:rPr lang="en-PH" sz="1600"/>
              <a:t>. </a:t>
            </a:r>
            <a:endParaRPr lang="en-US" sz="1600" dirty="0"/>
          </a:p>
        </p:txBody>
      </p:sp>
      <p:pic>
        <p:nvPicPr>
          <p:cNvPr id="1026" name="Picture 2" descr="The left panel of this figure shows an image of the brain with a region in red. This red region indicates a hemorrhage associated with a stroke. The right panel shows a hemorrhage as it might appear on a CT scan.">
            <a:extLst>
              <a:ext uri="{FF2B5EF4-FFF2-40B4-BE49-F238E27FC236}">
                <a16:creationId xmlns:a16="http://schemas.microsoft.com/office/drawing/2014/main" id="{3E7D3909-4926-CA21-18E7-3C7942AAAD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9568" y="2814017"/>
            <a:ext cx="5172864" cy="3362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96317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6B884-FA1F-35D8-31E9-5F9D39C91763}"/>
              </a:ext>
            </a:extLst>
          </p:cNvPr>
          <p:cNvSpPr>
            <a:spLocks noGrp="1"/>
          </p:cNvSpPr>
          <p:nvPr>
            <p:ph type="title"/>
          </p:nvPr>
        </p:nvSpPr>
        <p:spPr/>
        <p:txBody>
          <a:bodyPr/>
          <a:lstStyle/>
          <a:p>
            <a:r>
              <a:rPr lang="en-US" dirty="0"/>
              <a:t>Medical Specialties and Procedures</a:t>
            </a:r>
          </a:p>
        </p:txBody>
      </p:sp>
      <p:sp>
        <p:nvSpPr>
          <p:cNvPr id="3" name="Content Placeholder 2">
            <a:extLst>
              <a:ext uri="{FF2B5EF4-FFF2-40B4-BE49-F238E27FC236}">
                <a16:creationId xmlns:a16="http://schemas.microsoft.com/office/drawing/2014/main" id="{B9B26E4D-5D89-6C05-7805-7BADDA0DCB6B}"/>
              </a:ext>
            </a:extLst>
          </p:cNvPr>
          <p:cNvSpPr>
            <a:spLocks noGrp="1"/>
          </p:cNvSpPr>
          <p:nvPr>
            <p:ph idx="1"/>
          </p:nvPr>
        </p:nvSpPr>
        <p:spPr/>
        <p:txBody>
          <a:bodyPr/>
          <a:lstStyle/>
          <a:p>
            <a:r>
              <a:rPr lang="en-US" dirty="0"/>
              <a:t>Primary specialist – Neurologist</a:t>
            </a:r>
          </a:p>
          <a:p>
            <a:endParaRPr lang="en-US" dirty="0"/>
          </a:p>
          <a:p>
            <a:r>
              <a:rPr lang="en-US" dirty="0"/>
              <a:t>Lumbar puncture</a:t>
            </a:r>
          </a:p>
          <a:p>
            <a:r>
              <a:rPr lang="en-US" dirty="0"/>
              <a:t>Electroencephalogram (ECG)</a:t>
            </a:r>
          </a:p>
          <a:p>
            <a:pPr marL="0" indent="0">
              <a:buNone/>
            </a:pPr>
            <a:endParaRPr lang="en-US" dirty="0"/>
          </a:p>
        </p:txBody>
      </p:sp>
    </p:spTree>
    <p:extLst>
      <p:ext uri="{BB962C8B-B14F-4D97-AF65-F5344CB8AC3E}">
        <p14:creationId xmlns:p14="http://schemas.microsoft.com/office/powerpoint/2010/main" val="40288367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7F818-A0BA-FFF5-E1A2-6F2DB86B7C4A}"/>
              </a:ext>
            </a:extLst>
          </p:cNvPr>
          <p:cNvSpPr>
            <a:spLocks noGrp="1"/>
          </p:cNvSpPr>
          <p:nvPr>
            <p:ph type="title"/>
          </p:nvPr>
        </p:nvSpPr>
        <p:spPr/>
        <p:txBody>
          <a:bodyPr/>
          <a:lstStyle/>
          <a:p>
            <a:r>
              <a:rPr lang="en-US" dirty="0"/>
              <a:t>Concept Check</a:t>
            </a:r>
          </a:p>
        </p:txBody>
      </p:sp>
      <p:sp>
        <p:nvSpPr>
          <p:cNvPr id="3" name="Content Placeholder 2">
            <a:extLst>
              <a:ext uri="{FF2B5EF4-FFF2-40B4-BE49-F238E27FC236}">
                <a16:creationId xmlns:a16="http://schemas.microsoft.com/office/drawing/2014/main" id="{482E1295-2EA6-986A-1498-39704BC1819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842166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F5BC9-EAFA-B0C7-8008-493408B51570}"/>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90DDF3C1-A768-F365-824D-4498DD87411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2555545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2EF23-A9FE-6DC0-3BB4-E12EFE2A2A2A}"/>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18C11226-8A51-C85F-7D1E-CC68554D0BF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1529395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5CAC1-E918-1426-767F-776F0DC7C409}"/>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701D5B68-8A20-4E35-E06D-D39B1A9EC52A}"/>
              </a:ext>
            </a:extLst>
          </p:cNvPr>
          <p:cNvSpPr>
            <a:spLocks noGrp="1"/>
          </p:cNvSpPr>
          <p:nvPr>
            <p:ph idx="1"/>
          </p:nvPr>
        </p:nvSpPr>
        <p:spPr/>
        <p:txBody>
          <a:bodyPr/>
          <a:lstStyle/>
          <a:p>
            <a:pPr marL="0" indent="-457200">
              <a:buNone/>
            </a:pPr>
            <a:r>
              <a:rPr lang="en-US" dirty="0"/>
              <a:t>Carter, K., &amp; Rutherford, M. (2020). Building a medical terminology foundation 2e. </a:t>
            </a:r>
            <a:r>
              <a:rPr lang="en-US" dirty="0" err="1"/>
              <a:t>eCampus</a:t>
            </a:r>
            <a:r>
              <a:rPr lang="en-US" dirty="0"/>
              <a:t> Ontario. </a:t>
            </a:r>
          </a:p>
          <a:p>
            <a:pPr marL="0" indent="-457200">
              <a:buNone/>
            </a:pPr>
            <a:endParaRPr lang="en-US" dirty="0"/>
          </a:p>
          <a:p>
            <a:pPr marL="0" indent="-457200">
              <a:buNone/>
            </a:pPr>
            <a:r>
              <a:rPr lang="en-US" dirty="0"/>
              <a:t>OpenStax College. (2013). Anatomy and physiology. OpenStax. </a:t>
            </a:r>
            <a:r>
              <a:rPr lang="en-US" dirty="0">
                <a:hlinkClick r:id="rId2"/>
              </a:rPr>
              <a:t>https://openstax.org/books/anatomy-and-physiology/pages/1-introduction</a:t>
            </a:r>
            <a:endParaRPr lang="en-US" dirty="0"/>
          </a:p>
          <a:p>
            <a:pPr marL="0" indent="-457200">
              <a:buNone/>
            </a:pPr>
            <a:endParaRPr lang="en-US" dirty="0"/>
          </a:p>
          <a:p>
            <a:endParaRPr lang="en-US" dirty="0"/>
          </a:p>
        </p:txBody>
      </p:sp>
    </p:spTree>
    <p:extLst>
      <p:ext uri="{BB962C8B-B14F-4D97-AF65-F5344CB8AC3E}">
        <p14:creationId xmlns:p14="http://schemas.microsoft.com/office/powerpoint/2010/main" val="2255560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9391F-5DAD-5F07-E8D1-2CE930209567}"/>
              </a:ext>
            </a:extLst>
          </p:cNvPr>
          <p:cNvSpPr>
            <a:spLocks noGrp="1"/>
          </p:cNvSpPr>
          <p:nvPr>
            <p:ph type="title"/>
          </p:nvPr>
        </p:nvSpPr>
        <p:spPr/>
        <p:txBody>
          <a:bodyPr/>
          <a:lstStyle/>
          <a:p>
            <a:r>
              <a:rPr lang="en-US" dirty="0"/>
              <a:t>Nervous System Medical Terms</a:t>
            </a:r>
          </a:p>
        </p:txBody>
      </p:sp>
      <p:sp>
        <p:nvSpPr>
          <p:cNvPr id="3" name="Content Placeholder 2">
            <a:extLst>
              <a:ext uri="{FF2B5EF4-FFF2-40B4-BE49-F238E27FC236}">
                <a16:creationId xmlns:a16="http://schemas.microsoft.com/office/drawing/2014/main" id="{D2C80527-DC2A-390F-1EFC-6B8110F988E3}"/>
              </a:ext>
            </a:extLst>
          </p:cNvPr>
          <p:cNvSpPr>
            <a:spLocks noGrp="1"/>
          </p:cNvSpPr>
          <p:nvPr>
            <p:ph idx="1"/>
          </p:nvPr>
        </p:nvSpPr>
        <p:spPr/>
        <p:txBody>
          <a:bodyPr/>
          <a:lstStyle/>
          <a:p>
            <a:r>
              <a:rPr lang="en-US" dirty="0">
                <a:hlinkClick r:id="rId2"/>
              </a:rPr>
              <a:t>Word Parts H5P Activity</a:t>
            </a:r>
            <a:endParaRPr lang="en-US" dirty="0"/>
          </a:p>
          <a:p>
            <a:r>
              <a:rPr lang="en-US" dirty="0">
                <a:hlinkClick r:id="rId2"/>
              </a:rPr>
              <a:t>Nervous System terms H5P Activity</a:t>
            </a:r>
            <a:endParaRPr lang="en-US" dirty="0"/>
          </a:p>
        </p:txBody>
      </p:sp>
    </p:spTree>
    <p:extLst>
      <p:ext uri="{BB962C8B-B14F-4D97-AF65-F5344CB8AC3E}">
        <p14:creationId xmlns:p14="http://schemas.microsoft.com/office/powerpoint/2010/main" val="4027180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Parts of the Nervous System</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1</a:t>
            </a:r>
          </a:p>
          <a:p>
            <a:pPr marL="0" indent="0" algn="just">
              <a:buNone/>
            </a:pPr>
            <a:r>
              <a:rPr lang="en-PH" sz="2000" dirty="0"/>
              <a:t>Central and Peripheral Nervous System.</a:t>
            </a:r>
          </a:p>
        </p:txBody>
      </p:sp>
      <p:pic>
        <p:nvPicPr>
          <p:cNvPr id="4098" name="Picture 2" descr="This diagram shows a silhouette of a human highlighting the nervous system. The central nervous system is composed of the brain and spinal cord. The brain is a large mass of ridged and striated tissue within the head. The spinal cord extends down from the brain and travels through the torso, ending in the pelvis. Pairs of enlarged nervous tissue, labeled ganglia, flank the spinal cord as it travels through the rib area. The ganglia are part of the peripheral nervous system, along with the many thread-like nerves that radiate from the spinal cord and ganglia through the arms, abdomen and legs.">
            <a:extLst>
              <a:ext uri="{FF2B5EF4-FFF2-40B4-BE49-F238E27FC236}">
                <a16:creationId xmlns:a16="http://schemas.microsoft.com/office/drawing/2014/main" id="{533E2115-D134-DC3D-BFBE-2BD790804B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154929"/>
            <a:ext cx="4891610" cy="4420869"/>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200" y="6460549"/>
            <a:ext cx="4912362"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2077240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Brain</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2</a:t>
            </a:r>
          </a:p>
          <a:p>
            <a:pPr marL="0" indent="0" algn="just">
              <a:buNone/>
            </a:pPr>
            <a:r>
              <a:rPr lang="en-PH" sz="2000" dirty="0"/>
              <a:t>Gray Matter and White Matter.</a:t>
            </a:r>
          </a:p>
        </p:txBody>
      </p:sp>
      <p:pic>
        <p:nvPicPr>
          <p:cNvPr id="5122" name="Picture 2" descr="This photo shows an enlarged view of the dorsal side of a human brain. The right side of the occipital lobe has been shaved to reveal the white and gray matter beneath the surface blood vessels. The white matter branches though the shaved section like the limbs of a tree. The gray matter branches and curves on outside of the white matter, creating a buffer between the outer edges of the occipital lobe and the internal white matter.">
            <a:extLst>
              <a:ext uri="{FF2B5EF4-FFF2-40B4-BE49-F238E27FC236}">
                <a16:creationId xmlns:a16="http://schemas.microsoft.com/office/drawing/2014/main" id="{8F7BB5C7-55F4-695E-A2DE-221F119614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3745" y="2747946"/>
            <a:ext cx="4641268" cy="3398928"/>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
        <p:nvSpPr>
          <p:cNvPr id="4" name="Content Placeholder 2">
            <a:extLst>
              <a:ext uri="{FF2B5EF4-FFF2-40B4-BE49-F238E27FC236}">
                <a16:creationId xmlns:a16="http://schemas.microsoft.com/office/drawing/2014/main" id="{6C54CE16-0032-37A9-D521-BD7F6D4CE343}"/>
              </a:ext>
            </a:extLst>
          </p:cNvPr>
          <p:cNvSpPr txBox="1">
            <a:spLocks/>
          </p:cNvSpPr>
          <p:nvPr/>
        </p:nvSpPr>
        <p:spPr>
          <a:xfrm>
            <a:off x="6705604"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3</a:t>
            </a:r>
          </a:p>
          <a:p>
            <a:pPr marL="0" indent="0" algn="just">
              <a:buFont typeface="Arial" panose="020B0604020202020204" pitchFamily="34" charset="0"/>
              <a:buNone/>
            </a:pPr>
            <a:r>
              <a:rPr lang="en-PH" sz="2000" dirty="0"/>
              <a:t>The Cerebrum.</a:t>
            </a:r>
          </a:p>
        </p:txBody>
      </p:sp>
      <p:pic>
        <p:nvPicPr>
          <p:cNvPr id="5124" name="Picture 4" descr="This figure shows the lateral view on the left panel and anterior view on the right panel of the brain. The major parts including the cerebrum are labeled. Lateral view labels (clockwise from top) read: cerebrum, cerebral cortex, corpus callosum (located on the interior of the brain). Anterior view labels indicate the right and left hemispheres, and the longitudinal fissure between them.">
            <a:extLst>
              <a:ext uri="{FF2B5EF4-FFF2-40B4-BE49-F238E27FC236}">
                <a16:creationId xmlns:a16="http://schemas.microsoft.com/office/drawing/2014/main" id="{6A94CFD6-D6C3-6C76-ADB5-208EDEFC98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63789" y="3317297"/>
            <a:ext cx="4854174" cy="2260225"/>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D40E6319-FCE0-63EE-01A0-323D079BE219}"/>
              </a:ext>
            </a:extLst>
          </p:cNvPr>
          <p:cNvSpPr txBox="1">
            <a:spLocks/>
          </p:cNvSpPr>
          <p:nvPr/>
        </p:nvSpPr>
        <p:spPr>
          <a:xfrm>
            <a:off x="6705602" y="6460548"/>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40070021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Cerebral Cortex and Diencephalon</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4</a:t>
            </a:r>
          </a:p>
          <a:p>
            <a:pPr marL="0" indent="0">
              <a:buNone/>
            </a:pPr>
            <a:r>
              <a:rPr lang="en-PH" sz="2000" dirty="0"/>
              <a:t>Lobes of the Cerebral Cortex.</a:t>
            </a:r>
          </a:p>
        </p:txBody>
      </p:sp>
      <p:pic>
        <p:nvPicPr>
          <p:cNvPr id="6146" name="Picture 2" descr="This figure shows the lateral view of the brain and the major lobes are labeled. From the front of the brain (left) labels read: frontal lobe, precentral gyrus, central sulcus, postcentral gyrus, parietal lobe, pateral sulcus, occipital lobe, temporal lobe.">
            <a:extLst>
              <a:ext uri="{FF2B5EF4-FFF2-40B4-BE49-F238E27FC236}">
                <a16:creationId xmlns:a16="http://schemas.microsoft.com/office/drawing/2014/main" id="{29B618E5-1B26-5845-6254-9E8898FBA8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2562" y="2699314"/>
            <a:ext cx="4439475" cy="3761234"/>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
        <p:nvSpPr>
          <p:cNvPr id="4" name="Content Placeholder 2">
            <a:extLst>
              <a:ext uri="{FF2B5EF4-FFF2-40B4-BE49-F238E27FC236}">
                <a16:creationId xmlns:a16="http://schemas.microsoft.com/office/drawing/2014/main" id="{6C54CE16-0032-37A9-D521-BD7F6D4CE343}"/>
              </a:ext>
            </a:extLst>
          </p:cNvPr>
          <p:cNvSpPr txBox="1">
            <a:spLocks/>
          </p:cNvSpPr>
          <p:nvPr/>
        </p:nvSpPr>
        <p:spPr>
          <a:xfrm>
            <a:off x="6705604"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5</a:t>
            </a:r>
          </a:p>
          <a:p>
            <a:pPr marL="0" indent="0" algn="just">
              <a:buFont typeface="Arial" panose="020B0604020202020204" pitchFamily="34" charset="0"/>
              <a:buNone/>
            </a:pPr>
            <a:r>
              <a:rPr lang="en-PH" sz="2000" dirty="0"/>
              <a:t>The Diencephalon.</a:t>
            </a:r>
          </a:p>
        </p:txBody>
      </p:sp>
      <p:pic>
        <p:nvPicPr>
          <p:cNvPr id="6148" name="Picture 4" descr="This figure shows the location of the thalamus, hypothalamus and pituitary gland in the brain. Each part is labelled respectively. The thalamus is located in the midsection of the brain. The hypothalamus is located below the thalamus, and the pituitary gland below that.">
            <a:extLst>
              <a:ext uri="{FF2B5EF4-FFF2-40B4-BE49-F238E27FC236}">
                <a16:creationId xmlns:a16="http://schemas.microsoft.com/office/drawing/2014/main" id="{4D1B0FF8-DB08-4D43-F7C7-DE0E5AD870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39455" y="3002050"/>
            <a:ext cx="3980497" cy="3155762"/>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D40E6319-FCE0-63EE-01A0-323D079BE219}"/>
              </a:ext>
            </a:extLst>
          </p:cNvPr>
          <p:cNvSpPr txBox="1">
            <a:spLocks/>
          </p:cNvSpPr>
          <p:nvPr/>
        </p:nvSpPr>
        <p:spPr>
          <a:xfrm>
            <a:off x="6705602" y="6460548"/>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18959003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Brain Stem and Cerebellum</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6</a:t>
            </a:r>
          </a:p>
          <a:p>
            <a:pPr marL="0" indent="0">
              <a:buNone/>
            </a:pPr>
            <a:r>
              <a:rPr lang="en-PH" sz="2000" dirty="0"/>
              <a:t>The Brain Stem.</a:t>
            </a:r>
          </a:p>
        </p:txBody>
      </p:sp>
      <p:pic>
        <p:nvPicPr>
          <p:cNvPr id="7170" name="Picture 2" descr="This figure shows the location of the midbrain, pons and the medulla in the brain that make up the brain stem. The midbrain is located at the top, the pons is located beneath that, and the medulla is the lowest most point of the brain stem.">
            <a:extLst>
              <a:ext uri="{FF2B5EF4-FFF2-40B4-BE49-F238E27FC236}">
                <a16:creationId xmlns:a16="http://schemas.microsoft.com/office/drawing/2014/main" id="{8D2B3B34-8AD8-B2B4-625D-C210CCA136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914" y="2884273"/>
            <a:ext cx="4535488" cy="342900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
        <p:nvSpPr>
          <p:cNvPr id="4" name="Content Placeholder 2">
            <a:extLst>
              <a:ext uri="{FF2B5EF4-FFF2-40B4-BE49-F238E27FC236}">
                <a16:creationId xmlns:a16="http://schemas.microsoft.com/office/drawing/2014/main" id="{6C54CE16-0032-37A9-D521-BD7F6D4CE343}"/>
              </a:ext>
            </a:extLst>
          </p:cNvPr>
          <p:cNvSpPr txBox="1">
            <a:spLocks/>
          </p:cNvSpPr>
          <p:nvPr/>
        </p:nvSpPr>
        <p:spPr>
          <a:xfrm>
            <a:off x="6705604"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7</a:t>
            </a:r>
          </a:p>
          <a:p>
            <a:pPr marL="0" indent="0" algn="just">
              <a:buFont typeface="Arial" panose="020B0604020202020204" pitchFamily="34" charset="0"/>
              <a:buNone/>
            </a:pPr>
            <a:r>
              <a:rPr lang="en-PH" sz="2000" dirty="0"/>
              <a:t>The Cerebellum.</a:t>
            </a:r>
          </a:p>
        </p:txBody>
      </p:sp>
      <p:pic>
        <p:nvPicPr>
          <p:cNvPr id="7172" name="Picture 4" descr="This figure shows the location of the cerebellum in the brain which is located on the posterior surface of the brain stem. Labels read (top, left): pons, inferior olive, (top, right) cerebellum, deep cerebellar white matter (arbor vitae). In the top panel, a lateral view labels the location of the cerebellum and the deep cerebellar white matter. In the bottom panel, a photograph of a brain, with the cerebellum in pink is shown. ">
            <a:extLst>
              <a:ext uri="{FF2B5EF4-FFF2-40B4-BE49-F238E27FC236}">
                <a16:creationId xmlns:a16="http://schemas.microsoft.com/office/drawing/2014/main" id="{071FB66E-009D-D35E-6E95-CC8903FD93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27580" y="2714243"/>
            <a:ext cx="3004247" cy="3708099"/>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D40E6319-FCE0-63EE-01A0-323D079BE219}"/>
              </a:ext>
            </a:extLst>
          </p:cNvPr>
          <p:cNvSpPr txBox="1">
            <a:spLocks/>
          </p:cNvSpPr>
          <p:nvPr/>
        </p:nvSpPr>
        <p:spPr>
          <a:xfrm>
            <a:off x="6705602" y="6460548"/>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270350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Neurons</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8</a:t>
            </a:r>
          </a:p>
          <a:p>
            <a:pPr marL="0" indent="0">
              <a:buNone/>
            </a:pPr>
            <a:r>
              <a:rPr lang="en-PH" sz="2000" dirty="0"/>
              <a:t>Parts of a Neuron.</a:t>
            </a:r>
          </a:p>
        </p:txBody>
      </p:sp>
      <p:pic>
        <p:nvPicPr>
          <p:cNvPr id="9218" name="Picture 2" descr="This illustration shows the anatomy of a neuron. The neuron has a very irregular cell body (soma) containing a purple nucleus. There are six projections protruding from the top, bottom and left side of the cell body. Each of the projections branches many times, forming small, tree-shaped structures protruding from the cell body. The right side of the cell body tapers into a long cord called the axon. The axon is insulated by segments of myelin sheath, which resemble a semitransparent toilet paper roll wound around the axon. The myelin sheath is not continuous, but is separated into equally spaced segments. The bare axon segments between the sheath segments are called nodes of Ranvier. An oligodendrocyte is reaching its two arm like projections onto two myelin sheath segments. The axon branches many times at its end, where it connects to the dendrites of another neuron. Each connection between an axon branch and a dendrite is called a synapse. The cell membrane completely surrounds the cell body, dendrites, and its axon. The axon of another nerve is seen in the upper left of the diagram connecting with the dendrites of the central neuron.">
            <a:extLst>
              <a:ext uri="{FF2B5EF4-FFF2-40B4-BE49-F238E27FC236}">
                <a16:creationId xmlns:a16="http://schemas.microsoft.com/office/drawing/2014/main" id="{FE27FBBE-9A7A-20A7-F845-16A86DC4BD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1328" y="2781110"/>
            <a:ext cx="5429343" cy="3632455"/>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12617237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Neuron Classification</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Font typeface="Arial" panose="020B0604020202020204" pitchFamily="34" charset="0"/>
              <a:buNone/>
            </a:pPr>
            <a:r>
              <a:rPr lang="en-PH" sz="2000" dirty="0"/>
              <a:t>Figure 9</a:t>
            </a:r>
          </a:p>
          <a:p>
            <a:pPr marL="0" indent="0" algn="just">
              <a:buFont typeface="Arial" panose="020B0604020202020204" pitchFamily="34" charset="0"/>
              <a:buNone/>
            </a:pPr>
            <a:r>
              <a:rPr lang="en-PH" sz="2000" dirty="0"/>
              <a:t>Neuron Classification by Shape.</a:t>
            </a:r>
          </a:p>
        </p:txBody>
      </p:sp>
      <p:pic>
        <p:nvPicPr>
          <p:cNvPr id="9220" name="Picture 4" descr="Three illustrations show some of the possible shapes that neurons can take. In the unipolar neuron, the dendrite enters from the left and merges with the axon into a common pathway, which is connected to the cell body. The axon leaves the cell body through the common pathway, the branches off to the right, in the opposite direction as the dendrite. Therefore, this neuron is T shaped. In the bipolar neuron, the dendrite enters into the left side of the cell body while the axon emerges from the opposite (right) side. In a multipolar neuron, multiple dendrites enter into the cell body. The only part of the cell body that does not have dendrites is the part that elongates into the axon.">
            <a:extLst>
              <a:ext uri="{FF2B5EF4-FFF2-40B4-BE49-F238E27FC236}">
                <a16:creationId xmlns:a16="http://schemas.microsoft.com/office/drawing/2014/main" id="{C9FF808B-AE41-10CA-F647-3194160586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3355" y="2985713"/>
            <a:ext cx="4497889" cy="2850775"/>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
        <p:nvSpPr>
          <p:cNvPr id="4" name="Content Placeholder 2">
            <a:extLst>
              <a:ext uri="{FF2B5EF4-FFF2-40B4-BE49-F238E27FC236}">
                <a16:creationId xmlns:a16="http://schemas.microsoft.com/office/drawing/2014/main" id="{6C54CE16-0032-37A9-D521-BD7F6D4CE343}"/>
              </a:ext>
            </a:extLst>
          </p:cNvPr>
          <p:cNvSpPr txBox="1">
            <a:spLocks/>
          </p:cNvSpPr>
          <p:nvPr/>
        </p:nvSpPr>
        <p:spPr>
          <a:xfrm>
            <a:off x="6705604"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10</a:t>
            </a:r>
          </a:p>
          <a:p>
            <a:pPr marL="0" indent="0" algn="just">
              <a:buFont typeface="Arial" panose="020B0604020202020204" pitchFamily="34" charset="0"/>
              <a:buNone/>
            </a:pPr>
            <a:r>
              <a:rPr lang="en-PH" sz="2000" dirty="0"/>
              <a:t>Other Neuron Classifications.</a:t>
            </a:r>
          </a:p>
        </p:txBody>
      </p:sp>
      <p:pic>
        <p:nvPicPr>
          <p:cNvPr id="11266" name="Picture 2" descr="This diagram contains three black and white drawings of more specialized nerve cells. Part A shows a pyramidal cell of the cerebral cortex, which has two, long, nerve tracts attached to the top and bottom of the cell body. However, the cell body also has many shorter dendrites projecting out a short distance from the cell body. Part B shows a Purkinje cell of the cerebellar cortex. This cell has a single, long, nerve tract entering the bottom of the cell body. Two large nerve tracts leave the top of the cell body but immediately branch many times to form a large web of nerve fibers. Therefore, the purkinje cell somewhat resembles a shrub or coral in shape. Part C shows the olfactory cells in the olfactory epithelium and olfactory bulbs. It contains several cell groups linked together. At the bottom, there is a row of olfactory epithelial cells that are tightly packed, side-by-side, somewhat resembling the slats on a fence. There are six neurons embedded in this epithelium. Each neuron connects to the epithelium through branching nerve fibers projecting from the bottom of their cell bodies. A single nerve fiber projects from the top of each neuron and synapses with nerve fibers from the neurons above. These upper neurons are cross shaped, with one nerve fiber projecting from the bottom, top, right and left sides. The upper cells synapse with the epithelial nerve cells using the nerve tract projecting from the bottom of their cell body. The nerve tract projecting from the top continues the pathway, making a ninety degree turn to the right and continuing to the right border of the image.">
            <a:extLst>
              <a:ext uri="{FF2B5EF4-FFF2-40B4-BE49-F238E27FC236}">
                <a16:creationId xmlns:a16="http://schemas.microsoft.com/office/drawing/2014/main" id="{D94EFA5E-5440-3A4F-0576-C1D70AE06B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0758" y="3053971"/>
            <a:ext cx="4347683" cy="2782517"/>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D40E6319-FCE0-63EE-01A0-323D079BE219}"/>
              </a:ext>
            </a:extLst>
          </p:cNvPr>
          <p:cNvSpPr txBox="1">
            <a:spLocks/>
          </p:cNvSpPr>
          <p:nvPr/>
        </p:nvSpPr>
        <p:spPr>
          <a:xfrm>
            <a:off x="6705602" y="6460548"/>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7512002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902</TotalTime>
  <Words>527</Words>
  <Application>Microsoft Macintosh PowerPoint</Application>
  <PresentationFormat>Widescreen</PresentationFormat>
  <Paragraphs>105</Paragraphs>
  <Slides>20</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Calibri Light</vt:lpstr>
      <vt:lpstr>Office Theme</vt:lpstr>
      <vt:lpstr>Nervous System</vt:lpstr>
      <vt:lpstr>Learning Objectives</vt:lpstr>
      <vt:lpstr>Nervous System Medical Terms</vt:lpstr>
      <vt:lpstr>Parts of the Nervous System</vt:lpstr>
      <vt:lpstr>Brain</vt:lpstr>
      <vt:lpstr>Cerebral Cortex and Diencephalon</vt:lpstr>
      <vt:lpstr>Brain Stem and Cerebellum</vt:lpstr>
      <vt:lpstr>Neurons</vt:lpstr>
      <vt:lpstr>Neuron Classification</vt:lpstr>
      <vt:lpstr>Glial Cells</vt:lpstr>
      <vt:lpstr>Anatomy Concept Check</vt:lpstr>
      <vt:lpstr>Functions of the Nervous System</vt:lpstr>
      <vt:lpstr>Controlling the Body</vt:lpstr>
      <vt:lpstr>Language and Speech</vt:lpstr>
      <vt:lpstr>Nervous System Diseases and Disorders</vt:lpstr>
      <vt:lpstr>Stroke</vt:lpstr>
      <vt:lpstr>Medical Specialties and Procedures</vt:lpstr>
      <vt:lpstr>Concept Check</vt:lpstr>
      <vt:lpstr>Summary</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Respiratory System</dc:title>
  <dc:creator>Ken Maquiling</dc:creator>
  <cp:lastModifiedBy>Ken Maquiling</cp:lastModifiedBy>
  <cp:revision>22</cp:revision>
  <dcterms:created xsi:type="dcterms:W3CDTF">2023-07-03T17:49:30Z</dcterms:created>
  <dcterms:modified xsi:type="dcterms:W3CDTF">2023-08-03T14:10:49Z</dcterms:modified>
</cp:coreProperties>
</file>