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88" r:id="rId6"/>
    <p:sldId id="261" r:id="rId7"/>
    <p:sldId id="262" r:id="rId8"/>
    <p:sldId id="289" r:id="rId9"/>
    <p:sldId id="269" r:id="rId10"/>
    <p:sldId id="270" r:id="rId11"/>
    <p:sldId id="271" r:id="rId12"/>
    <p:sldId id="272" r:id="rId13"/>
    <p:sldId id="291" r:id="rId14"/>
    <p:sldId id="292" r:id="rId15"/>
    <p:sldId id="293" r:id="rId16"/>
    <p:sldId id="294" r:id="rId17"/>
    <p:sldId id="295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 and Learning Objectives" id="{ED7C4758-ABE7-3D40-8C9D-02919E915DA4}">
          <p14:sldIdLst>
            <p14:sldId id="256"/>
            <p14:sldId id="257"/>
          </p14:sldIdLst>
        </p14:section>
        <p14:section name="Introduction to the Urinary System" id="{FF0DDDDA-9BCD-F949-B9DA-650F9A99B0CA}">
          <p14:sldIdLst>
            <p14:sldId id="258"/>
          </p14:sldIdLst>
        </p14:section>
        <p14:section name="Anatomy of the Integumentary System" id="{FA43CF7B-5035-0D4E-BF6D-94A1FA9D288E}">
          <p14:sldIdLst>
            <p14:sldId id="259"/>
            <p14:sldId id="288"/>
            <p14:sldId id="261"/>
            <p14:sldId id="262"/>
            <p14:sldId id="289"/>
            <p14:sldId id="269"/>
          </p14:sldIdLst>
        </p14:section>
        <p14:section name="Physiology of the Urinary System" id="{A7E707B3-F572-3443-B2B5-F8044992B091}">
          <p14:sldIdLst>
            <p14:sldId id="270"/>
            <p14:sldId id="271"/>
            <p14:sldId id="272"/>
            <p14:sldId id="291"/>
            <p14:sldId id="292"/>
            <p14:sldId id="293"/>
            <p14:sldId id="294"/>
            <p14:sldId id="295"/>
          </p14:sldIdLst>
        </p14:section>
        <p14:section name="Urinary DIseases, Disorders, and Diagnostic Testing" id="{1D3A276A-9CCA-F240-B370-89BD7BB4A9B9}">
          <p14:sldIdLst>
            <p14:sldId id="275"/>
            <p14:sldId id="276"/>
            <p14:sldId id="277"/>
          </p14:sldIdLst>
        </p14:section>
        <p14:section name="Summary" id="{6382B8C6-3C9F-E54C-98F8-4BA889F4D146}">
          <p14:sldIdLst>
            <p14:sldId id="278"/>
          </p14:sldIdLst>
        </p14:section>
        <p14:section name="References" id="{BED641D6-DCAA-3044-B428-89B65ED853CE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2"/>
    <p:restoredTop sz="95035"/>
  </p:normalViewPr>
  <p:slideViewPr>
    <p:cSldViewPr snapToGrid="0">
      <p:cViewPr varScale="1">
        <p:scale>
          <a:sx n="53" d="100"/>
          <a:sy n="53" d="100"/>
        </p:scale>
        <p:origin x="192" y="1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8389E-F1AF-D746-AFCD-3818C2036D6B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1A42D-5568-484F-8768-608C38847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6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GFR – the volume of filtrate formed by both kidneys per minute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Men: 180 L/day; Women: 150 L/day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99% of filtrate is returned to circulation by reabsorption; 1% (1-2 L) is excreted in urine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Hydrostatic pressure – the pressure produced by a fluid against a surface.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Filtration occurs as pressure forces fluid and solutes through a semipermeable barrier.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If there is a presence of fluids on both sides of a barrier, both fluids exert pressure in opposing directions.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dirty="0"/>
              <a:t>Net fluid movement will be in the direction of the lower pressure.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Glomerular filtration: glomerular hydrostatic pressure &gt; luminal hydrostatic pressure of Bowman’s capsule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Osmotic pressure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Osmosis is the movement of solvent (water) across a membrane that is impermeable to a solute in the solution – creating an osmotic pressure.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As long as there is a concentration gradient, water will move.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Osmotic pressure inside the glomerular capillary &gt; than the osmotic pressure in Bowman’s capsule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Hydrostatic pressure is sufficient to push water through the membrane despite the osmotic pressure working against.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Net filtration pressure (NFP) is about 10 mm Hg.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88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Urinalysis (urine analysis) often provides clues to renal disease.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Anuria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Polyuria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59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83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996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66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8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26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64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04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13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36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1A42D-5568-484F-8768-608C388474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7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CEBE1-0DEF-0EC7-AFFD-6E6CDEF92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57F77-99A4-3703-4A36-CF2C49AC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46D99-5BE1-7815-A035-597E8722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1F68-F1FC-FB8C-8F03-C119FFC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A311A-9340-7502-580F-EB7D9D5F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2DC-6FED-AF6C-4925-0EE1B13B0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F1F64E-0D49-6C52-15F0-2419801BB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967A-7925-5052-B60D-13A3DE41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9985-7ED0-7E4E-C894-E9FE2DAB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60D4A-A6B6-CAE5-1D8F-FB68D54B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C0ADA3-BCCD-D6AC-D9A9-88EFC25C8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055B5-3E80-9CA5-0D65-3F0055B74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ECAC-5B87-20B3-9657-3E52EB36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0F2D5-5984-E04D-8AC7-75209C9D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28C7B-CC88-E7D1-C56F-43DE38AE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3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0E42D-6F0C-2253-880A-B5DAE8AF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6AD76-ADA9-E703-AE0B-256C7F035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255F8-7F3E-0459-2288-DE61CADB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395B-52B3-7184-3125-0FACACA3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E940B-28B6-F2F1-CC8E-D327ED22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F591-553C-C745-4CBA-ED1E11BE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DD9F-5686-4CC5-855D-967348F36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9FFDF-E45C-8790-23EA-E548B4FF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F681-DC92-D466-8133-AB9A1706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B6A9-2B08-7574-CDA5-93FC1B70D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5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BD84-1CB8-2B70-304E-BC991B98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89C59-0131-C21D-66E6-EE84BC1D2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F0C4D-D1BC-A0B3-3C5C-1CF1EC39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749E5-9D93-D8AA-6A08-6719E992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77988-614F-2B81-02AF-62A83E10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EE399-A66F-60DA-D6C4-F2365949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9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2CC5E-DE97-253C-C7E6-167BA6F2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E7DD1-886B-6C9A-CC13-E38EF1367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94A28-7979-831D-3464-FAD8DC5F4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4487F-4339-C11A-E789-86D2836EA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669F31-F7A9-D823-4B17-96EFC14A1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0C0AC-0EA6-2FD9-E114-CA09D5F3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F276D-6B94-FFDF-04E9-CD3AC9553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02F7C-1B03-FAEF-0E4A-BC2D1E8B1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9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17FF-2FAA-EA33-C1A2-99F06DCA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2CC7AF-56DC-D289-6A04-87216D7D9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F1D5F-7E30-D57A-8F4D-075335C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ACC0C-D406-04AE-AAC2-D2DFA1D2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61780D-DC41-D7F4-7215-F43679DD9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D6046-A875-1C31-9A85-7E627E0B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6A42A-B04F-892C-85BF-461AED9D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9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15C2-2BDF-EDAB-6FCF-FC2209FB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F5050-1871-56CD-80A9-7CD26FF05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59518-257B-1FC9-B91A-4A9C02879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43C64-1604-7A0B-731C-B19D3725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B74A5-3FB0-2551-DA85-AEB7D8C2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BF36C-0868-1FEE-A457-466D621A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50D2-F09B-50CA-841F-BF2E2F32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547640-9C5A-338D-DCD7-EEBE95C66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115111-108A-9DDB-A59F-3EDC3BFA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EA445-FCAC-C33C-9441-8EB008040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95FA9-DEBE-945E-CCF5-C30D3CFC8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407A-00EB-F2DF-478B-0D323C1F9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0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5AE12-ED1B-FF5E-0124-67E37158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2ED2C-9CDE-88C8-752F-4A0D085F1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EA4F7-5A08-0BF8-B5D4-F6B799632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4CAC-E9B4-4C4B-BBD0-CEDE9E47040F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45331-F13B-5893-3942-10B4744E0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9672A-EA84-A89A-4BDA-1404C2C8F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03B5-D656-5E44-83E4-B76C655C1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4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anatomy-and-physiology/pages/1-introduct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ampusontario.pressbooks.pub/medicalterminology2/chapter/5-1-introduction-to-the-urinary-syste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creativecommons.org/licenses/by/4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s://creativecommons.org/licenses/by/4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campusontario.pressbooks.pub/medicalterminology2/chapter/chapter-5-1-anatomy-structures-of-the-urinary-syste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0FE2-D6F1-16BB-0A14-871272981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Urinary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8D42-732E-B54D-8263-1E44F449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209781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16DA6-F9BC-7CDD-53DF-912E5950B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the Urinary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1D6C5-4508-65E9-E027-9CA1CD2D8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waste products and medicines from the body.</a:t>
            </a:r>
          </a:p>
          <a:p>
            <a:r>
              <a:rPr lang="en-US" dirty="0"/>
              <a:t>Balance the body’s fluids.</a:t>
            </a:r>
          </a:p>
          <a:p>
            <a:r>
              <a:rPr lang="en-US" dirty="0"/>
              <a:t>Balance a variety of electrolytes.</a:t>
            </a:r>
          </a:p>
          <a:p>
            <a:r>
              <a:rPr lang="en-US" dirty="0"/>
              <a:t>Release hormones to control blood pressure.</a:t>
            </a:r>
          </a:p>
          <a:p>
            <a:r>
              <a:rPr lang="en-US" dirty="0"/>
              <a:t>Release a hormone to control red blood cell production.</a:t>
            </a:r>
          </a:p>
          <a:p>
            <a:r>
              <a:rPr lang="en-US" dirty="0"/>
              <a:t>Help with bone health by controlling calcium and phosphorous.</a:t>
            </a:r>
          </a:p>
        </p:txBody>
      </p:sp>
    </p:spTree>
    <p:extLst>
      <p:ext uri="{BB962C8B-B14F-4D97-AF65-F5344CB8AC3E}">
        <p14:creationId xmlns:p14="http://schemas.microsoft.com/office/powerpoint/2010/main" val="1585700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77E75-3B40-0764-893D-7413B7042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Nephron: The Functional Unit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CFD9BD-9A66-B3DD-7DC2-44AE2E308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Balance the plasma to homeostatic set points and excrete toxins in the urine</a:t>
            </a:r>
          </a:p>
          <a:p>
            <a:r>
              <a:rPr lang="en-US" dirty="0"/>
              <a:t>Primary function</a:t>
            </a:r>
          </a:p>
          <a:p>
            <a:pPr lvl="1"/>
            <a:r>
              <a:rPr lang="en-US" dirty="0"/>
              <a:t>Filtration, reabsorption, and secretion</a:t>
            </a:r>
          </a:p>
          <a:p>
            <a:r>
              <a:rPr lang="en-US" dirty="0"/>
              <a:t>Secondary function</a:t>
            </a:r>
          </a:p>
          <a:p>
            <a:pPr lvl="1"/>
            <a:r>
              <a:rPr lang="en-US" dirty="0"/>
              <a:t>Blood pressure (via renin production)</a:t>
            </a:r>
          </a:p>
          <a:p>
            <a:pPr lvl="1"/>
            <a:r>
              <a:rPr lang="en-US" dirty="0"/>
              <a:t>Red blood cell production (via erythropoietin hormone)</a:t>
            </a:r>
          </a:p>
          <a:p>
            <a:pPr lvl="1"/>
            <a:r>
              <a:rPr lang="en-US" dirty="0"/>
              <a:t>Calcium absorption (via conversion of </a:t>
            </a:r>
            <a:r>
              <a:rPr lang="en-US" dirty="0" err="1"/>
              <a:t>calcidiol</a:t>
            </a:r>
            <a:r>
              <a:rPr lang="en-US" dirty="0"/>
              <a:t> to calcitriol)</a:t>
            </a:r>
          </a:p>
        </p:txBody>
      </p:sp>
    </p:spTree>
    <p:extLst>
      <p:ext uri="{BB962C8B-B14F-4D97-AF65-F5344CB8AC3E}">
        <p14:creationId xmlns:p14="http://schemas.microsoft.com/office/powerpoint/2010/main" val="3317844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5EB26-3BD1-E6A6-904C-6F468EE3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of Henle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6B9C3-0B9A-3393-51CC-464CB12D41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Nephron loop – consist of simple squamous epithelium</a:t>
            </a:r>
          </a:p>
          <a:p>
            <a:pPr lvl="1"/>
            <a:r>
              <a:rPr lang="en-US" dirty="0"/>
              <a:t>Different portions of the loop have different permeabilities for solutes and water</a:t>
            </a:r>
          </a:p>
        </p:txBody>
      </p:sp>
    </p:spTree>
    <p:extLst>
      <p:ext uri="{BB962C8B-B14F-4D97-AF65-F5344CB8AC3E}">
        <p14:creationId xmlns:p14="http://schemas.microsoft.com/office/powerpoint/2010/main" val="3615626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59012-B702-2843-9270-5E72C8D5C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Glomerular Filtration Rate (GFR)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8D3A6-2F32-6AF0-C7C8-DAC0054F6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7</a:t>
            </a:r>
          </a:p>
          <a:p>
            <a:pPr marL="0" indent="0">
              <a:buNone/>
            </a:pPr>
            <a:r>
              <a:rPr lang="en-US" sz="2000" dirty="0"/>
              <a:t>Net Filtration Pressure.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8194" name="Picture 2" descr="Net filtration pressure calculation. This figure shows the different pressures acting across the glomerulus including blood hydrostatic pressure, blood colloid osmotic pressure, capsular hydrostatic pressure. ">
            <a:extLst>
              <a:ext uri="{FF2B5EF4-FFF2-40B4-BE49-F238E27FC236}">
                <a16:creationId xmlns:a16="http://schemas.microsoft.com/office/drawing/2014/main" id="{FDB3B9B9-A54C-2A4E-4B87-FF14C415F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879" y="1974274"/>
            <a:ext cx="420629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010583-E6A9-A1F3-0D4D-462A7553325F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42329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800B0-4F4A-7179-4213-F7AE1E4A6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Reabsorption and Secretion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0435A-7396-64F1-3B5B-8B81924DD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Substances are reabsorbed, and others are secreted.</a:t>
            </a:r>
          </a:p>
          <a:p>
            <a:r>
              <a:rPr lang="en-US" dirty="0"/>
              <a:t>Reabsorbed water and substances are returned to circulation by the peritubular and vasa recta capillaries.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690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48A77-4C6E-B1E3-DD20-409D6D9AE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Urinalysis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EA7BFB-C211-167C-D2B3-5CCBE3271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8</a:t>
            </a:r>
          </a:p>
          <a:p>
            <a:pPr marL="0" indent="0">
              <a:buNone/>
            </a:pPr>
            <a:r>
              <a:rPr lang="en-US" sz="2000" dirty="0"/>
              <a:t>Urine Color.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9218" name="Picture 2" descr="Hydration chart. This color chart shows 8 different shades of yellow and associates each shade with stages of hydration (lightest 3 shades) or dehydration (remaining 5 darker shades).">
            <a:extLst>
              <a:ext uri="{FF2B5EF4-FFF2-40B4-BE49-F238E27FC236}">
                <a16:creationId xmlns:a16="http://schemas.microsoft.com/office/drawing/2014/main" id="{9E2F27AC-75A6-97E5-50D8-759531833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693" y="1575780"/>
            <a:ext cx="2710650" cy="460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E6AE6D4-31C9-21F7-0EB8-FB1DCB4C3F9D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41125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2B6CD-F3FF-4B63-9A48-35154AFEF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Urinary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C6A44-0359-75BC-8C89-E16249BB8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Water retention</a:t>
            </a:r>
          </a:p>
          <a:p>
            <a:pPr lvl="1"/>
            <a:r>
              <a:rPr lang="en-US" dirty="0"/>
              <a:t>Renin-Angiotensin-Aldosterone</a:t>
            </a:r>
          </a:p>
          <a:p>
            <a:pPr lvl="1"/>
            <a:r>
              <a:rPr lang="en-US" dirty="0"/>
              <a:t>Antidiuretic Hormone (ADH)</a:t>
            </a:r>
          </a:p>
          <a:p>
            <a:r>
              <a:rPr lang="en-US" dirty="0"/>
              <a:t>Maintaining Homeostasis</a:t>
            </a:r>
          </a:p>
          <a:p>
            <a:pPr lvl="1"/>
            <a:r>
              <a:rPr lang="en-US" dirty="0"/>
              <a:t>Parathyroid Hormone</a:t>
            </a:r>
          </a:p>
          <a:p>
            <a:pPr lvl="1"/>
            <a:r>
              <a:rPr lang="en-US" dirty="0"/>
              <a:t>Diuretics and Fluid Volume</a:t>
            </a:r>
          </a:p>
          <a:p>
            <a:r>
              <a:rPr lang="en-US" dirty="0"/>
              <a:t>Regulation of Nitrogen Wastes</a:t>
            </a:r>
          </a:p>
          <a:p>
            <a:r>
              <a:rPr lang="en-US" dirty="0"/>
              <a:t>Elimination of Drugs and Hormones</a:t>
            </a:r>
          </a:p>
        </p:txBody>
      </p:sp>
    </p:spTree>
    <p:extLst>
      <p:ext uri="{BB962C8B-B14F-4D97-AF65-F5344CB8AC3E}">
        <p14:creationId xmlns:p14="http://schemas.microsoft.com/office/powerpoint/2010/main" val="1355171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35722-CFCC-F0A2-DF08-3B8434043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Physiology 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E0F1C-1EF6-2900-1D95-E5784AAF9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65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A4943-4E6C-1760-AF4C-6B900E89C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Urinary Diseases and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95EB-45CC-C7A4-863F-7C15D8E28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Diabetic Nephropathy</a:t>
            </a:r>
          </a:p>
          <a:p>
            <a:r>
              <a:rPr lang="en-US" dirty="0"/>
              <a:t>Glomerulonephritis</a:t>
            </a:r>
          </a:p>
          <a:p>
            <a:r>
              <a:rPr lang="en-US" dirty="0"/>
              <a:t>Hydronephrosis</a:t>
            </a:r>
          </a:p>
          <a:p>
            <a:r>
              <a:rPr lang="en-US" dirty="0"/>
              <a:t>Polycystic Kidney Disease</a:t>
            </a:r>
          </a:p>
          <a:p>
            <a:r>
              <a:rPr lang="en-US" dirty="0"/>
              <a:t>Renal Cell Carcinoma</a:t>
            </a:r>
          </a:p>
          <a:p>
            <a:r>
              <a:rPr lang="en-US" dirty="0"/>
              <a:t>Renal Failure</a:t>
            </a:r>
          </a:p>
          <a:p>
            <a:r>
              <a:rPr lang="en-US" dirty="0"/>
              <a:t>Cystitis</a:t>
            </a:r>
          </a:p>
          <a:p>
            <a:r>
              <a:rPr lang="en-US" dirty="0"/>
              <a:t>Urinary Tract Infection</a:t>
            </a:r>
          </a:p>
          <a:p>
            <a:r>
              <a:rPr lang="en-US" dirty="0"/>
              <a:t>Urinary Incontinence</a:t>
            </a:r>
          </a:p>
        </p:txBody>
      </p:sp>
    </p:spTree>
    <p:extLst>
      <p:ext uri="{BB962C8B-B14F-4D97-AF65-F5344CB8AC3E}">
        <p14:creationId xmlns:p14="http://schemas.microsoft.com/office/powerpoint/2010/main" val="4054651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6B884-FA1F-35D8-31E9-5F9D39C91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Specialties and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26E4D-5D89-6C05-7805-7BADDA0DC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Urologist</a:t>
            </a:r>
          </a:p>
          <a:p>
            <a:r>
              <a:rPr lang="en-US" dirty="0"/>
              <a:t>Urinalysis</a:t>
            </a:r>
          </a:p>
          <a:p>
            <a:r>
              <a:rPr lang="en-US" dirty="0"/>
              <a:t>Urine for C&amp;S</a:t>
            </a:r>
          </a:p>
          <a:p>
            <a:r>
              <a:rPr lang="en-US" dirty="0"/>
              <a:t>24 Hour Urine Collection</a:t>
            </a:r>
          </a:p>
          <a:p>
            <a:r>
              <a:rPr lang="en-US" dirty="0"/>
              <a:t>CT Scan of Kidney</a:t>
            </a:r>
          </a:p>
          <a:p>
            <a:r>
              <a:rPr lang="en-US" dirty="0"/>
              <a:t>Cystoscopy</a:t>
            </a:r>
          </a:p>
          <a:p>
            <a:r>
              <a:rPr lang="en-US" dirty="0"/>
              <a:t>Dialysis</a:t>
            </a:r>
          </a:p>
          <a:p>
            <a:r>
              <a:rPr lang="en-US" dirty="0"/>
              <a:t>Intravenous Pyelogram</a:t>
            </a:r>
          </a:p>
          <a:p>
            <a:r>
              <a:rPr lang="en-US" dirty="0"/>
              <a:t>Kidney Scan</a:t>
            </a:r>
          </a:p>
          <a:p>
            <a:r>
              <a:rPr lang="en-US" dirty="0"/>
              <a:t>Kidney Transplant</a:t>
            </a:r>
          </a:p>
        </p:txBody>
      </p:sp>
    </p:spTree>
    <p:extLst>
      <p:ext uri="{BB962C8B-B14F-4D97-AF65-F5344CB8AC3E}">
        <p14:creationId xmlns:p14="http://schemas.microsoft.com/office/powerpoint/2010/main" val="1401228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EF23-A9FE-6DC0-3BB4-E12EFE2A2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1226-8A51-C85F-7D1E-CC68554D0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39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7F818-A0BA-FFF5-E1A2-6F2DB86B7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E1295-2EA6-986A-1498-39704BC1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16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F5BC9-EAFA-B0C7-8008-493408B5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DF3C1-A768-F365-824D-4498DD87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54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AC1-E918-1426-767F-776F0DC7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5B68-8A20-4E35-E06D-D39B1A9E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7200">
              <a:buNone/>
            </a:pPr>
            <a:r>
              <a:rPr lang="en-US" dirty="0"/>
              <a:t>Carter, K., &amp; Rutherford, M. (2020). Building a medical terminology foundation 2e. </a:t>
            </a:r>
            <a:r>
              <a:rPr lang="en-US" dirty="0" err="1"/>
              <a:t>eCampus</a:t>
            </a:r>
            <a:r>
              <a:rPr lang="en-US" dirty="0"/>
              <a:t> Ontario. </a:t>
            </a:r>
          </a:p>
          <a:p>
            <a:pPr marL="0" indent="-457200">
              <a:buNone/>
            </a:pPr>
            <a:endParaRPr lang="en-US" dirty="0"/>
          </a:p>
          <a:p>
            <a:pPr marL="0" indent="-457200">
              <a:buNone/>
            </a:pPr>
            <a:r>
              <a:rPr lang="en-US" dirty="0"/>
              <a:t>OpenStax College. (2013). Anatomy and physiology. OpenStax. </a:t>
            </a:r>
            <a:r>
              <a:rPr lang="en-US" dirty="0">
                <a:hlinkClick r:id="rId2"/>
              </a:rPr>
              <a:t>https://openstax.org/books/anatomy-and-physiology/pages/1-introduction</a:t>
            </a:r>
            <a:endParaRPr lang="en-US" dirty="0"/>
          </a:p>
          <a:p>
            <a:pPr marL="0" indent="-45720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60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391F-5DAD-5F07-E8D1-2CE93020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Integumentary System Medical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80527-DC2A-390F-1EFC-6B8110F9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Word Parts H5P Activity</a:t>
            </a:r>
            <a:endParaRPr lang="en-US" dirty="0"/>
          </a:p>
          <a:p>
            <a:r>
              <a:rPr lang="en-US" dirty="0">
                <a:hlinkClick r:id="rId2"/>
              </a:rPr>
              <a:t>Urinary System terms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8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the Urinary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CC9C4-C64F-ADE3-B882-96674ACB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1</a:t>
            </a:r>
          </a:p>
          <a:p>
            <a:pPr marL="0" indent="0" algn="just">
              <a:buNone/>
            </a:pPr>
            <a:r>
              <a:rPr lang="en-PH" sz="2000" dirty="0"/>
              <a:t>Kidneys.</a:t>
            </a:r>
          </a:p>
        </p:txBody>
      </p:sp>
      <p:pic>
        <p:nvPicPr>
          <p:cNvPr id="4" name="Picture 2" descr="Diagram of a human torso showing the location of the kidneys within the torso.">
            <a:extLst>
              <a:ext uri="{FF2B5EF4-FFF2-40B4-BE49-F238E27FC236}">
                <a16:creationId xmlns:a16="http://schemas.microsoft.com/office/drawing/2014/main" id="{423D6C8A-4E1E-B3A4-3FAC-41CBDE8A7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5" y="2850776"/>
            <a:ext cx="4874665" cy="360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E0FB064-F590-380E-4E89-5AE54B948336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5257801" cy="39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92C0D97-ADB3-4C88-C966-A183E72FAF57}"/>
              </a:ext>
            </a:extLst>
          </p:cNvPr>
          <p:cNvSpPr txBox="1">
            <a:spLocks/>
          </p:cNvSpPr>
          <p:nvPr/>
        </p:nvSpPr>
        <p:spPr>
          <a:xfrm>
            <a:off x="6705604" y="1825625"/>
            <a:ext cx="4648200" cy="102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2000" dirty="0"/>
              <a:t>Figure 2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PH" sz="2000" dirty="0"/>
              <a:t>Left Kidney.</a:t>
            </a:r>
          </a:p>
        </p:txBody>
      </p:sp>
      <p:pic>
        <p:nvPicPr>
          <p:cNvPr id="1028" name="Picture 4" descr="Left kidney diagram. The left panel of this figure shows the location of the kidneys in the abdomen. The right panel shows the cross section of the kidney.">
            <a:extLst>
              <a:ext uri="{FF2B5EF4-FFF2-40B4-BE49-F238E27FC236}">
                <a16:creationId xmlns:a16="http://schemas.microsoft.com/office/drawing/2014/main" id="{62F5815B-A666-ED2F-042D-B088053AD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380" y="3217854"/>
            <a:ext cx="5030331" cy="287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9FEFBA-4E05-9D22-E4A8-244F7D367336}"/>
              </a:ext>
            </a:extLst>
          </p:cNvPr>
          <p:cNvSpPr txBox="1">
            <a:spLocks/>
          </p:cNvSpPr>
          <p:nvPr/>
        </p:nvSpPr>
        <p:spPr>
          <a:xfrm>
            <a:off x="6705602" y="6460548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77240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Nephrons and Vessels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CC9C4-C64F-ADE3-B882-96674ACB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1025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3</a:t>
            </a:r>
          </a:p>
          <a:p>
            <a:pPr marL="0" indent="0" algn="just">
              <a:buNone/>
            </a:pPr>
            <a:r>
              <a:rPr lang="en-PH" sz="2000" dirty="0"/>
              <a:t>Blood Flow in the Kidney.</a:t>
            </a:r>
          </a:p>
        </p:txBody>
      </p:sp>
      <p:pic>
        <p:nvPicPr>
          <p:cNvPr id="8" name="Picture 2" descr="This figure shows the network of blood vessels and the blood flow in the kidneys.">
            <a:extLst>
              <a:ext uri="{FF2B5EF4-FFF2-40B4-BE49-F238E27FC236}">
                <a16:creationId xmlns:a16="http://schemas.microsoft.com/office/drawing/2014/main" id="{4C3E35DB-D56A-6B95-05BC-F4FBEABAE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15" y="2554549"/>
            <a:ext cx="4919570" cy="3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0FB064-F590-380E-4E89-5AE54B948336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4919571" cy="39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2C0D97-ADB3-4C88-C966-A183E72FAF57}"/>
              </a:ext>
            </a:extLst>
          </p:cNvPr>
          <p:cNvSpPr txBox="1">
            <a:spLocks/>
          </p:cNvSpPr>
          <p:nvPr/>
        </p:nvSpPr>
        <p:spPr>
          <a:xfrm>
            <a:off x="6705604" y="1825625"/>
            <a:ext cx="4648200" cy="1025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2000" dirty="0"/>
              <a:t>Figure 4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PH" sz="2000" dirty="0"/>
              <a:t>Blood Flow in the Nephron.</a:t>
            </a:r>
          </a:p>
        </p:txBody>
      </p:sp>
      <p:pic>
        <p:nvPicPr>
          <p:cNvPr id="4098" name="Picture 2" descr="This image shows the blood vessels and the direction of blood flow in the nephron.">
            <a:extLst>
              <a:ext uri="{FF2B5EF4-FFF2-40B4-BE49-F238E27FC236}">
                <a16:creationId xmlns:a16="http://schemas.microsoft.com/office/drawing/2014/main" id="{94FC169E-2068-E782-CA73-B4018BE74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960" y="2666525"/>
            <a:ext cx="2609644" cy="36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19FEFBA-4E05-9D22-E4A8-244F7D367336}"/>
              </a:ext>
            </a:extLst>
          </p:cNvPr>
          <p:cNvSpPr txBox="1">
            <a:spLocks/>
          </p:cNvSpPr>
          <p:nvPr/>
        </p:nvSpPr>
        <p:spPr>
          <a:xfrm>
            <a:off x="6705602" y="6460548"/>
            <a:ext cx="4912361" cy="397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82677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443BE-CEB8-3E25-AEDC-08828591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Ureters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ADF2D7-FEB8-E2F9-021F-80A00E484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Tube that carries urine from the kidney to the bladder.</a:t>
            </a:r>
          </a:p>
          <a:p>
            <a:pPr lvl="1"/>
            <a:r>
              <a:rPr lang="en-US" dirty="0" err="1"/>
              <a:t>Persitalsis</a:t>
            </a:r>
            <a:endParaRPr lang="en-US" dirty="0"/>
          </a:p>
          <a:p>
            <a:r>
              <a:rPr lang="en-US" dirty="0"/>
              <a:t>Kidneys and ureters are completely retroperitoneal.</a:t>
            </a:r>
          </a:p>
        </p:txBody>
      </p:sp>
    </p:spTree>
    <p:extLst>
      <p:ext uri="{BB962C8B-B14F-4D97-AF65-F5344CB8AC3E}">
        <p14:creationId xmlns:p14="http://schemas.microsoft.com/office/powerpoint/2010/main" val="400700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59012-B702-2843-9270-5E72C8D5C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8D3A6-2F32-6AF0-C7C8-DAC0054F6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5</a:t>
            </a:r>
          </a:p>
          <a:p>
            <a:pPr marL="0" indent="0">
              <a:buNone/>
            </a:pPr>
            <a:r>
              <a:rPr lang="en-US" sz="2000" dirty="0"/>
              <a:t>Bladder.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122" name="Picture 2" descr="Cross-section of the bladder. The left panel of this figure shows the cross section of the bladder and the major parts are labeled. The right panel shows a micrograph of the bladder.">
            <a:extLst>
              <a:ext uri="{FF2B5EF4-FFF2-40B4-BE49-F238E27FC236}">
                <a16:creationId xmlns:a16="http://schemas.microsoft.com/office/drawing/2014/main" id="{AD1CFD08-8423-C260-FCBC-D16A24D67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97" y="2604914"/>
            <a:ext cx="6208006" cy="380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010583-E6A9-A1F3-0D4D-462A7553325F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89959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59012-B702-2843-9270-5E72C8D5C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Urethra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8D3A6-2F32-6AF0-C7C8-DAC0054F6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PH" sz="2000" dirty="0"/>
              <a:t>Figure 6</a:t>
            </a:r>
          </a:p>
          <a:p>
            <a:pPr marL="0" indent="0">
              <a:buNone/>
            </a:pPr>
            <a:r>
              <a:rPr lang="en-US" sz="2000" dirty="0"/>
              <a:t>Urethra.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170" name="Picture 2" descr="Diagrams of female and male genitalia. Diagrams of the (a) female and (b) male genitalia highlighting the respective urethras.">
            <a:extLst>
              <a:ext uri="{FF2B5EF4-FFF2-40B4-BE49-F238E27FC236}">
                <a16:creationId xmlns:a16="http://schemas.microsoft.com/office/drawing/2014/main" id="{74A53F20-2507-87B5-9F78-D8A7BFAFB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992" y="2650570"/>
            <a:ext cx="9246016" cy="339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010583-E6A9-A1F3-0D4D-462A7553325F}"/>
              </a:ext>
            </a:extLst>
          </p:cNvPr>
          <p:cNvSpPr txBox="1">
            <a:spLocks/>
          </p:cNvSpPr>
          <p:nvPr/>
        </p:nvSpPr>
        <p:spPr>
          <a:xfrm>
            <a:off x="838199" y="6460549"/>
            <a:ext cx="8547847" cy="40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i="1" dirty="0"/>
              <a:t>Note.</a:t>
            </a:r>
            <a:r>
              <a:rPr lang="en-PH" sz="1600" dirty="0"/>
              <a:t> From Betts, et al., 2013. Licensed under </a:t>
            </a:r>
            <a:r>
              <a:rPr lang="en-PH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PH" sz="1600" dirty="0"/>
              <a:t>.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98520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38F4-BDA0-5F2A-FEA8-5D2D47232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Concept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86429-5EC5-6A15-4D91-F3ED17FEF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Urinary System Bladder Anatomy H5P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055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757</Words>
  <Application>Microsoft Macintosh PowerPoint</Application>
  <PresentationFormat>Widescreen</PresentationFormat>
  <Paragraphs>131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Urinary System</vt:lpstr>
      <vt:lpstr>Learning Objectives</vt:lpstr>
      <vt:lpstr>Integumentary System Medical Terms</vt:lpstr>
      <vt:lpstr>Parts of the Urinary System</vt:lpstr>
      <vt:lpstr>Nephrons and Vessels</vt:lpstr>
      <vt:lpstr>Ureters</vt:lpstr>
      <vt:lpstr>Bladder</vt:lpstr>
      <vt:lpstr>Urethra</vt:lpstr>
      <vt:lpstr>Anatomy Concept Check</vt:lpstr>
      <vt:lpstr>Functions of the Urinary System</vt:lpstr>
      <vt:lpstr>Nephron: The Functional Unit</vt:lpstr>
      <vt:lpstr>Loop of Henle</vt:lpstr>
      <vt:lpstr>Glomerular Filtration Rate (GFR)</vt:lpstr>
      <vt:lpstr>Reabsorption and Secretion</vt:lpstr>
      <vt:lpstr>Urinalysis</vt:lpstr>
      <vt:lpstr>Endocrine Urinary Function</vt:lpstr>
      <vt:lpstr>Physiology Concept Check</vt:lpstr>
      <vt:lpstr>Urinary Diseases and Disorders</vt:lpstr>
      <vt:lpstr>Medical Specialties and Procedures</vt:lpstr>
      <vt:lpstr>Concept Check</vt:lpstr>
      <vt:lpstr>Summary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Respiratory System</dc:title>
  <dc:creator>Ken Maquiling</dc:creator>
  <cp:lastModifiedBy>Ken Maquiling</cp:lastModifiedBy>
  <cp:revision>17</cp:revision>
  <dcterms:created xsi:type="dcterms:W3CDTF">2023-07-03T17:49:30Z</dcterms:created>
  <dcterms:modified xsi:type="dcterms:W3CDTF">2023-07-24T14:51:33Z</dcterms:modified>
</cp:coreProperties>
</file>