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Respiratory System" id="{FF0DDDDA-9BCD-F949-B9DA-650F9A99B0CA}">
          <p14:sldIdLst>
            <p14:sldId id="258"/>
          </p14:sldIdLst>
        </p14:section>
        <p14:section name="Anatomy of the Respiratory System" id="{FA43CF7B-5035-0D4E-BF6D-94A1FA9D288E}">
          <p14:sldIdLst>
            <p14:sldId id="259"/>
            <p14:sldId id="261"/>
            <p14:sldId id="262"/>
            <p14:sldId id="263"/>
            <p14:sldId id="264"/>
            <p14:sldId id="265"/>
            <p14:sldId id="266"/>
            <p14:sldId id="267"/>
            <p14:sldId id="268"/>
            <p14:sldId id="269"/>
          </p14:sldIdLst>
        </p14:section>
        <p14:section name="Physiology of the Respiratory System" id="{A7E707B3-F572-3443-B2B5-F8044992B091}">
          <p14:sldIdLst>
            <p14:sldId id="270"/>
            <p14:sldId id="271"/>
            <p14:sldId id="272"/>
            <p14:sldId id="273"/>
            <p14:sldId id="274"/>
          </p14:sldIdLst>
        </p14:section>
        <p14:section name="Respiratory diseases, disorders, and diagnostic testing" id="{1D3A276A-9CCA-F240-B370-89BD7BB4A9B9}">
          <p14:sldIdLst>
            <p14:sldId id="275"/>
            <p14:sldId id="276"/>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495"/>
    <p:restoredTop sz="69632"/>
  </p:normalViewPr>
  <p:slideViewPr>
    <p:cSldViewPr snapToGrid="0">
      <p:cViewPr varScale="1">
        <p:scale>
          <a:sx n="72" d="100"/>
          <a:sy n="72" d="100"/>
        </p:scale>
        <p:origin x="94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r>
              <a:rPr lang="en-US" dirty="0"/>
              <a:t>Key terms:</a:t>
            </a:r>
          </a:p>
          <a:p>
            <a:pPr marL="171450" indent="-171450" algn="just">
              <a:buFont typeface="Arial" panose="020B0604020202020204" pitchFamily="34" charset="0"/>
              <a:buChar char="•"/>
            </a:pPr>
            <a:r>
              <a:rPr lang="en-US" dirty="0"/>
              <a:t>Nares</a:t>
            </a:r>
          </a:p>
          <a:p>
            <a:pPr marL="171450" indent="-171450" algn="just">
              <a:buFont typeface="Arial" panose="020B0604020202020204" pitchFamily="34" charset="0"/>
              <a:buChar char="•"/>
            </a:pPr>
            <a:r>
              <a:rPr lang="en-US" dirty="0"/>
              <a:t>Nasal septum</a:t>
            </a:r>
          </a:p>
          <a:p>
            <a:pPr marL="171450" indent="-171450" algn="just">
              <a:buFont typeface="Arial" panose="020B0604020202020204" pitchFamily="34" charset="0"/>
              <a:buChar char="•"/>
            </a:pPr>
            <a:r>
              <a:rPr lang="en-US" dirty="0"/>
              <a:t>Septal cartilage</a:t>
            </a:r>
          </a:p>
          <a:p>
            <a:pPr marL="171450" indent="-171450" algn="just">
              <a:buFont typeface="Arial" panose="020B0604020202020204" pitchFamily="34" charset="0"/>
              <a:buChar char="•"/>
            </a:pPr>
            <a:r>
              <a:rPr lang="en-US" dirty="0"/>
              <a:t>Conchae</a:t>
            </a:r>
          </a:p>
          <a:p>
            <a:pPr marL="171450" indent="-171450" algn="just">
              <a:buFont typeface="Arial" panose="020B0604020202020204" pitchFamily="34" charset="0"/>
              <a:buChar char="•"/>
            </a:pPr>
            <a:r>
              <a:rPr lang="en-US" dirty="0"/>
              <a:t>Meatuses</a:t>
            </a:r>
          </a:p>
          <a:p>
            <a:pPr marL="171450" indent="-171450" algn="just">
              <a:buFont typeface="Arial" panose="020B0604020202020204" pitchFamily="34" charset="0"/>
              <a:buChar char="•"/>
            </a:pPr>
            <a:r>
              <a:rPr lang="en-US" dirty="0"/>
              <a:t>Pseudostratified ciliate columnar epithelia</a:t>
            </a:r>
          </a:p>
          <a:p>
            <a:pPr marL="171450" indent="-171450" algn="just">
              <a:buFont typeface="Arial" panose="020B0604020202020204" pitchFamily="34" charset="0"/>
              <a:buChar char="•"/>
            </a:pPr>
            <a:r>
              <a:rPr lang="en-US" dirty="0"/>
              <a:t>Defensins</a:t>
            </a:r>
          </a:p>
          <a:p>
            <a:pPr marL="171450" indent="-171450" algn="just">
              <a:buFont typeface="Arial" panose="020B0604020202020204" pitchFamily="34" charset="0"/>
              <a:buChar char="•"/>
            </a:pPr>
            <a:r>
              <a:rPr lang="en-US" dirty="0"/>
              <a:t>Hard palate</a:t>
            </a:r>
          </a:p>
          <a:p>
            <a:pPr marL="171450" indent="-171450" algn="just">
              <a:buFont typeface="Arial" panose="020B0604020202020204" pitchFamily="34" charset="0"/>
              <a:buChar char="•"/>
            </a:pPr>
            <a:r>
              <a:rPr lang="en-US" dirty="0"/>
              <a:t>Soft palate</a:t>
            </a:r>
          </a:p>
          <a:p>
            <a:pPr marL="171450" indent="-171450" algn="just">
              <a:buFont typeface="Arial" panose="020B0604020202020204" pitchFamily="34" charset="0"/>
              <a:buChar char="•"/>
            </a:pPr>
            <a:r>
              <a:rPr lang="en-US" dirty="0"/>
              <a:t>Paranasal sinuses</a:t>
            </a:r>
          </a:p>
          <a:p>
            <a:pPr marL="628650" lvl="1" indent="-171450" algn="just">
              <a:buFont typeface="Arial" panose="020B0604020202020204" pitchFamily="34" charset="0"/>
              <a:buChar char="•"/>
            </a:pPr>
            <a:r>
              <a:rPr lang="en-US" dirty="0"/>
              <a:t>Frontal</a:t>
            </a:r>
          </a:p>
          <a:p>
            <a:pPr marL="628650" lvl="1" indent="-171450" algn="just">
              <a:buFont typeface="Arial" panose="020B0604020202020204" pitchFamily="34" charset="0"/>
              <a:buChar char="•"/>
            </a:pPr>
            <a:r>
              <a:rPr lang="en-US" dirty="0"/>
              <a:t>Maxillary</a:t>
            </a:r>
          </a:p>
          <a:p>
            <a:pPr marL="628650" lvl="1" indent="-171450" algn="just">
              <a:buFont typeface="Arial" panose="020B0604020202020204" pitchFamily="34" charset="0"/>
              <a:buChar char="•"/>
            </a:pPr>
            <a:r>
              <a:rPr lang="en-US" dirty="0"/>
              <a:t>Sphenoidal</a:t>
            </a:r>
          </a:p>
          <a:p>
            <a:pPr marL="628650" lvl="1" indent="-171450" algn="just">
              <a:buFont typeface="Arial" panose="020B0604020202020204" pitchFamily="34" charset="0"/>
              <a:buChar char="•"/>
            </a:pPr>
            <a:r>
              <a:rPr lang="en-US" dirty="0"/>
              <a:t>ethmoidal</a:t>
            </a:r>
          </a:p>
          <a:p>
            <a:pPr marL="0" indent="0" algn="just">
              <a:buFontTx/>
              <a:buNone/>
            </a:pPr>
            <a:endParaRPr lang="en-US" dirty="0"/>
          </a:p>
          <a:p>
            <a:pPr>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2857926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Respiratory Medicine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Concerned with the diagnosis and treatment of diseases related to the respiratory system.</a:t>
            </a:r>
          </a:p>
          <a:p>
            <a:pPr marL="171450" indent="-171450">
              <a:buFont typeface="Arial" panose="020B0604020202020204" pitchFamily="34" charset="0"/>
              <a:buChar char="•"/>
            </a:pPr>
            <a:r>
              <a:rPr lang="en-US" dirty="0"/>
              <a:t>Respiratory Therapists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Healthcare professionals who monitor, assess, and treat people with breathing problems.</a:t>
            </a:r>
          </a:p>
          <a:p>
            <a:pPr marL="171450" indent="-171450">
              <a:buFont typeface="Arial" panose="020B0604020202020204" pitchFamily="34" charset="0"/>
              <a:buChar char="•"/>
            </a:pPr>
            <a:r>
              <a:rPr lang="en-US" dirty="0"/>
              <a:t>Thoracic Surgeon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surgeon specializing in either thoracic (chest) or cardiothoracic (heart and chest) surgery and care.</a:t>
            </a:r>
          </a:p>
          <a:p>
            <a:pPr marL="171450" indent="-171450">
              <a:buFont typeface="Arial" panose="020B0604020202020204" pitchFamily="34" charset="0"/>
              <a:buChar char="•"/>
            </a:pPr>
            <a:r>
              <a:rPr lang="en-US" dirty="0"/>
              <a:t>Spirometry Testing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Testing used to find out how well the lungs are working by measuring air volume.</a:t>
            </a:r>
          </a:p>
          <a:p>
            <a:pPr marL="628650" lvl="1"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20</a:t>
            </a:fld>
            <a:endParaRPr lang="en-US"/>
          </a:p>
        </p:txBody>
      </p:sp>
    </p:spTree>
    <p:extLst>
      <p:ext uri="{BB962C8B-B14F-4D97-AF65-F5344CB8AC3E}">
        <p14:creationId xmlns:p14="http://schemas.microsoft.com/office/powerpoint/2010/main" val="1873996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Conchae, meatuses, and paranasal sinuses are lined by pseudostratified ciliated epithelium.</a:t>
            </a:r>
          </a:p>
          <a:p>
            <a:pPr marL="171450" indent="-171450" algn="just">
              <a:buFont typeface="Arial" panose="020B0604020202020204" pitchFamily="34" charset="0"/>
              <a:buChar char="•"/>
            </a:pPr>
            <a:r>
              <a:rPr lang="en-US" dirty="0"/>
              <a:t>Epithelial cells function to warm and humidify incoming air.</a:t>
            </a:r>
          </a:p>
          <a:p>
            <a:pPr marL="171450" indent="-171450" algn="just">
              <a:buFont typeface="Arial" panose="020B0604020202020204" pitchFamily="34" charset="0"/>
              <a:buChar char="•"/>
            </a:pPr>
            <a:r>
              <a:rPr lang="en-US" dirty="0"/>
              <a:t>Goblet cells and seromucous glands produce mucus to trap debris and lubricate the nasal mucosa.</a:t>
            </a:r>
          </a:p>
          <a:p>
            <a:pPr marL="171450" indent="-171450" algn="just">
              <a:buFont typeface="Arial" panose="020B0604020202020204" pitchFamily="34" charset="0"/>
              <a:buChar char="•"/>
            </a:pPr>
            <a:r>
              <a:rPr lang="en-US" dirty="0"/>
              <a:t>Cilia help remove mucus and debris and sweep materials toward the throat to be swallowed.</a:t>
            </a:r>
          </a:p>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6</a:t>
            </a:fld>
            <a:endParaRPr lang="en-US"/>
          </a:p>
        </p:txBody>
      </p:sp>
    </p:spTree>
    <p:extLst>
      <p:ext uri="{BB962C8B-B14F-4D97-AF65-F5344CB8AC3E}">
        <p14:creationId xmlns:p14="http://schemas.microsoft.com/office/powerpoint/2010/main" val="4241564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r>
              <a:rPr lang="en-US" dirty="0"/>
              <a:t>Key terms:</a:t>
            </a:r>
          </a:p>
          <a:p>
            <a:r>
              <a:rPr lang="en-US" dirty="0"/>
              <a:t>Three major regions</a:t>
            </a:r>
          </a:p>
          <a:p>
            <a:pPr marL="171450" indent="-171450">
              <a:buFont typeface="Arial" panose="020B0604020202020204" pitchFamily="34" charset="0"/>
              <a:buChar char="•"/>
            </a:pPr>
            <a:r>
              <a:rPr lang="en-US" dirty="0"/>
              <a:t>Nasopharynx</a:t>
            </a:r>
          </a:p>
          <a:p>
            <a:pPr marL="628650" lvl="1" indent="-171450">
              <a:buFont typeface="Arial" panose="020B0604020202020204" pitchFamily="34" charset="0"/>
              <a:buChar char="•"/>
            </a:pPr>
            <a:r>
              <a:rPr lang="en-US" dirty="0"/>
              <a:t>pharyngeal tonsil</a:t>
            </a:r>
          </a:p>
          <a:p>
            <a:pPr marL="171450" indent="-171450">
              <a:buFont typeface="Arial" panose="020B0604020202020204" pitchFamily="34" charset="0"/>
              <a:buChar char="•"/>
            </a:pPr>
            <a:r>
              <a:rPr lang="en-US" dirty="0"/>
              <a:t>Oropharynx</a:t>
            </a:r>
          </a:p>
          <a:p>
            <a:pPr marL="628650" lvl="1" indent="-171450">
              <a:buFont typeface="Arial" panose="020B0604020202020204" pitchFamily="34" charset="0"/>
              <a:buChar char="•"/>
            </a:pPr>
            <a:r>
              <a:rPr lang="en-US" dirty="0"/>
              <a:t>Palatine tonsil</a:t>
            </a:r>
          </a:p>
          <a:p>
            <a:pPr marL="628650" lvl="1" indent="-171450">
              <a:buFont typeface="Arial" panose="020B0604020202020204" pitchFamily="34" charset="0"/>
              <a:buChar char="•"/>
            </a:pPr>
            <a:r>
              <a:rPr lang="en-US" dirty="0"/>
              <a:t>Lingual tonsil</a:t>
            </a:r>
          </a:p>
          <a:p>
            <a:pPr marL="171450" indent="-171450">
              <a:buFont typeface="Arial" panose="020B0604020202020204" pitchFamily="34" charset="0"/>
              <a:buChar char="•"/>
            </a:pPr>
            <a:r>
              <a:rPr lang="en-US" dirty="0"/>
              <a:t>Laryngopharynx</a:t>
            </a:r>
          </a:p>
          <a:p>
            <a:pPr marL="0" indent="0" algn="just">
              <a:buFontTx/>
              <a:buNone/>
            </a:pPr>
            <a:endParaRPr lang="en-US" dirty="0"/>
          </a:p>
          <a:p>
            <a:pPr>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2267244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r>
              <a:rPr lang="en-US" dirty="0"/>
              <a:t>Key terms:</a:t>
            </a:r>
          </a:p>
          <a:p>
            <a:r>
              <a:rPr lang="en-US" dirty="0"/>
              <a:t>Three major structures:</a:t>
            </a:r>
          </a:p>
          <a:p>
            <a:pPr marL="171450" indent="-171450">
              <a:buFont typeface="Arial" panose="020B0604020202020204" pitchFamily="34" charset="0"/>
              <a:buChar char="•"/>
            </a:pPr>
            <a:r>
              <a:rPr lang="en-US" dirty="0"/>
              <a:t>Thyroid cartilage (anterior)</a:t>
            </a:r>
          </a:p>
          <a:p>
            <a:pPr marL="628650" lvl="1" indent="-171450">
              <a:buFont typeface="Arial" panose="020B0604020202020204" pitchFamily="34" charset="0"/>
              <a:buChar char="•"/>
            </a:pPr>
            <a:r>
              <a:rPr lang="en-US" dirty="0"/>
              <a:t>Laryngeal prominence (“Adam's apple”)</a:t>
            </a:r>
          </a:p>
          <a:p>
            <a:pPr marL="171450" indent="-171450">
              <a:buFont typeface="Arial" panose="020B0604020202020204" pitchFamily="34" charset="0"/>
              <a:buChar char="•"/>
            </a:pPr>
            <a:r>
              <a:rPr lang="en-US" dirty="0"/>
              <a:t>Epiglottis (superior)</a:t>
            </a:r>
          </a:p>
          <a:p>
            <a:pPr marL="628650" lvl="1" indent="-171450">
              <a:buFont typeface="Arial" panose="020B0604020202020204" pitchFamily="34" charset="0"/>
              <a:buChar char="•"/>
            </a:pPr>
            <a:r>
              <a:rPr lang="en-US" dirty="0"/>
              <a:t>Arytenoids</a:t>
            </a:r>
          </a:p>
          <a:p>
            <a:pPr marL="628650" lvl="1" indent="-171450">
              <a:buFont typeface="Arial" panose="020B0604020202020204" pitchFamily="34" charset="0"/>
              <a:buChar char="•"/>
            </a:pPr>
            <a:r>
              <a:rPr lang="en-US" dirty="0"/>
              <a:t>Corniculates</a:t>
            </a:r>
          </a:p>
          <a:p>
            <a:pPr marL="628650" lvl="1" indent="-171450">
              <a:buFont typeface="Arial" panose="020B0604020202020204" pitchFamily="34" charset="0"/>
              <a:buChar char="•"/>
            </a:pPr>
            <a:r>
              <a:rPr lang="en-US" dirty="0"/>
              <a:t>Cuneiforms</a:t>
            </a:r>
          </a:p>
          <a:p>
            <a:pPr marL="171450" indent="-171450">
              <a:buFont typeface="Arial" panose="020B0604020202020204" pitchFamily="34" charset="0"/>
              <a:buChar char="•"/>
            </a:pPr>
            <a:r>
              <a:rPr lang="en-US" dirty="0"/>
              <a:t>Cricoid cartilage (inferior)</a:t>
            </a:r>
          </a:p>
          <a:p>
            <a:pPr marL="0" indent="0" algn="just">
              <a:buFontTx/>
              <a:buNone/>
            </a:pPr>
            <a:endParaRPr lang="en-US" dirty="0"/>
          </a:p>
          <a:p>
            <a:pPr>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3670166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Arial" panose="020B0604020202020204" pitchFamily="34" charset="0"/>
              <a:buNone/>
            </a:pPr>
            <a:r>
              <a:rPr lang="en-PH" dirty="0"/>
              <a:t>The tracheal tube is formed by 16-20 stacked, C-shaped pieces of hyaline cartilage.</a:t>
            </a:r>
          </a:p>
          <a:p>
            <a:pPr marL="0" indent="0" algn="just">
              <a:buFont typeface="Arial" panose="020B0604020202020204" pitchFamily="34" charset="0"/>
              <a:buNone/>
            </a:pPr>
            <a:r>
              <a:rPr lang="en-PH" dirty="0"/>
              <a:t>The trachealis muscle and elastic connective tissue together form the fibroelastic membrane.</a:t>
            </a:r>
          </a:p>
          <a:p>
            <a:pPr marL="457200" lvl="1" indent="0" algn="just">
              <a:buFont typeface="Arial" panose="020B0604020202020204" pitchFamily="34" charset="0"/>
              <a:buNone/>
            </a:pPr>
            <a:r>
              <a:rPr lang="en-PH" dirty="0"/>
              <a:t>Allows the trachea to stretch and expand slightly during inhalation and exhalation.</a:t>
            </a:r>
          </a:p>
        </p:txBody>
      </p:sp>
      <p:sp>
        <p:nvSpPr>
          <p:cNvPr id="4" name="Slide Number Placeholder 3"/>
          <p:cNvSpPr>
            <a:spLocks noGrp="1"/>
          </p:cNvSpPr>
          <p:nvPr>
            <p:ph type="sldNum" sz="quarter" idx="5"/>
          </p:nvPr>
        </p:nvSpPr>
        <p:spPr/>
        <p:txBody>
          <a:bodyPr/>
          <a:lstStyle/>
          <a:p>
            <a:fld id="{D811A42D-5568-484F-8768-608C38847409}" type="slidenum">
              <a:rPr lang="en-US" smtClean="0"/>
              <a:t>9</a:t>
            </a:fld>
            <a:endParaRPr lang="en-US"/>
          </a:p>
        </p:txBody>
      </p:sp>
    </p:spTree>
    <p:extLst>
      <p:ext uri="{BB962C8B-B14F-4D97-AF65-F5344CB8AC3E}">
        <p14:creationId xmlns:p14="http://schemas.microsoft.com/office/powerpoint/2010/main" val="3219510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r>
              <a:rPr lang="en-US" dirty="0"/>
              <a:t>Key terms:</a:t>
            </a:r>
          </a:p>
          <a:p>
            <a:pPr marL="171450" indent="-171450" algn="just">
              <a:buFont typeface="Arial" panose="020B0604020202020204" pitchFamily="34" charset="0"/>
              <a:buChar char="•"/>
            </a:pPr>
            <a:r>
              <a:rPr lang="en-US" dirty="0"/>
              <a:t>Carina</a:t>
            </a:r>
          </a:p>
          <a:p>
            <a:pPr marL="171450" indent="-171450" algn="just">
              <a:buFont typeface="Arial" panose="020B0604020202020204" pitchFamily="34" charset="0"/>
              <a:buChar char="•"/>
            </a:pPr>
            <a:r>
              <a:rPr lang="en-US" dirty="0"/>
              <a:t>Hilum</a:t>
            </a:r>
          </a:p>
          <a:p>
            <a:pPr marL="171450" indent="-171450" algn="just">
              <a:buFont typeface="Arial" panose="020B0604020202020204" pitchFamily="34" charset="0"/>
              <a:buChar char="•"/>
            </a:pPr>
            <a:r>
              <a:rPr lang="en-US" dirty="0"/>
              <a:t>Bronchi</a:t>
            </a:r>
          </a:p>
          <a:p>
            <a:pPr marL="171450" indent="-171450" algn="just">
              <a:buFont typeface="Arial" panose="020B0604020202020204" pitchFamily="34" charset="0"/>
              <a:buChar char="•"/>
            </a:pPr>
            <a:r>
              <a:rPr lang="en-US" dirty="0"/>
              <a:t>Primary bronchi</a:t>
            </a:r>
          </a:p>
          <a:p>
            <a:pPr marL="171450" indent="-171450" algn="just">
              <a:buFont typeface="Arial" panose="020B0604020202020204" pitchFamily="34" charset="0"/>
              <a:buChar char="•"/>
            </a:pPr>
            <a:r>
              <a:rPr lang="en-US" dirty="0"/>
              <a:t>Secondary bronchi</a:t>
            </a:r>
          </a:p>
          <a:p>
            <a:pPr marL="171450" indent="-171450" algn="just">
              <a:buFont typeface="Arial" panose="020B0604020202020204" pitchFamily="34" charset="0"/>
              <a:buChar char="•"/>
            </a:pPr>
            <a:r>
              <a:rPr lang="en-US" dirty="0"/>
              <a:t>Tertiary bronchi</a:t>
            </a:r>
          </a:p>
          <a:p>
            <a:pPr marL="171450" indent="-171450" algn="just">
              <a:buFont typeface="Arial" panose="020B0604020202020204" pitchFamily="34" charset="0"/>
              <a:buChar char="•"/>
            </a:pPr>
            <a:r>
              <a:rPr lang="en-US" dirty="0"/>
              <a:t>Bronchioles</a:t>
            </a:r>
          </a:p>
          <a:p>
            <a:pPr marL="171450" indent="-171450" algn="just">
              <a:buFont typeface="Arial" panose="020B0604020202020204" pitchFamily="34" charset="0"/>
              <a:buChar char="•"/>
            </a:pPr>
            <a:r>
              <a:rPr lang="en-US" dirty="0"/>
              <a:t>Terminal </a:t>
            </a:r>
            <a:r>
              <a:rPr lang="en-US" dirty="0" err="1"/>
              <a:t>branchiole</a:t>
            </a:r>
            <a:endParaRPr lang="en-US" dirty="0"/>
          </a:p>
          <a:p>
            <a:pPr marL="171450" indent="-171450" algn="just">
              <a:buFont typeface="Arial" panose="020B0604020202020204" pitchFamily="34" charset="0"/>
              <a:buChar char="•"/>
            </a:pPr>
            <a:r>
              <a:rPr lang="en-US" dirty="0"/>
              <a:t>Respiratory </a:t>
            </a:r>
            <a:r>
              <a:rPr lang="en-US" dirty="0" err="1"/>
              <a:t>branchiole</a:t>
            </a:r>
            <a:endParaRPr lang="en-US" dirty="0"/>
          </a:p>
          <a:p>
            <a:pPr marL="171450" indent="-171450" algn="just">
              <a:buFont typeface="Arial" panose="020B0604020202020204" pitchFamily="34" charset="0"/>
              <a:buChar char="•"/>
            </a:pPr>
            <a:r>
              <a:rPr lang="en-US" dirty="0"/>
              <a:t>Alveoli</a:t>
            </a:r>
          </a:p>
          <a:p>
            <a:pPr marL="171450" indent="-171450" algn="just">
              <a:buFont typeface="Arial" panose="020B0604020202020204" pitchFamily="34" charset="0"/>
              <a:buChar char="•"/>
            </a:pPr>
            <a:r>
              <a:rPr lang="en-US" dirty="0"/>
              <a:t>Conducting zone</a:t>
            </a:r>
          </a:p>
          <a:p>
            <a:pPr marL="171450" indent="-171450" algn="just">
              <a:buFont typeface="Arial" panose="020B0604020202020204" pitchFamily="34" charset="0"/>
              <a:buChar char="•"/>
            </a:pPr>
            <a:r>
              <a:rPr lang="en-US" dirty="0"/>
              <a:t>Respiratory zone</a:t>
            </a:r>
          </a:p>
          <a:p>
            <a:pPr>
              <a:buFontTx/>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10</a:t>
            </a:fld>
            <a:endParaRPr lang="en-US"/>
          </a:p>
        </p:txBody>
      </p:sp>
    </p:spTree>
    <p:extLst>
      <p:ext uri="{BB962C8B-B14F-4D97-AF65-F5344CB8AC3E}">
        <p14:creationId xmlns:p14="http://schemas.microsoft.com/office/powerpoint/2010/main" val="3262065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Arial" panose="020B0604020202020204" pitchFamily="34" charset="0"/>
              <a:buNone/>
            </a:pPr>
            <a:r>
              <a:rPr lang="en-US" dirty="0"/>
              <a:t>Bronchioles lead to alveolar sacs in the respiratory zone, where gas exchange occurs.</a:t>
            </a:r>
          </a:p>
        </p:txBody>
      </p:sp>
      <p:sp>
        <p:nvSpPr>
          <p:cNvPr id="4" name="Slide Number Placeholder 3"/>
          <p:cNvSpPr>
            <a:spLocks noGrp="1"/>
          </p:cNvSpPr>
          <p:nvPr>
            <p:ph type="sldNum" sz="quarter" idx="5"/>
          </p:nvPr>
        </p:nvSpPr>
        <p:spPr/>
        <p:txBody>
          <a:bodyPr/>
          <a:lstStyle/>
          <a:p>
            <a:fld id="{D811A42D-5568-484F-8768-608C38847409}" type="slidenum">
              <a:rPr lang="en-US" smtClean="0"/>
              <a:t>11</a:t>
            </a:fld>
            <a:endParaRPr lang="en-US"/>
          </a:p>
        </p:txBody>
      </p:sp>
    </p:spTree>
    <p:extLst>
      <p:ext uri="{BB962C8B-B14F-4D97-AF65-F5344CB8AC3E}">
        <p14:creationId xmlns:p14="http://schemas.microsoft.com/office/powerpoint/2010/main" val="958964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Arial" panose="020B0604020202020204" pitchFamily="34" charset="0"/>
              <a:buNone/>
            </a:pPr>
            <a:r>
              <a:rPr lang="en-US" dirty="0"/>
              <a:t>Key terms</a:t>
            </a:r>
          </a:p>
          <a:p>
            <a:pPr marL="171450" indent="-171450" algn="just">
              <a:buFont typeface="Arial" panose="020B0604020202020204" pitchFamily="34" charset="0"/>
              <a:buChar char="•"/>
            </a:pPr>
            <a:r>
              <a:rPr lang="en-US" dirty="0"/>
              <a:t>Diaphragm</a:t>
            </a:r>
          </a:p>
          <a:p>
            <a:pPr marL="171450" indent="-171450" algn="just">
              <a:buFont typeface="Arial" panose="020B0604020202020204" pitchFamily="34" charset="0"/>
              <a:buChar char="•"/>
            </a:pPr>
            <a:r>
              <a:rPr lang="en-US" dirty="0"/>
              <a:t>Pleurae</a:t>
            </a:r>
          </a:p>
          <a:p>
            <a:pPr marL="171450" indent="-171450" algn="just">
              <a:buFont typeface="Arial" panose="020B0604020202020204" pitchFamily="34" charset="0"/>
              <a:buChar char="•"/>
            </a:pPr>
            <a:r>
              <a:rPr lang="en-US" dirty="0"/>
              <a:t>Mediastinum</a:t>
            </a:r>
          </a:p>
          <a:p>
            <a:pPr marL="171450" indent="-171450" algn="just">
              <a:buFont typeface="Arial" panose="020B0604020202020204" pitchFamily="34" charset="0"/>
              <a:buChar char="•"/>
            </a:pPr>
            <a:r>
              <a:rPr lang="en-US" dirty="0"/>
              <a:t>Cardiac notch</a:t>
            </a:r>
          </a:p>
          <a:p>
            <a:pPr marL="171450" indent="-171450" algn="just">
              <a:buFont typeface="Arial" panose="020B0604020202020204" pitchFamily="34" charset="0"/>
              <a:buChar char="•"/>
            </a:pPr>
            <a:r>
              <a:rPr lang="en-US" dirty="0"/>
              <a:t>Lobes</a:t>
            </a:r>
          </a:p>
          <a:p>
            <a:pPr marL="628650" lvl="1" indent="-171450" algn="just">
              <a:buFont typeface="Arial" panose="020B0604020202020204" pitchFamily="34" charset="0"/>
              <a:buChar char="•"/>
            </a:pPr>
            <a:r>
              <a:rPr lang="en-US" dirty="0"/>
              <a:t>Right: superior, middle, and inferior lobes</a:t>
            </a:r>
          </a:p>
          <a:p>
            <a:pPr marL="628650" lvl="1" indent="-171450" algn="just">
              <a:buFont typeface="Arial" panose="020B0604020202020204" pitchFamily="34" charset="0"/>
              <a:buChar char="•"/>
            </a:pPr>
            <a:r>
              <a:rPr lang="en-US" dirty="0"/>
              <a:t>Left: superior and inferior lobes</a:t>
            </a:r>
          </a:p>
          <a:p>
            <a:pPr marL="171450" indent="-171450" algn="just">
              <a:buFont typeface="Arial" panose="020B0604020202020204" pitchFamily="34" charset="0"/>
              <a:buChar char="•"/>
            </a:pPr>
            <a:r>
              <a:rPr lang="en-US" dirty="0"/>
              <a:t>Pulmonary lobule</a:t>
            </a:r>
          </a:p>
          <a:p>
            <a:pPr marL="171450" indent="-171450" algn="just">
              <a:buFont typeface="Arial" panose="020B0604020202020204" pitchFamily="34" charset="0"/>
              <a:buChar char="•"/>
            </a:pPr>
            <a:r>
              <a:rPr lang="en-US" dirty="0"/>
              <a:t>Interlobular septum</a:t>
            </a:r>
          </a:p>
          <a:p>
            <a:pPr marL="0" indent="0" algn="jus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12</a:t>
            </a:fld>
            <a:endParaRPr lang="en-US"/>
          </a:p>
        </p:txBody>
      </p:sp>
    </p:spTree>
    <p:extLst>
      <p:ext uri="{BB962C8B-B14F-4D97-AF65-F5344CB8AC3E}">
        <p14:creationId xmlns:p14="http://schemas.microsoft.com/office/powerpoint/2010/main" val="740403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Blood supply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Major function of the lungs is to perform gas exchange, which requires blood from the pulmonary circulation.</a:t>
            </a:r>
            <a:endParaRPr lang="en-US" dirty="0"/>
          </a:p>
          <a:p>
            <a:pPr marL="171450" indent="-171450">
              <a:buFont typeface="Arial" panose="020B0604020202020204" pitchFamily="34" charset="0"/>
              <a:buChar char="•"/>
            </a:pPr>
            <a:r>
              <a:rPr lang="en-US" dirty="0"/>
              <a:t>Nervous innervation</a:t>
            </a:r>
          </a:p>
          <a:p>
            <a:pPr marL="628650" lvl="1" indent="-171450">
              <a:buFont typeface="Arial" panose="020B0604020202020204" pitchFamily="34" charset="0"/>
              <a:buChar char="•"/>
            </a:pPr>
            <a:r>
              <a:rPr lang="en-US" dirty="0">
                <a:latin typeface="Poppins" pitchFamily="2" charset="77"/>
                <a:cs typeface="Poppins" pitchFamily="2" charset="77"/>
              </a:rPr>
              <a:t>Parasympathetic: bronchoconstriction</a:t>
            </a:r>
          </a:p>
          <a:p>
            <a:pPr marL="628650" lvl="1" indent="-171450">
              <a:buFont typeface="Arial" panose="020B0604020202020204" pitchFamily="34" charset="0"/>
              <a:buChar char="•"/>
            </a:pPr>
            <a:r>
              <a:rPr lang="en-US" dirty="0">
                <a:latin typeface="Poppins" pitchFamily="2" charset="77"/>
                <a:cs typeface="Poppins" pitchFamily="2" charset="77"/>
              </a:rPr>
              <a:t>Sympathetic: bronchodilation</a:t>
            </a:r>
            <a:r>
              <a:rPr lang="en-US" dirty="0"/>
              <a:t> </a:t>
            </a:r>
          </a:p>
          <a:p>
            <a:pPr marL="171450" indent="-171450">
              <a:buFont typeface="Arial" panose="020B0604020202020204" pitchFamily="34" charset="0"/>
              <a:buChar char="•"/>
            </a:pPr>
            <a:r>
              <a:rPr lang="en-US" dirty="0"/>
              <a:t>Pleura of the lungs</a:t>
            </a:r>
          </a:p>
          <a:p>
            <a:pPr marL="628650" lvl="1" indent="-171450">
              <a:buFont typeface="Arial" panose="020B0604020202020204" pitchFamily="34" charset="0"/>
              <a:buChar char="•"/>
            </a:pPr>
            <a:r>
              <a:rPr lang="en-US" dirty="0">
                <a:latin typeface="Poppins" pitchFamily="2" charset="77"/>
                <a:cs typeface="Poppins" pitchFamily="2" charset="77"/>
              </a:rPr>
              <a:t>Pleurae create division between major organs.</a:t>
            </a:r>
          </a:p>
          <a:p>
            <a:pPr marL="628650" lvl="1" indent="-171450">
              <a:buFont typeface="Arial" panose="020B0604020202020204" pitchFamily="34" charset="0"/>
              <a:buChar char="•"/>
            </a:pPr>
            <a:r>
              <a:rPr lang="en-US" dirty="0">
                <a:latin typeface="Poppins" pitchFamily="2" charset="77"/>
                <a:cs typeface="Poppins" pitchFamily="2" charset="77"/>
              </a:rPr>
              <a:t>The pleural fluid lubricates surfaces and maintains the position of the lungs.</a:t>
            </a:r>
            <a:endParaRPr lang="en-US" dirty="0"/>
          </a:p>
          <a:p>
            <a:pPr marL="171450" indent="-171450">
              <a:buFont typeface="Arial" panose="020B0604020202020204" pitchFamily="34" charset="0"/>
              <a:buChar char="•"/>
            </a:pPr>
            <a:r>
              <a:rPr lang="en-US" dirty="0"/>
              <a:t>Pulmonary ventilation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Poppins" pitchFamily="2" charset="77"/>
                <a:cs typeface="Poppins" pitchFamily="2" charset="77"/>
              </a:rPr>
              <a:t>Inspiration &amp; Expiration</a:t>
            </a: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14</a:t>
            </a:fld>
            <a:endParaRPr lang="en-US"/>
          </a:p>
        </p:txBody>
      </p:sp>
    </p:spTree>
    <p:extLst>
      <p:ext uri="{BB962C8B-B14F-4D97-AF65-F5344CB8AC3E}">
        <p14:creationId xmlns:p14="http://schemas.microsoft.com/office/powerpoint/2010/main" val="1716236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7/20/23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7/20/23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creativecommons.org/licenses/by/4.0/" TargetMode="Externa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campusontario.pressbooks.pub/medicalterminology2/chapter/4-1-introduction-to-the-respiratory-syste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a:t>Respiratory </a:t>
            </a:r>
            <a:r>
              <a:rPr lang="en-US" dirty="0"/>
              <a:t>System</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Bronchial Tree</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a:t>Figure 6</a:t>
            </a:r>
          </a:p>
          <a:p>
            <a:pPr marL="0" indent="0">
              <a:buNone/>
            </a:pPr>
            <a:r>
              <a:rPr lang="en-PH" sz="2000"/>
              <a:t>Trachea.</a:t>
            </a:r>
            <a:endParaRPr lang="en-US" sz="2000"/>
          </a:p>
          <a:p>
            <a:pPr marL="0" indent="0">
              <a:buNone/>
            </a:pPr>
            <a:endParaRPr lang="en-US" sz="2000" dirty="0"/>
          </a:p>
        </p:txBody>
      </p:sp>
      <p:pic>
        <p:nvPicPr>
          <p:cNvPr id="16" name="Picture 2" descr="Trachea and lungs. The left panel of this figure shows the trachea and its organs. The major parts including the larynx, trachea, bronchi, and lungs are labeled. The right panel shows the cross-section of the tracheal wall tissue between the hyaline cartilage and the lumen of the trachea is the mucosa, which is composed of pseudostratified ciliated columnar epithelium that contains goblet cells. ">
            <a:extLst>
              <a:ext uri="{FF2B5EF4-FFF2-40B4-BE49-F238E27FC236}">
                <a16:creationId xmlns:a16="http://schemas.microsoft.com/office/drawing/2014/main" id="{93E3790C-8B33-17C1-838B-3F996FF3BB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5127" y="2559832"/>
            <a:ext cx="5121746" cy="375206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1585928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Respiratory Zone and Alveoli</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dirty="0"/>
              <a:t>Figure 7</a:t>
            </a:r>
          </a:p>
          <a:p>
            <a:pPr marL="0" indent="0">
              <a:buNone/>
            </a:pPr>
            <a:r>
              <a:rPr lang="en-US" sz="2000" dirty="0"/>
              <a:t>Respiratory Zone.</a:t>
            </a:r>
          </a:p>
          <a:p>
            <a:pPr marL="0" indent="0">
              <a:buNone/>
            </a:pPr>
            <a:endParaRPr lang="en-US" sz="2000" dirty="0"/>
          </a:p>
        </p:txBody>
      </p:sp>
      <p:grpSp>
        <p:nvGrpSpPr>
          <p:cNvPr id="7" name="Group 6" descr="The respiratory zone. (a) This image shows the bronchioles and alveolar sacs in the lungs and depicts the exchange of oxygenated and deoxygenated blood in the pulmonary blood vessels. &#10;(b) and (c) Structures of the respiratory zone. This figure shows the detailed structure of the alveolus. The top left panel shows the alveolar sacs and the bronchioles. The right panel shows a magnified view of the alveolus, and the bottom left panel shows a micrograph of the cross-section of a bronchiole.">
            <a:extLst>
              <a:ext uri="{FF2B5EF4-FFF2-40B4-BE49-F238E27FC236}">
                <a16:creationId xmlns:a16="http://schemas.microsoft.com/office/drawing/2014/main" id="{BCF40885-9F0B-870D-4BA6-D3208B670D34}"/>
              </a:ext>
            </a:extLst>
          </p:cNvPr>
          <p:cNvGrpSpPr/>
          <p:nvPr/>
        </p:nvGrpSpPr>
        <p:grpSpPr>
          <a:xfrm>
            <a:off x="1438452" y="2836163"/>
            <a:ext cx="9461717" cy="3340800"/>
            <a:chOff x="1438452" y="2836163"/>
            <a:chExt cx="9461717" cy="3340800"/>
          </a:xfrm>
        </p:grpSpPr>
        <p:pic>
          <p:nvPicPr>
            <p:cNvPr id="4" name="Picture 4" descr="Structures of the respiratory zone. This figure shows the detailed structure of the alveolus. The top panel shows the alveolar sacs and the bronchioles. The middle panel shows a magnified view of the alveolus, and the bottom panel shows a micrograph of the cross-section of a bronchiole.">
              <a:extLst>
                <a:ext uri="{FF2B5EF4-FFF2-40B4-BE49-F238E27FC236}">
                  <a16:creationId xmlns:a16="http://schemas.microsoft.com/office/drawing/2014/main" id="{AB8029FE-A40F-DA44-C7B8-D8BFA16872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159638"/>
              <a:ext cx="4804169" cy="28340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The respiratory zone. This image shows the bronchioles and alveolar sacs in the lungs and depicts the exchange of oxygenated and deoxygenated blood in the pulmonary blood vessels. ">
              <a:extLst>
                <a:ext uri="{FF2B5EF4-FFF2-40B4-BE49-F238E27FC236}">
                  <a16:creationId xmlns:a16="http://schemas.microsoft.com/office/drawing/2014/main" id="{E0B6C460-88AA-55DC-2DBD-B9AA4A1C7D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8452" y="2836163"/>
              <a:ext cx="4374747" cy="33408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5">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3893122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Lungs</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dirty="0"/>
              <a:t>Figure 8</a:t>
            </a:r>
          </a:p>
          <a:p>
            <a:pPr marL="0" indent="0">
              <a:buNone/>
            </a:pPr>
            <a:r>
              <a:rPr lang="en-US" sz="2000" dirty="0"/>
              <a:t>Gross anatomy of the Lungs.</a:t>
            </a:r>
          </a:p>
        </p:txBody>
      </p:sp>
      <p:pic>
        <p:nvPicPr>
          <p:cNvPr id="7" name="Picture 2" descr="Gross anatomy of the lungs. Diagram of the lungs with the major parts labelled (from top, clockwise): trachea, superior lobe, main bronchus, lobar bronchus, segmental bronchus, inferior lobe, inferior lobe, middle lobe, superior lobe of the left lung.">
            <a:extLst>
              <a:ext uri="{FF2B5EF4-FFF2-40B4-BE49-F238E27FC236}">
                <a16:creationId xmlns:a16="http://schemas.microsoft.com/office/drawing/2014/main" id="{F80218A0-983E-3305-2EC7-3BDB64B2F4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457" y="2672621"/>
            <a:ext cx="5095086" cy="350434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433334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38F4-BDA0-5F2A-FEA8-5D2D47232CD6}"/>
              </a:ext>
            </a:extLst>
          </p:cNvPr>
          <p:cNvSpPr>
            <a:spLocks noGrp="1"/>
          </p:cNvSpPr>
          <p:nvPr>
            <p:ph type="title"/>
          </p:nvPr>
        </p:nvSpPr>
        <p:spPr/>
        <p:txBody>
          <a:bodyPr/>
          <a:lstStyle/>
          <a:p>
            <a:r>
              <a:rPr lang="en-US" dirty="0"/>
              <a:t>Anatomy Concept Check</a:t>
            </a:r>
          </a:p>
        </p:txBody>
      </p:sp>
      <p:sp>
        <p:nvSpPr>
          <p:cNvPr id="3" name="Content Placeholder 2">
            <a:extLst>
              <a:ext uri="{FF2B5EF4-FFF2-40B4-BE49-F238E27FC236}">
                <a16:creationId xmlns:a16="http://schemas.microsoft.com/office/drawing/2014/main" id="{A9586429-5EC5-6A15-4D91-F3ED17FEF9FD}"/>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14055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6DA6-F9BC-7CDD-53DF-912E5950B910}"/>
              </a:ext>
            </a:extLst>
          </p:cNvPr>
          <p:cNvSpPr>
            <a:spLocks noGrp="1"/>
          </p:cNvSpPr>
          <p:nvPr>
            <p:ph type="title"/>
          </p:nvPr>
        </p:nvSpPr>
        <p:spPr/>
        <p:txBody>
          <a:bodyPr/>
          <a:lstStyle/>
          <a:p>
            <a:r>
              <a:rPr lang="en-US" dirty="0"/>
              <a:t>Functions of the Respiratory System</a:t>
            </a:r>
          </a:p>
        </p:txBody>
      </p:sp>
      <p:sp>
        <p:nvSpPr>
          <p:cNvPr id="3" name="Content Placeholder 2">
            <a:extLst>
              <a:ext uri="{FF2B5EF4-FFF2-40B4-BE49-F238E27FC236}">
                <a16:creationId xmlns:a16="http://schemas.microsoft.com/office/drawing/2014/main" id="{E5D1D6C5-4508-65E9-E027-9CA1CD2D8E5C}"/>
              </a:ext>
            </a:extLst>
          </p:cNvPr>
          <p:cNvSpPr>
            <a:spLocks noGrp="1"/>
          </p:cNvSpPr>
          <p:nvPr>
            <p:ph idx="1"/>
          </p:nvPr>
        </p:nvSpPr>
        <p:spPr/>
        <p:txBody>
          <a:bodyPr/>
          <a:lstStyle/>
          <a:p>
            <a:r>
              <a:rPr lang="en-US" dirty="0"/>
              <a:t>Blood supply</a:t>
            </a:r>
          </a:p>
          <a:p>
            <a:r>
              <a:rPr lang="en-US" dirty="0"/>
              <a:t>Nervous innervation</a:t>
            </a:r>
          </a:p>
          <a:p>
            <a:r>
              <a:rPr lang="en-US" dirty="0"/>
              <a:t>Pleura of the lungs</a:t>
            </a:r>
          </a:p>
          <a:p>
            <a:r>
              <a:rPr lang="en-US" dirty="0"/>
              <a:t>Pulmonary ventilation</a:t>
            </a:r>
          </a:p>
        </p:txBody>
      </p:sp>
    </p:spTree>
    <p:extLst>
      <p:ext uri="{BB962C8B-B14F-4D97-AF65-F5344CB8AC3E}">
        <p14:creationId xmlns:p14="http://schemas.microsoft.com/office/powerpoint/2010/main" val="1585700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77E75-3B40-0764-893D-7413B7042816}"/>
              </a:ext>
            </a:extLst>
          </p:cNvPr>
          <p:cNvSpPr>
            <a:spLocks noGrp="1"/>
          </p:cNvSpPr>
          <p:nvPr>
            <p:ph type="title"/>
          </p:nvPr>
        </p:nvSpPr>
        <p:spPr/>
        <p:txBody>
          <a:bodyPr/>
          <a:lstStyle/>
          <a:p>
            <a:r>
              <a:rPr lang="en-US" dirty="0"/>
              <a:t>Pleurae of the Lungs; </a:t>
            </a:r>
            <a:br>
              <a:rPr lang="en-US" dirty="0"/>
            </a:br>
            <a:r>
              <a:rPr lang="en-US" dirty="0"/>
              <a:t>Inspiration and Expiration</a:t>
            </a:r>
          </a:p>
        </p:txBody>
      </p:sp>
      <p:sp>
        <p:nvSpPr>
          <p:cNvPr id="6" name="Content Placeholder 1">
            <a:extLst>
              <a:ext uri="{FF2B5EF4-FFF2-40B4-BE49-F238E27FC236}">
                <a16:creationId xmlns:a16="http://schemas.microsoft.com/office/drawing/2014/main" id="{0D0A2F6F-7FB0-1085-681C-2EA01D5EDA32}"/>
              </a:ext>
            </a:extLst>
          </p:cNvPr>
          <p:cNvSpPr>
            <a:spLocks noGrp="1"/>
          </p:cNvSpPr>
          <p:nvPr>
            <p:ph idx="1"/>
          </p:nvPr>
        </p:nvSpPr>
        <p:spPr>
          <a:xfrm>
            <a:off x="838200" y="1825625"/>
            <a:ext cx="4965305" cy="4351338"/>
          </a:xfrm>
        </p:spPr>
        <p:txBody>
          <a:bodyPr>
            <a:normAutofit/>
          </a:bodyPr>
          <a:lstStyle/>
          <a:p>
            <a:pPr marL="0" indent="0">
              <a:buNone/>
            </a:pPr>
            <a:r>
              <a:rPr lang="en-PH" sz="2000" dirty="0"/>
              <a:t>Figure 9</a:t>
            </a:r>
          </a:p>
          <a:p>
            <a:pPr marL="0" indent="0">
              <a:buNone/>
            </a:pPr>
            <a:r>
              <a:rPr lang="en-PH" sz="2000" dirty="0"/>
              <a:t>Parietal and Visceral Pleurae of the Lungs.</a:t>
            </a:r>
            <a:endParaRPr lang="en-US" sz="2000" dirty="0"/>
          </a:p>
        </p:txBody>
      </p:sp>
      <p:pic>
        <p:nvPicPr>
          <p:cNvPr id="16" name="Picture 2" descr="Parietal and visceral pleurae of the lungs. This figure shows the lungs and the chest wall, which protects the lungs, in the left panel. In the right panel, a magnified image shows the pleural cavity and a pleural sac.">
            <a:extLst>
              <a:ext uri="{FF2B5EF4-FFF2-40B4-BE49-F238E27FC236}">
                <a16:creationId xmlns:a16="http://schemas.microsoft.com/office/drawing/2014/main" id="{8529863E-F70A-585A-6CC1-A290175BCE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459" y="2795595"/>
            <a:ext cx="4570684" cy="344566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BC6D07FD-0B9C-BA30-14B7-BBE42C9F38A5}"/>
              </a:ext>
            </a:extLst>
          </p:cNvPr>
          <p:cNvSpPr txBox="1">
            <a:spLocks/>
          </p:cNvSpPr>
          <p:nvPr/>
        </p:nvSpPr>
        <p:spPr>
          <a:xfrm>
            <a:off x="838199" y="6460549"/>
            <a:ext cx="4965305"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3">
                  <a:extLst>
                    <a:ext uri="{A12FA001-AC4F-418D-AE19-62706E023703}">
                      <ahyp:hlinkClr xmlns:ahyp="http://schemas.microsoft.com/office/drawing/2018/hyperlinkcolor" val="tx"/>
                    </a:ext>
                  </a:extLst>
                </a:hlinkClick>
              </a:rPr>
              <a:t>CC BY 4.0</a:t>
            </a:r>
            <a:r>
              <a:rPr lang="en-PH" sz="1600" dirty="0"/>
              <a:t>. </a:t>
            </a:r>
            <a:endParaRPr lang="en-US" sz="1600" dirty="0"/>
          </a:p>
        </p:txBody>
      </p:sp>
      <p:sp>
        <p:nvSpPr>
          <p:cNvPr id="18" name="Content Placeholder 3">
            <a:extLst>
              <a:ext uri="{FF2B5EF4-FFF2-40B4-BE49-F238E27FC236}">
                <a16:creationId xmlns:a16="http://schemas.microsoft.com/office/drawing/2014/main" id="{BC3C0EC7-AB65-8CD7-AE21-164065C43EB1}"/>
              </a:ext>
            </a:extLst>
          </p:cNvPr>
          <p:cNvSpPr txBox="1">
            <a:spLocks/>
          </p:cNvSpPr>
          <p:nvPr/>
        </p:nvSpPr>
        <p:spPr>
          <a:xfrm>
            <a:off x="6388496" y="1825625"/>
            <a:ext cx="496530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2000" dirty="0"/>
              <a:t>Figure 10</a:t>
            </a:r>
          </a:p>
          <a:p>
            <a:pPr marL="0" indent="0">
              <a:buFont typeface="Arial" panose="020B0604020202020204" pitchFamily="34" charset="0"/>
              <a:buNone/>
            </a:pPr>
            <a:r>
              <a:rPr lang="en-US" sz="2000" dirty="0"/>
              <a:t>Inspiration and Expiration.</a:t>
            </a:r>
          </a:p>
        </p:txBody>
      </p:sp>
      <p:pic>
        <p:nvPicPr>
          <p:cNvPr id="17" name="Picture 4" descr="Inspiration and expiration process diagram. The left panel of this image shows a person inhaling air and the location of the chest muscles. The right panel shows the person exhaling air and the contraction of the thoracic cavity. ">
            <a:extLst>
              <a:ext uri="{FF2B5EF4-FFF2-40B4-BE49-F238E27FC236}">
                <a16:creationId xmlns:a16="http://schemas.microsoft.com/office/drawing/2014/main" id="{3B5B679A-BC28-04EC-4184-B3EB1B8EBC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8496" y="2740224"/>
            <a:ext cx="4566313" cy="3373200"/>
          </a:xfrm>
          <a:prstGeom prst="rect">
            <a:avLst/>
          </a:prstGeom>
          <a:noFill/>
          <a:extLst>
            <a:ext uri="{909E8E84-426E-40DD-AFC4-6F175D3DCCD1}">
              <a14:hiddenFill xmlns:a14="http://schemas.microsoft.com/office/drawing/2010/main">
                <a:solidFill>
                  <a:srgbClr val="FFFFFF"/>
                </a:solidFill>
              </a14:hiddenFill>
            </a:ext>
          </a:extLst>
        </p:spPr>
      </p:pic>
      <p:sp>
        <p:nvSpPr>
          <p:cNvPr id="19" name="Content Placeholder 4">
            <a:extLst>
              <a:ext uri="{FF2B5EF4-FFF2-40B4-BE49-F238E27FC236}">
                <a16:creationId xmlns:a16="http://schemas.microsoft.com/office/drawing/2014/main" id="{FD7E2FBD-C904-96E1-9CDC-5105B23070FA}"/>
              </a:ext>
            </a:extLst>
          </p:cNvPr>
          <p:cNvSpPr txBox="1">
            <a:spLocks/>
          </p:cNvSpPr>
          <p:nvPr/>
        </p:nvSpPr>
        <p:spPr>
          <a:xfrm>
            <a:off x="6388496" y="6460549"/>
            <a:ext cx="5469208" cy="3974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3">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317844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5EB26-3BD1-E6A6-904C-6F468EE306FD}"/>
              </a:ext>
            </a:extLst>
          </p:cNvPr>
          <p:cNvSpPr>
            <a:spLocks noGrp="1"/>
          </p:cNvSpPr>
          <p:nvPr>
            <p:ph type="title"/>
          </p:nvPr>
        </p:nvSpPr>
        <p:spPr/>
        <p:txBody>
          <a:bodyPr/>
          <a:lstStyle/>
          <a:p>
            <a:r>
              <a:rPr lang="en-US" dirty="0"/>
              <a:t>Modes of Breathing</a:t>
            </a:r>
          </a:p>
        </p:txBody>
      </p:sp>
      <p:sp>
        <p:nvSpPr>
          <p:cNvPr id="3" name="Content Placeholder 2">
            <a:extLst>
              <a:ext uri="{FF2B5EF4-FFF2-40B4-BE49-F238E27FC236}">
                <a16:creationId xmlns:a16="http://schemas.microsoft.com/office/drawing/2014/main" id="{6CB6B9C3-0B9A-3393-51CC-464CB12D4150}"/>
              </a:ext>
            </a:extLst>
          </p:cNvPr>
          <p:cNvSpPr>
            <a:spLocks noGrp="1"/>
          </p:cNvSpPr>
          <p:nvPr>
            <p:ph idx="1"/>
          </p:nvPr>
        </p:nvSpPr>
        <p:spPr/>
        <p:txBody>
          <a:bodyPr/>
          <a:lstStyle/>
          <a:p>
            <a:r>
              <a:rPr lang="en-US" dirty="0"/>
              <a:t>Normal breathing</a:t>
            </a:r>
          </a:p>
          <a:p>
            <a:r>
              <a:rPr lang="en-US" dirty="0"/>
              <a:t>Quiet breathing</a:t>
            </a:r>
          </a:p>
          <a:p>
            <a:r>
              <a:rPr lang="en-US" dirty="0"/>
              <a:t>Diaphragmatic breathing</a:t>
            </a:r>
          </a:p>
          <a:p>
            <a:r>
              <a:rPr lang="en-US" dirty="0"/>
              <a:t>Costal breathing</a:t>
            </a:r>
          </a:p>
          <a:p>
            <a:r>
              <a:rPr lang="en-US" dirty="0"/>
              <a:t>Forced breathing</a:t>
            </a:r>
          </a:p>
          <a:p>
            <a:endParaRPr lang="en-US" dirty="0"/>
          </a:p>
        </p:txBody>
      </p:sp>
    </p:spTree>
    <p:extLst>
      <p:ext uri="{BB962C8B-B14F-4D97-AF65-F5344CB8AC3E}">
        <p14:creationId xmlns:p14="http://schemas.microsoft.com/office/powerpoint/2010/main" val="3615626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FFC99-0D69-0316-C5D9-F41C0F3A5094}"/>
              </a:ext>
            </a:extLst>
          </p:cNvPr>
          <p:cNvSpPr>
            <a:spLocks noGrp="1"/>
          </p:cNvSpPr>
          <p:nvPr>
            <p:ph type="title"/>
          </p:nvPr>
        </p:nvSpPr>
        <p:spPr/>
        <p:txBody>
          <a:bodyPr/>
          <a:lstStyle/>
          <a:p>
            <a:r>
              <a:rPr lang="en-US" dirty="0"/>
              <a:t>Respiratory Rate and Control of Ventilation</a:t>
            </a:r>
          </a:p>
        </p:txBody>
      </p:sp>
      <p:sp>
        <p:nvSpPr>
          <p:cNvPr id="3" name="Content Placeholder 2">
            <a:extLst>
              <a:ext uri="{FF2B5EF4-FFF2-40B4-BE49-F238E27FC236}">
                <a16:creationId xmlns:a16="http://schemas.microsoft.com/office/drawing/2014/main" id="{E8085BA8-053D-3834-F503-B41B5675E52C}"/>
              </a:ext>
            </a:extLst>
          </p:cNvPr>
          <p:cNvSpPr>
            <a:spLocks noGrp="1"/>
          </p:cNvSpPr>
          <p:nvPr>
            <p:ph idx="1"/>
          </p:nvPr>
        </p:nvSpPr>
        <p:spPr/>
        <p:txBody>
          <a:bodyPr/>
          <a:lstStyle/>
          <a:p>
            <a:r>
              <a:rPr lang="en-US" dirty="0"/>
              <a:t>Respiratory rate is the total number of breaths that occur each minute.</a:t>
            </a:r>
          </a:p>
          <a:p>
            <a:pPr algn="just"/>
            <a:r>
              <a:rPr lang="en-US" dirty="0"/>
              <a:t>The normal respiratory rate of a child decreases from birth to adolescence:</a:t>
            </a:r>
          </a:p>
          <a:p>
            <a:pPr marL="712788" indent="-357188" algn="just">
              <a:buFont typeface="Arial" panose="020B0604020202020204" pitchFamily="34" charset="0"/>
              <a:buChar char="•"/>
            </a:pPr>
            <a:r>
              <a:rPr lang="en-US" dirty="0"/>
              <a:t>Child under 1 year of age: 30-60 breaths per minute.</a:t>
            </a:r>
          </a:p>
          <a:p>
            <a:pPr marL="712788" indent="-357188" algn="just">
              <a:buFont typeface="Arial" panose="020B0604020202020204" pitchFamily="34" charset="0"/>
              <a:buChar char="•"/>
            </a:pPr>
            <a:r>
              <a:rPr lang="en-US" dirty="0"/>
              <a:t>10 year old: 18-30 breaths per minute</a:t>
            </a:r>
          </a:p>
          <a:p>
            <a:pPr marL="712788" indent="-357188" algn="just">
              <a:buFont typeface="Arial" panose="020B0604020202020204" pitchFamily="34" charset="0"/>
              <a:buChar char="•"/>
            </a:pPr>
            <a:r>
              <a:rPr lang="en-US" dirty="0"/>
              <a:t>Adolescent: 12-18 breaths per minute</a:t>
            </a:r>
          </a:p>
          <a:p>
            <a:endParaRPr lang="en-US" dirty="0"/>
          </a:p>
        </p:txBody>
      </p:sp>
    </p:spTree>
    <p:extLst>
      <p:ext uri="{BB962C8B-B14F-4D97-AF65-F5344CB8AC3E}">
        <p14:creationId xmlns:p14="http://schemas.microsoft.com/office/powerpoint/2010/main" val="3834805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4E272-6D8B-DCFA-25A5-4B7F74BB990D}"/>
              </a:ext>
            </a:extLst>
          </p:cNvPr>
          <p:cNvSpPr>
            <a:spLocks noGrp="1"/>
          </p:cNvSpPr>
          <p:nvPr>
            <p:ph type="title"/>
          </p:nvPr>
        </p:nvSpPr>
        <p:spPr/>
        <p:txBody>
          <a:bodyPr/>
          <a:lstStyle/>
          <a:p>
            <a:r>
              <a:rPr lang="en-US" dirty="0"/>
              <a:t>Physiology Concept Check</a:t>
            </a:r>
          </a:p>
        </p:txBody>
      </p:sp>
      <p:sp>
        <p:nvSpPr>
          <p:cNvPr id="3" name="Content Placeholder 2">
            <a:extLst>
              <a:ext uri="{FF2B5EF4-FFF2-40B4-BE49-F238E27FC236}">
                <a16:creationId xmlns:a16="http://schemas.microsoft.com/office/drawing/2014/main" id="{21BD4786-457B-7FB4-5A8D-3C7F77B4210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623889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Respiratory Diseases and Disorders</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lstStyle/>
          <a:p>
            <a:r>
              <a:rPr lang="en-US" dirty="0"/>
              <a:t>Effects of Second-Hand Tobacco Smoke</a:t>
            </a:r>
          </a:p>
          <a:p>
            <a:r>
              <a:rPr lang="en-US" dirty="0"/>
              <a:t>Chronic Obstructive Pulmonary Disease (COPD)</a:t>
            </a:r>
          </a:p>
          <a:p>
            <a:r>
              <a:rPr lang="en-US" dirty="0"/>
              <a:t>Asthma</a:t>
            </a:r>
          </a:p>
          <a:p>
            <a:r>
              <a:rPr lang="en-US" dirty="0"/>
              <a:t>Sleep apnea</a:t>
            </a:r>
          </a:p>
          <a:p>
            <a:r>
              <a:rPr lang="en-US" dirty="0"/>
              <a:t>Lung cancer</a:t>
            </a:r>
          </a:p>
        </p:txBody>
      </p:sp>
    </p:spTree>
    <p:extLst>
      <p:ext uri="{BB962C8B-B14F-4D97-AF65-F5344CB8AC3E}">
        <p14:creationId xmlns:p14="http://schemas.microsoft.com/office/powerpoint/2010/main" val="4054651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6B884-FA1F-35D8-31E9-5F9D39C91763}"/>
              </a:ext>
            </a:extLst>
          </p:cNvPr>
          <p:cNvSpPr>
            <a:spLocks noGrp="1"/>
          </p:cNvSpPr>
          <p:nvPr>
            <p:ph type="title"/>
          </p:nvPr>
        </p:nvSpPr>
        <p:spPr/>
        <p:txBody>
          <a:bodyPr/>
          <a:lstStyle/>
          <a:p>
            <a:r>
              <a:rPr lang="en-US" dirty="0"/>
              <a:t>Diagnostic Testing</a:t>
            </a:r>
          </a:p>
        </p:txBody>
      </p:sp>
      <p:sp>
        <p:nvSpPr>
          <p:cNvPr id="3" name="Content Placeholder 2">
            <a:extLst>
              <a:ext uri="{FF2B5EF4-FFF2-40B4-BE49-F238E27FC236}">
                <a16:creationId xmlns:a16="http://schemas.microsoft.com/office/drawing/2014/main" id="{B9B26E4D-5D89-6C05-7805-7BADDA0DCB6B}"/>
              </a:ext>
            </a:extLst>
          </p:cNvPr>
          <p:cNvSpPr>
            <a:spLocks noGrp="1"/>
          </p:cNvSpPr>
          <p:nvPr>
            <p:ph idx="1"/>
          </p:nvPr>
        </p:nvSpPr>
        <p:spPr/>
        <p:txBody>
          <a:bodyPr/>
          <a:lstStyle/>
          <a:p>
            <a:r>
              <a:rPr lang="en-US" dirty="0"/>
              <a:t>Respiratory Medicine</a:t>
            </a:r>
          </a:p>
          <a:p>
            <a:r>
              <a:rPr lang="en-US" dirty="0"/>
              <a:t>Respiratory Therapists</a:t>
            </a:r>
          </a:p>
          <a:p>
            <a:r>
              <a:rPr lang="en-US" dirty="0"/>
              <a:t>Thoracic Surgeon</a:t>
            </a:r>
          </a:p>
          <a:p>
            <a:r>
              <a:rPr lang="en-US" dirty="0"/>
              <a:t>Spirometry Testing</a:t>
            </a:r>
          </a:p>
        </p:txBody>
      </p:sp>
    </p:spTree>
    <p:extLst>
      <p:ext uri="{BB962C8B-B14F-4D97-AF65-F5344CB8AC3E}">
        <p14:creationId xmlns:p14="http://schemas.microsoft.com/office/powerpoint/2010/main" val="1401228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Respiratory System Medical Terms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hlinkClick r:id="rId2"/>
              </a:rPr>
              <a:t>Word Parts H5P Activity</a:t>
            </a:r>
            <a:endParaRPr lang="en-US" dirty="0"/>
          </a:p>
          <a:p>
            <a:r>
              <a:rPr lang="en-US" dirty="0">
                <a:hlinkClick r:id="rId2"/>
              </a:rPr>
              <a:t>Respiratory System terms H5P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Parts of the Respiratory System</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1</a:t>
            </a:r>
          </a:p>
          <a:p>
            <a:pPr marL="0" indent="0" algn="just">
              <a:buNone/>
            </a:pPr>
            <a:r>
              <a:rPr lang="en-PH" sz="2000" dirty="0"/>
              <a:t>Major Respiratory Structures.</a:t>
            </a:r>
          </a:p>
        </p:txBody>
      </p:sp>
      <p:pic>
        <p:nvPicPr>
          <p:cNvPr id="4" name="Picture 2" descr="A diagram of the upper half of the human body. The major organs in the respiratory system are labeled. ">
            <a:extLst>
              <a:ext uri="{FF2B5EF4-FFF2-40B4-BE49-F238E27FC236}">
                <a16:creationId xmlns:a16="http://schemas.microsoft.com/office/drawing/2014/main" id="{EBFBA78C-CE53-FBF1-2DC9-F97F6269B1AE}"/>
              </a:ex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2559" y="2702203"/>
            <a:ext cx="4406881" cy="3704558"/>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3">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20772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Nose and its Adjacent Structures</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Upper Airway.</a:t>
            </a:r>
          </a:p>
        </p:txBody>
      </p:sp>
      <p:pic>
        <p:nvPicPr>
          <p:cNvPr id="5" name="Picture 2" descr="Diagram of the upper airway. This figure shows a cross-section view of the nose and throat. The major parts are labeled. ">
            <a:extLst>
              <a:ext uri="{FF2B5EF4-FFF2-40B4-BE49-F238E27FC236}">
                <a16:creationId xmlns:a16="http://schemas.microsoft.com/office/drawing/2014/main" id="{6A5AABA6-1561-6299-6CC0-58694D7124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5458" y="2553352"/>
            <a:ext cx="4601084" cy="384016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4007002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Pseudostratified Ciliated Columnar Epithelium</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dirty="0"/>
              <a:t>Figure 3</a:t>
            </a:r>
          </a:p>
          <a:p>
            <a:pPr marL="0" indent="0">
              <a:buNone/>
            </a:pPr>
            <a:r>
              <a:rPr lang="en-PH" sz="2000" dirty="0"/>
              <a:t>Pseudostratified Ciliated Columnar Epithelium.</a:t>
            </a:r>
            <a:endParaRPr lang="en-US" sz="2000" dirty="0"/>
          </a:p>
          <a:p>
            <a:pPr marL="0" indent="0">
              <a:buNone/>
            </a:pPr>
            <a:endParaRPr lang="en-US" sz="2000" dirty="0"/>
          </a:p>
        </p:txBody>
      </p:sp>
      <p:pic>
        <p:nvPicPr>
          <p:cNvPr id="4" name="Picture 2" descr="This figure shows a micrograph of pseudostratified epithelium.">
            <a:extLst>
              <a:ext uri="{FF2B5EF4-FFF2-40B4-BE49-F238E27FC236}">
                <a16:creationId xmlns:a16="http://schemas.microsoft.com/office/drawing/2014/main" id="{1384E313-F151-6A79-08FC-FECE86C8F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9093" y="2564319"/>
            <a:ext cx="6707646" cy="392855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4289959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Pharynx</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dirty="0"/>
              <a:t>Figure 4</a:t>
            </a:r>
          </a:p>
          <a:p>
            <a:pPr marL="0" indent="0">
              <a:buNone/>
            </a:pPr>
            <a:r>
              <a:rPr lang="en-PH" sz="2000" dirty="0"/>
              <a:t>Divisions of the Pharynx.</a:t>
            </a:r>
            <a:endParaRPr lang="en-US" sz="2000" dirty="0"/>
          </a:p>
          <a:p>
            <a:pPr marL="0" indent="0">
              <a:buNone/>
            </a:pPr>
            <a:endParaRPr lang="en-US" sz="2000" dirty="0"/>
          </a:p>
        </p:txBody>
      </p:sp>
      <p:pic>
        <p:nvPicPr>
          <p:cNvPr id="6" name="Picture 2" descr="Divisions of the pharynx. This figure shows the side view of the face. The different parts of the pharynx are color-coded and labeled (from the top): nasal cavity, hard palate, soft palate, tongue, epiglotis, larynx, esophagus, trachea.">
            <a:extLst>
              <a:ext uri="{FF2B5EF4-FFF2-40B4-BE49-F238E27FC236}">
                <a16:creationId xmlns:a16="http://schemas.microsoft.com/office/drawing/2014/main" id="{7372045F-A7BF-C80B-B8A3-88CD567F46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7612" y="2411468"/>
            <a:ext cx="5296776" cy="404908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653368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Larynx</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dirty="0"/>
              <a:t>Figure 5</a:t>
            </a:r>
          </a:p>
          <a:p>
            <a:pPr marL="0" indent="0">
              <a:buNone/>
            </a:pPr>
            <a:r>
              <a:rPr lang="en-US" sz="2000" dirty="0"/>
              <a:t>Larynx.</a:t>
            </a:r>
          </a:p>
          <a:p>
            <a:pPr marL="0" indent="0">
              <a:buNone/>
            </a:pPr>
            <a:endParaRPr lang="en-US" sz="2000" dirty="0"/>
          </a:p>
        </p:txBody>
      </p:sp>
      <p:pic>
        <p:nvPicPr>
          <p:cNvPr id="10" name="Picture 2" descr="Anterior and right lateral view of the larynx. The top panel of this figure shows the anterior view of the larynx, and the bottom panel shows the right lateral view of the larynx.">
            <a:extLst>
              <a:ext uri="{FF2B5EF4-FFF2-40B4-BE49-F238E27FC236}">
                <a16:creationId xmlns:a16="http://schemas.microsoft.com/office/drawing/2014/main" id="{033CD074-88E0-D9A5-DA7F-9213B65FBC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5871" y="2498126"/>
            <a:ext cx="4360258" cy="4021417"/>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dirty="0"/>
              <a:t>Note.</a:t>
            </a:r>
            <a:r>
              <a:rPr lang="en-PH" sz="1600" dirty="0"/>
              <a:t> From Betts, et al., 2013. Licensed under </a:t>
            </a:r>
            <a:r>
              <a:rPr lang="en-PH" sz="1600" dirty="0">
                <a:hlinkClick r:id="rId4">
                  <a:extLst>
                    <a:ext uri="{A12FA001-AC4F-418D-AE19-62706E023703}">
                      <ahyp:hlinkClr xmlns:ahyp="http://schemas.microsoft.com/office/drawing/2018/hyperlinkcolor" val="tx"/>
                    </a:ext>
                  </a:extLst>
                </a:hlinkClick>
              </a:rPr>
              <a:t>CC BY 4.0</a:t>
            </a:r>
            <a:r>
              <a:rPr lang="en-PH" sz="1600" dirty="0"/>
              <a:t>. </a:t>
            </a:r>
            <a:endParaRPr lang="en-US" sz="1600" dirty="0"/>
          </a:p>
        </p:txBody>
      </p:sp>
    </p:spTree>
    <p:extLst>
      <p:ext uri="{BB962C8B-B14F-4D97-AF65-F5344CB8AC3E}">
        <p14:creationId xmlns:p14="http://schemas.microsoft.com/office/powerpoint/2010/main" val="3503238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9012-B702-2843-9270-5E72C8D5C24D}"/>
              </a:ext>
            </a:extLst>
          </p:cNvPr>
          <p:cNvSpPr>
            <a:spLocks noGrp="1"/>
          </p:cNvSpPr>
          <p:nvPr>
            <p:ph type="title"/>
          </p:nvPr>
        </p:nvSpPr>
        <p:spPr/>
        <p:txBody>
          <a:bodyPr/>
          <a:lstStyle/>
          <a:p>
            <a:r>
              <a:rPr lang="en-US" dirty="0"/>
              <a:t>Trachea</a:t>
            </a:r>
          </a:p>
        </p:txBody>
      </p:sp>
      <p:sp>
        <p:nvSpPr>
          <p:cNvPr id="3" name="Content Placeholder 2">
            <a:extLst>
              <a:ext uri="{FF2B5EF4-FFF2-40B4-BE49-F238E27FC236}">
                <a16:creationId xmlns:a16="http://schemas.microsoft.com/office/drawing/2014/main" id="{2B58D3A6-2F32-6AF0-C7C8-DAC0054F660C}"/>
              </a:ext>
            </a:extLst>
          </p:cNvPr>
          <p:cNvSpPr>
            <a:spLocks noGrp="1"/>
          </p:cNvSpPr>
          <p:nvPr>
            <p:ph idx="1"/>
          </p:nvPr>
        </p:nvSpPr>
        <p:spPr/>
        <p:txBody>
          <a:bodyPr>
            <a:normAutofit/>
          </a:bodyPr>
          <a:lstStyle/>
          <a:p>
            <a:pPr marL="0" indent="0">
              <a:buNone/>
            </a:pPr>
            <a:r>
              <a:rPr lang="en-PH" sz="2000"/>
              <a:t>Figure 6</a:t>
            </a:r>
          </a:p>
          <a:p>
            <a:pPr marL="0" indent="0">
              <a:buNone/>
            </a:pPr>
            <a:r>
              <a:rPr lang="en-PH" sz="2000"/>
              <a:t>Trachea.</a:t>
            </a:r>
            <a:endParaRPr lang="en-US" sz="2000"/>
          </a:p>
          <a:p>
            <a:pPr marL="0" indent="0">
              <a:buNone/>
            </a:pPr>
            <a:endParaRPr lang="en-US" sz="2000" dirty="0"/>
          </a:p>
        </p:txBody>
      </p:sp>
      <p:pic>
        <p:nvPicPr>
          <p:cNvPr id="16" name="Picture 2" descr="Trachea and lungs. The left panel of this figure shows the trachea and its organs. The major parts including the larynx, trachea, bronchi, and lungs are labeled. The right panel shows the cross-section of the tracheal wall tissue between the hyaline cartilage and the lumen of the trachea is the mucosa, which is composed of pseudostratified ciliated columnar epithelium that contains goblet cells. ">
            <a:extLst>
              <a:ext uri="{FF2B5EF4-FFF2-40B4-BE49-F238E27FC236}">
                <a16:creationId xmlns:a16="http://schemas.microsoft.com/office/drawing/2014/main" id="{93E3790C-8B33-17C1-838B-3F996FF3BB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5127" y="2559832"/>
            <a:ext cx="5121746" cy="375206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91010583-E6A9-A1F3-0D4D-462A7553325F}"/>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28215689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838</Words>
  <Application>Microsoft Macintosh PowerPoint</Application>
  <PresentationFormat>Widescreen</PresentationFormat>
  <Paragraphs>176</Paragraphs>
  <Slides>23</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Poppins</vt:lpstr>
      <vt:lpstr>Office Theme</vt:lpstr>
      <vt:lpstr>Respiratory System</vt:lpstr>
      <vt:lpstr>Learning Objectives</vt:lpstr>
      <vt:lpstr>Respiratory System Medical Terms</vt:lpstr>
      <vt:lpstr>Parts of the Respiratory System</vt:lpstr>
      <vt:lpstr>Nose and its Adjacent Structures</vt:lpstr>
      <vt:lpstr>Pseudostratified Ciliated Columnar Epithelium</vt:lpstr>
      <vt:lpstr>Pharynx</vt:lpstr>
      <vt:lpstr>Larynx</vt:lpstr>
      <vt:lpstr>Trachea</vt:lpstr>
      <vt:lpstr>Bronchial Tree</vt:lpstr>
      <vt:lpstr>Respiratory Zone and Alveoli</vt:lpstr>
      <vt:lpstr>Lungs</vt:lpstr>
      <vt:lpstr>Anatomy Concept Check</vt:lpstr>
      <vt:lpstr>Functions of the Respiratory System</vt:lpstr>
      <vt:lpstr>Pleurae of the Lungs;  Inspiration and Expiration</vt:lpstr>
      <vt:lpstr>Modes of Breathing</vt:lpstr>
      <vt:lpstr>Respiratory Rate and Control of Ventilation</vt:lpstr>
      <vt:lpstr>Physiology Concept Check</vt:lpstr>
      <vt:lpstr>Respiratory Diseases and Disorders</vt:lpstr>
      <vt:lpstr>Diagnostic Testing</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5</cp:revision>
  <dcterms:created xsi:type="dcterms:W3CDTF">2023-07-03T17:49:30Z</dcterms:created>
  <dcterms:modified xsi:type="dcterms:W3CDTF">2023-07-20T22:02:37Z</dcterms:modified>
</cp:coreProperties>
</file>