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56" r:id="rId2"/>
    <p:sldId id="257" r:id="rId3"/>
    <p:sldId id="258" r:id="rId4"/>
    <p:sldId id="300" r:id="rId5"/>
    <p:sldId id="302" r:id="rId6"/>
    <p:sldId id="303" r:id="rId7"/>
    <p:sldId id="304" r:id="rId8"/>
    <p:sldId id="275" r:id="rId9"/>
    <p:sldId id="277" r:id="rId10"/>
    <p:sldId id="278" r:id="rId11"/>
    <p:sldId id="279"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Page and Learning Objectives" id="{ED7C4758-ABE7-3D40-8C9D-02919E915DA4}">
          <p14:sldIdLst>
            <p14:sldId id="256"/>
            <p14:sldId id="257"/>
          </p14:sldIdLst>
        </p14:section>
        <p14:section name="Introduction to the Female Reproductive System" id="{FF0DDDDA-9BCD-F949-B9DA-650F9A99B0CA}">
          <p14:sldIdLst>
            <p14:sldId id="258"/>
            <p14:sldId id="300"/>
            <p14:sldId id="302"/>
            <p14:sldId id="303"/>
          </p14:sldIdLst>
        </p14:section>
        <p14:section name="Procedures Related to Obstetrics" id="{1D3A276A-9CCA-F240-B370-89BD7BB4A9B9}">
          <p14:sldIdLst>
            <p14:sldId id="304"/>
            <p14:sldId id="275"/>
            <p14:sldId id="277"/>
          </p14:sldIdLst>
        </p14:section>
        <p14:section name="Summary" id="{6382B8C6-3C9F-E54C-98F8-4BA889F4D146}">
          <p14:sldIdLst>
            <p14:sldId id="278"/>
          </p14:sldIdLst>
        </p14:section>
        <p14:section name="References" id="{BED641D6-DCAA-3044-B428-89B65ED853CE}">
          <p14:sldIdLst>
            <p14:sldId id="27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6832"/>
    <p:restoredTop sz="83838"/>
  </p:normalViewPr>
  <p:slideViewPr>
    <p:cSldViewPr snapToGrid="0">
      <p:cViewPr varScale="1">
        <p:scale>
          <a:sx n="30" d="100"/>
          <a:sy n="30" d="100"/>
        </p:scale>
        <p:origin x="216" y="19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38389E-F1AF-D746-AFCD-3818C2036D6B}" type="datetimeFigureOut">
              <a:rPr lang="en-US" smtClean="0"/>
              <a:t>7/24/23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11A42D-5568-484F-8768-608C38847409}" type="slidenum">
              <a:rPr lang="en-US" smtClean="0"/>
              <a:t>‹#›</a:t>
            </a:fld>
            <a:endParaRPr lang="en-US"/>
          </a:p>
        </p:txBody>
      </p:sp>
    </p:spTree>
    <p:extLst>
      <p:ext uri="{BB962C8B-B14F-4D97-AF65-F5344CB8AC3E}">
        <p14:creationId xmlns:p14="http://schemas.microsoft.com/office/powerpoint/2010/main" val="307194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5</a:t>
            </a:fld>
            <a:endParaRPr lang="en-US"/>
          </a:p>
        </p:txBody>
      </p:sp>
    </p:spTree>
    <p:extLst>
      <p:ext uri="{BB962C8B-B14F-4D97-AF65-F5344CB8AC3E}">
        <p14:creationId xmlns:p14="http://schemas.microsoft.com/office/powerpoint/2010/main" val="2625453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7</a:t>
            </a:fld>
            <a:endParaRPr lang="en-US"/>
          </a:p>
        </p:txBody>
      </p:sp>
    </p:spTree>
    <p:extLst>
      <p:ext uri="{BB962C8B-B14F-4D97-AF65-F5344CB8AC3E}">
        <p14:creationId xmlns:p14="http://schemas.microsoft.com/office/powerpoint/2010/main" val="1921082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11A42D-5568-484F-8768-608C38847409}" type="slidenum">
              <a:rPr lang="en-US" smtClean="0"/>
              <a:t>8</a:t>
            </a:fld>
            <a:endParaRPr lang="en-US"/>
          </a:p>
        </p:txBody>
      </p:sp>
    </p:spTree>
    <p:extLst>
      <p:ext uri="{BB962C8B-B14F-4D97-AF65-F5344CB8AC3E}">
        <p14:creationId xmlns:p14="http://schemas.microsoft.com/office/powerpoint/2010/main" val="5088832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CEBE1-0DEF-0EC7-AFFD-6E6CDEF920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2257F77-99A4-3703-4A36-CF2C49ACF3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E46D99-5BE1-7815-A035-597E8722128B}"/>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5" name="Footer Placeholder 4">
            <a:extLst>
              <a:ext uri="{FF2B5EF4-FFF2-40B4-BE49-F238E27FC236}">
                <a16:creationId xmlns:a16="http://schemas.microsoft.com/office/drawing/2014/main" id="{4C3C1F68-F1FC-FB8C-8F03-C119FFC986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CA311A-9340-7502-580F-EB7D9D5FE856}"/>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263546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252DC-6FED-AF6C-4925-0EE1B13B0A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3F1F64E-0D49-6C52-15F0-2419801BB5B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89967A-7925-5052-B60D-13A3DE412B53}"/>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5" name="Footer Placeholder 4">
            <a:extLst>
              <a:ext uri="{FF2B5EF4-FFF2-40B4-BE49-F238E27FC236}">
                <a16:creationId xmlns:a16="http://schemas.microsoft.com/office/drawing/2014/main" id="{80FC9985-7ED0-7E4E-C894-E9FE2DAB8C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D60D4A-A6B6-CAE5-1D8F-FB68D54BA94E}"/>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940758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C0ADA3-BCCD-D6AC-D9A9-88EFC25C8FA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8A055B5-3E80-9CA5-0D65-3F0055B74A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92ECAC-5B87-20B3-9657-3E52EB368AAE}"/>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5" name="Footer Placeholder 4">
            <a:extLst>
              <a:ext uri="{FF2B5EF4-FFF2-40B4-BE49-F238E27FC236}">
                <a16:creationId xmlns:a16="http://schemas.microsoft.com/office/drawing/2014/main" id="{B820F2D5-5984-E04D-8AC7-75209C9DB5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628C7B-CC88-E7D1-C56F-43DE38AE90DF}"/>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148035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0E42D-6F0C-2253-880A-B5DAE8AFE0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26AD76-ADA9-E703-AE0B-256C7F035F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6255F8-7F3E-0459-2288-DE61CADB0D5B}"/>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5" name="Footer Placeholder 4">
            <a:extLst>
              <a:ext uri="{FF2B5EF4-FFF2-40B4-BE49-F238E27FC236}">
                <a16:creationId xmlns:a16="http://schemas.microsoft.com/office/drawing/2014/main" id="{2359395B-52B3-7184-3125-0FACACA3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2E940B-28B6-F2F1-CC8E-D327ED22BA19}"/>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583065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F591-553C-C745-4CBA-ED1E11BE34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176DD9F-5686-4CC5-855D-967348F36E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39FFDF-E45C-8790-23EA-E548B4FF126A}"/>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5" name="Footer Placeholder 4">
            <a:extLst>
              <a:ext uri="{FF2B5EF4-FFF2-40B4-BE49-F238E27FC236}">
                <a16:creationId xmlns:a16="http://schemas.microsoft.com/office/drawing/2014/main" id="{F742F681-DC92-D466-8133-AB9A170670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CDB6A9-2B08-7574-CDA5-93FC1B70DEC9}"/>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3252150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3BBD84-1CB8-2B70-304E-BC991B986C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9089C59-0131-C21D-66E6-EE84BC1D261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33F0C4D-D1BC-A0B3-3C5C-1CF1EC3980D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8E749E5-9D93-D8AA-6A08-6719E99202A3}"/>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6" name="Footer Placeholder 5">
            <a:extLst>
              <a:ext uri="{FF2B5EF4-FFF2-40B4-BE49-F238E27FC236}">
                <a16:creationId xmlns:a16="http://schemas.microsoft.com/office/drawing/2014/main" id="{AA377988-614F-2B81-02AF-62A83E105D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6EE399-A66F-60DA-D6C4-F2365949D862}"/>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10652904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2CC5E-DE97-253C-C7E6-167BA6F2CE7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41E7DD1-886B-6C9A-CC13-E38EF13676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094A28-7979-831D-3464-FAD8DC5F466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4D4487F-4339-C11A-E789-86D2836EAA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C669F31-F7A9-D823-4B17-96EFC14A1B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920C0AC-0EA6-2FD9-E114-CA09D5F35240}"/>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8" name="Footer Placeholder 7">
            <a:extLst>
              <a:ext uri="{FF2B5EF4-FFF2-40B4-BE49-F238E27FC236}">
                <a16:creationId xmlns:a16="http://schemas.microsoft.com/office/drawing/2014/main" id="{82CF276D-6B94-FFDF-04E9-CD3AC9553E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2102F7C-1B03-FAEF-0E4A-BC2D1E8B1194}"/>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2560799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617FF-2FAA-EA33-C1A2-99F06DCAB26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A2CC7AF-56DC-D289-6A04-87216D7D9BAC}"/>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4" name="Footer Placeholder 3">
            <a:extLst>
              <a:ext uri="{FF2B5EF4-FFF2-40B4-BE49-F238E27FC236}">
                <a16:creationId xmlns:a16="http://schemas.microsoft.com/office/drawing/2014/main" id="{F24F1D5F-7E30-D57A-8F4D-075335CBC7E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CCACC0C-D406-04AE-AAC2-D2DFA1D27671}"/>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1713400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61780D-DC41-D7F4-7215-F43679DD9D05}"/>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3" name="Footer Placeholder 2">
            <a:extLst>
              <a:ext uri="{FF2B5EF4-FFF2-40B4-BE49-F238E27FC236}">
                <a16:creationId xmlns:a16="http://schemas.microsoft.com/office/drawing/2014/main" id="{6F3D6046-A875-1C31-9A85-7E627E0B5E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2D6A42A-B04F-892C-85BF-461AED9D63A5}"/>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2500198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E15C2-2BDF-EDAB-6FCF-FC2209FBC1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DCF5050-1871-56CD-80A9-7CD26FF053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759518-257B-1FC9-B91A-4A9C028799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343C64-1604-7A0B-731C-B19D3725A401}"/>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6" name="Footer Placeholder 5">
            <a:extLst>
              <a:ext uri="{FF2B5EF4-FFF2-40B4-BE49-F238E27FC236}">
                <a16:creationId xmlns:a16="http://schemas.microsoft.com/office/drawing/2014/main" id="{64FB74A5-3FB0-2551-DA85-AEB7D8C226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70BF36C-0868-1FEE-A457-466D621AD02F}"/>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4061726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D50D2-F09B-50CA-841F-BF2E2F327A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D547640-9C5A-338D-DCD7-EEBE95C665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4115111-108A-9DDB-A59F-3EDC3BFA86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5EA445-FCAC-C33C-9441-8EB00804039D}"/>
              </a:ext>
            </a:extLst>
          </p:cNvPr>
          <p:cNvSpPr>
            <a:spLocks noGrp="1"/>
          </p:cNvSpPr>
          <p:nvPr>
            <p:ph type="dt" sz="half" idx="10"/>
          </p:nvPr>
        </p:nvSpPr>
        <p:spPr/>
        <p:txBody>
          <a:bodyPr/>
          <a:lstStyle/>
          <a:p>
            <a:fld id="{0A8C4CAC-E9B4-4C4B-BBD0-CEDE9E47040F}" type="datetimeFigureOut">
              <a:rPr lang="en-US" smtClean="0"/>
              <a:t>7/24/23</a:t>
            </a:fld>
            <a:endParaRPr lang="en-US"/>
          </a:p>
        </p:txBody>
      </p:sp>
      <p:sp>
        <p:nvSpPr>
          <p:cNvPr id="6" name="Footer Placeholder 5">
            <a:extLst>
              <a:ext uri="{FF2B5EF4-FFF2-40B4-BE49-F238E27FC236}">
                <a16:creationId xmlns:a16="http://schemas.microsoft.com/office/drawing/2014/main" id="{ECC95FA9-DEBE-945E-CCF5-C30D3CFC86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2E407A-00EB-F2DF-478B-0D323C1F9A65}"/>
              </a:ext>
            </a:extLst>
          </p:cNvPr>
          <p:cNvSpPr>
            <a:spLocks noGrp="1"/>
          </p:cNvSpPr>
          <p:nvPr>
            <p:ph type="sldNum" sz="quarter" idx="12"/>
          </p:nvPr>
        </p:nvSpPr>
        <p:spPr/>
        <p:txBody>
          <a:bodyPr/>
          <a:lstStyle/>
          <a:p>
            <a:fld id="{3AC103B5-D656-5E44-83E4-B76C655C1560}" type="slidenum">
              <a:rPr lang="en-US" smtClean="0"/>
              <a:t>‹#›</a:t>
            </a:fld>
            <a:endParaRPr lang="en-US"/>
          </a:p>
        </p:txBody>
      </p:sp>
    </p:spTree>
    <p:extLst>
      <p:ext uri="{BB962C8B-B14F-4D97-AF65-F5344CB8AC3E}">
        <p14:creationId xmlns:p14="http://schemas.microsoft.com/office/powerpoint/2010/main" val="827200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95AE12-ED1B-FF5E-0124-67E37158EA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D02ED2C-9CDE-88C8-752F-4A0D085F1E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AEA4F7-5A08-0BF8-B5D4-F6B7996323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8C4CAC-E9B4-4C4B-BBD0-CEDE9E47040F}" type="datetimeFigureOut">
              <a:rPr lang="en-US" smtClean="0"/>
              <a:t>7/24/23</a:t>
            </a:fld>
            <a:endParaRPr lang="en-US"/>
          </a:p>
        </p:txBody>
      </p:sp>
      <p:sp>
        <p:nvSpPr>
          <p:cNvPr id="5" name="Footer Placeholder 4">
            <a:extLst>
              <a:ext uri="{FF2B5EF4-FFF2-40B4-BE49-F238E27FC236}">
                <a16:creationId xmlns:a16="http://schemas.microsoft.com/office/drawing/2014/main" id="{05345331-F13B-5893-3942-10B4744E0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0B9672A-EA84-A89A-4BDA-1404C2C8F5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C103B5-D656-5E44-83E4-B76C655C1560}" type="slidenum">
              <a:rPr lang="en-US" smtClean="0"/>
              <a:t>‹#›</a:t>
            </a:fld>
            <a:endParaRPr lang="en-US"/>
          </a:p>
        </p:txBody>
      </p:sp>
    </p:spTree>
    <p:extLst>
      <p:ext uri="{BB962C8B-B14F-4D97-AF65-F5344CB8AC3E}">
        <p14:creationId xmlns:p14="http://schemas.microsoft.com/office/powerpoint/2010/main" val="6871407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openstax.org/books/anatomy-and-physiology/pages/1-introduction"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ecampusontario.pressbooks.pub/medicalterminology2/chapter/8-1-introduction-to-obstetrics/" TargetMode="External"/><Relationship Id="rId2" Type="http://schemas.openxmlformats.org/officeDocument/2006/relationships/hyperlink" Target="https://ecampusontario.pressbooks.pub/medicalterminology2/chapter/6-1-introduction-to-the-male-reproductive-system/" TargetMode="External"/><Relationship Id="rId1" Type="http://schemas.openxmlformats.org/officeDocument/2006/relationships/slideLayout" Target="../slideLayouts/slideLayout2.xml"/><Relationship Id="rId4" Type="http://schemas.openxmlformats.org/officeDocument/2006/relationships/hyperlink" Target="https://ecampusontario.pressbooks.pub/medicalterminology2/chapter/7-1-introduction-to-the-female-reproductive-system-2/"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30FE2-D6F1-16BB-0A14-871272981905}"/>
              </a:ext>
            </a:extLst>
          </p:cNvPr>
          <p:cNvSpPr>
            <a:spLocks noGrp="1"/>
          </p:cNvSpPr>
          <p:nvPr>
            <p:ph type="ctrTitle"/>
          </p:nvPr>
        </p:nvSpPr>
        <p:spPr/>
        <p:txBody>
          <a:bodyPr/>
          <a:lstStyle/>
          <a:p>
            <a:r>
              <a:rPr lang="en-US" dirty="0"/>
              <a:t>Obstetrics</a:t>
            </a:r>
          </a:p>
        </p:txBody>
      </p:sp>
      <p:sp>
        <p:nvSpPr>
          <p:cNvPr id="3" name="Subtitle 2">
            <a:extLst>
              <a:ext uri="{FF2B5EF4-FFF2-40B4-BE49-F238E27FC236}">
                <a16:creationId xmlns:a16="http://schemas.microsoft.com/office/drawing/2014/main" id="{87C38D42-732E-B54D-8263-1E44F4491A82}"/>
              </a:ext>
            </a:extLst>
          </p:cNvPr>
          <p:cNvSpPr>
            <a:spLocks noGrp="1"/>
          </p:cNvSpPr>
          <p:nvPr>
            <p:ph type="subTitle" idx="1"/>
          </p:nvPr>
        </p:nvSpPr>
        <p:spPr/>
        <p:txBody>
          <a:bodyPr/>
          <a:lstStyle/>
          <a:p>
            <a:r>
              <a:rPr lang="en-US" dirty="0"/>
              <a:t>Instructor</a:t>
            </a:r>
          </a:p>
        </p:txBody>
      </p:sp>
    </p:spTree>
    <p:extLst>
      <p:ext uri="{BB962C8B-B14F-4D97-AF65-F5344CB8AC3E}">
        <p14:creationId xmlns:p14="http://schemas.microsoft.com/office/powerpoint/2010/main" val="2097819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F5BC9-EAFA-B0C7-8008-493408B51570}"/>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90DDF3C1-A768-F365-824D-4498DD874110}"/>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42555545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5CAC1-E918-1426-767F-776F0DC7C409}"/>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701D5B68-8A20-4E35-E06D-D39B1A9EC52A}"/>
              </a:ext>
            </a:extLst>
          </p:cNvPr>
          <p:cNvSpPr>
            <a:spLocks noGrp="1"/>
          </p:cNvSpPr>
          <p:nvPr>
            <p:ph idx="1"/>
          </p:nvPr>
        </p:nvSpPr>
        <p:spPr/>
        <p:txBody>
          <a:bodyPr/>
          <a:lstStyle/>
          <a:p>
            <a:pPr marL="0" indent="-457200">
              <a:buNone/>
            </a:pPr>
            <a:r>
              <a:rPr lang="en-US" dirty="0"/>
              <a:t>Carter, K., &amp; Rutherford, M. (2020). Building a medical terminology foundation 2e. </a:t>
            </a:r>
            <a:r>
              <a:rPr lang="en-US" dirty="0" err="1"/>
              <a:t>eCampus</a:t>
            </a:r>
            <a:r>
              <a:rPr lang="en-US" dirty="0"/>
              <a:t> Ontario. </a:t>
            </a:r>
          </a:p>
          <a:p>
            <a:pPr marL="0" indent="-457200">
              <a:buNone/>
            </a:pPr>
            <a:endParaRPr lang="en-US" dirty="0"/>
          </a:p>
          <a:p>
            <a:pPr marL="0" indent="-457200">
              <a:buNone/>
            </a:pPr>
            <a:r>
              <a:rPr lang="en-US" dirty="0"/>
              <a:t>OpenStax College. (2013). Anatomy and physiology. OpenStax. </a:t>
            </a:r>
            <a:r>
              <a:rPr lang="en-US" dirty="0">
                <a:hlinkClick r:id="rId2"/>
              </a:rPr>
              <a:t>https://openstax.org/books/anatomy-and-physiology/pages/1-introduction</a:t>
            </a:r>
            <a:endParaRPr lang="en-US" dirty="0"/>
          </a:p>
          <a:p>
            <a:pPr marL="0" indent="-457200">
              <a:buNone/>
            </a:pPr>
            <a:endParaRPr lang="en-US" dirty="0"/>
          </a:p>
          <a:p>
            <a:endParaRPr lang="en-US" dirty="0"/>
          </a:p>
        </p:txBody>
      </p:sp>
    </p:spTree>
    <p:extLst>
      <p:ext uri="{BB962C8B-B14F-4D97-AF65-F5344CB8AC3E}">
        <p14:creationId xmlns:p14="http://schemas.microsoft.com/office/powerpoint/2010/main" val="22555605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2EF23-A9FE-6DC0-3BB4-E12EFE2A2A2A}"/>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18C11226-8A51-C85F-7D1E-CC68554D0BF8}"/>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152939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9391F-5DAD-5F07-E8D1-2CE930209567}"/>
              </a:ext>
            </a:extLst>
          </p:cNvPr>
          <p:cNvSpPr>
            <a:spLocks noGrp="1"/>
          </p:cNvSpPr>
          <p:nvPr>
            <p:ph type="title"/>
          </p:nvPr>
        </p:nvSpPr>
        <p:spPr/>
        <p:txBody>
          <a:bodyPr/>
          <a:lstStyle/>
          <a:p>
            <a:r>
              <a:rPr lang="en-US" dirty="0"/>
              <a:t>Introduction to Obstetrics</a:t>
            </a:r>
          </a:p>
        </p:txBody>
      </p:sp>
      <p:sp>
        <p:nvSpPr>
          <p:cNvPr id="3" name="Content Placeholder 2">
            <a:extLst>
              <a:ext uri="{FF2B5EF4-FFF2-40B4-BE49-F238E27FC236}">
                <a16:creationId xmlns:a16="http://schemas.microsoft.com/office/drawing/2014/main" id="{D2C80527-DC2A-390F-1EFC-6B8110F988E3}"/>
              </a:ext>
            </a:extLst>
          </p:cNvPr>
          <p:cNvSpPr>
            <a:spLocks noGrp="1"/>
          </p:cNvSpPr>
          <p:nvPr>
            <p:ph idx="1"/>
          </p:nvPr>
        </p:nvSpPr>
        <p:spPr/>
        <p:txBody>
          <a:bodyPr/>
          <a:lstStyle/>
          <a:p>
            <a:r>
              <a:rPr lang="en-US" dirty="0"/>
              <a:t>Obstetrics is a specialty that is concerned with the mother and fetus during pregnancy, childbirth, and the immediate postpartum period.</a:t>
            </a:r>
          </a:p>
          <a:p>
            <a:endParaRPr lang="en-US" dirty="0">
              <a:hlinkClick r:id="rId2"/>
            </a:endParaRPr>
          </a:p>
          <a:p>
            <a:r>
              <a:rPr lang="en-US" dirty="0">
                <a:hlinkClick r:id="rId2"/>
              </a:rPr>
              <a:t>Word Parts </a:t>
            </a:r>
            <a:r>
              <a:rPr lang="en-US" dirty="0">
                <a:hlinkClick r:id="rId3"/>
              </a:rPr>
              <a:t>H5P</a:t>
            </a:r>
            <a:r>
              <a:rPr lang="en-US" dirty="0">
                <a:hlinkClick r:id="rId2"/>
              </a:rPr>
              <a:t> Activity</a:t>
            </a:r>
            <a:endParaRPr lang="en-US" dirty="0"/>
          </a:p>
          <a:p>
            <a:r>
              <a:rPr lang="en-US" dirty="0">
                <a:hlinkClick r:id="rId3"/>
              </a:rPr>
              <a:t>Obstetrics terms </a:t>
            </a:r>
            <a:r>
              <a:rPr lang="en-US" dirty="0">
                <a:hlinkClick r:id="rId4"/>
              </a:rPr>
              <a:t>H5P</a:t>
            </a:r>
            <a:r>
              <a:rPr lang="en-US" dirty="0">
                <a:hlinkClick r:id="rId2"/>
              </a:rPr>
              <a:t> Activity</a:t>
            </a:r>
            <a:endParaRPr lang="en-US" dirty="0"/>
          </a:p>
        </p:txBody>
      </p:sp>
    </p:spTree>
    <p:extLst>
      <p:ext uri="{BB962C8B-B14F-4D97-AF65-F5344CB8AC3E}">
        <p14:creationId xmlns:p14="http://schemas.microsoft.com/office/powerpoint/2010/main" val="4027180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2BFBF-D3A4-AA73-DFC0-58B8C21E2582}"/>
              </a:ext>
            </a:extLst>
          </p:cNvPr>
          <p:cNvSpPr>
            <a:spLocks noGrp="1"/>
          </p:cNvSpPr>
          <p:nvPr>
            <p:ph type="title"/>
          </p:nvPr>
        </p:nvSpPr>
        <p:spPr/>
        <p:txBody>
          <a:bodyPr/>
          <a:lstStyle/>
          <a:p>
            <a:r>
              <a:rPr lang="en-US" dirty="0"/>
              <a:t>Fertilization</a:t>
            </a:r>
          </a:p>
        </p:txBody>
      </p:sp>
      <p:sp>
        <p:nvSpPr>
          <p:cNvPr id="3" name="Content Placeholder 2">
            <a:extLst>
              <a:ext uri="{FF2B5EF4-FFF2-40B4-BE49-F238E27FC236}">
                <a16:creationId xmlns:a16="http://schemas.microsoft.com/office/drawing/2014/main" id="{4DE8647C-945E-D0B8-50A8-0455884E2D7C}"/>
              </a:ext>
            </a:extLst>
          </p:cNvPr>
          <p:cNvSpPr>
            <a:spLocks noGrp="1"/>
          </p:cNvSpPr>
          <p:nvPr>
            <p:ph idx="1"/>
          </p:nvPr>
        </p:nvSpPr>
        <p:spPr/>
        <p:txBody>
          <a:bodyPr/>
          <a:lstStyle/>
          <a:p>
            <a:r>
              <a:rPr lang="en-US" dirty="0"/>
              <a:t>Occurs when a sperm and an oocyte combine</a:t>
            </a:r>
          </a:p>
          <a:p>
            <a:r>
              <a:rPr lang="en-US" dirty="0"/>
              <a:t>Zygote</a:t>
            </a:r>
          </a:p>
          <a:p>
            <a:r>
              <a:rPr lang="en-US" dirty="0"/>
              <a:t>Dizygotic twins – fraternal</a:t>
            </a:r>
          </a:p>
          <a:p>
            <a:r>
              <a:rPr lang="en-US" dirty="0"/>
              <a:t>Monozygotic twins – identical </a:t>
            </a:r>
          </a:p>
          <a:p>
            <a:endParaRPr lang="en-US" dirty="0"/>
          </a:p>
        </p:txBody>
      </p:sp>
    </p:spTree>
    <p:extLst>
      <p:ext uri="{BB962C8B-B14F-4D97-AF65-F5344CB8AC3E}">
        <p14:creationId xmlns:p14="http://schemas.microsoft.com/office/powerpoint/2010/main" val="15677027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a:t>Stages of Childbirth</a:t>
            </a:r>
            <a:endParaRPr lang="en-US" dirty="0"/>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a:t>Figure 1</a:t>
            </a:r>
          </a:p>
          <a:p>
            <a:pPr marL="0" indent="0" algn="just">
              <a:buNone/>
            </a:pPr>
            <a:r>
              <a:rPr lang="en-PH" sz="2000"/>
              <a:t>Stages of Childbirth.</a:t>
            </a:r>
            <a:endParaRPr lang="en-PH" sz="2000" dirty="0"/>
          </a:p>
        </p:txBody>
      </p:sp>
      <p:pic>
        <p:nvPicPr>
          <p:cNvPr id="10242" name="Picture 2" descr="A diagram of a baby in birth. This multi-part figure shows the different stages of childbirth. The top panel shows dilation of the cervix (undilated vs fully dilated), the middle panel shows birth (presentation of the head, rotation and delivery of anterior shoulder, delivery of posterior shoulder, delivery of lower body and umbilical cord), and the bottom panel shows afterbirth delivery.">
            <a:extLst>
              <a:ext uri="{FF2B5EF4-FFF2-40B4-BE49-F238E27FC236}">
                <a16:creationId xmlns:a16="http://schemas.microsoft.com/office/drawing/2014/main" id="{4E294525-4D70-46FA-5ED2-BEF390C1E3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9442" y="1932195"/>
            <a:ext cx="2893115" cy="4528354"/>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4">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15503846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BE6977-943F-8540-7414-B8AC26B1BABB}"/>
              </a:ext>
            </a:extLst>
          </p:cNvPr>
          <p:cNvSpPr>
            <a:spLocks noGrp="1"/>
          </p:cNvSpPr>
          <p:nvPr>
            <p:ph type="title"/>
          </p:nvPr>
        </p:nvSpPr>
        <p:spPr/>
        <p:txBody>
          <a:bodyPr/>
          <a:lstStyle/>
          <a:p>
            <a:r>
              <a:rPr lang="en-US" dirty="0"/>
              <a:t>Homeostasis in the Newborn</a:t>
            </a:r>
          </a:p>
        </p:txBody>
      </p:sp>
      <p:sp>
        <p:nvSpPr>
          <p:cNvPr id="3" name="Content Placeholder 2">
            <a:extLst>
              <a:ext uri="{FF2B5EF4-FFF2-40B4-BE49-F238E27FC236}">
                <a16:creationId xmlns:a16="http://schemas.microsoft.com/office/drawing/2014/main" id="{EC31CA3B-DAE2-D6F1-6384-60E2A8849CF1}"/>
              </a:ext>
            </a:extLst>
          </p:cNvPr>
          <p:cNvSpPr>
            <a:spLocks noGrp="1"/>
          </p:cNvSpPr>
          <p:nvPr>
            <p:ph idx="1"/>
          </p:nvPr>
        </p:nvSpPr>
        <p:spPr/>
        <p:txBody>
          <a:bodyPr/>
          <a:lstStyle/>
          <a:p>
            <a:r>
              <a:rPr lang="en-US" dirty="0"/>
              <a:t>Apgar Score – Introduced by Dr. Virginia Apgar</a:t>
            </a:r>
          </a:p>
          <a:p>
            <a:r>
              <a:rPr lang="en-US" dirty="0"/>
              <a:t>Appearance (skin color)</a:t>
            </a:r>
          </a:p>
          <a:p>
            <a:r>
              <a:rPr lang="en-US" dirty="0"/>
              <a:t>Pulse (heart rate)</a:t>
            </a:r>
          </a:p>
          <a:p>
            <a:r>
              <a:rPr lang="en-US" dirty="0"/>
              <a:t>Grimace (reflex)</a:t>
            </a:r>
          </a:p>
          <a:p>
            <a:r>
              <a:rPr lang="en-US" dirty="0"/>
              <a:t>Activity (muscle tone)</a:t>
            </a:r>
          </a:p>
          <a:p>
            <a:r>
              <a:rPr lang="en-US" dirty="0"/>
              <a:t>Respiration</a:t>
            </a:r>
          </a:p>
        </p:txBody>
      </p:sp>
    </p:spTree>
    <p:extLst>
      <p:ext uri="{BB962C8B-B14F-4D97-AF65-F5344CB8AC3E}">
        <p14:creationId xmlns:p14="http://schemas.microsoft.com/office/powerpoint/2010/main" val="2338604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43BE-CEB8-3E25-AEDC-08828591443D}"/>
              </a:ext>
            </a:extLst>
          </p:cNvPr>
          <p:cNvSpPr>
            <a:spLocks noGrp="1"/>
          </p:cNvSpPr>
          <p:nvPr>
            <p:ph type="title"/>
          </p:nvPr>
        </p:nvSpPr>
        <p:spPr/>
        <p:txBody>
          <a:bodyPr/>
          <a:lstStyle/>
          <a:p>
            <a:r>
              <a:rPr lang="en-US" dirty="0"/>
              <a:t>In Vitro Fertilization (IVF)</a:t>
            </a:r>
          </a:p>
        </p:txBody>
      </p:sp>
      <p:sp>
        <p:nvSpPr>
          <p:cNvPr id="3" name="Content Placeholder 2">
            <a:extLst>
              <a:ext uri="{FF2B5EF4-FFF2-40B4-BE49-F238E27FC236}">
                <a16:creationId xmlns:a16="http://schemas.microsoft.com/office/drawing/2014/main" id="{29FCC9C4-C64F-ADE3-B882-96674ACBEBC3}"/>
              </a:ext>
            </a:extLst>
          </p:cNvPr>
          <p:cNvSpPr>
            <a:spLocks noGrp="1"/>
          </p:cNvSpPr>
          <p:nvPr>
            <p:ph idx="1"/>
          </p:nvPr>
        </p:nvSpPr>
        <p:spPr>
          <a:xfrm>
            <a:off x="838200" y="1825625"/>
            <a:ext cx="4648200" cy="1025151"/>
          </a:xfrm>
        </p:spPr>
        <p:txBody>
          <a:bodyPr>
            <a:normAutofit/>
          </a:bodyPr>
          <a:lstStyle/>
          <a:p>
            <a:pPr marL="0" indent="0">
              <a:buNone/>
            </a:pPr>
            <a:r>
              <a:rPr lang="en-PH" sz="2000" dirty="0"/>
              <a:t>Figure 2</a:t>
            </a:r>
          </a:p>
          <a:p>
            <a:pPr marL="0" indent="0" algn="just">
              <a:buNone/>
            </a:pPr>
            <a:r>
              <a:rPr lang="en-PH" sz="2000" dirty="0"/>
              <a:t>IVF.</a:t>
            </a:r>
          </a:p>
        </p:txBody>
      </p:sp>
      <p:pic>
        <p:nvPicPr>
          <p:cNvPr id="12290" name="Picture 2" descr="Stages of IVF. This multi-part figure shows the different steps in in vitro fertilization. The top panel shows how the oocytes and the sperm are collected and prepared (text reads: 1a) eggs are collected after ovulation or directly from the follicles. Sperm are collected and concentrated. 1b) Sperm sample is collected and concentrated by removing seminal fluid). The next panel shows the sperm and oocytes being mixed in a petri dish (text labels read: 2) both the collected eggs and the sperm sample are mixed in a petri dish, allowing fertilization to occur). The panel below that shows the fertilized zygote being prepared for implantation (text labels read: 3a) the fertilized zygote is then removed from the petri dish for implantation. 3b) fertilized zygote). The last panel shows the fertilized zygote being implanted into the uterus (text label reads: 4) The zygote is then surgically implanted into the endometrium of the uterus. After successful implantation, the zygote should develop normally, as if it had been fertilized in the female’s oviducts).">
            <a:extLst>
              <a:ext uri="{FF2B5EF4-FFF2-40B4-BE49-F238E27FC236}">
                <a16:creationId xmlns:a16="http://schemas.microsoft.com/office/drawing/2014/main" id="{82823D45-367C-3CC7-6D3F-77FB460F10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1948" y="1825625"/>
            <a:ext cx="3088103" cy="4514587"/>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FE0FB064-F590-380E-4E89-5AE54B948336}"/>
              </a:ext>
            </a:extLst>
          </p:cNvPr>
          <p:cNvSpPr txBox="1">
            <a:spLocks/>
          </p:cNvSpPr>
          <p:nvPr/>
        </p:nvSpPr>
        <p:spPr>
          <a:xfrm>
            <a:off x="838199" y="6460549"/>
            <a:ext cx="8547847" cy="408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i="1"/>
              <a:t>Note.</a:t>
            </a:r>
            <a:r>
              <a:rPr lang="en-PH" sz="1600"/>
              <a:t> From Betts, et al., 2013. Licensed under </a:t>
            </a:r>
            <a:r>
              <a:rPr lang="en-PH" sz="1600">
                <a:hlinkClick r:id="rId4">
                  <a:extLst>
                    <a:ext uri="{A12FA001-AC4F-418D-AE19-62706E023703}">
                      <ahyp:hlinkClr xmlns:ahyp="http://schemas.microsoft.com/office/drawing/2018/hyperlinkcolor" val="tx"/>
                    </a:ext>
                  </a:extLst>
                </a:hlinkClick>
              </a:rPr>
              <a:t>CC BY 4.0</a:t>
            </a:r>
            <a:r>
              <a:rPr lang="en-PH" sz="1600"/>
              <a:t>. </a:t>
            </a:r>
            <a:endParaRPr lang="en-US" sz="1600" dirty="0"/>
          </a:p>
        </p:txBody>
      </p:sp>
    </p:spTree>
    <p:extLst>
      <p:ext uri="{BB962C8B-B14F-4D97-AF65-F5344CB8AC3E}">
        <p14:creationId xmlns:p14="http://schemas.microsoft.com/office/powerpoint/2010/main" val="34757470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A4943-4E6C-1760-AF4C-6B900E89C57A}"/>
              </a:ext>
            </a:extLst>
          </p:cNvPr>
          <p:cNvSpPr>
            <a:spLocks noGrp="1"/>
          </p:cNvSpPr>
          <p:nvPr>
            <p:ph type="title"/>
          </p:nvPr>
        </p:nvSpPr>
        <p:spPr/>
        <p:txBody>
          <a:bodyPr/>
          <a:lstStyle/>
          <a:p>
            <a:r>
              <a:rPr lang="en-US" dirty="0"/>
              <a:t>Prenatal Screening and Diagnostic Testing</a:t>
            </a:r>
          </a:p>
        </p:txBody>
      </p:sp>
      <p:sp>
        <p:nvSpPr>
          <p:cNvPr id="3" name="Content Placeholder 2">
            <a:extLst>
              <a:ext uri="{FF2B5EF4-FFF2-40B4-BE49-F238E27FC236}">
                <a16:creationId xmlns:a16="http://schemas.microsoft.com/office/drawing/2014/main" id="{8F0E95EB-45CC-C7A4-863F-7C15D8E28A66}"/>
              </a:ext>
            </a:extLst>
          </p:cNvPr>
          <p:cNvSpPr>
            <a:spLocks noGrp="1"/>
          </p:cNvSpPr>
          <p:nvPr>
            <p:ph idx="1"/>
          </p:nvPr>
        </p:nvSpPr>
        <p:spPr/>
        <p:txBody>
          <a:bodyPr>
            <a:normAutofit/>
          </a:bodyPr>
          <a:lstStyle/>
          <a:p>
            <a:r>
              <a:rPr lang="en-US" dirty="0"/>
              <a:t>Blood work</a:t>
            </a:r>
          </a:p>
          <a:p>
            <a:r>
              <a:rPr lang="en-US" dirty="0"/>
              <a:t>Ultrasound</a:t>
            </a:r>
          </a:p>
          <a:p>
            <a:r>
              <a:rPr lang="en-US" dirty="0"/>
              <a:t>Chorionic Villus Sampling (CVS)</a:t>
            </a:r>
          </a:p>
          <a:p>
            <a:r>
              <a:rPr lang="en-US" dirty="0"/>
              <a:t>Amniocentesis</a:t>
            </a:r>
          </a:p>
          <a:p>
            <a:endParaRPr lang="en-US" dirty="0"/>
          </a:p>
        </p:txBody>
      </p:sp>
    </p:spTree>
    <p:extLst>
      <p:ext uri="{BB962C8B-B14F-4D97-AF65-F5344CB8AC3E}">
        <p14:creationId xmlns:p14="http://schemas.microsoft.com/office/powerpoint/2010/main" val="40546514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7F818-A0BA-FFF5-E1A2-6F2DB86B7C4A}"/>
              </a:ext>
            </a:extLst>
          </p:cNvPr>
          <p:cNvSpPr>
            <a:spLocks noGrp="1"/>
          </p:cNvSpPr>
          <p:nvPr>
            <p:ph type="title"/>
          </p:nvPr>
        </p:nvSpPr>
        <p:spPr/>
        <p:txBody>
          <a:bodyPr/>
          <a:lstStyle/>
          <a:p>
            <a:r>
              <a:rPr lang="en-US" dirty="0"/>
              <a:t>Concept Check</a:t>
            </a:r>
          </a:p>
        </p:txBody>
      </p:sp>
      <p:sp>
        <p:nvSpPr>
          <p:cNvPr id="3" name="Content Placeholder 2">
            <a:extLst>
              <a:ext uri="{FF2B5EF4-FFF2-40B4-BE49-F238E27FC236}">
                <a16:creationId xmlns:a16="http://schemas.microsoft.com/office/drawing/2014/main" id="{482E1295-2EA6-986A-1498-39704BC1819E}"/>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7842166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2375</TotalTime>
  <Words>209</Words>
  <Application>Microsoft Macintosh PowerPoint</Application>
  <PresentationFormat>Widescreen</PresentationFormat>
  <Paragraphs>42</Paragraphs>
  <Slides>11</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Office Theme</vt:lpstr>
      <vt:lpstr>Obstetrics</vt:lpstr>
      <vt:lpstr>Learning Objectives</vt:lpstr>
      <vt:lpstr>Introduction to Obstetrics</vt:lpstr>
      <vt:lpstr>Fertilization</vt:lpstr>
      <vt:lpstr>Stages of Childbirth</vt:lpstr>
      <vt:lpstr>Homeostasis in the Newborn</vt:lpstr>
      <vt:lpstr>In Vitro Fertilization (IVF)</vt:lpstr>
      <vt:lpstr>Prenatal Screening and Diagnostic Testing</vt:lpstr>
      <vt:lpstr>Concept Check</vt:lpstr>
      <vt:lpstr>Summary</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Respiratory System</dc:title>
  <dc:creator>Ken Maquiling</dc:creator>
  <cp:lastModifiedBy>Ken Maquiling</cp:lastModifiedBy>
  <cp:revision>21</cp:revision>
  <dcterms:created xsi:type="dcterms:W3CDTF">2023-07-03T17:49:30Z</dcterms:created>
  <dcterms:modified xsi:type="dcterms:W3CDTF">2023-07-24T14:53:08Z</dcterms:modified>
</cp:coreProperties>
</file>