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6"/>
  </p:notesMasterIdLst>
  <p:sldIdLst>
    <p:sldId id="256" r:id="rId2"/>
    <p:sldId id="257" r:id="rId3"/>
    <p:sldId id="258" r:id="rId4"/>
    <p:sldId id="259" r:id="rId5"/>
    <p:sldId id="298" r:id="rId6"/>
    <p:sldId id="299" r:id="rId7"/>
    <p:sldId id="269" r:id="rId8"/>
    <p:sldId id="270" r:id="rId9"/>
    <p:sldId id="300" r:id="rId10"/>
    <p:sldId id="275" r:id="rId11"/>
    <p:sldId id="276" r:id="rId12"/>
    <p:sldId id="277" r:id="rId13"/>
    <p:sldId id="278" r:id="rId14"/>
    <p:sldId id="279"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itle Page and Learning Objectives" id="{ED7C4758-ABE7-3D40-8C9D-02919E915DA4}">
          <p14:sldIdLst>
            <p14:sldId id="256"/>
            <p14:sldId id="257"/>
          </p14:sldIdLst>
        </p14:section>
        <p14:section name="Introduction to the Female Reproductive System" id="{FF0DDDDA-9BCD-F949-B9DA-650F9A99B0CA}">
          <p14:sldIdLst>
            <p14:sldId id="258"/>
          </p14:sldIdLst>
        </p14:section>
        <p14:section name="Anatomy of the Female Reproductive System" id="{FA43CF7B-5035-0D4E-BF6D-94A1FA9D288E}">
          <p14:sldIdLst>
            <p14:sldId id="259"/>
            <p14:sldId id="298"/>
            <p14:sldId id="299"/>
            <p14:sldId id="269"/>
          </p14:sldIdLst>
        </p14:section>
        <p14:section name="Physiology of the Female Reproductive System" id="{A7E707B3-F572-3443-B2B5-F8044992B091}">
          <p14:sldIdLst>
            <p14:sldId id="270"/>
            <p14:sldId id="300"/>
          </p14:sldIdLst>
        </p14:section>
        <p14:section name="Female Reproductive DIseases, Disorders, and Diagnostic Testing" id="{1D3A276A-9CCA-F240-B370-89BD7BB4A9B9}">
          <p14:sldIdLst>
            <p14:sldId id="275"/>
            <p14:sldId id="276"/>
            <p14:sldId id="277"/>
          </p14:sldIdLst>
        </p14:section>
        <p14:section name="Summary" id="{6382B8C6-3C9F-E54C-98F8-4BA889F4D146}">
          <p14:sldIdLst>
            <p14:sldId id="278"/>
          </p14:sldIdLst>
        </p14:section>
        <p14:section name="References" id="{BED641D6-DCAA-3044-B428-89B65ED853CE}">
          <p14:sldIdLst>
            <p14:sldId id="279"/>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46832"/>
    <p:restoredTop sz="83838"/>
  </p:normalViewPr>
  <p:slideViewPr>
    <p:cSldViewPr snapToGrid="0">
      <p:cViewPr varScale="1">
        <p:scale>
          <a:sx n="30" d="100"/>
          <a:sy n="30" d="100"/>
        </p:scale>
        <p:origin x="216" y="192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C38389E-F1AF-D746-AFCD-3818C2036D6B}" type="datetimeFigureOut">
              <a:rPr lang="en-US" smtClean="0"/>
              <a:t>7/24/23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811A42D-5568-484F-8768-608C38847409}" type="slidenum">
              <a:rPr lang="en-US" smtClean="0"/>
              <a:t>‹#›</a:t>
            </a:fld>
            <a:endParaRPr lang="en-US"/>
          </a:p>
        </p:txBody>
      </p:sp>
    </p:spTree>
    <p:extLst>
      <p:ext uri="{BB962C8B-B14F-4D97-AF65-F5344CB8AC3E}">
        <p14:creationId xmlns:p14="http://schemas.microsoft.com/office/powerpoint/2010/main" val="3071942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D811A42D-5568-484F-8768-608C38847409}" type="slidenum">
              <a:rPr lang="en-US" smtClean="0"/>
              <a:t>4</a:t>
            </a:fld>
            <a:endParaRPr lang="en-US"/>
          </a:p>
        </p:txBody>
      </p:sp>
    </p:spTree>
    <p:extLst>
      <p:ext uri="{BB962C8B-B14F-4D97-AF65-F5344CB8AC3E}">
        <p14:creationId xmlns:p14="http://schemas.microsoft.com/office/powerpoint/2010/main" val="16589663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D811A42D-5568-484F-8768-608C38847409}" type="slidenum">
              <a:rPr lang="en-US" smtClean="0"/>
              <a:t>5</a:t>
            </a:fld>
            <a:endParaRPr lang="en-US"/>
          </a:p>
        </p:txBody>
      </p:sp>
    </p:spTree>
    <p:extLst>
      <p:ext uri="{BB962C8B-B14F-4D97-AF65-F5344CB8AC3E}">
        <p14:creationId xmlns:p14="http://schemas.microsoft.com/office/powerpoint/2010/main" val="11379644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D811A42D-5568-484F-8768-608C38847409}" type="slidenum">
              <a:rPr lang="en-US" smtClean="0"/>
              <a:t>6</a:t>
            </a:fld>
            <a:endParaRPr lang="en-US"/>
          </a:p>
        </p:txBody>
      </p:sp>
    </p:spTree>
    <p:extLst>
      <p:ext uri="{BB962C8B-B14F-4D97-AF65-F5344CB8AC3E}">
        <p14:creationId xmlns:p14="http://schemas.microsoft.com/office/powerpoint/2010/main" val="14121111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811A42D-5568-484F-8768-608C38847409}" type="slidenum">
              <a:rPr lang="en-US" smtClean="0"/>
              <a:t>7</a:t>
            </a:fld>
            <a:endParaRPr lang="en-US"/>
          </a:p>
        </p:txBody>
      </p:sp>
    </p:spTree>
    <p:extLst>
      <p:ext uri="{BB962C8B-B14F-4D97-AF65-F5344CB8AC3E}">
        <p14:creationId xmlns:p14="http://schemas.microsoft.com/office/powerpoint/2010/main" val="6832137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D811A42D-5568-484F-8768-608C38847409}" type="slidenum">
              <a:rPr lang="en-US" smtClean="0"/>
              <a:t>8</a:t>
            </a:fld>
            <a:endParaRPr lang="en-US"/>
          </a:p>
        </p:txBody>
      </p:sp>
    </p:spTree>
    <p:extLst>
      <p:ext uri="{BB962C8B-B14F-4D97-AF65-F5344CB8AC3E}">
        <p14:creationId xmlns:p14="http://schemas.microsoft.com/office/powerpoint/2010/main" val="17162367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811A42D-5568-484F-8768-608C38847409}" type="slidenum">
              <a:rPr lang="en-US" smtClean="0"/>
              <a:t>10</a:t>
            </a:fld>
            <a:endParaRPr lang="en-US"/>
          </a:p>
        </p:txBody>
      </p:sp>
    </p:spTree>
    <p:extLst>
      <p:ext uri="{BB962C8B-B14F-4D97-AF65-F5344CB8AC3E}">
        <p14:creationId xmlns:p14="http://schemas.microsoft.com/office/powerpoint/2010/main" val="5088832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D811A42D-5568-484F-8768-608C38847409}" type="slidenum">
              <a:rPr lang="en-US" smtClean="0"/>
              <a:t>11</a:t>
            </a:fld>
            <a:endParaRPr lang="en-US"/>
          </a:p>
        </p:txBody>
      </p:sp>
    </p:spTree>
    <p:extLst>
      <p:ext uri="{BB962C8B-B14F-4D97-AF65-F5344CB8AC3E}">
        <p14:creationId xmlns:p14="http://schemas.microsoft.com/office/powerpoint/2010/main" val="18739964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8CEBE1-0DEF-0EC7-AFFD-6E6CDEF9208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2257F77-99A4-3703-4A36-CF2C49ACF3F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5E46D99-5BE1-7815-A035-597E8722128B}"/>
              </a:ext>
            </a:extLst>
          </p:cNvPr>
          <p:cNvSpPr>
            <a:spLocks noGrp="1"/>
          </p:cNvSpPr>
          <p:nvPr>
            <p:ph type="dt" sz="half" idx="10"/>
          </p:nvPr>
        </p:nvSpPr>
        <p:spPr/>
        <p:txBody>
          <a:bodyPr/>
          <a:lstStyle/>
          <a:p>
            <a:fld id="{0A8C4CAC-E9B4-4C4B-BBD0-CEDE9E47040F}" type="datetimeFigureOut">
              <a:rPr lang="en-US" smtClean="0"/>
              <a:t>7/24/23</a:t>
            </a:fld>
            <a:endParaRPr lang="en-US"/>
          </a:p>
        </p:txBody>
      </p:sp>
      <p:sp>
        <p:nvSpPr>
          <p:cNvPr id="5" name="Footer Placeholder 4">
            <a:extLst>
              <a:ext uri="{FF2B5EF4-FFF2-40B4-BE49-F238E27FC236}">
                <a16:creationId xmlns:a16="http://schemas.microsoft.com/office/drawing/2014/main" id="{4C3C1F68-F1FC-FB8C-8F03-C119FFC9864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0CA311A-9340-7502-580F-EB7D9D5FE856}"/>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32635463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9252DC-6FED-AF6C-4925-0EE1B13B0A9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3F1F64E-0D49-6C52-15F0-2419801BB5B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289967A-7925-5052-B60D-13A3DE412B53}"/>
              </a:ext>
            </a:extLst>
          </p:cNvPr>
          <p:cNvSpPr>
            <a:spLocks noGrp="1"/>
          </p:cNvSpPr>
          <p:nvPr>
            <p:ph type="dt" sz="half" idx="10"/>
          </p:nvPr>
        </p:nvSpPr>
        <p:spPr/>
        <p:txBody>
          <a:bodyPr/>
          <a:lstStyle/>
          <a:p>
            <a:fld id="{0A8C4CAC-E9B4-4C4B-BBD0-CEDE9E47040F}" type="datetimeFigureOut">
              <a:rPr lang="en-US" smtClean="0"/>
              <a:t>7/24/23</a:t>
            </a:fld>
            <a:endParaRPr lang="en-US"/>
          </a:p>
        </p:txBody>
      </p:sp>
      <p:sp>
        <p:nvSpPr>
          <p:cNvPr id="5" name="Footer Placeholder 4">
            <a:extLst>
              <a:ext uri="{FF2B5EF4-FFF2-40B4-BE49-F238E27FC236}">
                <a16:creationId xmlns:a16="http://schemas.microsoft.com/office/drawing/2014/main" id="{80FC9985-7ED0-7E4E-C894-E9FE2DAB8C0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1D60D4A-A6B6-CAE5-1D8F-FB68D54BA94E}"/>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39407586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DC0ADA3-BCCD-D6AC-D9A9-88EFC25C8FA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8A055B5-3E80-9CA5-0D65-3F0055B74AF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392ECAC-5B87-20B3-9657-3E52EB368AAE}"/>
              </a:ext>
            </a:extLst>
          </p:cNvPr>
          <p:cNvSpPr>
            <a:spLocks noGrp="1"/>
          </p:cNvSpPr>
          <p:nvPr>
            <p:ph type="dt" sz="half" idx="10"/>
          </p:nvPr>
        </p:nvSpPr>
        <p:spPr/>
        <p:txBody>
          <a:bodyPr/>
          <a:lstStyle/>
          <a:p>
            <a:fld id="{0A8C4CAC-E9B4-4C4B-BBD0-CEDE9E47040F}" type="datetimeFigureOut">
              <a:rPr lang="en-US" smtClean="0"/>
              <a:t>7/24/23</a:t>
            </a:fld>
            <a:endParaRPr lang="en-US"/>
          </a:p>
        </p:txBody>
      </p:sp>
      <p:sp>
        <p:nvSpPr>
          <p:cNvPr id="5" name="Footer Placeholder 4">
            <a:extLst>
              <a:ext uri="{FF2B5EF4-FFF2-40B4-BE49-F238E27FC236}">
                <a16:creationId xmlns:a16="http://schemas.microsoft.com/office/drawing/2014/main" id="{B820F2D5-5984-E04D-8AC7-75209C9DB57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1628C7B-CC88-E7D1-C56F-43DE38AE90DF}"/>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31480354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90E42D-6F0C-2253-880A-B5DAE8AFE0C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C26AD76-ADA9-E703-AE0B-256C7F035F2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F6255F8-7F3E-0459-2288-DE61CADB0D5B}"/>
              </a:ext>
            </a:extLst>
          </p:cNvPr>
          <p:cNvSpPr>
            <a:spLocks noGrp="1"/>
          </p:cNvSpPr>
          <p:nvPr>
            <p:ph type="dt" sz="half" idx="10"/>
          </p:nvPr>
        </p:nvSpPr>
        <p:spPr/>
        <p:txBody>
          <a:bodyPr/>
          <a:lstStyle/>
          <a:p>
            <a:fld id="{0A8C4CAC-E9B4-4C4B-BBD0-CEDE9E47040F}" type="datetimeFigureOut">
              <a:rPr lang="en-US" smtClean="0"/>
              <a:t>7/24/23</a:t>
            </a:fld>
            <a:endParaRPr lang="en-US"/>
          </a:p>
        </p:txBody>
      </p:sp>
      <p:sp>
        <p:nvSpPr>
          <p:cNvPr id="5" name="Footer Placeholder 4">
            <a:extLst>
              <a:ext uri="{FF2B5EF4-FFF2-40B4-BE49-F238E27FC236}">
                <a16:creationId xmlns:a16="http://schemas.microsoft.com/office/drawing/2014/main" id="{2359395B-52B3-7184-3125-0FACACA330B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A2E940B-28B6-F2F1-CC8E-D327ED22BA19}"/>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5830650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A7F591-553C-C745-4CBA-ED1E11BE34D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176DD9F-5686-4CC5-855D-967348F36E5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A39FFDF-E45C-8790-23EA-E548B4FF126A}"/>
              </a:ext>
            </a:extLst>
          </p:cNvPr>
          <p:cNvSpPr>
            <a:spLocks noGrp="1"/>
          </p:cNvSpPr>
          <p:nvPr>
            <p:ph type="dt" sz="half" idx="10"/>
          </p:nvPr>
        </p:nvSpPr>
        <p:spPr/>
        <p:txBody>
          <a:bodyPr/>
          <a:lstStyle/>
          <a:p>
            <a:fld id="{0A8C4CAC-E9B4-4C4B-BBD0-CEDE9E47040F}" type="datetimeFigureOut">
              <a:rPr lang="en-US" smtClean="0"/>
              <a:t>7/24/23</a:t>
            </a:fld>
            <a:endParaRPr lang="en-US"/>
          </a:p>
        </p:txBody>
      </p:sp>
      <p:sp>
        <p:nvSpPr>
          <p:cNvPr id="5" name="Footer Placeholder 4">
            <a:extLst>
              <a:ext uri="{FF2B5EF4-FFF2-40B4-BE49-F238E27FC236}">
                <a16:creationId xmlns:a16="http://schemas.microsoft.com/office/drawing/2014/main" id="{F742F681-DC92-D466-8133-AB9A1706709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CCDB6A9-2B08-7574-CDA5-93FC1B70DEC9}"/>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32521503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3BBD84-1CB8-2B70-304E-BC991B986C4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9089C59-0131-C21D-66E6-EE84BC1D261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33F0C4D-D1BC-A0B3-3C5C-1CF1EC3980D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8E749E5-9D93-D8AA-6A08-6719E99202A3}"/>
              </a:ext>
            </a:extLst>
          </p:cNvPr>
          <p:cNvSpPr>
            <a:spLocks noGrp="1"/>
          </p:cNvSpPr>
          <p:nvPr>
            <p:ph type="dt" sz="half" idx="10"/>
          </p:nvPr>
        </p:nvSpPr>
        <p:spPr/>
        <p:txBody>
          <a:bodyPr/>
          <a:lstStyle/>
          <a:p>
            <a:fld id="{0A8C4CAC-E9B4-4C4B-BBD0-CEDE9E47040F}" type="datetimeFigureOut">
              <a:rPr lang="en-US" smtClean="0"/>
              <a:t>7/24/23</a:t>
            </a:fld>
            <a:endParaRPr lang="en-US"/>
          </a:p>
        </p:txBody>
      </p:sp>
      <p:sp>
        <p:nvSpPr>
          <p:cNvPr id="6" name="Footer Placeholder 5">
            <a:extLst>
              <a:ext uri="{FF2B5EF4-FFF2-40B4-BE49-F238E27FC236}">
                <a16:creationId xmlns:a16="http://schemas.microsoft.com/office/drawing/2014/main" id="{AA377988-614F-2B81-02AF-62A83E105D3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46EE399-A66F-60DA-D6C4-F2365949D862}"/>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10652904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82CC5E-DE97-253C-C7E6-167BA6F2CE7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41E7DD1-886B-6C9A-CC13-E38EF13676F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E094A28-7979-831D-3464-FAD8DC5F466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4D4487F-4339-C11A-E789-86D2836EAA8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C669F31-F7A9-D823-4B17-96EFC14A1BF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920C0AC-0EA6-2FD9-E114-CA09D5F35240}"/>
              </a:ext>
            </a:extLst>
          </p:cNvPr>
          <p:cNvSpPr>
            <a:spLocks noGrp="1"/>
          </p:cNvSpPr>
          <p:nvPr>
            <p:ph type="dt" sz="half" idx="10"/>
          </p:nvPr>
        </p:nvSpPr>
        <p:spPr/>
        <p:txBody>
          <a:bodyPr/>
          <a:lstStyle/>
          <a:p>
            <a:fld id="{0A8C4CAC-E9B4-4C4B-BBD0-CEDE9E47040F}" type="datetimeFigureOut">
              <a:rPr lang="en-US" smtClean="0"/>
              <a:t>7/24/23</a:t>
            </a:fld>
            <a:endParaRPr lang="en-US"/>
          </a:p>
        </p:txBody>
      </p:sp>
      <p:sp>
        <p:nvSpPr>
          <p:cNvPr id="8" name="Footer Placeholder 7">
            <a:extLst>
              <a:ext uri="{FF2B5EF4-FFF2-40B4-BE49-F238E27FC236}">
                <a16:creationId xmlns:a16="http://schemas.microsoft.com/office/drawing/2014/main" id="{82CF276D-6B94-FFDF-04E9-CD3AC9553E4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2102F7C-1B03-FAEF-0E4A-BC2D1E8B1194}"/>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25607991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F617FF-2FAA-EA33-C1A2-99F06DCAB26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A2CC7AF-56DC-D289-6A04-87216D7D9BAC}"/>
              </a:ext>
            </a:extLst>
          </p:cNvPr>
          <p:cNvSpPr>
            <a:spLocks noGrp="1"/>
          </p:cNvSpPr>
          <p:nvPr>
            <p:ph type="dt" sz="half" idx="10"/>
          </p:nvPr>
        </p:nvSpPr>
        <p:spPr/>
        <p:txBody>
          <a:bodyPr/>
          <a:lstStyle/>
          <a:p>
            <a:fld id="{0A8C4CAC-E9B4-4C4B-BBD0-CEDE9E47040F}" type="datetimeFigureOut">
              <a:rPr lang="en-US" smtClean="0"/>
              <a:t>7/24/23</a:t>
            </a:fld>
            <a:endParaRPr lang="en-US"/>
          </a:p>
        </p:txBody>
      </p:sp>
      <p:sp>
        <p:nvSpPr>
          <p:cNvPr id="4" name="Footer Placeholder 3">
            <a:extLst>
              <a:ext uri="{FF2B5EF4-FFF2-40B4-BE49-F238E27FC236}">
                <a16:creationId xmlns:a16="http://schemas.microsoft.com/office/drawing/2014/main" id="{F24F1D5F-7E30-D57A-8F4D-075335CBC7E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CCACC0C-D406-04AE-AAC2-D2DFA1D27671}"/>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17134007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A61780D-DC41-D7F4-7215-F43679DD9D05}"/>
              </a:ext>
            </a:extLst>
          </p:cNvPr>
          <p:cNvSpPr>
            <a:spLocks noGrp="1"/>
          </p:cNvSpPr>
          <p:nvPr>
            <p:ph type="dt" sz="half" idx="10"/>
          </p:nvPr>
        </p:nvSpPr>
        <p:spPr/>
        <p:txBody>
          <a:bodyPr/>
          <a:lstStyle/>
          <a:p>
            <a:fld id="{0A8C4CAC-E9B4-4C4B-BBD0-CEDE9E47040F}" type="datetimeFigureOut">
              <a:rPr lang="en-US" smtClean="0"/>
              <a:t>7/24/23</a:t>
            </a:fld>
            <a:endParaRPr lang="en-US"/>
          </a:p>
        </p:txBody>
      </p:sp>
      <p:sp>
        <p:nvSpPr>
          <p:cNvPr id="3" name="Footer Placeholder 2">
            <a:extLst>
              <a:ext uri="{FF2B5EF4-FFF2-40B4-BE49-F238E27FC236}">
                <a16:creationId xmlns:a16="http://schemas.microsoft.com/office/drawing/2014/main" id="{6F3D6046-A875-1C31-9A85-7E627E0B5EB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2D6A42A-B04F-892C-85BF-461AED9D63A5}"/>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25001985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1E15C2-2BDF-EDAB-6FCF-FC2209FBC12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DCF5050-1871-56CD-80A9-7CD26FF053F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3759518-257B-1FC9-B91A-4A9C0287995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2343C64-1604-7A0B-731C-B19D3725A401}"/>
              </a:ext>
            </a:extLst>
          </p:cNvPr>
          <p:cNvSpPr>
            <a:spLocks noGrp="1"/>
          </p:cNvSpPr>
          <p:nvPr>
            <p:ph type="dt" sz="half" idx="10"/>
          </p:nvPr>
        </p:nvSpPr>
        <p:spPr/>
        <p:txBody>
          <a:bodyPr/>
          <a:lstStyle/>
          <a:p>
            <a:fld id="{0A8C4CAC-E9B4-4C4B-BBD0-CEDE9E47040F}" type="datetimeFigureOut">
              <a:rPr lang="en-US" smtClean="0"/>
              <a:t>7/24/23</a:t>
            </a:fld>
            <a:endParaRPr lang="en-US"/>
          </a:p>
        </p:txBody>
      </p:sp>
      <p:sp>
        <p:nvSpPr>
          <p:cNvPr id="6" name="Footer Placeholder 5">
            <a:extLst>
              <a:ext uri="{FF2B5EF4-FFF2-40B4-BE49-F238E27FC236}">
                <a16:creationId xmlns:a16="http://schemas.microsoft.com/office/drawing/2014/main" id="{64FB74A5-3FB0-2551-DA85-AEB7D8C2262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70BF36C-0868-1FEE-A457-466D621AD02F}"/>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40617265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8D50D2-F09B-50CA-841F-BF2E2F327A2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D547640-9C5A-338D-DCD7-EEBE95C6653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4115111-108A-9DDB-A59F-3EDC3BFA86F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A5EA445-FCAC-C33C-9441-8EB00804039D}"/>
              </a:ext>
            </a:extLst>
          </p:cNvPr>
          <p:cNvSpPr>
            <a:spLocks noGrp="1"/>
          </p:cNvSpPr>
          <p:nvPr>
            <p:ph type="dt" sz="half" idx="10"/>
          </p:nvPr>
        </p:nvSpPr>
        <p:spPr/>
        <p:txBody>
          <a:bodyPr/>
          <a:lstStyle/>
          <a:p>
            <a:fld id="{0A8C4CAC-E9B4-4C4B-BBD0-CEDE9E47040F}" type="datetimeFigureOut">
              <a:rPr lang="en-US" smtClean="0"/>
              <a:t>7/24/23</a:t>
            </a:fld>
            <a:endParaRPr lang="en-US"/>
          </a:p>
        </p:txBody>
      </p:sp>
      <p:sp>
        <p:nvSpPr>
          <p:cNvPr id="6" name="Footer Placeholder 5">
            <a:extLst>
              <a:ext uri="{FF2B5EF4-FFF2-40B4-BE49-F238E27FC236}">
                <a16:creationId xmlns:a16="http://schemas.microsoft.com/office/drawing/2014/main" id="{ECC95FA9-DEBE-945E-CCF5-C30D3CFC868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42E407A-00EB-F2DF-478B-0D323C1F9A65}"/>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8272001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495AE12-ED1B-FF5E-0124-67E37158EAD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D02ED2C-9CDE-88C8-752F-4A0D085F1E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EAEA4F7-5A08-0BF8-B5D4-F6B7996323D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A8C4CAC-E9B4-4C4B-BBD0-CEDE9E47040F}" type="datetimeFigureOut">
              <a:rPr lang="en-US" smtClean="0"/>
              <a:t>7/24/23</a:t>
            </a:fld>
            <a:endParaRPr lang="en-US"/>
          </a:p>
        </p:txBody>
      </p:sp>
      <p:sp>
        <p:nvSpPr>
          <p:cNvPr id="5" name="Footer Placeholder 4">
            <a:extLst>
              <a:ext uri="{FF2B5EF4-FFF2-40B4-BE49-F238E27FC236}">
                <a16:creationId xmlns:a16="http://schemas.microsoft.com/office/drawing/2014/main" id="{05345331-F13B-5893-3942-10B4744E07C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0B9672A-EA84-A89A-4BDA-1404C2C8F55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AC103B5-D656-5E44-83E4-B76C655C1560}" type="slidenum">
              <a:rPr lang="en-US" smtClean="0"/>
              <a:t>‹#›</a:t>
            </a:fld>
            <a:endParaRPr lang="en-US"/>
          </a:p>
        </p:txBody>
      </p:sp>
    </p:spTree>
    <p:extLst>
      <p:ext uri="{BB962C8B-B14F-4D97-AF65-F5344CB8AC3E}">
        <p14:creationId xmlns:p14="http://schemas.microsoft.com/office/powerpoint/2010/main" val="6871407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https://openstax.org/books/anatomy-and-physiology/pages/1-introduction"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ecampusontario.pressbooks.pub/medicalterminology2/chapter/7-1-introduction-to-the-female-reproductive-system-2/" TargetMode="External"/><Relationship Id="rId2" Type="http://schemas.openxmlformats.org/officeDocument/2006/relationships/hyperlink" Target="https://ecampusontario.pressbooks.pub/medicalterminology2/chapter/6-1-introduction-to-the-male-reproductive-syste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hyperlink" Target="https://creativecommons.org/licenses/by/4.0/"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hyperlink" Target="https://creativecommons.org/licenses/by/4.0/" TargetMode="Externa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ecampusontario.pressbooks.pub/medicalterminology2/chapter/chapter-7-1-anatomy-structures-of-the-female-reproductive-system/"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030FE2-D6F1-16BB-0A14-871272981905}"/>
              </a:ext>
            </a:extLst>
          </p:cNvPr>
          <p:cNvSpPr>
            <a:spLocks noGrp="1"/>
          </p:cNvSpPr>
          <p:nvPr>
            <p:ph type="ctrTitle"/>
          </p:nvPr>
        </p:nvSpPr>
        <p:spPr/>
        <p:txBody>
          <a:bodyPr/>
          <a:lstStyle/>
          <a:p>
            <a:r>
              <a:rPr lang="en-US" dirty="0"/>
              <a:t>Female Reproductive System</a:t>
            </a:r>
          </a:p>
        </p:txBody>
      </p:sp>
      <p:sp>
        <p:nvSpPr>
          <p:cNvPr id="3" name="Subtitle 2">
            <a:extLst>
              <a:ext uri="{FF2B5EF4-FFF2-40B4-BE49-F238E27FC236}">
                <a16:creationId xmlns:a16="http://schemas.microsoft.com/office/drawing/2014/main" id="{87C38D42-732E-B54D-8263-1E44F4491A82}"/>
              </a:ext>
            </a:extLst>
          </p:cNvPr>
          <p:cNvSpPr>
            <a:spLocks noGrp="1"/>
          </p:cNvSpPr>
          <p:nvPr>
            <p:ph type="subTitle" idx="1"/>
          </p:nvPr>
        </p:nvSpPr>
        <p:spPr/>
        <p:txBody>
          <a:bodyPr/>
          <a:lstStyle/>
          <a:p>
            <a:r>
              <a:rPr lang="en-US" dirty="0"/>
              <a:t>Instructor</a:t>
            </a:r>
          </a:p>
        </p:txBody>
      </p:sp>
    </p:spTree>
    <p:extLst>
      <p:ext uri="{BB962C8B-B14F-4D97-AF65-F5344CB8AC3E}">
        <p14:creationId xmlns:p14="http://schemas.microsoft.com/office/powerpoint/2010/main" val="20978193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9A4943-4E6C-1760-AF4C-6B900E89C57A}"/>
              </a:ext>
            </a:extLst>
          </p:cNvPr>
          <p:cNvSpPr>
            <a:spLocks noGrp="1"/>
          </p:cNvSpPr>
          <p:nvPr>
            <p:ph type="title"/>
          </p:nvPr>
        </p:nvSpPr>
        <p:spPr/>
        <p:txBody>
          <a:bodyPr/>
          <a:lstStyle/>
          <a:p>
            <a:r>
              <a:rPr lang="en-US" dirty="0"/>
              <a:t>Female Reproductive Diseases and Disorders</a:t>
            </a:r>
          </a:p>
        </p:txBody>
      </p:sp>
      <p:sp>
        <p:nvSpPr>
          <p:cNvPr id="3" name="Content Placeholder 2">
            <a:extLst>
              <a:ext uri="{FF2B5EF4-FFF2-40B4-BE49-F238E27FC236}">
                <a16:creationId xmlns:a16="http://schemas.microsoft.com/office/drawing/2014/main" id="{8F0E95EB-45CC-C7A4-863F-7C15D8E28A66}"/>
              </a:ext>
            </a:extLst>
          </p:cNvPr>
          <p:cNvSpPr>
            <a:spLocks noGrp="1"/>
          </p:cNvSpPr>
          <p:nvPr>
            <p:ph idx="1"/>
          </p:nvPr>
        </p:nvSpPr>
        <p:spPr/>
        <p:txBody>
          <a:bodyPr>
            <a:normAutofit/>
          </a:bodyPr>
          <a:lstStyle/>
          <a:p>
            <a:r>
              <a:rPr lang="en-US" dirty="0"/>
              <a:t>Breast Cancer</a:t>
            </a:r>
          </a:p>
          <a:p>
            <a:r>
              <a:rPr lang="en-US" dirty="0"/>
              <a:t>Cervical Cancer</a:t>
            </a:r>
          </a:p>
          <a:p>
            <a:r>
              <a:rPr lang="en-US" dirty="0"/>
              <a:t>Endometriosis</a:t>
            </a:r>
          </a:p>
          <a:p>
            <a:r>
              <a:rPr lang="en-US" dirty="0"/>
              <a:t>Polycystic Ovary Syndrome (PCOS)</a:t>
            </a:r>
          </a:p>
          <a:p>
            <a:r>
              <a:rPr lang="en-US" dirty="0"/>
              <a:t>Sexually Transmitted Infections (STIs)</a:t>
            </a:r>
          </a:p>
          <a:p>
            <a:pPr lvl="1"/>
            <a:r>
              <a:rPr lang="en-US" dirty="0"/>
              <a:t>Chlamydia</a:t>
            </a:r>
          </a:p>
          <a:p>
            <a:pPr lvl="1"/>
            <a:r>
              <a:rPr lang="en-US" dirty="0"/>
              <a:t>Gonorrhea</a:t>
            </a:r>
          </a:p>
          <a:p>
            <a:r>
              <a:rPr lang="en-US" dirty="0"/>
              <a:t>Human Papillomavirus (HPV)</a:t>
            </a:r>
          </a:p>
          <a:p>
            <a:r>
              <a:rPr lang="en-US" dirty="0"/>
              <a:t>Herpes Simplex Virus (HSV)</a:t>
            </a:r>
          </a:p>
        </p:txBody>
      </p:sp>
    </p:spTree>
    <p:extLst>
      <p:ext uri="{BB962C8B-B14F-4D97-AF65-F5344CB8AC3E}">
        <p14:creationId xmlns:p14="http://schemas.microsoft.com/office/powerpoint/2010/main" val="40546514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16B884-FA1F-35D8-31E9-5F9D39C91763}"/>
              </a:ext>
            </a:extLst>
          </p:cNvPr>
          <p:cNvSpPr>
            <a:spLocks noGrp="1"/>
          </p:cNvSpPr>
          <p:nvPr>
            <p:ph type="title"/>
          </p:nvPr>
        </p:nvSpPr>
        <p:spPr/>
        <p:txBody>
          <a:bodyPr/>
          <a:lstStyle/>
          <a:p>
            <a:r>
              <a:rPr lang="en-US" dirty="0"/>
              <a:t>Medical Specialties and Procedures</a:t>
            </a:r>
          </a:p>
        </p:txBody>
      </p:sp>
      <p:sp>
        <p:nvSpPr>
          <p:cNvPr id="3" name="Content Placeholder 2">
            <a:extLst>
              <a:ext uri="{FF2B5EF4-FFF2-40B4-BE49-F238E27FC236}">
                <a16:creationId xmlns:a16="http://schemas.microsoft.com/office/drawing/2014/main" id="{B9B26E4D-5D89-6C05-7805-7BADDA0DCB6B}"/>
              </a:ext>
            </a:extLst>
          </p:cNvPr>
          <p:cNvSpPr>
            <a:spLocks noGrp="1"/>
          </p:cNvSpPr>
          <p:nvPr>
            <p:ph idx="1"/>
          </p:nvPr>
        </p:nvSpPr>
        <p:spPr/>
        <p:txBody>
          <a:bodyPr>
            <a:normAutofit/>
          </a:bodyPr>
          <a:lstStyle/>
          <a:p>
            <a:r>
              <a:rPr lang="en-US" dirty="0"/>
              <a:t>Gynecology</a:t>
            </a:r>
          </a:p>
          <a:p>
            <a:r>
              <a:rPr lang="en-US" dirty="0"/>
              <a:t>Hysterectomy</a:t>
            </a:r>
          </a:p>
          <a:p>
            <a:endParaRPr lang="en-US" dirty="0"/>
          </a:p>
          <a:p>
            <a:endParaRPr lang="en-US" dirty="0"/>
          </a:p>
          <a:p>
            <a:endParaRPr lang="en-US" dirty="0"/>
          </a:p>
        </p:txBody>
      </p:sp>
    </p:spTree>
    <p:extLst>
      <p:ext uri="{BB962C8B-B14F-4D97-AF65-F5344CB8AC3E}">
        <p14:creationId xmlns:p14="http://schemas.microsoft.com/office/powerpoint/2010/main" val="14012288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B7F818-A0BA-FFF5-E1A2-6F2DB86B7C4A}"/>
              </a:ext>
            </a:extLst>
          </p:cNvPr>
          <p:cNvSpPr>
            <a:spLocks noGrp="1"/>
          </p:cNvSpPr>
          <p:nvPr>
            <p:ph type="title"/>
          </p:nvPr>
        </p:nvSpPr>
        <p:spPr/>
        <p:txBody>
          <a:bodyPr/>
          <a:lstStyle/>
          <a:p>
            <a:r>
              <a:rPr lang="en-US" dirty="0"/>
              <a:t>Concept Check</a:t>
            </a:r>
          </a:p>
        </p:txBody>
      </p:sp>
      <p:sp>
        <p:nvSpPr>
          <p:cNvPr id="3" name="Content Placeholder 2">
            <a:extLst>
              <a:ext uri="{FF2B5EF4-FFF2-40B4-BE49-F238E27FC236}">
                <a16:creationId xmlns:a16="http://schemas.microsoft.com/office/drawing/2014/main" id="{482E1295-2EA6-986A-1498-39704BC1819E}"/>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7842166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1F5BC9-EAFA-B0C7-8008-493408B51570}"/>
              </a:ext>
            </a:extLst>
          </p:cNvPr>
          <p:cNvSpPr>
            <a:spLocks noGrp="1"/>
          </p:cNvSpPr>
          <p:nvPr>
            <p:ph type="title"/>
          </p:nvPr>
        </p:nvSpPr>
        <p:spPr/>
        <p:txBody>
          <a:bodyPr/>
          <a:lstStyle/>
          <a:p>
            <a:r>
              <a:rPr lang="en-US" dirty="0"/>
              <a:t>Summary</a:t>
            </a:r>
          </a:p>
        </p:txBody>
      </p:sp>
      <p:sp>
        <p:nvSpPr>
          <p:cNvPr id="3" name="Content Placeholder 2">
            <a:extLst>
              <a:ext uri="{FF2B5EF4-FFF2-40B4-BE49-F238E27FC236}">
                <a16:creationId xmlns:a16="http://schemas.microsoft.com/office/drawing/2014/main" id="{90DDF3C1-A768-F365-824D-4498DD874110}"/>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42555545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15CAC1-E918-1426-767F-776F0DC7C409}"/>
              </a:ext>
            </a:extLst>
          </p:cNvPr>
          <p:cNvSpPr>
            <a:spLocks noGrp="1"/>
          </p:cNvSpPr>
          <p:nvPr>
            <p:ph type="title"/>
          </p:nvPr>
        </p:nvSpPr>
        <p:spPr/>
        <p:txBody>
          <a:bodyPr/>
          <a:lstStyle/>
          <a:p>
            <a:r>
              <a:rPr lang="en-US" dirty="0"/>
              <a:t>References</a:t>
            </a:r>
          </a:p>
        </p:txBody>
      </p:sp>
      <p:sp>
        <p:nvSpPr>
          <p:cNvPr id="3" name="Content Placeholder 2">
            <a:extLst>
              <a:ext uri="{FF2B5EF4-FFF2-40B4-BE49-F238E27FC236}">
                <a16:creationId xmlns:a16="http://schemas.microsoft.com/office/drawing/2014/main" id="{701D5B68-8A20-4E35-E06D-D39B1A9EC52A}"/>
              </a:ext>
            </a:extLst>
          </p:cNvPr>
          <p:cNvSpPr>
            <a:spLocks noGrp="1"/>
          </p:cNvSpPr>
          <p:nvPr>
            <p:ph idx="1"/>
          </p:nvPr>
        </p:nvSpPr>
        <p:spPr/>
        <p:txBody>
          <a:bodyPr/>
          <a:lstStyle/>
          <a:p>
            <a:pPr marL="0" indent="-457200">
              <a:buNone/>
            </a:pPr>
            <a:r>
              <a:rPr lang="en-US" dirty="0"/>
              <a:t>Carter, K., &amp; Rutherford, M. (2020). Building a medical terminology foundation 2e. </a:t>
            </a:r>
            <a:r>
              <a:rPr lang="en-US" dirty="0" err="1"/>
              <a:t>eCampus</a:t>
            </a:r>
            <a:r>
              <a:rPr lang="en-US" dirty="0"/>
              <a:t> Ontario. </a:t>
            </a:r>
          </a:p>
          <a:p>
            <a:pPr marL="0" indent="-457200">
              <a:buNone/>
            </a:pPr>
            <a:endParaRPr lang="en-US" dirty="0"/>
          </a:p>
          <a:p>
            <a:pPr marL="0" indent="-457200">
              <a:buNone/>
            </a:pPr>
            <a:r>
              <a:rPr lang="en-US" dirty="0"/>
              <a:t>OpenStax College. (2013). Anatomy and physiology. OpenStax. </a:t>
            </a:r>
            <a:r>
              <a:rPr lang="en-US" dirty="0">
                <a:hlinkClick r:id="rId2"/>
              </a:rPr>
              <a:t>https://openstax.org/books/anatomy-and-physiology/pages/1-introduction</a:t>
            </a:r>
            <a:endParaRPr lang="en-US" dirty="0"/>
          </a:p>
          <a:p>
            <a:pPr marL="0" indent="-457200">
              <a:buNone/>
            </a:pPr>
            <a:endParaRPr lang="en-US" dirty="0"/>
          </a:p>
          <a:p>
            <a:endParaRPr lang="en-US" dirty="0"/>
          </a:p>
        </p:txBody>
      </p:sp>
    </p:spTree>
    <p:extLst>
      <p:ext uri="{BB962C8B-B14F-4D97-AF65-F5344CB8AC3E}">
        <p14:creationId xmlns:p14="http://schemas.microsoft.com/office/powerpoint/2010/main" val="22555605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12EF23-A9FE-6DC0-3BB4-E12EFE2A2A2A}"/>
              </a:ext>
            </a:extLst>
          </p:cNvPr>
          <p:cNvSpPr>
            <a:spLocks noGrp="1"/>
          </p:cNvSpPr>
          <p:nvPr>
            <p:ph type="title"/>
          </p:nvPr>
        </p:nvSpPr>
        <p:spPr/>
        <p:txBody>
          <a:bodyPr/>
          <a:lstStyle/>
          <a:p>
            <a:r>
              <a:rPr lang="en-US" dirty="0"/>
              <a:t>Learning Objectives</a:t>
            </a:r>
          </a:p>
        </p:txBody>
      </p:sp>
      <p:sp>
        <p:nvSpPr>
          <p:cNvPr id="3" name="Content Placeholder 2">
            <a:extLst>
              <a:ext uri="{FF2B5EF4-FFF2-40B4-BE49-F238E27FC236}">
                <a16:creationId xmlns:a16="http://schemas.microsoft.com/office/drawing/2014/main" id="{18C11226-8A51-C85F-7D1E-CC68554D0BF8}"/>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11529395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D9391F-5DAD-5F07-E8D1-2CE930209567}"/>
              </a:ext>
            </a:extLst>
          </p:cNvPr>
          <p:cNvSpPr>
            <a:spLocks noGrp="1"/>
          </p:cNvSpPr>
          <p:nvPr>
            <p:ph type="title"/>
          </p:nvPr>
        </p:nvSpPr>
        <p:spPr/>
        <p:txBody>
          <a:bodyPr/>
          <a:lstStyle/>
          <a:p>
            <a:r>
              <a:rPr lang="en-US" dirty="0"/>
              <a:t>Female Reproductive System Medical Terms</a:t>
            </a:r>
          </a:p>
        </p:txBody>
      </p:sp>
      <p:sp>
        <p:nvSpPr>
          <p:cNvPr id="3" name="Content Placeholder 2">
            <a:extLst>
              <a:ext uri="{FF2B5EF4-FFF2-40B4-BE49-F238E27FC236}">
                <a16:creationId xmlns:a16="http://schemas.microsoft.com/office/drawing/2014/main" id="{D2C80527-DC2A-390F-1EFC-6B8110F988E3}"/>
              </a:ext>
            </a:extLst>
          </p:cNvPr>
          <p:cNvSpPr>
            <a:spLocks noGrp="1"/>
          </p:cNvSpPr>
          <p:nvPr>
            <p:ph idx="1"/>
          </p:nvPr>
        </p:nvSpPr>
        <p:spPr/>
        <p:txBody>
          <a:bodyPr/>
          <a:lstStyle/>
          <a:p>
            <a:r>
              <a:rPr lang="en-US" dirty="0">
                <a:hlinkClick r:id="rId2"/>
              </a:rPr>
              <a:t>Word Parts </a:t>
            </a:r>
            <a:r>
              <a:rPr lang="en-US" dirty="0">
                <a:hlinkClick r:id="rId3"/>
              </a:rPr>
              <a:t>H5P</a:t>
            </a:r>
            <a:r>
              <a:rPr lang="en-US" dirty="0">
                <a:hlinkClick r:id="rId2"/>
              </a:rPr>
              <a:t> Activity</a:t>
            </a:r>
            <a:endParaRPr lang="en-US" dirty="0"/>
          </a:p>
          <a:p>
            <a:r>
              <a:rPr lang="en-US" dirty="0">
                <a:hlinkClick r:id="rId2"/>
              </a:rPr>
              <a:t>Female Reproductive System terms </a:t>
            </a:r>
            <a:r>
              <a:rPr lang="en-US" dirty="0">
                <a:hlinkClick r:id="rId3"/>
              </a:rPr>
              <a:t>H5P</a:t>
            </a:r>
            <a:r>
              <a:rPr lang="en-US" dirty="0">
                <a:hlinkClick r:id="rId2"/>
              </a:rPr>
              <a:t> Activity</a:t>
            </a:r>
            <a:endParaRPr lang="en-US" dirty="0"/>
          </a:p>
        </p:txBody>
      </p:sp>
    </p:spTree>
    <p:extLst>
      <p:ext uri="{BB962C8B-B14F-4D97-AF65-F5344CB8AC3E}">
        <p14:creationId xmlns:p14="http://schemas.microsoft.com/office/powerpoint/2010/main" val="40271809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4443BE-CEB8-3E25-AEDC-08828591443D}"/>
              </a:ext>
            </a:extLst>
          </p:cNvPr>
          <p:cNvSpPr>
            <a:spLocks noGrp="1"/>
          </p:cNvSpPr>
          <p:nvPr>
            <p:ph type="title"/>
          </p:nvPr>
        </p:nvSpPr>
        <p:spPr/>
        <p:txBody>
          <a:bodyPr/>
          <a:lstStyle/>
          <a:p>
            <a:r>
              <a:rPr lang="en-US"/>
              <a:t>Parts of the Male Reproductive System</a:t>
            </a:r>
            <a:endParaRPr lang="en-US" dirty="0"/>
          </a:p>
        </p:txBody>
      </p:sp>
      <p:sp>
        <p:nvSpPr>
          <p:cNvPr id="3" name="Content Placeholder 2">
            <a:extLst>
              <a:ext uri="{FF2B5EF4-FFF2-40B4-BE49-F238E27FC236}">
                <a16:creationId xmlns:a16="http://schemas.microsoft.com/office/drawing/2014/main" id="{29FCC9C4-C64F-ADE3-B882-96674ACBEBC3}"/>
              </a:ext>
            </a:extLst>
          </p:cNvPr>
          <p:cNvSpPr>
            <a:spLocks noGrp="1"/>
          </p:cNvSpPr>
          <p:nvPr>
            <p:ph idx="1"/>
          </p:nvPr>
        </p:nvSpPr>
        <p:spPr>
          <a:xfrm>
            <a:off x="838200" y="1825625"/>
            <a:ext cx="4648200" cy="1025151"/>
          </a:xfrm>
        </p:spPr>
        <p:txBody>
          <a:bodyPr>
            <a:normAutofit/>
          </a:bodyPr>
          <a:lstStyle/>
          <a:p>
            <a:pPr marL="0" indent="0">
              <a:buNone/>
            </a:pPr>
            <a:r>
              <a:rPr lang="en-PH" sz="2000" dirty="0"/>
              <a:t>Figure 1</a:t>
            </a:r>
          </a:p>
          <a:p>
            <a:pPr marL="0" indent="0" algn="just">
              <a:buNone/>
            </a:pPr>
            <a:r>
              <a:rPr lang="en-PH" sz="2000" dirty="0"/>
              <a:t>Female Reproductive System.</a:t>
            </a:r>
          </a:p>
        </p:txBody>
      </p:sp>
      <p:pic>
        <p:nvPicPr>
          <p:cNvPr id="8" name="Picture 4" descr="Female reproductive system. This figure shows the structure and the different organs in the female reproductive system. The top panel shows the lateral view with labels (clockwise from top): utuerus, ovary, formix of uterus, cervix, rectum, vagina, anus, labium majora, labium minora, clitoris, urethra, mons pubis, pybic symphysis, bladder; and the bottom panel shows the anterior view with labels (clockwise from top): ovary, ovarian ligament, broad ligament, labia minora, labia majora, vagina, cervix, uterine tube, usterus, fimbriae.">
            <a:extLst>
              <a:ext uri="{FF2B5EF4-FFF2-40B4-BE49-F238E27FC236}">
                <a16:creationId xmlns:a16="http://schemas.microsoft.com/office/drawing/2014/main" id="{90A986A2-B76B-B93F-1499-6A837181696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8389" y="1688223"/>
            <a:ext cx="3283066" cy="4666945"/>
          </a:xfrm>
          <a:prstGeom prst="rect">
            <a:avLst/>
          </a:prstGeom>
          <a:noFill/>
          <a:extLst>
            <a:ext uri="{909E8E84-426E-40DD-AFC4-6F175D3DCCD1}">
              <a14:hiddenFill xmlns:a14="http://schemas.microsoft.com/office/drawing/2010/main">
                <a:solidFill>
                  <a:srgbClr val="FFFFFF"/>
                </a:solidFill>
              </a14:hiddenFill>
            </a:ext>
          </a:extLst>
        </p:spPr>
      </p:pic>
      <p:sp>
        <p:nvSpPr>
          <p:cNvPr id="7" name="Content Placeholder 2">
            <a:extLst>
              <a:ext uri="{FF2B5EF4-FFF2-40B4-BE49-F238E27FC236}">
                <a16:creationId xmlns:a16="http://schemas.microsoft.com/office/drawing/2014/main" id="{FE0FB064-F590-380E-4E89-5AE54B948336}"/>
              </a:ext>
            </a:extLst>
          </p:cNvPr>
          <p:cNvSpPr txBox="1">
            <a:spLocks/>
          </p:cNvSpPr>
          <p:nvPr/>
        </p:nvSpPr>
        <p:spPr>
          <a:xfrm>
            <a:off x="838199" y="6460549"/>
            <a:ext cx="8547847" cy="4088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i="1"/>
              <a:t>Note.</a:t>
            </a:r>
            <a:r>
              <a:rPr lang="en-PH" sz="1600"/>
              <a:t> From Betts, et al., 2013. Licensed under </a:t>
            </a:r>
            <a:r>
              <a:rPr lang="en-PH" sz="1600">
                <a:hlinkClick r:id="rId4">
                  <a:extLst>
                    <a:ext uri="{A12FA001-AC4F-418D-AE19-62706E023703}">
                      <ahyp:hlinkClr xmlns:ahyp="http://schemas.microsoft.com/office/drawing/2018/hyperlinkcolor" val="tx"/>
                    </a:ext>
                  </a:extLst>
                </a:hlinkClick>
              </a:rPr>
              <a:t>CC BY 4.0</a:t>
            </a:r>
            <a:r>
              <a:rPr lang="en-PH" sz="1600"/>
              <a:t>. </a:t>
            </a:r>
            <a:endParaRPr lang="en-US" sz="1600" dirty="0"/>
          </a:p>
        </p:txBody>
      </p:sp>
    </p:spTree>
    <p:extLst>
      <p:ext uri="{BB962C8B-B14F-4D97-AF65-F5344CB8AC3E}">
        <p14:creationId xmlns:p14="http://schemas.microsoft.com/office/powerpoint/2010/main" val="20772409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4443BE-CEB8-3E25-AEDC-08828591443D}"/>
              </a:ext>
            </a:extLst>
          </p:cNvPr>
          <p:cNvSpPr>
            <a:spLocks noGrp="1"/>
          </p:cNvSpPr>
          <p:nvPr>
            <p:ph type="title"/>
          </p:nvPr>
        </p:nvSpPr>
        <p:spPr/>
        <p:txBody>
          <a:bodyPr/>
          <a:lstStyle/>
          <a:p>
            <a:r>
              <a:rPr lang="en-US" dirty="0"/>
              <a:t>External Female Genitals</a:t>
            </a:r>
          </a:p>
        </p:txBody>
      </p:sp>
      <p:sp>
        <p:nvSpPr>
          <p:cNvPr id="3" name="Content Placeholder 2">
            <a:extLst>
              <a:ext uri="{FF2B5EF4-FFF2-40B4-BE49-F238E27FC236}">
                <a16:creationId xmlns:a16="http://schemas.microsoft.com/office/drawing/2014/main" id="{29FCC9C4-C64F-ADE3-B882-96674ACBEBC3}"/>
              </a:ext>
            </a:extLst>
          </p:cNvPr>
          <p:cNvSpPr>
            <a:spLocks noGrp="1"/>
          </p:cNvSpPr>
          <p:nvPr>
            <p:ph idx="1"/>
          </p:nvPr>
        </p:nvSpPr>
        <p:spPr>
          <a:xfrm>
            <a:off x="838200" y="1825625"/>
            <a:ext cx="4648200" cy="1025151"/>
          </a:xfrm>
        </p:spPr>
        <p:txBody>
          <a:bodyPr>
            <a:normAutofit/>
          </a:bodyPr>
          <a:lstStyle/>
          <a:p>
            <a:pPr marL="0" indent="0">
              <a:buNone/>
            </a:pPr>
            <a:r>
              <a:rPr lang="en-PH" sz="2000" dirty="0"/>
              <a:t>Figure 2</a:t>
            </a:r>
          </a:p>
          <a:p>
            <a:pPr marL="0" indent="0" algn="just">
              <a:buNone/>
            </a:pPr>
            <a:r>
              <a:rPr lang="en-PH" sz="2000" dirty="0"/>
              <a:t>The Vulva.</a:t>
            </a:r>
          </a:p>
        </p:txBody>
      </p:sp>
      <p:pic>
        <p:nvPicPr>
          <p:cNvPr id="6146" name="Picture 2" descr="The vulva. This figure shows the parts of the vulva. The right panel shows the external anterior view and the left panel shows the internal anteriolateral view. The major parts are labeled (from top): prepuce, glans clitoris, labia minora, corpus cavernosum, bulb of vestibule, urethral opening, labia majora, vaginal opening, opening of right Bartholin’s gland, Bartholin’s glands, anus.">
            <a:extLst>
              <a:ext uri="{FF2B5EF4-FFF2-40B4-BE49-F238E27FC236}">
                <a16:creationId xmlns:a16="http://schemas.microsoft.com/office/drawing/2014/main" id="{F61A47C1-0352-5014-A657-1E72C16BF1B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13308" y="2643440"/>
            <a:ext cx="6165383" cy="3619731"/>
          </a:xfrm>
          <a:prstGeom prst="rect">
            <a:avLst/>
          </a:prstGeom>
          <a:noFill/>
          <a:extLst>
            <a:ext uri="{909E8E84-426E-40DD-AFC4-6F175D3DCCD1}">
              <a14:hiddenFill xmlns:a14="http://schemas.microsoft.com/office/drawing/2010/main">
                <a:solidFill>
                  <a:srgbClr val="FFFFFF"/>
                </a:solidFill>
              </a14:hiddenFill>
            </a:ext>
          </a:extLst>
        </p:spPr>
      </p:pic>
      <p:sp>
        <p:nvSpPr>
          <p:cNvPr id="7" name="Content Placeholder 2">
            <a:extLst>
              <a:ext uri="{FF2B5EF4-FFF2-40B4-BE49-F238E27FC236}">
                <a16:creationId xmlns:a16="http://schemas.microsoft.com/office/drawing/2014/main" id="{FE0FB064-F590-380E-4E89-5AE54B948336}"/>
              </a:ext>
            </a:extLst>
          </p:cNvPr>
          <p:cNvSpPr txBox="1">
            <a:spLocks/>
          </p:cNvSpPr>
          <p:nvPr/>
        </p:nvSpPr>
        <p:spPr>
          <a:xfrm>
            <a:off x="838199" y="6460549"/>
            <a:ext cx="8547847" cy="4088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i="1"/>
              <a:t>Note.</a:t>
            </a:r>
            <a:r>
              <a:rPr lang="en-PH" sz="1600"/>
              <a:t> From Betts, et al., 2013. Licensed under </a:t>
            </a:r>
            <a:r>
              <a:rPr lang="en-PH" sz="1600">
                <a:hlinkClick r:id="rId4">
                  <a:extLst>
                    <a:ext uri="{A12FA001-AC4F-418D-AE19-62706E023703}">
                      <ahyp:hlinkClr xmlns:ahyp="http://schemas.microsoft.com/office/drawing/2018/hyperlinkcolor" val="tx"/>
                    </a:ext>
                  </a:extLst>
                </a:hlinkClick>
              </a:rPr>
              <a:t>CC BY 4.0</a:t>
            </a:r>
            <a:r>
              <a:rPr lang="en-PH" sz="1600"/>
              <a:t>. </a:t>
            </a:r>
            <a:endParaRPr lang="en-US" sz="1600" dirty="0"/>
          </a:p>
        </p:txBody>
      </p:sp>
    </p:spTree>
    <p:extLst>
      <p:ext uri="{BB962C8B-B14F-4D97-AF65-F5344CB8AC3E}">
        <p14:creationId xmlns:p14="http://schemas.microsoft.com/office/powerpoint/2010/main" val="42271329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4443BE-CEB8-3E25-AEDC-08828591443D}"/>
              </a:ext>
            </a:extLst>
          </p:cNvPr>
          <p:cNvSpPr>
            <a:spLocks noGrp="1"/>
          </p:cNvSpPr>
          <p:nvPr>
            <p:ph type="title"/>
          </p:nvPr>
        </p:nvSpPr>
        <p:spPr/>
        <p:txBody>
          <a:bodyPr/>
          <a:lstStyle/>
          <a:p>
            <a:r>
              <a:rPr lang="en-US" dirty="0"/>
              <a:t>Internal Female Genitals</a:t>
            </a:r>
          </a:p>
        </p:txBody>
      </p:sp>
      <p:sp>
        <p:nvSpPr>
          <p:cNvPr id="5" name="Content Placeholder 4">
            <a:extLst>
              <a:ext uri="{FF2B5EF4-FFF2-40B4-BE49-F238E27FC236}">
                <a16:creationId xmlns:a16="http://schemas.microsoft.com/office/drawing/2014/main" id="{415984C2-B146-0AB0-C5D9-C541A7A959CC}"/>
              </a:ext>
            </a:extLst>
          </p:cNvPr>
          <p:cNvSpPr>
            <a:spLocks noGrp="1"/>
          </p:cNvSpPr>
          <p:nvPr>
            <p:ph idx="1"/>
          </p:nvPr>
        </p:nvSpPr>
        <p:spPr/>
        <p:txBody>
          <a:bodyPr/>
          <a:lstStyle/>
          <a:p>
            <a:r>
              <a:rPr lang="en-US" dirty="0"/>
              <a:t>Vagina</a:t>
            </a:r>
          </a:p>
          <a:p>
            <a:r>
              <a:rPr lang="en-US" dirty="0"/>
              <a:t>Ovaries</a:t>
            </a:r>
          </a:p>
          <a:p>
            <a:r>
              <a:rPr lang="en-US" dirty="0"/>
              <a:t>Fallopian Tubes</a:t>
            </a:r>
          </a:p>
          <a:p>
            <a:r>
              <a:rPr lang="en-US" dirty="0"/>
              <a:t>Uterus</a:t>
            </a:r>
          </a:p>
          <a:p>
            <a:r>
              <a:rPr lang="en-US" dirty="0"/>
              <a:t>Cervix</a:t>
            </a:r>
          </a:p>
        </p:txBody>
      </p:sp>
    </p:spTree>
    <p:extLst>
      <p:ext uri="{BB962C8B-B14F-4D97-AF65-F5344CB8AC3E}">
        <p14:creationId xmlns:p14="http://schemas.microsoft.com/office/powerpoint/2010/main" val="21632177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2F38F4-BDA0-5F2A-FEA8-5D2D47232CD6}"/>
              </a:ext>
            </a:extLst>
          </p:cNvPr>
          <p:cNvSpPr>
            <a:spLocks noGrp="1"/>
          </p:cNvSpPr>
          <p:nvPr>
            <p:ph type="title"/>
          </p:nvPr>
        </p:nvSpPr>
        <p:spPr/>
        <p:txBody>
          <a:bodyPr/>
          <a:lstStyle/>
          <a:p>
            <a:r>
              <a:rPr lang="en-US" dirty="0"/>
              <a:t>Anatomy Concept Check</a:t>
            </a:r>
          </a:p>
        </p:txBody>
      </p:sp>
      <p:sp>
        <p:nvSpPr>
          <p:cNvPr id="3" name="Content Placeholder 2">
            <a:extLst>
              <a:ext uri="{FF2B5EF4-FFF2-40B4-BE49-F238E27FC236}">
                <a16:creationId xmlns:a16="http://schemas.microsoft.com/office/drawing/2014/main" id="{A9586429-5EC5-6A15-4D91-F3ED17FEF9FD}"/>
              </a:ext>
            </a:extLst>
          </p:cNvPr>
          <p:cNvSpPr>
            <a:spLocks noGrp="1"/>
          </p:cNvSpPr>
          <p:nvPr>
            <p:ph idx="1"/>
          </p:nvPr>
        </p:nvSpPr>
        <p:spPr/>
        <p:txBody>
          <a:bodyPr/>
          <a:lstStyle/>
          <a:p>
            <a:r>
              <a:rPr lang="en-US" dirty="0">
                <a:hlinkClick r:id="rId3"/>
              </a:rPr>
              <a:t>Female Reproductive System Anatomy H5P Activity</a:t>
            </a:r>
            <a:endParaRPr lang="en-US" dirty="0"/>
          </a:p>
        </p:txBody>
      </p:sp>
    </p:spTree>
    <p:extLst>
      <p:ext uri="{BB962C8B-B14F-4D97-AF65-F5344CB8AC3E}">
        <p14:creationId xmlns:p14="http://schemas.microsoft.com/office/powerpoint/2010/main" val="12140558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016DA6-F9BC-7CDD-53DF-912E5950B910}"/>
              </a:ext>
            </a:extLst>
          </p:cNvPr>
          <p:cNvSpPr>
            <a:spLocks noGrp="1"/>
          </p:cNvSpPr>
          <p:nvPr>
            <p:ph type="title"/>
          </p:nvPr>
        </p:nvSpPr>
        <p:spPr/>
        <p:txBody>
          <a:bodyPr/>
          <a:lstStyle/>
          <a:p>
            <a:r>
              <a:rPr lang="en-US" dirty="0"/>
              <a:t>Functions of the Male Reproductive System</a:t>
            </a:r>
          </a:p>
        </p:txBody>
      </p:sp>
      <p:sp>
        <p:nvSpPr>
          <p:cNvPr id="3" name="Content Placeholder 2">
            <a:extLst>
              <a:ext uri="{FF2B5EF4-FFF2-40B4-BE49-F238E27FC236}">
                <a16:creationId xmlns:a16="http://schemas.microsoft.com/office/drawing/2014/main" id="{E5D1D6C5-4508-65E9-E027-9CA1CD2D8E5C}"/>
              </a:ext>
            </a:extLst>
          </p:cNvPr>
          <p:cNvSpPr>
            <a:spLocks noGrp="1"/>
          </p:cNvSpPr>
          <p:nvPr>
            <p:ph idx="1"/>
          </p:nvPr>
        </p:nvSpPr>
        <p:spPr/>
        <p:txBody>
          <a:bodyPr/>
          <a:lstStyle/>
          <a:p>
            <a:r>
              <a:rPr lang="en-US" dirty="0"/>
              <a:t>Ovulation</a:t>
            </a:r>
          </a:p>
          <a:p>
            <a:r>
              <a:rPr lang="en-US" dirty="0"/>
              <a:t>Menstruation</a:t>
            </a:r>
          </a:p>
        </p:txBody>
      </p:sp>
    </p:spTree>
    <p:extLst>
      <p:ext uri="{BB962C8B-B14F-4D97-AF65-F5344CB8AC3E}">
        <p14:creationId xmlns:p14="http://schemas.microsoft.com/office/powerpoint/2010/main" val="15857005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D34ED7-0794-92F3-9FFD-6B61A57B32E9}"/>
              </a:ext>
            </a:extLst>
          </p:cNvPr>
          <p:cNvSpPr>
            <a:spLocks noGrp="1"/>
          </p:cNvSpPr>
          <p:nvPr>
            <p:ph type="title"/>
          </p:nvPr>
        </p:nvSpPr>
        <p:spPr/>
        <p:txBody>
          <a:bodyPr/>
          <a:lstStyle/>
          <a:p>
            <a:r>
              <a:rPr lang="en-US" dirty="0"/>
              <a:t>Physiology Concept Check</a:t>
            </a:r>
          </a:p>
        </p:txBody>
      </p:sp>
      <p:sp>
        <p:nvSpPr>
          <p:cNvPr id="3" name="Content Placeholder 2">
            <a:extLst>
              <a:ext uri="{FF2B5EF4-FFF2-40B4-BE49-F238E27FC236}">
                <a16:creationId xmlns:a16="http://schemas.microsoft.com/office/drawing/2014/main" id="{E84BDDDF-A1C1-E773-5DF5-6B80085C0178}"/>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38726842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2344</TotalTime>
  <Words>201</Words>
  <Application>Microsoft Macintosh PowerPoint</Application>
  <PresentationFormat>Widescreen</PresentationFormat>
  <Paragraphs>53</Paragraphs>
  <Slides>14</Slides>
  <Notes>7</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14</vt:i4>
      </vt:variant>
    </vt:vector>
  </HeadingPairs>
  <TitlesOfParts>
    <vt:vector size="18" baseType="lpstr">
      <vt:lpstr>Arial</vt:lpstr>
      <vt:lpstr>Calibri</vt:lpstr>
      <vt:lpstr>Calibri Light</vt:lpstr>
      <vt:lpstr>Office Theme</vt:lpstr>
      <vt:lpstr>Female Reproductive System</vt:lpstr>
      <vt:lpstr>Learning Objectives</vt:lpstr>
      <vt:lpstr>Female Reproductive System Medical Terms</vt:lpstr>
      <vt:lpstr>Parts of the Male Reproductive System</vt:lpstr>
      <vt:lpstr>External Female Genitals</vt:lpstr>
      <vt:lpstr>Internal Female Genitals</vt:lpstr>
      <vt:lpstr>Anatomy Concept Check</vt:lpstr>
      <vt:lpstr>Functions of the Male Reproductive System</vt:lpstr>
      <vt:lpstr>Physiology Concept Check</vt:lpstr>
      <vt:lpstr>Female Reproductive Diseases and Disorders</vt:lpstr>
      <vt:lpstr>Medical Specialties and Procedures</vt:lpstr>
      <vt:lpstr>Concept Check</vt:lpstr>
      <vt:lpstr>Summary</vt:lpstr>
      <vt:lpstr>References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the Respiratory System</dc:title>
  <dc:creator>Ken Maquiling</dc:creator>
  <cp:lastModifiedBy>Ken Maquiling</cp:lastModifiedBy>
  <cp:revision>22</cp:revision>
  <dcterms:created xsi:type="dcterms:W3CDTF">2023-07-03T17:49:30Z</dcterms:created>
  <dcterms:modified xsi:type="dcterms:W3CDTF">2023-07-24T14:54:01Z</dcterms:modified>
</cp:coreProperties>
</file>