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56" r:id="rId2"/>
    <p:sldId id="257" r:id="rId3"/>
    <p:sldId id="258" r:id="rId4"/>
    <p:sldId id="280" r:id="rId5"/>
    <p:sldId id="259" r:id="rId6"/>
    <p:sldId id="261" r:id="rId7"/>
    <p:sldId id="262" r:id="rId8"/>
    <p:sldId id="269" r:id="rId9"/>
    <p:sldId id="270" r:id="rId10"/>
    <p:sldId id="271" r:id="rId11"/>
    <p:sldId id="272" r:id="rId12"/>
    <p:sldId id="281" r:id="rId13"/>
    <p:sldId id="282" r:id="rId14"/>
    <p:sldId id="285" r:id="rId15"/>
    <p:sldId id="274" r:id="rId16"/>
    <p:sldId id="275" r:id="rId17"/>
    <p:sldId id="276" r:id="rId18"/>
    <p:sldId id="286" r:id="rId19"/>
    <p:sldId id="287" r:id="rId20"/>
    <p:sldId id="277" r:id="rId21"/>
    <p:sldId id="278" r:id="rId22"/>
    <p:sldId id="279"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Page and Learning Objectives" id="{ED7C4758-ABE7-3D40-8C9D-02919E915DA4}">
          <p14:sldIdLst>
            <p14:sldId id="256"/>
            <p14:sldId id="257"/>
          </p14:sldIdLst>
        </p14:section>
        <p14:section name="Introduction to the Integumentary System" id="{FF0DDDDA-9BCD-F949-B9DA-650F9A99B0CA}">
          <p14:sldIdLst>
            <p14:sldId id="258"/>
            <p14:sldId id="280"/>
          </p14:sldIdLst>
        </p14:section>
        <p14:section name="Anatomy of the Integumentary System" id="{FA43CF7B-5035-0D4E-BF6D-94A1FA9D288E}">
          <p14:sldIdLst>
            <p14:sldId id="259"/>
            <p14:sldId id="261"/>
            <p14:sldId id="262"/>
            <p14:sldId id="269"/>
          </p14:sldIdLst>
        </p14:section>
        <p14:section name="Physiology of the Integumentary System" id="{A7E707B3-F572-3443-B2B5-F8044992B091}">
          <p14:sldIdLst>
            <p14:sldId id="270"/>
            <p14:sldId id="271"/>
          </p14:sldIdLst>
        </p14:section>
        <p14:section name="Accessory Structures" id="{CFD4E5C4-3B5A-7843-AB95-DA58A9733C75}">
          <p14:sldIdLst>
            <p14:sldId id="272"/>
            <p14:sldId id="281"/>
            <p14:sldId id="282"/>
            <p14:sldId id="285"/>
            <p14:sldId id="274"/>
          </p14:sldIdLst>
        </p14:section>
        <p14:section name="Integumentary System Changes (Aging, disease and disorders)" id="{1D3A276A-9CCA-F240-B370-89BD7BB4A9B9}">
          <p14:sldIdLst>
            <p14:sldId id="275"/>
            <p14:sldId id="276"/>
            <p14:sldId id="286"/>
            <p14:sldId id="287"/>
            <p14:sldId id="277"/>
          </p14:sldIdLst>
        </p14:section>
        <p14:section name="Summary" id="{6382B8C6-3C9F-E54C-98F8-4BA889F4D146}">
          <p14:sldIdLst>
            <p14:sldId id="278"/>
          </p14:sldIdLst>
        </p14:section>
        <p14:section name="References" id="{BED641D6-DCAA-3044-B428-89B65ED853CE}">
          <p14:sldIdLst>
            <p14:sldId id="27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4438"/>
    <p:restoredTop sz="69632"/>
  </p:normalViewPr>
  <p:slideViewPr>
    <p:cSldViewPr snapToGrid="0">
      <p:cViewPr varScale="1">
        <p:scale>
          <a:sx n="26" d="100"/>
          <a:sy n="26" d="100"/>
        </p:scale>
        <p:origin x="232" y="1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38389E-F1AF-D746-AFCD-3818C2036D6B}" type="datetimeFigureOut">
              <a:rPr lang="en-US" smtClean="0"/>
              <a:t>7/24/23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11A42D-5568-484F-8768-608C38847409}" type="slidenum">
              <a:rPr lang="en-US" smtClean="0"/>
              <a:t>‹#›</a:t>
            </a:fld>
            <a:endParaRPr lang="en-US"/>
          </a:p>
        </p:txBody>
      </p:sp>
    </p:spTree>
    <p:extLst>
      <p:ext uri="{BB962C8B-B14F-4D97-AF65-F5344CB8AC3E}">
        <p14:creationId xmlns:p14="http://schemas.microsoft.com/office/powerpoint/2010/main" val="307194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Key concepts</a:t>
            </a:r>
          </a:p>
          <a:p>
            <a:pPr marL="171450" indent="-171450">
              <a:buFont typeface="Arial" panose="020B0604020202020204" pitchFamily="34" charset="0"/>
              <a:buChar char="•"/>
            </a:pPr>
            <a:r>
              <a:rPr lang="en-US" dirty="0"/>
              <a:t>The skin is made up of multiple layers of cells and tissues, held to underlying structures by connective tissue.</a:t>
            </a:r>
          </a:p>
          <a:p>
            <a:pPr marL="171450" indent="-171450">
              <a:buFont typeface="Arial" panose="020B0604020202020204" pitchFamily="34" charset="0"/>
              <a:buChar char="•"/>
            </a:pPr>
            <a:r>
              <a:rPr lang="en-US" dirty="0"/>
              <a:t>Deeper layer of skin – well vascularized</a:t>
            </a:r>
          </a:p>
          <a:p>
            <a:pPr marL="628650" lvl="1" indent="-171450">
              <a:buFont typeface="Arial" panose="020B0604020202020204" pitchFamily="34" charset="0"/>
              <a:buChar char="•"/>
            </a:pPr>
            <a:r>
              <a:rPr lang="en-US" dirty="0"/>
              <a:t>Has numerous sensory, and autonomic, and sympathetic nerve fibers for communication to and from the brain</a:t>
            </a:r>
          </a:p>
          <a:p>
            <a:pPr marL="171450" indent="-171450">
              <a:buFont typeface="Arial" panose="020B0604020202020204" pitchFamily="34" charset="0"/>
              <a:buChar char="•"/>
            </a:pPr>
            <a:r>
              <a:rPr lang="en-US" dirty="0"/>
              <a:t>Two main layers of skin: epidermis and dermis</a:t>
            </a:r>
          </a:p>
          <a:p>
            <a:pPr marL="628650" lvl="1" indent="-171450">
              <a:buFont typeface="Arial" panose="020B0604020202020204" pitchFamily="34" charset="0"/>
              <a:buChar char="•"/>
            </a:pPr>
            <a:r>
              <a:rPr lang="en-US" dirty="0"/>
              <a:t>Beneath the dermis is the hypodermis</a:t>
            </a:r>
          </a:p>
        </p:txBody>
      </p:sp>
      <p:sp>
        <p:nvSpPr>
          <p:cNvPr id="4" name="Slide Number Placeholder 3"/>
          <p:cNvSpPr>
            <a:spLocks noGrp="1"/>
          </p:cNvSpPr>
          <p:nvPr>
            <p:ph type="sldNum" sz="quarter" idx="5"/>
          </p:nvPr>
        </p:nvSpPr>
        <p:spPr/>
        <p:txBody>
          <a:bodyPr/>
          <a:lstStyle/>
          <a:p>
            <a:fld id="{D811A42D-5568-484F-8768-608C38847409}" type="slidenum">
              <a:rPr lang="en-US" smtClean="0"/>
              <a:t>5</a:t>
            </a:fld>
            <a:endParaRPr lang="en-US"/>
          </a:p>
        </p:txBody>
      </p:sp>
    </p:spTree>
    <p:extLst>
      <p:ext uri="{BB962C8B-B14F-4D97-AF65-F5344CB8AC3E}">
        <p14:creationId xmlns:p14="http://schemas.microsoft.com/office/powerpoint/2010/main" val="16589663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Thinner epidermis due to decreased mitosis in the stratum </a:t>
            </a:r>
            <a:r>
              <a:rPr lang="en-US" dirty="0" err="1"/>
              <a:t>basale</a:t>
            </a:r>
            <a:r>
              <a:rPr lang="en-US"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Slower wound healing due to reduced ability of the dermis to regenerate.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Thinning and sagging of skin due to the loss of hypodermis’ structure.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Lowered activity of accessory structures.</a:t>
            </a:r>
          </a:p>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16</a:t>
            </a:fld>
            <a:endParaRPr lang="en-US"/>
          </a:p>
        </p:txBody>
      </p:sp>
    </p:spTree>
    <p:extLst>
      <p:ext uri="{BB962C8B-B14F-4D97-AF65-F5344CB8AC3E}">
        <p14:creationId xmlns:p14="http://schemas.microsoft.com/office/powerpoint/2010/main" val="508883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BCC affects the mitotically active stem cells in the stratum </a:t>
            </a:r>
            <a:r>
              <a:rPr lang="en-US" dirty="0" err="1"/>
              <a:t>basale</a:t>
            </a:r>
            <a:r>
              <a:rPr lang="en-US" dirty="0"/>
              <a:t> of the epidermis.</a:t>
            </a:r>
          </a:p>
          <a:p>
            <a:pPr marL="628650" lvl="1" indent="-171450">
              <a:buFont typeface="Arial" panose="020B0604020202020204" pitchFamily="34" charset="0"/>
              <a:buChar char="•"/>
            </a:pPr>
            <a:r>
              <a:rPr lang="en-US" dirty="0"/>
              <a:t>Most common of all cancers in the US.</a:t>
            </a:r>
          </a:p>
          <a:p>
            <a:pPr marL="171450" indent="-171450">
              <a:buFont typeface="Arial" panose="020B0604020202020204" pitchFamily="34" charset="0"/>
              <a:buChar char="•"/>
            </a:pPr>
            <a:r>
              <a:rPr lang="en-US" dirty="0"/>
              <a:t>SCC affects the keratinocytes of the stratum spinosum.</a:t>
            </a:r>
          </a:p>
          <a:p>
            <a:pPr marL="628650" lvl="1" indent="-171450">
              <a:buFont typeface="Arial" panose="020B0604020202020204" pitchFamily="34" charset="0"/>
              <a:buChar char="•"/>
            </a:pPr>
            <a:r>
              <a:rPr lang="en-US" dirty="0"/>
              <a:t>Second most common skin cancer.</a:t>
            </a:r>
          </a:p>
          <a:p>
            <a:pPr marL="171450" indent="-171450">
              <a:buFont typeface="Arial" panose="020B0604020202020204" pitchFamily="34" charset="0"/>
              <a:buChar char="•"/>
            </a:pPr>
            <a:r>
              <a:rPr lang="en-US" dirty="0"/>
              <a:t>Melanoma is characterized by the uncontrolled growth of melanocytes.</a:t>
            </a:r>
          </a:p>
          <a:p>
            <a:pPr marL="628650" lvl="1" indent="-171450">
              <a:buFont typeface="Arial" panose="020B0604020202020204" pitchFamily="34" charset="0"/>
              <a:buChar char="•"/>
            </a:pPr>
            <a:r>
              <a:rPr lang="en-US" dirty="0"/>
              <a:t>Most fatal of all skin cancers.</a:t>
            </a:r>
          </a:p>
          <a:p>
            <a:pPr marL="628650" lvl="1" indent="-171450">
              <a:buFont typeface="Arial" panose="020B0604020202020204" pitchFamily="34" charset="0"/>
              <a:buChar char="•"/>
            </a:pPr>
            <a:r>
              <a:rPr lang="en-US" dirty="0"/>
              <a:t>ABCDE for early diagnosis: Asymmetry, Borders, Color, Diameter, Evolving.</a:t>
            </a:r>
          </a:p>
        </p:txBody>
      </p:sp>
      <p:sp>
        <p:nvSpPr>
          <p:cNvPr id="4" name="Slide Number Placeholder 3"/>
          <p:cNvSpPr>
            <a:spLocks noGrp="1"/>
          </p:cNvSpPr>
          <p:nvPr>
            <p:ph type="sldNum" sz="quarter" idx="5"/>
          </p:nvPr>
        </p:nvSpPr>
        <p:spPr/>
        <p:txBody>
          <a:bodyPr/>
          <a:lstStyle/>
          <a:p>
            <a:fld id="{D811A42D-5568-484F-8768-608C38847409}" type="slidenum">
              <a:rPr lang="en-US" smtClean="0"/>
              <a:t>17</a:t>
            </a:fld>
            <a:endParaRPr lang="en-US"/>
          </a:p>
        </p:txBody>
      </p:sp>
    </p:spTree>
    <p:extLst>
      <p:ext uri="{BB962C8B-B14F-4D97-AF65-F5344CB8AC3E}">
        <p14:creationId xmlns:p14="http://schemas.microsoft.com/office/powerpoint/2010/main" val="18739964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Eczema is an allergic reaction that manifests as dry, itchy patches of skin that resembles rashes.</a:t>
            </a:r>
          </a:p>
          <a:p>
            <a:pPr marL="171450" indent="-171450">
              <a:buFont typeface="Arial" panose="020B0604020202020204" pitchFamily="34" charset="0"/>
              <a:buChar char="•"/>
            </a:pPr>
            <a:r>
              <a:rPr lang="en-US" dirty="0"/>
              <a:t>Acne involves the clogging of pores, which can lead to inflammation.</a:t>
            </a:r>
          </a:p>
          <a:p>
            <a:pPr marL="171450" indent="-171450">
              <a:buFont typeface="Arial" panose="020B0604020202020204" pitchFamily="34" charset="0"/>
              <a:buChar char="•"/>
            </a:pPr>
            <a:r>
              <a:rPr lang="en-US" dirty="0"/>
              <a:t>Ringworm (tinea or dermatophytosis) presents as a circular rash that is itchy and red and can be found on various body parts.</a:t>
            </a:r>
          </a:p>
          <a:p>
            <a:pPr marL="171450" indent="-171450">
              <a:buFont typeface="Arial" panose="020B0604020202020204" pitchFamily="34" charset="0"/>
              <a:buChar char="•"/>
            </a:pPr>
            <a:r>
              <a:rPr lang="en-US" dirty="0"/>
              <a:t>Psoriasis is a chronic autoimmune disorder that results in patches of thick red skin with the appearance of silvery scales.</a:t>
            </a:r>
          </a:p>
        </p:txBody>
      </p:sp>
      <p:sp>
        <p:nvSpPr>
          <p:cNvPr id="4" name="Slide Number Placeholder 3"/>
          <p:cNvSpPr>
            <a:spLocks noGrp="1"/>
          </p:cNvSpPr>
          <p:nvPr>
            <p:ph type="sldNum" sz="quarter" idx="5"/>
          </p:nvPr>
        </p:nvSpPr>
        <p:spPr/>
        <p:txBody>
          <a:bodyPr/>
          <a:lstStyle/>
          <a:p>
            <a:fld id="{D811A42D-5568-484F-8768-608C38847409}" type="slidenum">
              <a:rPr lang="en-US" smtClean="0"/>
              <a:t>18</a:t>
            </a:fld>
            <a:endParaRPr lang="en-US"/>
          </a:p>
        </p:txBody>
      </p:sp>
    </p:spTree>
    <p:extLst>
      <p:ext uri="{BB962C8B-B14F-4D97-AF65-F5344CB8AC3E}">
        <p14:creationId xmlns:p14="http://schemas.microsoft.com/office/powerpoint/2010/main" val="21721953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Burn – skin damaged by intense heat, radiation, electricity, or chemical.</a:t>
            </a:r>
          </a:p>
          <a:p>
            <a:pPr marL="628650" lvl="1" indent="-171450">
              <a:buFont typeface="Arial" panose="020B0604020202020204" pitchFamily="34" charset="0"/>
              <a:buChar char="•"/>
            </a:pPr>
            <a:r>
              <a:rPr lang="en-US" dirty="0"/>
              <a:t>First degree – affects only the epidermis</a:t>
            </a:r>
          </a:p>
          <a:p>
            <a:pPr marL="628650" lvl="1" indent="-171450">
              <a:buFont typeface="Arial" panose="020B0604020202020204" pitchFamily="34" charset="0"/>
              <a:buChar char="•"/>
            </a:pPr>
            <a:r>
              <a:rPr lang="en-US" dirty="0"/>
              <a:t>Second degree – affects both the epidermis and portion of the dermis</a:t>
            </a:r>
          </a:p>
          <a:p>
            <a:pPr marL="628650" lvl="1" indent="-171450">
              <a:buFont typeface="Arial" panose="020B0604020202020204" pitchFamily="34" charset="0"/>
              <a:buChar char="•"/>
            </a:pPr>
            <a:r>
              <a:rPr lang="en-US" dirty="0"/>
              <a:t>Third degree – fully extends into the epidermis and dermis, destroying the tissues and affecting the nerve endings and sensory functions</a:t>
            </a:r>
          </a:p>
          <a:p>
            <a:pPr marL="628650" lvl="1" indent="-171450">
              <a:buFont typeface="Arial" panose="020B0604020202020204" pitchFamily="34" charset="0"/>
              <a:buChar char="•"/>
            </a:pPr>
            <a:r>
              <a:rPr lang="en-US" dirty="0"/>
              <a:t>Fourth degree – affects the underlying muscle and bone</a:t>
            </a:r>
          </a:p>
          <a:p>
            <a:pPr marL="171450" indent="-171450">
              <a:buFont typeface="Arial" panose="020B0604020202020204" pitchFamily="34" charset="0"/>
              <a:buChar char="•"/>
            </a:pPr>
            <a:r>
              <a:rPr lang="en-US" dirty="0"/>
              <a:t>Scars – collagen-rich skin formed after wound healing process that differs from normal skin</a:t>
            </a:r>
          </a:p>
          <a:p>
            <a:pPr marL="171450" indent="-171450">
              <a:buFont typeface="Arial" panose="020B0604020202020204" pitchFamily="34" charset="0"/>
              <a:buChar char="•"/>
            </a:pPr>
            <a:r>
              <a:rPr lang="en-US" dirty="0"/>
              <a:t>Keloid – raised or hypertrophic scar</a:t>
            </a:r>
          </a:p>
        </p:txBody>
      </p:sp>
      <p:sp>
        <p:nvSpPr>
          <p:cNvPr id="4" name="Slide Number Placeholder 3"/>
          <p:cNvSpPr>
            <a:spLocks noGrp="1"/>
          </p:cNvSpPr>
          <p:nvPr>
            <p:ph type="sldNum" sz="quarter" idx="5"/>
          </p:nvPr>
        </p:nvSpPr>
        <p:spPr/>
        <p:txBody>
          <a:bodyPr/>
          <a:lstStyle/>
          <a:p>
            <a:fld id="{D811A42D-5568-484F-8768-608C38847409}" type="slidenum">
              <a:rPr lang="en-US" smtClean="0"/>
              <a:t>19</a:t>
            </a:fld>
            <a:endParaRPr lang="en-US"/>
          </a:p>
        </p:txBody>
      </p:sp>
    </p:spTree>
    <p:extLst>
      <p:ext uri="{BB962C8B-B14F-4D97-AF65-F5344CB8AC3E}">
        <p14:creationId xmlns:p14="http://schemas.microsoft.com/office/powerpoint/2010/main" val="16080561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Tx/>
              <a:buNone/>
            </a:pPr>
            <a:r>
              <a:rPr lang="en-US" dirty="0"/>
              <a:t>Key concepts</a:t>
            </a:r>
          </a:p>
          <a:p>
            <a:pPr marL="171450" indent="-171450" algn="just">
              <a:buFont typeface="Arial" panose="020B0604020202020204" pitchFamily="34" charset="0"/>
              <a:buChar char="•"/>
            </a:pPr>
            <a:r>
              <a:rPr lang="en-US" dirty="0"/>
              <a:t>Epidermis is avascular</a:t>
            </a:r>
          </a:p>
          <a:p>
            <a:pPr marL="171450" indent="-171450" algn="just">
              <a:buFont typeface="Arial" panose="020B0604020202020204" pitchFamily="34" charset="0"/>
              <a:buChar char="•"/>
            </a:pPr>
            <a:r>
              <a:rPr lang="en-US" dirty="0"/>
              <a:t>Thin skin – has four layers</a:t>
            </a:r>
          </a:p>
          <a:p>
            <a:pPr marL="628650" lvl="1" indent="-171450" algn="just">
              <a:buFont typeface="Arial" panose="020B0604020202020204" pitchFamily="34" charset="0"/>
              <a:buChar char="•"/>
            </a:pPr>
            <a:r>
              <a:rPr lang="en-US" dirty="0"/>
              <a:t>Stratum </a:t>
            </a:r>
            <a:r>
              <a:rPr lang="en-US" dirty="0" err="1"/>
              <a:t>basale</a:t>
            </a:r>
            <a:endParaRPr lang="en-US" dirty="0"/>
          </a:p>
          <a:p>
            <a:pPr marL="628650" lvl="1" indent="-171450" algn="just">
              <a:buFont typeface="Arial" panose="020B0604020202020204" pitchFamily="34" charset="0"/>
              <a:buChar char="•"/>
            </a:pPr>
            <a:r>
              <a:rPr lang="en-US" dirty="0"/>
              <a:t>Stratum spinosum</a:t>
            </a:r>
          </a:p>
          <a:p>
            <a:pPr marL="628650" lvl="1" indent="-171450" algn="just">
              <a:buFont typeface="Arial" panose="020B0604020202020204" pitchFamily="34" charset="0"/>
              <a:buChar char="•"/>
            </a:pPr>
            <a:r>
              <a:rPr lang="en-US" dirty="0"/>
              <a:t>Stratum granulosum</a:t>
            </a:r>
          </a:p>
          <a:p>
            <a:pPr marL="628650" lvl="1" indent="-171450" algn="just">
              <a:buFont typeface="Arial" panose="020B0604020202020204" pitchFamily="34" charset="0"/>
              <a:buChar char="•"/>
            </a:pPr>
            <a:r>
              <a:rPr lang="en-US" dirty="0"/>
              <a:t>Stratum corneum</a:t>
            </a:r>
          </a:p>
          <a:p>
            <a:pPr marL="171450" indent="-171450" algn="just">
              <a:buFont typeface="Arial" panose="020B0604020202020204" pitchFamily="34" charset="0"/>
              <a:buChar char="•"/>
            </a:pPr>
            <a:r>
              <a:rPr lang="en-US" dirty="0"/>
              <a:t>Thick skin – palms and soles; has a 5</a:t>
            </a:r>
            <a:r>
              <a:rPr lang="en-US" baseline="30000" dirty="0"/>
              <a:t>th</a:t>
            </a:r>
            <a:r>
              <a:rPr lang="en-US" dirty="0"/>
              <a:t> layer</a:t>
            </a:r>
          </a:p>
          <a:p>
            <a:pPr marL="628650" lvl="1" indent="-171450" algn="just">
              <a:buFont typeface="Arial" panose="020B0604020202020204" pitchFamily="34" charset="0"/>
              <a:buChar char="•"/>
            </a:pPr>
            <a:r>
              <a:rPr lang="en-US" dirty="0"/>
              <a:t>Stratum </a:t>
            </a:r>
            <a:r>
              <a:rPr lang="en-US" dirty="0" err="1"/>
              <a:t>basale</a:t>
            </a:r>
            <a:endParaRPr lang="en-US" dirty="0"/>
          </a:p>
          <a:p>
            <a:pPr marL="628650" lvl="1" indent="-171450" algn="just">
              <a:buFont typeface="Arial" panose="020B0604020202020204" pitchFamily="34" charset="0"/>
              <a:buChar char="•"/>
            </a:pPr>
            <a:r>
              <a:rPr lang="en-US" dirty="0"/>
              <a:t>Stratum spinosum</a:t>
            </a:r>
          </a:p>
          <a:p>
            <a:pPr marL="628650" lvl="1" indent="-171450" algn="just">
              <a:buFont typeface="Arial" panose="020B0604020202020204" pitchFamily="34" charset="0"/>
              <a:buChar char="•"/>
            </a:pPr>
            <a:r>
              <a:rPr lang="en-US" dirty="0"/>
              <a:t>Stratum granulosum</a:t>
            </a:r>
          </a:p>
          <a:p>
            <a:pPr marL="628650" lvl="1" indent="-171450" algn="just">
              <a:buFont typeface="Arial" panose="020B0604020202020204" pitchFamily="34" charset="0"/>
              <a:buChar char="•"/>
            </a:pPr>
            <a:r>
              <a:rPr lang="en-US" dirty="0"/>
              <a:t>Stratum lucidum</a:t>
            </a:r>
          </a:p>
          <a:p>
            <a:pPr marL="628650" lvl="1" indent="-171450" algn="just">
              <a:buFont typeface="Arial" panose="020B0604020202020204" pitchFamily="34" charset="0"/>
              <a:buChar char="•"/>
            </a:pPr>
            <a:r>
              <a:rPr lang="en-US" dirty="0"/>
              <a:t>Stratum corneum</a:t>
            </a:r>
          </a:p>
          <a:p>
            <a:pPr marL="171450" indent="-171450" algn="just">
              <a:buFont typeface="Arial" panose="020B0604020202020204" pitchFamily="34" charset="0"/>
              <a:buChar char="•"/>
            </a:pPr>
            <a:r>
              <a:rPr lang="en-US" dirty="0"/>
              <a:t>Keratinocytes – cells in all layers except stratum </a:t>
            </a:r>
            <a:r>
              <a:rPr lang="en-US" dirty="0" err="1"/>
              <a:t>basale</a:t>
            </a:r>
            <a:endParaRPr lang="en-US" dirty="0"/>
          </a:p>
          <a:p>
            <a:pPr marL="171450" indent="-171450" algn="just">
              <a:buFont typeface="Arial" panose="020B0604020202020204" pitchFamily="34" charset="0"/>
              <a:buChar char="•"/>
            </a:pPr>
            <a:r>
              <a:rPr lang="en-US" dirty="0"/>
              <a:t>Keratin – intracellular fibrous protein that gives hair, nails, and skin their hardness and water-resistant properties</a:t>
            </a:r>
          </a:p>
        </p:txBody>
      </p:sp>
      <p:sp>
        <p:nvSpPr>
          <p:cNvPr id="4" name="Slide Number Placeholder 3"/>
          <p:cNvSpPr>
            <a:spLocks noGrp="1"/>
          </p:cNvSpPr>
          <p:nvPr>
            <p:ph type="sldNum" sz="quarter" idx="5"/>
          </p:nvPr>
        </p:nvSpPr>
        <p:spPr/>
        <p:txBody>
          <a:bodyPr/>
          <a:lstStyle/>
          <a:p>
            <a:fld id="{D811A42D-5568-484F-8768-608C38847409}" type="slidenum">
              <a:rPr lang="en-US" smtClean="0"/>
              <a:t>6</a:t>
            </a:fld>
            <a:endParaRPr lang="en-US"/>
          </a:p>
        </p:txBody>
      </p:sp>
    </p:spTree>
    <p:extLst>
      <p:ext uri="{BB962C8B-B14F-4D97-AF65-F5344CB8AC3E}">
        <p14:creationId xmlns:p14="http://schemas.microsoft.com/office/powerpoint/2010/main" val="2857926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Key concepts</a:t>
            </a:r>
          </a:p>
          <a:p>
            <a:pPr marL="171450" indent="-171450" algn="just">
              <a:buFont typeface="Arial" panose="020B0604020202020204" pitchFamily="34" charset="0"/>
              <a:buChar char="•"/>
            </a:pPr>
            <a:r>
              <a:rPr lang="en-US" dirty="0"/>
              <a:t>Dermis contains blood and lymph vessels, nerves, and other structures (e.g. hair follicles and sweat glands)</a:t>
            </a:r>
          </a:p>
          <a:p>
            <a:pPr marL="171450" indent="-171450" algn="just">
              <a:buFont typeface="Arial" panose="020B0604020202020204" pitchFamily="34" charset="0"/>
              <a:buChar char="•"/>
            </a:pPr>
            <a:r>
              <a:rPr lang="en-US" dirty="0"/>
              <a:t>Papillary layer</a:t>
            </a:r>
          </a:p>
          <a:p>
            <a:pPr marL="628650" lvl="1" indent="-171450" algn="just">
              <a:buFont typeface="Arial" panose="020B0604020202020204" pitchFamily="34" charset="0"/>
              <a:buChar char="•"/>
            </a:pPr>
            <a:r>
              <a:rPr lang="en-US" dirty="0"/>
              <a:t>Made of loose, areolar connective tissue</a:t>
            </a:r>
          </a:p>
          <a:p>
            <a:pPr marL="628650" lvl="1" indent="-171450" algn="just">
              <a:buFont typeface="Arial" panose="020B0604020202020204" pitchFamily="34" charset="0"/>
              <a:buChar char="•"/>
            </a:pPr>
            <a:r>
              <a:rPr lang="en-US" dirty="0"/>
              <a:t>Collagen and elastin fibers form a loose mesh</a:t>
            </a:r>
          </a:p>
          <a:p>
            <a:pPr marL="628650" lvl="1" indent="-171450" algn="just">
              <a:buFont typeface="Arial" panose="020B0604020202020204" pitchFamily="34" charset="0"/>
              <a:buChar char="•"/>
            </a:pPr>
            <a:r>
              <a:rPr lang="en-US" dirty="0"/>
              <a:t>Form finger-like dermal papillae</a:t>
            </a:r>
          </a:p>
          <a:p>
            <a:pPr marL="628650" lvl="1" indent="-171450" algn="just">
              <a:buFont typeface="Arial" panose="020B0604020202020204" pitchFamily="34" charset="0"/>
              <a:buChar char="•"/>
            </a:pPr>
            <a:r>
              <a:rPr lang="en-US" dirty="0"/>
              <a:t>Within the layer are;</a:t>
            </a:r>
          </a:p>
          <a:p>
            <a:pPr marL="1085850" lvl="2" indent="-171450" algn="just">
              <a:buFont typeface="Arial" panose="020B0604020202020204" pitchFamily="34" charset="0"/>
              <a:buChar char="•"/>
            </a:pPr>
            <a:r>
              <a:rPr lang="en-US" dirty="0"/>
              <a:t>Fibroblasts</a:t>
            </a:r>
          </a:p>
          <a:p>
            <a:pPr marL="1085850" lvl="2" indent="-171450" algn="just">
              <a:buFont typeface="Arial" panose="020B0604020202020204" pitchFamily="34" charset="0"/>
              <a:buChar char="•"/>
            </a:pPr>
            <a:r>
              <a:rPr lang="en-US" dirty="0"/>
              <a:t>small number adipocytes</a:t>
            </a:r>
          </a:p>
          <a:p>
            <a:pPr marL="1085850" lvl="2" indent="-171450" algn="just">
              <a:buFont typeface="Arial" panose="020B0604020202020204" pitchFamily="34" charset="0"/>
              <a:buChar char="•"/>
            </a:pPr>
            <a:r>
              <a:rPr lang="en-US" dirty="0"/>
              <a:t>abundance of small blood vessels</a:t>
            </a:r>
          </a:p>
          <a:p>
            <a:pPr marL="1085850" lvl="2" indent="-171450" algn="just">
              <a:buFont typeface="Arial" panose="020B0604020202020204" pitchFamily="34" charset="0"/>
              <a:buChar char="•"/>
            </a:pPr>
            <a:r>
              <a:rPr lang="en-US" dirty="0"/>
              <a:t>Phagocytes</a:t>
            </a:r>
          </a:p>
          <a:p>
            <a:pPr marL="1085850" lvl="2" indent="-171450" algn="just">
              <a:buFont typeface="Arial" panose="020B0604020202020204" pitchFamily="34" charset="0"/>
              <a:buChar char="•"/>
            </a:pPr>
            <a:r>
              <a:rPr lang="en-US" dirty="0"/>
              <a:t>Lymphatic capillaries</a:t>
            </a:r>
          </a:p>
          <a:p>
            <a:pPr marL="1085850" lvl="2" indent="-171450" algn="just">
              <a:buFont typeface="Arial" panose="020B0604020202020204" pitchFamily="34" charset="0"/>
              <a:buChar char="•"/>
            </a:pPr>
            <a:r>
              <a:rPr lang="en-US" dirty="0"/>
              <a:t>Nerve fibers</a:t>
            </a:r>
          </a:p>
          <a:p>
            <a:pPr marL="1085850" lvl="2" indent="-171450" algn="just">
              <a:buFont typeface="Arial" panose="020B0604020202020204" pitchFamily="34" charset="0"/>
              <a:buChar char="•"/>
            </a:pPr>
            <a:r>
              <a:rPr lang="en-US" dirty="0"/>
              <a:t>Meissner corpuscles</a:t>
            </a:r>
          </a:p>
          <a:p>
            <a:pPr marL="171450" indent="-171450" algn="just">
              <a:buFont typeface="Arial" panose="020B0604020202020204" pitchFamily="34" charset="0"/>
              <a:buChar char="•"/>
            </a:pPr>
            <a:r>
              <a:rPr lang="en-US" dirty="0"/>
              <a:t>Reticular layer</a:t>
            </a:r>
          </a:p>
          <a:p>
            <a:pPr marL="628650" lvl="1" indent="-171450" algn="just">
              <a:buFont typeface="Arial" panose="020B0604020202020204" pitchFamily="34" charset="0"/>
              <a:buChar char="•"/>
            </a:pPr>
            <a:r>
              <a:rPr lang="en-US" dirty="0"/>
              <a:t>Appears reticulated due to tight meshwork of fibers</a:t>
            </a:r>
          </a:p>
          <a:p>
            <a:pPr marL="628650" lvl="1" indent="-171450" algn="just">
              <a:buFont typeface="Arial" panose="020B0604020202020204" pitchFamily="34" charset="0"/>
              <a:buChar char="•"/>
            </a:pPr>
            <a:r>
              <a:rPr lang="en-US" dirty="0"/>
              <a:t>Well vascularized and has rich sensory and sympathetic nerves</a:t>
            </a:r>
          </a:p>
          <a:p>
            <a:pPr marL="171450" indent="-171450" algn="just">
              <a:buFont typeface="Arial" panose="020B0604020202020204" pitchFamily="34" charset="0"/>
              <a:buChar char="•"/>
            </a:pPr>
            <a:r>
              <a:rPr lang="en-US" dirty="0"/>
              <a:t>Elastin fibers – provides elasticity to the skin</a:t>
            </a:r>
          </a:p>
          <a:p>
            <a:pPr marL="171450" indent="-171450" algn="just">
              <a:buFont typeface="Arial" panose="020B0604020202020204" pitchFamily="34" charset="0"/>
              <a:buChar char="•"/>
            </a:pPr>
            <a:r>
              <a:rPr lang="en-US" dirty="0"/>
              <a:t>Collagen fibers – provides structure and tensile strength; binds water to keep skin hydrated</a:t>
            </a:r>
          </a:p>
          <a:p>
            <a:pPr marL="171450" indent="-171450" algn="just">
              <a:buFont typeface="Arial" panose="020B0604020202020204" pitchFamily="34" charset="0"/>
              <a:buChar char="•"/>
            </a:pPr>
            <a:r>
              <a:rPr lang="en-US" dirty="0"/>
              <a:t>Hypodermis – connects the skin to underlying fascia of bones and muscles</a:t>
            </a:r>
          </a:p>
          <a:p>
            <a:pPr marL="628650" lvl="1" indent="-171450" algn="just">
              <a:buFont typeface="Arial" panose="020B0604020202020204" pitchFamily="34" charset="0"/>
              <a:buChar char="•"/>
            </a:pPr>
            <a:r>
              <a:rPr lang="en-US" dirty="0"/>
              <a:t>Not strictly part of skin</a:t>
            </a:r>
          </a:p>
          <a:p>
            <a:pPr marL="628650" lvl="1" indent="-171450" algn="just">
              <a:buFont typeface="Arial" panose="020B0604020202020204" pitchFamily="34" charset="0"/>
              <a:buChar char="•"/>
            </a:pPr>
            <a:r>
              <a:rPr lang="en-US" dirty="0"/>
              <a:t>Well-vascularized, loose, areolar connective tissue and adipose tissue (fat storage, insulation, and cushion for the integument)</a:t>
            </a:r>
          </a:p>
        </p:txBody>
      </p:sp>
      <p:sp>
        <p:nvSpPr>
          <p:cNvPr id="4" name="Slide Number Placeholder 3"/>
          <p:cNvSpPr>
            <a:spLocks noGrp="1"/>
          </p:cNvSpPr>
          <p:nvPr>
            <p:ph type="sldNum" sz="quarter" idx="5"/>
          </p:nvPr>
        </p:nvSpPr>
        <p:spPr/>
        <p:txBody>
          <a:bodyPr/>
          <a:lstStyle/>
          <a:p>
            <a:fld id="{D811A42D-5568-484F-8768-608C38847409}" type="slidenum">
              <a:rPr lang="en-US" smtClean="0"/>
              <a:t>7</a:t>
            </a:fld>
            <a:endParaRPr lang="en-US"/>
          </a:p>
        </p:txBody>
      </p:sp>
    </p:spTree>
    <p:extLst>
      <p:ext uri="{BB962C8B-B14F-4D97-AF65-F5344CB8AC3E}">
        <p14:creationId xmlns:p14="http://schemas.microsoft.com/office/powerpoint/2010/main" val="42415647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8</a:t>
            </a:fld>
            <a:endParaRPr lang="en-US"/>
          </a:p>
        </p:txBody>
      </p:sp>
    </p:spTree>
    <p:extLst>
      <p:ext uri="{BB962C8B-B14F-4D97-AF65-F5344CB8AC3E}">
        <p14:creationId xmlns:p14="http://schemas.microsoft.com/office/powerpoint/2010/main" val="6832137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Protection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Poppins" pitchFamily="2" charset="77"/>
                <a:cs typeface="Poppins" pitchFamily="2" charset="77"/>
              </a:rPr>
              <a:t>First line of defense against microbes, chemicals, abrasive activities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Poppins" pitchFamily="2" charset="77"/>
                <a:cs typeface="Poppins" pitchFamily="2" charset="77"/>
              </a:rPr>
              <a:t>Protects the body from the external environment (wind, water, UV sunlight, microbes, chemicals)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Poppins" pitchFamily="2" charset="77"/>
                <a:cs typeface="Poppins" pitchFamily="2" charset="77"/>
              </a:rPr>
              <a:t>Protective barrier against water loss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err="1">
                <a:latin typeface="Poppins" pitchFamily="2" charset="77"/>
                <a:cs typeface="Poppins" pitchFamily="2" charset="77"/>
              </a:rPr>
              <a:t>Dermicidin</a:t>
            </a:r>
            <a:r>
              <a:rPr lang="en-US" dirty="0">
                <a:latin typeface="Poppins" pitchFamily="2" charset="77"/>
                <a:cs typeface="Poppins" pitchFamily="2" charset="77"/>
              </a:rPr>
              <a:t> – contained in sweat produced by sweat glands; has antibiotic properties</a:t>
            </a:r>
            <a:endParaRPr lang="en-US" dirty="0"/>
          </a:p>
          <a:p>
            <a:pPr marL="171450" indent="-171450">
              <a:buFont typeface="Arial" panose="020B0604020202020204" pitchFamily="34" charset="0"/>
              <a:buChar char="•"/>
            </a:pPr>
            <a:r>
              <a:rPr lang="en-US" dirty="0"/>
              <a:t>Sensory function</a:t>
            </a:r>
          </a:p>
          <a:p>
            <a:pPr marL="628650" lvl="1" indent="-171450">
              <a:buFont typeface="Arial" panose="020B0604020202020204" pitchFamily="34" charset="0"/>
              <a:buChar char="•"/>
            </a:pPr>
            <a:r>
              <a:rPr lang="en-US" dirty="0">
                <a:latin typeface="Poppins" pitchFamily="2" charset="77"/>
                <a:cs typeface="Poppins" pitchFamily="2" charset="77"/>
              </a:rPr>
              <a:t>Meissner corpuscle – responds to light touch</a:t>
            </a:r>
          </a:p>
          <a:p>
            <a:pPr marL="628650" lvl="1" indent="-171450">
              <a:buFont typeface="Arial" panose="020B0604020202020204" pitchFamily="34" charset="0"/>
              <a:buChar char="•"/>
            </a:pPr>
            <a:r>
              <a:rPr lang="en-US" dirty="0">
                <a:latin typeface="Poppins" pitchFamily="2" charset="77"/>
                <a:cs typeface="Poppins" pitchFamily="2" charset="77"/>
              </a:rPr>
              <a:t>Pacinian corpuscle – responds to vibration</a:t>
            </a:r>
          </a:p>
          <a:p>
            <a:pPr marL="628650" lvl="1" indent="-171450">
              <a:buFont typeface="Arial" panose="020B0604020202020204" pitchFamily="34" charset="0"/>
              <a:buChar char="•"/>
            </a:pPr>
            <a:r>
              <a:rPr lang="en-US" dirty="0" err="1">
                <a:latin typeface="Poppins" pitchFamily="2" charset="77"/>
                <a:cs typeface="Poppins" pitchFamily="2" charset="77"/>
              </a:rPr>
              <a:t>Mekel</a:t>
            </a:r>
            <a:r>
              <a:rPr lang="en-US" dirty="0">
                <a:latin typeface="Poppins" pitchFamily="2" charset="77"/>
                <a:cs typeface="Poppins" pitchFamily="2" charset="77"/>
              </a:rPr>
              <a:t> cells – also touch receptors</a:t>
            </a:r>
          </a:p>
          <a:p>
            <a:pPr marL="628650" lvl="1" indent="-171450">
              <a:buFont typeface="Arial" panose="020B0604020202020204" pitchFamily="34" charset="0"/>
              <a:buChar char="•"/>
            </a:pPr>
            <a:r>
              <a:rPr lang="en-US" dirty="0">
                <a:latin typeface="Poppins" pitchFamily="2" charset="77"/>
                <a:cs typeface="Poppins" pitchFamily="2" charset="77"/>
              </a:rPr>
              <a:t>Sensory nerves, pain and temperature receptors</a:t>
            </a:r>
          </a:p>
          <a:p>
            <a:pPr marL="171450" indent="-171450">
              <a:buFont typeface="Arial" panose="020B0604020202020204" pitchFamily="34" charset="0"/>
              <a:buChar char="•"/>
            </a:pPr>
            <a:r>
              <a:rPr lang="en-US" dirty="0"/>
              <a:t>Thermoregulation</a:t>
            </a:r>
          </a:p>
          <a:p>
            <a:pPr marL="628650" lvl="1" indent="-171450">
              <a:buFont typeface="Arial" panose="020B0604020202020204" pitchFamily="34" charset="0"/>
              <a:buChar char="•"/>
            </a:pPr>
            <a:r>
              <a:rPr lang="en-US" dirty="0">
                <a:latin typeface="Poppins" pitchFamily="2" charset="77"/>
                <a:cs typeface="Poppins" pitchFamily="2" charset="77"/>
              </a:rPr>
              <a:t>Helps regulate body temperature through its association with sympathetic nervous system</a:t>
            </a:r>
          </a:p>
          <a:p>
            <a:pPr marL="628650" lvl="1" indent="-171450">
              <a:buFont typeface="Arial" panose="020B0604020202020204" pitchFamily="34" charset="0"/>
              <a:buChar char="•"/>
            </a:pPr>
            <a:r>
              <a:rPr lang="en-US" dirty="0">
                <a:latin typeface="Poppins" pitchFamily="2" charset="77"/>
                <a:cs typeface="Poppins" pitchFamily="2" charset="77"/>
              </a:rPr>
              <a:t>Body becomes warm – sweat glands secrete water, salt, and other substances to cool the body</a:t>
            </a:r>
          </a:p>
          <a:p>
            <a:pPr marL="628650" lvl="1" indent="-171450">
              <a:buFont typeface="Arial" panose="020B0604020202020204" pitchFamily="34" charset="0"/>
              <a:buChar char="•"/>
            </a:pPr>
            <a:r>
              <a:rPr lang="en-US" dirty="0">
                <a:latin typeface="Poppins" pitchFamily="2" charset="77"/>
                <a:cs typeface="Poppins" pitchFamily="2" charset="77"/>
              </a:rPr>
              <a:t>Body becomes excessively warm – sweat glands will be stimulated by the sympathetic nervous system to produce large amounts of water; arterioles in the dermis dilate so excess heat carried by blood can dissipate through the skin</a:t>
            </a:r>
          </a:p>
          <a:p>
            <a:pPr marL="628650" lvl="1" indent="-171450">
              <a:buFont typeface="Arial" panose="020B0604020202020204" pitchFamily="34" charset="0"/>
              <a:buChar char="•"/>
            </a:pPr>
            <a:r>
              <a:rPr lang="en-US" dirty="0">
                <a:latin typeface="Poppins" pitchFamily="2" charset="77"/>
                <a:cs typeface="Poppins" pitchFamily="2" charset="77"/>
              </a:rPr>
              <a:t>Body temperature drops – arterioles constrict to minimize heat loss (ends of the digits and tip of nose); reduced circulation</a:t>
            </a:r>
          </a:p>
          <a:p>
            <a:pPr marL="171450" indent="-171450">
              <a:buFont typeface="Arial" panose="020B0604020202020204" pitchFamily="34" charset="0"/>
              <a:buChar char="•"/>
            </a:pPr>
            <a:r>
              <a:rPr lang="en-US" dirty="0"/>
              <a:t>Vitamin D synthesis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Poppins" pitchFamily="2" charset="77"/>
                <a:cs typeface="Poppins" pitchFamily="2" charset="77"/>
              </a:rPr>
              <a:t>Epidermal layer synthesized Vitamin D when exposed to UV</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Poppins" pitchFamily="2" charset="77"/>
                <a:cs typeface="Poppins" pitchFamily="2" charset="77"/>
              </a:rPr>
              <a:t>Vitamin D is essential for normal absorption of calcium and phosphorous for healthy bones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Poppins" pitchFamily="2" charset="77"/>
                <a:cs typeface="Poppins" pitchFamily="2" charset="77"/>
              </a:rPr>
              <a:t>Vitamin D is essential for general immunity against bacterial, viral, and fungal infections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Poppins" pitchFamily="2" charset="77"/>
                <a:cs typeface="Poppins" pitchFamily="2" charset="77"/>
              </a:rPr>
              <a:t>Vitamin D deficiency – rickets in children, </a:t>
            </a:r>
            <a:r>
              <a:rPr lang="en-US" dirty="0" err="1">
                <a:latin typeface="Poppins" pitchFamily="2" charset="77"/>
                <a:cs typeface="Poppins" pitchFamily="2" charset="77"/>
              </a:rPr>
              <a:t>osteomalacia</a:t>
            </a:r>
            <a:r>
              <a:rPr lang="en-US" dirty="0">
                <a:latin typeface="Poppins" pitchFamily="2" charset="77"/>
                <a:cs typeface="Poppins" pitchFamily="2" charset="77"/>
              </a:rPr>
              <a:t> in elderly</a:t>
            </a:r>
            <a:endParaRPr lang="en-US"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9</a:t>
            </a:fld>
            <a:endParaRPr lang="en-US"/>
          </a:p>
        </p:txBody>
      </p:sp>
    </p:spTree>
    <p:extLst>
      <p:ext uri="{BB962C8B-B14F-4D97-AF65-F5344CB8AC3E}">
        <p14:creationId xmlns:p14="http://schemas.microsoft.com/office/powerpoint/2010/main" val="17162367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10</a:t>
            </a:fld>
            <a:endParaRPr lang="en-US"/>
          </a:p>
        </p:txBody>
      </p:sp>
    </p:spTree>
    <p:extLst>
      <p:ext uri="{BB962C8B-B14F-4D97-AF65-F5344CB8AC3E}">
        <p14:creationId xmlns:p14="http://schemas.microsoft.com/office/powerpoint/2010/main" val="36706746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Key concepts</a:t>
            </a:r>
          </a:p>
          <a:p>
            <a:pPr marL="171450" indent="-171450">
              <a:buFont typeface="Arial" panose="020B0604020202020204" pitchFamily="34" charset="0"/>
              <a:buChar char="•"/>
            </a:pPr>
            <a:r>
              <a:rPr lang="en-US" dirty="0"/>
              <a:t>Hair – keratinous filament growing out of epidermis</a:t>
            </a:r>
          </a:p>
          <a:p>
            <a:pPr marL="628650" lvl="1" indent="-171450">
              <a:buFont typeface="Arial" panose="020B0604020202020204" pitchFamily="34" charset="0"/>
              <a:buChar char="•"/>
            </a:pPr>
            <a:r>
              <a:rPr lang="en-US" dirty="0"/>
              <a:t>Primarily made of dead, keratinized cells</a:t>
            </a:r>
          </a:p>
          <a:p>
            <a:pPr marL="171450" indent="-171450">
              <a:buFont typeface="Arial" panose="020B0604020202020204" pitchFamily="34" charset="0"/>
              <a:buChar char="•"/>
            </a:pPr>
            <a:r>
              <a:rPr lang="en-US" dirty="0"/>
              <a:t>Hair follicle</a:t>
            </a:r>
          </a:p>
          <a:p>
            <a:pPr marL="171450" indent="-171450">
              <a:buFont typeface="Arial" panose="020B0604020202020204" pitchFamily="34" charset="0"/>
              <a:buChar char="•"/>
            </a:pPr>
            <a:r>
              <a:rPr lang="en-US" dirty="0"/>
              <a:t>Hair shaft</a:t>
            </a:r>
          </a:p>
          <a:p>
            <a:pPr marL="171450" indent="-171450">
              <a:buFont typeface="Arial" panose="020B0604020202020204" pitchFamily="34" charset="0"/>
              <a:buChar char="•"/>
            </a:pPr>
            <a:r>
              <a:rPr lang="en-US" dirty="0"/>
              <a:t>Hair root – ends deep in the dermis at the hair bulb</a:t>
            </a:r>
          </a:p>
          <a:p>
            <a:pPr marL="628650" lvl="1" indent="-171450">
              <a:buFont typeface="Arial" panose="020B0604020202020204" pitchFamily="34" charset="0"/>
              <a:buChar char="•"/>
            </a:pPr>
            <a:r>
              <a:rPr lang="en-US" dirty="0"/>
              <a:t>Includes active basal cells called the hair matrix</a:t>
            </a:r>
          </a:p>
          <a:p>
            <a:pPr marL="171450" indent="-171450">
              <a:buFont typeface="Arial" panose="020B0604020202020204" pitchFamily="34" charset="0"/>
              <a:buChar char="•"/>
            </a:pPr>
            <a:r>
              <a:rPr lang="en-US" dirty="0"/>
              <a:t>Hair papilla – contains blood capillaries and nerve endings from the dermis</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Hair Function</a:t>
            </a:r>
          </a:p>
          <a:p>
            <a:pPr marL="171450" indent="-171450">
              <a:buFont typeface="Arial" panose="020B0604020202020204" pitchFamily="34" charset="0"/>
              <a:buChar char="•"/>
            </a:pPr>
            <a:r>
              <a:rPr lang="en-US" dirty="0"/>
              <a:t>Protection</a:t>
            </a:r>
          </a:p>
          <a:p>
            <a:pPr marL="628650" lvl="1" indent="-171450">
              <a:buFont typeface="Arial" panose="020B0604020202020204" pitchFamily="34" charset="0"/>
              <a:buChar char="•"/>
            </a:pPr>
            <a:r>
              <a:rPr lang="en-US" dirty="0"/>
              <a:t>Hair on the head protects the skull from the sun</a:t>
            </a:r>
          </a:p>
          <a:p>
            <a:pPr marL="628650" lvl="1" indent="-171450">
              <a:buFont typeface="Arial" panose="020B0604020202020204" pitchFamily="34" charset="0"/>
              <a:buChar char="•"/>
            </a:pPr>
            <a:r>
              <a:rPr lang="en-US" dirty="0"/>
              <a:t>Hair in the nose and ears, and around the eyes traps and excludes dust particles that may contain allergens and microbes</a:t>
            </a:r>
          </a:p>
          <a:p>
            <a:pPr marL="628650" lvl="1" indent="-171450">
              <a:buFont typeface="Arial" panose="020B0604020202020204" pitchFamily="34" charset="0"/>
              <a:buChar char="•"/>
            </a:pPr>
            <a:r>
              <a:rPr lang="en-US" dirty="0"/>
              <a:t>Hair of the eyebrows prevents sweat from dipping into the eyes</a:t>
            </a:r>
          </a:p>
          <a:p>
            <a:pPr marL="171450" indent="-171450">
              <a:buFont typeface="Arial" panose="020B0604020202020204" pitchFamily="34" charset="0"/>
              <a:buChar char="•"/>
            </a:pPr>
            <a:r>
              <a:rPr lang="en-US" dirty="0"/>
              <a:t>Sensory input</a:t>
            </a:r>
          </a:p>
          <a:p>
            <a:pPr marL="628650" lvl="1" indent="-171450">
              <a:buFont typeface="Arial" panose="020B0604020202020204" pitchFamily="34" charset="0"/>
              <a:buChar char="•"/>
            </a:pPr>
            <a:r>
              <a:rPr lang="en-US" dirty="0"/>
              <a:t>Arrector pili</a:t>
            </a:r>
          </a:p>
          <a:p>
            <a:pPr marL="171450" indent="-171450">
              <a:buFont typeface="Arial" panose="020B0604020202020204" pitchFamily="34" charset="0"/>
              <a:buChar char="•"/>
            </a:pPr>
            <a:r>
              <a:rPr lang="en-US" dirty="0"/>
              <a:t>Thermoregulation</a:t>
            </a:r>
          </a:p>
          <a:p>
            <a:pPr marL="171450" indent="-171450">
              <a:buFont typeface="Arial" panose="020B0604020202020204" pitchFamily="34" charset="0"/>
              <a:buChar char="•"/>
            </a:pPr>
            <a:r>
              <a:rPr lang="en-US" dirty="0"/>
              <a:t>Communication</a:t>
            </a:r>
          </a:p>
          <a:p>
            <a:pPr marL="171450" indent="-171450">
              <a:buFont typeface="Arial" panose="020B0604020202020204" pitchFamily="34" charset="0"/>
              <a:buChar char="•"/>
            </a:pPr>
            <a:r>
              <a:rPr lang="en-US" dirty="0"/>
              <a:t>Melanocytes – produce melanin</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12</a:t>
            </a:fld>
            <a:endParaRPr lang="en-US"/>
          </a:p>
        </p:txBody>
      </p:sp>
    </p:spTree>
    <p:extLst>
      <p:ext uri="{BB962C8B-B14F-4D97-AF65-F5344CB8AC3E}">
        <p14:creationId xmlns:p14="http://schemas.microsoft.com/office/powerpoint/2010/main" val="35696942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Key concepts</a:t>
            </a:r>
          </a:p>
          <a:p>
            <a:pPr marL="171450" indent="-171450">
              <a:buFont typeface="Arial" panose="020B0604020202020204" pitchFamily="34" charset="0"/>
              <a:buChar char="•"/>
            </a:pPr>
            <a:r>
              <a:rPr lang="en-US" dirty="0"/>
              <a:t>Nail bed – a specialized structure of the epidermis found at the tips of fingers and toes.</a:t>
            </a:r>
          </a:p>
          <a:p>
            <a:pPr marL="628650" lvl="1" indent="-171450">
              <a:buFont typeface="Arial" panose="020B0604020202020204" pitchFamily="34" charset="0"/>
              <a:buChar char="•"/>
            </a:pPr>
            <a:r>
              <a:rPr lang="en-US" dirty="0"/>
              <a:t>Composed of densely packed dead keratinocytes</a:t>
            </a:r>
          </a:p>
          <a:p>
            <a:pPr marL="628650" lvl="1" indent="-171450">
              <a:buFont typeface="Arial" panose="020B0604020202020204" pitchFamily="34" charset="0"/>
              <a:buChar char="•"/>
            </a:pPr>
            <a:r>
              <a:rPr lang="en-US" dirty="0"/>
              <a:t>Rich in blood vessels except at the base</a:t>
            </a:r>
          </a:p>
          <a:p>
            <a:pPr marL="171450" indent="-171450">
              <a:buFont typeface="Arial" panose="020B0604020202020204" pitchFamily="34" charset="0"/>
              <a:buChar char="•"/>
            </a:pPr>
            <a:r>
              <a:rPr lang="en-US" dirty="0"/>
              <a:t>Protects the top of fingers and toes</a:t>
            </a:r>
          </a:p>
          <a:p>
            <a:pPr marL="171450" indent="-171450">
              <a:buFont typeface="Arial" panose="020B0604020202020204" pitchFamily="34" charset="0"/>
              <a:buChar char="•"/>
            </a:pPr>
            <a:r>
              <a:rPr lang="en-US" dirty="0"/>
              <a:t>Nail body forms at the nail root</a:t>
            </a:r>
          </a:p>
          <a:p>
            <a:pPr marL="171450" indent="-171450">
              <a:buFont typeface="Arial" panose="020B0604020202020204" pitchFamily="34" charset="0"/>
              <a:buChar char="•"/>
            </a:pPr>
            <a:r>
              <a:rPr lang="en-US" dirty="0"/>
              <a:t>Nail fold overlaps the nail on the sides, helping to anchor the nail body</a:t>
            </a:r>
          </a:p>
          <a:p>
            <a:pPr marL="171450" indent="-171450">
              <a:buFont typeface="Arial" panose="020B0604020202020204" pitchFamily="34" charset="0"/>
              <a:buChar char="•"/>
            </a:pPr>
            <a:r>
              <a:rPr lang="en-US" dirty="0"/>
              <a:t>Eponychium – nail fold that meets the proximal end of the nail body</a:t>
            </a:r>
          </a:p>
          <a:p>
            <a:pPr marL="171450" indent="-171450">
              <a:buFont typeface="Arial" panose="020B0604020202020204" pitchFamily="34" charset="0"/>
              <a:buChar char="•"/>
            </a:pPr>
            <a:r>
              <a:rPr lang="en-US" dirty="0"/>
              <a:t>Lunula – base of nail bed, crescent-shaped region</a:t>
            </a:r>
          </a:p>
          <a:p>
            <a:pPr marL="171450" indent="-171450">
              <a:buFont typeface="Arial" panose="020B0604020202020204" pitchFamily="34" charset="0"/>
              <a:buChar char="•"/>
            </a:pPr>
            <a:r>
              <a:rPr lang="en-US" dirty="0"/>
              <a:t>Hyponychium – area beneath the free edge of the nail</a:t>
            </a:r>
          </a:p>
        </p:txBody>
      </p:sp>
      <p:sp>
        <p:nvSpPr>
          <p:cNvPr id="4" name="Slide Number Placeholder 3"/>
          <p:cNvSpPr>
            <a:spLocks noGrp="1"/>
          </p:cNvSpPr>
          <p:nvPr>
            <p:ph type="sldNum" sz="quarter" idx="5"/>
          </p:nvPr>
        </p:nvSpPr>
        <p:spPr/>
        <p:txBody>
          <a:bodyPr/>
          <a:lstStyle/>
          <a:p>
            <a:fld id="{D811A42D-5568-484F-8768-608C38847409}" type="slidenum">
              <a:rPr lang="en-US" smtClean="0"/>
              <a:t>13</a:t>
            </a:fld>
            <a:endParaRPr lang="en-US"/>
          </a:p>
        </p:txBody>
      </p:sp>
    </p:spTree>
    <p:extLst>
      <p:ext uri="{BB962C8B-B14F-4D97-AF65-F5344CB8AC3E}">
        <p14:creationId xmlns:p14="http://schemas.microsoft.com/office/powerpoint/2010/main" val="25303877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concepts</a:t>
            </a:r>
          </a:p>
          <a:p>
            <a:pPr marL="171450" indent="-171450">
              <a:buFont typeface="Arial" panose="020B0604020202020204" pitchFamily="34" charset="0"/>
              <a:buChar char="•"/>
            </a:pPr>
            <a:r>
              <a:rPr lang="en-US" dirty="0"/>
              <a:t>Sudoriferous glands produce sweat to cool the body.</a:t>
            </a:r>
          </a:p>
          <a:p>
            <a:pPr marL="628650" lvl="1" indent="-171450">
              <a:buFont typeface="Arial" panose="020B0604020202020204" pitchFamily="34" charset="0"/>
              <a:buChar char="•"/>
            </a:pPr>
            <a:r>
              <a:rPr lang="en-US" dirty="0"/>
              <a:t>Merocrine glands – sweat glands that develop from epidermal projections into the dermis</a:t>
            </a:r>
          </a:p>
          <a:p>
            <a:pPr marL="628650" lvl="1" indent="-171450">
              <a:buFont typeface="Arial" panose="020B0604020202020204" pitchFamily="34" charset="0"/>
              <a:buChar char="•"/>
            </a:pPr>
            <a:r>
              <a:rPr lang="en-US" dirty="0"/>
              <a:t>Secretions are excreted by exocytosis through a duct</a:t>
            </a:r>
          </a:p>
          <a:p>
            <a:pPr marL="171450" indent="-171450">
              <a:buFont typeface="Arial" panose="020B0604020202020204" pitchFamily="34" charset="0"/>
              <a:buChar char="•"/>
            </a:pPr>
            <a:r>
              <a:rPr lang="en-US" dirty="0"/>
              <a:t>Two types of sweat glands: eccrine and apocrine sweat glands</a:t>
            </a:r>
          </a:p>
          <a:p>
            <a:pPr marL="628650" lvl="1" indent="-171450">
              <a:buFont typeface="Arial" panose="020B0604020202020204" pitchFamily="34" charset="0"/>
              <a:buChar char="•"/>
            </a:pPr>
            <a:r>
              <a:rPr lang="en-US" dirty="0"/>
              <a:t>Eccrine glands – abundant in  palms, soles, and forehead</a:t>
            </a:r>
          </a:p>
          <a:p>
            <a:pPr marL="628650" lvl="1" indent="-171450">
              <a:buFont typeface="Arial" panose="020B0604020202020204" pitchFamily="34" charset="0"/>
              <a:buChar char="•"/>
            </a:pPr>
            <a:r>
              <a:rPr lang="en-US" dirty="0"/>
              <a:t>Apocrine glands – associated with hair follicles in densely hairy areas (e.g. armpits and genital regions)</a:t>
            </a:r>
          </a:p>
          <a:p>
            <a:pPr marL="171450" indent="-171450">
              <a:buFont typeface="Arial" panose="020B0604020202020204" pitchFamily="34" charset="0"/>
              <a:buChar char="•"/>
            </a:pPr>
            <a:r>
              <a:rPr lang="en-US" dirty="0"/>
              <a:t>Sebaceous glands – type of oil gland found all over the body and helps lubricate and waterproof the skin and hair.</a:t>
            </a:r>
          </a:p>
        </p:txBody>
      </p:sp>
      <p:sp>
        <p:nvSpPr>
          <p:cNvPr id="4" name="Slide Number Placeholder 3"/>
          <p:cNvSpPr>
            <a:spLocks noGrp="1"/>
          </p:cNvSpPr>
          <p:nvPr>
            <p:ph type="sldNum" sz="quarter" idx="5"/>
          </p:nvPr>
        </p:nvSpPr>
        <p:spPr/>
        <p:txBody>
          <a:bodyPr/>
          <a:lstStyle/>
          <a:p>
            <a:fld id="{D811A42D-5568-484F-8768-608C38847409}" type="slidenum">
              <a:rPr lang="en-US" smtClean="0"/>
              <a:t>14</a:t>
            </a:fld>
            <a:endParaRPr lang="en-US"/>
          </a:p>
        </p:txBody>
      </p:sp>
    </p:spTree>
    <p:extLst>
      <p:ext uri="{BB962C8B-B14F-4D97-AF65-F5344CB8AC3E}">
        <p14:creationId xmlns:p14="http://schemas.microsoft.com/office/powerpoint/2010/main" val="5608171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CEBE1-0DEF-0EC7-AFFD-6E6CDEF920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2257F77-99A4-3703-4A36-CF2C49ACF3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E46D99-5BE1-7815-A035-597E8722128B}"/>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5" name="Footer Placeholder 4">
            <a:extLst>
              <a:ext uri="{FF2B5EF4-FFF2-40B4-BE49-F238E27FC236}">
                <a16:creationId xmlns:a16="http://schemas.microsoft.com/office/drawing/2014/main" id="{4C3C1F68-F1FC-FB8C-8F03-C119FFC986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CA311A-9340-7502-580F-EB7D9D5FE856}"/>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263546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252DC-6FED-AF6C-4925-0EE1B13B0A9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3F1F64E-0D49-6C52-15F0-2419801BB5B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89967A-7925-5052-B60D-13A3DE412B53}"/>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5" name="Footer Placeholder 4">
            <a:extLst>
              <a:ext uri="{FF2B5EF4-FFF2-40B4-BE49-F238E27FC236}">
                <a16:creationId xmlns:a16="http://schemas.microsoft.com/office/drawing/2014/main" id="{80FC9985-7ED0-7E4E-C894-E9FE2DAB8C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D60D4A-A6B6-CAE5-1D8F-FB68D54BA94E}"/>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940758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C0ADA3-BCCD-D6AC-D9A9-88EFC25C8FA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8A055B5-3E80-9CA5-0D65-3F0055B74A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92ECAC-5B87-20B3-9657-3E52EB368AAE}"/>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5" name="Footer Placeholder 4">
            <a:extLst>
              <a:ext uri="{FF2B5EF4-FFF2-40B4-BE49-F238E27FC236}">
                <a16:creationId xmlns:a16="http://schemas.microsoft.com/office/drawing/2014/main" id="{B820F2D5-5984-E04D-8AC7-75209C9DB5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628C7B-CC88-E7D1-C56F-43DE38AE90DF}"/>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148035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0E42D-6F0C-2253-880A-B5DAE8AFE0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26AD76-ADA9-E703-AE0B-256C7F035F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6255F8-7F3E-0459-2288-DE61CADB0D5B}"/>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5" name="Footer Placeholder 4">
            <a:extLst>
              <a:ext uri="{FF2B5EF4-FFF2-40B4-BE49-F238E27FC236}">
                <a16:creationId xmlns:a16="http://schemas.microsoft.com/office/drawing/2014/main" id="{2359395B-52B3-7184-3125-0FACACA3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2E940B-28B6-F2F1-CC8E-D327ED22BA19}"/>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583065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F591-553C-C745-4CBA-ED1E11BE34D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176DD9F-5686-4CC5-855D-967348F36E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39FFDF-E45C-8790-23EA-E548B4FF126A}"/>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5" name="Footer Placeholder 4">
            <a:extLst>
              <a:ext uri="{FF2B5EF4-FFF2-40B4-BE49-F238E27FC236}">
                <a16:creationId xmlns:a16="http://schemas.microsoft.com/office/drawing/2014/main" id="{F742F681-DC92-D466-8133-AB9A170670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CDB6A9-2B08-7574-CDA5-93FC1B70DEC9}"/>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252150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3BBD84-1CB8-2B70-304E-BC991B986C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9089C59-0131-C21D-66E6-EE84BC1D261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33F0C4D-D1BC-A0B3-3C5C-1CF1EC3980D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8E749E5-9D93-D8AA-6A08-6719E99202A3}"/>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6" name="Footer Placeholder 5">
            <a:extLst>
              <a:ext uri="{FF2B5EF4-FFF2-40B4-BE49-F238E27FC236}">
                <a16:creationId xmlns:a16="http://schemas.microsoft.com/office/drawing/2014/main" id="{AA377988-614F-2B81-02AF-62A83E105D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6EE399-A66F-60DA-D6C4-F2365949D862}"/>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10652904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2CC5E-DE97-253C-C7E6-167BA6F2CE7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41E7DD1-886B-6C9A-CC13-E38EF13676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094A28-7979-831D-3464-FAD8DC5F466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4D4487F-4339-C11A-E789-86D2836EAA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C669F31-F7A9-D823-4B17-96EFC14A1BF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920C0AC-0EA6-2FD9-E114-CA09D5F35240}"/>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8" name="Footer Placeholder 7">
            <a:extLst>
              <a:ext uri="{FF2B5EF4-FFF2-40B4-BE49-F238E27FC236}">
                <a16:creationId xmlns:a16="http://schemas.microsoft.com/office/drawing/2014/main" id="{82CF276D-6B94-FFDF-04E9-CD3AC9553E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2102F7C-1B03-FAEF-0E4A-BC2D1E8B1194}"/>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2560799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617FF-2FAA-EA33-C1A2-99F06DCAB26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A2CC7AF-56DC-D289-6A04-87216D7D9BAC}"/>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4" name="Footer Placeholder 3">
            <a:extLst>
              <a:ext uri="{FF2B5EF4-FFF2-40B4-BE49-F238E27FC236}">
                <a16:creationId xmlns:a16="http://schemas.microsoft.com/office/drawing/2014/main" id="{F24F1D5F-7E30-D57A-8F4D-075335CBC7E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CCACC0C-D406-04AE-AAC2-D2DFA1D27671}"/>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1713400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61780D-DC41-D7F4-7215-F43679DD9D05}"/>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3" name="Footer Placeholder 2">
            <a:extLst>
              <a:ext uri="{FF2B5EF4-FFF2-40B4-BE49-F238E27FC236}">
                <a16:creationId xmlns:a16="http://schemas.microsoft.com/office/drawing/2014/main" id="{6F3D6046-A875-1C31-9A85-7E627E0B5EB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2D6A42A-B04F-892C-85BF-461AED9D63A5}"/>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2500198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E15C2-2BDF-EDAB-6FCF-FC2209FBC1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DCF5050-1871-56CD-80A9-7CD26FF053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759518-257B-1FC9-B91A-4A9C028799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343C64-1604-7A0B-731C-B19D3725A401}"/>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6" name="Footer Placeholder 5">
            <a:extLst>
              <a:ext uri="{FF2B5EF4-FFF2-40B4-BE49-F238E27FC236}">
                <a16:creationId xmlns:a16="http://schemas.microsoft.com/office/drawing/2014/main" id="{64FB74A5-3FB0-2551-DA85-AEB7D8C226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70BF36C-0868-1FEE-A457-466D621AD02F}"/>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4061726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D50D2-F09B-50CA-841F-BF2E2F327A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D547640-9C5A-338D-DCD7-EEBE95C665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4115111-108A-9DDB-A59F-3EDC3BFA86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5EA445-FCAC-C33C-9441-8EB00804039D}"/>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6" name="Footer Placeholder 5">
            <a:extLst>
              <a:ext uri="{FF2B5EF4-FFF2-40B4-BE49-F238E27FC236}">
                <a16:creationId xmlns:a16="http://schemas.microsoft.com/office/drawing/2014/main" id="{ECC95FA9-DEBE-945E-CCF5-C30D3CFC86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2E407A-00EB-F2DF-478B-0D323C1F9A65}"/>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827200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95AE12-ED1B-FF5E-0124-67E37158EA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D02ED2C-9CDE-88C8-752F-4A0D085F1E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AEA4F7-5A08-0BF8-B5D4-F6B7996323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8C4CAC-E9B4-4C4B-BBD0-CEDE9E47040F}" type="datetimeFigureOut">
              <a:rPr lang="en-US" smtClean="0"/>
              <a:t>7/24/23</a:t>
            </a:fld>
            <a:endParaRPr lang="en-US"/>
          </a:p>
        </p:txBody>
      </p:sp>
      <p:sp>
        <p:nvSpPr>
          <p:cNvPr id="5" name="Footer Placeholder 4">
            <a:extLst>
              <a:ext uri="{FF2B5EF4-FFF2-40B4-BE49-F238E27FC236}">
                <a16:creationId xmlns:a16="http://schemas.microsoft.com/office/drawing/2014/main" id="{05345331-F13B-5893-3942-10B4744E0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0B9672A-EA84-A89A-4BDA-1404C2C8F5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C103B5-D656-5E44-83E4-B76C655C1560}" type="slidenum">
              <a:rPr lang="en-US" smtClean="0"/>
              <a:t>‹#›</a:t>
            </a:fld>
            <a:endParaRPr lang="en-US"/>
          </a:p>
        </p:txBody>
      </p:sp>
    </p:spTree>
    <p:extLst>
      <p:ext uri="{BB962C8B-B14F-4D97-AF65-F5344CB8AC3E}">
        <p14:creationId xmlns:p14="http://schemas.microsoft.com/office/powerpoint/2010/main" val="6871407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openstax.org/books/anatomy-and-physiology/pages/1-introduction"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ecampusontario.pressbooks.pub/medicalterminology2/chapter/3-1-introduction-to-the-integumentary-syste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hyperlink" Target="https://creativecommons.org/licenses/by/4.0/"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ecampusontario.pressbooks.pub/medicalterminology2/chapter/anatomy-structures-of-the-integumentary-system/#Figure6.4id"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30FE2-D6F1-16BB-0A14-871272981905}"/>
              </a:ext>
            </a:extLst>
          </p:cNvPr>
          <p:cNvSpPr>
            <a:spLocks noGrp="1"/>
          </p:cNvSpPr>
          <p:nvPr>
            <p:ph type="ctrTitle"/>
          </p:nvPr>
        </p:nvSpPr>
        <p:spPr/>
        <p:txBody>
          <a:bodyPr/>
          <a:lstStyle/>
          <a:p>
            <a:r>
              <a:rPr lang="en-US"/>
              <a:t>Integumentary </a:t>
            </a:r>
            <a:r>
              <a:rPr lang="en-US" dirty="0"/>
              <a:t>System</a:t>
            </a:r>
          </a:p>
        </p:txBody>
      </p:sp>
      <p:sp>
        <p:nvSpPr>
          <p:cNvPr id="3" name="Subtitle 2">
            <a:extLst>
              <a:ext uri="{FF2B5EF4-FFF2-40B4-BE49-F238E27FC236}">
                <a16:creationId xmlns:a16="http://schemas.microsoft.com/office/drawing/2014/main" id="{87C38D42-732E-B54D-8263-1E44F4491A82}"/>
              </a:ext>
            </a:extLst>
          </p:cNvPr>
          <p:cNvSpPr>
            <a:spLocks noGrp="1"/>
          </p:cNvSpPr>
          <p:nvPr>
            <p:ph type="subTitle" idx="1"/>
          </p:nvPr>
        </p:nvSpPr>
        <p:spPr/>
        <p:txBody>
          <a:bodyPr/>
          <a:lstStyle/>
          <a:p>
            <a:r>
              <a:rPr lang="en-US" dirty="0"/>
              <a:t>Instructor</a:t>
            </a:r>
          </a:p>
        </p:txBody>
      </p:sp>
    </p:spTree>
    <p:extLst>
      <p:ext uri="{BB962C8B-B14F-4D97-AF65-F5344CB8AC3E}">
        <p14:creationId xmlns:p14="http://schemas.microsoft.com/office/powerpoint/2010/main" val="20978193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77E75-3B40-0764-893D-7413B7042816}"/>
              </a:ext>
            </a:extLst>
          </p:cNvPr>
          <p:cNvSpPr>
            <a:spLocks noGrp="1"/>
          </p:cNvSpPr>
          <p:nvPr>
            <p:ph type="title"/>
          </p:nvPr>
        </p:nvSpPr>
        <p:spPr/>
        <p:txBody>
          <a:bodyPr/>
          <a:lstStyle/>
          <a:p>
            <a:r>
              <a:rPr lang="en-US"/>
              <a:t>Thermoregulation</a:t>
            </a:r>
            <a:endParaRPr lang="en-US" dirty="0"/>
          </a:p>
        </p:txBody>
      </p:sp>
      <p:sp>
        <p:nvSpPr>
          <p:cNvPr id="6" name="Content Placeholder 1">
            <a:extLst>
              <a:ext uri="{FF2B5EF4-FFF2-40B4-BE49-F238E27FC236}">
                <a16:creationId xmlns:a16="http://schemas.microsoft.com/office/drawing/2014/main" id="{0D0A2F6F-7FB0-1085-681C-2EA01D5EDA32}"/>
              </a:ext>
            </a:extLst>
          </p:cNvPr>
          <p:cNvSpPr>
            <a:spLocks noGrp="1"/>
          </p:cNvSpPr>
          <p:nvPr>
            <p:ph idx="1"/>
          </p:nvPr>
        </p:nvSpPr>
        <p:spPr>
          <a:xfrm>
            <a:off x="838200" y="1825625"/>
            <a:ext cx="4965305" cy="4351338"/>
          </a:xfrm>
        </p:spPr>
        <p:txBody>
          <a:bodyPr>
            <a:normAutofit/>
          </a:bodyPr>
          <a:lstStyle/>
          <a:p>
            <a:pPr marL="0" indent="0">
              <a:buNone/>
            </a:pPr>
            <a:r>
              <a:rPr lang="en-PH" sz="2000"/>
              <a:t>Figure 5</a:t>
            </a:r>
          </a:p>
          <a:p>
            <a:pPr marL="0" indent="0">
              <a:buNone/>
            </a:pPr>
            <a:r>
              <a:rPr lang="en-PH" sz="2000"/>
              <a:t>Thermoregulation.</a:t>
            </a:r>
            <a:endParaRPr lang="en-US" sz="2000" dirty="0"/>
          </a:p>
        </p:txBody>
      </p:sp>
      <p:pic>
        <p:nvPicPr>
          <p:cNvPr id="4098" name="Picture 2" descr="Thermoregulation. Part A is a photo of a man skiing with several snow-covered trees in the background. Part B is a diagram with a right and left half. The left half is titled “ Heat is retained by the body,” while the right half is titled “Heat loss through radiation and convection.” Both show blood flowing from an artery through three capillary beds within the skin. The beds are arranged vertically, with the topmost bed located along the boundary of the dermis and epidermis. The bottommost bed is located deep in the hypodermis. The middle bed is evenly spaced between the topmost and bottommost beds. In each bed, oxygenated blood (red) enters the bed on the left and deoxygenated blood (blue) leaves the bed on the right. The left diagram shows a picture of snowflakes above the capillary beds, indicating that the weather is cold. Blood is only flowing through the deepest of the three capillary beds, as the upper beds are closed off to reduce heat loss from the outer layers of the skin. The right diagram shows a picture of the sun above the capillary beds, indicating that the weather is hot. Blood is flowing through all three capillary beds, allowing heat to radiate out of the blood, increasing heat loss. Part C is a photo of a man running through a forested trail on a summer day. ">
            <a:extLst>
              <a:ext uri="{FF2B5EF4-FFF2-40B4-BE49-F238E27FC236}">
                <a16:creationId xmlns:a16="http://schemas.microsoft.com/office/drawing/2014/main" id="{A139B38A-2110-9367-7355-F183BCEA7B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2671803"/>
            <a:ext cx="8229600" cy="3640097"/>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BC6D07FD-0B9C-BA30-14B7-BBE42C9F38A5}"/>
              </a:ext>
            </a:extLst>
          </p:cNvPr>
          <p:cNvSpPr txBox="1">
            <a:spLocks/>
          </p:cNvSpPr>
          <p:nvPr/>
        </p:nvSpPr>
        <p:spPr>
          <a:xfrm>
            <a:off x="838199" y="6460549"/>
            <a:ext cx="4965305"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4">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33178443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5EB26-3BD1-E6A6-904C-6F468EE306FD}"/>
              </a:ext>
            </a:extLst>
          </p:cNvPr>
          <p:cNvSpPr>
            <a:spLocks noGrp="1"/>
          </p:cNvSpPr>
          <p:nvPr>
            <p:ph type="title"/>
          </p:nvPr>
        </p:nvSpPr>
        <p:spPr/>
        <p:txBody>
          <a:bodyPr/>
          <a:lstStyle/>
          <a:p>
            <a:r>
              <a:rPr lang="en-US" dirty="0"/>
              <a:t>Accessory Structures</a:t>
            </a:r>
          </a:p>
        </p:txBody>
      </p:sp>
      <p:sp>
        <p:nvSpPr>
          <p:cNvPr id="3" name="Content Placeholder 2">
            <a:extLst>
              <a:ext uri="{FF2B5EF4-FFF2-40B4-BE49-F238E27FC236}">
                <a16:creationId xmlns:a16="http://schemas.microsoft.com/office/drawing/2014/main" id="{6CB6B9C3-0B9A-3393-51CC-464CB12D4150}"/>
              </a:ext>
            </a:extLst>
          </p:cNvPr>
          <p:cNvSpPr>
            <a:spLocks noGrp="1"/>
          </p:cNvSpPr>
          <p:nvPr>
            <p:ph idx="1"/>
          </p:nvPr>
        </p:nvSpPr>
        <p:spPr/>
        <p:txBody>
          <a:bodyPr/>
          <a:lstStyle/>
          <a:p>
            <a:r>
              <a:rPr lang="en-US" dirty="0"/>
              <a:t>Hair</a:t>
            </a:r>
          </a:p>
          <a:p>
            <a:r>
              <a:rPr lang="en-US" dirty="0"/>
              <a:t>Nails</a:t>
            </a:r>
          </a:p>
          <a:p>
            <a:r>
              <a:rPr lang="en-US" dirty="0"/>
              <a:t>Sweat glands</a:t>
            </a:r>
          </a:p>
          <a:p>
            <a:r>
              <a:rPr lang="en-US" dirty="0"/>
              <a:t>Sebaceous glands</a:t>
            </a:r>
          </a:p>
          <a:p>
            <a:endParaRPr lang="en-US" dirty="0"/>
          </a:p>
        </p:txBody>
      </p:sp>
    </p:spTree>
    <p:extLst>
      <p:ext uri="{BB962C8B-B14F-4D97-AF65-F5344CB8AC3E}">
        <p14:creationId xmlns:p14="http://schemas.microsoft.com/office/powerpoint/2010/main" val="36156269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Hair</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6</a:t>
            </a:r>
          </a:p>
          <a:p>
            <a:pPr marL="0" indent="0" algn="just">
              <a:buNone/>
            </a:pPr>
            <a:r>
              <a:rPr lang="en-PH" sz="2000" dirty="0"/>
              <a:t>Hair.</a:t>
            </a:r>
          </a:p>
        </p:txBody>
      </p:sp>
      <p:pic>
        <p:nvPicPr>
          <p:cNvPr id="6146" name="Picture 2" descr="Cross section of a hair follicle. A cross section of the skin containing a hair follicle. The follicle is teardrop shaped. Its enlarged base, labeled the hair bulb, is embedded in the hypodermis. The outermost layer of the follicle is the epidermis, which invaginates from the skin surface to envelope the follicle. Within the epidermis is the outer root sheath, which is only present on the hair bulb. It does not extend up the shaft of the hair. Within the outer root sheath is the inner root sheath. The inner root sheath extends about half of the way up the hair shaft, ending midway through the dermis. The hair matrix is the innermost layer. The hair matrix surrounds the bottom of the hair shaft where it is embedded within the hair bulb. The hair shaft, in itself, contains three layers: the outermost cuticle, a middle layer called the cortex, and an innermost layer called the medulla.">
            <a:extLst>
              <a:ext uri="{FF2B5EF4-FFF2-40B4-BE49-F238E27FC236}">
                <a16:creationId xmlns:a16="http://schemas.microsoft.com/office/drawing/2014/main" id="{DE2A864B-52F7-82A8-8645-91F3E15393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9664" y="1896298"/>
            <a:ext cx="3572672" cy="4358640"/>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25081398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Nails</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6</a:t>
            </a:r>
          </a:p>
          <a:p>
            <a:pPr marL="0" indent="0" algn="just">
              <a:buNone/>
            </a:pPr>
            <a:r>
              <a:rPr lang="en-PH" sz="2000" dirty="0"/>
              <a:t>Hair.</a:t>
            </a:r>
          </a:p>
        </p:txBody>
      </p:sp>
      <p:pic>
        <p:nvPicPr>
          <p:cNvPr id="8194" name="Picture 2" descr="Anatomy of the fingernail. The anatomy of the fingernail region. The top image shows a dorsal view of a finger. The proximal nail fold is the part underneath where the skin of the finger connects with the edge of the nail. The eponychium is a thin, pink layer between the white proximal edge of the nail (the lunula), and the edge of the finger skin. The lunula appears as a crescent-shaped white area at the proximal edge of the pink-shaded nail. The lateral nail folds are where the sides of the nail contact the finger skin. The distal edge of the nail is white and is called the free edge. An arrow indicates that the nail grows distally out from the proximal nail fold. The lower image shows a lateral view of the nail bed anatomy. In this view, one can see how the edge of the nail is located just proximal to the nail fold. This end of the nail, from which the nail grows, is called the nail root.">
            <a:extLst>
              <a:ext uri="{FF2B5EF4-FFF2-40B4-BE49-F238E27FC236}">
                <a16:creationId xmlns:a16="http://schemas.microsoft.com/office/drawing/2014/main" id="{A3349FF5-F74B-4209-348D-FCE9F327B0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2076" y="3068638"/>
            <a:ext cx="8547847" cy="2579936"/>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8608648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5EB26-3BD1-E6A6-904C-6F468EE306FD}"/>
              </a:ext>
            </a:extLst>
          </p:cNvPr>
          <p:cNvSpPr>
            <a:spLocks noGrp="1"/>
          </p:cNvSpPr>
          <p:nvPr>
            <p:ph type="title"/>
          </p:nvPr>
        </p:nvSpPr>
        <p:spPr/>
        <p:txBody>
          <a:bodyPr/>
          <a:lstStyle/>
          <a:p>
            <a:r>
              <a:rPr lang="en-US" dirty="0"/>
              <a:t>Sweat Glands</a:t>
            </a:r>
          </a:p>
        </p:txBody>
      </p:sp>
      <p:sp>
        <p:nvSpPr>
          <p:cNvPr id="3" name="Content Placeholder 2">
            <a:extLst>
              <a:ext uri="{FF2B5EF4-FFF2-40B4-BE49-F238E27FC236}">
                <a16:creationId xmlns:a16="http://schemas.microsoft.com/office/drawing/2014/main" id="{6CB6B9C3-0B9A-3393-51CC-464CB12D4150}"/>
              </a:ext>
            </a:extLst>
          </p:cNvPr>
          <p:cNvSpPr>
            <a:spLocks noGrp="1"/>
          </p:cNvSpPr>
          <p:nvPr>
            <p:ph idx="1"/>
          </p:nvPr>
        </p:nvSpPr>
        <p:spPr>
          <a:xfrm>
            <a:off x="838200" y="1825625"/>
            <a:ext cx="4343400" cy="4351338"/>
          </a:xfrm>
        </p:spPr>
        <p:txBody>
          <a:bodyPr/>
          <a:lstStyle/>
          <a:p>
            <a:r>
              <a:rPr lang="en-US" dirty="0"/>
              <a:t>Sudoriferous Glands</a:t>
            </a:r>
          </a:p>
          <a:p>
            <a:pPr lvl="1"/>
            <a:r>
              <a:rPr lang="en-US" dirty="0"/>
              <a:t>Eccrine sweat glands</a:t>
            </a:r>
          </a:p>
          <a:p>
            <a:pPr lvl="1"/>
            <a:r>
              <a:rPr lang="en-US" dirty="0"/>
              <a:t>Apocrine sweat glands</a:t>
            </a:r>
          </a:p>
          <a:p>
            <a:r>
              <a:rPr lang="en-US" dirty="0"/>
              <a:t>Sebaceous Glands</a:t>
            </a:r>
          </a:p>
        </p:txBody>
      </p:sp>
      <p:sp>
        <p:nvSpPr>
          <p:cNvPr id="4" name="Content Placeholder 2">
            <a:extLst>
              <a:ext uri="{FF2B5EF4-FFF2-40B4-BE49-F238E27FC236}">
                <a16:creationId xmlns:a16="http://schemas.microsoft.com/office/drawing/2014/main" id="{98EA7BDE-7199-7955-E75D-B7C445E88169}"/>
              </a:ext>
            </a:extLst>
          </p:cNvPr>
          <p:cNvSpPr txBox="1">
            <a:spLocks/>
          </p:cNvSpPr>
          <p:nvPr/>
        </p:nvSpPr>
        <p:spPr>
          <a:xfrm>
            <a:off x="6441440" y="1825625"/>
            <a:ext cx="4648200" cy="1025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PH" sz="2000" dirty="0"/>
              <a:t>Figure 7</a:t>
            </a:r>
          </a:p>
          <a:p>
            <a:pPr marL="0" indent="0" algn="just">
              <a:buFont typeface="Arial" panose="020B0604020202020204" pitchFamily="34" charset="0"/>
              <a:buNone/>
            </a:pPr>
            <a:r>
              <a:rPr lang="en-PH" sz="2000" dirty="0"/>
              <a:t>Eccrine Glands.</a:t>
            </a:r>
          </a:p>
        </p:txBody>
      </p:sp>
      <p:pic>
        <p:nvPicPr>
          <p:cNvPr id="11266" name="Picture 2" descr="Eccrine sweat gland. An illustration of an eccrine sweat gland embedded in a cross section of skin tissue. The eccrine sweat gland is a bundle of white tubes embedded in the dermis. A single white tube travels up from the bundle and opens on to the surface of the epidermis. The opening is called a pore. There are several pores on the small block of skin portrayed in this diagram.">
            <a:extLst>
              <a:ext uri="{FF2B5EF4-FFF2-40B4-BE49-F238E27FC236}">
                <a16:creationId xmlns:a16="http://schemas.microsoft.com/office/drawing/2014/main" id="{A1A764AC-47EC-80F9-C0CF-BBDB332450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3939" y="2709963"/>
            <a:ext cx="3695701" cy="3558152"/>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BA0B615B-E2F4-3BEC-B980-46C0AFB8ACF3}"/>
              </a:ext>
            </a:extLst>
          </p:cNvPr>
          <p:cNvSpPr txBox="1">
            <a:spLocks/>
          </p:cNvSpPr>
          <p:nvPr/>
        </p:nvSpPr>
        <p:spPr>
          <a:xfrm>
            <a:off x="6441439" y="6460549"/>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32509228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4E272-6D8B-DCFA-25A5-4B7F74BB990D}"/>
              </a:ext>
            </a:extLst>
          </p:cNvPr>
          <p:cNvSpPr>
            <a:spLocks noGrp="1"/>
          </p:cNvSpPr>
          <p:nvPr>
            <p:ph type="title"/>
          </p:nvPr>
        </p:nvSpPr>
        <p:spPr/>
        <p:txBody>
          <a:bodyPr/>
          <a:lstStyle/>
          <a:p>
            <a:r>
              <a:rPr lang="en-US" dirty="0"/>
              <a:t>Physiology Concept Check</a:t>
            </a:r>
          </a:p>
        </p:txBody>
      </p:sp>
      <p:sp>
        <p:nvSpPr>
          <p:cNvPr id="3" name="Content Placeholder 2">
            <a:extLst>
              <a:ext uri="{FF2B5EF4-FFF2-40B4-BE49-F238E27FC236}">
                <a16:creationId xmlns:a16="http://schemas.microsoft.com/office/drawing/2014/main" id="{21BD4786-457B-7FB4-5A8D-3C7F77B42107}"/>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3623889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A4943-4E6C-1760-AF4C-6B900E89C57A}"/>
              </a:ext>
            </a:extLst>
          </p:cNvPr>
          <p:cNvSpPr>
            <a:spLocks noGrp="1"/>
          </p:cNvSpPr>
          <p:nvPr>
            <p:ph type="title"/>
          </p:nvPr>
        </p:nvSpPr>
        <p:spPr/>
        <p:txBody>
          <a:bodyPr/>
          <a:lstStyle/>
          <a:p>
            <a:r>
              <a:rPr lang="en-US" dirty="0"/>
              <a:t>Changes due to Aging</a:t>
            </a:r>
          </a:p>
        </p:txBody>
      </p:sp>
      <p:sp>
        <p:nvSpPr>
          <p:cNvPr id="3" name="Content Placeholder 2">
            <a:extLst>
              <a:ext uri="{FF2B5EF4-FFF2-40B4-BE49-F238E27FC236}">
                <a16:creationId xmlns:a16="http://schemas.microsoft.com/office/drawing/2014/main" id="{8F0E95EB-45CC-C7A4-863F-7C15D8E28A66}"/>
              </a:ext>
            </a:extLst>
          </p:cNvPr>
          <p:cNvSpPr>
            <a:spLocks noGrp="1"/>
          </p:cNvSpPr>
          <p:nvPr>
            <p:ph idx="1"/>
          </p:nvPr>
        </p:nvSpPr>
        <p:spPr/>
        <p:txBody>
          <a:bodyPr/>
          <a:lstStyle/>
          <a:p>
            <a:r>
              <a:rPr lang="en-US" dirty="0"/>
              <a:t>Thinner epidermis</a:t>
            </a:r>
          </a:p>
          <a:p>
            <a:r>
              <a:rPr lang="en-US" dirty="0"/>
              <a:t>Slower wound healing</a:t>
            </a:r>
          </a:p>
          <a:p>
            <a:r>
              <a:rPr lang="en-US" dirty="0"/>
              <a:t>Sagging of skin</a:t>
            </a:r>
          </a:p>
          <a:p>
            <a:r>
              <a:rPr lang="en-US" dirty="0"/>
              <a:t>Thinner hair and nails</a:t>
            </a:r>
          </a:p>
          <a:p>
            <a:r>
              <a:rPr lang="en-US" dirty="0"/>
              <a:t>Reduced amount of sebum and sweat</a:t>
            </a:r>
          </a:p>
        </p:txBody>
      </p:sp>
    </p:spTree>
    <p:extLst>
      <p:ext uri="{BB962C8B-B14F-4D97-AF65-F5344CB8AC3E}">
        <p14:creationId xmlns:p14="http://schemas.microsoft.com/office/powerpoint/2010/main" val="40546514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6B884-FA1F-35D8-31E9-5F9D39C91763}"/>
              </a:ext>
            </a:extLst>
          </p:cNvPr>
          <p:cNvSpPr>
            <a:spLocks noGrp="1"/>
          </p:cNvSpPr>
          <p:nvPr>
            <p:ph type="title"/>
          </p:nvPr>
        </p:nvSpPr>
        <p:spPr/>
        <p:txBody>
          <a:bodyPr/>
          <a:lstStyle/>
          <a:p>
            <a:r>
              <a:rPr lang="en-US" dirty="0"/>
              <a:t>Skin Diseases</a:t>
            </a:r>
          </a:p>
        </p:txBody>
      </p:sp>
      <p:sp>
        <p:nvSpPr>
          <p:cNvPr id="3" name="Content Placeholder 2">
            <a:extLst>
              <a:ext uri="{FF2B5EF4-FFF2-40B4-BE49-F238E27FC236}">
                <a16:creationId xmlns:a16="http://schemas.microsoft.com/office/drawing/2014/main" id="{B9B26E4D-5D89-6C05-7805-7BADDA0DCB6B}"/>
              </a:ext>
            </a:extLst>
          </p:cNvPr>
          <p:cNvSpPr>
            <a:spLocks noGrp="1"/>
          </p:cNvSpPr>
          <p:nvPr>
            <p:ph idx="1"/>
          </p:nvPr>
        </p:nvSpPr>
        <p:spPr/>
        <p:txBody>
          <a:bodyPr/>
          <a:lstStyle/>
          <a:p>
            <a:r>
              <a:rPr lang="en-US" dirty="0"/>
              <a:t>Sun Damage</a:t>
            </a:r>
          </a:p>
          <a:p>
            <a:r>
              <a:rPr lang="en-US" dirty="0"/>
              <a:t>Basal Cell Carcinoma (BCC)</a:t>
            </a:r>
          </a:p>
          <a:p>
            <a:r>
              <a:rPr lang="en-US" dirty="0"/>
              <a:t>Squamous Cell Carcinoma (SCC)</a:t>
            </a:r>
          </a:p>
          <a:p>
            <a:r>
              <a:rPr lang="en-US" dirty="0"/>
              <a:t>Melanoma</a:t>
            </a:r>
          </a:p>
          <a:p>
            <a:r>
              <a:rPr lang="en-US" dirty="0"/>
              <a:t>Albinism</a:t>
            </a:r>
          </a:p>
          <a:p>
            <a:r>
              <a:rPr lang="en-US" dirty="0"/>
              <a:t>Vitiligo</a:t>
            </a:r>
          </a:p>
        </p:txBody>
      </p:sp>
    </p:spTree>
    <p:extLst>
      <p:ext uri="{BB962C8B-B14F-4D97-AF65-F5344CB8AC3E}">
        <p14:creationId xmlns:p14="http://schemas.microsoft.com/office/powerpoint/2010/main" val="14012288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6B884-FA1F-35D8-31E9-5F9D39C91763}"/>
              </a:ext>
            </a:extLst>
          </p:cNvPr>
          <p:cNvSpPr>
            <a:spLocks noGrp="1"/>
          </p:cNvSpPr>
          <p:nvPr>
            <p:ph type="title"/>
          </p:nvPr>
        </p:nvSpPr>
        <p:spPr/>
        <p:txBody>
          <a:bodyPr/>
          <a:lstStyle/>
          <a:p>
            <a:r>
              <a:rPr lang="en-US" dirty="0"/>
              <a:t>Skin Disorders</a:t>
            </a:r>
          </a:p>
        </p:txBody>
      </p:sp>
      <p:sp>
        <p:nvSpPr>
          <p:cNvPr id="3" name="Content Placeholder 2">
            <a:extLst>
              <a:ext uri="{FF2B5EF4-FFF2-40B4-BE49-F238E27FC236}">
                <a16:creationId xmlns:a16="http://schemas.microsoft.com/office/drawing/2014/main" id="{B9B26E4D-5D89-6C05-7805-7BADDA0DCB6B}"/>
              </a:ext>
            </a:extLst>
          </p:cNvPr>
          <p:cNvSpPr>
            <a:spLocks noGrp="1"/>
          </p:cNvSpPr>
          <p:nvPr>
            <p:ph idx="1"/>
          </p:nvPr>
        </p:nvSpPr>
        <p:spPr/>
        <p:txBody>
          <a:bodyPr/>
          <a:lstStyle/>
          <a:p>
            <a:r>
              <a:rPr lang="en-US" dirty="0"/>
              <a:t>Eczema</a:t>
            </a:r>
          </a:p>
          <a:p>
            <a:r>
              <a:rPr lang="en-US" dirty="0"/>
              <a:t>Acne</a:t>
            </a:r>
          </a:p>
          <a:p>
            <a:r>
              <a:rPr lang="en-US" dirty="0"/>
              <a:t>Ringworm</a:t>
            </a:r>
          </a:p>
          <a:p>
            <a:r>
              <a:rPr lang="en-US" dirty="0"/>
              <a:t>Psoriasis</a:t>
            </a:r>
          </a:p>
        </p:txBody>
      </p:sp>
    </p:spTree>
    <p:extLst>
      <p:ext uri="{BB962C8B-B14F-4D97-AF65-F5344CB8AC3E}">
        <p14:creationId xmlns:p14="http://schemas.microsoft.com/office/powerpoint/2010/main" val="23978737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6B884-FA1F-35D8-31E9-5F9D39C91763}"/>
              </a:ext>
            </a:extLst>
          </p:cNvPr>
          <p:cNvSpPr>
            <a:spLocks noGrp="1"/>
          </p:cNvSpPr>
          <p:nvPr>
            <p:ph type="title"/>
          </p:nvPr>
        </p:nvSpPr>
        <p:spPr/>
        <p:txBody>
          <a:bodyPr/>
          <a:lstStyle/>
          <a:p>
            <a:r>
              <a:rPr lang="en-US" dirty="0"/>
              <a:t>Injuries</a:t>
            </a:r>
          </a:p>
        </p:txBody>
      </p:sp>
      <p:sp>
        <p:nvSpPr>
          <p:cNvPr id="3" name="Content Placeholder 2">
            <a:extLst>
              <a:ext uri="{FF2B5EF4-FFF2-40B4-BE49-F238E27FC236}">
                <a16:creationId xmlns:a16="http://schemas.microsoft.com/office/drawing/2014/main" id="{B9B26E4D-5D89-6C05-7805-7BADDA0DCB6B}"/>
              </a:ext>
            </a:extLst>
          </p:cNvPr>
          <p:cNvSpPr>
            <a:spLocks noGrp="1"/>
          </p:cNvSpPr>
          <p:nvPr>
            <p:ph idx="1"/>
          </p:nvPr>
        </p:nvSpPr>
        <p:spPr/>
        <p:txBody>
          <a:bodyPr/>
          <a:lstStyle/>
          <a:p>
            <a:r>
              <a:rPr lang="en-US" dirty="0"/>
              <a:t>Burns</a:t>
            </a:r>
          </a:p>
          <a:p>
            <a:r>
              <a:rPr lang="en-US" dirty="0"/>
              <a:t>Scars and Keloids</a:t>
            </a:r>
          </a:p>
          <a:p>
            <a:r>
              <a:rPr lang="en-US" dirty="0"/>
              <a:t>Bedsores and Stretch Marks</a:t>
            </a:r>
          </a:p>
          <a:p>
            <a:r>
              <a:rPr lang="en-US" dirty="0"/>
              <a:t>Calluses</a:t>
            </a:r>
          </a:p>
        </p:txBody>
      </p:sp>
    </p:spTree>
    <p:extLst>
      <p:ext uri="{BB962C8B-B14F-4D97-AF65-F5344CB8AC3E}">
        <p14:creationId xmlns:p14="http://schemas.microsoft.com/office/powerpoint/2010/main" val="40288367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2EF23-A9FE-6DC0-3BB4-E12EFE2A2A2A}"/>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18C11226-8A51-C85F-7D1E-CC68554D0BF8}"/>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1529395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7F818-A0BA-FFF5-E1A2-6F2DB86B7C4A}"/>
              </a:ext>
            </a:extLst>
          </p:cNvPr>
          <p:cNvSpPr>
            <a:spLocks noGrp="1"/>
          </p:cNvSpPr>
          <p:nvPr>
            <p:ph type="title"/>
          </p:nvPr>
        </p:nvSpPr>
        <p:spPr/>
        <p:txBody>
          <a:bodyPr/>
          <a:lstStyle/>
          <a:p>
            <a:r>
              <a:rPr lang="en-US" dirty="0"/>
              <a:t>Concept Check</a:t>
            </a:r>
          </a:p>
        </p:txBody>
      </p:sp>
      <p:sp>
        <p:nvSpPr>
          <p:cNvPr id="3" name="Content Placeholder 2">
            <a:extLst>
              <a:ext uri="{FF2B5EF4-FFF2-40B4-BE49-F238E27FC236}">
                <a16:creationId xmlns:a16="http://schemas.microsoft.com/office/drawing/2014/main" id="{482E1295-2EA6-986A-1498-39704BC1819E}"/>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7842166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F5BC9-EAFA-B0C7-8008-493408B51570}"/>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90DDF3C1-A768-F365-824D-4498DD874110}"/>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42555545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5CAC1-E918-1426-767F-776F0DC7C409}"/>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701D5B68-8A20-4E35-E06D-D39B1A9EC52A}"/>
              </a:ext>
            </a:extLst>
          </p:cNvPr>
          <p:cNvSpPr>
            <a:spLocks noGrp="1"/>
          </p:cNvSpPr>
          <p:nvPr>
            <p:ph idx="1"/>
          </p:nvPr>
        </p:nvSpPr>
        <p:spPr/>
        <p:txBody>
          <a:bodyPr/>
          <a:lstStyle/>
          <a:p>
            <a:pPr marL="0" indent="-457200">
              <a:buNone/>
            </a:pPr>
            <a:r>
              <a:rPr lang="en-US" dirty="0"/>
              <a:t>Carter, K., &amp; Rutherford, M. (2020). Building a medical terminology foundation 2e. </a:t>
            </a:r>
            <a:r>
              <a:rPr lang="en-US" dirty="0" err="1"/>
              <a:t>eCampus</a:t>
            </a:r>
            <a:r>
              <a:rPr lang="en-US" dirty="0"/>
              <a:t> Ontario. </a:t>
            </a:r>
          </a:p>
          <a:p>
            <a:pPr marL="0" indent="-457200">
              <a:buNone/>
            </a:pPr>
            <a:endParaRPr lang="en-US" dirty="0"/>
          </a:p>
          <a:p>
            <a:pPr marL="0" indent="-457200">
              <a:buNone/>
            </a:pPr>
            <a:r>
              <a:rPr lang="en-US" dirty="0"/>
              <a:t>OpenStax College. (2013). Anatomy and physiology. OpenStax. </a:t>
            </a:r>
            <a:r>
              <a:rPr lang="en-US" dirty="0">
                <a:hlinkClick r:id="rId2"/>
              </a:rPr>
              <a:t>https://openstax.org/books/anatomy-and-physiology/pages/1-introduction</a:t>
            </a:r>
            <a:endParaRPr lang="en-US" dirty="0"/>
          </a:p>
          <a:p>
            <a:pPr marL="0" indent="-457200">
              <a:buNone/>
            </a:pPr>
            <a:endParaRPr lang="en-US" dirty="0"/>
          </a:p>
          <a:p>
            <a:endParaRPr lang="en-US" dirty="0"/>
          </a:p>
        </p:txBody>
      </p:sp>
    </p:spTree>
    <p:extLst>
      <p:ext uri="{BB962C8B-B14F-4D97-AF65-F5344CB8AC3E}">
        <p14:creationId xmlns:p14="http://schemas.microsoft.com/office/powerpoint/2010/main" val="2255560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9391F-5DAD-5F07-E8D1-2CE930209567}"/>
              </a:ext>
            </a:extLst>
          </p:cNvPr>
          <p:cNvSpPr>
            <a:spLocks noGrp="1"/>
          </p:cNvSpPr>
          <p:nvPr>
            <p:ph type="title"/>
          </p:nvPr>
        </p:nvSpPr>
        <p:spPr/>
        <p:txBody>
          <a:bodyPr/>
          <a:lstStyle/>
          <a:p>
            <a:r>
              <a:rPr lang="en-US" dirty="0"/>
              <a:t>Integumentary System Medical Terms</a:t>
            </a:r>
          </a:p>
        </p:txBody>
      </p:sp>
      <p:sp>
        <p:nvSpPr>
          <p:cNvPr id="3" name="Content Placeholder 2">
            <a:extLst>
              <a:ext uri="{FF2B5EF4-FFF2-40B4-BE49-F238E27FC236}">
                <a16:creationId xmlns:a16="http://schemas.microsoft.com/office/drawing/2014/main" id="{D2C80527-DC2A-390F-1EFC-6B8110F988E3}"/>
              </a:ext>
            </a:extLst>
          </p:cNvPr>
          <p:cNvSpPr>
            <a:spLocks noGrp="1"/>
          </p:cNvSpPr>
          <p:nvPr>
            <p:ph idx="1"/>
          </p:nvPr>
        </p:nvSpPr>
        <p:spPr/>
        <p:txBody>
          <a:bodyPr/>
          <a:lstStyle/>
          <a:p>
            <a:r>
              <a:rPr lang="en-US" dirty="0">
                <a:hlinkClick r:id="rId2"/>
              </a:rPr>
              <a:t>Word Parts H5P Activity</a:t>
            </a:r>
            <a:endParaRPr lang="en-US" dirty="0"/>
          </a:p>
          <a:p>
            <a:r>
              <a:rPr lang="en-US" dirty="0">
                <a:hlinkClick r:id="rId2"/>
              </a:rPr>
              <a:t>Integumentary System terms H5P Activity</a:t>
            </a:r>
            <a:endParaRPr lang="en-US" dirty="0"/>
          </a:p>
        </p:txBody>
      </p:sp>
    </p:spTree>
    <p:extLst>
      <p:ext uri="{BB962C8B-B14F-4D97-AF65-F5344CB8AC3E}">
        <p14:creationId xmlns:p14="http://schemas.microsoft.com/office/powerpoint/2010/main" val="4027180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8EB94B-1356-A212-5BB6-ABE5AB217D22}"/>
              </a:ext>
            </a:extLst>
          </p:cNvPr>
          <p:cNvSpPr>
            <a:spLocks noGrp="1"/>
          </p:cNvSpPr>
          <p:nvPr>
            <p:ph type="title"/>
          </p:nvPr>
        </p:nvSpPr>
        <p:spPr/>
        <p:txBody>
          <a:bodyPr/>
          <a:lstStyle/>
          <a:p>
            <a:r>
              <a:rPr lang="en-US" dirty="0"/>
              <a:t>Introduction to the Integumentary System</a:t>
            </a:r>
          </a:p>
        </p:txBody>
      </p:sp>
      <p:sp>
        <p:nvSpPr>
          <p:cNvPr id="3" name="Content Placeholder 2">
            <a:extLst>
              <a:ext uri="{FF2B5EF4-FFF2-40B4-BE49-F238E27FC236}">
                <a16:creationId xmlns:a16="http://schemas.microsoft.com/office/drawing/2014/main" id="{9C219B25-DD45-8A17-DED2-8F2C90CFC7E3}"/>
              </a:ext>
            </a:extLst>
          </p:cNvPr>
          <p:cNvSpPr>
            <a:spLocks noGrp="1"/>
          </p:cNvSpPr>
          <p:nvPr>
            <p:ph idx="1"/>
          </p:nvPr>
        </p:nvSpPr>
        <p:spPr/>
        <p:txBody>
          <a:bodyPr/>
          <a:lstStyle/>
          <a:p>
            <a:r>
              <a:rPr lang="en-US" dirty="0"/>
              <a:t>Refers to the skin and its accessory structures.</a:t>
            </a:r>
          </a:p>
          <a:p>
            <a:pPr lvl="1"/>
            <a:r>
              <a:rPr lang="en-US" dirty="0"/>
              <a:t>The largest organ system.</a:t>
            </a:r>
          </a:p>
          <a:p>
            <a:pPr lvl="1"/>
            <a:r>
              <a:rPr lang="en-US" dirty="0"/>
              <a:t>Protects the inner organs.</a:t>
            </a:r>
          </a:p>
          <a:p>
            <a:pPr lvl="1"/>
            <a:r>
              <a:rPr lang="en-US" dirty="0"/>
              <a:t>Makes up about 16% of body weight and covers an area of 1.5 m</a:t>
            </a:r>
            <a:r>
              <a:rPr lang="en-US" baseline="30000" dirty="0"/>
              <a:t>2</a:t>
            </a:r>
            <a:r>
              <a:rPr lang="en-US" dirty="0"/>
              <a:t>.</a:t>
            </a:r>
          </a:p>
        </p:txBody>
      </p:sp>
    </p:spTree>
    <p:extLst>
      <p:ext uri="{BB962C8B-B14F-4D97-AF65-F5344CB8AC3E}">
        <p14:creationId xmlns:p14="http://schemas.microsoft.com/office/powerpoint/2010/main" val="35628534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Parts of the Integumentary System</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1</a:t>
            </a:r>
          </a:p>
          <a:p>
            <a:pPr marL="0" indent="0" algn="just">
              <a:buNone/>
            </a:pPr>
            <a:r>
              <a:rPr lang="en-PH" sz="2000" dirty="0"/>
              <a:t>Layers of the Skin.</a:t>
            </a:r>
          </a:p>
        </p:txBody>
      </p:sp>
      <p:pic>
        <p:nvPicPr>
          <p:cNvPr id="1026" name="Picture 2" descr="Layers of the skin. This illustration shows a cross section of skin tissue. The outermost layer is called the epidermis, and occupies one fifth of the cross section. Several hairs are emerging from the surface. The epidermis dives around one of the hairs, forming a follicle. The middle layer is called the dermis, which occupies four fifths of the cross section. The dermis contains an erector pilli muscle connected to one of the follicles. The dermis also contains an eccrine sweat gland, composed of a bunch of tubules. One tubule travels up from the bunch, through the epidermis, opening onto the surface a pore. There are two string-like nerves travelling vertically through the dermis. The right nerve is attached to a Pacinian corpuscle, which is a yellow structure consisting of concentric ovals similar to an onion. The lowest level of the skin, the hypodermis, contains fatty tissue, arteries, and veins. Blood vessels travel from the hypodermis and connect to hair follicles and erector pilli muscle in the dermis. ">
            <a:extLst>
              <a:ext uri="{FF2B5EF4-FFF2-40B4-BE49-F238E27FC236}">
                <a16:creationId xmlns:a16="http://schemas.microsoft.com/office/drawing/2014/main" id="{E66B8ADF-0BBE-6E0B-07C8-5973C7A90A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3809" y="2480440"/>
            <a:ext cx="4904381" cy="3845875"/>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20772409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Epidermis</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2</a:t>
            </a:r>
          </a:p>
          <a:p>
            <a:pPr marL="0" indent="0" algn="just">
              <a:buNone/>
            </a:pPr>
            <a:r>
              <a:rPr lang="en-PH" sz="2000" dirty="0"/>
              <a:t>Thin Skin versus Thick Skin.</a:t>
            </a:r>
          </a:p>
        </p:txBody>
      </p:sp>
      <p:pic>
        <p:nvPicPr>
          <p:cNvPr id="2050" name="Picture 2" descr="Thin skin versus thick skin in photographs. Part A is a micrograph showing a cross section of thin skin. The topmost layer is a thin, translucent layer with irregular texture and areas where cells are sloughing off. The deepest layer is dark purple and extends into the third layer with finger like projections. The third light purple layer contains thin bands of fibers and small, dark cells. The fourth, and deepest layer, is darker than the third layer, but is still light purple. It contains thick fiber bands that are loosely packed. Part B is a magnified view of the epidermis of thick skin. It shows the topmost layer is five times thicker than the topmost layer of thin skin. The topmost layer of thick skin is also denser and less translucent than the topmost layer of thin skin.">
            <a:extLst>
              <a:ext uri="{FF2B5EF4-FFF2-40B4-BE49-F238E27FC236}">
                <a16:creationId xmlns:a16="http://schemas.microsoft.com/office/drawing/2014/main" id="{C941EEF7-3C14-599C-CC7E-9F95388448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6119" y="2702653"/>
            <a:ext cx="2372361" cy="3656295"/>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
        <p:nvSpPr>
          <p:cNvPr id="4" name="Content Placeholder 2">
            <a:extLst>
              <a:ext uri="{FF2B5EF4-FFF2-40B4-BE49-F238E27FC236}">
                <a16:creationId xmlns:a16="http://schemas.microsoft.com/office/drawing/2014/main" id="{6C54CE16-0032-37A9-D521-BD7F6D4CE343}"/>
              </a:ext>
            </a:extLst>
          </p:cNvPr>
          <p:cNvSpPr txBox="1">
            <a:spLocks/>
          </p:cNvSpPr>
          <p:nvPr/>
        </p:nvSpPr>
        <p:spPr>
          <a:xfrm>
            <a:off x="6705604" y="1825625"/>
            <a:ext cx="4648200" cy="1025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PH" sz="2000" dirty="0"/>
              <a:t>Figure 3</a:t>
            </a:r>
          </a:p>
          <a:p>
            <a:pPr marL="0" indent="0" algn="just">
              <a:buFont typeface="Arial" panose="020B0604020202020204" pitchFamily="34" charset="0"/>
              <a:buNone/>
            </a:pPr>
            <a:r>
              <a:rPr lang="en-PH" sz="2000" dirty="0"/>
              <a:t>Epidermis.</a:t>
            </a:r>
          </a:p>
        </p:txBody>
      </p:sp>
      <p:pic>
        <p:nvPicPr>
          <p:cNvPr id="2052" name="Picture 4" descr="The outer layer of cells in this micrograph is the thinnest layer and stained deep purple due to full keratinization of dead cells. The next layer occupies one quarter of the micrograph, is lightly stained, and is a dense collection of cells. The third layer from the top is mostly white, with lightly stained, loosely-packed strands radiating in random directions. The bottom-most layer is densely-packed, with thick bands of highly organized muscle tissue that are darkly stained.">
            <a:extLst>
              <a:ext uri="{FF2B5EF4-FFF2-40B4-BE49-F238E27FC236}">
                <a16:creationId xmlns:a16="http://schemas.microsoft.com/office/drawing/2014/main" id="{0D907EA7-EF7B-4062-4CD7-63C709FBC73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05602" y="2850776"/>
            <a:ext cx="4648198" cy="3167661"/>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D40E6319-FCE0-63EE-01A0-323D079BE219}"/>
              </a:ext>
            </a:extLst>
          </p:cNvPr>
          <p:cNvSpPr txBox="1">
            <a:spLocks/>
          </p:cNvSpPr>
          <p:nvPr/>
        </p:nvSpPr>
        <p:spPr>
          <a:xfrm>
            <a:off x="6705602" y="6460548"/>
            <a:ext cx="4912361"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40070021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59012-B702-2843-9270-5E72C8D5C24D}"/>
              </a:ext>
            </a:extLst>
          </p:cNvPr>
          <p:cNvSpPr>
            <a:spLocks noGrp="1"/>
          </p:cNvSpPr>
          <p:nvPr>
            <p:ph type="title"/>
          </p:nvPr>
        </p:nvSpPr>
        <p:spPr/>
        <p:txBody>
          <a:bodyPr/>
          <a:lstStyle/>
          <a:p>
            <a:r>
              <a:rPr lang="en-US" dirty="0"/>
              <a:t>Dermis</a:t>
            </a:r>
          </a:p>
        </p:txBody>
      </p:sp>
      <p:sp>
        <p:nvSpPr>
          <p:cNvPr id="3" name="Content Placeholder 2">
            <a:extLst>
              <a:ext uri="{FF2B5EF4-FFF2-40B4-BE49-F238E27FC236}">
                <a16:creationId xmlns:a16="http://schemas.microsoft.com/office/drawing/2014/main" id="{2B58D3A6-2F32-6AF0-C7C8-DAC0054F660C}"/>
              </a:ext>
            </a:extLst>
          </p:cNvPr>
          <p:cNvSpPr>
            <a:spLocks noGrp="1"/>
          </p:cNvSpPr>
          <p:nvPr>
            <p:ph idx="1"/>
          </p:nvPr>
        </p:nvSpPr>
        <p:spPr/>
        <p:txBody>
          <a:bodyPr>
            <a:normAutofit/>
          </a:bodyPr>
          <a:lstStyle/>
          <a:p>
            <a:pPr marL="0" indent="0">
              <a:buNone/>
            </a:pPr>
            <a:r>
              <a:rPr lang="en-PH" sz="2000" dirty="0"/>
              <a:t>Figure 4</a:t>
            </a:r>
          </a:p>
          <a:p>
            <a:pPr marL="0" indent="0">
              <a:buNone/>
            </a:pPr>
            <a:r>
              <a:rPr lang="en-US" sz="2000" dirty="0"/>
              <a:t>Layers of the Dermis.</a:t>
            </a:r>
          </a:p>
          <a:p>
            <a:pPr marL="0" indent="0">
              <a:buNone/>
            </a:pPr>
            <a:endParaRPr lang="en-US" sz="2000" dirty="0"/>
          </a:p>
        </p:txBody>
      </p:sp>
      <p:pic>
        <p:nvPicPr>
          <p:cNvPr id="3074" name="Picture 2" descr="Layers of the dermis. This micrograph shows layers of skin in a cross section. The papillary layer of the dermis extends between the downward fingers of the darkly stained epidermis. The papillary layer appears finer than the reticular layer, consisting of smaller, densely-packed fibers. The reticular layer is three times thicker than the papillary layer and contains larger, thicker fibers. The fibers seem more loosely packed than those of the papillary layer, with some separated by empty spaces. Both layers of the dermis contain cells with darkly stained nuclei.">
            <a:extLst>
              <a:ext uri="{FF2B5EF4-FFF2-40B4-BE49-F238E27FC236}">
                <a16:creationId xmlns:a16="http://schemas.microsoft.com/office/drawing/2014/main" id="{4E92B91A-BE46-39E8-959C-7DF600F00E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0480" y="1156455"/>
            <a:ext cx="4005563" cy="5162301"/>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91010583-E6A9-A1F3-0D4D-462A7553325F}"/>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42899594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F38F4-BDA0-5F2A-FEA8-5D2D47232CD6}"/>
              </a:ext>
            </a:extLst>
          </p:cNvPr>
          <p:cNvSpPr>
            <a:spLocks noGrp="1"/>
          </p:cNvSpPr>
          <p:nvPr>
            <p:ph type="title"/>
          </p:nvPr>
        </p:nvSpPr>
        <p:spPr/>
        <p:txBody>
          <a:bodyPr/>
          <a:lstStyle/>
          <a:p>
            <a:r>
              <a:rPr lang="en-US" dirty="0"/>
              <a:t>Anatomy Concept Check</a:t>
            </a:r>
          </a:p>
        </p:txBody>
      </p:sp>
      <p:sp>
        <p:nvSpPr>
          <p:cNvPr id="3" name="Content Placeholder 2">
            <a:extLst>
              <a:ext uri="{FF2B5EF4-FFF2-40B4-BE49-F238E27FC236}">
                <a16:creationId xmlns:a16="http://schemas.microsoft.com/office/drawing/2014/main" id="{A9586429-5EC5-6A15-4D91-F3ED17FEF9FD}"/>
              </a:ext>
            </a:extLst>
          </p:cNvPr>
          <p:cNvSpPr>
            <a:spLocks noGrp="1"/>
          </p:cNvSpPr>
          <p:nvPr>
            <p:ph idx="1"/>
          </p:nvPr>
        </p:nvSpPr>
        <p:spPr/>
        <p:txBody>
          <a:bodyPr/>
          <a:lstStyle/>
          <a:p>
            <a:r>
              <a:rPr lang="en-US" dirty="0">
                <a:hlinkClick r:id="rId3"/>
              </a:rPr>
              <a:t>Integumentary System Anatomy of a Skin Cube H5P Activity</a:t>
            </a:r>
            <a:endParaRPr lang="en-US" dirty="0"/>
          </a:p>
        </p:txBody>
      </p:sp>
    </p:spTree>
    <p:extLst>
      <p:ext uri="{BB962C8B-B14F-4D97-AF65-F5344CB8AC3E}">
        <p14:creationId xmlns:p14="http://schemas.microsoft.com/office/powerpoint/2010/main" val="12140558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16DA6-F9BC-7CDD-53DF-912E5950B910}"/>
              </a:ext>
            </a:extLst>
          </p:cNvPr>
          <p:cNvSpPr>
            <a:spLocks noGrp="1"/>
          </p:cNvSpPr>
          <p:nvPr>
            <p:ph type="title"/>
          </p:nvPr>
        </p:nvSpPr>
        <p:spPr/>
        <p:txBody>
          <a:bodyPr/>
          <a:lstStyle/>
          <a:p>
            <a:r>
              <a:rPr lang="en-US" dirty="0"/>
              <a:t>Functions of the Integumentary System</a:t>
            </a:r>
          </a:p>
        </p:txBody>
      </p:sp>
      <p:sp>
        <p:nvSpPr>
          <p:cNvPr id="3" name="Content Placeholder 2">
            <a:extLst>
              <a:ext uri="{FF2B5EF4-FFF2-40B4-BE49-F238E27FC236}">
                <a16:creationId xmlns:a16="http://schemas.microsoft.com/office/drawing/2014/main" id="{E5D1D6C5-4508-65E9-E027-9CA1CD2D8E5C}"/>
              </a:ext>
            </a:extLst>
          </p:cNvPr>
          <p:cNvSpPr>
            <a:spLocks noGrp="1"/>
          </p:cNvSpPr>
          <p:nvPr>
            <p:ph idx="1"/>
          </p:nvPr>
        </p:nvSpPr>
        <p:spPr/>
        <p:txBody>
          <a:bodyPr/>
          <a:lstStyle/>
          <a:p>
            <a:r>
              <a:rPr lang="en-US" dirty="0"/>
              <a:t>Protection</a:t>
            </a:r>
          </a:p>
          <a:p>
            <a:r>
              <a:rPr lang="en-US" dirty="0"/>
              <a:t>Sensory Function</a:t>
            </a:r>
          </a:p>
          <a:p>
            <a:r>
              <a:rPr lang="en-US" dirty="0"/>
              <a:t>Thermoregulation</a:t>
            </a:r>
          </a:p>
          <a:p>
            <a:r>
              <a:rPr lang="en-US" dirty="0"/>
              <a:t>Vitamin D Synthesis</a:t>
            </a:r>
          </a:p>
        </p:txBody>
      </p:sp>
    </p:spTree>
    <p:extLst>
      <p:ext uri="{BB962C8B-B14F-4D97-AF65-F5344CB8AC3E}">
        <p14:creationId xmlns:p14="http://schemas.microsoft.com/office/powerpoint/2010/main" val="15857005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TotalTime>
  <Words>1482</Words>
  <Application>Microsoft Macintosh PowerPoint</Application>
  <PresentationFormat>Widescreen</PresentationFormat>
  <Paragraphs>223</Paragraphs>
  <Slides>22</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Calibri Light</vt:lpstr>
      <vt:lpstr>Poppins</vt:lpstr>
      <vt:lpstr>Office Theme</vt:lpstr>
      <vt:lpstr>Integumentary System</vt:lpstr>
      <vt:lpstr>Learning Objectives</vt:lpstr>
      <vt:lpstr>Integumentary System Medical Terms</vt:lpstr>
      <vt:lpstr>Introduction to the Integumentary System</vt:lpstr>
      <vt:lpstr>Parts of the Integumentary System</vt:lpstr>
      <vt:lpstr>Epidermis</vt:lpstr>
      <vt:lpstr>Dermis</vt:lpstr>
      <vt:lpstr>Anatomy Concept Check</vt:lpstr>
      <vt:lpstr>Functions of the Integumentary System</vt:lpstr>
      <vt:lpstr>Thermoregulation</vt:lpstr>
      <vt:lpstr>Accessory Structures</vt:lpstr>
      <vt:lpstr>Hair</vt:lpstr>
      <vt:lpstr>Nails</vt:lpstr>
      <vt:lpstr>Sweat Glands</vt:lpstr>
      <vt:lpstr>Physiology Concept Check</vt:lpstr>
      <vt:lpstr>Changes due to Aging</vt:lpstr>
      <vt:lpstr>Skin Diseases</vt:lpstr>
      <vt:lpstr>Skin Disorders</vt:lpstr>
      <vt:lpstr>Injuries</vt:lpstr>
      <vt:lpstr>Concept Check</vt:lpstr>
      <vt:lpstr>Summary</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Respiratory System</dc:title>
  <dc:creator>Ken Maquiling</dc:creator>
  <cp:lastModifiedBy>Ken Maquiling</cp:lastModifiedBy>
  <cp:revision>8</cp:revision>
  <dcterms:created xsi:type="dcterms:W3CDTF">2023-07-03T17:49:30Z</dcterms:created>
  <dcterms:modified xsi:type="dcterms:W3CDTF">2023-07-24T14:13:10Z</dcterms:modified>
</cp:coreProperties>
</file>