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97" r:id="rId6"/>
    <p:sldId id="269" r:id="rId7"/>
    <p:sldId id="270" r:id="rId8"/>
    <p:sldId id="298" r:id="rId9"/>
    <p:sldId id="275" r:id="rId10"/>
    <p:sldId id="276" r:id="rId11"/>
    <p:sldId id="299" r:id="rId12"/>
    <p:sldId id="278" r:id="rId13"/>
    <p:sldId id="27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Page and Learning Objectives" id="{ED7C4758-ABE7-3D40-8C9D-02919E915DA4}">
          <p14:sldIdLst>
            <p14:sldId id="256"/>
            <p14:sldId id="257"/>
          </p14:sldIdLst>
        </p14:section>
        <p14:section name="Introduction to the Male Reproductive System" id="{FF0DDDDA-9BCD-F949-B9DA-650F9A99B0CA}">
          <p14:sldIdLst>
            <p14:sldId id="258"/>
          </p14:sldIdLst>
        </p14:section>
        <p14:section name="Anatomy of the Male Reproductive System" id="{FA43CF7B-5035-0D4E-BF6D-94A1FA9D288E}">
          <p14:sldIdLst>
            <p14:sldId id="259"/>
            <p14:sldId id="297"/>
            <p14:sldId id="269"/>
          </p14:sldIdLst>
        </p14:section>
        <p14:section name="Physiology of the Male Reproductive System" id="{A7E707B3-F572-3443-B2B5-F8044992B091}">
          <p14:sldIdLst>
            <p14:sldId id="270"/>
            <p14:sldId id="298"/>
          </p14:sldIdLst>
        </p14:section>
        <p14:section name="Male Reproductive DIseases, Disorders, and Diagnostic Testing" id="{1D3A276A-9CCA-F240-B370-89BD7BB4A9B9}">
          <p14:sldIdLst>
            <p14:sldId id="275"/>
            <p14:sldId id="276"/>
            <p14:sldId id="299"/>
          </p14:sldIdLst>
        </p14:section>
        <p14:section name="Summary" id="{6382B8C6-3C9F-E54C-98F8-4BA889F4D146}">
          <p14:sldIdLst>
            <p14:sldId id="278"/>
          </p14:sldIdLst>
        </p14:section>
        <p14:section name="References" id="{BED641D6-DCAA-3044-B428-89B65ED853CE}">
          <p14:sldIdLst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170"/>
    <p:restoredTop sz="83838"/>
  </p:normalViewPr>
  <p:slideViewPr>
    <p:cSldViewPr snapToGrid="0">
      <p:cViewPr varScale="1">
        <p:scale>
          <a:sx n="32" d="100"/>
          <a:sy n="32" d="100"/>
        </p:scale>
        <p:origin x="192" y="1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8389E-F1AF-D746-AFCD-3818C2036D6B}" type="datetimeFigureOut">
              <a:rPr lang="en-US" smtClean="0"/>
              <a:t>7/24/23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1A42D-5568-484F-8768-608C38847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94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Ken concepts: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Testes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Epididymis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Penis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Glands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Spermatic cord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66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74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213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236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3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996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CEBE1-0DEF-0EC7-AFFD-6E6CDEF92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57F77-99A4-3703-4A36-CF2C49AC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46D99-5BE1-7815-A035-597E87221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C1F68-F1FC-FB8C-8F03-C119FFC98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A311A-9340-7502-580F-EB7D9D5F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46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252DC-6FED-AF6C-4925-0EE1B13B0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F1F64E-0D49-6C52-15F0-2419801BB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9967A-7925-5052-B60D-13A3DE412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C9985-7ED0-7E4E-C894-E9FE2DAB8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60D4A-A6B6-CAE5-1D8F-FB68D54BA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58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C0ADA3-BCCD-D6AC-D9A9-88EFC25C8F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A055B5-3E80-9CA5-0D65-3F0055B74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2ECAC-5B87-20B3-9657-3E52EB368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0F2D5-5984-E04D-8AC7-75209C9D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28C7B-CC88-E7D1-C56F-43DE38AE9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35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0E42D-6F0C-2253-880A-B5DAE8AFE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6AD76-ADA9-E703-AE0B-256C7F035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255F8-7F3E-0459-2288-DE61CADB0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9395B-52B3-7184-3125-0FACACA3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E940B-28B6-F2F1-CC8E-D327ED22B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6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F591-553C-C745-4CBA-ED1E11BE3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6DD9F-5686-4CC5-855D-967348F36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9FFDF-E45C-8790-23EA-E548B4FF1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2F681-DC92-D466-8133-AB9A17067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DB6A9-2B08-7574-CDA5-93FC1B70D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5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BBD84-1CB8-2B70-304E-BC991B986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89C59-0131-C21D-66E6-EE84BC1D26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3F0C4D-D1BC-A0B3-3C5C-1CF1EC398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749E5-9D93-D8AA-6A08-6719E9920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377988-614F-2B81-02AF-62A83E10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6EE399-A66F-60DA-D6C4-F2365949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290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2CC5E-DE97-253C-C7E6-167BA6F2C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E7DD1-886B-6C9A-CC13-E38EF1367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094A28-7979-831D-3464-FAD8DC5F46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D4487F-4339-C11A-E789-86D2836EAA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669F31-F7A9-D823-4B17-96EFC14A1B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20C0AC-0EA6-2FD9-E114-CA09D5F35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CF276D-6B94-FFDF-04E9-CD3AC9553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102F7C-1B03-FAEF-0E4A-BC2D1E8B1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9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617FF-2FAA-EA33-C1A2-99F06DCAB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2CC7AF-56DC-D289-6A04-87216D7D9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4F1D5F-7E30-D57A-8F4D-075335CBC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ACC0C-D406-04AE-AAC2-D2DFA1D27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40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61780D-DC41-D7F4-7215-F43679DD9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3D6046-A875-1C31-9A85-7E627E0B5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6A42A-B04F-892C-85BF-461AED9D6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98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E15C2-2BDF-EDAB-6FCF-FC2209FBC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F5050-1871-56CD-80A9-7CD26FF05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59518-257B-1FC9-B91A-4A9C02879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343C64-1604-7A0B-731C-B19D3725A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FB74A5-3FB0-2551-DA85-AEB7D8C22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0BF36C-0868-1FEE-A457-466D621AD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2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D50D2-F09B-50CA-841F-BF2E2F327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547640-9C5A-338D-DCD7-EEBE95C665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115111-108A-9DDB-A59F-3EDC3BFA8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5EA445-FCAC-C33C-9441-8EB008040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95FA9-DEBE-945E-CCF5-C30D3CFC8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E407A-00EB-F2DF-478B-0D323C1F9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00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95AE12-ED1B-FF5E-0124-67E37158E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02ED2C-9CDE-88C8-752F-4A0D085F1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EA4F7-5A08-0BF8-B5D4-F6B7996323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345331-F13B-5893-3942-10B4744E0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9672A-EA84-A89A-4BDA-1404C2C8F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4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stax.org/books/anatomy-and-physiology/pages/1-introductio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campusontario.pressbooks.pub/medicalterminology2/chapter/6-1-introduction-to-the-male-reproductive-syste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4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4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campusontario.pressbooks.pub/medicalterminology2/chapter/chapter-6-2-physiology-function-of-the-male-reproductive-system-2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30FE2-D6F1-16BB-0A14-871272981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Male Reproductive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C38D42-732E-B54D-8263-1E44F4491A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Instructor</a:t>
            </a:r>
          </a:p>
        </p:txBody>
      </p:sp>
    </p:spTree>
    <p:extLst>
      <p:ext uri="{BB962C8B-B14F-4D97-AF65-F5344CB8AC3E}">
        <p14:creationId xmlns:p14="http://schemas.microsoft.com/office/powerpoint/2010/main" val="209781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6B884-FA1F-35D8-31E9-5F9D39C91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Specialties and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26E4D-5D89-6C05-7805-7BADDA0DCB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Vasectomy</a:t>
            </a:r>
          </a:p>
          <a:p>
            <a:r>
              <a:rPr lang="en-US" dirty="0"/>
              <a:t>No-scalpel Vasectomy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228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7F818-A0BA-FFF5-E1A2-6F2DB86B7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E1295-2EA6-986A-1498-39704BC18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4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F5BC9-EAFA-B0C7-8008-493408B51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DF3C1-A768-F365-824D-4498DD874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554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5CAC1-E918-1426-767F-776F0DC7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D5B68-8A20-4E35-E06D-D39B1A9EC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-457200">
              <a:buNone/>
            </a:pPr>
            <a:r>
              <a:rPr lang="en-US" dirty="0"/>
              <a:t>Carter, K., &amp; Rutherford, M. (2020). Building a medical terminology foundation 2e. </a:t>
            </a:r>
            <a:r>
              <a:rPr lang="en-US" dirty="0" err="1"/>
              <a:t>eCampus</a:t>
            </a:r>
            <a:r>
              <a:rPr lang="en-US" dirty="0"/>
              <a:t> Ontario. </a:t>
            </a:r>
          </a:p>
          <a:p>
            <a:pPr marL="0" indent="-457200">
              <a:buNone/>
            </a:pPr>
            <a:endParaRPr lang="en-US" dirty="0"/>
          </a:p>
          <a:p>
            <a:pPr marL="0" indent="-457200">
              <a:buNone/>
            </a:pPr>
            <a:r>
              <a:rPr lang="en-US" dirty="0"/>
              <a:t>OpenStax College. (2013). Anatomy and physiology. OpenStax. </a:t>
            </a:r>
            <a:r>
              <a:rPr lang="en-US" dirty="0">
                <a:hlinkClick r:id="rId2"/>
              </a:rPr>
              <a:t>https://openstax.org/books/anatomy-and-physiology/pages/1-introduction</a:t>
            </a:r>
            <a:endParaRPr lang="en-US" dirty="0"/>
          </a:p>
          <a:p>
            <a:pPr marL="0" indent="-45720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560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2EF23-A9FE-6DC0-3BB4-E12EFE2A2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11226-8A51-C85F-7D1E-CC68554D0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3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9391F-5DAD-5F07-E8D1-2CE930209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Male Reproductive System Medical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80527-DC2A-390F-1EFC-6B8110F98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Word Parts H5P Activity</a:t>
            </a:r>
            <a:endParaRPr lang="en-US" dirty="0"/>
          </a:p>
          <a:p>
            <a:r>
              <a:rPr lang="en-US" dirty="0">
                <a:hlinkClick r:id="rId2"/>
              </a:rPr>
              <a:t>Male Reproductive System terms H5P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18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443BE-CEB8-3E25-AEDC-08828591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Parts of the Male Reproductive System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CC9C4-C64F-ADE3-B882-96674ACBE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48200" cy="1025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1</a:t>
            </a:r>
          </a:p>
          <a:p>
            <a:pPr marL="0" indent="0" algn="just">
              <a:buNone/>
            </a:pPr>
            <a:r>
              <a:rPr lang="en-PH" sz="2000" dirty="0"/>
              <a:t>Male Reproductive System.</a:t>
            </a:r>
          </a:p>
        </p:txBody>
      </p:sp>
      <p:pic>
        <p:nvPicPr>
          <p:cNvPr id="1026" name="Picture 2" descr="The male reproductive system. This figure shows the different organs in the male reproductive system. The top panel shows the side view of a man and an uncircumcised and a circumcised penis. The bottom panel shows the lateral view of the male reproductive system and the major parts are labeled.">
            <a:extLst>
              <a:ext uri="{FF2B5EF4-FFF2-40B4-BE49-F238E27FC236}">
                <a16:creationId xmlns:a16="http://schemas.microsoft.com/office/drawing/2014/main" id="{84938AA2-DDE4-1532-4DEE-B77F3EE91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711" y="2579913"/>
            <a:ext cx="3566231" cy="388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0FB064-F590-380E-4E89-5AE54B948336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8547847" cy="408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/>
              <a:t>Note.</a:t>
            </a:r>
            <a:r>
              <a:rPr lang="en-PH" sz="1600"/>
              <a:t> From Betts, et al., 2013. Licensed under </a:t>
            </a:r>
            <a:r>
              <a:rPr lang="en-PH" sz="160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77240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443BE-CEB8-3E25-AEDC-08828591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CC9C4-C64F-ADE3-B882-96674ACBE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48200" cy="1025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2</a:t>
            </a:r>
          </a:p>
          <a:p>
            <a:pPr marL="0" indent="0" algn="just">
              <a:buNone/>
            </a:pPr>
            <a:r>
              <a:rPr lang="en-PH" sz="2000" dirty="0"/>
              <a:t>Structure of Sperm.</a:t>
            </a:r>
          </a:p>
        </p:txBody>
      </p:sp>
      <p:pic>
        <p:nvPicPr>
          <p:cNvPr id="4098" name="Picture 2" descr="Structure of the sperm cell. This diagram shows the structure of sperm; the major parts are labeled (from left to right): head section (acrosome, plasma membrane, nucleaus), mid-piece (centriole, mitochondria, flagellum), tail (flagellum, axial filament), end piece (end piece).">
            <a:extLst>
              <a:ext uri="{FF2B5EF4-FFF2-40B4-BE49-F238E27FC236}">
                <a16:creationId xmlns:a16="http://schemas.microsoft.com/office/drawing/2014/main" id="{EB9647E8-7938-E0A4-9485-27A96508E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50" y="3102091"/>
            <a:ext cx="92329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0FB064-F590-380E-4E89-5AE54B948336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8547847" cy="408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/>
              <a:t>Note.</a:t>
            </a:r>
            <a:r>
              <a:rPr lang="en-PH" sz="1600"/>
              <a:t> From Betts, et al., 2013. Licensed under </a:t>
            </a:r>
            <a:r>
              <a:rPr lang="en-PH" sz="160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79220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38F4-BDA0-5F2A-FEA8-5D2D47232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Concept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86429-5EC5-6A15-4D91-F3ED17FEF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Male Reproductive System Anatomy H5P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055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16DA6-F9BC-7CDD-53DF-912E5950B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of the Male Reproductive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1D6C5-4508-65E9-E027-9CA1CD2D8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Spermatogenesis</a:t>
            </a:r>
          </a:p>
          <a:p>
            <a:r>
              <a:rPr lang="en-US" dirty="0"/>
              <a:t>Sperm transport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00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7F818-A0BA-FFF5-E1A2-6F2DB86B7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Physiology Concept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E1295-2EA6-986A-1498-39704BC18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668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A4943-4E6C-1760-AF4C-6B900E89C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Male Reproductive Diseases and Disorders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E95EB-45CC-C7A4-863F-7C15D8E28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Erectile Dysfunction Disorder (EDD)</a:t>
            </a:r>
          </a:p>
          <a:p>
            <a:r>
              <a:rPr lang="en-US" dirty="0"/>
              <a:t>Prostate Cancer</a:t>
            </a:r>
          </a:p>
          <a:p>
            <a:r>
              <a:rPr lang="en-US" dirty="0"/>
              <a:t>Testicular Cancer</a:t>
            </a:r>
          </a:p>
          <a:p>
            <a:pPr lvl="1"/>
            <a:r>
              <a:rPr lang="en-US" dirty="0"/>
              <a:t>orchiectomy</a:t>
            </a:r>
          </a:p>
          <a:p>
            <a:r>
              <a:rPr lang="en-US" dirty="0"/>
              <a:t>Sexually Transmitted Infections (STIs)</a:t>
            </a:r>
          </a:p>
          <a:p>
            <a:pPr lvl="1"/>
            <a:r>
              <a:rPr lang="en-US" dirty="0"/>
              <a:t>Chlamydia</a:t>
            </a:r>
          </a:p>
          <a:p>
            <a:pPr lvl="1"/>
            <a:r>
              <a:rPr lang="en-US" dirty="0"/>
              <a:t>Gonorrhea</a:t>
            </a:r>
          </a:p>
          <a:p>
            <a:r>
              <a:rPr lang="en-US" dirty="0"/>
              <a:t>Human Papillomavirus (HPV)</a:t>
            </a:r>
          </a:p>
          <a:p>
            <a:r>
              <a:rPr lang="en-US" dirty="0"/>
              <a:t>Herpes Simplex Virus (HSV)</a:t>
            </a:r>
          </a:p>
        </p:txBody>
      </p:sp>
    </p:spTree>
    <p:extLst>
      <p:ext uri="{BB962C8B-B14F-4D97-AF65-F5344CB8AC3E}">
        <p14:creationId xmlns:p14="http://schemas.microsoft.com/office/powerpoint/2010/main" val="4054651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</TotalTime>
  <Words>202</Words>
  <Application>Microsoft Macintosh PowerPoint</Application>
  <PresentationFormat>Widescreen</PresentationFormat>
  <Paragraphs>52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Male Reproductive System</vt:lpstr>
      <vt:lpstr>Learning Objectives</vt:lpstr>
      <vt:lpstr>Male Reproductive System Medical Terms</vt:lpstr>
      <vt:lpstr>Parts of the Male Reproductive System</vt:lpstr>
      <vt:lpstr>Sperm</vt:lpstr>
      <vt:lpstr>Anatomy Concept Check</vt:lpstr>
      <vt:lpstr>Functions of the Male Reproductive System</vt:lpstr>
      <vt:lpstr>Physiology Concept Check</vt:lpstr>
      <vt:lpstr>Male Reproductive Diseases and Disorders</vt:lpstr>
      <vt:lpstr>Medical Specialties and Procedures</vt:lpstr>
      <vt:lpstr>Concept Check</vt:lpstr>
      <vt:lpstr>Summary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Respiratory System</dc:title>
  <dc:creator>Ken Maquiling</dc:creator>
  <cp:lastModifiedBy>Ken Maquiling</cp:lastModifiedBy>
  <cp:revision>19</cp:revision>
  <dcterms:created xsi:type="dcterms:W3CDTF">2023-07-03T17:49:30Z</dcterms:created>
  <dcterms:modified xsi:type="dcterms:W3CDTF">2023-07-24T14:51:09Z</dcterms:modified>
</cp:coreProperties>
</file>